
<file path=[Content_Types].xml><?xml version="1.0" encoding="utf-8"?>
<Types xmlns="http://schemas.openxmlformats.org/package/2006/content-types">
  <Default Extension="png" ContentType="image/pn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handoutMasterIdLst>
    <p:handoutMasterId r:id="rId37"/>
  </p:handoutMasterIdLst>
  <p:sldIdLst>
    <p:sldId id="512" r:id="rId2"/>
    <p:sldId id="537" r:id="rId3"/>
    <p:sldId id="579" r:id="rId4"/>
    <p:sldId id="538" r:id="rId5"/>
    <p:sldId id="547" r:id="rId6"/>
    <p:sldId id="580" r:id="rId7"/>
    <p:sldId id="585" r:id="rId8"/>
    <p:sldId id="575" r:id="rId9"/>
    <p:sldId id="576" r:id="rId10"/>
    <p:sldId id="581" r:id="rId11"/>
    <p:sldId id="540" r:id="rId12"/>
    <p:sldId id="550" r:id="rId13"/>
    <p:sldId id="572" r:id="rId14"/>
    <p:sldId id="571" r:id="rId15"/>
    <p:sldId id="569" r:id="rId16"/>
    <p:sldId id="582" r:id="rId17"/>
    <p:sldId id="541" r:id="rId18"/>
    <p:sldId id="583" r:id="rId19"/>
    <p:sldId id="542" r:id="rId20"/>
    <p:sldId id="563" r:id="rId21"/>
    <p:sldId id="552" r:id="rId22"/>
    <p:sldId id="567" r:id="rId23"/>
    <p:sldId id="590" r:id="rId24"/>
    <p:sldId id="591" r:id="rId25"/>
    <p:sldId id="543" r:id="rId26"/>
    <p:sldId id="546" r:id="rId27"/>
    <p:sldId id="587" r:id="rId28"/>
    <p:sldId id="586" r:id="rId29"/>
    <p:sldId id="554" r:id="rId30"/>
    <p:sldId id="564" r:id="rId31"/>
    <p:sldId id="561" r:id="rId32"/>
    <p:sldId id="557" r:id="rId33"/>
    <p:sldId id="558" r:id="rId34"/>
    <p:sldId id="389" r:id="rId3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Arial" charset="0"/>
        <a:cs typeface="Arial" charset="0"/>
      </a:defRPr>
    </a:lvl1pPr>
    <a:lvl2pPr marL="457200" algn="l" rtl="0" fontAlgn="base">
      <a:spcBef>
        <a:spcPct val="0"/>
      </a:spcBef>
      <a:spcAft>
        <a:spcPct val="0"/>
      </a:spcAft>
      <a:defRPr kern="1200">
        <a:solidFill>
          <a:schemeClr val="tx1"/>
        </a:solidFill>
        <a:latin typeface="Arial" charset="0"/>
        <a:ea typeface="Arial" charset="0"/>
        <a:cs typeface="Arial" charset="0"/>
      </a:defRPr>
    </a:lvl2pPr>
    <a:lvl3pPr marL="914400" algn="l" rtl="0" fontAlgn="base">
      <a:spcBef>
        <a:spcPct val="0"/>
      </a:spcBef>
      <a:spcAft>
        <a:spcPct val="0"/>
      </a:spcAft>
      <a:defRPr kern="1200">
        <a:solidFill>
          <a:schemeClr val="tx1"/>
        </a:solidFill>
        <a:latin typeface="Arial" charset="0"/>
        <a:ea typeface="Arial" charset="0"/>
        <a:cs typeface="Arial" charset="0"/>
      </a:defRPr>
    </a:lvl3pPr>
    <a:lvl4pPr marL="1371600" algn="l" rtl="0" fontAlgn="base">
      <a:spcBef>
        <a:spcPct val="0"/>
      </a:spcBef>
      <a:spcAft>
        <a:spcPct val="0"/>
      </a:spcAft>
      <a:defRPr kern="1200">
        <a:solidFill>
          <a:schemeClr val="tx1"/>
        </a:solidFill>
        <a:latin typeface="Arial" charset="0"/>
        <a:ea typeface="Arial" charset="0"/>
        <a:cs typeface="Arial" charset="0"/>
      </a:defRPr>
    </a:lvl4pPr>
    <a:lvl5pPr marL="1828800" algn="l" rtl="0" fontAlgn="base">
      <a:spcBef>
        <a:spcPct val="0"/>
      </a:spcBef>
      <a:spcAft>
        <a:spcPct val="0"/>
      </a:spcAft>
      <a:defRPr kern="1200">
        <a:solidFill>
          <a:schemeClr val="tx1"/>
        </a:solidFill>
        <a:latin typeface="Arial" charset="0"/>
        <a:ea typeface="Arial" charset="0"/>
        <a:cs typeface="Arial" charset="0"/>
      </a:defRPr>
    </a:lvl5pPr>
    <a:lvl6pPr marL="2286000" algn="l" defTabSz="457200" rtl="0" eaLnBrk="1" latinLnBrk="0" hangingPunct="1">
      <a:defRPr kern="1200">
        <a:solidFill>
          <a:schemeClr val="tx1"/>
        </a:solidFill>
        <a:latin typeface="Arial" charset="0"/>
        <a:ea typeface="Arial" charset="0"/>
        <a:cs typeface="Arial" charset="0"/>
      </a:defRPr>
    </a:lvl6pPr>
    <a:lvl7pPr marL="2743200" algn="l" defTabSz="457200" rtl="0" eaLnBrk="1" latinLnBrk="0" hangingPunct="1">
      <a:defRPr kern="1200">
        <a:solidFill>
          <a:schemeClr val="tx1"/>
        </a:solidFill>
        <a:latin typeface="Arial" charset="0"/>
        <a:ea typeface="Arial" charset="0"/>
        <a:cs typeface="Arial" charset="0"/>
      </a:defRPr>
    </a:lvl7pPr>
    <a:lvl8pPr marL="3200400" algn="l" defTabSz="457200" rtl="0" eaLnBrk="1" latinLnBrk="0" hangingPunct="1">
      <a:defRPr kern="1200">
        <a:solidFill>
          <a:schemeClr val="tx1"/>
        </a:solidFill>
        <a:latin typeface="Arial" charset="0"/>
        <a:ea typeface="Arial" charset="0"/>
        <a:cs typeface="Arial" charset="0"/>
      </a:defRPr>
    </a:lvl8pPr>
    <a:lvl9pPr marL="3657600" algn="l" defTabSz="457200" rtl="0" eaLnBrk="1" latinLnBrk="0" hangingPunct="1">
      <a:defRPr kern="1200">
        <a:solidFill>
          <a:schemeClr val="tx1"/>
        </a:solidFill>
        <a:latin typeface="Arial" charset="0"/>
        <a:ea typeface="Arial" charset="0"/>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7921E"/>
    <a:srgbClr val="CC3300"/>
    <a:srgbClr val="FF66FF"/>
    <a:srgbClr val="248C29"/>
    <a:srgbClr val="1B00C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402" autoAdjust="0"/>
    <p:restoredTop sz="72872" autoAdjust="0"/>
  </p:normalViewPr>
  <p:slideViewPr>
    <p:cSldViewPr>
      <p:cViewPr varScale="1">
        <p:scale>
          <a:sx n="66" d="100"/>
          <a:sy n="66" d="100"/>
        </p:scale>
        <p:origin x="-714" y="-96"/>
      </p:cViewPr>
      <p:guideLst>
        <p:guide orient="horz" pos="2160"/>
        <p:guide pos="2880"/>
      </p:guideLst>
    </p:cSldViewPr>
  </p:slideViewPr>
  <p:outlineViewPr>
    <p:cViewPr>
      <p:scale>
        <a:sx n="33" d="100"/>
        <a:sy n="33" d="100"/>
      </p:scale>
      <p:origin x="0" y="3464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60" d="100"/>
          <a:sy n="60" d="100"/>
        </p:scale>
        <p:origin x="-2490"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E74C6AF-24A3-C240-AAD3-D4A3E6E09750}" type="datetimeFigureOut">
              <a:rPr lang="en-US" smtClean="0"/>
              <a:pPr/>
              <a:t>9/19/2011</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58E282E-E867-D04D-BFDC-6F1F8464D91B}" type="slidenum">
              <a:rPr lang="en-US" smtClean="0"/>
              <a:pPr/>
              <a:t>‹#›</a:t>
            </a:fld>
            <a:endParaRPr lang="en-US" dirty="0"/>
          </a:p>
        </p:txBody>
      </p:sp>
    </p:spTree>
    <p:extLst>
      <p:ext uri="{BB962C8B-B14F-4D97-AF65-F5344CB8AC3E}">
        <p14:creationId xmlns:p14="http://schemas.microsoft.com/office/powerpoint/2010/main" val="259700651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charset="0"/>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charset="0"/>
              </a:defRPr>
            </a:lvl1pPr>
          </a:lstStyle>
          <a:p>
            <a:fld id="{575F5BB8-1466-144A-AF83-A4AF975895B6}" type="datetimeFigureOut">
              <a:rPr lang="en-US"/>
              <a:pPr/>
              <a:t>9/19/2011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charset="0"/>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charset="0"/>
              </a:defRPr>
            </a:lvl1pPr>
          </a:lstStyle>
          <a:p>
            <a:fld id="{8F729DA4-E731-6A48-A1B4-D8D99120BE08}" type="slidenum">
              <a:rPr lang="en-US"/>
              <a:pPr/>
              <a:t>‹#›</a:t>
            </a:fld>
            <a:endParaRPr lang="en-US" dirty="0"/>
          </a:p>
        </p:txBody>
      </p:sp>
    </p:spTree>
    <p:extLst>
      <p:ext uri="{BB962C8B-B14F-4D97-AF65-F5344CB8AC3E}">
        <p14:creationId xmlns:p14="http://schemas.microsoft.com/office/powerpoint/2010/main" val="47502248"/>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arenR"/>
            </a:pPr>
            <a:endParaRPr lang="en-US" dirty="0"/>
          </a:p>
        </p:txBody>
      </p:sp>
      <p:sp>
        <p:nvSpPr>
          <p:cNvPr id="4" name="Slide Number Placeholder 3"/>
          <p:cNvSpPr>
            <a:spLocks noGrp="1"/>
          </p:cNvSpPr>
          <p:nvPr>
            <p:ph type="sldNum" sz="quarter" idx="10"/>
          </p:nvPr>
        </p:nvSpPr>
        <p:spPr/>
        <p:txBody>
          <a:bodyPr/>
          <a:lstStyle/>
          <a:p>
            <a:fld id="{8F729DA4-E731-6A48-A1B4-D8D99120BE08}" type="slidenum">
              <a:rPr lang="en-US" smtClean="0"/>
              <a:pPr/>
              <a:t>2</a:t>
            </a:fld>
            <a:endParaRPr lang="en-US" dirty="0"/>
          </a:p>
        </p:txBody>
      </p:sp>
    </p:spTree>
    <p:extLst>
      <p:ext uri="{BB962C8B-B14F-4D97-AF65-F5344CB8AC3E}">
        <p14:creationId xmlns:p14="http://schemas.microsoft.com/office/powerpoint/2010/main" val="6598887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F729DA4-E731-6A48-A1B4-D8D99120BE08}" type="slidenum">
              <a:rPr lang="en-US" smtClean="0"/>
              <a:pPr/>
              <a:t>18</a:t>
            </a:fld>
            <a:endParaRPr lang="en-US" dirty="0"/>
          </a:p>
        </p:txBody>
      </p:sp>
    </p:spTree>
    <p:extLst>
      <p:ext uri="{BB962C8B-B14F-4D97-AF65-F5344CB8AC3E}">
        <p14:creationId xmlns:p14="http://schemas.microsoft.com/office/powerpoint/2010/main" val="22972619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Iterative decoding </a:t>
            </a:r>
            <a:r>
              <a:rPr lang="en-US" baseline="0" dirty="0" smtClean="0"/>
              <a:t>allows us to not only update channel estimates using preamble but also track the channel change in the middle of a frame transmission</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8F729DA4-E731-6A48-A1B4-D8D99120BE08}" type="slidenum">
              <a:rPr lang="en-US" smtClean="0"/>
              <a:pPr/>
              <a:t>20</a:t>
            </a:fld>
            <a:endParaRPr lang="en-US" dirty="0"/>
          </a:p>
        </p:txBody>
      </p:sp>
    </p:spTree>
    <p:extLst>
      <p:ext uri="{BB962C8B-B14F-4D97-AF65-F5344CB8AC3E}">
        <p14:creationId xmlns:p14="http://schemas.microsoft.com/office/powerpoint/2010/main" val="41452475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F729DA4-E731-6A48-A1B4-D8D99120BE08}" type="slidenum">
              <a:rPr lang="en-US" smtClean="0"/>
              <a:pPr/>
              <a:t>24</a:t>
            </a:fld>
            <a:endParaRPr lang="en-US" dirty="0"/>
          </a:p>
        </p:txBody>
      </p:sp>
    </p:spTree>
    <p:extLst>
      <p:ext uri="{BB962C8B-B14F-4D97-AF65-F5344CB8AC3E}">
        <p14:creationId xmlns:p14="http://schemas.microsoft.com/office/powerpoint/2010/main" val="38852852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F729DA4-E731-6A48-A1B4-D8D99120BE08}" type="slidenum">
              <a:rPr lang="en-US" smtClean="0"/>
              <a:pPr/>
              <a:t>25</a:t>
            </a:fld>
            <a:endParaRPr lang="en-US" dirty="0"/>
          </a:p>
        </p:txBody>
      </p:sp>
    </p:spTree>
    <p:extLst>
      <p:ext uri="{BB962C8B-B14F-4D97-AF65-F5344CB8AC3E}">
        <p14:creationId xmlns:p14="http://schemas.microsoft.com/office/powerpoint/2010/main" val="369255964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arenR"/>
            </a:pPr>
            <a:endParaRPr lang="en-US" dirty="0" smtClean="0"/>
          </a:p>
        </p:txBody>
      </p:sp>
      <p:sp>
        <p:nvSpPr>
          <p:cNvPr id="4" name="Slide Number Placeholder 3"/>
          <p:cNvSpPr>
            <a:spLocks noGrp="1"/>
          </p:cNvSpPr>
          <p:nvPr>
            <p:ph type="sldNum" sz="quarter" idx="10"/>
          </p:nvPr>
        </p:nvSpPr>
        <p:spPr/>
        <p:txBody>
          <a:bodyPr/>
          <a:lstStyle/>
          <a:p>
            <a:fld id="{8F729DA4-E731-6A48-A1B4-D8D99120BE08}" type="slidenum">
              <a:rPr lang="en-US" smtClean="0"/>
              <a:pPr/>
              <a:t>26</a:t>
            </a:fld>
            <a:endParaRPr lang="en-US" dirty="0"/>
          </a:p>
        </p:txBody>
      </p:sp>
    </p:spTree>
    <p:extLst>
      <p:ext uri="{BB962C8B-B14F-4D97-AF65-F5344CB8AC3E}">
        <p14:creationId xmlns:p14="http://schemas.microsoft.com/office/powerpoint/2010/main" val="308927589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arenR"/>
            </a:pPr>
            <a:r>
              <a:rPr lang="en-US" dirty="0" smtClean="0"/>
              <a:t>This table shows delivery rate of 1000-byte frames.</a:t>
            </a:r>
          </a:p>
          <a:p>
            <a:pPr marL="228600" indent="-228600">
              <a:buAutoNum type="arabicParenR"/>
            </a:pPr>
            <a:r>
              <a:rPr lang="en-US" dirty="0" smtClean="0"/>
              <a:t>As we can see, CRMA can decode packets from both high and low</a:t>
            </a:r>
            <a:r>
              <a:rPr lang="en-US" baseline="0" dirty="0" smtClean="0"/>
              <a:t> </a:t>
            </a:r>
            <a:r>
              <a:rPr lang="en-US" dirty="0" smtClean="0"/>
              <a:t>SNR senders.</a:t>
            </a:r>
          </a:p>
          <a:p>
            <a:pPr marL="228600" indent="-228600">
              <a:buAutoNum type="arabicParenR"/>
            </a:pPr>
            <a:r>
              <a:rPr lang="en-US" dirty="0" smtClean="0"/>
              <a:t>The decoding rate is close</a:t>
            </a:r>
            <a:r>
              <a:rPr lang="en-US" baseline="0" dirty="0" smtClean="0"/>
              <a:t> to 100% when SNR is between 1 and 5.</a:t>
            </a:r>
            <a:r>
              <a:rPr lang="en-US" dirty="0" smtClean="0"/>
              <a:t> </a:t>
            </a:r>
          </a:p>
          <a:p>
            <a:pPr marL="228600" indent="-228600">
              <a:buAutoNum type="arabicParenR"/>
            </a:pPr>
            <a:r>
              <a:rPr lang="en-US" dirty="0" smtClean="0"/>
              <a:t>The decoding rate is lower when the SNR is close to zero due to possible signal cancellation.  </a:t>
            </a:r>
          </a:p>
          <a:p>
            <a:pPr marL="228600" indent="-228600">
              <a:buAutoNum type="arabicParenR" startAt="3"/>
            </a:pPr>
            <a:r>
              <a:rPr lang="en-US" baseline="0" dirty="0" smtClean="0"/>
              <a:t>When </a:t>
            </a:r>
            <a:r>
              <a:rPr lang="en-US" baseline="0" dirty="0" smtClean="0"/>
              <a:t>SINR is </a:t>
            </a:r>
            <a:r>
              <a:rPr lang="en-US" dirty="0" smtClean="0"/>
              <a:t>larger than 7 dB, the capture effect dominates. In such cases, the stronger signals have high decoding rates, but the weaker signals have low decoding rates. Existing collision decoding schemes experience similar degradation in this case. We can use partial packet recovery to extract correct symbols from partially correct frames to improve </a:t>
            </a:r>
            <a:r>
              <a:rPr lang="en-US" dirty="0" smtClean="0"/>
              <a:t>performance.</a:t>
            </a:r>
          </a:p>
          <a:p>
            <a:pPr marL="228600" indent="-228600">
              <a:buAutoNum type="arabicParenR" startAt="3"/>
            </a:pPr>
            <a:r>
              <a:rPr lang="en-US" dirty="0" smtClean="0"/>
              <a:t>Other </a:t>
            </a:r>
            <a:r>
              <a:rPr lang="en-US" dirty="0" smtClean="0"/>
              <a:t>collision decoding techniques experience similar degradation</a:t>
            </a:r>
            <a:r>
              <a:rPr lang="en-US" baseline="0" dirty="0" smtClean="0"/>
              <a:t> as SINR approaches 0 or too </a:t>
            </a:r>
            <a:r>
              <a:rPr lang="en-US" baseline="0" dirty="0" smtClean="0"/>
              <a:t>high. We </a:t>
            </a:r>
            <a:r>
              <a:rPr lang="en-US" baseline="0" dirty="0" smtClean="0"/>
              <a:t>can improve the decoding rate by partial packet recovery.</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8F729DA4-E731-6A48-A1B4-D8D99120BE08}" type="slidenum">
              <a:rPr lang="en-US" smtClean="0"/>
              <a:pPr/>
              <a:t>27</a:t>
            </a:fld>
            <a:endParaRPr lang="en-US" dirty="0"/>
          </a:p>
        </p:txBody>
      </p:sp>
    </p:spTree>
    <p:extLst>
      <p:ext uri="{BB962C8B-B14F-4D97-AF65-F5344CB8AC3E}">
        <p14:creationId xmlns:p14="http://schemas.microsoft.com/office/powerpoint/2010/main" val="370985614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endParaRPr lang="en-US" dirty="0"/>
          </a:p>
        </p:txBody>
      </p:sp>
      <p:sp>
        <p:nvSpPr>
          <p:cNvPr id="4" name="Slide Number Placeholder 3"/>
          <p:cNvSpPr>
            <a:spLocks noGrp="1"/>
          </p:cNvSpPr>
          <p:nvPr>
            <p:ph type="sldNum" sz="quarter" idx="10"/>
          </p:nvPr>
        </p:nvSpPr>
        <p:spPr/>
        <p:txBody>
          <a:bodyPr/>
          <a:lstStyle/>
          <a:p>
            <a:fld id="{8F729DA4-E731-6A48-A1B4-D8D99120BE08}" type="slidenum">
              <a:rPr lang="en-US" smtClean="0"/>
              <a:pPr/>
              <a:t>28</a:t>
            </a:fld>
            <a:endParaRPr lang="en-US" dirty="0"/>
          </a:p>
        </p:txBody>
      </p:sp>
    </p:spTree>
    <p:extLst>
      <p:ext uri="{BB962C8B-B14F-4D97-AF65-F5344CB8AC3E}">
        <p14:creationId xmlns:p14="http://schemas.microsoft.com/office/powerpoint/2010/main" val="23592474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25000" lnSpcReduction="20000"/>
          </a:bodyPr>
          <a:lstStyle/>
          <a:p>
            <a:pPr marL="228600" indent="-228600">
              <a:buAutoNum type="arabicParenR"/>
            </a:pPr>
            <a:endParaRPr lang="en-US" dirty="0"/>
          </a:p>
        </p:txBody>
      </p:sp>
      <p:sp>
        <p:nvSpPr>
          <p:cNvPr id="4" name="Slide Number Placeholder 3"/>
          <p:cNvSpPr>
            <a:spLocks noGrp="1"/>
          </p:cNvSpPr>
          <p:nvPr>
            <p:ph type="sldNum" sz="quarter" idx="10"/>
          </p:nvPr>
        </p:nvSpPr>
        <p:spPr/>
        <p:txBody>
          <a:bodyPr/>
          <a:lstStyle/>
          <a:p>
            <a:fld id="{8F729DA4-E731-6A48-A1B4-D8D99120BE08}" type="slidenum">
              <a:rPr lang="en-US" smtClean="0"/>
              <a:pPr/>
              <a:t>29</a:t>
            </a:fld>
            <a:endParaRPr lang="en-US" dirty="0"/>
          </a:p>
        </p:txBody>
      </p:sp>
    </p:spTree>
    <p:extLst>
      <p:ext uri="{BB962C8B-B14F-4D97-AF65-F5344CB8AC3E}">
        <p14:creationId xmlns:p14="http://schemas.microsoft.com/office/powerpoint/2010/main" val="389204067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F729DA4-E731-6A48-A1B4-D8D99120BE08}" type="slidenum">
              <a:rPr lang="en-US" smtClean="0"/>
              <a:pPr/>
              <a:t>30</a:t>
            </a:fld>
            <a:endParaRPr lang="en-US" dirty="0"/>
          </a:p>
        </p:txBody>
      </p:sp>
    </p:spTree>
    <p:extLst>
      <p:ext uri="{BB962C8B-B14F-4D97-AF65-F5344CB8AC3E}">
        <p14:creationId xmlns:p14="http://schemas.microsoft.com/office/powerpoint/2010/main" val="6099984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arenR"/>
            </a:pPr>
            <a:endParaRPr lang="en-US" dirty="0"/>
          </a:p>
        </p:txBody>
      </p:sp>
      <p:sp>
        <p:nvSpPr>
          <p:cNvPr id="4" name="Slide Number Placeholder 3"/>
          <p:cNvSpPr>
            <a:spLocks noGrp="1"/>
          </p:cNvSpPr>
          <p:nvPr>
            <p:ph type="sldNum" sz="quarter" idx="10"/>
          </p:nvPr>
        </p:nvSpPr>
        <p:spPr/>
        <p:txBody>
          <a:bodyPr/>
          <a:lstStyle/>
          <a:p>
            <a:fld id="{8F729DA4-E731-6A48-A1B4-D8D99120BE08}" type="slidenum">
              <a:rPr lang="en-US" smtClean="0"/>
              <a:pPr/>
              <a:t>31</a:t>
            </a:fld>
            <a:endParaRPr lang="en-US" dirty="0"/>
          </a:p>
        </p:txBody>
      </p:sp>
    </p:spTree>
    <p:extLst>
      <p:ext uri="{BB962C8B-B14F-4D97-AF65-F5344CB8AC3E}">
        <p14:creationId xmlns:p14="http://schemas.microsoft.com/office/powerpoint/2010/main" val="2060319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 The goal of this work is to go from collision avoidance to collision resistance.</a:t>
            </a:r>
          </a:p>
          <a:p>
            <a:r>
              <a:rPr lang="en-US" dirty="0" smtClean="0"/>
              <a:t>2)</a:t>
            </a:r>
            <a:r>
              <a:rPr lang="en-US" baseline="0" dirty="0" smtClean="0"/>
              <a:t> Instead of trying to avoid collisions, we let collisions happen naturally.</a:t>
            </a:r>
          </a:p>
          <a:p>
            <a:r>
              <a:rPr lang="en-US" baseline="0" dirty="0" smtClean="0"/>
              <a:t>3) Whenever a collision occurs, instead of treating them as useless transmission, we try to decode collisions.</a:t>
            </a:r>
            <a:endParaRPr lang="en-US" dirty="0" smtClean="0"/>
          </a:p>
          <a:p>
            <a:endParaRPr lang="en-US" dirty="0"/>
          </a:p>
        </p:txBody>
      </p:sp>
      <p:sp>
        <p:nvSpPr>
          <p:cNvPr id="4" name="Slide Number Placeholder 3"/>
          <p:cNvSpPr>
            <a:spLocks noGrp="1"/>
          </p:cNvSpPr>
          <p:nvPr>
            <p:ph type="sldNum" sz="quarter" idx="10"/>
          </p:nvPr>
        </p:nvSpPr>
        <p:spPr/>
        <p:txBody>
          <a:bodyPr/>
          <a:lstStyle/>
          <a:p>
            <a:fld id="{8F729DA4-E731-6A48-A1B4-D8D99120BE08}" type="slidenum">
              <a:rPr lang="en-US" smtClean="0"/>
              <a:pPr/>
              <a:t>3</a:t>
            </a:fld>
            <a:endParaRPr lang="en-US" dirty="0"/>
          </a:p>
        </p:txBody>
      </p:sp>
    </p:spTree>
    <p:extLst>
      <p:ext uri="{BB962C8B-B14F-4D97-AF65-F5344CB8AC3E}">
        <p14:creationId xmlns:p14="http://schemas.microsoft.com/office/powerpoint/2010/main" val="103150387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arenR"/>
            </a:pPr>
            <a:r>
              <a:rPr lang="en-US" dirty="0" smtClean="0"/>
              <a:t>Our work</a:t>
            </a:r>
            <a:r>
              <a:rPr lang="en-US" baseline="0" dirty="0" smtClean="0"/>
              <a:t> benefits significant from the following related work. </a:t>
            </a:r>
          </a:p>
        </p:txBody>
      </p:sp>
      <p:sp>
        <p:nvSpPr>
          <p:cNvPr id="4" name="Slide Number Placeholder 3"/>
          <p:cNvSpPr>
            <a:spLocks noGrp="1"/>
          </p:cNvSpPr>
          <p:nvPr>
            <p:ph type="sldNum" sz="quarter" idx="10"/>
          </p:nvPr>
        </p:nvSpPr>
        <p:spPr/>
        <p:txBody>
          <a:bodyPr/>
          <a:lstStyle/>
          <a:p>
            <a:fld id="{8F729DA4-E731-6A48-A1B4-D8D99120BE08}" type="slidenum">
              <a:rPr lang="en-US" smtClean="0"/>
              <a:pPr/>
              <a:t>32</a:t>
            </a:fld>
            <a:endParaRPr lang="en-US" dirty="0"/>
          </a:p>
        </p:txBody>
      </p:sp>
    </p:spTree>
    <p:extLst>
      <p:ext uri="{BB962C8B-B14F-4D97-AF65-F5344CB8AC3E}">
        <p14:creationId xmlns:p14="http://schemas.microsoft.com/office/powerpoint/2010/main" val="132811486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F729DA4-E731-6A48-A1B4-D8D99120BE08}" type="slidenum">
              <a:rPr lang="en-US" smtClean="0"/>
              <a:pPr/>
              <a:t>33</a:t>
            </a:fld>
            <a:endParaRPr lang="en-US" dirty="0"/>
          </a:p>
        </p:txBody>
      </p:sp>
    </p:spTree>
    <p:extLst>
      <p:ext uri="{BB962C8B-B14F-4D97-AF65-F5344CB8AC3E}">
        <p14:creationId xmlns:p14="http://schemas.microsoft.com/office/powerpoint/2010/main" val="22727540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arenR"/>
            </a:pPr>
            <a:r>
              <a:rPr lang="en-US" dirty="0" smtClean="0"/>
              <a:t>Consider two flows:</a:t>
            </a:r>
            <a:r>
              <a:rPr lang="en-US" baseline="0" dirty="0" smtClean="0"/>
              <a:t> one from node A to node B and the other from node C to node D. There are two channels.</a:t>
            </a:r>
          </a:p>
          <a:p>
            <a:pPr marL="228600" indent="-228600">
              <a:buAutoNum type="arabicParenR"/>
            </a:pPr>
            <a:r>
              <a:rPr lang="en-US" baseline="0" dirty="0" smtClean="0"/>
              <a:t>How should these two flows transmit?</a:t>
            </a:r>
          </a:p>
          <a:p>
            <a:pPr marL="228600" indent="-228600">
              <a:buAutoNum type="arabicParenR"/>
            </a:pPr>
            <a:r>
              <a:rPr lang="en-US" baseline="0" dirty="0" smtClean="0"/>
              <a:t>If we let them independently pick a channel to transmit, they will collide 50% of time. Or we have to pay for the coordination/carrier sense overhead to make sure they don’t transmit on the same channel at the same time.</a:t>
            </a:r>
          </a:p>
          <a:p>
            <a:pPr marL="228600" indent="-228600">
              <a:buAutoNum type="arabicParenR"/>
            </a:pPr>
            <a:r>
              <a:rPr lang="en-US" baseline="0" dirty="0" smtClean="0"/>
              <a:t>Can we do better?</a:t>
            </a:r>
          </a:p>
          <a:p>
            <a:pPr marL="228600" indent="-228600">
              <a:buAutoNum type="arabicParenR"/>
            </a:pPr>
            <a:endParaRPr lang="en-US" baseline="0" dirty="0" smtClean="0"/>
          </a:p>
          <a:p>
            <a:pPr marL="228600" indent="-228600">
              <a:buAutoNum type="arabicParenR"/>
            </a:pPr>
            <a:endParaRPr lang="en-US" dirty="0"/>
          </a:p>
        </p:txBody>
      </p:sp>
      <p:sp>
        <p:nvSpPr>
          <p:cNvPr id="4" name="Slide Number Placeholder 3"/>
          <p:cNvSpPr>
            <a:spLocks noGrp="1"/>
          </p:cNvSpPr>
          <p:nvPr>
            <p:ph type="sldNum" sz="quarter" idx="10"/>
          </p:nvPr>
        </p:nvSpPr>
        <p:spPr/>
        <p:txBody>
          <a:bodyPr/>
          <a:lstStyle/>
          <a:p>
            <a:fld id="{8F729DA4-E731-6A48-A1B4-D8D99120BE08}" type="slidenum">
              <a:rPr lang="en-US" smtClean="0"/>
              <a:pPr/>
              <a:t>5</a:t>
            </a:fld>
            <a:endParaRPr lang="en-US" dirty="0"/>
          </a:p>
        </p:txBody>
      </p:sp>
    </p:spTree>
    <p:extLst>
      <p:ext uri="{BB962C8B-B14F-4D97-AF65-F5344CB8AC3E}">
        <p14:creationId xmlns:p14="http://schemas.microsoft.com/office/powerpoint/2010/main" val="18743398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arenR"/>
            </a:pPr>
            <a:r>
              <a:rPr lang="en-US" dirty="0" smtClean="0"/>
              <a:t>In CRMA,</a:t>
            </a:r>
            <a:r>
              <a:rPr lang="en-US" baseline="0" dirty="0" smtClean="0"/>
              <a:t> we let each flow randomly pick a few channels to transmit. In this case, both flows transmit on the two channels. </a:t>
            </a:r>
          </a:p>
          <a:p>
            <a:pPr marL="228600" indent="-228600">
              <a:buAutoNum type="arabicParenR"/>
            </a:pPr>
            <a:r>
              <a:rPr lang="en-US" baseline="0" dirty="0" smtClean="0"/>
              <a:t>The signals transmitted on the same channel naturally add up in the air. </a:t>
            </a:r>
          </a:p>
          <a:p>
            <a:pPr marL="228600" indent="-228600">
              <a:buAutoNum type="arabicParenR"/>
            </a:pPr>
            <a:r>
              <a:rPr lang="en-US" baseline="0" dirty="0" smtClean="0"/>
              <a:t>What the receiver received on the channel 1 is the sum of the signal transmitted by the first flow scaled by its channel coefficient and its code and the signal transmitted by the second flow scaled by its channel coefficient and its code.</a:t>
            </a:r>
          </a:p>
          <a:p>
            <a:pPr marL="228600" marR="0" indent="-228600" algn="l" defTabSz="914400" rtl="0" eaLnBrk="0" fontAlgn="base" latinLnBrk="0" hangingPunct="0">
              <a:lnSpc>
                <a:spcPct val="100000"/>
              </a:lnSpc>
              <a:spcBef>
                <a:spcPct val="30000"/>
              </a:spcBef>
              <a:spcAft>
                <a:spcPct val="0"/>
              </a:spcAft>
              <a:buClrTx/>
              <a:buSzTx/>
              <a:buFontTx/>
              <a:buAutoNum type="arabicParenR"/>
              <a:tabLst/>
              <a:defRPr/>
            </a:pPr>
            <a:r>
              <a:rPr lang="en-US" baseline="0" dirty="0" smtClean="0"/>
              <a:t>Similarly on channel 2.</a:t>
            </a:r>
          </a:p>
          <a:p>
            <a:pPr marL="228600" marR="0" indent="-228600" algn="l" defTabSz="914400" rtl="0" eaLnBrk="0" fontAlgn="base" latinLnBrk="0" hangingPunct="0">
              <a:lnSpc>
                <a:spcPct val="100000"/>
              </a:lnSpc>
              <a:spcBef>
                <a:spcPct val="30000"/>
              </a:spcBef>
              <a:spcAft>
                <a:spcPct val="0"/>
              </a:spcAft>
              <a:buClrTx/>
              <a:buSzTx/>
              <a:buFontTx/>
              <a:buAutoNum type="arabicParenR"/>
              <a:tabLst/>
              <a:defRPr/>
            </a:pPr>
            <a:r>
              <a:rPr lang="en-US" baseline="0" dirty="0" smtClean="0"/>
              <a:t>If receiver knows about the code and channel coefficient, it can construct a simple linear system R=Ax, where x denotes the unknown signal. It can solve for the unknown signals based on the two constraints it gets from the received signals.</a:t>
            </a:r>
            <a:endParaRPr lang="en-US" dirty="0" smtClean="0"/>
          </a:p>
          <a:p>
            <a:pPr marL="228600" indent="-228600">
              <a:buAutoNum type="arabicParenR"/>
            </a:pPr>
            <a:endParaRPr lang="en-US" dirty="0"/>
          </a:p>
        </p:txBody>
      </p:sp>
      <p:sp>
        <p:nvSpPr>
          <p:cNvPr id="4" name="Slide Number Placeholder 3"/>
          <p:cNvSpPr>
            <a:spLocks noGrp="1"/>
          </p:cNvSpPr>
          <p:nvPr>
            <p:ph type="sldNum" sz="quarter" idx="10"/>
          </p:nvPr>
        </p:nvSpPr>
        <p:spPr/>
        <p:txBody>
          <a:bodyPr/>
          <a:lstStyle/>
          <a:p>
            <a:fld id="{8F729DA4-E731-6A48-A1B4-D8D99120BE08}" type="slidenum">
              <a:rPr lang="en-US" smtClean="0"/>
              <a:pPr/>
              <a:t>6</a:t>
            </a:fld>
            <a:endParaRPr lang="en-US" dirty="0"/>
          </a:p>
        </p:txBody>
      </p:sp>
    </p:spTree>
    <p:extLst>
      <p:ext uri="{BB962C8B-B14F-4D97-AF65-F5344CB8AC3E}">
        <p14:creationId xmlns:p14="http://schemas.microsoft.com/office/powerpoint/2010/main" val="18743398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arenR"/>
            </a:pPr>
            <a:endParaRPr lang="en-US" dirty="0"/>
          </a:p>
        </p:txBody>
      </p:sp>
      <p:sp>
        <p:nvSpPr>
          <p:cNvPr id="4" name="Slide Number Placeholder 3"/>
          <p:cNvSpPr>
            <a:spLocks noGrp="1"/>
          </p:cNvSpPr>
          <p:nvPr>
            <p:ph type="sldNum" sz="quarter" idx="10"/>
          </p:nvPr>
        </p:nvSpPr>
        <p:spPr/>
        <p:txBody>
          <a:bodyPr/>
          <a:lstStyle/>
          <a:p>
            <a:fld id="{8F729DA4-E731-6A48-A1B4-D8D99120BE08}" type="slidenum">
              <a:rPr lang="en-US" smtClean="0"/>
              <a:pPr/>
              <a:t>7</a:t>
            </a:fld>
            <a:endParaRPr lang="en-US" dirty="0"/>
          </a:p>
        </p:txBody>
      </p:sp>
    </p:spTree>
    <p:extLst>
      <p:ext uri="{BB962C8B-B14F-4D97-AF65-F5344CB8AC3E}">
        <p14:creationId xmlns:p14="http://schemas.microsoft.com/office/powerpoint/2010/main" val="18743398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F729DA4-E731-6A48-A1B4-D8D99120BE08}" type="slidenum">
              <a:rPr lang="en-US" smtClean="0"/>
              <a:pPr/>
              <a:t>10</a:t>
            </a:fld>
            <a:endParaRPr lang="en-US" dirty="0"/>
          </a:p>
        </p:txBody>
      </p:sp>
    </p:spTree>
    <p:extLst>
      <p:ext uri="{BB962C8B-B14F-4D97-AF65-F5344CB8AC3E}">
        <p14:creationId xmlns:p14="http://schemas.microsoft.com/office/powerpoint/2010/main" val="19998291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 will describe CRMA by answering each</a:t>
            </a:r>
            <a:r>
              <a:rPr lang="en-US" baseline="0" dirty="0" smtClean="0"/>
              <a:t> of these questions in turn.</a:t>
            </a:r>
            <a:endParaRPr lang="en-US" dirty="0"/>
          </a:p>
        </p:txBody>
      </p:sp>
      <p:sp>
        <p:nvSpPr>
          <p:cNvPr id="4" name="Slide Number Placeholder 3"/>
          <p:cNvSpPr>
            <a:spLocks noGrp="1"/>
          </p:cNvSpPr>
          <p:nvPr>
            <p:ph type="sldNum" sz="quarter" idx="10"/>
          </p:nvPr>
        </p:nvSpPr>
        <p:spPr/>
        <p:txBody>
          <a:bodyPr/>
          <a:lstStyle/>
          <a:p>
            <a:fld id="{8F729DA4-E731-6A48-A1B4-D8D99120BE08}" type="slidenum">
              <a:rPr lang="en-US" smtClean="0"/>
              <a:pPr/>
              <a:t>11</a:t>
            </a:fld>
            <a:endParaRPr lang="en-US" dirty="0"/>
          </a:p>
        </p:txBody>
      </p:sp>
    </p:spTree>
    <p:extLst>
      <p:ext uri="{BB962C8B-B14F-4D97-AF65-F5344CB8AC3E}">
        <p14:creationId xmlns:p14="http://schemas.microsoft.com/office/powerpoint/2010/main" val="22972619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F729DA4-E731-6A48-A1B4-D8D99120BE08}" type="slidenum">
              <a:rPr lang="en-US" smtClean="0"/>
              <a:pPr/>
              <a:t>16</a:t>
            </a:fld>
            <a:endParaRPr lang="en-US" dirty="0"/>
          </a:p>
        </p:txBody>
      </p:sp>
    </p:spTree>
    <p:extLst>
      <p:ext uri="{BB962C8B-B14F-4D97-AF65-F5344CB8AC3E}">
        <p14:creationId xmlns:p14="http://schemas.microsoft.com/office/powerpoint/2010/main" val="22972619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8F729DA4-E731-6A48-A1B4-D8D99120BE08}" type="slidenum">
              <a:rPr lang="en-US" smtClean="0"/>
              <a:pPr/>
              <a:t>17</a:t>
            </a:fld>
            <a:endParaRPr lang="en-US" dirty="0"/>
          </a:p>
        </p:txBody>
      </p:sp>
    </p:spTree>
    <p:extLst>
      <p:ext uri="{BB962C8B-B14F-4D97-AF65-F5344CB8AC3E}">
        <p14:creationId xmlns:p14="http://schemas.microsoft.com/office/powerpoint/2010/main" val="31504985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726D37A3-1934-3C43-A789-4E85DD94F619}" type="datetime1">
              <a:rPr lang="en-US" smtClean="0"/>
              <a:pPr/>
              <a:t>9/19/2011</a:t>
            </a:fld>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atin typeface="Comic Sans MS" charset="0"/>
              </a:defRPr>
            </a:lvl1pPr>
          </a:lstStyle>
          <a:p>
            <a:fld id="{3BBAFA1A-E95A-1647-94AA-76CC57A2F4A4}" type="slidenum">
              <a:rPr lang="en-US"/>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3FE79E90-D693-6146-A24D-21B73CBC9F9D}" type="datetime1">
              <a:rPr lang="en-US" smtClean="0"/>
              <a:pPr/>
              <a:t>9/19/2011</a:t>
            </a:fld>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1346EB4C-FC8B-E144-8F52-BA79B898660F}" type="slidenum">
              <a:rPr lang="en-US"/>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741A0700-E9EF-F64F-9BFF-CDC9087CD6DE}" type="datetime1">
              <a:rPr lang="en-US" smtClean="0"/>
              <a:pPr/>
              <a:t>9/19/2011</a:t>
            </a:fld>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EC27C87D-EBC3-AF4E-9149-02422257E710}" type="slidenum">
              <a:rPr lang="en-US"/>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2"/>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a:solidFill>
                  <a:srgbClr val="1B00C0"/>
                </a:solidFill>
              </a:defRPr>
            </a:lvl1pPr>
            <a:lvl3pPr>
              <a:defRPr>
                <a:solidFill>
                  <a:srgbClr val="37921E"/>
                </a:solidFill>
              </a:defRPr>
            </a:lvl3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fld id="{550046FA-C4FB-C44A-A9E1-D97A6D3134F9}" type="datetime1">
              <a:rPr lang="en-US" smtClean="0"/>
              <a:pPr/>
              <a:t>9/19/2011</a:t>
            </a:fld>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a:xfrm>
            <a:off x="6553200" y="6356350"/>
            <a:ext cx="2133600" cy="365125"/>
          </a:xfrm>
        </p:spPr>
        <p:txBody>
          <a:bodyPr/>
          <a:lstStyle>
            <a:lvl1pPr>
              <a:defRPr>
                <a:latin typeface="Comic Sans MS" charset="0"/>
              </a:defRPr>
            </a:lvl1pPr>
          </a:lstStyle>
          <a:p>
            <a:fld id="{3BBAFA1A-E95A-1647-94AA-76CC57A2F4A4}" type="slidenum">
              <a:rPr lang="en-US"/>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B60C5BCC-744D-0B42-ADDA-366488F2B1B0}" type="datetime1">
              <a:rPr lang="en-US" smtClean="0"/>
              <a:pPr/>
              <a:t>9/19/2011</a:t>
            </a:fld>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64490D63-84F1-9F49-911C-D4C8FD2FCE60}" type="slidenum">
              <a:rPr lang="en-US"/>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F7B52CAD-2E4C-974C-BC0D-81EFC75EF56A}" type="datetime1">
              <a:rPr lang="en-US" smtClean="0"/>
              <a:pPr/>
              <a:t>9/19/2011</a:t>
            </a:fld>
            <a:endParaRPr lang="en-US" dirty="0"/>
          </a:p>
        </p:txBody>
      </p:sp>
      <p:sp>
        <p:nvSpPr>
          <p:cNvPr id="6" name="Footer Placeholder 4"/>
          <p:cNvSpPr>
            <a:spLocks noGrp="1"/>
          </p:cNvSpPr>
          <p:nvPr>
            <p:ph type="ftr" sz="quarter" idx="11"/>
          </p:nvPr>
        </p:nvSpPr>
        <p:spPr/>
        <p:txBody>
          <a:bodyPr/>
          <a:lstStyle>
            <a:lvl1pPr>
              <a:defRPr/>
            </a:lvl1pPr>
          </a:lstStyle>
          <a:p>
            <a:endParaRPr lang="en-US" dirty="0"/>
          </a:p>
        </p:txBody>
      </p:sp>
      <p:sp>
        <p:nvSpPr>
          <p:cNvPr id="7" name="Slide Number Placeholder 5"/>
          <p:cNvSpPr>
            <a:spLocks noGrp="1"/>
          </p:cNvSpPr>
          <p:nvPr>
            <p:ph type="sldNum" sz="quarter" idx="12"/>
          </p:nvPr>
        </p:nvSpPr>
        <p:spPr/>
        <p:txBody>
          <a:bodyPr/>
          <a:lstStyle>
            <a:lvl1pPr>
              <a:defRPr/>
            </a:lvl1pPr>
          </a:lstStyle>
          <a:p>
            <a:fld id="{6C29E1F1-DC91-F04A-9B63-A239375C79D6}" type="slidenum">
              <a:rPr lang="en-US"/>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9765BD3D-5C97-E740-B42F-3715757D03C4}" type="datetime1">
              <a:rPr lang="en-US" smtClean="0"/>
              <a:pPr/>
              <a:t>9/19/2011</a:t>
            </a:fld>
            <a:endParaRPr lang="en-US" dirty="0"/>
          </a:p>
        </p:txBody>
      </p:sp>
      <p:sp>
        <p:nvSpPr>
          <p:cNvPr id="8" name="Footer Placeholder 4"/>
          <p:cNvSpPr>
            <a:spLocks noGrp="1"/>
          </p:cNvSpPr>
          <p:nvPr>
            <p:ph type="ftr" sz="quarter" idx="11"/>
          </p:nvPr>
        </p:nvSpPr>
        <p:spPr/>
        <p:txBody>
          <a:bodyPr/>
          <a:lstStyle>
            <a:lvl1pPr>
              <a:defRPr/>
            </a:lvl1pPr>
          </a:lstStyle>
          <a:p>
            <a:endParaRPr lang="en-US" dirty="0"/>
          </a:p>
        </p:txBody>
      </p:sp>
      <p:sp>
        <p:nvSpPr>
          <p:cNvPr id="9" name="Slide Number Placeholder 5"/>
          <p:cNvSpPr>
            <a:spLocks noGrp="1"/>
          </p:cNvSpPr>
          <p:nvPr>
            <p:ph type="sldNum" sz="quarter" idx="12"/>
          </p:nvPr>
        </p:nvSpPr>
        <p:spPr/>
        <p:txBody>
          <a:bodyPr/>
          <a:lstStyle>
            <a:lvl1pPr>
              <a:defRPr/>
            </a:lvl1pPr>
          </a:lstStyle>
          <a:p>
            <a:fld id="{1ACCA922-BB3F-844F-BD6A-0189BF2D1471}" type="slidenum">
              <a:rPr lang="en-US"/>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9D07AB49-ADC1-444C-9A7D-6479647C4911}" type="datetime1">
              <a:rPr lang="en-US" smtClean="0"/>
              <a:pPr/>
              <a:t>9/19/2011</a:t>
            </a:fld>
            <a:endParaRPr lang="en-US" dirty="0"/>
          </a:p>
        </p:txBody>
      </p:sp>
      <p:sp>
        <p:nvSpPr>
          <p:cNvPr id="4" name="Footer Placeholder 4"/>
          <p:cNvSpPr>
            <a:spLocks noGrp="1"/>
          </p:cNvSpPr>
          <p:nvPr>
            <p:ph type="ftr" sz="quarter" idx="11"/>
          </p:nvPr>
        </p:nvSpPr>
        <p:spPr/>
        <p:txBody>
          <a:bodyPr/>
          <a:lstStyle>
            <a:lvl1pPr>
              <a:defRPr/>
            </a:lvl1pPr>
          </a:lstStyle>
          <a:p>
            <a:endParaRPr lang="en-US" dirty="0"/>
          </a:p>
        </p:txBody>
      </p:sp>
      <p:sp>
        <p:nvSpPr>
          <p:cNvPr id="5" name="Slide Number Placeholder 5"/>
          <p:cNvSpPr>
            <a:spLocks noGrp="1"/>
          </p:cNvSpPr>
          <p:nvPr>
            <p:ph type="sldNum" sz="quarter" idx="12"/>
          </p:nvPr>
        </p:nvSpPr>
        <p:spPr/>
        <p:txBody>
          <a:bodyPr/>
          <a:lstStyle>
            <a:lvl1pPr>
              <a:defRPr/>
            </a:lvl1pPr>
          </a:lstStyle>
          <a:p>
            <a:fld id="{1B1899BC-EF72-A44B-894D-F0E3F4E4F114}" type="slidenum">
              <a:rPr lang="en-US"/>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43F403D7-79B0-5B46-A335-238213674EB4}" type="datetime1">
              <a:rPr lang="en-US" smtClean="0"/>
              <a:pPr/>
              <a:t>9/19/2011</a:t>
            </a:fld>
            <a:endParaRPr lang="en-US" dirty="0"/>
          </a:p>
        </p:txBody>
      </p:sp>
      <p:sp>
        <p:nvSpPr>
          <p:cNvPr id="3" name="Footer Placeholder 4"/>
          <p:cNvSpPr>
            <a:spLocks noGrp="1"/>
          </p:cNvSpPr>
          <p:nvPr>
            <p:ph type="ftr" sz="quarter" idx="11"/>
          </p:nvPr>
        </p:nvSpPr>
        <p:spPr/>
        <p:txBody>
          <a:bodyPr/>
          <a:lstStyle>
            <a:lvl1pPr>
              <a:defRPr/>
            </a:lvl1pPr>
          </a:lstStyle>
          <a:p>
            <a:endParaRPr lang="en-US" dirty="0"/>
          </a:p>
        </p:txBody>
      </p:sp>
      <p:sp>
        <p:nvSpPr>
          <p:cNvPr id="4" name="Slide Number Placeholder 5"/>
          <p:cNvSpPr>
            <a:spLocks noGrp="1"/>
          </p:cNvSpPr>
          <p:nvPr>
            <p:ph type="sldNum" sz="quarter" idx="12"/>
          </p:nvPr>
        </p:nvSpPr>
        <p:spPr/>
        <p:txBody>
          <a:bodyPr/>
          <a:lstStyle>
            <a:lvl1pPr>
              <a:defRPr/>
            </a:lvl1pPr>
          </a:lstStyle>
          <a:p>
            <a:fld id="{CFEC8DB1-4813-674F-B76E-BAAF71850C48}" type="slidenum">
              <a:rPr lang="en-US"/>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305CFFF9-AED2-DE4F-B693-23D83F10505B}" type="datetime1">
              <a:rPr lang="en-US" smtClean="0"/>
              <a:pPr/>
              <a:t>9/19/2011</a:t>
            </a:fld>
            <a:endParaRPr lang="en-US" dirty="0"/>
          </a:p>
        </p:txBody>
      </p:sp>
      <p:sp>
        <p:nvSpPr>
          <p:cNvPr id="6" name="Footer Placeholder 4"/>
          <p:cNvSpPr>
            <a:spLocks noGrp="1"/>
          </p:cNvSpPr>
          <p:nvPr>
            <p:ph type="ftr" sz="quarter" idx="11"/>
          </p:nvPr>
        </p:nvSpPr>
        <p:spPr/>
        <p:txBody>
          <a:bodyPr/>
          <a:lstStyle>
            <a:lvl1pPr>
              <a:defRPr/>
            </a:lvl1pPr>
          </a:lstStyle>
          <a:p>
            <a:endParaRPr lang="en-US" dirty="0"/>
          </a:p>
        </p:txBody>
      </p:sp>
      <p:sp>
        <p:nvSpPr>
          <p:cNvPr id="7" name="Slide Number Placeholder 5"/>
          <p:cNvSpPr>
            <a:spLocks noGrp="1"/>
          </p:cNvSpPr>
          <p:nvPr>
            <p:ph type="sldNum" sz="quarter" idx="12"/>
          </p:nvPr>
        </p:nvSpPr>
        <p:spPr/>
        <p:txBody>
          <a:bodyPr/>
          <a:lstStyle>
            <a:lvl1pPr>
              <a:defRPr/>
            </a:lvl1pPr>
          </a:lstStyle>
          <a:p>
            <a:fld id="{68998B4A-A76F-854D-992C-8211CDFF5B9E}" type="slidenum">
              <a:rPr lang="en-US"/>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43D29ED2-2563-C84C-AC69-A116391B2F0D}" type="datetime1">
              <a:rPr lang="en-US" smtClean="0"/>
              <a:pPr/>
              <a:t>9/19/2011</a:t>
            </a:fld>
            <a:endParaRPr lang="en-US" dirty="0"/>
          </a:p>
        </p:txBody>
      </p:sp>
      <p:sp>
        <p:nvSpPr>
          <p:cNvPr id="6" name="Footer Placeholder 4"/>
          <p:cNvSpPr>
            <a:spLocks noGrp="1"/>
          </p:cNvSpPr>
          <p:nvPr>
            <p:ph type="ftr" sz="quarter" idx="11"/>
          </p:nvPr>
        </p:nvSpPr>
        <p:spPr/>
        <p:txBody>
          <a:bodyPr/>
          <a:lstStyle>
            <a:lvl1pPr>
              <a:defRPr/>
            </a:lvl1pPr>
          </a:lstStyle>
          <a:p>
            <a:endParaRPr lang="en-US" dirty="0"/>
          </a:p>
        </p:txBody>
      </p:sp>
      <p:sp>
        <p:nvSpPr>
          <p:cNvPr id="7" name="Slide Number Placeholder 5"/>
          <p:cNvSpPr>
            <a:spLocks noGrp="1"/>
          </p:cNvSpPr>
          <p:nvPr>
            <p:ph type="sldNum" sz="quarter" idx="12"/>
          </p:nvPr>
        </p:nvSpPr>
        <p:spPr/>
        <p:txBody>
          <a:bodyPr/>
          <a:lstStyle>
            <a:lvl1pPr>
              <a:defRPr/>
            </a:lvl1pPr>
          </a:lstStyle>
          <a:p>
            <a:fld id="{9C348EE5-06B1-E440-823C-DDB302E74A37}" type="slidenum">
              <a:rPr lang="en-US"/>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098" name="Title Placeholder 1"/>
          <p:cNvSpPr>
            <a:spLocks noGrp="1"/>
          </p:cNvSpPr>
          <p:nvPr>
            <p:ph type="title"/>
          </p:nvPr>
        </p:nvSpPr>
        <p:spPr bwMode="auto">
          <a:xfrm>
            <a:off x="457200" y="152400"/>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4099" name="Text Placeholder 2"/>
          <p:cNvSpPr>
            <a:spLocks noGrp="1"/>
          </p:cNvSpPr>
          <p:nvPr>
            <p:ph type="body" idx="1"/>
          </p:nvPr>
        </p:nvSpPr>
        <p:spPr bwMode="auto">
          <a:xfrm>
            <a:off x="457200" y="11430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charset="0"/>
              </a:defRPr>
            </a:lvl1pPr>
          </a:lstStyle>
          <a:p>
            <a:fld id="{30F3746C-BB6D-4A4F-A5E8-56E419BDD7F5}" type="datetime1">
              <a:rPr lang="en-US" smtClean="0"/>
              <a:pPr/>
              <a:t>9/19/2011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charset="0"/>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600">
                <a:latin typeface="Calibri" charset="0"/>
              </a:defRPr>
            </a:lvl1pPr>
          </a:lstStyle>
          <a:p>
            <a:fld id="{359DF1DD-68B9-CB43-BA4C-B16EBE39C77B}" type="slidenum">
              <a:rPr lang="en-US"/>
              <a:pPr/>
              <a:t>‹#›</a:t>
            </a:fld>
            <a:endParaRPr lang="en-US" dirty="0"/>
          </a:p>
        </p:txBody>
      </p:sp>
    </p:spTree>
  </p:cSld>
  <p:clrMap bg1="lt1" tx1="dk1" bg2="lt2" tx2="dk2" accent1="accent1" accent2="accent2" accent3="accent3" accent4="accent4" accent5="accent5" accent6="accent6" hlink="hlink" folHlink="folHlink"/>
  <p:sldLayoutIdLst>
    <p:sldLayoutId id="2147483749" r:id="rId1"/>
    <p:sldLayoutId id="2147483750"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Lst>
  <p:hf hdr="0" ftr="0" dt="0"/>
  <p:txStyles>
    <p:titleStyle>
      <a:lvl1pPr algn="ctr" rtl="0" eaLnBrk="0" fontAlgn="base" hangingPunct="0">
        <a:spcBef>
          <a:spcPct val="0"/>
        </a:spcBef>
        <a:spcAft>
          <a:spcPct val="0"/>
        </a:spcAft>
        <a:defRPr sz="4400" kern="1200">
          <a:solidFill>
            <a:schemeClr val="accent2"/>
          </a:solidFill>
          <a:latin typeface="Comic Sans MS" pitchFamily="66" charset="0"/>
          <a:ea typeface="+mj-ea"/>
          <a:cs typeface="+mj-cs"/>
        </a:defRPr>
      </a:lvl1pPr>
      <a:lvl2pPr algn="ctr" rtl="0" eaLnBrk="0" fontAlgn="base" hangingPunct="0">
        <a:spcBef>
          <a:spcPct val="0"/>
        </a:spcBef>
        <a:spcAft>
          <a:spcPct val="0"/>
        </a:spcAft>
        <a:defRPr sz="4400">
          <a:solidFill>
            <a:schemeClr val="accent2"/>
          </a:solidFill>
          <a:latin typeface="Comic Sans MS" pitchFamily="66" charset="0"/>
        </a:defRPr>
      </a:lvl2pPr>
      <a:lvl3pPr algn="ctr" rtl="0" eaLnBrk="0" fontAlgn="base" hangingPunct="0">
        <a:spcBef>
          <a:spcPct val="0"/>
        </a:spcBef>
        <a:spcAft>
          <a:spcPct val="0"/>
        </a:spcAft>
        <a:defRPr sz="4400">
          <a:solidFill>
            <a:schemeClr val="accent2"/>
          </a:solidFill>
          <a:latin typeface="Comic Sans MS" pitchFamily="66" charset="0"/>
        </a:defRPr>
      </a:lvl3pPr>
      <a:lvl4pPr algn="ctr" rtl="0" eaLnBrk="0" fontAlgn="base" hangingPunct="0">
        <a:spcBef>
          <a:spcPct val="0"/>
        </a:spcBef>
        <a:spcAft>
          <a:spcPct val="0"/>
        </a:spcAft>
        <a:defRPr sz="4400">
          <a:solidFill>
            <a:schemeClr val="accent2"/>
          </a:solidFill>
          <a:latin typeface="Comic Sans MS" pitchFamily="66" charset="0"/>
        </a:defRPr>
      </a:lvl4pPr>
      <a:lvl5pPr algn="ctr" rtl="0" eaLnBrk="0" fontAlgn="base" hangingPunct="0">
        <a:spcBef>
          <a:spcPct val="0"/>
        </a:spcBef>
        <a:spcAft>
          <a:spcPct val="0"/>
        </a:spcAft>
        <a:defRPr sz="4400">
          <a:solidFill>
            <a:schemeClr val="accent2"/>
          </a:solidFill>
          <a:latin typeface="Comic Sans MS" pitchFamily="66"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rgbClr val="3366FF"/>
          </a:solidFill>
          <a:latin typeface="Comic Sans MS" pitchFamily="66" charset="0"/>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Comic Sans MS" pitchFamily="66" charset="0"/>
          <a:ea typeface="ＭＳ Ｐゴシック" charset="-128"/>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Comic Sans MS" pitchFamily="66" charset="0"/>
          <a:ea typeface="ＭＳ Ｐゴシック" charset="-128"/>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Comic Sans MS" pitchFamily="66" charset="0"/>
          <a:ea typeface="ＭＳ Ｐゴシック" charset="-128"/>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Comic Sans MS" pitchFamily="66" charset="0"/>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40.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itle 5"/>
          <p:cNvSpPr>
            <a:spLocks noGrp="1"/>
          </p:cNvSpPr>
          <p:nvPr>
            <p:ph type="ctrTitle"/>
          </p:nvPr>
        </p:nvSpPr>
        <p:spPr>
          <a:xfrm>
            <a:off x="152400" y="457200"/>
            <a:ext cx="8915400" cy="2057400"/>
          </a:xfrm>
        </p:spPr>
        <p:txBody>
          <a:bodyPr/>
          <a:lstStyle/>
          <a:p>
            <a:pPr>
              <a:defRPr/>
            </a:pPr>
            <a:r>
              <a:rPr lang="en-US" sz="5200" b="1" dirty="0" smtClean="0"/>
              <a:t>CRMA: Collision Resistant Multiple Access</a:t>
            </a:r>
            <a:endParaRPr lang="en-US" sz="5200" b="1" dirty="0"/>
          </a:p>
        </p:txBody>
      </p:sp>
      <p:sp>
        <p:nvSpPr>
          <p:cNvPr id="2051" name="Subtitle 6"/>
          <p:cNvSpPr>
            <a:spLocks noGrp="1"/>
          </p:cNvSpPr>
          <p:nvPr>
            <p:ph type="subTitle" idx="1"/>
          </p:nvPr>
        </p:nvSpPr>
        <p:spPr>
          <a:xfrm>
            <a:off x="533400" y="2362200"/>
            <a:ext cx="8305800" cy="1752600"/>
          </a:xfrm>
        </p:spPr>
        <p:txBody>
          <a:bodyPr/>
          <a:lstStyle/>
          <a:p>
            <a:r>
              <a:rPr lang="en-US" dirty="0" err="1" smtClean="0">
                <a:solidFill>
                  <a:schemeClr val="tx1"/>
                </a:solidFill>
              </a:rPr>
              <a:t>Lili</a:t>
            </a:r>
            <a:r>
              <a:rPr lang="en-US" dirty="0" smtClean="0">
                <a:solidFill>
                  <a:schemeClr val="tx1"/>
                </a:solidFill>
              </a:rPr>
              <a:t> </a:t>
            </a:r>
            <a:r>
              <a:rPr lang="en-US" dirty="0" err="1" smtClean="0">
                <a:solidFill>
                  <a:schemeClr val="tx1"/>
                </a:solidFill>
              </a:rPr>
              <a:t>Qiu</a:t>
            </a:r>
            <a:endParaRPr lang="en-US" dirty="0" smtClean="0">
              <a:solidFill>
                <a:schemeClr val="tx1"/>
              </a:solidFill>
            </a:endParaRPr>
          </a:p>
          <a:p>
            <a:r>
              <a:rPr lang="en-US" dirty="0" smtClean="0">
                <a:solidFill>
                  <a:schemeClr val="tx1"/>
                </a:solidFill>
              </a:rPr>
              <a:t>University of Texas at Austin</a:t>
            </a:r>
            <a:br>
              <a:rPr lang="en-US" dirty="0" smtClean="0">
                <a:solidFill>
                  <a:schemeClr val="tx1"/>
                </a:solidFill>
              </a:rPr>
            </a:br>
            <a:endParaRPr lang="en-US" dirty="0" smtClean="0">
              <a:solidFill>
                <a:schemeClr val="tx1"/>
              </a:solidFill>
            </a:endParaRPr>
          </a:p>
          <a:p>
            <a:r>
              <a:rPr lang="en-US" dirty="0" smtClean="0">
                <a:solidFill>
                  <a:srgbClr val="248C29"/>
                </a:solidFill>
              </a:rPr>
              <a:t>Joint </a:t>
            </a:r>
            <a:r>
              <a:rPr lang="en-US" dirty="0">
                <a:solidFill>
                  <a:srgbClr val="248C29"/>
                </a:solidFill>
              </a:rPr>
              <a:t>work with </a:t>
            </a:r>
            <a:endParaRPr lang="en-US" dirty="0" smtClean="0">
              <a:solidFill>
                <a:srgbClr val="248C29"/>
              </a:solidFill>
            </a:endParaRPr>
          </a:p>
          <a:p>
            <a:r>
              <a:rPr lang="en-US" sz="2800" dirty="0" err="1" smtClean="0">
                <a:solidFill>
                  <a:srgbClr val="1B00C0"/>
                </a:solidFill>
              </a:rPr>
              <a:t>Tianji</a:t>
            </a:r>
            <a:r>
              <a:rPr lang="en-US" sz="2800" dirty="0" smtClean="0">
                <a:solidFill>
                  <a:srgbClr val="1B00C0"/>
                </a:solidFill>
              </a:rPr>
              <a:t> </a:t>
            </a:r>
            <a:r>
              <a:rPr lang="en-US" sz="2800" dirty="0">
                <a:solidFill>
                  <a:srgbClr val="1B00C0"/>
                </a:solidFill>
              </a:rPr>
              <a:t>Li, </a:t>
            </a:r>
            <a:r>
              <a:rPr lang="en-US" sz="2800" dirty="0" err="1">
                <a:solidFill>
                  <a:srgbClr val="1B00C0"/>
                </a:solidFill>
              </a:rPr>
              <a:t>Mi</a:t>
            </a:r>
            <a:r>
              <a:rPr lang="en-US" sz="2800" dirty="0">
                <a:solidFill>
                  <a:srgbClr val="1B00C0"/>
                </a:solidFill>
              </a:rPr>
              <a:t> Kyung Han, </a:t>
            </a:r>
            <a:r>
              <a:rPr lang="en-US" sz="2800" dirty="0" err="1">
                <a:solidFill>
                  <a:srgbClr val="1B00C0"/>
                </a:solidFill>
              </a:rPr>
              <a:t>Apurv</a:t>
            </a:r>
            <a:r>
              <a:rPr lang="en-US" sz="2800" dirty="0">
                <a:solidFill>
                  <a:srgbClr val="1B00C0"/>
                </a:solidFill>
              </a:rPr>
              <a:t> </a:t>
            </a:r>
            <a:r>
              <a:rPr lang="en-US" sz="2800" dirty="0" err="1">
                <a:solidFill>
                  <a:srgbClr val="1B00C0"/>
                </a:solidFill>
              </a:rPr>
              <a:t>Bhartia</a:t>
            </a:r>
            <a:r>
              <a:rPr lang="en-US" sz="2800" dirty="0">
                <a:solidFill>
                  <a:srgbClr val="1B00C0"/>
                </a:solidFill>
              </a:rPr>
              <a:t>, </a:t>
            </a:r>
            <a:endParaRPr lang="en-US" sz="2800" dirty="0" smtClean="0">
              <a:solidFill>
                <a:srgbClr val="1B00C0"/>
              </a:solidFill>
            </a:endParaRPr>
          </a:p>
          <a:p>
            <a:r>
              <a:rPr lang="en-US" sz="2800" dirty="0" smtClean="0">
                <a:solidFill>
                  <a:srgbClr val="1B00C0"/>
                </a:solidFill>
              </a:rPr>
              <a:t>Eric </a:t>
            </a:r>
            <a:r>
              <a:rPr lang="en-US" sz="2800" dirty="0" err="1">
                <a:solidFill>
                  <a:srgbClr val="1B00C0"/>
                </a:solidFill>
              </a:rPr>
              <a:t>Rozner</a:t>
            </a:r>
            <a:r>
              <a:rPr lang="en-US" sz="2800" dirty="0">
                <a:solidFill>
                  <a:srgbClr val="1B00C0"/>
                </a:solidFill>
              </a:rPr>
              <a:t>, Yin Zhang, Brad </a:t>
            </a:r>
            <a:r>
              <a:rPr lang="en-US" sz="2800" dirty="0" err="1">
                <a:solidFill>
                  <a:srgbClr val="1B00C0"/>
                </a:solidFill>
              </a:rPr>
              <a:t>Zarikoff</a:t>
            </a:r>
            <a:endParaRPr lang="en-US" sz="2800" dirty="0">
              <a:solidFill>
                <a:srgbClr val="1B00C0"/>
              </a:solidFill>
            </a:endParaRPr>
          </a:p>
          <a:p>
            <a:r>
              <a:rPr lang="en-US" dirty="0" smtClean="0">
                <a:solidFill>
                  <a:schemeClr val="tx1"/>
                </a:solidFill>
              </a:rPr>
              <a:t/>
            </a:r>
            <a:br>
              <a:rPr lang="en-US" dirty="0" smtClean="0">
                <a:solidFill>
                  <a:schemeClr val="tx1"/>
                </a:solidFill>
              </a:rPr>
            </a:br>
            <a:r>
              <a:rPr lang="en-US" dirty="0" smtClean="0">
                <a:solidFill>
                  <a:schemeClr val="tx1"/>
                </a:solidFill>
              </a:rPr>
              <a:t>ACM </a:t>
            </a:r>
            <a:r>
              <a:rPr lang="en-US" dirty="0" err="1" smtClean="0">
                <a:solidFill>
                  <a:schemeClr val="tx1"/>
                </a:solidFill>
              </a:rPr>
              <a:t>MobiCom</a:t>
            </a:r>
            <a:r>
              <a:rPr lang="en-US" dirty="0" smtClean="0">
                <a:solidFill>
                  <a:schemeClr val="tx1"/>
                </a:solidFill>
              </a:rPr>
              <a:t> 2011</a:t>
            </a:r>
            <a:endParaRPr lang="en-US" dirty="0">
              <a:solidFill>
                <a:schemeClr val="tx1"/>
              </a:solidFill>
            </a:endParaRPr>
          </a:p>
        </p:txBody>
      </p:sp>
      <p:sp>
        <p:nvSpPr>
          <p:cNvPr id="2052"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800">
                <a:solidFill>
                  <a:schemeClr val="tx2"/>
                </a:solidFill>
                <a:latin typeface="Arial" charset="0"/>
                <a:ea typeface="宋体" pitchFamily="2" charset="-122"/>
              </a:defRPr>
            </a:lvl1pPr>
            <a:lvl2pPr marL="742950" indent="-285750" eaLnBrk="0" hangingPunct="0">
              <a:defRPr kumimoji="1" sz="2800">
                <a:solidFill>
                  <a:schemeClr val="tx2"/>
                </a:solidFill>
                <a:latin typeface="Arial" charset="0"/>
                <a:ea typeface="宋体" pitchFamily="2" charset="-122"/>
              </a:defRPr>
            </a:lvl2pPr>
            <a:lvl3pPr marL="1143000" indent="-228600" eaLnBrk="0" hangingPunct="0">
              <a:defRPr kumimoji="1" sz="2800">
                <a:solidFill>
                  <a:schemeClr val="tx2"/>
                </a:solidFill>
                <a:latin typeface="Arial" charset="0"/>
                <a:ea typeface="宋体" pitchFamily="2" charset="-122"/>
              </a:defRPr>
            </a:lvl3pPr>
            <a:lvl4pPr marL="1600200" indent="-228600" eaLnBrk="0" hangingPunct="0">
              <a:defRPr kumimoji="1" sz="2800">
                <a:solidFill>
                  <a:schemeClr val="tx2"/>
                </a:solidFill>
                <a:latin typeface="Arial" charset="0"/>
                <a:ea typeface="宋体" pitchFamily="2" charset="-122"/>
              </a:defRPr>
            </a:lvl4pPr>
            <a:lvl5pPr marL="2057400" indent="-228600" eaLnBrk="0" hangingPunct="0">
              <a:defRPr kumimoji="1" sz="2800">
                <a:solidFill>
                  <a:schemeClr val="tx2"/>
                </a:solidFill>
                <a:latin typeface="Arial" charset="0"/>
                <a:ea typeface="宋体" pitchFamily="2" charset="-122"/>
              </a:defRPr>
            </a:lvl5pPr>
            <a:lvl6pPr marL="2514600" indent="-228600" eaLnBrk="0" fontAlgn="base" hangingPunct="0">
              <a:spcBef>
                <a:spcPct val="0"/>
              </a:spcBef>
              <a:spcAft>
                <a:spcPct val="0"/>
              </a:spcAft>
              <a:defRPr kumimoji="1" sz="2800">
                <a:solidFill>
                  <a:schemeClr val="tx2"/>
                </a:solidFill>
                <a:latin typeface="Arial" charset="0"/>
                <a:ea typeface="宋体" pitchFamily="2" charset="-122"/>
              </a:defRPr>
            </a:lvl6pPr>
            <a:lvl7pPr marL="2971800" indent="-228600" eaLnBrk="0" fontAlgn="base" hangingPunct="0">
              <a:spcBef>
                <a:spcPct val="0"/>
              </a:spcBef>
              <a:spcAft>
                <a:spcPct val="0"/>
              </a:spcAft>
              <a:defRPr kumimoji="1" sz="2800">
                <a:solidFill>
                  <a:schemeClr val="tx2"/>
                </a:solidFill>
                <a:latin typeface="Arial" charset="0"/>
                <a:ea typeface="宋体" pitchFamily="2" charset="-122"/>
              </a:defRPr>
            </a:lvl7pPr>
            <a:lvl8pPr marL="3429000" indent="-228600" eaLnBrk="0" fontAlgn="base" hangingPunct="0">
              <a:spcBef>
                <a:spcPct val="0"/>
              </a:spcBef>
              <a:spcAft>
                <a:spcPct val="0"/>
              </a:spcAft>
              <a:defRPr kumimoji="1" sz="2800">
                <a:solidFill>
                  <a:schemeClr val="tx2"/>
                </a:solidFill>
                <a:latin typeface="Arial" charset="0"/>
                <a:ea typeface="宋体" pitchFamily="2" charset="-122"/>
              </a:defRPr>
            </a:lvl8pPr>
            <a:lvl9pPr marL="3886200" indent="-228600" eaLnBrk="0" fontAlgn="base" hangingPunct="0">
              <a:spcBef>
                <a:spcPct val="0"/>
              </a:spcBef>
              <a:spcAft>
                <a:spcPct val="0"/>
              </a:spcAft>
              <a:defRPr kumimoji="1" sz="2800">
                <a:solidFill>
                  <a:schemeClr val="tx2"/>
                </a:solidFill>
                <a:latin typeface="Arial" charset="0"/>
                <a:ea typeface="宋体" pitchFamily="2" charset="-122"/>
              </a:defRPr>
            </a:lvl9pPr>
          </a:lstStyle>
          <a:p>
            <a:pPr eaLnBrk="1" hangingPunct="1"/>
            <a:fld id="{290FEC59-7118-4560-8E50-B3A88A071A65}" type="slidenum">
              <a:rPr kumimoji="0" lang="en-US" altLang="zh-CN" sz="1400" smtClean="0">
                <a:solidFill>
                  <a:schemeClr val="tx1"/>
                </a:solidFill>
                <a:latin typeface="Times New Roman" pitchFamily="18" charset="0"/>
              </a:rPr>
              <a:pPr eaLnBrk="1" hangingPunct="1"/>
              <a:t>1</a:t>
            </a:fld>
            <a:endParaRPr kumimoji="0" lang="en-US" altLang="zh-CN" sz="1400" dirty="0" smtClean="0">
              <a:solidFill>
                <a:schemeClr val="tx1"/>
              </a:solidFill>
              <a:latin typeface="Times New Roman" pitchFamily="18" charset="0"/>
            </a:endParaRPr>
          </a:p>
        </p:txBody>
      </p:sp>
    </p:spTree>
    <p:extLst>
      <p:ext uri="{BB962C8B-B14F-4D97-AF65-F5344CB8AC3E}">
        <p14:creationId xmlns:p14="http://schemas.microsoft.com/office/powerpoint/2010/main" val="15989635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458200" cy="1143000"/>
          </a:xfrm>
        </p:spPr>
        <p:txBody>
          <a:bodyPr/>
          <a:lstStyle/>
          <a:p>
            <a:r>
              <a:rPr lang="en-US" dirty="0" smtClean="0"/>
              <a:t>CRMA: Research Questions</a:t>
            </a:r>
            <a:endParaRPr lang="en-US" dirty="0"/>
          </a:p>
        </p:txBody>
      </p:sp>
      <p:sp>
        <p:nvSpPr>
          <p:cNvPr id="4" name="Slide Number Placeholder 3"/>
          <p:cNvSpPr>
            <a:spLocks noGrp="1"/>
          </p:cNvSpPr>
          <p:nvPr>
            <p:ph type="sldNum" sz="quarter" idx="12"/>
          </p:nvPr>
        </p:nvSpPr>
        <p:spPr/>
        <p:txBody>
          <a:bodyPr/>
          <a:lstStyle/>
          <a:p>
            <a:fld id="{3BBAFA1A-E95A-1647-94AA-76CC57A2F4A4}" type="slidenum">
              <a:rPr lang="en-US" smtClean="0"/>
              <a:pPr/>
              <a:t>10</a:t>
            </a:fld>
            <a:endParaRPr lang="en-US" dirty="0"/>
          </a:p>
        </p:txBody>
      </p:sp>
      <p:grpSp>
        <p:nvGrpSpPr>
          <p:cNvPr id="10" name="Group 9"/>
          <p:cNvGrpSpPr/>
          <p:nvPr/>
        </p:nvGrpSpPr>
        <p:grpSpPr>
          <a:xfrm>
            <a:off x="664650" y="1066800"/>
            <a:ext cx="7924800" cy="1880619"/>
            <a:chOff x="304800" y="1377043"/>
            <a:chExt cx="8534400" cy="3042557"/>
          </a:xfrm>
        </p:grpSpPr>
        <p:cxnSp>
          <p:nvCxnSpPr>
            <p:cNvPr id="6" name="Straight Connector 5"/>
            <p:cNvCxnSpPr/>
            <p:nvPr/>
          </p:nvCxnSpPr>
          <p:spPr>
            <a:xfrm>
              <a:off x="304800" y="2901042"/>
              <a:ext cx="5985545"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2292531" y="1377043"/>
              <a:ext cx="2362200" cy="55517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2292531" y="2161848"/>
              <a:ext cx="2362200" cy="559636"/>
            </a:xfrm>
            <a:prstGeom prst="rect">
              <a:avLst/>
            </a:prstGeom>
            <a:solidFill>
              <a:srgbClr val="37921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397231" y="2161848"/>
              <a:ext cx="1590500" cy="461665"/>
            </a:xfrm>
            <a:prstGeom prst="rect">
              <a:avLst/>
            </a:prstGeom>
            <a:noFill/>
          </p:spPr>
          <p:txBody>
            <a:bodyPr wrap="none" rtlCol="0">
              <a:spAutoFit/>
            </a:bodyPr>
            <a:lstStyle/>
            <a:p>
              <a:r>
                <a:rPr lang="en-US" sz="2400" dirty="0" smtClean="0"/>
                <a:t>Channel 1</a:t>
              </a:r>
              <a:endParaRPr lang="en-US" sz="2400" dirty="0"/>
            </a:p>
          </p:txBody>
        </p:sp>
        <p:sp>
          <p:nvSpPr>
            <p:cNvPr id="14" name="TextBox 13"/>
            <p:cNvSpPr txBox="1"/>
            <p:nvPr/>
          </p:nvSpPr>
          <p:spPr>
            <a:xfrm>
              <a:off x="397231" y="3124200"/>
              <a:ext cx="1590500" cy="461665"/>
            </a:xfrm>
            <a:prstGeom prst="rect">
              <a:avLst/>
            </a:prstGeom>
            <a:noFill/>
          </p:spPr>
          <p:txBody>
            <a:bodyPr wrap="none" rtlCol="0">
              <a:spAutoFit/>
            </a:bodyPr>
            <a:lstStyle/>
            <a:p>
              <a:r>
                <a:rPr lang="en-US" sz="2400" dirty="0" smtClean="0"/>
                <a:t>Channel 2</a:t>
              </a:r>
              <a:endParaRPr lang="en-US" sz="2400" dirty="0"/>
            </a:p>
          </p:txBody>
        </p:sp>
        <p:sp>
          <p:nvSpPr>
            <p:cNvPr id="15" name="Rectangle 14"/>
            <p:cNvSpPr/>
            <p:nvPr/>
          </p:nvSpPr>
          <p:spPr>
            <a:xfrm>
              <a:off x="2292531" y="3102428"/>
              <a:ext cx="2362200" cy="55517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2292531" y="3859964"/>
              <a:ext cx="2362200" cy="559636"/>
            </a:xfrm>
            <a:prstGeom prst="rect">
              <a:avLst/>
            </a:prstGeom>
            <a:solidFill>
              <a:srgbClr val="37921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4818593" y="1469963"/>
              <a:ext cx="1330814" cy="461665"/>
            </a:xfrm>
            <a:prstGeom prst="rect">
              <a:avLst/>
            </a:prstGeom>
            <a:noFill/>
          </p:spPr>
          <p:txBody>
            <a:bodyPr wrap="none" rtlCol="0">
              <a:spAutoFit/>
            </a:bodyPr>
            <a:lstStyle/>
            <a:p>
              <a:r>
                <a:rPr lang="en-US" sz="2400" dirty="0" smtClean="0"/>
                <a:t>Frame 1</a:t>
              </a:r>
              <a:endParaRPr lang="en-US" sz="2400" dirty="0"/>
            </a:p>
          </p:txBody>
        </p:sp>
        <p:sp>
          <p:nvSpPr>
            <p:cNvPr id="18" name="TextBox 17"/>
            <p:cNvSpPr txBox="1"/>
            <p:nvPr/>
          </p:nvSpPr>
          <p:spPr>
            <a:xfrm>
              <a:off x="4883331" y="2129135"/>
              <a:ext cx="1330814" cy="461665"/>
            </a:xfrm>
            <a:prstGeom prst="rect">
              <a:avLst/>
            </a:prstGeom>
            <a:noFill/>
          </p:spPr>
          <p:txBody>
            <a:bodyPr wrap="none" rtlCol="0">
              <a:spAutoFit/>
            </a:bodyPr>
            <a:lstStyle/>
            <a:p>
              <a:r>
                <a:rPr lang="en-US" sz="2400" dirty="0" smtClean="0"/>
                <a:t>Frame 2</a:t>
              </a:r>
              <a:endParaRPr lang="en-US" sz="2400" dirty="0"/>
            </a:p>
          </p:txBody>
        </p:sp>
        <p:sp>
          <p:nvSpPr>
            <p:cNvPr id="19" name="TextBox 18"/>
            <p:cNvSpPr txBox="1"/>
            <p:nvPr/>
          </p:nvSpPr>
          <p:spPr>
            <a:xfrm>
              <a:off x="4970993" y="3200400"/>
              <a:ext cx="1330814" cy="461665"/>
            </a:xfrm>
            <a:prstGeom prst="rect">
              <a:avLst/>
            </a:prstGeom>
            <a:noFill/>
          </p:spPr>
          <p:txBody>
            <a:bodyPr wrap="none" rtlCol="0">
              <a:spAutoFit/>
            </a:bodyPr>
            <a:lstStyle/>
            <a:p>
              <a:r>
                <a:rPr lang="en-US" sz="2400" dirty="0" smtClean="0"/>
                <a:t>Frame 1</a:t>
              </a:r>
              <a:endParaRPr lang="en-US" sz="2400" dirty="0"/>
            </a:p>
          </p:txBody>
        </p:sp>
        <p:sp>
          <p:nvSpPr>
            <p:cNvPr id="20" name="TextBox 19"/>
            <p:cNvSpPr txBox="1"/>
            <p:nvPr/>
          </p:nvSpPr>
          <p:spPr>
            <a:xfrm>
              <a:off x="4959531" y="3881735"/>
              <a:ext cx="1330814" cy="461665"/>
            </a:xfrm>
            <a:prstGeom prst="rect">
              <a:avLst/>
            </a:prstGeom>
            <a:noFill/>
          </p:spPr>
          <p:txBody>
            <a:bodyPr wrap="none" rtlCol="0">
              <a:spAutoFit/>
            </a:bodyPr>
            <a:lstStyle/>
            <a:p>
              <a:r>
                <a:rPr lang="en-US" sz="2400" dirty="0" smtClean="0"/>
                <a:t>Frame 2</a:t>
              </a:r>
              <a:endParaRPr lang="en-US" sz="2400" dirty="0"/>
            </a:p>
          </p:txBody>
        </p:sp>
        <p:sp>
          <p:nvSpPr>
            <p:cNvPr id="3" name="Oval 2"/>
            <p:cNvSpPr/>
            <p:nvPr/>
          </p:nvSpPr>
          <p:spPr>
            <a:xfrm>
              <a:off x="6553200" y="1600200"/>
              <a:ext cx="685800" cy="659172"/>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rPr>
                <a:t>A</a:t>
              </a:r>
              <a:endParaRPr lang="en-US" sz="2800" dirty="0">
                <a:solidFill>
                  <a:schemeClr val="tx1"/>
                </a:solidFill>
              </a:endParaRPr>
            </a:p>
          </p:txBody>
        </p:sp>
        <p:sp>
          <p:nvSpPr>
            <p:cNvPr id="24" name="Oval 23"/>
            <p:cNvSpPr/>
            <p:nvPr/>
          </p:nvSpPr>
          <p:spPr>
            <a:xfrm>
              <a:off x="8153400" y="1600200"/>
              <a:ext cx="685800" cy="659172"/>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rPr>
                <a:t>B</a:t>
              </a:r>
              <a:endParaRPr lang="en-US" sz="2800" b="1" dirty="0">
                <a:solidFill>
                  <a:schemeClr val="tx1"/>
                </a:solidFill>
              </a:endParaRPr>
            </a:p>
          </p:txBody>
        </p:sp>
        <p:sp>
          <p:nvSpPr>
            <p:cNvPr id="25" name="Oval 24"/>
            <p:cNvSpPr/>
            <p:nvPr/>
          </p:nvSpPr>
          <p:spPr>
            <a:xfrm>
              <a:off x="6553200" y="3057322"/>
              <a:ext cx="685800" cy="659172"/>
            </a:xfrm>
            <a:prstGeom prst="ellipse">
              <a:avLst/>
            </a:prstGeom>
            <a:solidFill>
              <a:srgbClr val="37921E"/>
            </a:solidFill>
            <a:ln>
              <a:solidFill>
                <a:srgbClr val="248C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C</a:t>
              </a:r>
            </a:p>
          </p:txBody>
        </p:sp>
        <p:sp>
          <p:nvSpPr>
            <p:cNvPr id="27" name="Oval 26"/>
            <p:cNvSpPr/>
            <p:nvPr/>
          </p:nvSpPr>
          <p:spPr>
            <a:xfrm>
              <a:off x="8153400" y="2998428"/>
              <a:ext cx="685800" cy="659172"/>
            </a:xfrm>
            <a:prstGeom prst="ellipse">
              <a:avLst/>
            </a:prstGeom>
            <a:solidFill>
              <a:srgbClr val="37921E"/>
            </a:solidFill>
            <a:ln>
              <a:solidFill>
                <a:srgbClr val="248C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rPr>
                <a:t>D</a:t>
              </a:r>
              <a:endParaRPr lang="en-US" sz="2800" dirty="0">
                <a:solidFill>
                  <a:schemeClr val="tx1"/>
                </a:solidFill>
              </a:endParaRPr>
            </a:p>
          </p:txBody>
        </p:sp>
        <p:cxnSp>
          <p:nvCxnSpPr>
            <p:cNvPr id="12" name="Straight Arrow Connector 11"/>
            <p:cNvCxnSpPr>
              <a:stCxn id="3" idx="6"/>
              <a:endCxn id="24" idx="2"/>
            </p:cNvCxnSpPr>
            <p:nvPr/>
          </p:nvCxnSpPr>
          <p:spPr>
            <a:xfrm>
              <a:off x="7239000" y="1929786"/>
              <a:ext cx="9144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a:off x="7239000" y="3352800"/>
              <a:ext cx="9144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11" name="Rectangle 10"/>
          <p:cNvSpPr/>
          <p:nvPr/>
        </p:nvSpPr>
        <p:spPr>
          <a:xfrm>
            <a:off x="187065" y="4114800"/>
            <a:ext cx="9175128" cy="3416320"/>
          </a:xfrm>
          <a:prstGeom prst="rect">
            <a:avLst/>
          </a:prstGeom>
        </p:spPr>
        <p:txBody>
          <a:bodyPr wrap="square">
            <a:spAutoFit/>
          </a:bodyPr>
          <a:lstStyle/>
          <a:p>
            <a:r>
              <a:rPr lang="en-US" sz="2400" dirty="0" smtClean="0">
                <a:solidFill>
                  <a:srgbClr val="1B00C0"/>
                </a:solidFill>
                <a:latin typeface="Comic Sans MS" pitchFamily="66" charset="0"/>
              </a:rPr>
              <a:t>-  What is the code c?</a:t>
            </a:r>
          </a:p>
          <a:p>
            <a:pPr marL="342900" indent="-342900">
              <a:buFontTx/>
              <a:buChar char="-"/>
            </a:pPr>
            <a:r>
              <a:rPr lang="en-US" sz="2400" dirty="0">
                <a:solidFill>
                  <a:srgbClr val="1B00C0"/>
                </a:solidFill>
                <a:latin typeface="Comic Sans MS" pitchFamily="66" charset="0"/>
              </a:rPr>
              <a:t>How do </a:t>
            </a:r>
            <a:r>
              <a:rPr lang="en-US" sz="2400" dirty="0" smtClean="0">
                <a:solidFill>
                  <a:srgbClr val="1B00C0"/>
                </a:solidFill>
                <a:latin typeface="Comic Sans MS" pitchFamily="66" charset="0"/>
              </a:rPr>
              <a:t>the </a:t>
            </a:r>
            <a:r>
              <a:rPr lang="en-US" sz="2400" dirty="0">
                <a:solidFill>
                  <a:srgbClr val="1B00C0"/>
                </a:solidFill>
                <a:latin typeface="Comic Sans MS" pitchFamily="66" charset="0"/>
              </a:rPr>
              <a:t>sender and receiver agree </a:t>
            </a:r>
            <a:r>
              <a:rPr lang="en-US" sz="2400" dirty="0" smtClean="0">
                <a:solidFill>
                  <a:srgbClr val="1B00C0"/>
                </a:solidFill>
                <a:latin typeface="Comic Sans MS" pitchFamily="66" charset="0"/>
              </a:rPr>
              <a:t>on </a:t>
            </a:r>
            <a:r>
              <a:rPr lang="en-US" sz="2400" dirty="0">
                <a:solidFill>
                  <a:srgbClr val="1B00C0"/>
                </a:solidFill>
                <a:latin typeface="Comic Sans MS" pitchFamily="66" charset="0"/>
              </a:rPr>
              <a:t>the code</a:t>
            </a:r>
            <a:r>
              <a:rPr lang="en-US" sz="2400" dirty="0" smtClean="0">
                <a:solidFill>
                  <a:srgbClr val="1B00C0"/>
                </a:solidFill>
                <a:latin typeface="Comic Sans MS" pitchFamily="66" charset="0"/>
              </a:rPr>
              <a:t>?</a:t>
            </a:r>
          </a:p>
          <a:p>
            <a:pPr marL="342900" indent="-342900">
              <a:buFontTx/>
              <a:buChar char="-"/>
            </a:pPr>
            <a:r>
              <a:rPr lang="en-US" sz="2400" dirty="0">
                <a:solidFill>
                  <a:srgbClr val="1B00C0"/>
                </a:solidFill>
                <a:latin typeface="Comic Sans MS" pitchFamily="66" charset="0"/>
              </a:rPr>
              <a:t>How </a:t>
            </a:r>
            <a:r>
              <a:rPr lang="en-US" sz="2400" dirty="0" smtClean="0">
                <a:solidFill>
                  <a:srgbClr val="1B00C0"/>
                </a:solidFill>
                <a:latin typeface="Comic Sans MS" pitchFamily="66" charset="0"/>
              </a:rPr>
              <a:t>to decode </a:t>
            </a:r>
            <a:r>
              <a:rPr lang="en-US" sz="2400" dirty="0">
                <a:solidFill>
                  <a:srgbClr val="1B00C0"/>
                </a:solidFill>
                <a:latin typeface="Comic Sans MS" pitchFamily="66" charset="0"/>
              </a:rPr>
              <a:t>transmissions?</a:t>
            </a:r>
          </a:p>
          <a:p>
            <a:pPr marL="342900" indent="-342900">
              <a:buFontTx/>
              <a:buChar char="-"/>
            </a:pPr>
            <a:r>
              <a:rPr lang="en-US" sz="2400" dirty="0">
                <a:solidFill>
                  <a:srgbClr val="1B00C0"/>
                </a:solidFill>
                <a:latin typeface="Comic Sans MS" pitchFamily="66" charset="0"/>
              </a:rPr>
              <a:t>How to </a:t>
            </a:r>
            <a:r>
              <a:rPr lang="en-US" sz="2400" dirty="0" smtClean="0">
                <a:solidFill>
                  <a:srgbClr val="1B00C0"/>
                </a:solidFill>
                <a:latin typeface="Comic Sans MS" pitchFamily="66" charset="0"/>
              </a:rPr>
              <a:t>handle </a:t>
            </a:r>
            <a:r>
              <a:rPr lang="en-US" sz="2400" dirty="0">
                <a:solidFill>
                  <a:srgbClr val="1B00C0"/>
                </a:solidFill>
                <a:latin typeface="Comic Sans MS" pitchFamily="66" charset="0"/>
              </a:rPr>
              <a:t>decoding failures?</a:t>
            </a:r>
          </a:p>
          <a:p>
            <a:pPr marL="342900" indent="-342900">
              <a:buFontTx/>
              <a:buChar char="-"/>
            </a:pPr>
            <a:r>
              <a:rPr lang="en-US" sz="2400" dirty="0">
                <a:solidFill>
                  <a:srgbClr val="1B00C0"/>
                </a:solidFill>
                <a:latin typeface="Comic Sans MS" pitchFamily="66" charset="0"/>
              </a:rPr>
              <a:t>How to </a:t>
            </a:r>
            <a:r>
              <a:rPr lang="en-US" sz="2400" dirty="0" smtClean="0">
                <a:solidFill>
                  <a:srgbClr val="1B00C0"/>
                </a:solidFill>
                <a:latin typeface="Comic Sans MS" pitchFamily="66" charset="0"/>
              </a:rPr>
              <a:t>decode </a:t>
            </a:r>
            <a:r>
              <a:rPr lang="en-US" sz="2400" dirty="0">
                <a:solidFill>
                  <a:srgbClr val="1B00C0"/>
                </a:solidFill>
                <a:latin typeface="Comic Sans MS" pitchFamily="66" charset="0"/>
              </a:rPr>
              <a:t>misaligned collisions?</a:t>
            </a:r>
          </a:p>
          <a:p>
            <a:pPr marL="342900" indent="-342900">
              <a:buFontTx/>
              <a:buChar char="-"/>
            </a:pPr>
            <a:r>
              <a:rPr lang="en-US" sz="2400" dirty="0">
                <a:solidFill>
                  <a:srgbClr val="1B00C0"/>
                </a:solidFill>
                <a:latin typeface="Comic Sans MS" pitchFamily="66" charset="0"/>
              </a:rPr>
              <a:t>How to limit # transmissions in a collision?</a:t>
            </a:r>
          </a:p>
          <a:p>
            <a:pPr marL="342900" indent="-342900">
              <a:buFontTx/>
              <a:buChar char="-"/>
            </a:pPr>
            <a:r>
              <a:rPr lang="en-US" sz="2400" dirty="0">
                <a:solidFill>
                  <a:srgbClr val="1B00C0"/>
                </a:solidFill>
                <a:latin typeface="Comic Sans MS" pitchFamily="66" charset="0"/>
              </a:rPr>
              <a:t>How to enhance spectrum utilization?</a:t>
            </a:r>
          </a:p>
          <a:p>
            <a:pPr marL="342900" indent="-342900">
              <a:buFontTx/>
              <a:buChar char="-"/>
            </a:pPr>
            <a:endParaRPr lang="en-US" sz="2400" dirty="0">
              <a:solidFill>
                <a:srgbClr val="1B00C0"/>
              </a:solidFill>
              <a:latin typeface="Comic Sans MS" pitchFamily="66" charset="0"/>
            </a:endParaRPr>
          </a:p>
          <a:p>
            <a:pPr marL="342900" indent="-342900">
              <a:buFontTx/>
              <a:buChar char="-"/>
            </a:pPr>
            <a:endParaRPr lang="en-US" sz="2400" dirty="0">
              <a:solidFill>
                <a:srgbClr val="1B00C0"/>
              </a:solidFill>
              <a:latin typeface="Comic Sans MS" pitchFamily="66" charset="0"/>
            </a:endParaRPr>
          </a:p>
        </p:txBody>
      </p:sp>
      <mc:AlternateContent xmlns:mc="http://schemas.openxmlformats.org/markup-compatibility/2006" xmlns:a14="http://schemas.microsoft.com/office/drawing/2010/main">
        <mc:Choice Requires="a14">
          <p:sp>
            <p:nvSpPr>
              <p:cNvPr id="29" name="TextBox 28"/>
              <p:cNvSpPr txBox="1"/>
              <p:nvPr/>
            </p:nvSpPr>
            <p:spPr>
              <a:xfrm>
                <a:off x="404014" y="3124200"/>
                <a:ext cx="7772400"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a:rPr>
                        <m:t>𝑅</m:t>
                      </m:r>
                      <m:d>
                        <m:dPr>
                          <m:ctrlPr>
                            <a:rPr lang="en-US" sz="2400" b="0" i="1" smtClean="0">
                              <a:latin typeface="Cambria Math"/>
                            </a:rPr>
                          </m:ctrlPr>
                        </m:dPr>
                        <m:e>
                          <m:r>
                            <a:rPr lang="en-US" sz="2400" b="0" i="1" smtClean="0">
                              <a:latin typeface="Cambria Math"/>
                            </a:rPr>
                            <m:t>1</m:t>
                          </m:r>
                        </m:e>
                      </m:d>
                      <m:r>
                        <a:rPr lang="en-US" sz="2400" b="0" i="1" smtClean="0">
                          <a:latin typeface="Cambria Math"/>
                        </a:rPr>
                        <m:t>=</m:t>
                      </m:r>
                      <m:r>
                        <a:rPr lang="en-US" sz="2400" b="0" i="1" smtClean="0">
                          <a:latin typeface="Cambria Math"/>
                        </a:rPr>
                        <m:t>h</m:t>
                      </m:r>
                      <m:d>
                        <m:dPr>
                          <m:ctrlPr>
                            <a:rPr lang="en-US" sz="2400" b="0" i="1" smtClean="0">
                              <a:latin typeface="Cambria Math"/>
                            </a:rPr>
                          </m:ctrlPr>
                        </m:dPr>
                        <m:e>
                          <m:r>
                            <a:rPr lang="en-US" sz="2400" b="0" i="1" smtClean="0">
                              <a:latin typeface="Cambria Math"/>
                            </a:rPr>
                            <m:t>1,1</m:t>
                          </m:r>
                        </m:e>
                      </m:d>
                      <m:r>
                        <a:rPr lang="en-US" sz="2400" b="0" i="1" smtClean="0">
                          <a:latin typeface="Cambria Math"/>
                          <a:ea typeface="Cambria Math"/>
                        </a:rPr>
                        <m:t>×</m:t>
                      </m:r>
                      <m:r>
                        <a:rPr lang="en-US" sz="2400" b="0" i="1" smtClean="0">
                          <a:solidFill>
                            <a:srgbClr val="FF0000"/>
                          </a:solidFill>
                          <a:latin typeface="Cambria Math"/>
                          <a:ea typeface="Cambria Math"/>
                        </a:rPr>
                        <m:t>𝑐</m:t>
                      </m:r>
                      <m:d>
                        <m:dPr>
                          <m:ctrlPr>
                            <a:rPr lang="en-US" sz="2400" b="0" i="1" smtClean="0">
                              <a:solidFill>
                                <a:srgbClr val="FF0000"/>
                              </a:solidFill>
                              <a:latin typeface="Cambria Math"/>
                              <a:ea typeface="Cambria Math"/>
                            </a:rPr>
                          </m:ctrlPr>
                        </m:dPr>
                        <m:e>
                          <m:r>
                            <a:rPr lang="en-US" sz="2400" b="0" i="1" smtClean="0">
                              <a:solidFill>
                                <a:srgbClr val="FF0000"/>
                              </a:solidFill>
                              <a:latin typeface="Cambria Math"/>
                              <a:ea typeface="Cambria Math"/>
                            </a:rPr>
                            <m:t>1,1</m:t>
                          </m:r>
                        </m:e>
                      </m:d>
                      <m:r>
                        <a:rPr lang="en-US" sz="2400" b="0" i="1" smtClean="0">
                          <a:latin typeface="Cambria Math"/>
                          <a:ea typeface="Cambria Math"/>
                        </a:rPr>
                        <m:t>×</m:t>
                      </m:r>
                      <m:r>
                        <a:rPr lang="en-US" sz="2400" b="0" i="1" smtClean="0">
                          <a:latin typeface="Cambria Math"/>
                          <a:ea typeface="Cambria Math"/>
                        </a:rPr>
                        <m:t>𝑥</m:t>
                      </m:r>
                      <m:r>
                        <a:rPr lang="en-US" sz="2400" b="0" i="1" smtClean="0">
                          <a:latin typeface="Cambria Math"/>
                          <a:ea typeface="Cambria Math"/>
                        </a:rPr>
                        <m:t>1+</m:t>
                      </m:r>
                      <m:r>
                        <a:rPr lang="en-US" sz="2400" b="0" i="1" smtClean="0">
                          <a:latin typeface="Cambria Math"/>
                          <a:ea typeface="Cambria Math"/>
                        </a:rPr>
                        <m:t>h</m:t>
                      </m:r>
                      <m:d>
                        <m:dPr>
                          <m:ctrlPr>
                            <a:rPr lang="en-US" sz="2400" b="0" i="1" smtClean="0">
                              <a:latin typeface="Cambria Math"/>
                              <a:ea typeface="Cambria Math"/>
                            </a:rPr>
                          </m:ctrlPr>
                        </m:dPr>
                        <m:e>
                          <m:r>
                            <a:rPr lang="en-US" sz="2400" b="0" i="1" smtClean="0">
                              <a:latin typeface="Cambria Math"/>
                              <a:ea typeface="Cambria Math"/>
                            </a:rPr>
                            <m:t>1,2</m:t>
                          </m:r>
                        </m:e>
                      </m:d>
                      <m:r>
                        <a:rPr lang="en-US" sz="2400" b="0" i="1" smtClean="0">
                          <a:latin typeface="Cambria Math"/>
                          <a:ea typeface="Cambria Math"/>
                        </a:rPr>
                        <m:t>×</m:t>
                      </m:r>
                      <m:r>
                        <a:rPr lang="en-US" sz="2400" b="0" i="1" smtClean="0">
                          <a:solidFill>
                            <a:srgbClr val="FF0000"/>
                          </a:solidFill>
                          <a:latin typeface="Cambria Math"/>
                          <a:ea typeface="Cambria Math"/>
                        </a:rPr>
                        <m:t>𝑐</m:t>
                      </m:r>
                      <m:d>
                        <m:dPr>
                          <m:ctrlPr>
                            <a:rPr lang="en-US" sz="2400" b="0" i="1" smtClean="0">
                              <a:solidFill>
                                <a:srgbClr val="FF0000"/>
                              </a:solidFill>
                              <a:latin typeface="Cambria Math"/>
                              <a:ea typeface="Cambria Math"/>
                            </a:rPr>
                          </m:ctrlPr>
                        </m:dPr>
                        <m:e>
                          <m:r>
                            <a:rPr lang="en-US" sz="2400" b="0" i="1" smtClean="0">
                              <a:solidFill>
                                <a:srgbClr val="FF0000"/>
                              </a:solidFill>
                              <a:latin typeface="Cambria Math"/>
                              <a:ea typeface="Cambria Math"/>
                            </a:rPr>
                            <m:t>1,1</m:t>
                          </m:r>
                        </m:e>
                      </m:d>
                      <m:r>
                        <a:rPr lang="en-US" sz="2400" b="0" i="1" smtClean="0">
                          <a:latin typeface="Cambria Math"/>
                          <a:ea typeface="Cambria Math"/>
                        </a:rPr>
                        <m:t>×</m:t>
                      </m:r>
                      <m:r>
                        <a:rPr lang="en-US" sz="2400" b="0" i="1" smtClean="0">
                          <a:latin typeface="Cambria Math"/>
                          <a:ea typeface="Cambria Math"/>
                        </a:rPr>
                        <m:t>𝑥</m:t>
                      </m:r>
                      <m:r>
                        <a:rPr lang="en-US" sz="2400" b="0" i="1" smtClean="0">
                          <a:latin typeface="Cambria Math"/>
                          <a:ea typeface="Cambria Math"/>
                        </a:rPr>
                        <m:t>2</m:t>
                      </m:r>
                    </m:oMath>
                  </m:oMathPara>
                </a14:m>
                <a:endParaRPr lang="en-US" sz="2400" b="0" dirty="0" smtClean="0">
                  <a:ea typeface="Cambria Math"/>
                </a:endParaRPr>
              </a:p>
            </p:txBody>
          </p:sp>
        </mc:Choice>
        <mc:Fallback xmlns="">
          <p:sp>
            <p:nvSpPr>
              <p:cNvPr id="29" name="TextBox 28"/>
              <p:cNvSpPr txBox="1">
                <a:spLocks noRot="1" noChangeAspect="1" noMove="1" noResize="1" noEditPoints="1" noAdjustHandles="1" noChangeArrowheads="1" noChangeShapeType="1" noTextEdit="1"/>
              </p:cNvSpPr>
              <p:nvPr/>
            </p:nvSpPr>
            <p:spPr>
              <a:xfrm>
                <a:off x="404014" y="3124200"/>
                <a:ext cx="7772400" cy="461665"/>
              </a:xfrm>
              <a:prstGeom prst="rect">
                <a:avLst/>
              </a:prstGeom>
              <a:blipFill rotWithShape="1">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0" name="TextBox 29"/>
              <p:cNvSpPr txBox="1"/>
              <p:nvPr/>
            </p:nvSpPr>
            <p:spPr>
              <a:xfrm>
                <a:off x="828403" y="3581400"/>
                <a:ext cx="6934200"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a:rPr>
                        <m:t>𝑅</m:t>
                      </m:r>
                      <m:d>
                        <m:dPr>
                          <m:ctrlPr>
                            <a:rPr lang="en-US" sz="2400" b="0" i="1" smtClean="0">
                              <a:latin typeface="Cambria Math"/>
                            </a:rPr>
                          </m:ctrlPr>
                        </m:dPr>
                        <m:e>
                          <m:r>
                            <a:rPr lang="en-US" sz="2400" b="0" i="1" smtClean="0">
                              <a:latin typeface="Cambria Math"/>
                            </a:rPr>
                            <m:t>2</m:t>
                          </m:r>
                        </m:e>
                      </m:d>
                      <m:r>
                        <a:rPr lang="en-US" sz="2400" b="0" i="1" smtClean="0">
                          <a:latin typeface="Cambria Math"/>
                        </a:rPr>
                        <m:t>=</m:t>
                      </m:r>
                      <m:r>
                        <a:rPr lang="en-US" sz="2400" b="0" i="1" smtClean="0">
                          <a:latin typeface="Cambria Math"/>
                        </a:rPr>
                        <m:t>h</m:t>
                      </m:r>
                      <m:d>
                        <m:dPr>
                          <m:ctrlPr>
                            <a:rPr lang="en-US" sz="2400" b="0" i="1" smtClean="0">
                              <a:latin typeface="Cambria Math"/>
                            </a:rPr>
                          </m:ctrlPr>
                        </m:dPr>
                        <m:e>
                          <m:r>
                            <a:rPr lang="en-US" sz="2400" b="0" i="1" smtClean="0">
                              <a:latin typeface="Cambria Math"/>
                            </a:rPr>
                            <m:t>2,1</m:t>
                          </m:r>
                        </m:e>
                      </m:d>
                      <m:r>
                        <a:rPr lang="en-US" sz="2400" b="0" i="1" smtClean="0">
                          <a:latin typeface="Cambria Math"/>
                          <a:ea typeface="Cambria Math"/>
                        </a:rPr>
                        <m:t>×</m:t>
                      </m:r>
                      <m:r>
                        <a:rPr lang="en-US" sz="2400" b="0" i="1" smtClean="0">
                          <a:solidFill>
                            <a:srgbClr val="FF0000"/>
                          </a:solidFill>
                          <a:latin typeface="Cambria Math"/>
                          <a:ea typeface="Cambria Math"/>
                        </a:rPr>
                        <m:t>𝑐</m:t>
                      </m:r>
                      <m:d>
                        <m:dPr>
                          <m:ctrlPr>
                            <a:rPr lang="en-US" sz="2400" b="0" i="1" smtClean="0">
                              <a:solidFill>
                                <a:srgbClr val="FF0000"/>
                              </a:solidFill>
                              <a:latin typeface="Cambria Math"/>
                              <a:ea typeface="Cambria Math"/>
                            </a:rPr>
                          </m:ctrlPr>
                        </m:dPr>
                        <m:e>
                          <m:r>
                            <a:rPr lang="en-US" sz="2400" b="0" i="1" smtClean="0">
                              <a:solidFill>
                                <a:srgbClr val="FF0000"/>
                              </a:solidFill>
                              <a:latin typeface="Cambria Math"/>
                              <a:ea typeface="Cambria Math"/>
                            </a:rPr>
                            <m:t>2,1</m:t>
                          </m:r>
                        </m:e>
                      </m:d>
                      <m:r>
                        <a:rPr lang="en-US" sz="2400" b="0" i="1" smtClean="0">
                          <a:latin typeface="Cambria Math"/>
                          <a:ea typeface="Cambria Math"/>
                        </a:rPr>
                        <m:t>×</m:t>
                      </m:r>
                      <m:r>
                        <a:rPr lang="en-US" sz="2400" b="0" i="1" smtClean="0">
                          <a:latin typeface="Cambria Math"/>
                          <a:ea typeface="Cambria Math"/>
                        </a:rPr>
                        <m:t>𝑥</m:t>
                      </m:r>
                      <m:r>
                        <a:rPr lang="en-US" sz="2400" b="0" i="1" smtClean="0">
                          <a:latin typeface="Cambria Math"/>
                          <a:ea typeface="Cambria Math"/>
                        </a:rPr>
                        <m:t>1+</m:t>
                      </m:r>
                      <m:r>
                        <a:rPr lang="en-US" sz="2400" b="0" i="1" smtClean="0">
                          <a:latin typeface="Cambria Math"/>
                          <a:ea typeface="Cambria Math"/>
                        </a:rPr>
                        <m:t>h</m:t>
                      </m:r>
                      <m:d>
                        <m:dPr>
                          <m:ctrlPr>
                            <a:rPr lang="en-US" sz="2400" b="0" i="1" smtClean="0">
                              <a:latin typeface="Cambria Math"/>
                              <a:ea typeface="Cambria Math"/>
                            </a:rPr>
                          </m:ctrlPr>
                        </m:dPr>
                        <m:e>
                          <m:r>
                            <a:rPr lang="en-US" sz="2400" b="0" i="1" smtClean="0">
                              <a:latin typeface="Cambria Math"/>
                              <a:ea typeface="Cambria Math"/>
                            </a:rPr>
                            <m:t>2,1</m:t>
                          </m:r>
                        </m:e>
                      </m:d>
                      <m:r>
                        <a:rPr lang="en-US" sz="2400" b="0" i="1" smtClean="0">
                          <a:latin typeface="Cambria Math"/>
                          <a:ea typeface="Cambria Math"/>
                        </a:rPr>
                        <m:t>×</m:t>
                      </m:r>
                      <m:r>
                        <a:rPr lang="en-US" sz="2400" b="0" i="1" smtClean="0">
                          <a:solidFill>
                            <a:srgbClr val="FF0000"/>
                          </a:solidFill>
                          <a:latin typeface="Cambria Math"/>
                          <a:ea typeface="Cambria Math"/>
                        </a:rPr>
                        <m:t>𝑐</m:t>
                      </m:r>
                      <m:d>
                        <m:dPr>
                          <m:ctrlPr>
                            <a:rPr lang="en-US" sz="2400" b="0" i="1" smtClean="0">
                              <a:solidFill>
                                <a:srgbClr val="FF0000"/>
                              </a:solidFill>
                              <a:latin typeface="Cambria Math"/>
                              <a:ea typeface="Cambria Math"/>
                            </a:rPr>
                          </m:ctrlPr>
                        </m:dPr>
                        <m:e>
                          <m:r>
                            <a:rPr lang="en-US" sz="2400" b="0" i="1" smtClean="0">
                              <a:solidFill>
                                <a:srgbClr val="FF0000"/>
                              </a:solidFill>
                              <a:latin typeface="Cambria Math"/>
                              <a:ea typeface="Cambria Math"/>
                            </a:rPr>
                            <m:t>2,2</m:t>
                          </m:r>
                        </m:e>
                      </m:d>
                      <m:r>
                        <a:rPr lang="en-US" sz="2400" b="0" i="1" smtClean="0">
                          <a:latin typeface="Cambria Math"/>
                          <a:ea typeface="Cambria Math"/>
                        </a:rPr>
                        <m:t>×</m:t>
                      </m:r>
                      <m:r>
                        <a:rPr lang="en-US" sz="2400" b="0" i="1" smtClean="0">
                          <a:latin typeface="Cambria Math"/>
                          <a:ea typeface="Cambria Math"/>
                        </a:rPr>
                        <m:t>𝑥</m:t>
                      </m:r>
                      <m:r>
                        <a:rPr lang="en-US" sz="2400" b="0" i="1" smtClean="0">
                          <a:latin typeface="Cambria Math"/>
                          <a:ea typeface="Cambria Math"/>
                        </a:rPr>
                        <m:t>2</m:t>
                      </m:r>
                    </m:oMath>
                  </m:oMathPara>
                </a14:m>
                <a:endParaRPr lang="en-US" sz="2400" b="0" dirty="0" smtClean="0">
                  <a:ea typeface="Cambria Math"/>
                </a:endParaRPr>
              </a:p>
            </p:txBody>
          </p:sp>
        </mc:Choice>
        <mc:Fallback xmlns="">
          <p:sp>
            <p:nvSpPr>
              <p:cNvPr id="30" name="TextBox 29"/>
              <p:cNvSpPr txBox="1">
                <a:spLocks noRot="1" noChangeAspect="1" noMove="1" noResize="1" noEditPoints="1" noAdjustHandles="1" noChangeArrowheads="1" noChangeShapeType="1" noTextEdit="1"/>
              </p:cNvSpPr>
              <p:nvPr/>
            </p:nvSpPr>
            <p:spPr>
              <a:xfrm>
                <a:off x="828403" y="3581400"/>
                <a:ext cx="6934200" cy="461665"/>
              </a:xfrm>
              <a:prstGeom prst="rect">
                <a:avLst/>
              </a:prstGeom>
              <a:blipFill rotWithShape="1">
                <a:blip r:embed="rId4"/>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26975366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CRMA</a:t>
            </a:r>
            <a:endParaRPr lang="en-US" dirty="0"/>
          </a:p>
        </p:txBody>
      </p:sp>
      <p:sp>
        <p:nvSpPr>
          <p:cNvPr id="3" name="Content Placeholder 2"/>
          <p:cNvSpPr>
            <a:spLocks noGrp="1"/>
          </p:cNvSpPr>
          <p:nvPr>
            <p:ph idx="1"/>
          </p:nvPr>
        </p:nvSpPr>
        <p:spPr>
          <a:xfrm>
            <a:off x="76200" y="1295401"/>
            <a:ext cx="9372600" cy="4495800"/>
          </a:xfrm>
        </p:spPr>
        <p:txBody>
          <a:bodyPr/>
          <a:lstStyle/>
          <a:p>
            <a:pPr>
              <a:buFontTx/>
              <a:buChar char="-"/>
            </a:pPr>
            <a:r>
              <a:rPr lang="en-US" sz="2800" dirty="0" smtClean="0">
                <a:solidFill>
                  <a:srgbClr val="FF0000"/>
                </a:solidFill>
              </a:rPr>
              <a:t>What is the </a:t>
            </a:r>
            <a:r>
              <a:rPr lang="en-US" sz="2800" dirty="0">
                <a:solidFill>
                  <a:srgbClr val="FF0000"/>
                </a:solidFill>
              </a:rPr>
              <a:t>code c?</a:t>
            </a:r>
          </a:p>
          <a:p>
            <a:pPr>
              <a:buFontTx/>
              <a:buChar char="-"/>
            </a:pPr>
            <a:r>
              <a:rPr lang="en-US" sz="2800" dirty="0"/>
              <a:t>How do </a:t>
            </a:r>
            <a:r>
              <a:rPr lang="en-US" sz="2800" dirty="0" smtClean="0"/>
              <a:t>the </a:t>
            </a:r>
            <a:r>
              <a:rPr lang="en-US" sz="2800" dirty="0"/>
              <a:t>sender and receiver agree </a:t>
            </a:r>
            <a:r>
              <a:rPr lang="en-US" sz="2800" dirty="0" smtClean="0"/>
              <a:t>on </a:t>
            </a:r>
            <a:r>
              <a:rPr lang="en-US" sz="2800" dirty="0"/>
              <a:t>the code?</a:t>
            </a:r>
          </a:p>
          <a:p>
            <a:pPr>
              <a:buFontTx/>
              <a:buChar char="-"/>
            </a:pPr>
            <a:r>
              <a:rPr lang="en-US" sz="2800" dirty="0"/>
              <a:t>How to decode transmissions?</a:t>
            </a:r>
          </a:p>
          <a:p>
            <a:pPr>
              <a:buFontTx/>
              <a:buChar char="-"/>
            </a:pPr>
            <a:r>
              <a:rPr lang="en-US" sz="2800" dirty="0"/>
              <a:t>How to handle decoding failures?</a:t>
            </a:r>
          </a:p>
          <a:p>
            <a:pPr>
              <a:buFontTx/>
              <a:buChar char="-"/>
            </a:pPr>
            <a:r>
              <a:rPr lang="en-US" sz="2800" dirty="0"/>
              <a:t>How to </a:t>
            </a:r>
            <a:r>
              <a:rPr lang="en-US" sz="2800" dirty="0" smtClean="0"/>
              <a:t>decode </a:t>
            </a:r>
            <a:r>
              <a:rPr lang="en-US" sz="2800" dirty="0"/>
              <a:t>misaligned collisions?</a:t>
            </a:r>
          </a:p>
          <a:p>
            <a:pPr>
              <a:buFontTx/>
              <a:buChar char="-"/>
            </a:pPr>
            <a:r>
              <a:rPr lang="en-US" sz="2800" dirty="0"/>
              <a:t>How to limit # transmissions in a collision?</a:t>
            </a:r>
          </a:p>
          <a:p>
            <a:pPr>
              <a:buFontTx/>
              <a:buChar char="-"/>
            </a:pPr>
            <a:r>
              <a:rPr lang="en-US" sz="2800" dirty="0"/>
              <a:t>How to enhance spectrum utilization?</a:t>
            </a:r>
          </a:p>
          <a:p>
            <a:endParaRPr lang="en-US" sz="2800" dirty="0"/>
          </a:p>
        </p:txBody>
      </p:sp>
      <p:sp>
        <p:nvSpPr>
          <p:cNvPr id="4" name="Slide Number Placeholder 3"/>
          <p:cNvSpPr>
            <a:spLocks noGrp="1"/>
          </p:cNvSpPr>
          <p:nvPr>
            <p:ph type="sldNum" sz="quarter" idx="12"/>
          </p:nvPr>
        </p:nvSpPr>
        <p:spPr/>
        <p:txBody>
          <a:bodyPr/>
          <a:lstStyle/>
          <a:p>
            <a:fld id="{3BBAFA1A-E95A-1647-94AA-76CC57A2F4A4}" type="slidenum">
              <a:rPr lang="en-US" smtClean="0"/>
              <a:pPr/>
              <a:t>11</a:t>
            </a:fld>
            <a:endParaRPr lang="en-US" dirty="0"/>
          </a:p>
        </p:txBody>
      </p:sp>
    </p:spTree>
    <p:extLst>
      <p:ext uri="{BB962C8B-B14F-4D97-AF65-F5344CB8AC3E}">
        <p14:creationId xmlns:p14="http://schemas.microsoft.com/office/powerpoint/2010/main" val="18933273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Code Selection</a:t>
            </a:r>
            <a:endParaRPr lang="en-US" dirty="0"/>
          </a:p>
        </p:txBody>
      </p:sp>
      <p:sp>
        <p:nvSpPr>
          <p:cNvPr id="3" name="Content Placeholder 2"/>
          <p:cNvSpPr>
            <a:spLocks noGrp="1"/>
          </p:cNvSpPr>
          <p:nvPr>
            <p:ph idx="1"/>
          </p:nvPr>
        </p:nvSpPr>
        <p:spPr>
          <a:xfrm>
            <a:off x="457200" y="990601"/>
            <a:ext cx="8229600" cy="1219200"/>
          </a:xfrm>
        </p:spPr>
        <p:txBody>
          <a:bodyPr/>
          <a:lstStyle/>
          <a:p>
            <a:r>
              <a:rPr lang="en-US" sz="2800" dirty="0" smtClean="0"/>
              <a:t>We use a binary code for simplicity</a:t>
            </a:r>
          </a:p>
          <a:p>
            <a:pPr lvl="1"/>
            <a:r>
              <a:rPr lang="en-US" sz="2400" dirty="0"/>
              <a:t>C</a:t>
            </a:r>
            <a:r>
              <a:rPr lang="en-US" sz="2400" dirty="0" smtClean="0"/>
              <a:t>(</a:t>
            </a:r>
            <a:r>
              <a:rPr lang="en-US" sz="2400" dirty="0" err="1" smtClean="0"/>
              <a:t>i,f</a:t>
            </a:r>
            <a:r>
              <a:rPr lang="en-US" sz="2400" dirty="0" smtClean="0"/>
              <a:t>)=1 if transmitter i uses channel f, otherwise 0 </a:t>
            </a:r>
          </a:p>
          <a:p>
            <a:pPr lvl="1"/>
            <a:endParaRPr lang="en-US" sz="2400" dirty="0" smtClean="0"/>
          </a:p>
        </p:txBody>
      </p:sp>
      <p:sp>
        <p:nvSpPr>
          <p:cNvPr id="4" name="Slide Number Placeholder 3"/>
          <p:cNvSpPr>
            <a:spLocks noGrp="1"/>
          </p:cNvSpPr>
          <p:nvPr>
            <p:ph type="sldNum" sz="quarter" idx="12"/>
          </p:nvPr>
        </p:nvSpPr>
        <p:spPr/>
        <p:txBody>
          <a:bodyPr/>
          <a:lstStyle/>
          <a:p>
            <a:fld id="{3BBAFA1A-E95A-1647-94AA-76CC57A2F4A4}" type="slidenum">
              <a:rPr lang="en-US" smtClean="0"/>
              <a:pPr/>
              <a:t>12</a:t>
            </a:fld>
            <a:endParaRPr lang="en-US" dirty="0"/>
          </a:p>
        </p:txBody>
      </p:sp>
      <p:grpSp>
        <p:nvGrpSpPr>
          <p:cNvPr id="5" name="Group 4"/>
          <p:cNvGrpSpPr/>
          <p:nvPr/>
        </p:nvGrpSpPr>
        <p:grpSpPr>
          <a:xfrm>
            <a:off x="1051560" y="2057400"/>
            <a:ext cx="7625540" cy="4681501"/>
            <a:chOff x="1051560" y="2057400"/>
            <a:chExt cx="7625540" cy="4681501"/>
          </a:xfrm>
        </p:grpSpPr>
        <p:cxnSp>
          <p:nvCxnSpPr>
            <p:cNvPr id="7" name="Straight Connector 6"/>
            <p:cNvCxnSpPr/>
            <p:nvPr/>
          </p:nvCxnSpPr>
          <p:spPr>
            <a:xfrm>
              <a:off x="1066800" y="2682240"/>
              <a:ext cx="6019800"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1066800" y="3444240"/>
              <a:ext cx="6019800"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1143000" y="4206240"/>
              <a:ext cx="6019800"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1051560" y="2057400"/>
              <a:ext cx="2362200" cy="457200"/>
            </a:xfrm>
            <a:prstGeom prst="rect">
              <a:avLst/>
            </a:prstGeom>
            <a:solidFill>
              <a:srgbClr val="248C2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1066800" y="3672840"/>
              <a:ext cx="2362200" cy="457200"/>
            </a:xfrm>
            <a:prstGeom prst="rect">
              <a:avLst/>
            </a:prstGeom>
            <a:solidFill>
              <a:srgbClr val="248C2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7086600" y="2057400"/>
              <a:ext cx="1590500" cy="461665"/>
            </a:xfrm>
            <a:prstGeom prst="rect">
              <a:avLst/>
            </a:prstGeom>
            <a:noFill/>
          </p:spPr>
          <p:txBody>
            <a:bodyPr wrap="none" rtlCol="0">
              <a:spAutoFit/>
            </a:bodyPr>
            <a:lstStyle/>
            <a:p>
              <a:r>
                <a:rPr lang="en-US" sz="2400" dirty="0" smtClean="0"/>
                <a:t>Channel 1</a:t>
              </a:r>
              <a:endParaRPr lang="en-US" sz="2400" dirty="0"/>
            </a:p>
          </p:txBody>
        </p:sp>
        <p:sp>
          <p:nvSpPr>
            <p:cNvPr id="16" name="TextBox 15"/>
            <p:cNvSpPr txBox="1"/>
            <p:nvPr/>
          </p:nvSpPr>
          <p:spPr>
            <a:xfrm>
              <a:off x="7086600" y="2906375"/>
              <a:ext cx="1590500" cy="461665"/>
            </a:xfrm>
            <a:prstGeom prst="rect">
              <a:avLst/>
            </a:prstGeom>
            <a:noFill/>
          </p:spPr>
          <p:txBody>
            <a:bodyPr wrap="none" rtlCol="0">
              <a:spAutoFit/>
            </a:bodyPr>
            <a:lstStyle/>
            <a:p>
              <a:r>
                <a:rPr lang="en-US" sz="2400" dirty="0" smtClean="0"/>
                <a:t>Channel 2</a:t>
              </a:r>
              <a:endParaRPr lang="en-US" sz="2400" dirty="0"/>
            </a:p>
          </p:txBody>
        </p:sp>
        <p:sp>
          <p:nvSpPr>
            <p:cNvPr id="17" name="TextBox 16"/>
            <p:cNvSpPr txBox="1"/>
            <p:nvPr/>
          </p:nvSpPr>
          <p:spPr>
            <a:xfrm>
              <a:off x="7086600" y="3668375"/>
              <a:ext cx="1590500" cy="461665"/>
            </a:xfrm>
            <a:prstGeom prst="rect">
              <a:avLst/>
            </a:prstGeom>
            <a:noFill/>
          </p:spPr>
          <p:txBody>
            <a:bodyPr wrap="none" rtlCol="0">
              <a:spAutoFit/>
            </a:bodyPr>
            <a:lstStyle/>
            <a:p>
              <a:r>
                <a:rPr lang="en-US" sz="2400" dirty="0" smtClean="0"/>
                <a:t>Channel 3</a:t>
              </a:r>
              <a:endParaRPr lang="en-US" sz="2400" dirty="0"/>
            </a:p>
          </p:txBody>
        </p:sp>
        <mc:AlternateContent xmlns:mc="http://schemas.openxmlformats.org/markup-compatibility/2006" xmlns:a14="http://schemas.microsoft.com/office/drawing/2010/main">
          <mc:Choice Requires="a14">
            <p:sp>
              <p:nvSpPr>
                <p:cNvPr id="19" name="TextBox 18"/>
                <p:cNvSpPr txBox="1"/>
                <p:nvPr/>
              </p:nvSpPr>
              <p:spPr>
                <a:xfrm>
                  <a:off x="3413760" y="4648200"/>
                  <a:ext cx="1296702" cy="2090701"/>
                </a:xfrm>
                <a:prstGeom prst="rect">
                  <a:avLst/>
                </a:prstGeom>
                <a:noFill/>
              </p:spPr>
              <p:txBody>
                <a:bodyPr wrap="none" rtlCol="0">
                  <a:spAutoFit/>
                </a:bodyPr>
                <a:lstStyle/>
                <a:p>
                  <a:r>
                    <a:rPr lang="en-US" sz="2800" i="1" dirty="0">
                      <a:latin typeface="Cambria Math"/>
                    </a:rPr>
                    <a:t>C</a:t>
                  </a:r>
                  <a:r>
                    <a:rPr lang="en-US" sz="2800" i="1" dirty="0" smtClean="0">
                      <a:latin typeface="Cambria Math"/>
                    </a:rPr>
                    <a:t> = </a:t>
                  </a:r>
                  <a14:m>
                    <m:oMath xmlns:m="http://schemas.openxmlformats.org/officeDocument/2006/math">
                      <m:d>
                        <m:dPr>
                          <m:begChr m:val="["/>
                          <m:endChr m:val="]"/>
                          <m:ctrlPr>
                            <a:rPr lang="en-US" sz="2800" i="1" smtClean="0">
                              <a:latin typeface="Cambria Math"/>
                            </a:rPr>
                          </m:ctrlPr>
                        </m:dPr>
                        <m:e>
                          <m:eqArr>
                            <m:eqArrPr>
                              <m:ctrlPr>
                                <a:rPr lang="en-US" sz="2800" b="0" i="1" smtClean="0">
                                  <a:latin typeface="Cambria Math"/>
                                </a:rPr>
                              </m:ctrlPr>
                            </m:eqArrPr>
                            <m:e>
                              <m:r>
                                <a:rPr lang="en-US" sz="2800" b="0" i="1" smtClean="0">
                                  <a:latin typeface="Cambria Math"/>
                                </a:rPr>
                                <m:t>1</m:t>
                              </m:r>
                            </m:e>
                            <m:e>
                              <m:r>
                                <a:rPr lang="en-US" sz="2800" b="0" i="1" smtClean="0">
                                  <a:latin typeface="Cambria Math"/>
                                </a:rPr>
                                <m:t>0</m:t>
                              </m:r>
                            </m:e>
                            <m:e>
                              <m:r>
                                <a:rPr lang="en-US" sz="2800" b="0" i="1" smtClean="0">
                                  <a:latin typeface="Cambria Math"/>
                                </a:rPr>
                                <m:t>1</m:t>
                              </m:r>
                            </m:e>
                          </m:eqArr>
                        </m:e>
                      </m:d>
                    </m:oMath>
                  </a14:m>
                  <a:endParaRPr lang="en-US" sz="2800" i="1" dirty="0" smtClean="0">
                    <a:latin typeface="Cambria Math"/>
                  </a:endParaRPr>
                </a:p>
                <a:p>
                  <a:endParaRPr lang="en-US" sz="2800" dirty="0"/>
                </a:p>
                <a:p>
                  <a:endParaRPr lang="en-US" sz="2800" i="1" dirty="0" smtClean="0">
                    <a:latin typeface="Cambria Math"/>
                  </a:endParaRPr>
                </a:p>
              </p:txBody>
            </p:sp>
          </mc:Choice>
          <mc:Fallback xmlns="">
            <p:sp>
              <p:nvSpPr>
                <p:cNvPr id="19" name="TextBox 18"/>
                <p:cNvSpPr txBox="1">
                  <a:spLocks noRot="1" noChangeAspect="1" noMove="1" noResize="1" noEditPoints="1" noAdjustHandles="1" noChangeArrowheads="1" noChangeShapeType="1" noTextEdit="1"/>
                </p:cNvSpPr>
                <p:nvPr/>
              </p:nvSpPr>
              <p:spPr>
                <a:xfrm>
                  <a:off x="3413760" y="4648200"/>
                  <a:ext cx="1296702" cy="2090701"/>
                </a:xfrm>
                <a:prstGeom prst="rect">
                  <a:avLst/>
                </a:prstGeom>
                <a:blipFill rotWithShape="1">
                  <a:blip r:embed="rId2"/>
                  <a:stretch>
                    <a:fillRect l="-9390"/>
                  </a:stretch>
                </a:blipFill>
              </p:spPr>
              <p:txBody>
                <a:bodyPr/>
                <a:lstStyle/>
                <a:p>
                  <a:r>
                    <a:rPr lang="en-US">
                      <a:noFill/>
                    </a:rPr>
                    <a:t> </a:t>
                  </a:r>
                </a:p>
              </p:txBody>
            </p:sp>
          </mc:Fallback>
        </mc:AlternateContent>
      </p:grpSp>
    </p:spTree>
    <p:extLst>
      <p:ext uri="{BB962C8B-B14F-4D97-AF65-F5344CB8AC3E}">
        <p14:creationId xmlns:p14="http://schemas.microsoft.com/office/powerpoint/2010/main" val="370534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Code Selection</a:t>
            </a:r>
            <a:endParaRPr lang="en-US" dirty="0"/>
          </a:p>
        </p:txBody>
      </p:sp>
      <p:sp>
        <p:nvSpPr>
          <p:cNvPr id="3" name="Content Placeholder 2"/>
          <p:cNvSpPr>
            <a:spLocks noGrp="1"/>
          </p:cNvSpPr>
          <p:nvPr>
            <p:ph idx="1"/>
          </p:nvPr>
        </p:nvSpPr>
        <p:spPr>
          <a:xfrm>
            <a:off x="457200" y="990601"/>
            <a:ext cx="8229600" cy="1219200"/>
          </a:xfrm>
        </p:spPr>
        <p:txBody>
          <a:bodyPr/>
          <a:lstStyle/>
          <a:p>
            <a:r>
              <a:rPr lang="en-US" sz="2800" dirty="0" smtClean="0"/>
              <a:t>We use a binary code for simplicity</a:t>
            </a:r>
          </a:p>
          <a:p>
            <a:pPr lvl="1"/>
            <a:r>
              <a:rPr lang="en-US" sz="2400" dirty="0"/>
              <a:t>C</a:t>
            </a:r>
            <a:r>
              <a:rPr lang="en-US" sz="2400" dirty="0" smtClean="0"/>
              <a:t>(</a:t>
            </a:r>
            <a:r>
              <a:rPr lang="en-US" sz="2400" dirty="0" err="1" smtClean="0"/>
              <a:t>i,f</a:t>
            </a:r>
            <a:r>
              <a:rPr lang="en-US" sz="2400" dirty="0" smtClean="0"/>
              <a:t>)=1 if transmitter i uses channel f, otherwise 0 </a:t>
            </a:r>
          </a:p>
          <a:p>
            <a:pPr lvl="1"/>
            <a:endParaRPr lang="en-US" sz="2400" dirty="0" smtClean="0"/>
          </a:p>
        </p:txBody>
      </p:sp>
      <p:sp>
        <p:nvSpPr>
          <p:cNvPr id="4" name="Slide Number Placeholder 3"/>
          <p:cNvSpPr>
            <a:spLocks noGrp="1"/>
          </p:cNvSpPr>
          <p:nvPr>
            <p:ph type="sldNum" sz="quarter" idx="12"/>
          </p:nvPr>
        </p:nvSpPr>
        <p:spPr/>
        <p:txBody>
          <a:bodyPr/>
          <a:lstStyle/>
          <a:p>
            <a:fld id="{3BBAFA1A-E95A-1647-94AA-76CC57A2F4A4}" type="slidenum">
              <a:rPr lang="en-US" smtClean="0"/>
              <a:pPr/>
              <a:t>13</a:t>
            </a:fld>
            <a:endParaRPr lang="en-US" dirty="0"/>
          </a:p>
        </p:txBody>
      </p:sp>
      <p:cxnSp>
        <p:nvCxnSpPr>
          <p:cNvPr id="7" name="Straight Connector 6"/>
          <p:cNvCxnSpPr/>
          <p:nvPr/>
        </p:nvCxnSpPr>
        <p:spPr>
          <a:xfrm>
            <a:off x="1066800" y="2682240"/>
            <a:ext cx="6019800"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1066800" y="3444240"/>
            <a:ext cx="6019800"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1143000" y="4206240"/>
            <a:ext cx="6019800"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1051560" y="2057400"/>
            <a:ext cx="2362200" cy="457200"/>
          </a:xfrm>
          <a:prstGeom prst="rect">
            <a:avLst/>
          </a:prstGeom>
          <a:solidFill>
            <a:srgbClr val="248C2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1066800" y="3672840"/>
            <a:ext cx="2362200" cy="457200"/>
          </a:xfrm>
          <a:prstGeom prst="rect">
            <a:avLst/>
          </a:prstGeom>
          <a:solidFill>
            <a:srgbClr val="248C2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7086600" y="2057400"/>
            <a:ext cx="1590500" cy="461665"/>
          </a:xfrm>
          <a:prstGeom prst="rect">
            <a:avLst/>
          </a:prstGeom>
          <a:noFill/>
        </p:spPr>
        <p:txBody>
          <a:bodyPr wrap="none" rtlCol="0">
            <a:spAutoFit/>
          </a:bodyPr>
          <a:lstStyle/>
          <a:p>
            <a:r>
              <a:rPr lang="en-US" sz="2400" dirty="0" smtClean="0"/>
              <a:t>Channel 1</a:t>
            </a:r>
            <a:endParaRPr lang="en-US" sz="2400" dirty="0"/>
          </a:p>
        </p:txBody>
      </p:sp>
      <p:sp>
        <p:nvSpPr>
          <p:cNvPr id="16" name="TextBox 15"/>
          <p:cNvSpPr txBox="1"/>
          <p:nvPr/>
        </p:nvSpPr>
        <p:spPr>
          <a:xfrm>
            <a:off x="7086600" y="2906375"/>
            <a:ext cx="1590500" cy="461665"/>
          </a:xfrm>
          <a:prstGeom prst="rect">
            <a:avLst/>
          </a:prstGeom>
          <a:noFill/>
        </p:spPr>
        <p:txBody>
          <a:bodyPr wrap="none" rtlCol="0">
            <a:spAutoFit/>
          </a:bodyPr>
          <a:lstStyle/>
          <a:p>
            <a:r>
              <a:rPr lang="en-US" sz="2400" dirty="0" smtClean="0"/>
              <a:t>Channel 2</a:t>
            </a:r>
            <a:endParaRPr lang="en-US" sz="2400" dirty="0"/>
          </a:p>
        </p:txBody>
      </p:sp>
      <p:sp>
        <p:nvSpPr>
          <p:cNvPr id="17" name="TextBox 16"/>
          <p:cNvSpPr txBox="1"/>
          <p:nvPr/>
        </p:nvSpPr>
        <p:spPr>
          <a:xfrm>
            <a:off x="7086600" y="3668375"/>
            <a:ext cx="1590500" cy="461665"/>
          </a:xfrm>
          <a:prstGeom prst="rect">
            <a:avLst/>
          </a:prstGeom>
          <a:noFill/>
        </p:spPr>
        <p:txBody>
          <a:bodyPr wrap="none" rtlCol="0">
            <a:spAutoFit/>
          </a:bodyPr>
          <a:lstStyle/>
          <a:p>
            <a:r>
              <a:rPr lang="en-US" sz="2400" dirty="0" smtClean="0"/>
              <a:t>Channel 3</a:t>
            </a:r>
            <a:endParaRPr lang="en-US" sz="2400" dirty="0"/>
          </a:p>
        </p:txBody>
      </p:sp>
      <mc:AlternateContent xmlns:mc="http://schemas.openxmlformats.org/markup-compatibility/2006">
        <mc:Choice xmlns:a14="http://schemas.microsoft.com/office/drawing/2010/main" Requires="a14">
          <p:sp>
            <p:nvSpPr>
              <p:cNvPr id="19" name="TextBox 18"/>
              <p:cNvSpPr txBox="1"/>
              <p:nvPr/>
            </p:nvSpPr>
            <p:spPr>
              <a:xfrm>
                <a:off x="1098390" y="4221480"/>
                <a:ext cx="7403886" cy="3238707"/>
              </a:xfrm>
              <a:prstGeom prst="rect">
                <a:avLst/>
              </a:prstGeom>
              <a:noFill/>
            </p:spPr>
            <p:txBody>
              <a:bodyPr wrap="none" rtlCol="0">
                <a:spAutoFit/>
              </a:bodyPr>
              <a:lstStyle/>
              <a:p>
                <a:r>
                  <a:rPr lang="en-US" sz="2800" i="1" dirty="0" smtClean="0">
                    <a:latin typeface="Cambria Math"/>
                  </a:rPr>
                  <a:t>C = </a:t>
                </a:r>
                <a14:m>
                  <m:oMath xmlns:m="http://schemas.openxmlformats.org/officeDocument/2006/math">
                    <m:d>
                      <m:dPr>
                        <m:begChr m:val="["/>
                        <m:endChr m:val="]"/>
                        <m:ctrlPr>
                          <a:rPr lang="en-US" sz="2800" i="1" smtClean="0">
                            <a:latin typeface="Cambria Math"/>
                          </a:rPr>
                        </m:ctrlPr>
                      </m:dPr>
                      <m:e>
                        <m:eqArr>
                          <m:eqArrPr>
                            <m:ctrlPr>
                              <a:rPr lang="en-US" sz="2800" b="0" i="1" smtClean="0">
                                <a:latin typeface="Cambria Math"/>
                              </a:rPr>
                            </m:ctrlPr>
                          </m:eqArrPr>
                          <m:e>
                            <m:r>
                              <a:rPr lang="en-US" sz="2800" b="0" i="1" smtClean="0">
                                <a:latin typeface="Cambria Math"/>
                              </a:rPr>
                              <m:t>1</m:t>
                            </m:r>
                          </m:e>
                          <m:e>
                            <m:r>
                              <a:rPr lang="en-US" sz="2800" b="0" i="1" smtClean="0">
                                <a:latin typeface="Cambria Math"/>
                              </a:rPr>
                              <m:t>0</m:t>
                            </m:r>
                          </m:e>
                          <m:e>
                            <m:r>
                              <a:rPr lang="en-US" sz="2800" b="0" i="1" smtClean="0">
                                <a:latin typeface="Cambria Math"/>
                              </a:rPr>
                              <m:t>1</m:t>
                            </m:r>
                          </m:e>
                        </m:eqArr>
                      </m:e>
                    </m:d>
                  </m:oMath>
                </a14:m>
                <a:endParaRPr lang="en-US" sz="2800" i="1" dirty="0" smtClean="0">
                  <a:latin typeface="Cambria Math"/>
                </a:endParaRPr>
              </a:p>
              <a:p>
                <a14:m>
                  <m:oMath xmlns:m="http://schemas.openxmlformats.org/officeDocument/2006/math">
                    <m:r>
                      <a:rPr lang="en-US" sz="2800" b="0" i="1" smtClean="0">
                        <a:latin typeface="Cambria Math"/>
                      </a:rPr>
                      <m:t>𝑅</m:t>
                    </m:r>
                    <m:r>
                      <a:rPr lang="en-US" sz="2800" b="0" i="1" smtClean="0">
                        <a:latin typeface="Cambria Math"/>
                      </a:rPr>
                      <m:t>=</m:t>
                    </m:r>
                    <m:r>
                      <a:rPr lang="en-US" sz="2800" b="0" i="1" smtClean="0">
                        <a:latin typeface="Cambria Math"/>
                      </a:rPr>
                      <m:t>𝐴</m:t>
                    </m:r>
                    <m:r>
                      <a:rPr lang="en-US" sz="2800" b="0" i="1" smtClean="0">
                        <a:latin typeface="Cambria Math"/>
                      </a:rPr>
                      <m:t> </m:t>
                    </m:r>
                    <m:r>
                      <a:rPr lang="en-US" sz="2800" b="0" i="1" smtClean="0">
                        <a:latin typeface="Cambria Math"/>
                      </a:rPr>
                      <m:t>𝑥</m:t>
                    </m:r>
                    <m:r>
                      <a:rPr lang="en-US" sz="2800" b="0" i="1" smtClean="0">
                        <a:latin typeface="Cambria Math"/>
                      </a:rPr>
                      <m:t>=(</m:t>
                    </m:r>
                    <m:r>
                      <a:rPr lang="en-US" sz="2800" b="0" i="1" smtClean="0">
                        <a:latin typeface="Cambria Math"/>
                      </a:rPr>
                      <m:t>𝐻</m:t>
                    </m:r>
                    <m:r>
                      <a:rPr lang="en-US" sz="2800" i="1">
                        <a:latin typeface="Cambria Math"/>
                        <a:ea typeface="Cambria Math"/>
                      </a:rPr>
                      <m:t>∙</m:t>
                    </m:r>
                    <m:r>
                      <a:rPr lang="en-US" sz="2800" b="0" i="1" smtClean="0">
                        <a:latin typeface="Cambria Math"/>
                      </a:rPr>
                      <m:t>𝐶</m:t>
                    </m:r>
                    <m:r>
                      <a:rPr lang="en-US" sz="2800" b="0" i="1" smtClean="0">
                        <a:latin typeface="Cambria Math"/>
                      </a:rPr>
                      <m:t>)</m:t>
                    </m:r>
                    <m:r>
                      <a:rPr lang="en-US" sz="2800" b="0" i="1" smtClean="0">
                        <a:latin typeface="Cambria Math"/>
                        <a:ea typeface="Cambria Math"/>
                      </a:rPr>
                      <m:t> </m:t>
                    </m:r>
                    <m:r>
                      <a:rPr lang="en-US" sz="2800" b="0" i="1" smtClean="0">
                        <a:latin typeface="Cambria Math"/>
                        <a:ea typeface="Cambria Math"/>
                      </a:rPr>
                      <m:t>𝑥</m:t>
                    </m:r>
                    <m:r>
                      <a:rPr lang="en-US" sz="2800" b="0" i="1" smtClean="0">
                        <a:latin typeface="Cambria Math"/>
                        <a:ea typeface="Cambria Math"/>
                      </a:rPr>
                      <m:t>=(</m:t>
                    </m:r>
                    <m:d>
                      <m:dPr>
                        <m:begChr m:val="["/>
                        <m:endChr m:val="]"/>
                        <m:ctrlPr>
                          <a:rPr lang="en-US" sz="2800" i="1">
                            <a:latin typeface="Cambria Math"/>
                          </a:rPr>
                        </m:ctrlPr>
                      </m:dPr>
                      <m:e>
                        <m:eqArr>
                          <m:eqArrPr>
                            <m:ctrlPr>
                              <a:rPr lang="en-US" sz="2800" i="1">
                                <a:latin typeface="Cambria Math"/>
                              </a:rPr>
                            </m:ctrlPr>
                          </m:eqArrPr>
                          <m:e>
                            <m:r>
                              <a:rPr lang="en-US" sz="2800" i="1">
                                <a:latin typeface="Cambria Math"/>
                              </a:rPr>
                              <m:t>h</m:t>
                            </m:r>
                            <m:r>
                              <a:rPr lang="en-US" sz="2800" i="1">
                                <a:latin typeface="Cambria Math"/>
                              </a:rPr>
                              <m:t>11</m:t>
                            </m:r>
                          </m:e>
                          <m:e>
                            <m:r>
                              <a:rPr lang="en-US" sz="2800" i="1">
                                <a:latin typeface="Cambria Math"/>
                              </a:rPr>
                              <m:t>h</m:t>
                            </m:r>
                            <m:r>
                              <a:rPr lang="en-US" sz="2800" i="1">
                                <a:latin typeface="Cambria Math"/>
                              </a:rPr>
                              <m:t>12</m:t>
                            </m:r>
                          </m:e>
                          <m:e>
                            <m:r>
                              <a:rPr lang="en-US" sz="2800" i="1">
                                <a:latin typeface="Cambria Math"/>
                              </a:rPr>
                              <m:t>h</m:t>
                            </m:r>
                            <m:r>
                              <a:rPr lang="en-US" sz="2800" i="1">
                                <a:latin typeface="Cambria Math"/>
                              </a:rPr>
                              <m:t>13</m:t>
                            </m:r>
                          </m:e>
                        </m:eqArr>
                      </m:e>
                    </m:d>
                    <m:r>
                      <a:rPr lang="en-US" sz="2800" i="1" smtClean="0">
                        <a:latin typeface="Cambria Math"/>
                        <a:ea typeface="Cambria Math"/>
                      </a:rPr>
                      <m:t>∙</m:t>
                    </m:r>
                  </m:oMath>
                </a14:m>
                <a:r>
                  <a:rPr lang="en-US" sz="2800" dirty="0"/>
                  <a:t> </a:t>
                </a:r>
                <a14:m>
                  <m:oMath xmlns:m="http://schemas.openxmlformats.org/officeDocument/2006/math">
                    <m:d>
                      <m:dPr>
                        <m:begChr m:val="["/>
                        <m:endChr m:val="]"/>
                        <m:ctrlPr>
                          <a:rPr lang="en-US" sz="2800" i="1">
                            <a:latin typeface="Cambria Math"/>
                          </a:rPr>
                        </m:ctrlPr>
                      </m:dPr>
                      <m:e>
                        <m:eqArr>
                          <m:eqArrPr>
                            <m:ctrlPr>
                              <a:rPr lang="en-US" sz="2800" b="0" i="1" smtClean="0">
                                <a:latin typeface="Cambria Math"/>
                              </a:rPr>
                            </m:ctrlPr>
                          </m:eqArrPr>
                          <m:e>
                            <m:r>
                              <a:rPr lang="en-US" sz="2800" b="0" i="1" smtClean="0">
                                <a:latin typeface="Cambria Math"/>
                              </a:rPr>
                              <m:t>1</m:t>
                            </m:r>
                          </m:e>
                          <m:e>
                            <m:r>
                              <a:rPr lang="en-US" sz="2800" b="0" i="1" smtClean="0">
                                <a:latin typeface="Cambria Math"/>
                              </a:rPr>
                              <m:t>0</m:t>
                            </m:r>
                          </m:e>
                          <m:e>
                            <m:r>
                              <a:rPr lang="en-US" sz="2800" b="0" i="1" smtClean="0">
                                <a:latin typeface="Cambria Math"/>
                              </a:rPr>
                              <m:t>1</m:t>
                            </m:r>
                          </m:e>
                        </m:eqArr>
                      </m:e>
                    </m:d>
                  </m:oMath>
                </a14:m>
                <a:r>
                  <a:rPr lang="en-US" sz="2800" dirty="0" smtClean="0"/>
                  <a:t>)</a:t>
                </a:r>
                <a:r>
                  <a:rPr lang="en-US" sz="2800" dirty="0"/>
                  <a:t> </a:t>
                </a:r>
                <a14:m>
                  <m:oMath xmlns:m="http://schemas.openxmlformats.org/officeDocument/2006/math">
                    <m:r>
                      <a:rPr lang="en-US" sz="2800" i="1">
                        <a:latin typeface="Cambria Math"/>
                      </a:rPr>
                      <m:t>𝑥</m:t>
                    </m:r>
                  </m:oMath>
                </a14:m>
                <a:r>
                  <a:rPr lang="en-US" sz="2800" dirty="0" smtClean="0"/>
                  <a:t> =</a:t>
                </a:r>
                <a14:m>
                  <m:oMath xmlns:m="http://schemas.openxmlformats.org/officeDocument/2006/math">
                    <m:d>
                      <m:dPr>
                        <m:begChr m:val="["/>
                        <m:endChr m:val="]"/>
                        <m:ctrlPr>
                          <a:rPr lang="en-US" sz="2800" i="1">
                            <a:latin typeface="Cambria Math"/>
                          </a:rPr>
                        </m:ctrlPr>
                      </m:dPr>
                      <m:e>
                        <m:eqArr>
                          <m:eqArrPr>
                            <m:ctrlPr>
                              <a:rPr lang="en-US" sz="2800" i="1">
                                <a:latin typeface="Cambria Math"/>
                              </a:rPr>
                            </m:ctrlPr>
                          </m:eqArrPr>
                          <m:e>
                            <m:r>
                              <a:rPr lang="en-US" sz="2800" i="1">
                                <a:latin typeface="Cambria Math"/>
                              </a:rPr>
                              <m:t>h</m:t>
                            </m:r>
                            <m:r>
                              <a:rPr lang="en-US" sz="2800" i="1">
                                <a:latin typeface="Cambria Math"/>
                              </a:rPr>
                              <m:t>11</m:t>
                            </m:r>
                          </m:e>
                          <m:e>
                            <m:r>
                              <a:rPr lang="en-US" sz="2800" b="0" i="1" smtClean="0">
                                <a:latin typeface="Cambria Math"/>
                              </a:rPr>
                              <m:t>0</m:t>
                            </m:r>
                          </m:e>
                          <m:e>
                            <m:r>
                              <a:rPr lang="en-US" sz="2800" i="1">
                                <a:latin typeface="Cambria Math"/>
                              </a:rPr>
                              <m:t>h</m:t>
                            </m:r>
                            <m:r>
                              <a:rPr lang="en-US" sz="2800" i="1">
                                <a:latin typeface="Cambria Math"/>
                              </a:rPr>
                              <m:t>13</m:t>
                            </m:r>
                          </m:e>
                        </m:eqArr>
                      </m:e>
                    </m:d>
                    <m:r>
                      <a:rPr lang="en-US" sz="2800" b="0" i="1" smtClean="0">
                        <a:latin typeface="Cambria Math"/>
                      </a:rPr>
                      <m:t> </m:t>
                    </m:r>
                    <m:r>
                      <a:rPr lang="en-US" sz="2800" b="0" i="1" smtClean="0">
                        <a:latin typeface="Cambria Math"/>
                      </a:rPr>
                      <m:t>𝑥</m:t>
                    </m:r>
                  </m:oMath>
                </a14:m>
                <a:endParaRPr lang="en-US" sz="2800" dirty="0"/>
              </a:p>
              <a:p>
                <a:endParaRPr lang="en-US" sz="2800" dirty="0"/>
              </a:p>
              <a:p>
                <a:endParaRPr lang="en-US" sz="2800" i="1" dirty="0" smtClean="0">
                  <a:latin typeface="Cambria Math"/>
                </a:endParaRPr>
              </a:p>
            </p:txBody>
          </p:sp>
        </mc:Choice>
        <mc:Fallback>
          <p:sp>
            <p:nvSpPr>
              <p:cNvPr id="19" name="TextBox 18"/>
              <p:cNvSpPr txBox="1">
                <a:spLocks noRot="1" noChangeAspect="1" noMove="1" noResize="1" noEditPoints="1" noAdjustHandles="1" noChangeArrowheads="1" noChangeShapeType="1" noTextEdit="1"/>
              </p:cNvSpPr>
              <p:nvPr/>
            </p:nvSpPr>
            <p:spPr>
              <a:xfrm>
                <a:off x="1098390" y="4221480"/>
                <a:ext cx="7403886" cy="3238707"/>
              </a:xfrm>
              <a:prstGeom prst="rect">
                <a:avLst/>
              </a:prstGeom>
              <a:blipFill rotWithShape="1">
                <a:blip r:embed="rId2"/>
                <a:stretch>
                  <a:fillRect l="-1646"/>
                </a:stretch>
              </a:blipFill>
            </p:spPr>
            <p:txBody>
              <a:bodyPr/>
              <a:lstStyle/>
              <a:p>
                <a:r>
                  <a:rPr lang="en-US">
                    <a:noFill/>
                  </a:rPr>
                  <a:t> </a:t>
                </a:r>
              </a:p>
            </p:txBody>
          </p:sp>
        </mc:Fallback>
      </mc:AlternateContent>
    </p:spTree>
    <p:extLst>
      <p:ext uri="{BB962C8B-B14F-4D97-AF65-F5344CB8AC3E}">
        <p14:creationId xmlns:p14="http://schemas.microsoft.com/office/powerpoint/2010/main" val="38835831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Code Selection</a:t>
            </a:r>
            <a:endParaRPr lang="en-US" dirty="0"/>
          </a:p>
        </p:txBody>
      </p:sp>
      <p:sp>
        <p:nvSpPr>
          <p:cNvPr id="3" name="Content Placeholder 2"/>
          <p:cNvSpPr>
            <a:spLocks noGrp="1"/>
          </p:cNvSpPr>
          <p:nvPr>
            <p:ph idx="1"/>
          </p:nvPr>
        </p:nvSpPr>
        <p:spPr>
          <a:xfrm>
            <a:off x="457200" y="990601"/>
            <a:ext cx="8229600" cy="1219200"/>
          </a:xfrm>
        </p:spPr>
        <p:txBody>
          <a:bodyPr/>
          <a:lstStyle/>
          <a:p>
            <a:r>
              <a:rPr lang="en-US" sz="2800" dirty="0" smtClean="0"/>
              <a:t>We use a binary code </a:t>
            </a:r>
          </a:p>
          <a:p>
            <a:pPr lvl="1"/>
            <a:r>
              <a:rPr lang="en-US" sz="2400" dirty="0" smtClean="0"/>
              <a:t>c(</a:t>
            </a:r>
            <a:r>
              <a:rPr lang="en-US" sz="2400" dirty="0" err="1" smtClean="0"/>
              <a:t>i,f</a:t>
            </a:r>
            <a:r>
              <a:rPr lang="en-US" sz="2400" dirty="0" smtClean="0"/>
              <a:t>)=1 if transmitter i uses channel f, otherwise 0 </a:t>
            </a:r>
          </a:p>
          <a:p>
            <a:pPr lvl="1"/>
            <a:endParaRPr lang="en-US" sz="2400" dirty="0" smtClean="0"/>
          </a:p>
        </p:txBody>
      </p:sp>
      <p:sp>
        <p:nvSpPr>
          <p:cNvPr id="4" name="Slide Number Placeholder 3"/>
          <p:cNvSpPr>
            <a:spLocks noGrp="1"/>
          </p:cNvSpPr>
          <p:nvPr>
            <p:ph type="sldNum" sz="quarter" idx="12"/>
          </p:nvPr>
        </p:nvSpPr>
        <p:spPr/>
        <p:txBody>
          <a:bodyPr/>
          <a:lstStyle/>
          <a:p>
            <a:fld id="{3BBAFA1A-E95A-1647-94AA-76CC57A2F4A4}" type="slidenum">
              <a:rPr lang="en-US" smtClean="0"/>
              <a:pPr/>
              <a:t>14</a:t>
            </a:fld>
            <a:endParaRPr lang="en-US" dirty="0"/>
          </a:p>
        </p:txBody>
      </p:sp>
      <p:cxnSp>
        <p:nvCxnSpPr>
          <p:cNvPr id="7" name="Straight Connector 6"/>
          <p:cNvCxnSpPr/>
          <p:nvPr/>
        </p:nvCxnSpPr>
        <p:spPr>
          <a:xfrm>
            <a:off x="1152700" y="3291840"/>
            <a:ext cx="6019800"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1152700" y="4053840"/>
            <a:ext cx="6019800"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1228900" y="4815840"/>
            <a:ext cx="6019800"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1137460" y="2667000"/>
            <a:ext cx="2362200" cy="4572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4" name="Rectangle 13"/>
          <p:cNvSpPr/>
          <p:nvPr/>
        </p:nvSpPr>
        <p:spPr>
          <a:xfrm>
            <a:off x="1152700" y="4282440"/>
            <a:ext cx="2362200" cy="457200"/>
          </a:xfrm>
          <a:prstGeom prst="rect">
            <a:avLst/>
          </a:prstGeom>
          <a:solidFill>
            <a:srgbClr val="248C2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7172500" y="2667000"/>
            <a:ext cx="1590500" cy="461665"/>
          </a:xfrm>
          <a:prstGeom prst="rect">
            <a:avLst/>
          </a:prstGeom>
          <a:noFill/>
        </p:spPr>
        <p:txBody>
          <a:bodyPr wrap="none" rtlCol="0">
            <a:spAutoFit/>
          </a:bodyPr>
          <a:lstStyle/>
          <a:p>
            <a:r>
              <a:rPr lang="en-US" sz="2400" dirty="0" smtClean="0"/>
              <a:t>Channel 1</a:t>
            </a:r>
            <a:endParaRPr lang="en-US" sz="2400" dirty="0"/>
          </a:p>
        </p:txBody>
      </p:sp>
      <p:sp>
        <p:nvSpPr>
          <p:cNvPr id="16" name="TextBox 15"/>
          <p:cNvSpPr txBox="1"/>
          <p:nvPr/>
        </p:nvSpPr>
        <p:spPr>
          <a:xfrm>
            <a:off x="7172500" y="3515975"/>
            <a:ext cx="1590500" cy="461665"/>
          </a:xfrm>
          <a:prstGeom prst="rect">
            <a:avLst/>
          </a:prstGeom>
          <a:noFill/>
        </p:spPr>
        <p:txBody>
          <a:bodyPr wrap="none" rtlCol="0">
            <a:spAutoFit/>
          </a:bodyPr>
          <a:lstStyle/>
          <a:p>
            <a:r>
              <a:rPr lang="en-US" sz="2400" dirty="0" smtClean="0"/>
              <a:t>Channel 2</a:t>
            </a:r>
            <a:endParaRPr lang="en-US" sz="2400" dirty="0"/>
          </a:p>
        </p:txBody>
      </p:sp>
      <p:sp>
        <p:nvSpPr>
          <p:cNvPr id="17" name="TextBox 16"/>
          <p:cNvSpPr txBox="1"/>
          <p:nvPr/>
        </p:nvSpPr>
        <p:spPr>
          <a:xfrm>
            <a:off x="7172500" y="4277975"/>
            <a:ext cx="1590500" cy="461665"/>
          </a:xfrm>
          <a:prstGeom prst="rect">
            <a:avLst/>
          </a:prstGeom>
          <a:noFill/>
        </p:spPr>
        <p:txBody>
          <a:bodyPr wrap="none" rtlCol="0">
            <a:spAutoFit/>
          </a:bodyPr>
          <a:lstStyle/>
          <a:p>
            <a:r>
              <a:rPr lang="en-US" sz="2400" dirty="0" smtClean="0"/>
              <a:t>Channel 3</a:t>
            </a:r>
            <a:endParaRPr lang="en-US" sz="2400" dirty="0"/>
          </a:p>
        </p:txBody>
      </p:sp>
      <p:sp>
        <p:nvSpPr>
          <p:cNvPr id="20" name="Rectangle 19"/>
          <p:cNvSpPr/>
          <p:nvPr/>
        </p:nvSpPr>
        <p:spPr>
          <a:xfrm>
            <a:off x="1152700" y="3444240"/>
            <a:ext cx="2362200" cy="4572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1143000" y="2057400"/>
            <a:ext cx="2362200" cy="457200"/>
          </a:xfrm>
          <a:prstGeom prst="rect">
            <a:avLst/>
          </a:prstGeom>
          <a:solidFill>
            <a:srgbClr val="248C2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5" name="TextBox 4"/>
              <p:cNvSpPr txBox="1"/>
              <p:nvPr/>
            </p:nvSpPr>
            <p:spPr>
              <a:xfrm>
                <a:off x="2438400" y="5105400"/>
                <a:ext cx="4734100" cy="136954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3200" i="1" smtClean="0">
                          <a:latin typeface="Cambria Math"/>
                        </a:rPr>
                        <m:t>𝑅</m:t>
                      </m:r>
                      <m:r>
                        <a:rPr lang="en-US" sz="3200" b="0" i="0" smtClean="0">
                          <a:latin typeface="Cambria Math"/>
                        </a:rPr>
                        <m:t>=</m:t>
                      </m:r>
                      <m:r>
                        <a:rPr lang="en-US" sz="3200" b="0" i="1" smtClean="0">
                          <a:latin typeface="Cambria Math"/>
                        </a:rPr>
                        <m:t>𝐴𝑥</m:t>
                      </m:r>
                      <m:r>
                        <a:rPr lang="en-US" sz="3200" b="0" i="1" smtClean="0">
                          <a:latin typeface="Cambria Math"/>
                        </a:rPr>
                        <m:t>=</m:t>
                      </m:r>
                      <m:d>
                        <m:dPr>
                          <m:begChr m:val="["/>
                          <m:endChr m:val="]"/>
                          <m:ctrlPr>
                            <a:rPr lang="en-US" sz="3200" i="1" smtClean="0">
                              <a:latin typeface="Cambria Math"/>
                            </a:rPr>
                          </m:ctrlPr>
                        </m:dPr>
                        <m:e>
                          <m:m>
                            <m:mPr>
                              <m:mcs>
                                <m:mc>
                                  <m:mcPr>
                                    <m:count m:val="2"/>
                                    <m:mcJc m:val="center"/>
                                  </m:mcPr>
                                </m:mc>
                              </m:mcs>
                              <m:ctrlPr>
                                <a:rPr lang="en-US" sz="3200" i="1" smtClean="0">
                                  <a:latin typeface="Cambria Math"/>
                                </a:rPr>
                              </m:ctrlPr>
                            </m:mPr>
                            <m:mr>
                              <m:e>
                                <m:r>
                                  <m:rPr>
                                    <m:brk m:alnAt="7"/>
                                  </m:rPr>
                                  <a:rPr lang="en-US" sz="3200" b="0" i="1" smtClean="0">
                                    <a:latin typeface="Cambria Math"/>
                                  </a:rPr>
                                  <m:t>h</m:t>
                                </m:r>
                                <m:r>
                                  <a:rPr lang="en-US" sz="3200" b="0" i="1" smtClean="0">
                                    <a:latin typeface="Cambria Math"/>
                                  </a:rPr>
                                  <m:t>11</m:t>
                                </m:r>
                              </m:e>
                              <m:e>
                                <m:r>
                                  <a:rPr lang="en-US" sz="3200" b="0" i="1" smtClean="0">
                                    <a:latin typeface="Cambria Math"/>
                                  </a:rPr>
                                  <m:t>h</m:t>
                                </m:r>
                                <m:r>
                                  <a:rPr lang="en-US" sz="3200" b="0" i="1" smtClean="0">
                                    <a:latin typeface="Cambria Math"/>
                                  </a:rPr>
                                  <m:t>21</m:t>
                                </m:r>
                              </m:e>
                            </m:mr>
                            <m:mr>
                              <m:e>
                                <m:eqArr>
                                  <m:eqArrPr>
                                    <m:ctrlPr>
                                      <a:rPr lang="en-US" sz="3200" i="1">
                                        <a:latin typeface="Cambria Math"/>
                                      </a:rPr>
                                    </m:ctrlPr>
                                  </m:eqArrPr>
                                  <m:e>
                                    <m:r>
                                      <a:rPr lang="en-US" sz="3200" b="0" i="1" smtClean="0">
                                        <a:latin typeface="Cambria Math"/>
                                      </a:rPr>
                                      <m:t>0</m:t>
                                    </m:r>
                                  </m:e>
                                  <m:e>
                                    <m:r>
                                      <a:rPr lang="en-US" sz="3200" b="0" i="1" smtClean="0">
                                        <a:latin typeface="Cambria Math"/>
                                      </a:rPr>
                                      <m:t>h</m:t>
                                    </m:r>
                                    <m:r>
                                      <a:rPr lang="en-US" sz="3200" b="0" i="1" smtClean="0">
                                        <a:latin typeface="Cambria Math"/>
                                      </a:rPr>
                                      <m:t>31</m:t>
                                    </m:r>
                                  </m:e>
                                </m:eqArr>
                              </m:e>
                              <m:e>
                                <m:eqArr>
                                  <m:eqArrPr>
                                    <m:ctrlPr>
                                      <a:rPr lang="en-US" sz="3200" b="0" i="1" smtClean="0">
                                        <a:latin typeface="Cambria Math"/>
                                      </a:rPr>
                                    </m:ctrlPr>
                                  </m:eqArrPr>
                                  <m:e>
                                    <m:r>
                                      <a:rPr lang="en-US" sz="3200" b="0" i="1" smtClean="0">
                                        <a:latin typeface="Cambria Math"/>
                                      </a:rPr>
                                      <m:t>h</m:t>
                                    </m:r>
                                    <m:r>
                                      <a:rPr lang="en-US" sz="3200" b="0" i="1" smtClean="0">
                                        <a:latin typeface="Cambria Math"/>
                                      </a:rPr>
                                      <m:t>22</m:t>
                                    </m:r>
                                  </m:e>
                                  <m:e>
                                    <m:r>
                                      <a:rPr lang="en-US" sz="3200" b="0" i="1" smtClean="0">
                                        <a:latin typeface="Cambria Math"/>
                                      </a:rPr>
                                      <m:t>0</m:t>
                                    </m:r>
                                  </m:e>
                                </m:eqArr>
                              </m:e>
                            </m:mr>
                          </m:m>
                        </m:e>
                      </m:d>
                      <m:r>
                        <a:rPr lang="en-US" sz="3200" b="0" i="1" smtClean="0">
                          <a:latin typeface="Cambria Math"/>
                        </a:rPr>
                        <m:t>𝑥</m:t>
                      </m:r>
                    </m:oMath>
                  </m:oMathPara>
                </a14:m>
                <a:endParaRPr lang="en-US" sz="3200" dirty="0"/>
              </a:p>
            </p:txBody>
          </p:sp>
        </mc:Choice>
        <mc:Fallback xmlns="">
          <p:sp>
            <p:nvSpPr>
              <p:cNvPr id="5" name="TextBox 4"/>
              <p:cNvSpPr txBox="1">
                <a:spLocks noRot="1" noChangeAspect="1" noMove="1" noResize="1" noEditPoints="1" noAdjustHandles="1" noChangeArrowheads="1" noChangeShapeType="1" noTextEdit="1"/>
              </p:cNvSpPr>
              <p:nvPr/>
            </p:nvSpPr>
            <p:spPr>
              <a:xfrm>
                <a:off x="2438400" y="5105400"/>
                <a:ext cx="4734100" cy="1369542"/>
              </a:xfrm>
              <a:prstGeom prst="rect">
                <a:avLst/>
              </a:prstGeom>
              <a:blipFill rotWithShape="1">
                <a:blip r:embed="rId2"/>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377325043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Code Selection (Cont.)</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57200" y="914400"/>
                <a:ext cx="8458200" cy="5029200"/>
              </a:xfrm>
            </p:spPr>
            <p:txBody>
              <a:bodyPr/>
              <a:lstStyle/>
              <a:p>
                <a:r>
                  <a:rPr lang="en-US" sz="2800" dirty="0" smtClean="0"/>
                  <a:t>For a collision to be decodable (</a:t>
                </a:r>
                <a14:m>
                  <m:oMath xmlns:m="http://schemas.openxmlformats.org/officeDocument/2006/math">
                    <m:r>
                      <a:rPr lang="en-US" sz="2800" i="1">
                        <a:latin typeface="Cambria Math"/>
                      </a:rPr>
                      <m:t>𝑅</m:t>
                    </m:r>
                    <m:r>
                      <a:rPr lang="en-US" sz="2800" i="1">
                        <a:latin typeface="Cambria Math"/>
                      </a:rPr>
                      <m:t>=</m:t>
                    </m:r>
                    <m:r>
                      <a:rPr lang="en-US" sz="2800" i="1">
                        <a:latin typeface="Cambria Math"/>
                      </a:rPr>
                      <m:t>𝐴𝑥</m:t>
                    </m:r>
                    <m:r>
                      <a:rPr lang="en-US" sz="2800" b="0" i="0" smtClean="0">
                        <a:latin typeface="Cambria Math"/>
                      </a:rPr>
                      <m:t>)</m:t>
                    </m:r>
                  </m:oMath>
                </a14:m>
                <a:r>
                  <a:rPr lang="en-US" sz="2800" dirty="0" smtClean="0"/>
                  <a:t>,  matrix A should be full rank</a:t>
                </a:r>
              </a:p>
              <a:p>
                <a:pPr lvl="1"/>
                <a:r>
                  <a:rPr lang="en-US" dirty="0" smtClean="0"/>
                  <a:t># transmissions in a collision </a:t>
                </a:r>
                <a14:m>
                  <m:oMath xmlns:m="http://schemas.openxmlformats.org/officeDocument/2006/math">
                    <m:r>
                      <a:rPr lang="en-US" i="1" smtClean="0">
                        <a:latin typeface="Cambria Math"/>
                        <a:ea typeface="Cambria Math"/>
                      </a:rPr>
                      <m:t>≤</m:t>
                    </m:r>
                  </m:oMath>
                </a14:m>
                <a:r>
                  <a:rPr lang="en-US" dirty="0" smtClean="0"/>
                  <a:t> # channels</a:t>
                </a:r>
              </a:p>
              <a:p>
                <a:pPr lvl="1"/>
                <a:r>
                  <a:rPr lang="en-US" dirty="0"/>
                  <a:t>R</a:t>
                </a:r>
                <a:r>
                  <a:rPr lang="en-US" dirty="0" smtClean="0"/>
                  <a:t>ows in matrix A are linearly independent</a:t>
                </a:r>
              </a:p>
              <a:p>
                <a:pPr lvl="2"/>
                <a:r>
                  <a:rPr lang="en-US" dirty="0" smtClean="0"/>
                  <a:t>Different flows select different sets of channels</a:t>
                </a:r>
              </a:p>
              <a:p>
                <a:pPr lvl="3"/>
                <a:r>
                  <a:rPr lang="en-US" sz="2400" dirty="0" smtClean="0">
                    <a:solidFill>
                      <a:srgbClr val="CC3300"/>
                    </a:solidFill>
                    <a:sym typeface="Wingdings" pitchFamily="2" charset="2"/>
                  </a:rPr>
                  <a:t>Selecting random or least used channels</a:t>
                </a:r>
              </a:p>
              <a:p>
                <a:pPr lvl="2"/>
                <a:r>
                  <a:rPr lang="en-US" dirty="0" smtClean="0"/>
                  <a:t>Different flows that select the same channel see different channel coefficients</a:t>
                </a:r>
              </a:p>
              <a:p>
                <a:pPr lvl="3"/>
                <a:r>
                  <a:rPr lang="en-US" sz="2400" dirty="0" smtClean="0">
                    <a:solidFill>
                      <a:srgbClr val="CC3300"/>
                    </a:solidFill>
                    <a:sym typeface="Wingdings" pitchFamily="2" charset="2"/>
                  </a:rPr>
                  <a:t>Validated by previous work on location distinction and secure communication</a:t>
                </a:r>
              </a:p>
              <a:p>
                <a:r>
                  <a:rPr lang="en-US" sz="2800" dirty="0" smtClean="0">
                    <a:sym typeface="Wingdings" pitchFamily="2" charset="2"/>
                  </a:rPr>
                  <a:t>Use a non-binary code to further increase the chance of having a full rank A</a:t>
                </a:r>
                <a:endParaRPr lang="en-US" sz="2800"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57200" y="914400"/>
                <a:ext cx="8458200" cy="5029200"/>
              </a:xfrm>
              <a:blipFill rotWithShape="1">
                <a:blip r:embed="rId2"/>
                <a:stretch>
                  <a:fillRect l="-1225" t="-1212" r="-648" b="-10667"/>
                </a:stretch>
              </a:blipFill>
            </p:spPr>
            <p:txBody>
              <a:bodyPr/>
              <a:lstStyle/>
              <a:p>
                <a:r>
                  <a:rPr lang="en-US">
                    <a:noFill/>
                  </a:rPr>
                  <a:t> </a:t>
                </a:r>
              </a:p>
            </p:txBody>
          </p:sp>
        </mc:Fallback>
      </mc:AlternateContent>
      <p:sp>
        <p:nvSpPr>
          <p:cNvPr id="4" name="Slide Number Placeholder 3"/>
          <p:cNvSpPr>
            <a:spLocks noGrp="1"/>
          </p:cNvSpPr>
          <p:nvPr>
            <p:ph type="sldNum" sz="quarter" idx="12"/>
          </p:nvPr>
        </p:nvSpPr>
        <p:spPr/>
        <p:txBody>
          <a:bodyPr/>
          <a:lstStyle/>
          <a:p>
            <a:fld id="{3BBAFA1A-E95A-1647-94AA-76CC57A2F4A4}" type="slidenum">
              <a:rPr lang="en-US" smtClean="0"/>
              <a:pPr/>
              <a:t>15</a:t>
            </a:fld>
            <a:endParaRPr lang="en-US" dirty="0"/>
          </a:p>
        </p:txBody>
      </p:sp>
    </p:spTree>
    <p:extLst>
      <p:ext uri="{BB962C8B-B14F-4D97-AF65-F5344CB8AC3E}">
        <p14:creationId xmlns:p14="http://schemas.microsoft.com/office/powerpoint/2010/main" val="27990648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CRMA</a:t>
            </a:r>
            <a:endParaRPr lang="en-US" dirty="0"/>
          </a:p>
        </p:txBody>
      </p:sp>
      <p:sp>
        <p:nvSpPr>
          <p:cNvPr id="3" name="Content Placeholder 2"/>
          <p:cNvSpPr>
            <a:spLocks noGrp="1"/>
          </p:cNvSpPr>
          <p:nvPr>
            <p:ph idx="1"/>
          </p:nvPr>
        </p:nvSpPr>
        <p:spPr>
          <a:xfrm>
            <a:off x="76200" y="1295401"/>
            <a:ext cx="9372600" cy="4495800"/>
          </a:xfrm>
        </p:spPr>
        <p:txBody>
          <a:bodyPr/>
          <a:lstStyle/>
          <a:p>
            <a:pPr>
              <a:buFontTx/>
              <a:buChar char="-"/>
            </a:pPr>
            <a:r>
              <a:rPr lang="en-US" sz="2800" dirty="0" smtClean="0"/>
              <a:t>What is the </a:t>
            </a:r>
            <a:r>
              <a:rPr lang="en-US" sz="2800" dirty="0"/>
              <a:t>code c?</a:t>
            </a:r>
          </a:p>
          <a:p>
            <a:pPr>
              <a:buFontTx/>
              <a:buChar char="-"/>
            </a:pPr>
            <a:r>
              <a:rPr lang="en-US" sz="2800" dirty="0">
                <a:solidFill>
                  <a:srgbClr val="FF0000"/>
                </a:solidFill>
              </a:rPr>
              <a:t>How do </a:t>
            </a:r>
            <a:r>
              <a:rPr lang="en-US" sz="2800" dirty="0" smtClean="0">
                <a:solidFill>
                  <a:srgbClr val="FF0000"/>
                </a:solidFill>
              </a:rPr>
              <a:t>the </a:t>
            </a:r>
            <a:r>
              <a:rPr lang="en-US" sz="2800" dirty="0">
                <a:solidFill>
                  <a:srgbClr val="FF0000"/>
                </a:solidFill>
              </a:rPr>
              <a:t>sender and receiver agree </a:t>
            </a:r>
            <a:r>
              <a:rPr lang="en-US" sz="2800" dirty="0" smtClean="0">
                <a:solidFill>
                  <a:srgbClr val="FF0000"/>
                </a:solidFill>
              </a:rPr>
              <a:t>on </a:t>
            </a:r>
            <a:r>
              <a:rPr lang="en-US" sz="2800" dirty="0">
                <a:solidFill>
                  <a:srgbClr val="FF0000"/>
                </a:solidFill>
              </a:rPr>
              <a:t>the code?</a:t>
            </a:r>
          </a:p>
          <a:p>
            <a:pPr>
              <a:buFontTx/>
              <a:buChar char="-"/>
            </a:pPr>
            <a:r>
              <a:rPr lang="en-US" sz="2800" dirty="0"/>
              <a:t>How to decode transmissions?</a:t>
            </a:r>
          </a:p>
          <a:p>
            <a:pPr>
              <a:buFontTx/>
              <a:buChar char="-"/>
            </a:pPr>
            <a:r>
              <a:rPr lang="en-US" sz="2800" dirty="0"/>
              <a:t>How to handle decoding failures?</a:t>
            </a:r>
          </a:p>
          <a:p>
            <a:pPr>
              <a:buFontTx/>
              <a:buChar char="-"/>
            </a:pPr>
            <a:r>
              <a:rPr lang="en-US" sz="2800" dirty="0"/>
              <a:t>How to </a:t>
            </a:r>
            <a:r>
              <a:rPr lang="en-US" sz="2800" dirty="0" smtClean="0"/>
              <a:t>decode </a:t>
            </a:r>
            <a:r>
              <a:rPr lang="en-US" sz="2800" dirty="0"/>
              <a:t>misaligned collisions?</a:t>
            </a:r>
          </a:p>
          <a:p>
            <a:pPr>
              <a:buFontTx/>
              <a:buChar char="-"/>
            </a:pPr>
            <a:r>
              <a:rPr lang="en-US" sz="2800" dirty="0"/>
              <a:t>How to limit # transmissions in a collision?</a:t>
            </a:r>
          </a:p>
          <a:p>
            <a:pPr>
              <a:buFontTx/>
              <a:buChar char="-"/>
            </a:pPr>
            <a:r>
              <a:rPr lang="en-US" sz="2800" dirty="0"/>
              <a:t>How to enhance spectrum utilization?</a:t>
            </a:r>
          </a:p>
          <a:p>
            <a:endParaRPr lang="en-US" sz="2800" dirty="0"/>
          </a:p>
        </p:txBody>
      </p:sp>
      <p:sp>
        <p:nvSpPr>
          <p:cNvPr id="4" name="Slide Number Placeholder 3"/>
          <p:cNvSpPr>
            <a:spLocks noGrp="1"/>
          </p:cNvSpPr>
          <p:nvPr>
            <p:ph type="sldNum" sz="quarter" idx="12"/>
          </p:nvPr>
        </p:nvSpPr>
        <p:spPr/>
        <p:txBody>
          <a:bodyPr/>
          <a:lstStyle/>
          <a:p>
            <a:fld id="{3BBAFA1A-E95A-1647-94AA-76CC57A2F4A4}" type="slidenum">
              <a:rPr lang="en-US" smtClean="0"/>
              <a:pPr/>
              <a:t>16</a:t>
            </a:fld>
            <a:endParaRPr lang="en-US" dirty="0"/>
          </a:p>
        </p:txBody>
      </p:sp>
    </p:spTree>
    <p:extLst>
      <p:ext uri="{BB962C8B-B14F-4D97-AF65-F5344CB8AC3E}">
        <p14:creationId xmlns:p14="http://schemas.microsoft.com/office/powerpoint/2010/main" val="275071813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dirty="0" smtClean="0"/>
              <a:t>Code Establishment</a:t>
            </a:r>
            <a:endParaRPr lang="en-US" dirty="0"/>
          </a:p>
        </p:txBody>
      </p:sp>
      <p:sp>
        <p:nvSpPr>
          <p:cNvPr id="3" name="Content Placeholder 2"/>
          <p:cNvSpPr>
            <a:spLocks noGrp="1"/>
          </p:cNvSpPr>
          <p:nvPr>
            <p:ph idx="1"/>
          </p:nvPr>
        </p:nvSpPr>
        <p:spPr>
          <a:xfrm>
            <a:off x="457200" y="990600"/>
            <a:ext cx="8229600" cy="4525963"/>
          </a:xfrm>
        </p:spPr>
        <p:txBody>
          <a:bodyPr/>
          <a:lstStyle/>
          <a:p>
            <a:r>
              <a:rPr lang="en-US" sz="2800" dirty="0">
                <a:sym typeface="Wingdings" pitchFamily="2" charset="2"/>
              </a:rPr>
              <a:t>Using control channel</a:t>
            </a:r>
          </a:p>
          <a:p>
            <a:pPr lvl="1"/>
            <a:r>
              <a:rPr lang="en-US" sz="2400" dirty="0" smtClean="0">
                <a:sym typeface="Wingdings" pitchFamily="2" charset="2"/>
              </a:rPr>
              <a:t>The sender </a:t>
            </a:r>
            <a:r>
              <a:rPr lang="en-US" sz="2400" dirty="0">
                <a:sym typeface="Wingdings" pitchFamily="2" charset="2"/>
              </a:rPr>
              <a:t>and receiver negotiate the code on a separate control </a:t>
            </a:r>
            <a:r>
              <a:rPr lang="en-US" sz="2400" dirty="0" smtClean="0">
                <a:sym typeface="Wingdings" pitchFamily="2" charset="2"/>
              </a:rPr>
              <a:t>channel</a:t>
            </a:r>
          </a:p>
          <a:p>
            <a:pPr lvl="1"/>
            <a:endParaRPr lang="en-US" sz="2800" dirty="0" smtClean="0"/>
          </a:p>
          <a:p>
            <a:r>
              <a:rPr lang="en-US" sz="2800" dirty="0" smtClean="0"/>
              <a:t>In band notification</a:t>
            </a:r>
          </a:p>
          <a:p>
            <a:pPr lvl="1"/>
            <a:r>
              <a:rPr lang="en-US" sz="2400" dirty="0" smtClean="0"/>
              <a:t>Each frame has two PN sequences to denote sender and receiver IDs</a:t>
            </a:r>
          </a:p>
          <a:p>
            <a:pPr lvl="1"/>
            <a:r>
              <a:rPr lang="en-US" sz="2400" dirty="0" smtClean="0"/>
              <a:t>A receiver correlates the received signal</a:t>
            </a:r>
          </a:p>
          <a:p>
            <a:pPr lvl="2"/>
            <a:r>
              <a:rPr lang="en-US" sz="2000" dirty="0" smtClean="0"/>
              <a:t>with its ID to determine if the frame is destined to itself</a:t>
            </a:r>
          </a:p>
          <a:p>
            <a:pPr lvl="2"/>
            <a:r>
              <a:rPr lang="en-US" sz="2000" dirty="0" smtClean="0"/>
              <a:t>with senders’ IDs to determine who send traffic</a:t>
            </a:r>
          </a:p>
          <a:p>
            <a:pPr lvl="1"/>
            <a:r>
              <a:rPr lang="en-US" sz="2400" dirty="0" smtClean="0"/>
              <a:t>Correlation </a:t>
            </a:r>
            <a:r>
              <a:rPr lang="en-US" sz="2400" dirty="0"/>
              <a:t>is close to 0 except when perfectly aligned with </a:t>
            </a:r>
            <a:r>
              <a:rPr lang="en-US" sz="2400" dirty="0" smtClean="0"/>
              <a:t>the IDs </a:t>
            </a:r>
            <a:r>
              <a:rPr lang="en-US" sz="2400" dirty="0" smtClean="0">
                <a:sym typeface="Wingdings" pitchFamily="2" charset="2"/>
              </a:rPr>
              <a:t> </a:t>
            </a:r>
            <a:r>
              <a:rPr lang="en-US" sz="2400" dirty="0" smtClean="0">
                <a:solidFill>
                  <a:srgbClr val="FF0000"/>
                </a:solidFill>
                <a:sym typeface="Wingdings" pitchFamily="2" charset="2"/>
              </a:rPr>
              <a:t>works under collisions!</a:t>
            </a:r>
            <a:endParaRPr lang="en-US" sz="2000" dirty="0" smtClean="0">
              <a:solidFill>
                <a:srgbClr val="FF0000"/>
              </a:solidFill>
              <a:sym typeface="Wingdings" pitchFamily="2" charset="2"/>
            </a:endParaRPr>
          </a:p>
          <a:p>
            <a:pPr lvl="1"/>
            <a:r>
              <a:rPr lang="en-US" sz="2400" dirty="0">
                <a:sym typeface="Wingdings" pitchFamily="2" charset="2"/>
              </a:rPr>
              <a:t>I</a:t>
            </a:r>
            <a:r>
              <a:rPr lang="en-US" sz="2400" dirty="0" smtClean="0">
                <a:sym typeface="Wingdings" pitchFamily="2" charset="2"/>
              </a:rPr>
              <a:t>n-band processing but no need for control channel</a:t>
            </a:r>
          </a:p>
          <a:p>
            <a:pPr lvl="1"/>
            <a:endParaRPr lang="en-US" sz="2400" dirty="0" smtClean="0">
              <a:sym typeface="Wingdings" pitchFamily="2" charset="2"/>
            </a:endParaRPr>
          </a:p>
        </p:txBody>
      </p:sp>
      <p:sp>
        <p:nvSpPr>
          <p:cNvPr id="4" name="Slide Number Placeholder 3"/>
          <p:cNvSpPr>
            <a:spLocks noGrp="1"/>
          </p:cNvSpPr>
          <p:nvPr>
            <p:ph type="sldNum" sz="quarter" idx="12"/>
          </p:nvPr>
        </p:nvSpPr>
        <p:spPr/>
        <p:txBody>
          <a:bodyPr/>
          <a:lstStyle/>
          <a:p>
            <a:fld id="{3BBAFA1A-E95A-1647-94AA-76CC57A2F4A4}" type="slidenum">
              <a:rPr lang="en-US" smtClean="0"/>
              <a:pPr/>
              <a:t>17</a:t>
            </a:fld>
            <a:endParaRPr lang="en-US" dirty="0"/>
          </a:p>
        </p:txBody>
      </p:sp>
    </p:spTree>
    <p:extLst>
      <p:ext uri="{BB962C8B-B14F-4D97-AF65-F5344CB8AC3E}">
        <p14:creationId xmlns:p14="http://schemas.microsoft.com/office/powerpoint/2010/main" val="2236813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CRMA</a:t>
            </a:r>
            <a:endParaRPr lang="en-US" dirty="0"/>
          </a:p>
        </p:txBody>
      </p:sp>
      <p:sp>
        <p:nvSpPr>
          <p:cNvPr id="3" name="Content Placeholder 2"/>
          <p:cNvSpPr>
            <a:spLocks noGrp="1"/>
          </p:cNvSpPr>
          <p:nvPr>
            <p:ph idx="1"/>
          </p:nvPr>
        </p:nvSpPr>
        <p:spPr>
          <a:xfrm>
            <a:off x="76200" y="1295401"/>
            <a:ext cx="9372600" cy="4495800"/>
          </a:xfrm>
        </p:spPr>
        <p:txBody>
          <a:bodyPr/>
          <a:lstStyle/>
          <a:p>
            <a:pPr>
              <a:buFontTx/>
              <a:buChar char="-"/>
            </a:pPr>
            <a:r>
              <a:rPr lang="en-US" sz="2800" dirty="0" smtClean="0"/>
              <a:t>What is the </a:t>
            </a:r>
            <a:r>
              <a:rPr lang="en-US" sz="2800" dirty="0"/>
              <a:t>code c?</a:t>
            </a:r>
          </a:p>
          <a:p>
            <a:pPr>
              <a:buFontTx/>
              <a:buChar char="-"/>
            </a:pPr>
            <a:r>
              <a:rPr lang="en-US" sz="2800" dirty="0"/>
              <a:t>How do </a:t>
            </a:r>
            <a:r>
              <a:rPr lang="en-US" sz="2800" dirty="0" smtClean="0"/>
              <a:t>the </a:t>
            </a:r>
            <a:r>
              <a:rPr lang="en-US" sz="2800" dirty="0"/>
              <a:t>sender and receiver agree </a:t>
            </a:r>
            <a:r>
              <a:rPr lang="en-US" sz="2800" dirty="0" smtClean="0"/>
              <a:t>on </a:t>
            </a:r>
            <a:r>
              <a:rPr lang="en-US" sz="2800" dirty="0"/>
              <a:t>the code?</a:t>
            </a:r>
          </a:p>
          <a:p>
            <a:pPr>
              <a:buFontTx/>
              <a:buChar char="-"/>
            </a:pPr>
            <a:r>
              <a:rPr lang="en-US" sz="2800" dirty="0">
                <a:solidFill>
                  <a:srgbClr val="FF0000"/>
                </a:solidFill>
              </a:rPr>
              <a:t>How to decode transmissions?</a:t>
            </a:r>
          </a:p>
          <a:p>
            <a:pPr>
              <a:buFontTx/>
              <a:buChar char="-"/>
            </a:pPr>
            <a:r>
              <a:rPr lang="en-US" sz="2800" dirty="0"/>
              <a:t>How to handle decoding failures?</a:t>
            </a:r>
          </a:p>
          <a:p>
            <a:pPr>
              <a:buFontTx/>
              <a:buChar char="-"/>
            </a:pPr>
            <a:r>
              <a:rPr lang="en-US" sz="2800" dirty="0"/>
              <a:t>How to </a:t>
            </a:r>
            <a:r>
              <a:rPr lang="en-US" sz="2800" dirty="0" smtClean="0"/>
              <a:t>decode </a:t>
            </a:r>
            <a:r>
              <a:rPr lang="en-US" sz="2800" dirty="0"/>
              <a:t>misaligned collisions?</a:t>
            </a:r>
          </a:p>
          <a:p>
            <a:pPr>
              <a:buFontTx/>
              <a:buChar char="-"/>
            </a:pPr>
            <a:r>
              <a:rPr lang="en-US" sz="2800" dirty="0"/>
              <a:t>How to limit # transmissions in a collision?</a:t>
            </a:r>
          </a:p>
          <a:p>
            <a:pPr>
              <a:buFontTx/>
              <a:buChar char="-"/>
            </a:pPr>
            <a:r>
              <a:rPr lang="en-US" sz="2800" dirty="0"/>
              <a:t>How to enhance spectrum utilization?</a:t>
            </a:r>
          </a:p>
          <a:p>
            <a:endParaRPr lang="en-US" sz="2800" dirty="0"/>
          </a:p>
        </p:txBody>
      </p:sp>
      <p:sp>
        <p:nvSpPr>
          <p:cNvPr id="4" name="Slide Number Placeholder 3"/>
          <p:cNvSpPr>
            <a:spLocks noGrp="1"/>
          </p:cNvSpPr>
          <p:nvPr>
            <p:ph type="sldNum" sz="quarter" idx="12"/>
          </p:nvPr>
        </p:nvSpPr>
        <p:spPr/>
        <p:txBody>
          <a:bodyPr/>
          <a:lstStyle/>
          <a:p>
            <a:fld id="{3BBAFA1A-E95A-1647-94AA-76CC57A2F4A4}" type="slidenum">
              <a:rPr lang="en-US" smtClean="0"/>
              <a:pPr/>
              <a:t>18</a:t>
            </a:fld>
            <a:endParaRPr lang="en-US" dirty="0"/>
          </a:p>
        </p:txBody>
      </p:sp>
    </p:spTree>
    <p:extLst>
      <p:ext uri="{BB962C8B-B14F-4D97-AF65-F5344CB8AC3E}">
        <p14:creationId xmlns:p14="http://schemas.microsoft.com/office/powerpoint/2010/main" val="354979321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95400"/>
          </a:xfrm>
        </p:spPr>
        <p:txBody>
          <a:bodyPr/>
          <a:lstStyle/>
          <a:p>
            <a:r>
              <a:rPr lang="en-US" sz="4000" dirty="0" smtClean="0"/>
              <a:t>Decoding Transmissions</a:t>
            </a:r>
            <a:endParaRPr lang="en-US" sz="4000" dirty="0"/>
          </a:p>
        </p:txBody>
      </p:sp>
      <p:sp>
        <p:nvSpPr>
          <p:cNvPr id="3" name="Content Placeholder 2"/>
          <p:cNvSpPr>
            <a:spLocks noGrp="1"/>
          </p:cNvSpPr>
          <p:nvPr>
            <p:ph idx="1"/>
          </p:nvPr>
        </p:nvSpPr>
        <p:spPr>
          <a:xfrm>
            <a:off x="381000" y="1066800"/>
            <a:ext cx="8458200" cy="5105400"/>
          </a:xfrm>
        </p:spPr>
        <p:txBody>
          <a:bodyPr/>
          <a:lstStyle/>
          <a:p>
            <a:r>
              <a:rPr lang="en-US" sz="2800" dirty="0" smtClean="0"/>
              <a:t>Detect frame arrival and departure</a:t>
            </a:r>
          </a:p>
          <a:p>
            <a:pPr lvl="1"/>
            <a:r>
              <a:rPr lang="en-US" sz="2400" dirty="0" smtClean="0"/>
              <a:t>Correlate the received signal with the preamble and </a:t>
            </a:r>
            <a:r>
              <a:rPr lang="en-US" sz="2400" dirty="0" err="1" smtClean="0"/>
              <a:t>postamble</a:t>
            </a:r>
            <a:endParaRPr lang="en-US" sz="2400" dirty="0" smtClean="0"/>
          </a:p>
          <a:p>
            <a:pPr lvl="1"/>
            <a:r>
              <a:rPr lang="en-US" sz="2400" dirty="0" smtClean="0"/>
              <a:t>Correlation is close to 0 except when perfectly aligned with preamble or </a:t>
            </a:r>
            <a:r>
              <a:rPr lang="en-US" sz="2400" dirty="0" err="1" smtClean="0"/>
              <a:t>postamble</a:t>
            </a:r>
            <a:endParaRPr lang="en-US" sz="2400" dirty="0" smtClean="0"/>
          </a:p>
          <a:p>
            <a:endParaRPr lang="en-US" sz="2400" dirty="0" smtClean="0"/>
          </a:p>
          <a:p>
            <a:endParaRPr lang="en-US" sz="2400" dirty="0" smtClean="0"/>
          </a:p>
          <a:p>
            <a:endParaRPr lang="en-US" sz="2400" dirty="0" smtClean="0"/>
          </a:p>
          <a:p>
            <a:endParaRPr lang="en-US" sz="2400" dirty="0"/>
          </a:p>
          <a:p>
            <a:endParaRPr lang="en-US" sz="2400" dirty="0" smtClean="0"/>
          </a:p>
          <a:p>
            <a:endParaRPr lang="en-US" sz="2400" dirty="0"/>
          </a:p>
          <a:p>
            <a:endParaRPr lang="en-US" sz="2400" dirty="0" smtClean="0"/>
          </a:p>
          <a:p>
            <a:endParaRPr lang="en-US" sz="2400" dirty="0" smtClean="0"/>
          </a:p>
          <a:p>
            <a:endParaRPr lang="en-US" sz="2000" dirty="0" smtClean="0"/>
          </a:p>
        </p:txBody>
      </p:sp>
      <p:sp>
        <p:nvSpPr>
          <p:cNvPr id="4" name="Slide Number Placeholder 3"/>
          <p:cNvSpPr>
            <a:spLocks noGrp="1"/>
          </p:cNvSpPr>
          <p:nvPr>
            <p:ph type="sldNum" sz="quarter" idx="12"/>
          </p:nvPr>
        </p:nvSpPr>
        <p:spPr/>
        <p:txBody>
          <a:bodyPr/>
          <a:lstStyle/>
          <a:p>
            <a:fld id="{3BBAFA1A-E95A-1647-94AA-76CC57A2F4A4}" type="slidenum">
              <a:rPr lang="en-US" smtClean="0"/>
              <a:pPr/>
              <a:t>19</a:t>
            </a:fld>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2958616" y="2360695"/>
            <a:ext cx="3138887" cy="4484123"/>
          </a:xfrm>
          <a:prstGeom prst="rect">
            <a:avLst/>
          </a:prstGeom>
        </p:spPr>
      </p:pic>
      <p:sp>
        <p:nvSpPr>
          <p:cNvPr id="6" name="TextBox 5"/>
          <p:cNvSpPr txBox="1"/>
          <p:nvPr/>
        </p:nvSpPr>
        <p:spPr>
          <a:xfrm>
            <a:off x="685800" y="6027003"/>
            <a:ext cx="8122920" cy="830997"/>
          </a:xfrm>
          <a:prstGeom prst="rect">
            <a:avLst/>
          </a:prstGeom>
          <a:noFill/>
        </p:spPr>
        <p:txBody>
          <a:bodyPr wrap="square" rtlCol="0">
            <a:spAutoFit/>
          </a:bodyPr>
          <a:lstStyle/>
          <a:p>
            <a:r>
              <a:rPr lang="en-US" sz="2400" dirty="0" smtClean="0">
                <a:solidFill>
                  <a:srgbClr val="FF0000"/>
                </a:solidFill>
                <a:latin typeface="Comic Sans MS" pitchFamily="66" charset="0"/>
              </a:rPr>
              <a:t>Accurate preamble detection (e.g., false positive and false negative ratios are 0 when SINR=-2). </a:t>
            </a:r>
            <a:endParaRPr lang="en-US" sz="2400" dirty="0">
              <a:solidFill>
                <a:srgbClr val="FF0000"/>
              </a:solidFill>
              <a:latin typeface="Comic Sans MS" pitchFamily="66" charset="0"/>
            </a:endParaRPr>
          </a:p>
        </p:txBody>
      </p:sp>
    </p:spTree>
    <p:extLst>
      <p:ext uri="{BB962C8B-B14F-4D97-AF65-F5344CB8AC3E}">
        <p14:creationId xmlns:p14="http://schemas.microsoft.com/office/powerpoint/2010/main" val="36693295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Motivation</a:t>
            </a:r>
            <a:endParaRPr lang="en-US" dirty="0"/>
          </a:p>
        </p:txBody>
      </p:sp>
      <p:sp>
        <p:nvSpPr>
          <p:cNvPr id="3" name="Content Placeholder 2"/>
          <p:cNvSpPr>
            <a:spLocks noGrp="1"/>
          </p:cNvSpPr>
          <p:nvPr>
            <p:ph idx="1"/>
          </p:nvPr>
        </p:nvSpPr>
        <p:spPr>
          <a:xfrm>
            <a:off x="0" y="1143000"/>
            <a:ext cx="9372600" cy="4876800"/>
          </a:xfrm>
        </p:spPr>
        <p:txBody>
          <a:bodyPr/>
          <a:lstStyle/>
          <a:p>
            <a:r>
              <a:rPr lang="en-US" sz="2800" dirty="0" smtClean="0"/>
              <a:t>Traditional MAC protocols avoid collisions</a:t>
            </a:r>
          </a:p>
          <a:p>
            <a:pPr lvl="1"/>
            <a:r>
              <a:rPr lang="en-US" sz="2400" dirty="0" smtClean="0"/>
              <a:t>FDMA, TDMA, FTDMA, CSMA, … </a:t>
            </a:r>
          </a:p>
          <a:p>
            <a:pPr marL="457200" lvl="1" indent="0">
              <a:buNone/>
            </a:pPr>
            <a:endParaRPr lang="en-US" sz="2400" dirty="0" smtClean="0"/>
          </a:p>
          <a:p>
            <a:r>
              <a:rPr lang="en-US" sz="2800" dirty="0" smtClean="0">
                <a:sym typeface="Wingdings" pitchFamily="2" charset="2"/>
              </a:rPr>
              <a:t>Avoid collisions  large overhead</a:t>
            </a:r>
          </a:p>
          <a:p>
            <a:pPr lvl="1"/>
            <a:r>
              <a:rPr lang="en-US" sz="2400" dirty="0" smtClean="0">
                <a:sym typeface="Wingdings" pitchFamily="2" charset="2"/>
              </a:rPr>
              <a:t>FDMA: unoccupied channel and guard band</a:t>
            </a:r>
          </a:p>
          <a:p>
            <a:pPr lvl="1"/>
            <a:r>
              <a:rPr lang="en-US" sz="2400" dirty="0" smtClean="0">
                <a:sym typeface="Wingdings" pitchFamily="2" charset="2"/>
              </a:rPr>
              <a:t>TDMA: global coordination and centralized scheduling</a:t>
            </a:r>
          </a:p>
          <a:p>
            <a:pPr lvl="1"/>
            <a:r>
              <a:rPr lang="en-US" sz="2400" dirty="0" smtClean="0">
                <a:sym typeface="Wingdings" pitchFamily="2" charset="2"/>
              </a:rPr>
              <a:t>CSMA: carrier sense overhead, hidden terminals, exposed terminals</a:t>
            </a:r>
          </a:p>
          <a:p>
            <a:pPr lvl="2"/>
            <a:r>
              <a:rPr lang="en-US" dirty="0" smtClean="0">
                <a:sym typeface="Wingdings" pitchFamily="2" charset="2"/>
              </a:rPr>
              <a:t>1500-byte frame: 29% for 802.11a (54Mbps) and 72% for 802.11n (600Mbps)</a:t>
            </a:r>
          </a:p>
          <a:p>
            <a:pPr lvl="2"/>
            <a:r>
              <a:rPr lang="en-US" dirty="0" smtClean="0">
                <a:sym typeface="Wingdings" pitchFamily="2" charset="2"/>
              </a:rPr>
              <a:t>TCP ACK: 77% overhead for 802.11a and 83% overhead for 802.11n</a:t>
            </a:r>
          </a:p>
          <a:p>
            <a:pPr lvl="1"/>
            <a:r>
              <a:rPr lang="en-US" dirty="0" smtClean="0">
                <a:sym typeface="Wingdings" pitchFamily="2" charset="2"/>
              </a:rPr>
              <a:t>…  </a:t>
            </a:r>
            <a:endParaRPr lang="en-US" dirty="0">
              <a:sym typeface="Wingdings" pitchFamily="2" charset="2"/>
            </a:endParaRPr>
          </a:p>
        </p:txBody>
      </p:sp>
      <p:sp>
        <p:nvSpPr>
          <p:cNvPr id="4" name="Slide Number Placeholder 3"/>
          <p:cNvSpPr>
            <a:spLocks noGrp="1"/>
          </p:cNvSpPr>
          <p:nvPr>
            <p:ph type="sldNum" sz="quarter" idx="12"/>
          </p:nvPr>
        </p:nvSpPr>
        <p:spPr/>
        <p:txBody>
          <a:bodyPr/>
          <a:lstStyle/>
          <a:p>
            <a:fld id="{3BBAFA1A-E95A-1647-94AA-76CC57A2F4A4}" type="slidenum">
              <a:rPr lang="en-US" smtClean="0"/>
              <a:pPr/>
              <a:t>2</a:t>
            </a:fld>
            <a:endParaRPr lang="en-US" dirty="0"/>
          </a:p>
        </p:txBody>
      </p:sp>
      <p:grpSp>
        <p:nvGrpSpPr>
          <p:cNvPr id="7" name="Group 6"/>
          <p:cNvGrpSpPr/>
          <p:nvPr/>
        </p:nvGrpSpPr>
        <p:grpSpPr>
          <a:xfrm>
            <a:off x="685800" y="3868692"/>
            <a:ext cx="8382000" cy="931908"/>
            <a:chOff x="685800" y="3868692"/>
            <a:chExt cx="8382000" cy="931908"/>
          </a:xfrm>
        </p:grpSpPr>
        <p:sp>
          <p:nvSpPr>
            <p:cNvPr id="5" name="Oval 4"/>
            <p:cNvSpPr/>
            <p:nvPr/>
          </p:nvSpPr>
          <p:spPr>
            <a:xfrm>
              <a:off x="5257800" y="3868692"/>
              <a:ext cx="3810000" cy="55090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685800" y="4249692"/>
              <a:ext cx="1752600" cy="55090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616614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Decoding </a:t>
            </a:r>
            <a:r>
              <a:rPr lang="en-US" sz="4000" dirty="0" smtClean="0"/>
              <a:t>Transmissions (Cont.)</a:t>
            </a:r>
            <a:endParaRPr lang="en-US" sz="4000"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57200" y="1143000"/>
                <a:ext cx="8686800" cy="4525963"/>
              </a:xfrm>
            </p:spPr>
            <p:txBody>
              <a:bodyPr/>
              <a:lstStyle/>
              <a:p>
                <a:r>
                  <a:rPr lang="en-US" sz="2400" dirty="0"/>
                  <a:t>Detect sender and receiver IDs</a:t>
                </a:r>
              </a:p>
              <a:p>
                <a:pPr lvl="1"/>
                <a:r>
                  <a:rPr lang="en-US" sz="2000" dirty="0"/>
                  <a:t>Correlate with PN sequences corresponding to their </a:t>
                </a:r>
                <a:r>
                  <a:rPr lang="en-US" sz="2000" dirty="0" smtClean="0"/>
                  <a:t>IDs</a:t>
                </a:r>
              </a:p>
              <a:p>
                <a:pPr lvl="1"/>
                <a:r>
                  <a:rPr lang="en-US" sz="2000" dirty="0" smtClean="0"/>
                  <a:t>Consistently correctly identifies the IDs when SINR varies from -6 to 6</a:t>
                </a:r>
                <a:endParaRPr lang="en-US" dirty="0" smtClean="0"/>
              </a:p>
              <a:p>
                <a:r>
                  <a:rPr lang="en-US" sz="2400" dirty="0"/>
                  <a:t>Solve </a:t>
                </a:r>
                <a14:m>
                  <m:oMath xmlns:m="http://schemas.openxmlformats.org/officeDocument/2006/math">
                    <m:r>
                      <a:rPr lang="en-US" sz="2400" i="1">
                        <a:latin typeface="Cambria Math"/>
                      </a:rPr>
                      <m:t>𝐴</m:t>
                    </m:r>
                    <m:r>
                      <a:rPr lang="en-US" sz="2400" i="1">
                        <a:latin typeface="Cambria Math"/>
                        <a:ea typeface="Cambria Math"/>
                      </a:rPr>
                      <m:t>𝑥</m:t>
                    </m:r>
                    <m:r>
                      <a:rPr lang="en-US" sz="2400" i="1">
                        <a:latin typeface="Cambria Math"/>
                        <a:ea typeface="Cambria Math"/>
                      </a:rPr>
                      <m:t>=</m:t>
                    </m:r>
                    <m:r>
                      <a:rPr lang="en-US" sz="2400" i="1">
                        <a:latin typeface="Cambria Math"/>
                        <a:ea typeface="Cambria Math"/>
                      </a:rPr>
                      <m:t>𝑅</m:t>
                    </m:r>
                  </m:oMath>
                </a14:m>
                <a:endParaRPr lang="en-US" sz="2400" dirty="0">
                  <a:ea typeface="Cambria Math"/>
                </a:endParaRPr>
              </a:p>
              <a:p>
                <a:pPr lvl="1"/>
                <a:r>
                  <a:rPr lang="en-US" sz="2000" dirty="0"/>
                  <a:t>Find</a:t>
                </a:r>
                <a14:m>
                  <m:oMath xmlns:m="http://schemas.openxmlformats.org/officeDocument/2006/math">
                    <m:r>
                      <a:rPr lang="en-US" sz="2400">
                        <a:latin typeface="Cambria Math"/>
                      </a:rPr>
                      <m:t> </m:t>
                    </m:r>
                    <m:r>
                      <a:rPr lang="en-US" sz="2400" i="1">
                        <a:latin typeface="Cambria Math"/>
                      </a:rPr>
                      <m:t>𝑥</m:t>
                    </m:r>
                    <m:r>
                      <a:rPr lang="en-US" sz="2400">
                        <a:latin typeface="Cambria Math"/>
                      </a:rPr>
                      <m:t> </m:t>
                    </m:r>
                    <m:r>
                      <m:rPr>
                        <m:sty m:val="p"/>
                      </m:rPr>
                      <a:rPr lang="en-US" sz="2400">
                        <a:latin typeface="Cambria Math"/>
                      </a:rPr>
                      <m:t>such</m:t>
                    </m:r>
                    <m:r>
                      <a:rPr lang="en-US" sz="2400">
                        <a:latin typeface="Cambria Math"/>
                      </a:rPr>
                      <m:t> </m:t>
                    </m:r>
                    <m:r>
                      <m:rPr>
                        <m:sty m:val="p"/>
                      </m:rPr>
                      <a:rPr lang="en-US" sz="2400">
                        <a:latin typeface="Cambria Math"/>
                      </a:rPr>
                      <m:t>that</m:t>
                    </m:r>
                    <m:r>
                      <a:rPr lang="en-US" sz="2400">
                        <a:latin typeface="Cambria Math"/>
                      </a:rPr>
                      <m:t> </m:t>
                    </m:r>
                    <m:d>
                      <m:dPr>
                        <m:begChr m:val="|"/>
                        <m:endChr m:val="|"/>
                        <m:ctrlPr>
                          <a:rPr lang="en-US" sz="2400" i="1">
                            <a:latin typeface="Cambria Math"/>
                          </a:rPr>
                        </m:ctrlPr>
                      </m:dPr>
                      <m:e>
                        <m:d>
                          <m:dPr>
                            <m:begChr m:val="|"/>
                            <m:endChr m:val="|"/>
                            <m:ctrlPr>
                              <a:rPr lang="en-US" sz="2400" i="1">
                                <a:latin typeface="Cambria Math"/>
                              </a:rPr>
                            </m:ctrlPr>
                          </m:dPr>
                          <m:e>
                            <m:r>
                              <a:rPr lang="en-US" sz="2400" i="1">
                                <a:latin typeface="Cambria Math"/>
                              </a:rPr>
                              <m:t>𝐴</m:t>
                            </m:r>
                            <m:r>
                              <a:rPr lang="en-US" sz="2400" i="1">
                                <a:latin typeface="Cambria Math"/>
                                <a:ea typeface="Cambria Math"/>
                              </a:rPr>
                              <m:t>𝑥</m:t>
                            </m:r>
                            <m:r>
                              <a:rPr lang="en-US" sz="2400" i="1">
                                <a:latin typeface="Cambria Math"/>
                                <a:ea typeface="Cambria Math"/>
                              </a:rPr>
                              <m:t>−</m:t>
                            </m:r>
                            <m:r>
                              <a:rPr lang="en-US" sz="2400" i="1">
                                <a:latin typeface="Cambria Math"/>
                                <a:ea typeface="Cambria Math"/>
                              </a:rPr>
                              <m:t>𝑅</m:t>
                            </m:r>
                          </m:e>
                        </m:d>
                      </m:e>
                    </m:d>
                  </m:oMath>
                </a14:m>
                <a:r>
                  <a:rPr lang="en-US" sz="2400" dirty="0"/>
                  <a:t> </a:t>
                </a:r>
                <a:r>
                  <a:rPr lang="en-US" sz="2000" dirty="0"/>
                  <a:t>is </a:t>
                </a:r>
                <a:r>
                  <a:rPr lang="en-US" sz="2000" dirty="0" smtClean="0"/>
                  <a:t>minimized</a:t>
                </a:r>
                <a:endParaRPr lang="en-US" sz="2400" dirty="0" smtClean="0"/>
              </a:p>
              <a:p>
                <a:r>
                  <a:rPr lang="en-US" sz="2400" dirty="0" smtClean="0"/>
                  <a:t>Obtain </a:t>
                </a:r>
                <a:r>
                  <a:rPr lang="en-US" sz="2400" dirty="0"/>
                  <a:t>channel estimation</a:t>
                </a:r>
              </a:p>
              <a:p>
                <a:pPr lvl="1"/>
                <a:r>
                  <a:rPr lang="en-US" sz="2000" dirty="0"/>
                  <a:t>Clean preamble: the standard approach</a:t>
                </a:r>
              </a:p>
              <a:p>
                <a:pPr lvl="1"/>
                <a:r>
                  <a:rPr lang="en-US" sz="2000" dirty="0" smtClean="0"/>
                  <a:t>Preamble </a:t>
                </a:r>
                <a:r>
                  <a:rPr lang="en-US" sz="2000" dirty="0"/>
                  <a:t>with data: iterative </a:t>
                </a:r>
                <a:r>
                  <a:rPr lang="en-US" sz="2000" dirty="0" smtClean="0"/>
                  <a:t>decoding [</a:t>
                </a:r>
                <a:r>
                  <a:rPr lang="en-US" sz="2000" dirty="0" err="1" smtClean="0"/>
                  <a:t>ZigZag</a:t>
                </a:r>
                <a:r>
                  <a:rPr lang="en-US" sz="2000" dirty="0" smtClean="0"/>
                  <a:t>]</a:t>
                </a:r>
                <a:endParaRPr lang="en-US" sz="2000" dirty="0"/>
              </a:p>
              <a:p>
                <a:pPr lvl="2"/>
                <a:r>
                  <a:rPr lang="en-US" sz="2000" dirty="0"/>
                  <a:t>Solve for </a:t>
                </a:r>
                <a:r>
                  <a:rPr lang="en-US" sz="2000" dirty="0" smtClean="0"/>
                  <a:t>data x assuming A and R are known</a:t>
                </a:r>
                <a:endParaRPr lang="en-US" sz="2000" dirty="0"/>
              </a:p>
              <a:p>
                <a:pPr lvl="2"/>
                <a:r>
                  <a:rPr lang="en-US" sz="2000" dirty="0" smtClean="0"/>
                  <a:t>Plug x back to Ax=R, and solve for channel coefficients</a:t>
                </a:r>
                <a:endParaRPr lang="en-US" sz="2000" dirty="0"/>
              </a:p>
              <a:p>
                <a:r>
                  <a:rPr lang="en-US" sz="2400" dirty="0" smtClean="0"/>
                  <a:t>Adapt </a:t>
                </a:r>
                <a:r>
                  <a:rPr lang="en-US" sz="2400" dirty="0"/>
                  <a:t>to channel </a:t>
                </a:r>
                <a:r>
                  <a:rPr lang="en-US" sz="2400" dirty="0" smtClean="0"/>
                  <a:t>change during frame transmission: iterative </a:t>
                </a:r>
                <a:r>
                  <a:rPr lang="en-US" sz="2400" dirty="0"/>
                  <a:t>decoding</a:t>
                </a:r>
              </a:p>
              <a:p>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57200" y="1143000"/>
                <a:ext cx="8686800" cy="4525963"/>
              </a:xfrm>
              <a:blipFill rotWithShape="1">
                <a:blip r:embed="rId3"/>
                <a:stretch>
                  <a:fillRect l="-912" t="-1078" r="-1123" b="-16577"/>
                </a:stretch>
              </a:blipFill>
            </p:spPr>
            <p:txBody>
              <a:bodyPr/>
              <a:lstStyle/>
              <a:p>
                <a:r>
                  <a:rPr lang="en-US">
                    <a:noFill/>
                  </a:rPr>
                  <a:t> </a:t>
                </a:r>
              </a:p>
            </p:txBody>
          </p:sp>
        </mc:Fallback>
      </mc:AlternateContent>
      <p:sp>
        <p:nvSpPr>
          <p:cNvPr id="4" name="Slide Number Placeholder 3"/>
          <p:cNvSpPr>
            <a:spLocks noGrp="1"/>
          </p:cNvSpPr>
          <p:nvPr>
            <p:ph type="sldNum" sz="quarter" idx="12"/>
          </p:nvPr>
        </p:nvSpPr>
        <p:spPr/>
        <p:txBody>
          <a:bodyPr/>
          <a:lstStyle/>
          <a:p>
            <a:fld id="{3BBAFA1A-E95A-1647-94AA-76CC57A2F4A4}" type="slidenum">
              <a:rPr lang="en-US" smtClean="0"/>
              <a:pPr/>
              <a:t>20</a:t>
            </a:fld>
            <a:endParaRPr lang="en-US" dirty="0"/>
          </a:p>
        </p:txBody>
      </p:sp>
    </p:spTree>
    <p:extLst>
      <p:ext uri="{BB962C8B-B14F-4D97-AF65-F5344CB8AC3E}">
        <p14:creationId xmlns:p14="http://schemas.microsoft.com/office/powerpoint/2010/main" val="35969806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Handling Decoding Failures</a:t>
            </a:r>
            <a:endParaRPr lang="en-US" dirty="0"/>
          </a:p>
        </p:txBody>
      </p:sp>
      <p:sp>
        <p:nvSpPr>
          <p:cNvPr id="3" name="Content Placeholder 2"/>
          <p:cNvSpPr>
            <a:spLocks noGrp="1"/>
          </p:cNvSpPr>
          <p:nvPr>
            <p:ph idx="1"/>
          </p:nvPr>
        </p:nvSpPr>
        <p:spPr/>
        <p:txBody>
          <a:bodyPr/>
          <a:lstStyle/>
          <a:p>
            <a:r>
              <a:rPr lang="en-US" dirty="0" smtClean="0"/>
              <a:t>Use ACKs and retransmissions to enhance reliability</a:t>
            </a:r>
          </a:p>
          <a:p>
            <a:endParaRPr lang="en-US" dirty="0" smtClean="0"/>
          </a:p>
          <a:p>
            <a:r>
              <a:rPr lang="en-US" dirty="0" smtClean="0"/>
              <a:t>ACKs are sent in the same way as data frames </a:t>
            </a:r>
          </a:p>
          <a:p>
            <a:pPr lvl="1"/>
            <a:r>
              <a:rPr lang="en-US" dirty="0" smtClean="0"/>
              <a:t>Receiver sends an ACK on the same set of selected channels</a:t>
            </a:r>
          </a:p>
          <a:p>
            <a:pPr lvl="1"/>
            <a:r>
              <a:rPr lang="en-US" dirty="0" smtClean="0"/>
              <a:t>Sender decodes the ACK by solving a linear system (as decoding data frame)</a:t>
            </a:r>
            <a:endParaRPr lang="en-US" dirty="0"/>
          </a:p>
        </p:txBody>
      </p:sp>
      <p:sp>
        <p:nvSpPr>
          <p:cNvPr id="4" name="Slide Number Placeholder 3"/>
          <p:cNvSpPr>
            <a:spLocks noGrp="1"/>
          </p:cNvSpPr>
          <p:nvPr>
            <p:ph type="sldNum" sz="quarter" idx="12"/>
          </p:nvPr>
        </p:nvSpPr>
        <p:spPr/>
        <p:txBody>
          <a:bodyPr/>
          <a:lstStyle/>
          <a:p>
            <a:fld id="{3BBAFA1A-E95A-1647-94AA-76CC57A2F4A4}" type="slidenum">
              <a:rPr lang="en-US" smtClean="0"/>
              <a:pPr/>
              <a:t>21</a:t>
            </a:fld>
            <a:endParaRPr lang="en-US" dirty="0"/>
          </a:p>
        </p:txBody>
      </p:sp>
    </p:spTree>
    <p:extLst>
      <p:ext uri="{BB962C8B-B14F-4D97-AF65-F5344CB8AC3E}">
        <p14:creationId xmlns:p14="http://schemas.microsoft.com/office/powerpoint/2010/main" val="16782301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8991600" cy="1524000"/>
          </a:xfrm>
        </p:spPr>
        <p:txBody>
          <a:bodyPr/>
          <a:lstStyle/>
          <a:p>
            <a:r>
              <a:rPr lang="en-US" dirty="0" smtClean="0"/>
              <a:t>Problem of Misaligned </a:t>
            </a:r>
            <a:r>
              <a:rPr lang="en-US" dirty="0"/>
              <a:t>Collisions</a:t>
            </a:r>
          </a:p>
        </p:txBody>
      </p:sp>
      <p:sp>
        <p:nvSpPr>
          <p:cNvPr id="3" name="Slide Number Placeholder 2"/>
          <p:cNvSpPr>
            <a:spLocks noGrp="1"/>
          </p:cNvSpPr>
          <p:nvPr>
            <p:ph type="sldNum" sz="quarter" idx="12"/>
          </p:nvPr>
        </p:nvSpPr>
        <p:spPr/>
        <p:txBody>
          <a:bodyPr/>
          <a:lstStyle/>
          <a:p>
            <a:fld id="{1B1899BC-EF72-A44B-894D-F0E3F4E4F114}" type="slidenum">
              <a:rPr lang="en-US" smtClean="0"/>
              <a:pPr/>
              <a:t>22</a:t>
            </a:fld>
            <a:endParaRPr lang="en-US" dirty="0"/>
          </a:p>
        </p:txBody>
      </p:sp>
      <p:sp>
        <p:nvSpPr>
          <p:cNvPr id="4" name="Rectangle 3"/>
          <p:cNvSpPr/>
          <p:nvPr/>
        </p:nvSpPr>
        <p:spPr>
          <a:xfrm>
            <a:off x="2209800" y="2438400"/>
            <a:ext cx="2971800" cy="838200"/>
          </a:xfrm>
          <a:prstGeom prst="rect">
            <a:avLst/>
          </a:prstGeom>
          <a:noFill/>
          <a:ln w="38100">
            <a:solidFill>
              <a:srgbClr val="1B0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2819400" y="3276600"/>
            <a:ext cx="2971800" cy="838200"/>
          </a:xfrm>
          <a:prstGeom prst="rect">
            <a:avLst/>
          </a:prstGeom>
          <a:noFill/>
          <a:ln w="38100">
            <a:solidFill>
              <a:srgbClr val="1B0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3122466" y="2648188"/>
            <a:ext cx="1683474" cy="523220"/>
          </a:xfrm>
          <a:prstGeom prst="rect">
            <a:avLst/>
          </a:prstGeom>
          <a:noFill/>
        </p:spPr>
        <p:txBody>
          <a:bodyPr wrap="none" rtlCol="0">
            <a:spAutoFit/>
          </a:bodyPr>
          <a:lstStyle/>
          <a:p>
            <a:r>
              <a:rPr lang="en-US" sz="2800" dirty="0"/>
              <a:t>Symbol 1</a:t>
            </a:r>
          </a:p>
        </p:txBody>
      </p:sp>
      <p:sp>
        <p:nvSpPr>
          <p:cNvPr id="7" name="TextBox 6"/>
          <p:cNvSpPr txBox="1"/>
          <p:nvPr/>
        </p:nvSpPr>
        <p:spPr>
          <a:xfrm>
            <a:off x="3505200" y="3439180"/>
            <a:ext cx="1683474" cy="523220"/>
          </a:xfrm>
          <a:prstGeom prst="rect">
            <a:avLst/>
          </a:prstGeom>
          <a:noFill/>
        </p:spPr>
        <p:txBody>
          <a:bodyPr wrap="none" rtlCol="0">
            <a:spAutoFit/>
          </a:bodyPr>
          <a:lstStyle/>
          <a:p>
            <a:r>
              <a:rPr lang="en-US" sz="2800" dirty="0"/>
              <a:t>Symbol </a:t>
            </a:r>
            <a:r>
              <a:rPr lang="en-US" sz="2800" dirty="0" smtClean="0"/>
              <a:t>2</a:t>
            </a:r>
            <a:endParaRPr lang="en-US" sz="2800" dirty="0"/>
          </a:p>
        </p:txBody>
      </p:sp>
      <p:cxnSp>
        <p:nvCxnSpPr>
          <p:cNvPr id="8" name="Straight Connector 7"/>
          <p:cNvCxnSpPr/>
          <p:nvPr/>
        </p:nvCxnSpPr>
        <p:spPr>
          <a:xfrm>
            <a:off x="2209800" y="1905000"/>
            <a:ext cx="0" cy="259080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5181600" y="1905000"/>
            <a:ext cx="7074" cy="259080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2663540" y="1838980"/>
            <a:ext cx="2137060" cy="523220"/>
          </a:xfrm>
          <a:prstGeom prst="rect">
            <a:avLst/>
          </a:prstGeom>
          <a:noFill/>
        </p:spPr>
        <p:txBody>
          <a:bodyPr wrap="none" rtlCol="0">
            <a:spAutoFit/>
          </a:bodyPr>
          <a:lstStyle/>
          <a:p>
            <a:r>
              <a:rPr lang="en-US" sz="2800" dirty="0" smtClean="0"/>
              <a:t>FFT window</a:t>
            </a:r>
            <a:endParaRPr lang="en-US" sz="2800" dirty="0"/>
          </a:p>
        </p:txBody>
      </p:sp>
      <p:cxnSp>
        <p:nvCxnSpPr>
          <p:cNvPr id="15" name="Straight Connector 14"/>
          <p:cNvCxnSpPr/>
          <p:nvPr/>
        </p:nvCxnSpPr>
        <p:spPr>
          <a:xfrm>
            <a:off x="2229733" y="2057400"/>
            <a:ext cx="361067" cy="0"/>
          </a:xfrm>
          <a:prstGeom prst="line">
            <a:avLst/>
          </a:prstGeom>
          <a:ln w="31750">
            <a:solidFill>
              <a:schemeClr val="tx1"/>
            </a:solidFill>
            <a:headEnd type="stealth" w="lg" len="med"/>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27860" y="2057400"/>
            <a:ext cx="377540" cy="0"/>
          </a:xfrm>
          <a:prstGeom prst="line">
            <a:avLst/>
          </a:prstGeom>
          <a:ln w="31750">
            <a:solidFill>
              <a:schemeClr val="tx1"/>
            </a:solidFill>
            <a:headEnd type="none"/>
            <a:tailEnd type="triangle" w="lg"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3427230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Handling Misaligned Collisions</a:t>
            </a:r>
          </a:p>
        </p:txBody>
      </p:sp>
      <p:sp>
        <p:nvSpPr>
          <p:cNvPr id="4" name="Slide Number Placeholder 3"/>
          <p:cNvSpPr>
            <a:spLocks noGrp="1"/>
          </p:cNvSpPr>
          <p:nvPr>
            <p:ph type="sldNum" sz="quarter" idx="12"/>
          </p:nvPr>
        </p:nvSpPr>
        <p:spPr/>
        <p:txBody>
          <a:bodyPr/>
          <a:lstStyle/>
          <a:p>
            <a:fld id="{3BBAFA1A-E95A-1647-94AA-76CC57A2F4A4}" type="slidenum">
              <a:rPr lang="en-US" smtClean="0"/>
              <a:pPr/>
              <a:t>23</a:t>
            </a:fld>
            <a:endParaRPr lang="en-US" dirty="0"/>
          </a:p>
        </p:txBody>
      </p:sp>
      <p:sp>
        <p:nvSpPr>
          <p:cNvPr id="7" name="Rectangle 6"/>
          <p:cNvSpPr/>
          <p:nvPr/>
        </p:nvSpPr>
        <p:spPr>
          <a:xfrm>
            <a:off x="304800" y="2647732"/>
            <a:ext cx="7848600" cy="5334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Connector 7"/>
          <p:cNvCxnSpPr/>
          <p:nvPr/>
        </p:nvCxnSpPr>
        <p:spPr>
          <a:xfrm>
            <a:off x="2971800" y="2653175"/>
            <a:ext cx="0" cy="5334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5410200" y="2647732"/>
            <a:ext cx="0" cy="5334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1219200" y="2653175"/>
            <a:ext cx="0" cy="533400"/>
          </a:xfrm>
          <a:prstGeom prst="line">
            <a:avLst/>
          </a:prstGeom>
          <a:ln w="25400">
            <a:solidFill>
              <a:srgbClr val="FF0000"/>
            </a:solidFill>
            <a:prstDash val="sysDot"/>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245734" y="3310563"/>
            <a:ext cx="840295" cy="461665"/>
          </a:xfrm>
          <a:prstGeom prst="rect">
            <a:avLst/>
          </a:prstGeom>
          <a:noFill/>
        </p:spPr>
        <p:txBody>
          <a:bodyPr wrap="none" rtlCol="0">
            <a:spAutoFit/>
          </a:bodyPr>
          <a:lstStyle/>
          <a:p>
            <a:r>
              <a:rPr lang="en-US" sz="2400" dirty="0" smtClean="0"/>
              <a:t>CP</a:t>
            </a:r>
            <a:r>
              <a:rPr lang="en-US" sz="2400" baseline="-25000" dirty="0" smtClean="0"/>
              <a:t>i-1</a:t>
            </a:r>
            <a:endParaRPr lang="en-US" sz="2400" baseline="-25000" dirty="0"/>
          </a:p>
        </p:txBody>
      </p:sp>
      <p:cxnSp>
        <p:nvCxnSpPr>
          <p:cNvPr id="12" name="Straight Connector 11"/>
          <p:cNvCxnSpPr/>
          <p:nvPr/>
        </p:nvCxnSpPr>
        <p:spPr>
          <a:xfrm>
            <a:off x="3886200" y="2647732"/>
            <a:ext cx="0" cy="533400"/>
          </a:xfrm>
          <a:prstGeom prst="line">
            <a:avLst/>
          </a:prstGeom>
          <a:ln w="25400">
            <a:solidFill>
              <a:srgbClr val="FF0000"/>
            </a:solidFill>
            <a:prstDash val="sysDot"/>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3000048" y="2647732"/>
            <a:ext cx="657552" cy="461665"/>
          </a:xfrm>
          <a:prstGeom prst="rect">
            <a:avLst/>
          </a:prstGeom>
          <a:noFill/>
        </p:spPr>
        <p:txBody>
          <a:bodyPr wrap="none" rtlCol="0">
            <a:spAutoFit/>
          </a:bodyPr>
          <a:lstStyle/>
          <a:p>
            <a:r>
              <a:rPr lang="en-US" sz="2400" dirty="0" err="1" smtClean="0"/>
              <a:t>CP</a:t>
            </a:r>
            <a:r>
              <a:rPr lang="en-US" sz="2400" baseline="-25000" dirty="0" err="1" smtClean="0"/>
              <a:t>i</a:t>
            </a:r>
            <a:endParaRPr lang="en-US" sz="2400" baseline="-25000" dirty="0"/>
          </a:p>
        </p:txBody>
      </p:sp>
      <p:cxnSp>
        <p:nvCxnSpPr>
          <p:cNvPr id="14" name="Straight Connector 13"/>
          <p:cNvCxnSpPr/>
          <p:nvPr/>
        </p:nvCxnSpPr>
        <p:spPr>
          <a:xfrm>
            <a:off x="6324600" y="2647732"/>
            <a:ext cx="0" cy="533400"/>
          </a:xfrm>
          <a:prstGeom prst="line">
            <a:avLst/>
          </a:prstGeom>
          <a:ln w="25400">
            <a:solidFill>
              <a:srgbClr val="FF0000"/>
            </a:solidFill>
            <a:prstDash val="sysDot"/>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5484305" y="2723932"/>
            <a:ext cx="891591" cy="461665"/>
          </a:xfrm>
          <a:prstGeom prst="rect">
            <a:avLst/>
          </a:prstGeom>
          <a:noFill/>
        </p:spPr>
        <p:txBody>
          <a:bodyPr wrap="none" rtlCol="0">
            <a:spAutoFit/>
          </a:bodyPr>
          <a:lstStyle/>
          <a:p>
            <a:r>
              <a:rPr lang="en-US" sz="2400" dirty="0" smtClean="0"/>
              <a:t>CP</a:t>
            </a:r>
            <a:r>
              <a:rPr lang="en-US" sz="2400" baseline="-25000" dirty="0" smtClean="0"/>
              <a:t>i+1</a:t>
            </a:r>
            <a:endParaRPr lang="en-US" sz="2400" baseline="-25000" dirty="0"/>
          </a:p>
        </p:txBody>
      </p:sp>
      <p:sp>
        <p:nvSpPr>
          <p:cNvPr id="16" name="Rectangle 15"/>
          <p:cNvSpPr/>
          <p:nvPr/>
        </p:nvSpPr>
        <p:spPr>
          <a:xfrm>
            <a:off x="1219200" y="3191181"/>
            <a:ext cx="7848600" cy="533400"/>
          </a:xfrm>
          <a:prstGeom prst="rect">
            <a:avLst/>
          </a:prstGeom>
          <a:noFill/>
          <a:ln>
            <a:solidFill>
              <a:srgbClr val="37921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7921E"/>
              </a:solidFill>
            </a:endParaRPr>
          </a:p>
        </p:txBody>
      </p:sp>
      <p:cxnSp>
        <p:nvCxnSpPr>
          <p:cNvPr id="17" name="Straight Connector 16"/>
          <p:cNvCxnSpPr/>
          <p:nvPr/>
        </p:nvCxnSpPr>
        <p:spPr>
          <a:xfrm>
            <a:off x="3886200" y="3186575"/>
            <a:ext cx="0" cy="533400"/>
          </a:xfrm>
          <a:prstGeom prst="line">
            <a:avLst/>
          </a:prstGeom>
          <a:ln w="25400">
            <a:solidFill>
              <a:srgbClr val="37921E"/>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324600" y="3181132"/>
            <a:ext cx="0" cy="533400"/>
          </a:xfrm>
          <a:prstGeom prst="line">
            <a:avLst/>
          </a:prstGeom>
          <a:ln w="25400">
            <a:solidFill>
              <a:srgbClr val="37921E"/>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2133600" y="3186575"/>
            <a:ext cx="0" cy="533400"/>
          </a:xfrm>
          <a:prstGeom prst="line">
            <a:avLst/>
          </a:prstGeom>
          <a:ln w="25400">
            <a:solidFill>
              <a:srgbClr val="37921E"/>
            </a:solidFill>
            <a:prstDash val="sysDot"/>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1188190" y="3263476"/>
            <a:ext cx="950687" cy="461665"/>
          </a:xfrm>
          <a:prstGeom prst="rect">
            <a:avLst/>
          </a:prstGeom>
          <a:noFill/>
        </p:spPr>
        <p:txBody>
          <a:bodyPr wrap="square" rtlCol="0">
            <a:spAutoFit/>
          </a:bodyPr>
          <a:lstStyle/>
          <a:p>
            <a:r>
              <a:rPr lang="en-US" sz="2400" dirty="0" smtClean="0"/>
              <a:t>CP</a:t>
            </a:r>
            <a:r>
              <a:rPr lang="en-US" sz="2400" baseline="-25000" dirty="0" smtClean="0"/>
              <a:t>i-1</a:t>
            </a:r>
            <a:endParaRPr lang="en-US" sz="2400" baseline="-25000" dirty="0"/>
          </a:p>
        </p:txBody>
      </p:sp>
      <p:cxnSp>
        <p:nvCxnSpPr>
          <p:cNvPr id="21" name="Straight Connector 20"/>
          <p:cNvCxnSpPr/>
          <p:nvPr/>
        </p:nvCxnSpPr>
        <p:spPr>
          <a:xfrm>
            <a:off x="4724400" y="3181132"/>
            <a:ext cx="0" cy="533400"/>
          </a:xfrm>
          <a:prstGeom prst="line">
            <a:avLst/>
          </a:prstGeom>
          <a:ln w="25400">
            <a:solidFill>
              <a:srgbClr val="37921E"/>
            </a:solidFill>
            <a:prstDash val="sysDot"/>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4103134" y="3259092"/>
            <a:ext cx="657552" cy="461665"/>
          </a:xfrm>
          <a:prstGeom prst="rect">
            <a:avLst/>
          </a:prstGeom>
          <a:noFill/>
        </p:spPr>
        <p:txBody>
          <a:bodyPr wrap="none" rtlCol="0">
            <a:spAutoFit/>
          </a:bodyPr>
          <a:lstStyle/>
          <a:p>
            <a:r>
              <a:rPr lang="en-US" sz="2400" dirty="0" err="1" smtClean="0"/>
              <a:t>CP</a:t>
            </a:r>
            <a:r>
              <a:rPr lang="en-US" sz="2400" baseline="-25000" dirty="0" err="1" smtClean="0"/>
              <a:t>i</a:t>
            </a:r>
            <a:endParaRPr lang="en-US" sz="2400" baseline="-25000" dirty="0"/>
          </a:p>
        </p:txBody>
      </p:sp>
      <p:cxnSp>
        <p:nvCxnSpPr>
          <p:cNvPr id="23" name="Straight Connector 22"/>
          <p:cNvCxnSpPr/>
          <p:nvPr/>
        </p:nvCxnSpPr>
        <p:spPr>
          <a:xfrm>
            <a:off x="7239000" y="3181132"/>
            <a:ext cx="0" cy="533400"/>
          </a:xfrm>
          <a:prstGeom prst="line">
            <a:avLst/>
          </a:prstGeom>
          <a:ln w="25400">
            <a:solidFill>
              <a:srgbClr val="37921E"/>
            </a:solidFill>
            <a:prstDash val="sysDot"/>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6398705" y="3257332"/>
            <a:ext cx="891591" cy="461665"/>
          </a:xfrm>
          <a:prstGeom prst="rect">
            <a:avLst/>
          </a:prstGeom>
          <a:noFill/>
        </p:spPr>
        <p:txBody>
          <a:bodyPr wrap="none" rtlCol="0">
            <a:spAutoFit/>
          </a:bodyPr>
          <a:lstStyle/>
          <a:p>
            <a:r>
              <a:rPr lang="en-US" sz="2400" dirty="0" smtClean="0"/>
              <a:t>CP</a:t>
            </a:r>
            <a:r>
              <a:rPr lang="en-US" sz="2400" baseline="-25000" dirty="0" smtClean="0"/>
              <a:t>i+1</a:t>
            </a:r>
            <a:endParaRPr lang="en-US" sz="2400" baseline="-25000" dirty="0"/>
          </a:p>
        </p:txBody>
      </p:sp>
      <p:sp>
        <p:nvSpPr>
          <p:cNvPr id="25" name="TextBox 24"/>
          <p:cNvSpPr txBox="1"/>
          <p:nvPr/>
        </p:nvSpPr>
        <p:spPr>
          <a:xfrm>
            <a:off x="1370824" y="2743200"/>
            <a:ext cx="1524776" cy="461665"/>
          </a:xfrm>
          <a:prstGeom prst="rect">
            <a:avLst/>
          </a:prstGeom>
          <a:noFill/>
        </p:spPr>
        <p:txBody>
          <a:bodyPr wrap="none" rtlCol="0">
            <a:spAutoFit/>
          </a:bodyPr>
          <a:lstStyle/>
          <a:p>
            <a:r>
              <a:rPr lang="en-US" sz="2400" dirty="0" smtClean="0"/>
              <a:t>Symbol </a:t>
            </a:r>
            <a:r>
              <a:rPr lang="en-US" sz="2400" baseline="-25000" dirty="0" smtClean="0"/>
              <a:t>i-1</a:t>
            </a:r>
            <a:endParaRPr lang="en-US" sz="2400" baseline="-25000" dirty="0"/>
          </a:p>
        </p:txBody>
      </p:sp>
      <p:sp>
        <p:nvSpPr>
          <p:cNvPr id="26" name="TextBox 25"/>
          <p:cNvSpPr txBox="1"/>
          <p:nvPr/>
        </p:nvSpPr>
        <p:spPr>
          <a:xfrm>
            <a:off x="2209412" y="3227048"/>
            <a:ext cx="1524776" cy="461665"/>
          </a:xfrm>
          <a:prstGeom prst="rect">
            <a:avLst/>
          </a:prstGeom>
          <a:noFill/>
        </p:spPr>
        <p:txBody>
          <a:bodyPr wrap="none" rtlCol="0">
            <a:spAutoFit/>
          </a:bodyPr>
          <a:lstStyle/>
          <a:p>
            <a:r>
              <a:rPr lang="en-US" sz="2400" dirty="0" smtClean="0"/>
              <a:t>Symbol </a:t>
            </a:r>
            <a:r>
              <a:rPr lang="en-US" sz="2400" baseline="-25000" dirty="0" smtClean="0"/>
              <a:t>i-1</a:t>
            </a:r>
            <a:endParaRPr lang="en-US" sz="2400" baseline="-25000" dirty="0"/>
          </a:p>
        </p:txBody>
      </p:sp>
      <p:sp>
        <p:nvSpPr>
          <p:cNvPr id="27" name="TextBox 26"/>
          <p:cNvSpPr txBox="1"/>
          <p:nvPr/>
        </p:nvSpPr>
        <p:spPr>
          <a:xfrm>
            <a:off x="3961624" y="2719467"/>
            <a:ext cx="1524776" cy="461665"/>
          </a:xfrm>
          <a:prstGeom prst="rect">
            <a:avLst/>
          </a:prstGeom>
          <a:noFill/>
        </p:spPr>
        <p:txBody>
          <a:bodyPr wrap="none" rtlCol="0">
            <a:spAutoFit/>
          </a:bodyPr>
          <a:lstStyle/>
          <a:p>
            <a:r>
              <a:rPr lang="en-US" sz="2400" dirty="0" smtClean="0"/>
              <a:t>Symbol </a:t>
            </a:r>
            <a:r>
              <a:rPr lang="en-US" sz="2400" baseline="-25000" dirty="0" smtClean="0"/>
              <a:t>i-1</a:t>
            </a:r>
            <a:endParaRPr lang="en-US" sz="2400" baseline="-25000" dirty="0"/>
          </a:p>
        </p:txBody>
      </p:sp>
      <p:sp>
        <p:nvSpPr>
          <p:cNvPr id="28" name="TextBox 27"/>
          <p:cNvSpPr txBox="1"/>
          <p:nvPr/>
        </p:nvSpPr>
        <p:spPr>
          <a:xfrm>
            <a:off x="4800600" y="3181132"/>
            <a:ext cx="1524776" cy="461665"/>
          </a:xfrm>
          <a:prstGeom prst="rect">
            <a:avLst/>
          </a:prstGeom>
          <a:noFill/>
        </p:spPr>
        <p:txBody>
          <a:bodyPr wrap="none" rtlCol="0">
            <a:spAutoFit/>
          </a:bodyPr>
          <a:lstStyle/>
          <a:p>
            <a:r>
              <a:rPr lang="en-US" sz="2400" dirty="0" smtClean="0"/>
              <a:t>Symbol </a:t>
            </a:r>
            <a:r>
              <a:rPr lang="en-US" sz="2400" baseline="-25000" dirty="0" smtClean="0"/>
              <a:t>i-1</a:t>
            </a:r>
            <a:endParaRPr lang="en-US" sz="2400" baseline="-25000" dirty="0"/>
          </a:p>
        </p:txBody>
      </p:sp>
      <p:sp>
        <p:nvSpPr>
          <p:cNvPr id="29" name="TextBox 28"/>
          <p:cNvSpPr txBox="1"/>
          <p:nvPr/>
        </p:nvSpPr>
        <p:spPr>
          <a:xfrm>
            <a:off x="6508054" y="2735600"/>
            <a:ext cx="1576072" cy="461665"/>
          </a:xfrm>
          <a:prstGeom prst="rect">
            <a:avLst/>
          </a:prstGeom>
          <a:noFill/>
        </p:spPr>
        <p:txBody>
          <a:bodyPr wrap="none" rtlCol="0">
            <a:spAutoFit/>
          </a:bodyPr>
          <a:lstStyle/>
          <a:p>
            <a:r>
              <a:rPr lang="en-US" sz="2400" dirty="0" smtClean="0"/>
              <a:t>Symbol </a:t>
            </a:r>
            <a:r>
              <a:rPr lang="en-US" sz="2400" baseline="-25000" dirty="0" smtClean="0"/>
              <a:t>i+1</a:t>
            </a:r>
            <a:endParaRPr lang="en-US" sz="2400" baseline="-25000" dirty="0"/>
          </a:p>
        </p:txBody>
      </p:sp>
      <p:sp>
        <p:nvSpPr>
          <p:cNvPr id="30" name="TextBox 29"/>
          <p:cNvSpPr txBox="1"/>
          <p:nvPr/>
        </p:nvSpPr>
        <p:spPr>
          <a:xfrm>
            <a:off x="7422454" y="3181132"/>
            <a:ext cx="1576072" cy="461665"/>
          </a:xfrm>
          <a:prstGeom prst="rect">
            <a:avLst/>
          </a:prstGeom>
          <a:noFill/>
        </p:spPr>
        <p:txBody>
          <a:bodyPr wrap="none" rtlCol="0">
            <a:spAutoFit/>
          </a:bodyPr>
          <a:lstStyle/>
          <a:p>
            <a:r>
              <a:rPr lang="en-US" sz="2400" dirty="0" smtClean="0"/>
              <a:t>Symbol </a:t>
            </a:r>
            <a:r>
              <a:rPr lang="en-US" sz="2400" baseline="-25000" dirty="0" smtClean="0"/>
              <a:t>i+1</a:t>
            </a:r>
            <a:endParaRPr lang="en-US" sz="2400" baseline="-25000" dirty="0"/>
          </a:p>
        </p:txBody>
      </p:sp>
      <p:cxnSp>
        <p:nvCxnSpPr>
          <p:cNvPr id="31" name="Straight Connector 30"/>
          <p:cNvCxnSpPr/>
          <p:nvPr/>
        </p:nvCxnSpPr>
        <p:spPr>
          <a:xfrm>
            <a:off x="1219200" y="3642797"/>
            <a:ext cx="0" cy="605135"/>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2133600" y="3718997"/>
            <a:ext cx="0" cy="528935"/>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1202704" y="3733800"/>
            <a:ext cx="930896" cy="461665"/>
          </a:xfrm>
          <a:prstGeom prst="rect">
            <a:avLst/>
          </a:prstGeom>
          <a:noFill/>
        </p:spPr>
        <p:txBody>
          <a:bodyPr wrap="none" rtlCol="0">
            <a:spAutoFit/>
          </a:bodyPr>
          <a:lstStyle/>
          <a:p>
            <a:r>
              <a:rPr lang="en-US" sz="2400" dirty="0" smtClean="0"/>
              <a:t>offset</a:t>
            </a:r>
            <a:endParaRPr lang="en-US" sz="2400" dirty="0"/>
          </a:p>
        </p:txBody>
      </p:sp>
      <p:cxnSp>
        <p:nvCxnSpPr>
          <p:cNvPr id="34" name="Straight Connector 33"/>
          <p:cNvCxnSpPr/>
          <p:nvPr/>
        </p:nvCxnSpPr>
        <p:spPr>
          <a:xfrm>
            <a:off x="1219200" y="2266732"/>
            <a:ext cx="0" cy="42270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2971800" y="2190532"/>
            <a:ext cx="0" cy="42270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36" name="TextBox 35"/>
          <p:cNvSpPr txBox="1"/>
          <p:nvPr/>
        </p:nvSpPr>
        <p:spPr>
          <a:xfrm>
            <a:off x="1219200" y="1981200"/>
            <a:ext cx="1855829" cy="461665"/>
          </a:xfrm>
          <a:prstGeom prst="rect">
            <a:avLst/>
          </a:prstGeom>
          <a:noFill/>
        </p:spPr>
        <p:txBody>
          <a:bodyPr wrap="none" rtlCol="0">
            <a:spAutoFit/>
          </a:bodyPr>
          <a:lstStyle/>
          <a:p>
            <a:r>
              <a:rPr lang="en-US" sz="2400" dirty="0" smtClean="0"/>
              <a:t>FTT window</a:t>
            </a:r>
            <a:endParaRPr lang="en-US" sz="2400" dirty="0"/>
          </a:p>
        </p:txBody>
      </p:sp>
      <p:sp>
        <p:nvSpPr>
          <p:cNvPr id="44" name="Content Placeholder 2"/>
          <p:cNvSpPr>
            <a:spLocks noGrp="1"/>
          </p:cNvSpPr>
          <p:nvPr>
            <p:ph idx="1"/>
          </p:nvPr>
        </p:nvSpPr>
        <p:spPr>
          <a:xfrm>
            <a:off x="76200" y="1126013"/>
            <a:ext cx="8686800" cy="4830763"/>
          </a:xfrm>
        </p:spPr>
        <p:txBody>
          <a:bodyPr/>
          <a:lstStyle/>
          <a:p>
            <a:r>
              <a:rPr lang="en-US" sz="2400" dirty="0" smtClean="0"/>
              <a:t>Cyclic prefix (CP) allows collided symbols fall in the same FFT window </a:t>
            </a:r>
            <a:endParaRPr lang="en-US" sz="2400" dirty="0"/>
          </a:p>
          <a:p>
            <a:endParaRPr lang="en-US" sz="2400" dirty="0" smtClean="0"/>
          </a:p>
          <a:p>
            <a:endParaRPr lang="en-US" sz="2400" dirty="0"/>
          </a:p>
          <a:p>
            <a:endParaRPr lang="en-US" sz="2400" dirty="0" smtClean="0"/>
          </a:p>
          <a:p>
            <a:endParaRPr lang="en-US" sz="2400" dirty="0"/>
          </a:p>
          <a:p>
            <a:pPr marL="0" indent="0">
              <a:buNone/>
            </a:pPr>
            <a:endParaRPr lang="en-US" sz="2400" dirty="0" smtClean="0"/>
          </a:p>
          <a:p>
            <a:endParaRPr lang="en-US" sz="2400" dirty="0"/>
          </a:p>
          <a:p>
            <a:endParaRPr lang="en-US" sz="2400" dirty="0" smtClean="0"/>
          </a:p>
          <a:p>
            <a:endParaRPr lang="en-US" sz="2400" dirty="0"/>
          </a:p>
          <a:p>
            <a:endParaRPr lang="en-US" sz="2400" dirty="0" smtClean="0"/>
          </a:p>
        </p:txBody>
      </p:sp>
    </p:spTree>
    <p:extLst>
      <p:ext uri="{BB962C8B-B14F-4D97-AF65-F5344CB8AC3E}">
        <p14:creationId xmlns:p14="http://schemas.microsoft.com/office/powerpoint/2010/main" val="169822239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27572" y="2530733"/>
            <a:ext cx="891628" cy="517267"/>
          </a:xfrm>
          <a:prstGeom prst="rect">
            <a:avLst/>
          </a:prstGeom>
          <a:solidFill>
            <a:srgbClr val="CC33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CC3300"/>
              </a:solidFill>
            </a:endParaRPr>
          </a:p>
        </p:txBody>
      </p:sp>
      <p:sp>
        <p:nvSpPr>
          <p:cNvPr id="5" name="Rectangle 4"/>
          <p:cNvSpPr/>
          <p:nvPr/>
        </p:nvSpPr>
        <p:spPr>
          <a:xfrm>
            <a:off x="2133600" y="2495332"/>
            <a:ext cx="838200" cy="552668"/>
          </a:xfrm>
          <a:prstGeom prst="rect">
            <a:avLst/>
          </a:prstGeom>
          <a:solidFill>
            <a:srgbClr val="CC33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CC3300"/>
              </a:solidFill>
            </a:endParaRPr>
          </a:p>
        </p:txBody>
      </p:sp>
      <p:sp>
        <p:nvSpPr>
          <p:cNvPr id="2" name="Title 1"/>
          <p:cNvSpPr>
            <a:spLocks noGrp="1"/>
          </p:cNvSpPr>
          <p:nvPr>
            <p:ph type="title"/>
          </p:nvPr>
        </p:nvSpPr>
        <p:spPr/>
        <p:txBody>
          <a:bodyPr/>
          <a:lstStyle/>
          <a:p>
            <a:r>
              <a:rPr lang="en-US" dirty="0"/>
              <a:t>Handling Misaligned Collisions</a:t>
            </a:r>
          </a:p>
        </p:txBody>
      </p:sp>
      <p:sp>
        <p:nvSpPr>
          <p:cNvPr id="4" name="Slide Number Placeholder 3"/>
          <p:cNvSpPr>
            <a:spLocks noGrp="1"/>
          </p:cNvSpPr>
          <p:nvPr>
            <p:ph type="sldNum" sz="quarter" idx="12"/>
          </p:nvPr>
        </p:nvSpPr>
        <p:spPr/>
        <p:txBody>
          <a:bodyPr/>
          <a:lstStyle/>
          <a:p>
            <a:fld id="{3BBAFA1A-E95A-1647-94AA-76CC57A2F4A4}" type="slidenum">
              <a:rPr lang="en-US" smtClean="0"/>
              <a:pPr/>
              <a:t>24</a:t>
            </a:fld>
            <a:endParaRPr lang="en-US" dirty="0"/>
          </a:p>
        </p:txBody>
      </p:sp>
      <p:sp>
        <p:nvSpPr>
          <p:cNvPr id="7" name="Rectangle 6"/>
          <p:cNvSpPr/>
          <p:nvPr/>
        </p:nvSpPr>
        <p:spPr>
          <a:xfrm>
            <a:off x="304800" y="2495332"/>
            <a:ext cx="7848600" cy="5334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Connector 7"/>
          <p:cNvCxnSpPr/>
          <p:nvPr/>
        </p:nvCxnSpPr>
        <p:spPr>
          <a:xfrm>
            <a:off x="2971800" y="2500775"/>
            <a:ext cx="0" cy="5334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5410200" y="2495332"/>
            <a:ext cx="0" cy="5334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1219200" y="2500775"/>
            <a:ext cx="0" cy="533400"/>
          </a:xfrm>
          <a:prstGeom prst="line">
            <a:avLst/>
          </a:prstGeom>
          <a:ln w="25400">
            <a:solidFill>
              <a:srgbClr val="FF0000"/>
            </a:solidFill>
            <a:prstDash val="sysDot"/>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302705" y="2586335"/>
            <a:ext cx="840295" cy="461665"/>
          </a:xfrm>
          <a:prstGeom prst="rect">
            <a:avLst/>
          </a:prstGeom>
          <a:noFill/>
        </p:spPr>
        <p:txBody>
          <a:bodyPr wrap="none" rtlCol="0">
            <a:spAutoFit/>
          </a:bodyPr>
          <a:lstStyle/>
          <a:p>
            <a:r>
              <a:rPr lang="en-US" sz="2400" dirty="0" smtClean="0"/>
              <a:t>CP</a:t>
            </a:r>
            <a:r>
              <a:rPr lang="en-US" sz="2400" baseline="-25000" dirty="0" smtClean="0"/>
              <a:t>i-1</a:t>
            </a:r>
            <a:endParaRPr lang="en-US" sz="2400" baseline="-25000" dirty="0"/>
          </a:p>
        </p:txBody>
      </p:sp>
      <p:cxnSp>
        <p:nvCxnSpPr>
          <p:cNvPr id="12" name="Straight Connector 11"/>
          <p:cNvCxnSpPr/>
          <p:nvPr/>
        </p:nvCxnSpPr>
        <p:spPr>
          <a:xfrm>
            <a:off x="3886200" y="2495332"/>
            <a:ext cx="0" cy="533400"/>
          </a:xfrm>
          <a:prstGeom prst="line">
            <a:avLst/>
          </a:prstGeom>
          <a:ln w="25400">
            <a:solidFill>
              <a:srgbClr val="FF0000"/>
            </a:solidFill>
            <a:prstDash val="sysDot"/>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3000048" y="2495332"/>
            <a:ext cx="657552" cy="461665"/>
          </a:xfrm>
          <a:prstGeom prst="rect">
            <a:avLst/>
          </a:prstGeom>
          <a:noFill/>
        </p:spPr>
        <p:txBody>
          <a:bodyPr wrap="none" rtlCol="0">
            <a:spAutoFit/>
          </a:bodyPr>
          <a:lstStyle/>
          <a:p>
            <a:r>
              <a:rPr lang="en-US" sz="2400" dirty="0" err="1" smtClean="0"/>
              <a:t>CP</a:t>
            </a:r>
            <a:r>
              <a:rPr lang="en-US" sz="2400" baseline="-25000" dirty="0" err="1" smtClean="0"/>
              <a:t>i</a:t>
            </a:r>
            <a:endParaRPr lang="en-US" sz="2400" baseline="-25000" dirty="0"/>
          </a:p>
        </p:txBody>
      </p:sp>
      <p:cxnSp>
        <p:nvCxnSpPr>
          <p:cNvPr id="14" name="Straight Connector 13"/>
          <p:cNvCxnSpPr/>
          <p:nvPr/>
        </p:nvCxnSpPr>
        <p:spPr>
          <a:xfrm>
            <a:off x="6324600" y="2495332"/>
            <a:ext cx="0" cy="533400"/>
          </a:xfrm>
          <a:prstGeom prst="line">
            <a:avLst/>
          </a:prstGeom>
          <a:ln w="25400">
            <a:solidFill>
              <a:srgbClr val="FF0000"/>
            </a:solidFill>
            <a:prstDash val="sysDot"/>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5484305" y="2571532"/>
            <a:ext cx="891591" cy="461665"/>
          </a:xfrm>
          <a:prstGeom prst="rect">
            <a:avLst/>
          </a:prstGeom>
          <a:noFill/>
        </p:spPr>
        <p:txBody>
          <a:bodyPr wrap="none" rtlCol="0">
            <a:spAutoFit/>
          </a:bodyPr>
          <a:lstStyle/>
          <a:p>
            <a:r>
              <a:rPr lang="en-US" sz="2400" dirty="0" smtClean="0"/>
              <a:t>CP</a:t>
            </a:r>
            <a:r>
              <a:rPr lang="en-US" sz="2400" baseline="-25000" dirty="0" smtClean="0"/>
              <a:t>i+1</a:t>
            </a:r>
            <a:endParaRPr lang="en-US" sz="2400" baseline="-25000" dirty="0"/>
          </a:p>
        </p:txBody>
      </p:sp>
      <p:sp>
        <p:nvSpPr>
          <p:cNvPr id="16" name="Rectangle 15"/>
          <p:cNvSpPr/>
          <p:nvPr/>
        </p:nvSpPr>
        <p:spPr>
          <a:xfrm>
            <a:off x="1219200" y="3038781"/>
            <a:ext cx="7848600" cy="533400"/>
          </a:xfrm>
          <a:prstGeom prst="rect">
            <a:avLst/>
          </a:prstGeom>
          <a:noFill/>
          <a:ln>
            <a:solidFill>
              <a:srgbClr val="37921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7921E"/>
              </a:solidFill>
            </a:endParaRPr>
          </a:p>
        </p:txBody>
      </p:sp>
      <p:cxnSp>
        <p:nvCxnSpPr>
          <p:cNvPr id="17" name="Straight Connector 16"/>
          <p:cNvCxnSpPr/>
          <p:nvPr/>
        </p:nvCxnSpPr>
        <p:spPr>
          <a:xfrm>
            <a:off x="3886200" y="3034175"/>
            <a:ext cx="0" cy="533400"/>
          </a:xfrm>
          <a:prstGeom prst="line">
            <a:avLst/>
          </a:prstGeom>
          <a:ln w="25400">
            <a:solidFill>
              <a:srgbClr val="37921E"/>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324600" y="3028732"/>
            <a:ext cx="0" cy="533400"/>
          </a:xfrm>
          <a:prstGeom prst="line">
            <a:avLst/>
          </a:prstGeom>
          <a:ln w="25400">
            <a:solidFill>
              <a:srgbClr val="37921E"/>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2133600" y="3034175"/>
            <a:ext cx="0" cy="533400"/>
          </a:xfrm>
          <a:prstGeom prst="line">
            <a:avLst/>
          </a:prstGeom>
          <a:ln w="25400">
            <a:solidFill>
              <a:srgbClr val="37921E"/>
            </a:solidFill>
            <a:prstDash val="sysDot"/>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1188190" y="3111076"/>
            <a:ext cx="950687" cy="461665"/>
          </a:xfrm>
          <a:prstGeom prst="rect">
            <a:avLst/>
          </a:prstGeom>
          <a:noFill/>
        </p:spPr>
        <p:txBody>
          <a:bodyPr wrap="square" rtlCol="0">
            <a:spAutoFit/>
          </a:bodyPr>
          <a:lstStyle/>
          <a:p>
            <a:r>
              <a:rPr lang="en-US" sz="2400" dirty="0" smtClean="0"/>
              <a:t>CP</a:t>
            </a:r>
            <a:r>
              <a:rPr lang="en-US" sz="2400" baseline="-25000" dirty="0" smtClean="0"/>
              <a:t>i-1</a:t>
            </a:r>
            <a:endParaRPr lang="en-US" sz="2400" baseline="-25000" dirty="0"/>
          </a:p>
        </p:txBody>
      </p:sp>
      <p:cxnSp>
        <p:nvCxnSpPr>
          <p:cNvPr id="21" name="Straight Connector 20"/>
          <p:cNvCxnSpPr/>
          <p:nvPr/>
        </p:nvCxnSpPr>
        <p:spPr>
          <a:xfrm>
            <a:off x="4724400" y="3028732"/>
            <a:ext cx="0" cy="533400"/>
          </a:xfrm>
          <a:prstGeom prst="line">
            <a:avLst/>
          </a:prstGeom>
          <a:ln w="25400">
            <a:solidFill>
              <a:srgbClr val="37921E"/>
            </a:solidFill>
            <a:prstDash val="sysDot"/>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4103134" y="3106692"/>
            <a:ext cx="657552" cy="461665"/>
          </a:xfrm>
          <a:prstGeom prst="rect">
            <a:avLst/>
          </a:prstGeom>
          <a:noFill/>
        </p:spPr>
        <p:txBody>
          <a:bodyPr wrap="none" rtlCol="0">
            <a:spAutoFit/>
          </a:bodyPr>
          <a:lstStyle/>
          <a:p>
            <a:r>
              <a:rPr lang="en-US" sz="2400" dirty="0" err="1" smtClean="0"/>
              <a:t>CP</a:t>
            </a:r>
            <a:r>
              <a:rPr lang="en-US" sz="2400" baseline="-25000" dirty="0" err="1" smtClean="0"/>
              <a:t>i</a:t>
            </a:r>
            <a:endParaRPr lang="en-US" sz="2400" baseline="-25000" dirty="0"/>
          </a:p>
        </p:txBody>
      </p:sp>
      <p:cxnSp>
        <p:nvCxnSpPr>
          <p:cNvPr id="23" name="Straight Connector 22"/>
          <p:cNvCxnSpPr/>
          <p:nvPr/>
        </p:nvCxnSpPr>
        <p:spPr>
          <a:xfrm>
            <a:off x="7239000" y="3028732"/>
            <a:ext cx="0" cy="533400"/>
          </a:xfrm>
          <a:prstGeom prst="line">
            <a:avLst/>
          </a:prstGeom>
          <a:ln w="25400">
            <a:solidFill>
              <a:srgbClr val="37921E"/>
            </a:solidFill>
            <a:prstDash val="sysDot"/>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6398705" y="3104932"/>
            <a:ext cx="891591" cy="461665"/>
          </a:xfrm>
          <a:prstGeom prst="rect">
            <a:avLst/>
          </a:prstGeom>
          <a:noFill/>
        </p:spPr>
        <p:txBody>
          <a:bodyPr wrap="none" rtlCol="0">
            <a:spAutoFit/>
          </a:bodyPr>
          <a:lstStyle/>
          <a:p>
            <a:r>
              <a:rPr lang="en-US" sz="2400" dirty="0" smtClean="0"/>
              <a:t>CP</a:t>
            </a:r>
            <a:r>
              <a:rPr lang="en-US" sz="2400" baseline="-25000" dirty="0" smtClean="0"/>
              <a:t>i+1</a:t>
            </a:r>
            <a:endParaRPr lang="en-US" sz="2400" baseline="-25000" dirty="0"/>
          </a:p>
        </p:txBody>
      </p:sp>
      <p:sp>
        <p:nvSpPr>
          <p:cNvPr id="25" name="TextBox 24"/>
          <p:cNvSpPr txBox="1"/>
          <p:nvPr/>
        </p:nvSpPr>
        <p:spPr>
          <a:xfrm>
            <a:off x="1295400" y="2534403"/>
            <a:ext cx="1524776" cy="461665"/>
          </a:xfrm>
          <a:prstGeom prst="rect">
            <a:avLst/>
          </a:prstGeom>
          <a:noFill/>
        </p:spPr>
        <p:txBody>
          <a:bodyPr wrap="none" rtlCol="0">
            <a:spAutoFit/>
          </a:bodyPr>
          <a:lstStyle/>
          <a:p>
            <a:r>
              <a:rPr lang="en-US" sz="2400" dirty="0" smtClean="0"/>
              <a:t>Symbol </a:t>
            </a:r>
            <a:r>
              <a:rPr lang="en-US" sz="2400" baseline="-25000" dirty="0" smtClean="0"/>
              <a:t>i-1</a:t>
            </a:r>
            <a:endParaRPr lang="en-US" sz="2400" baseline="-25000" dirty="0"/>
          </a:p>
        </p:txBody>
      </p:sp>
      <p:sp>
        <p:nvSpPr>
          <p:cNvPr id="26" name="TextBox 25"/>
          <p:cNvSpPr txBox="1"/>
          <p:nvPr/>
        </p:nvSpPr>
        <p:spPr>
          <a:xfrm>
            <a:off x="2209412" y="3074648"/>
            <a:ext cx="1524776" cy="461665"/>
          </a:xfrm>
          <a:prstGeom prst="rect">
            <a:avLst/>
          </a:prstGeom>
          <a:noFill/>
        </p:spPr>
        <p:txBody>
          <a:bodyPr wrap="none" rtlCol="0">
            <a:spAutoFit/>
          </a:bodyPr>
          <a:lstStyle/>
          <a:p>
            <a:r>
              <a:rPr lang="en-US" sz="2400" dirty="0" smtClean="0"/>
              <a:t>Symbol </a:t>
            </a:r>
            <a:r>
              <a:rPr lang="en-US" sz="2400" baseline="-25000" dirty="0" smtClean="0"/>
              <a:t>i-1</a:t>
            </a:r>
            <a:endParaRPr lang="en-US" sz="2400" baseline="-25000" dirty="0"/>
          </a:p>
        </p:txBody>
      </p:sp>
      <p:sp>
        <p:nvSpPr>
          <p:cNvPr id="27" name="TextBox 26"/>
          <p:cNvSpPr txBox="1"/>
          <p:nvPr/>
        </p:nvSpPr>
        <p:spPr>
          <a:xfrm>
            <a:off x="3961624" y="2567067"/>
            <a:ext cx="1524776" cy="461665"/>
          </a:xfrm>
          <a:prstGeom prst="rect">
            <a:avLst/>
          </a:prstGeom>
          <a:noFill/>
        </p:spPr>
        <p:txBody>
          <a:bodyPr wrap="none" rtlCol="0">
            <a:spAutoFit/>
          </a:bodyPr>
          <a:lstStyle/>
          <a:p>
            <a:r>
              <a:rPr lang="en-US" sz="2400" dirty="0" smtClean="0"/>
              <a:t>Symbol </a:t>
            </a:r>
            <a:r>
              <a:rPr lang="en-US" sz="2400" baseline="-25000" dirty="0" smtClean="0"/>
              <a:t>i-1</a:t>
            </a:r>
            <a:endParaRPr lang="en-US" sz="2400" baseline="-25000" dirty="0"/>
          </a:p>
        </p:txBody>
      </p:sp>
      <p:sp>
        <p:nvSpPr>
          <p:cNvPr id="28" name="TextBox 27"/>
          <p:cNvSpPr txBox="1"/>
          <p:nvPr/>
        </p:nvSpPr>
        <p:spPr>
          <a:xfrm>
            <a:off x="4800600" y="3028732"/>
            <a:ext cx="1524776" cy="461665"/>
          </a:xfrm>
          <a:prstGeom prst="rect">
            <a:avLst/>
          </a:prstGeom>
          <a:noFill/>
        </p:spPr>
        <p:txBody>
          <a:bodyPr wrap="none" rtlCol="0">
            <a:spAutoFit/>
          </a:bodyPr>
          <a:lstStyle/>
          <a:p>
            <a:r>
              <a:rPr lang="en-US" sz="2400" dirty="0" smtClean="0"/>
              <a:t>Symbol </a:t>
            </a:r>
            <a:r>
              <a:rPr lang="en-US" sz="2400" baseline="-25000" dirty="0" smtClean="0"/>
              <a:t>i-1</a:t>
            </a:r>
            <a:endParaRPr lang="en-US" sz="2400" baseline="-25000" dirty="0"/>
          </a:p>
        </p:txBody>
      </p:sp>
      <p:sp>
        <p:nvSpPr>
          <p:cNvPr id="29" name="TextBox 28"/>
          <p:cNvSpPr txBox="1"/>
          <p:nvPr/>
        </p:nvSpPr>
        <p:spPr>
          <a:xfrm>
            <a:off x="6508054" y="2583200"/>
            <a:ext cx="1576072" cy="461665"/>
          </a:xfrm>
          <a:prstGeom prst="rect">
            <a:avLst/>
          </a:prstGeom>
          <a:noFill/>
        </p:spPr>
        <p:txBody>
          <a:bodyPr wrap="none" rtlCol="0">
            <a:spAutoFit/>
          </a:bodyPr>
          <a:lstStyle/>
          <a:p>
            <a:r>
              <a:rPr lang="en-US" sz="2400" dirty="0" smtClean="0"/>
              <a:t>Symbol </a:t>
            </a:r>
            <a:r>
              <a:rPr lang="en-US" sz="2400" baseline="-25000" dirty="0" smtClean="0"/>
              <a:t>i+1</a:t>
            </a:r>
            <a:endParaRPr lang="en-US" sz="2400" baseline="-25000" dirty="0"/>
          </a:p>
        </p:txBody>
      </p:sp>
      <p:sp>
        <p:nvSpPr>
          <p:cNvPr id="30" name="TextBox 29"/>
          <p:cNvSpPr txBox="1"/>
          <p:nvPr/>
        </p:nvSpPr>
        <p:spPr>
          <a:xfrm>
            <a:off x="7422454" y="3028732"/>
            <a:ext cx="1576072" cy="461665"/>
          </a:xfrm>
          <a:prstGeom prst="rect">
            <a:avLst/>
          </a:prstGeom>
          <a:noFill/>
        </p:spPr>
        <p:txBody>
          <a:bodyPr wrap="none" rtlCol="0">
            <a:spAutoFit/>
          </a:bodyPr>
          <a:lstStyle/>
          <a:p>
            <a:r>
              <a:rPr lang="en-US" sz="2400" dirty="0" smtClean="0"/>
              <a:t>Symbol </a:t>
            </a:r>
            <a:r>
              <a:rPr lang="en-US" sz="2400" baseline="-25000" dirty="0" smtClean="0"/>
              <a:t>i+1</a:t>
            </a:r>
            <a:endParaRPr lang="en-US" sz="2400" baseline="-25000" dirty="0"/>
          </a:p>
        </p:txBody>
      </p:sp>
      <p:cxnSp>
        <p:nvCxnSpPr>
          <p:cNvPr id="31" name="Straight Connector 30"/>
          <p:cNvCxnSpPr/>
          <p:nvPr/>
        </p:nvCxnSpPr>
        <p:spPr>
          <a:xfrm>
            <a:off x="1219200" y="3490397"/>
            <a:ext cx="0" cy="605135"/>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2133600" y="3566597"/>
            <a:ext cx="0" cy="528935"/>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1202704" y="3581400"/>
            <a:ext cx="930896" cy="461665"/>
          </a:xfrm>
          <a:prstGeom prst="rect">
            <a:avLst/>
          </a:prstGeom>
          <a:noFill/>
        </p:spPr>
        <p:txBody>
          <a:bodyPr wrap="none" rtlCol="0">
            <a:spAutoFit/>
          </a:bodyPr>
          <a:lstStyle/>
          <a:p>
            <a:r>
              <a:rPr lang="en-US" sz="2400" dirty="0" smtClean="0"/>
              <a:t>offset</a:t>
            </a:r>
            <a:endParaRPr lang="en-US" sz="2400" dirty="0"/>
          </a:p>
        </p:txBody>
      </p:sp>
      <p:cxnSp>
        <p:nvCxnSpPr>
          <p:cNvPr id="34" name="Straight Connector 33"/>
          <p:cNvCxnSpPr/>
          <p:nvPr/>
        </p:nvCxnSpPr>
        <p:spPr>
          <a:xfrm>
            <a:off x="1219200" y="2114332"/>
            <a:ext cx="0" cy="42270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2971800" y="2038132"/>
            <a:ext cx="0" cy="42270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36" name="TextBox 35"/>
          <p:cNvSpPr txBox="1"/>
          <p:nvPr/>
        </p:nvSpPr>
        <p:spPr>
          <a:xfrm>
            <a:off x="1219200" y="1828800"/>
            <a:ext cx="1855829" cy="461665"/>
          </a:xfrm>
          <a:prstGeom prst="rect">
            <a:avLst/>
          </a:prstGeom>
          <a:noFill/>
        </p:spPr>
        <p:txBody>
          <a:bodyPr wrap="none" rtlCol="0">
            <a:spAutoFit/>
          </a:bodyPr>
          <a:lstStyle/>
          <a:p>
            <a:r>
              <a:rPr lang="en-US" sz="2400" dirty="0" smtClean="0"/>
              <a:t>FTT window</a:t>
            </a:r>
            <a:endParaRPr lang="en-US" sz="2400" dirty="0"/>
          </a:p>
        </p:txBody>
      </p:sp>
      <p:cxnSp>
        <p:nvCxnSpPr>
          <p:cNvPr id="37" name="Straight Connector 36"/>
          <p:cNvCxnSpPr/>
          <p:nvPr/>
        </p:nvCxnSpPr>
        <p:spPr>
          <a:xfrm flipV="1">
            <a:off x="525725" y="1905000"/>
            <a:ext cx="3099076" cy="585869"/>
          </a:xfrm>
          <a:prstGeom prst="line">
            <a:avLst/>
          </a:prstGeom>
          <a:ln w="25400">
            <a:solidFill>
              <a:srgbClr val="CC3300"/>
            </a:solidFill>
          </a:ln>
        </p:spPr>
        <p:style>
          <a:lnRef idx="1">
            <a:schemeClr val="accent1"/>
          </a:lnRef>
          <a:fillRef idx="0">
            <a:schemeClr val="accent1"/>
          </a:fillRef>
          <a:effectRef idx="0">
            <a:schemeClr val="accent1"/>
          </a:effectRef>
          <a:fontRef idx="minor">
            <a:schemeClr val="tx1"/>
          </a:fontRef>
        </p:style>
      </p:cxnSp>
      <p:sp>
        <p:nvSpPr>
          <p:cNvPr id="39" name="TextBox 38"/>
          <p:cNvSpPr txBox="1"/>
          <p:nvPr/>
        </p:nvSpPr>
        <p:spPr>
          <a:xfrm>
            <a:off x="3147173" y="1447800"/>
            <a:ext cx="938077" cy="461665"/>
          </a:xfrm>
          <a:prstGeom prst="rect">
            <a:avLst/>
          </a:prstGeom>
          <a:noFill/>
        </p:spPr>
        <p:txBody>
          <a:bodyPr wrap="none" rtlCol="0">
            <a:spAutoFit/>
          </a:bodyPr>
          <a:lstStyle/>
          <a:p>
            <a:r>
              <a:rPr lang="en-US" sz="2400" dirty="0" smtClean="0">
                <a:solidFill>
                  <a:srgbClr val="CC3300"/>
                </a:solidFill>
              </a:rPr>
              <a:t>same</a:t>
            </a:r>
            <a:endParaRPr lang="en-US" sz="2400" dirty="0">
              <a:solidFill>
                <a:srgbClr val="CC3300"/>
              </a:solidFill>
            </a:endParaRPr>
          </a:p>
        </p:txBody>
      </p:sp>
      <mc:AlternateContent xmlns:mc="http://schemas.openxmlformats.org/markup-compatibility/2006" xmlns:a14="http://schemas.microsoft.com/office/drawing/2010/main">
        <mc:Choice Requires="a14">
          <p:sp>
            <p:nvSpPr>
              <p:cNvPr id="44" name="Content Placeholder 2"/>
              <p:cNvSpPr>
                <a:spLocks noGrp="1"/>
              </p:cNvSpPr>
              <p:nvPr>
                <p:ph idx="1"/>
              </p:nvPr>
            </p:nvSpPr>
            <p:spPr>
              <a:xfrm>
                <a:off x="88510" y="1066800"/>
                <a:ext cx="8686800" cy="4830763"/>
              </a:xfrm>
            </p:spPr>
            <p:txBody>
              <a:bodyPr/>
              <a:lstStyle/>
              <a:p>
                <a:r>
                  <a:rPr lang="en-US" sz="2400" dirty="0" smtClean="0"/>
                  <a:t>Cyclic prefix (CP) allows collided symbols fall in the same FFT window </a:t>
                </a:r>
                <a:endParaRPr lang="en-US" sz="2400" dirty="0"/>
              </a:p>
              <a:p>
                <a:endParaRPr lang="en-US" sz="2400" dirty="0" smtClean="0"/>
              </a:p>
              <a:p>
                <a:endParaRPr lang="en-US" sz="2400" dirty="0"/>
              </a:p>
              <a:p>
                <a:endParaRPr lang="en-US" sz="2400" dirty="0" smtClean="0"/>
              </a:p>
              <a:p>
                <a:endParaRPr lang="en-US" sz="2400" dirty="0"/>
              </a:p>
              <a:p>
                <a:endParaRPr lang="en-US" sz="2400" dirty="0" smtClean="0"/>
              </a:p>
              <a:p>
                <a:r>
                  <a:rPr lang="en-US" sz="2400" dirty="0" smtClean="0"/>
                  <a:t>Timing </a:t>
                </a:r>
                <a:r>
                  <a:rPr lang="en-US" sz="2400" dirty="0"/>
                  <a:t>offset results in a phase shift after receiver FFT</a:t>
                </a:r>
              </a:p>
              <a:p>
                <a:r>
                  <a:rPr lang="en-US" sz="2400" dirty="0" smtClean="0"/>
                  <a:t>Signals perfectly align</a:t>
                </a:r>
                <a:r>
                  <a:rPr lang="en-US" sz="2400" dirty="0"/>
                  <a:t>: solve </a:t>
                </a:r>
                <a14:m>
                  <m:oMath xmlns:m="http://schemas.openxmlformats.org/officeDocument/2006/math">
                    <m:r>
                      <a:rPr lang="en-US" sz="2400" i="1">
                        <a:latin typeface="Cambria Math"/>
                      </a:rPr>
                      <m:t>𝑅</m:t>
                    </m:r>
                    <m:r>
                      <a:rPr lang="en-US" sz="2400" i="1">
                        <a:latin typeface="Cambria Math"/>
                      </a:rPr>
                      <m:t>=</m:t>
                    </m:r>
                    <m:r>
                      <a:rPr lang="en-US" sz="2400" b="0" i="1" smtClean="0">
                        <a:latin typeface="Cambria Math"/>
                      </a:rPr>
                      <m:t>𝐴</m:t>
                    </m:r>
                    <m:r>
                      <a:rPr lang="en-US" sz="2400" i="1">
                        <a:latin typeface="Cambria Math"/>
                        <a:ea typeface="Cambria Math"/>
                      </a:rPr>
                      <m:t>𝑥</m:t>
                    </m:r>
                  </m:oMath>
                </a14:m>
                <a:endParaRPr lang="en-US" sz="2400" dirty="0" smtClean="0"/>
              </a:p>
              <a:p>
                <a:r>
                  <a:rPr lang="en-US" sz="2400" dirty="0"/>
                  <a:t>With misalignment of </a:t>
                </a:r>
                <a14:m>
                  <m:oMath xmlns:m="http://schemas.openxmlformats.org/officeDocument/2006/math">
                    <m:sSub>
                      <m:sSubPr>
                        <m:ctrlPr>
                          <a:rPr lang="en-US" sz="2400" i="1">
                            <a:latin typeface="Cambria Math"/>
                          </a:rPr>
                        </m:ctrlPr>
                      </m:sSubPr>
                      <m:e>
                        <m:r>
                          <a:rPr lang="en-US" sz="2400" i="1">
                            <a:latin typeface="Cambria Math"/>
                            <a:ea typeface="Cambria Math"/>
                          </a:rPr>
                          <m:t>𝜏</m:t>
                        </m:r>
                      </m:e>
                      <m:sub>
                        <m:r>
                          <a:rPr lang="en-US" sz="2400" i="1">
                            <a:latin typeface="Cambria Math"/>
                          </a:rPr>
                          <m:t>𝑖</m:t>
                        </m:r>
                      </m:sub>
                    </m:sSub>
                    <m:r>
                      <a:rPr lang="en-US" sz="2400" i="1">
                        <a:latin typeface="Cambria Math"/>
                      </a:rPr>
                      <m:t>: </m:t>
                    </m:r>
                    <m:r>
                      <a:rPr lang="en-US" sz="2400" i="1">
                        <a:latin typeface="Cambria Math"/>
                      </a:rPr>
                      <m:t>𝑅</m:t>
                    </m:r>
                    <m:r>
                      <a:rPr lang="en-US" sz="2400" i="1">
                        <a:latin typeface="Cambria Math"/>
                      </a:rPr>
                      <m:t>=</m:t>
                    </m:r>
                    <m:sSup>
                      <m:sSupPr>
                        <m:ctrlPr>
                          <a:rPr lang="en-US" sz="2400" i="1">
                            <a:latin typeface="Cambria Math"/>
                          </a:rPr>
                        </m:ctrlPr>
                      </m:sSupPr>
                      <m:e>
                        <m:r>
                          <a:rPr lang="en-US" sz="2400" i="1">
                            <a:latin typeface="Cambria Math"/>
                          </a:rPr>
                          <m:t>𝑒</m:t>
                        </m:r>
                      </m:e>
                      <m:sup>
                        <m:r>
                          <a:rPr lang="en-US" sz="2400" i="1">
                            <a:latin typeface="Cambria Math"/>
                          </a:rPr>
                          <m:t>𝑗</m:t>
                        </m:r>
                        <m:r>
                          <a:rPr lang="en-US" sz="2400" i="1">
                            <a:latin typeface="Cambria Math"/>
                          </a:rPr>
                          <m:t>2</m:t>
                        </m:r>
                        <m:r>
                          <a:rPr lang="en-US" sz="2400" i="1">
                            <a:latin typeface="Cambria Math"/>
                            <a:ea typeface="Cambria Math"/>
                          </a:rPr>
                          <m:t>𝜋</m:t>
                        </m:r>
                        <m:sSub>
                          <m:sSubPr>
                            <m:ctrlPr>
                              <a:rPr lang="en-US" sz="2400" i="1">
                                <a:latin typeface="Cambria Math"/>
                                <a:ea typeface="Cambria Math"/>
                              </a:rPr>
                            </m:ctrlPr>
                          </m:sSubPr>
                          <m:e>
                            <m:r>
                              <a:rPr lang="en-US" sz="2400" i="1">
                                <a:latin typeface="Cambria Math"/>
                                <a:ea typeface="Cambria Math"/>
                              </a:rPr>
                              <m:t>𝜏</m:t>
                            </m:r>
                          </m:e>
                          <m:sub>
                            <m:r>
                              <a:rPr lang="en-US" sz="2400" i="1">
                                <a:latin typeface="Cambria Math"/>
                                <a:ea typeface="Cambria Math"/>
                              </a:rPr>
                              <m:t>𝑖</m:t>
                            </m:r>
                          </m:sub>
                        </m:sSub>
                        <m:f>
                          <m:fPr>
                            <m:ctrlPr>
                              <a:rPr lang="en-US" sz="2400" i="1">
                                <a:latin typeface="Cambria Math"/>
                                <a:ea typeface="Cambria Math"/>
                              </a:rPr>
                            </m:ctrlPr>
                          </m:fPr>
                          <m:num>
                            <m:sSub>
                              <m:sSubPr>
                                <m:ctrlPr>
                                  <a:rPr lang="en-US" sz="2400" i="1">
                                    <a:latin typeface="Cambria Math"/>
                                    <a:ea typeface="Cambria Math"/>
                                  </a:rPr>
                                </m:ctrlPr>
                              </m:sSubPr>
                              <m:e>
                                <m:r>
                                  <a:rPr lang="en-US" sz="2400" i="1">
                                    <a:latin typeface="Cambria Math"/>
                                    <a:ea typeface="Cambria Math"/>
                                  </a:rPr>
                                  <m:t>𝑛</m:t>
                                </m:r>
                              </m:e>
                              <m:sub>
                                <m:r>
                                  <a:rPr lang="en-US" sz="2400" i="1">
                                    <a:latin typeface="Cambria Math"/>
                                    <a:ea typeface="Cambria Math"/>
                                  </a:rPr>
                                  <m:t>0</m:t>
                                </m:r>
                              </m:sub>
                            </m:sSub>
                          </m:num>
                          <m:den>
                            <m:r>
                              <a:rPr lang="en-US" sz="2400" i="1">
                                <a:latin typeface="Cambria Math"/>
                                <a:ea typeface="Cambria Math"/>
                              </a:rPr>
                              <m:t>𝑁</m:t>
                            </m:r>
                          </m:den>
                        </m:f>
                      </m:sup>
                    </m:sSup>
                    <m:r>
                      <a:rPr lang="en-US" sz="2400" i="1">
                        <a:latin typeface="Cambria Math"/>
                        <a:ea typeface="Cambria Math"/>
                      </a:rPr>
                      <m:t>𝐴𝑥</m:t>
                    </m:r>
                  </m:oMath>
                </a14:m>
                <a:endParaRPr lang="en-US" sz="2400" dirty="0"/>
              </a:p>
              <a:p>
                <a:r>
                  <a:rPr lang="en-US" sz="2400" dirty="0"/>
                  <a:t>Use synchronization to keep the offset </a:t>
                </a:r>
                <a:r>
                  <a:rPr lang="en-US" sz="2400" smtClean="0"/>
                  <a:t>within </a:t>
                </a:r>
                <a:br>
                  <a:rPr lang="en-US" sz="2400" smtClean="0"/>
                </a:br>
                <a:r>
                  <a:rPr lang="en-US" sz="2400" smtClean="0"/>
                  <a:t>[</a:t>
                </a:r>
                <a:r>
                  <a:rPr lang="en-US" sz="2400" dirty="0" err="1" smtClean="0"/>
                  <a:t>nT</a:t>
                </a:r>
                <a:r>
                  <a:rPr lang="en-US" sz="2400" dirty="0" smtClean="0"/>
                  <a:t>,  </a:t>
                </a:r>
                <a:r>
                  <a:rPr lang="en-US" sz="2400" dirty="0" err="1" smtClean="0"/>
                  <a:t>nT</a:t>
                </a:r>
                <a:r>
                  <a:rPr lang="en-US" sz="2400" dirty="0" smtClean="0"/>
                  <a:t> + CP] </a:t>
                </a:r>
                <a:r>
                  <a:rPr lang="en-US" sz="2400" dirty="0"/>
                  <a:t>(e.g., </a:t>
                </a:r>
                <a:r>
                  <a:rPr lang="en-US" sz="2400" dirty="0" err="1"/>
                  <a:t>SourceSync</a:t>
                </a:r>
                <a:r>
                  <a:rPr lang="en-US" sz="2400" dirty="0"/>
                  <a:t>, FICA)</a:t>
                </a:r>
              </a:p>
              <a:p>
                <a:pPr marL="0" indent="0">
                  <a:buNone/>
                </a:pPr>
                <a:endParaRPr lang="en-US" sz="2400" dirty="0" smtClean="0"/>
              </a:p>
              <a:p>
                <a:endParaRPr lang="en-US" sz="2400" dirty="0"/>
              </a:p>
              <a:p>
                <a:endParaRPr lang="en-US" sz="2400" dirty="0" smtClean="0"/>
              </a:p>
              <a:p>
                <a:endParaRPr lang="en-US" sz="2400" dirty="0"/>
              </a:p>
              <a:p>
                <a:endParaRPr lang="en-US" sz="2400" dirty="0" smtClean="0"/>
              </a:p>
            </p:txBody>
          </p:sp>
        </mc:Choice>
        <mc:Fallback xmlns="">
          <p:sp>
            <p:nvSpPr>
              <p:cNvPr id="44" name="Content Placeholder 2"/>
              <p:cNvSpPr>
                <a:spLocks noGrp="1" noRot="1" noChangeAspect="1" noMove="1" noResize="1" noEditPoints="1" noAdjustHandles="1" noChangeArrowheads="1" noChangeShapeType="1" noTextEdit="1"/>
              </p:cNvSpPr>
              <p:nvPr>
                <p:ph idx="1"/>
              </p:nvPr>
            </p:nvSpPr>
            <p:spPr>
              <a:xfrm>
                <a:off x="88510" y="1066800"/>
                <a:ext cx="8686800" cy="4830763"/>
              </a:xfrm>
              <a:blipFill rotWithShape="1">
                <a:blip r:embed="rId3"/>
                <a:stretch>
                  <a:fillRect l="-982" t="-1010" r="-1053" b="-12374"/>
                </a:stretch>
              </a:blipFill>
            </p:spPr>
            <p:txBody>
              <a:bodyPr/>
              <a:lstStyle/>
              <a:p>
                <a:r>
                  <a:rPr lang="en-US">
                    <a:noFill/>
                  </a:rPr>
                  <a:t> </a:t>
                </a:r>
              </a:p>
            </p:txBody>
          </p:sp>
        </mc:Fallback>
      </mc:AlternateContent>
      <p:cxnSp>
        <p:nvCxnSpPr>
          <p:cNvPr id="38" name="Straight Connector 37"/>
          <p:cNvCxnSpPr/>
          <p:nvPr/>
        </p:nvCxnSpPr>
        <p:spPr>
          <a:xfrm flipV="1">
            <a:off x="2669545" y="1883455"/>
            <a:ext cx="955256" cy="585869"/>
          </a:xfrm>
          <a:prstGeom prst="line">
            <a:avLst/>
          </a:prstGeom>
          <a:ln w="25400">
            <a:solidFill>
              <a:srgbClr val="CC33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89688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4">
                                            <p:txEl>
                                              <p:pRg st="6" end="6"/>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4">
                                            <p:txEl>
                                              <p:pRg st="7" end="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4">
                                            <p:txEl>
                                              <p:pRg st="8" end="8"/>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1143000"/>
          </a:xfrm>
        </p:spPr>
        <p:txBody>
          <a:bodyPr/>
          <a:lstStyle/>
          <a:p>
            <a:r>
              <a:rPr lang="en-US" sz="4000" dirty="0" smtClean="0"/>
              <a:t>Other Design Components</a:t>
            </a:r>
            <a:endParaRPr lang="en-US" sz="4000"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sz="2800" dirty="0" smtClean="0"/>
                  <a:t>Limiting overlapping transmissions</a:t>
                </a:r>
              </a:p>
              <a:p>
                <a:pPr lvl="1"/>
                <a:r>
                  <a:rPr lang="en-US" sz="2400" dirty="0" smtClean="0"/>
                  <a:t>Different from IEEE 802.11, </a:t>
                </a:r>
                <a:r>
                  <a:rPr lang="en-US" sz="2400" dirty="0" err="1" smtClean="0"/>
                  <a:t>CW</a:t>
                </a:r>
                <a:r>
                  <a:rPr lang="en-US" sz="2400" baseline="-25000" dirty="0" err="1" smtClean="0"/>
                  <a:t>min</a:t>
                </a:r>
                <a:r>
                  <a:rPr lang="en-US" sz="2400" dirty="0" smtClean="0"/>
                  <a:t> = 0</a:t>
                </a:r>
              </a:p>
              <a:p>
                <a:pPr lvl="1"/>
                <a:r>
                  <a:rPr lang="en-US" sz="2400" dirty="0"/>
                  <a:t>Use exponential </a:t>
                </a:r>
                <a:r>
                  <a:rPr lang="en-US" sz="2400" dirty="0" err="1"/>
                  <a:t>backoff</a:t>
                </a:r>
                <a:r>
                  <a:rPr lang="en-US" sz="2400" dirty="0"/>
                  <a:t> upon loss</a:t>
                </a:r>
              </a:p>
              <a:p>
                <a:pPr lvl="1"/>
                <a:endParaRPr lang="en-US" sz="2400" dirty="0" smtClean="0"/>
              </a:p>
              <a:p>
                <a:r>
                  <a:rPr lang="en-US" sz="2800" dirty="0" smtClean="0"/>
                  <a:t>Enhancing spectrum utilization</a:t>
                </a:r>
              </a:p>
              <a:p>
                <a:pPr lvl="1"/>
                <a:r>
                  <a:rPr lang="en-US" sz="2400" dirty="0" smtClean="0"/>
                  <a:t>When # flows </a:t>
                </a:r>
                <a14:m>
                  <m:oMath xmlns:m="http://schemas.openxmlformats.org/officeDocument/2006/math">
                    <m:sSub>
                      <m:sSubPr>
                        <m:ctrlPr>
                          <a:rPr lang="en-US" sz="2400" i="1" smtClean="0">
                            <a:latin typeface="Cambria Math"/>
                          </a:rPr>
                        </m:ctrlPr>
                      </m:sSubPr>
                      <m:e>
                        <m:r>
                          <a:rPr lang="en-US" sz="2400" b="0" i="1" smtClean="0">
                            <a:latin typeface="Cambria Math"/>
                          </a:rPr>
                          <m:t>𝑁</m:t>
                        </m:r>
                      </m:e>
                      <m:sub>
                        <m:r>
                          <a:rPr lang="en-US" sz="2400" b="0" i="1" smtClean="0">
                            <a:latin typeface="Cambria Math"/>
                          </a:rPr>
                          <m:t>𝑓</m:t>
                        </m:r>
                      </m:sub>
                    </m:sSub>
                    <m:r>
                      <a:rPr lang="en-US" sz="2400" i="1" smtClean="0">
                        <a:latin typeface="Cambria Math"/>
                        <a:ea typeface="Cambria Math"/>
                      </a:rPr>
                      <m:t>≪</m:t>
                    </m:r>
                  </m:oMath>
                </a14:m>
                <a:r>
                  <a:rPr lang="en-US" sz="2400" dirty="0" smtClean="0"/>
                  <a:t> # channels </a:t>
                </a:r>
                <a14:m>
                  <m:oMath xmlns:m="http://schemas.openxmlformats.org/officeDocument/2006/math">
                    <m:r>
                      <a:rPr lang="en-US" sz="2400" b="0" i="1" smtClean="0">
                        <a:latin typeface="Cambria Math"/>
                      </a:rPr>
                      <m:t>𝑀</m:t>
                    </m:r>
                  </m:oMath>
                </a14:m>
                <a:r>
                  <a:rPr lang="en-US" sz="2400" dirty="0" smtClean="0"/>
                  <a:t>, each physical flow creates multiple virtual flows so that </a:t>
                </a:r>
                <a14:m>
                  <m:oMath xmlns:m="http://schemas.openxmlformats.org/officeDocument/2006/math">
                    <m:sSub>
                      <m:sSubPr>
                        <m:ctrlPr>
                          <a:rPr lang="en-US" sz="2400" i="1">
                            <a:latin typeface="Cambria Math"/>
                          </a:rPr>
                        </m:ctrlPr>
                      </m:sSubPr>
                      <m:e>
                        <m:r>
                          <a:rPr lang="en-US" sz="2400" i="1">
                            <a:latin typeface="Cambria Math"/>
                          </a:rPr>
                          <m:t>𝑁</m:t>
                        </m:r>
                      </m:e>
                      <m:sub>
                        <m:r>
                          <a:rPr lang="en-US" sz="2400" i="1">
                            <a:latin typeface="Cambria Math"/>
                          </a:rPr>
                          <m:t>𝑓</m:t>
                        </m:r>
                      </m:sub>
                    </m:sSub>
                  </m:oMath>
                </a14:m>
                <a:r>
                  <a:rPr lang="en-US" sz="2400" dirty="0" smtClean="0"/>
                  <a:t> is close to </a:t>
                </a:r>
                <a14:m>
                  <m:oMath xmlns:m="http://schemas.openxmlformats.org/officeDocument/2006/math">
                    <m:r>
                      <a:rPr lang="en-US" sz="2400" i="1">
                        <a:latin typeface="Cambria Math"/>
                      </a:rPr>
                      <m:t>𝑀</m:t>
                    </m:r>
                  </m:oMath>
                </a14:m>
                <a:r>
                  <a:rPr lang="en-US" sz="2400" dirty="0" smtClean="0"/>
                  <a:t> to increase utilization</a:t>
                </a:r>
              </a:p>
              <a:p>
                <a:pPr lvl="1"/>
                <a:endParaRPr lang="en-US" dirty="0" smtClean="0"/>
              </a:p>
              <a:p>
                <a:pPr lvl="1"/>
                <a:endParaRPr lang="en-US" dirty="0" smtClean="0"/>
              </a:p>
              <a:p>
                <a:pPr lvl="1"/>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3"/>
                <a:stretch>
                  <a:fillRect l="-1259" t="-1348"/>
                </a:stretch>
              </a:blipFill>
            </p:spPr>
            <p:txBody>
              <a:bodyPr/>
              <a:lstStyle/>
              <a:p>
                <a:r>
                  <a:rPr lang="en-US">
                    <a:noFill/>
                  </a:rPr>
                  <a:t> </a:t>
                </a:r>
              </a:p>
            </p:txBody>
          </p:sp>
        </mc:Fallback>
      </mc:AlternateContent>
      <p:sp>
        <p:nvSpPr>
          <p:cNvPr id="4" name="Slide Number Placeholder 3"/>
          <p:cNvSpPr>
            <a:spLocks noGrp="1"/>
          </p:cNvSpPr>
          <p:nvPr>
            <p:ph type="sldNum" sz="quarter" idx="12"/>
          </p:nvPr>
        </p:nvSpPr>
        <p:spPr/>
        <p:txBody>
          <a:bodyPr/>
          <a:lstStyle/>
          <a:p>
            <a:fld id="{3BBAFA1A-E95A-1647-94AA-76CC57A2F4A4}" type="slidenum">
              <a:rPr lang="en-US" smtClean="0"/>
              <a:pPr/>
              <a:t>25</a:t>
            </a:fld>
            <a:endParaRPr lang="en-US" dirty="0"/>
          </a:p>
        </p:txBody>
      </p:sp>
    </p:spTree>
    <p:extLst>
      <p:ext uri="{BB962C8B-B14F-4D97-AF65-F5344CB8AC3E}">
        <p14:creationId xmlns:p14="http://schemas.microsoft.com/office/powerpoint/2010/main" val="21743856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 Methodology</a:t>
            </a:r>
            <a:endParaRPr lang="en-US" dirty="0"/>
          </a:p>
        </p:txBody>
      </p:sp>
      <p:sp>
        <p:nvSpPr>
          <p:cNvPr id="3" name="Content Placeholder 2"/>
          <p:cNvSpPr>
            <a:spLocks noGrp="1"/>
          </p:cNvSpPr>
          <p:nvPr>
            <p:ph idx="1"/>
          </p:nvPr>
        </p:nvSpPr>
        <p:spPr/>
        <p:txBody>
          <a:bodyPr/>
          <a:lstStyle/>
          <a:p>
            <a:r>
              <a:rPr lang="en-US" sz="2800" dirty="0" err="1"/>
              <a:t>Testbed</a:t>
            </a:r>
            <a:r>
              <a:rPr lang="en-US" sz="2800" dirty="0"/>
              <a:t> </a:t>
            </a:r>
            <a:r>
              <a:rPr lang="en-US" sz="2800" dirty="0" smtClean="0"/>
              <a:t>experiments show feasibility</a:t>
            </a:r>
            <a:endParaRPr lang="en-US" sz="2800" dirty="0"/>
          </a:p>
          <a:p>
            <a:pPr lvl="1"/>
            <a:r>
              <a:rPr lang="en-US" sz="2400" dirty="0" smtClean="0"/>
              <a:t>Implement CRMA on top of the default OFDM implementation in USRP </a:t>
            </a:r>
          </a:p>
          <a:p>
            <a:pPr lvl="1"/>
            <a:r>
              <a:rPr lang="en-US" sz="2400" dirty="0" smtClean="0"/>
              <a:t>5 GHz, BPSK, 200 subcarriers, each 1.95KHz </a:t>
            </a:r>
          </a:p>
          <a:p>
            <a:pPr lvl="1"/>
            <a:endParaRPr lang="en-US" sz="2400" dirty="0" smtClean="0"/>
          </a:p>
          <a:p>
            <a:r>
              <a:rPr lang="en-US" sz="2800" dirty="0" err="1" smtClean="0"/>
              <a:t>Qualnet</a:t>
            </a:r>
            <a:r>
              <a:rPr lang="en-US" sz="2800" dirty="0" smtClean="0"/>
              <a:t> simulations evaluate efficiency</a:t>
            </a:r>
          </a:p>
          <a:p>
            <a:pPr lvl="1"/>
            <a:r>
              <a:rPr lang="en-US" sz="2400" dirty="0" smtClean="0"/>
              <a:t>Compare CRMA w/ and </a:t>
            </a:r>
            <a:r>
              <a:rPr lang="en-US" sz="2400" dirty="0" err="1" smtClean="0"/>
              <a:t>wo</a:t>
            </a:r>
            <a:r>
              <a:rPr lang="en-US" sz="2400" dirty="0" smtClean="0"/>
              <a:t>/ virtual flows, CSMA/CA (one/multiple channels), </a:t>
            </a:r>
            <a:r>
              <a:rPr lang="en-US" sz="2400" dirty="0" err="1" smtClean="0"/>
              <a:t>WiFi</a:t>
            </a:r>
            <a:r>
              <a:rPr lang="en-US" sz="2400" dirty="0" smtClean="0"/>
              <a:t> (one channel), random access</a:t>
            </a:r>
          </a:p>
          <a:p>
            <a:pPr lvl="1"/>
            <a:r>
              <a:rPr lang="en-US" sz="2400" dirty="0" smtClean="0"/>
              <a:t>1000-byte frames, 16 QAM, 20MHz total spectrum divided into 10 channels</a:t>
            </a:r>
          </a:p>
          <a:p>
            <a:pPr lvl="1"/>
            <a:r>
              <a:rPr lang="en-US" sz="2400" dirty="0" smtClean="0"/>
              <a:t>700 MHz for long distance, and 5 GHz for short distance networks</a:t>
            </a:r>
          </a:p>
          <a:p>
            <a:pPr lvl="1"/>
            <a:endParaRPr lang="en-US" dirty="0" smtClean="0"/>
          </a:p>
        </p:txBody>
      </p:sp>
      <p:sp>
        <p:nvSpPr>
          <p:cNvPr id="4" name="Slide Number Placeholder 3"/>
          <p:cNvSpPr>
            <a:spLocks noGrp="1"/>
          </p:cNvSpPr>
          <p:nvPr>
            <p:ph type="sldNum" sz="quarter" idx="12"/>
          </p:nvPr>
        </p:nvSpPr>
        <p:spPr/>
        <p:txBody>
          <a:bodyPr/>
          <a:lstStyle/>
          <a:p>
            <a:fld id="{3BBAFA1A-E95A-1647-94AA-76CC57A2F4A4}" type="slidenum">
              <a:rPr lang="en-US" smtClean="0"/>
              <a:pPr/>
              <a:t>26</a:t>
            </a:fld>
            <a:endParaRPr lang="en-US" dirty="0"/>
          </a:p>
        </p:txBody>
      </p:sp>
    </p:spTree>
    <p:extLst>
      <p:ext uri="{BB962C8B-B14F-4D97-AF65-F5344CB8AC3E}">
        <p14:creationId xmlns:p14="http://schemas.microsoft.com/office/powerpoint/2010/main" val="316575416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Testbed</a:t>
            </a:r>
            <a:r>
              <a:rPr lang="en-US" dirty="0"/>
              <a:t> </a:t>
            </a:r>
            <a:r>
              <a:rPr lang="en-US" dirty="0" smtClean="0"/>
              <a:t>Experiments (Cont.)</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271437012"/>
              </p:ext>
            </p:extLst>
          </p:nvPr>
        </p:nvGraphicFramePr>
        <p:xfrm>
          <a:off x="457200" y="1905000"/>
          <a:ext cx="8229600" cy="310896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r>
                        <a:rPr lang="en-US" sz="2800" dirty="0" smtClean="0">
                          <a:latin typeface="Comic Sans MS" pitchFamily="66" charset="0"/>
                        </a:rPr>
                        <a:t>SINR (dB)</a:t>
                      </a:r>
                      <a:endParaRPr lang="en-US" sz="2800" dirty="0">
                        <a:latin typeface="Comic Sans MS" pitchFamily="66" charset="0"/>
                      </a:endParaRPr>
                    </a:p>
                  </a:txBody>
                  <a:tcPr/>
                </a:tc>
                <a:tc>
                  <a:txBody>
                    <a:bodyPr/>
                    <a:lstStyle/>
                    <a:p>
                      <a:r>
                        <a:rPr lang="en-US" sz="2800" dirty="0" smtClean="0">
                          <a:latin typeface="Comic Sans MS" pitchFamily="66" charset="0"/>
                        </a:rPr>
                        <a:t>High SINR</a:t>
                      </a:r>
                      <a:endParaRPr lang="en-US" sz="2800" dirty="0">
                        <a:latin typeface="Comic Sans MS" pitchFamily="66" charset="0"/>
                      </a:endParaRPr>
                    </a:p>
                  </a:txBody>
                  <a:tcPr/>
                </a:tc>
                <a:tc>
                  <a:txBody>
                    <a:bodyPr/>
                    <a:lstStyle/>
                    <a:p>
                      <a:r>
                        <a:rPr lang="en-US" sz="2800" dirty="0" smtClean="0">
                          <a:latin typeface="Comic Sans MS" pitchFamily="66" charset="0"/>
                        </a:rPr>
                        <a:t>Low SINR</a:t>
                      </a:r>
                      <a:endParaRPr lang="en-US" sz="2800" dirty="0">
                        <a:latin typeface="Comic Sans MS" pitchFamily="66" charset="0"/>
                      </a:endParaRPr>
                    </a:p>
                  </a:txBody>
                  <a:tcPr/>
                </a:tc>
              </a:tr>
              <a:tr h="370840">
                <a:tc>
                  <a:txBody>
                    <a:bodyPr/>
                    <a:lstStyle/>
                    <a:p>
                      <a:r>
                        <a:rPr lang="en-US" sz="2800" dirty="0" smtClean="0">
                          <a:latin typeface="Comic Sans MS" pitchFamily="66" charset="0"/>
                        </a:rPr>
                        <a:t>0</a:t>
                      </a:r>
                      <a:endParaRPr lang="en-US" sz="2800" dirty="0">
                        <a:latin typeface="Comic Sans MS" pitchFamily="66" charset="0"/>
                      </a:endParaRPr>
                    </a:p>
                  </a:txBody>
                  <a:tcPr/>
                </a:tc>
                <a:tc>
                  <a:txBody>
                    <a:bodyPr/>
                    <a:lstStyle/>
                    <a:p>
                      <a:r>
                        <a:rPr lang="en-US" sz="2800" dirty="0" smtClean="0">
                          <a:latin typeface="Comic Sans MS" pitchFamily="66" charset="0"/>
                        </a:rPr>
                        <a:t>25%</a:t>
                      </a:r>
                      <a:endParaRPr lang="en-US" sz="2800" dirty="0">
                        <a:latin typeface="Comic Sans MS" pitchFamily="66" charset="0"/>
                      </a:endParaRPr>
                    </a:p>
                  </a:txBody>
                  <a:tcPr/>
                </a:tc>
                <a:tc>
                  <a:txBody>
                    <a:bodyPr/>
                    <a:lstStyle/>
                    <a:p>
                      <a:r>
                        <a:rPr lang="en-US" sz="2800" dirty="0" smtClean="0">
                          <a:latin typeface="Comic Sans MS" pitchFamily="66" charset="0"/>
                        </a:rPr>
                        <a:t>25%</a:t>
                      </a:r>
                      <a:endParaRPr lang="en-US" sz="2800" dirty="0">
                        <a:latin typeface="Comic Sans MS" pitchFamily="66" charset="0"/>
                      </a:endParaRPr>
                    </a:p>
                  </a:txBody>
                  <a:tcPr/>
                </a:tc>
              </a:tr>
              <a:tr h="370840">
                <a:tc>
                  <a:txBody>
                    <a:bodyPr/>
                    <a:lstStyle/>
                    <a:p>
                      <a:r>
                        <a:rPr lang="en-US" sz="2800" dirty="0" smtClean="0">
                          <a:latin typeface="Comic Sans MS" pitchFamily="66" charset="0"/>
                        </a:rPr>
                        <a:t>1</a:t>
                      </a:r>
                      <a:endParaRPr lang="en-US" sz="2800" dirty="0">
                        <a:latin typeface="Comic Sans MS" pitchFamily="66" charset="0"/>
                      </a:endParaRPr>
                    </a:p>
                  </a:txBody>
                  <a:tcPr/>
                </a:tc>
                <a:tc>
                  <a:txBody>
                    <a:bodyPr/>
                    <a:lstStyle/>
                    <a:p>
                      <a:r>
                        <a:rPr lang="en-US" sz="2800" dirty="0" smtClean="0">
                          <a:latin typeface="Comic Sans MS" pitchFamily="66" charset="0"/>
                        </a:rPr>
                        <a:t>98%</a:t>
                      </a:r>
                      <a:endParaRPr lang="en-US" sz="2800" dirty="0">
                        <a:latin typeface="Comic Sans MS" pitchFamily="66" charset="0"/>
                      </a:endParaRPr>
                    </a:p>
                  </a:txBody>
                  <a:tcPr/>
                </a:tc>
                <a:tc>
                  <a:txBody>
                    <a:bodyPr/>
                    <a:lstStyle/>
                    <a:p>
                      <a:r>
                        <a:rPr lang="en-US" sz="2800" dirty="0" smtClean="0">
                          <a:latin typeface="Comic Sans MS" pitchFamily="66" charset="0"/>
                        </a:rPr>
                        <a:t>95%</a:t>
                      </a:r>
                      <a:endParaRPr lang="en-US" sz="2800" dirty="0">
                        <a:latin typeface="Comic Sans MS" pitchFamily="66" charset="0"/>
                      </a:endParaRPr>
                    </a:p>
                  </a:txBody>
                  <a:tcPr/>
                </a:tc>
              </a:tr>
              <a:tr h="370840">
                <a:tc>
                  <a:txBody>
                    <a:bodyPr/>
                    <a:lstStyle/>
                    <a:p>
                      <a:r>
                        <a:rPr lang="en-US" sz="2800" dirty="0" smtClean="0">
                          <a:latin typeface="Comic Sans MS" pitchFamily="66" charset="0"/>
                        </a:rPr>
                        <a:t>3</a:t>
                      </a:r>
                      <a:endParaRPr lang="en-US" sz="2800" dirty="0">
                        <a:latin typeface="Comic Sans MS" pitchFamily="66" charset="0"/>
                      </a:endParaRPr>
                    </a:p>
                  </a:txBody>
                  <a:tcPr/>
                </a:tc>
                <a:tc>
                  <a:txBody>
                    <a:bodyPr/>
                    <a:lstStyle/>
                    <a:p>
                      <a:r>
                        <a:rPr lang="en-US" sz="2800" dirty="0" smtClean="0">
                          <a:latin typeface="Comic Sans MS" pitchFamily="66" charset="0"/>
                        </a:rPr>
                        <a:t>98%</a:t>
                      </a:r>
                      <a:endParaRPr lang="en-US" sz="2800" dirty="0">
                        <a:latin typeface="Comic Sans MS" pitchFamily="66" charset="0"/>
                      </a:endParaRPr>
                    </a:p>
                  </a:txBody>
                  <a:tcPr/>
                </a:tc>
                <a:tc>
                  <a:txBody>
                    <a:bodyPr/>
                    <a:lstStyle/>
                    <a:p>
                      <a:r>
                        <a:rPr lang="en-US" sz="2800" dirty="0" smtClean="0">
                          <a:latin typeface="Comic Sans MS" pitchFamily="66" charset="0"/>
                        </a:rPr>
                        <a:t>95%</a:t>
                      </a:r>
                      <a:endParaRPr lang="en-US" sz="2800" dirty="0">
                        <a:latin typeface="Comic Sans MS" pitchFamily="66" charset="0"/>
                      </a:endParaRPr>
                    </a:p>
                  </a:txBody>
                  <a:tcPr/>
                </a:tc>
              </a:tr>
              <a:tr h="370840">
                <a:tc>
                  <a:txBody>
                    <a:bodyPr/>
                    <a:lstStyle/>
                    <a:p>
                      <a:r>
                        <a:rPr lang="en-US" sz="2800" dirty="0" smtClean="0">
                          <a:latin typeface="Comic Sans MS" pitchFamily="66" charset="0"/>
                        </a:rPr>
                        <a:t>5</a:t>
                      </a:r>
                      <a:endParaRPr lang="en-US" sz="2800" dirty="0">
                        <a:latin typeface="Comic Sans MS" pitchFamily="66" charset="0"/>
                      </a:endParaRPr>
                    </a:p>
                  </a:txBody>
                  <a:tcPr/>
                </a:tc>
                <a:tc>
                  <a:txBody>
                    <a:bodyPr/>
                    <a:lstStyle/>
                    <a:p>
                      <a:r>
                        <a:rPr lang="en-US" sz="2800" dirty="0" smtClean="0">
                          <a:latin typeface="Comic Sans MS" pitchFamily="66" charset="0"/>
                        </a:rPr>
                        <a:t>100%</a:t>
                      </a:r>
                      <a:endParaRPr lang="en-US" sz="2800" dirty="0">
                        <a:latin typeface="Comic Sans MS" pitchFamily="66" charset="0"/>
                      </a:endParaRPr>
                    </a:p>
                  </a:txBody>
                  <a:tcPr/>
                </a:tc>
                <a:tc>
                  <a:txBody>
                    <a:bodyPr/>
                    <a:lstStyle/>
                    <a:p>
                      <a:r>
                        <a:rPr lang="en-US" sz="2800" dirty="0" smtClean="0">
                          <a:latin typeface="Comic Sans MS" pitchFamily="66" charset="0"/>
                        </a:rPr>
                        <a:t>98%</a:t>
                      </a:r>
                      <a:endParaRPr lang="en-US" sz="2800" dirty="0">
                        <a:latin typeface="Comic Sans MS" pitchFamily="66" charset="0"/>
                      </a:endParaRPr>
                    </a:p>
                  </a:txBody>
                  <a:tcPr/>
                </a:tc>
              </a:tr>
              <a:tr h="370840">
                <a:tc>
                  <a:txBody>
                    <a:bodyPr/>
                    <a:lstStyle/>
                    <a:p>
                      <a:r>
                        <a:rPr lang="en-US" sz="2800" dirty="0" smtClean="0">
                          <a:latin typeface="Comic Sans MS" pitchFamily="66" charset="0"/>
                        </a:rPr>
                        <a:t>7</a:t>
                      </a:r>
                      <a:endParaRPr lang="en-US" sz="2800" dirty="0">
                        <a:latin typeface="Comic Sans MS" pitchFamily="66" charset="0"/>
                      </a:endParaRPr>
                    </a:p>
                  </a:txBody>
                  <a:tcPr/>
                </a:tc>
                <a:tc>
                  <a:txBody>
                    <a:bodyPr/>
                    <a:lstStyle/>
                    <a:p>
                      <a:r>
                        <a:rPr lang="en-US" sz="2800" dirty="0" smtClean="0">
                          <a:latin typeface="Comic Sans MS" pitchFamily="66" charset="0"/>
                        </a:rPr>
                        <a:t>99%</a:t>
                      </a:r>
                      <a:endParaRPr lang="en-US" sz="2800" dirty="0">
                        <a:latin typeface="Comic Sans MS" pitchFamily="66" charset="0"/>
                      </a:endParaRPr>
                    </a:p>
                  </a:txBody>
                  <a:tcPr/>
                </a:tc>
                <a:tc>
                  <a:txBody>
                    <a:bodyPr/>
                    <a:lstStyle/>
                    <a:p>
                      <a:r>
                        <a:rPr lang="en-US" sz="2800" dirty="0" smtClean="0">
                          <a:latin typeface="Comic Sans MS" pitchFamily="66" charset="0"/>
                        </a:rPr>
                        <a:t>0.09%</a:t>
                      </a:r>
                      <a:endParaRPr lang="en-US" sz="2800" dirty="0">
                        <a:latin typeface="Comic Sans MS" pitchFamily="66" charset="0"/>
                      </a:endParaRPr>
                    </a:p>
                  </a:txBody>
                  <a:tcPr/>
                </a:tc>
              </a:tr>
            </a:tbl>
          </a:graphicData>
        </a:graphic>
      </p:graphicFrame>
      <p:sp>
        <p:nvSpPr>
          <p:cNvPr id="4" name="Slide Number Placeholder 3"/>
          <p:cNvSpPr>
            <a:spLocks noGrp="1"/>
          </p:cNvSpPr>
          <p:nvPr>
            <p:ph type="sldNum" sz="quarter" idx="12"/>
          </p:nvPr>
        </p:nvSpPr>
        <p:spPr/>
        <p:txBody>
          <a:bodyPr/>
          <a:lstStyle/>
          <a:p>
            <a:fld id="{3BBAFA1A-E95A-1647-94AA-76CC57A2F4A4}" type="slidenum">
              <a:rPr lang="en-US" smtClean="0"/>
              <a:pPr/>
              <a:t>27</a:t>
            </a:fld>
            <a:endParaRPr lang="en-US" dirty="0"/>
          </a:p>
        </p:txBody>
      </p:sp>
      <p:sp>
        <p:nvSpPr>
          <p:cNvPr id="6" name="TextBox 5"/>
          <p:cNvSpPr txBox="1"/>
          <p:nvPr/>
        </p:nvSpPr>
        <p:spPr>
          <a:xfrm>
            <a:off x="1439988" y="1188720"/>
            <a:ext cx="6027612" cy="523220"/>
          </a:xfrm>
          <a:prstGeom prst="rect">
            <a:avLst/>
          </a:prstGeom>
          <a:noFill/>
        </p:spPr>
        <p:txBody>
          <a:bodyPr wrap="none" rtlCol="0">
            <a:spAutoFit/>
          </a:bodyPr>
          <a:lstStyle/>
          <a:p>
            <a:r>
              <a:rPr lang="en-US" sz="2800" dirty="0" smtClean="0">
                <a:solidFill>
                  <a:srgbClr val="000000"/>
                </a:solidFill>
                <a:latin typeface="Comic Sans MS" pitchFamily="66" charset="0"/>
              </a:rPr>
              <a:t>Delivery rate of 1000-byte frames</a:t>
            </a:r>
            <a:endParaRPr lang="en-US" dirty="0"/>
          </a:p>
        </p:txBody>
      </p:sp>
      <p:sp>
        <p:nvSpPr>
          <p:cNvPr id="7" name="TextBox 6"/>
          <p:cNvSpPr txBox="1"/>
          <p:nvPr/>
        </p:nvSpPr>
        <p:spPr>
          <a:xfrm>
            <a:off x="381000" y="5257800"/>
            <a:ext cx="8645315" cy="1200329"/>
          </a:xfrm>
          <a:prstGeom prst="rect">
            <a:avLst/>
          </a:prstGeom>
          <a:noFill/>
        </p:spPr>
        <p:txBody>
          <a:bodyPr wrap="none" rtlCol="0">
            <a:spAutoFit/>
          </a:bodyPr>
          <a:lstStyle/>
          <a:p>
            <a:pPr marL="342900" indent="-342900">
              <a:buFont typeface="Arial" pitchFamily="34" charset="0"/>
              <a:buChar char="•"/>
            </a:pPr>
            <a:r>
              <a:rPr lang="en-US" sz="2400" dirty="0" smtClean="0">
                <a:solidFill>
                  <a:srgbClr val="FF0000"/>
                </a:solidFill>
                <a:latin typeface="Comic Sans MS" pitchFamily="66" charset="0"/>
              </a:rPr>
              <a:t>High decoding rate when 1 ≤ SINR </a:t>
            </a:r>
            <a:r>
              <a:rPr lang="en-US" sz="2400" dirty="0">
                <a:solidFill>
                  <a:srgbClr val="FF0000"/>
                </a:solidFill>
                <a:latin typeface="Comic Sans MS" pitchFamily="66" charset="0"/>
              </a:rPr>
              <a:t>≤ </a:t>
            </a:r>
            <a:r>
              <a:rPr lang="en-US" sz="2400" dirty="0" smtClean="0">
                <a:solidFill>
                  <a:srgbClr val="FF0000"/>
                </a:solidFill>
                <a:latin typeface="Comic Sans MS" pitchFamily="66" charset="0"/>
              </a:rPr>
              <a:t>5, and degrades as </a:t>
            </a:r>
            <a:br>
              <a:rPr lang="en-US" sz="2400" dirty="0" smtClean="0">
                <a:solidFill>
                  <a:srgbClr val="FF0000"/>
                </a:solidFill>
                <a:latin typeface="Comic Sans MS" pitchFamily="66" charset="0"/>
              </a:rPr>
            </a:br>
            <a:r>
              <a:rPr lang="en-US" sz="2400" dirty="0" smtClean="0">
                <a:solidFill>
                  <a:srgbClr val="FF0000"/>
                </a:solidFill>
                <a:latin typeface="Comic Sans MS" pitchFamily="66" charset="0"/>
              </a:rPr>
              <a:t>SINR approaches 0 or too high. </a:t>
            </a:r>
          </a:p>
          <a:p>
            <a:pPr marL="342900" indent="-342900">
              <a:buFont typeface="Arial" pitchFamily="34" charset="0"/>
              <a:buChar char="•"/>
            </a:pPr>
            <a:r>
              <a:rPr lang="en-US" sz="2400" dirty="0" smtClean="0">
                <a:solidFill>
                  <a:srgbClr val="FF0000"/>
                </a:solidFill>
                <a:latin typeface="Comic Sans MS" pitchFamily="66" charset="0"/>
              </a:rPr>
              <a:t>The latter could be improved by partial packet recovery.</a:t>
            </a:r>
            <a:endParaRPr lang="en-US" sz="2400" dirty="0">
              <a:solidFill>
                <a:srgbClr val="FF0000"/>
              </a:solidFill>
              <a:latin typeface="Comic Sans MS" pitchFamily="66" charset="0"/>
            </a:endParaRPr>
          </a:p>
        </p:txBody>
      </p:sp>
      <p:sp>
        <p:nvSpPr>
          <p:cNvPr id="3" name="Rectangle 2"/>
          <p:cNvSpPr/>
          <p:nvPr/>
        </p:nvSpPr>
        <p:spPr>
          <a:xfrm>
            <a:off x="381000" y="2971800"/>
            <a:ext cx="8645315" cy="1524000"/>
          </a:xfrm>
          <a:prstGeom prst="rect">
            <a:avLst/>
          </a:prstGeom>
          <a:noFill/>
          <a:ln>
            <a:solidFill>
              <a:srgbClr val="37921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381000" y="2438400"/>
            <a:ext cx="8645315" cy="5334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CC3300"/>
              </a:solidFill>
            </a:endParaRPr>
          </a:p>
        </p:txBody>
      </p:sp>
      <p:sp>
        <p:nvSpPr>
          <p:cNvPr id="9" name="Rectangle 8"/>
          <p:cNvSpPr/>
          <p:nvPr/>
        </p:nvSpPr>
        <p:spPr>
          <a:xfrm>
            <a:off x="381000" y="4495800"/>
            <a:ext cx="8645315" cy="53340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309743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8" grpId="0" animBg="1"/>
      <p:bldP spid="9"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Testbed</a:t>
            </a:r>
            <a:r>
              <a:rPr lang="en-US" dirty="0"/>
              <a:t> Experiments (Cont.)</a:t>
            </a:r>
          </a:p>
        </p:txBody>
      </p:sp>
      <p:pic>
        <p:nvPicPr>
          <p:cNvPr id="5" name="Content Placeholder 4"/>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1657741" y="1143000"/>
            <a:ext cx="5828517" cy="4525963"/>
          </a:xfrm>
        </p:spPr>
      </p:pic>
      <p:sp>
        <p:nvSpPr>
          <p:cNvPr id="4" name="Slide Number Placeholder 3"/>
          <p:cNvSpPr>
            <a:spLocks noGrp="1"/>
          </p:cNvSpPr>
          <p:nvPr>
            <p:ph type="sldNum" sz="quarter" idx="12"/>
          </p:nvPr>
        </p:nvSpPr>
        <p:spPr/>
        <p:txBody>
          <a:bodyPr/>
          <a:lstStyle/>
          <a:p>
            <a:fld id="{3BBAFA1A-E95A-1647-94AA-76CC57A2F4A4}" type="slidenum">
              <a:rPr lang="en-US" smtClean="0"/>
              <a:pPr/>
              <a:t>28</a:t>
            </a:fld>
            <a:endParaRPr lang="en-US" dirty="0"/>
          </a:p>
        </p:txBody>
      </p:sp>
      <p:sp>
        <p:nvSpPr>
          <p:cNvPr id="6" name="TextBox 5"/>
          <p:cNvSpPr txBox="1"/>
          <p:nvPr/>
        </p:nvSpPr>
        <p:spPr>
          <a:xfrm>
            <a:off x="152400" y="5939135"/>
            <a:ext cx="9106980" cy="461665"/>
          </a:xfrm>
          <a:prstGeom prst="rect">
            <a:avLst/>
          </a:prstGeom>
          <a:noFill/>
        </p:spPr>
        <p:txBody>
          <a:bodyPr wrap="none" rtlCol="0">
            <a:spAutoFit/>
          </a:bodyPr>
          <a:lstStyle/>
          <a:p>
            <a:r>
              <a:rPr lang="en-US" sz="2400" dirty="0" smtClean="0">
                <a:solidFill>
                  <a:srgbClr val="FF0000"/>
                </a:solidFill>
                <a:latin typeface="Comic Sans MS" pitchFamily="66" charset="0"/>
              </a:rPr>
              <a:t>CRMA accurately decodes collisions up to 140 sample offsets. </a:t>
            </a:r>
            <a:endParaRPr lang="en-US" sz="2400" dirty="0">
              <a:solidFill>
                <a:srgbClr val="FF0000"/>
              </a:solidFill>
              <a:latin typeface="Comic Sans MS" pitchFamily="66" charset="0"/>
            </a:endParaRPr>
          </a:p>
        </p:txBody>
      </p:sp>
    </p:spTree>
    <p:extLst>
      <p:ext uri="{BB962C8B-B14F-4D97-AF65-F5344CB8AC3E}">
        <p14:creationId xmlns:p14="http://schemas.microsoft.com/office/powerpoint/2010/main" val="39275291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err="1" smtClean="0"/>
              <a:t>Qualnet</a:t>
            </a:r>
            <a:r>
              <a:rPr lang="en-US" sz="3200" dirty="0" smtClean="0"/>
              <a:t> Simulation: </a:t>
            </a:r>
            <a:br>
              <a:rPr lang="en-US" sz="3200" dirty="0" smtClean="0"/>
            </a:br>
            <a:r>
              <a:rPr lang="en-US" sz="3200" dirty="0" smtClean="0"/>
              <a:t>Varying # flows in long distance networks </a:t>
            </a:r>
            <a:endParaRPr lang="en-US" sz="3200" dirty="0"/>
          </a:p>
        </p:txBody>
      </p:sp>
      <p:sp>
        <p:nvSpPr>
          <p:cNvPr id="4" name="Slide Number Placeholder 3"/>
          <p:cNvSpPr>
            <a:spLocks noGrp="1"/>
          </p:cNvSpPr>
          <p:nvPr>
            <p:ph type="sldNum" sz="quarter" idx="12"/>
          </p:nvPr>
        </p:nvSpPr>
        <p:spPr/>
        <p:txBody>
          <a:bodyPr/>
          <a:lstStyle/>
          <a:p>
            <a:fld id="{3BBAFA1A-E95A-1647-94AA-76CC57A2F4A4}" type="slidenum">
              <a:rPr lang="en-US" smtClean="0"/>
              <a:pPr/>
              <a:t>29</a:t>
            </a:fld>
            <a:endParaRPr lang="en-US" dirty="0"/>
          </a:p>
        </p:txBody>
      </p:sp>
      <p:sp>
        <p:nvSpPr>
          <p:cNvPr id="33" name="TextBox 32"/>
          <p:cNvSpPr txBox="1"/>
          <p:nvPr/>
        </p:nvSpPr>
        <p:spPr>
          <a:xfrm>
            <a:off x="1066800" y="5877580"/>
            <a:ext cx="7050783" cy="523220"/>
          </a:xfrm>
          <a:prstGeom prst="rect">
            <a:avLst/>
          </a:prstGeom>
          <a:noFill/>
          <a:ln w="31750">
            <a:solidFill>
              <a:srgbClr val="248C29"/>
            </a:solidFill>
          </a:ln>
        </p:spPr>
        <p:txBody>
          <a:bodyPr wrap="square" rtlCol="0">
            <a:spAutoFit/>
          </a:bodyPr>
          <a:lstStyle/>
          <a:p>
            <a:pPr algn="ctr"/>
            <a:r>
              <a:rPr lang="en-US" sz="2800" dirty="0" smtClean="0">
                <a:solidFill>
                  <a:srgbClr val="FF0000"/>
                </a:solidFill>
                <a:latin typeface="Comic Sans MS" pitchFamily="66" charset="0"/>
              </a:rPr>
              <a:t>CRMA-VF &gt; CRMA &gt; other schemes.</a:t>
            </a:r>
            <a:endParaRPr lang="en-US" sz="2800" dirty="0">
              <a:solidFill>
                <a:srgbClr val="FF0000"/>
              </a:solidFill>
              <a:latin typeface="Comic Sans MS" pitchFamily="66" charset="0"/>
            </a:endParaRPr>
          </a:p>
        </p:txBody>
      </p:sp>
      <p:pic>
        <p:nvPicPr>
          <p:cNvPr id="34" name="Picture 3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08595" y="1371600"/>
            <a:ext cx="5915539" cy="4267199"/>
          </a:xfrm>
          <a:prstGeom prst="rect">
            <a:avLst/>
          </a:prstGeom>
        </p:spPr>
      </p:pic>
    </p:spTree>
    <p:extLst>
      <p:ext uri="{BB962C8B-B14F-4D97-AF65-F5344CB8AC3E}">
        <p14:creationId xmlns:p14="http://schemas.microsoft.com/office/powerpoint/2010/main" val="42121375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Collision Avoidance </a:t>
            </a:r>
            <a:r>
              <a:rPr lang="en-US" dirty="0" smtClean="0">
                <a:sym typeface="Wingdings" pitchFamily="2" charset="2"/>
              </a:rPr>
              <a:t></a:t>
            </a:r>
            <a:r>
              <a:rPr lang="en-US" dirty="0" smtClean="0"/>
              <a:t> Collision Resistance</a:t>
            </a:r>
            <a:endParaRPr lang="en-US" dirty="0"/>
          </a:p>
        </p:txBody>
      </p:sp>
      <p:sp>
        <p:nvSpPr>
          <p:cNvPr id="3" name="Subtitle 2"/>
          <p:cNvSpPr>
            <a:spLocks noGrp="1"/>
          </p:cNvSpPr>
          <p:nvPr>
            <p:ph type="subTitle" idx="1"/>
          </p:nvPr>
        </p:nvSpPr>
        <p:spPr/>
        <p:txBody>
          <a:bodyPr/>
          <a:lstStyle/>
          <a:p>
            <a:r>
              <a:rPr lang="en-US" dirty="0" smtClean="0">
                <a:solidFill>
                  <a:schemeClr val="tx1"/>
                </a:solidFill>
              </a:rPr>
              <a:t>Let collisions happen naturally and decode collisions</a:t>
            </a:r>
            <a:endParaRPr lang="en-US" dirty="0">
              <a:solidFill>
                <a:schemeClr val="tx1"/>
              </a:solidFill>
            </a:endParaRPr>
          </a:p>
        </p:txBody>
      </p:sp>
      <p:sp>
        <p:nvSpPr>
          <p:cNvPr id="4" name="Slide Number Placeholder 3"/>
          <p:cNvSpPr>
            <a:spLocks noGrp="1"/>
          </p:cNvSpPr>
          <p:nvPr>
            <p:ph type="sldNum" sz="quarter" idx="12"/>
          </p:nvPr>
        </p:nvSpPr>
        <p:spPr/>
        <p:txBody>
          <a:bodyPr/>
          <a:lstStyle/>
          <a:p>
            <a:fld id="{3BBAFA1A-E95A-1647-94AA-76CC57A2F4A4}" type="slidenum">
              <a:rPr lang="en-US" smtClean="0"/>
              <a:pPr/>
              <a:t>3</a:t>
            </a:fld>
            <a:endParaRPr lang="en-US" dirty="0"/>
          </a:p>
        </p:txBody>
      </p:sp>
    </p:spTree>
    <p:extLst>
      <p:ext uri="{BB962C8B-B14F-4D97-AF65-F5344CB8AC3E}">
        <p14:creationId xmlns:p14="http://schemas.microsoft.com/office/powerpoint/2010/main" val="9550745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86800" cy="1143000"/>
          </a:xfrm>
        </p:spPr>
        <p:txBody>
          <a:bodyPr/>
          <a:lstStyle/>
          <a:p>
            <a:r>
              <a:rPr lang="en-US" sz="3200" dirty="0" err="1"/>
              <a:t>Qualnet</a:t>
            </a:r>
            <a:r>
              <a:rPr lang="en-US" sz="3200" dirty="0"/>
              <a:t> Simulation: </a:t>
            </a:r>
            <a:br>
              <a:rPr lang="en-US" sz="3200" dirty="0"/>
            </a:br>
            <a:r>
              <a:rPr lang="en-US" sz="3200" dirty="0"/>
              <a:t>Varying # flows in </a:t>
            </a:r>
            <a:r>
              <a:rPr lang="en-US" sz="3200" dirty="0" smtClean="0"/>
              <a:t>short </a:t>
            </a:r>
            <a:r>
              <a:rPr lang="en-US" sz="3200" dirty="0"/>
              <a:t>distance networks </a:t>
            </a:r>
          </a:p>
        </p:txBody>
      </p:sp>
      <p:sp>
        <p:nvSpPr>
          <p:cNvPr id="4" name="Slide Number Placeholder 3"/>
          <p:cNvSpPr>
            <a:spLocks noGrp="1"/>
          </p:cNvSpPr>
          <p:nvPr>
            <p:ph type="sldNum" sz="quarter" idx="12"/>
          </p:nvPr>
        </p:nvSpPr>
        <p:spPr/>
        <p:txBody>
          <a:bodyPr/>
          <a:lstStyle/>
          <a:p>
            <a:fld id="{3BBAFA1A-E95A-1647-94AA-76CC57A2F4A4}" type="slidenum">
              <a:rPr lang="en-US" smtClean="0"/>
              <a:pPr/>
              <a:t>30</a:t>
            </a:fld>
            <a:endParaRPr lang="en-US" dirty="0"/>
          </a:p>
        </p:txBody>
      </p:sp>
      <p:pic>
        <p:nvPicPr>
          <p:cNvPr id="14" name="Picture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95400" y="1371600"/>
            <a:ext cx="6172200" cy="4452342"/>
          </a:xfrm>
          <a:prstGeom prst="rect">
            <a:avLst/>
          </a:prstGeom>
        </p:spPr>
      </p:pic>
      <p:sp>
        <p:nvSpPr>
          <p:cNvPr id="15" name="TextBox 14"/>
          <p:cNvSpPr txBox="1"/>
          <p:nvPr/>
        </p:nvSpPr>
        <p:spPr>
          <a:xfrm>
            <a:off x="1066800" y="5877580"/>
            <a:ext cx="7050783" cy="523220"/>
          </a:xfrm>
          <a:prstGeom prst="rect">
            <a:avLst/>
          </a:prstGeom>
          <a:noFill/>
          <a:ln w="31750">
            <a:solidFill>
              <a:srgbClr val="248C29"/>
            </a:solidFill>
          </a:ln>
        </p:spPr>
        <p:txBody>
          <a:bodyPr wrap="square" rtlCol="0">
            <a:spAutoFit/>
          </a:bodyPr>
          <a:lstStyle/>
          <a:p>
            <a:pPr algn="ctr"/>
            <a:r>
              <a:rPr lang="en-US" sz="2800" dirty="0" smtClean="0">
                <a:solidFill>
                  <a:srgbClr val="FF0000"/>
                </a:solidFill>
                <a:latin typeface="Comic Sans MS" pitchFamily="66" charset="0"/>
              </a:rPr>
              <a:t>CRMA-VF &gt; CRMA &gt; other schemes.</a:t>
            </a:r>
            <a:endParaRPr lang="en-US" sz="2800" dirty="0">
              <a:solidFill>
                <a:srgbClr val="FF0000"/>
              </a:solidFill>
              <a:latin typeface="Comic Sans MS" pitchFamily="66" charset="0"/>
            </a:endParaRPr>
          </a:p>
        </p:txBody>
      </p:sp>
    </p:spTree>
    <p:extLst>
      <p:ext uri="{BB962C8B-B14F-4D97-AF65-F5344CB8AC3E}">
        <p14:creationId xmlns:p14="http://schemas.microsoft.com/office/powerpoint/2010/main" val="133696407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Qualnet</a:t>
            </a:r>
            <a:r>
              <a:rPr lang="en-US" dirty="0" smtClean="0"/>
              <a:t> Simulation:</a:t>
            </a:r>
            <a:br>
              <a:rPr lang="en-US" dirty="0" smtClean="0"/>
            </a:br>
            <a:r>
              <a:rPr lang="en-US" dirty="0" smtClean="0"/>
              <a:t>Varying data </a:t>
            </a:r>
            <a:r>
              <a:rPr lang="en-US" dirty="0"/>
              <a:t>r</a:t>
            </a:r>
            <a:r>
              <a:rPr lang="en-US" dirty="0" smtClean="0"/>
              <a:t>ate</a:t>
            </a:r>
            <a:endParaRPr lang="en-US" dirty="0"/>
          </a:p>
        </p:txBody>
      </p:sp>
      <p:sp>
        <p:nvSpPr>
          <p:cNvPr id="4" name="Slide Number Placeholder 3"/>
          <p:cNvSpPr>
            <a:spLocks noGrp="1"/>
          </p:cNvSpPr>
          <p:nvPr>
            <p:ph type="sldNum" sz="quarter" idx="12"/>
          </p:nvPr>
        </p:nvSpPr>
        <p:spPr/>
        <p:txBody>
          <a:bodyPr/>
          <a:lstStyle/>
          <a:p>
            <a:fld id="{3BBAFA1A-E95A-1647-94AA-76CC57A2F4A4}" type="slidenum">
              <a:rPr lang="en-US" smtClean="0"/>
              <a:pPr/>
              <a:t>31</a:t>
            </a:fld>
            <a:endParaRPr lang="en-US" dirty="0"/>
          </a:p>
        </p:txBody>
      </p:sp>
      <p:sp>
        <p:nvSpPr>
          <p:cNvPr id="10" name="TextBox 9"/>
          <p:cNvSpPr txBox="1"/>
          <p:nvPr/>
        </p:nvSpPr>
        <p:spPr>
          <a:xfrm>
            <a:off x="609600" y="5792470"/>
            <a:ext cx="7798930" cy="830997"/>
          </a:xfrm>
          <a:prstGeom prst="rect">
            <a:avLst/>
          </a:prstGeom>
          <a:noFill/>
          <a:ln w="31750">
            <a:solidFill>
              <a:srgbClr val="248C29"/>
            </a:solidFill>
          </a:ln>
        </p:spPr>
        <p:txBody>
          <a:bodyPr wrap="none" rtlCol="0">
            <a:spAutoFit/>
          </a:bodyPr>
          <a:lstStyle/>
          <a:p>
            <a:r>
              <a:rPr lang="en-US" sz="2400" dirty="0" smtClean="0">
                <a:solidFill>
                  <a:srgbClr val="FF0000"/>
                </a:solidFill>
                <a:latin typeface="Comic Sans MS" pitchFamily="66" charset="0"/>
              </a:rPr>
              <a:t>CRMA significantly out-performs the other schemes </a:t>
            </a:r>
          </a:p>
          <a:p>
            <a:r>
              <a:rPr lang="en-US" sz="2400" dirty="0" smtClean="0">
                <a:solidFill>
                  <a:srgbClr val="FF0000"/>
                </a:solidFill>
                <a:latin typeface="Comic Sans MS" pitchFamily="66" charset="0"/>
              </a:rPr>
              <a:t>and its benefit increases with data rate.</a:t>
            </a:r>
            <a:endParaRPr lang="en-US" sz="2400" dirty="0">
              <a:solidFill>
                <a:srgbClr val="FF0000"/>
              </a:solidFill>
              <a:latin typeface="Comic Sans MS" pitchFamily="66" charset="0"/>
            </a:endParaRPr>
          </a:p>
        </p:txBody>
      </p:sp>
      <p:pic>
        <p:nvPicPr>
          <p:cNvPr id="25" name="Picture 2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95400" y="1482526"/>
            <a:ext cx="5867400" cy="4232474"/>
          </a:xfrm>
          <a:prstGeom prst="rect">
            <a:avLst/>
          </a:prstGeom>
        </p:spPr>
      </p:pic>
    </p:spTree>
    <p:extLst>
      <p:ext uri="{BB962C8B-B14F-4D97-AF65-F5344CB8AC3E}">
        <p14:creationId xmlns:p14="http://schemas.microsoft.com/office/powerpoint/2010/main" val="11137397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Related Work</a:t>
            </a:r>
            <a:endParaRPr lang="en-US" dirty="0"/>
          </a:p>
        </p:txBody>
      </p:sp>
      <p:sp>
        <p:nvSpPr>
          <p:cNvPr id="3" name="Content Placeholder 2"/>
          <p:cNvSpPr>
            <a:spLocks noGrp="1"/>
          </p:cNvSpPr>
          <p:nvPr>
            <p:ph idx="1"/>
          </p:nvPr>
        </p:nvSpPr>
        <p:spPr>
          <a:xfrm>
            <a:off x="381000" y="1036637"/>
            <a:ext cx="8686800" cy="4983163"/>
          </a:xfrm>
        </p:spPr>
        <p:txBody>
          <a:bodyPr/>
          <a:lstStyle/>
          <a:p>
            <a:r>
              <a:rPr lang="en-US" sz="2800" dirty="0" smtClean="0"/>
              <a:t>Decoding collisions</a:t>
            </a:r>
          </a:p>
          <a:p>
            <a:pPr lvl="1"/>
            <a:r>
              <a:rPr lang="en-US" sz="2200" dirty="0" smtClean="0"/>
              <a:t>Successive interference cancellation, </a:t>
            </a:r>
            <a:r>
              <a:rPr lang="en-US" sz="2200" dirty="0" err="1" smtClean="0"/>
              <a:t>ZigZag</a:t>
            </a:r>
            <a:r>
              <a:rPr lang="en-US" sz="2200" dirty="0" smtClean="0"/>
              <a:t>, analog network coding, …</a:t>
            </a:r>
          </a:p>
          <a:p>
            <a:pPr lvl="1"/>
            <a:r>
              <a:rPr lang="en-US" sz="2200" dirty="0" smtClean="0"/>
              <a:t>CRMA: a MAC protocol based on ability to decode collisions</a:t>
            </a:r>
          </a:p>
          <a:p>
            <a:r>
              <a:rPr lang="en-US" sz="2800" dirty="0" smtClean="0"/>
              <a:t>CDMA</a:t>
            </a:r>
          </a:p>
          <a:p>
            <a:pPr lvl="1"/>
            <a:r>
              <a:rPr lang="en-US" sz="2200" dirty="0" smtClean="0"/>
              <a:t>Synchronous CDMA: requires tight synchronization</a:t>
            </a:r>
          </a:p>
          <a:p>
            <a:pPr lvl="1"/>
            <a:r>
              <a:rPr lang="en-US" sz="2200" dirty="0" smtClean="0"/>
              <a:t>Asynchronous CDMA: suffers Multiple Access Interference (MAI)</a:t>
            </a:r>
          </a:p>
          <a:p>
            <a:r>
              <a:rPr lang="en-US" sz="2800" dirty="0" smtClean="0"/>
              <a:t>Channel assignment and channel hopping</a:t>
            </a:r>
          </a:p>
          <a:p>
            <a:pPr lvl="1"/>
            <a:r>
              <a:rPr lang="en-US" sz="2200" dirty="0" smtClean="0"/>
              <a:t>Try to avoid collisions</a:t>
            </a:r>
          </a:p>
          <a:p>
            <a:pPr lvl="1"/>
            <a:r>
              <a:rPr lang="en-US" sz="2200" dirty="0" smtClean="0"/>
              <a:t>CRMA: a new perspective on spectrum sharing</a:t>
            </a:r>
          </a:p>
        </p:txBody>
      </p:sp>
      <p:sp>
        <p:nvSpPr>
          <p:cNvPr id="4" name="Slide Number Placeholder 3"/>
          <p:cNvSpPr>
            <a:spLocks noGrp="1"/>
          </p:cNvSpPr>
          <p:nvPr>
            <p:ph type="sldNum" sz="quarter" idx="12"/>
          </p:nvPr>
        </p:nvSpPr>
        <p:spPr/>
        <p:txBody>
          <a:bodyPr/>
          <a:lstStyle/>
          <a:p>
            <a:endParaRPr lang="en-US" dirty="0" smtClean="0"/>
          </a:p>
          <a:p>
            <a:fld id="{3BBAFA1A-E95A-1647-94AA-76CC57A2F4A4}" type="slidenum">
              <a:rPr lang="en-US" smtClean="0"/>
              <a:pPr/>
              <a:t>32</a:t>
            </a:fld>
            <a:endParaRPr lang="en-US" dirty="0"/>
          </a:p>
        </p:txBody>
      </p:sp>
    </p:spTree>
    <p:extLst>
      <p:ext uri="{BB962C8B-B14F-4D97-AF65-F5344CB8AC3E}">
        <p14:creationId xmlns:p14="http://schemas.microsoft.com/office/powerpoint/2010/main" val="302553894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a:xfrm>
            <a:off x="457200" y="1143000"/>
            <a:ext cx="8458200" cy="4525963"/>
          </a:xfrm>
        </p:spPr>
        <p:txBody>
          <a:bodyPr/>
          <a:lstStyle/>
          <a:p>
            <a:r>
              <a:rPr lang="en-US" sz="2800" dirty="0" smtClean="0"/>
              <a:t>CRMA: a new direction for spectrum sharing</a:t>
            </a:r>
          </a:p>
          <a:p>
            <a:pPr lvl="1"/>
            <a:r>
              <a:rPr lang="en-US" sz="2400" dirty="0"/>
              <a:t>A new encoding and decoding </a:t>
            </a:r>
            <a:r>
              <a:rPr lang="en-US" sz="2400" dirty="0" smtClean="0"/>
              <a:t>scheme</a:t>
            </a:r>
            <a:endParaRPr lang="en-US" sz="2400" dirty="0"/>
          </a:p>
          <a:p>
            <a:pPr lvl="1"/>
            <a:r>
              <a:rPr lang="en-US" sz="2400" dirty="0" smtClean="0"/>
              <a:t>A </a:t>
            </a:r>
            <a:r>
              <a:rPr lang="en-US" sz="2400" dirty="0"/>
              <a:t>new </a:t>
            </a:r>
            <a:r>
              <a:rPr lang="en-US" sz="2400" dirty="0" smtClean="0"/>
              <a:t>MAC protocol based on it</a:t>
            </a:r>
            <a:endParaRPr lang="en-US" sz="2400" dirty="0"/>
          </a:p>
          <a:p>
            <a:pPr lvl="1"/>
            <a:r>
              <a:rPr lang="en-US" sz="2400" dirty="0" smtClean="0"/>
              <a:t>Experimental </a:t>
            </a:r>
            <a:r>
              <a:rPr lang="en-US" sz="2400" dirty="0"/>
              <a:t>evaluation to show it </a:t>
            </a:r>
            <a:r>
              <a:rPr lang="en-US" sz="2400" dirty="0" smtClean="0"/>
              <a:t>can achieve high efficiency without fine-grained coordination</a:t>
            </a:r>
          </a:p>
          <a:p>
            <a:pPr lvl="1"/>
            <a:endParaRPr lang="en-US" sz="2400" dirty="0"/>
          </a:p>
          <a:p>
            <a:r>
              <a:rPr lang="en-US" sz="2800" dirty="0" smtClean="0"/>
              <a:t>Future work </a:t>
            </a:r>
          </a:p>
          <a:p>
            <a:pPr lvl="1"/>
            <a:r>
              <a:rPr lang="en-US" sz="2400" dirty="0" smtClean="0"/>
              <a:t>Robust to channel estimation errors</a:t>
            </a:r>
          </a:p>
          <a:p>
            <a:pPr lvl="1"/>
            <a:r>
              <a:rPr lang="en-US" sz="2400" dirty="0" smtClean="0"/>
              <a:t>Effectively support high data rate</a:t>
            </a:r>
          </a:p>
          <a:p>
            <a:pPr lvl="1"/>
            <a:r>
              <a:rPr lang="en-US" sz="2400" dirty="0" smtClean="0"/>
              <a:t>More graceful degradation as # transmissions exceeds # channels  </a:t>
            </a:r>
          </a:p>
          <a:p>
            <a:pPr lvl="1"/>
            <a:endParaRPr lang="en-US" sz="2400" dirty="0"/>
          </a:p>
        </p:txBody>
      </p:sp>
      <p:sp>
        <p:nvSpPr>
          <p:cNvPr id="4" name="Slide Number Placeholder 3"/>
          <p:cNvSpPr>
            <a:spLocks noGrp="1"/>
          </p:cNvSpPr>
          <p:nvPr>
            <p:ph type="sldNum" sz="quarter" idx="12"/>
          </p:nvPr>
        </p:nvSpPr>
        <p:spPr/>
        <p:txBody>
          <a:bodyPr/>
          <a:lstStyle/>
          <a:p>
            <a:fld id="{3BBAFA1A-E95A-1647-94AA-76CC57A2F4A4}" type="slidenum">
              <a:rPr lang="en-US" smtClean="0"/>
              <a:pPr/>
              <a:t>33</a:t>
            </a:fld>
            <a:endParaRPr lang="en-US" dirty="0"/>
          </a:p>
        </p:txBody>
      </p:sp>
    </p:spTree>
    <p:extLst>
      <p:ext uri="{BB962C8B-B14F-4D97-AF65-F5344CB8AC3E}">
        <p14:creationId xmlns:p14="http://schemas.microsoft.com/office/powerpoint/2010/main" val="30060771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p:txBody>
          <a:bodyPr/>
          <a:lstStyle/>
          <a:p>
            <a:pPr algn="ctr" eaLnBrk="1" hangingPunct="1">
              <a:buFont typeface="Arial" charset="0"/>
              <a:buNone/>
            </a:pPr>
            <a:endParaRPr lang="en-US" b="1" dirty="0">
              <a:latin typeface="Comic Sans MS" charset="0"/>
            </a:endParaRPr>
          </a:p>
          <a:p>
            <a:pPr algn="ctr" eaLnBrk="1" hangingPunct="1">
              <a:buFont typeface="Arial" charset="0"/>
              <a:buNone/>
            </a:pPr>
            <a:endParaRPr lang="en-US" b="1" dirty="0">
              <a:latin typeface="Comic Sans MS" charset="0"/>
            </a:endParaRPr>
          </a:p>
          <a:p>
            <a:pPr algn="ctr" eaLnBrk="1" hangingPunct="1">
              <a:buFont typeface="Arial" charset="0"/>
              <a:buNone/>
            </a:pPr>
            <a:r>
              <a:rPr lang="en-US" sz="11500" dirty="0">
                <a:solidFill>
                  <a:schemeClr val="accent2"/>
                </a:solidFill>
                <a:latin typeface="Comic Sans MS" charset="0"/>
              </a:rPr>
              <a:t>Thank you!</a:t>
            </a:r>
            <a:endParaRPr lang="en-US" sz="11500" dirty="0">
              <a:solidFill>
                <a:srgbClr val="FF0000"/>
              </a:solidFill>
              <a:latin typeface="Comic Sans MS" charset="0"/>
            </a:endParaRPr>
          </a:p>
        </p:txBody>
      </p:sp>
      <p:sp>
        <p:nvSpPr>
          <p:cNvPr id="6" name="Slide Number Placeholder 5"/>
          <p:cNvSpPr>
            <a:spLocks noGrp="1"/>
          </p:cNvSpPr>
          <p:nvPr>
            <p:ph type="sldNum" sz="quarter" idx="12"/>
          </p:nvPr>
        </p:nvSpPr>
        <p:spPr/>
        <p:txBody>
          <a:bodyPr/>
          <a:lstStyle/>
          <a:p>
            <a:fld id="{3BBAFA1A-E95A-1647-94AA-76CC57A2F4A4}" type="slidenum">
              <a:rPr lang="en-US" smtClean="0"/>
              <a:pPr/>
              <a:t>34</a:t>
            </a:fld>
            <a:endParaRPr lang="en-US" dirty="0"/>
          </a:p>
        </p:txBody>
      </p:sp>
      <p:sp>
        <p:nvSpPr>
          <p:cNvPr id="5" name="Slide Number Placeholder 3"/>
          <p:cNvSpPr txBox="1">
            <a:spLocks noGrp="1"/>
          </p:cNvSpPr>
          <p:nvPr/>
        </p:nvSpPr>
        <p:spPr>
          <a:xfrm>
            <a:off x="6553200" y="6356350"/>
            <a:ext cx="2133600" cy="365125"/>
          </a:xfrm>
          <a:prstGeom prst="rect">
            <a:avLst/>
          </a:prstGeom>
          <a:noFill/>
        </p:spPr>
        <p:txBody>
          <a:bodyPr anchor="ctr">
            <a:prstTxWarp prst="textNoShape">
              <a:avLst/>
            </a:prstTxWarp>
          </a:bodyPr>
          <a:lstStyle/>
          <a:p>
            <a:pPr algn="r"/>
            <a:fld id="{35E4A326-4DE4-2947-9CE7-23124180EAC0}" type="slidenum">
              <a:rPr lang="en-US" sz="1600">
                <a:latin typeface="Comic Sans MS" charset="0"/>
              </a:rPr>
              <a:pPr algn="r"/>
              <a:t>34</a:t>
            </a:fld>
            <a:endParaRPr lang="en-US" sz="1600" dirty="0">
              <a:latin typeface="Comic Sans MS"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Contributions</a:t>
            </a:r>
            <a:endParaRPr lang="en-US" dirty="0"/>
          </a:p>
        </p:txBody>
      </p:sp>
      <p:sp>
        <p:nvSpPr>
          <p:cNvPr id="3" name="Content Placeholder 2"/>
          <p:cNvSpPr>
            <a:spLocks noGrp="1"/>
          </p:cNvSpPr>
          <p:nvPr>
            <p:ph idx="1"/>
          </p:nvPr>
        </p:nvSpPr>
        <p:spPr>
          <a:xfrm>
            <a:off x="457200" y="1143000"/>
            <a:ext cx="9067800" cy="4525963"/>
          </a:xfrm>
        </p:spPr>
        <p:txBody>
          <a:bodyPr/>
          <a:lstStyle/>
          <a:p>
            <a:r>
              <a:rPr lang="en-US" dirty="0" smtClean="0"/>
              <a:t>New encoding/decoding to allow multiple signals transmitted on the same channel</a:t>
            </a:r>
          </a:p>
          <a:p>
            <a:endParaRPr lang="en-US" dirty="0"/>
          </a:p>
          <a:p>
            <a:r>
              <a:rPr lang="en-US" dirty="0"/>
              <a:t>C</a:t>
            </a:r>
            <a:r>
              <a:rPr lang="en-US" dirty="0" smtClean="0"/>
              <a:t>ollision resistant medium access protocol (CRMA) based on the encoding/decoding </a:t>
            </a:r>
          </a:p>
          <a:p>
            <a:endParaRPr lang="en-US" dirty="0"/>
          </a:p>
          <a:p>
            <a:r>
              <a:rPr lang="en-US" dirty="0" smtClean="0"/>
              <a:t>Evaluation to show CRMA is a promising direction for spectrum sharing</a:t>
            </a:r>
            <a:endParaRPr lang="en-US" dirty="0"/>
          </a:p>
        </p:txBody>
      </p:sp>
      <p:sp>
        <p:nvSpPr>
          <p:cNvPr id="4" name="Slide Number Placeholder 3"/>
          <p:cNvSpPr>
            <a:spLocks noGrp="1"/>
          </p:cNvSpPr>
          <p:nvPr>
            <p:ph type="sldNum" sz="quarter" idx="12"/>
          </p:nvPr>
        </p:nvSpPr>
        <p:spPr/>
        <p:txBody>
          <a:bodyPr/>
          <a:lstStyle/>
          <a:p>
            <a:fld id="{3BBAFA1A-E95A-1647-94AA-76CC57A2F4A4}" type="slidenum">
              <a:rPr lang="en-US" smtClean="0"/>
              <a:pPr/>
              <a:t>4</a:t>
            </a:fld>
            <a:endParaRPr lang="en-US" dirty="0"/>
          </a:p>
        </p:txBody>
      </p:sp>
    </p:spTree>
    <p:extLst>
      <p:ext uri="{BB962C8B-B14F-4D97-AF65-F5344CB8AC3E}">
        <p14:creationId xmlns:p14="http://schemas.microsoft.com/office/powerpoint/2010/main" val="15014426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458200" cy="1143000"/>
          </a:xfrm>
        </p:spPr>
        <p:txBody>
          <a:bodyPr/>
          <a:lstStyle/>
          <a:p>
            <a:r>
              <a:rPr lang="en-US" dirty="0" smtClean="0"/>
              <a:t>CRMA: An Illustrating Example</a:t>
            </a:r>
            <a:endParaRPr lang="en-US" dirty="0"/>
          </a:p>
        </p:txBody>
      </p:sp>
      <p:sp>
        <p:nvSpPr>
          <p:cNvPr id="4" name="Slide Number Placeholder 3"/>
          <p:cNvSpPr>
            <a:spLocks noGrp="1"/>
          </p:cNvSpPr>
          <p:nvPr>
            <p:ph type="sldNum" sz="quarter" idx="12"/>
          </p:nvPr>
        </p:nvSpPr>
        <p:spPr/>
        <p:txBody>
          <a:bodyPr/>
          <a:lstStyle/>
          <a:p>
            <a:fld id="{3BBAFA1A-E95A-1647-94AA-76CC57A2F4A4}" type="slidenum">
              <a:rPr lang="en-US" smtClean="0"/>
              <a:pPr/>
              <a:t>5</a:t>
            </a:fld>
            <a:endParaRPr lang="en-US" dirty="0"/>
          </a:p>
        </p:txBody>
      </p:sp>
      <p:cxnSp>
        <p:nvCxnSpPr>
          <p:cNvPr id="6" name="Straight Connector 5"/>
          <p:cNvCxnSpPr/>
          <p:nvPr/>
        </p:nvCxnSpPr>
        <p:spPr>
          <a:xfrm>
            <a:off x="304800" y="2901042"/>
            <a:ext cx="5985545"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397231" y="2161848"/>
            <a:ext cx="1590500" cy="461665"/>
          </a:xfrm>
          <a:prstGeom prst="rect">
            <a:avLst/>
          </a:prstGeom>
          <a:noFill/>
        </p:spPr>
        <p:txBody>
          <a:bodyPr wrap="none" rtlCol="0">
            <a:spAutoFit/>
          </a:bodyPr>
          <a:lstStyle/>
          <a:p>
            <a:r>
              <a:rPr lang="en-US" sz="2400" dirty="0" smtClean="0"/>
              <a:t>Channel 1</a:t>
            </a:r>
            <a:endParaRPr lang="en-US" sz="2400" dirty="0"/>
          </a:p>
        </p:txBody>
      </p:sp>
      <p:sp>
        <p:nvSpPr>
          <p:cNvPr id="14" name="TextBox 13"/>
          <p:cNvSpPr txBox="1"/>
          <p:nvPr/>
        </p:nvSpPr>
        <p:spPr>
          <a:xfrm>
            <a:off x="397231" y="3124200"/>
            <a:ext cx="1590500" cy="461665"/>
          </a:xfrm>
          <a:prstGeom prst="rect">
            <a:avLst/>
          </a:prstGeom>
          <a:noFill/>
        </p:spPr>
        <p:txBody>
          <a:bodyPr wrap="none" rtlCol="0">
            <a:spAutoFit/>
          </a:bodyPr>
          <a:lstStyle/>
          <a:p>
            <a:r>
              <a:rPr lang="en-US" sz="2400" dirty="0" smtClean="0"/>
              <a:t>Channel 2</a:t>
            </a:r>
            <a:endParaRPr lang="en-US" sz="2400" dirty="0"/>
          </a:p>
        </p:txBody>
      </p:sp>
      <p:sp>
        <p:nvSpPr>
          <p:cNvPr id="30" name="Oval 29"/>
          <p:cNvSpPr/>
          <p:nvPr/>
        </p:nvSpPr>
        <p:spPr>
          <a:xfrm>
            <a:off x="6553200" y="1846106"/>
            <a:ext cx="838200" cy="659172"/>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rPr>
              <a:t>S1</a:t>
            </a:r>
            <a:endParaRPr lang="en-US" sz="2800" dirty="0">
              <a:solidFill>
                <a:schemeClr val="tx1"/>
              </a:solidFill>
            </a:endParaRPr>
          </a:p>
        </p:txBody>
      </p:sp>
      <p:sp>
        <p:nvSpPr>
          <p:cNvPr id="31" name="Oval 30"/>
          <p:cNvSpPr/>
          <p:nvPr/>
        </p:nvSpPr>
        <p:spPr>
          <a:xfrm>
            <a:off x="8153399" y="1846106"/>
            <a:ext cx="844731" cy="659172"/>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rPr>
              <a:t>R1</a:t>
            </a:r>
            <a:endParaRPr lang="en-US" sz="2800" dirty="0">
              <a:solidFill>
                <a:schemeClr val="tx1"/>
              </a:solidFill>
            </a:endParaRPr>
          </a:p>
        </p:txBody>
      </p:sp>
      <p:sp>
        <p:nvSpPr>
          <p:cNvPr id="32" name="Oval 31"/>
          <p:cNvSpPr/>
          <p:nvPr/>
        </p:nvSpPr>
        <p:spPr>
          <a:xfrm>
            <a:off x="6477000" y="3303228"/>
            <a:ext cx="838200" cy="659172"/>
          </a:xfrm>
          <a:prstGeom prst="ellipse">
            <a:avLst/>
          </a:prstGeom>
          <a:solidFill>
            <a:srgbClr val="37921E"/>
          </a:solidFill>
          <a:ln>
            <a:solidFill>
              <a:srgbClr val="248C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rPr>
              <a:t>S2</a:t>
            </a:r>
            <a:endParaRPr lang="en-US" sz="2800" dirty="0">
              <a:solidFill>
                <a:schemeClr val="tx1"/>
              </a:solidFill>
            </a:endParaRPr>
          </a:p>
        </p:txBody>
      </p:sp>
      <p:sp>
        <p:nvSpPr>
          <p:cNvPr id="33" name="Oval 32"/>
          <p:cNvSpPr/>
          <p:nvPr/>
        </p:nvSpPr>
        <p:spPr>
          <a:xfrm>
            <a:off x="8153400" y="3244334"/>
            <a:ext cx="844730" cy="659172"/>
          </a:xfrm>
          <a:prstGeom prst="ellipse">
            <a:avLst/>
          </a:prstGeom>
          <a:solidFill>
            <a:srgbClr val="37921E"/>
          </a:solidFill>
          <a:ln>
            <a:solidFill>
              <a:srgbClr val="248C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rPr>
              <a:t>R2</a:t>
            </a:r>
            <a:endParaRPr lang="en-US" sz="2800" dirty="0">
              <a:solidFill>
                <a:schemeClr val="tx1"/>
              </a:solidFill>
            </a:endParaRPr>
          </a:p>
        </p:txBody>
      </p:sp>
      <p:cxnSp>
        <p:nvCxnSpPr>
          <p:cNvPr id="34" name="Straight Arrow Connector 33"/>
          <p:cNvCxnSpPr>
            <a:stCxn id="30" idx="6"/>
            <a:endCxn id="31" idx="2"/>
          </p:cNvCxnSpPr>
          <p:nvPr/>
        </p:nvCxnSpPr>
        <p:spPr>
          <a:xfrm>
            <a:off x="7391400" y="2175692"/>
            <a:ext cx="761999"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a:off x="7239000" y="3598706"/>
            <a:ext cx="9144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6" name="TextBox 35"/>
          <p:cNvSpPr txBox="1"/>
          <p:nvPr/>
        </p:nvSpPr>
        <p:spPr>
          <a:xfrm>
            <a:off x="383490" y="3733800"/>
            <a:ext cx="4950510" cy="1323439"/>
          </a:xfrm>
          <a:prstGeom prst="rect">
            <a:avLst/>
          </a:prstGeom>
          <a:noFill/>
        </p:spPr>
        <p:txBody>
          <a:bodyPr wrap="square" rtlCol="0">
            <a:spAutoFit/>
          </a:bodyPr>
          <a:lstStyle/>
          <a:p>
            <a:r>
              <a:rPr lang="en-US" sz="2800" dirty="0">
                <a:solidFill>
                  <a:srgbClr val="1B00C0"/>
                </a:solidFill>
                <a:latin typeface="Comic Sans MS" pitchFamily="66" charset="0"/>
              </a:rPr>
              <a:t>Randomly pick a </a:t>
            </a:r>
            <a:r>
              <a:rPr lang="en-US" sz="2800" dirty="0" smtClean="0">
                <a:solidFill>
                  <a:srgbClr val="1B00C0"/>
                </a:solidFill>
                <a:latin typeface="Comic Sans MS" pitchFamily="66" charset="0"/>
              </a:rPr>
              <a:t>channel? </a:t>
            </a:r>
          </a:p>
          <a:p>
            <a:r>
              <a:rPr lang="en-US" sz="2800" dirty="0" smtClean="0">
                <a:solidFill>
                  <a:schemeClr val="accent2"/>
                </a:solidFill>
                <a:latin typeface="Comic Sans MS" pitchFamily="66" charset="0"/>
              </a:rPr>
              <a:t>- 50</a:t>
            </a:r>
            <a:r>
              <a:rPr lang="en-US" sz="2800" dirty="0">
                <a:solidFill>
                  <a:schemeClr val="accent2"/>
                </a:solidFill>
                <a:latin typeface="Comic Sans MS" pitchFamily="66" charset="0"/>
              </a:rPr>
              <a:t>% collisions!</a:t>
            </a:r>
          </a:p>
          <a:p>
            <a:endParaRPr lang="en-US" sz="2400" dirty="0" smtClean="0">
              <a:solidFill>
                <a:srgbClr val="1B00C0"/>
              </a:solidFill>
              <a:latin typeface="Comic Sans MS" pitchFamily="66" charset="0"/>
            </a:endParaRPr>
          </a:p>
        </p:txBody>
      </p:sp>
      <p:sp>
        <p:nvSpPr>
          <p:cNvPr id="38" name="TextBox 37"/>
          <p:cNvSpPr txBox="1"/>
          <p:nvPr/>
        </p:nvSpPr>
        <p:spPr>
          <a:xfrm>
            <a:off x="0" y="5819240"/>
            <a:ext cx="397231" cy="369332"/>
          </a:xfrm>
          <a:prstGeom prst="rect">
            <a:avLst/>
          </a:prstGeom>
          <a:noFill/>
        </p:spPr>
        <p:txBody>
          <a:bodyPr wrap="square" rtlCol="0">
            <a:spAutoFit/>
          </a:bodyPr>
          <a:lstStyle/>
          <a:p>
            <a:endParaRPr lang="en-US" dirty="0"/>
          </a:p>
        </p:txBody>
      </p:sp>
      <p:sp>
        <p:nvSpPr>
          <p:cNvPr id="39" name="TextBox 38"/>
          <p:cNvSpPr txBox="1"/>
          <p:nvPr/>
        </p:nvSpPr>
        <p:spPr>
          <a:xfrm>
            <a:off x="228600" y="4953000"/>
            <a:ext cx="8949886" cy="1261884"/>
          </a:xfrm>
          <a:prstGeom prst="rect">
            <a:avLst/>
          </a:prstGeom>
          <a:noFill/>
        </p:spPr>
        <p:txBody>
          <a:bodyPr wrap="none" rtlCol="0">
            <a:spAutoFit/>
          </a:bodyPr>
          <a:lstStyle/>
          <a:p>
            <a:r>
              <a:rPr lang="en-US" sz="2800" dirty="0">
                <a:solidFill>
                  <a:srgbClr val="1B00C0"/>
                </a:solidFill>
                <a:latin typeface="Comic Sans MS" pitchFamily="66" charset="0"/>
              </a:rPr>
              <a:t>Coordinate to avoid using the same channel? </a:t>
            </a:r>
          </a:p>
          <a:p>
            <a:pPr marL="342900" indent="-342900">
              <a:buFontTx/>
              <a:buChar char="-"/>
            </a:pPr>
            <a:r>
              <a:rPr lang="en-US" sz="2800" dirty="0" smtClean="0">
                <a:solidFill>
                  <a:schemeClr val="accent2"/>
                </a:solidFill>
                <a:latin typeface="Comic Sans MS" pitchFamily="66" charset="0"/>
              </a:rPr>
              <a:t>Large overhead specially for lots </a:t>
            </a:r>
            <a:r>
              <a:rPr lang="en-US" sz="2800" dirty="0">
                <a:solidFill>
                  <a:schemeClr val="accent2"/>
                </a:solidFill>
                <a:latin typeface="Comic Sans MS" pitchFamily="66" charset="0"/>
              </a:rPr>
              <a:t>of dynamic flows</a:t>
            </a:r>
          </a:p>
          <a:p>
            <a:endParaRPr lang="en-US" sz="2000" dirty="0"/>
          </a:p>
        </p:txBody>
      </p:sp>
    </p:spTree>
    <p:extLst>
      <p:ext uri="{BB962C8B-B14F-4D97-AF65-F5344CB8AC3E}">
        <p14:creationId xmlns:p14="http://schemas.microsoft.com/office/powerpoint/2010/main" val="607010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9">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458200" cy="1143000"/>
          </a:xfrm>
        </p:spPr>
        <p:txBody>
          <a:bodyPr/>
          <a:lstStyle/>
          <a:p>
            <a:r>
              <a:rPr lang="en-US" dirty="0" smtClean="0"/>
              <a:t>CRMA: An Illustrating Example</a:t>
            </a:r>
            <a:endParaRPr lang="en-US" dirty="0"/>
          </a:p>
        </p:txBody>
      </p:sp>
      <p:sp>
        <p:nvSpPr>
          <p:cNvPr id="4" name="Slide Number Placeholder 3"/>
          <p:cNvSpPr>
            <a:spLocks noGrp="1"/>
          </p:cNvSpPr>
          <p:nvPr>
            <p:ph type="sldNum" sz="quarter" idx="12"/>
          </p:nvPr>
        </p:nvSpPr>
        <p:spPr/>
        <p:txBody>
          <a:bodyPr/>
          <a:lstStyle/>
          <a:p>
            <a:fld id="{3BBAFA1A-E95A-1647-94AA-76CC57A2F4A4}" type="slidenum">
              <a:rPr lang="en-US" smtClean="0"/>
              <a:pPr/>
              <a:t>6</a:t>
            </a:fld>
            <a:endParaRPr lang="en-US" dirty="0"/>
          </a:p>
        </p:txBody>
      </p:sp>
      <p:cxnSp>
        <p:nvCxnSpPr>
          <p:cNvPr id="6" name="Straight Connector 5"/>
          <p:cNvCxnSpPr/>
          <p:nvPr/>
        </p:nvCxnSpPr>
        <p:spPr>
          <a:xfrm>
            <a:off x="304800" y="2901042"/>
            <a:ext cx="5985545"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2292531" y="1377043"/>
            <a:ext cx="2362200" cy="55517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2292531" y="2161848"/>
            <a:ext cx="2438400" cy="559636"/>
          </a:xfrm>
          <a:prstGeom prst="rect">
            <a:avLst/>
          </a:prstGeom>
          <a:solidFill>
            <a:srgbClr val="37921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397231" y="2161848"/>
            <a:ext cx="1590500" cy="461665"/>
          </a:xfrm>
          <a:prstGeom prst="rect">
            <a:avLst/>
          </a:prstGeom>
          <a:noFill/>
        </p:spPr>
        <p:txBody>
          <a:bodyPr wrap="none" rtlCol="0">
            <a:spAutoFit/>
          </a:bodyPr>
          <a:lstStyle/>
          <a:p>
            <a:r>
              <a:rPr lang="en-US" sz="2400" dirty="0" smtClean="0"/>
              <a:t>Channel 1</a:t>
            </a:r>
            <a:endParaRPr lang="en-US" sz="2400" dirty="0"/>
          </a:p>
        </p:txBody>
      </p:sp>
      <p:sp>
        <p:nvSpPr>
          <p:cNvPr id="14" name="TextBox 13"/>
          <p:cNvSpPr txBox="1"/>
          <p:nvPr/>
        </p:nvSpPr>
        <p:spPr>
          <a:xfrm>
            <a:off x="397231" y="3124200"/>
            <a:ext cx="1590500" cy="461665"/>
          </a:xfrm>
          <a:prstGeom prst="rect">
            <a:avLst/>
          </a:prstGeom>
          <a:noFill/>
        </p:spPr>
        <p:txBody>
          <a:bodyPr wrap="none" rtlCol="0">
            <a:spAutoFit/>
          </a:bodyPr>
          <a:lstStyle/>
          <a:p>
            <a:r>
              <a:rPr lang="en-US" sz="2400" dirty="0" smtClean="0"/>
              <a:t>Channel 2</a:t>
            </a:r>
            <a:endParaRPr lang="en-US" sz="2400" dirty="0"/>
          </a:p>
        </p:txBody>
      </p:sp>
      <p:sp>
        <p:nvSpPr>
          <p:cNvPr id="15" name="Rectangle 14"/>
          <p:cNvSpPr/>
          <p:nvPr/>
        </p:nvSpPr>
        <p:spPr>
          <a:xfrm>
            <a:off x="2292531" y="3102428"/>
            <a:ext cx="2362200" cy="55517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2292531" y="3859964"/>
            <a:ext cx="2362200" cy="559636"/>
          </a:xfrm>
          <a:prstGeom prst="rect">
            <a:avLst/>
          </a:prstGeom>
          <a:solidFill>
            <a:srgbClr val="37921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4818593" y="1469963"/>
            <a:ext cx="1330814" cy="461665"/>
          </a:xfrm>
          <a:prstGeom prst="rect">
            <a:avLst/>
          </a:prstGeom>
          <a:noFill/>
        </p:spPr>
        <p:txBody>
          <a:bodyPr wrap="none" rtlCol="0">
            <a:spAutoFit/>
          </a:bodyPr>
          <a:lstStyle/>
          <a:p>
            <a:r>
              <a:rPr lang="en-US" sz="2400" dirty="0" smtClean="0"/>
              <a:t>Frame 1</a:t>
            </a:r>
            <a:endParaRPr lang="en-US" sz="2400" dirty="0"/>
          </a:p>
        </p:txBody>
      </p:sp>
      <p:sp>
        <p:nvSpPr>
          <p:cNvPr id="18" name="TextBox 17"/>
          <p:cNvSpPr txBox="1"/>
          <p:nvPr/>
        </p:nvSpPr>
        <p:spPr>
          <a:xfrm>
            <a:off x="4883331" y="2129135"/>
            <a:ext cx="1330814" cy="461665"/>
          </a:xfrm>
          <a:prstGeom prst="rect">
            <a:avLst/>
          </a:prstGeom>
          <a:noFill/>
        </p:spPr>
        <p:txBody>
          <a:bodyPr wrap="none" rtlCol="0">
            <a:spAutoFit/>
          </a:bodyPr>
          <a:lstStyle/>
          <a:p>
            <a:r>
              <a:rPr lang="en-US" sz="2400" dirty="0" smtClean="0"/>
              <a:t>Frame 2</a:t>
            </a:r>
            <a:endParaRPr lang="en-US" sz="2400" dirty="0"/>
          </a:p>
        </p:txBody>
      </p:sp>
      <p:sp>
        <p:nvSpPr>
          <p:cNvPr id="19" name="TextBox 18"/>
          <p:cNvSpPr txBox="1"/>
          <p:nvPr/>
        </p:nvSpPr>
        <p:spPr>
          <a:xfrm>
            <a:off x="4970993" y="3200400"/>
            <a:ext cx="1330814" cy="461665"/>
          </a:xfrm>
          <a:prstGeom prst="rect">
            <a:avLst/>
          </a:prstGeom>
          <a:noFill/>
        </p:spPr>
        <p:txBody>
          <a:bodyPr wrap="none" rtlCol="0">
            <a:spAutoFit/>
          </a:bodyPr>
          <a:lstStyle/>
          <a:p>
            <a:r>
              <a:rPr lang="en-US" sz="2400" dirty="0" smtClean="0"/>
              <a:t>Frame 1</a:t>
            </a:r>
            <a:endParaRPr lang="en-US" sz="2400" dirty="0"/>
          </a:p>
        </p:txBody>
      </p:sp>
      <p:sp>
        <p:nvSpPr>
          <p:cNvPr id="20" name="TextBox 19"/>
          <p:cNvSpPr txBox="1"/>
          <p:nvPr/>
        </p:nvSpPr>
        <p:spPr>
          <a:xfrm>
            <a:off x="4959531" y="3881735"/>
            <a:ext cx="1330814" cy="461665"/>
          </a:xfrm>
          <a:prstGeom prst="rect">
            <a:avLst/>
          </a:prstGeom>
          <a:noFill/>
        </p:spPr>
        <p:txBody>
          <a:bodyPr wrap="none" rtlCol="0">
            <a:spAutoFit/>
          </a:bodyPr>
          <a:lstStyle/>
          <a:p>
            <a:r>
              <a:rPr lang="en-US" sz="2400" dirty="0" smtClean="0"/>
              <a:t>Frame 2</a:t>
            </a:r>
            <a:endParaRPr lang="en-US" sz="2400" dirty="0"/>
          </a:p>
        </p:txBody>
      </p:sp>
      <p:sp>
        <p:nvSpPr>
          <p:cNvPr id="3" name="Oval 2"/>
          <p:cNvSpPr/>
          <p:nvPr/>
        </p:nvSpPr>
        <p:spPr>
          <a:xfrm>
            <a:off x="6553200" y="1600200"/>
            <a:ext cx="838200" cy="659172"/>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rPr>
              <a:t>S1</a:t>
            </a:r>
            <a:endParaRPr lang="en-US" sz="2800" dirty="0">
              <a:solidFill>
                <a:schemeClr val="tx1"/>
              </a:solidFill>
            </a:endParaRPr>
          </a:p>
        </p:txBody>
      </p:sp>
      <p:sp>
        <p:nvSpPr>
          <p:cNvPr id="24" name="Oval 23"/>
          <p:cNvSpPr/>
          <p:nvPr/>
        </p:nvSpPr>
        <p:spPr>
          <a:xfrm>
            <a:off x="8153399" y="1600200"/>
            <a:ext cx="844731" cy="659172"/>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rPr>
              <a:t>R1</a:t>
            </a:r>
            <a:endParaRPr lang="en-US" sz="2800" dirty="0">
              <a:solidFill>
                <a:schemeClr val="tx1"/>
              </a:solidFill>
            </a:endParaRPr>
          </a:p>
        </p:txBody>
      </p:sp>
      <p:sp>
        <p:nvSpPr>
          <p:cNvPr id="25" name="Oval 24"/>
          <p:cNvSpPr/>
          <p:nvPr/>
        </p:nvSpPr>
        <p:spPr>
          <a:xfrm>
            <a:off x="6477000" y="3057322"/>
            <a:ext cx="838200" cy="659172"/>
          </a:xfrm>
          <a:prstGeom prst="ellipse">
            <a:avLst/>
          </a:prstGeom>
          <a:solidFill>
            <a:srgbClr val="37921E"/>
          </a:solidFill>
          <a:ln>
            <a:solidFill>
              <a:srgbClr val="248C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rPr>
              <a:t>S2</a:t>
            </a:r>
            <a:endParaRPr lang="en-US" sz="2800" dirty="0">
              <a:solidFill>
                <a:schemeClr val="tx1"/>
              </a:solidFill>
            </a:endParaRPr>
          </a:p>
        </p:txBody>
      </p:sp>
      <p:sp>
        <p:nvSpPr>
          <p:cNvPr id="27" name="Oval 26"/>
          <p:cNvSpPr/>
          <p:nvPr/>
        </p:nvSpPr>
        <p:spPr>
          <a:xfrm>
            <a:off x="8153400" y="2998428"/>
            <a:ext cx="844730" cy="659172"/>
          </a:xfrm>
          <a:prstGeom prst="ellipse">
            <a:avLst/>
          </a:prstGeom>
          <a:solidFill>
            <a:srgbClr val="37921E"/>
          </a:solidFill>
          <a:ln>
            <a:solidFill>
              <a:srgbClr val="248C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rPr>
              <a:t>R2</a:t>
            </a:r>
            <a:endParaRPr lang="en-US" sz="2800" dirty="0">
              <a:solidFill>
                <a:schemeClr val="tx1"/>
              </a:solidFill>
            </a:endParaRPr>
          </a:p>
        </p:txBody>
      </p:sp>
      <p:cxnSp>
        <p:nvCxnSpPr>
          <p:cNvPr id="12" name="Straight Arrow Connector 11"/>
          <p:cNvCxnSpPr>
            <a:stCxn id="3" idx="6"/>
            <a:endCxn id="24" idx="2"/>
          </p:cNvCxnSpPr>
          <p:nvPr/>
        </p:nvCxnSpPr>
        <p:spPr>
          <a:xfrm>
            <a:off x="7391400" y="1929786"/>
            <a:ext cx="761999"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a:off x="7239000" y="3352800"/>
            <a:ext cx="9144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2" name="TextBox 21"/>
              <p:cNvSpPr txBox="1"/>
              <p:nvPr/>
            </p:nvSpPr>
            <p:spPr>
              <a:xfrm>
                <a:off x="587924" y="5530825"/>
                <a:ext cx="8175076" cy="523219"/>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a:rPr>
                        <m:t>𝑅</m:t>
                      </m:r>
                      <m:d>
                        <m:dPr>
                          <m:ctrlPr>
                            <a:rPr lang="en-US" sz="2800" b="0" i="1" smtClean="0">
                              <a:latin typeface="Cambria Math"/>
                            </a:rPr>
                          </m:ctrlPr>
                        </m:dPr>
                        <m:e>
                          <m:r>
                            <a:rPr lang="en-US" sz="2800" b="0" i="1" smtClean="0">
                              <a:latin typeface="Cambria Math"/>
                            </a:rPr>
                            <m:t>2</m:t>
                          </m:r>
                        </m:e>
                      </m:d>
                      <m:r>
                        <a:rPr lang="en-US" sz="2800" b="0" i="1" smtClean="0">
                          <a:latin typeface="Cambria Math"/>
                        </a:rPr>
                        <m:t>=</m:t>
                      </m:r>
                      <m:r>
                        <a:rPr lang="en-US" sz="2800" b="0" i="1" smtClean="0">
                          <a:latin typeface="Cambria Math"/>
                        </a:rPr>
                        <m:t>h</m:t>
                      </m:r>
                      <m:d>
                        <m:dPr>
                          <m:ctrlPr>
                            <a:rPr lang="en-US" sz="2800" b="0" i="1" smtClean="0">
                              <a:latin typeface="Cambria Math"/>
                            </a:rPr>
                          </m:ctrlPr>
                        </m:dPr>
                        <m:e>
                          <m:r>
                            <a:rPr lang="en-US" sz="2800" b="0" i="1" smtClean="0">
                              <a:latin typeface="Cambria Math"/>
                            </a:rPr>
                            <m:t>2,1</m:t>
                          </m:r>
                        </m:e>
                      </m:d>
                      <m:r>
                        <a:rPr lang="en-US" sz="2800" b="0" i="1" smtClean="0">
                          <a:latin typeface="Cambria Math"/>
                          <a:ea typeface="Cambria Math"/>
                        </a:rPr>
                        <m:t>×</m:t>
                      </m:r>
                      <m:r>
                        <a:rPr lang="en-US" sz="2800" b="0" i="1" smtClean="0">
                          <a:latin typeface="Cambria Math"/>
                          <a:ea typeface="Cambria Math"/>
                        </a:rPr>
                        <m:t>𝑐</m:t>
                      </m:r>
                      <m:d>
                        <m:dPr>
                          <m:ctrlPr>
                            <a:rPr lang="en-US" sz="2800" b="0" i="1" smtClean="0">
                              <a:latin typeface="Cambria Math"/>
                              <a:ea typeface="Cambria Math"/>
                            </a:rPr>
                          </m:ctrlPr>
                        </m:dPr>
                        <m:e>
                          <m:r>
                            <a:rPr lang="en-US" sz="2800" b="0" i="1" smtClean="0">
                              <a:latin typeface="Cambria Math"/>
                              <a:ea typeface="Cambria Math"/>
                            </a:rPr>
                            <m:t>2,1</m:t>
                          </m:r>
                        </m:e>
                      </m:d>
                      <m:r>
                        <a:rPr lang="en-US" sz="2800" b="0" i="1" smtClean="0">
                          <a:latin typeface="Cambria Math"/>
                          <a:ea typeface="Cambria Math"/>
                        </a:rPr>
                        <m:t>×</m:t>
                      </m:r>
                      <m:r>
                        <a:rPr lang="en-US" sz="2800" b="0" i="1" smtClean="0">
                          <a:latin typeface="Cambria Math"/>
                          <a:ea typeface="Cambria Math"/>
                        </a:rPr>
                        <m:t>𝑥</m:t>
                      </m:r>
                      <m:r>
                        <a:rPr lang="en-US" sz="2800" b="0" i="1" smtClean="0">
                          <a:latin typeface="Cambria Math"/>
                          <a:ea typeface="Cambria Math"/>
                        </a:rPr>
                        <m:t>1+</m:t>
                      </m:r>
                      <m:r>
                        <a:rPr lang="en-US" sz="2800" b="0" i="1" smtClean="0">
                          <a:latin typeface="Cambria Math"/>
                          <a:ea typeface="Cambria Math"/>
                        </a:rPr>
                        <m:t>h</m:t>
                      </m:r>
                      <m:d>
                        <m:dPr>
                          <m:ctrlPr>
                            <a:rPr lang="en-US" sz="2800" b="0" i="1" smtClean="0">
                              <a:latin typeface="Cambria Math"/>
                              <a:ea typeface="Cambria Math"/>
                            </a:rPr>
                          </m:ctrlPr>
                        </m:dPr>
                        <m:e>
                          <m:r>
                            <a:rPr lang="en-US" sz="2800" b="0" i="1" smtClean="0">
                              <a:latin typeface="Cambria Math"/>
                              <a:ea typeface="Cambria Math"/>
                            </a:rPr>
                            <m:t>2,1</m:t>
                          </m:r>
                        </m:e>
                      </m:d>
                      <m:r>
                        <a:rPr lang="en-US" sz="2800" b="0" i="1" smtClean="0">
                          <a:latin typeface="Cambria Math"/>
                          <a:ea typeface="Cambria Math"/>
                        </a:rPr>
                        <m:t>×</m:t>
                      </m:r>
                      <m:r>
                        <a:rPr lang="en-US" sz="2800" b="0" i="1" smtClean="0">
                          <a:latin typeface="Cambria Math"/>
                          <a:ea typeface="Cambria Math"/>
                        </a:rPr>
                        <m:t>𝑐</m:t>
                      </m:r>
                      <m:d>
                        <m:dPr>
                          <m:ctrlPr>
                            <a:rPr lang="en-US" sz="2800" b="0" i="1" smtClean="0">
                              <a:latin typeface="Cambria Math"/>
                              <a:ea typeface="Cambria Math"/>
                            </a:rPr>
                          </m:ctrlPr>
                        </m:dPr>
                        <m:e>
                          <m:r>
                            <a:rPr lang="en-US" sz="2800" b="0" i="1" smtClean="0">
                              <a:latin typeface="Cambria Math"/>
                              <a:ea typeface="Cambria Math"/>
                            </a:rPr>
                            <m:t>2,2</m:t>
                          </m:r>
                        </m:e>
                      </m:d>
                      <m:r>
                        <a:rPr lang="en-US" sz="2800" b="0" i="1" smtClean="0">
                          <a:latin typeface="Cambria Math"/>
                          <a:ea typeface="Cambria Math"/>
                        </a:rPr>
                        <m:t>×</m:t>
                      </m:r>
                      <m:r>
                        <a:rPr lang="en-US" sz="2800" b="0" i="1" smtClean="0">
                          <a:latin typeface="Cambria Math"/>
                          <a:ea typeface="Cambria Math"/>
                        </a:rPr>
                        <m:t>𝑥</m:t>
                      </m:r>
                      <m:r>
                        <a:rPr lang="en-US" sz="2800" b="0" i="1" smtClean="0">
                          <a:latin typeface="Cambria Math"/>
                          <a:ea typeface="Cambria Math"/>
                        </a:rPr>
                        <m:t>2</m:t>
                      </m:r>
                    </m:oMath>
                  </m:oMathPara>
                </a14:m>
                <a:endParaRPr lang="en-US" sz="2800" b="0" dirty="0" smtClean="0">
                  <a:ea typeface="Cambria Math"/>
                </a:endParaRPr>
              </a:p>
            </p:txBody>
          </p:sp>
        </mc:Choice>
        <mc:Fallback xmlns="">
          <p:sp>
            <p:nvSpPr>
              <p:cNvPr id="22" name="TextBox 21"/>
              <p:cNvSpPr txBox="1">
                <a:spLocks noRot="1" noChangeAspect="1" noMove="1" noResize="1" noEditPoints="1" noAdjustHandles="1" noChangeArrowheads="1" noChangeShapeType="1" noTextEdit="1"/>
              </p:cNvSpPr>
              <p:nvPr/>
            </p:nvSpPr>
            <p:spPr>
              <a:xfrm>
                <a:off x="587924" y="5530825"/>
                <a:ext cx="8175076" cy="523219"/>
              </a:xfrm>
              <a:prstGeom prst="rect">
                <a:avLst/>
              </a:prstGeom>
              <a:blipFill rotWithShape="1">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1" name="TextBox 20"/>
              <p:cNvSpPr txBox="1"/>
              <p:nvPr/>
            </p:nvSpPr>
            <p:spPr>
              <a:xfrm>
                <a:off x="311331" y="4704917"/>
                <a:ext cx="8686799" cy="52322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a:rPr>
                        <m:t>𝑅</m:t>
                      </m:r>
                      <m:d>
                        <m:dPr>
                          <m:ctrlPr>
                            <a:rPr lang="en-US" sz="2800" b="0" i="1" smtClean="0">
                              <a:latin typeface="Cambria Math"/>
                            </a:rPr>
                          </m:ctrlPr>
                        </m:dPr>
                        <m:e>
                          <m:r>
                            <a:rPr lang="en-US" sz="2800" b="0" i="1" smtClean="0">
                              <a:latin typeface="Cambria Math"/>
                            </a:rPr>
                            <m:t>1</m:t>
                          </m:r>
                        </m:e>
                      </m:d>
                      <m:r>
                        <a:rPr lang="en-US" sz="2800" b="0" i="1" smtClean="0">
                          <a:latin typeface="Cambria Math"/>
                        </a:rPr>
                        <m:t>=</m:t>
                      </m:r>
                      <m:r>
                        <a:rPr lang="en-US" sz="2800" b="0" i="1" smtClean="0">
                          <a:latin typeface="Cambria Math"/>
                        </a:rPr>
                        <m:t>h</m:t>
                      </m:r>
                      <m:d>
                        <m:dPr>
                          <m:ctrlPr>
                            <a:rPr lang="en-US" sz="2800" b="0" i="1" smtClean="0">
                              <a:latin typeface="Cambria Math"/>
                            </a:rPr>
                          </m:ctrlPr>
                        </m:dPr>
                        <m:e>
                          <m:r>
                            <a:rPr lang="en-US" sz="2800" b="0" i="1" smtClean="0">
                              <a:latin typeface="Cambria Math"/>
                            </a:rPr>
                            <m:t>1,1</m:t>
                          </m:r>
                        </m:e>
                      </m:d>
                      <m:r>
                        <a:rPr lang="en-US" sz="2800" b="0" i="1" smtClean="0">
                          <a:latin typeface="Cambria Math"/>
                          <a:ea typeface="Cambria Math"/>
                        </a:rPr>
                        <m:t>×</m:t>
                      </m:r>
                      <m:r>
                        <a:rPr lang="en-US" sz="2800" b="0" i="1" smtClean="0">
                          <a:latin typeface="Cambria Math"/>
                          <a:ea typeface="Cambria Math"/>
                        </a:rPr>
                        <m:t>𝑐</m:t>
                      </m:r>
                      <m:d>
                        <m:dPr>
                          <m:ctrlPr>
                            <a:rPr lang="en-US" sz="2800" b="0" i="1" smtClean="0">
                              <a:latin typeface="Cambria Math"/>
                              <a:ea typeface="Cambria Math"/>
                            </a:rPr>
                          </m:ctrlPr>
                        </m:dPr>
                        <m:e>
                          <m:r>
                            <a:rPr lang="en-US" sz="2800" b="0" i="1" smtClean="0">
                              <a:latin typeface="Cambria Math"/>
                              <a:ea typeface="Cambria Math"/>
                            </a:rPr>
                            <m:t>1,1</m:t>
                          </m:r>
                        </m:e>
                      </m:d>
                      <m:r>
                        <a:rPr lang="en-US" sz="2800" b="0" i="1" smtClean="0">
                          <a:latin typeface="Cambria Math"/>
                          <a:ea typeface="Cambria Math"/>
                        </a:rPr>
                        <m:t>×</m:t>
                      </m:r>
                      <m:r>
                        <a:rPr lang="en-US" sz="2800" b="0" i="1" smtClean="0">
                          <a:latin typeface="Cambria Math"/>
                          <a:ea typeface="Cambria Math"/>
                        </a:rPr>
                        <m:t>𝑥</m:t>
                      </m:r>
                      <m:r>
                        <a:rPr lang="en-US" sz="2800" b="0" i="1" smtClean="0">
                          <a:latin typeface="Cambria Math"/>
                          <a:ea typeface="Cambria Math"/>
                        </a:rPr>
                        <m:t>1+</m:t>
                      </m:r>
                      <m:r>
                        <a:rPr lang="en-US" sz="2800" b="0" i="1" smtClean="0">
                          <a:latin typeface="Cambria Math"/>
                          <a:ea typeface="Cambria Math"/>
                        </a:rPr>
                        <m:t>h</m:t>
                      </m:r>
                      <m:d>
                        <m:dPr>
                          <m:ctrlPr>
                            <a:rPr lang="en-US" sz="2800" b="0" i="1" smtClean="0">
                              <a:latin typeface="Cambria Math"/>
                              <a:ea typeface="Cambria Math"/>
                            </a:rPr>
                          </m:ctrlPr>
                        </m:dPr>
                        <m:e>
                          <m:r>
                            <a:rPr lang="en-US" sz="2800" b="0" i="1" smtClean="0">
                              <a:latin typeface="Cambria Math"/>
                              <a:ea typeface="Cambria Math"/>
                            </a:rPr>
                            <m:t>1,2</m:t>
                          </m:r>
                        </m:e>
                      </m:d>
                      <m:r>
                        <a:rPr lang="en-US" sz="2800" b="0" i="1" smtClean="0">
                          <a:latin typeface="Cambria Math"/>
                          <a:ea typeface="Cambria Math"/>
                        </a:rPr>
                        <m:t>×</m:t>
                      </m:r>
                      <m:r>
                        <a:rPr lang="en-US" sz="2800" b="0" i="1" smtClean="0">
                          <a:latin typeface="Cambria Math"/>
                          <a:ea typeface="Cambria Math"/>
                        </a:rPr>
                        <m:t>𝑐</m:t>
                      </m:r>
                      <m:d>
                        <m:dPr>
                          <m:ctrlPr>
                            <a:rPr lang="en-US" sz="2800" b="0" i="1" smtClean="0">
                              <a:latin typeface="Cambria Math"/>
                              <a:ea typeface="Cambria Math"/>
                            </a:rPr>
                          </m:ctrlPr>
                        </m:dPr>
                        <m:e>
                          <m:r>
                            <a:rPr lang="en-US" sz="2800" b="0" i="1" smtClean="0">
                              <a:latin typeface="Cambria Math"/>
                              <a:ea typeface="Cambria Math"/>
                            </a:rPr>
                            <m:t>1,2</m:t>
                          </m:r>
                        </m:e>
                      </m:d>
                      <m:r>
                        <a:rPr lang="en-US" sz="2800" b="0" i="1" smtClean="0">
                          <a:latin typeface="Cambria Math"/>
                          <a:ea typeface="Cambria Math"/>
                        </a:rPr>
                        <m:t>×</m:t>
                      </m:r>
                      <m:r>
                        <a:rPr lang="en-US" sz="2800" b="0" i="1" smtClean="0">
                          <a:latin typeface="Cambria Math"/>
                          <a:ea typeface="Cambria Math"/>
                        </a:rPr>
                        <m:t>𝑥</m:t>
                      </m:r>
                      <m:r>
                        <a:rPr lang="en-US" sz="2800" b="0" i="1" smtClean="0">
                          <a:latin typeface="Cambria Math"/>
                          <a:ea typeface="Cambria Math"/>
                        </a:rPr>
                        <m:t>2</m:t>
                      </m:r>
                    </m:oMath>
                  </m:oMathPara>
                </a14:m>
                <a:endParaRPr lang="en-US" sz="2800" b="0" dirty="0" smtClean="0">
                  <a:ea typeface="Cambria Math"/>
                </a:endParaRPr>
              </a:p>
            </p:txBody>
          </p:sp>
        </mc:Choice>
        <mc:Fallback xmlns="">
          <p:sp>
            <p:nvSpPr>
              <p:cNvPr id="21" name="TextBox 20"/>
              <p:cNvSpPr txBox="1">
                <a:spLocks noRot="1" noChangeAspect="1" noMove="1" noResize="1" noEditPoints="1" noAdjustHandles="1" noChangeArrowheads="1" noChangeShapeType="1" noTextEdit="1"/>
              </p:cNvSpPr>
              <p:nvPr/>
            </p:nvSpPr>
            <p:spPr>
              <a:xfrm>
                <a:off x="311331" y="4704917"/>
                <a:ext cx="8686799" cy="523220"/>
              </a:xfrm>
              <a:prstGeom prst="rect">
                <a:avLst/>
              </a:prstGeom>
              <a:blipFill rotWithShape="1">
                <a:blip r:embed="rId4"/>
                <a:stretch>
                  <a:fillRect/>
                </a:stretch>
              </a:blipFill>
            </p:spPr>
            <p:txBody>
              <a:bodyPr/>
              <a:lstStyle/>
              <a:p>
                <a:r>
                  <a:rPr lang="en-US">
                    <a:noFill/>
                  </a:rPr>
                  <a:t> </a:t>
                </a:r>
              </a:p>
            </p:txBody>
          </p:sp>
        </mc:Fallback>
      </mc:AlternateContent>
      <p:sp>
        <p:nvSpPr>
          <p:cNvPr id="37" name="Oval 36"/>
          <p:cNvSpPr/>
          <p:nvPr/>
        </p:nvSpPr>
        <p:spPr>
          <a:xfrm>
            <a:off x="1918212" y="4677229"/>
            <a:ext cx="3187188" cy="55090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5410200" y="4706892"/>
            <a:ext cx="3187188" cy="550908"/>
          </a:xfrm>
          <a:prstGeom prst="ellipse">
            <a:avLst/>
          </a:prstGeom>
          <a:noFill/>
          <a:ln>
            <a:solidFill>
              <a:srgbClr val="248C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010884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21" grpId="0"/>
      <p:bldP spid="37" grpId="0" animBg="1"/>
      <p:bldP spid="3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458200" cy="1143000"/>
          </a:xfrm>
        </p:spPr>
        <p:txBody>
          <a:bodyPr/>
          <a:lstStyle/>
          <a:p>
            <a:r>
              <a:rPr lang="en-US" dirty="0" smtClean="0"/>
              <a:t>CRMA: An Illustrating Example</a:t>
            </a:r>
            <a:endParaRPr lang="en-US" dirty="0"/>
          </a:p>
        </p:txBody>
      </p:sp>
      <p:sp>
        <p:nvSpPr>
          <p:cNvPr id="4" name="Slide Number Placeholder 3"/>
          <p:cNvSpPr>
            <a:spLocks noGrp="1"/>
          </p:cNvSpPr>
          <p:nvPr>
            <p:ph type="sldNum" sz="quarter" idx="12"/>
          </p:nvPr>
        </p:nvSpPr>
        <p:spPr/>
        <p:txBody>
          <a:bodyPr/>
          <a:lstStyle/>
          <a:p>
            <a:fld id="{3BBAFA1A-E95A-1647-94AA-76CC57A2F4A4}" type="slidenum">
              <a:rPr lang="en-US" smtClean="0"/>
              <a:pPr/>
              <a:t>7</a:t>
            </a:fld>
            <a:endParaRPr lang="en-US" dirty="0"/>
          </a:p>
        </p:txBody>
      </p:sp>
      <p:cxnSp>
        <p:nvCxnSpPr>
          <p:cNvPr id="6" name="Straight Connector 5"/>
          <p:cNvCxnSpPr/>
          <p:nvPr/>
        </p:nvCxnSpPr>
        <p:spPr>
          <a:xfrm>
            <a:off x="304800" y="2901042"/>
            <a:ext cx="5985545"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2292531" y="1377043"/>
            <a:ext cx="2362200" cy="55517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2292531" y="2161848"/>
            <a:ext cx="2438400" cy="559636"/>
          </a:xfrm>
          <a:prstGeom prst="rect">
            <a:avLst/>
          </a:prstGeom>
          <a:solidFill>
            <a:srgbClr val="37921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397231" y="2161848"/>
            <a:ext cx="1590500" cy="461665"/>
          </a:xfrm>
          <a:prstGeom prst="rect">
            <a:avLst/>
          </a:prstGeom>
          <a:noFill/>
        </p:spPr>
        <p:txBody>
          <a:bodyPr wrap="none" rtlCol="0">
            <a:spAutoFit/>
          </a:bodyPr>
          <a:lstStyle/>
          <a:p>
            <a:r>
              <a:rPr lang="en-US" sz="2400" dirty="0" smtClean="0"/>
              <a:t>Channel 1</a:t>
            </a:r>
            <a:endParaRPr lang="en-US" sz="2400" dirty="0"/>
          </a:p>
        </p:txBody>
      </p:sp>
      <p:sp>
        <p:nvSpPr>
          <p:cNvPr id="14" name="TextBox 13"/>
          <p:cNvSpPr txBox="1"/>
          <p:nvPr/>
        </p:nvSpPr>
        <p:spPr>
          <a:xfrm>
            <a:off x="397231" y="3124200"/>
            <a:ext cx="1590500" cy="461665"/>
          </a:xfrm>
          <a:prstGeom prst="rect">
            <a:avLst/>
          </a:prstGeom>
          <a:noFill/>
        </p:spPr>
        <p:txBody>
          <a:bodyPr wrap="none" rtlCol="0">
            <a:spAutoFit/>
          </a:bodyPr>
          <a:lstStyle/>
          <a:p>
            <a:r>
              <a:rPr lang="en-US" sz="2400" dirty="0" smtClean="0"/>
              <a:t>Channel 2</a:t>
            </a:r>
            <a:endParaRPr lang="en-US" sz="2400" dirty="0"/>
          </a:p>
        </p:txBody>
      </p:sp>
      <p:sp>
        <p:nvSpPr>
          <p:cNvPr id="15" name="Rectangle 14"/>
          <p:cNvSpPr/>
          <p:nvPr/>
        </p:nvSpPr>
        <p:spPr>
          <a:xfrm>
            <a:off x="2292531" y="3102428"/>
            <a:ext cx="2362200" cy="55517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2292531" y="3859964"/>
            <a:ext cx="2362200" cy="559636"/>
          </a:xfrm>
          <a:prstGeom prst="rect">
            <a:avLst/>
          </a:prstGeom>
          <a:solidFill>
            <a:srgbClr val="37921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4818593" y="1469963"/>
            <a:ext cx="1330814" cy="461665"/>
          </a:xfrm>
          <a:prstGeom prst="rect">
            <a:avLst/>
          </a:prstGeom>
          <a:noFill/>
        </p:spPr>
        <p:txBody>
          <a:bodyPr wrap="none" rtlCol="0">
            <a:spAutoFit/>
          </a:bodyPr>
          <a:lstStyle/>
          <a:p>
            <a:r>
              <a:rPr lang="en-US" sz="2400" dirty="0" smtClean="0"/>
              <a:t>Frame 1</a:t>
            </a:r>
            <a:endParaRPr lang="en-US" sz="2400" dirty="0"/>
          </a:p>
        </p:txBody>
      </p:sp>
      <p:sp>
        <p:nvSpPr>
          <p:cNvPr id="18" name="TextBox 17"/>
          <p:cNvSpPr txBox="1"/>
          <p:nvPr/>
        </p:nvSpPr>
        <p:spPr>
          <a:xfrm>
            <a:off x="4883331" y="2129135"/>
            <a:ext cx="1330814" cy="461665"/>
          </a:xfrm>
          <a:prstGeom prst="rect">
            <a:avLst/>
          </a:prstGeom>
          <a:noFill/>
        </p:spPr>
        <p:txBody>
          <a:bodyPr wrap="none" rtlCol="0">
            <a:spAutoFit/>
          </a:bodyPr>
          <a:lstStyle/>
          <a:p>
            <a:r>
              <a:rPr lang="en-US" sz="2400" dirty="0" smtClean="0"/>
              <a:t>Frame 2</a:t>
            </a:r>
            <a:endParaRPr lang="en-US" sz="2400" dirty="0"/>
          </a:p>
        </p:txBody>
      </p:sp>
      <p:sp>
        <p:nvSpPr>
          <p:cNvPr id="19" name="TextBox 18"/>
          <p:cNvSpPr txBox="1"/>
          <p:nvPr/>
        </p:nvSpPr>
        <p:spPr>
          <a:xfrm>
            <a:off x="4970993" y="3200400"/>
            <a:ext cx="1330814" cy="461665"/>
          </a:xfrm>
          <a:prstGeom prst="rect">
            <a:avLst/>
          </a:prstGeom>
          <a:noFill/>
        </p:spPr>
        <p:txBody>
          <a:bodyPr wrap="none" rtlCol="0">
            <a:spAutoFit/>
          </a:bodyPr>
          <a:lstStyle/>
          <a:p>
            <a:r>
              <a:rPr lang="en-US" sz="2400" dirty="0" smtClean="0"/>
              <a:t>Frame 1</a:t>
            </a:r>
            <a:endParaRPr lang="en-US" sz="2400" dirty="0"/>
          </a:p>
        </p:txBody>
      </p:sp>
      <p:sp>
        <p:nvSpPr>
          <p:cNvPr id="20" name="TextBox 19"/>
          <p:cNvSpPr txBox="1"/>
          <p:nvPr/>
        </p:nvSpPr>
        <p:spPr>
          <a:xfrm>
            <a:off x="4959531" y="3881735"/>
            <a:ext cx="1330814" cy="461665"/>
          </a:xfrm>
          <a:prstGeom prst="rect">
            <a:avLst/>
          </a:prstGeom>
          <a:noFill/>
        </p:spPr>
        <p:txBody>
          <a:bodyPr wrap="none" rtlCol="0">
            <a:spAutoFit/>
          </a:bodyPr>
          <a:lstStyle/>
          <a:p>
            <a:r>
              <a:rPr lang="en-US" sz="2400" dirty="0" smtClean="0"/>
              <a:t>Frame 2</a:t>
            </a:r>
            <a:endParaRPr lang="en-US" sz="2400" dirty="0"/>
          </a:p>
        </p:txBody>
      </p:sp>
      <mc:AlternateContent xmlns:mc="http://schemas.openxmlformats.org/markup-compatibility/2006" xmlns:a14="http://schemas.microsoft.com/office/drawing/2010/main">
        <mc:Choice Requires="a14">
          <p:sp>
            <p:nvSpPr>
              <p:cNvPr id="5" name="TextBox 4"/>
              <p:cNvSpPr txBox="1"/>
              <p:nvPr/>
            </p:nvSpPr>
            <p:spPr>
              <a:xfrm>
                <a:off x="2417055" y="5029200"/>
                <a:ext cx="3974182" cy="1200329"/>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7200" b="1" i="0" smtClean="0">
                          <a:latin typeface="Cambria Math"/>
                        </a:rPr>
                        <m:t>𝐑</m:t>
                      </m:r>
                      <m:r>
                        <a:rPr lang="en-US" sz="7200" b="1" i="0" smtClean="0">
                          <a:latin typeface="Cambria Math"/>
                        </a:rPr>
                        <m:t>=</m:t>
                      </m:r>
                      <m:r>
                        <a:rPr lang="en-US" sz="7200" b="1" i="0" smtClean="0">
                          <a:latin typeface="Cambria Math"/>
                        </a:rPr>
                        <m:t>𝐀𝐱</m:t>
                      </m:r>
                    </m:oMath>
                  </m:oMathPara>
                </a14:m>
                <a:endParaRPr lang="en-US" sz="7200" b="1" dirty="0">
                  <a:latin typeface="Arial" pitchFamily="34" charset="0"/>
                  <a:cs typeface="Arial" pitchFamily="34" charset="0"/>
                </a:endParaRPr>
              </a:p>
            </p:txBody>
          </p:sp>
        </mc:Choice>
        <mc:Fallback xmlns="">
          <p:sp>
            <p:nvSpPr>
              <p:cNvPr id="5" name="TextBox 4"/>
              <p:cNvSpPr txBox="1">
                <a:spLocks noRot="1" noChangeAspect="1" noMove="1" noResize="1" noEditPoints="1" noAdjustHandles="1" noChangeArrowheads="1" noChangeShapeType="1" noTextEdit="1"/>
              </p:cNvSpPr>
              <p:nvPr/>
            </p:nvSpPr>
            <p:spPr>
              <a:xfrm>
                <a:off x="2417055" y="5029200"/>
                <a:ext cx="3974182" cy="1200329"/>
              </a:xfrm>
              <a:prstGeom prst="rect">
                <a:avLst/>
              </a:prstGeom>
              <a:blipFill rotWithShape="1">
                <a:blip r:embed="rId3"/>
                <a:stretch>
                  <a:fillRect/>
                </a:stretch>
              </a:blipFill>
            </p:spPr>
            <p:txBody>
              <a:bodyPr/>
              <a:lstStyle/>
              <a:p>
                <a:r>
                  <a:rPr lang="en-US">
                    <a:noFill/>
                  </a:rPr>
                  <a:t> </a:t>
                </a:r>
              </a:p>
            </p:txBody>
          </p:sp>
        </mc:Fallback>
      </mc:AlternateContent>
      <p:sp>
        <p:nvSpPr>
          <p:cNvPr id="3" name="Oval 2"/>
          <p:cNvSpPr/>
          <p:nvPr/>
        </p:nvSpPr>
        <p:spPr>
          <a:xfrm>
            <a:off x="6553200" y="1600200"/>
            <a:ext cx="838200" cy="659172"/>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rPr>
              <a:t>S1</a:t>
            </a:r>
            <a:endParaRPr lang="en-US" sz="2800" dirty="0">
              <a:solidFill>
                <a:schemeClr val="tx1"/>
              </a:solidFill>
            </a:endParaRPr>
          </a:p>
        </p:txBody>
      </p:sp>
      <p:sp>
        <p:nvSpPr>
          <p:cNvPr id="24" name="Oval 23"/>
          <p:cNvSpPr/>
          <p:nvPr/>
        </p:nvSpPr>
        <p:spPr>
          <a:xfrm>
            <a:off x="8153399" y="1600200"/>
            <a:ext cx="844731" cy="659172"/>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rPr>
              <a:t>R1</a:t>
            </a:r>
            <a:endParaRPr lang="en-US" sz="2800" dirty="0">
              <a:solidFill>
                <a:schemeClr val="tx1"/>
              </a:solidFill>
            </a:endParaRPr>
          </a:p>
        </p:txBody>
      </p:sp>
      <p:sp>
        <p:nvSpPr>
          <p:cNvPr id="25" name="Oval 24"/>
          <p:cNvSpPr/>
          <p:nvPr/>
        </p:nvSpPr>
        <p:spPr>
          <a:xfrm>
            <a:off x="6477000" y="3057322"/>
            <a:ext cx="838200" cy="659172"/>
          </a:xfrm>
          <a:prstGeom prst="ellipse">
            <a:avLst/>
          </a:prstGeom>
          <a:solidFill>
            <a:srgbClr val="37921E"/>
          </a:solidFill>
          <a:ln>
            <a:solidFill>
              <a:srgbClr val="248C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rPr>
              <a:t>S2</a:t>
            </a:r>
            <a:endParaRPr lang="en-US" sz="2800" dirty="0">
              <a:solidFill>
                <a:schemeClr val="tx1"/>
              </a:solidFill>
            </a:endParaRPr>
          </a:p>
        </p:txBody>
      </p:sp>
      <p:sp>
        <p:nvSpPr>
          <p:cNvPr id="27" name="Oval 26"/>
          <p:cNvSpPr/>
          <p:nvPr/>
        </p:nvSpPr>
        <p:spPr>
          <a:xfrm>
            <a:off x="8153400" y="2998428"/>
            <a:ext cx="844730" cy="659172"/>
          </a:xfrm>
          <a:prstGeom prst="ellipse">
            <a:avLst/>
          </a:prstGeom>
          <a:solidFill>
            <a:srgbClr val="37921E"/>
          </a:solidFill>
          <a:ln>
            <a:solidFill>
              <a:srgbClr val="248C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rPr>
              <a:t>R2</a:t>
            </a:r>
            <a:endParaRPr lang="en-US" sz="2800" dirty="0">
              <a:solidFill>
                <a:schemeClr val="tx1"/>
              </a:solidFill>
            </a:endParaRPr>
          </a:p>
        </p:txBody>
      </p:sp>
      <p:cxnSp>
        <p:nvCxnSpPr>
          <p:cNvPr id="12" name="Straight Arrow Connector 11"/>
          <p:cNvCxnSpPr>
            <a:stCxn id="3" idx="6"/>
            <a:endCxn id="24" idx="2"/>
          </p:cNvCxnSpPr>
          <p:nvPr/>
        </p:nvCxnSpPr>
        <p:spPr>
          <a:xfrm>
            <a:off x="7391400" y="1929786"/>
            <a:ext cx="761999"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a:off x="7239000" y="3352800"/>
            <a:ext cx="9144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838242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458200" cy="1143000"/>
          </a:xfrm>
        </p:spPr>
        <p:txBody>
          <a:bodyPr/>
          <a:lstStyle/>
          <a:p>
            <a:r>
              <a:rPr lang="en-US" dirty="0" smtClean="0"/>
              <a:t>CRMA: Research Questions</a:t>
            </a:r>
            <a:endParaRPr lang="en-US" dirty="0"/>
          </a:p>
        </p:txBody>
      </p:sp>
      <p:sp>
        <p:nvSpPr>
          <p:cNvPr id="4" name="Slide Number Placeholder 3"/>
          <p:cNvSpPr>
            <a:spLocks noGrp="1"/>
          </p:cNvSpPr>
          <p:nvPr>
            <p:ph type="sldNum" sz="quarter" idx="12"/>
          </p:nvPr>
        </p:nvSpPr>
        <p:spPr/>
        <p:txBody>
          <a:bodyPr/>
          <a:lstStyle/>
          <a:p>
            <a:fld id="{3BBAFA1A-E95A-1647-94AA-76CC57A2F4A4}" type="slidenum">
              <a:rPr lang="en-US" smtClean="0"/>
              <a:pPr/>
              <a:t>8</a:t>
            </a:fld>
            <a:endParaRPr lang="en-US" dirty="0"/>
          </a:p>
        </p:txBody>
      </p:sp>
      <p:grpSp>
        <p:nvGrpSpPr>
          <p:cNvPr id="10" name="Group 9"/>
          <p:cNvGrpSpPr/>
          <p:nvPr/>
        </p:nvGrpSpPr>
        <p:grpSpPr>
          <a:xfrm>
            <a:off x="664650" y="1066800"/>
            <a:ext cx="7924800" cy="1880619"/>
            <a:chOff x="304800" y="1377043"/>
            <a:chExt cx="8534400" cy="3042557"/>
          </a:xfrm>
        </p:grpSpPr>
        <p:cxnSp>
          <p:nvCxnSpPr>
            <p:cNvPr id="6" name="Straight Connector 5"/>
            <p:cNvCxnSpPr/>
            <p:nvPr/>
          </p:nvCxnSpPr>
          <p:spPr>
            <a:xfrm>
              <a:off x="304800" y="2901042"/>
              <a:ext cx="5985545"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2292531" y="1377043"/>
              <a:ext cx="2362200" cy="55517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2292531" y="2161848"/>
              <a:ext cx="2362200" cy="559636"/>
            </a:xfrm>
            <a:prstGeom prst="rect">
              <a:avLst/>
            </a:prstGeom>
            <a:solidFill>
              <a:srgbClr val="37921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397231" y="2161848"/>
              <a:ext cx="1590500" cy="461665"/>
            </a:xfrm>
            <a:prstGeom prst="rect">
              <a:avLst/>
            </a:prstGeom>
            <a:noFill/>
          </p:spPr>
          <p:txBody>
            <a:bodyPr wrap="none" rtlCol="0">
              <a:spAutoFit/>
            </a:bodyPr>
            <a:lstStyle/>
            <a:p>
              <a:r>
                <a:rPr lang="en-US" sz="2400" dirty="0" smtClean="0"/>
                <a:t>Channel 1</a:t>
              </a:r>
              <a:endParaRPr lang="en-US" sz="2400" dirty="0"/>
            </a:p>
          </p:txBody>
        </p:sp>
        <p:sp>
          <p:nvSpPr>
            <p:cNvPr id="14" name="TextBox 13"/>
            <p:cNvSpPr txBox="1"/>
            <p:nvPr/>
          </p:nvSpPr>
          <p:spPr>
            <a:xfrm>
              <a:off x="397231" y="3124200"/>
              <a:ext cx="1590500" cy="461665"/>
            </a:xfrm>
            <a:prstGeom prst="rect">
              <a:avLst/>
            </a:prstGeom>
            <a:noFill/>
          </p:spPr>
          <p:txBody>
            <a:bodyPr wrap="none" rtlCol="0">
              <a:spAutoFit/>
            </a:bodyPr>
            <a:lstStyle/>
            <a:p>
              <a:r>
                <a:rPr lang="en-US" sz="2400" dirty="0" smtClean="0"/>
                <a:t>Channel 2</a:t>
              </a:r>
              <a:endParaRPr lang="en-US" sz="2400" dirty="0"/>
            </a:p>
          </p:txBody>
        </p:sp>
        <p:sp>
          <p:nvSpPr>
            <p:cNvPr id="15" name="Rectangle 14"/>
            <p:cNvSpPr/>
            <p:nvPr/>
          </p:nvSpPr>
          <p:spPr>
            <a:xfrm>
              <a:off x="2292531" y="3102428"/>
              <a:ext cx="2362200" cy="55517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2292531" y="3859964"/>
              <a:ext cx="2362200" cy="559636"/>
            </a:xfrm>
            <a:prstGeom prst="rect">
              <a:avLst/>
            </a:prstGeom>
            <a:solidFill>
              <a:srgbClr val="37921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4818593" y="1469963"/>
              <a:ext cx="1330814" cy="461665"/>
            </a:xfrm>
            <a:prstGeom prst="rect">
              <a:avLst/>
            </a:prstGeom>
            <a:noFill/>
          </p:spPr>
          <p:txBody>
            <a:bodyPr wrap="none" rtlCol="0">
              <a:spAutoFit/>
            </a:bodyPr>
            <a:lstStyle/>
            <a:p>
              <a:r>
                <a:rPr lang="en-US" sz="2400" dirty="0" smtClean="0"/>
                <a:t>Frame 1</a:t>
              </a:r>
              <a:endParaRPr lang="en-US" sz="2400" dirty="0"/>
            </a:p>
          </p:txBody>
        </p:sp>
        <p:sp>
          <p:nvSpPr>
            <p:cNvPr id="18" name="TextBox 17"/>
            <p:cNvSpPr txBox="1"/>
            <p:nvPr/>
          </p:nvSpPr>
          <p:spPr>
            <a:xfrm>
              <a:off x="4883331" y="2129135"/>
              <a:ext cx="1330814" cy="461665"/>
            </a:xfrm>
            <a:prstGeom prst="rect">
              <a:avLst/>
            </a:prstGeom>
            <a:noFill/>
          </p:spPr>
          <p:txBody>
            <a:bodyPr wrap="none" rtlCol="0">
              <a:spAutoFit/>
            </a:bodyPr>
            <a:lstStyle/>
            <a:p>
              <a:r>
                <a:rPr lang="en-US" sz="2400" dirty="0" smtClean="0"/>
                <a:t>Frame 2</a:t>
              </a:r>
              <a:endParaRPr lang="en-US" sz="2400" dirty="0"/>
            </a:p>
          </p:txBody>
        </p:sp>
        <p:sp>
          <p:nvSpPr>
            <p:cNvPr id="19" name="TextBox 18"/>
            <p:cNvSpPr txBox="1"/>
            <p:nvPr/>
          </p:nvSpPr>
          <p:spPr>
            <a:xfrm>
              <a:off x="4970993" y="3200400"/>
              <a:ext cx="1330814" cy="461665"/>
            </a:xfrm>
            <a:prstGeom prst="rect">
              <a:avLst/>
            </a:prstGeom>
            <a:noFill/>
          </p:spPr>
          <p:txBody>
            <a:bodyPr wrap="none" rtlCol="0">
              <a:spAutoFit/>
            </a:bodyPr>
            <a:lstStyle/>
            <a:p>
              <a:r>
                <a:rPr lang="en-US" sz="2400" dirty="0" smtClean="0"/>
                <a:t>Frame 1</a:t>
              </a:r>
              <a:endParaRPr lang="en-US" sz="2400" dirty="0"/>
            </a:p>
          </p:txBody>
        </p:sp>
        <p:sp>
          <p:nvSpPr>
            <p:cNvPr id="20" name="TextBox 19"/>
            <p:cNvSpPr txBox="1"/>
            <p:nvPr/>
          </p:nvSpPr>
          <p:spPr>
            <a:xfrm>
              <a:off x="4959531" y="3881735"/>
              <a:ext cx="1330814" cy="461665"/>
            </a:xfrm>
            <a:prstGeom prst="rect">
              <a:avLst/>
            </a:prstGeom>
            <a:noFill/>
          </p:spPr>
          <p:txBody>
            <a:bodyPr wrap="none" rtlCol="0">
              <a:spAutoFit/>
            </a:bodyPr>
            <a:lstStyle/>
            <a:p>
              <a:r>
                <a:rPr lang="en-US" sz="2400" dirty="0" smtClean="0"/>
                <a:t>Frame 2</a:t>
              </a:r>
              <a:endParaRPr lang="en-US" sz="2400" dirty="0"/>
            </a:p>
          </p:txBody>
        </p:sp>
        <p:sp>
          <p:nvSpPr>
            <p:cNvPr id="3" name="Oval 2"/>
            <p:cNvSpPr/>
            <p:nvPr/>
          </p:nvSpPr>
          <p:spPr>
            <a:xfrm>
              <a:off x="6553200" y="1600200"/>
              <a:ext cx="685800" cy="659172"/>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rPr>
                <a:t>A</a:t>
              </a:r>
              <a:endParaRPr lang="en-US" sz="2800" dirty="0">
                <a:solidFill>
                  <a:schemeClr val="tx1"/>
                </a:solidFill>
              </a:endParaRPr>
            </a:p>
          </p:txBody>
        </p:sp>
        <p:sp>
          <p:nvSpPr>
            <p:cNvPr id="24" name="Oval 23"/>
            <p:cNvSpPr/>
            <p:nvPr/>
          </p:nvSpPr>
          <p:spPr>
            <a:xfrm>
              <a:off x="8153400" y="1600200"/>
              <a:ext cx="685800" cy="659172"/>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rPr>
                <a:t>B</a:t>
              </a:r>
              <a:endParaRPr lang="en-US" sz="2800" b="1" dirty="0">
                <a:solidFill>
                  <a:schemeClr val="tx1"/>
                </a:solidFill>
              </a:endParaRPr>
            </a:p>
          </p:txBody>
        </p:sp>
        <p:sp>
          <p:nvSpPr>
            <p:cNvPr id="25" name="Oval 24"/>
            <p:cNvSpPr/>
            <p:nvPr/>
          </p:nvSpPr>
          <p:spPr>
            <a:xfrm>
              <a:off x="6553200" y="3057322"/>
              <a:ext cx="685800" cy="659172"/>
            </a:xfrm>
            <a:prstGeom prst="ellipse">
              <a:avLst/>
            </a:prstGeom>
            <a:solidFill>
              <a:srgbClr val="37921E"/>
            </a:solidFill>
            <a:ln>
              <a:solidFill>
                <a:srgbClr val="248C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C</a:t>
              </a:r>
            </a:p>
          </p:txBody>
        </p:sp>
        <p:sp>
          <p:nvSpPr>
            <p:cNvPr id="27" name="Oval 26"/>
            <p:cNvSpPr/>
            <p:nvPr/>
          </p:nvSpPr>
          <p:spPr>
            <a:xfrm>
              <a:off x="8153400" y="2998428"/>
              <a:ext cx="685800" cy="659172"/>
            </a:xfrm>
            <a:prstGeom prst="ellipse">
              <a:avLst/>
            </a:prstGeom>
            <a:solidFill>
              <a:srgbClr val="37921E"/>
            </a:solidFill>
            <a:ln>
              <a:solidFill>
                <a:srgbClr val="248C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rPr>
                <a:t>D</a:t>
              </a:r>
              <a:endParaRPr lang="en-US" sz="2800" dirty="0">
                <a:solidFill>
                  <a:schemeClr val="tx1"/>
                </a:solidFill>
              </a:endParaRPr>
            </a:p>
          </p:txBody>
        </p:sp>
        <p:cxnSp>
          <p:nvCxnSpPr>
            <p:cNvPr id="12" name="Straight Arrow Connector 11"/>
            <p:cNvCxnSpPr>
              <a:stCxn id="3" idx="6"/>
              <a:endCxn id="24" idx="2"/>
            </p:cNvCxnSpPr>
            <p:nvPr/>
          </p:nvCxnSpPr>
          <p:spPr>
            <a:xfrm>
              <a:off x="7239000" y="1929786"/>
              <a:ext cx="9144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a:off x="7239000" y="3352800"/>
              <a:ext cx="9144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xmlns:a14="http://schemas.microsoft.com/office/drawing/2010/main">
        <mc:Choice Requires="a14">
          <p:sp>
            <p:nvSpPr>
              <p:cNvPr id="29" name="TextBox 28"/>
              <p:cNvSpPr txBox="1"/>
              <p:nvPr/>
            </p:nvSpPr>
            <p:spPr>
              <a:xfrm>
                <a:off x="404014" y="3124200"/>
                <a:ext cx="7772400"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a:rPr>
                        <m:t>𝑅</m:t>
                      </m:r>
                      <m:d>
                        <m:dPr>
                          <m:ctrlPr>
                            <a:rPr lang="en-US" sz="2400" b="0" i="1" smtClean="0">
                              <a:latin typeface="Cambria Math"/>
                            </a:rPr>
                          </m:ctrlPr>
                        </m:dPr>
                        <m:e>
                          <m:r>
                            <a:rPr lang="en-US" sz="2400" b="0" i="1" smtClean="0">
                              <a:latin typeface="Cambria Math"/>
                            </a:rPr>
                            <m:t>1</m:t>
                          </m:r>
                        </m:e>
                      </m:d>
                      <m:r>
                        <a:rPr lang="en-US" sz="2400" b="0" i="1" smtClean="0">
                          <a:latin typeface="Cambria Math"/>
                        </a:rPr>
                        <m:t>=</m:t>
                      </m:r>
                      <m:r>
                        <a:rPr lang="en-US" sz="2400" b="0" i="1" smtClean="0">
                          <a:latin typeface="Cambria Math"/>
                        </a:rPr>
                        <m:t>h</m:t>
                      </m:r>
                      <m:d>
                        <m:dPr>
                          <m:ctrlPr>
                            <a:rPr lang="en-US" sz="2400" b="0" i="1" smtClean="0">
                              <a:latin typeface="Cambria Math"/>
                            </a:rPr>
                          </m:ctrlPr>
                        </m:dPr>
                        <m:e>
                          <m:r>
                            <a:rPr lang="en-US" sz="2400" b="0" i="1" smtClean="0">
                              <a:latin typeface="Cambria Math"/>
                            </a:rPr>
                            <m:t>1,1</m:t>
                          </m:r>
                        </m:e>
                      </m:d>
                      <m:r>
                        <a:rPr lang="en-US" sz="2400" b="0" i="1" smtClean="0">
                          <a:latin typeface="Cambria Math"/>
                          <a:ea typeface="Cambria Math"/>
                        </a:rPr>
                        <m:t>×</m:t>
                      </m:r>
                      <m:r>
                        <a:rPr lang="en-US" sz="2400" b="0" i="1" smtClean="0">
                          <a:latin typeface="Cambria Math"/>
                          <a:ea typeface="Cambria Math"/>
                        </a:rPr>
                        <m:t>𝑐</m:t>
                      </m:r>
                      <m:d>
                        <m:dPr>
                          <m:ctrlPr>
                            <a:rPr lang="en-US" sz="2400" b="0" i="1" smtClean="0">
                              <a:latin typeface="Cambria Math"/>
                              <a:ea typeface="Cambria Math"/>
                            </a:rPr>
                          </m:ctrlPr>
                        </m:dPr>
                        <m:e>
                          <m:r>
                            <a:rPr lang="en-US" sz="2400" b="0" i="1" smtClean="0">
                              <a:latin typeface="Cambria Math"/>
                              <a:ea typeface="Cambria Math"/>
                            </a:rPr>
                            <m:t>1,1</m:t>
                          </m:r>
                        </m:e>
                      </m:d>
                      <m:r>
                        <a:rPr lang="en-US" sz="2400" b="0" i="1" smtClean="0">
                          <a:latin typeface="Cambria Math"/>
                          <a:ea typeface="Cambria Math"/>
                        </a:rPr>
                        <m:t>×</m:t>
                      </m:r>
                      <m:r>
                        <a:rPr lang="en-US" sz="2400" b="0" i="1" smtClean="0">
                          <a:latin typeface="Cambria Math"/>
                          <a:ea typeface="Cambria Math"/>
                        </a:rPr>
                        <m:t>𝑥</m:t>
                      </m:r>
                      <m:r>
                        <a:rPr lang="en-US" sz="2400" b="0" i="1" smtClean="0">
                          <a:latin typeface="Cambria Math"/>
                          <a:ea typeface="Cambria Math"/>
                        </a:rPr>
                        <m:t>1+</m:t>
                      </m:r>
                      <m:r>
                        <a:rPr lang="en-US" sz="2400" b="0" i="1" smtClean="0">
                          <a:latin typeface="Cambria Math"/>
                          <a:ea typeface="Cambria Math"/>
                        </a:rPr>
                        <m:t>h</m:t>
                      </m:r>
                      <m:d>
                        <m:dPr>
                          <m:ctrlPr>
                            <a:rPr lang="en-US" sz="2400" b="0" i="1" smtClean="0">
                              <a:latin typeface="Cambria Math"/>
                              <a:ea typeface="Cambria Math"/>
                            </a:rPr>
                          </m:ctrlPr>
                        </m:dPr>
                        <m:e>
                          <m:r>
                            <a:rPr lang="en-US" sz="2400" b="0" i="1" smtClean="0">
                              <a:latin typeface="Cambria Math"/>
                              <a:ea typeface="Cambria Math"/>
                            </a:rPr>
                            <m:t>1,2</m:t>
                          </m:r>
                        </m:e>
                      </m:d>
                      <m:r>
                        <a:rPr lang="en-US" sz="2400" b="0" i="1" smtClean="0">
                          <a:latin typeface="Cambria Math"/>
                          <a:ea typeface="Cambria Math"/>
                        </a:rPr>
                        <m:t>×</m:t>
                      </m:r>
                      <m:r>
                        <a:rPr lang="en-US" sz="2400" b="0" i="1" smtClean="0">
                          <a:latin typeface="Cambria Math"/>
                          <a:ea typeface="Cambria Math"/>
                        </a:rPr>
                        <m:t>𝑐</m:t>
                      </m:r>
                      <m:d>
                        <m:dPr>
                          <m:ctrlPr>
                            <a:rPr lang="en-US" sz="2400" b="0" i="1" smtClean="0">
                              <a:latin typeface="Cambria Math"/>
                              <a:ea typeface="Cambria Math"/>
                            </a:rPr>
                          </m:ctrlPr>
                        </m:dPr>
                        <m:e>
                          <m:r>
                            <a:rPr lang="en-US" sz="2400" b="0" i="1" smtClean="0">
                              <a:latin typeface="Cambria Math"/>
                              <a:ea typeface="Cambria Math"/>
                            </a:rPr>
                            <m:t>1,1</m:t>
                          </m:r>
                        </m:e>
                      </m:d>
                      <m:r>
                        <a:rPr lang="en-US" sz="2400" b="0" i="1" smtClean="0">
                          <a:latin typeface="Cambria Math"/>
                          <a:ea typeface="Cambria Math"/>
                        </a:rPr>
                        <m:t>×</m:t>
                      </m:r>
                      <m:r>
                        <a:rPr lang="en-US" sz="2400" b="0" i="1" smtClean="0">
                          <a:latin typeface="Cambria Math"/>
                          <a:ea typeface="Cambria Math"/>
                        </a:rPr>
                        <m:t>𝑥</m:t>
                      </m:r>
                      <m:r>
                        <a:rPr lang="en-US" sz="2400" b="0" i="1" smtClean="0">
                          <a:latin typeface="Cambria Math"/>
                          <a:ea typeface="Cambria Math"/>
                        </a:rPr>
                        <m:t>2</m:t>
                      </m:r>
                    </m:oMath>
                  </m:oMathPara>
                </a14:m>
                <a:endParaRPr lang="en-US" sz="2400" b="0" dirty="0" smtClean="0">
                  <a:ea typeface="Cambria Math"/>
                </a:endParaRPr>
              </a:p>
            </p:txBody>
          </p:sp>
        </mc:Choice>
        <mc:Fallback xmlns="">
          <p:sp>
            <p:nvSpPr>
              <p:cNvPr id="29" name="TextBox 28"/>
              <p:cNvSpPr txBox="1">
                <a:spLocks noRot="1" noChangeAspect="1" noMove="1" noResize="1" noEditPoints="1" noAdjustHandles="1" noChangeArrowheads="1" noChangeShapeType="1" noTextEdit="1"/>
              </p:cNvSpPr>
              <p:nvPr/>
            </p:nvSpPr>
            <p:spPr>
              <a:xfrm>
                <a:off x="404014" y="3124200"/>
                <a:ext cx="7772400" cy="461665"/>
              </a:xfrm>
              <a:prstGeom prst="rect">
                <a:avLst/>
              </a:prstGeom>
              <a:blipFill rotWithShape="1">
                <a:blip r:embed="rId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0" name="TextBox 29"/>
              <p:cNvSpPr txBox="1"/>
              <p:nvPr/>
            </p:nvSpPr>
            <p:spPr>
              <a:xfrm>
                <a:off x="828403" y="3581400"/>
                <a:ext cx="6934200"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a:rPr>
                        <m:t>𝑅</m:t>
                      </m:r>
                      <m:d>
                        <m:dPr>
                          <m:ctrlPr>
                            <a:rPr lang="en-US" sz="2400" b="0" i="1" smtClean="0">
                              <a:latin typeface="Cambria Math"/>
                            </a:rPr>
                          </m:ctrlPr>
                        </m:dPr>
                        <m:e>
                          <m:r>
                            <a:rPr lang="en-US" sz="2400" b="0" i="1" smtClean="0">
                              <a:latin typeface="Cambria Math"/>
                            </a:rPr>
                            <m:t>2</m:t>
                          </m:r>
                        </m:e>
                      </m:d>
                      <m:r>
                        <a:rPr lang="en-US" sz="2400" b="0" i="1" smtClean="0">
                          <a:latin typeface="Cambria Math"/>
                        </a:rPr>
                        <m:t>=</m:t>
                      </m:r>
                      <m:r>
                        <a:rPr lang="en-US" sz="2400" b="0" i="1" smtClean="0">
                          <a:latin typeface="Cambria Math"/>
                        </a:rPr>
                        <m:t>h</m:t>
                      </m:r>
                      <m:d>
                        <m:dPr>
                          <m:ctrlPr>
                            <a:rPr lang="en-US" sz="2400" b="0" i="1" smtClean="0">
                              <a:latin typeface="Cambria Math"/>
                            </a:rPr>
                          </m:ctrlPr>
                        </m:dPr>
                        <m:e>
                          <m:r>
                            <a:rPr lang="en-US" sz="2400" b="0" i="1" smtClean="0">
                              <a:latin typeface="Cambria Math"/>
                            </a:rPr>
                            <m:t>2,1</m:t>
                          </m:r>
                        </m:e>
                      </m:d>
                      <m:r>
                        <a:rPr lang="en-US" sz="2400" b="0" i="1" smtClean="0">
                          <a:latin typeface="Cambria Math"/>
                          <a:ea typeface="Cambria Math"/>
                        </a:rPr>
                        <m:t>×</m:t>
                      </m:r>
                      <m:r>
                        <a:rPr lang="en-US" sz="2400" b="0" i="1" smtClean="0">
                          <a:latin typeface="Cambria Math"/>
                          <a:ea typeface="Cambria Math"/>
                        </a:rPr>
                        <m:t>𝑐</m:t>
                      </m:r>
                      <m:d>
                        <m:dPr>
                          <m:ctrlPr>
                            <a:rPr lang="en-US" sz="2400" b="0" i="1" smtClean="0">
                              <a:latin typeface="Cambria Math"/>
                              <a:ea typeface="Cambria Math"/>
                            </a:rPr>
                          </m:ctrlPr>
                        </m:dPr>
                        <m:e>
                          <m:r>
                            <a:rPr lang="en-US" sz="2400" b="0" i="1" smtClean="0">
                              <a:latin typeface="Cambria Math"/>
                              <a:ea typeface="Cambria Math"/>
                            </a:rPr>
                            <m:t>2,1</m:t>
                          </m:r>
                        </m:e>
                      </m:d>
                      <m:r>
                        <a:rPr lang="en-US" sz="2400" b="0" i="1" smtClean="0">
                          <a:latin typeface="Cambria Math"/>
                          <a:ea typeface="Cambria Math"/>
                        </a:rPr>
                        <m:t>×</m:t>
                      </m:r>
                      <m:r>
                        <a:rPr lang="en-US" sz="2400" b="0" i="1" smtClean="0">
                          <a:latin typeface="Cambria Math"/>
                          <a:ea typeface="Cambria Math"/>
                        </a:rPr>
                        <m:t>𝑥</m:t>
                      </m:r>
                      <m:r>
                        <a:rPr lang="en-US" sz="2400" b="0" i="1" smtClean="0">
                          <a:latin typeface="Cambria Math"/>
                          <a:ea typeface="Cambria Math"/>
                        </a:rPr>
                        <m:t>1+</m:t>
                      </m:r>
                      <m:r>
                        <a:rPr lang="en-US" sz="2400" b="0" i="1" smtClean="0">
                          <a:latin typeface="Cambria Math"/>
                          <a:ea typeface="Cambria Math"/>
                        </a:rPr>
                        <m:t>h</m:t>
                      </m:r>
                      <m:d>
                        <m:dPr>
                          <m:ctrlPr>
                            <a:rPr lang="en-US" sz="2400" b="0" i="1" smtClean="0">
                              <a:latin typeface="Cambria Math"/>
                              <a:ea typeface="Cambria Math"/>
                            </a:rPr>
                          </m:ctrlPr>
                        </m:dPr>
                        <m:e>
                          <m:r>
                            <a:rPr lang="en-US" sz="2400" b="0" i="1" smtClean="0">
                              <a:latin typeface="Cambria Math"/>
                              <a:ea typeface="Cambria Math"/>
                            </a:rPr>
                            <m:t>2,1</m:t>
                          </m:r>
                        </m:e>
                      </m:d>
                      <m:r>
                        <a:rPr lang="en-US" sz="2400" b="0" i="1" smtClean="0">
                          <a:latin typeface="Cambria Math"/>
                          <a:ea typeface="Cambria Math"/>
                        </a:rPr>
                        <m:t>×</m:t>
                      </m:r>
                      <m:r>
                        <a:rPr lang="en-US" sz="2400" b="0" i="1" smtClean="0">
                          <a:latin typeface="Cambria Math"/>
                          <a:ea typeface="Cambria Math"/>
                        </a:rPr>
                        <m:t>𝑐</m:t>
                      </m:r>
                      <m:d>
                        <m:dPr>
                          <m:ctrlPr>
                            <a:rPr lang="en-US" sz="2400" b="0" i="1" smtClean="0">
                              <a:latin typeface="Cambria Math"/>
                              <a:ea typeface="Cambria Math"/>
                            </a:rPr>
                          </m:ctrlPr>
                        </m:dPr>
                        <m:e>
                          <m:r>
                            <a:rPr lang="en-US" sz="2400" b="0" i="1" smtClean="0">
                              <a:latin typeface="Cambria Math"/>
                              <a:ea typeface="Cambria Math"/>
                            </a:rPr>
                            <m:t>2,2</m:t>
                          </m:r>
                        </m:e>
                      </m:d>
                      <m:r>
                        <a:rPr lang="en-US" sz="2400" b="0" i="1" smtClean="0">
                          <a:latin typeface="Cambria Math"/>
                          <a:ea typeface="Cambria Math"/>
                        </a:rPr>
                        <m:t>×</m:t>
                      </m:r>
                      <m:r>
                        <a:rPr lang="en-US" sz="2400" b="0" i="1" smtClean="0">
                          <a:latin typeface="Cambria Math"/>
                          <a:ea typeface="Cambria Math"/>
                        </a:rPr>
                        <m:t>𝑥</m:t>
                      </m:r>
                      <m:r>
                        <a:rPr lang="en-US" sz="2400" b="0" i="1" smtClean="0">
                          <a:latin typeface="Cambria Math"/>
                          <a:ea typeface="Cambria Math"/>
                        </a:rPr>
                        <m:t>2</m:t>
                      </m:r>
                    </m:oMath>
                  </m:oMathPara>
                </a14:m>
                <a:endParaRPr lang="en-US" sz="2400" b="0" dirty="0" smtClean="0">
                  <a:ea typeface="Cambria Math"/>
                </a:endParaRPr>
              </a:p>
            </p:txBody>
          </p:sp>
        </mc:Choice>
        <mc:Fallback xmlns="">
          <p:sp>
            <p:nvSpPr>
              <p:cNvPr id="30" name="TextBox 29"/>
              <p:cNvSpPr txBox="1">
                <a:spLocks noRot="1" noChangeAspect="1" noMove="1" noResize="1" noEditPoints="1" noAdjustHandles="1" noChangeArrowheads="1" noChangeShapeType="1" noTextEdit="1"/>
              </p:cNvSpPr>
              <p:nvPr/>
            </p:nvSpPr>
            <p:spPr>
              <a:xfrm>
                <a:off x="828403" y="3581400"/>
                <a:ext cx="6934200" cy="461665"/>
              </a:xfrm>
              <a:prstGeom prst="rect">
                <a:avLst/>
              </a:prstGeom>
              <a:blipFill rotWithShape="1">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9302952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458200" cy="1143000"/>
          </a:xfrm>
        </p:spPr>
        <p:txBody>
          <a:bodyPr/>
          <a:lstStyle/>
          <a:p>
            <a:r>
              <a:rPr lang="en-US" dirty="0" smtClean="0"/>
              <a:t>CRMA: Research Questions</a:t>
            </a:r>
            <a:endParaRPr lang="en-US" dirty="0"/>
          </a:p>
        </p:txBody>
      </p:sp>
      <p:sp>
        <p:nvSpPr>
          <p:cNvPr id="4" name="Slide Number Placeholder 3"/>
          <p:cNvSpPr>
            <a:spLocks noGrp="1"/>
          </p:cNvSpPr>
          <p:nvPr>
            <p:ph type="sldNum" sz="quarter" idx="12"/>
          </p:nvPr>
        </p:nvSpPr>
        <p:spPr/>
        <p:txBody>
          <a:bodyPr/>
          <a:lstStyle/>
          <a:p>
            <a:fld id="{3BBAFA1A-E95A-1647-94AA-76CC57A2F4A4}" type="slidenum">
              <a:rPr lang="en-US" smtClean="0"/>
              <a:pPr/>
              <a:t>9</a:t>
            </a:fld>
            <a:endParaRPr lang="en-US" dirty="0"/>
          </a:p>
        </p:txBody>
      </p:sp>
      <p:grpSp>
        <p:nvGrpSpPr>
          <p:cNvPr id="10" name="Group 9"/>
          <p:cNvGrpSpPr/>
          <p:nvPr/>
        </p:nvGrpSpPr>
        <p:grpSpPr>
          <a:xfrm>
            <a:off x="664650" y="1066800"/>
            <a:ext cx="7924800" cy="1880619"/>
            <a:chOff x="304800" y="1377043"/>
            <a:chExt cx="8534400" cy="3042557"/>
          </a:xfrm>
        </p:grpSpPr>
        <p:cxnSp>
          <p:nvCxnSpPr>
            <p:cNvPr id="6" name="Straight Connector 5"/>
            <p:cNvCxnSpPr/>
            <p:nvPr/>
          </p:nvCxnSpPr>
          <p:spPr>
            <a:xfrm>
              <a:off x="304800" y="2901042"/>
              <a:ext cx="5985545"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2292531" y="1377043"/>
              <a:ext cx="2362200" cy="55517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2292531" y="2161848"/>
              <a:ext cx="2362200" cy="559636"/>
            </a:xfrm>
            <a:prstGeom prst="rect">
              <a:avLst/>
            </a:prstGeom>
            <a:solidFill>
              <a:srgbClr val="37921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397231" y="2161848"/>
              <a:ext cx="1590500" cy="461665"/>
            </a:xfrm>
            <a:prstGeom prst="rect">
              <a:avLst/>
            </a:prstGeom>
            <a:noFill/>
          </p:spPr>
          <p:txBody>
            <a:bodyPr wrap="none" rtlCol="0">
              <a:spAutoFit/>
            </a:bodyPr>
            <a:lstStyle/>
            <a:p>
              <a:r>
                <a:rPr lang="en-US" sz="2400" dirty="0" smtClean="0"/>
                <a:t>Channel 1</a:t>
              </a:r>
              <a:endParaRPr lang="en-US" sz="2400" dirty="0"/>
            </a:p>
          </p:txBody>
        </p:sp>
        <p:sp>
          <p:nvSpPr>
            <p:cNvPr id="14" name="TextBox 13"/>
            <p:cNvSpPr txBox="1"/>
            <p:nvPr/>
          </p:nvSpPr>
          <p:spPr>
            <a:xfrm>
              <a:off x="397231" y="3124200"/>
              <a:ext cx="1590500" cy="461665"/>
            </a:xfrm>
            <a:prstGeom prst="rect">
              <a:avLst/>
            </a:prstGeom>
            <a:noFill/>
          </p:spPr>
          <p:txBody>
            <a:bodyPr wrap="none" rtlCol="0">
              <a:spAutoFit/>
            </a:bodyPr>
            <a:lstStyle/>
            <a:p>
              <a:r>
                <a:rPr lang="en-US" sz="2400" dirty="0" smtClean="0"/>
                <a:t>Channel 2</a:t>
              </a:r>
              <a:endParaRPr lang="en-US" sz="2400" dirty="0"/>
            </a:p>
          </p:txBody>
        </p:sp>
        <p:sp>
          <p:nvSpPr>
            <p:cNvPr id="15" name="Rectangle 14"/>
            <p:cNvSpPr/>
            <p:nvPr/>
          </p:nvSpPr>
          <p:spPr>
            <a:xfrm>
              <a:off x="2292531" y="3102428"/>
              <a:ext cx="2362200" cy="55517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2292531" y="3859964"/>
              <a:ext cx="2362200" cy="559636"/>
            </a:xfrm>
            <a:prstGeom prst="rect">
              <a:avLst/>
            </a:prstGeom>
            <a:solidFill>
              <a:srgbClr val="37921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4818593" y="1469963"/>
              <a:ext cx="1330814" cy="461665"/>
            </a:xfrm>
            <a:prstGeom prst="rect">
              <a:avLst/>
            </a:prstGeom>
            <a:noFill/>
          </p:spPr>
          <p:txBody>
            <a:bodyPr wrap="none" rtlCol="0">
              <a:spAutoFit/>
            </a:bodyPr>
            <a:lstStyle/>
            <a:p>
              <a:r>
                <a:rPr lang="en-US" sz="2400" dirty="0" smtClean="0"/>
                <a:t>Frame 1</a:t>
              </a:r>
              <a:endParaRPr lang="en-US" sz="2400" dirty="0"/>
            </a:p>
          </p:txBody>
        </p:sp>
        <p:sp>
          <p:nvSpPr>
            <p:cNvPr id="18" name="TextBox 17"/>
            <p:cNvSpPr txBox="1"/>
            <p:nvPr/>
          </p:nvSpPr>
          <p:spPr>
            <a:xfrm>
              <a:off x="4883331" y="2129135"/>
              <a:ext cx="1330814" cy="461665"/>
            </a:xfrm>
            <a:prstGeom prst="rect">
              <a:avLst/>
            </a:prstGeom>
            <a:noFill/>
          </p:spPr>
          <p:txBody>
            <a:bodyPr wrap="none" rtlCol="0">
              <a:spAutoFit/>
            </a:bodyPr>
            <a:lstStyle/>
            <a:p>
              <a:r>
                <a:rPr lang="en-US" sz="2400" dirty="0" smtClean="0"/>
                <a:t>Frame 2</a:t>
              </a:r>
              <a:endParaRPr lang="en-US" sz="2400" dirty="0"/>
            </a:p>
          </p:txBody>
        </p:sp>
        <p:sp>
          <p:nvSpPr>
            <p:cNvPr id="19" name="TextBox 18"/>
            <p:cNvSpPr txBox="1"/>
            <p:nvPr/>
          </p:nvSpPr>
          <p:spPr>
            <a:xfrm>
              <a:off x="4970993" y="3200400"/>
              <a:ext cx="1330814" cy="461665"/>
            </a:xfrm>
            <a:prstGeom prst="rect">
              <a:avLst/>
            </a:prstGeom>
            <a:noFill/>
          </p:spPr>
          <p:txBody>
            <a:bodyPr wrap="none" rtlCol="0">
              <a:spAutoFit/>
            </a:bodyPr>
            <a:lstStyle/>
            <a:p>
              <a:r>
                <a:rPr lang="en-US" sz="2400" dirty="0" smtClean="0"/>
                <a:t>Frame 1</a:t>
              </a:r>
              <a:endParaRPr lang="en-US" sz="2400" dirty="0"/>
            </a:p>
          </p:txBody>
        </p:sp>
        <p:sp>
          <p:nvSpPr>
            <p:cNvPr id="20" name="TextBox 19"/>
            <p:cNvSpPr txBox="1"/>
            <p:nvPr/>
          </p:nvSpPr>
          <p:spPr>
            <a:xfrm>
              <a:off x="4959531" y="3881735"/>
              <a:ext cx="1330814" cy="461665"/>
            </a:xfrm>
            <a:prstGeom prst="rect">
              <a:avLst/>
            </a:prstGeom>
            <a:noFill/>
          </p:spPr>
          <p:txBody>
            <a:bodyPr wrap="none" rtlCol="0">
              <a:spAutoFit/>
            </a:bodyPr>
            <a:lstStyle/>
            <a:p>
              <a:r>
                <a:rPr lang="en-US" sz="2400" dirty="0" smtClean="0"/>
                <a:t>Frame 2</a:t>
              </a:r>
              <a:endParaRPr lang="en-US" sz="2400" dirty="0"/>
            </a:p>
          </p:txBody>
        </p:sp>
        <p:sp>
          <p:nvSpPr>
            <p:cNvPr id="3" name="Oval 2"/>
            <p:cNvSpPr/>
            <p:nvPr/>
          </p:nvSpPr>
          <p:spPr>
            <a:xfrm>
              <a:off x="6553200" y="1600200"/>
              <a:ext cx="685800" cy="659172"/>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rPr>
                <a:t>A</a:t>
              </a:r>
              <a:endParaRPr lang="en-US" sz="2800" dirty="0">
                <a:solidFill>
                  <a:schemeClr val="tx1"/>
                </a:solidFill>
              </a:endParaRPr>
            </a:p>
          </p:txBody>
        </p:sp>
        <p:sp>
          <p:nvSpPr>
            <p:cNvPr id="24" name="Oval 23"/>
            <p:cNvSpPr/>
            <p:nvPr/>
          </p:nvSpPr>
          <p:spPr>
            <a:xfrm>
              <a:off x="8153400" y="1600200"/>
              <a:ext cx="685800" cy="659172"/>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rPr>
                <a:t>B</a:t>
              </a:r>
              <a:endParaRPr lang="en-US" sz="2800" b="1" dirty="0">
                <a:solidFill>
                  <a:schemeClr val="tx1"/>
                </a:solidFill>
              </a:endParaRPr>
            </a:p>
          </p:txBody>
        </p:sp>
        <p:sp>
          <p:nvSpPr>
            <p:cNvPr id="25" name="Oval 24"/>
            <p:cNvSpPr/>
            <p:nvPr/>
          </p:nvSpPr>
          <p:spPr>
            <a:xfrm>
              <a:off x="6553200" y="3057322"/>
              <a:ext cx="685800" cy="659172"/>
            </a:xfrm>
            <a:prstGeom prst="ellipse">
              <a:avLst/>
            </a:prstGeom>
            <a:solidFill>
              <a:srgbClr val="37921E"/>
            </a:solidFill>
            <a:ln>
              <a:solidFill>
                <a:srgbClr val="248C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C</a:t>
              </a:r>
            </a:p>
          </p:txBody>
        </p:sp>
        <p:sp>
          <p:nvSpPr>
            <p:cNvPr id="27" name="Oval 26"/>
            <p:cNvSpPr/>
            <p:nvPr/>
          </p:nvSpPr>
          <p:spPr>
            <a:xfrm>
              <a:off x="8153400" y="2998428"/>
              <a:ext cx="685800" cy="659172"/>
            </a:xfrm>
            <a:prstGeom prst="ellipse">
              <a:avLst/>
            </a:prstGeom>
            <a:solidFill>
              <a:srgbClr val="37921E"/>
            </a:solidFill>
            <a:ln>
              <a:solidFill>
                <a:srgbClr val="248C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rPr>
                <a:t>D</a:t>
              </a:r>
              <a:endParaRPr lang="en-US" sz="2800" dirty="0">
                <a:solidFill>
                  <a:schemeClr val="tx1"/>
                </a:solidFill>
              </a:endParaRPr>
            </a:p>
          </p:txBody>
        </p:sp>
        <p:cxnSp>
          <p:nvCxnSpPr>
            <p:cNvPr id="12" name="Straight Arrow Connector 11"/>
            <p:cNvCxnSpPr>
              <a:stCxn id="3" idx="6"/>
              <a:endCxn id="24" idx="2"/>
            </p:cNvCxnSpPr>
            <p:nvPr/>
          </p:nvCxnSpPr>
          <p:spPr>
            <a:xfrm>
              <a:off x="7239000" y="1929786"/>
              <a:ext cx="9144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a:off x="7239000" y="3352800"/>
              <a:ext cx="9144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11" name="Rectangle 10"/>
          <p:cNvSpPr/>
          <p:nvPr/>
        </p:nvSpPr>
        <p:spPr>
          <a:xfrm>
            <a:off x="187065" y="4114800"/>
            <a:ext cx="9175128" cy="830997"/>
          </a:xfrm>
          <a:prstGeom prst="rect">
            <a:avLst/>
          </a:prstGeom>
        </p:spPr>
        <p:txBody>
          <a:bodyPr wrap="square">
            <a:spAutoFit/>
          </a:bodyPr>
          <a:lstStyle/>
          <a:p>
            <a:pPr marL="342900" indent="-342900">
              <a:buFontTx/>
              <a:buChar char="-"/>
            </a:pPr>
            <a:r>
              <a:rPr lang="en-US" sz="2400" dirty="0">
                <a:solidFill>
                  <a:srgbClr val="1B00C0"/>
                </a:solidFill>
                <a:latin typeface="Comic Sans MS" pitchFamily="66" charset="0"/>
              </a:rPr>
              <a:t>What is the code </a:t>
            </a:r>
            <a:r>
              <a:rPr lang="en-US" sz="2400" dirty="0" smtClean="0">
                <a:solidFill>
                  <a:srgbClr val="1B00C0"/>
                </a:solidFill>
                <a:latin typeface="Comic Sans MS" pitchFamily="66" charset="0"/>
              </a:rPr>
              <a:t>c?</a:t>
            </a:r>
          </a:p>
          <a:p>
            <a:pPr marL="342900" indent="-342900">
              <a:buFontTx/>
              <a:buChar char="-"/>
            </a:pPr>
            <a:r>
              <a:rPr lang="en-US" sz="2400" dirty="0">
                <a:solidFill>
                  <a:srgbClr val="1B00C0"/>
                </a:solidFill>
                <a:latin typeface="Comic Sans MS" pitchFamily="66" charset="0"/>
              </a:rPr>
              <a:t>How do </a:t>
            </a:r>
            <a:r>
              <a:rPr lang="en-US" sz="2400" dirty="0" smtClean="0">
                <a:solidFill>
                  <a:srgbClr val="1B00C0"/>
                </a:solidFill>
                <a:latin typeface="Comic Sans MS" pitchFamily="66" charset="0"/>
              </a:rPr>
              <a:t>the </a:t>
            </a:r>
            <a:r>
              <a:rPr lang="en-US" sz="2400" dirty="0">
                <a:solidFill>
                  <a:srgbClr val="1B00C0"/>
                </a:solidFill>
                <a:latin typeface="Comic Sans MS" pitchFamily="66" charset="0"/>
              </a:rPr>
              <a:t>sender and receiver agree </a:t>
            </a:r>
            <a:r>
              <a:rPr lang="en-US" sz="2400" dirty="0" smtClean="0">
                <a:solidFill>
                  <a:srgbClr val="1B00C0"/>
                </a:solidFill>
                <a:latin typeface="Comic Sans MS" pitchFamily="66" charset="0"/>
              </a:rPr>
              <a:t>on </a:t>
            </a:r>
            <a:r>
              <a:rPr lang="en-US" sz="2400" dirty="0">
                <a:solidFill>
                  <a:srgbClr val="1B00C0"/>
                </a:solidFill>
                <a:latin typeface="Comic Sans MS" pitchFamily="66" charset="0"/>
              </a:rPr>
              <a:t>the code</a:t>
            </a:r>
            <a:r>
              <a:rPr lang="en-US" sz="2400" dirty="0" smtClean="0">
                <a:solidFill>
                  <a:srgbClr val="1B00C0"/>
                </a:solidFill>
                <a:latin typeface="Comic Sans MS" pitchFamily="66" charset="0"/>
              </a:rPr>
              <a:t>?</a:t>
            </a:r>
            <a:endParaRPr lang="en-US" sz="2400" dirty="0">
              <a:solidFill>
                <a:srgbClr val="1B00C0"/>
              </a:solidFill>
              <a:latin typeface="Comic Sans MS" pitchFamily="66" charset="0"/>
            </a:endParaRPr>
          </a:p>
        </p:txBody>
      </p:sp>
      <mc:AlternateContent xmlns:mc="http://schemas.openxmlformats.org/markup-compatibility/2006" xmlns:a14="http://schemas.microsoft.com/office/drawing/2010/main">
        <mc:Choice Requires="a14">
          <p:sp>
            <p:nvSpPr>
              <p:cNvPr id="29" name="TextBox 28"/>
              <p:cNvSpPr txBox="1"/>
              <p:nvPr/>
            </p:nvSpPr>
            <p:spPr>
              <a:xfrm>
                <a:off x="404014" y="3124200"/>
                <a:ext cx="7772400"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a:rPr>
                        <m:t>𝑅</m:t>
                      </m:r>
                      <m:d>
                        <m:dPr>
                          <m:ctrlPr>
                            <a:rPr lang="en-US" sz="2400" b="0" i="1" smtClean="0">
                              <a:latin typeface="Cambria Math"/>
                            </a:rPr>
                          </m:ctrlPr>
                        </m:dPr>
                        <m:e>
                          <m:r>
                            <a:rPr lang="en-US" sz="2400" b="0" i="1" smtClean="0">
                              <a:latin typeface="Cambria Math"/>
                            </a:rPr>
                            <m:t>1</m:t>
                          </m:r>
                        </m:e>
                      </m:d>
                      <m:r>
                        <a:rPr lang="en-US" sz="2400" b="0" i="1" smtClean="0">
                          <a:latin typeface="Cambria Math"/>
                        </a:rPr>
                        <m:t>=</m:t>
                      </m:r>
                      <m:r>
                        <a:rPr lang="en-US" sz="2400" b="0" i="1" smtClean="0">
                          <a:latin typeface="Cambria Math"/>
                        </a:rPr>
                        <m:t>h</m:t>
                      </m:r>
                      <m:d>
                        <m:dPr>
                          <m:ctrlPr>
                            <a:rPr lang="en-US" sz="2400" b="0" i="1" smtClean="0">
                              <a:latin typeface="Cambria Math"/>
                            </a:rPr>
                          </m:ctrlPr>
                        </m:dPr>
                        <m:e>
                          <m:r>
                            <a:rPr lang="en-US" sz="2400" b="0" i="1" smtClean="0">
                              <a:latin typeface="Cambria Math"/>
                            </a:rPr>
                            <m:t>1,1</m:t>
                          </m:r>
                        </m:e>
                      </m:d>
                      <m:r>
                        <a:rPr lang="en-US" sz="2400" b="0" i="1" smtClean="0">
                          <a:latin typeface="Cambria Math"/>
                          <a:ea typeface="Cambria Math"/>
                        </a:rPr>
                        <m:t>×</m:t>
                      </m:r>
                      <m:r>
                        <a:rPr lang="en-US" sz="2400" b="0" i="1" smtClean="0">
                          <a:solidFill>
                            <a:srgbClr val="FF0000"/>
                          </a:solidFill>
                          <a:latin typeface="Cambria Math"/>
                          <a:ea typeface="Cambria Math"/>
                        </a:rPr>
                        <m:t>𝑐</m:t>
                      </m:r>
                      <m:d>
                        <m:dPr>
                          <m:ctrlPr>
                            <a:rPr lang="en-US" sz="2400" b="0" i="1" smtClean="0">
                              <a:solidFill>
                                <a:srgbClr val="FF0000"/>
                              </a:solidFill>
                              <a:latin typeface="Cambria Math"/>
                              <a:ea typeface="Cambria Math"/>
                            </a:rPr>
                          </m:ctrlPr>
                        </m:dPr>
                        <m:e>
                          <m:r>
                            <a:rPr lang="en-US" sz="2400" b="0" i="1" smtClean="0">
                              <a:solidFill>
                                <a:srgbClr val="FF0000"/>
                              </a:solidFill>
                              <a:latin typeface="Cambria Math"/>
                              <a:ea typeface="Cambria Math"/>
                            </a:rPr>
                            <m:t>1,1</m:t>
                          </m:r>
                        </m:e>
                      </m:d>
                      <m:r>
                        <a:rPr lang="en-US" sz="2400" b="0" i="1" smtClean="0">
                          <a:latin typeface="Cambria Math"/>
                          <a:ea typeface="Cambria Math"/>
                        </a:rPr>
                        <m:t>×</m:t>
                      </m:r>
                      <m:r>
                        <a:rPr lang="en-US" sz="2400" b="0" i="1" smtClean="0">
                          <a:latin typeface="Cambria Math"/>
                          <a:ea typeface="Cambria Math"/>
                        </a:rPr>
                        <m:t>𝑥</m:t>
                      </m:r>
                      <m:r>
                        <a:rPr lang="en-US" sz="2400" b="0" i="1" smtClean="0">
                          <a:latin typeface="Cambria Math"/>
                          <a:ea typeface="Cambria Math"/>
                        </a:rPr>
                        <m:t>1+</m:t>
                      </m:r>
                      <m:r>
                        <a:rPr lang="en-US" sz="2400" b="0" i="1" smtClean="0">
                          <a:latin typeface="Cambria Math"/>
                          <a:ea typeface="Cambria Math"/>
                        </a:rPr>
                        <m:t>h</m:t>
                      </m:r>
                      <m:d>
                        <m:dPr>
                          <m:ctrlPr>
                            <a:rPr lang="en-US" sz="2400" b="0" i="1" smtClean="0">
                              <a:latin typeface="Cambria Math"/>
                              <a:ea typeface="Cambria Math"/>
                            </a:rPr>
                          </m:ctrlPr>
                        </m:dPr>
                        <m:e>
                          <m:r>
                            <a:rPr lang="en-US" sz="2400" b="0" i="1" smtClean="0">
                              <a:latin typeface="Cambria Math"/>
                              <a:ea typeface="Cambria Math"/>
                            </a:rPr>
                            <m:t>1,2</m:t>
                          </m:r>
                        </m:e>
                      </m:d>
                      <m:r>
                        <a:rPr lang="en-US" sz="2400" b="0" i="1" smtClean="0">
                          <a:latin typeface="Cambria Math"/>
                          <a:ea typeface="Cambria Math"/>
                        </a:rPr>
                        <m:t>×</m:t>
                      </m:r>
                      <m:r>
                        <a:rPr lang="en-US" sz="2400" b="0" i="1" smtClean="0">
                          <a:solidFill>
                            <a:srgbClr val="FF0000"/>
                          </a:solidFill>
                          <a:latin typeface="Cambria Math"/>
                          <a:ea typeface="Cambria Math"/>
                        </a:rPr>
                        <m:t>𝑐</m:t>
                      </m:r>
                      <m:d>
                        <m:dPr>
                          <m:ctrlPr>
                            <a:rPr lang="en-US" sz="2400" b="0" i="1" smtClean="0">
                              <a:solidFill>
                                <a:srgbClr val="FF0000"/>
                              </a:solidFill>
                              <a:latin typeface="Cambria Math"/>
                              <a:ea typeface="Cambria Math"/>
                            </a:rPr>
                          </m:ctrlPr>
                        </m:dPr>
                        <m:e>
                          <m:r>
                            <a:rPr lang="en-US" sz="2400" b="0" i="1" smtClean="0">
                              <a:solidFill>
                                <a:srgbClr val="FF0000"/>
                              </a:solidFill>
                              <a:latin typeface="Cambria Math"/>
                              <a:ea typeface="Cambria Math"/>
                            </a:rPr>
                            <m:t>1,1</m:t>
                          </m:r>
                        </m:e>
                      </m:d>
                      <m:r>
                        <a:rPr lang="en-US" sz="2400" b="0" i="1" smtClean="0">
                          <a:latin typeface="Cambria Math"/>
                          <a:ea typeface="Cambria Math"/>
                        </a:rPr>
                        <m:t>×</m:t>
                      </m:r>
                      <m:r>
                        <a:rPr lang="en-US" sz="2400" b="0" i="1" smtClean="0">
                          <a:latin typeface="Cambria Math"/>
                          <a:ea typeface="Cambria Math"/>
                        </a:rPr>
                        <m:t>𝑥</m:t>
                      </m:r>
                      <m:r>
                        <a:rPr lang="en-US" sz="2400" b="0" i="1" smtClean="0">
                          <a:latin typeface="Cambria Math"/>
                          <a:ea typeface="Cambria Math"/>
                        </a:rPr>
                        <m:t>2</m:t>
                      </m:r>
                    </m:oMath>
                  </m:oMathPara>
                </a14:m>
                <a:endParaRPr lang="en-US" sz="2400" b="0" dirty="0" smtClean="0">
                  <a:ea typeface="Cambria Math"/>
                </a:endParaRPr>
              </a:p>
            </p:txBody>
          </p:sp>
        </mc:Choice>
        <mc:Fallback xmlns="">
          <p:sp>
            <p:nvSpPr>
              <p:cNvPr id="29" name="TextBox 28"/>
              <p:cNvSpPr txBox="1">
                <a:spLocks noRot="1" noChangeAspect="1" noMove="1" noResize="1" noEditPoints="1" noAdjustHandles="1" noChangeArrowheads="1" noChangeShapeType="1" noTextEdit="1"/>
              </p:cNvSpPr>
              <p:nvPr/>
            </p:nvSpPr>
            <p:spPr>
              <a:xfrm>
                <a:off x="404014" y="3124200"/>
                <a:ext cx="7772400" cy="461665"/>
              </a:xfrm>
              <a:prstGeom prst="rect">
                <a:avLst/>
              </a:prstGeom>
              <a:blipFill rotWithShape="1">
                <a:blip r:embed="rId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0" name="TextBox 29"/>
              <p:cNvSpPr txBox="1"/>
              <p:nvPr/>
            </p:nvSpPr>
            <p:spPr>
              <a:xfrm>
                <a:off x="828403" y="3581400"/>
                <a:ext cx="6934200"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a:rPr>
                        <m:t>𝑅</m:t>
                      </m:r>
                      <m:d>
                        <m:dPr>
                          <m:ctrlPr>
                            <a:rPr lang="en-US" sz="2400" b="0" i="1" smtClean="0">
                              <a:latin typeface="Cambria Math"/>
                            </a:rPr>
                          </m:ctrlPr>
                        </m:dPr>
                        <m:e>
                          <m:r>
                            <a:rPr lang="en-US" sz="2400" b="0" i="1" smtClean="0">
                              <a:latin typeface="Cambria Math"/>
                            </a:rPr>
                            <m:t>2</m:t>
                          </m:r>
                        </m:e>
                      </m:d>
                      <m:r>
                        <a:rPr lang="en-US" sz="2400" b="0" i="1" smtClean="0">
                          <a:latin typeface="Cambria Math"/>
                        </a:rPr>
                        <m:t>=</m:t>
                      </m:r>
                      <m:r>
                        <a:rPr lang="en-US" sz="2400" b="0" i="1" smtClean="0">
                          <a:latin typeface="Cambria Math"/>
                        </a:rPr>
                        <m:t>h</m:t>
                      </m:r>
                      <m:d>
                        <m:dPr>
                          <m:ctrlPr>
                            <a:rPr lang="en-US" sz="2400" b="0" i="1" smtClean="0">
                              <a:latin typeface="Cambria Math"/>
                            </a:rPr>
                          </m:ctrlPr>
                        </m:dPr>
                        <m:e>
                          <m:r>
                            <a:rPr lang="en-US" sz="2400" b="0" i="1" smtClean="0">
                              <a:latin typeface="Cambria Math"/>
                            </a:rPr>
                            <m:t>2,1</m:t>
                          </m:r>
                        </m:e>
                      </m:d>
                      <m:r>
                        <a:rPr lang="en-US" sz="2400" b="0" i="1" smtClean="0">
                          <a:latin typeface="Cambria Math"/>
                          <a:ea typeface="Cambria Math"/>
                        </a:rPr>
                        <m:t>×</m:t>
                      </m:r>
                      <m:r>
                        <a:rPr lang="en-US" sz="2400" b="0" i="1" smtClean="0">
                          <a:solidFill>
                            <a:srgbClr val="FF0000"/>
                          </a:solidFill>
                          <a:latin typeface="Cambria Math"/>
                          <a:ea typeface="Cambria Math"/>
                        </a:rPr>
                        <m:t>𝑐</m:t>
                      </m:r>
                      <m:d>
                        <m:dPr>
                          <m:ctrlPr>
                            <a:rPr lang="en-US" sz="2400" b="0" i="1" smtClean="0">
                              <a:solidFill>
                                <a:srgbClr val="FF0000"/>
                              </a:solidFill>
                              <a:latin typeface="Cambria Math"/>
                              <a:ea typeface="Cambria Math"/>
                            </a:rPr>
                          </m:ctrlPr>
                        </m:dPr>
                        <m:e>
                          <m:r>
                            <a:rPr lang="en-US" sz="2400" b="0" i="1" smtClean="0">
                              <a:solidFill>
                                <a:srgbClr val="FF0000"/>
                              </a:solidFill>
                              <a:latin typeface="Cambria Math"/>
                              <a:ea typeface="Cambria Math"/>
                            </a:rPr>
                            <m:t>2,1</m:t>
                          </m:r>
                        </m:e>
                      </m:d>
                      <m:r>
                        <a:rPr lang="en-US" sz="2400" b="0" i="1" smtClean="0">
                          <a:latin typeface="Cambria Math"/>
                          <a:ea typeface="Cambria Math"/>
                        </a:rPr>
                        <m:t>×</m:t>
                      </m:r>
                      <m:r>
                        <a:rPr lang="en-US" sz="2400" b="0" i="1" smtClean="0">
                          <a:latin typeface="Cambria Math"/>
                          <a:ea typeface="Cambria Math"/>
                        </a:rPr>
                        <m:t>𝑥</m:t>
                      </m:r>
                      <m:r>
                        <a:rPr lang="en-US" sz="2400" b="0" i="1" smtClean="0">
                          <a:latin typeface="Cambria Math"/>
                          <a:ea typeface="Cambria Math"/>
                        </a:rPr>
                        <m:t>1+</m:t>
                      </m:r>
                      <m:r>
                        <a:rPr lang="en-US" sz="2400" b="0" i="1" smtClean="0">
                          <a:latin typeface="Cambria Math"/>
                          <a:ea typeface="Cambria Math"/>
                        </a:rPr>
                        <m:t>h</m:t>
                      </m:r>
                      <m:d>
                        <m:dPr>
                          <m:ctrlPr>
                            <a:rPr lang="en-US" sz="2400" b="0" i="1" smtClean="0">
                              <a:latin typeface="Cambria Math"/>
                              <a:ea typeface="Cambria Math"/>
                            </a:rPr>
                          </m:ctrlPr>
                        </m:dPr>
                        <m:e>
                          <m:r>
                            <a:rPr lang="en-US" sz="2400" b="0" i="1" smtClean="0">
                              <a:latin typeface="Cambria Math"/>
                              <a:ea typeface="Cambria Math"/>
                            </a:rPr>
                            <m:t>2,1</m:t>
                          </m:r>
                        </m:e>
                      </m:d>
                      <m:r>
                        <a:rPr lang="en-US" sz="2400" b="0" i="1" smtClean="0">
                          <a:latin typeface="Cambria Math"/>
                          <a:ea typeface="Cambria Math"/>
                        </a:rPr>
                        <m:t>×</m:t>
                      </m:r>
                      <m:r>
                        <a:rPr lang="en-US" sz="2400" b="0" i="1" smtClean="0">
                          <a:solidFill>
                            <a:srgbClr val="FF0000"/>
                          </a:solidFill>
                          <a:latin typeface="Cambria Math"/>
                          <a:ea typeface="Cambria Math"/>
                        </a:rPr>
                        <m:t>𝑐</m:t>
                      </m:r>
                      <m:d>
                        <m:dPr>
                          <m:ctrlPr>
                            <a:rPr lang="en-US" sz="2400" b="0" i="1" smtClean="0">
                              <a:solidFill>
                                <a:srgbClr val="FF0000"/>
                              </a:solidFill>
                              <a:latin typeface="Cambria Math"/>
                              <a:ea typeface="Cambria Math"/>
                            </a:rPr>
                          </m:ctrlPr>
                        </m:dPr>
                        <m:e>
                          <m:r>
                            <a:rPr lang="en-US" sz="2400" b="0" i="1" smtClean="0">
                              <a:solidFill>
                                <a:srgbClr val="FF0000"/>
                              </a:solidFill>
                              <a:latin typeface="Cambria Math"/>
                              <a:ea typeface="Cambria Math"/>
                            </a:rPr>
                            <m:t>2,2</m:t>
                          </m:r>
                        </m:e>
                      </m:d>
                      <m:r>
                        <a:rPr lang="en-US" sz="2400" b="0" i="1" smtClean="0">
                          <a:latin typeface="Cambria Math"/>
                          <a:ea typeface="Cambria Math"/>
                        </a:rPr>
                        <m:t>×</m:t>
                      </m:r>
                      <m:r>
                        <a:rPr lang="en-US" sz="2400" b="0" i="1" smtClean="0">
                          <a:latin typeface="Cambria Math"/>
                          <a:ea typeface="Cambria Math"/>
                        </a:rPr>
                        <m:t>𝑥</m:t>
                      </m:r>
                      <m:r>
                        <a:rPr lang="en-US" sz="2400" b="0" i="1" smtClean="0">
                          <a:latin typeface="Cambria Math"/>
                          <a:ea typeface="Cambria Math"/>
                        </a:rPr>
                        <m:t>2</m:t>
                      </m:r>
                    </m:oMath>
                  </m:oMathPara>
                </a14:m>
                <a:endParaRPr lang="en-US" sz="2400" b="0" dirty="0" smtClean="0">
                  <a:ea typeface="Cambria Math"/>
                </a:endParaRPr>
              </a:p>
            </p:txBody>
          </p:sp>
        </mc:Choice>
        <mc:Fallback xmlns="">
          <p:sp>
            <p:nvSpPr>
              <p:cNvPr id="30" name="TextBox 29"/>
              <p:cNvSpPr txBox="1">
                <a:spLocks noRot="1" noChangeAspect="1" noMove="1" noResize="1" noEditPoints="1" noAdjustHandles="1" noChangeArrowheads="1" noChangeShapeType="1" noTextEdit="1"/>
              </p:cNvSpPr>
              <p:nvPr/>
            </p:nvSpPr>
            <p:spPr>
              <a:xfrm>
                <a:off x="828403" y="3581400"/>
                <a:ext cx="6934200" cy="461665"/>
              </a:xfrm>
              <a:prstGeom prst="rect">
                <a:avLst/>
              </a:prstGeom>
              <a:blipFill rotWithShape="1">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5224431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5">
      <a:dk1>
        <a:sysClr val="windowText" lastClr="000000"/>
      </a:dk1>
      <a:lt1>
        <a:sysClr val="window" lastClr="FFFFFF"/>
      </a:lt1>
      <a:dk2>
        <a:srgbClr val="1F497D"/>
      </a:dk2>
      <a:lt2>
        <a:srgbClr val="EEECE1"/>
      </a:lt2>
      <a:accent1>
        <a:srgbClr val="0000CC"/>
      </a:accent1>
      <a:accent2>
        <a:srgbClr val="FF0000"/>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49792</TotalTime>
  <Words>2214</Words>
  <Application>Microsoft Office PowerPoint</Application>
  <PresentationFormat>On-screen Show (4:3)</PresentationFormat>
  <Paragraphs>411</Paragraphs>
  <Slides>34</Slides>
  <Notes>21</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Office Theme</vt:lpstr>
      <vt:lpstr>CRMA: Collision Resistant Multiple Access</vt:lpstr>
      <vt:lpstr>Motivation</vt:lpstr>
      <vt:lpstr>Collision Avoidance  Collision Resistance</vt:lpstr>
      <vt:lpstr>Our Contributions</vt:lpstr>
      <vt:lpstr>CRMA: An Illustrating Example</vt:lpstr>
      <vt:lpstr>CRMA: An Illustrating Example</vt:lpstr>
      <vt:lpstr>CRMA: An Illustrating Example</vt:lpstr>
      <vt:lpstr>CRMA: Research Questions</vt:lpstr>
      <vt:lpstr>CRMA: Research Questions</vt:lpstr>
      <vt:lpstr>CRMA: Research Questions</vt:lpstr>
      <vt:lpstr>CRMA</vt:lpstr>
      <vt:lpstr>Code Selection</vt:lpstr>
      <vt:lpstr>Code Selection</vt:lpstr>
      <vt:lpstr>Code Selection</vt:lpstr>
      <vt:lpstr>Code Selection (Cont.)</vt:lpstr>
      <vt:lpstr>CRMA</vt:lpstr>
      <vt:lpstr>Code Establishment</vt:lpstr>
      <vt:lpstr>CRMA</vt:lpstr>
      <vt:lpstr>Decoding Transmissions</vt:lpstr>
      <vt:lpstr>Decoding Transmissions (Cont.)</vt:lpstr>
      <vt:lpstr>Handling Decoding Failures</vt:lpstr>
      <vt:lpstr>Problem of Misaligned Collisions</vt:lpstr>
      <vt:lpstr>Handling Misaligned Collisions</vt:lpstr>
      <vt:lpstr>Handling Misaligned Collisions</vt:lpstr>
      <vt:lpstr>Other Design Components</vt:lpstr>
      <vt:lpstr>Evaluation Methodology</vt:lpstr>
      <vt:lpstr>Testbed Experiments (Cont.)</vt:lpstr>
      <vt:lpstr>Testbed Experiments (Cont.)</vt:lpstr>
      <vt:lpstr>Qualnet Simulation:  Varying # flows in long distance networks </vt:lpstr>
      <vt:lpstr>Qualnet Simulation:  Varying # flows in short distance networks </vt:lpstr>
      <vt:lpstr>Qualnet Simulation: Varying data rate</vt:lpstr>
      <vt:lpstr>Related Work</vt:lpstr>
      <vt:lpstr>Conclusion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Incentive-Aware Routing in DTNs</dc:title>
  <dc:creator>sukiyaki</dc:creator>
  <cp:lastModifiedBy>liliq</cp:lastModifiedBy>
  <cp:revision>1774</cp:revision>
  <cp:lastPrinted>2009-11-24T19:56:33Z</cp:lastPrinted>
  <dcterms:created xsi:type="dcterms:W3CDTF">2010-11-29T02:54:36Z</dcterms:created>
  <dcterms:modified xsi:type="dcterms:W3CDTF">2011-09-20T03:07:36Z</dcterms:modified>
</cp:coreProperties>
</file>