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6.xml" ContentType="application/vnd.openxmlformats-officedocument.drawingml.chart+xml"/>
  <Override PartName="/ppt/notesSlides/notesSlide23.xml" ContentType="application/vnd.openxmlformats-officedocument.presentationml.notesSlide+xml"/>
  <Override PartName="/ppt/charts/chart7.xml" ContentType="application/vnd.openxmlformats-officedocument.drawingml.chart+xml"/>
  <Override PartName="/ppt/notesSlides/notesSlide24.xml" ContentType="application/vnd.openxmlformats-officedocument.presentationml.notesSlide+xml"/>
  <Override PartName="/ppt/charts/chart8.xml" ContentType="application/vnd.openxmlformats-officedocument.drawingml.chart+xml"/>
  <Override PartName="/ppt/notesSlides/notesSlide25.xml" ContentType="application/vnd.openxmlformats-officedocument.presentationml.notesSlide+xml"/>
  <Override PartName="/ppt/charts/chart9.xml" ContentType="application/vnd.openxmlformats-officedocument.drawingml.chart+xml"/>
  <Override PartName="/ppt/notesSlides/notesSlide26.xml" ContentType="application/vnd.openxmlformats-officedocument.presentationml.notesSlide+xml"/>
  <Override PartName="/ppt/charts/chart10.xml" ContentType="application/vnd.openxmlformats-officedocument.drawingml.chart+xml"/>
  <Override PartName="/ppt/notesSlides/notesSlide27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charts/chart13.xml" ContentType="application/vnd.openxmlformats-officedocument.drawingml.chart+xml"/>
  <Override PartName="/ppt/notesSlides/notesSlide30.xml" ContentType="application/vnd.openxmlformats-officedocument.presentationml.notesSlide+xml"/>
  <Override PartName="/ppt/charts/chart14.xml" ContentType="application/vnd.openxmlformats-officedocument.drawingml.chart+xml"/>
  <Override PartName="/ppt/notesSlides/notesSlide31.xml" ContentType="application/vnd.openxmlformats-officedocument.presentationml.notesSlide+xml"/>
  <Override PartName="/ppt/charts/chart15.xml" ContentType="application/vnd.openxmlformats-officedocument.drawingml.chart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346" r:id="rId3"/>
    <p:sldId id="321" r:id="rId4"/>
    <p:sldId id="319" r:id="rId5"/>
    <p:sldId id="305" r:id="rId6"/>
    <p:sldId id="348" r:id="rId7"/>
    <p:sldId id="329" r:id="rId8"/>
    <p:sldId id="345" r:id="rId9"/>
    <p:sldId id="331" r:id="rId10"/>
    <p:sldId id="327" r:id="rId11"/>
    <p:sldId id="349" r:id="rId12"/>
    <p:sldId id="318" r:id="rId13"/>
    <p:sldId id="308" r:id="rId14"/>
    <p:sldId id="309" r:id="rId15"/>
    <p:sldId id="282" r:id="rId16"/>
    <p:sldId id="311" r:id="rId17"/>
    <p:sldId id="284" r:id="rId18"/>
    <p:sldId id="310" r:id="rId19"/>
    <p:sldId id="288" r:id="rId20"/>
    <p:sldId id="289" r:id="rId21"/>
    <p:sldId id="350" r:id="rId22"/>
    <p:sldId id="335" r:id="rId23"/>
    <p:sldId id="336" r:id="rId24"/>
    <p:sldId id="351" r:id="rId25"/>
    <p:sldId id="274" r:id="rId26"/>
    <p:sldId id="275" r:id="rId27"/>
    <p:sldId id="352" r:id="rId28"/>
    <p:sldId id="303" r:id="rId29"/>
    <p:sldId id="301" r:id="rId30"/>
    <p:sldId id="353" r:id="rId31"/>
    <p:sldId id="294" r:id="rId32"/>
    <p:sldId id="276" r:id="rId33"/>
    <p:sldId id="279" r:id="rId34"/>
    <p:sldId id="271" r:id="rId35"/>
    <p:sldId id="354" r:id="rId36"/>
    <p:sldId id="286" r:id="rId37"/>
    <p:sldId id="280" r:id="rId38"/>
    <p:sldId id="315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C090"/>
    <a:srgbClr val="4F6228"/>
    <a:srgbClr val="376092"/>
    <a:srgbClr val="D9D9D9"/>
    <a:srgbClr val="77933C"/>
    <a:srgbClr val="953735"/>
    <a:srgbClr val="4F81BD"/>
    <a:srgbClr val="000000"/>
    <a:srgbClr val="666699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218" autoAdjust="0"/>
  </p:normalViewPr>
  <p:slideViewPr>
    <p:cSldViewPr>
      <p:cViewPr>
        <p:scale>
          <a:sx n="71" d="100"/>
          <a:sy n="71" d="100"/>
        </p:scale>
        <p:origin x="-134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SNR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Sheet1!$A$2:$A$31</c:f>
              <c:numCache>
                <c:formatCode>General</c:formatCode>
                <c:ptCount val="30"/>
                <c:pt idx="0">
                  <c:v>1</c:v>
                </c:pt>
                <c:pt idx="9">
                  <c:v>10</c:v>
                </c:pt>
                <c:pt idx="19">
                  <c:v>20</c:v>
                </c:pt>
                <c:pt idx="29">
                  <c:v>30</c:v>
                </c:pt>
              </c:numCache>
            </c:numRef>
          </c:cat>
          <c:val>
            <c:numRef>
              <c:f>Sheet1!$B$2:$B$31</c:f>
              <c:numCache>
                <c:formatCode>General</c:formatCode>
                <c:ptCount val="30"/>
                <c:pt idx="0">
                  <c:v>22.125</c:v>
                </c:pt>
                <c:pt idx="1">
                  <c:v>22.997</c:v>
                </c:pt>
                <c:pt idx="2">
                  <c:v>23.382999999999999</c:v>
                </c:pt>
                <c:pt idx="3">
                  <c:v>23.152000000000001</c:v>
                </c:pt>
                <c:pt idx="4">
                  <c:v>22.405999999999999</c:v>
                </c:pt>
                <c:pt idx="5">
                  <c:v>21.305</c:v>
                </c:pt>
                <c:pt idx="6">
                  <c:v>19.988</c:v>
                </c:pt>
                <c:pt idx="7">
                  <c:v>18.48</c:v>
                </c:pt>
                <c:pt idx="8">
                  <c:v>16.378</c:v>
                </c:pt>
                <c:pt idx="9">
                  <c:v>14.029</c:v>
                </c:pt>
                <c:pt idx="10">
                  <c:v>13.009</c:v>
                </c:pt>
                <c:pt idx="11">
                  <c:v>14.156000000000001</c:v>
                </c:pt>
                <c:pt idx="12">
                  <c:v>15.951000000000001</c:v>
                </c:pt>
                <c:pt idx="13">
                  <c:v>17.786999999999999</c:v>
                </c:pt>
                <c:pt idx="14">
                  <c:v>18.132999999999999</c:v>
                </c:pt>
                <c:pt idx="15">
                  <c:v>19.456</c:v>
                </c:pt>
                <c:pt idx="16">
                  <c:v>20.141999999999999</c:v>
                </c:pt>
                <c:pt idx="17">
                  <c:v>20.312000000000001</c:v>
                </c:pt>
                <c:pt idx="18">
                  <c:v>20.327999999999999</c:v>
                </c:pt>
                <c:pt idx="19">
                  <c:v>20.007000000000001</c:v>
                </c:pt>
                <c:pt idx="20">
                  <c:v>20.126999999999999</c:v>
                </c:pt>
                <c:pt idx="21">
                  <c:v>19.998000000000001</c:v>
                </c:pt>
                <c:pt idx="22">
                  <c:v>20.128</c:v>
                </c:pt>
                <c:pt idx="23">
                  <c:v>20.652000000000001</c:v>
                </c:pt>
                <c:pt idx="24">
                  <c:v>20.545999999999999</c:v>
                </c:pt>
                <c:pt idx="25">
                  <c:v>21.114999999999998</c:v>
                </c:pt>
                <c:pt idx="26">
                  <c:v>21.88</c:v>
                </c:pt>
                <c:pt idx="27">
                  <c:v>21.387</c:v>
                </c:pt>
                <c:pt idx="28">
                  <c:v>20.675999999999998</c:v>
                </c:pt>
                <c:pt idx="29">
                  <c:v>19.474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831488"/>
        <c:axId val="2833024"/>
      </c:lineChart>
      <c:catAx>
        <c:axId val="2831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 b="1"/>
            </a:pPr>
            <a:endParaRPr lang="en-US"/>
          </a:p>
        </c:txPr>
        <c:crossAx val="2833024"/>
        <c:crosses val="autoZero"/>
        <c:auto val="1"/>
        <c:lblAlgn val="ctr"/>
        <c:lblOffset val="100"/>
        <c:noMultiLvlLbl val="0"/>
      </c:catAx>
      <c:valAx>
        <c:axId val="28330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 b="1"/>
            </a:pPr>
            <a:endParaRPr lang="en-US"/>
          </a:p>
        </c:txPr>
        <c:crossAx val="28314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342402744211431"/>
          <c:y val="0.55006944784075906"/>
          <c:w val="0.12699669966996702"/>
          <c:h val="0.11543722795520124"/>
        </c:manualLayout>
      </c:layout>
      <c:overlay val="1"/>
      <c:txPr>
        <a:bodyPr/>
        <a:lstStyle/>
        <a:p>
          <a:pPr>
            <a:defRPr sz="2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standard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  <c:pt idx="4">
                  <c:v>Trace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11.183714999999999</c:v>
                </c:pt>
                <c:pt idx="1">
                  <c:v>13.7042675</c:v>
                </c:pt>
                <c:pt idx="2">
                  <c:v>11.372280999999999</c:v>
                </c:pt>
                <c:pt idx="3">
                  <c:v>10.177630000000001</c:v>
                </c:pt>
                <c:pt idx="4">
                  <c:v>10.030371499999999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smart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  <c:pt idx="4">
                  <c:v>Trace 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14.529742000000001</c:v>
                </c:pt>
                <c:pt idx="1">
                  <c:v>16.626802000000001</c:v>
                </c:pt>
                <c:pt idx="2">
                  <c:v>16.474066000000001</c:v>
                </c:pt>
                <c:pt idx="3">
                  <c:v>16.499578499999998</c:v>
                </c:pt>
                <c:pt idx="4">
                  <c:v>15.6734805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0768128"/>
        <c:axId val="70769664"/>
      </c:barChart>
      <c:catAx>
        <c:axId val="707681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70769664"/>
        <c:crosses val="autoZero"/>
        <c:auto val="1"/>
        <c:lblAlgn val="ctr"/>
        <c:lblOffset val="100"/>
        <c:noMultiLvlLbl val="0"/>
      </c:catAx>
      <c:valAx>
        <c:axId val="70769664"/>
        <c:scaling>
          <c:orientation val="minMax"/>
          <c:min val="6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7076812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6837227582246209"/>
          <c:y val="1.3129442171010123E-2"/>
          <c:w val="0.54094303120072162"/>
          <c:h val="0.12147008399741546"/>
        </c:manualLayout>
      </c:layout>
      <c:overlay val="1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standard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10.679192199999999</c:v>
                </c:pt>
                <c:pt idx="1">
                  <c:v>13.746841999999999</c:v>
                </c:pt>
                <c:pt idx="2">
                  <c:v>7.2910253000000003</c:v>
                </c:pt>
                <c:pt idx="3">
                  <c:v>9.4137295999999999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smart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19.174791899999999</c:v>
                </c:pt>
                <c:pt idx="1">
                  <c:v>24.1695025</c:v>
                </c:pt>
                <c:pt idx="2">
                  <c:v>13.5185026</c:v>
                </c:pt>
                <c:pt idx="3">
                  <c:v>15.0520481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0811008"/>
        <c:axId val="70829184"/>
      </c:barChart>
      <c:catAx>
        <c:axId val="708110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70829184"/>
        <c:crosses val="autoZero"/>
        <c:auto val="1"/>
        <c:lblAlgn val="ctr"/>
        <c:lblOffset val="1"/>
        <c:noMultiLvlLbl val="0"/>
      </c:catAx>
      <c:valAx>
        <c:axId val="70829184"/>
        <c:scaling>
          <c:orientation val="minMax"/>
          <c:min val="6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708110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843200992867484"/>
          <c:y val="7.0862843894427999E-2"/>
          <c:w val="0.24021401727563377"/>
          <c:h val="0.20448721533854311"/>
        </c:manualLayout>
      </c:layout>
      <c:overlay val="1"/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100250120129209"/>
          <c:y val="3.5604002624671914E-2"/>
          <c:w val="0.85137019809475556"/>
          <c:h val="0.812924540682414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standard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10.133803199999999</c:v>
                </c:pt>
                <c:pt idx="1">
                  <c:v>13.0531861</c:v>
                </c:pt>
                <c:pt idx="2">
                  <c:v>6.8930699000000004</c:v>
                </c:pt>
                <c:pt idx="3">
                  <c:v>8.9553852999999997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smart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11.03589</c:v>
                </c:pt>
                <c:pt idx="1">
                  <c:v>13.955135</c:v>
                </c:pt>
                <c:pt idx="2">
                  <c:v>7.6037097999999999</c:v>
                </c:pt>
                <c:pt idx="3">
                  <c:v>9.6095173999999997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304704"/>
        <c:axId val="71306240"/>
      </c:barChart>
      <c:catAx>
        <c:axId val="713047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71306240"/>
        <c:crosses val="autoZero"/>
        <c:auto val="1"/>
        <c:lblAlgn val="ctr"/>
        <c:lblOffset val="1"/>
        <c:noMultiLvlLbl val="0"/>
      </c:catAx>
      <c:valAx>
        <c:axId val="71306240"/>
        <c:scaling>
          <c:orientation val="minMax"/>
          <c:min val="6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713047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141425809797731"/>
          <c:y val="3.6473490602947446E-2"/>
          <c:w val="0.27163963411759157"/>
          <c:h val="0.21666866949439306"/>
        </c:manualLayout>
      </c:layout>
      <c:overlay val="1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standard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Run 1</c:v>
                </c:pt>
                <c:pt idx="1">
                  <c:v>Run 2</c:v>
                </c:pt>
                <c:pt idx="2">
                  <c:v>Run 3</c:v>
                </c:pt>
                <c:pt idx="3">
                  <c:v>Run 4</c:v>
                </c:pt>
                <c:pt idx="4">
                  <c:v>Run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88.716800000000006</c:v>
                </c:pt>
                <c:pt idx="1">
                  <c:v>76.903238095238095</c:v>
                </c:pt>
                <c:pt idx="2">
                  <c:v>129.100129032258</c:v>
                </c:pt>
                <c:pt idx="3">
                  <c:v>100.2</c:v>
                </c:pt>
                <c:pt idx="4">
                  <c:v>425.7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smart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Run 1</c:v>
                </c:pt>
                <c:pt idx="1">
                  <c:v>Run 2</c:v>
                </c:pt>
                <c:pt idx="2">
                  <c:v>Run 3</c:v>
                </c:pt>
                <c:pt idx="3">
                  <c:v>Run 4</c:v>
                </c:pt>
                <c:pt idx="4">
                  <c:v>Run 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133.80906666666701</c:v>
                </c:pt>
                <c:pt idx="1">
                  <c:v>165.47</c:v>
                </c:pt>
                <c:pt idx="2">
                  <c:v>184.84</c:v>
                </c:pt>
                <c:pt idx="3">
                  <c:v>273.36</c:v>
                </c:pt>
                <c:pt idx="4">
                  <c:v>613.66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413120"/>
        <c:axId val="71758976"/>
      </c:barChart>
      <c:catAx>
        <c:axId val="714131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71758976"/>
        <c:crosses val="autoZero"/>
        <c:auto val="1"/>
        <c:lblAlgn val="ctr"/>
        <c:lblOffset val="100"/>
        <c:noMultiLvlLbl val="0"/>
      </c:catAx>
      <c:valAx>
        <c:axId val="71758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71413120"/>
        <c:crosses val="autoZero"/>
        <c:crossBetween val="between"/>
      </c:valAx>
    </c:plotArea>
    <c:legend>
      <c:legendPos val="l"/>
      <c:layout>
        <c:manualLayout>
          <c:xMode val="edge"/>
          <c:yMode val="edge"/>
          <c:x val="0.15917556505638392"/>
          <c:y val="6.8876089654390585E-2"/>
          <c:w val="0.3761162582270568"/>
          <c:h val="0.27810948270223046"/>
        </c:manualLayout>
      </c:layout>
      <c:overlay val="1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w/o MAC FEC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Run 1</c:v>
                </c:pt>
                <c:pt idx="1">
                  <c:v>Run 2</c:v>
                </c:pt>
                <c:pt idx="2">
                  <c:v>Run 3</c:v>
                </c:pt>
                <c:pt idx="3">
                  <c:v>Run 4</c:v>
                </c:pt>
                <c:pt idx="4">
                  <c:v>Run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74</c:v>
                </c:pt>
                <c:pt idx="1">
                  <c:v>80</c:v>
                </c:pt>
                <c:pt idx="2">
                  <c:v>102</c:v>
                </c:pt>
                <c:pt idx="3">
                  <c:v>77</c:v>
                </c:pt>
                <c:pt idx="4">
                  <c:v>80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w/ MAC FEC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Run 1</c:v>
                </c:pt>
                <c:pt idx="1">
                  <c:v>Run 2</c:v>
                </c:pt>
                <c:pt idx="2">
                  <c:v>Run 3</c:v>
                </c:pt>
                <c:pt idx="3">
                  <c:v>Run 4</c:v>
                </c:pt>
                <c:pt idx="4">
                  <c:v>Run 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103</c:v>
                </c:pt>
                <c:pt idx="1">
                  <c:v>124</c:v>
                </c:pt>
                <c:pt idx="2">
                  <c:v>226</c:v>
                </c:pt>
                <c:pt idx="3">
                  <c:v>233</c:v>
                </c:pt>
                <c:pt idx="4">
                  <c:v>260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2431104"/>
        <c:axId val="72432640"/>
      </c:barChart>
      <c:catAx>
        <c:axId val="724311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72432640"/>
        <c:crosses val="autoZero"/>
        <c:auto val="1"/>
        <c:lblAlgn val="ctr"/>
        <c:lblOffset val="100"/>
        <c:noMultiLvlLbl val="0"/>
      </c:catAx>
      <c:valAx>
        <c:axId val="724326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7243110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3043874389577842"/>
          <c:y val="9.8839051635369074E-2"/>
          <c:w val="0.85050010402085685"/>
          <c:h val="0.1024750463257179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standard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Run 1</c:v>
                </c:pt>
                <c:pt idx="1">
                  <c:v>Run 2</c:v>
                </c:pt>
                <c:pt idx="2">
                  <c:v>Run 3</c:v>
                </c:pt>
                <c:pt idx="3">
                  <c:v>Run 4</c:v>
                </c:pt>
                <c:pt idx="4">
                  <c:v>Run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164</c:v>
                </c:pt>
                <c:pt idx="1">
                  <c:v>372</c:v>
                </c:pt>
                <c:pt idx="2">
                  <c:v>371</c:v>
                </c:pt>
                <c:pt idx="3">
                  <c:v>342</c:v>
                </c:pt>
                <c:pt idx="4">
                  <c:v>211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smart (joint)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Run 1</c:v>
                </c:pt>
                <c:pt idx="1">
                  <c:v>Run 2</c:v>
                </c:pt>
                <c:pt idx="2">
                  <c:v>Run 3</c:v>
                </c:pt>
                <c:pt idx="3">
                  <c:v>Run 4</c:v>
                </c:pt>
                <c:pt idx="4">
                  <c:v>Run 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406</c:v>
                </c:pt>
                <c:pt idx="1">
                  <c:v>521</c:v>
                </c:pt>
                <c:pt idx="2">
                  <c:v>540</c:v>
                </c:pt>
                <c:pt idx="3">
                  <c:v>456</c:v>
                </c:pt>
                <c:pt idx="4">
                  <c:v>402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5484544"/>
        <c:axId val="75490432"/>
      </c:barChart>
      <c:catAx>
        <c:axId val="754845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75490432"/>
        <c:crosses val="autoZero"/>
        <c:auto val="1"/>
        <c:lblAlgn val="ctr"/>
        <c:lblOffset val="100"/>
        <c:noMultiLvlLbl val="0"/>
      </c:catAx>
      <c:valAx>
        <c:axId val="754904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7548454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8235392134269246"/>
          <c:y val="0.11511531298543792"/>
          <c:w val="0.81764607865730754"/>
          <c:h val="0.1002286693728624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α = 0.1 (best for static)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  <c:pt idx="4">
                  <c:v>trace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0.267818</c:v>
                </c:pt>
                <c:pt idx="1">
                  <c:v>0.80498899999999995</c:v>
                </c:pt>
                <c:pt idx="2">
                  <c:v>0.34061900000000001</c:v>
                </c:pt>
                <c:pt idx="3">
                  <c:v>0.44819500000000001</c:v>
                </c:pt>
                <c:pt idx="4">
                  <c:v>0.76402199999999998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α = 0.7 (best for mobility)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  <c:pt idx="4">
                  <c:v>trace 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0.33112399999999997</c:v>
                </c:pt>
                <c:pt idx="1">
                  <c:v>0.97820600000000002</c:v>
                </c:pt>
                <c:pt idx="2">
                  <c:v>0.41758200000000001</c:v>
                </c:pt>
                <c:pt idx="3">
                  <c:v>0.54536600000000002</c:v>
                </c:pt>
                <c:pt idx="4">
                  <c:v>0.92835599999999996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  <c:pt idx="4">
                  <c:v>trace 5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634176"/>
        <c:axId val="31635712"/>
      </c:barChart>
      <c:catAx>
        <c:axId val="316341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31635712"/>
        <c:crosses val="autoZero"/>
        <c:auto val="1"/>
        <c:lblAlgn val="ctr"/>
        <c:lblOffset val="100"/>
        <c:noMultiLvlLbl val="0"/>
      </c:catAx>
      <c:valAx>
        <c:axId val="316357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31634176"/>
        <c:crosses val="autoZero"/>
        <c:crossBetween val="between"/>
      </c:valAx>
      <c:spPr>
        <a:noFill/>
        <a:effectLst/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α = 0.1 (best for static)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1.4267860000000001</c:v>
                </c:pt>
                <c:pt idx="1">
                  <c:v>1.2790710000000001</c:v>
                </c:pt>
                <c:pt idx="2">
                  <c:v>1.3864030000000001</c:v>
                </c:pt>
                <c:pt idx="3">
                  <c:v>1.1876819999999999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α = 0.7 (best for mobility)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0.73765199999999997</c:v>
                </c:pt>
                <c:pt idx="1">
                  <c:v>0.79187300000000005</c:v>
                </c:pt>
                <c:pt idx="2">
                  <c:v>0.81786300000000001</c:v>
                </c:pt>
                <c:pt idx="3">
                  <c:v>0.58519399999999999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652864"/>
        <c:axId val="31724288"/>
      </c:barChart>
      <c:catAx>
        <c:axId val="316528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31724288"/>
        <c:crosses val="autoZero"/>
        <c:auto val="1"/>
        <c:lblAlgn val="ctr"/>
        <c:lblOffset val="100"/>
        <c:noMultiLvlLbl val="0"/>
      </c:catAx>
      <c:valAx>
        <c:axId val="317242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316528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α = 0.1 (best for static)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  <c:pt idx="4">
                  <c:v>trace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0.267818</c:v>
                </c:pt>
                <c:pt idx="1">
                  <c:v>0.80498899999999995</c:v>
                </c:pt>
                <c:pt idx="2">
                  <c:v>0.34061900000000001</c:v>
                </c:pt>
                <c:pt idx="3">
                  <c:v>0.44819500000000001</c:v>
                </c:pt>
                <c:pt idx="4">
                  <c:v>0.76402199999999998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α = 0.7 (best for mobility)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  <c:pt idx="4">
                  <c:v>trace 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0.33112399999999997</c:v>
                </c:pt>
                <c:pt idx="1">
                  <c:v>0.97820600000000002</c:v>
                </c:pt>
                <c:pt idx="2">
                  <c:v>0.41758200000000001</c:v>
                </c:pt>
                <c:pt idx="3">
                  <c:v>0.54536600000000002</c:v>
                </c:pt>
                <c:pt idx="4">
                  <c:v>0.92835599999999996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Holt-Winters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  <c:pt idx="4">
                  <c:v>trace 5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0.272119</c:v>
                </c:pt>
                <c:pt idx="1">
                  <c:v>0.82659899999999997</c:v>
                </c:pt>
                <c:pt idx="2">
                  <c:v>0.34882299999999999</c:v>
                </c:pt>
                <c:pt idx="3">
                  <c:v>0.46006900000000001</c:v>
                </c:pt>
                <c:pt idx="4">
                  <c:v>0.78428900000000001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775744"/>
        <c:axId val="33358592"/>
      </c:barChart>
      <c:catAx>
        <c:axId val="317757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33358592"/>
        <c:crosses val="autoZero"/>
        <c:auto val="1"/>
        <c:lblAlgn val="ctr"/>
        <c:lblOffset val="100"/>
        <c:noMultiLvlLbl val="0"/>
      </c:catAx>
      <c:valAx>
        <c:axId val="3335859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31775744"/>
        <c:crosses val="autoZero"/>
        <c:crossBetween val="between"/>
      </c:valAx>
      <c:spPr>
        <a:noFill/>
        <a:effectLst/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α = 0.1 (best for static)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1.4267860000000001</c:v>
                </c:pt>
                <c:pt idx="1">
                  <c:v>1.2790710000000001</c:v>
                </c:pt>
                <c:pt idx="2">
                  <c:v>1.3864030000000001</c:v>
                </c:pt>
                <c:pt idx="3">
                  <c:v>1.1876819999999999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α = 0.7 (best for mobility)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0.73765199999999997</c:v>
                </c:pt>
                <c:pt idx="1">
                  <c:v>0.79187300000000005</c:v>
                </c:pt>
                <c:pt idx="2">
                  <c:v>0.81786300000000001</c:v>
                </c:pt>
                <c:pt idx="3">
                  <c:v>0.58519399999999999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Holt-Winters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0.69399</c:v>
                </c:pt>
                <c:pt idx="1">
                  <c:v>0.70916800000000002</c:v>
                </c:pt>
                <c:pt idx="2">
                  <c:v>0.69589000000000001</c:v>
                </c:pt>
                <c:pt idx="3">
                  <c:v>0.55366099999999996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637888"/>
        <c:axId val="33639424"/>
      </c:barChart>
      <c:catAx>
        <c:axId val="336378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33639424"/>
        <c:crosses val="autoZero"/>
        <c:auto val="1"/>
        <c:lblAlgn val="ctr"/>
        <c:lblOffset val="100"/>
        <c:noMultiLvlLbl val="0"/>
      </c:catAx>
      <c:valAx>
        <c:axId val="336394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336378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standard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  <c:pt idx="4">
                  <c:v>Trace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0.70365650000000002</c:v>
                </c:pt>
                <c:pt idx="1">
                  <c:v>0.37447350000000001</c:v>
                </c:pt>
                <c:pt idx="2">
                  <c:v>5.8316594999999998</c:v>
                </c:pt>
                <c:pt idx="3">
                  <c:v>2.477684</c:v>
                </c:pt>
                <c:pt idx="4">
                  <c:v>4.2722924999999998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smart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  <c:pt idx="4">
                  <c:v>Trace 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2.5536780000000001</c:v>
                </c:pt>
                <c:pt idx="1">
                  <c:v>1.9232175</c:v>
                </c:pt>
                <c:pt idx="2">
                  <c:v>9.5497844999999995</c:v>
                </c:pt>
                <c:pt idx="3">
                  <c:v>8.2181315000000001</c:v>
                </c:pt>
                <c:pt idx="4">
                  <c:v>8.1760719999999996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279232"/>
        <c:axId val="37280768"/>
      </c:barChart>
      <c:catAx>
        <c:axId val="372792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37280768"/>
        <c:crosses val="autoZero"/>
        <c:auto val="1"/>
        <c:lblAlgn val="ctr"/>
        <c:lblOffset val="100"/>
        <c:noMultiLvlLbl val="0"/>
      </c:catAx>
      <c:valAx>
        <c:axId val="372807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37279232"/>
        <c:crosses val="autoZero"/>
        <c:crossBetween val="between"/>
      </c:valAx>
    </c:plotArea>
    <c:legend>
      <c:legendPos val="t"/>
      <c:layout/>
      <c:overlay val="1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standard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  <c:pt idx="4">
                  <c:v>Trace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1.0307470000000001</c:v>
                </c:pt>
                <c:pt idx="1">
                  <c:v>0.65728600000000004</c:v>
                </c:pt>
                <c:pt idx="2">
                  <c:v>7.3768690000000001</c:v>
                </c:pt>
                <c:pt idx="3">
                  <c:v>3.3447624999999999</c:v>
                </c:pt>
                <c:pt idx="4">
                  <c:v>5.4763270000000004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smart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  <c:pt idx="4">
                  <c:v>Trace 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14.121164</c:v>
                </c:pt>
                <c:pt idx="1">
                  <c:v>8.8388875000000002</c:v>
                </c:pt>
                <c:pt idx="2">
                  <c:v>16.572873999999999</c:v>
                </c:pt>
                <c:pt idx="3">
                  <c:v>16.601815999999999</c:v>
                </c:pt>
                <c:pt idx="4">
                  <c:v>16.393237500000001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383808"/>
        <c:axId val="65406080"/>
      </c:barChart>
      <c:catAx>
        <c:axId val="653838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65406080"/>
        <c:crosses val="autoZero"/>
        <c:auto val="1"/>
        <c:lblAlgn val="ctr"/>
        <c:lblOffset val="100"/>
        <c:noMultiLvlLbl val="0"/>
      </c:catAx>
      <c:valAx>
        <c:axId val="654060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6538380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8549037371060512"/>
          <c:y val="4.3764807236700409E-3"/>
          <c:w val="0.61060105210948823"/>
          <c:h val="0.12147008399741546"/>
        </c:manualLayout>
      </c:layout>
      <c:overlay val="1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standard w/o hint w/o MAC FEC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  <c:pt idx="4">
                  <c:v>Trace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2.3246600000000002</c:v>
                </c:pt>
                <c:pt idx="1">
                  <c:v>0.79521900000000001</c:v>
                </c:pt>
                <c:pt idx="2">
                  <c:v>2.3947959999999999</c:v>
                </c:pt>
                <c:pt idx="3">
                  <c:v>1.027231</c:v>
                </c:pt>
                <c:pt idx="4">
                  <c:v>1.128109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standard w/o hint w/ MAC FEC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  <c:pt idx="4">
                  <c:v>Trace 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2.495431</c:v>
                </c:pt>
                <c:pt idx="1">
                  <c:v>1.630439</c:v>
                </c:pt>
                <c:pt idx="2">
                  <c:v>3.0524049999999998</c:v>
                </c:pt>
                <c:pt idx="3">
                  <c:v>3.8053859999999999</c:v>
                </c:pt>
                <c:pt idx="4">
                  <c:v>2.3420269999999999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standard w/ hint w/o MAC FEC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  <c:pt idx="4">
                  <c:v>Trace 5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2.879766</c:v>
                </c:pt>
                <c:pt idx="1">
                  <c:v>0.921566</c:v>
                </c:pt>
                <c:pt idx="2">
                  <c:v>3.1170270000000002</c:v>
                </c:pt>
                <c:pt idx="3">
                  <c:v>1.286891</c:v>
                </c:pt>
                <c:pt idx="4">
                  <c:v>1.5285249999999999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standard w/ hint w/ MAC FEC</c:v>
                </c:pt>
              </c:strCache>
            </c:strRef>
          </c:tx>
          <c:spPr>
            <a:ln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  <c:pt idx="4">
                  <c:v>Trace 5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3.3006280000000001</c:v>
                </c:pt>
                <c:pt idx="1">
                  <c:v>5.9789789999999998</c:v>
                </c:pt>
                <c:pt idx="2">
                  <c:v>4.2090019999999999</c:v>
                </c:pt>
                <c:pt idx="3">
                  <c:v>6.0840540000000001</c:v>
                </c:pt>
                <c:pt idx="4">
                  <c:v>5.2556659999999997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iterative w/ hint w/ MAC FEC</c:v>
                </c:pt>
              </c:strCache>
            </c:strRef>
          </c:tx>
          <c:spPr>
            <a:ln>
              <a:solidFill>
                <a:schemeClr val="tx2"/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  <c:pt idx="4">
                  <c:v>Trace 5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5"/>
                <c:pt idx="0">
                  <c:v>6.1159980000000003</c:v>
                </c:pt>
                <c:pt idx="1">
                  <c:v>6.0586159999999998</c:v>
                </c:pt>
                <c:pt idx="2">
                  <c:v>6.1642970000000004</c:v>
                </c:pt>
                <c:pt idx="3">
                  <c:v>6.1413010000000003</c:v>
                </c:pt>
                <c:pt idx="4">
                  <c:v>5.8999240000000004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641920"/>
        <c:axId val="66643456"/>
      </c:barChart>
      <c:catAx>
        <c:axId val="66641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66643456"/>
        <c:crosses val="autoZero"/>
        <c:auto val="1"/>
        <c:lblAlgn val="ctr"/>
        <c:lblOffset val="100"/>
        <c:noMultiLvlLbl val="0"/>
      </c:catAx>
      <c:valAx>
        <c:axId val="66643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6664192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standard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  <c:pt idx="4">
                  <c:v>Trace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9.3341434999999997</c:v>
                </c:pt>
                <c:pt idx="1">
                  <c:v>12.331174499999999</c:v>
                </c:pt>
                <c:pt idx="2">
                  <c:v>9.9602985000000004</c:v>
                </c:pt>
                <c:pt idx="3">
                  <c:v>7.78071</c:v>
                </c:pt>
                <c:pt idx="4">
                  <c:v>7.5562519999999997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smart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Trace 1</c:v>
                </c:pt>
                <c:pt idx="1">
                  <c:v>Trace 2</c:v>
                </c:pt>
                <c:pt idx="2">
                  <c:v>Trace 3</c:v>
                </c:pt>
                <c:pt idx="3">
                  <c:v>Trace 4</c:v>
                </c:pt>
                <c:pt idx="4">
                  <c:v>Trace 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11.353068</c:v>
                </c:pt>
                <c:pt idx="1">
                  <c:v>14.370613000000001</c:v>
                </c:pt>
                <c:pt idx="2">
                  <c:v>11.4939505</c:v>
                </c:pt>
                <c:pt idx="3">
                  <c:v>11.0402255</c:v>
                </c:pt>
                <c:pt idx="4">
                  <c:v>10.881257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0217088"/>
        <c:axId val="70218880"/>
      </c:barChart>
      <c:catAx>
        <c:axId val="702170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70218880"/>
        <c:crosses val="autoZero"/>
        <c:auto val="1"/>
        <c:lblAlgn val="ctr"/>
        <c:lblOffset val="100"/>
        <c:noMultiLvlLbl val="0"/>
      </c:catAx>
      <c:valAx>
        <c:axId val="70218880"/>
        <c:scaling>
          <c:orientation val="minMax"/>
          <c:min val="6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7021708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3153587488385899"/>
          <c:y val="1.3129442171010123E-2"/>
          <c:w val="0.54094303120072162"/>
          <c:h val="0.12147008399741546"/>
        </c:manualLayout>
      </c:layout>
      <c:overlay val="1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A6D4F7-54CB-4E69-ADCD-2A00E39DBD8C}" type="datetimeFigureOut">
              <a:rPr lang="en-US" smtClean="0"/>
              <a:t>9/19/2011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C2AE-4087-44E8-AD3A-BDDAC0730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489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0531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0376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6365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7435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2723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1168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1168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68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68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6396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0281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0126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0281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15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133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133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6918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1332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1332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76471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32942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20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0126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60391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6039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3301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7739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229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97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546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u="none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8233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5119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C2AE-4087-44E8-AD3A-BDDAC073021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511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31FC9-9832-4440-B8D6-73F8B550423E}" type="datetime1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351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69673-1036-4927-BCF8-9EB1DA5F84D7}" type="datetime1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659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A8FEE-1952-4345-8249-B96D9AE30BA5}" type="datetime1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732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A47B-3690-4737-950B-A9613796E22A}" type="datetime1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6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7B26-FD67-4D9F-9E3E-6FFC5BFE8E30}" type="datetime1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807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012F-6355-4D64-ACA2-016F333EA234}" type="datetime1">
              <a:rPr lang="en-US" smtClean="0"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878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45DC1-DD9E-492D-9116-0075613F5C63}" type="datetime1">
              <a:rPr lang="en-US" smtClean="0"/>
              <a:t>9/19/2011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858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46359-EB40-4EEC-9F46-5A692FE7D958}" type="datetime1">
              <a:rPr lang="en-US" smtClean="0"/>
              <a:t>9/19/2011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758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4682-8639-45E8-BCD0-932CD4C85AE6}" type="datetime1">
              <a:rPr lang="en-US" smtClean="0"/>
              <a:t>9/19/2011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095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0CE12-65F4-4106-9C57-70ED1C9F67A4}" type="datetime1">
              <a:rPr lang="en-US" smtClean="0"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607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3CF3-73F1-4BD1-9454-6C121F1E9F71}" type="datetime1">
              <a:rPr lang="en-US" smtClean="0"/>
              <a:t>9/19/2011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852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FA2DD-67A0-464C-B6C1-7347D1355650}" type="datetime1">
              <a:rPr lang="en-US" smtClean="0"/>
              <a:t>9/19/2011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2B343-3DF9-4220-8B0F-7E18D98A7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721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7" Type="http://schemas.openxmlformats.org/officeDocument/2006/relationships/image" Target="../media/image10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chart" Target="../charts/chart8.xml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Harnessing Frequency Diversity in Wi-Fi Networks	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8438" y="2895600"/>
            <a:ext cx="6413962" cy="1676400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Apurv Bhartia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Yi-Chao Chen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Swati </a:t>
            </a:r>
            <a:r>
              <a:rPr lang="en-US" sz="2800" b="1" dirty="0" err="1" smtClean="0">
                <a:solidFill>
                  <a:schemeClr val="tx1"/>
                </a:solidFill>
              </a:rPr>
              <a:t>Rallapalli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sz="2800" b="1" dirty="0" err="1" smtClean="0">
                <a:solidFill>
                  <a:schemeClr val="tx1"/>
                </a:solidFill>
              </a:rPr>
              <a:t>Lili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Qiu</a:t>
            </a:r>
            <a:endParaRPr lang="en-US" sz="2800" b="1" dirty="0" smtClean="0">
              <a:solidFill>
                <a:schemeClr val="tx1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2743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295400" y="6172200"/>
            <a:ext cx="6528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MobiCom 2011, Las Vegas, NV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5000" y="4800600"/>
            <a:ext cx="524921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The University of Texas at Austin</a:t>
            </a:r>
          </a:p>
          <a:p>
            <a:pPr algn="ctr"/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153025"/>
            <a:ext cx="1628775" cy="158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03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Prediction Using Holt-Winters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28600" y="1224336"/>
            <a:ext cx="8915400" cy="1748491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</a:rPr>
              <a:t>Holt-Winters Algorithm</a:t>
            </a:r>
          </a:p>
          <a:p>
            <a:pPr lvl="1"/>
            <a:r>
              <a:rPr lang="en-US" dirty="0" smtClean="0"/>
              <a:t>Decomposes time series into 1</a:t>
            </a:r>
            <a:r>
              <a:rPr lang="en-US" smtClean="0"/>
              <a:t>) baseline and 2</a:t>
            </a:r>
            <a:r>
              <a:rPr lang="en-US" dirty="0" smtClean="0"/>
              <a:t>) linear</a:t>
            </a:r>
          </a:p>
          <a:p>
            <a:pPr lvl="1"/>
            <a:r>
              <a:rPr lang="en-US" dirty="0" smtClean="0"/>
              <a:t>Uses EWMA for both</a:t>
            </a:r>
          </a:p>
          <a:p>
            <a:pPr lvl="1"/>
            <a:endParaRPr lang="en-US" sz="2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endParaRPr lang="en-US" dirty="0" smtClean="0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602902028"/>
              </p:ext>
            </p:extLst>
          </p:nvPr>
        </p:nvGraphicFramePr>
        <p:xfrm>
          <a:off x="457200" y="3124200"/>
          <a:ext cx="4038600" cy="266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306" y="2732182"/>
            <a:ext cx="7310457" cy="381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188361601"/>
              </p:ext>
            </p:extLst>
          </p:nvPr>
        </p:nvGraphicFramePr>
        <p:xfrm>
          <a:off x="5029200" y="3048000"/>
          <a:ext cx="3733800" cy="27351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-651877" y="4067146"/>
            <a:ext cx="213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Prediction Error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3914745" y="4067146"/>
            <a:ext cx="213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Prediction Error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5791200"/>
            <a:ext cx="1943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Static Traces</a:t>
            </a:r>
            <a:endParaRPr lang="en-US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801226" y="5791200"/>
            <a:ext cx="23521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Mobility Traces</a:t>
            </a:r>
            <a:endParaRPr lang="en-US" sz="2000" b="1" dirty="0"/>
          </a:p>
        </p:txBody>
      </p:sp>
      <p:sp>
        <p:nvSpPr>
          <p:cNvPr id="10" name="Rectangle 9"/>
          <p:cNvSpPr/>
          <p:nvPr/>
        </p:nvSpPr>
        <p:spPr>
          <a:xfrm>
            <a:off x="1762124" y="6172200"/>
            <a:ext cx="5857875" cy="553998"/>
          </a:xfrm>
          <a:prstGeom prst="rect">
            <a:avLst/>
          </a:prstGeom>
          <a:ln w="28575">
            <a:solidFill>
              <a:srgbClr val="4F6228"/>
            </a:solidFill>
          </a:ln>
        </p:spPr>
        <p:txBody>
          <a:bodyPr wrap="square">
            <a:spAutoFit/>
          </a:bodyPr>
          <a:lstStyle/>
          <a:p>
            <a:r>
              <a:rPr lang="en-US" sz="3000" b="1" dirty="0">
                <a:solidFill>
                  <a:srgbClr val="C00000"/>
                </a:solidFill>
              </a:rPr>
              <a:t>Holt-Winters prediction </a:t>
            </a:r>
            <a:r>
              <a:rPr lang="en-US" sz="3000" b="1" dirty="0" smtClean="0">
                <a:solidFill>
                  <a:srgbClr val="C00000"/>
                </a:solidFill>
              </a:rPr>
              <a:t>works well!</a:t>
            </a:r>
            <a:endParaRPr lang="en-US" sz="3000" b="1" dirty="0">
              <a:solidFill>
                <a:srgbClr val="C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7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ounded Rectangle 38"/>
          <p:cNvSpPr/>
          <p:nvPr/>
        </p:nvSpPr>
        <p:spPr>
          <a:xfrm>
            <a:off x="182381" y="2514600"/>
            <a:ext cx="8610600" cy="2667000"/>
          </a:xfrm>
          <a:prstGeom prst="roundRect">
            <a:avLst/>
          </a:prstGeom>
          <a:solidFill>
            <a:srgbClr val="FAC090">
              <a:alpha val="18824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Talk Outline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11</a:t>
            </a:fld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3105150" y="1447800"/>
            <a:ext cx="2781300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Trace Analysis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78823" y="3048000"/>
            <a:ext cx="2528455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Smart Mapping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242503" y="3050499"/>
            <a:ext cx="2528455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Improving FEC Decoding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172200" y="3050499"/>
            <a:ext cx="2528455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MAC-layer FEC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371600" y="4232222"/>
            <a:ext cx="2781300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Unified Approach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838700" y="4249711"/>
            <a:ext cx="2781300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Combine with Rate Adaptation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6" name="Straight Arrow Connector 15"/>
          <p:cNvCxnSpPr>
            <a:stCxn id="6" idx="2"/>
            <a:endCxn id="39" idx="0"/>
          </p:cNvCxnSpPr>
          <p:nvPr/>
        </p:nvCxnSpPr>
        <p:spPr>
          <a:xfrm flipH="1">
            <a:off x="4487681" y="2151089"/>
            <a:ext cx="8119" cy="363511"/>
          </a:xfrm>
          <a:prstGeom prst="straightConnector1">
            <a:avLst/>
          </a:pr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78823" y="4038600"/>
            <a:ext cx="8484177" cy="0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3109210" y="5744981"/>
            <a:ext cx="2781300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Results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43" name="Straight Arrow Connector 42"/>
          <p:cNvCxnSpPr>
            <a:stCxn id="39" idx="2"/>
            <a:endCxn id="35" idx="0"/>
          </p:cNvCxnSpPr>
          <p:nvPr/>
        </p:nvCxnSpPr>
        <p:spPr>
          <a:xfrm>
            <a:off x="4487681" y="5181600"/>
            <a:ext cx="12179" cy="563381"/>
          </a:xfrm>
          <a:prstGeom prst="straightConnector1">
            <a:avLst/>
          </a:pr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81000" y="25146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Approach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487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1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1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1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" dur="1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2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1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A Quick OFDM Primer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74835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Content Placeholder 2"/>
          <p:cNvSpPr>
            <a:spLocks noGrp="1"/>
          </p:cNvSpPr>
          <p:nvPr>
            <p:ph idx="1"/>
          </p:nvPr>
        </p:nvSpPr>
        <p:spPr>
          <a:xfrm>
            <a:off x="228600" y="4038600"/>
            <a:ext cx="8839200" cy="2514600"/>
          </a:xfrm>
        </p:spPr>
        <p:txBody>
          <a:bodyPr>
            <a:normAutofit lnSpcReduction="10000"/>
          </a:bodyPr>
          <a:lstStyle/>
          <a:p>
            <a:r>
              <a:rPr lang="en-US" sz="3000" b="1" dirty="0">
                <a:solidFill>
                  <a:srgbClr val="0070C0"/>
                </a:solidFill>
              </a:rPr>
              <a:t>Transmit data by spreading over multiple </a:t>
            </a:r>
            <a:r>
              <a:rPr lang="en-US" sz="3000" b="1" dirty="0" smtClean="0">
                <a:solidFill>
                  <a:srgbClr val="0070C0"/>
                </a:solidFill>
              </a:rPr>
              <a:t>subcarriers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Each subcarrier </a:t>
            </a:r>
            <a:r>
              <a:rPr lang="en-US" b="1" u="sng" dirty="0">
                <a:solidFill>
                  <a:srgbClr val="0070C0"/>
                </a:solidFill>
              </a:rPr>
              <a:t>independently</a:t>
            </a:r>
            <a:r>
              <a:rPr lang="en-US" b="1" dirty="0">
                <a:solidFill>
                  <a:srgbClr val="0070C0"/>
                </a:solidFill>
              </a:rPr>
              <a:t> decodes the </a:t>
            </a:r>
            <a:r>
              <a:rPr lang="en-US" b="1" dirty="0" smtClean="0">
                <a:solidFill>
                  <a:srgbClr val="0070C0"/>
                </a:solidFill>
              </a:rPr>
              <a:t>symbol</a:t>
            </a:r>
          </a:p>
          <a:p>
            <a:r>
              <a:rPr lang="en-US" sz="3000" b="1" dirty="0">
                <a:solidFill>
                  <a:srgbClr val="0070C0"/>
                </a:solidFill>
              </a:rPr>
              <a:t>Robustness to multipath fading</a:t>
            </a:r>
          </a:p>
          <a:p>
            <a:r>
              <a:rPr lang="en-US" sz="3000" b="1" dirty="0" smtClean="0">
                <a:solidFill>
                  <a:srgbClr val="0070C0"/>
                </a:solidFill>
              </a:rPr>
              <a:t>Used </a:t>
            </a:r>
            <a:r>
              <a:rPr lang="en-US" sz="3000" b="1" dirty="0">
                <a:solidFill>
                  <a:srgbClr val="0070C0"/>
                </a:solidFill>
              </a:rPr>
              <a:t>in digital radio, TV broadcast, 802.11 a/g/n, UWB, WiMax, LTE …</a:t>
            </a:r>
          </a:p>
          <a:p>
            <a:endParaRPr lang="en-US" sz="3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3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3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/>
          </a:p>
        </p:txBody>
      </p:sp>
      <p:grpSp>
        <p:nvGrpSpPr>
          <p:cNvPr id="364" name="Group 363"/>
          <p:cNvGrpSpPr/>
          <p:nvPr/>
        </p:nvGrpSpPr>
        <p:grpSpPr>
          <a:xfrm>
            <a:off x="2450757" y="3352800"/>
            <a:ext cx="4090044" cy="400110"/>
            <a:chOff x="2476539" y="3352800"/>
            <a:chExt cx="3525762" cy="400110"/>
          </a:xfrm>
        </p:grpSpPr>
        <p:cxnSp>
          <p:nvCxnSpPr>
            <p:cNvPr id="164" name="Straight Connector 163"/>
            <p:cNvCxnSpPr/>
            <p:nvPr/>
          </p:nvCxnSpPr>
          <p:spPr>
            <a:xfrm>
              <a:off x="5661428" y="3569042"/>
              <a:ext cx="171767" cy="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3" name="Group 172"/>
            <p:cNvGrpSpPr/>
            <p:nvPr/>
          </p:nvGrpSpPr>
          <p:grpSpPr>
            <a:xfrm>
              <a:off x="2476539" y="3352800"/>
              <a:ext cx="3525762" cy="400110"/>
              <a:chOff x="2476539" y="3352800"/>
              <a:chExt cx="3525762" cy="400110"/>
            </a:xfrm>
          </p:grpSpPr>
          <p:sp>
            <p:nvSpPr>
              <p:cNvPr id="44" name="TextBox 43"/>
              <p:cNvSpPr txBox="1"/>
              <p:nvPr/>
            </p:nvSpPr>
            <p:spPr>
              <a:xfrm>
                <a:off x="2658306" y="3352800"/>
                <a:ext cx="334399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20 MHz Channel, 52 subcarriers</a:t>
                </a:r>
                <a:endParaRPr lang="en-US" sz="2000" b="1" dirty="0"/>
              </a:p>
            </p:txBody>
          </p:sp>
          <p:cxnSp>
            <p:nvCxnSpPr>
              <p:cNvPr id="165" name="Straight Connector 164"/>
              <p:cNvCxnSpPr/>
              <p:nvPr/>
            </p:nvCxnSpPr>
            <p:spPr>
              <a:xfrm>
                <a:off x="2498731" y="3536022"/>
                <a:ext cx="209638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/>
              <p:cNvCxnSpPr/>
              <p:nvPr/>
            </p:nvCxnSpPr>
            <p:spPr>
              <a:xfrm>
                <a:off x="5843847" y="3496915"/>
                <a:ext cx="0" cy="1524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/>
              <p:cNvCxnSpPr/>
              <p:nvPr/>
            </p:nvCxnSpPr>
            <p:spPr>
              <a:xfrm>
                <a:off x="2476539" y="3449548"/>
                <a:ext cx="0" cy="1524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75" name="Rectangle 174"/>
          <p:cNvSpPr/>
          <p:nvPr/>
        </p:nvSpPr>
        <p:spPr>
          <a:xfrm>
            <a:off x="3253577" y="1447800"/>
            <a:ext cx="2129708" cy="486917"/>
          </a:xfrm>
          <a:prstGeom prst="rect">
            <a:avLst/>
          </a:prstGeom>
          <a:solidFill>
            <a:schemeClr val="bg1">
              <a:lumMod val="75000"/>
              <a:alpha val="67059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362" name="Group 361"/>
          <p:cNvGrpSpPr/>
          <p:nvPr/>
        </p:nvGrpSpPr>
        <p:grpSpPr>
          <a:xfrm>
            <a:off x="2476500" y="2225364"/>
            <a:ext cx="3812323" cy="994731"/>
            <a:chOff x="2476500" y="2225364"/>
            <a:chExt cx="3812323" cy="994731"/>
          </a:xfrm>
        </p:grpSpPr>
        <p:cxnSp>
          <p:nvCxnSpPr>
            <p:cNvPr id="118" name="Straight Arrow Connector 117"/>
            <p:cNvCxnSpPr/>
            <p:nvPr/>
          </p:nvCxnSpPr>
          <p:spPr>
            <a:xfrm flipV="1">
              <a:off x="2570450" y="2229495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/>
            <p:nvPr/>
          </p:nvCxnSpPr>
          <p:spPr>
            <a:xfrm flipV="1">
              <a:off x="2769465" y="2229493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/>
            <p:nvPr/>
          </p:nvCxnSpPr>
          <p:spPr>
            <a:xfrm flipV="1">
              <a:off x="2476500" y="2229495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/>
            <p:cNvCxnSpPr/>
            <p:nvPr/>
          </p:nvCxnSpPr>
          <p:spPr>
            <a:xfrm flipV="1">
              <a:off x="2868952" y="2229495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/>
            <p:nvPr/>
          </p:nvCxnSpPr>
          <p:spPr>
            <a:xfrm flipV="1">
              <a:off x="2673972" y="2229496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Arrow Connector 187"/>
            <p:cNvCxnSpPr/>
            <p:nvPr/>
          </p:nvCxnSpPr>
          <p:spPr>
            <a:xfrm flipV="1">
              <a:off x="3054562" y="2229257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Arrow Connector 188"/>
            <p:cNvCxnSpPr/>
            <p:nvPr/>
          </p:nvCxnSpPr>
          <p:spPr>
            <a:xfrm flipV="1">
              <a:off x="3253577" y="2229255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Arrow Connector 189"/>
            <p:cNvCxnSpPr/>
            <p:nvPr/>
          </p:nvCxnSpPr>
          <p:spPr>
            <a:xfrm flipV="1">
              <a:off x="2960612" y="2229257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Arrow Connector 190"/>
            <p:cNvCxnSpPr/>
            <p:nvPr/>
          </p:nvCxnSpPr>
          <p:spPr>
            <a:xfrm flipV="1">
              <a:off x="3353064" y="2229257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Arrow Connector 191"/>
            <p:cNvCxnSpPr/>
            <p:nvPr/>
          </p:nvCxnSpPr>
          <p:spPr>
            <a:xfrm flipV="1">
              <a:off x="3158084" y="2229258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Arrow Connector 197"/>
            <p:cNvCxnSpPr/>
            <p:nvPr/>
          </p:nvCxnSpPr>
          <p:spPr>
            <a:xfrm flipV="1">
              <a:off x="3545811" y="2229495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Arrow Connector 198"/>
            <p:cNvCxnSpPr/>
            <p:nvPr/>
          </p:nvCxnSpPr>
          <p:spPr>
            <a:xfrm flipV="1">
              <a:off x="3744826" y="2229493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Arrow Connector 199"/>
            <p:cNvCxnSpPr/>
            <p:nvPr/>
          </p:nvCxnSpPr>
          <p:spPr>
            <a:xfrm flipV="1">
              <a:off x="3451861" y="2229495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Arrow Connector 200"/>
            <p:cNvCxnSpPr/>
            <p:nvPr/>
          </p:nvCxnSpPr>
          <p:spPr>
            <a:xfrm flipV="1">
              <a:off x="3844313" y="2229495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Arrow Connector 201"/>
            <p:cNvCxnSpPr/>
            <p:nvPr/>
          </p:nvCxnSpPr>
          <p:spPr>
            <a:xfrm flipV="1">
              <a:off x="3649333" y="2229496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Arrow Connector 207"/>
            <p:cNvCxnSpPr/>
            <p:nvPr/>
          </p:nvCxnSpPr>
          <p:spPr>
            <a:xfrm flipV="1">
              <a:off x="4029923" y="2229257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Arrow Connector 208"/>
            <p:cNvCxnSpPr/>
            <p:nvPr/>
          </p:nvCxnSpPr>
          <p:spPr>
            <a:xfrm flipV="1">
              <a:off x="4228938" y="2229255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Arrow Connector 209"/>
            <p:cNvCxnSpPr/>
            <p:nvPr/>
          </p:nvCxnSpPr>
          <p:spPr>
            <a:xfrm flipV="1">
              <a:off x="3935973" y="2229257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Arrow Connector 210"/>
            <p:cNvCxnSpPr/>
            <p:nvPr/>
          </p:nvCxnSpPr>
          <p:spPr>
            <a:xfrm flipV="1">
              <a:off x="4328425" y="2229257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Arrow Connector 211"/>
            <p:cNvCxnSpPr/>
            <p:nvPr/>
          </p:nvCxnSpPr>
          <p:spPr>
            <a:xfrm flipV="1">
              <a:off x="4133445" y="2229258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Arrow Connector 217"/>
            <p:cNvCxnSpPr/>
            <p:nvPr/>
          </p:nvCxnSpPr>
          <p:spPr>
            <a:xfrm flipV="1">
              <a:off x="4515980" y="2225604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Arrow Connector 218"/>
            <p:cNvCxnSpPr/>
            <p:nvPr/>
          </p:nvCxnSpPr>
          <p:spPr>
            <a:xfrm flipV="1">
              <a:off x="4714995" y="2225602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Arrow Connector 219"/>
            <p:cNvCxnSpPr/>
            <p:nvPr/>
          </p:nvCxnSpPr>
          <p:spPr>
            <a:xfrm flipV="1">
              <a:off x="4422030" y="2225604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Arrow Connector 220"/>
            <p:cNvCxnSpPr/>
            <p:nvPr/>
          </p:nvCxnSpPr>
          <p:spPr>
            <a:xfrm flipV="1">
              <a:off x="4814482" y="2225604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Arrow Connector 221"/>
            <p:cNvCxnSpPr/>
            <p:nvPr/>
          </p:nvCxnSpPr>
          <p:spPr>
            <a:xfrm flipV="1">
              <a:off x="4619502" y="2225605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Arrow Connector 227"/>
            <p:cNvCxnSpPr/>
            <p:nvPr/>
          </p:nvCxnSpPr>
          <p:spPr>
            <a:xfrm flipV="1">
              <a:off x="5000092" y="2225366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Arrow Connector 228"/>
            <p:cNvCxnSpPr/>
            <p:nvPr/>
          </p:nvCxnSpPr>
          <p:spPr>
            <a:xfrm flipV="1">
              <a:off x="5199107" y="2225364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Arrow Connector 229"/>
            <p:cNvCxnSpPr/>
            <p:nvPr/>
          </p:nvCxnSpPr>
          <p:spPr>
            <a:xfrm flipV="1">
              <a:off x="4906142" y="2225366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Arrow Connector 230"/>
            <p:cNvCxnSpPr/>
            <p:nvPr/>
          </p:nvCxnSpPr>
          <p:spPr>
            <a:xfrm flipV="1">
              <a:off x="5298594" y="2225366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Arrow Connector 231"/>
            <p:cNvCxnSpPr/>
            <p:nvPr/>
          </p:nvCxnSpPr>
          <p:spPr>
            <a:xfrm flipV="1">
              <a:off x="5103614" y="2225367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Arrow Connector 237"/>
            <p:cNvCxnSpPr/>
            <p:nvPr/>
          </p:nvCxnSpPr>
          <p:spPr>
            <a:xfrm flipV="1">
              <a:off x="5491341" y="2225604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Arrow Connector 238"/>
            <p:cNvCxnSpPr/>
            <p:nvPr/>
          </p:nvCxnSpPr>
          <p:spPr>
            <a:xfrm flipV="1">
              <a:off x="5690356" y="2225602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Arrow Connector 239"/>
            <p:cNvCxnSpPr/>
            <p:nvPr/>
          </p:nvCxnSpPr>
          <p:spPr>
            <a:xfrm flipV="1">
              <a:off x="5397391" y="2225604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Arrow Connector 240"/>
            <p:cNvCxnSpPr/>
            <p:nvPr/>
          </p:nvCxnSpPr>
          <p:spPr>
            <a:xfrm flipV="1">
              <a:off x="5789843" y="2225604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Arrow Connector 241"/>
            <p:cNvCxnSpPr/>
            <p:nvPr/>
          </p:nvCxnSpPr>
          <p:spPr>
            <a:xfrm flipV="1">
              <a:off x="5594863" y="2225605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Arrow Connector 247"/>
            <p:cNvCxnSpPr/>
            <p:nvPr/>
          </p:nvCxnSpPr>
          <p:spPr>
            <a:xfrm flipV="1">
              <a:off x="5990321" y="2225366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Arrow Connector 248"/>
            <p:cNvCxnSpPr/>
            <p:nvPr/>
          </p:nvCxnSpPr>
          <p:spPr>
            <a:xfrm flipV="1">
              <a:off x="6189336" y="2225364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Arrow Connector 249"/>
            <p:cNvCxnSpPr/>
            <p:nvPr/>
          </p:nvCxnSpPr>
          <p:spPr>
            <a:xfrm flipV="1">
              <a:off x="5896371" y="2225366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Arrow Connector 250"/>
            <p:cNvCxnSpPr/>
            <p:nvPr/>
          </p:nvCxnSpPr>
          <p:spPr>
            <a:xfrm flipV="1">
              <a:off x="6288823" y="2225366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Arrow Connector 251"/>
            <p:cNvCxnSpPr/>
            <p:nvPr/>
          </p:nvCxnSpPr>
          <p:spPr>
            <a:xfrm flipV="1">
              <a:off x="6093843" y="2225367"/>
              <a:ext cx="0" cy="990599"/>
            </a:xfrm>
            <a:prstGeom prst="straightConnector1">
              <a:avLst/>
            </a:prstGeom>
            <a:ln>
              <a:solidFill>
                <a:srgbClr val="95373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8" name="Group 257"/>
          <p:cNvGrpSpPr/>
          <p:nvPr/>
        </p:nvGrpSpPr>
        <p:grpSpPr>
          <a:xfrm>
            <a:off x="2423161" y="2971016"/>
            <a:ext cx="3921470" cy="96183"/>
            <a:chOff x="2423161" y="2971016"/>
            <a:chExt cx="3921470" cy="96183"/>
          </a:xfrm>
        </p:grpSpPr>
        <p:sp>
          <p:nvSpPr>
            <p:cNvPr id="181" name="Oval 180"/>
            <p:cNvSpPr/>
            <p:nvPr/>
          </p:nvSpPr>
          <p:spPr>
            <a:xfrm>
              <a:off x="2423161" y="2975145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/>
            <p:nvPr/>
          </p:nvSpPr>
          <p:spPr>
            <a:xfrm>
              <a:off x="2524730" y="2975145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/>
            <p:cNvSpPr/>
            <p:nvPr/>
          </p:nvSpPr>
          <p:spPr>
            <a:xfrm>
              <a:off x="2628252" y="2975145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/>
            <p:cNvSpPr/>
            <p:nvPr/>
          </p:nvSpPr>
          <p:spPr>
            <a:xfrm>
              <a:off x="2726987" y="2975145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/>
            <p:cNvSpPr/>
            <p:nvPr/>
          </p:nvSpPr>
          <p:spPr>
            <a:xfrm>
              <a:off x="2825887" y="2975145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/>
            <p:nvPr/>
          </p:nvSpPr>
          <p:spPr>
            <a:xfrm>
              <a:off x="2907273" y="2974907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/>
            <p:nvPr/>
          </p:nvSpPr>
          <p:spPr>
            <a:xfrm>
              <a:off x="3008842" y="2974907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/>
            <p:cNvSpPr/>
            <p:nvPr/>
          </p:nvSpPr>
          <p:spPr>
            <a:xfrm>
              <a:off x="3112364" y="2974907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/>
            <p:cNvSpPr/>
            <p:nvPr/>
          </p:nvSpPr>
          <p:spPr>
            <a:xfrm>
              <a:off x="3211099" y="2974907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/>
            <p:cNvSpPr/>
            <p:nvPr/>
          </p:nvSpPr>
          <p:spPr>
            <a:xfrm>
              <a:off x="3309999" y="2974907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Oval 202"/>
            <p:cNvSpPr/>
            <p:nvPr/>
          </p:nvSpPr>
          <p:spPr>
            <a:xfrm>
              <a:off x="3398522" y="2975145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Oval 203"/>
            <p:cNvSpPr/>
            <p:nvPr/>
          </p:nvSpPr>
          <p:spPr>
            <a:xfrm>
              <a:off x="3500091" y="2975145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Oval 204"/>
            <p:cNvSpPr/>
            <p:nvPr/>
          </p:nvSpPr>
          <p:spPr>
            <a:xfrm>
              <a:off x="3603613" y="2975145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/>
            <p:cNvSpPr/>
            <p:nvPr/>
          </p:nvSpPr>
          <p:spPr>
            <a:xfrm>
              <a:off x="3702348" y="2975145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/>
            <p:cNvSpPr/>
            <p:nvPr/>
          </p:nvSpPr>
          <p:spPr>
            <a:xfrm>
              <a:off x="3801248" y="2975145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Oval 212"/>
            <p:cNvSpPr/>
            <p:nvPr/>
          </p:nvSpPr>
          <p:spPr>
            <a:xfrm>
              <a:off x="3882634" y="2974907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/>
            <p:cNvSpPr/>
            <p:nvPr/>
          </p:nvSpPr>
          <p:spPr>
            <a:xfrm>
              <a:off x="3984203" y="2974907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/>
            <p:cNvSpPr/>
            <p:nvPr/>
          </p:nvSpPr>
          <p:spPr>
            <a:xfrm>
              <a:off x="4087725" y="2974907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Oval 215"/>
            <p:cNvSpPr/>
            <p:nvPr/>
          </p:nvSpPr>
          <p:spPr>
            <a:xfrm>
              <a:off x="4186460" y="2974907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/>
            <p:cNvSpPr/>
            <p:nvPr/>
          </p:nvSpPr>
          <p:spPr>
            <a:xfrm>
              <a:off x="4285360" y="2974907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/>
            <p:nvPr/>
          </p:nvSpPr>
          <p:spPr>
            <a:xfrm>
              <a:off x="4368691" y="2971254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/>
            <p:nvPr/>
          </p:nvSpPr>
          <p:spPr>
            <a:xfrm>
              <a:off x="4470260" y="2971254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/>
            <p:nvPr/>
          </p:nvSpPr>
          <p:spPr>
            <a:xfrm>
              <a:off x="4573782" y="2971254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/>
            <p:nvPr/>
          </p:nvSpPr>
          <p:spPr>
            <a:xfrm>
              <a:off x="4672517" y="2971254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/>
            <p:nvPr/>
          </p:nvSpPr>
          <p:spPr>
            <a:xfrm>
              <a:off x="4771417" y="2971254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/>
            <p:nvPr/>
          </p:nvSpPr>
          <p:spPr>
            <a:xfrm>
              <a:off x="4852803" y="2971016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/>
            <p:nvPr/>
          </p:nvSpPr>
          <p:spPr>
            <a:xfrm>
              <a:off x="4954372" y="2971016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/>
            <p:nvPr/>
          </p:nvSpPr>
          <p:spPr>
            <a:xfrm>
              <a:off x="5057894" y="2971016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/>
            <p:nvPr/>
          </p:nvSpPr>
          <p:spPr>
            <a:xfrm>
              <a:off x="5156629" y="2971016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/>
            <p:nvPr/>
          </p:nvSpPr>
          <p:spPr>
            <a:xfrm>
              <a:off x="5255529" y="2971016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/>
            <p:cNvSpPr/>
            <p:nvPr/>
          </p:nvSpPr>
          <p:spPr>
            <a:xfrm>
              <a:off x="5344052" y="2971254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/>
            <p:cNvSpPr/>
            <p:nvPr/>
          </p:nvSpPr>
          <p:spPr>
            <a:xfrm>
              <a:off x="5445621" y="2971254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/>
            <p:cNvSpPr/>
            <p:nvPr/>
          </p:nvSpPr>
          <p:spPr>
            <a:xfrm>
              <a:off x="5549143" y="2971254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" name="Oval 245"/>
            <p:cNvSpPr/>
            <p:nvPr/>
          </p:nvSpPr>
          <p:spPr>
            <a:xfrm>
              <a:off x="5647878" y="2971254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Oval 246"/>
            <p:cNvSpPr/>
            <p:nvPr/>
          </p:nvSpPr>
          <p:spPr>
            <a:xfrm>
              <a:off x="5746778" y="2971254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Oval 252"/>
            <p:cNvSpPr/>
            <p:nvPr/>
          </p:nvSpPr>
          <p:spPr>
            <a:xfrm>
              <a:off x="5850466" y="2971016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Oval 253"/>
            <p:cNvSpPr/>
            <p:nvPr/>
          </p:nvSpPr>
          <p:spPr>
            <a:xfrm>
              <a:off x="5952035" y="2971016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Oval 254"/>
            <p:cNvSpPr/>
            <p:nvPr/>
          </p:nvSpPr>
          <p:spPr>
            <a:xfrm>
              <a:off x="6055557" y="2971016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Oval 255"/>
            <p:cNvSpPr/>
            <p:nvPr/>
          </p:nvSpPr>
          <p:spPr>
            <a:xfrm>
              <a:off x="6154292" y="2971016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Oval 256"/>
            <p:cNvSpPr/>
            <p:nvPr/>
          </p:nvSpPr>
          <p:spPr>
            <a:xfrm>
              <a:off x="6253192" y="2971016"/>
              <a:ext cx="91439" cy="9205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3" name="TextBox 342"/>
          <p:cNvSpPr txBox="1"/>
          <p:nvPr/>
        </p:nvSpPr>
        <p:spPr>
          <a:xfrm>
            <a:off x="700618" y="1506592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 layer Data Frame</a:t>
            </a:r>
            <a:endParaRPr lang="en-US" sz="2000" b="1" dirty="0"/>
          </a:p>
        </p:txBody>
      </p:sp>
      <p:grpSp>
        <p:nvGrpSpPr>
          <p:cNvPr id="363" name="Group 362"/>
          <p:cNvGrpSpPr/>
          <p:nvPr/>
        </p:nvGrpSpPr>
        <p:grpSpPr>
          <a:xfrm>
            <a:off x="3353064" y="1447800"/>
            <a:ext cx="1958825" cy="486917"/>
            <a:chOff x="3353064" y="1447800"/>
            <a:chExt cx="1958825" cy="486917"/>
          </a:xfrm>
        </p:grpSpPr>
        <p:cxnSp>
          <p:nvCxnSpPr>
            <p:cNvPr id="345" name="Straight Connector 344"/>
            <p:cNvCxnSpPr/>
            <p:nvPr/>
          </p:nvCxnSpPr>
          <p:spPr>
            <a:xfrm>
              <a:off x="3353064" y="1447800"/>
              <a:ext cx="4925" cy="4869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6" name="Straight Connector 345"/>
            <p:cNvCxnSpPr/>
            <p:nvPr/>
          </p:nvCxnSpPr>
          <p:spPr>
            <a:xfrm>
              <a:off x="3443679" y="1447800"/>
              <a:ext cx="4925" cy="4869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7" name="Straight Connector 346"/>
            <p:cNvCxnSpPr/>
            <p:nvPr/>
          </p:nvCxnSpPr>
          <p:spPr>
            <a:xfrm>
              <a:off x="3551761" y="1447800"/>
              <a:ext cx="4925" cy="4869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8" name="Straight Connector 347"/>
            <p:cNvCxnSpPr/>
            <p:nvPr/>
          </p:nvCxnSpPr>
          <p:spPr>
            <a:xfrm>
              <a:off x="3652675" y="1447800"/>
              <a:ext cx="4925" cy="4869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1" name="Straight Connector 350"/>
            <p:cNvCxnSpPr/>
            <p:nvPr/>
          </p:nvCxnSpPr>
          <p:spPr>
            <a:xfrm>
              <a:off x="3746157" y="1447800"/>
              <a:ext cx="4925" cy="4869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2" name="Straight Connector 351"/>
            <p:cNvCxnSpPr/>
            <p:nvPr/>
          </p:nvCxnSpPr>
          <p:spPr>
            <a:xfrm>
              <a:off x="3836772" y="1447800"/>
              <a:ext cx="4925" cy="4869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3" name="Straight Connector 352"/>
            <p:cNvCxnSpPr/>
            <p:nvPr/>
          </p:nvCxnSpPr>
          <p:spPr>
            <a:xfrm>
              <a:off x="3944854" y="1447800"/>
              <a:ext cx="4925" cy="4869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4" name="Straight Connector 353"/>
            <p:cNvCxnSpPr/>
            <p:nvPr/>
          </p:nvCxnSpPr>
          <p:spPr>
            <a:xfrm>
              <a:off x="4045768" y="1447800"/>
              <a:ext cx="4925" cy="4869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5" name="Straight Connector 354"/>
            <p:cNvCxnSpPr/>
            <p:nvPr/>
          </p:nvCxnSpPr>
          <p:spPr>
            <a:xfrm>
              <a:off x="4913871" y="1447800"/>
              <a:ext cx="4925" cy="4869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6" name="Straight Connector 355"/>
            <p:cNvCxnSpPr/>
            <p:nvPr/>
          </p:nvCxnSpPr>
          <p:spPr>
            <a:xfrm>
              <a:off x="5007353" y="1447800"/>
              <a:ext cx="4925" cy="4869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Straight Connector 356"/>
            <p:cNvCxnSpPr/>
            <p:nvPr/>
          </p:nvCxnSpPr>
          <p:spPr>
            <a:xfrm>
              <a:off x="5097968" y="1447800"/>
              <a:ext cx="4925" cy="4869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8" name="Straight Connector 357"/>
            <p:cNvCxnSpPr/>
            <p:nvPr/>
          </p:nvCxnSpPr>
          <p:spPr>
            <a:xfrm>
              <a:off x="5206050" y="1447800"/>
              <a:ext cx="4925" cy="4869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Straight Connector 358"/>
            <p:cNvCxnSpPr/>
            <p:nvPr/>
          </p:nvCxnSpPr>
          <p:spPr>
            <a:xfrm>
              <a:off x="5306964" y="1447800"/>
              <a:ext cx="4925" cy="4869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1" name="Straight Connector 360"/>
            <p:cNvCxnSpPr/>
            <p:nvPr/>
          </p:nvCxnSpPr>
          <p:spPr>
            <a:xfrm>
              <a:off x="4228938" y="1676400"/>
              <a:ext cx="504537" cy="0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2524730" y="1934717"/>
            <a:ext cx="2920891" cy="294779"/>
            <a:chOff x="2524730" y="1934717"/>
            <a:chExt cx="2920891" cy="294779"/>
          </a:xfrm>
        </p:grpSpPr>
        <p:cxnSp>
          <p:nvCxnSpPr>
            <p:cNvPr id="5" name="Straight Arrow Connector 4"/>
            <p:cNvCxnSpPr/>
            <p:nvPr/>
          </p:nvCxnSpPr>
          <p:spPr>
            <a:xfrm flipH="1">
              <a:off x="2524730" y="1934717"/>
              <a:ext cx="732088" cy="29477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>
              <a:off x="3429000" y="1934717"/>
              <a:ext cx="2016621" cy="29064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H="1">
              <a:off x="3302538" y="1934717"/>
              <a:ext cx="243273" cy="29064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3657600" y="1934717"/>
              <a:ext cx="292179" cy="29064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613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" grpId="0" animBg="1"/>
      <p:bldP spid="34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Picture 3" descr="C:\Users\t-apurvb\AppData\Local\Microsoft\Windows\Temporary Internet Files\Content.IE5\DH0AT4QT\MC90043253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062" y="523063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t-apurvb\AppData\Local\Microsoft\Windows\Temporary Internet Files\Content.IE5\DH0AT4QT\MC90043253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7484" y="469723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Standard Interleaving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8991600" cy="16002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</a:rPr>
              <a:t>Arranges bits in a </a:t>
            </a:r>
            <a:r>
              <a:rPr lang="en-US" sz="3000" b="1" u="sng" dirty="0" smtClean="0">
                <a:solidFill>
                  <a:srgbClr val="0070C0"/>
                </a:solidFill>
              </a:rPr>
              <a:t>non</a:t>
            </a:r>
            <a:r>
              <a:rPr lang="en-US" sz="3000" b="1" dirty="0" smtClean="0">
                <a:solidFill>
                  <a:srgbClr val="0070C0"/>
                </a:solidFill>
              </a:rPr>
              <a:t>-contiguous way</a:t>
            </a:r>
          </a:p>
          <a:p>
            <a:pPr lvl="1"/>
            <a:r>
              <a:rPr lang="en-US" dirty="0" smtClean="0"/>
              <a:t>Improves performance of FEC codes</a:t>
            </a:r>
          </a:p>
          <a:p>
            <a:pPr lvl="1"/>
            <a:r>
              <a:rPr lang="en-US" dirty="0" smtClean="0"/>
              <a:t>Standard 2-step permutation process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13</a:t>
            </a:fld>
            <a:endParaRPr lang="en-US"/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152400" y="4114800"/>
            <a:ext cx="8610600" cy="223051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b="1" dirty="0" smtClean="0">
                <a:solidFill>
                  <a:srgbClr val="0070C0"/>
                </a:solidFill>
              </a:rPr>
              <a:t>Avoid long runs of low reliability bits but assumes </a:t>
            </a:r>
          </a:p>
          <a:p>
            <a:pPr lvl="1"/>
            <a:r>
              <a:rPr lang="en-US" dirty="0" smtClean="0"/>
              <a:t>all subcarriers </a:t>
            </a:r>
            <a:r>
              <a:rPr lang="en-US" dirty="0"/>
              <a:t>are</a:t>
            </a:r>
            <a:r>
              <a:rPr lang="en-US" dirty="0" smtClean="0"/>
              <a:t> equal </a:t>
            </a:r>
          </a:p>
          <a:p>
            <a:pPr lvl="1"/>
            <a:r>
              <a:rPr lang="en-US" dirty="0" smtClean="0"/>
              <a:t>all bits are equal</a:t>
            </a:r>
          </a:p>
          <a:p>
            <a:pPr lvl="1"/>
            <a:endParaRPr lang="en-US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040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Smart Symbol Interleaving (1)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/>
          <p:cNvSpPr txBox="1">
            <a:spLocks/>
          </p:cNvSpPr>
          <p:nvPr/>
        </p:nvSpPr>
        <p:spPr>
          <a:xfrm>
            <a:off x="76200" y="1295400"/>
            <a:ext cx="90678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b="1" dirty="0" smtClean="0">
                <a:solidFill>
                  <a:srgbClr val="0070C0"/>
                </a:solidFill>
              </a:rPr>
              <a:t>Map </a:t>
            </a:r>
            <a:r>
              <a:rPr lang="en-US" sz="3000" b="1" u="sng" dirty="0" smtClean="0">
                <a:solidFill>
                  <a:srgbClr val="0070C0"/>
                </a:solidFill>
              </a:rPr>
              <a:t>important symbols</a:t>
            </a:r>
            <a:r>
              <a:rPr lang="en-US" sz="3000" b="1" dirty="0" smtClean="0">
                <a:solidFill>
                  <a:srgbClr val="0070C0"/>
                </a:solidFill>
              </a:rPr>
              <a:t> to </a:t>
            </a:r>
            <a:r>
              <a:rPr lang="en-US" sz="3000" b="1" u="sng" dirty="0" smtClean="0">
                <a:solidFill>
                  <a:srgbClr val="0070C0"/>
                </a:solidFill>
              </a:rPr>
              <a:t>reliable subcarriers</a:t>
            </a:r>
          </a:p>
          <a:p>
            <a:pPr lvl="1"/>
            <a:r>
              <a:rPr lang="en-US" dirty="0" smtClean="0"/>
              <a:t>Mapping should maximize throughput</a:t>
            </a:r>
          </a:p>
          <a:p>
            <a:pPr lvl="1"/>
            <a:endParaRPr lang="en-US" sz="2600" dirty="0"/>
          </a:p>
          <a:p>
            <a:pPr lvl="1"/>
            <a:endParaRPr lang="en-US" sz="2600" dirty="0" smtClean="0"/>
          </a:p>
          <a:p>
            <a:pPr lvl="1"/>
            <a:endParaRPr lang="en-US" sz="2600" dirty="0"/>
          </a:p>
          <a:p>
            <a:pPr lvl="1"/>
            <a:endParaRPr lang="en-US" sz="2600" dirty="0" smtClean="0"/>
          </a:p>
          <a:p>
            <a:pPr lvl="1"/>
            <a:endParaRPr lang="en-US" sz="2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8698" y="2667000"/>
                <a:ext cx="8915400" cy="209288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800" b="1" u="sng" dirty="0" smtClean="0"/>
                  <a:t>Problem</a:t>
                </a:r>
              </a:p>
              <a:p>
                <a:r>
                  <a:rPr lang="en-US" sz="2800" b="1" dirty="0" smtClean="0"/>
                  <a:t>Given a set of subcarriers, determine symbol-subcarrier mapping that maximizes the expected received payload</a:t>
                </a:r>
              </a:p>
              <a:p>
                <a:pPr algn="ctr"/>
                <a:r>
                  <a:rPr lang="en-US" sz="2800" b="1" dirty="0" smtClean="0"/>
                  <a:t>i.e.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C00000"/>
                        </a:solidFill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𝑷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𝒉𝒆𝒂𝒅𝒆𝒓</m:t>
                        </m:r>
                      </m:sub>
                    </m:sSub>
                    <m:r>
                      <a:rPr lang="en-US" sz="2800" b="1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×</m:t>
                    </m:r>
                    <m:sSub>
                      <m:sSubPr>
                        <m:ctrlP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2800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Σ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𝒊</m:t>
                        </m:r>
                      </m:sub>
                    </m:sSub>
                    <m:sSub>
                      <m:sSubPr>
                        <m:ctrlP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𝑵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𝒊</m:t>
                        </m:r>
                      </m:sub>
                    </m:sSub>
                    <m:r>
                      <a:rPr lang="en-US" sz="2800" b="1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sz="2800" b="1" dirty="0">
                  <a:solidFill>
                    <a:srgbClr val="C00000"/>
                  </a:solidFill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98" y="2667000"/>
                <a:ext cx="8915400" cy="2092881"/>
              </a:xfrm>
              <a:prstGeom prst="rect">
                <a:avLst/>
              </a:prstGeom>
              <a:blipFill rotWithShape="1">
                <a:blip r:embed="rId3"/>
                <a:stretch>
                  <a:fillRect l="-1436" t="-26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Content Placeholder 2"/>
          <p:cNvSpPr txBox="1">
            <a:spLocks/>
          </p:cNvSpPr>
          <p:nvPr/>
        </p:nvSpPr>
        <p:spPr>
          <a:xfrm>
            <a:off x="152400" y="4953000"/>
            <a:ext cx="90678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b="1" dirty="0" smtClean="0">
                <a:solidFill>
                  <a:srgbClr val="0070C0"/>
                </a:solidFill>
              </a:rPr>
              <a:t>Non-linear utility function</a:t>
            </a:r>
          </a:p>
          <a:p>
            <a:pPr lvl="1"/>
            <a:r>
              <a:rPr lang="en-US" dirty="0" smtClean="0"/>
              <a:t>Optimal solution is challenging</a:t>
            </a:r>
          </a:p>
          <a:p>
            <a:pPr lvl="1"/>
            <a:r>
              <a:rPr lang="en-US" dirty="0" smtClean="0"/>
              <a:t>We develop several  heuristics …</a:t>
            </a:r>
          </a:p>
          <a:p>
            <a:pPr lvl="1"/>
            <a:endParaRPr lang="en-US" sz="2600" dirty="0"/>
          </a:p>
          <a:p>
            <a:pPr lvl="1"/>
            <a:endParaRPr lang="en-US" sz="2600" dirty="0" smtClean="0"/>
          </a:p>
          <a:p>
            <a:pPr lvl="1"/>
            <a:endParaRPr lang="en-US" sz="2600" dirty="0"/>
          </a:p>
          <a:p>
            <a:pPr lvl="1"/>
            <a:endParaRPr lang="en-US" sz="2600" dirty="0" smtClean="0"/>
          </a:p>
          <a:p>
            <a:pPr lvl="1"/>
            <a:endParaRPr lang="en-US" sz="2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962400" y="4438566"/>
                <a:ext cx="4800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correctly received data bits in FEC group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latin typeface="Cambria Math"/>
                            <a:ea typeface="Cambria Math"/>
                          </a:rPr>
                          <m:t>𝒊</m:t>
                        </m:r>
                      </m:e>
                      <m:sub/>
                    </m:sSub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4438566"/>
                <a:ext cx="4800600" cy="400110"/>
              </a:xfrm>
              <a:prstGeom prst="rect">
                <a:avLst/>
              </a:prstGeom>
              <a:blipFill rotWithShape="1">
                <a:blip r:embed="rId4"/>
                <a:stretch>
                  <a:fillRect l="-1269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/>
          <p:nvPr/>
        </p:nvCxnSpPr>
        <p:spPr>
          <a:xfrm>
            <a:off x="5607978" y="4444430"/>
            <a:ext cx="381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643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Smart Symbol Interleaving (2)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2785181" y="6248400"/>
            <a:ext cx="3310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Smart</a:t>
            </a:r>
            <a:r>
              <a:rPr lang="en-US" sz="2800" b="1" dirty="0" smtClean="0">
                <a:solidFill>
                  <a:srgbClr val="FF0000"/>
                </a:solidFill>
              </a:rPr>
              <a:t> Header/Data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047132" y="68580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Subcarriers ordered by SNR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667868" y="5573367"/>
            <a:ext cx="2084012" cy="403484"/>
          </a:xfrm>
          <a:prstGeom prst="rect">
            <a:avLst/>
          </a:prstGeom>
          <a:solidFill>
            <a:srgbClr val="92D050">
              <a:alpha val="67059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3" name="Rectangle 242"/>
          <p:cNvSpPr/>
          <p:nvPr/>
        </p:nvSpPr>
        <p:spPr>
          <a:xfrm>
            <a:off x="2751880" y="5572125"/>
            <a:ext cx="515754" cy="404726"/>
          </a:xfrm>
          <a:prstGeom prst="rect">
            <a:avLst/>
          </a:prstGeom>
          <a:solidFill>
            <a:srgbClr val="376092">
              <a:alpha val="67059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Rectangle 243"/>
          <p:cNvSpPr/>
          <p:nvPr/>
        </p:nvSpPr>
        <p:spPr>
          <a:xfrm>
            <a:off x="3267634" y="5568666"/>
            <a:ext cx="2084012" cy="403484"/>
          </a:xfrm>
          <a:prstGeom prst="rect">
            <a:avLst/>
          </a:prstGeom>
          <a:solidFill>
            <a:schemeClr val="accent6">
              <a:lumMod val="75000"/>
              <a:alpha val="67059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5" name="Rectangle 244"/>
          <p:cNvSpPr/>
          <p:nvPr/>
        </p:nvSpPr>
        <p:spPr>
          <a:xfrm>
            <a:off x="5351646" y="5572125"/>
            <a:ext cx="515754" cy="400148"/>
          </a:xfrm>
          <a:prstGeom prst="rect">
            <a:avLst/>
          </a:prstGeom>
          <a:solidFill>
            <a:srgbClr val="FFFF00">
              <a:alpha val="67059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Rectangle 245"/>
          <p:cNvSpPr/>
          <p:nvPr/>
        </p:nvSpPr>
        <p:spPr>
          <a:xfrm>
            <a:off x="5858434" y="5568666"/>
            <a:ext cx="2084012" cy="403484"/>
          </a:xfrm>
          <a:prstGeom prst="rect">
            <a:avLst/>
          </a:prstGeom>
          <a:solidFill>
            <a:schemeClr val="accent6">
              <a:lumMod val="75000"/>
              <a:alpha val="67059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7" name="Rectangle 246"/>
          <p:cNvSpPr/>
          <p:nvPr/>
        </p:nvSpPr>
        <p:spPr>
          <a:xfrm>
            <a:off x="7942446" y="5572124"/>
            <a:ext cx="439554" cy="400025"/>
          </a:xfrm>
          <a:prstGeom prst="rect">
            <a:avLst/>
          </a:prstGeom>
          <a:solidFill>
            <a:srgbClr val="FFFF00">
              <a:alpha val="67059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4" name="Group 313"/>
          <p:cNvGrpSpPr/>
          <p:nvPr/>
        </p:nvGrpSpPr>
        <p:grpSpPr>
          <a:xfrm>
            <a:off x="591668" y="5137815"/>
            <a:ext cx="7790332" cy="212530"/>
            <a:chOff x="3505200" y="2699266"/>
            <a:chExt cx="4783227" cy="196334"/>
          </a:xfrm>
        </p:grpSpPr>
        <p:cxnSp>
          <p:nvCxnSpPr>
            <p:cNvPr id="315" name="Straight Arrow Connector 314"/>
            <p:cNvCxnSpPr/>
            <p:nvPr/>
          </p:nvCxnSpPr>
          <p:spPr>
            <a:xfrm flipH="1">
              <a:off x="3505200" y="2819400"/>
              <a:ext cx="4783227" cy="0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Straight Connector 315"/>
            <p:cNvCxnSpPr/>
            <p:nvPr/>
          </p:nvCxnSpPr>
          <p:spPr>
            <a:xfrm>
              <a:off x="37338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Straight Connector 316"/>
            <p:cNvCxnSpPr/>
            <p:nvPr/>
          </p:nvCxnSpPr>
          <p:spPr>
            <a:xfrm>
              <a:off x="38862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Straight Connector 317"/>
            <p:cNvCxnSpPr/>
            <p:nvPr/>
          </p:nvCxnSpPr>
          <p:spPr>
            <a:xfrm>
              <a:off x="40386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Straight Connector 318"/>
            <p:cNvCxnSpPr/>
            <p:nvPr/>
          </p:nvCxnSpPr>
          <p:spPr>
            <a:xfrm>
              <a:off x="41910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Straight Connector 319"/>
            <p:cNvCxnSpPr/>
            <p:nvPr/>
          </p:nvCxnSpPr>
          <p:spPr>
            <a:xfrm>
              <a:off x="43434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1" name="Straight Connector 320"/>
            <p:cNvCxnSpPr/>
            <p:nvPr/>
          </p:nvCxnSpPr>
          <p:spPr>
            <a:xfrm>
              <a:off x="44958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2" name="Straight Connector 321"/>
            <p:cNvCxnSpPr/>
            <p:nvPr/>
          </p:nvCxnSpPr>
          <p:spPr>
            <a:xfrm>
              <a:off x="46482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Straight Connector 322"/>
            <p:cNvCxnSpPr/>
            <p:nvPr/>
          </p:nvCxnSpPr>
          <p:spPr>
            <a:xfrm>
              <a:off x="48006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Straight Connector 323"/>
            <p:cNvCxnSpPr/>
            <p:nvPr/>
          </p:nvCxnSpPr>
          <p:spPr>
            <a:xfrm>
              <a:off x="49530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Straight Connector 324"/>
            <p:cNvCxnSpPr/>
            <p:nvPr/>
          </p:nvCxnSpPr>
          <p:spPr>
            <a:xfrm>
              <a:off x="51054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Straight Connector 325"/>
            <p:cNvCxnSpPr/>
            <p:nvPr/>
          </p:nvCxnSpPr>
          <p:spPr>
            <a:xfrm>
              <a:off x="52578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7" name="Straight Connector 326"/>
            <p:cNvCxnSpPr/>
            <p:nvPr/>
          </p:nvCxnSpPr>
          <p:spPr>
            <a:xfrm>
              <a:off x="54102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8" name="Straight Connector 327"/>
            <p:cNvCxnSpPr/>
            <p:nvPr/>
          </p:nvCxnSpPr>
          <p:spPr>
            <a:xfrm>
              <a:off x="55626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Straight Connector 328"/>
            <p:cNvCxnSpPr/>
            <p:nvPr/>
          </p:nvCxnSpPr>
          <p:spPr>
            <a:xfrm>
              <a:off x="57150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Straight Connector 329"/>
            <p:cNvCxnSpPr/>
            <p:nvPr/>
          </p:nvCxnSpPr>
          <p:spPr>
            <a:xfrm>
              <a:off x="58674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1" name="Straight Connector 330"/>
            <p:cNvCxnSpPr/>
            <p:nvPr/>
          </p:nvCxnSpPr>
          <p:spPr>
            <a:xfrm>
              <a:off x="60198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2" name="Straight Connector 331"/>
            <p:cNvCxnSpPr/>
            <p:nvPr/>
          </p:nvCxnSpPr>
          <p:spPr>
            <a:xfrm>
              <a:off x="61722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3" name="Straight Connector 332"/>
            <p:cNvCxnSpPr/>
            <p:nvPr/>
          </p:nvCxnSpPr>
          <p:spPr>
            <a:xfrm>
              <a:off x="63246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Straight Connector 333"/>
            <p:cNvCxnSpPr/>
            <p:nvPr/>
          </p:nvCxnSpPr>
          <p:spPr>
            <a:xfrm>
              <a:off x="64770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5" name="Straight Connector 334"/>
            <p:cNvCxnSpPr/>
            <p:nvPr/>
          </p:nvCxnSpPr>
          <p:spPr>
            <a:xfrm>
              <a:off x="66294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Straight Connector 335"/>
            <p:cNvCxnSpPr/>
            <p:nvPr/>
          </p:nvCxnSpPr>
          <p:spPr>
            <a:xfrm>
              <a:off x="67818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Straight Connector 336"/>
            <p:cNvCxnSpPr/>
            <p:nvPr/>
          </p:nvCxnSpPr>
          <p:spPr>
            <a:xfrm>
              <a:off x="69342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Straight Connector 337"/>
            <p:cNvCxnSpPr/>
            <p:nvPr/>
          </p:nvCxnSpPr>
          <p:spPr>
            <a:xfrm>
              <a:off x="70866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9" name="Straight Connector 338"/>
            <p:cNvCxnSpPr/>
            <p:nvPr/>
          </p:nvCxnSpPr>
          <p:spPr>
            <a:xfrm>
              <a:off x="72390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Straight Connector 339"/>
            <p:cNvCxnSpPr/>
            <p:nvPr/>
          </p:nvCxnSpPr>
          <p:spPr>
            <a:xfrm>
              <a:off x="73914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1" name="Straight Connector 340"/>
            <p:cNvCxnSpPr/>
            <p:nvPr/>
          </p:nvCxnSpPr>
          <p:spPr>
            <a:xfrm>
              <a:off x="75438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Straight Connector 341"/>
            <p:cNvCxnSpPr/>
            <p:nvPr/>
          </p:nvCxnSpPr>
          <p:spPr>
            <a:xfrm>
              <a:off x="76962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3" name="Straight Connector 342"/>
            <p:cNvCxnSpPr/>
            <p:nvPr/>
          </p:nvCxnSpPr>
          <p:spPr>
            <a:xfrm>
              <a:off x="78486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4" name="Straight Connector 343"/>
            <p:cNvCxnSpPr/>
            <p:nvPr/>
          </p:nvCxnSpPr>
          <p:spPr>
            <a:xfrm>
              <a:off x="80010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5" name="Straight Connector 344"/>
            <p:cNvCxnSpPr/>
            <p:nvPr/>
          </p:nvCxnSpPr>
          <p:spPr>
            <a:xfrm>
              <a:off x="8153400" y="2699266"/>
              <a:ext cx="0" cy="19633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6" name="TextBox 355"/>
          <p:cNvSpPr txBox="1"/>
          <p:nvPr/>
        </p:nvSpPr>
        <p:spPr>
          <a:xfrm>
            <a:off x="1219200" y="5586760"/>
            <a:ext cx="800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Data</a:t>
            </a:r>
            <a:endParaRPr lang="en-US" sz="2000" b="1" dirty="0"/>
          </a:p>
        </p:txBody>
      </p:sp>
      <p:sp>
        <p:nvSpPr>
          <p:cNvPr id="357" name="TextBox 356"/>
          <p:cNvSpPr txBox="1"/>
          <p:nvPr/>
        </p:nvSpPr>
        <p:spPr>
          <a:xfrm>
            <a:off x="2743200" y="56047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FEC</a:t>
            </a:r>
            <a:endParaRPr lang="en-US" sz="2000" b="1" dirty="0"/>
          </a:p>
        </p:txBody>
      </p:sp>
      <p:sp>
        <p:nvSpPr>
          <p:cNvPr id="358" name="TextBox 357"/>
          <p:cNvSpPr txBox="1"/>
          <p:nvPr/>
        </p:nvSpPr>
        <p:spPr>
          <a:xfrm>
            <a:off x="3802994" y="5586760"/>
            <a:ext cx="800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Data</a:t>
            </a:r>
            <a:endParaRPr lang="en-US" sz="2000" b="1" dirty="0"/>
          </a:p>
        </p:txBody>
      </p:sp>
      <p:sp>
        <p:nvSpPr>
          <p:cNvPr id="359" name="TextBox 358"/>
          <p:cNvSpPr txBox="1"/>
          <p:nvPr/>
        </p:nvSpPr>
        <p:spPr>
          <a:xfrm>
            <a:off x="5334000" y="55626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FEC</a:t>
            </a:r>
            <a:endParaRPr lang="en-US" sz="2000" b="1" dirty="0"/>
          </a:p>
        </p:txBody>
      </p:sp>
      <p:grpSp>
        <p:nvGrpSpPr>
          <p:cNvPr id="9" name="Group 8"/>
          <p:cNvGrpSpPr/>
          <p:nvPr/>
        </p:nvGrpSpPr>
        <p:grpSpPr>
          <a:xfrm>
            <a:off x="591668" y="3384110"/>
            <a:ext cx="7884464" cy="1283890"/>
            <a:chOff x="591668" y="3384110"/>
            <a:chExt cx="7884464" cy="1283890"/>
          </a:xfrm>
        </p:grpSpPr>
        <p:sp>
          <p:nvSpPr>
            <p:cNvPr id="60" name="TextBox 59"/>
            <p:cNvSpPr txBox="1"/>
            <p:nvPr/>
          </p:nvSpPr>
          <p:spPr>
            <a:xfrm>
              <a:off x="3552266" y="4144780"/>
              <a:ext cx="307713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</a:rPr>
                <a:t>Smart Data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grpSp>
          <p:nvGrpSpPr>
            <p:cNvPr id="96" name="Group 95"/>
            <p:cNvGrpSpPr/>
            <p:nvPr/>
          </p:nvGrpSpPr>
          <p:grpSpPr>
            <a:xfrm>
              <a:off x="591668" y="3384110"/>
              <a:ext cx="7790332" cy="212530"/>
              <a:chOff x="3505200" y="2699266"/>
              <a:chExt cx="4783227" cy="196334"/>
            </a:xfrm>
          </p:grpSpPr>
          <p:cxnSp>
            <p:nvCxnSpPr>
              <p:cNvPr id="97" name="Straight Arrow Connector 96"/>
              <p:cNvCxnSpPr/>
              <p:nvPr/>
            </p:nvCxnSpPr>
            <p:spPr>
              <a:xfrm flipH="1">
                <a:off x="3505200" y="2819400"/>
                <a:ext cx="4783227" cy="0"/>
              </a:xfrm>
              <a:prstGeom prst="straightConnector1">
                <a:avLst/>
              </a:prstGeom>
              <a:ln w="571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37338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38862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40386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41910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43434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44958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46482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48006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49530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51054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52578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54102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55626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57150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58674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>
              <a:xfrm>
                <a:off x="60198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/>
              <p:nvPr/>
            </p:nvCxnSpPr>
            <p:spPr>
              <a:xfrm>
                <a:off x="61722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>
                <a:off x="63246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>
                <a:off x="64770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>
              <a:xfrm>
                <a:off x="66294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>
              <a:xfrm>
                <a:off x="67818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>
              <a:xfrm>
                <a:off x="69342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/>
              <p:cNvCxnSpPr/>
              <p:nvPr/>
            </p:nvCxnSpPr>
            <p:spPr>
              <a:xfrm>
                <a:off x="70866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/>
              <p:nvPr/>
            </p:nvCxnSpPr>
            <p:spPr>
              <a:xfrm>
                <a:off x="72390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>
                <a:off x="73914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>
                <a:off x="75438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>
                <a:off x="76962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>
                <a:off x="78486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>
                <a:off x="80010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/>
              <p:nvPr/>
            </p:nvCxnSpPr>
            <p:spPr>
              <a:xfrm>
                <a:off x="81534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1" name="Rectangle 160"/>
            <p:cNvSpPr/>
            <p:nvPr/>
          </p:nvSpPr>
          <p:spPr>
            <a:xfrm>
              <a:off x="685800" y="3804546"/>
              <a:ext cx="2084012" cy="443832"/>
            </a:xfrm>
            <a:prstGeom prst="rect">
              <a:avLst/>
            </a:prstGeom>
            <a:solidFill>
              <a:srgbClr val="953735">
                <a:alpha val="67059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2" name="Rectangle 161"/>
            <p:cNvSpPr/>
            <p:nvPr/>
          </p:nvSpPr>
          <p:spPr>
            <a:xfrm>
              <a:off x="2769812" y="3804938"/>
              <a:ext cx="515754" cy="443550"/>
            </a:xfrm>
            <a:prstGeom prst="rect">
              <a:avLst/>
            </a:prstGeom>
            <a:solidFill>
              <a:srgbClr val="376092">
                <a:alpha val="67059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1212194" y="3790890"/>
              <a:ext cx="8001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Data</a:t>
              </a:r>
              <a:endParaRPr lang="en-US" sz="2000" b="1" dirty="0"/>
            </a:p>
          </p:txBody>
        </p:sp>
        <p:sp>
          <p:nvSpPr>
            <p:cNvPr id="237" name="Rectangle 236"/>
            <p:cNvSpPr/>
            <p:nvPr/>
          </p:nvSpPr>
          <p:spPr>
            <a:xfrm>
              <a:off x="5369578" y="3804297"/>
              <a:ext cx="515754" cy="443550"/>
            </a:xfrm>
            <a:prstGeom prst="rect">
              <a:avLst/>
            </a:prstGeom>
            <a:solidFill>
              <a:srgbClr val="376092">
                <a:alpha val="67059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7960378" y="3804297"/>
              <a:ext cx="515754" cy="443550"/>
            </a:xfrm>
            <a:prstGeom prst="rect">
              <a:avLst/>
            </a:prstGeom>
            <a:solidFill>
              <a:srgbClr val="376092">
                <a:alpha val="67059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0" name="Rectangle 349"/>
            <p:cNvSpPr/>
            <p:nvPr/>
          </p:nvSpPr>
          <p:spPr>
            <a:xfrm>
              <a:off x="3285566" y="3803905"/>
              <a:ext cx="2084012" cy="443832"/>
            </a:xfrm>
            <a:prstGeom prst="rect">
              <a:avLst/>
            </a:prstGeom>
            <a:solidFill>
              <a:srgbClr val="953735">
                <a:alpha val="67059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1" name="Rectangle 350"/>
            <p:cNvSpPr/>
            <p:nvPr/>
          </p:nvSpPr>
          <p:spPr>
            <a:xfrm>
              <a:off x="5876366" y="3803905"/>
              <a:ext cx="2084012" cy="443832"/>
            </a:xfrm>
            <a:prstGeom prst="rect">
              <a:avLst/>
            </a:prstGeom>
            <a:solidFill>
              <a:srgbClr val="953735">
                <a:alpha val="67059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3" name="TextBox 352"/>
            <p:cNvSpPr txBox="1"/>
            <p:nvPr/>
          </p:nvSpPr>
          <p:spPr>
            <a:xfrm>
              <a:off x="2743200" y="3790890"/>
              <a:ext cx="685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FEC</a:t>
              </a:r>
              <a:endParaRPr lang="en-US" sz="2000" b="1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09600" y="1276290"/>
            <a:ext cx="7924799" cy="1686580"/>
            <a:chOff x="609600" y="1276290"/>
            <a:chExt cx="7924799" cy="1686580"/>
          </a:xfrm>
        </p:grpSpPr>
        <p:sp>
          <p:nvSpPr>
            <p:cNvPr id="4" name="Rectangle 3"/>
            <p:cNvSpPr/>
            <p:nvPr/>
          </p:nvSpPr>
          <p:spPr>
            <a:xfrm>
              <a:off x="685800" y="2049471"/>
              <a:ext cx="1557617" cy="453497"/>
            </a:xfrm>
            <a:prstGeom prst="rect">
              <a:avLst/>
            </a:prstGeom>
            <a:solidFill>
              <a:srgbClr val="953735">
                <a:alpha val="67059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4" name="TextBox 203"/>
            <p:cNvSpPr txBox="1"/>
            <p:nvPr/>
          </p:nvSpPr>
          <p:spPr>
            <a:xfrm>
              <a:off x="990600" y="2076164"/>
              <a:ext cx="15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Header</a:t>
              </a:r>
              <a:endParaRPr lang="en-US" sz="2000" b="1" dirty="0"/>
            </a:p>
          </p:txBody>
        </p:sp>
        <p:grpSp>
          <p:nvGrpSpPr>
            <p:cNvPr id="248" name="Group 247"/>
            <p:cNvGrpSpPr/>
            <p:nvPr/>
          </p:nvGrpSpPr>
          <p:grpSpPr>
            <a:xfrm>
              <a:off x="609600" y="1645920"/>
              <a:ext cx="7772400" cy="212530"/>
              <a:chOff x="3505200" y="2699266"/>
              <a:chExt cx="4772217" cy="196334"/>
            </a:xfrm>
          </p:grpSpPr>
          <p:cxnSp>
            <p:nvCxnSpPr>
              <p:cNvPr id="249" name="Straight Arrow Connector 248"/>
              <p:cNvCxnSpPr/>
              <p:nvPr/>
            </p:nvCxnSpPr>
            <p:spPr>
              <a:xfrm flipH="1">
                <a:off x="3505200" y="2811646"/>
                <a:ext cx="4772217" cy="7753"/>
              </a:xfrm>
              <a:prstGeom prst="straightConnector1">
                <a:avLst/>
              </a:prstGeom>
              <a:ln w="571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/>
              <p:cNvCxnSpPr/>
              <p:nvPr/>
            </p:nvCxnSpPr>
            <p:spPr>
              <a:xfrm>
                <a:off x="37338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1" name="Straight Connector 250"/>
              <p:cNvCxnSpPr/>
              <p:nvPr/>
            </p:nvCxnSpPr>
            <p:spPr>
              <a:xfrm>
                <a:off x="38862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2" name="Straight Connector 251"/>
              <p:cNvCxnSpPr/>
              <p:nvPr/>
            </p:nvCxnSpPr>
            <p:spPr>
              <a:xfrm>
                <a:off x="40386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Straight Connector 252"/>
              <p:cNvCxnSpPr/>
              <p:nvPr/>
            </p:nvCxnSpPr>
            <p:spPr>
              <a:xfrm>
                <a:off x="41910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/>
              <p:cNvCxnSpPr/>
              <p:nvPr/>
            </p:nvCxnSpPr>
            <p:spPr>
              <a:xfrm>
                <a:off x="43434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Straight Connector 254"/>
              <p:cNvCxnSpPr/>
              <p:nvPr/>
            </p:nvCxnSpPr>
            <p:spPr>
              <a:xfrm>
                <a:off x="44958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Straight Connector 255"/>
              <p:cNvCxnSpPr/>
              <p:nvPr/>
            </p:nvCxnSpPr>
            <p:spPr>
              <a:xfrm>
                <a:off x="46482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Straight Connector 256"/>
              <p:cNvCxnSpPr/>
              <p:nvPr/>
            </p:nvCxnSpPr>
            <p:spPr>
              <a:xfrm>
                <a:off x="48006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Straight Connector 257"/>
              <p:cNvCxnSpPr/>
              <p:nvPr/>
            </p:nvCxnSpPr>
            <p:spPr>
              <a:xfrm>
                <a:off x="49530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/>
              <p:cNvCxnSpPr/>
              <p:nvPr/>
            </p:nvCxnSpPr>
            <p:spPr>
              <a:xfrm>
                <a:off x="51054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/>
              <p:cNvCxnSpPr/>
              <p:nvPr/>
            </p:nvCxnSpPr>
            <p:spPr>
              <a:xfrm>
                <a:off x="52578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/>
              <p:cNvCxnSpPr/>
              <p:nvPr/>
            </p:nvCxnSpPr>
            <p:spPr>
              <a:xfrm>
                <a:off x="54102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Straight Connector 261"/>
              <p:cNvCxnSpPr/>
              <p:nvPr/>
            </p:nvCxnSpPr>
            <p:spPr>
              <a:xfrm>
                <a:off x="55626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3" name="Straight Connector 262"/>
              <p:cNvCxnSpPr/>
              <p:nvPr/>
            </p:nvCxnSpPr>
            <p:spPr>
              <a:xfrm>
                <a:off x="57150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Straight Connector 263"/>
              <p:cNvCxnSpPr/>
              <p:nvPr/>
            </p:nvCxnSpPr>
            <p:spPr>
              <a:xfrm>
                <a:off x="58674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Straight Connector 264"/>
              <p:cNvCxnSpPr/>
              <p:nvPr/>
            </p:nvCxnSpPr>
            <p:spPr>
              <a:xfrm>
                <a:off x="60198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Connector 265"/>
              <p:cNvCxnSpPr/>
              <p:nvPr/>
            </p:nvCxnSpPr>
            <p:spPr>
              <a:xfrm>
                <a:off x="61722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/>
              <p:cNvCxnSpPr/>
              <p:nvPr/>
            </p:nvCxnSpPr>
            <p:spPr>
              <a:xfrm>
                <a:off x="63246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Connector 267"/>
              <p:cNvCxnSpPr/>
              <p:nvPr/>
            </p:nvCxnSpPr>
            <p:spPr>
              <a:xfrm>
                <a:off x="64770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/>
              <p:cNvCxnSpPr/>
              <p:nvPr/>
            </p:nvCxnSpPr>
            <p:spPr>
              <a:xfrm>
                <a:off x="66294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269"/>
              <p:cNvCxnSpPr/>
              <p:nvPr/>
            </p:nvCxnSpPr>
            <p:spPr>
              <a:xfrm>
                <a:off x="67818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Straight Connector 270"/>
              <p:cNvCxnSpPr/>
              <p:nvPr/>
            </p:nvCxnSpPr>
            <p:spPr>
              <a:xfrm>
                <a:off x="69342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Straight Connector 271"/>
              <p:cNvCxnSpPr/>
              <p:nvPr/>
            </p:nvCxnSpPr>
            <p:spPr>
              <a:xfrm>
                <a:off x="70866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>
                <a:off x="72390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/>
              <p:cNvCxnSpPr/>
              <p:nvPr/>
            </p:nvCxnSpPr>
            <p:spPr>
              <a:xfrm>
                <a:off x="73914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274"/>
              <p:cNvCxnSpPr/>
              <p:nvPr/>
            </p:nvCxnSpPr>
            <p:spPr>
              <a:xfrm>
                <a:off x="75438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Straight Connector 275"/>
              <p:cNvCxnSpPr/>
              <p:nvPr/>
            </p:nvCxnSpPr>
            <p:spPr>
              <a:xfrm>
                <a:off x="76962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Straight Connector 276"/>
              <p:cNvCxnSpPr/>
              <p:nvPr/>
            </p:nvCxnSpPr>
            <p:spPr>
              <a:xfrm>
                <a:off x="78486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Connector 277"/>
              <p:cNvCxnSpPr/>
              <p:nvPr/>
            </p:nvCxnSpPr>
            <p:spPr>
              <a:xfrm>
                <a:off x="80010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/>
              <p:cNvCxnSpPr/>
              <p:nvPr/>
            </p:nvCxnSpPr>
            <p:spPr>
              <a:xfrm>
                <a:off x="8153400" y="2699266"/>
                <a:ext cx="0" cy="196334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2" name="Rectangle 351"/>
            <p:cNvSpPr/>
            <p:nvPr/>
          </p:nvSpPr>
          <p:spPr>
            <a:xfrm>
              <a:off x="2243415" y="2049471"/>
              <a:ext cx="6214784" cy="453497"/>
            </a:xfrm>
            <a:prstGeom prst="rect">
              <a:avLst/>
            </a:prstGeom>
            <a:solidFill>
              <a:srgbClr val="376092">
                <a:alpha val="67059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4404191" y="2065131"/>
              <a:ext cx="15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Payload</a:t>
              </a:r>
              <a:endParaRPr lang="en-US" sz="2000" b="1" dirty="0"/>
            </a:p>
          </p:txBody>
        </p:sp>
        <p:sp>
          <p:nvSpPr>
            <p:cNvPr id="360" name="TextBox 359"/>
            <p:cNvSpPr txBox="1"/>
            <p:nvPr/>
          </p:nvSpPr>
          <p:spPr>
            <a:xfrm>
              <a:off x="3505200" y="2439650"/>
              <a:ext cx="2819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</a:rPr>
                <a:t>Smart Header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363" name="TextBox 362"/>
            <p:cNvSpPr txBox="1"/>
            <p:nvPr/>
          </p:nvSpPr>
          <p:spPr>
            <a:xfrm>
              <a:off x="5562600" y="1276290"/>
              <a:ext cx="297179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FF0000"/>
                  </a:solidFill>
                </a:rPr>
                <a:t>Subcarriers sorted by SNR 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6" name="Right Brace 5"/>
          <p:cNvSpPr/>
          <p:nvPr/>
        </p:nvSpPr>
        <p:spPr>
          <a:xfrm rot="5400000">
            <a:off x="1805893" y="4848952"/>
            <a:ext cx="270725" cy="2460021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Right Brace 363"/>
          <p:cNvSpPr/>
          <p:nvPr/>
        </p:nvSpPr>
        <p:spPr>
          <a:xfrm rot="5400000">
            <a:off x="5759325" y="3519047"/>
            <a:ext cx="270726" cy="5127020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TextBox 364"/>
          <p:cNvSpPr txBox="1"/>
          <p:nvPr/>
        </p:nvSpPr>
        <p:spPr>
          <a:xfrm>
            <a:off x="1411545" y="6153090"/>
            <a:ext cx="1179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Header</a:t>
            </a:r>
            <a:endParaRPr lang="en-US" sz="2000" b="1" dirty="0"/>
          </a:p>
        </p:txBody>
      </p:sp>
      <p:sp>
        <p:nvSpPr>
          <p:cNvPr id="366" name="TextBox 365"/>
          <p:cNvSpPr txBox="1"/>
          <p:nvPr/>
        </p:nvSpPr>
        <p:spPr>
          <a:xfrm>
            <a:off x="5486400" y="6153090"/>
            <a:ext cx="1528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Payload</a:t>
            </a:r>
            <a:endParaRPr lang="en-US" sz="2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15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914400" y="1295400"/>
            <a:ext cx="1146510" cy="546182"/>
            <a:chOff x="914400" y="1295400"/>
            <a:chExt cx="1146510" cy="546182"/>
          </a:xfrm>
        </p:grpSpPr>
        <p:sp>
          <p:nvSpPr>
            <p:cNvPr id="280" name="Rounded Rectangle 279"/>
            <p:cNvSpPr/>
            <p:nvPr/>
          </p:nvSpPr>
          <p:spPr>
            <a:xfrm>
              <a:off x="914400" y="1693560"/>
              <a:ext cx="1146510" cy="148022"/>
            </a:xfrm>
            <a:prstGeom prst="roundRect">
              <a:avLst/>
            </a:prstGeom>
            <a:solidFill>
              <a:srgbClr val="95373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954344" y="1295400"/>
              <a:ext cx="11030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Header</a:t>
              </a:r>
              <a:endParaRPr lang="en-US" sz="2000" b="1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209799" y="1295400"/>
            <a:ext cx="5990523" cy="546182"/>
            <a:chOff x="2209799" y="1295400"/>
            <a:chExt cx="5990523" cy="546182"/>
          </a:xfrm>
        </p:grpSpPr>
        <p:sp>
          <p:nvSpPr>
            <p:cNvPr id="281" name="Rounded Rectangle 280"/>
            <p:cNvSpPr/>
            <p:nvPr/>
          </p:nvSpPr>
          <p:spPr>
            <a:xfrm>
              <a:off x="2209799" y="1693560"/>
              <a:ext cx="5990523" cy="148022"/>
            </a:xfrm>
            <a:prstGeom prst="roundRect">
              <a:avLst/>
            </a:prstGeom>
            <a:solidFill>
              <a:schemeClr val="accent1">
                <a:alpha val="4902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3621344" y="1295400"/>
              <a:ext cx="11030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Payload</a:t>
              </a:r>
              <a:endParaRPr lang="en-US" sz="2000" b="1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838199" y="3048000"/>
            <a:ext cx="4789255" cy="531772"/>
            <a:chOff x="838199" y="3048000"/>
            <a:chExt cx="4789255" cy="531772"/>
          </a:xfrm>
        </p:grpSpPr>
        <p:sp>
          <p:nvSpPr>
            <p:cNvPr id="179" name="Rounded Rectangle 178"/>
            <p:cNvSpPr/>
            <p:nvPr/>
          </p:nvSpPr>
          <p:spPr>
            <a:xfrm>
              <a:off x="838199" y="3431750"/>
              <a:ext cx="4789255" cy="148022"/>
            </a:xfrm>
            <a:prstGeom prst="roundRect">
              <a:avLst/>
            </a:prstGeom>
            <a:solidFill>
              <a:srgbClr val="953735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2478344" y="3048000"/>
              <a:ext cx="11030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Data</a:t>
              </a:r>
              <a:endParaRPr lang="en-US" sz="2000" b="1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713905" y="2984000"/>
            <a:ext cx="2442883" cy="595772"/>
            <a:chOff x="5713905" y="2984000"/>
            <a:chExt cx="2442883" cy="595772"/>
          </a:xfrm>
        </p:grpSpPr>
        <p:sp>
          <p:nvSpPr>
            <p:cNvPr id="180" name="Rounded Rectangle 179"/>
            <p:cNvSpPr/>
            <p:nvPr/>
          </p:nvSpPr>
          <p:spPr>
            <a:xfrm>
              <a:off x="5713905" y="3431750"/>
              <a:ext cx="2442883" cy="148022"/>
            </a:xfrm>
            <a:prstGeom prst="roundRect">
              <a:avLst/>
            </a:prstGeom>
            <a:solidFill>
              <a:schemeClr val="accent1">
                <a:alpha val="4902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6629400" y="2984000"/>
              <a:ext cx="11030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FEC</a:t>
              </a:r>
              <a:endParaRPr lang="en-US" sz="2000" b="1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67868" y="4712200"/>
            <a:ext cx="1879510" cy="633237"/>
            <a:chOff x="667868" y="4712200"/>
            <a:chExt cx="1879510" cy="633237"/>
          </a:xfrm>
        </p:grpSpPr>
        <p:sp>
          <p:nvSpPr>
            <p:cNvPr id="346" name="Rounded Rectangle 345"/>
            <p:cNvSpPr/>
            <p:nvPr/>
          </p:nvSpPr>
          <p:spPr>
            <a:xfrm>
              <a:off x="838199" y="5182175"/>
              <a:ext cx="1615047" cy="163262"/>
            </a:xfrm>
            <a:prstGeom prst="roundRect">
              <a:avLst/>
            </a:prstGeom>
            <a:solidFill>
              <a:srgbClr val="92D050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667868" y="4712200"/>
              <a:ext cx="187951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Header(Data)</a:t>
              </a:r>
              <a:endParaRPr lang="en-US" sz="2000" b="1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695228" y="4669249"/>
            <a:ext cx="6067772" cy="660948"/>
            <a:chOff x="2695228" y="4669249"/>
            <a:chExt cx="6067772" cy="660948"/>
          </a:xfrm>
        </p:grpSpPr>
        <p:grpSp>
          <p:nvGrpSpPr>
            <p:cNvPr id="16" name="Group 15"/>
            <p:cNvGrpSpPr/>
            <p:nvPr/>
          </p:nvGrpSpPr>
          <p:grpSpPr>
            <a:xfrm>
              <a:off x="2695228" y="4669249"/>
              <a:ext cx="2981672" cy="660948"/>
              <a:chOff x="2695228" y="4669249"/>
              <a:chExt cx="2981672" cy="660948"/>
            </a:xfrm>
          </p:grpSpPr>
          <p:sp>
            <p:nvSpPr>
              <p:cNvPr id="347" name="Rounded Rectangle 346"/>
              <p:cNvSpPr/>
              <p:nvPr/>
            </p:nvSpPr>
            <p:spPr>
              <a:xfrm>
                <a:off x="2695228" y="5182175"/>
                <a:ext cx="2981672" cy="148022"/>
              </a:xfrm>
              <a:prstGeom prst="roundRect">
                <a:avLst/>
              </a:prstGeom>
              <a:solidFill>
                <a:srgbClr val="FFC000">
                  <a:alpha val="4902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TextBox 150"/>
              <p:cNvSpPr txBox="1"/>
              <p:nvPr/>
            </p:nvSpPr>
            <p:spPr>
              <a:xfrm>
                <a:off x="3357796" y="4669249"/>
                <a:ext cx="18472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Payload(Data)</a:t>
                </a:r>
                <a:endParaRPr lang="en-US" sz="2000" b="1" dirty="0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5638800" y="4690300"/>
              <a:ext cx="1490639" cy="634586"/>
              <a:chOff x="5638800" y="4690300"/>
              <a:chExt cx="1490639" cy="634586"/>
            </a:xfrm>
          </p:grpSpPr>
          <p:sp>
            <p:nvSpPr>
              <p:cNvPr id="367" name="Rounded Rectangle 366"/>
              <p:cNvSpPr/>
              <p:nvPr/>
            </p:nvSpPr>
            <p:spPr>
              <a:xfrm>
                <a:off x="5935550" y="5175379"/>
                <a:ext cx="770050" cy="149507"/>
              </a:xfrm>
              <a:prstGeom prst="roundRect">
                <a:avLst/>
              </a:prstGeom>
              <a:solidFill>
                <a:srgbClr val="376092">
                  <a:alpha val="4902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TextBox 151"/>
              <p:cNvSpPr txBox="1"/>
              <p:nvPr/>
            </p:nvSpPr>
            <p:spPr>
              <a:xfrm>
                <a:off x="5638800" y="4690300"/>
                <a:ext cx="149063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Header(FEC)</a:t>
                </a:r>
                <a:endParaRPr lang="en-US" sz="2000" b="1" dirty="0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6934199" y="4678180"/>
              <a:ext cx="1828801" cy="646707"/>
              <a:chOff x="6934199" y="4678180"/>
              <a:chExt cx="1828801" cy="646707"/>
            </a:xfrm>
          </p:grpSpPr>
          <p:sp>
            <p:nvSpPr>
              <p:cNvPr id="368" name="Rounded Rectangle 367"/>
              <p:cNvSpPr/>
              <p:nvPr/>
            </p:nvSpPr>
            <p:spPr>
              <a:xfrm>
                <a:off x="6934199" y="5181601"/>
                <a:ext cx="1266123" cy="143286"/>
              </a:xfrm>
              <a:prstGeom prst="roundRect">
                <a:avLst/>
              </a:prstGeom>
              <a:solidFill>
                <a:srgbClr val="FFFF00">
                  <a:alpha val="4902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TextBox 152"/>
              <p:cNvSpPr txBox="1"/>
              <p:nvPr/>
            </p:nvSpPr>
            <p:spPr>
              <a:xfrm>
                <a:off x="7119961" y="4678180"/>
                <a:ext cx="164303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Payload(FEC)</a:t>
                </a:r>
                <a:endParaRPr lang="en-US" sz="20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64097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356" grpId="0"/>
      <p:bldP spid="357" grpId="0"/>
      <p:bldP spid="358" grpId="0"/>
      <p:bldP spid="359" grpId="0"/>
      <p:bldP spid="6" grpId="0" animBg="1"/>
      <p:bldP spid="364" grpId="0" animBg="1"/>
      <p:bldP spid="365" grpId="0"/>
      <p:bldP spid="36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Smart Symbol Interleaving (3): Iterative Enhancement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9067800" cy="6096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Improves performance of heuristic solutions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412696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4800" y="2362200"/>
                <a:ext cx="8610600" cy="2677656"/>
              </a:xfrm>
              <a:prstGeom prst="rect">
                <a:avLst/>
              </a:prstGeom>
              <a:solidFill>
                <a:srgbClr val="D9D9D9">
                  <a:alpha val="50196"/>
                </a:srgbClr>
              </a:solidFill>
              <a:ln>
                <a:noFill/>
                <a:prstDash val="dash"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0" smtClean="0">
                          <a:latin typeface="Cambria Math"/>
                          <a:cs typeface="Aparajita" pitchFamily="34" charset="0"/>
                        </a:rPr>
                        <m:t>𝐔𝐬𝐞</m:t>
                      </m:r>
                      <m:r>
                        <a:rPr lang="en-US" sz="2400" b="1" i="0" smtClean="0">
                          <a:latin typeface="Cambria Math"/>
                          <a:cs typeface="Aparajita" pitchFamily="34" charset="0"/>
                        </a:rPr>
                        <m:t> </m:t>
                      </m:r>
                      <m:r>
                        <a:rPr lang="en-US" sz="2400" b="1" i="0" smtClean="0">
                          <a:latin typeface="Cambria Math"/>
                          <a:cs typeface="Aparajita" pitchFamily="34" charset="0"/>
                        </a:rPr>
                        <m:t>𝐬𝐦𝐚𝐫𝐭</m:t>
                      </m:r>
                      <m:r>
                        <a:rPr lang="en-US" sz="2400" b="1" i="0" smtClean="0">
                          <a:latin typeface="Cambria Math"/>
                          <a:cs typeface="Aparajita" pitchFamily="34" charset="0"/>
                        </a:rPr>
                        <m:t> </m:t>
                      </m:r>
                      <m:r>
                        <a:rPr lang="en-US" sz="2400" b="1" i="0" smtClean="0">
                          <a:latin typeface="Cambria Math"/>
                          <a:cs typeface="Aparajita" pitchFamily="34" charset="0"/>
                        </a:rPr>
                        <m:t>𝐦𝐚𝐩𝐩𝐢𝐧𝐠</m:t>
                      </m:r>
                      <m:r>
                        <a:rPr lang="en-US" sz="2400" b="1" i="0" smtClean="0">
                          <a:latin typeface="Cambria Math"/>
                          <a:cs typeface="Aparajita" pitchFamily="34" charset="0"/>
                        </a:rPr>
                        <m:t> </m:t>
                      </m:r>
                      <m:r>
                        <a:rPr lang="en-US" sz="2400" b="1" i="0" smtClean="0">
                          <a:latin typeface="Cambria Math"/>
                          <a:cs typeface="Aparajita" pitchFamily="34" charset="0"/>
                        </a:rPr>
                        <m:t>𝐭𝐨</m:t>
                      </m:r>
                      <m:r>
                        <a:rPr lang="en-US" sz="2400" b="1" i="0" smtClean="0">
                          <a:latin typeface="Cambria Math"/>
                          <a:cs typeface="Aparajita" pitchFamily="34" charset="0"/>
                        </a:rPr>
                        <m:t> </m:t>
                      </m:r>
                      <m:r>
                        <a:rPr lang="en-US" sz="2400" b="1" i="0" smtClean="0">
                          <a:latin typeface="Cambria Math"/>
                          <a:cs typeface="Aparajita" pitchFamily="34" charset="0"/>
                        </a:rPr>
                        <m:t>𝐝𝐞𝐫𝐢𝐯𝐞</m:t>
                      </m:r>
                      <m:r>
                        <a:rPr lang="en-US" sz="2400" b="1" i="0" smtClean="0">
                          <a:latin typeface="Cambria Math"/>
                          <a:cs typeface="Aparajita" pitchFamily="34" charset="0"/>
                        </a:rPr>
                        <m:t> </m:t>
                      </m:r>
                      <m:r>
                        <a:rPr lang="en-US" sz="2400" b="1" i="0" smtClean="0">
                          <a:latin typeface="Cambria Math"/>
                          <a:cs typeface="Aparajita" pitchFamily="34" charset="0"/>
                        </a:rPr>
                        <m:t>𝐚𝐧</m:t>
                      </m:r>
                      <m:r>
                        <a:rPr lang="en-US" sz="2400" b="1" i="0" smtClean="0">
                          <a:latin typeface="Cambria Math"/>
                          <a:cs typeface="Aparajita" pitchFamily="34" charset="0"/>
                        </a:rPr>
                        <m:t> </m:t>
                      </m:r>
                      <m:r>
                        <a:rPr lang="en-US" sz="2400" b="1" i="0" smtClean="0">
                          <a:latin typeface="Cambria Math"/>
                          <a:cs typeface="Aparajita" pitchFamily="34" charset="0"/>
                        </a:rPr>
                        <m:t>𝐢𝐧𝐢𝐭𝐢𝐚𝐥</m:t>
                      </m:r>
                      <m:r>
                        <a:rPr lang="en-US" sz="2400" b="1" i="0" smtClean="0">
                          <a:latin typeface="Cambria Math"/>
                          <a:cs typeface="Aparajita" pitchFamily="34" charset="0"/>
                        </a:rPr>
                        <m:t> </m:t>
                      </m:r>
                      <m:r>
                        <a:rPr lang="en-US" sz="2400" b="1" i="0" smtClean="0">
                          <a:latin typeface="Cambria Math"/>
                          <a:cs typeface="Aparajita" pitchFamily="34" charset="0"/>
                        </a:rPr>
                        <m:t>𝐦𝐚𝐩𝐩𝐢𝐧𝐠</m:t>
                      </m:r>
                    </m:oMath>
                  </m:oMathPara>
                </a14:m>
                <a:endParaRPr lang="en-US" sz="2400" b="1" dirty="0" smtClean="0">
                  <a:cs typeface="Aparajita" pitchFamily="34" charset="0"/>
                </a:endParaRPr>
              </a:p>
              <a:p>
                <a:r>
                  <a:rPr lang="en-US" sz="2400" b="1" dirty="0" smtClean="0">
                    <a:cs typeface="Aparajita" pitchFamily="34" charset="0"/>
                  </a:rPr>
                  <a:t>Calculate utility,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  <a:cs typeface="Aparajita" pitchFamily="34" charset="0"/>
                      </a:rPr>
                      <m:t>𝑼</m:t>
                    </m:r>
                  </m:oMath>
                </a14:m>
                <a:endParaRPr lang="en-US" sz="2400" b="1" dirty="0" smtClean="0">
                  <a:cs typeface="Aparajita" pitchFamily="34" charset="0"/>
                </a:endParaRPr>
              </a:p>
              <a:p>
                <a:r>
                  <a:rPr lang="en-US" sz="2400" b="1" dirty="0" smtClean="0">
                    <a:cs typeface="Aparajita" pitchFamily="34" charset="0"/>
                  </a:rPr>
                  <a:t>Iterate: </a:t>
                </a:r>
              </a:p>
              <a:p>
                <a:r>
                  <a:rPr lang="en-US" sz="2400" b="1" dirty="0">
                    <a:cs typeface="Aparajita" pitchFamily="34" charset="0"/>
                  </a:rPr>
                  <a:t>	</a:t>
                </a:r>
                <a:r>
                  <a:rPr lang="en-US" sz="2400" b="1" dirty="0" smtClean="0">
                    <a:cs typeface="Aparajita" pitchFamily="34" charset="0"/>
                  </a:rPr>
                  <a:t>swap K symbols from one FEC group to another</a:t>
                </a:r>
              </a:p>
              <a:p>
                <a:r>
                  <a:rPr lang="en-US" sz="2400" b="1" dirty="0">
                    <a:cs typeface="Aparajita" pitchFamily="34" charset="0"/>
                  </a:rPr>
                  <a:t>	</a:t>
                </a:r>
                <a:r>
                  <a:rPr lang="en-US" sz="2400" b="1" dirty="0" smtClean="0">
                    <a:cs typeface="Aparajita" pitchFamily="34" charset="0"/>
                  </a:rPr>
                  <a:t>Calculate new utility,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/>
                            <a:cs typeface="Aparajita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latin typeface="Cambria Math"/>
                            <a:cs typeface="Aparajita" pitchFamily="34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 smtClean="0">
                            <a:latin typeface="Cambria Math"/>
                            <a:cs typeface="Aparajita" pitchFamily="34" charset="0"/>
                          </a:rPr>
                          <m:t>𝒏𝒆𝒘</m:t>
                        </m:r>
                      </m:sub>
                    </m:sSub>
                  </m:oMath>
                </a14:m>
                <a:endParaRPr lang="en-US" sz="2400" b="1" dirty="0" smtClean="0">
                  <a:cs typeface="Aparajita" pitchFamily="34" charset="0"/>
                </a:endParaRPr>
              </a:p>
              <a:p>
                <a:r>
                  <a:rPr lang="en-US" sz="2400" b="1" dirty="0" smtClean="0">
                    <a:cs typeface="Aparajita" pitchFamily="34" charset="0"/>
                  </a:rPr>
                  <a:t>	if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/>
                            <a:cs typeface="Aparajita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latin typeface="Cambria Math"/>
                            <a:cs typeface="Aparajita" pitchFamily="34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 smtClean="0">
                            <a:latin typeface="Cambria Math"/>
                            <a:cs typeface="Aparajita" pitchFamily="34" charset="0"/>
                          </a:rPr>
                          <m:t>𝒏𝒆𝒘</m:t>
                        </m:r>
                      </m:sub>
                    </m:sSub>
                    <m:r>
                      <a:rPr lang="en-US" sz="2400" b="1" i="1" smtClean="0">
                        <a:latin typeface="Cambria Math"/>
                        <a:cs typeface="Aparajita" pitchFamily="34" charset="0"/>
                      </a:rPr>
                      <m:t>&gt;</m:t>
                    </m:r>
                    <m:r>
                      <a:rPr lang="en-US" sz="2400" b="1" i="1" smtClean="0">
                        <a:latin typeface="Cambria Math"/>
                        <a:cs typeface="Aparajita" pitchFamily="34" charset="0"/>
                      </a:rPr>
                      <m:t>𝑼</m:t>
                    </m:r>
                    <m:r>
                      <a:rPr lang="en-US" sz="2400" b="1" i="1" smtClean="0">
                        <a:latin typeface="Cambria Math"/>
                        <a:cs typeface="Aparajita" pitchFamily="34" charset="0"/>
                      </a:rPr>
                      <m:t>)</m:t>
                    </m:r>
                  </m:oMath>
                </a14:m>
                <a:endParaRPr lang="en-US" sz="2400" b="1" dirty="0" smtClean="0">
                  <a:cs typeface="Aparajita" pitchFamily="34" charset="0"/>
                </a:endParaRPr>
              </a:p>
              <a:p>
                <a:r>
                  <a:rPr lang="en-US" sz="2400" b="1" dirty="0" smtClean="0">
                    <a:cs typeface="Aparajita" pitchFamily="34" charset="0"/>
                  </a:rPr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/>
                            <a:cs typeface="Aparajita" pitchFamily="34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/>
                            <a:cs typeface="Aparajita" pitchFamily="34" charset="0"/>
                          </a:rPr>
                          <m:t>𝑼</m:t>
                        </m:r>
                        <m:r>
                          <a:rPr lang="en-US" sz="2400" b="1" i="1" smtClean="0">
                            <a:latin typeface="Cambria Math"/>
                            <a:cs typeface="Aparajita" pitchFamily="34" charset="0"/>
                          </a:rPr>
                          <m:t>= </m:t>
                        </m:r>
                        <m:r>
                          <a:rPr lang="en-US" sz="2400" b="1" i="1">
                            <a:latin typeface="Cambria Math"/>
                            <a:cs typeface="Aparajita" pitchFamily="34" charset="0"/>
                          </a:rPr>
                          <m:t>𝑼</m:t>
                        </m:r>
                      </m:e>
                      <m:sub>
                        <m:r>
                          <a:rPr lang="en-US" sz="2400" b="1" i="0" smtClean="0">
                            <a:latin typeface="Cambria Math"/>
                            <a:cs typeface="Aparajita" pitchFamily="34" charset="0"/>
                          </a:rPr>
                          <m:t>𝐧𝐞𝐰</m:t>
                        </m:r>
                      </m:sub>
                    </m:sSub>
                    <m:r>
                      <a:rPr lang="en-US" sz="2400" b="1" i="0" smtClean="0">
                        <a:latin typeface="Cambria Math"/>
                        <a:cs typeface="Aparajita" pitchFamily="34" charset="0"/>
                      </a:rPr>
                      <m:t>;</m:t>
                    </m:r>
                  </m:oMath>
                </a14:m>
                <a:endParaRPr lang="en-US" sz="2400" b="1" dirty="0">
                  <a:cs typeface="Aparajita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362200"/>
                <a:ext cx="8610600" cy="2677656"/>
              </a:xfrm>
              <a:prstGeom prst="rect">
                <a:avLst/>
              </a:prstGeom>
              <a:blipFill rotWithShape="1">
                <a:blip r:embed="rId3"/>
                <a:stretch>
                  <a:fillRect l="-1062"/>
                </a:stretch>
              </a:blipFill>
              <a:ln>
                <a:noFill/>
                <a:prstDash val="dash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2"/>
          <p:cNvSpPr txBox="1">
            <a:spLocks/>
          </p:cNvSpPr>
          <p:nvPr/>
        </p:nvSpPr>
        <p:spPr>
          <a:xfrm>
            <a:off x="152400" y="5334000"/>
            <a:ext cx="8915400" cy="228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70C0"/>
                </a:solidFill>
              </a:rPr>
              <a:t>Swap </a:t>
            </a:r>
            <a:r>
              <a:rPr lang="en-US" b="1" dirty="0">
                <a:solidFill>
                  <a:srgbClr val="0070C0"/>
                </a:solidFill>
              </a:rPr>
              <a:t>between best and worst FEC groups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2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Leveraging CSI for FEC Decoding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9220200" cy="54864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</a:rPr>
              <a:t>Recover partial PHY-layer FEC groups</a:t>
            </a:r>
          </a:p>
          <a:p>
            <a:pPr lvl="1"/>
            <a:r>
              <a:rPr lang="en-US" dirty="0" smtClean="0"/>
              <a:t>Use subcarrier SNR to extract symbols whose SNR &gt; threshold</a:t>
            </a:r>
          </a:p>
          <a:p>
            <a:r>
              <a:rPr lang="en-US" sz="3000" b="1" dirty="0" smtClean="0">
                <a:solidFill>
                  <a:srgbClr val="0070C0"/>
                </a:solidFill>
              </a:rPr>
              <a:t>Increase FEC group recovery</a:t>
            </a:r>
          </a:p>
          <a:p>
            <a:pPr lvl="1"/>
            <a:r>
              <a:rPr lang="en-US" dirty="0"/>
              <a:t>LDPC decoder assumes </a:t>
            </a:r>
            <a:r>
              <a:rPr lang="en-US" b="1" u="sng" dirty="0" smtClean="0"/>
              <a:t>uniform</a:t>
            </a:r>
            <a:r>
              <a:rPr lang="en-US" dirty="0" smtClean="0"/>
              <a:t> BER </a:t>
            </a: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en-US" dirty="0" smtClean="0"/>
              <a:t>Accurate knowledge of BER across subcarriers increases FEC group recovery in LDPC</a:t>
            </a:r>
          </a:p>
          <a:p>
            <a:pPr lvl="1"/>
            <a:r>
              <a:rPr lang="en-US" dirty="0" smtClean="0"/>
              <a:t>BER estimated using CSI can significantly help LDPC!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29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MAC-Layer FEC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9067800" cy="56388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</a:rPr>
              <a:t>Due to frequency diversity, single PHY-layer data rate might not work for all subcarriers</a:t>
            </a:r>
          </a:p>
          <a:p>
            <a:pPr lvl="1"/>
            <a:r>
              <a:rPr lang="en-US" dirty="0" smtClean="0"/>
              <a:t>Per subcarrier modulation and PHY-layer FEC? [FARA]</a:t>
            </a:r>
          </a:p>
          <a:p>
            <a:pPr lvl="1"/>
            <a:r>
              <a:rPr lang="en-US" dirty="0" smtClean="0"/>
              <a:t>May map symbols within a FEC group to same/adjacent subcarriers 	  bursty losses</a:t>
            </a:r>
          </a:p>
          <a:p>
            <a:pPr lvl="1"/>
            <a:r>
              <a:rPr lang="en-US" dirty="0" smtClean="0"/>
              <a:t>Significant signaling and processing overhead</a:t>
            </a:r>
          </a:p>
          <a:p>
            <a:pPr lvl="1"/>
            <a:r>
              <a:rPr lang="en-US" dirty="0" smtClean="0"/>
              <a:t>Not available in commodity hardware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000" b="1" dirty="0" smtClean="0">
                <a:solidFill>
                  <a:srgbClr val="0070C0"/>
                </a:solidFill>
              </a:rPr>
              <a:t>Benefits of MAC-layer FEC</a:t>
            </a:r>
            <a:endParaRPr lang="en-US" sz="2600" b="1" dirty="0" smtClean="0">
              <a:solidFill>
                <a:srgbClr val="0070C0"/>
              </a:solidFill>
            </a:endParaRPr>
          </a:p>
          <a:p>
            <a:pPr lvl="1"/>
            <a:r>
              <a:rPr lang="en-US" dirty="0" smtClean="0"/>
              <a:t>Protection </a:t>
            </a:r>
            <a:r>
              <a:rPr lang="en-US" dirty="0"/>
              <a:t>based on symbol importance</a:t>
            </a:r>
          </a:p>
          <a:p>
            <a:pPr lvl="1"/>
            <a:r>
              <a:rPr lang="en-US" dirty="0"/>
              <a:t>More fine-grained </a:t>
            </a:r>
            <a:r>
              <a:rPr lang="en-US" dirty="0" smtClean="0"/>
              <a:t>than </a:t>
            </a:r>
            <a:r>
              <a:rPr lang="en-US" dirty="0"/>
              <a:t>PHY-layer FEC</a:t>
            </a:r>
          </a:p>
          <a:p>
            <a:pPr lvl="1"/>
            <a:r>
              <a:rPr lang="en-US" dirty="0"/>
              <a:t>Easily deployable on commodity hardware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ight Arrow 4"/>
          <p:cNvSpPr/>
          <p:nvPr/>
        </p:nvSpPr>
        <p:spPr>
          <a:xfrm>
            <a:off x="2559978" y="3342526"/>
            <a:ext cx="457200" cy="197778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67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Problem and Challenges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839200" cy="6858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</a:rPr>
              <a:t>Maximize throughput by selectively adding MAC FEC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3886200"/>
            <a:ext cx="8991600" cy="2667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b="1" dirty="0" smtClean="0">
                <a:solidFill>
                  <a:srgbClr val="0070C0"/>
                </a:solidFill>
              </a:rPr>
              <a:t>Challenge: Search space becomes larger!</a:t>
            </a:r>
          </a:p>
          <a:p>
            <a:pPr lvl="1"/>
            <a:r>
              <a:rPr lang="en-US" dirty="0" smtClean="0"/>
              <a:t>How much MAC FEC to add?</a:t>
            </a:r>
          </a:p>
          <a:p>
            <a:pPr lvl="1"/>
            <a:r>
              <a:rPr lang="en-US" dirty="0" smtClean="0"/>
              <a:t>How to split MAC FEC to differentially protect PHY-layer symbols?</a:t>
            </a:r>
          </a:p>
          <a:p>
            <a:pPr lvl="1"/>
            <a:r>
              <a:rPr lang="en-US" dirty="0" smtClean="0"/>
              <a:t>What FEC group size to use at the MAC layer?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847558" y="2302074"/>
            <a:ext cx="18194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MAC-layer FEC</a:t>
            </a:r>
            <a:endParaRPr lang="en-US" sz="2000" b="1" dirty="0"/>
          </a:p>
        </p:txBody>
      </p:sp>
      <p:sp>
        <p:nvSpPr>
          <p:cNvPr id="33" name="Rectangle 32"/>
          <p:cNvSpPr/>
          <p:nvPr/>
        </p:nvSpPr>
        <p:spPr>
          <a:xfrm>
            <a:off x="2657642" y="2229251"/>
            <a:ext cx="847558" cy="437749"/>
          </a:xfrm>
          <a:prstGeom prst="rect">
            <a:avLst/>
          </a:prstGeom>
          <a:solidFill>
            <a:schemeClr val="accent3">
              <a:lumMod val="60000"/>
              <a:lumOff val="40000"/>
              <a:alpha val="61961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5934224" y="2209141"/>
            <a:ext cx="847558" cy="437749"/>
          </a:xfrm>
          <a:prstGeom prst="rect">
            <a:avLst/>
          </a:prstGeom>
          <a:solidFill>
            <a:schemeClr val="accent3">
              <a:lumMod val="60000"/>
              <a:lumOff val="40000"/>
              <a:alpha val="61961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19</a:t>
            </a:fld>
            <a:endParaRPr lang="en-US"/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2818729" y="2702859"/>
            <a:ext cx="6191" cy="228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3270409" y="2688155"/>
            <a:ext cx="158591" cy="228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2668169" y="2230955"/>
            <a:ext cx="370306" cy="4408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3046590" y="2232117"/>
            <a:ext cx="458610" cy="4398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3" name="Straight Arrow Connector 82"/>
          <p:cNvCxnSpPr/>
          <p:nvPr/>
        </p:nvCxnSpPr>
        <p:spPr>
          <a:xfrm flipH="1">
            <a:off x="6019800" y="2667000"/>
            <a:ext cx="304800" cy="228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6705582" y="2667000"/>
            <a:ext cx="18" cy="228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 94"/>
          <p:cNvSpPr/>
          <p:nvPr/>
        </p:nvSpPr>
        <p:spPr>
          <a:xfrm>
            <a:off x="5934225" y="2210962"/>
            <a:ext cx="627092" cy="43592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6561315" y="2209800"/>
            <a:ext cx="220467" cy="43637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4114799" y="2320516"/>
            <a:ext cx="853340" cy="74536"/>
            <a:chOff x="4114799" y="2320516"/>
            <a:chExt cx="853340" cy="74536"/>
          </a:xfrm>
        </p:grpSpPr>
        <p:sp>
          <p:nvSpPr>
            <p:cNvPr id="9" name="Oval 8"/>
            <p:cNvSpPr/>
            <p:nvPr/>
          </p:nvSpPr>
          <p:spPr>
            <a:xfrm>
              <a:off x="4267374" y="2323204"/>
              <a:ext cx="62975" cy="7148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4432825" y="2323566"/>
              <a:ext cx="62975" cy="7148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4585225" y="2321841"/>
              <a:ext cx="62975" cy="7148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4743715" y="2320957"/>
              <a:ext cx="62975" cy="7148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4114799" y="2321841"/>
              <a:ext cx="62975" cy="7148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4905164" y="2320516"/>
              <a:ext cx="62975" cy="7148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85800" y="2133600"/>
            <a:ext cx="8296834" cy="1986383"/>
            <a:chOff x="685800" y="2133600"/>
            <a:chExt cx="8296834" cy="1986383"/>
          </a:xfrm>
        </p:grpSpPr>
        <p:sp>
          <p:nvSpPr>
            <p:cNvPr id="31" name="TextBox 30"/>
            <p:cNvSpPr txBox="1"/>
            <p:nvPr/>
          </p:nvSpPr>
          <p:spPr>
            <a:xfrm>
              <a:off x="5558228" y="3719873"/>
              <a:ext cx="14859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FEC Group</a:t>
              </a:r>
              <a:endParaRPr lang="en-US" sz="2000" b="1" dirty="0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2680575" y="2935941"/>
              <a:ext cx="4343400" cy="575846"/>
              <a:chOff x="2667000" y="1570928"/>
              <a:chExt cx="4343400" cy="575846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2667000" y="1570928"/>
                <a:ext cx="1219200" cy="575846"/>
              </a:xfrm>
              <a:prstGeom prst="rect">
                <a:avLst/>
              </a:prstGeom>
              <a:solidFill>
                <a:schemeClr val="bg1">
                  <a:alpha val="61961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886200" y="1570928"/>
                <a:ext cx="228600" cy="575846"/>
              </a:xfrm>
              <a:prstGeom prst="rect">
                <a:avLst/>
              </a:prstGeom>
              <a:solidFill>
                <a:srgbClr val="376092">
                  <a:alpha val="47059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4114800" y="1570928"/>
                <a:ext cx="1219200" cy="575846"/>
              </a:xfrm>
              <a:prstGeom prst="rect">
                <a:avLst/>
              </a:prstGeom>
              <a:solidFill>
                <a:schemeClr val="bg1">
                  <a:alpha val="61961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5334000" y="1570928"/>
                <a:ext cx="228600" cy="575846"/>
              </a:xfrm>
              <a:prstGeom prst="rect">
                <a:avLst/>
              </a:prstGeom>
              <a:solidFill>
                <a:srgbClr val="376092">
                  <a:alpha val="47059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5562600" y="1570928"/>
                <a:ext cx="1219200" cy="575846"/>
              </a:xfrm>
              <a:prstGeom prst="rect">
                <a:avLst/>
              </a:prstGeom>
              <a:solidFill>
                <a:schemeClr val="bg1">
                  <a:alpha val="61961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6781800" y="1570928"/>
                <a:ext cx="228600" cy="575846"/>
              </a:xfrm>
              <a:prstGeom prst="rect">
                <a:avLst/>
              </a:prstGeom>
              <a:solidFill>
                <a:srgbClr val="376092">
                  <a:alpha val="47059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7086600" y="2133600"/>
              <a:ext cx="1896034" cy="951131"/>
              <a:chOff x="5791200" y="2221660"/>
              <a:chExt cx="1896034" cy="951131"/>
            </a:xfrm>
          </p:grpSpPr>
          <p:sp>
            <p:nvSpPr>
              <p:cNvPr id="23" name="Rounded Rectangle 22"/>
              <p:cNvSpPr/>
              <p:nvPr/>
            </p:nvSpPr>
            <p:spPr>
              <a:xfrm>
                <a:off x="5791200" y="2605828"/>
                <a:ext cx="304800" cy="196334"/>
              </a:xfrm>
              <a:prstGeom prst="roundRect">
                <a:avLst/>
              </a:prstGeom>
              <a:solidFill>
                <a:srgbClr val="376092">
                  <a:alpha val="47059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5791200" y="2296491"/>
                <a:ext cx="304800" cy="196334"/>
              </a:xfrm>
              <a:prstGeom prst="roundRect">
                <a:avLst/>
              </a:prstGeom>
              <a:solidFill>
                <a:schemeClr val="bg1">
                  <a:alpha val="61961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6172200" y="2526460"/>
                <a:ext cx="136263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Redundancy Symbols</a:t>
                </a:r>
                <a:endParaRPr lang="en-US" b="1" dirty="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6172200" y="2221660"/>
                <a:ext cx="15150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Data Symbols</a:t>
                </a:r>
                <a:endParaRPr lang="en-US" b="1" dirty="0"/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685800" y="3028890"/>
              <a:ext cx="2362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PHY-layer Frame</a:t>
              </a:r>
              <a:endParaRPr lang="en-US" sz="2000" b="1" dirty="0"/>
            </a:p>
          </p:txBody>
        </p:sp>
        <p:sp>
          <p:nvSpPr>
            <p:cNvPr id="26" name="Right Brace 25"/>
            <p:cNvSpPr/>
            <p:nvPr/>
          </p:nvSpPr>
          <p:spPr>
            <a:xfrm rot="5400000">
              <a:off x="6195036" y="2918436"/>
              <a:ext cx="182929" cy="1447798"/>
            </a:xfrm>
            <a:prstGeom prst="rightBrac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267199" y="3184740"/>
              <a:ext cx="853340" cy="74536"/>
              <a:chOff x="4267199" y="3184740"/>
              <a:chExt cx="853340" cy="74536"/>
            </a:xfrm>
          </p:grpSpPr>
          <p:sp>
            <p:nvSpPr>
              <p:cNvPr id="46" name="Oval 45"/>
              <p:cNvSpPr/>
              <p:nvPr/>
            </p:nvSpPr>
            <p:spPr>
              <a:xfrm>
                <a:off x="4419774" y="3187428"/>
                <a:ext cx="62975" cy="7148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4585225" y="3187790"/>
                <a:ext cx="62975" cy="7148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4737625" y="3186065"/>
                <a:ext cx="62975" cy="7148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4896115" y="3185181"/>
                <a:ext cx="62975" cy="7148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4267199" y="3186065"/>
                <a:ext cx="62975" cy="7148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5057564" y="3184740"/>
                <a:ext cx="62975" cy="7148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" name="Rectangle 5"/>
          <p:cNvSpPr/>
          <p:nvPr/>
        </p:nvSpPr>
        <p:spPr>
          <a:xfrm>
            <a:off x="2685686" y="2929354"/>
            <a:ext cx="395735" cy="57584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3092682" y="2929353"/>
            <a:ext cx="1022117" cy="57584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5562599" y="2938878"/>
            <a:ext cx="932635" cy="55679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6495235" y="2938877"/>
            <a:ext cx="515165" cy="55679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6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8" grpId="0"/>
      <p:bldP spid="33" grpId="0" animBg="1"/>
      <p:bldP spid="72" grpId="0" animBg="1"/>
      <p:bldP spid="93" grpId="0" animBg="1"/>
      <p:bldP spid="94" grpId="0" animBg="1"/>
      <p:bldP spid="95" grpId="0" animBg="1"/>
      <p:bldP spid="96" grpId="0" animBg="1"/>
      <p:bldP spid="6" grpId="0" animBg="1"/>
      <p:bldP spid="85" grpId="0" animBg="1"/>
      <p:bldP spid="86" grpId="0" animBg="1"/>
      <p:bldP spid="9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Existing Wi-Fi Protocols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2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41960" y="2606040"/>
            <a:ext cx="3505200" cy="8382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Entire channel as a uniform unit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044440" y="2606040"/>
            <a:ext cx="3505200" cy="8382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All symbols are equal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3962400"/>
            <a:ext cx="3886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Significant frequency diversity </a:t>
            </a:r>
            <a:r>
              <a:rPr lang="en-US" sz="3200" b="1" dirty="0" smtClean="0">
                <a:solidFill>
                  <a:srgbClr val="C00000"/>
                </a:solidFill>
              </a:rPr>
              <a:t>exists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11040" y="4008240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Not all symbols are equal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95800" y="4556760"/>
            <a:ext cx="45720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/>
              <a:t>Header vs. payload symbols</a:t>
            </a:r>
          </a:p>
          <a:p>
            <a:r>
              <a:rPr lang="en-US" sz="2600" b="1" dirty="0" smtClean="0"/>
              <a:t>Data symbols vs. FEC symbols (Systematic FEC)</a:t>
            </a:r>
          </a:p>
          <a:p>
            <a:r>
              <a:rPr lang="en-US" sz="2600" b="1" dirty="0" smtClean="0"/>
              <a:t>Subject vs. Background symbols</a:t>
            </a:r>
            <a:endParaRPr lang="en-US" sz="2600" b="1" dirty="0"/>
          </a:p>
        </p:txBody>
      </p:sp>
      <p:cxnSp>
        <p:nvCxnSpPr>
          <p:cNvPr id="20" name="Elbow Connector 19"/>
          <p:cNvCxnSpPr>
            <a:stCxn id="2" idx="2"/>
            <a:endCxn id="7" idx="0"/>
          </p:cNvCxnSpPr>
          <p:nvPr/>
        </p:nvCxnSpPr>
        <p:spPr>
          <a:xfrm rot="5400000">
            <a:off x="2789079" y="823119"/>
            <a:ext cx="1188402" cy="2377440"/>
          </a:xfrm>
          <a:prstGeom prst="bentConnector3">
            <a:avLst/>
          </a:prstGeom>
          <a:ln w="381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2" idx="2"/>
            <a:endCxn id="13" idx="0"/>
          </p:cNvCxnSpPr>
          <p:nvPr/>
        </p:nvCxnSpPr>
        <p:spPr>
          <a:xfrm rot="16200000" flipH="1">
            <a:off x="5090319" y="899319"/>
            <a:ext cx="1188402" cy="2225040"/>
          </a:xfrm>
          <a:prstGeom prst="bentConnector3">
            <a:avLst/>
          </a:prstGeom>
          <a:ln w="381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3" descr="C:\Users\t-apurvb\AppData\Local\Microsoft\Windows\Temporary Internet Files\Content.IE5\DH0AT4QT\MC90043253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79989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C:\Users\t-apurvb\AppData\Local\Microsoft\Windows\Temporary Internet Files\Content.IE5\DH0AT4QT\MC90043253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1160" y="30099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7" name="Straight Connector 26"/>
          <p:cNvCxnSpPr>
            <a:stCxn id="13" idx="2"/>
            <a:endCxn id="14" idx="0"/>
          </p:cNvCxnSpPr>
          <p:nvPr/>
        </p:nvCxnSpPr>
        <p:spPr>
          <a:xfrm>
            <a:off x="6797040" y="3444240"/>
            <a:ext cx="0" cy="56400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7" idx="2"/>
          </p:cNvCxnSpPr>
          <p:nvPr/>
        </p:nvCxnSpPr>
        <p:spPr>
          <a:xfrm>
            <a:off x="2194560" y="3444240"/>
            <a:ext cx="0" cy="56400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0089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  <p:bldP spid="8" grpId="0"/>
      <p:bldP spid="14" grpId="0"/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lowchart: Process 8"/>
          <p:cNvSpPr/>
          <p:nvPr/>
        </p:nvSpPr>
        <p:spPr>
          <a:xfrm>
            <a:off x="439057" y="2601335"/>
            <a:ext cx="8534400" cy="2362200"/>
          </a:xfrm>
          <a:prstGeom prst="flowChartProcess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MAC-layer FEC: Algorithm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5232400" y="3371312"/>
            <a:ext cx="3505203" cy="979766"/>
            <a:chOff x="5232400" y="3371312"/>
            <a:chExt cx="3505203" cy="979766"/>
          </a:xfrm>
        </p:grpSpPr>
        <p:sp>
          <p:nvSpPr>
            <p:cNvPr id="14" name="TextBox 13"/>
            <p:cNvSpPr txBox="1"/>
            <p:nvPr/>
          </p:nvSpPr>
          <p:spPr>
            <a:xfrm>
              <a:off x="5232400" y="3382325"/>
              <a:ext cx="1371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953735"/>
                  </a:solidFill>
                </a:rPr>
                <a:t>PHY-data</a:t>
              </a:r>
              <a:endParaRPr lang="en-US" sz="2000" b="1" dirty="0">
                <a:solidFill>
                  <a:srgbClr val="953735"/>
                </a:solidFill>
              </a:endParaRPr>
            </a:p>
          </p:txBody>
        </p:sp>
        <p:sp>
          <p:nvSpPr>
            <p:cNvPr id="6" name="Left Brace 5"/>
            <p:cNvSpPr/>
            <p:nvPr/>
          </p:nvSpPr>
          <p:spPr>
            <a:xfrm rot="16200000">
              <a:off x="7482783" y="2862080"/>
              <a:ext cx="237490" cy="2147455"/>
            </a:xfrm>
            <a:prstGeom prst="leftBrace">
              <a:avLst>
                <a:gd name="adj1" fmla="val 8333"/>
                <a:gd name="adj2" fmla="val 49588"/>
              </a:avLst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442200" y="3950968"/>
              <a:ext cx="3683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d</a:t>
              </a:r>
              <a:endParaRPr lang="en-US" sz="2000" b="1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451600" y="3427747"/>
              <a:ext cx="666750" cy="400110"/>
            </a:xfrm>
            <a:prstGeom prst="rect">
              <a:avLst/>
            </a:prstGeom>
            <a:solidFill>
              <a:srgbClr val="953735">
                <a:alpha val="41961"/>
              </a:srgb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118351" y="3427747"/>
              <a:ext cx="1619252" cy="40011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604000" y="3371312"/>
              <a:ext cx="685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 smtClean="0">
                  <a:latin typeface="Aparajita" pitchFamily="34" charset="0"/>
                  <a:cs typeface="Aparajita" pitchFamily="34" charset="0"/>
                </a:rPr>
                <a:t>d</a:t>
              </a:r>
              <a:r>
                <a:rPr lang="en-US" sz="2800" b="1" baseline="-25000" dirty="0" err="1" smtClean="0">
                  <a:latin typeface="Aparajita" pitchFamily="34" charset="0"/>
                  <a:cs typeface="Aparajita" pitchFamily="34" charset="0"/>
                </a:rPr>
                <a:t>b</a:t>
              </a:r>
              <a:endParaRPr lang="en-US" sz="2800" b="1" baseline="-25000" dirty="0">
                <a:latin typeface="Aparajita" pitchFamily="34" charset="0"/>
                <a:cs typeface="Aparajita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772400" y="3371312"/>
              <a:ext cx="685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  <a:latin typeface="Aparajita" pitchFamily="34" charset="0"/>
                  <a:cs typeface="Aparajita" pitchFamily="34" charset="0"/>
                </a:rPr>
                <a:t>d</a:t>
              </a:r>
              <a:r>
                <a:rPr lang="en-US" sz="2800" b="1" baseline="-25000" dirty="0">
                  <a:solidFill>
                    <a:schemeClr val="bg1"/>
                  </a:solidFill>
                  <a:latin typeface="Aparajita" pitchFamily="34" charset="0"/>
                  <a:cs typeface="Aparajita" pitchFamily="34" charset="0"/>
                </a:rPr>
                <a:t>g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6200" y="1295400"/>
                <a:ext cx="9036050" cy="1524000"/>
              </a:xfrm>
            </p:spPr>
            <p:txBody>
              <a:bodyPr>
                <a:normAutofit/>
              </a:bodyPr>
              <a:lstStyle/>
              <a:p>
                <a:r>
                  <a:rPr lang="en-US" sz="30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Split PHY-layer symbols into bad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0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  <m:t>𝒅</m:t>
                        </m:r>
                      </m:e>
                      <m:sub>
                        <m:r>
                          <a:rPr lang="en-US" sz="3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30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) and good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  <m:t>𝒅</m:t>
                        </m:r>
                      </m:e>
                      <m:sub>
                        <m:r>
                          <a:rPr lang="en-US" sz="30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</a:rPr>
                          <m:t>𝒈</m:t>
                        </m:r>
                      </m:sub>
                    </m:sSub>
                  </m:oMath>
                </a14:m>
                <a:r>
                  <a:rPr lang="en-US" sz="30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) </a:t>
                </a:r>
              </a:p>
              <a:p>
                <a:r>
                  <a:rPr lang="en-US" sz="30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Find best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/>
                        <a:cs typeface="Aparajita" pitchFamily="34" charset="0"/>
                      </a:rPr>
                      <m:t>(</m:t>
                    </m:r>
                    <m:sSub>
                      <m:sSubPr>
                        <m:ctrlPr>
                          <a:rPr lang="en-US" sz="28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  <a:cs typeface="Aparajita" pitchFamily="34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  <a:cs typeface="Aparajita" pitchFamily="34" charset="0"/>
                          </a:rPr>
                          <m:t>𝒅</m:t>
                        </m:r>
                      </m:e>
                      <m:sub>
                        <m:r>
                          <a:rPr lang="en-US" sz="28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  <a:cs typeface="Aparajita" pitchFamily="34" charset="0"/>
                          </a:rPr>
                          <m:t>𝒃</m:t>
                        </m:r>
                      </m:sub>
                    </m:sSub>
                    <m:r>
                      <a:rPr lang="en-US" sz="28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/>
                        <a:cs typeface="Aparajita" pitchFamily="34" charset="0"/>
                      </a:rPr>
                      <m:t>, </m:t>
                    </m:r>
                    <m:sSub>
                      <m:sSubPr>
                        <m:ctrlPr>
                          <a:rPr lang="en-US" sz="28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  <a:cs typeface="Aparajita" pitchFamily="34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  <a:cs typeface="Aparajita" pitchFamily="34" charset="0"/>
                          </a:rPr>
                          <m:t>𝒓</m:t>
                        </m:r>
                      </m:e>
                      <m:sub>
                        <m:r>
                          <a:rPr lang="en-US" sz="28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  <a:cs typeface="Aparajita" pitchFamily="34" charset="0"/>
                          </a:rPr>
                          <m:t>𝒃</m:t>
                        </m:r>
                      </m:sub>
                    </m:sSub>
                    <m:r>
                      <a:rPr lang="en-US" sz="28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/>
                        <a:cs typeface="Aparajita" pitchFamily="34" charset="0"/>
                      </a:rPr>
                      <m:t>, </m:t>
                    </m:r>
                    <m:sSub>
                      <m:sSubPr>
                        <m:ctrlPr>
                          <a:rPr lang="en-US" sz="28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  <a:cs typeface="Aparajita" pitchFamily="34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  <a:cs typeface="Aparajita" pitchFamily="34" charset="0"/>
                          </a:rPr>
                          <m:t>𝒓</m:t>
                        </m:r>
                      </m:e>
                      <m:sub>
                        <m:r>
                          <a:rPr lang="en-US" sz="28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/>
                            <a:cs typeface="Aparajita" pitchFamily="34" charset="0"/>
                          </a:rPr>
                          <m:t>𝒈</m:t>
                        </m:r>
                      </m:sub>
                    </m:sSub>
                    <m:r>
                      <a:rPr lang="en-US" sz="28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/>
                        <a:cs typeface="Aparajita" pitchFamily="34" charset="0"/>
                      </a:rPr>
                      <m:t>)</m:t>
                    </m:r>
                  </m:oMath>
                </a14:m>
                <a:r>
                  <a:rPr lang="en-US" sz="3000" b="1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that maximizes eff. delivery rate</a:t>
                </a:r>
              </a:p>
            </p:txBody>
          </p:sp>
        </mc:Choice>
        <mc:Fallback xmlns="">
          <p:sp>
            <p:nvSpPr>
              <p:cNvPr id="47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" y="1295400"/>
                <a:ext cx="9036050" cy="1524000"/>
              </a:xfrm>
              <a:blipFill rotWithShape="1">
                <a:blip r:embed="rId3"/>
                <a:stretch>
                  <a:fillRect l="-1417" t="-4800" r="-1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232400" y="2778299"/>
            <a:ext cx="2435224" cy="604026"/>
            <a:chOff x="5232400" y="2778299"/>
            <a:chExt cx="2435224" cy="604026"/>
          </a:xfrm>
        </p:grpSpPr>
        <p:sp>
          <p:nvSpPr>
            <p:cNvPr id="13" name="TextBox 12"/>
            <p:cNvSpPr txBox="1"/>
            <p:nvPr/>
          </p:nvSpPr>
          <p:spPr>
            <a:xfrm>
              <a:off x="5232400" y="2873244"/>
              <a:ext cx="1295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chemeClr val="accent1">
                      <a:lumMod val="75000"/>
                    </a:schemeClr>
                  </a:solidFill>
                </a:rPr>
                <a:t>MAC-FEC</a:t>
              </a:r>
              <a:endParaRPr lang="en-US" sz="20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451599" y="2879356"/>
              <a:ext cx="635001" cy="399805"/>
            </a:xfrm>
            <a:prstGeom prst="rect">
              <a:avLst/>
            </a:prstGeom>
            <a:solidFill>
              <a:srgbClr val="4F81BD">
                <a:alpha val="47059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099299" y="2879357"/>
              <a:ext cx="568325" cy="40011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086600" y="2778299"/>
              <a:ext cx="51492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err="1">
                  <a:solidFill>
                    <a:schemeClr val="bg1"/>
                  </a:solidFill>
                  <a:latin typeface="Aparajita" pitchFamily="34" charset="0"/>
                  <a:cs typeface="Aparajita" pitchFamily="34" charset="0"/>
                </a:rPr>
                <a:t>r</a:t>
              </a:r>
              <a:r>
                <a:rPr lang="en-US" sz="3200" b="1" baseline="-25000" dirty="0" err="1" smtClean="0">
                  <a:solidFill>
                    <a:schemeClr val="bg1"/>
                  </a:solidFill>
                  <a:latin typeface="Aparajita" pitchFamily="34" charset="0"/>
                  <a:cs typeface="Aparajita" pitchFamily="34" charset="0"/>
                </a:rPr>
                <a:t>g</a:t>
              </a:r>
              <a:endParaRPr lang="en-US" sz="3200" b="1" baseline="-25000" dirty="0">
                <a:solidFill>
                  <a:schemeClr val="bg1"/>
                </a:solidFill>
                <a:latin typeface="Aparajita" pitchFamily="34" charset="0"/>
                <a:cs typeface="Aparajita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465584" y="2797550"/>
              <a:ext cx="48131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err="1">
                  <a:latin typeface="Aparajita" pitchFamily="34" charset="0"/>
                  <a:cs typeface="Aparajita" pitchFamily="34" charset="0"/>
                </a:rPr>
                <a:t>r</a:t>
              </a:r>
              <a:r>
                <a:rPr lang="en-US" sz="3200" b="1" baseline="-25000" dirty="0" err="1" smtClean="0">
                  <a:latin typeface="Aparajita" pitchFamily="34" charset="0"/>
                  <a:cs typeface="Aparajita" pitchFamily="34" charset="0"/>
                </a:rPr>
                <a:t>b</a:t>
              </a:r>
              <a:endParaRPr lang="en-US" sz="3200" b="1" baseline="-25000" dirty="0">
                <a:latin typeface="Aparajita" pitchFamily="34" charset="0"/>
                <a:cs typeface="Aparajita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255765" y="5410200"/>
                <a:ext cx="86868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200" b="1" i="1" smtClean="0">
                            <a:latin typeface="Cambria Math"/>
                          </a:rPr>
                          <m:t>𝑵</m:t>
                        </m:r>
                      </m:e>
                      <m:sub>
                        <m:r>
                          <a:rPr lang="en-US" sz="2200" b="1" i="1" smtClean="0">
                            <a:latin typeface="Cambria Math"/>
                          </a:rPr>
                          <m:t>𝒕𝒙</m:t>
                        </m:r>
                      </m:sub>
                    </m:sSub>
                    <m:r>
                      <a:rPr lang="en-US" sz="2200" b="1" i="1" smtClean="0">
                        <a:latin typeface="Cambria Math"/>
                      </a:rPr>
                      <m:t>:</m:t>
                    </m:r>
                  </m:oMath>
                </a14:m>
                <a:r>
                  <a:rPr lang="en-US" sz="2200" b="1" i="1" dirty="0" smtClean="0">
                    <a:latin typeface="Cambria Math"/>
                  </a:rPr>
                  <a:t> </a:t>
                </a:r>
                <a:r>
                  <a:rPr lang="en-US" sz="2200" b="1" dirty="0"/>
                  <a:t>Total # of symbols </a:t>
                </a:r>
                <a:r>
                  <a:rPr lang="en-US" sz="2200" b="1" dirty="0" smtClean="0"/>
                  <a:t>transmitted (including MAC FEC)</a:t>
                </a:r>
                <a:endParaRPr lang="en-US" sz="2200" b="1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200" b="1" i="1" smtClean="0">
                            <a:latin typeface="Cambria Math"/>
                          </a:rPr>
                          <m:t>𝑵</m:t>
                        </m:r>
                      </m:e>
                      <m:sub>
                        <m:r>
                          <a:rPr lang="en-US" sz="2200" b="1" i="1" smtClean="0">
                            <a:latin typeface="Cambria Math"/>
                          </a:rPr>
                          <m:t>𝒅𝒆𝒍𝒊𝒗𝒆𝒓𝒆𝒅</m:t>
                        </m:r>
                      </m:sub>
                    </m:sSub>
                    <m:r>
                      <a:rPr lang="en-US" sz="2200" b="1" i="1" smtClean="0">
                        <a:latin typeface="Cambria Math"/>
                      </a:rPr>
                      <m:t>:</m:t>
                    </m:r>
                  </m:oMath>
                </a14:m>
                <a:r>
                  <a:rPr lang="en-US" sz="2200" b="1" dirty="0" smtClean="0"/>
                  <a:t> Estimated # of symbols successfully received</a:t>
                </a:r>
                <a:endParaRPr lang="en-US" sz="2200" b="1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765" y="5410200"/>
                <a:ext cx="8686800" cy="769441"/>
              </a:xfrm>
              <a:prstGeom prst="rect">
                <a:avLst/>
              </a:prstGeom>
              <a:blipFill rotWithShape="1">
                <a:blip r:embed="rId4"/>
                <a:stretch>
                  <a:fillRect t="-4762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Left Brace 6"/>
          <p:cNvSpPr/>
          <p:nvPr/>
        </p:nvSpPr>
        <p:spPr>
          <a:xfrm>
            <a:off x="609600" y="3070686"/>
            <a:ext cx="152400" cy="1482063"/>
          </a:xfrm>
          <a:prstGeom prst="leftBrace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457200" y="2667000"/>
                <a:ext cx="5500256" cy="22742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1">
                        <a:latin typeface="Cambria Math"/>
                        <a:cs typeface="Aparajita" pitchFamily="34" charset="0"/>
                      </a:rPr>
                      <m:t>𝐟𝐨𝐫𝐞𝐚𝐜𝐡</m:t>
                    </m:r>
                    <m:r>
                      <a:rPr lang="en-US" sz="2000" b="1">
                        <a:latin typeface="Cambria Math"/>
                        <a:cs typeface="Aparajita" pitchFamily="34" charset="0"/>
                      </a:rPr>
                      <m:t> </m:t>
                    </m:r>
                    <m:r>
                      <a:rPr lang="en-US" sz="2000" b="1">
                        <a:latin typeface="Cambria Math"/>
                        <a:cs typeface="Aparajita" pitchFamily="34" charset="0"/>
                      </a:rPr>
                      <m:t>𝐏𝐇𝐘</m:t>
                    </m:r>
                    <m:r>
                      <a:rPr lang="en-US" sz="2000" b="1">
                        <a:latin typeface="Cambria Math"/>
                        <a:cs typeface="Aparajita" pitchFamily="34" charset="0"/>
                      </a:rPr>
                      <m:t> </m:t>
                    </m:r>
                    <m:r>
                      <a:rPr lang="en-US" sz="2000" b="1">
                        <a:latin typeface="Cambria Math"/>
                        <a:cs typeface="Aparajita" pitchFamily="34" charset="0"/>
                      </a:rPr>
                      <m:t>𝐥𝐚𝐲𝐞𝐫</m:t>
                    </m:r>
                    <m:r>
                      <a:rPr lang="en-US" sz="2000" b="1">
                        <a:latin typeface="Cambria Math"/>
                        <a:cs typeface="Aparajita" pitchFamily="34" charset="0"/>
                      </a:rPr>
                      <m:t> </m:t>
                    </m:r>
                    <m:r>
                      <a:rPr lang="en-US" sz="2000" b="1">
                        <a:latin typeface="Cambria Math"/>
                        <a:cs typeface="Aparajita" pitchFamily="34" charset="0"/>
                      </a:rPr>
                      <m:t>𝐅𝐄𝐂</m:t>
                    </m:r>
                    <m:r>
                      <a:rPr lang="en-US" sz="2000" b="1">
                        <a:latin typeface="Cambria Math"/>
                        <a:cs typeface="Aparajita" pitchFamily="34" charset="0"/>
                      </a:rPr>
                      <m:t> </m:t>
                    </m:r>
                    <m:r>
                      <a:rPr lang="en-US" sz="2000" b="1">
                        <a:latin typeface="Cambria Math"/>
                        <a:cs typeface="Aparajita" pitchFamily="34" charset="0"/>
                      </a:rPr>
                      <m:t>𝐠𝐫𝐨𝐮𝐩</m:t>
                    </m:r>
                  </m:oMath>
                </a14:m>
                <a:r>
                  <a:rPr lang="en-US" sz="2000" b="1" dirty="0">
                    <a:cs typeface="Aparajita" pitchFamily="34" charset="0"/>
                  </a:rPr>
                  <a:t>	</a:t>
                </a:r>
              </a:p>
              <a:p>
                <a:r>
                  <a:rPr lang="en-US" sz="2000" b="1" dirty="0">
                    <a:latin typeface="Cambria Math"/>
                    <a:cs typeface="Aparajita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2000" b="1">
                        <a:latin typeface="Cambria Math"/>
                        <a:cs typeface="Aparajita" pitchFamily="34" charset="0"/>
                      </a:rPr>
                      <m:t>𝐟𝐨𝐫𝐞𝐚𝐜𝐡</m:t>
                    </m:r>
                    <m:r>
                      <a:rPr lang="en-US" sz="2000" b="1" i="1">
                        <a:latin typeface="Cambria Math"/>
                        <a:cs typeface="Aparajita" pitchFamily="34" charset="0"/>
                      </a:rPr>
                      <m:t> (</m:t>
                    </m:r>
                    <m:sSub>
                      <m:sSubPr>
                        <m:ctrlP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</m:ctrlPr>
                      </m:sSubPr>
                      <m:e>
                        <m: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  <m:t>𝒅</m:t>
                        </m:r>
                      </m:e>
                      <m:sub>
                        <m: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  <m:t>𝒃</m:t>
                        </m:r>
                      </m:sub>
                    </m:sSub>
                    <m:r>
                      <a:rPr lang="en-US" sz="2000" b="1" i="1">
                        <a:latin typeface="Cambria Math"/>
                        <a:cs typeface="Aparajita" pitchFamily="34" charset="0"/>
                      </a:rPr>
                      <m:t>, </m:t>
                    </m:r>
                    <m:sSub>
                      <m:sSubPr>
                        <m:ctrlP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</m:ctrlPr>
                      </m:sSubPr>
                      <m:e>
                        <m: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  <m:t>𝒓</m:t>
                        </m:r>
                      </m:e>
                      <m:sub>
                        <m: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  <m:t>𝒃</m:t>
                        </m:r>
                      </m:sub>
                    </m:sSub>
                    <m:r>
                      <a:rPr lang="en-US" sz="2000" b="1" i="1">
                        <a:latin typeface="Cambria Math"/>
                        <a:cs typeface="Aparajita" pitchFamily="34" charset="0"/>
                      </a:rPr>
                      <m:t>, </m:t>
                    </m:r>
                    <m:sSub>
                      <m:sSubPr>
                        <m:ctrlP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</m:ctrlPr>
                      </m:sSubPr>
                      <m:e>
                        <m: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  <m:t>𝒓</m:t>
                        </m:r>
                      </m:e>
                      <m:sub>
                        <m: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  <m:t>𝒈</m:t>
                        </m:r>
                      </m:sub>
                    </m:sSub>
                    <m:r>
                      <a:rPr lang="en-US" sz="2000" b="1" i="1">
                        <a:latin typeface="Cambria Math"/>
                        <a:cs typeface="Aparajita" pitchFamily="34" charset="0"/>
                      </a:rPr>
                      <m:t>)</m:t>
                    </m:r>
                  </m:oMath>
                </a14:m>
                <a:endParaRPr lang="en-US" sz="2000" b="1" i="1" dirty="0">
                  <a:latin typeface="Cambria Math"/>
                  <a:cs typeface="Aparajita" pitchFamily="34" charset="0"/>
                </a:endParaRPr>
              </a:p>
              <a:p>
                <a:r>
                  <a:rPr lang="en-US" sz="2000" b="1" i="1" dirty="0">
                    <a:latin typeface="Cambria Math"/>
                    <a:cs typeface="Aparajita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sz="2000" b="1" i="1">
                        <a:latin typeface="Cambria Math"/>
                        <a:cs typeface="Aparajita" pitchFamily="34" charset="0"/>
                      </a:rPr>
                      <m:t>𝒖𝒕𝒊𝒍𝒊𝒕𝒚</m:t>
                    </m:r>
                    <m:r>
                      <a:rPr lang="en-US" sz="2000" b="1" i="1">
                        <a:latin typeface="Cambria Math"/>
                        <a:cs typeface="Aparajita" pitchFamily="34" charset="0"/>
                      </a:rPr>
                      <m:t>= </m:t>
                    </m:r>
                    <m:f>
                      <m:fPr>
                        <m:type m:val="lin"/>
                        <m:ctrlP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>
                                <a:latin typeface="Cambria Math"/>
                                <a:cs typeface="Aparajita" pitchFamily="34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latin typeface="Cambria Math"/>
                                <a:cs typeface="Aparajita" pitchFamily="34" charset="0"/>
                              </a:rPr>
                              <m:t>𝑵</m:t>
                            </m:r>
                          </m:e>
                          <m:sub>
                            <m:r>
                              <a:rPr lang="en-US" sz="2000" b="1" i="1">
                                <a:latin typeface="Cambria Math"/>
                                <a:cs typeface="Aparajita" pitchFamily="34" charset="0"/>
                              </a:rPr>
                              <m:t>𝒅𝒆𝒍𝒊𝒗𝒆𝒓𝒆𝒅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b="1" i="1">
                                <a:latin typeface="Cambria Math"/>
                                <a:cs typeface="Aparajita" pitchFamily="34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latin typeface="Cambria Math"/>
                                <a:cs typeface="Aparajita" pitchFamily="34" charset="0"/>
                              </a:rPr>
                              <m:t>𝑵</m:t>
                            </m:r>
                          </m:e>
                          <m:sub>
                            <m:r>
                              <a:rPr lang="en-US" sz="2000" b="1" i="1">
                                <a:latin typeface="Cambria Math"/>
                                <a:cs typeface="Aparajita" pitchFamily="34" charset="0"/>
                              </a:rPr>
                              <m:t>𝒕𝒙</m:t>
                            </m:r>
                          </m:sub>
                        </m:sSub>
                      </m:den>
                    </m:f>
                  </m:oMath>
                </a14:m>
                <a:endParaRPr lang="en-US" sz="2000" b="1" i="1" dirty="0">
                  <a:latin typeface="Cambria Math"/>
                  <a:cs typeface="Aparajita" pitchFamily="34" charset="0"/>
                </a:endParaRPr>
              </a:p>
              <a:p>
                <a:r>
                  <a:rPr lang="en-US" sz="2000" b="1" i="1" dirty="0">
                    <a:latin typeface="Cambria Math"/>
                    <a:cs typeface="Aparajita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sz="2000" b="1" i="1">
                        <a:latin typeface="Cambria Math"/>
                        <a:cs typeface="Aparajita" pitchFamily="34" charset="0"/>
                      </a:rPr>
                      <m:t>𝒊𝒇</m:t>
                    </m:r>
                    <m:r>
                      <a:rPr lang="en-US" sz="2000" b="1" i="1">
                        <a:latin typeface="Cambria Math"/>
                        <a:cs typeface="Aparajita" pitchFamily="34" charset="0"/>
                      </a:rPr>
                      <m:t> </m:t>
                    </m:r>
                    <m:sSub>
                      <m:sSubPr>
                        <m:ctrlP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</m:ctrlPr>
                      </m:sSubPr>
                      <m:e>
                        <m: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  <m:t>𝒖𝒕𝒊𝒍𝒊𝒕𝒚</m:t>
                        </m:r>
                        <m: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  <m:t>&gt; </m:t>
                        </m:r>
                        <m: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  <m:t>𝒖𝒕𝒊𝒍𝒊𝒕𝒚</m:t>
                        </m:r>
                      </m:e>
                      <m:sub>
                        <m: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  <m:t>𝒎𝒂𝒙</m:t>
                        </m:r>
                      </m:sub>
                    </m:sSub>
                  </m:oMath>
                </a14:m>
                <a:endParaRPr lang="en-US" sz="2000" b="1" i="1" dirty="0">
                  <a:latin typeface="Cambria Math"/>
                  <a:cs typeface="Aparajita" pitchFamily="34" charset="0"/>
                </a:endParaRPr>
              </a:p>
              <a:p>
                <a:r>
                  <a:rPr lang="en-US" sz="2000" b="1" i="1" dirty="0">
                    <a:latin typeface="Cambria Math"/>
                    <a:cs typeface="Aparajita" pitchFamily="34" charset="0"/>
                  </a:rPr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</m:ctrlPr>
                      </m:sSubPr>
                      <m:e>
                        <m: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  <m:t>𝒖𝒕𝒊𝒍𝒊𝒕𝒚</m:t>
                        </m:r>
                      </m:e>
                      <m:sub>
                        <m: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  <m:t>𝒎𝒂𝒙</m:t>
                        </m:r>
                      </m:sub>
                    </m:sSub>
                    <m:r>
                      <a:rPr lang="en-US" sz="2000" b="1" i="1">
                        <a:latin typeface="Cambria Math"/>
                        <a:cs typeface="Aparajita" pitchFamily="34" charset="0"/>
                      </a:rPr>
                      <m:t>=</m:t>
                    </m:r>
                    <m:r>
                      <a:rPr lang="en-US" sz="2000" b="1" i="1">
                        <a:latin typeface="Cambria Math"/>
                        <a:cs typeface="Aparajita" pitchFamily="34" charset="0"/>
                      </a:rPr>
                      <m:t>𝒖𝒕𝒊𝒍𝒊𝒕𝒚</m:t>
                    </m:r>
                  </m:oMath>
                </a14:m>
                <a:endParaRPr lang="en-US" sz="2000" b="1" i="1" dirty="0">
                  <a:latin typeface="Cambria Math"/>
                  <a:cs typeface="Aparajita" pitchFamily="34" charset="0"/>
                </a:endParaRPr>
              </a:p>
              <a:p>
                <a:r>
                  <a:rPr lang="en-US" sz="2000" b="1" i="1" dirty="0">
                    <a:latin typeface="Cambria Math"/>
                    <a:cs typeface="Aparajita" pitchFamily="34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US" sz="2000" b="1" i="1">
                        <a:latin typeface="Cambria Math"/>
                        <a:cs typeface="Aparajita" pitchFamily="34" charset="0"/>
                      </a:rPr>
                      <m:t>𝒄𝒐𝒏𝒇𝒊𝒈𝒖𝒓𝒂𝒕𝒊𝒐𝒏</m:t>
                    </m:r>
                    <m:r>
                      <a:rPr lang="en-US" sz="2000" b="1" i="1">
                        <a:latin typeface="Cambria Math"/>
                        <a:cs typeface="Aparajita" pitchFamily="34" charset="0"/>
                      </a:rPr>
                      <m:t>=(</m:t>
                    </m:r>
                    <m:sSub>
                      <m:sSubPr>
                        <m:ctrlP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</m:ctrlPr>
                      </m:sSubPr>
                      <m:e>
                        <m: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  <m:t>𝒅</m:t>
                        </m:r>
                      </m:e>
                      <m:sub>
                        <m: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  <m:t>𝒃</m:t>
                        </m:r>
                      </m:sub>
                    </m:sSub>
                    <m:r>
                      <a:rPr lang="en-US" sz="2000" b="1" i="1">
                        <a:latin typeface="Cambria Math"/>
                        <a:cs typeface="Aparajita" pitchFamily="34" charset="0"/>
                      </a:rPr>
                      <m:t>, </m:t>
                    </m:r>
                    <m:sSub>
                      <m:sSubPr>
                        <m:ctrlP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</m:ctrlPr>
                      </m:sSubPr>
                      <m:e>
                        <m: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  <m:t>𝒓</m:t>
                        </m:r>
                      </m:e>
                      <m:sub>
                        <m: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  <m:t>𝒃</m:t>
                        </m:r>
                      </m:sub>
                    </m:sSub>
                    <m:r>
                      <a:rPr lang="en-US" sz="2000" b="1" i="1">
                        <a:latin typeface="Cambria Math"/>
                        <a:cs typeface="Aparajita" pitchFamily="34" charset="0"/>
                      </a:rPr>
                      <m:t>, </m:t>
                    </m:r>
                    <m:sSub>
                      <m:sSubPr>
                        <m:ctrlP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</m:ctrlPr>
                      </m:sSubPr>
                      <m:e>
                        <m: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  <m:t>𝒓</m:t>
                        </m:r>
                      </m:e>
                      <m:sub>
                        <m:r>
                          <a:rPr lang="en-US" sz="2000" b="1" i="1">
                            <a:latin typeface="Cambria Math"/>
                            <a:cs typeface="Aparajita" pitchFamily="34" charset="0"/>
                          </a:rPr>
                          <m:t>𝒈</m:t>
                        </m:r>
                      </m:sub>
                    </m:sSub>
                    <m:r>
                      <a:rPr lang="en-US" sz="2000" b="1" i="1">
                        <a:latin typeface="Cambria Math"/>
                        <a:cs typeface="Aparajita" pitchFamily="34" charset="0"/>
                      </a:rPr>
                      <m:t>)</m:t>
                    </m:r>
                  </m:oMath>
                </a14:m>
                <a:r>
                  <a:rPr lang="en-US" b="1" baseline="-25000" dirty="0">
                    <a:cs typeface="Aparajita" pitchFamily="34" charset="0"/>
                  </a:rPr>
                  <a:t>	</a:t>
                </a:r>
                <a:endParaRPr lang="en-US" dirty="0"/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667000"/>
                <a:ext cx="5500256" cy="227421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56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1" grpId="0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ounded Rectangle 38"/>
          <p:cNvSpPr/>
          <p:nvPr/>
        </p:nvSpPr>
        <p:spPr>
          <a:xfrm>
            <a:off x="182381" y="2514600"/>
            <a:ext cx="8610600" cy="2667000"/>
          </a:xfrm>
          <a:prstGeom prst="roundRect">
            <a:avLst/>
          </a:prstGeom>
          <a:solidFill>
            <a:srgbClr val="FAC090">
              <a:alpha val="18824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Talk Outline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21</a:t>
            </a:fld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3105150" y="1447800"/>
            <a:ext cx="2781300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Trace Analysis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78823" y="3048000"/>
            <a:ext cx="2528455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Smart Mapping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242503" y="3050499"/>
            <a:ext cx="2528455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Improving FEC Decoding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172200" y="3050499"/>
            <a:ext cx="2528455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MAC-layer FEC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371600" y="4232222"/>
            <a:ext cx="2781300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Unified Approach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838700" y="4249711"/>
            <a:ext cx="2781300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Combine with Rate Adaptation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6" name="Straight Arrow Connector 15"/>
          <p:cNvCxnSpPr>
            <a:stCxn id="6" idx="2"/>
            <a:endCxn id="39" idx="0"/>
          </p:cNvCxnSpPr>
          <p:nvPr/>
        </p:nvCxnSpPr>
        <p:spPr>
          <a:xfrm flipH="1">
            <a:off x="4487681" y="2151089"/>
            <a:ext cx="8119" cy="363511"/>
          </a:xfrm>
          <a:prstGeom prst="straightConnector1">
            <a:avLst/>
          </a:pr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78823" y="4038600"/>
            <a:ext cx="8484177" cy="0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3109210" y="5744981"/>
            <a:ext cx="2781300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Results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43" name="Straight Arrow Connector 42"/>
          <p:cNvCxnSpPr>
            <a:stCxn id="39" idx="2"/>
            <a:endCxn id="35" idx="0"/>
          </p:cNvCxnSpPr>
          <p:nvPr/>
        </p:nvCxnSpPr>
        <p:spPr>
          <a:xfrm>
            <a:off x="4487681" y="5181600"/>
            <a:ext cx="12179" cy="563381"/>
          </a:xfrm>
          <a:prstGeom prst="straightConnector1">
            <a:avLst/>
          </a:pr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81000" y="25146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Approach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952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1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1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7" dur="1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1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3" grpId="0" animBg="1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Unified Approach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rgbClr val="4F62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lowchart: Process 5"/>
          <p:cNvSpPr/>
          <p:nvPr/>
        </p:nvSpPr>
        <p:spPr>
          <a:xfrm>
            <a:off x="760929" y="1678968"/>
            <a:ext cx="2591871" cy="780547"/>
          </a:xfrm>
          <a:prstGeom prst="flowChartProcess">
            <a:avLst/>
          </a:prstGeom>
          <a:solidFill>
            <a:srgbClr val="D9D9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Perform Smart Mapping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9" name="Flowchart: Process 18"/>
          <p:cNvSpPr/>
          <p:nvPr/>
        </p:nvSpPr>
        <p:spPr>
          <a:xfrm>
            <a:off x="4038600" y="1676399"/>
            <a:ext cx="2324583" cy="776677"/>
          </a:xfrm>
          <a:prstGeom prst="flowChartProcess">
            <a:avLst/>
          </a:prstGeom>
          <a:solidFill>
            <a:srgbClr val="D9D9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Optimize MAC-layer FEC</a:t>
            </a:r>
            <a:endParaRPr lang="en-US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Flowchart: Process 21"/>
              <p:cNvSpPr/>
              <p:nvPr/>
            </p:nvSpPr>
            <p:spPr>
              <a:xfrm>
                <a:off x="6936339" y="1676400"/>
                <a:ext cx="1933684" cy="776677"/>
              </a:xfrm>
              <a:prstGeom prst="flowChartProcess">
                <a:avLst/>
              </a:prstGeom>
              <a:solidFill>
                <a:srgbClr val="D9D9D9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Compute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  <a:cs typeface="Aparajita" pitchFamily="34" charset="0"/>
                      </a:rPr>
                      <m:t>𝒖𝒕𝒊𝒍𝒊𝒕𝒚</m:t>
                    </m:r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 based on partial recovery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Flowchart: Process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6339" y="1676400"/>
                <a:ext cx="1933684" cy="776677"/>
              </a:xfrm>
              <a:prstGeom prst="flowChartProcess">
                <a:avLst/>
              </a:prstGeom>
              <a:blipFill rotWithShape="1">
                <a:blip r:embed="rId3"/>
                <a:stretch>
                  <a:fillRect t="-10687" b="-19847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Flowchart: Decision 27"/>
              <p:cNvSpPr/>
              <p:nvPr/>
            </p:nvSpPr>
            <p:spPr>
              <a:xfrm>
                <a:off x="6981444" y="2861410"/>
                <a:ext cx="1806542" cy="1862990"/>
              </a:xfrm>
              <a:prstGeom prst="flowChartDecision">
                <a:avLst/>
              </a:prstGeom>
              <a:solidFill>
                <a:srgbClr val="D9D9D9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𝒖𝒕𝒊𝒍𝒊𝒕𝒚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&gt;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𝒖𝒕𝒊𝒍𝒊𝒕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𝒎𝒂𝒙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Flowchart: Decision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1444" y="2861410"/>
                <a:ext cx="1806542" cy="1862990"/>
              </a:xfrm>
              <a:prstGeom prst="flowChartDecision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Flowchart: Process 28"/>
              <p:cNvSpPr/>
              <p:nvPr/>
            </p:nvSpPr>
            <p:spPr>
              <a:xfrm>
                <a:off x="4318818" y="3462727"/>
                <a:ext cx="1945080" cy="688945"/>
              </a:xfrm>
              <a:prstGeom prst="flowChartProcess">
                <a:avLst/>
              </a:prstGeom>
              <a:solidFill>
                <a:srgbClr val="D9D9D9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Update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𝒖𝒕𝒊𝒍𝒊𝒕</m:t>
                    </m:r>
                    <m:sSub>
                      <m:sSubPr>
                        <m:ctrlP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𝒎𝒂𝒙</m:t>
                        </m:r>
                      </m:sub>
                    </m:sSub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Flowchart: Process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8818" y="3462727"/>
                <a:ext cx="1945080" cy="688945"/>
              </a:xfrm>
              <a:prstGeom prst="flowChartProcess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Flowchart: Process 29"/>
              <p:cNvSpPr/>
              <p:nvPr/>
            </p:nvSpPr>
            <p:spPr>
              <a:xfrm>
                <a:off x="536568" y="3467864"/>
                <a:ext cx="3034364" cy="688945"/>
              </a:xfrm>
              <a:prstGeom prst="flowChartProcess">
                <a:avLst/>
              </a:prstGeom>
              <a:solidFill>
                <a:srgbClr val="D9D9D9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Record current (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𝒎𝒂𝒑𝒑𝒊𝒏𝒈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𝑴𝑨𝑪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𝑭𝑬𝑪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Flowchart: Process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568" y="3467864"/>
                <a:ext cx="3034364" cy="688945"/>
              </a:xfrm>
              <a:prstGeom prst="flowChartProcess">
                <a:avLst/>
              </a:prstGeom>
              <a:blipFill rotWithShape="1">
                <a:blip r:embed="rId8"/>
                <a:stretch>
                  <a:fillRect b="-8547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/>
          <p:cNvCxnSpPr>
            <a:stCxn id="6" idx="3"/>
            <a:endCxn id="19" idx="1"/>
          </p:cNvCxnSpPr>
          <p:nvPr/>
        </p:nvCxnSpPr>
        <p:spPr>
          <a:xfrm flipV="1">
            <a:off x="3352800" y="2064738"/>
            <a:ext cx="685800" cy="450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8" idx="1"/>
            <a:endCxn id="29" idx="3"/>
          </p:cNvCxnSpPr>
          <p:nvPr/>
        </p:nvCxnSpPr>
        <p:spPr>
          <a:xfrm flipH="1">
            <a:off x="6263898" y="3792905"/>
            <a:ext cx="717546" cy="1429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1"/>
            <a:endCxn id="30" idx="3"/>
          </p:cNvCxnSpPr>
          <p:nvPr/>
        </p:nvCxnSpPr>
        <p:spPr>
          <a:xfrm flipH="1">
            <a:off x="3570932" y="3807200"/>
            <a:ext cx="747886" cy="513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9" idx="3"/>
            <a:endCxn id="22" idx="1"/>
          </p:cNvCxnSpPr>
          <p:nvPr/>
        </p:nvCxnSpPr>
        <p:spPr>
          <a:xfrm>
            <a:off x="6363183" y="2064738"/>
            <a:ext cx="573156" cy="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22" idx="2"/>
            <a:endCxn id="28" idx="0"/>
          </p:cNvCxnSpPr>
          <p:nvPr/>
        </p:nvCxnSpPr>
        <p:spPr>
          <a:xfrm flipH="1">
            <a:off x="7884715" y="2453077"/>
            <a:ext cx="18466" cy="40833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51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1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52" dur="1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3" dur="1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1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1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57" dur="1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8" dur="1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1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62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3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1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9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19" grpId="0" animBg="1"/>
      <p:bldP spid="19" grpId="1" animBg="1"/>
      <p:bldP spid="19" grpId="2" animBg="1"/>
      <p:bldP spid="22" grpId="0" animBg="1"/>
      <p:bldP spid="22" grpId="1" animBg="1"/>
      <p:bldP spid="22" grpId="2" animBg="1"/>
      <p:bldP spid="28" grpId="0" animBg="1"/>
      <p:bldP spid="29" grpId="0" animBg="1"/>
      <p:bldP spid="3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Unified Approach + Rate Adaptation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rgbClr val="4F62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lowchart: Process 5"/>
          <p:cNvSpPr/>
          <p:nvPr/>
        </p:nvSpPr>
        <p:spPr>
          <a:xfrm>
            <a:off x="760929" y="1678968"/>
            <a:ext cx="2591871" cy="780547"/>
          </a:xfrm>
          <a:prstGeom prst="flowChartProcess">
            <a:avLst/>
          </a:prstGeom>
          <a:solidFill>
            <a:srgbClr val="D9D9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Perform Smart Mapping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9" name="Flowchart: Process 18"/>
          <p:cNvSpPr/>
          <p:nvPr/>
        </p:nvSpPr>
        <p:spPr>
          <a:xfrm>
            <a:off x="4038600" y="1676399"/>
            <a:ext cx="2324583" cy="776677"/>
          </a:xfrm>
          <a:prstGeom prst="flowChartProcess">
            <a:avLst/>
          </a:prstGeom>
          <a:solidFill>
            <a:srgbClr val="D9D9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Optimize MAC-layer FEC</a:t>
            </a:r>
            <a:endParaRPr lang="en-US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Flowchart: Process 21"/>
              <p:cNvSpPr/>
              <p:nvPr/>
            </p:nvSpPr>
            <p:spPr>
              <a:xfrm>
                <a:off x="6936339" y="1676400"/>
                <a:ext cx="1933684" cy="776677"/>
              </a:xfrm>
              <a:prstGeom prst="flowChartProcess">
                <a:avLst/>
              </a:prstGeom>
              <a:solidFill>
                <a:srgbClr val="D9D9D9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Compute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  <a:cs typeface="Aparajita" pitchFamily="34" charset="0"/>
                      </a:rPr>
                      <m:t>𝒖𝒕𝒊𝒍𝒊𝒕𝒚</m:t>
                    </m:r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 based on partial recovery</a:t>
                </a:r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Flowchart: Process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6339" y="1676400"/>
                <a:ext cx="1933684" cy="776677"/>
              </a:xfrm>
              <a:prstGeom prst="flowChartProcess">
                <a:avLst/>
              </a:prstGeom>
              <a:blipFill rotWithShape="1">
                <a:blip r:embed="rId3"/>
                <a:stretch>
                  <a:fillRect t="-10687" b="-19847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Flowchart: Decision 27"/>
              <p:cNvSpPr/>
              <p:nvPr/>
            </p:nvSpPr>
            <p:spPr>
              <a:xfrm>
                <a:off x="6981444" y="2861410"/>
                <a:ext cx="1806542" cy="1862990"/>
              </a:xfrm>
              <a:prstGeom prst="flowChartDecision">
                <a:avLst/>
              </a:prstGeom>
              <a:solidFill>
                <a:srgbClr val="D9D9D9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𝒖𝒕𝒊𝒍𝒊𝒕𝒚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&gt;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𝒖𝒕𝒊𝒍𝒊𝒕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𝒎𝒂𝒙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Flowchart: Decision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1444" y="2861410"/>
                <a:ext cx="1806542" cy="1862990"/>
              </a:xfrm>
              <a:prstGeom prst="flowChartDecision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Flowchart: Process 28"/>
              <p:cNvSpPr/>
              <p:nvPr/>
            </p:nvSpPr>
            <p:spPr>
              <a:xfrm>
                <a:off x="4318818" y="3462727"/>
                <a:ext cx="1945080" cy="688945"/>
              </a:xfrm>
              <a:prstGeom prst="flowChartProcess">
                <a:avLst/>
              </a:prstGeom>
              <a:solidFill>
                <a:srgbClr val="D9D9D9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Update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𝒖𝒕𝒊𝒍𝒊𝒕</m:t>
                    </m:r>
                    <m:sSub>
                      <m:sSubPr>
                        <m:ctrlP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𝒎𝒂𝒙</m:t>
                        </m:r>
                      </m:sub>
                    </m:sSub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Flowchart: Process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8818" y="3462727"/>
                <a:ext cx="1945080" cy="688945"/>
              </a:xfrm>
              <a:prstGeom prst="flowChartProcess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Flowchart: Process 29"/>
              <p:cNvSpPr/>
              <p:nvPr/>
            </p:nvSpPr>
            <p:spPr>
              <a:xfrm>
                <a:off x="536568" y="3467864"/>
                <a:ext cx="3034364" cy="688945"/>
              </a:xfrm>
              <a:prstGeom prst="flowChartProcess">
                <a:avLst/>
              </a:prstGeom>
              <a:solidFill>
                <a:srgbClr val="D9D9D9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Record current (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𝒓𝒂𝒕𝒆</m:t>
                    </m:r>
                    <m:r>
                      <a:rPr lang="en-US" b="1" i="0" smtClean="0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𝒎𝒂𝒑𝒑𝒊𝒏𝒈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𝑴𝑨𝑪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𝑭𝑬𝑪</m:t>
                    </m:r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  <a:p>
                <a:pPr algn="ctr"/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Flowchart: Process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568" y="3467864"/>
                <a:ext cx="3034364" cy="688945"/>
              </a:xfrm>
              <a:prstGeom prst="flowChartProcess">
                <a:avLst/>
              </a:prstGeom>
              <a:blipFill rotWithShape="1">
                <a:blip r:embed="rId8"/>
                <a:stretch>
                  <a:fillRect l="-996" r="-199" b="-8547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/>
          <p:cNvCxnSpPr>
            <a:stCxn id="6" idx="3"/>
            <a:endCxn id="19" idx="1"/>
          </p:cNvCxnSpPr>
          <p:nvPr/>
        </p:nvCxnSpPr>
        <p:spPr>
          <a:xfrm flipV="1">
            <a:off x="3352800" y="2064738"/>
            <a:ext cx="685800" cy="450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8" idx="1"/>
            <a:endCxn id="29" idx="3"/>
          </p:cNvCxnSpPr>
          <p:nvPr/>
        </p:nvCxnSpPr>
        <p:spPr>
          <a:xfrm flipH="1">
            <a:off x="6263898" y="3792905"/>
            <a:ext cx="717546" cy="1429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9" idx="1"/>
            <a:endCxn id="30" idx="3"/>
          </p:cNvCxnSpPr>
          <p:nvPr/>
        </p:nvCxnSpPr>
        <p:spPr>
          <a:xfrm flipH="1">
            <a:off x="3570932" y="3807200"/>
            <a:ext cx="747886" cy="513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9" idx="3"/>
            <a:endCxn id="22" idx="1"/>
          </p:cNvCxnSpPr>
          <p:nvPr/>
        </p:nvCxnSpPr>
        <p:spPr>
          <a:xfrm>
            <a:off x="6363183" y="2064738"/>
            <a:ext cx="573156" cy="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22" idx="2"/>
            <a:endCxn id="28" idx="0"/>
          </p:cNvCxnSpPr>
          <p:nvPr/>
        </p:nvCxnSpPr>
        <p:spPr>
          <a:xfrm flipH="1">
            <a:off x="7884715" y="2453077"/>
            <a:ext cx="18466" cy="40833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rved Left Arrow 2"/>
          <p:cNvSpPr/>
          <p:nvPr/>
        </p:nvSpPr>
        <p:spPr>
          <a:xfrm>
            <a:off x="5257800" y="2514600"/>
            <a:ext cx="838200" cy="838200"/>
          </a:xfrm>
          <a:prstGeom prst="curvedLef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Curved Left Arrow 30"/>
          <p:cNvSpPr/>
          <p:nvPr/>
        </p:nvSpPr>
        <p:spPr>
          <a:xfrm rot="10800000">
            <a:off x="3124198" y="2434838"/>
            <a:ext cx="943433" cy="917961"/>
          </a:xfrm>
          <a:prstGeom prst="curvedLef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Flowchart: Process 34"/>
          <p:cNvSpPr/>
          <p:nvPr/>
        </p:nvSpPr>
        <p:spPr>
          <a:xfrm>
            <a:off x="3657600" y="2587655"/>
            <a:ext cx="1945080" cy="688945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C00000"/>
                </a:solidFill>
              </a:rPr>
              <a:t>For each Rate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646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1" grpId="0" animBg="1"/>
      <p:bldP spid="3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ounded Rectangle 38"/>
          <p:cNvSpPr/>
          <p:nvPr/>
        </p:nvSpPr>
        <p:spPr>
          <a:xfrm>
            <a:off x="182381" y="2514600"/>
            <a:ext cx="8610600" cy="2667000"/>
          </a:xfrm>
          <a:prstGeom prst="roundRect">
            <a:avLst/>
          </a:prstGeom>
          <a:solidFill>
            <a:srgbClr val="FAC090">
              <a:alpha val="18824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Talk Outline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24</a:t>
            </a:fld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3105150" y="1447800"/>
            <a:ext cx="2781300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Trace Analysis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78823" y="3048000"/>
            <a:ext cx="2528455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Smart Mapping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242503" y="3050499"/>
            <a:ext cx="2528455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Improving FEC Decoding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172200" y="3050499"/>
            <a:ext cx="2528455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MAC-layer FEC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371600" y="4232222"/>
            <a:ext cx="2781300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Unified Approach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838700" y="4249711"/>
            <a:ext cx="2781300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Combine with Rate Adaptation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6" name="Straight Arrow Connector 15"/>
          <p:cNvCxnSpPr>
            <a:stCxn id="6" idx="2"/>
            <a:endCxn id="39" idx="0"/>
          </p:cNvCxnSpPr>
          <p:nvPr/>
        </p:nvCxnSpPr>
        <p:spPr>
          <a:xfrm flipH="1">
            <a:off x="4487681" y="2151089"/>
            <a:ext cx="8119" cy="363511"/>
          </a:xfrm>
          <a:prstGeom prst="straightConnector1">
            <a:avLst/>
          </a:pr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78823" y="4038600"/>
            <a:ext cx="8484177" cy="0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3109210" y="5744981"/>
            <a:ext cx="2781300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Results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43" name="Straight Arrow Connector 42"/>
          <p:cNvCxnSpPr>
            <a:stCxn id="39" idx="2"/>
            <a:endCxn id="35" idx="0"/>
          </p:cNvCxnSpPr>
          <p:nvPr/>
        </p:nvCxnSpPr>
        <p:spPr>
          <a:xfrm>
            <a:off x="4487681" y="5181600"/>
            <a:ext cx="12179" cy="563381"/>
          </a:xfrm>
          <a:prstGeom prst="straightConnector1">
            <a:avLst/>
          </a:pr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81000" y="25146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Approach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952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8" dur="indefinite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1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1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3" dur="1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1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6" dur="1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1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1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6" grpId="0" animBg="1"/>
      <p:bldP spid="8" grpId="0" animBg="1"/>
      <p:bldP spid="9" grpId="0" animBg="1"/>
      <p:bldP spid="10" grpId="0" animBg="1"/>
      <p:bldP spid="13" grpId="0" animBg="1"/>
      <p:bldP spid="14" grpId="0" animBg="1"/>
      <p:bldP spid="35" grpId="0" animBg="1"/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Simulation Methodology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525963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</a:rPr>
              <a:t>Extensive trace-driven simulation</a:t>
            </a:r>
          </a:p>
          <a:p>
            <a:r>
              <a:rPr lang="en-US" sz="3000" b="1" dirty="0">
                <a:solidFill>
                  <a:srgbClr val="0070C0"/>
                </a:solidFill>
              </a:rPr>
              <a:t>CSI traces collected using Intel Wi-Fi 5300 a/b/g/n</a:t>
            </a:r>
          </a:p>
          <a:p>
            <a:r>
              <a:rPr lang="en-US" sz="3000" b="1" dirty="0" smtClean="0">
                <a:solidFill>
                  <a:srgbClr val="0070C0"/>
                </a:solidFill>
              </a:rPr>
              <a:t>~20,000 packets for both static and mobile traces</a:t>
            </a:r>
          </a:p>
          <a:p>
            <a:r>
              <a:rPr lang="en-US" sz="3000" b="1" dirty="0" smtClean="0">
                <a:solidFill>
                  <a:srgbClr val="0070C0"/>
                </a:solidFill>
              </a:rPr>
              <a:t>Throughput as the performance metric</a:t>
            </a:r>
          </a:p>
          <a:p>
            <a:r>
              <a:rPr lang="en-US" sz="3000" b="1" dirty="0" smtClean="0">
                <a:solidFill>
                  <a:srgbClr val="0070C0"/>
                </a:solidFill>
              </a:rPr>
              <a:t>Evaluate fixed and auto-rate selection mechanism</a:t>
            </a:r>
          </a:p>
          <a:p>
            <a:endParaRPr lang="en-US" sz="3000" dirty="0">
              <a:solidFill>
                <a:srgbClr val="0070C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65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857618"/>
              </p:ext>
            </p:extLst>
          </p:nvPr>
        </p:nvGraphicFramePr>
        <p:xfrm>
          <a:off x="1676400" y="1372814"/>
          <a:ext cx="6400800" cy="3405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733800" y="477870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Smart Symbol Mapping</a:t>
            </a:r>
            <a:endParaRPr lang="en-US" sz="2000" b="1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149703" y="2698682"/>
            <a:ext cx="2279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Throughput (Mbps)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29497" y="5542002"/>
            <a:ext cx="8685903" cy="553998"/>
          </a:xfrm>
          <a:prstGeom prst="rect">
            <a:avLst/>
          </a:prstGeom>
          <a:noFill/>
          <a:ln w="38100">
            <a:solidFill>
              <a:srgbClr val="4F6228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C00000"/>
                </a:solidFill>
              </a:rPr>
              <a:t>Smart mapping schemes give 63% to 4.1x increase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228600" y="274638"/>
            <a:ext cx="8686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C00000"/>
                </a:solidFill>
              </a:rPr>
              <a:t>Symbol Mapping (Static Traces)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21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/>
      <p:bldP spid="9" grpId="0"/>
      <p:bldP spid="3" grpId="0" uiExpand="1" build="allAtOnce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6834526"/>
              </p:ext>
            </p:extLst>
          </p:nvPr>
        </p:nvGraphicFramePr>
        <p:xfrm>
          <a:off x="1930493" y="1295400"/>
          <a:ext cx="5765708" cy="3483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971800" y="4778700"/>
            <a:ext cx="358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CSI-based Hints enabled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584607" y="2561364"/>
            <a:ext cx="23224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Throughput (Mbps)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29497" y="5410200"/>
            <a:ext cx="8685903" cy="553998"/>
          </a:xfrm>
          <a:prstGeom prst="rect">
            <a:avLst/>
          </a:prstGeom>
          <a:noFill/>
          <a:ln w="38100">
            <a:solidFill>
              <a:srgbClr val="4F6228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C00000"/>
                </a:solidFill>
              </a:rPr>
              <a:t>CSI-based hints give 126% to 13x increase!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27</a:t>
            </a:fld>
            <a:endParaRPr lang="en-US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28600" y="274638"/>
            <a:ext cx="8686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C00000"/>
                </a:solidFill>
              </a:rPr>
              <a:t>CSI-based Hints (Static Traces)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280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11" grpId="0"/>
      <p:bldP spid="12" grpId="0"/>
      <p:bldP spid="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MAC FEC and Joint Optimization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970975"/>
              </p:ext>
            </p:extLst>
          </p:nvPr>
        </p:nvGraphicFramePr>
        <p:xfrm>
          <a:off x="486229" y="1154668"/>
          <a:ext cx="63246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 rot="16200000">
            <a:off x="-657580" y="2608302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Throughput (Mbps)</a:t>
            </a:r>
            <a:endParaRPr lang="en-US" b="1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09600" y="4953000"/>
            <a:ext cx="7772400" cy="1219200"/>
          </a:xfrm>
          <a:prstGeom prst="rect">
            <a:avLst/>
          </a:prstGeom>
          <a:ln w="38100">
            <a:solidFill>
              <a:srgbClr val="4F6228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000" b="1" dirty="0">
                <a:solidFill>
                  <a:srgbClr val="C00000"/>
                </a:solidFill>
              </a:rPr>
              <a:t>MAC FEC improves performance </a:t>
            </a:r>
            <a:r>
              <a:rPr lang="en-US" sz="3000" b="1" dirty="0" smtClean="0">
                <a:solidFill>
                  <a:srgbClr val="C00000"/>
                </a:solidFill>
              </a:rPr>
              <a:t>significantly</a:t>
            </a:r>
          </a:p>
          <a:p>
            <a:pPr marL="0" lvl="1" indent="0" algn="ctr">
              <a:buNone/>
            </a:pPr>
            <a:r>
              <a:rPr lang="en-US" sz="3000" b="1" dirty="0" smtClean="0">
                <a:solidFill>
                  <a:srgbClr val="C00000"/>
                </a:solidFill>
              </a:rPr>
              <a:t>Joint </a:t>
            </a:r>
            <a:r>
              <a:rPr lang="en-US" sz="3000" b="1" dirty="0">
                <a:solidFill>
                  <a:srgbClr val="C00000"/>
                </a:solidFill>
              </a:rPr>
              <a:t>Optimization gives </a:t>
            </a:r>
            <a:r>
              <a:rPr lang="en-US" sz="3000" b="1" dirty="0" smtClean="0">
                <a:solidFill>
                  <a:srgbClr val="C00000"/>
                </a:solidFill>
              </a:rPr>
              <a:t>1.6x </a:t>
            </a:r>
            <a:r>
              <a:rPr lang="en-US" sz="3000" b="1" dirty="0">
                <a:solidFill>
                  <a:srgbClr val="C00000"/>
                </a:solidFill>
              </a:rPr>
              <a:t>to </a:t>
            </a:r>
            <a:r>
              <a:rPr lang="en-US" sz="3000" b="1" dirty="0" smtClean="0">
                <a:solidFill>
                  <a:srgbClr val="C00000"/>
                </a:solidFill>
              </a:rPr>
              <a:t>6.6x benefit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6800" y="1307068"/>
            <a:ext cx="12954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7% to 207%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438400" y="1307068"/>
            <a:ext cx="15240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15% to 549%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114800" y="1314450"/>
            <a:ext cx="12954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1.6x to 6.6x</a:t>
            </a:r>
            <a:endParaRPr lang="en-US" b="1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124075"/>
            <a:ext cx="240030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0" y="2333625"/>
            <a:ext cx="2295525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8450" y="2573893"/>
            <a:ext cx="2314575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075" y="2802493"/>
            <a:ext cx="21717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2083" y="3040618"/>
            <a:ext cx="2162175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473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series"/>
        </p:bldSub>
      </p:bldGraphic>
      <p:bldGraphic spid="5" grpId="1" uiExpand="1">
        <p:bldSub>
          <a:bldChart bld="series"/>
        </p:bldSub>
      </p:bldGraphic>
      <p:bldGraphic spid="5" grpId="2" uiExpand="1">
        <p:bldSub>
          <a:bldChart bld="series"/>
        </p:bldSub>
      </p:bldGraphic>
      <p:bldGraphic spid="5" grpId="3" uiExpand="1">
        <p:bldSub>
          <a:bldChart bld="series"/>
        </p:bldSub>
      </p:bldGraphic>
      <p:bldGraphic spid="5" grpId="4" uiExpand="1">
        <p:bldSub>
          <a:bldChart bld="series"/>
        </p:bldSub>
      </p:bldGraphic>
      <p:bldGraphic spid="5" grpId="5" uiExpand="1">
        <p:bldSub>
          <a:bldChart bld="series"/>
        </p:bldSub>
      </p:bldGraphic>
      <p:bldGraphic spid="5" grpId="6" uiExpand="1">
        <p:bldSub>
          <a:bldChart bld="series"/>
        </p:bldSub>
      </p:bldGraphic>
      <p:bldP spid="7" grpId="0"/>
      <p:bldP spid="9" grpId="0" animBg="1"/>
      <p:bldP spid="3" grpId="0" animBg="1"/>
      <p:bldP spid="3" grpId="1" animBg="1"/>
      <p:bldP spid="10" grpId="0" animBg="1"/>
      <p:bldP spid="10" grpId="1" animBg="1"/>
      <p:bldP spid="1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6526047"/>
              </p:ext>
            </p:extLst>
          </p:nvPr>
        </p:nvGraphicFramePr>
        <p:xfrm>
          <a:off x="1676400" y="1336637"/>
          <a:ext cx="5867400" cy="3350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307723" y="4868717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Smart Symbol Mapping</a:t>
            </a:r>
            <a:endParaRPr lang="en-US" sz="2000" b="1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93385" y="2528064"/>
            <a:ext cx="2620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Throughput (Mbps)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01456" y="5511480"/>
            <a:ext cx="8778685" cy="553998"/>
          </a:xfrm>
          <a:prstGeom prst="rect">
            <a:avLst/>
          </a:prstGeom>
          <a:noFill/>
          <a:ln w="38100">
            <a:solidFill>
              <a:srgbClr val="4F6228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C00000"/>
                </a:solidFill>
              </a:rPr>
              <a:t>Jointly optimized scheme outperforms the standard </a:t>
            </a:r>
            <a:endParaRPr lang="en-US" sz="2800" b="1" dirty="0" smtClean="0">
              <a:solidFill>
                <a:srgbClr val="C00000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247399" y="274638"/>
            <a:ext cx="8686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C00000"/>
                </a:solidFill>
              </a:rPr>
              <a:t>Combining with Rate Adaptation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671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/>
      <p:bldP spid="9" grpId="0"/>
      <p:bldP spid="3" grpId="0" uiExpand="1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SNR in a 20MHz Channel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52400" y="5867400"/>
            <a:ext cx="8724311" cy="553998"/>
          </a:xfrm>
          <a:prstGeom prst="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sz="3000" b="1" dirty="0">
                <a:solidFill>
                  <a:srgbClr val="C00000"/>
                </a:solidFill>
              </a:rPr>
              <a:t>Frequency selective fading, </a:t>
            </a:r>
            <a:r>
              <a:rPr lang="en-US" sz="3000" b="1" dirty="0" smtClean="0">
                <a:solidFill>
                  <a:srgbClr val="C00000"/>
                </a:solidFill>
              </a:rPr>
              <a:t>narrow-band interference</a:t>
            </a:r>
            <a:endParaRPr lang="en-US" sz="3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642724921"/>
              </p:ext>
            </p:extLst>
          </p:nvPr>
        </p:nvGraphicFramePr>
        <p:xfrm>
          <a:off x="838200" y="1255375"/>
          <a:ext cx="7696200" cy="408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 rot="16200000">
            <a:off x="-337811" y="309119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SNR (dB)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505200" y="5181600"/>
            <a:ext cx="426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Channel Subcarriers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694849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Graphic spid="6" grpId="0">
        <p:bldAsOne/>
      </p:bldGraphic>
      <p:bldP spid="7" grpId="0"/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2902811"/>
              </p:ext>
            </p:extLst>
          </p:nvPr>
        </p:nvGraphicFramePr>
        <p:xfrm>
          <a:off x="1958788" y="1295400"/>
          <a:ext cx="5432612" cy="33913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971800" y="4686741"/>
            <a:ext cx="312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CSI-based Hints enabled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511592" y="2451863"/>
            <a:ext cx="24685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Throughput (Mbps)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01456" y="5257800"/>
            <a:ext cx="8778685" cy="1015663"/>
          </a:xfrm>
          <a:prstGeom prst="rect">
            <a:avLst/>
          </a:prstGeom>
          <a:noFill/>
          <a:ln w="38100">
            <a:solidFill>
              <a:srgbClr val="4F6228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C00000"/>
                </a:solidFill>
              </a:rPr>
              <a:t> CSI-based hints + Smart iterative benefits significantly</a:t>
            </a:r>
          </a:p>
          <a:p>
            <a:pPr lvl="1" algn="ctr"/>
            <a:r>
              <a:rPr lang="en-US" sz="3000" dirty="0" smtClean="0"/>
              <a:t>- 40% to 134% over the default auto-rate scheme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247399" y="274638"/>
            <a:ext cx="8686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C00000"/>
                </a:solidFill>
              </a:rPr>
              <a:t>Combining with Rate Adaptation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8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11" grpId="0"/>
      <p:bldP spid="12" grpId="0"/>
      <p:bldP spid="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Mobile Traces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 rot="16200000">
            <a:off x="-800100" y="2434709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Throughput (Mbps)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3727966" y="2434709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Throughput (Mbps)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46430" y="5076825"/>
            <a:ext cx="8349733" cy="1015663"/>
          </a:xfrm>
          <a:prstGeom prst="rect">
            <a:avLst/>
          </a:prstGeom>
          <a:noFill/>
          <a:ln w="38100">
            <a:solidFill>
              <a:srgbClr val="4F6228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C00000"/>
                </a:solidFill>
              </a:rPr>
              <a:t>Benefits of CSI hints extend under mobile scenarios</a:t>
            </a:r>
          </a:p>
          <a:p>
            <a:pPr lvl="1"/>
            <a:r>
              <a:rPr lang="en-US" sz="3000" dirty="0" smtClean="0"/>
              <a:t>- Smart Iterative gives 68% to 96% benefit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3443" y="4400490"/>
            <a:ext cx="28689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Smart Symbol Mapping</a:t>
            </a:r>
            <a:endParaRPr lang="en-US" sz="2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943600" y="4362450"/>
            <a:ext cx="28525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CSI-based Hints enabled</a:t>
            </a:r>
            <a:endParaRPr lang="en-US" sz="2000" b="1" dirty="0"/>
          </a:p>
        </p:txBody>
      </p:sp>
      <p:graphicFrame>
        <p:nvGraphicFramePr>
          <p:cNvPr id="1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9967914"/>
              </p:ext>
            </p:extLst>
          </p:nvPr>
        </p:nvGraphicFramePr>
        <p:xfrm>
          <a:off x="4844534" y="1304334"/>
          <a:ext cx="4299466" cy="3146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31</a:t>
            </a:fld>
            <a:endParaRPr lang="en-US"/>
          </a:p>
        </p:txBody>
      </p:sp>
      <p:graphicFrame>
        <p:nvGraphicFramePr>
          <p:cNvPr id="1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1575788"/>
              </p:ext>
            </p:extLst>
          </p:nvPr>
        </p:nvGraphicFramePr>
        <p:xfrm>
          <a:off x="228600" y="1337376"/>
          <a:ext cx="4241800" cy="3253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08900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4" grpId="0" animBg="1"/>
      <p:bldP spid="16" grpId="0"/>
      <p:bldP spid="17" grpId="0"/>
      <p:bldGraphic spid="18" grpId="0">
        <p:bldAsOne/>
      </p:bldGraphic>
      <p:bldGraphic spid="15" grpId="0">
        <p:bldAsOne/>
      </p:bldGraphic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Testbed Methodology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839200" cy="51816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</a:rPr>
              <a:t>USRP1 based experiments</a:t>
            </a:r>
          </a:p>
          <a:p>
            <a:r>
              <a:rPr lang="en-US" sz="3000" b="1" dirty="0" smtClean="0">
                <a:solidFill>
                  <a:srgbClr val="0070C0"/>
                </a:solidFill>
              </a:rPr>
              <a:t>Low channel width of 800KHz (artifact of USRP1)</a:t>
            </a:r>
          </a:p>
          <a:p>
            <a:pPr lvl="1"/>
            <a:r>
              <a:rPr lang="en-US" dirty="0"/>
              <a:t>Inject narrowband interference to ‘recreate’ frequency diversity</a:t>
            </a:r>
          </a:p>
          <a:p>
            <a:r>
              <a:rPr lang="en-US" sz="3000" b="1" dirty="0" smtClean="0">
                <a:solidFill>
                  <a:srgbClr val="0070C0"/>
                </a:solidFill>
              </a:rPr>
              <a:t>Vary interference across different runs</a:t>
            </a:r>
          </a:p>
          <a:p>
            <a:r>
              <a:rPr lang="en-US" sz="3000" b="1" dirty="0" smtClean="0">
                <a:solidFill>
                  <a:srgbClr val="0070C0"/>
                </a:solidFill>
              </a:rPr>
              <a:t>Each run consists of 1000 packets, 1000 bytes each</a:t>
            </a:r>
          </a:p>
          <a:p>
            <a:r>
              <a:rPr lang="en-US" sz="3000" b="1" dirty="0" smtClean="0">
                <a:solidFill>
                  <a:srgbClr val="0070C0"/>
                </a:solidFill>
              </a:rPr>
              <a:t>Use the OFDM implementation in GNU Radio 3.2.2</a:t>
            </a:r>
          </a:p>
          <a:p>
            <a:pPr lvl="1"/>
            <a:r>
              <a:rPr lang="en-US" dirty="0" smtClean="0"/>
              <a:t>192 subcarriers in the 2.49 GHz range</a:t>
            </a:r>
          </a:p>
          <a:p>
            <a:pPr lvl="1"/>
            <a:r>
              <a:rPr lang="en-US" dirty="0" smtClean="0"/>
              <a:t>Implement different interleaving schemes and MAC-layer FEC</a:t>
            </a:r>
          </a:p>
          <a:p>
            <a:pPr lvl="1"/>
            <a:endParaRPr lang="en-US" sz="2600" dirty="0"/>
          </a:p>
          <a:p>
            <a:pPr marL="457200" lvl="1" indent="0">
              <a:buNone/>
            </a:pPr>
            <a:endParaRPr lang="en-US" sz="26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30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Testbed Results (1)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6521878"/>
              </p:ext>
            </p:extLst>
          </p:nvPr>
        </p:nvGraphicFramePr>
        <p:xfrm>
          <a:off x="1430761" y="1447800"/>
          <a:ext cx="6130078" cy="3088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146566" y="2672834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Throughput (Kbps)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276600" y="4600545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Symbol Mapping Schemes</a:t>
            </a:r>
            <a:endParaRPr lang="en-US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71449" y="5410200"/>
            <a:ext cx="8841995" cy="1015663"/>
          </a:xfrm>
          <a:prstGeom prst="rect">
            <a:avLst/>
          </a:prstGeom>
          <a:noFill/>
          <a:ln w="38100">
            <a:solidFill>
              <a:srgbClr val="4F6228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C00000"/>
                </a:solidFill>
              </a:rPr>
              <a:t>Smart mapping out-performs the standard by 42-173%</a:t>
            </a:r>
          </a:p>
          <a:p>
            <a:pPr algn="ctr"/>
            <a:r>
              <a:rPr lang="en-US" sz="3000" b="1" dirty="0" smtClean="0">
                <a:solidFill>
                  <a:srgbClr val="C00000"/>
                </a:solidFill>
              </a:rPr>
              <a:t>Benefits of CSI-based hints are also clearly visible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04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/>
      <p:bldP spid="11" grpId="0"/>
      <p:bldP spid="1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Testbed Results (2)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7894124"/>
              </p:ext>
            </p:extLst>
          </p:nvPr>
        </p:nvGraphicFramePr>
        <p:xfrm>
          <a:off x="1300327" y="984318"/>
          <a:ext cx="6390946" cy="376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-82034" y="2962245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Throughput (Kbps)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819400" y="4754284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MAC-layer FEC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28600" y="5257800"/>
            <a:ext cx="8763000" cy="1015663"/>
          </a:xfrm>
          <a:prstGeom prst="rect">
            <a:avLst/>
          </a:prstGeom>
          <a:noFill/>
          <a:ln w="38100">
            <a:solidFill>
              <a:srgbClr val="4F6228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C00000"/>
                </a:solidFill>
              </a:rPr>
              <a:t>MAC-layer FEC improves performance significantly</a:t>
            </a:r>
          </a:p>
          <a:p>
            <a:pPr lvl="1" algn="ctr"/>
            <a:r>
              <a:rPr lang="en-US" sz="3000" dirty="0" smtClean="0"/>
              <a:t>- Standard mapping improves by 1.4x to 3.3x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25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/>
      <p:bldP spid="7" grpId="0"/>
      <p:bldP spid="13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Testbed Results (3)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8518012"/>
              </p:ext>
            </p:extLst>
          </p:nvPr>
        </p:nvGraphicFramePr>
        <p:xfrm>
          <a:off x="1991054" y="908117"/>
          <a:ext cx="5400346" cy="4044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 rot="16200000">
            <a:off x="603767" y="2733645"/>
            <a:ext cx="2514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Throughput (Kbps)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057400" y="4953000"/>
            <a:ext cx="4070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/>
              <a:t>Joint Optimization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28600" y="5538374"/>
            <a:ext cx="8763000" cy="553998"/>
          </a:xfrm>
          <a:prstGeom prst="rect">
            <a:avLst/>
          </a:prstGeom>
          <a:noFill/>
          <a:ln w="38100">
            <a:solidFill>
              <a:srgbClr val="4F6228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C00000"/>
                </a:solidFill>
              </a:rPr>
              <a:t>Combined approach outperforms default by 33-147%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63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9" grpId="0"/>
      <p:bldP spid="10" grpId="0"/>
      <p:bldP spid="1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Related Work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289561" y="1371600"/>
            <a:ext cx="8549640" cy="1600200"/>
          </a:xfrm>
          <a:prstGeom prst="roundRect">
            <a:avLst/>
          </a:prstGeom>
          <a:solidFill>
            <a:schemeClr val="accent1">
              <a:lumMod val="75000"/>
              <a:alpha val="2313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333226" y="3068548"/>
            <a:ext cx="8578921" cy="1676401"/>
          </a:xfrm>
          <a:prstGeom prst="roundRect">
            <a:avLst/>
          </a:prstGeom>
          <a:solidFill>
            <a:srgbClr val="4F6228">
              <a:alpha val="2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89559" y="4876800"/>
            <a:ext cx="8622587" cy="1600200"/>
          </a:xfrm>
          <a:prstGeom prst="roundRect">
            <a:avLst/>
          </a:prstGeom>
          <a:solidFill>
            <a:srgbClr val="953735">
              <a:alpha val="2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27404" y="1447800"/>
            <a:ext cx="86403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200" dirty="0" smtClean="0"/>
              <a:t>Frequency-aware rate adaptation [Rahul09, Halperin10]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200" b="1" dirty="0" smtClean="0">
                <a:solidFill>
                  <a:srgbClr val="C00000"/>
                </a:solidFill>
              </a:rPr>
              <a:t>We propose other techniques like symbol mapping, CSI as hints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 smtClean="0"/>
              <a:t>Frequency diversity in retransmissions [Li10]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200" b="1" dirty="0" smtClean="0">
                <a:solidFill>
                  <a:srgbClr val="C00000"/>
                </a:solidFill>
              </a:rPr>
              <a:t>Our technique applies to any transmissions</a:t>
            </a:r>
            <a:endParaRPr lang="en-US" sz="22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3947" y="3125450"/>
            <a:ext cx="8458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200" dirty="0" smtClean="0"/>
              <a:t>Extensively studied [Bicket05, Holland01, Sadeghi02, Wong06, etc.]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200" b="1" dirty="0" smtClean="0">
                <a:solidFill>
                  <a:srgbClr val="C00000"/>
                </a:solidFill>
              </a:rPr>
              <a:t>Our work can be complementary to these!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 smtClean="0"/>
              <a:t>BER-based rate adaptation [Vutukuru09, Chen10]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200" b="1" dirty="0" smtClean="0">
                <a:solidFill>
                  <a:srgbClr val="C00000"/>
                </a:solidFill>
              </a:rPr>
              <a:t>Assume SNR is uniform within the frame</a:t>
            </a:r>
            <a:endParaRPr lang="en-US" sz="2200" b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4953000"/>
            <a:ext cx="86073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200" dirty="0" smtClean="0"/>
              <a:t>Fragment-based CRC [Ganti06][Han10], error estimating codes[Chen10]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 smtClean="0"/>
              <a:t>PHY-layer hints [Jamieson07], multiple radios [Miu05, Woo07]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200" b="1" dirty="0" smtClean="0">
                <a:solidFill>
                  <a:srgbClr val="C00000"/>
                </a:solidFill>
              </a:rPr>
              <a:t>Easily deployable on commodity hardware</a:t>
            </a:r>
            <a:endParaRPr lang="en-US" sz="2200" b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68438" y="25146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u="sng" dirty="0" smtClean="0">
                <a:solidFill>
                  <a:schemeClr val="accent1">
                    <a:lumMod val="50000"/>
                  </a:schemeClr>
                </a:solidFill>
              </a:rPr>
              <a:t>Frequency Diversity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0" y="43434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u="sng" dirty="0" smtClean="0">
                <a:solidFill>
                  <a:schemeClr val="accent3">
                    <a:lumMod val="50000"/>
                  </a:schemeClr>
                </a:solidFill>
              </a:rPr>
              <a:t>Rate Adaptation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19800" y="6076890"/>
            <a:ext cx="281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u="sng" dirty="0" smtClean="0">
                <a:solidFill>
                  <a:srgbClr val="953735"/>
                </a:solidFill>
              </a:rPr>
              <a:t>Partial Packet Recovery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607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3" grpId="0"/>
      <p:bldP spid="14" grpId="0"/>
      <p:bldP spid="1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Conclusion and Future Work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534400" cy="51816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</a:rPr>
              <a:t>CSI exhibits strong frequency diversity</a:t>
            </a:r>
          </a:p>
          <a:p>
            <a:r>
              <a:rPr lang="en-US" sz="3000" b="1" dirty="0" smtClean="0">
                <a:solidFill>
                  <a:srgbClr val="0070C0"/>
                </a:solidFill>
              </a:rPr>
              <a:t>Develop complementary techniques to harness such diversity, and then jointly optimize them</a:t>
            </a:r>
          </a:p>
          <a:p>
            <a:r>
              <a:rPr lang="en-US" sz="3000" b="1" dirty="0" smtClean="0">
                <a:solidFill>
                  <a:srgbClr val="0070C0"/>
                </a:solidFill>
              </a:rPr>
              <a:t>Significant performance benefits are possible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37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81000" y="3505200"/>
            <a:ext cx="8534400" cy="259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b="1" dirty="0" smtClean="0">
                <a:solidFill>
                  <a:srgbClr val="0070C0"/>
                </a:solidFill>
              </a:rPr>
              <a:t>CSI is fine-grained and more challenging to predict</a:t>
            </a:r>
          </a:p>
          <a:p>
            <a:pPr lvl="1"/>
            <a:r>
              <a:rPr lang="en-US" dirty="0" smtClean="0"/>
              <a:t>More robust optimization needed to predict</a:t>
            </a:r>
          </a:p>
          <a:p>
            <a:pPr lvl="1"/>
            <a:r>
              <a:rPr lang="en-US" dirty="0" smtClean="0"/>
              <a:t>Prediction holds the key to performance under mobility</a:t>
            </a:r>
            <a:endParaRPr lang="en-US" sz="3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967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Questions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en-US" sz="4000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sz="4000" dirty="0">
                <a:solidFill>
                  <a:srgbClr val="0070C0"/>
                </a:solidFill>
              </a:rPr>
              <a:t>	</a:t>
            </a:r>
            <a:r>
              <a:rPr lang="en-US" sz="4000" dirty="0" smtClean="0">
                <a:solidFill>
                  <a:srgbClr val="0070C0"/>
                </a:solidFill>
              </a:rPr>
              <a:t>			 </a:t>
            </a:r>
            <a:r>
              <a:rPr lang="en-US" sz="4000" b="1" dirty="0" smtClean="0">
                <a:solidFill>
                  <a:srgbClr val="0070C0"/>
                </a:solidFill>
              </a:rPr>
              <a:t>apurvb@cs.utexas.edu</a:t>
            </a:r>
            <a:endParaRPr lang="en-US" b="1" dirty="0">
              <a:solidFill>
                <a:srgbClr val="0070C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209800" y="4191000"/>
            <a:ext cx="472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0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Wireless is Moving To Wider Channels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5356512"/>
              </p:ext>
            </p:extLst>
          </p:nvPr>
        </p:nvGraphicFramePr>
        <p:xfrm>
          <a:off x="1219200" y="1981200"/>
          <a:ext cx="6934200" cy="2438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467100"/>
                <a:gridCol w="3467100"/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802.11n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Up to 40 MHz </a:t>
                      </a:r>
                      <a:endParaRPr lang="en-US" sz="2800" b="1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802.11ac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Up to 160 MHz</a:t>
                      </a:r>
                      <a:endParaRPr lang="en-US" sz="2800" b="1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Whitespaces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100s</a:t>
                      </a:r>
                      <a:r>
                        <a:rPr lang="en-US" sz="2800" b="1" baseline="0" dirty="0" smtClean="0"/>
                        <a:t> of MHz</a:t>
                      </a:r>
                      <a:endParaRPr lang="en-US" sz="2800" b="1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Ultra Wideband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100s of MHz</a:t>
                      </a:r>
                      <a:r>
                        <a:rPr lang="en-US" sz="2800" b="1" baseline="0" dirty="0" smtClean="0"/>
                        <a:t> to GHz</a:t>
                      </a:r>
                      <a:endParaRPr lang="en-US" sz="2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228600" y="5715000"/>
            <a:ext cx="8763000" cy="609600"/>
          </a:xfrm>
          <a:prstGeom prst="rect">
            <a:avLst/>
          </a:prstGeom>
          <a:noFill/>
          <a:ln w="38100">
            <a:solidFill>
              <a:srgbClr val="4F6228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smtClean="0">
                <a:solidFill>
                  <a:srgbClr val="C00000"/>
                </a:solidFill>
              </a:rPr>
              <a:t>Frequency diversity increases with wider channels!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72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Contributions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41437"/>
            <a:ext cx="8991600" cy="5440363"/>
          </a:xfrm>
        </p:spPr>
        <p:txBody>
          <a:bodyPr>
            <a:normAutofit/>
          </a:bodyPr>
          <a:lstStyle/>
          <a:p>
            <a:r>
              <a:rPr lang="en-US" sz="2900" b="1" dirty="0">
                <a:solidFill>
                  <a:srgbClr val="0070C0"/>
                </a:solidFill>
              </a:rPr>
              <a:t>Analyze the frequency diversity in real Wi-Fi </a:t>
            </a:r>
            <a:r>
              <a:rPr lang="en-US" sz="2900" b="1" dirty="0" smtClean="0">
                <a:solidFill>
                  <a:srgbClr val="0070C0"/>
                </a:solidFill>
              </a:rPr>
              <a:t>links</a:t>
            </a:r>
          </a:p>
          <a:p>
            <a:r>
              <a:rPr lang="en-US" sz="2900" b="1" dirty="0" smtClean="0">
                <a:solidFill>
                  <a:srgbClr val="0070C0"/>
                </a:solidFill>
              </a:rPr>
              <a:t>Propose approaches to exploit frequency diversity</a:t>
            </a:r>
          </a:p>
          <a:p>
            <a:pPr lvl="1"/>
            <a:r>
              <a:rPr lang="en-US" dirty="0"/>
              <a:t>Map symbols to subcarriers according to </a:t>
            </a:r>
            <a:r>
              <a:rPr lang="en-US" dirty="0" smtClean="0"/>
              <a:t>CSI</a:t>
            </a:r>
          </a:p>
          <a:p>
            <a:pPr lvl="1"/>
            <a:r>
              <a:rPr lang="en-US" dirty="0" smtClean="0"/>
              <a:t>Leverage </a:t>
            </a:r>
            <a:r>
              <a:rPr lang="en-US" dirty="0"/>
              <a:t>CSI to improve FEC decoding</a:t>
            </a:r>
          </a:p>
          <a:p>
            <a:pPr lvl="1"/>
            <a:r>
              <a:rPr lang="en-US" dirty="0"/>
              <a:t>Use MAC-layer FEC to maximize throughput</a:t>
            </a:r>
          </a:p>
          <a:p>
            <a:r>
              <a:rPr lang="en-US" sz="2900" b="1" dirty="0" smtClean="0">
                <a:solidFill>
                  <a:srgbClr val="0070C0"/>
                </a:solidFill>
              </a:rPr>
              <a:t>Joint Optimization</a:t>
            </a:r>
          </a:p>
          <a:p>
            <a:pPr lvl="1"/>
            <a:r>
              <a:rPr lang="en-US" dirty="0" smtClean="0"/>
              <a:t>Unifying our three techniques</a:t>
            </a:r>
          </a:p>
          <a:p>
            <a:pPr lvl="1"/>
            <a:r>
              <a:rPr lang="en-US" dirty="0" smtClean="0"/>
              <a:t>Combine with rate adaptation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900" b="1" dirty="0" smtClean="0">
                <a:solidFill>
                  <a:srgbClr val="0070C0"/>
                </a:solidFill>
              </a:rPr>
              <a:t>Perform simulation and testbed experiments</a:t>
            </a:r>
            <a:endParaRPr lang="en-US" sz="2900" b="1" dirty="0">
              <a:solidFill>
                <a:srgbClr val="0070C0"/>
              </a:solidFill>
            </a:endParaRP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16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ounded Rectangle 38"/>
          <p:cNvSpPr/>
          <p:nvPr/>
        </p:nvSpPr>
        <p:spPr>
          <a:xfrm>
            <a:off x="182381" y="2514600"/>
            <a:ext cx="8610600" cy="2667000"/>
          </a:xfrm>
          <a:prstGeom prst="roundRect">
            <a:avLst/>
          </a:prstGeom>
          <a:solidFill>
            <a:srgbClr val="FAC090">
              <a:alpha val="18824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Talk Outline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6</a:t>
            </a:fld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3105150" y="1447800"/>
            <a:ext cx="2781300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Trace Analysis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78823" y="3048000"/>
            <a:ext cx="2528455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Smart Mapping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242503" y="3050499"/>
            <a:ext cx="2528455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Improving FEC Decoding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172200" y="3050499"/>
            <a:ext cx="2528455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MAC-layer FEC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371600" y="4232222"/>
            <a:ext cx="2781300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Unified Approach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838700" y="4249711"/>
            <a:ext cx="2781300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Combine with Rate Adaptation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6" name="Straight Arrow Connector 15"/>
          <p:cNvCxnSpPr>
            <a:stCxn id="6" idx="2"/>
            <a:endCxn id="39" idx="0"/>
          </p:cNvCxnSpPr>
          <p:nvPr/>
        </p:nvCxnSpPr>
        <p:spPr>
          <a:xfrm flipH="1">
            <a:off x="4487681" y="2151089"/>
            <a:ext cx="8119" cy="363511"/>
          </a:xfrm>
          <a:prstGeom prst="straightConnector1">
            <a:avLst/>
          </a:pr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78823" y="4038600"/>
            <a:ext cx="8484177" cy="0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3109210" y="5744981"/>
            <a:ext cx="2781300" cy="70328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Results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43" name="Straight Arrow Connector 42"/>
          <p:cNvCxnSpPr>
            <a:stCxn id="39" idx="2"/>
            <a:endCxn id="35" idx="0"/>
          </p:cNvCxnSpPr>
          <p:nvPr/>
        </p:nvCxnSpPr>
        <p:spPr>
          <a:xfrm>
            <a:off x="4487681" y="5181600"/>
            <a:ext cx="12179" cy="563381"/>
          </a:xfrm>
          <a:prstGeom prst="straightConnector1">
            <a:avLst/>
          </a:pr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81000" y="25146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Approach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293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1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Trace Collection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376736"/>
            <a:ext cx="8686800" cy="5328864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rgbClr val="0070C0"/>
                </a:solidFill>
              </a:rPr>
              <a:t>Intel Wi-Fi Link 5300 IEEE a/b/g/n</a:t>
            </a:r>
          </a:p>
          <a:p>
            <a:r>
              <a:rPr lang="en-US" sz="3000" b="1" dirty="0">
                <a:solidFill>
                  <a:srgbClr val="0070C0"/>
                </a:solidFill>
              </a:rPr>
              <a:t>5 senders, 3 receivers; with 3 antennas each</a:t>
            </a:r>
          </a:p>
          <a:p>
            <a:r>
              <a:rPr lang="en-US" sz="3000" b="1" dirty="0" smtClean="0">
                <a:solidFill>
                  <a:srgbClr val="0070C0"/>
                </a:solidFill>
              </a:rPr>
              <a:t>5GHz channel 36, 20MHz channel width</a:t>
            </a:r>
          </a:p>
          <a:p>
            <a:r>
              <a:rPr lang="en-US" sz="3000" b="1" dirty="0" smtClean="0">
                <a:solidFill>
                  <a:srgbClr val="0070C0"/>
                </a:solidFill>
              </a:rPr>
              <a:t>1000-byte packet size, MCS 0, TX power: 15 dBm</a:t>
            </a:r>
          </a:p>
          <a:p>
            <a:r>
              <a:rPr lang="en-US" sz="3000" b="1" dirty="0" smtClean="0">
                <a:solidFill>
                  <a:srgbClr val="0070C0"/>
                </a:solidFill>
              </a:rPr>
              <a:t>Traces collected on 6</a:t>
            </a:r>
            <a:r>
              <a:rPr lang="en-US" sz="3000" b="1" baseline="30000" dirty="0" smtClean="0">
                <a:solidFill>
                  <a:srgbClr val="0070C0"/>
                </a:solidFill>
              </a:rPr>
              <a:t>th</a:t>
            </a:r>
            <a:r>
              <a:rPr lang="en-US" sz="3000" b="1" dirty="0" smtClean="0">
                <a:solidFill>
                  <a:srgbClr val="0070C0"/>
                </a:solidFill>
              </a:rPr>
              <a:t> floor of office building</a:t>
            </a:r>
          </a:p>
          <a:p>
            <a:endParaRPr lang="en-US" sz="3000" b="1" dirty="0" smtClean="0">
              <a:solidFill>
                <a:srgbClr val="0070C0"/>
              </a:solidFill>
            </a:endParaRPr>
          </a:p>
          <a:p>
            <a:endParaRPr lang="en-US" sz="3000" b="1" dirty="0" smtClean="0">
              <a:solidFill>
                <a:srgbClr val="0070C0"/>
              </a:solidFill>
            </a:endParaRPr>
          </a:p>
          <a:p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11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Frequency Diversity Does Exist…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3733" y="1343744"/>
            <a:ext cx="3711667" cy="3042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 rot="16200000">
            <a:off x="-842573" y="2338716"/>
            <a:ext cx="2694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Fraction of Packets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143000" y="4385846"/>
                <a:ext cx="3200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𝐦𝐚𝐱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𝑺𝑵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𝒔𝒖𝒃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)−</m:t>
                          </m:r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a:rPr lang="en-US" b="1" i="0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𝐦𝐢𝐧</m:t>
                              </m:r>
                            </m:fName>
                            <m:e>
                              <m:r>
                                <a:rPr lang="en-US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𝑺𝑵</m:t>
                              </m:r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/>
                                    </a:rPr>
                                    <m:t>𝒔𝒖𝒃</m:t>
                                  </m:r>
                                </m:sub>
                              </m:sSub>
                              <m:r>
                                <a:rPr lang="en-US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en-US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4385846"/>
                <a:ext cx="3200400" cy="369332"/>
              </a:xfrm>
              <a:prstGeom prst="rect">
                <a:avLst/>
              </a:prstGeom>
              <a:blipFill rotWithShape="1">
                <a:blip r:embed="rId5"/>
                <a:stretch>
                  <a:fillRect r="-2095"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715000" y="4385846"/>
                <a:ext cx="3200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𝐦𝐚𝐱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𝑺𝑵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𝒔𝒖𝒃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)−</m:t>
                          </m:r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a:rPr lang="en-US" b="1" i="0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𝐦𝐢𝐧</m:t>
                              </m:r>
                            </m:fName>
                            <m:e>
                              <m:r>
                                <a:rPr lang="en-US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𝑺𝑵</m:t>
                              </m:r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/>
                                    </a:rPr>
                                    <m:t>𝒔𝒖𝒃</m:t>
                                  </m:r>
                                </m:sub>
                              </m:sSub>
                              <m:r>
                                <a:rPr lang="en-US" b="1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en-US" b="1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4385846"/>
                <a:ext cx="3200400" cy="369332"/>
              </a:xfrm>
              <a:prstGeom prst="rect">
                <a:avLst/>
              </a:prstGeom>
              <a:blipFill rotWithShape="1">
                <a:blip r:embed="rId5"/>
                <a:stretch>
                  <a:fillRect r="-2095"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801349" y="5562600"/>
            <a:ext cx="7846102" cy="609600"/>
          </a:xfrm>
          <a:noFill/>
          <a:ln w="38100">
            <a:solidFill>
              <a:schemeClr val="accent3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b="1" dirty="0" smtClean="0">
                <a:solidFill>
                  <a:srgbClr val="C00000"/>
                </a:solidFill>
              </a:rPr>
              <a:t>Degree of frequency diversity varies across links</a:t>
            </a:r>
          </a:p>
        </p:txBody>
      </p:sp>
      <p:sp>
        <p:nvSpPr>
          <p:cNvPr id="14" name="TextBox 13"/>
          <p:cNvSpPr txBox="1"/>
          <p:nvPr/>
        </p:nvSpPr>
        <p:spPr>
          <a:xfrm rot="16200000">
            <a:off x="3577027" y="2338716"/>
            <a:ext cx="2694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Fraction of Packets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0" y="4755178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Static Channel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248400" y="47244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Mobile Channel</a:t>
            </a:r>
            <a:endParaRPr lang="en-US" sz="2400" b="1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5638800" y="2743200"/>
            <a:ext cx="3135217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477000" y="1447800"/>
            <a:ext cx="1" cy="2590800"/>
          </a:xfrm>
          <a:prstGeom prst="line">
            <a:avLst/>
          </a:prstGeom>
          <a:ln w="571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6589901" y="2192357"/>
            <a:ext cx="2020699" cy="4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&gt; 8dB difference</a:t>
            </a:r>
            <a:endParaRPr lang="en-US" sz="2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8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225" y="1357599"/>
            <a:ext cx="3848236" cy="3028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2" name="Straight Connector 21"/>
          <p:cNvCxnSpPr/>
          <p:nvPr/>
        </p:nvCxnSpPr>
        <p:spPr>
          <a:xfrm>
            <a:off x="1143000" y="2722085"/>
            <a:ext cx="3200400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198783" y="1447800"/>
            <a:ext cx="1" cy="2590800"/>
          </a:xfrm>
          <a:prstGeom prst="line">
            <a:avLst/>
          </a:prstGeom>
          <a:ln w="571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2321783" y="2140326"/>
            <a:ext cx="2174017" cy="4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&gt; 10dB difference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438323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3" grpId="0"/>
      <p:bldP spid="12" grpId="0" build="p" animBg="1"/>
      <p:bldP spid="14" grpId="0"/>
      <p:bldP spid="6" grpId="0"/>
      <p:bldP spid="15" grpId="0"/>
      <p:bldP spid="29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Prediction using EWMA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1219200"/>
            <a:ext cx="8534400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224336"/>
                <a:ext cx="8915400" cy="1748491"/>
              </a:xfrm>
            </p:spPr>
            <p:txBody>
              <a:bodyPr>
                <a:normAutofit/>
              </a:bodyPr>
              <a:lstStyle/>
              <a:p>
                <a:r>
                  <a:rPr lang="en-US" sz="3000" b="1" dirty="0" smtClean="0">
                    <a:solidFill>
                      <a:srgbClr val="0070C0"/>
                    </a:solidFill>
                  </a:rPr>
                  <a:t>Exponential Weighted Moving Average (EWMA)</a:t>
                </a:r>
                <a:endParaRPr lang="en-US" sz="3000" b="1" dirty="0">
                  <a:solidFill>
                    <a:srgbClr val="0070C0"/>
                  </a:solidFill>
                </a:endParaRPr>
              </a:p>
              <a:p>
                <a:pPr lvl="1"/>
                <a:r>
                  <a:rPr lang="en-US" dirty="0" smtClean="0"/>
                  <a:t>Uses smoothing of the entire time series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𝑦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1−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𝑦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𝑖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224336"/>
                <a:ext cx="8915400" cy="1748491"/>
              </a:xfrm>
              <a:blipFill rotWithShape="1">
                <a:blip r:embed="rId3"/>
                <a:stretch>
                  <a:fillRect l="-1436" t="-41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241006217"/>
              </p:ext>
            </p:extLst>
          </p:nvPr>
        </p:nvGraphicFramePr>
        <p:xfrm>
          <a:off x="457200" y="3124200"/>
          <a:ext cx="4038600" cy="266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143709547"/>
              </p:ext>
            </p:extLst>
          </p:nvPr>
        </p:nvGraphicFramePr>
        <p:xfrm>
          <a:off x="5029200" y="3048000"/>
          <a:ext cx="3733800" cy="27351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-651877" y="4067146"/>
            <a:ext cx="213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Prediction Error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3914745" y="4067146"/>
            <a:ext cx="213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Prediction Error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5791200"/>
            <a:ext cx="1943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Static Traces</a:t>
            </a:r>
            <a:endParaRPr lang="en-US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801226" y="5791200"/>
            <a:ext cx="23521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Mobility Traces</a:t>
            </a:r>
            <a:endParaRPr lang="en-US" sz="2000" b="1" dirty="0"/>
          </a:p>
        </p:txBody>
      </p:sp>
      <p:sp>
        <p:nvSpPr>
          <p:cNvPr id="10" name="Rectangle 9"/>
          <p:cNvSpPr/>
          <p:nvPr/>
        </p:nvSpPr>
        <p:spPr>
          <a:xfrm>
            <a:off x="914400" y="6183965"/>
            <a:ext cx="7086600" cy="553998"/>
          </a:xfrm>
          <a:prstGeom prst="rect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>
            <a:spAutoFit/>
          </a:bodyPr>
          <a:lstStyle/>
          <a:p>
            <a:r>
              <a:rPr lang="en-US" sz="3000" b="1" dirty="0" smtClean="0">
                <a:solidFill>
                  <a:srgbClr val="C00000"/>
                </a:solidFill>
              </a:rPr>
              <a:t>Single value for ‘</a:t>
            </a:r>
            <a:r>
              <a:rPr lang="el-GR" sz="3000" b="1" dirty="0" smtClean="0">
                <a:solidFill>
                  <a:srgbClr val="C00000"/>
                </a:solidFill>
              </a:rPr>
              <a:t>α</a:t>
            </a:r>
            <a:r>
              <a:rPr lang="en-US" sz="3000" b="1" dirty="0" smtClean="0">
                <a:solidFill>
                  <a:srgbClr val="C00000"/>
                </a:solidFill>
              </a:rPr>
              <a:t>’ does not work for both!</a:t>
            </a:r>
            <a:endParaRPr lang="en-US" sz="3000" b="1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743200"/>
            <a:ext cx="558165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2B343-3DF9-4220-8B0F-7E18D98A79E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31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4864</TotalTime>
  <Words>1527</Words>
  <Application>Microsoft Office PowerPoint</Application>
  <PresentationFormat>On-screen Show (4:3)</PresentationFormat>
  <Paragraphs>396</Paragraphs>
  <Slides>38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Harnessing Frequency Diversity in Wi-Fi Networks </vt:lpstr>
      <vt:lpstr>Existing Wi-Fi Protocols</vt:lpstr>
      <vt:lpstr>SNR in a 20MHz Channel</vt:lpstr>
      <vt:lpstr>Wireless is Moving To Wider Channels</vt:lpstr>
      <vt:lpstr>Contributions</vt:lpstr>
      <vt:lpstr>Talk Outline</vt:lpstr>
      <vt:lpstr>Trace Collection</vt:lpstr>
      <vt:lpstr>Frequency Diversity Does Exist…</vt:lpstr>
      <vt:lpstr>Prediction using EWMA</vt:lpstr>
      <vt:lpstr>Prediction Using Holt-Winters</vt:lpstr>
      <vt:lpstr>Talk Outline</vt:lpstr>
      <vt:lpstr>A Quick OFDM Primer</vt:lpstr>
      <vt:lpstr>Standard Interleaving</vt:lpstr>
      <vt:lpstr>Smart Symbol Interleaving (1)</vt:lpstr>
      <vt:lpstr>Smart Symbol Interleaving (2)</vt:lpstr>
      <vt:lpstr>Smart Symbol Interleaving (3): Iterative Enhancement</vt:lpstr>
      <vt:lpstr>Leveraging CSI for FEC Decoding</vt:lpstr>
      <vt:lpstr>MAC-Layer FEC</vt:lpstr>
      <vt:lpstr>Problem and Challenges</vt:lpstr>
      <vt:lpstr>MAC-layer FEC: Algorithm</vt:lpstr>
      <vt:lpstr>Talk Outline</vt:lpstr>
      <vt:lpstr>Unified Approach</vt:lpstr>
      <vt:lpstr>Unified Approach + Rate Adaptation</vt:lpstr>
      <vt:lpstr>Talk Outline</vt:lpstr>
      <vt:lpstr>Simulation Methodology</vt:lpstr>
      <vt:lpstr>PowerPoint Presentation</vt:lpstr>
      <vt:lpstr>PowerPoint Presentation</vt:lpstr>
      <vt:lpstr>MAC FEC and Joint Optimization</vt:lpstr>
      <vt:lpstr>PowerPoint Presentation</vt:lpstr>
      <vt:lpstr>PowerPoint Presentation</vt:lpstr>
      <vt:lpstr>Mobile Traces</vt:lpstr>
      <vt:lpstr>Testbed Methodology</vt:lpstr>
      <vt:lpstr>Testbed Results (1)</vt:lpstr>
      <vt:lpstr>Testbed Results (2)</vt:lpstr>
      <vt:lpstr>Testbed Results (3)</vt:lpstr>
      <vt:lpstr>Related Work</vt:lpstr>
      <vt:lpstr>Conclusion and Future Work</vt:lpstr>
      <vt:lpstr>Questions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Harnessing Frequency Diversity in Wireless Networks</dc:title>
  <dc:creator>Apurv Bhartia</dc:creator>
  <cp:lastModifiedBy>apurv</cp:lastModifiedBy>
  <cp:revision>773</cp:revision>
  <dcterms:created xsi:type="dcterms:W3CDTF">2011-08-22T02:10:01Z</dcterms:created>
  <dcterms:modified xsi:type="dcterms:W3CDTF">2011-09-20T03:24:35Z</dcterms:modified>
</cp:coreProperties>
</file>