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drawings/drawing2.xml" ContentType="application/vnd.openxmlformats-officedocument.drawingml.chartshapes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Override PartName="/ppt/notesSlides/notesSlide18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notesSlides/notesSlide25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Default Extension="xlsx" ContentType="application/vnd.openxmlformats-officedocument.spreadsheetml.sheet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Default Extension="bin" ContentType="application/vnd.openxmlformats-officedocument.oleObject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rawings/drawing1.xml" ContentType="application/vnd.openxmlformats-officedocument.drawingml.chartshapes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notesSlides/notesSlide1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7"/>
  </p:notesMasterIdLst>
  <p:sldIdLst>
    <p:sldId id="256" r:id="rId2"/>
    <p:sldId id="265" r:id="rId3"/>
    <p:sldId id="296" r:id="rId4"/>
    <p:sldId id="268" r:id="rId5"/>
    <p:sldId id="267" r:id="rId6"/>
    <p:sldId id="271" r:id="rId7"/>
    <p:sldId id="272" r:id="rId8"/>
    <p:sldId id="278" r:id="rId9"/>
    <p:sldId id="274" r:id="rId10"/>
    <p:sldId id="275" r:id="rId11"/>
    <p:sldId id="276" r:id="rId12"/>
    <p:sldId id="293" r:id="rId13"/>
    <p:sldId id="277" r:id="rId14"/>
    <p:sldId id="279" r:id="rId15"/>
    <p:sldId id="280" r:id="rId16"/>
    <p:sldId id="281" r:id="rId17"/>
    <p:sldId id="282" r:id="rId18"/>
    <p:sldId id="283" r:id="rId19"/>
    <p:sldId id="284" r:id="rId20"/>
    <p:sldId id="286" r:id="rId21"/>
    <p:sldId id="288" r:id="rId22"/>
    <p:sldId id="289" r:id="rId23"/>
    <p:sldId id="290" r:id="rId24"/>
    <p:sldId id="291" r:id="rId25"/>
    <p:sldId id="294" r:id="rId2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33CC"/>
    <a:srgbClr val="0000CC"/>
    <a:srgbClr val="000099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348" autoAdjust="0"/>
    <p:restoredTop sz="82456" autoAdjust="0"/>
  </p:normalViewPr>
  <p:slideViewPr>
    <p:cSldViewPr>
      <p:cViewPr varScale="1">
        <p:scale>
          <a:sx n="70" d="100"/>
          <a:sy n="70" d="100"/>
        </p:scale>
        <p:origin x="-1334" y="-6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Microsoft_Office_Excel_Worksheet1.xlsx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.xml"/><Relationship Id="rId1" Type="http://schemas.openxmlformats.org/officeDocument/2006/relationships/package" Target="../embeddings/Microsoft_Office_Excel_Worksheet2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hart>
    <c:autoTitleDeleted val="1"/>
    <c:plotArea>
      <c:layout>
        <c:manualLayout>
          <c:layoutTarget val="inner"/>
          <c:xMode val="edge"/>
          <c:yMode val="edge"/>
          <c:x val="0.13670280084852401"/>
          <c:y val="0.24351145311381514"/>
          <c:w val="0.69663053248481455"/>
          <c:h val="0.53523478883321118"/>
        </c:manualLayout>
      </c:layout>
      <c:barChart>
        <c:barDir val="col"/>
        <c:grouping val="clustered"/>
        <c:ser>
          <c:idx val="0"/>
          <c:order val="0"/>
          <c:tx>
            <c:strRef>
              <c:f>Sheet1!$B$1</c:f>
              <c:strCache>
                <c:ptCount val="1"/>
                <c:pt idx="0">
                  <c:v>IL power</c:v>
                </c:pt>
              </c:strCache>
            </c:strRef>
          </c:tx>
          <c:cat>
            <c:numRef>
              <c:f>Sheet1!$A$2:$A$4</c:f>
              <c:numCache>
                <c:formatCode>General</c:formatCode>
                <c:ptCount val="3"/>
              </c:numCache>
            </c:numRef>
          </c:cat>
          <c:val>
            <c:numRef>
              <c:f>Sheet1!$B$2:$B$4</c:f>
              <c:numCache>
                <c:formatCode>General</c:formatCode>
                <c:ptCount val="3"/>
                <c:pt idx="0">
                  <c:v>1.22</c:v>
                </c:pt>
                <c:pt idx="1">
                  <c:v>0.78</c:v>
                </c:pt>
                <c:pt idx="2">
                  <c:v>0.64000000000000168</c:v>
                </c:pt>
              </c:numCache>
            </c:numRef>
          </c:val>
        </c:ser>
        <c:axId val="87526784"/>
        <c:axId val="87540864"/>
      </c:barChart>
      <c:catAx>
        <c:axId val="87526784"/>
        <c:scaling>
          <c:orientation val="minMax"/>
        </c:scaling>
        <c:axPos val="b"/>
        <c:numFmt formatCode="General" sourceLinked="1"/>
        <c:tickLblPos val="nextTo"/>
        <c:crossAx val="87540864"/>
        <c:crosses val="autoZero"/>
        <c:auto val="1"/>
        <c:lblAlgn val="ctr"/>
        <c:lblOffset val="100"/>
      </c:catAx>
      <c:valAx>
        <c:axId val="87540864"/>
        <c:scaling>
          <c:orientation val="minMax"/>
        </c:scaling>
        <c:axPos val="l"/>
        <c:majorGridlines/>
        <c:numFmt formatCode="General" sourceLinked="1"/>
        <c:tickLblPos val="nextTo"/>
        <c:txPr>
          <a:bodyPr/>
          <a:lstStyle/>
          <a:p>
            <a:pPr>
              <a:defRPr sz="2000">
                <a:latin typeface="Times New Roman" pitchFamily="18" charset="0"/>
                <a:cs typeface="Times New Roman" pitchFamily="18" charset="0"/>
              </a:defRPr>
            </a:pPr>
            <a:endParaRPr lang="en-US"/>
          </a:p>
        </c:txPr>
        <c:crossAx val="87526784"/>
        <c:crosses val="autoZero"/>
        <c:crossBetween val="between"/>
      </c:valAx>
    </c:plotArea>
    <c:plotVisOnly val="1"/>
  </c:chart>
  <c:txPr>
    <a:bodyPr/>
    <a:lstStyle/>
    <a:p>
      <a:pPr>
        <a:defRPr sz="1800"/>
      </a:pPr>
      <a:endParaRPr lang="en-US"/>
    </a:p>
  </c:txPr>
  <c:externalData r:id="rId1"/>
  <c:userShapes r:id="rId2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hart>
    <c:autoTitleDeleted val="1"/>
    <c:plotArea>
      <c:layout>
        <c:manualLayout>
          <c:layoutTarget val="inner"/>
          <c:xMode val="edge"/>
          <c:yMode val="edge"/>
          <c:x val="0.13670280084852401"/>
          <c:y val="0.24351145311381514"/>
          <c:w val="0.6966305324848131"/>
          <c:h val="0.53523478883321118"/>
        </c:manualLayout>
      </c:layout>
      <c:barChart>
        <c:barDir val="col"/>
        <c:grouping val="clustered"/>
        <c:ser>
          <c:idx val="0"/>
          <c:order val="0"/>
          <c:tx>
            <c:strRef>
              <c:f>Sheet1!$B$1</c:f>
              <c:strCache>
                <c:ptCount val="1"/>
                <c:pt idx="0">
                  <c:v>IL power</c:v>
                </c:pt>
              </c:strCache>
            </c:strRef>
          </c:tx>
          <c:cat>
            <c:numRef>
              <c:f>Sheet1!$A$2:$A$5</c:f>
              <c:numCache>
                <c:formatCode>General</c:formatCode>
                <c:ptCount val="4"/>
              </c:numCache>
            </c:numRef>
          </c:cat>
          <c:val>
            <c:numRef>
              <c:f>Sheet1!$B$2:$B$5</c:f>
              <c:numCache>
                <c:formatCode>General</c:formatCode>
                <c:ptCount val="4"/>
                <c:pt idx="0">
                  <c:v>10.27</c:v>
                </c:pt>
                <c:pt idx="1">
                  <c:v>7.96</c:v>
                </c:pt>
                <c:pt idx="2">
                  <c:v>7.07</c:v>
                </c:pt>
                <c:pt idx="3">
                  <c:v>6.54</c:v>
                </c:pt>
              </c:numCache>
            </c:numRef>
          </c:val>
        </c:ser>
        <c:axId val="87854464"/>
        <c:axId val="87856256"/>
      </c:barChart>
      <c:catAx>
        <c:axId val="87854464"/>
        <c:scaling>
          <c:orientation val="minMax"/>
        </c:scaling>
        <c:axPos val="b"/>
        <c:numFmt formatCode="General" sourceLinked="1"/>
        <c:tickLblPos val="nextTo"/>
        <c:crossAx val="87856256"/>
        <c:crosses val="autoZero"/>
        <c:auto val="1"/>
        <c:lblAlgn val="ctr"/>
        <c:lblOffset val="100"/>
      </c:catAx>
      <c:valAx>
        <c:axId val="87856256"/>
        <c:scaling>
          <c:orientation val="minMax"/>
        </c:scaling>
        <c:axPos val="l"/>
        <c:majorGridlines/>
        <c:numFmt formatCode="General" sourceLinked="1"/>
        <c:tickLblPos val="nextTo"/>
        <c:txPr>
          <a:bodyPr/>
          <a:lstStyle/>
          <a:p>
            <a:pPr>
              <a:defRPr sz="2000">
                <a:latin typeface="Times New Roman" pitchFamily="18" charset="0"/>
                <a:cs typeface="Times New Roman" pitchFamily="18" charset="0"/>
              </a:defRPr>
            </a:pPr>
            <a:endParaRPr lang="en-US"/>
          </a:p>
        </c:txPr>
        <c:crossAx val="87854464"/>
        <c:crosses val="autoZero"/>
        <c:crossBetween val="between"/>
      </c:valAx>
    </c:plotArea>
    <c:plotVisOnly val="1"/>
  </c:chart>
  <c:txPr>
    <a:bodyPr/>
    <a:lstStyle/>
    <a:p>
      <a:pPr>
        <a:defRPr sz="1800"/>
      </a:pPr>
      <a:endParaRPr lang="en-US"/>
    </a:p>
  </c:txPr>
  <c:externalData r:id="rId1"/>
  <c:userShapes r:id="rId2"/>
</c:chartSpac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w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18.wmf"/><Relationship Id="rId7" Type="http://schemas.openxmlformats.org/officeDocument/2006/relationships/image" Target="../media/image22.wmf"/><Relationship Id="rId2" Type="http://schemas.openxmlformats.org/officeDocument/2006/relationships/image" Target="../media/image17.wmf"/><Relationship Id="rId1" Type="http://schemas.openxmlformats.org/officeDocument/2006/relationships/image" Target="../media/image16.wmf"/><Relationship Id="rId6" Type="http://schemas.openxmlformats.org/officeDocument/2006/relationships/image" Target="../media/image21.wmf"/><Relationship Id="rId5" Type="http://schemas.openxmlformats.org/officeDocument/2006/relationships/image" Target="../media/image20.wmf"/><Relationship Id="rId4" Type="http://schemas.openxmlformats.org/officeDocument/2006/relationships/image" Target="../media/image19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4.wmf"/></Relationships>
</file>

<file path=ppt/drawings/_rels/vmlDrawing4.vml.rels><?xml version="1.0" encoding="UTF-8" standalone="yes"?>
<Relationships xmlns="http://schemas.openxmlformats.org/package/2006/relationships"><Relationship Id="rId2" Type="http://schemas.openxmlformats.org/officeDocument/2006/relationships/image" Target="../media/image26.wmf"/><Relationship Id="rId1" Type="http://schemas.openxmlformats.org/officeDocument/2006/relationships/image" Target="../media/image25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w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28.w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28.wmf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0.30312</cdr:x>
      <cdr:y>0.38131</cdr:y>
    </cdr:from>
    <cdr:to>
      <cdr:x>0.71765</cdr:x>
      <cdr:y>0.44097</cdr:y>
    </cdr:to>
    <cdr:sp macro="" textlink="">
      <cdr:nvSpPr>
        <cdr:cNvPr id="2" name="Right Arrow 1"/>
        <cdr:cNvSpPr/>
      </cdr:nvSpPr>
      <cdr:spPr>
        <a:xfrm xmlns:a="http://schemas.openxmlformats.org/drawingml/2006/main" rot="1598889">
          <a:off x="1247289" y="1210654"/>
          <a:ext cx="1705715" cy="189433"/>
        </a:xfrm>
        <a:prstGeom xmlns:a="http://schemas.openxmlformats.org/drawingml/2006/main" prst="rightArrow">
          <a:avLst/>
        </a:prstGeom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en-US"/>
        </a:p>
      </cdr:txBody>
    </cdr:sp>
  </cdr:relSizeAnchor>
  <cdr:relSizeAnchor xmlns:cdr="http://schemas.openxmlformats.org/drawingml/2006/chartDrawing">
    <cdr:from>
      <cdr:x>0.30312</cdr:x>
      <cdr:y>0.38131</cdr:y>
    </cdr:from>
    <cdr:to>
      <cdr:x>0.71765</cdr:x>
      <cdr:y>0.44097</cdr:y>
    </cdr:to>
    <cdr:sp macro="" textlink="">
      <cdr:nvSpPr>
        <cdr:cNvPr id="3" name="Right Arrow 1"/>
        <cdr:cNvSpPr/>
      </cdr:nvSpPr>
      <cdr:spPr>
        <a:xfrm xmlns:a="http://schemas.openxmlformats.org/drawingml/2006/main" rot="1598889">
          <a:off x="1247289" y="1210654"/>
          <a:ext cx="1705715" cy="189433"/>
        </a:xfrm>
        <a:prstGeom xmlns:a="http://schemas.openxmlformats.org/drawingml/2006/main" prst="rightArrow">
          <a:avLst/>
        </a:prstGeom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en-US"/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0.2628</cdr:x>
      <cdr:y>0.35327</cdr:y>
    </cdr:from>
    <cdr:to>
      <cdr:x>0.7339</cdr:x>
      <cdr:y>0.40731</cdr:y>
    </cdr:to>
    <cdr:sp macro="" textlink="">
      <cdr:nvSpPr>
        <cdr:cNvPr id="3" name="Right Arrow 1"/>
        <cdr:cNvSpPr/>
      </cdr:nvSpPr>
      <cdr:spPr>
        <a:xfrm xmlns:a="http://schemas.openxmlformats.org/drawingml/2006/main" rot="1016616">
          <a:off x="1041310" y="1121618"/>
          <a:ext cx="1866690" cy="171597"/>
        </a:xfrm>
        <a:prstGeom xmlns:a="http://schemas.openxmlformats.org/drawingml/2006/main" prst="rightArrow">
          <a:avLst/>
        </a:prstGeom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en-US"/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BE6547B-AF16-4ECC-B722-48AAC5864479}" type="datetimeFigureOut">
              <a:rPr lang="en-US" smtClean="0"/>
              <a:pPr/>
              <a:t>9/17/2011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5F6CDF7-6365-42B1-8ADA-9494865DC13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867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 smtClean="0"/>
          </a:p>
        </p:txBody>
      </p:sp>
      <p:sp>
        <p:nvSpPr>
          <p:cNvPr id="2867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693F0CE-9536-446A-A77B-FDE9D38BC440}" type="slidenum">
              <a:rPr lang="zh-CN" altLang="en-US" smtClean="0"/>
              <a:pPr/>
              <a:t>1</a:t>
            </a:fld>
            <a:endParaRPr lang="en-US" altLang="zh-CN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F6CDF7-6365-42B1-8ADA-9494865DC13B}" type="slidenum">
              <a:rPr lang="en-US" smtClean="0"/>
              <a:pPr/>
              <a:t>10</a:t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F6CDF7-6365-42B1-8ADA-9494865DC13B}" type="slidenum">
              <a:rPr lang="en-US" smtClean="0"/>
              <a:pPr/>
              <a:t>11</a:t>
            </a:fld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F6CDF7-6365-42B1-8ADA-9494865DC13B}" type="slidenum">
              <a:rPr lang="en-US" smtClean="0"/>
              <a:pPr/>
              <a:t>12</a:t>
            </a:fld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F6CDF7-6365-42B1-8ADA-9494865DC13B}" type="slidenum">
              <a:rPr lang="en-US" smtClean="0"/>
              <a:pPr/>
              <a:t>13</a:t>
            </a:fld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F6CDF7-6365-42B1-8ADA-9494865DC13B}" type="slidenum">
              <a:rPr lang="en-US" smtClean="0"/>
              <a:pPr/>
              <a:t>14</a:t>
            </a:fld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F6CDF7-6365-42B1-8ADA-9494865DC13B}" type="slidenum">
              <a:rPr lang="en-US" smtClean="0"/>
              <a:pPr/>
              <a:t>15</a:t>
            </a:fld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F6CDF7-6365-42B1-8ADA-9494865DC13B}" type="slidenum">
              <a:rPr lang="en-US" smtClean="0"/>
              <a:pPr/>
              <a:t>16</a:t>
            </a:fld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F6CDF7-6365-42B1-8ADA-9494865DC13B}" type="slidenum">
              <a:rPr lang="en-US" smtClean="0"/>
              <a:pPr/>
              <a:t>17</a:t>
            </a:fld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F6CDF7-6365-42B1-8ADA-9494865DC13B}" type="slidenum">
              <a:rPr lang="en-US" smtClean="0"/>
              <a:pPr/>
              <a:t>18</a:t>
            </a:fld>
            <a:endParaRPr 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F6CDF7-6365-42B1-8ADA-9494865DC13B}" type="slidenum">
              <a:rPr lang="en-US" smtClean="0"/>
              <a:pPr/>
              <a:t>19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F6CDF7-6365-42B1-8ADA-9494865DC13B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F6CDF7-6365-42B1-8ADA-9494865DC13B}" type="slidenum">
              <a:rPr lang="en-US" smtClean="0"/>
              <a:pPr/>
              <a:t>20</a:t>
            </a:fld>
            <a:endParaRPr 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F6CDF7-6365-42B1-8ADA-9494865DC13B}" type="slidenum">
              <a:rPr lang="en-US" smtClean="0"/>
              <a:pPr/>
              <a:t>21</a:t>
            </a:fld>
            <a:endParaRPr 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F6CDF7-6365-42B1-8ADA-9494865DC13B}" type="slidenum">
              <a:rPr lang="en-US" smtClean="0"/>
              <a:pPr/>
              <a:t>22</a:t>
            </a:fld>
            <a:endParaRPr 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F6CDF7-6365-42B1-8ADA-9494865DC13B}" type="slidenum">
              <a:rPr lang="en-US" smtClean="0"/>
              <a:pPr/>
              <a:t>23</a:t>
            </a:fld>
            <a:endParaRPr 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F6CDF7-6365-42B1-8ADA-9494865DC13B}" type="slidenum">
              <a:rPr lang="en-US" smtClean="0"/>
              <a:pPr/>
              <a:t>24</a:t>
            </a:fld>
            <a:endParaRPr 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F6CDF7-6365-42B1-8ADA-9494865DC13B}" type="slidenum">
              <a:rPr lang="en-US" smtClean="0"/>
              <a:pPr/>
              <a:t>25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F6CDF7-6365-42B1-8ADA-9494865DC13B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zh-CN" sz="1200" dirty="0" smtClean="0">
              <a:effectLst>
                <a:outerShdw blurRad="38100" dist="38100" dir="2700000" algn="tl">
                  <a:srgbClr val="C0C0C0"/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F6CDF7-6365-42B1-8ADA-9494865DC13B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F6CDF7-6365-42B1-8ADA-9494865DC13B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altLang="zh-CN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F6CDF7-6365-42B1-8ADA-9494865DC13B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F6CDF7-6365-42B1-8ADA-9494865DC13B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F6CDF7-6365-42B1-8ADA-9494865DC13B}" type="slidenum">
              <a:rPr lang="en-US" smtClean="0"/>
              <a:pPr/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F6CDF7-6365-42B1-8ADA-9494865DC13B}" type="slidenum">
              <a:rPr lang="en-US" smtClean="0"/>
              <a:pPr/>
              <a:t>9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9/17/2011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9/17/2011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9/17/2011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9/17/2011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9/17/2011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9/17/2011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9/17/2011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9/17/2011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9/17/2011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9/17/2011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9/17/2011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9/17/2011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000090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5" Type="http://schemas.openxmlformats.org/officeDocument/2006/relationships/image" Target="../media/image12.png"/><Relationship Id="rId4" Type="http://schemas.openxmlformats.org/officeDocument/2006/relationships/oleObject" Target="../embeddings/oleObject9.bin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openxmlformats.org/officeDocument/2006/relationships/notesSlide" Target="../notesSlides/notesSlide12.xml"/><Relationship Id="rId7" Type="http://schemas.openxmlformats.org/officeDocument/2006/relationships/oleObject" Target="../embeddings/oleObject1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6" Type="http://schemas.openxmlformats.org/officeDocument/2006/relationships/oleObject" Target="../embeddings/oleObject11.bin"/><Relationship Id="rId5" Type="http://schemas.openxmlformats.org/officeDocument/2006/relationships/oleObject" Target="../embeddings/oleObject10.bin"/><Relationship Id="rId4" Type="http://schemas.openxmlformats.org/officeDocument/2006/relationships/image" Target="../media/image12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5" Type="http://schemas.openxmlformats.org/officeDocument/2006/relationships/oleObject" Target="../embeddings/oleObject13.bin"/><Relationship Id="rId4" Type="http://schemas.openxmlformats.org/officeDocument/2006/relationships/image" Target="../media/image1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4" Type="http://schemas.openxmlformats.org/officeDocument/2006/relationships/oleObject" Target="../embeddings/oleObject14.bin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jpeg"/><Relationship Id="rId7" Type="http://schemas.openxmlformats.org/officeDocument/2006/relationships/image" Target="../media/image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11" Type="http://schemas.openxmlformats.org/officeDocument/2006/relationships/image" Target="../media/image9.png"/><Relationship Id="rId5" Type="http://schemas.openxmlformats.org/officeDocument/2006/relationships/image" Target="../media/image3.png"/><Relationship Id="rId10" Type="http://schemas.openxmlformats.org/officeDocument/2006/relationships/image" Target="../media/image8.jpeg"/><Relationship Id="rId4" Type="http://schemas.openxmlformats.org/officeDocument/2006/relationships/image" Target="../media/image2.jpeg"/><Relationship Id="rId9" Type="http://schemas.openxmlformats.org/officeDocument/2006/relationships/image" Target="../media/image7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6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2.xml"/><Relationship Id="rId7" Type="http://schemas.openxmlformats.org/officeDocument/2006/relationships/oleObject" Target="../embeddings/oleObject1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.vml"/><Relationship Id="rId6" Type="http://schemas.openxmlformats.org/officeDocument/2006/relationships/image" Target="../media/image12.png"/><Relationship Id="rId5" Type="http://schemas.openxmlformats.org/officeDocument/2006/relationships/image" Target="../media/image38.png"/><Relationship Id="rId4" Type="http://schemas.openxmlformats.org/officeDocument/2006/relationships/image" Target="../media/image37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5.jpeg"/><Relationship Id="rId4" Type="http://schemas.openxmlformats.org/officeDocument/2006/relationships/image" Target="../media/image2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oleObject" Target="../embeddings/oleObject1.bin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.bin"/><Relationship Id="rId13" Type="http://schemas.openxmlformats.org/officeDocument/2006/relationships/oleObject" Target="../embeddings/oleObject8.bin"/><Relationship Id="rId3" Type="http://schemas.openxmlformats.org/officeDocument/2006/relationships/notesSlide" Target="../notesSlides/notesSlide8.xml"/><Relationship Id="rId7" Type="http://schemas.openxmlformats.org/officeDocument/2006/relationships/oleObject" Target="../embeddings/oleObject2.bin"/><Relationship Id="rId12" Type="http://schemas.openxmlformats.org/officeDocument/2006/relationships/oleObject" Target="../embeddings/oleObject7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chart" Target="../charts/chart2.xml"/><Relationship Id="rId11" Type="http://schemas.openxmlformats.org/officeDocument/2006/relationships/oleObject" Target="../embeddings/oleObject6.bin"/><Relationship Id="rId5" Type="http://schemas.openxmlformats.org/officeDocument/2006/relationships/chart" Target="../charts/chart1.xml"/><Relationship Id="rId10" Type="http://schemas.openxmlformats.org/officeDocument/2006/relationships/oleObject" Target="../embeddings/oleObject5.bin"/><Relationship Id="rId4" Type="http://schemas.openxmlformats.org/officeDocument/2006/relationships/image" Target="../media/image23.png"/><Relationship Id="rId9" Type="http://schemas.openxmlformats.org/officeDocument/2006/relationships/oleObject" Target="../embeddings/oleObject4.bin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0" name="Text Box 4"/>
          <p:cNvSpPr txBox="1">
            <a:spLocks noChangeArrowheads="1"/>
          </p:cNvSpPr>
          <p:nvPr/>
        </p:nvSpPr>
        <p:spPr bwMode="auto">
          <a:xfrm>
            <a:off x="381000" y="1295400"/>
            <a:ext cx="8305800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altLang="zh-CN" sz="3200" b="1" dirty="0" smtClean="0">
                <a:solidFill>
                  <a:srgbClr val="0033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E-</a:t>
            </a:r>
            <a:r>
              <a:rPr lang="en-US" altLang="zh-CN" sz="3200" b="1" dirty="0" err="1" smtClean="0">
                <a:solidFill>
                  <a:srgbClr val="0033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MiLi</a:t>
            </a:r>
            <a:r>
              <a:rPr lang="en-US" altLang="zh-CN" sz="3200" b="1" dirty="0" smtClean="0">
                <a:solidFill>
                  <a:srgbClr val="0033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: Energy-Minimizing Idle Listening in Wireless Networks</a:t>
            </a:r>
          </a:p>
        </p:txBody>
      </p:sp>
      <p:sp>
        <p:nvSpPr>
          <p:cNvPr id="6" name="Text Box 9"/>
          <p:cNvSpPr txBox="1">
            <a:spLocks noChangeArrowheads="1"/>
          </p:cNvSpPr>
          <p:nvPr/>
        </p:nvSpPr>
        <p:spPr bwMode="auto">
          <a:xfrm>
            <a:off x="2057400" y="3581400"/>
            <a:ext cx="50292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altLang="zh-CN" sz="2800" b="1" dirty="0" err="1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Xinyu</a:t>
            </a:r>
            <a:r>
              <a:rPr lang="en-US" altLang="zh-CN" sz="28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 Zhang</a:t>
            </a:r>
            <a:r>
              <a:rPr lang="en-US" altLang="zh-CN" sz="28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, </a:t>
            </a:r>
            <a:r>
              <a:rPr lang="en-US" altLang="zh-CN" sz="28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Kang G. Shin</a:t>
            </a:r>
          </a:p>
        </p:txBody>
      </p:sp>
      <p:sp>
        <p:nvSpPr>
          <p:cNvPr id="4" name="Text Box 9"/>
          <p:cNvSpPr txBox="1">
            <a:spLocks noChangeArrowheads="1"/>
          </p:cNvSpPr>
          <p:nvPr/>
        </p:nvSpPr>
        <p:spPr bwMode="auto">
          <a:xfrm>
            <a:off x="1981200" y="4262735"/>
            <a:ext cx="52578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altLang="zh-CN" sz="24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University of Michigan – Ann Arbor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AutoShape 3"/>
          <p:cNvSpPr>
            <a:spLocks noChangeArrowheads="1"/>
          </p:cNvSpPr>
          <p:nvPr/>
        </p:nvSpPr>
        <p:spPr bwMode="auto">
          <a:xfrm>
            <a:off x="457200" y="850900"/>
            <a:ext cx="6400800" cy="6350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0033CC">
                  <a:alpha val="98000"/>
                </a:srgbClr>
              </a:gs>
              <a:gs pos="100000">
                <a:srgbClr val="00185E">
                  <a:alpha val="0"/>
                </a:srgbClr>
              </a:gs>
            </a:gsLst>
            <a:lin ang="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" name="Text Box 2"/>
          <p:cNvSpPr txBox="1">
            <a:spLocks noChangeArrowheads="1"/>
          </p:cNvSpPr>
          <p:nvPr/>
        </p:nvSpPr>
        <p:spPr bwMode="auto">
          <a:xfrm>
            <a:off x="381000" y="177800"/>
            <a:ext cx="85344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altLang="zh-CN" sz="2800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Separate packet detection from its decoding</a:t>
            </a:r>
            <a:endParaRPr lang="en-US" altLang="zh-CN" sz="2800" dirty="0">
              <a:solidFill>
                <a:srgbClr val="000099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3124200" y="1219200"/>
            <a:ext cx="114326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400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E-</a:t>
            </a:r>
            <a:r>
              <a:rPr lang="en-US" altLang="zh-CN" sz="2400" dirty="0" err="1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MiLi</a:t>
            </a:r>
            <a:r>
              <a:rPr lang="en-US" altLang="zh-CN" sz="2400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</a:t>
            </a:r>
            <a:endParaRPr lang="en-US" sz="2400" dirty="0">
              <a:solidFill>
                <a:srgbClr val="0000CC"/>
              </a:solidFill>
            </a:endParaRPr>
          </a:p>
        </p:txBody>
      </p:sp>
      <p:sp>
        <p:nvSpPr>
          <p:cNvPr id="57" name="Rectangle 56"/>
          <p:cNvSpPr/>
          <p:nvPr/>
        </p:nvSpPr>
        <p:spPr>
          <a:xfrm>
            <a:off x="3296823" y="2235326"/>
            <a:ext cx="1752600" cy="381000"/>
          </a:xfrm>
          <a:prstGeom prst="rect">
            <a:avLst/>
          </a:prstGeom>
          <a:noFill/>
          <a:ln>
            <a:solidFill>
              <a:srgbClr val="0000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n-US" dirty="0">
              <a:latin typeface="Helvetica" pitchFamily="34" charset="0"/>
            </a:endParaRPr>
          </a:p>
        </p:txBody>
      </p:sp>
      <p:cxnSp>
        <p:nvCxnSpPr>
          <p:cNvPr id="58" name="Straight Arrow Connector 57"/>
          <p:cNvCxnSpPr/>
          <p:nvPr/>
        </p:nvCxnSpPr>
        <p:spPr>
          <a:xfrm flipV="1">
            <a:off x="2067339" y="2623930"/>
            <a:ext cx="4323522" cy="0"/>
          </a:xfrm>
          <a:prstGeom prst="straightConnector1">
            <a:avLst/>
          </a:prstGeom>
          <a:ln w="25400">
            <a:solidFill>
              <a:schemeClr val="tx1"/>
            </a:solidFill>
            <a:tailEnd type="stealth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Straight Arrow Connector 58"/>
          <p:cNvCxnSpPr/>
          <p:nvPr/>
        </p:nvCxnSpPr>
        <p:spPr>
          <a:xfrm rot="5400000" flipH="1" flipV="1">
            <a:off x="2644206" y="2736405"/>
            <a:ext cx="198783" cy="794"/>
          </a:xfrm>
          <a:prstGeom prst="straightConnector1">
            <a:avLst/>
          </a:prstGeom>
          <a:ln w="22225">
            <a:solidFill>
              <a:schemeClr val="tx1"/>
            </a:solidFill>
            <a:tailEnd type="stealth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Straight Arrow Connector 60"/>
          <p:cNvCxnSpPr/>
          <p:nvPr/>
        </p:nvCxnSpPr>
        <p:spPr>
          <a:xfrm rot="5400000" flipH="1" flipV="1">
            <a:off x="3020839" y="2739716"/>
            <a:ext cx="198783" cy="794"/>
          </a:xfrm>
          <a:prstGeom prst="straightConnector1">
            <a:avLst/>
          </a:prstGeom>
          <a:ln w="22225">
            <a:solidFill>
              <a:schemeClr val="tx1"/>
            </a:solidFill>
            <a:tailEnd type="stealth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Straight Arrow Connector 61"/>
          <p:cNvCxnSpPr/>
          <p:nvPr/>
        </p:nvCxnSpPr>
        <p:spPr>
          <a:xfrm rot="5400000" flipH="1" flipV="1">
            <a:off x="3214351" y="2739716"/>
            <a:ext cx="198783" cy="794"/>
          </a:xfrm>
          <a:prstGeom prst="straightConnector1">
            <a:avLst/>
          </a:prstGeom>
          <a:ln w="22225">
            <a:solidFill>
              <a:schemeClr val="tx1"/>
            </a:solidFill>
            <a:tailEnd type="stealth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Straight Arrow Connector 62"/>
          <p:cNvCxnSpPr/>
          <p:nvPr/>
        </p:nvCxnSpPr>
        <p:spPr>
          <a:xfrm rot="5400000" flipH="1" flipV="1">
            <a:off x="3402182" y="2741073"/>
            <a:ext cx="198783" cy="794"/>
          </a:xfrm>
          <a:prstGeom prst="straightConnector1">
            <a:avLst/>
          </a:prstGeom>
          <a:ln w="22225">
            <a:solidFill>
              <a:schemeClr val="tx1"/>
            </a:solidFill>
            <a:tailEnd type="stealth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Straight Arrow Connector 63"/>
          <p:cNvCxnSpPr/>
          <p:nvPr/>
        </p:nvCxnSpPr>
        <p:spPr>
          <a:xfrm rot="5400000" flipH="1" flipV="1">
            <a:off x="3584399" y="2741073"/>
            <a:ext cx="198783" cy="794"/>
          </a:xfrm>
          <a:prstGeom prst="straightConnector1">
            <a:avLst/>
          </a:prstGeom>
          <a:ln w="22225">
            <a:solidFill>
              <a:schemeClr val="tx1"/>
            </a:solidFill>
            <a:tailEnd type="stealth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Straight Arrow Connector 64"/>
          <p:cNvCxnSpPr/>
          <p:nvPr/>
        </p:nvCxnSpPr>
        <p:spPr>
          <a:xfrm rot="5400000" flipH="1" flipV="1">
            <a:off x="3778815" y="2734445"/>
            <a:ext cx="198783" cy="794"/>
          </a:xfrm>
          <a:prstGeom prst="straightConnector1">
            <a:avLst/>
          </a:prstGeom>
          <a:ln w="22225">
            <a:solidFill>
              <a:schemeClr val="tx1"/>
            </a:solidFill>
            <a:tailEnd type="stealth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Straight Arrow Connector 65"/>
          <p:cNvCxnSpPr/>
          <p:nvPr/>
        </p:nvCxnSpPr>
        <p:spPr>
          <a:xfrm rot="5400000" flipH="1" flipV="1">
            <a:off x="3972327" y="2734445"/>
            <a:ext cx="198783" cy="794"/>
          </a:xfrm>
          <a:prstGeom prst="straightConnector1">
            <a:avLst/>
          </a:prstGeom>
          <a:ln w="22225">
            <a:solidFill>
              <a:schemeClr val="tx1"/>
            </a:solidFill>
            <a:tailEnd type="stealth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Straight Arrow Connector 66"/>
          <p:cNvCxnSpPr/>
          <p:nvPr/>
        </p:nvCxnSpPr>
        <p:spPr>
          <a:xfrm rot="5400000" flipH="1" flipV="1">
            <a:off x="4168206" y="2735636"/>
            <a:ext cx="198783" cy="794"/>
          </a:xfrm>
          <a:prstGeom prst="straightConnector1">
            <a:avLst/>
          </a:prstGeom>
          <a:ln w="22225">
            <a:solidFill>
              <a:schemeClr val="tx1"/>
            </a:solidFill>
            <a:tailEnd type="stealth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Straight Arrow Connector 67"/>
          <p:cNvCxnSpPr/>
          <p:nvPr/>
        </p:nvCxnSpPr>
        <p:spPr>
          <a:xfrm rot="5400000" flipH="1" flipV="1">
            <a:off x="4354447" y="2741073"/>
            <a:ext cx="198783" cy="794"/>
          </a:xfrm>
          <a:prstGeom prst="straightConnector1">
            <a:avLst/>
          </a:prstGeom>
          <a:ln w="22225">
            <a:solidFill>
              <a:schemeClr val="tx1"/>
            </a:solidFill>
            <a:tailEnd type="stealth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Straight Arrow Connector 68"/>
          <p:cNvCxnSpPr/>
          <p:nvPr/>
        </p:nvCxnSpPr>
        <p:spPr>
          <a:xfrm rot="5400000" flipH="1" flipV="1">
            <a:off x="4548863" y="2734445"/>
            <a:ext cx="198783" cy="794"/>
          </a:xfrm>
          <a:prstGeom prst="straightConnector1">
            <a:avLst/>
          </a:prstGeom>
          <a:ln w="22225">
            <a:solidFill>
              <a:schemeClr val="tx1"/>
            </a:solidFill>
            <a:tailEnd type="stealth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Straight Arrow Connector 69"/>
          <p:cNvCxnSpPr/>
          <p:nvPr/>
        </p:nvCxnSpPr>
        <p:spPr>
          <a:xfrm rot="5400000" flipH="1" flipV="1">
            <a:off x="4742375" y="2734445"/>
            <a:ext cx="198783" cy="794"/>
          </a:xfrm>
          <a:prstGeom prst="straightConnector1">
            <a:avLst/>
          </a:prstGeom>
          <a:ln w="22225">
            <a:solidFill>
              <a:schemeClr val="tx1"/>
            </a:solidFill>
            <a:tailEnd type="stealth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Straight Arrow Connector 70"/>
          <p:cNvCxnSpPr/>
          <p:nvPr/>
        </p:nvCxnSpPr>
        <p:spPr>
          <a:xfrm rot="5400000" flipH="1" flipV="1">
            <a:off x="4930206" y="2735802"/>
            <a:ext cx="198783" cy="794"/>
          </a:xfrm>
          <a:prstGeom prst="straightConnector1">
            <a:avLst/>
          </a:prstGeom>
          <a:ln w="22225">
            <a:solidFill>
              <a:schemeClr val="tx1"/>
            </a:solidFill>
            <a:tailEnd type="stealth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Straight Arrow Connector 71"/>
          <p:cNvCxnSpPr/>
          <p:nvPr/>
        </p:nvCxnSpPr>
        <p:spPr>
          <a:xfrm rot="5400000" flipH="1" flipV="1">
            <a:off x="5112423" y="2735802"/>
            <a:ext cx="198783" cy="794"/>
          </a:xfrm>
          <a:prstGeom prst="straightConnector1">
            <a:avLst/>
          </a:prstGeom>
          <a:ln w="22225">
            <a:solidFill>
              <a:schemeClr val="tx1"/>
            </a:solidFill>
            <a:tailEnd type="stealth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Straight Arrow Connector 73"/>
          <p:cNvCxnSpPr/>
          <p:nvPr/>
        </p:nvCxnSpPr>
        <p:spPr>
          <a:xfrm rot="5400000" flipH="1" flipV="1">
            <a:off x="5500351" y="2738661"/>
            <a:ext cx="198783" cy="794"/>
          </a:xfrm>
          <a:prstGeom prst="straightConnector1">
            <a:avLst/>
          </a:prstGeom>
          <a:ln w="22225">
            <a:solidFill>
              <a:schemeClr val="tx1"/>
            </a:solidFill>
            <a:tailEnd type="stealth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5" name="Rectangle 74"/>
          <p:cNvSpPr/>
          <p:nvPr/>
        </p:nvSpPr>
        <p:spPr>
          <a:xfrm>
            <a:off x="3499859" y="2225387"/>
            <a:ext cx="124476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dirty="0" smtClean="0">
                <a:latin typeface="Arial" pitchFamily="34" charset="0"/>
                <a:cs typeface="Arial" pitchFamily="34" charset="0"/>
              </a:rPr>
              <a:t>802.11 </a:t>
            </a:r>
            <a:r>
              <a:rPr lang="en-US" altLang="zh-CN" dirty="0" err="1" smtClean="0">
                <a:latin typeface="Arial" pitchFamily="34" charset="0"/>
                <a:cs typeface="Arial" pitchFamily="34" charset="0"/>
              </a:rPr>
              <a:t>pkt</a:t>
            </a:r>
            <a:endParaRPr lang="en-US" dirty="0"/>
          </a:p>
        </p:txBody>
      </p:sp>
      <p:sp>
        <p:nvSpPr>
          <p:cNvPr id="77" name="Rectangle 76"/>
          <p:cNvSpPr/>
          <p:nvPr/>
        </p:nvSpPr>
        <p:spPr>
          <a:xfrm>
            <a:off x="2971800" y="2235778"/>
            <a:ext cx="315750" cy="38100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n-US" dirty="0">
              <a:latin typeface="Helvetica" pitchFamily="34" charset="0"/>
            </a:endParaRPr>
          </a:p>
        </p:txBody>
      </p:sp>
      <p:cxnSp>
        <p:nvCxnSpPr>
          <p:cNvPr id="78" name="Straight Arrow Connector 77"/>
          <p:cNvCxnSpPr/>
          <p:nvPr/>
        </p:nvCxnSpPr>
        <p:spPr>
          <a:xfrm rot="5400000" flipH="1" flipV="1">
            <a:off x="2263206" y="2729627"/>
            <a:ext cx="198783" cy="794"/>
          </a:xfrm>
          <a:prstGeom prst="straightConnector1">
            <a:avLst/>
          </a:prstGeom>
          <a:ln w="22225">
            <a:solidFill>
              <a:schemeClr val="tx1"/>
            </a:solidFill>
            <a:tailEnd type="stealth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0" name="Rectangle 79"/>
          <p:cNvSpPr/>
          <p:nvPr/>
        </p:nvSpPr>
        <p:spPr>
          <a:xfrm>
            <a:off x="6192078" y="2381250"/>
            <a:ext cx="154956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dirty="0" smtClean="0">
                <a:latin typeface="Arial" pitchFamily="34" charset="0"/>
                <a:cs typeface="Arial" pitchFamily="34" charset="0"/>
              </a:rPr>
              <a:t>Clock ticks</a:t>
            </a:r>
            <a:endParaRPr lang="en-US" dirty="0"/>
          </a:p>
        </p:txBody>
      </p:sp>
      <p:sp>
        <p:nvSpPr>
          <p:cNvPr id="81" name="Rectangle 80"/>
          <p:cNvSpPr/>
          <p:nvPr/>
        </p:nvSpPr>
        <p:spPr>
          <a:xfrm>
            <a:off x="2362200" y="2228850"/>
            <a:ext cx="6858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dirty="0" smtClean="0">
                <a:latin typeface="Arial" pitchFamily="34" charset="0"/>
                <a:cs typeface="Arial" pitchFamily="34" charset="0"/>
              </a:rPr>
              <a:t>IL</a:t>
            </a:r>
            <a:endParaRPr lang="en-US" dirty="0"/>
          </a:p>
        </p:txBody>
      </p:sp>
      <p:sp>
        <p:nvSpPr>
          <p:cNvPr id="84" name="Rectangle 83"/>
          <p:cNvSpPr/>
          <p:nvPr/>
        </p:nvSpPr>
        <p:spPr>
          <a:xfrm>
            <a:off x="5257800" y="2152650"/>
            <a:ext cx="6858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b="1" dirty="0" smtClean="0">
                <a:latin typeface="Arial" pitchFamily="34" charset="0"/>
                <a:cs typeface="Arial" pitchFamily="34" charset="0"/>
              </a:rPr>
              <a:t>……</a:t>
            </a:r>
            <a:endParaRPr lang="en-US" b="1" dirty="0"/>
          </a:p>
        </p:txBody>
      </p:sp>
      <p:sp>
        <p:nvSpPr>
          <p:cNvPr id="85" name="Rectangle 84"/>
          <p:cNvSpPr/>
          <p:nvPr/>
        </p:nvSpPr>
        <p:spPr>
          <a:xfrm>
            <a:off x="3352800" y="2905539"/>
            <a:ext cx="194155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Decode </a:t>
            </a:r>
            <a:r>
              <a:rPr lang="en-US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pkt</a:t>
            </a:r>
            <a:r>
              <a:rPr lang="en-US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at </a:t>
            </a:r>
            <a:br>
              <a:rPr lang="en-US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</a:br>
            <a:r>
              <a:rPr lang="en-US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full sampling-rate</a:t>
            </a:r>
            <a:endParaRPr lang="en-US" dirty="0">
              <a:solidFill>
                <a:srgbClr val="FF0000"/>
              </a:solidFill>
            </a:endParaRPr>
          </a:p>
        </p:txBody>
      </p:sp>
      <p:grpSp>
        <p:nvGrpSpPr>
          <p:cNvPr id="79" name="Group 78"/>
          <p:cNvGrpSpPr/>
          <p:nvPr/>
        </p:nvGrpSpPr>
        <p:grpSpPr>
          <a:xfrm>
            <a:off x="762000" y="4058478"/>
            <a:ext cx="7848600" cy="437322"/>
            <a:chOff x="762000" y="3082236"/>
            <a:chExt cx="7848600" cy="437322"/>
          </a:xfrm>
        </p:grpSpPr>
        <p:pic>
          <p:nvPicPr>
            <p:cNvPr id="87" name="Picture 86" descr="star.pn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762000" y="3105064"/>
              <a:ext cx="444971" cy="414494"/>
            </a:xfrm>
            <a:prstGeom prst="rect">
              <a:avLst/>
            </a:prstGeom>
          </p:spPr>
        </p:pic>
        <p:sp>
          <p:nvSpPr>
            <p:cNvPr id="88" name="Text Box 9"/>
            <p:cNvSpPr txBox="1">
              <a:spLocks noChangeArrowheads="1"/>
            </p:cNvSpPr>
            <p:nvPr/>
          </p:nvSpPr>
          <p:spPr bwMode="auto">
            <a:xfrm>
              <a:off x="1066800" y="3082236"/>
              <a:ext cx="7543800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US" altLang="zh-CN" sz="2000" dirty="0" smtClean="0">
                  <a:latin typeface="Times New Roman" pitchFamily="18" charset="0"/>
                  <a:cs typeface="Times New Roman" pitchFamily="18" charset="0"/>
                </a:rPr>
                <a:t>Packet detection is not limited by </a:t>
              </a:r>
              <a:r>
                <a:rPr lang="en-US" altLang="zh-CN" sz="2000" dirty="0" err="1" smtClean="0">
                  <a:latin typeface="Times New Roman" pitchFamily="18" charset="0"/>
                  <a:cs typeface="Times New Roman" pitchFamily="18" charset="0"/>
                </a:rPr>
                <a:t>Nyquist</a:t>
              </a:r>
              <a:r>
                <a:rPr lang="en-US" altLang="zh-CN" sz="2000" dirty="0" smtClean="0">
                  <a:latin typeface="Times New Roman" pitchFamily="18" charset="0"/>
                  <a:cs typeface="Times New Roman" pitchFamily="18" charset="0"/>
                </a:rPr>
                <a:t>-Shannon theorem</a:t>
              </a:r>
              <a:endParaRPr lang="en-US" altLang="zh-CN" sz="2000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89" name="Group 88"/>
          <p:cNvGrpSpPr/>
          <p:nvPr/>
        </p:nvGrpSpPr>
        <p:grpSpPr>
          <a:xfrm>
            <a:off x="762000" y="4439478"/>
            <a:ext cx="7997688" cy="437322"/>
            <a:chOff x="762000" y="3082236"/>
            <a:chExt cx="7997688" cy="437322"/>
          </a:xfrm>
        </p:grpSpPr>
        <p:pic>
          <p:nvPicPr>
            <p:cNvPr id="90" name="Picture 89" descr="star.pn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762000" y="3105064"/>
              <a:ext cx="444971" cy="414494"/>
            </a:xfrm>
            <a:prstGeom prst="rect">
              <a:avLst/>
            </a:prstGeom>
          </p:spPr>
        </p:pic>
        <p:sp>
          <p:nvSpPr>
            <p:cNvPr id="91" name="Text Box 9"/>
            <p:cNvSpPr txBox="1">
              <a:spLocks noChangeArrowheads="1"/>
            </p:cNvSpPr>
            <p:nvPr/>
          </p:nvSpPr>
          <p:spPr bwMode="auto">
            <a:xfrm>
              <a:off x="1063488" y="3082236"/>
              <a:ext cx="7696200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US" altLang="zh-CN" sz="2000" dirty="0" smtClean="0">
                  <a:latin typeface="Times New Roman" pitchFamily="18" charset="0"/>
                  <a:cs typeface="Times New Roman" pitchFamily="18" charset="0"/>
                </a:rPr>
                <a:t>Customize preamble to enable sampling-rate invariant detection (SRID)</a:t>
              </a:r>
              <a:endParaRPr lang="en-US" altLang="zh-CN" sz="2000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44" name="Rectangle 43"/>
          <p:cNvSpPr/>
          <p:nvPr/>
        </p:nvSpPr>
        <p:spPr>
          <a:xfrm>
            <a:off x="926482" y="2951381"/>
            <a:ext cx="226215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zh-CN" dirty="0" err="1" smtClean="0">
                <a:latin typeface="Arial" pitchFamily="34" charset="0"/>
                <a:cs typeface="Arial" pitchFamily="34" charset="0"/>
              </a:rPr>
              <a:t>Downclock</a:t>
            </a:r>
            <a:r>
              <a:rPr lang="en-US" altLang="zh-CN" dirty="0" smtClean="0">
                <a:latin typeface="Arial" pitchFamily="34" charset="0"/>
                <a:cs typeface="Arial" pitchFamily="34" charset="0"/>
              </a:rPr>
              <a:t> during IL</a:t>
            </a:r>
            <a:endParaRPr lang="en-US" dirty="0"/>
          </a:p>
        </p:txBody>
      </p:sp>
      <p:sp>
        <p:nvSpPr>
          <p:cNvPr id="45" name="Rectangle 44"/>
          <p:cNvSpPr/>
          <p:nvPr/>
        </p:nvSpPr>
        <p:spPr>
          <a:xfrm>
            <a:off x="2624815" y="3620869"/>
            <a:ext cx="333937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zh-CN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Detect </a:t>
            </a:r>
            <a:r>
              <a:rPr lang="en-US" altLang="zh-CN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pkt</a:t>
            </a:r>
            <a:r>
              <a:rPr lang="en-US" altLang="zh-CN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at low sampling-rate</a:t>
            </a:r>
            <a:endParaRPr lang="en-US" dirty="0">
              <a:solidFill>
                <a:srgbClr val="FF0000"/>
              </a:solidFill>
            </a:endParaRPr>
          </a:p>
        </p:txBody>
      </p:sp>
      <p:cxnSp>
        <p:nvCxnSpPr>
          <p:cNvPr id="49" name="Straight Arrow Connector 48"/>
          <p:cNvCxnSpPr>
            <a:endCxn id="77" idx="3"/>
          </p:cNvCxnSpPr>
          <p:nvPr/>
        </p:nvCxnSpPr>
        <p:spPr>
          <a:xfrm rot="16200000" flipV="1">
            <a:off x="2609023" y="3006587"/>
            <a:ext cx="1172817" cy="9939"/>
          </a:xfrm>
          <a:prstGeom prst="straightConnector1">
            <a:avLst/>
          </a:prstGeom>
          <a:ln w="15875">
            <a:solidFill>
              <a:srgbClr val="FF0000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Rectangle 49"/>
          <p:cNvSpPr/>
          <p:nvPr/>
        </p:nvSpPr>
        <p:spPr>
          <a:xfrm>
            <a:off x="1981200" y="2163417"/>
            <a:ext cx="6858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b="1" dirty="0" smtClean="0">
                <a:latin typeface="Arial" pitchFamily="34" charset="0"/>
                <a:cs typeface="Arial" pitchFamily="34" charset="0"/>
              </a:rPr>
              <a:t>……</a:t>
            </a:r>
            <a:endParaRPr lang="en-US" b="1" dirty="0"/>
          </a:p>
        </p:txBody>
      </p:sp>
      <p:sp>
        <p:nvSpPr>
          <p:cNvPr id="38" name="Rectangle 37"/>
          <p:cNvSpPr/>
          <p:nvPr/>
        </p:nvSpPr>
        <p:spPr>
          <a:xfrm>
            <a:off x="5334000" y="2971800"/>
            <a:ext cx="226215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zh-CN" dirty="0" err="1" smtClean="0">
                <a:latin typeface="Arial" pitchFamily="34" charset="0"/>
                <a:cs typeface="Arial" pitchFamily="34" charset="0"/>
              </a:rPr>
              <a:t>Downclock</a:t>
            </a:r>
            <a:r>
              <a:rPr lang="en-US" altLang="zh-CN" dirty="0" smtClean="0">
                <a:latin typeface="Arial" pitchFamily="34" charset="0"/>
                <a:cs typeface="Arial" pitchFamily="34" charset="0"/>
              </a:rPr>
              <a:t> during IL</a:t>
            </a:r>
            <a:endParaRPr lang="en-US" dirty="0"/>
          </a:p>
        </p:txBody>
      </p:sp>
      <p:cxnSp>
        <p:nvCxnSpPr>
          <p:cNvPr id="40" name="Straight Arrow Connector 39"/>
          <p:cNvCxnSpPr/>
          <p:nvPr/>
        </p:nvCxnSpPr>
        <p:spPr>
          <a:xfrm rot="5400000" flipH="1" flipV="1">
            <a:off x="5910867" y="2736178"/>
            <a:ext cx="198783" cy="794"/>
          </a:xfrm>
          <a:prstGeom prst="straightConnector1">
            <a:avLst/>
          </a:prstGeom>
          <a:ln w="22225">
            <a:solidFill>
              <a:schemeClr val="tx1"/>
            </a:solidFill>
            <a:tailEnd type="stealth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7" grpId="0" animBg="1"/>
      <p:bldP spid="75" grpId="0"/>
      <p:bldP spid="77" grpId="0" animBg="1"/>
      <p:bldP spid="81" grpId="0"/>
      <p:bldP spid="84" grpId="0"/>
      <p:bldP spid="85" grpId="0"/>
      <p:bldP spid="44" grpId="0"/>
      <p:bldP spid="45" grpId="0"/>
      <p:bldP spid="50" grpId="0"/>
      <p:bldP spid="3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AutoShape 3"/>
          <p:cNvSpPr>
            <a:spLocks noChangeArrowheads="1"/>
          </p:cNvSpPr>
          <p:nvPr/>
        </p:nvSpPr>
        <p:spPr bwMode="auto">
          <a:xfrm>
            <a:off x="457200" y="850900"/>
            <a:ext cx="6400800" cy="6350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0033CC">
                  <a:alpha val="98000"/>
                </a:srgbClr>
              </a:gs>
              <a:gs pos="100000">
                <a:srgbClr val="00185E">
                  <a:alpha val="0"/>
                </a:srgbClr>
              </a:gs>
            </a:gsLst>
            <a:lin ang="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" name="Text Box 2"/>
          <p:cNvSpPr txBox="1">
            <a:spLocks noChangeArrowheads="1"/>
          </p:cNvSpPr>
          <p:nvPr/>
        </p:nvSpPr>
        <p:spPr bwMode="auto">
          <a:xfrm>
            <a:off x="381000" y="177800"/>
            <a:ext cx="85344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altLang="zh-CN" sz="2800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Sampling-Rate Invariant Detection (SRID)</a:t>
            </a:r>
            <a:endParaRPr lang="en-US" altLang="zh-CN" sz="2800" dirty="0">
              <a:solidFill>
                <a:srgbClr val="000099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Text Box 9"/>
          <p:cNvSpPr txBox="1">
            <a:spLocks noChangeArrowheads="1"/>
          </p:cNvSpPr>
          <p:nvPr/>
        </p:nvSpPr>
        <p:spPr bwMode="auto">
          <a:xfrm>
            <a:off x="457200" y="1066800"/>
            <a:ext cx="754380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altLang="zh-CN" sz="20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How do we ensure the packet can still be detected, when the receiver operates at low clock-rate?</a:t>
            </a:r>
            <a:endParaRPr lang="en-US" altLang="zh-CN" sz="20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Oval 16"/>
          <p:cNvSpPr/>
          <p:nvPr/>
        </p:nvSpPr>
        <p:spPr>
          <a:xfrm>
            <a:off x="676469" y="2080527"/>
            <a:ext cx="92075" cy="92075"/>
          </a:xfrm>
          <a:prstGeom prst="ellipse">
            <a:avLst/>
          </a:prstGeom>
          <a:solidFill>
            <a:srgbClr val="0033CC"/>
          </a:solidFill>
          <a:ln>
            <a:solidFill>
              <a:srgbClr val="0033CC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9" name="Text Box 9"/>
          <p:cNvSpPr txBox="1">
            <a:spLocks noChangeArrowheads="1"/>
          </p:cNvSpPr>
          <p:nvPr/>
        </p:nvSpPr>
        <p:spPr bwMode="auto">
          <a:xfrm>
            <a:off x="914400" y="1905000"/>
            <a:ext cx="76200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altLang="zh-CN" sz="2400" dirty="0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M-Preamble Design </a:t>
            </a:r>
            <a:endParaRPr lang="en-US" altLang="zh-CN" sz="2400" dirty="0">
              <a:solidFill>
                <a:srgbClr val="008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2789583" y="2590800"/>
            <a:ext cx="3276600" cy="533400"/>
          </a:xfrm>
          <a:prstGeom prst="rect">
            <a:avLst/>
          </a:prstGeom>
          <a:noFill/>
          <a:ln>
            <a:solidFill>
              <a:srgbClr val="0000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n-US" dirty="0">
              <a:latin typeface="Helvetica" pitchFamily="34" charset="0"/>
            </a:endParaRPr>
          </a:p>
        </p:txBody>
      </p:sp>
      <p:sp>
        <p:nvSpPr>
          <p:cNvPr id="27" name="Text Box 9"/>
          <p:cNvSpPr txBox="1">
            <a:spLocks noChangeArrowheads="1"/>
          </p:cNvSpPr>
          <p:nvPr/>
        </p:nvSpPr>
        <p:spPr bwMode="auto">
          <a:xfrm>
            <a:off x="2789583" y="2667000"/>
            <a:ext cx="32766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altLang="zh-CN" sz="2000" dirty="0" smtClean="0">
                <a:latin typeface="Arial" pitchFamily="34" charset="0"/>
                <a:cs typeface="Arial" pitchFamily="34" charset="0"/>
              </a:rPr>
              <a:t>802.11 preamble and data</a:t>
            </a:r>
            <a:endParaRPr lang="en-US" altLang="zh-CN" sz="2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2484783" y="2590800"/>
            <a:ext cx="304800" cy="533400"/>
          </a:xfrm>
          <a:prstGeom prst="rect">
            <a:avLst/>
          </a:prstGeom>
          <a:noFill/>
          <a:ln>
            <a:solidFill>
              <a:srgbClr val="0000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n-US" dirty="0">
              <a:latin typeface="Helvetica" pitchFamily="34" charset="0"/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1341120" y="2590800"/>
            <a:ext cx="381000" cy="533400"/>
          </a:xfrm>
          <a:prstGeom prst="rect">
            <a:avLst/>
          </a:prstGeom>
          <a:gradFill flip="none" rotWithShape="1">
            <a:gsLst>
              <a:gs pos="0">
                <a:srgbClr val="CBCBCB"/>
              </a:gs>
              <a:gs pos="13000">
                <a:srgbClr val="5F5F5F"/>
              </a:gs>
              <a:gs pos="21001">
                <a:srgbClr val="5F5F5F"/>
              </a:gs>
              <a:gs pos="63000">
                <a:srgbClr val="FFFFFF"/>
              </a:gs>
              <a:gs pos="67000">
                <a:srgbClr val="B2B2B2"/>
              </a:gs>
              <a:gs pos="69000">
                <a:srgbClr val="292929"/>
              </a:gs>
              <a:gs pos="82001">
                <a:srgbClr val="777777"/>
              </a:gs>
              <a:gs pos="100000">
                <a:srgbClr val="EAEAEA"/>
              </a:gs>
            </a:gsLst>
            <a:lin ang="10800000" scaled="0"/>
            <a:tileRect/>
          </a:gra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n-US" dirty="0">
              <a:latin typeface="Helvetica" pitchFamily="34" charset="0"/>
            </a:endParaRPr>
          </a:p>
        </p:txBody>
      </p:sp>
      <p:sp>
        <p:nvSpPr>
          <p:cNvPr id="33" name="Rectangle 32"/>
          <p:cNvSpPr/>
          <p:nvPr/>
        </p:nvSpPr>
        <p:spPr>
          <a:xfrm>
            <a:off x="1722120" y="2590800"/>
            <a:ext cx="381000" cy="533400"/>
          </a:xfrm>
          <a:prstGeom prst="rect">
            <a:avLst/>
          </a:prstGeom>
          <a:gradFill flip="none" rotWithShape="1">
            <a:gsLst>
              <a:gs pos="0">
                <a:srgbClr val="CBCBCB"/>
              </a:gs>
              <a:gs pos="13000">
                <a:srgbClr val="5F5F5F"/>
              </a:gs>
              <a:gs pos="21001">
                <a:srgbClr val="5F5F5F"/>
              </a:gs>
              <a:gs pos="63000">
                <a:srgbClr val="FFFFFF"/>
              </a:gs>
              <a:gs pos="67000">
                <a:srgbClr val="B2B2B2"/>
              </a:gs>
              <a:gs pos="69000">
                <a:srgbClr val="292929"/>
              </a:gs>
              <a:gs pos="82001">
                <a:srgbClr val="777777"/>
              </a:gs>
              <a:gs pos="100000">
                <a:srgbClr val="EAEAEA"/>
              </a:gs>
            </a:gsLst>
            <a:lin ang="10800000" scaled="0"/>
            <a:tileRect/>
          </a:gra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n-US" dirty="0">
              <a:latin typeface="Helvetica" pitchFamily="34" charset="0"/>
            </a:endParaRPr>
          </a:p>
        </p:txBody>
      </p:sp>
      <p:sp>
        <p:nvSpPr>
          <p:cNvPr id="20" name="Right Brace 19"/>
          <p:cNvSpPr/>
          <p:nvPr/>
        </p:nvSpPr>
        <p:spPr>
          <a:xfrm rot="5400000">
            <a:off x="1827144" y="2731605"/>
            <a:ext cx="192156" cy="1143000"/>
          </a:xfrm>
          <a:prstGeom prst="rightBrac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/>
          <p:cNvSpPr/>
          <p:nvPr/>
        </p:nvSpPr>
        <p:spPr>
          <a:xfrm>
            <a:off x="2103783" y="2590800"/>
            <a:ext cx="381000" cy="533400"/>
          </a:xfrm>
          <a:prstGeom prst="rect">
            <a:avLst/>
          </a:prstGeom>
          <a:gradFill flip="none" rotWithShape="1">
            <a:gsLst>
              <a:gs pos="0">
                <a:srgbClr val="CBCBCB"/>
              </a:gs>
              <a:gs pos="13000">
                <a:srgbClr val="5F5F5F"/>
              </a:gs>
              <a:gs pos="21001">
                <a:srgbClr val="5F5F5F"/>
              </a:gs>
              <a:gs pos="63000">
                <a:srgbClr val="FFFFFF"/>
              </a:gs>
              <a:gs pos="67000">
                <a:srgbClr val="B2B2B2"/>
              </a:gs>
              <a:gs pos="69000">
                <a:srgbClr val="292929"/>
              </a:gs>
              <a:gs pos="82001">
                <a:srgbClr val="777777"/>
              </a:gs>
              <a:gs pos="100000">
                <a:srgbClr val="EAEAEA"/>
              </a:gs>
            </a:gsLst>
            <a:lin ang="10800000" scaled="0"/>
            <a:tileRect/>
          </a:gra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n-US" dirty="0">
              <a:latin typeface="Helvetica" pitchFamily="34" charset="0"/>
            </a:endParaRPr>
          </a:p>
        </p:txBody>
      </p:sp>
      <p:sp>
        <p:nvSpPr>
          <p:cNvPr id="23" name="Text Box 9"/>
          <p:cNvSpPr txBox="1">
            <a:spLocks noChangeArrowheads="1"/>
          </p:cNvSpPr>
          <p:nvPr/>
        </p:nvSpPr>
        <p:spPr bwMode="auto">
          <a:xfrm>
            <a:off x="1066800" y="3429768"/>
            <a:ext cx="16002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altLang="zh-CN" sz="2000" dirty="0" smtClean="0">
                <a:latin typeface="Arial" pitchFamily="34" charset="0"/>
                <a:cs typeface="Arial" pitchFamily="34" charset="0"/>
              </a:rPr>
              <a:t>M-preamble</a:t>
            </a:r>
            <a:endParaRPr lang="en-US" altLang="zh-CN" sz="2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0" name="Text Box 9"/>
          <p:cNvSpPr txBox="1">
            <a:spLocks noChangeArrowheads="1"/>
          </p:cNvSpPr>
          <p:nvPr/>
        </p:nvSpPr>
        <p:spPr bwMode="auto">
          <a:xfrm>
            <a:off x="1143000" y="4168914"/>
            <a:ext cx="80010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altLang="zh-CN" sz="20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M-preamble</a:t>
            </a:r>
            <a:r>
              <a:rPr lang="en-US" altLang="zh-CN" sz="2000" dirty="0" smtClean="0">
                <a:latin typeface="Arial" pitchFamily="34" charset="0"/>
                <a:cs typeface="Arial" pitchFamily="34" charset="0"/>
              </a:rPr>
              <a:t>:      duplicated versions of a random sequence</a:t>
            </a:r>
            <a:endParaRPr lang="en-US" altLang="zh-CN" sz="2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1" name="Rectangle 40"/>
          <p:cNvSpPr/>
          <p:nvPr/>
        </p:nvSpPr>
        <p:spPr>
          <a:xfrm>
            <a:off x="957262" y="4343400"/>
            <a:ext cx="109538" cy="28575"/>
          </a:xfrm>
          <a:prstGeom prst="rect">
            <a:avLst/>
          </a:prstGeom>
          <a:solidFill>
            <a:srgbClr val="0000CC"/>
          </a:solidFill>
          <a:ln>
            <a:solidFill>
              <a:srgbClr val="0000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42" name="Rectangle 41"/>
          <p:cNvSpPr/>
          <p:nvPr/>
        </p:nvSpPr>
        <p:spPr>
          <a:xfrm>
            <a:off x="957262" y="4974610"/>
            <a:ext cx="109538" cy="28575"/>
          </a:xfrm>
          <a:prstGeom prst="rect">
            <a:avLst/>
          </a:prstGeom>
          <a:solidFill>
            <a:srgbClr val="0000CC"/>
          </a:solidFill>
          <a:ln>
            <a:solidFill>
              <a:srgbClr val="0000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43" name="Text Box 9"/>
          <p:cNvSpPr txBox="1">
            <a:spLocks noChangeArrowheads="1"/>
          </p:cNvSpPr>
          <p:nvPr/>
        </p:nvSpPr>
        <p:spPr bwMode="auto">
          <a:xfrm>
            <a:off x="1143000" y="4800600"/>
            <a:ext cx="75438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altLang="zh-CN" sz="2000" dirty="0" smtClean="0">
                <a:latin typeface="Arial" pitchFamily="34" charset="0"/>
                <a:cs typeface="Arial" pitchFamily="34" charset="0"/>
              </a:rPr>
              <a:t>Use </a:t>
            </a:r>
            <a:r>
              <a:rPr lang="en-US" altLang="zh-CN" sz="20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self-correlation</a:t>
            </a:r>
            <a:r>
              <a:rPr lang="en-US" altLang="zh-CN" sz="2000" dirty="0" smtClean="0">
                <a:latin typeface="Arial" pitchFamily="34" charset="0"/>
                <a:cs typeface="Arial" pitchFamily="34" charset="0"/>
              </a:rPr>
              <a:t> between duplicates for detection</a:t>
            </a:r>
            <a:endParaRPr lang="en-US" altLang="zh-CN" sz="2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4" name="Rectangle 43"/>
          <p:cNvSpPr/>
          <p:nvPr/>
        </p:nvSpPr>
        <p:spPr>
          <a:xfrm>
            <a:off x="957262" y="5603320"/>
            <a:ext cx="109538" cy="28575"/>
          </a:xfrm>
          <a:prstGeom prst="rect">
            <a:avLst/>
          </a:prstGeom>
          <a:solidFill>
            <a:srgbClr val="0000CC"/>
          </a:solidFill>
          <a:ln>
            <a:solidFill>
              <a:srgbClr val="0000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45" name="Text Box 9"/>
          <p:cNvSpPr txBox="1">
            <a:spLocks noChangeArrowheads="1"/>
          </p:cNvSpPr>
          <p:nvPr/>
        </p:nvSpPr>
        <p:spPr bwMode="auto">
          <a:xfrm>
            <a:off x="1143000" y="5429310"/>
            <a:ext cx="75438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altLang="zh-CN" sz="2000" dirty="0" smtClean="0">
                <a:latin typeface="Arial" pitchFamily="34" charset="0"/>
                <a:cs typeface="Arial" pitchFamily="34" charset="0"/>
              </a:rPr>
              <a:t>Duplicates remain </a:t>
            </a:r>
            <a:r>
              <a:rPr lang="en-US" altLang="zh-CN" sz="2000" i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similar</a:t>
            </a:r>
            <a:r>
              <a:rPr lang="en-US" altLang="zh-CN" sz="2000" dirty="0" smtClean="0">
                <a:latin typeface="Arial" pitchFamily="34" charset="0"/>
                <a:cs typeface="Arial" pitchFamily="34" charset="0"/>
              </a:rPr>
              <a:t> even after down-sampling</a:t>
            </a:r>
            <a:endParaRPr lang="en-US" altLang="zh-CN" sz="2000" dirty="0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2050" name="Object 2"/>
          <p:cNvGraphicFramePr>
            <a:graphicFrameLocks noChangeAspect="1"/>
          </p:cNvGraphicFramePr>
          <p:nvPr/>
        </p:nvGraphicFramePr>
        <p:xfrm>
          <a:off x="2743200" y="4191000"/>
          <a:ext cx="304800" cy="355600"/>
        </p:xfrm>
        <a:graphic>
          <a:graphicData uri="http://schemas.openxmlformats.org/presentationml/2006/ole">
            <p:oleObj spid="_x0000_s2050" name="Equation" r:id="rId4" imgW="152280" imgH="177480" progId="Equation.3">
              <p:embed/>
            </p:oleObj>
          </a:graphicData>
        </a:graphic>
      </p:graphicFrame>
      <p:pic>
        <p:nvPicPr>
          <p:cNvPr id="24" name="Picture 23" descr="star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993912" y="5853016"/>
            <a:ext cx="444971" cy="414494"/>
          </a:xfrm>
          <a:prstGeom prst="rect">
            <a:avLst/>
          </a:prstGeom>
        </p:spPr>
      </p:pic>
      <p:sp>
        <p:nvSpPr>
          <p:cNvPr id="25" name="Text Box 9"/>
          <p:cNvSpPr txBox="1">
            <a:spLocks noChangeArrowheads="1"/>
          </p:cNvSpPr>
          <p:nvPr/>
        </p:nvSpPr>
        <p:spPr bwMode="auto">
          <a:xfrm>
            <a:off x="1295400" y="5830188"/>
            <a:ext cx="76962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altLang="zh-CN" dirty="0" smtClean="0">
                <a:latin typeface="Arial"/>
                <a:cs typeface="Arial"/>
              </a:rPr>
              <a:t>Resilient to change of sampling rate</a:t>
            </a:r>
            <a:endParaRPr lang="en-US" altLang="zh-CN" dirty="0">
              <a:latin typeface="Arial"/>
              <a:cs typeface="Arial"/>
            </a:endParaRPr>
          </a:p>
        </p:txBody>
      </p:sp>
      <p:cxnSp>
        <p:nvCxnSpPr>
          <p:cNvPr id="32" name="Curved Connector 31"/>
          <p:cNvCxnSpPr/>
          <p:nvPr/>
        </p:nvCxnSpPr>
        <p:spPr>
          <a:xfrm rot="16200000" flipV="1">
            <a:off x="1697140" y="2400300"/>
            <a:ext cx="1588" cy="381000"/>
          </a:xfrm>
          <a:prstGeom prst="curvedConnector3">
            <a:avLst>
              <a:gd name="adj1" fmla="val 14395466"/>
            </a:avLst>
          </a:prstGeom>
          <a:ln w="25400">
            <a:solidFill>
              <a:srgbClr val="FF0000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Curved Connector 33"/>
          <p:cNvCxnSpPr/>
          <p:nvPr/>
        </p:nvCxnSpPr>
        <p:spPr>
          <a:xfrm rot="16200000" flipV="1">
            <a:off x="2145926" y="2401095"/>
            <a:ext cx="1588" cy="381000"/>
          </a:xfrm>
          <a:prstGeom prst="curvedConnector3">
            <a:avLst>
              <a:gd name="adj1" fmla="val 14395466"/>
            </a:avLst>
          </a:prstGeom>
          <a:ln w="25400">
            <a:solidFill>
              <a:srgbClr val="FF0000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9" grpId="0"/>
      <p:bldP spid="26" grpId="0" animBg="1"/>
      <p:bldP spid="27" grpId="0"/>
      <p:bldP spid="28" grpId="0" animBg="1"/>
      <p:bldP spid="29" grpId="0" animBg="1"/>
      <p:bldP spid="33" grpId="0" animBg="1"/>
      <p:bldP spid="20" grpId="0" animBg="1"/>
      <p:bldP spid="21" grpId="0" animBg="1"/>
      <p:bldP spid="23" grpId="0"/>
      <p:bldP spid="40" grpId="0"/>
      <p:bldP spid="41" grpId="0" animBg="1"/>
      <p:bldP spid="42" grpId="0" animBg="1"/>
      <p:bldP spid="43" grpId="0"/>
      <p:bldP spid="44" grpId="0" animBg="1"/>
      <p:bldP spid="45" grpId="0"/>
      <p:bldP spid="2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AutoShape 3"/>
          <p:cNvSpPr>
            <a:spLocks noChangeArrowheads="1"/>
          </p:cNvSpPr>
          <p:nvPr/>
        </p:nvSpPr>
        <p:spPr bwMode="auto">
          <a:xfrm>
            <a:off x="457200" y="850900"/>
            <a:ext cx="6400800" cy="6350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0033CC">
                  <a:alpha val="98000"/>
                </a:srgbClr>
              </a:gs>
              <a:gs pos="100000">
                <a:srgbClr val="00185E">
                  <a:alpha val="0"/>
                </a:srgbClr>
              </a:gs>
            </a:gsLst>
            <a:lin ang="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" name="Text Box 2"/>
          <p:cNvSpPr txBox="1">
            <a:spLocks noChangeArrowheads="1"/>
          </p:cNvSpPr>
          <p:nvPr/>
        </p:nvSpPr>
        <p:spPr bwMode="auto">
          <a:xfrm>
            <a:off x="381000" y="177800"/>
            <a:ext cx="85344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altLang="zh-CN" sz="2800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Sampling-Rate Invariant Detection (SRID), cont’d</a:t>
            </a:r>
            <a:endParaRPr lang="en-US" altLang="zh-CN" sz="2800" dirty="0">
              <a:solidFill>
                <a:srgbClr val="000099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Oval 16"/>
          <p:cNvSpPr/>
          <p:nvPr/>
        </p:nvSpPr>
        <p:spPr>
          <a:xfrm>
            <a:off x="676469" y="1318527"/>
            <a:ext cx="92075" cy="92075"/>
          </a:xfrm>
          <a:prstGeom prst="ellipse">
            <a:avLst/>
          </a:prstGeom>
          <a:solidFill>
            <a:srgbClr val="0033CC"/>
          </a:solidFill>
          <a:ln>
            <a:solidFill>
              <a:srgbClr val="0033CC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9" name="Text Box 9"/>
          <p:cNvSpPr txBox="1">
            <a:spLocks noChangeArrowheads="1"/>
          </p:cNvSpPr>
          <p:nvPr/>
        </p:nvSpPr>
        <p:spPr bwMode="auto">
          <a:xfrm>
            <a:off x="914400" y="1143000"/>
            <a:ext cx="76200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altLang="zh-CN" sz="2400" dirty="0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M-Preamble Design, cont’d</a:t>
            </a:r>
            <a:endParaRPr lang="en-US" altLang="zh-CN" sz="2400" dirty="0">
              <a:solidFill>
                <a:srgbClr val="008000"/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51" name="Group 50"/>
          <p:cNvGrpSpPr/>
          <p:nvPr/>
        </p:nvGrpSpPr>
        <p:grpSpPr>
          <a:xfrm>
            <a:off x="957262" y="1676400"/>
            <a:ext cx="7729538" cy="400110"/>
            <a:chOff x="957262" y="1676400"/>
            <a:chExt cx="7729538" cy="400110"/>
          </a:xfrm>
        </p:grpSpPr>
        <p:sp>
          <p:nvSpPr>
            <p:cNvPr id="24" name="Text Box 9"/>
            <p:cNvSpPr txBox="1">
              <a:spLocks noChangeArrowheads="1"/>
            </p:cNvSpPr>
            <p:nvPr/>
          </p:nvSpPr>
          <p:spPr bwMode="auto">
            <a:xfrm>
              <a:off x="1143000" y="1676400"/>
              <a:ext cx="7543800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US" altLang="zh-CN" sz="2000" dirty="0" smtClean="0">
                  <a:solidFill>
                    <a:srgbClr val="FF0000"/>
                  </a:solidFill>
                  <a:latin typeface="Arial" pitchFamily="34" charset="0"/>
                  <a:cs typeface="Arial" pitchFamily="34" charset="0"/>
                </a:rPr>
                <a:t>Basic</a:t>
              </a:r>
              <a:r>
                <a:rPr lang="en-US" altLang="zh-CN" sz="2000" dirty="0" smtClean="0">
                  <a:latin typeface="Arial" pitchFamily="34" charset="0"/>
                  <a:cs typeface="Arial" pitchFamily="34" charset="0"/>
                </a:rPr>
                <a:t> rules:</a:t>
              </a:r>
              <a:endParaRPr lang="en-US" altLang="zh-CN" sz="2000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5" name="Rectangle 24"/>
            <p:cNvSpPr/>
            <p:nvPr/>
          </p:nvSpPr>
          <p:spPr>
            <a:xfrm>
              <a:off x="957262" y="1850886"/>
              <a:ext cx="109538" cy="28575"/>
            </a:xfrm>
            <a:prstGeom prst="rect">
              <a:avLst/>
            </a:prstGeom>
            <a:solidFill>
              <a:srgbClr val="0000CC"/>
            </a:solidFill>
            <a:ln>
              <a:solidFill>
                <a:srgbClr val="0000C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</p:grpSp>
      <p:pic>
        <p:nvPicPr>
          <p:cNvPr id="31" name="Picture 30" descr="star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048000" y="1699228"/>
            <a:ext cx="444971" cy="414494"/>
          </a:xfrm>
          <a:prstGeom prst="rect">
            <a:avLst/>
          </a:prstGeom>
        </p:spPr>
      </p:pic>
      <p:sp>
        <p:nvSpPr>
          <p:cNvPr id="32" name="Text Box 9"/>
          <p:cNvSpPr txBox="1">
            <a:spLocks noChangeArrowheads="1"/>
          </p:cNvSpPr>
          <p:nvPr/>
        </p:nvSpPr>
        <p:spPr bwMode="auto">
          <a:xfrm>
            <a:off x="3352800" y="1676400"/>
            <a:ext cx="36576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altLang="zh-CN" sz="2000" dirty="0" smtClean="0">
                <a:latin typeface="Arial" pitchFamily="34" charset="0"/>
                <a:cs typeface="Arial" pitchFamily="34" charset="0"/>
              </a:rPr>
              <a:t>Self-correlation        Energy</a:t>
            </a:r>
            <a:endParaRPr lang="en-US" altLang="zh-CN" sz="20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34" name="Picture 33" descr="star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048000" y="2328706"/>
            <a:ext cx="444971" cy="414494"/>
          </a:xfrm>
          <a:prstGeom prst="rect">
            <a:avLst/>
          </a:prstGeom>
        </p:spPr>
      </p:pic>
      <p:sp>
        <p:nvSpPr>
          <p:cNvPr id="35" name="Text Box 9"/>
          <p:cNvSpPr txBox="1">
            <a:spLocks noChangeArrowheads="1"/>
          </p:cNvSpPr>
          <p:nvPr/>
        </p:nvSpPr>
        <p:spPr bwMode="auto">
          <a:xfrm>
            <a:off x="4953000" y="2305110"/>
            <a:ext cx="34290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altLang="zh-CN" sz="2000" dirty="0" smtClean="0">
                <a:latin typeface="Arial" pitchFamily="34" charset="0"/>
                <a:cs typeface="Arial" pitchFamily="34" charset="0"/>
              </a:rPr>
              <a:t>&gt; minimum detectable SNR</a:t>
            </a:r>
            <a:endParaRPr lang="en-US" altLang="zh-CN" sz="2000" dirty="0"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38" name="Straight Connector 37"/>
          <p:cNvCxnSpPr/>
          <p:nvPr/>
        </p:nvCxnSpPr>
        <p:spPr>
          <a:xfrm>
            <a:off x="3448878" y="2533710"/>
            <a:ext cx="1447800" cy="0"/>
          </a:xfrm>
          <a:prstGeom prst="line">
            <a:avLst/>
          </a:prstGeom>
          <a:ln w="19050">
            <a:solidFill>
              <a:schemeClr val="tx1"/>
            </a:solidFill>
            <a:tailEnd type="non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Text Box 9"/>
          <p:cNvSpPr txBox="1">
            <a:spLocks noChangeArrowheads="1"/>
          </p:cNvSpPr>
          <p:nvPr/>
        </p:nvSpPr>
        <p:spPr bwMode="auto">
          <a:xfrm>
            <a:off x="3429000" y="2133600"/>
            <a:ext cx="15240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altLang="zh-CN" sz="2000" dirty="0" err="1" smtClean="0">
                <a:latin typeface="Arial" pitchFamily="34" charset="0"/>
                <a:cs typeface="Arial" pitchFamily="34" charset="0"/>
              </a:rPr>
              <a:t>Avg</a:t>
            </a:r>
            <a:r>
              <a:rPr lang="en-US" altLang="zh-CN" sz="2000" dirty="0" smtClean="0">
                <a:latin typeface="Arial" pitchFamily="34" charset="0"/>
                <a:cs typeface="Arial" pitchFamily="34" charset="0"/>
              </a:rPr>
              <a:t> Energy</a:t>
            </a:r>
            <a:endParaRPr lang="en-US" altLang="zh-CN" sz="2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8" name="Text Box 9"/>
          <p:cNvSpPr txBox="1">
            <a:spLocks noChangeArrowheads="1"/>
          </p:cNvSpPr>
          <p:nvPr/>
        </p:nvSpPr>
        <p:spPr bwMode="auto">
          <a:xfrm>
            <a:off x="3429000" y="2477388"/>
            <a:ext cx="15240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altLang="zh-CN" sz="2000" dirty="0" smtClean="0">
                <a:latin typeface="Arial" pitchFamily="34" charset="0"/>
                <a:cs typeface="Arial" pitchFamily="34" charset="0"/>
              </a:rPr>
              <a:t>Noise floor</a:t>
            </a:r>
            <a:endParaRPr lang="en-US" altLang="zh-CN" sz="2000" dirty="0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49" name="Object 48"/>
          <p:cNvGraphicFramePr>
            <a:graphicFrameLocks noChangeAspect="1"/>
          </p:cNvGraphicFramePr>
          <p:nvPr/>
        </p:nvGraphicFramePr>
        <p:xfrm>
          <a:off x="5257800" y="1752600"/>
          <a:ext cx="292100" cy="292100"/>
        </p:xfrm>
        <a:graphic>
          <a:graphicData uri="http://schemas.openxmlformats.org/presentationml/2006/ole">
            <p:oleObj spid="_x0000_s1027" name="Equation" r:id="rId5" imgW="126720" imgH="126720" progId="Equation.3">
              <p:embed/>
            </p:oleObj>
          </a:graphicData>
        </a:graphic>
      </p:graphicFrame>
      <p:sp>
        <p:nvSpPr>
          <p:cNvPr id="50" name="Rectangle 49"/>
          <p:cNvSpPr/>
          <p:nvPr/>
        </p:nvSpPr>
        <p:spPr>
          <a:xfrm>
            <a:off x="3124200" y="1676400"/>
            <a:ext cx="5257800" cy="12192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52" name="Group 51"/>
          <p:cNvGrpSpPr/>
          <p:nvPr/>
        </p:nvGrpSpPr>
        <p:grpSpPr>
          <a:xfrm>
            <a:off x="957262" y="3028890"/>
            <a:ext cx="7729538" cy="400110"/>
            <a:chOff x="957262" y="1676400"/>
            <a:chExt cx="7729538" cy="400110"/>
          </a:xfrm>
        </p:grpSpPr>
        <p:sp>
          <p:nvSpPr>
            <p:cNvPr id="53" name="Text Box 9"/>
            <p:cNvSpPr txBox="1">
              <a:spLocks noChangeArrowheads="1"/>
            </p:cNvSpPr>
            <p:nvPr/>
          </p:nvSpPr>
          <p:spPr bwMode="auto">
            <a:xfrm>
              <a:off x="1143000" y="1676400"/>
              <a:ext cx="7543800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US" altLang="zh-CN" sz="2000" dirty="0" smtClean="0">
                  <a:solidFill>
                    <a:srgbClr val="FF0000"/>
                  </a:solidFill>
                  <a:latin typeface="Arial" pitchFamily="34" charset="0"/>
                  <a:cs typeface="Arial" pitchFamily="34" charset="0"/>
                </a:rPr>
                <a:t>Enhanced</a:t>
              </a:r>
              <a:r>
                <a:rPr lang="en-US" altLang="zh-CN" sz="2000" dirty="0" smtClean="0">
                  <a:latin typeface="Arial" pitchFamily="34" charset="0"/>
                  <a:cs typeface="Arial" pitchFamily="34" charset="0"/>
                </a:rPr>
                <a:t> rule:</a:t>
              </a:r>
              <a:endParaRPr lang="en-US" altLang="zh-CN" sz="2000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4" name="Rectangle 53"/>
            <p:cNvSpPr/>
            <p:nvPr/>
          </p:nvSpPr>
          <p:spPr>
            <a:xfrm>
              <a:off x="957262" y="1850886"/>
              <a:ext cx="109538" cy="28575"/>
            </a:xfrm>
            <a:prstGeom prst="rect">
              <a:avLst/>
            </a:prstGeom>
            <a:solidFill>
              <a:srgbClr val="0000CC"/>
            </a:solidFill>
            <a:ln>
              <a:solidFill>
                <a:srgbClr val="0000C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</p:grpSp>
      <p:grpSp>
        <p:nvGrpSpPr>
          <p:cNvPr id="59" name="Group 58"/>
          <p:cNvGrpSpPr/>
          <p:nvPr/>
        </p:nvGrpSpPr>
        <p:grpSpPr>
          <a:xfrm>
            <a:off x="3028122" y="3057939"/>
            <a:ext cx="5105400" cy="437322"/>
            <a:chOff x="1066800" y="3448878"/>
            <a:chExt cx="5105400" cy="437322"/>
          </a:xfrm>
        </p:grpSpPr>
        <p:pic>
          <p:nvPicPr>
            <p:cNvPr id="55" name="Picture 54" descr="star.png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066800" y="3471706"/>
              <a:ext cx="444971" cy="414494"/>
            </a:xfrm>
            <a:prstGeom prst="rect">
              <a:avLst/>
            </a:prstGeom>
          </p:spPr>
        </p:pic>
        <p:sp>
          <p:nvSpPr>
            <p:cNvPr id="56" name="Text Box 9"/>
            <p:cNvSpPr txBox="1">
              <a:spLocks noChangeArrowheads="1"/>
            </p:cNvSpPr>
            <p:nvPr/>
          </p:nvSpPr>
          <p:spPr bwMode="auto">
            <a:xfrm>
              <a:off x="1371600" y="3448878"/>
              <a:ext cx="4800600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US" altLang="zh-CN" sz="2000" dirty="0" smtClean="0">
                  <a:latin typeface="Arial" pitchFamily="34" charset="0"/>
                  <a:cs typeface="Arial" pitchFamily="34" charset="0"/>
                </a:rPr>
                <a:t># of sampling points satisfying basic rule</a:t>
              </a:r>
              <a:endParaRPr lang="en-US" altLang="zh-CN" sz="2000" dirty="0"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61" name="Group 60"/>
          <p:cNvGrpSpPr/>
          <p:nvPr/>
        </p:nvGrpSpPr>
        <p:grpSpPr>
          <a:xfrm>
            <a:off x="4989444" y="3389313"/>
            <a:ext cx="1035119" cy="654050"/>
            <a:chOff x="5334000" y="3308419"/>
            <a:chExt cx="1035119" cy="654050"/>
          </a:xfrm>
        </p:grpSpPr>
        <p:graphicFrame>
          <p:nvGraphicFramePr>
            <p:cNvPr id="58" name="Object 57"/>
            <p:cNvGraphicFramePr>
              <a:graphicFrameLocks noChangeAspect="1"/>
            </p:cNvGraphicFramePr>
            <p:nvPr/>
          </p:nvGraphicFramePr>
          <p:xfrm>
            <a:off x="5673794" y="3308419"/>
            <a:ext cx="695325" cy="654050"/>
          </p:xfrm>
          <a:graphic>
            <a:graphicData uri="http://schemas.openxmlformats.org/presentationml/2006/ole">
              <p:oleObj spid="_x0000_s1029" name="Equation" r:id="rId6" imgW="419040" imgH="393480" progId="Equation.3">
                <p:embed/>
              </p:oleObj>
            </a:graphicData>
          </a:graphic>
        </p:graphicFrame>
        <p:graphicFrame>
          <p:nvGraphicFramePr>
            <p:cNvPr id="1030" name="Object 6"/>
            <p:cNvGraphicFramePr>
              <a:graphicFrameLocks noChangeAspect="1"/>
            </p:cNvGraphicFramePr>
            <p:nvPr/>
          </p:nvGraphicFramePr>
          <p:xfrm>
            <a:off x="5334000" y="3505200"/>
            <a:ext cx="292100" cy="292100"/>
          </p:xfrm>
          <a:graphic>
            <a:graphicData uri="http://schemas.openxmlformats.org/presentationml/2006/ole">
              <p:oleObj spid="_x0000_s1030" name="Equation" r:id="rId7" imgW="126720" imgH="126720" progId="Equation.3">
                <p:embed/>
              </p:oleObj>
            </a:graphicData>
          </a:graphic>
        </p:graphicFrame>
      </p:grpSp>
      <p:sp>
        <p:nvSpPr>
          <p:cNvPr id="62" name="Text Box 9"/>
          <p:cNvSpPr txBox="1">
            <a:spLocks noChangeArrowheads="1"/>
          </p:cNvSpPr>
          <p:nvPr/>
        </p:nvSpPr>
        <p:spPr bwMode="auto">
          <a:xfrm>
            <a:off x="5943600" y="3505200"/>
            <a:ext cx="28194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altLang="zh-CN" sz="2000" dirty="0" smtClean="0">
                <a:latin typeface="Arial" pitchFamily="34" charset="0"/>
                <a:cs typeface="Arial" pitchFamily="34" charset="0"/>
              </a:rPr>
              <a:t>M-preamble length</a:t>
            </a:r>
            <a:endParaRPr lang="en-US" altLang="zh-CN" sz="20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990600" y="4076300"/>
            <a:ext cx="6019171" cy="274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3" name="Rectangle 32"/>
          <p:cNvSpPr/>
          <p:nvPr/>
        </p:nvSpPr>
        <p:spPr>
          <a:xfrm>
            <a:off x="3124200" y="2990250"/>
            <a:ext cx="5257800" cy="12192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AutoShape 3"/>
          <p:cNvSpPr>
            <a:spLocks noChangeArrowheads="1"/>
          </p:cNvSpPr>
          <p:nvPr/>
        </p:nvSpPr>
        <p:spPr bwMode="auto">
          <a:xfrm>
            <a:off x="457200" y="850900"/>
            <a:ext cx="6400800" cy="6350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0033CC">
                  <a:alpha val="98000"/>
                </a:srgbClr>
              </a:gs>
              <a:gs pos="100000">
                <a:srgbClr val="00185E">
                  <a:alpha val="0"/>
                </a:srgbClr>
              </a:gs>
            </a:gsLst>
            <a:lin ang="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" name="Text Box 2"/>
          <p:cNvSpPr txBox="1">
            <a:spLocks noChangeArrowheads="1"/>
          </p:cNvSpPr>
          <p:nvPr/>
        </p:nvSpPr>
        <p:spPr bwMode="auto">
          <a:xfrm>
            <a:off x="381000" y="177800"/>
            <a:ext cx="85344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altLang="zh-CN" sz="2800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PHY-layer address filtering</a:t>
            </a:r>
            <a:endParaRPr lang="en-US" altLang="zh-CN" sz="2800" dirty="0">
              <a:solidFill>
                <a:srgbClr val="000099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Oval 16"/>
          <p:cNvSpPr/>
          <p:nvPr/>
        </p:nvSpPr>
        <p:spPr>
          <a:xfrm>
            <a:off x="676469" y="2975049"/>
            <a:ext cx="92075" cy="92075"/>
          </a:xfrm>
          <a:prstGeom prst="ellipse">
            <a:avLst/>
          </a:prstGeom>
          <a:solidFill>
            <a:srgbClr val="0033CC"/>
          </a:solidFill>
          <a:ln>
            <a:solidFill>
              <a:srgbClr val="0033CC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9" name="Text Box 9"/>
          <p:cNvSpPr txBox="1">
            <a:spLocks noChangeArrowheads="1"/>
          </p:cNvSpPr>
          <p:nvPr/>
        </p:nvSpPr>
        <p:spPr bwMode="auto">
          <a:xfrm>
            <a:off x="914400" y="2799522"/>
            <a:ext cx="76200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altLang="zh-CN" sz="24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Solution</a:t>
            </a:r>
            <a:r>
              <a:rPr lang="en-US" altLang="zh-CN" sz="2400" dirty="0" smtClean="0">
                <a:latin typeface="Arial" pitchFamily="34" charset="0"/>
                <a:cs typeface="Arial" pitchFamily="34" charset="0"/>
              </a:rPr>
              <a:t>: PHY-layer addressing</a:t>
            </a:r>
            <a:endParaRPr lang="en-US" altLang="zh-CN" sz="2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3581400" y="4038600"/>
            <a:ext cx="3276600" cy="533400"/>
          </a:xfrm>
          <a:prstGeom prst="rect">
            <a:avLst/>
          </a:prstGeom>
          <a:noFill/>
          <a:ln>
            <a:solidFill>
              <a:srgbClr val="0000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n-US" dirty="0">
              <a:latin typeface="Helvetica" pitchFamily="34" charset="0"/>
            </a:endParaRPr>
          </a:p>
        </p:txBody>
      </p:sp>
      <p:sp>
        <p:nvSpPr>
          <p:cNvPr id="27" name="Text Box 9"/>
          <p:cNvSpPr txBox="1">
            <a:spLocks noChangeArrowheads="1"/>
          </p:cNvSpPr>
          <p:nvPr/>
        </p:nvSpPr>
        <p:spPr bwMode="auto">
          <a:xfrm>
            <a:off x="3581400" y="4114800"/>
            <a:ext cx="32766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altLang="zh-CN" sz="2000" dirty="0" smtClean="0">
                <a:latin typeface="Arial" pitchFamily="34" charset="0"/>
                <a:cs typeface="Arial" pitchFamily="34" charset="0"/>
              </a:rPr>
              <a:t>802.11 packet</a:t>
            </a:r>
            <a:endParaRPr lang="en-US" altLang="zh-CN" sz="2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3276600" y="4038600"/>
            <a:ext cx="304800" cy="533400"/>
          </a:xfrm>
          <a:prstGeom prst="rect">
            <a:avLst/>
          </a:prstGeom>
          <a:noFill/>
          <a:ln>
            <a:solidFill>
              <a:srgbClr val="0000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n-US" dirty="0">
              <a:latin typeface="Helvetica" pitchFamily="34" charset="0"/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2132937" y="4038600"/>
            <a:ext cx="381000" cy="533400"/>
          </a:xfrm>
          <a:prstGeom prst="rect">
            <a:avLst/>
          </a:prstGeom>
          <a:gradFill flip="none" rotWithShape="1">
            <a:gsLst>
              <a:gs pos="0">
                <a:srgbClr val="CBCBCB"/>
              </a:gs>
              <a:gs pos="13000">
                <a:srgbClr val="5F5F5F"/>
              </a:gs>
              <a:gs pos="21001">
                <a:srgbClr val="5F5F5F"/>
              </a:gs>
              <a:gs pos="63000">
                <a:srgbClr val="FFFFFF"/>
              </a:gs>
              <a:gs pos="67000">
                <a:srgbClr val="B2B2B2"/>
              </a:gs>
              <a:gs pos="69000">
                <a:srgbClr val="292929"/>
              </a:gs>
              <a:gs pos="82001">
                <a:srgbClr val="777777"/>
              </a:gs>
              <a:gs pos="100000">
                <a:srgbClr val="EAEAEA"/>
              </a:gs>
            </a:gsLst>
            <a:lin ang="10800000" scaled="0"/>
            <a:tileRect/>
          </a:gra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n-US" dirty="0">
              <a:latin typeface="Helvetica" pitchFamily="34" charset="0"/>
            </a:endParaRPr>
          </a:p>
        </p:txBody>
      </p:sp>
      <p:sp>
        <p:nvSpPr>
          <p:cNvPr id="33" name="Rectangle 32"/>
          <p:cNvSpPr/>
          <p:nvPr/>
        </p:nvSpPr>
        <p:spPr>
          <a:xfrm>
            <a:off x="2513937" y="4038600"/>
            <a:ext cx="381000" cy="533400"/>
          </a:xfrm>
          <a:prstGeom prst="rect">
            <a:avLst/>
          </a:prstGeom>
          <a:gradFill flip="none" rotWithShape="1">
            <a:gsLst>
              <a:gs pos="0">
                <a:srgbClr val="CBCBCB"/>
              </a:gs>
              <a:gs pos="13000">
                <a:srgbClr val="5F5F5F"/>
              </a:gs>
              <a:gs pos="21001">
                <a:srgbClr val="5F5F5F"/>
              </a:gs>
              <a:gs pos="63000">
                <a:srgbClr val="FFFFFF"/>
              </a:gs>
              <a:gs pos="67000">
                <a:srgbClr val="B2B2B2"/>
              </a:gs>
              <a:gs pos="69000">
                <a:srgbClr val="292929"/>
              </a:gs>
              <a:gs pos="82001">
                <a:srgbClr val="777777"/>
              </a:gs>
              <a:gs pos="100000">
                <a:srgbClr val="EAEAEA"/>
              </a:gs>
            </a:gsLst>
            <a:lin ang="10800000" scaled="0"/>
            <a:tileRect/>
          </a:gra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n-US" dirty="0">
              <a:latin typeface="Helvetica" pitchFamily="34" charset="0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2895600" y="4038600"/>
            <a:ext cx="381000" cy="533400"/>
          </a:xfrm>
          <a:prstGeom prst="rect">
            <a:avLst/>
          </a:prstGeom>
          <a:gradFill flip="none" rotWithShape="1">
            <a:gsLst>
              <a:gs pos="0">
                <a:srgbClr val="CBCBCB"/>
              </a:gs>
              <a:gs pos="13000">
                <a:srgbClr val="5F5F5F"/>
              </a:gs>
              <a:gs pos="21001">
                <a:srgbClr val="5F5F5F"/>
              </a:gs>
              <a:gs pos="63000">
                <a:srgbClr val="FFFFFF"/>
              </a:gs>
              <a:gs pos="67000">
                <a:srgbClr val="B2B2B2"/>
              </a:gs>
              <a:gs pos="69000">
                <a:srgbClr val="292929"/>
              </a:gs>
              <a:gs pos="82001">
                <a:srgbClr val="777777"/>
              </a:gs>
              <a:gs pos="100000">
                <a:srgbClr val="EAEAEA"/>
              </a:gs>
            </a:gsLst>
            <a:lin ang="10800000" scaled="0"/>
            <a:tileRect/>
          </a:gra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n-US" dirty="0">
              <a:latin typeface="Helvetica" pitchFamily="34" charset="0"/>
            </a:endParaRPr>
          </a:p>
        </p:txBody>
      </p:sp>
      <p:sp>
        <p:nvSpPr>
          <p:cNvPr id="24" name="Oval 23"/>
          <p:cNvSpPr/>
          <p:nvPr/>
        </p:nvSpPr>
        <p:spPr>
          <a:xfrm>
            <a:off x="675861" y="1314062"/>
            <a:ext cx="92075" cy="92075"/>
          </a:xfrm>
          <a:prstGeom prst="ellipse">
            <a:avLst/>
          </a:prstGeom>
          <a:solidFill>
            <a:srgbClr val="0033CC"/>
          </a:solidFill>
          <a:ln>
            <a:solidFill>
              <a:srgbClr val="0033CC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5" name="Text Box 9"/>
          <p:cNvSpPr txBox="1">
            <a:spLocks noChangeArrowheads="1"/>
          </p:cNvSpPr>
          <p:nvPr/>
        </p:nvSpPr>
        <p:spPr bwMode="auto">
          <a:xfrm>
            <a:off x="913792" y="1138535"/>
            <a:ext cx="76200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altLang="zh-CN" sz="24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Problem</a:t>
            </a:r>
            <a:r>
              <a:rPr lang="en-US" altLang="zh-CN" sz="2400" dirty="0" smtClean="0">
                <a:latin typeface="Arial" pitchFamily="34" charset="0"/>
                <a:cs typeface="Arial" pitchFamily="34" charset="0"/>
              </a:rPr>
              <a:t>: false triggering</a:t>
            </a:r>
            <a:endParaRPr lang="en-US" altLang="zh-CN" sz="2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838200" y="1812190"/>
            <a:ext cx="109538" cy="28575"/>
          </a:xfrm>
          <a:prstGeom prst="rect">
            <a:avLst/>
          </a:prstGeom>
          <a:solidFill>
            <a:srgbClr val="0000CC"/>
          </a:solidFill>
          <a:ln>
            <a:solidFill>
              <a:srgbClr val="0000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2" name="Text Box 9"/>
          <p:cNvSpPr txBox="1">
            <a:spLocks noChangeArrowheads="1"/>
          </p:cNvSpPr>
          <p:nvPr/>
        </p:nvSpPr>
        <p:spPr bwMode="auto">
          <a:xfrm>
            <a:off x="1023938" y="1638180"/>
            <a:ext cx="75438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altLang="zh-CN" sz="2000" dirty="0" smtClean="0">
                <a:latin typeface="Arial" pitchFamily="34" charset="0"/>
                <a:cs typeface="Arial" pitchFamily="34" charset="0"/>
              </a:rPr>
              <a:t>Packets intended for one client may trigger all other clients</a:t>
            </a:r>
            <a:endParaRPr lang="en-US" altLang="zh-CN" sz="2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4" name="Rectangle 33"/>
          <p:cNvSpPr/>
          <p:nvPr/>
        </p:nvSpPr>
        <p:spPr>
          <a:xfrm>
            <a:off x="838200" y="2212300"/>
            <a:ext cx="109538" cy="28575"/>
          </a:xfrm>
          <a:prstGeom prst="rect">
            <a:avLst/>
          </a:prstGeom>
          <a:solidFill>
            <a:srgbClr val="0000CC"/>
          </a:solidFill>
          <a:ln>
            <a:solidFill>
              <a:srgbClr val="0000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5" name="Text Box 9"/>
          <p:cNvSpPr txBox="1">
            <a:spLocks noChangeArrowheads="1"/>
          </p:cNvSpPr>
          <p:nvPr/>
        </p:nvSpPr>
        <p:spPr bwMode="auto">
          <a:xfrm>
            <a:off x="1023938" y="2038290"/>
            <a:ext cx="75438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altLang="zh-CN" sz="2000" dirty="0" smtClean="0">
                <a:latin typeface="Arial" pitchFamily="34" charset="0"/>
                <a:cs typeface="Arial" pitchFamily="34" charset="0"/>
              </a:rPr>
              <a:t>Waste of energy</a:t>
            </a:r>
            <a:endParaRPr lang="en-US" altLang="zh-CN" sz="2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8" name="Text Box 9"/>
          <p:cNvSpPr txBox="1">
            <a:spLocks noChangeArrowheads="1"/>
          </p:cNvSpPr>
          <p:nvPr/>
        </p:nvSpPr>
        <p:spPr bwMode="auto">
          <a:xfrm>
            <a:off x="983973" y="3352800"/>
            <a:ext cx="75438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altLang="zh-CN" sz="2000" dirty="0" smtClean="0">
                <a:latin typeface="Arial" pitchFamily="34" charset="0"/>
                <a:cs typeface="Arial" pitchFamily="34" charset="0"/>
              </a:rPr>
              <a:t>Use sequence separation as node address</a:t>
            </a:r>
            <a:endParaRPr lang="en-US" altLang="zh-CN" sz="2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9" name="Rectangle 38"/>
          <p:cNvSpPr/>
          <p:nvPr/>
        </p:nvSpPr>
        <p:spPr>
          <a:xfrm>
            <a:off x="838200" y="3523008"/>
            <a:ext cx="109538" cy="28575"/>
          </a:xfrm>
          <a:prstGeom prst="rect">
            <a:avLst/>
          </a:prstGeom>
          <a:solidFill>
            <a:srgbClr val="0000CC"/>
          </a:solidFill>
          <a:ln>
            <a:solidFill>
              <a:srgbClr val="0000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46" name="Text Box 9"/>
          <p:cNvSpPr txBox="1">
            <a:spLocks noChangeArrowheads="1"/>
          </p:cNvSpPr>
          <p:nvPr/>
        </p:nvSpPr>
        <p:spPr bwMode="auto">
          <a:xfrm>
            <a:off x="838200" y="4114800"/>
            <a:ext cx="12192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altLang="zh-CN" sz="2000" dirty="0" smtClean="0">
                <a:latin typeface="Arial" pitchFamily="34" charset="0"/>
                <a:cs typeface="Arial" pitchFamily="34" charset="0"/>
              </a:rPr>
              <a:t>Node 0:</a:t>
            </a:r>
            <a:endParaRPr lang="en-US" altLang="zh-CN" sz="2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7" name="Rectangle 46"/>
          <p:cNvSpPr/>
          <p:nvPr/>
        </p:nvSpPr>
        <p:spPr>
          <a:xfrm>
            <a:off x="4191000" y="4876800"/>
            <a:ext cx="3276600" cy="533400"/>
          </a:xfrm>
          <a:prstGeom prst="rect">
            <a:avLst/>
          </a:prstGeom>
          <a:noFill/>
          <a:ln>
            <a:solidFill>
              <a:srgbClr val="0000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n-US" dirty="0">
              <a:latin typeface="Helvetica" pitchFamily="34" charset="0"/>
            </a:endParaRPr>
          </a:p>
        </p:txBody>
      </p:sp>
      <p:sp>
        <p:nvSpPr>
          <p:cNvPr id="48" name="Text Box 9"/>
          <p:cNvSpPr txBox="1">
            <a:spLocks noChangeArrowheads="1"/>
          </p:cNvSpPr>
          <p:nvPr/>
        </p:nvSpPr>
        <p:spPr bwMode="auto">
          <a:xfrm>
            <a:off x="4191000" y="4953000"/>
            <a:ext cx="32766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altLang="zh-CN" sz="2000" dirty="0" smtClean="0">
                <a:latin typeface="Arial" pitchFamily="34" charset="0"/>
                <a:cs typeface="Arial" pitchFamily="34" charset="0"/>
              </a:rPr>
              <a:t>802.11 packet</a:t>
            </a:r>
            <a:endParaRPr lang="en-US" altLang="zh-CN" sz="2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9" name="Rectangle 48"/>
          <p:cNvSpPr/>
          <p:nvPr/>
        </p:nvSpPr>
        <p:spPr>
          <a:xfrm>
            <a:off x="3886200" y="4876800"/>
            <a:ext cx="304800" cy="533400"/>
          </a:xfrm>
          <a:prstGeom prst="rect">
            <a:avLst/>
          </a:prstGeom>
          <a:noFill/>
          <a:ln>
            <a:solidFill>
              <a:srgbClr val="0000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n-US" dirty="0">
              <a:latin typeface="Helvetica" pitchFamily="34" charset="0"/>
            </a:endParaRPr>
          </a:p>
        </p:txBody>
      </p:sp>
      <p:sp>
        <p:nvSpPr>
          <p:cNvPr id="50" name="Rectangle 49"/>
          <p:cNvSpPr/>
          <p:nvPr/>
        </p:nvSpPr>
        <p:spPr>
          <a:xfrm>
            <a:off x="2132937" y="4876800"/>
            <a:ext cx="381000" cy="533400"/>
          </a:xfrm>
          <a:prstGeom prst="rect">
            <a:avLst/>
          </a:prstGeom>
          <a:gradFill flip="none" rotWithShape="1">
            <a:gsLst>
              <a:gs pos="0">
                <a:srgbClr val="CBCBCB"/>
              </a:gs>
              <a:gs pos="13000">
                <a:srgbClr val="5F5F5F"/>
              </a:gs>
              <a:gs pos="21001">
                <a:srgbClr val="5F5F5F"/>
              </a:gs>
              <a:gs pos="63000">
                <a:srgbClr val="FFFFFF"/>
              </a:gs>
              <a:gs pos="67000">
                <a:srgbClr val="B2B2B2"/>
              </a:gs>
              <a:gs pos="69000">
                <a:srgbClr val="292929"/>
              </a:gs>
              <a:gs pos="82001">
                <a:srgbClr val="777777"/>
              </a:gs>
              <a:gs pos="100000">
                <a:srgbClr val="EAEAEA"/>
              </a:gs>
            </a:gsLst>
            <a:lin ang="10800000" scaled="0"/>
            <a:tileRect/>
          </a:gra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n-US" dirty="0">
              <a:latin typeface="Helvetica" pitchFamily="34" charset="0"/>
            </a:endParaRPr>
          </a:p>
        </p:txBody>
      </p:sp>
      <p:sp>
        <p:nvSpPr>
          <p:cNvPr id="51" name="Rectangle 50"/>
          <p:cNvSpPr/>
          <p:nvPr/>
        </p:nvSpPr>
        <p:spPr>
          <a:xfrm>
            <a:off x="2818737" y="4876800"/>
            <a:ext cx="381000" cy="533400"/>
          </a:xfrm>
          <a:prstGeom prst="rect">
            <a:avLst/>
          </a:prstGeom>
          <a:gradFill flip="none" rotWithShape="1">
            <a:gsLst>
              <a:gs pos="0">
                <a:srgbClr val="CBCBCB"/>
              </a:gs>
              <a:gs pos="13000">
                <a:srgbClr val="5F5F5F"/>
              </a:gs>
              <a:gs pos="21001">
                <a:srgbClr val="5F5F5F"/>
              </a:gs>
              <a:gs pos="63000">
                <a:srgbClr val="FFFFFF"/>
              </a:gs>
              <a:gs pos="67000">
                <a:srgbClr val="B2B2B2"/>
              </a:gs>
              <a:gs pos="69000">
                <a:srgbClr val="292929"/>
              </a:gs>
              <a:gs pos="82001">
                <a:srgbClr val="777777"/>
              </a:gs>
              <a:gs pos="100000">
                <a:srgbClr val="EAEAEA"/>
              </a:gs>
            </a:gsLst>
            <a:lin ang="10800000" scaled="0"/>
            <a:tileRect/>
          </a:gra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n-US" dirty="0">
              <a:latin typeface="Helvetica" pitchFamily="34" charset="0"/>
            </a:endParaRPr>
          </a:p>
        </p:txBody>
      </p:sp>
      <p:sp>
        <p:nvSpPr>
          <p:cNvPr id="52" name="Rectangle 51"/>
          <p:cNvSpPr/>
          <p:nvPr/>
        </p:nvSpPr>
        <p:spPr>
          <a:xfrm>
            <a:off x="3505200" y="4876800"/>
            <a:ext cx="381000" cy="533400"/>
          </a:xfrm>
          <a:prstGeom prst="rect">
            <a:avLst/>
          </a:prstGeom>
          <a:gradFill flip="none" rotWithShape="1">
            <a:gsLst>
              <a:gs pos="0">
                <a:srgbClr val="CBCBCB"/>
              </a:gs>
              <a:gs pos="13000">
                <a:srgbClr val="5F5F5F"/>
              </a:gs>
              <a:gs pos="21001">
                <a:srgbClr val="5F5F5F"/>
              </a:gs>
              <a:gs pos="63000">
                <a:srgbClr val="FFFFFF"/>
              </a:gs>
              <a:gs pos="67000">
                <a:srgbClr val="B2B2B2"/>
              </a:gs>
              <a:gs pos="69000">
                <a:srgbClr val="292929"/>
              </a:gs>
              <a:gs pos="82001">
                <a:srgbClr val="777777"/>
              </a:gs>
              <a:gs pos="100000">
                <a:srgbClr val="EAEAEA"/>
              </a:gs>
            </a:gsLst>
            <a:lin ang="10800000" scaled="0"/>
            <a:tileRect/>
          </a:gra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n-US" dirty="0">
              <a:latin typeface="Helvetica" pitchFamily="34" charset="0"/>
            </a:endParaRPr>
          </a:p>
        </p:txBody>
      </p:sp>
      <p:sp>
        <p:nvSpPr>
          <p:cNvPr id="53" name="Text Box 9"/>
          <p:cNvSpPr txBox="1">
            <a:spLocks noChangeArrowheads="1"/>
          </p:cNvSpPr>
          <p:nvPr/>
        </p:nvSpPr>
        <p:spPr bwMode="auto">
          <a:xfrm>
            <a:off x="838200" y="4953000"/>
            <a:ext cx="12192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altLang="zh-CN" sz="2000" dirty="0" smtClean="0">
                <a:latin typeface="Arial" pitchFamily="34" charset="0"/>
                <a:cs typeface="Arial" pitchFamily="34" charset="0"/>
              </a:rPr>
              <a:t>Node 1:</a:t>
            </a:r>
            <a:endParaRPr lang="en-US" altLang="zh-CN" sz="2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4" name="Rectangle 53"/>
          <p:cNvSpPr/>
          <p:nvPr/>
        </p:nvSpPr>
        <p:spPr>
          <a:xfrm>
            <a:off x="2514600" y="4876800"/>
            <a:ext cx="304800" cy="5334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n-US" dirty="0">
              <a:latin typeface="Helvetica" pitchFamily="34" charset="0"/>
            </a:endParaRPr>
          </a:p>
        </p:txBody>
      </p:sp>
      <p:sp>
        <p:nvSpPr>
          <p:cNvPr id="56" name="Rectangle 55"/>
          <p:cNvSpPr/>
          <p:nvPr/>
        </p:nvSpPr>
        <p:spPr>
          <a:xfrm>
            <a:off x="3200400" y="4876800"/>
            <a:ext cx="304800" cy="5334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n-US" dirty="0">
              <a:latin typeface="Helvetica" pitchFamily="34" charset="0"/>
            </a:endParaRPr>
          </a:p>
        </p:txBody>
      </p:sp>
      <p:sp>
        <p:nvSpPr>
          <p:cNvPr id="57" name="Text Box 9"/>
          <p:cNvSpPr txBox="1">
            <a:spLocks noChangeArrowheads="1"/>
          </p:cNvSpPr>
          <p:nvPr/>
        </p:nvSpPr>
        <p:spPr bwMode="auto">
          <a:xfrm>
            <a:off x="2103782" y="5772090"/>
            <a:ext cx="2696818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altLang="zh-CN" sz="2000" dirty="0" smtClean="0">
                <a:latin typeface="Arial" pitchFamily="34" charset="0"/>
                <a:cs typeface="Arial" pitchFamily="34" charset="0"/>
              </a:rPr>
              <a:t>Sequence separation</a:t>
            </a:r>
            <a:endParaRPr lang="en-US" altLang="zh-CN" sz="2000" dirty="0"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58" name="Straight Arrow Connector 57"/>
          <p:cNvCxnSpPr/>
          <p:nvPr/>
        </p:nvCxnSpPr>
        <p:spPr>
          <a:xfrm rot="16200000" flipV="1">
            <a:off x="2511289" y="5383697"/>
            <a:ext cx="536712" cy="284919"/>
          </a:xfrm>
          <a:prstGeom prst="straightConnector1">
            <a:avLst/>
          </a:prstGeom>
          <a:ln w="19050">
            <a:solidFill>
              <a:schemeClr val="tx1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Arrow Connector 59"/>
          <p:cNvCxnSpPr/>
          <p:nvPr/>
        </p:nvCxnSpPr>
        <p:spPr>
          <a:xfrm rot="5400000" flipH="1" flipV="1">
            <a:off x="3048001" y="5440021"/>
            <a:ext cx="526773" cy="162335"/>
          </a:xfrm>
          <a:prstGeom prst="straightConnector1">
            <a:avLst/>
          </a:prstGeom>
          <a:ln w="19050">
            <a:solidFill>
              <a:schemeClr val="tx1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9" grpId="0"/>
      <p:bldP spid="26" grpId="0" animBg="1"/>
      <p:bldP spid="27" grpId="0"/>
      <p:bldP spid="28" grpId="0" animBg="1"/>
      <p:bldP spid="29" grpId="0" animBg="1"/>
      <p:bldP spid="33" grpId="0" animBg="1"/>
      <p:bldP spid="21" grpId="0" animBg="1"/>
      <p:bldP spid="38" grpId="0"/>
      <p:bldP spid="39" grpId="0" animBg="1"/>
      <p:bldP spid="46" grpId="0"/>
      <p:bldP spid="47" grpId="0" animBg="1"/>
      <p:bldP spid="48" grpId="0"/>
      <p:bldP spid="49" grpId="0" animBg="1"/>
      <p:bldP spid="50" grpId="0" animBg="1"/>
      <p:bldP spid="51" grpId="0" animBg="1"/>
      <p:bldP spid="52" grpId="0" animBg="1"/>
      <p:bldP spid="53" grpId="0"/>
      <p:bldP spid="54" grpId="0" animBg="1"/>
      <p:bldP spid="56" grpId="0" animBg="1"/>
      <p:bldP spid="57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AutoShape 3"/>
          <p:cNvSpPr>
            <a:spLocks noChangeArrowheads="1"/>
          </p:cNvSpPr>
          <p:nvPr/>
        </p:nvSpPr>
        <p:spPr bwMode="auto">
          <a:xfrm>
            <a:off x="457200" y="850900"/>
            <a:ext cx="6400800" cy="6350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0033CC">
                  <a:alpha val="98000"/>
                </a:srgbClr>
              </a:gs>
              <a:gs pos="100000">
                <a:srgbClr val="00185E">
                  <a:alpha val="0"/>
                </a:srgbClr>
              </a:gs>
            </a:gsLst>
            <a:lin ang="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" name="Text Box 2"/>
          <p:cNvSpPr txBox="1">
            <a:spLocks noChangeArrowheads="1"/>
          </p:cNvSpPr>
          <p:nvPr/>
        </p:nvSpPr>
        <p:spPr bwMode="auto">
          <a:xfrm>
            <a:off x="381000" y="177800"/>
            <a:ext cx="85344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altLang="zh-CN" sz="2800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Addressing overhead</a:t>
            </a:r>
            <a:endParaRPr lang="en-US" altLang="zh-CN" sz="2800" dirty="0">
              <a:solidFill>
                <a:srgbClr val="000099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Oval 16"/>
          <p:cNvSpPr/>
          <p:nvPr/>
        </p:nvSpPr>
        <p:spPr>
          <a:xfrm>
            <a:off x="676469" y="2975049"/>
            <a:ext cx="92075" cy="92075"/>
          </a:xfrm>
          <a:prstGeom prst="ellipse">
            <a:avLst/>
          </a:prstGeom>
          <a:solidFill>
            <a:srgbClr val="0033CC"/>
          </a:solidFill>
          <a:ln>
            <a:solidFill>
              <a:srgbClr val="0033CC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9" name="Text Box 9"/>
          <p:cNvSpPr txBox="1">
            <a:spLocks noChangeArrowheads="1"/>
          </p:cNvSpPr>
          <p:nvPr/>
        </p:nvSpPr>
        <p:spPr bwMode="auto">
          <a:xfrm>
            <a:off x="914400" y="2799522"/>
            <a:ext cx="76200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altLang="zh-CN" sz="24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Solution</a:t>
            </a:r>
            <a:r>
              <a:rPr lang="en-US" altLang="zh-CN" sz="2400" dirty="0" smtClean="0">
                <a:latin typeface="Arial" pitchFamily="34" charset="0"/>
                <a:cs typeface="Arial" pitchFamily="34" charset="0"/>
              </a:rPr>
              <a:t>: Minimum-cost address sharing</a:t>
            </a:r>
            <a:endParaRPr lang="en-US" altLang="zh-CN" sz="2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4" name="Oval 23"/>
          <p:cNvSpPr/>
          <p:nvPr/>
        </p:nvSpPr>
        <p:spPr>
          <a:xfrm>
            <a:off x="675861" y="1314062"/>
            <a:ext cx="92075" cy="92075"/>
          </a:xfrm>
          <a:prstGeom prst="ellipse">
            <a:avLst/>
          </a:prstGeom>
          <a:solidFill>
            <a:srgbClr val="0033CC"/>
          </a:solidFill>
          <a:ln>
            <a:solidFill>
              <a:srgbClr val="0033CC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5" name="Text Box 9"/>
          <p:cNvSpPr txBox="1">
            <a:spLocks noChangeArrowheads="1"/>
          </p:cNvSpPr>
          <p:nvPr/>
        </p:nvSpPr>
        <p:spPr bwMode="auto">
          <a:xfrm>
            <a:off x="913792" y="1138535"/>
            <a:ext cx="7849208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altLang="zh-CN" sz="24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Problem</a:t>
            </a:r>
            <a:r>
              <a:rPr lang="en-US" altLang="zh-CN" sz="2400" dirty="0" smtClean="0">
                <a:latin typeface="Arial" pitchFamily="34" charset="0"/>
                <a:cs typeface="Arial" pitchFamily="34" charset="0"/>
              </a:rPr>
              <a:t>: </a:t>
            </a:r>
            <a:endParaRPr lang="en-US" altLang="zh-CN" sz="2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838200" y="1812190"/>
            <a:ext cx="109538" cy="28575"/>
          </a:xfrm>
          <a:prstGeom prst="rect">
            <a:avLst/>
          </a:prstGeom>
          <a:solidFill>
            <a:srgbClr val="0000CC"/>
          </a:solidFill>
          <a:ln>
            <a:solidFill>
              <a:srgbClr val="0000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2" name="Text Box 9"/>
          <p:cNvSpPr txBox="1">
            <a:spLocks noChangeArrowheads="1"/>
          </p:cNvSpPr>
          <p:nvPr/>
        </p:nvSpPr>
        <p:spPr bwMode="auto">
          <a:xfrm>
            <a:off x="1023938" y="1638180"/>
            <a:ext cx="75438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altLang="zh-CN" sz="2000" dirty="0" smtClean="0">
                <a:latin typeface="Arial" pitchFamily="34" charset="0"/>
                <a:cs typeface="Arial" pitchFamily="34" charset="0"/>
              </a:rPr>
              <a:t>Preamble length        number of addresses</a:t>
            </a:r>
            <a:endParaRPr lang="en-US" altLang="zh-CN" sz="2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6" name="Rectangle 35"/>
          <p:cNvSpPr/>
          <p:nvPr/>
        </p:nvSpPr>
        <p:spPr>
          <a:xfrm>
            <a:off x="838200" y="3583900"/>
            <a:ext cx="109538" cy="28575"/>
          </a:xfrm>
          <a:prstGeom prst="rect">
            <a:avLst/>
          </a:prstGeom>
          <a:solidFill>
            <a:srgbClr val="0000CC"/>
          </a:solidFill>
          <a:ln>
            <a:solidFill>
              <a:srgbClr val="0000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7" name="Text Box 9"/>
          <p:cNvSpPr txBox="1">
            <a:spLocks noChangeArrowheads="1"/>
          </p:cNvSpPr>
          <p:nvPr/>
        </p:nvSpPr>
        <p:spPr bwMode="auto">
          <a:xfrm>
            <a:off x="1023938" y="3409890"/>
            <a:ext cx="75438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altLang="zh-CN" sz="2000" dirty="0" smtClean="0">
                <a:latin typeface="Arial" pitchFamily="34" charset="0"/>
                <a:cs typeface="Arial" pitchFamily="34" charset="0"/>
              </a:rPr>
              <a:t>Allow multiple nodes to share the same address</a:t>
            </a:r>
            <a:endParaRPr lang="en-US" altLang="zh-CN" sz="2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0" name="Rectangle 39"/>
          <p:cNvSpPr/>
          <p:nvPr/>
        </p:nvSpPr>
        <p:spPr>
          <a:xfrm>
            <a:off x="838200" y="4212610"/>
            <a:ext cx="109538" cy="28575"/>
          </a:xfrm>
          <a:prstGeom prst="rect">
            <a:avLst/>
          </a:prstGeom>
          <a:solidFill>
            <a:srgbClr val="0000CC"/>
          </a:solidFill>
          <a:ln>
            <a:solidFill>
              <a:srgbClr val="0000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41" name="Text Box 9"/>
          <p:cNvSpPr txBox="1">
            <a:spLocks noChangeArrowheads="1"/>
          </p:cNvSpPr>
          <p:nvPr/>
        </p:nvSpPr>
        <p:spPr bwMode="auto">
          <a:xfrm>
            <a:off x="1023938" y="4038600"/>
            <a:ext cx="75438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altLang="zh-CN" sz="2000" dirty="0" smtClean="0">
                <a:latin typeface="Arial" pitchFamily="34" charset="0"/>
                <a:cs typeface="Arial" pitchFamily="34" charset="0"/>
              </a:rPr>
              <a:t>Address allocated according to channel usage: </a:t>
            </a:r>
            <a:endParaRPr lang="en-US" altLang="zh-CN" sz="2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3" name="Rectangle 42"/>
          <p:cNvSpPr/>
          <p:nvPr/>
        </p:nvSpPr>
        <p:spPr>
          <a:xfrm>
            <a:off x="838200" y="5355610"/>
            <a:ext cx="109538" cy="28575"/>
          </a:xfrm>
          <a:prstGeom prst="rect">
            <a:avLst/>
          </a:prstGeom>
          <a:solidFill>
            <a:srgbClr val="0000CC"/>
          </a:solidFill>
          <a:ln>
            <a:solidFill>
              <a:srgbClr val="0000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44" name="Text Box 9"/>
          <p:cNvSpPr txBox="1">
            <a:spLocks noChangeArrowheads="1"/>
          </p:cNvSpPr>
          <p:nvPr/>
        </p:nvSpPr>
        <p:spPr bwMode="auto">
          <a:xfrm>
            <a:off x="1023938" y="5181600"/>
            <a:ext cx="75438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altLang="zh-CN" sz="2000" dirty="0" smtClean="0">
                <a:latin typeface="Arial" pitchFamily="34" charset="0"/>
                <a:cs typeface="Arial" pitchFamily="34" charset="0"/>
              </a:rPr>
              <a:t>Formulated as an integer program and solved via approximation</a:t>
            </a:r>
            <a:endParaRPr lang="en-US" altLang="zh-CN" sz="20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8" name="Picture 17" descr="star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993912" y="4462306"/>
            <a:ext cx="444971" cy="414494"/>
          </a:xfrm>
          <a:prstGeom prst="rect">
            <a:avLst/>
          </a:prstGeom>
        </p:spPr>
      </p:pic>
      <p:sp>
        <p:nvSpPr>
          <p:cNvPr id="20" name="Text Box 9"/>
          <p:cNvSpPr txBox="1">
            <a:spLocks noChangeArrowheads="1"/>
          </p:cNvSpPr>
          <p:nvPr/>
        </p:nvSpPr>
        <p:spPr bwMode="auto">
          <a:xfrm>
            <a:off x="1295400" y="4439478"/>
            <a:ext cx="76962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altLang="zh-CN" dirty="0" smtClean="0">
                <a:latin typeface="Arial"/>
                <a:cs typeface="Arial"/>
              </a:rPr>
              <a:t>Clients with heavy channel usage share address less with others</a:t>
            </a:r>
            <a:endParaRPr lang="en-US" altLang="zh-CN" dirty="0">
              <a:latin typeface="Arial"/>
              <a:cs typeface="Arial"/>
            </a:endParaRPr>
          </a:p>
        </p:txBody>
      </p:sp>
      <p:graphicFrame>
        <p:nvGraphicFramePr>
          <p:cNvPr id="55297" name="Object 1"/>
          <p:cNvGraphicFramePr>
            <a:graphicFrameLocks noChangeAspect="1"/>
          </p:cNvGraphicFramePr>
          <p:nvPr/>
        </p:nvGraphicFramePr>
        <p:xfrm>
          <a:off x="3048000" y="1739900"/>
          <a:ext cx="381000" cy="317500"/>
        </p:xfrm>
        <a:graphic>
          <a:graphicData uri="http://schemas.openxmlformats.org/presentationml/2006/ole">
            <p:oleObj spid="_x0000_s55297" name="Equation" r:id="rId5" imgW="152280" imgH="126720" progId="Equation.3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9" grpId="0"/>
      <p:bldP spid="36" grpId="0" animBg="1"/>
      <p:bldP spid="37" grpId="0"/>
      <p:bldP spid="40" grpId="0" animBg="1"/>
      <p:bldP spid="41" grpId="0"/>
      <p:bldP spid="43" grpId="0" animBg="1"/>
      <p:bldP spid="44" grpId="0"/>
      <p:bldP spid="20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AutoShape 3"/>
          <p:cNvSpPr>
            <a:spLocks noChangeArrowheads="1"/>
          </p:cNvSpPr>
          <p:nvPr/>
        </p:nvSpPr>
        <p:spPr bwMode="auto">
          <a:xfrm>
            <a:off x="457200" y="850900"/>
            <a:ext cx="6400800" cy="6350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0033CC">
                  <a:alpha val="98000"/>
                </a:srgbClr>
              </a:gs>
              <a:gs pos="100000">
                <a:srgbClr val="00185E">
                  <a:alpha val="0"/>
                </a:srgbClr>
              </a:gs>
            </a:gsLst>
            <a:lin ang="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" name="Text Box 2"/>
          <p:cNvSpPr txBox="1">
            <a:spLocks noChangeArrowheads="1"/>
          </p:cNvSpPr>
          <p:nvPr/>
        </p:nvSpPr>
        <p:spPr bwMode="auto">
          <a:xfrm>
            <a:off x="381000" y="177800"/>
            <a:ext cx="85344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altLang="zh-CN" sz="2800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Switching overhead</a:t>
            </a:r>
            <a:endParaRPr lang="en-US" altLang="zh-CN" sz="2800" dirty="0">
              <a:solidFill>
                <a:srgbClr val="000099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9" name="Oval 18"/>
          <p:cNvSpPr/>
          <p:nvPr/>
        </p:nvSpPr>
        <p:spPr>
          <a:xfrm>
            <a:off x="676469" y="1394727"/>
            <a:ext cx="92075" cy="92075"/>
          </a:xfrm>
          <a:prstGeom prst="ellipse">
            <a:avLst/>
          </a:prstGeom>
          <a:solidFill>
            <a:srgbClr val="0033CC"/>
          </a:solidFill>
          <a:ln>
            <a:solidFill>
              <a:srgbClr val="0033CC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0" name="Text Box 9"/>
          <p:cNvSpPr txBox="1">
            <a:spLocks noChangeArrowheads="1"/>
          </p:cNvSpPr>
          <p:nvPr/>
        </p:nvSpPr>
        <p:spPr bwMode="auto">
          <a:xfrm>
            <a:off x="914400" y="1219200"/>
            <a:ext cx="76200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altLang="zh-CN" sz="2400" dirty="0" smtClean="0">
                <a:latin typeface="Arial" pitchFamily="34" charset="0"/>
                <a:cs typeface="Arial" pitchFamily="34" charset="0"/>
              </a:rPr>
              <a:t>Delay caused by clock-rate switching</a:t>
            </a:r>
            <a:endParaRPr lang="en-US" altLang="zh-CN" sz="2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6" name="Oval 25"/>
          <p:cNvSpPr/>
          <p:nvPr/>
        </p:nvSpPr>
        <p:spPr>
          <a:xfrm>
            <a:off x="675861" y="4285862"/>
            <a:ext cx="92075" cy="92075"/>
          </a:xfrm>
          <a:prstGeom prst="ellipse">
            <a:avLst/>
          </a:prstGeom>
          <a:solidFill>
            <a:srgbClr val="0033CC"/>
          </a:solidFill>
          <a:ln>
            <a:solidFill>
              <a:srgbClr val="0033CC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7" name="Text Box 9"/>
          <p:cNvSpPr txBox="1">
            <a:spLocks noChangeArrowheads="1"/>
          </p:cNvSpPr>
          <p:nvPr/>
        </p:nvSpPr>
        <p:spPr bwMode="auto">
          <a:xfrm>
            <a:off x="913792" y="4110335"/>
            <a:ext cx="76200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altLang="zh-CN" sz="24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Problem</a:t>
            </a:r>
            <a:r>
              <a:rPr lang="en-US" altLang="zh-CN" sz="2400" dirty="0" smtClean="0">
                <a:latin typeface="Arial" pitchFamily="34" charset="0"/>
                <a:cs typeface="Arial" pitchFamily="34" charset="0"/>
              </a:rPr>
              <a:t>: how to prevent outage event?</a:t>
            </a:r>
            <a:endParaRPr lang="en-US" altLang="zh-CN" sz="2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8" name="Oval 27"/>
          <p:cNvSpPr/>
          <p:nvPr/>
        </p:nvSpPr>
        <p:spPr>
          <a:xfrm>
            <a:off x="675861" y="4895462"/>
            <a:ext cx="92075" cy="92075"/>
          </a:xfrm>
          <a:prstGeom prst="ellipse">
            <a:avLst/>
          </a:prstGeom>
          <a:solidFill>
            <a:srgbClr val="0033CC"/>
          </a:solidFill>
          <a:ln>
            <a:solidFill>
              <a:srgbClr val="0033CC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9" name="Text Box 9"/>
          <p:cNvSpPr txBox="1">
            <a:spLocks noChangeArrowheads="1"/>
          </p:cNvSpPr>
          <p:nvPr/>
        </p:nvSpPr>
        <p:spPr bwMode="auto">
          <a:xfrm>
            <a:off x="913792" y="4719935"/>
            <a:ext cx="76200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altLang="zh-CN" sz="24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Solution</a:t>
            </a:r>
            <a:r>
              <a:rPr lang="en-US" altLang="zh-CN" sz="2400" dirty="0" smtClean="0">
                <a:latin typeface="Arial" pitchFamily="34" charset="0"/>
                <a:cs typeface="Arial" pitchFamily="34" charset="0"/>
              </a:rPr>
              <a:t>: Opportunistic </a:t>
            </a:r>
            <a:r>
              <a:rPr lang="en-US" altLang="zh-CN" sz="2400" dirty="0" err="1" smtClean="0">
                <a:latin typeface="Arial" pitchFamily="34" charset="0"/>
                <a:cs typeface="Arial" pitchFamily="34" charset="0"/>
              </a:rPr>
              <a:t>Downclocking</a:t>
            </a:r>
            <a:r>
              <a:rPr lang="en-US" altLang="zh-CN" sz="2400" dirty="0" smtClean="0">
                <a:latin typeface="Arial" pitchFamily="34" charset="0"/>
                <a:cs typeface="Arial" pitchFamily="34" charset="0"/>
              </a:rPr>
              <a:t> (</a:t>
            </a:r>
            <a:r>
              <a:rPr lang="en-US" altLang="zh-CN" sz="2400" dirty="0" err="1" smtClean="0">
                <a:latin typeface="Arial" pitchFamily="34" charset="0"/>
                <a:cs typeface="Arial" pitchFamily="34" charset="0"/>
              </a:rPr>
              <a:t>ODoc</a:t>
            </a:r>
            <a:r>
              <a:rPr lang="en-US" altLang="zh-CN" sz="2400" dirty="0" smtClean="0">
                <a:latin typeface="Arial" pitchFamily="34" charset="0"/>
                <a:cs typeface="Arial" pitchFamily="34" charset="0"/>
              </a:rPr>
              <a:t>)</a:t>
            </a:r>
            <a:endParaRPr lang="en-US" altLang="zh-CN" sz="2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957262" y="5485924"/>
            <a:ext cx="109538" cy="28575"/>
          </a:xfrm>
          <a:prstGeom prst="rect">
            <a:avLst/>
          </a:prstGeom>
          <a:solidFill>
            <a:srgbClr val="0000CC"/>
          </a:solidFill>
          <a:ln>
            <a:solidFill>
              <a:srgbClr val="0000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1" name="Text Box 9"/>
          <p:cNvSpPr txBox="1">
            <a:spLocks noChangeArrowheads="1"/>
          </p:cNvSpPr>
          <p:nvPr/>
        </p:nvSpPr>
        <p:spPr bwMode="auto">
          <a:xfrm>
            <a:off x="1143000" y="5311914"/>
            <a:ext cx="754380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altLang="zh-CN" sz="2000" dirty="0" err="1" smtClean="0">
                <a:latin typeface="Arial" pitchFamily="34" charset="0"/>
                <a:cs typeface="Arial" pitchFamily="34" charset="0"/>
              </a:rPr>
              <a:t>Downclock</a:t>
            </a:r>
            <a:r>
              <a:rPr lang="en-US" altLang="zh-CN" sz="2000" dirty="0" smtClean="0">
                <a:latin typeface="Arial" pitchFamily="34" charset="0"/>
                <a:cs typeface="Arial" pitchFamily="34" charset="0"/>
              </a:rPr>
              <a:t> the radio only if the next packet arrival is unlikely to fall in the switching time</a:t>
            </a:r>
          </a:p>
        </p:txBody>
      </p:sp>
      <p:sp>
        <p:nvSpPr>
          <p:cNvPr id="32" name="Rectangle 31"/>
          <p:cNvSpPr/>
          <p:nvPr/>
        </p:nvSpPr>
        <p:spPr>
          <a:xfrm>
            <a:off x="957262" y="6247924"/>
            <a:ext cx="109538" cy="28575"/>
          </a:xfrm>
          <a:prstGeom prst="rect">
            <a:avLst/>
          </a:prstGeom>
          <a:solidFill>
            <a:srgbClr val="0000CC"/>
          </a:solidFill>
          <a:ln>
            <a:solidFill>
              <a:srgbClr val="0000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3" name="Text Box 9"/>
          <p:cNvSpPr txBox="1">
            <a:spLocks noChangeArrowheads="1"/>
          </p:cNvSpPr>
          <p:nvPr/>
        </p:nvSpPr>
        <p:spPr bwMode="auto">
          <a:xfrm>
            <a:off x="1143000" y="6073914"/>
            <a:ext cx="75438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altLang="zh-CN" sz="2000" dirty="0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How do we know if this is true?</a:t>
            </a:r>
          </a:p>
        </p:txBody>
      </p:sp>
      <p:sp>
        <p:nvSpPr>
          <p:cNvPr id="22" name="Rectangle 21"/>
          <p:cNvSpPr/>
          <p:nvPr/>
        </p:nvSpPr>
        <p:spPr>
          <a:xfrm>
            <a:off x="2001423" y="2281709"/>
            <a:ext cx="1752600" cy="381000"/>
          </a:xfrm>
          <a:prstGeom prst="rect">
            <a:avLst/>
          </a:prstGeom>
          <a:noFill/>
          <a:ln>
            <a:solidFill>
              <a:srgbClr val="0000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n-US" dirty="0">
              <a:latin typeface="Helvetica" pitchFamily="34" charset="0"/>
            </a:endParaRPr>
          </a:p>
        </p:txBody>
      </p:sp>
      <p:cxnSp>
        <p:nvCxnSpPr>
          <p:cNvPr id="23" name="Straight Arrow Connector 22"/>
          <p:cNvCxnSpPr/>
          <p:nvPr/>
        </p:nvCxnSpPr>
        <p:spPr>
          <a:xfrm flipV="1">
            <a:off x="1457739" y="2686878"/>
            <a:ext cx="2428461" cy="3314"/>
          </a:xfrm>
          <a:prstGeom prst="straightConnector1">
            <a:avLst/>
          </a:prstGeom>
          <a:ln w="25400">
            <a:solidFill>
              <a:schemeClr val="tx1"/>
            </a:solidFill>
            <a:tailEnd type="non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/>
          <p:cNvCxnSpPr/>
          <p:nvPr/>
        </p:nvCxnSpPr>
        <p:spPr>
          <a:xfrm rot="5400000" flipH="1" flipV="1">
            <a:off x="1918951" y="2786099"/>
            <a:ext cx="198783" cy="794"/>
          </a:xfrm>
          <a:prstGeom prst="straightConnector1">
            <a:avLst/>
          </a:prstGeom>
          <a:ln w="22225">
            <a:solidFill>
              <a:schemeClr val="tx1"/>
            </a:solidFill>
            <a:tailEnd type="stealth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Arrow Connector 36"/>
          <p:cNvCxnSpPr/>
          <p:nvPr/>
        </p:nvCxnSpPr>
        <p:spPr>
          <a:xfrm rot="5400000" flipH="1" flipV="1">
            <a:off x="2106782" y="2787456"/>
            <a:ext cx="198783" cy="794"/>
          </a:xfrm>
          <a:prstGeom prst="straightConnector1">
            <a:avLst/>
          </a:prstGeom>
          <a:ln w="22225">
            <a:solidFill>
              <a:schemeClr val="tx1"/>
            </a:solidFill>
            <a:tailEnd type="stealth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/>
          <p:cNvCxnSpPr/>
          <p:nvPr/>
        </p:nvCxnSpPr>
        <p:spPr>
          <a:xfrm rot="5400000" flipH="1" flipV="1">
            <a:off x="2288999" y="2787456"/>
            <a:ext cx="198783" cy="794"/>
          </a:xfrm>
          <a:prstGeom prst="straightConnector1">
            <a:avLst/>
          </a:prstGeom>
          <a:ln w="22225">
            <a:solidFill>
              <a:schemeClr val="tx1"/>
            </a:solidFill>
            <a:tailEnd type="stealth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Arrow Connector 38"/>
          <p:cNvCxnSpPr/>
          <p:nvPr/>
        </p:nvCxnSpPr>
        <p:spPr>
          <a:xfrm rot="5400000" flipH="1" flipV="1">
            <a:off x="2483415" y="2780828"/>
            <a:ext cx="198783" cy="794"/>
          </a:xfrm>
          <a:prstGeom prst="straightConnector1">
            <a:avLst/>
          </a:prstGeom>
          <a:ln w="22225">
            <a:solidFill>
              <a:schemeClr val="tx1"/>
            </a:solidFill>
            <a:tailEnd type="stealth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Arrow Connector 39"/>
          <p:cNvCxnSpPr/>
          <p:nvPr/>
        </p:nvCxnSpPr>
        <p:spPr>
          <a:xfrm rot="5400000" flipH="1" flipV="1">
            <a:off x="2676927" y="2780828"/>
            <a:ext cx="198783" cy="794"/>
          </a:xfrm>
          <a:prstGeom prst="straightConnector1">
            <a:avLst/>
          </a:prstGeom>
          <a:ln w="22225">
            <a:solidFill>
              <a:schemeClr val="tx1"/>
            </a:solidFill>
            <a:tailEnd type="stealth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Arrow Connector 40"/>
          <p:cNvCxnSpPr/>
          <p:nvPr/>
        </p:nvCxnSpPr>
        <p:spPr>
          <a:xfrm rot="5400000" flipH="1" flipV="1">
            <a:off x="2872806" y="2782019"/>
            <a:ext cx="198783" cy="794"/>
          </a:xfrm>
          <a:prstGeom prst="straightConnector1">
            <a:avLst/>
          </a:prstGeom>
          <a:ln w="22225">
            <a:solidFill>
              <a:schemeClr val="tx1"/>
            </a:solidFill>
            <a:tailEnd type="stealth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Arrow Connector 41"/>
          <p:cNvCxnSpPr/>
          <p:nvPr/>
        </p:nvCxnSpPr>
        <p:spPr>
          <a:xfrm rot="5400000" flipH="1" flipV="1">
            <a:off x="3059047" y="2787456"/>
            <a:ext cx="198783" cy="794"/>
          </a:xfrm>
          <a:prstGeom prst="straightConnector1">
            <a:avLst/>
          </a:prstGeom>
          <a:ln w="22225">
            <a:solidFill>
              <a:schemeClr val="tx1"/>
            </a:solidFill>
            <a:tailEnd type="stealth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Arrow Connector 42"/>
          <p:cNvCxnSpPr/>
          <p:nvPr/>
        </p:nvCxnSpPr>
        <p:spPr>
          <a:xfrm rot="5400000" flipH="1" flipV="1">
            <a:off x="3253463" y="2780828"/>
            <a:ext cx="198783" cy="794"/>
          </a:xfrm>
          <a:prstGeom prst="straightConnector1">
            <a:avLst/>
          </a:prstGeom>
          <a:ln w="22225">
            <a:solidFill>
              <a:schemeClr val="tx1"/>
            </a:solidFill>
            <a:tailEnd type="stealth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Arrow Connector 43"/>
          <p:cNvCxnSpPr/>
          <p:nvPr/>
        </p:nvCxnSpPr>
        <p:spPr>
          <a:xfrm rot="5400000" flipH="1" flipV="1">
            <a:off x="3446975" y="2780828"/>
            <a:ext cx="198783" cy="794"/>
          </a:xfrm>
          <a:prstGeom prst="straightConnector1">
            <a:avLst/>
          </a:prstGeom>
          <a:ln w="22225">
            <a:solidFill>
              <a:schemeClr val="tx1"/>
            </a:solidFill>
            <a:tailEnd type="stealth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Arrow Connector 44"/>
          <p:cNvCxnSpPr/>
          <p:nvPr/>
        </p:nvCxnSpPr>
        <p:spPr>
          <a:xfrm rot="5400000" flipH="1" flipV="1">
            <a:off x="3634806" y="2782185"/>
            <a:ext cx="198783" cy="794"/>
          </a:xfrm>
          <a:prstGeom prst="straightConnector1">
            <a:avLst/>
          </a:prstGeom>
          <a:ln w="22225">
            <a:solidFill>
              <a:schemeClr val="tx1"/>
            </a:solidFill>
            <a:tailEnd type="stealth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Rectangle 47"/>
          <p:cNvSpPr/>
          <p:nvPr/>
        </p:nvSpPr>
        <p:spPr>
          <a:xfrm>
            <a:off x="2336061" y="2271770"/>
            <a:ext cx="86433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dirty="0" smtClean="0">
                <a:latin typeface="Arial" pitchFamily="34" charset="0"/>
                <a:cs typeface="Arial" pitchFamily="34" charset="0"/>
              </a:rPr>
              <a:t>packet</a:t>
            </a:r>
            <a:endParaRPr lang="en-US" dirty="0"/>
          </a:p>
        </p:txBody>
      </p:sp>
      <p:sp>
        <p:nvSpPr>
          <p:cNvPr id="51" name="Rectangle 50"/>
          <p:cNvSpPr/>
          <p:nvPr/>
        </p:nvSpPr>
        <p:spPr>
          <a:xfrm>
            <a:off x="6019800" y="2427633"/>
            <a:ext cx="86376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dirty="0" smtClean="0">
                <a:latin typeface="Arial" pitchFamily="34" charset="0"/>
                <a:cs typeface="Arial" pitchFamily="34" charset="0"/>
              </a:rPr>
              <a:t>Clock ticks</a:t>
            </a:r>
            <a:endParaRPr lang="en-US" dirty="0"/>
          </a:p>
        </p:txBody>
      </p:sp>
      <p:cxnSp>
        <p:nvCxnSpPr>
          <p:cNvPr id="58" name="Straight Arrow Connector 57"/>
          <p:cNvCxnSpPr/>
          <p:nvPr/>
        </p:nvCxnSpPr>
        <p:spPr>
          <a:xfrm rot="5400000" flipH="1" flipV="1">
            <a:off x="4728111" y="2775933"/>
            <a:ext cx="198783" cy="794"/>
          </a:xfrm>
          <a:prstGeom prst="straightConnector1">
            <a:avLst/>
          </a:prstGeom>
          <a:ln w="22225">
            <a:solidFill>
              <a:schemeClr val="tx1"/>
            </a:solidFill>
            <a:tailEnd type="stealth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Straight Arrow Connector 58"/>
          <p:cNvCxnSpPr/>
          <p:nvPr/>
        </p:nvCxnSpPr>
        <p:spPr>
          <a:xfrm rot="5400000" flipH="1" flipV="1">
            <a:off x="5081811" y="2767049"/>
            <a:ext cx="198783" cy="794"/>
          </a:xfrm>
          <a:prstGeom prst="straightConnector1">
            <a:avLst/>
          </a:prstGeom>
          <a:ln w="22225">
            <a:solidFill>
              <a:schemeClr val="tx1"/>
            </a:solidFill>
            <a:tailEnd type="stealth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Arrow Connector 59"/>
          <p:cNvCxnSpPr/>
          <p:nvPr/>
        </p:nvCxnSpPr>
        <p:spPr>
          <a:xfrm rot="5400000" flipH="1" flipV="1">
            <a:off x="4373873" y="2776838"/>
            <a:ext cx="198783" cy="794"/>
          </a:xfrm>
          <a:prstGeom prst="straightConnector1">
            <a:avLst/>
          </a:prstGeom>
          <a:ln w="22225">
            <a:solidFill>
              <a:schemeClr val="tx1"/>
            </a:solidFill>
            <a:tailEnd type="stealth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4" name="Rectangle 63"/>
          <p:cNvSpPr/>
          <p:nvPr/>
        </p:nvSpPr>
        <p:spPr>
          <a:xfrm>
            <a:off x="1219200" y="2209800"/>
            <a:ext cx="6858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b="1" dirty="0" smtClean="0">
                <a:latin typeface="Arial" pitchFamily="34" charset="0"/>
                <a:cs typeface="Arial" pitchFamily="34" charset="0"/>
              </a:rPr>
              <a:t>……</a:t>
            </a:r>
            <a:endParaRPr lang="en-US" b="1" dirty="0"/>
          </a:p>
        </p:txBody>
      </p:sp>
      <p:cxnSp>
        <p:nvCxnSpPr>
          <p:cNvPr id="69" name="Straight Arrow Connector 68"/>
          <p:cNvCxnSpPr/>
          <p:nvPr/>
        </p:nvCxnSpPr>
        <p:spPr>
          <a:xfrm flipV="1">
            <a:off x="4343400" y="2673626"/>
            <a:ext cx="1808922" cy="13252"/>
          </a:xfrm>
          <a:prstGeom prst="straightConnector1">
            <a:avLst/>
          </a:prstGeom>
          <a:ln w="25400">
            <a:solidFill>
              <a:schemeClr val="tx1"/>
            </a:solidFill>
            <a:tailEnd type="stealth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Straight Arrow Connector 71"/>
          <p:cNvCxnSpPr/>
          <p:nvPr/>
        </p:nvCxnSpPr>
        <p:spPr>
          <a:xfrm flipV="1">
            <a:off x="3962400" y="2686878"/>
            <a:ext cx="304800" cy="3314"/>
          </a:xfrm>
          <a:prstGeom prst="straightConnector1">
            <a:avLst/>
          </a:prstGeom>
          <a:ln w="25400">
            <a:solidFill>
              <a:schemeClr val="tx1"/>
            </a:solidFill>
            <a:prstDash val="sysDot"/>
            <a:tailEnd type="non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7" name="Rectangle 76"/>
          <p:cNvSpPr/>
          <p:nvPr/>
        </p:nvSpPr>
        <p:spPr>
          <a:xfrm>
            <a:off x="2438400" y="2971800"/>
            <a:ext cx="12954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dirty="0" smtClean="0">
                <a:latin typeface="Arial" pitchFamily="34" charset="0"/>
                <a:cs typeface="Arial" pitchFamily="34" charset="0"/>
              </a:rPr>
              <a:t>full-clock</a:t>
            </a:r>
            <a:endParaRPr lang="en-US" dirty="0"/>
          </a:p>
        </p:txBody>
      </p:sp>
      <p:sp>
        <p:nvSpPr>
          <p:cNvPr id="78" name="Rectangle 77"/>
          <p:cNvSpPr/>
          <p:nvPr/>
        </p:nvSpPr>
        <p:spPr>
          <a:xfrm>
            <a:off x="4323522" y="2971800"/>
            <a:ext cx="16002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dirty="0" smtClean="0">
                <a:latin typeface="Arial" pitchFamily="34" charset="0"/>
                <a:cs typeface="Arial" pitchFamily="34" charset="0"/>
              </a:rPr>
              <a:t>down-clock</a:t>
            </a:r>
            <a:endParaRPr lang="en-US" dirty="0"/>
          </a:p>
        </p:txBody>
      </p:sp>
      <p:cxnSp>
        <p:nvCxnSpPr>
          <p:cNvPr id="79" name="Straight Arrow Connector 78"/>
          <p:cNvCxnSpPr/>
          <p:nvPr/>
        </p:nvCxnSpPr>
        <p:spPr>
          <a:xfrm>
            <a:off x="3723861" y="3429000"/>
            <a:ext cx="762000" cy="1588"/>
          </a:xfrm>
          <a:prstGeom prst="straightConnector1">
            <a:avLst/>
          </a:prstGeom>
          <a:ln w="15875">
            <a:solidFill>
              <a:schemeClr val="tx1"/>
            </a:solidFill>
            <a:headEnd type="stealth"/>
            <a:tailEnd type="stealth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" name="Straight Arrow Connector 80"/>
          <p:cNvCxnSpPr/>
          <p:nvPr/>
        </p:nvCxnSpPr>
        <p:spPr>
          <a:xfrm rot="5400000" flipH="1" flipV="1">
            <a:off x="3467102" y="3238500"/>
            <a:ext cx="533398" cy="2"/>
          </a:xfrm>
          <a:prstGeom prst="straightConnector1">
            <a:avLst/>
          </a:prstGeom>
          <a:ln w="12700">
            <a:solidFill>
              <a:schemeClr val="tx1"/>
            </a:solidFill>
            <a:tailEnd type="non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4" name="Straight Arrow Connector 83"/>
          <p:cNvCxnSpPr/>
          <p:nvPr/>
        </p:nvCxnSpPr>
        <p:spPr>
          <a:xfrm rot="5400000" flipH="1" flipV="1">
            <a:off x="4209224" y="3241810"/>
            <a:ext cx="533398" cy="2"/>
          </a:xfrm>
          <a:prstGeom prst="straightConnector1">
            <a:avLst/>
          </a:prstGeom>
          <a:ln w="12700">
            <a:solidFill>
              <a:schemeClr val="tx1"/>
            </a:solidFill>
            <a:tailEnd type="non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6" name="Rectangle 85"/>
          <p:cNvSpPr/>
          <p:nvPr/>
        </p:nvSpPr>
        <p:spPr>
          <a:xfrm>
            <a:off x="2667000" y="3505200"/>
            <a:ext cx="35052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dirty="0" smtClean="0">
                <a:latin typeface="Arial" pitchFamily="34" charset="0"/>
                <a:cs typeface="Arial" pitchFamily="34" charset="0"/>
              </a:rPr>
              <a:t>switching period (9.5~151     )</a:t>
            </a:r>
            <a:endParaRPr lang="en-US" dirty="0"/>
          </a:p>
        </p:txBody>
      </p:sp>
      <p:graphicFrame>
        <p:nvGraphicFramePr>
          <p:cNvPr id="53251" name="Object 3"/>
          <p:cNvGraphicFramePr>
            <a:graphicFrameLocks noChangeAspect="1"/>
          </p:cNvGraphicFramePr>
          <p:nvPr/>
        </p:nvGraphicFramePr>
        <p:xfrm>
          <a:off x="5476461" y="3554895"/>
          <a:ext cx="406400" cy="330200"/>
        </p:xfrm>
        <a:graphic>
          <a:graphicData uri="http://schemas.openxmlformats.org/presentationml/2006/ole">
            <p:oleObj spid="_x0000_s53251" name="Equation" r:id="rId4" imgW="203040" imgH="164880" progId="Equation.3">
              <p:embed/>
            </p:oleObj>
          </a:graphicData>
        </a:graphic>
      </p:graphicFrame>
      <p:sp>
        <p:nvSpPr>
          <p:cNvPr id="87" name="Rectangle 86"/>
          <p:cNvSpPr/>
          <p:nvPr/>
        </p:nvSpPr>
        <p:spPr>
          <a:xfrm>
            <a:off x="4038600" y="2286000"/>
            <a:ext cx="1752600" cy="381000"/>
          </a:xfrm>
          <a:prstGeom prst="rect">
            <a:avLst/>
          </a:prstGeom>
          <a:noFill/>
          <a:ln>
            <a:solidFill>
              <a:srgbClr val="0000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n-US" dirty="0">
              <a:latin typeface="Helvetica" pitchFamily="34" charset="0"/>
            </a:endParaRPr>
          </a:p>
        </p:txBody>
      </p:sp>
      <p:sp>
        <p:nvSpPr>
          <p:cNvPr id="88" name="Rectangle 87"/>
          <p:cNvSpPr/>
          <p:nvPr/>
        </p:nvSpPr>
        <p:spPr>
          <a:xfrm>
            <a:off x="4495800" y="2276061"/>
            <a:ext cx="86433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dirty="0" smtClean="0">
                <a:latin typeface="Arial" pitchFamily="34" charset="0"/>
                <a:cs typeface="Arial" pitchFamily="34" charset="0"/>
              </a:rPr>
              <a:t>packet</a:t>
            </a:r>
            <a:endParaRPr lang="en-US" dirty="0"/>
          </a:p>
        </p:txBody>
      </p:sp>
      <p:cxnSp>
        <p:nvCxnSpPr>
          <p:cNvPr id="90" name="Straight Arrow Connector 89"/>
          <p:cNvCxnSpPr/>
          <p:nvPr/>
        </p:nvCxnSpPr>
        <p:spPr>
          <a:xfrm rot="5400000" flipH="1" flipV="1">
            <a:off x="5394033" y="2765995"/>
            <a:ext cx="198783" cy="794"/>
          </a:xfrm>
          <a:prstGeom prst="straightConnector1">
            <a:avLst/>
          </a:prstGeom>
          <a:ln w="22225">
            <a:solidFill>
              <a:schemeClr val="tx1"/>
            </a:solidFill>
            <a:tailEnd type="stealth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1" name="Straight Arrow Connector 90"/>
          <p:cNvCxnSpPr/>
          <p:nvPr/>
        </p:nvCxnSpPr>
        <p:spPr>
          <a:xfrm rot="5400000" flipH="1" flipV="1">
            <a:off x="5747733" y="2767050"/>
            <a:ext cx="198783" cy="794"/>
          </a:xfrm>
          <a:prstGeom prst="straightConnector1">
            <a:avLst/>
          </a:prstGeom>
          <a:ln w="22225">
            <a:solidFill>
              <a:schemeClr val="tx1"/>
            </a:solidFill>
            <a:tailEnd type="stealth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99" name="Group 98"/>
          <p:cNvGrpSpPr/>
          <p:nvPr/>
        </p:nvGrpSpPr>
        <p:grpSpPr>
          <a:xfrm>
            <a:off x="4114800" y="2183295"/>
            <a:ext cx="1371600" cy="609601"/>
            <a:chOff x="4114800" y="2183295"/>
            <a:chExt cx="1371600" cy="609601"/>
          </a:xfrm>
        </p:grpSpPr>
        <p:cxnSp>
          <p:nvCxnSpPr>
            <p:cNvPr id="94" name="Straight Connector 93"/>
            <p:cNvCxnSpPr/>
            <p:nvPr/>
          </p:nvCxnSpPr>
          <p:spPr>
            <a:xfrm>
              <a:off x="4114800" y="2209800"/>
              <a:ext cx="1371600" cy="533400"/>
            </a:xfrm>
            <a:prstGeom prst="line">
              <a:avLst/>
            </a:prstGeom>
            <a:ln w="25400">
              <a:solidFill>
                <a:srgbClr val="FF0000"/>
              </a:solidFill>
              <a:tailEnd type="non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5" name="Straight Connector 94"/>
            <p:cNvCxnSpPr/>
            <p:nvPr/>
          </p:nvCxnSpPr>
          <p:spPr>
            <a:xfrm flipV="1">
              <a:off x="4134678" y="2183295"/>
              <a:ext cx="1351722" cy="609601"/>
            </a:xfrm>
            <a:prstGeom prst="line">
              <a:avLst/>
            </a:prstGeom>
            <a:ln w="25400">
              <a:solidFill>
                <a:srgbClr val="FF0000"/>
              </a:solidFill>
              <a:tailEnd type="non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00" name="Rectangle 99"/>
          <p:cNvSpPr/>
          <p:nvPr/>
        </p:nvSpPr>
        <p:spPr>
          <a:xfrm>
            <a:off x="4191000" y="1828800"/>
            <a:ext cx="151836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outage event</a:t>
            </a:r>
            <a:endParaRPr 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  <p:bldP spid="27" grpId="0"/>
      <p:bldP spid="28" grpId="0" animBg="1"/>
      <p:bldP spid="29" grpId="0"/>
      <p:bldP spid="30" grpId="0" animBg="1"/>
      <p:bldP spid="31" grpId="0"/>
      <p:bldP spid="32" grpId="0" animBg="1"/>
      <p:bldP spid="33" grpId="0"/>
      <p:bldP spid="87" grpId="0" animBg="1"/>
      <p:bldP spid="88" grpId="0"/>
      <p:bldP spid="100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AutoShape 3"/>
          <p:cNvSpPr>
            <a:spLocks noChangeArrowheads="1"/>
          </p:cNvSpPr>
          <p:nvPr/>
        </p:nvSpPr>
        <p:spPr bwMode="auto">
          <a:xfrm>
            <a:off x="457200" y="850900"/>
            <a:ext cx="6400800" cy="6350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0033CC">
                  <a:alpha val="98000"/>
                </a:srgbClr>
              </a:gs>
              <a:gs pos="100000">
                <a:srgbClr val="00185E">
                  <a:alpha val="0"/>
                </a:srgbClr>
              </a:gs>
            </a:gsLst>
            <a:lin ang="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" name="Text Box 2"/>
          <p:cNvSpPr txBox="1">
            <a:spLocks noChangeArrowheads="1"/>
          </p:cNvSpPr>
          <p:nvPr/>
        </p:nvSpPr>
        <p:spPr bwMode="auto">
          <a:xfrm>
            <a:off x="381000" y="177800"/>
            <a:ext cx="85344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altLang="zh-CN" sz="2800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Opportunistic </a:t>
            </a:r>
            <a:r>
              <a:rPr lang="en-US" altLang="zh-CN" sz="2800" dirty="0" err="1" smtClean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downclocking</a:t>
            </a:r>
            <a:r>
              <a:rPr lang="en-US" altLang="zh-CN" sz="2800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 (</a:t>
            </a:r>
            <a:r>
              <a:rPr lang="en-US" altLang="zh-CN" sz="2800" dirty="0" err="1" smtClean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ODoc</a:t>
            </a:r>
            <a:r>
              <a:rPr lang="en-US" altLang="zh-CN" sz="2800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)</a:t>
            </a:r>
            <a:endParaRPr lang="en-US" altLang="zh-CN" sz="2800" dirty="0">
              <a:solidFill>
                <a:srgbClr val="000099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9" name="Oval 18"/>
          <p:cNvSpPr/>
          <p:nvPr/>
        </p:nvSpPr>
        <p:spPr>
          <a:xfrm>
            <a:off x="676469" y="1394727"/>
            <a:ext cx="92075" cy="92075"/>
          </a:xfrm>
          <a:prstGeom prst="ellipse">
            <a:avLst/>
          </a:prstGeom>
          <a:solidFill>
            <a:srgbClr val="0033CC"/>
          </a:solidFill>
          <a:ln>
            <a:solidFill>
              <a:srgbClr val="0033CC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0" name="Text Box 9"/>
          <p:cNvSpPr txBox="1">
            <a:spLocks noChangeArrowheads="1"/>
          </p:cNvSpPr>
          <p:nvPr/>
        </p:nvSpPr>
        <p:spPr bwMode="auto">
          <a:xfrm>
            <a:off x="914400" y="1219200"/>
            <a:ext cx="76200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altLang="zh-CN" sz="2400" dirty="0" smtClean="0">
                <a:latin typeface="Arial" pitchFamily="34" charset="0"/>
                <a:cs typeface="Arial" pitchFamily="34" charset="0"/>
              </a:rPr>
              <a:t>Separate deterministic packet arrivals</a:t>
            </a:r>
            <a:endParaRPr lang="en-US" altLang="zh-CN" sz="2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957262" y="1983700"/>
            <a:ext cx="109538" cy="28575"/>
          </a:xfrm>
          <a:prstGeom prst="rect">
            <a:avLst/>
          </a:prstGeom>
          <a:solidFill>
            <a:srgbClr val="0000CC"/>
          </a:solidFill>
          <a:ln>
            <a:solidFill>
              <a:srgbClr val="0000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1" name="Text Box 9"/>
          <p:cNvSpPr txBox="1">
            <a:spLocks noChangeArrowheads="1"/>
          </p:cNvSpPr>
          <p:nvPr/>
        </p:nvSpPr>
        <p:spPr bwMode="auto">
          <a:xfrm>
            <a:off x="1143000" y="1809690"/>
            <a:ext cx="75438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altLang="zh-CN" sz="2000" dirty="0" smtClean="0">
                <a:latin typeface="Arial" pitchFamily="34" charset="0"/>
                <a:cs typeface="Arial" pitchFamily="34" charset="0"/>
              </a:rPr>
              <a:t>e.g., RTS     CTS     DATA     ACK</a:t>
            </a:r>
            <a:endParaRPr lang="en-US" altLang="zh-CN" sz="2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3" name="Oval 22"/>
          <p:cNvSpPr/>
          <p:nvPr/>
        </p:nvSpPr>
        <p:spPr>
          <a:xfrm>
            <a:off x="675861" y="2842527"/>
            <a:ext cx="92075" cy="92075"/>
          </a:xfrm>
          <a:prstGeom prst="ellipse">
            <a:avLst/>
          </a:prstGeom>
          <a:solidFill>
            <a:srgbClr val="0033CC"/>
          </a:solidFill>
          <a:ln>
            <a:solidFill>
              <a:srgbClr val="0033CC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5" name="Text Box 9"/>
          <p:cNvSpPr txBox="1">
            <a:spLocks noChangeArrowheads="1"/>
          </p:cNvSpPr>
          <p:nvPr/>
        </p:nvSpPr>
        <p:spPr bwMode="auto">
          <a:xfrm>
            <a:off x="913792" y="2667000"/>
            <a:ext cx="8230208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altLang="zh-CN" sz="2400" dirty="0" smtClean="0">
                <a:latin typeface="Arial" pitchFamily="34" charset="0"/>
                <a:cs typeface="Arial" pitchFamily="34" charset="0"/>
              </a:rPr>
              <a:t>Predict outage caused by non-deterministic packet arrivals </a:t>
            </a:r>
            <a:endParaRPr lang="en-US" altLang="zh-CN" sz="2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956654" y="3431500"/>
            <a:ext cx="109538" cy="28575"/>
          </a:xfrm>
          <a:prstGeom prst="rect">
            <a:avLst/>
          </a:prstGeom>
          <a:solidFill>
            <a:srgbClr val="0000CC"/>
          </a:solidFill>
          <a:ln>
            <a:solidFill>
              <a:srgbClr val="0000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1" name="Text Box 9"/>
          <p:cNvSpPr txBox="1">
            <a:spLocks noChangeArrowheads="1"/>
          </p:cNvSpPr>
          <p:nvPr/>
        </p:nvSpPr>
        <p:spPr bwMode="auto">
          <a:xfrm>
            <a:off x="1142392" y="3257490"/>
            <a:ext cx="75438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altLang="zh-CN" sz="2000" dirty="0" smtClean="0">
                <a:latin typeface="Arial" pitchFamily="34" charset="0"/>
                <a:cs typeface="Arial" pitchFamily="34" charset="0"/>
              </a:rPr>
              <a:t>History-based prediction</a:t>
            </a:r>
            <a:endParaRPr lang="en-US" altLang="zh-CN" sz="2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5" name="Snip Same Side Corner Rectangle 34"/>
          <p:cNvSpPr/>
          <p:nvPr/>
        </p:nvSpPr>
        <p:spPr>
          <a:xfrm rot="5400000">
            <a:off x="1219200" y="4267200"/>
            <a:ext cx="533400" cy="381000"/>
          </a:xfrm>
          <a:prstGeom prst="snip2SameRect">
            <a:avLst/>
          </a:prstGeom>
          <a:noFill/>
          <a:ln>
            <a:solidFill>
              <a:srgbClr val="0000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Snip Same Side Corner Rectangle 35"/>
          <p:cNvSpPr/>
          <p:nvPr/>
        </p:nvSpPr>
        <p:spPr>
          <a:xfrm rot="5400000">
            <a:off x="1596888" y="4267200"/>
            <a:ext cx="533400" cy="381000"/>
          </a:xfrm>
          <a:prstGeom prst="snip2SameRect">
            <a:avLst/>
          </a:prstGeom>
          <a:noFill/>
          <a:ln>
            <a:solidFill>
              <a:srgbClr val="0000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Snip Same Side Corner Rectangle 36"/>
          <p:cNvSpPr/>
          <p:nvPr/>
        </p:nvSpPr>
        <p:spPr>
          <a:xfrm rot="5400000">
            <a:off x="2438400" y="4267200"/>
            <a:ext cx="533400" cy="381000"/>
          </a:xfrm>
          <a:prstGeom prst="snip2SameRect">
            <a:avLst/>
          </a:prstGeom>
          <a:noFill/>
          <a:ln>
            <a:solidFill>
              <a:srgbClr val="0000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Snip Same Side Corner Rectangle 37"/>
          <p:cNvSpPr/>
          <p:nvPr/>
        </p:nvSpPr>
        <p:spPr>
          <a:xfrm rot="5400000">
            <a:off x="2816088" y="4267200"/>
            <a:ext cx="533400" cy="381000"/>
          </a:xfrm>
          <a:prstGeom prst="snip2SameRect">
            <a:avLst/>
          </a:prstGeom>
          <a:noFill/>
          <a:ln>
            <a:solidFill>
              <a:srgbClr val="0000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0" name="Straight Connector 39"/>
          <p:cNvCxnSpPr/>
          <p:nvPr/>
        </p:nvCxnSpPr>
        <p:spPr>
          <a:xfrm>
            <a:off x="2133600" y="4495800"/>
            <a:ext cx="304800" cy="0"/>
          </a:xfrm>
          <a:prstGeom prst="line">
            <a:avLst/>
          </a:prstGeom>
          <a:ln w="25400">
            <a:solidFill>
              <a:srgbClr val="000099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Text Box 9"/>
          <p:cNvSpPr txBox="1">
            <a:spLocks noChangeArrowheads="1"/>
          </p:cNvSpPr>
          <p:nvPr/>
        </p:nvSpPr>
        <p:spPr bwMode="auto">
          <a:xfrm>
            <a:off x="1692966" y="4257261"/>
            <a:ext cx="3810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altLang="zh-CN" sz="2000" dirty="0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1</a:t>
            </a:r>
            <a:endParaRPr lang="en-US" altLang="zh-CN" sz="2000" dirty="0">
              <a:solidFill>
                <a:srgbClr val="000099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7" name="Text Box 9"/>
          <p:cNvSpPr txBox="1">
            <a:spLocks noChangeArrowheads="1"/>
          </p:cNvSpPr>
          <p:nvPr/>
        </p:nvSpPr>
        <p:spPr bwMode="auto">
          <a:xfrm>
            <a:off x="1338471" y="4247322"/>
            <a:ext cx="3810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altLang="zh-CN" sz="2000" dirty="0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0</a:t>
            </a:r>
            <a:endParaRPr lang="en-US" altLang="zh-CN" sz="2000" dirty="0">
              <a:solidFill>
                <a:srgbClr val="000099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8" name="Text Box 9"/>
          <p:cNvSpPr txBox="1">
            <a:spLocks noChangeArrowheads="1"/>
          </p:cNvSpPr>
          <p:nvPr/>
        </p:nvSpPr>
        <p:spPr bwMode="auto">
          <a:xfrm>
            <a:off x="2531166" y="4257261"/>
            <a:ext cx="3810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altLang="zh-CN" sz="2000" dirty="0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0</a:t>
            </a:r>
            <a:endParaRPr lang="en-US" altLang="zh-CN" sz="2000" dirty="0">
              <a:solidFill>
                <a:srgbClr val="000099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9" name="Text Box 9"/>
          <p:cNvSpPr txBox="1">
            <a:spLocks noChangeArrowheads="1"/>
          </p:cNvSpPr>
          <p:nvPr/>
        </p:nvSpPr>
        <p:spPr bwMode="auto">
          <a:xfrm>
            <a:off x="2928732" y="4257261"/>
            <a:ext cx="3810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altLang="zh-CN" sz="2000" dirty="0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0</a:t>
            </a:r>
            <a:endParaRPr lang="en-US" altLang="zh-CN" sz="2000" dirty="0">
              <a:solidFill>
                <a:srgbClr val="000099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1" name="Text Box 9"/>
          <p:cNvSpPr txBox="1">
            <a:spLocks noChangeArrowheads="1"/>
          </p:cNvSpPr>
          <p:nvPr/>
        </p:nvSpPr>
        <p:spPr bwMode="auto">
          <a:xfrm>
            <a:off x="1520688" y="5105400"/>
            <a:ext cx="16764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altLang="zh-CN" sz="2000" dirty="0" smtClean="0">
                <a:latin typeface="Arial" pitchFamily="34" charset="0"/>
                <a:cs typeface="Arial" pitchFamily="34" charset="0"/>
              </a:rPr>
              <a:t>history size</a:t>
            </a:r>
            <a:endParaRPr lang="en-US" altLang="zh-CN" sz="2000" dirty="0"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53" name="Straight Connector 52"/>
          <p:cNvCxnSpPr/>
          <p:nvPr/>
        </p:nvCxnSpPr>
        <p:spPr>
          <a:xfrm rot="5400000">
            <a:off x="1149627" y="4953000"/>
            <a:ext cx="304800" cy="0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Connector 53"/>
          <p:cNvCxnSpPr/>
          <p:nvPr/>
        </p:nvCxnSpPr>
        <p:spPr>
          <a:xfrm rot="5400000">
            <a:off x="3140766" y="4972878"/>
            <a:ext cx="304800" cy="0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Connector 54"/>
          <p:cNvCxnSpPr/>
          <p:nvPr/>
        </p:nvCxnSpPr>
        <p:spPr>
          <a:xfrm>
            <a:off x="1311966" y="4953000"/>
            <a:ext cx="1971261" cy="0"/>
          </a:xfrm>
          <a:prstGeom prst="line">
            <a:avLst/>
          </a:prstGeom>
          <a:ln w="15875">
            <a:solidFill>
              <a:schemeClr val="tx1"/>
            </a:solidFill>
            <a:headEnd type="stealth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3" name="Snip Same Side Corner Rectangle 62"/>
          <p:cNvSpPr/>
          <p:nvPr/>
        </p:nvSpPr>
        <p:spPr>
          <a:xfrm rot="5400000">
            <a:off x="3207027" y="4267200"/>
            <a:ext cx="533400" cy="381000"/>
          </a:xfrm>
          <a:prstGeom prst="snip2SameRect">
            <a:avLst/>
          </a:prstGeom>
          <a:noFill/>
          <a:ln>
            <a:solidFill>
              <a:srgbClr val="000099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5" name="Picture 64" descr="star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876800" y="4995706"/>
            <a:ext cx="444971" cy="414494"/>
          </a:xfrm>
          <a:prstGeom prst="rect">
            <a:avLst/>
          </a:prstGeom>
        </p:spPr>
      </p:pic>
      <p:sp>
        <p:nvSpPr>
          <p:cNvPr id="66" name="Text Box 9"/>
          <p:cNvSpPr txBox="1">
            <a:spLocks noChangeArrowheads="1"/>
          </p:cNvSpPr>
          <p:nvPr/>
        </p:nvSpPr>
        <p:spPr bwMode="auto">
          <a:xfrm>
            <a:off x="5181600" y="4972878"/>
            <a:ext cx="33528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altLang="zh-CN" sz="2000" dirty="0" smtClean="0">
                <a:latin typeface="Arial" pitchFamily="34" charset="0"/>
                <a:cs typeface="Arial" pitchFamily="34" charset="0"/>
              </a:rPr>
              <a:t>Next=1 if history contains 1</a:t>
            </a:r>
            <a:endParaRPr lang="en-US" altLang="zh-CN" sz="20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67" name="Picture 66" descr="star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876800" y="3985228"/>
            <a:ext cx="444971" cy="414494"/>
          </a:xfrm>
          <a:prstGeom prst="rect">
            <a:avLst/>
          </a:prstGeom>
        </p:spPr>
      </p:pic>
      <p:sp>
        <p:nvSpPr>
          <p:cNvPr id="68" name="Text Box 9"/>
          <p:cNvSpPr txBox="1">
            <a:spLocks noChangeArrowheads="1"/>
          </p:cNvSpPr>
          <p:nvPr/>
        </p:nvSpPr>
        <p:spPr bwMode="auto">
          <a:xfrm>
            <a:off x="5181600" y="3962400"/>
            <a:ext cx="33528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altLang="zh-CN" sz="2000" dirty="0" smtClean="0">
                <a:latin typeface="Arial" pitchFamily="34" charset="0"/>
                <a:cs typeface="Arial" pitchFamily="34" charset="0"/>
              </a:rPr>
              <a:t>History=1: outage occurs</a:t>
            </a:r>
            <a:endParaRPr lang="en-US" altLang="zh-CN" sz="20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69" name="Picture 68" descr="star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876800" y="4442428"/>
            <a:ext cx="444971" cy="414494"/>
          </a:xfrm>
          <a:prstGeom prst="rect">
            <a:avLst/>
          </a:prstGeom>
        </p:spPr>
      </p:pic>
      <p:sp>
        <p:nvSpPr>
          <p:cNvPr id="70" name="Text Box 9"/>
          <p:cNvSpPr txBox="1">
            <a:spLocks noChangeArrowheads="1"/>
          </p:cNvSpPr>
          <p:nvPr/>
        </p:nvSpPr>
        <p:spPr bwMode="auto">
          <a:xfrm>
            <a:off x="5181600" y="4419600"/>
            <a:ext cx="33528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altLang="zh-CN" sz="2000" dirty="0" smtClean="0">
                <a:latin typeface="Arial" pitchFamily="34" charset="0"/>
                <a:cs typeface="Arial" pitchFamily="34" charset="0"/>
              </a:rPr>
              <a:t>History=0: otherwise</a:t>
            </a:r>
            <a:endParaRPr lang="en-US" altLang="zh-CN" sz="2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1" name="Text Box 9"/>
          <p:cNvSpPr txBox="1">
            <a:spLocks noChangeArrowheads="1"/>
          </p:cNvSpPr>
          <p:nvPr/>
        </p:nvSpPr>
        <p:spPr bwMode="auto">
          <a:xfrm>
            <a:off x="2892288" y="5410200"/>
            <a:ext cx="16764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altLang="zh-CN" sz="2000" dirty="0" smtClean="0">
                <a:latin typeface="Arial" pitchFamily="34" charset="0"/>
                <a:cs typeface="Arial" pitchFamily="34" charset="0"/>
              </a:rPr>
              <a:t>Next arrival</a:t>
            </a:r>
            <a:endParaRPr lang="en-US" altLang="zh-CN" sz="2000" dirty="0"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72" name="Straight Arrow Connector 71"/>
          <p:cNvCxnSpPr/>
          <p:nvPr/>
        </p:nvCxnSpPr>
        <p:spPr>
          <a:xfrm rot="5400000" flipH="1" flipV="1">
            <a:off x="3082788" y="4991100"/>
            <a:ext cx="838200" cy="1588"/>
          </a:xfrm>
          <a:prstGeom prst="straightConnector1">
            <a:avLst/>
          </a:prstGeom>
          <a:ln w="19050">
            <a:solidFill>
              <a:schemeClr val="tx1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Arrow Connector 38"/>
          <p:cNvCxnSpPr/>
          <p:nvPr/>
        </p:nvCxnSpPr>
        <p:spPr>
          <a:xfrm flipV="1">
            <a:off x="2332383" y="2017643"/>
            <a:ext cx="258417" cy="1"/>
          </a:xfrm>
          <a:prstGeom prst="straightConnector1">
            <a:avLst/>
          </a:prstGeom>
          <a:ln w="22225">
            <a:solidFill>
              <a:schemeClr val="tx1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Arrow Connector 41"/>
          <p:cNvCxnSpPr/>
          <p:nvPr/>
        </p:nvCxnSpPr>
        <p:spPr>
          <a:xfrm flipV="1">
            <a:off x="3246783" y="2020956"/>
            <a:ext cx="258417" cy="1"/>
          </a:xfrm>
          <a:prstGeom prst="straightConnector1">
            <a:avLst/>
          </a:prstGeom>
          <a:ln w="22225">
            <a:solidFill>
              <a:schemeClr val="tx1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Arrow Connector 42"/>
          <p:cNvCxnSpPr/>
          <p:nvPr/>
        </p:nvCxnSpPr>
        <p:spPr>
          <a:xfrm flipV="1">
            <a:off x="4161183" y="2020956"/>
            <a:ext cx="258417" cy="1"/>
          </a:xfrm>
          <a:prstGeom prst="straightConnector1">
            <a:avLst/>
          </a:prstGeom>
          <a:ln w="22225">
            <a:solidFill>
              <a:schemeClr val="tx1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3" grpId="0" animBg="1"/>
      <p:bldP spid="66" grpId="0"/>
      <p:bldP spid="71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AutoShape 3"/>
          <p:cNvSpPr>
            <a:spLocks noChangeArrowheads="1"/>
          </p:cNvSpPr>
          <p:nvPr/>
        </p:nvSpPr>
        <p:spPr bwMode="auto">
          <a:xfrm>
            <a:off x="457200" y="850900"/>
            <a:ext cx="6400800" cy="6350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0033CC">
                  <a:alpha val="98000"/>
                </a:srgbClr>
              </a:gs>
              <a:gs pos="100000">
                <a:srgbClr val="00185E">
                  <a:alpha val="0"/>
                </a:srgbClr>
              </a:gs>
            </a:gsLst>
            <a:lin ang="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" name="Text Box 2"/>
          <p:cNvSpPr txBox="1">
            <a:spLocks noChangeArrowheads="1"/>
          </p:cNvSpPr>
          <p:nvPr/>
        </p:nvSpPr>
        <p:spPr bwMode="auto">
          <a:xfrm>
            <a:off x="381000" y="177800"/>
            <a:ext cx="85344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altLang="zh-CN" sz="2800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Integrating E-</a:t>
            </a:r>
            <a:r>
              <a:rPr lang="en-US" altLang="zh-CN" sz="2800" dirty="0" err="1" smtClean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MiLi</a:t>
            </a:r>
            <a:r>
              <a:rPr lang="en-US" altLang="zh-CN" sz="2800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 with sleep scheduling protocols</a:t>
            </a:r>
            <a:endParaRPr lang="en-US" altLang="zh-CN" sz="2800" dirty="0">
              <a:solidFill>
                <a:srgbClr val="000099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39" name="Oval 38"/>
          <p:cNvSpPr/>
          <p:nvPr/>
        </p:nvSpPr>
        <p:spPr>
          <a:xfrm>
            <a:off x="676469" y="1394727"/>
            <a:ext cx="92075" cy="92075"/>
          </a:xfrm>
          <a:prstGeom prst="ellipse">
            <a:avLst/>
          </a:prstGeom>
          <a:solidFill>
            <a:srgbClr val="0033CC"/>
          </a:solidFill>
          <a:ln>
            <a:solidFill>
              <a:srgbClr val="0033CC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41" name="Text Box 9"/>
          <p:cNvSpPr txBox="1">
            <a:spLocks noChangeArrowheads="1"/>
          </p:cNvSpPr>
          <p:nvPr/>
        </p:nvSpPr>
        <p:spPr bwMode="auto">
          <a:xfrm>
            <a:off x="914400" y="1219200"/>
            <a:ext cx="76200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altLang="zh-CN" sz="2400" dirty="0" smtClean="0">
                <a:latin typeface="Arial" pitchFamily="34" charset="0"/>
                <a:cs typeface="Arial" pitchFamily="34" charset="0"/>
              </a:rPr>
              <a:t>State machine</a:t>
            </a:r>
            <a:endParaRPr lang="en-US" altLang="zh-CN" sz="2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2" name="Rectangle 41"/>
          <p:cNvSpPr/>
          <p:nvPr/>
        </p:nvSpPr>
        <p:spPr>
          <a:xfrm>
            <a:off x="957262" y="4594378"/>
            <a:ext cx="109538" cy="28575"/>
          </a:xfrm>
          <a:prstGeom prst="rect">
            <a:avLst/>
          </a:prstGeom>
          <a:solidFill>
            <a:srgbClr val="0000CC"/>
          </a:solidFill>
          <a:ln>
            <a:solidFill>
              <a:srgbClr val="0000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43" name="Text Box 9"/>
          <p:cNvSpPr txBox="1">
            <a:spLocks noChangeArrowheads="1"/>
          </p:cNvSpPr>
          <p:nvPr/>
        </p:nvSpPr>
        <p:spPr bwMode="auto">
          <a:xfrm>
            <a:off x="1143000" y="4400490"/>
            <a:ext cx="75438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altLang="zh-CN" sz="2000" dirty="0" smtClean="0">
                <a:latin typeface="Arial" pitchFamily="34" charset="0"/>
                <a:cs typeface="Arial" pitchFamily="34" charset="0"/>
              </a:rPr>
              <a:t>Add a </a:t>
            </a:r>
            <a:r>
              <a:rPr lang="en-US" altLang="zh-CN" sz="20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new state </a:t>
            </a:r>
            <a:r>
              <a:rPr lang="en-US" altLang="zh-CN" sz="2000" dirty="0" err="1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dIL</a:t>
            </a:r>
            <a:r>
              <a:rPr lang="en-US" altLang="zh-CN" sz="2000" dirty="0" smtClean="0">
                <a:latin typeface="Arial" pitchFamily="34" charset="0"/>
                <a:cs typeface="Arial" pitchFamily="34" charset="0"/>
              </a:rPr>
              <a:t> (</a:t>
            </a:r>
            <a:r>
              <a:rPr lang="en-US" altLang="zh-CN" sz="2000" dirty="0" err="1" smtClean="0">
                <a:latin typeface="Arial" pitchFamily="34" charset="0"/>
                <a:cs typeface="Arial" pitchFamily="34" charset="0"/>
              </a:rPr>
              <a:t>downclocked</a:t>
            </a:r>
            <a:r>
              <a:rPr lang="en-US" altLang="zh-CN" sz="2000" dirty="0" smtClean="0">
                <a:latin typeface="Arial" pitchFamily="34" charset="0"/>
                <a:cs typeface="Arial" pitchFamily="34" charset="0"/>
              </a:rPr>
              <a:t> IL)</a:t>
            </a:r>
            <a:endParaRPr lang="en-US" altLang="zh-CN" sz="2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4" name="Rectangle 43"/>
          <p:cNvSpPr/>
          <p:nvPr/>
        </p:nvSpPr>
        <p:spPr>
          <a:xfrm>
            <a:off x="957262" y="5050810"/>
            <a:ext cx="109538" cy="28575"/>
          </a:xfrm>
          <a:prstGeom prst="rect">
            <a:avLst/>
          </a:prstGeom>
          <a:solidFill>
            <a:srgbClr val="0000CC"/>
          </a:solidFill>
          <a:ln>
            <a:solidFill>
              <a:srgbClr val="0000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45" name="Text Box 9"/>
          <p:cNvSpPr txBox="1">
            <a:spLocks noChangeArrowheads="1"/>
          </p:cNvSpPr>
          <p:nvPr/>
        </p:nvSpPr>
        <p:spPr bwMode="auto">
          <a:xfrm>
            <a:off x="1143000" y="4876800"/>
            <a:ext cx="5334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altLang="zh-CN" sz="2000" dirty="0" smtClean="0">
                <a:latin typeface="Arial" pitchFamily="34" charset="0"/>
                <a:cs typeface="Arial" pitchFamily="34" charset="0"/>
              </a:rPr>
              <a:t>TX</a:t>
            </a:r>
            <a:endParaRPr lang="en-US" altLang="zh-CN" sz="2000" dirty="0"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52" name="Straight Arrow Connector 51"/>
          <p:cNvCxnSpPr/>
          <p:nvPr/>
        </p:nvCxnSpPr>
        <p:spPr>
          <a:xfrm>
            <a:off x="1600200" y="5075583"/>
            <a:ext cx="304800" cy="1588"/>
          </a:xfrm>
          <a:prstGeom prst="straightConnector1">
            <a:avLst/>
          </a:prstGeom>
          <a:ln w="15875">
            <a:solidFill>
              <a:schemeClr val="tx1"/>
            </a:solidFill>
            <a:headEnd type="stealth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" name="Text Box 9"/>
          <p:cNvSpPr txBox="1">
            <a:spLocks noChangeArrowheads="1"/>
          </p:cNvSpPr>
          <p:nvPr/>
        </p:nvSpPr>
        <p:spPr bwMode="auto">
          <a:xfrm>
            <a:off x="1865244" y="4866861"/>
            <a:ext cx="87795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altLang="zh-CN" sz="2000" dirty="0" smtClean="0">
                <a:latin typeface="Arial" pitchFamily="34" charset="0"/>
                <a:cs typeface="Arial" pitchFamily="34" charset="0"/>
              </a:rPr>
              <a:t>Sleep</a:t>
            </a:r>
            <a:endParaRPr lang="en-US" altLang="zh-CN" sz="2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8" name="Text Box 9"/>
          <p:cNvSpPr txBox="1">
            <a:spLocks noChangeArrowheads="1"/>
          </p:cNvSpPr>
          <p:nvPr/>
        </p:nvSpPr>
        <p:spPr bwMode="auto">
          <a:xfrm>
            <a:off x="2590800" y="4886739"/>
            <a:ext cx="12954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altLang="zh-CN" sz="2000" dirty="0" smtClean="0">
                <a:latin typeface="Arial" pitchFamily="34" charset="0"/>
                <a:cs typeface="Arial" pitchFamily="34" charset="0"/>
              </a:rPr>
              <a:t>and RX</a:t>
            </a:r>
            <a:endParaRPr lang="en-US" altLang="zh-CN" sz="2000" dirty="0"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59" name="Straight Arrow Connector 58"/>
          <p:cNvCxnSpPr/>
          <p:nvPr/>
        </p:nvCxnSpPr>
        <p:spPr>
          <a:xfrm>
            <a:off x="3581400" y="5085522"/>
            <a:ext cx="304800" cy="1588"/>
          </a:xfrm>
          <a:prstGeom prst="straightConnector1">
            <a:avLst/>
          </a:prstGeom>
          <a:ln w="15875">
            <a:solidFill>
              <a:schemeClr val="tx1"/>
            </a:solidFill>
            <a:headEnd type="stealth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0" name="Text Box 9"/>
          <p:cNvSpPr txBox="1">
            <a:spLocks noChangeArrowheads="1"/>
          </p:cNvSpPr>
          <p:nvPr/>
        </p:nvSpPr>
        <p:spPr bwMode="auto">
          <a:xfrm>
            <a:off x="3846444" y="4876800"/>
            <a:ext cx="491655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altLang="zh-CN" sz="2000" dirty="0" smtClean="0">
                <a:latin typeface="Arial" pitchFamily="34" charset="0"/>
                <a:cs typeface="Arial" pitchFamily="34" charset="0"/>
              </a:rPr>
              <a:t>Sleep managed by sleep scheduling </a:t>
            </a:r>
            <a:endParaRPr lang="en-US" altLang="zh-CN" sz="2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2" name="Rectangle 61"/>
          <p:cNvSpPr/>
          <p:nvPr/>
        </p:nvSpPr>
        <p:spPr>
          <a:xfrm>
            <a:off x="957262" y="5584210"/>
            <a:ext cx="109538" cy="28575"/>
          </a:xfrm>
          <a:prstGeom prst="rect">
            <a:avLst/>
          </a:prstGeom>
          <a:solidFill>
            <a:srgbClr val="0000CC"/>
          </a:solidFill>
          <a:ln>
            <a:solidFill>
              <a:srgbClr val="0000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4" name="Text Box 9"/>
          <p:cNvSpPr txBox="1">
            <a:spLocks noChangeArrowheads="1"/>
          </p:cNvSpPr>
          <p:nvPr/>
        </p:nvSpPr>
        <p:spPr bwMode="auto">
          <a:xfrm>
            <a:off x="1143000" y="5410200"/>
            <a:ext cx="75438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altLang="zh-CN" sz="2000" dirty="0" smtClean="0">
                <a:latin typeface="Arial" pitchFamily="34" charset="0"/>
                <a:cs typeface="Arial" pitchFamily="34" charset="0"/>
              </a:rPr>
              <a:t>SRID manages carrier sensing and packet detection</a:t>
            </a:r>
            <a:endParaRPr lang="en-US" altLang="zh-CN" sz="2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3" name="Rectangle 72"/>
          <p:cNvSpPr/>
          <p:nvPr/>
        </p:nvSpPr>
        <p:spPr>
          <a:xfrm>
            <a:off x="957262" y="6041410"/>
            <a:ext cx="109538" cy="28575"/>
          </a:xfrm>
          <a:prstGeom prst="rect">
            <a:avLst/>
          </a:prstGeom>
          <a:solidFill>
            <a:srgbClr val="0000CC"/>
          </a:solidFill>
          <a:ln>
            <a:solidFill>
              <a:srgbClr val="0000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74" name="Text Box 9"/>
          <p:cNvSpPr txBox="1">
            <a:spLocks noChangeArrowheads="1"/>
          </p:cNvSpPr>
          <p:nvPr/>
        </p:nvSpPr>
        <p:spPr bwMode="auto">
          <a:xfrm>
            <a:off x="1143000" y="5867400"/>
            <a:ext cx="75438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altLang="zh-CN" sz="2000" dirty="0" err="1" smtClean="0">
                <a:latin typeface="Arial" pitchFamily="34" charset="0"/>
                <a:cs typeface="Arial" pitchFamily="34" charset="0"/>
              </a:rPr>
              <a:t>ODoc</a:t>
            </a:r>
            <a:r>
              <a:rPr lang="en-US" altLang="zh-CN" sz="2000" dirty="0" smtClean="0">
                <a:latin typeface="Arial" pitchFamily="34" charset="0"/>
                <a:cs typeface="Arial" pitchFamily="34" charset="0"/>
              </a:rPr>
              <a:t> determines whether and when to transit to IL or </a:t>
            </a:r>
            <a:r>
              <a:rPr lang="en-US" altLang="zh-CN" sz="2000" dirty="0" err="1" smtClean="0">
                <a:latin typeface="Arial" pitchFamily="34" charset="0"/>
                <a:cs typeface="Arial" pitchFamily="34" charset="0"/>
              </a:rPr>
              <a:t>dIL</a:t>
            </a:r>
            <a:endParaRPr lang="en-US" altLang="zh-CN" sz="2000" dirty="0"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23" name="Group 22"/>
          <p:cNvGrpSpPr/>
          <p:nvPr/>
        </p:nvGrpSpPr>
        <p:grpSpPr>
          <a:xfrm>
            <a:off x="1828800" y="1905000"/>
            <a:ext cx="4419600" cy="2017705"/>
            <a:chOff x="1828800" y="1905000"/>
            <a:chExt cx="4419600" cy="2017705"/>
          </a:xfrm>
        </p:grpSpPr>
        <p:pic>
          <p:nvPicPr>
            <p:cNvPr id="5122" name="Picture 2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1828800" y="1905000"/>
              <a:ext cx="4419600" cy="201770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1" name="Oval 20"/>
            <p:cNvSpPr/>
            <p:nvPr/>
          </p:nvSpPr>
          <p:spPr>
            <a:xfrm>
              <a:off x="1865243" y="2753140"/>
              <a:ext cx="440635" cy="298174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Rectangle 21"/>
            <p:cNvSpPr/>
            <p:nvPr/>
          </p:nvSpPr>
          <p:spPr>
            <a:xfrm>
              <a:off x="1828800" y="2716695"/>
              <a:ext cx="530915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N" b="1" dirty="0" err="1" smtClean="0">
                  <a:solidFill>
                    <a:srgbClr val="0000CC"/>
                  </a:solidFill>
                  <a:latin typeface="Arial" pitchFamily="34" charset="0"/>
                  <a:cs typeface="Arial" pitchFamily="34" charset="0"/>
                </a:rPr>
                <a:t>dIL</a:t>
              </a:r>
              <a:endParaRPr lang="en-US" b="1" dirty="0">
                <a:solidFill>
                  <a:srgbClr val="0000CC"/>
                </a:solidFill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AutoShape 3"/>
          <p:cNvSpPr>
            <a:spLocks noChangeArrowheads="1"/>
          </p:cNvSpPr>
          <p:nvPr/>
        </p:nvSpPr>
        <p:spPr bwMode="auto">
          <a:xfrm>
            <a:off x="457200" y="850900"/>
            <a:ext cx="6400800" cy="6350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0033CC">
                  <a:alpha val="98000"/>
                </a:srgbClr>
              </a:gs>
              <a:gs pos="100000">
                <a:srgbClr val="00185E">
                  <a:alpha val="0"/>
                </a:srgbClr>
              </a:gs>
            </a:gsLst>
            <a:lin ang="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" name="Text Box 2"/>
          <p:cNvSpPr txBox="1">
            <a:spLocks noChangeArrowheads="1"/>
          </p:cNvSpPr>
          <p:nvPr/>
        </p:nvSpPr>
        <p:spPr bwMode="auto">
          <a:xfrm>
            <a:off x="381000" y="177800"/>
            <a:ext cx="85344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altLang="zh-CN" sz="2800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Evaluation</a:t>
            </a:r>
            <a:endParaRPr lang="en-US" altLang="zh-CN" sz="2800" dirty="0">
              <a:solidFill>
                <a:srgbClr val="000099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9" name="Oval 18"/>
          <p:cNvSpPr/>
          <p:nvPr/>
        </p:nvSpPr>
        <p:spPr>
          <a:xfrm>
            <a:off x="676469" y="2918727"/>
            <a:ext cx="92075" cy="92075"/>
          </a:xfrm>
          <a:prstGeom prst="ellipse">
            <a:avLst/>
          </a:prstGeom>
          <a:solidFill>
            <a:srgbClr val="0033CC"/>
          </a:solidFill>
          <a:ln>
            <a:solidFill>
              <a:srgbClr val="0033CC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0" name="Text Box 9"/>
          <p:cNvSpPr txBox="1">
            <a:spLocks noChangeArrowheads="1"/>
          </p:cNvSpPr>
          <p:nvPr/>
        </p:nvSpPr>
        <p:spPr bwMode="auto">
          <a:xfrm>
            <a:off x="914400" y="2743200"/>
            <a:ext cx="76200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altLang="zh-CN" sz="2400" dirty="0" smtClean="0">
                <a:latin typeface="Arial" pitchFamily="34" charset="0"/>
                <a:cs typeface="Arial" pitchFamily="34" charset="0"/>
              </a:rPr>
              <a:t>Energy consumption</a:t>
            </a:r>
            <a:endParaRPr lang="en-US" altLang="zh-CN" sz="2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957262" y="3450610"/>
            <a:ext cx="109538" cy="28575"/>
          </a:xfrm>
          <a:prstGeom prst="rect">
            <a:avLst/>
          </a:prstGeom>
          <a:solidFill>
            <a:srgbClr val="0000CC"/>
          </a:solidFill>
          <a:ln>
            <a:solidFill>
              <a:srgbClr val="0000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4" name="Text Box 9"/>
          <p:cNvSpPr txBox="1">
            <a:spLocks noChangeArrowheads="1"/>
          </p:cNvSpPr>
          <p:nvPr/>
        </p:nvSpPr>
        <p:spPr bwMode="auto">
          <a:xfrm>
            <a:off x="1143000" y="3276600"/>
            <a:ext cx="75438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altLang="zh-CN" sz="2000" dirty="0" smtClean="0">
                <a:latin typeface="Arial" pitchFamily="34" charset="0"/>
                <a:cs typeface="Arial" pitchFamily="34" charset="0"/>
              </a:rPr>
              <a:t>Packet traces from real-world </a:t>
            </a:r>
            <a:r>
              <a:rPr lang="en-US" altLang="zh-CN" sz="2000" dirty="0" err="1" smtClean="0">
                <a:latin typeface="Arial" pitchFamily="34" charset="0"/>
                <a:cs typeface="Arial" pitchFamily="34" charset="0"/>
              </a:rPr>
              <a:t>WiFi</a:t>
            </a:r>
            <a:r>
              <a:rPr lang="en-US" altLang="zh-CN" sz="2000" dirty="0" smtClean="0">
                <a:latin typeface="Arial" pitchFamily="34" charset="0"/>
                <a:cs typeface="Arial" pitchFamily="34" charset="0"/>
              </a:rPr>
              <a:t> networks</a:t>
            </a:r>
            <a:endParaRPr lang="en-US" altLang="zh-CN" sz="2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Oval 8"/>
          <p:cNvSpPr/>
          <p:nvPr/>
        </p:nvSpPr>
        <p:spPr>
          <a:xfrm>
            <a:off x="676469" y="4499817"/>
            <a:ext cx="92075" cy="92075"/>
          </a:xfrm>
          <a:prstGeom prst="ellipse">
            <a:avLst/>
          </a:prstGeom>
          <a:solidFill>
            <a:srgbClr val="0033CC"/>
          </a:solidFill>
          <a:ln>
            <a:solidFill>
              <a:srgbClr val="0033CC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0" name="Text Box 9"/>
          <p:cNvSpPr txBox="1">
            <a:spLocks noChangeArrowheads="1"/>
          </p:cNvSpPr>
          <p:nvPr/>
        </p:nvSpPr>
        <p:spPr bwMode="auto">
          <a:xfrm>
            <a:off x="914400" y="4324290"/>
            <a:ext cx="76200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altLang="zh-CN" sz="2400" dirty="0" smtClean="0">
                <a:latin typeface="Arial" pitchFamily="34" charset="0"/>
                <a:cs typeface="Arial" pitchFamily="34" charset="0"/>
              </a:rPr>
              <a:t>Simulation for different traffic patterns</a:t>
            </a:r>
            <a:endParaRPr lang="en-US" altLang="zh-CN" sz="2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957262" y="5031700"/>
            <a:ext cx="109538" cy="28575"/>
          </a:xfrm>
          <a:prstGeom prst="rect">
            <a:avLst/>
          </a:prstGeom>
          <a:solidFill>
            <a:srgbClr val="0000CC"/>
          </a:solidFill>
          <a:ln>
            <a:solidFill>
              <a:srgbClr val="0000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2" name="Text Box 9"/>
          <p:cNvSpPr txBox="1">
            <a:spLocks noChangeArrowheads="1"/>
          </p:cNvSpPr>
          <p:nvPr/>
        </p:nvSpPr>
        <p:spPr bwMode="auto">
          <a:xfrm>
            <a:off x="1143000" y="4857690"/>
            <a:ext cx="75438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altLang="zh-CN" sz="2000" dirty="0" smtClean="0">
                <a:latin typeface="Arial" pitchFamily="34" charset="0"/>
                <a:cs typeface="Arial" pitchFamily="34" charset="0"/>
              </a:rPr>
              <a:t>Using ns-2</a:t>
            </a:r>
            <a:endParaRPr lang="en-US" altLang="zh-CN" sz="2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Oval 16"/>
          <p:cNvSpPr/>
          <p:nvPr/>
        </p:nvSpPr>
        <p:spPr>
          <a:xfrm>
            <a:off x="676469" y="1394727"/>
            <a:ext cx="92075" cy="92075"/>
          </a:xfrm>
          <a:prstGeom prst="ellipse">
            <a:avLst/>
          </a:prstGeom>
          <a:solidFill>
            <a:srgbClr val="0033CC"/>
          </a:solidFill>
          <a:ln>
            <a:solidFill>
              <a:srgbClr val="0033CC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1" name="Text Box 9"/>
          <p:cNvSpPr txBox="1">
            <a:spLocks noChangeArrowheads="1"/>
          </p:cNvSpPr>
          <p:nvPr/>
        </p:nvSpPr>
        <p:spPr bwMode="auto">
          <a:xfrm>
            <a:off x="914400" y="1219200"/>
            <a:ext cx="76200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altLang="zh-CN" sz="2400" dirty="0" smtClean="0">
                <a:latin typeface="Arial" pitchFamily="34" charset="0"/>
                <a:cs typeface="Arial" pitchFamily="34" charset="0"/>
              </a:rPr>
              <a:t>Packet detection</a:t>
            </a:r>
            <a:endParaRPr lang="en-US" altLang="zh-CN" sz="2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957262" y="1926610"/>
            <a:ext cx="109538" cy="28575"/>
          </a:xfrm>
          <a:prstGeom prst="rect">
            <a:avLst/>
          </a:prstGeom>
          <a:solidFill>
            <a:srgbClr val="0000CC"/>
          </a:solidFill>
          <a:ln>
            <a:solidFill>
              <a:srgbClr val="0000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3" name="Text Box 9"/>
          <p:cNvSpPr txBox="1">
            <a:spLocks noChangeArrowheads="1"/>
          </p:cNvSpPr>
          <p:nvPr/>
        </p:nvSpPr>
        <p:spPr bwMode="auto">
          <a:xfrm>
            <a:off x="1143000" y="1752600"/>
            <a:ext cx="75438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altLang="zh-CN" sz="2000" dirty="0" smtClean="0">
                <a:latin typeface="Arial" pitchFamily="34" charset="0"/>
                <a:cs typeface="Arial" pitchFamily="34" charset="0"/>
              </a:rPr>
              <a:t>Software radio based experiments</a:t>
            </a:r>
            <a:endParaRPr lang="en-US" altLang="zh-CN" sz="20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AutoShape 3"/>
          <p:cNvSpPr>
            <a:spLocks noChangeArrowheads="1"/>
          </p:cNvSpPr>
          <p:nvPr/>
        </p:nvSpPr>
        <p:spPr bwMode="auto">
          <a:xfrm>
            <a:off x="457200" y="850900"/>
            <a:ext cx="6400800" cy="6350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0033CC">
                  <a:alpha val="98000"/>
                </a:srgbClr>
              </a:gs>
              <a:gs pos="100000">
                <a:srgbClr val="00185E">
                  <a:alpha val="0"/>
                </a:srgbClr>
              </a:gs>
            </a:gsLst>
            <a:lin ang="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" name="Text Box 2"/>
          <p:cNvSpPr txBox="1">
            <a:spLocks noChangeArrowheads="1"/>
          </p:cNvSpPr>
          <p:nvPr/>
        </p:nvSpPr>
        <p:spPr bwMode="auto">
          <a:xfrm>
            <a:off x="381000" y="177800"/>
            <a:ext cx="85344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altLang="zh-CN" sz="2800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Packet detection performance</a:t>
            </a:r>
            <a:endParaRPr lang="en-US" altLang="zh-CN" sz="2800" dirty="0">
              <a:solidFill>
                <a:srgbClr val="000099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Oval 16"/>
          <p:cNvSpPr/>
          <p:nvPr/>
        </p:nvSpPr>
        <p:spPr>
          <a:xfrm>
            <a:off x="676469" y="1394727"/>
            <a:ext cx="92075" cy="92075"/>
          </a:xfrm>
          <a:prstGeom prst="ellipse">
            <a:avLst/>
          </a:prstGeom>
          <a:solidFill>
            <a:srgbClr val="0033CC"/>
          </a:solidFill>
          <a:ln>
            <a:solidFill>
              <a:srgbClr val="0033CC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1" name="Text Box 9"/>
          <p:cNvSpPr txBox="1">
            <a:spLocks noChangeArrowheads="1"/>
          </p:cNvSpPr>
          <p:nvPr/>
        </p:nvSpPr>
        <p:spPr bwMode="auto">
          <a:xfrm>
            <a:off x="914400" y="1219200"/>
            <a:ext cx="76200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altLang="zh-CN" sz="2400" dirty="0" smtClean="0">
                <a:latin typeface="Arial" pitchFamily="34" charset="0"/>
                <a:cs typeface="Arial" pitchFamily="34" charset="0"/>
              </a:rPr>
              <a:t>Single link</a:t>
            </a:r>
            <a:endParaRPr lang="en-US" altLang="zh-CN" sz="2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957262" y="1926610"/>
            <a:ext cx="109538" cy="28575"/>
          </a:xfrm>
          <a:prstGeom prst="rect">
            <a:avLst/>
          </a:prstGeom>
          <a:solidFill>
            <a:srgbClr val="0000CC"/>
          </a:solidFill>
          <a:ln>
            <a:solidFill>
              <a:srgbClr val="0000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3" name="Text Box 9"/>
          <p:cNvSpPr txBox="1">
            <a:spLocks noChangeArrowheads="1"/>
          </p:cNvSpPr>
          <p:nvPr/>
        </p:nvSpPr>
        <p:spPr bwMode="auto">
          <a:xfrm>
            <a:off x="1143000" y="1752600"/>
            <a:ext cx="75438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altLang="zh-CN" sz="2000" dirty="0" smtClean="0">
                <a:latin typeface="Arial" pitchFamily="34" charset="0"/>
                <a:cs typeface="Arial" pitchFamily="34" charset="0"/>
              </a:rPr>
              <a:t>USRP nodes; varying SNR and clock-rates</a:t>
            </a:r>
            <a:endParaRPr lang="en-US" altLang="zh-CN" sz="20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4801" y="2590800"/>
            <a:ext cx="4128940" cy="274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24400" y="2624404"/>
            <a:ext cx="4181475" cy="27095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AutoShape 3"/>
          <p:cNvSpPr>
            <a:spLocks noChangeArrowheads="1"/>
          </p:cNvSpPr>
          <p:nvPr/>
        </p:nvSpPr>
        <p:spPr bwMode="auto">
          <a:xfrm>
            <a:off x="457200" y="850900"/>
            <a:ext cx="6400800" cy="6350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0033CC">
                  <a:alpha val="98000"/>
                </a:srgbClr>
              </a:gs>
              <a:gs pos="100000">
                <a:srgbClr val="00185E">
                  <a:alpha val="0"/>
                </a:srgbClr>
              </a:gs>
            </a:gsLst>
            <a:lin ang="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" name="Text Box 2"/>
          <p:cNvSpPr txBox="1">
            <a:spLocks noChangeArrowheads="1"/>
          </p:cNvSpPr>
          <p:nvPr/>
        </p:nvSpPr>
        <p:spPr bwMode="auto">
          <a:xfrm>
            <a:off x="381000" y="177800"/>
            <a:ext cx="8534400" cy="5847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altLang="zh-CN" sz="3200" dirty="0" err="1" smtClean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WiFi</a:t>
            </a:r>
            <a:r>
              <a:rPr lang="en-US" altLang="zh-CN" sz="3200" smtClean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 for mobile </a:t>
            </a:r>
            <a:r>
              <a:rPr lang="en-US" altLang="zh-CN" sz="3200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devices</a:t>
            </a:r>
            <a:endParaRPr lang="en-US" altLang="zh-CN" sz="3200" dirty="0">
              <a:solidFill>
                <a:srgbClr val="000099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9" name="Group 19"/>
          <p:cNvGrpSpPr/>
          <p:nvPr/>
        </p:nvGrpSpPr>
        <p:grpSpPr>
          <a:xfrm>
            <a:off x="649356" y="1143000"/>
            <a:ext cx="7857931" cy="461665"/>
            <a:chOff x="676469" y="5410199"/>
            <a:chExt cx="7857931" cy="461665"/>
          </a:xfrm>
        </p:grpSpPr>
        <p:sp>
          <p:nvSpPr>
            <p:cNvPr id="10" name="Oval 9"/>
            <p:cNvSpPr/>
            <p:nvPr/>
          </p:nvSpPr>
          <p:spPr>
            <a:xfrm>
              <a:off x="676469" y="5585726"/>
              <a:ext cx="92075" cy="92075"/>
            </a:xfrm>
            <a:prstGeom prst="ellipse">
              <a:avLst/>
            </a:prstGeom>
            <a:solidFill>
              <a:srgbClr val="0033CC"/>
            </a:solidFill>
            <a:ln>
              <a:solidFill>
                <a:srgbClr val="0033CC"/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1" name="Text Box 9"/>
            <p:cNvSpPr txBox="1">
              <a:spLocks noChangeArrowheads="1"/>
            </p:cNvSpPr>
            <p:nvPr/>
          </p:nvSpPr>
          <p:spPr bwMode="auto">
            <a:xfrm>
              <a:off x="914400" y="5410199"/>
              <a:ext cx="7620000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US" altLang="zh-CN" sz="2400" dirty="0" err="1" smtClean="0">
                  <a:latin typeface="Arial" pitchFamily="34" charset="0"/>
                  <a:cs typeface="Arial" pitchFamily="34" charset="0"/>
                </a:rPr>
                <a:t>WiFi</a:t>
              </a:r>
              <a:r>
                <a:rPr lang="en-US" altLang="zh-CN" sz="2400" dirty="0" smtClean="0">
                  <a:latin typeface="Arial" pitchFamily="34" charset="0"/>
                  <a:cs typeface="Arial" pitchFamily="34" charset="0"/>
                </a:rPr>
                <a:t>: popular means of wireless Internet connection</a:t>
              </a:r>
              <a:endParaRPr lang="en-US" altLang="zh-CN" sz="2400" dirty="0"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14" name="Group 19"/>
          <p:cNvGrpSpPr/>
          <p:nvPr/>
        </p:nvGrpSpPr>
        <p:grpSpPr>
          <a:xfrm>
            <a:off x="666530" y="4567535"/>
            <a:ext cx="7857931" cy="461665"/>
            <a:chOff x="676469" y="5410199"/>
            <a:chExt cx="7857931" cy="461665"/>
          </a:xfrm>
        </p:grpSpPr>
        <p:sp>
          <p:nvSpPr>
            <p:cNvPr id="15" name="Oval 14"/>
            <p:cNvSpPr/>
            <p:nvPr/>
          </p:nvSpPr>
          <p:spPr>
            <a:xfrm>
              <a:off x="676469" y="5585726"/>
              <a:ext cx="92075" cy="92075"/>
            </a:xfrm>
            <a:prstGeom prst="ellipse">
              <a:avLst/>
            </a:prstGeom>
            <a:solidFill>
              <a:srgbClr val="0033CC"/>
            </a:solidFill>
            <a:ln>
              <a:solidFill>
                <a:srgbClr val="0033CC"/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6" name="Text Box 9"/>
            <p:cNvSpPr txBox="1">
              <a:spLocks noChangeArrowheads="1"/>
            </p:cNvSpPr>
            <p:nvPr/>
          </p:nvSpPr>
          <p:spPr bwMode="auto">
            <a:xfrm>
              <a:off x="914400" y="5410199"/>
              <a:ext cx="7620000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US" altLang="zh-CN" sz="2400" dirty="0" err="1" smtClean="0">
                  <a:latin typeface="Arial" pitchFamily="34" charset="0"/>
                  <a:cs typeface="Arial" pitchFamily="34" charset="0"/>
                </a:rPr>
                <a:t>WiFi</a:t>
              </a:r>
              <a:r>
                <a:rPr lang="en-US" altLang="zh-CN" sz="2400" dirty="0" smtClean="0">
                  <a:latin typeface="Arial" pitchFamily="34" charset="0"/>
                  <a:cs typeface="Arial" pitchFamily="34" charset="0"/>
                </a:rPr>
                <a:t>: a main energy consumer in mobile devices</a:t>
              </a:r>
              <a:endParaRPr lang="en-US" altLang="zh-CN" sz="2400" dirty="0"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17" name="Group 18"/>
          <p:cNvGrpSpPr/>
          <p:nvPr/>
        </p:nvGrpSpPr>
        <p:grpSpPr>
          <a:xfrm>
            <a:off x="937384" y="5181600"/>
            <a:ext cx="5311016" cy="400110"/>
            <a:chOff x="937384" y="5924490"/>
            <a:chExt cx="5311016" cy="400110"/>
          </a:xfrm>
        </p:grpSpPr>
        <p:sp>
          <p:nvSpPr>
            <p:cNvPr id="18" name="Rectangle 17"/>
            <p:cNvSpPr/>
            <p:nvPr/>
          </p:nvSpPr>
          <p:spPr>
            <a:xfrm>
              <a:off x="937384" y="6098976"/>
              <a:ext cx="109538" cy="28575"/>
            </a:xfrm>
            <a:prstGeom prst="rect">
              <a:avLst/>
            </a:prstGeom>
            <a:solidFill>
              <a:srgbClr val="0000CC"/>
            </a:solidFill>
            <a:ln>
              <a:solidFill>
                <a:srgbClr val="0000C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9" name="Text Box 9"/>
            <p:cNvSpPr txBox="1">
              <a:spLocks noChangeArrowheads="1"/>
            </p:cNvSpPr>
            <p:nvPr/>
          </p:nvSpPr>
          <p:spPr bwMode="auto">
            <a:xfrm>
              <a:off x="1123122" y="5924490"/>
              <a:ext cx="5125278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US" altLang="zh-CN" sz="2000" dirty="0" smtClean="0">
                  <a:latin typeface="Arial" pitchFamily="34" charset="0"/>
                  <a:cs typeface="Arial" pitchFamily="34" charset="0"/>
                </a:rPr>
                <a:t>           higher than GSM on </a:t>
              </a:r>
              <a:r>
                <a:rPr lang="en-US" altLang="zh-CN" sz="2000" dirty="0" err="1" smtClean="0">
                  <a:latin typeface="Arial" pitchFamily="34" charset="0"/>
                  <a:cs typeface="Arial" pitchFamily="34" charset="0"/>
                </a:rPr>
                <a:t>cellphone</a:t>
              </a:r>
              <a:r>
                <a:rPr lang="en-US" altLang="zh-CN" sz="2000" dirty="0" smtClean="0">
                  <a:latin typeface="Arial" pitchFamily="34" charset="0"/>
                  <a:cs typeface="Arial" pitchFamily="34" charset="0"/>
                </a:rPr>
                <a:t> </a:t>
              </a:r>
              <a:endParaRPr lang="en-US" altLang="zh-CN" sz="2000" dirty="0"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20" name="Group 18"/>
          <p:cNvGrpSpPr/>
          <p:nvPr/>
        </p:nvGrpSpPr>
        <p:grpSpPr>
          <a:xfrm>
            <a:off x="934278" y="5695890"/>
            <a:ext cx="7729538" cy="400110"/>
            <a:chOff x="937384" y="5924490"/>
            <a:chExt cx="7729538" cy="400110"/>
          </a:xfrm>
        </p:grpSpPr>
        <p:sp>
          <p:nvSpPr>
            <p:cNvPr id="21" name="Rectangle 20"/>
            <p:cNvSpPr/>
            <p:nvPr/>
          </p:nvSpPr>
          <p:spPr>
            <a:xfrm>
              <a:off x="937384" y="6098976"/>
              <a:ext cx="109538" cy="28575"/>
            </a:xfrm>
            <a:prstGeom prst="rect">
              <a:avLst/>
            </a:prstGeom>
            <a:solidFill>
              <a:srgbClr val="0000CC"/>
            </a:solidFill>
            <a:ln>
              <a:solidFill>
                <a:srgbClr val="0000C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2" name="Text Box 9"/>
            <p:cNvSpPr txBox="1">
              <a:spLocks noChangeArrowheads="1"/>
            </p:cNvSpPr>
            <p:nvPr/>
          </p:nvSpPr>
          <p:spPr bwMode="auto">
            <a:xfrm>
              <a:off x="1123122" y="5924490"/>
              <a:ext cx="7543800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US" altLang="zh-CN" sz="2000" dirty="0" smtClean="0">
                  <a:latin typeface="Arial" pitchFamily="34" charset="0"/>
                  <a:cs typeface="Arial" pitchFamily="34" charset="0"/>
                </a:rPr>
                <a:t>Even in idle mode (w/o packet </a:t>
              </a:r>
              <a:r>
                <a:rPr lang="en-US" altLang="zh-CN" sz="2000" dirty="0" err="1" smtClean="0">
                  <a:latin typeface="Arial" pitchFamily="34" charset="0"/>
                  <a:cs typeface="Arial" pitchFamily="34" charset="0"/>
                </a:rPr>
                <a:t>tx/rx</a:t>
              </a:r>
              <a:r>
                <a:rPr lang="en-US" altLang="zh-CN" sz="2000" dirty="0" smtClean="0">
                  <a:latin typeface="Arial" pitchFamily="34" charset="0"/>
                  <a:cs typeface="Arial" pitchFamily="34" charset="0"/>
                </a:rPr>
                <a:t>)</a:t>
              </a:r>
              <a:endParaRPr lang="en-US" altLang="zh-CN" sz="2000" dirty="0">
                <a:latin typeface="Arial" pitchFamily="34" charset="0"/>
                <a:cs typeface="Arial" pitchFamily="34" charset="0"/>
              </a:endParaRPr>
            </a:p>
          </p:txBody>
        </p:sp>
      </p:grpSp>
      <p:pic>
        <p:nvPicPr>
          <p:cNvPr id="23" name="Picture 22" descr="smart_phone_internet_access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733800" y="2362200"/>
            <a:ext cx="421312" cy="421312"/>
          </a:xfrm>
          <a:prstGeom prst="rect">
            <a:avLst/>
          </a:prstGeom>
        </p:spPr>
      </p:pic>
      <p:pic>
        <p:nvPicPr>
          <p:cNvPr id="24" name="Picture 23" descr="router.jp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342208" y="2590800"/>
            <a:ext cx="1304925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" name="Picture 26" descr="ipad_internet_access1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295400" y="2286000"/>
            <a:ext cx="467444" cy="685800"/>
          </a:xfrm>
          <a:prstGeom prst="rect">
            <a:avLst/>
          </a:prstGeom>
        </p:spPr>
      </p:pic>
      <p:sp>
        <p:nvSpPr>
          <p:cNvPr id="28" name="Block Arc 27"/>
          <p:cNvSpPr/>
          <p:nvPr/>
        </p:nvSpPr>
        <p:spPr>
          <a:xfrm rot="5400000">
            <a:off x="2524903" y="2851206"/>
            <a:ext cx="457200" cy="457200"/>
          </a:xfrm>
          <a:prstGeom prst="blockArc">
            <a:avLst>
              <a:gd name="adj1" fmla="val 12872956"/>
              <a:gd name="adj2" fmla="val 20176241"/>
              <a:gd name="adj3" fmla="val 4925"/>
            </a:avLst>
          </a:prstGeom>
          <a:noFill/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9" name="Block Arc 28"/>
          <p:cNvSpPr/>
          <p:nvPr/>
        </p:nvSpPr>
        <p:spPr>
          <a:xfrm rot="5400000">
            <a:off x="2489384" y="2745809"/>
            <a:ext cx="642566" cy="651537"/>
          </a:xfrm>
          <a:prstGeom prst="blockArc">
            <a:avLst>
              <a:gd name="adj1" fmla="val 12872956"/>
              <a:gd name="adj2" fmla="val 20305726"/>
              <a:gd name="adj3" fmla="val 2292"/>
            </a:avLst>
          </a:prstGeom>
          <a:noFill/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0" name="Block Arc 29"/>
          <p:cNvSpPr/>
          <p:nvPr/>
        </p:nvSpPr>
        <p:spPr>
          <a:xfrm rot="5400000">
            <a:off x="2484710" y="2636259"/>
            <a:ext cx="833276" cy="854119"/>
          </a:xfrm>
          <a:prstGeom prst="blockArc">
            <a:avLst>
              <a:gd name="adj1" fmla="val 12295408"/>
              <a:gd name="adj2" fmla="val 20305726"/>
              <a:gd name="adj3" fmla="val 2292"/>
            </a:avLst>
          </a:prstGeom>
          <a:noFill/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1" name="Block Arc 30"/>
          <p:cNvSpPr/>
          <p:nvPr/>
        </p:nvSpPr>
        <p:spPr>
          <a:xfrm rot="15823278">
            <a:off x="2426797" y="2843029"/>
            <a:ext cx="457200" cy="457200"/>
          </a:xfrm>
          <a:prstGeom prst="blockArc">
            <a:avLst>
              <a:gd name="adj1" fmla="val 12872956"/>
              <a:gd name="adj2" fmla="val 20176241"/>
              <a:gd name="adj3" fmla="val 4925"/>
            </a:avLst>
          </a:prstGeom>
          <a:noFill/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2" name="Block Arc 31"/>
          <p:cNvSpPr/>
          <p:nvPr/>
        </p:nvSpPr>
        <p:spPr>
          <a:xfrm rot="15823278">
            <a:off x="2283356" y="2752095"/>
            <a:ext cx="642566" cy="651537"/>
          </a:xfrm>
          <a:prstGeom prst="blockArc">
            <a:avLst>
              <a:gd name="adj1" fmla="val 12872956"/>
              <a:gd name="adj2" fmla="val 20305726"/>
              <a:gd name="adj3" fmla="val 2292"/>
            </a:avLst>
          </a:prstGeom>
          <a:noFill/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3" name="Block Arc 32"/>
          <p:cNvSpPr/>
          <p:nvPr/>
        </p:nvSpPr>
        <p:spPr>
          <a:xfrm rot="15823278">
            <a:off x="2110826" y="2655064"/>
            <a:ext cx="833276" cy="854119"/>
          </a:xfrm>
          <a:prstGeom prst="blockArc">
            <a:avLst>
              <a:gd name="adj1" fmla="val 12295408"/>
              <a:gd name="adj2" fmla="val 20305726"/>
              <a:gd name="adj3" fmla="val 2292"/>
            </a:avLst>
          </a:prstGeom>
          <a:noFill/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4" name="Oval 33"/>
          <p:cNvSpPr/>
          <p:nvPr/>
        </p:nvSpPr>
        <p:spPr>
          <a:xfrm>
            <a:off x="2672408" y="3017520"/>
            <a:ext cx="76200" cy="76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Oval 35"/>
          <p:cNvSpPr/>
          <p:nvPr/>
        </p:nvSpPr>
        <p:spPr>
          <a:xfrm>
            <a:off x="762000" y="2133600"/>
            <a:ext cx="3886200" cy="1828800"/>
          </a:xfrm>
          <a:prstGeom prst="ellipse">
            <a:avLst/>
          </a:prstGeom>
          <a:noFill/>
          <a:ln>
            <a:prstDash val="dash"/>
          </a:ln>
          <a:effectLst>
            <a:outerShdw blurRad="76200" algn="ctr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37" name="Picture 36" descr="WiFi_icon_trans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2209800" y="2067339"/>
            <a:ext cx="990600" cy="690716"/>
          </a:xfrm>
          <a:prstGeom prst="rect">
            <a:avLst/>
          </a:prstGeom>
        </p:spPr>
      </p:pic>
      <p:pic>
        <p:nvPicPr>
          <p:cNvPr id="40" name="Picture 12" descr="laptop1.jpg"/>
          <p:cNvPicPr>
            <a:picLocks noChangeAspect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505200" y="2971800"/>
            <a:ext cx="9144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" name="Picture 40" descr="APmap.pn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5562600" y="1905000"/>
            <a:ext cx="2743201" cy="2235201"/>
          </a:xfrm>
          <a:prstGeom prst="rect">
            <a:avLst/>
          </a:prstGeom>
        </p:spPr>
      </p:pic>
      <p:sp>
        <p:nvSpPr>
          <p:cNvPr id="42" name="Rectangle 41"/>
          <p:cNvSpPr/>
          <p:nvPr/>
        </p:nvSpPr>
        <p:spPr>
          <a:xfrm>
            <a:off x="5867400" y="1905000"/>
            <a:ext cx="2286000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19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WiFi</a:t>
            </a:r>
            <a:r>
              <a:rPr lang="en-US" altLang="zh-CN" sz="19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hotspots in Ann Arbor</a:t>
            </a:r>
            <a:endParaRPr lang="en-US" sz="1900" b="1" dirty="0">
              <a:solidFill>
                <a:srgbClr val="FF0000"/>
              </a:solidFill>
            </a:endParaRPr>
          </a:p>
        </p:txBody>
      </p:sp>
      <p:pic>
        <p:nvPicPr>
          <p:cNvPr id="35" name="Picture 34" descr="WiFigame.jp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1143000" y="3048000"/>
            <a:ext cx="914400" cy="588874"/>
          </a:xfrm>
          <a:prstGeom prst="rect">
            <a:avLst/>
          </a:prstGeom>
        </p:spPr>
      </p:pic>
      <p:sp>
        <p:nvSpPr>
          <p:cNvPr id="38" name="Rectangle 37"/>
          <p:cNvSpPr/>
          <p:nvPr/>
        </p:nvSpPr>
        <p:spPr>
          <a:xfrm>
            <a:off x="1136097" y="5061856"/>
            <a:ext cx="84510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32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14x</a:t>
            </a:r>
            <a:endParaRPr lang="en-US" sz="3200" dirty="0">
              <a:solidFill>
                <a:srgbClr val="FF0000"/>
              </a:solidFill>
            </a:endParaRPr>
          </a:p>
        </p:txBody>
      </p:sp>
      <p:pic>
        <p:nvPicPr>
          <p:cNvPr id="39" name="Picture 38" descr="android_sleep_on_phone.jp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6858000" y="5105400"/>
            <a:ext cx="2199767" cy="1752600"/>
          </a:xfrm>
          <a:prstGeom prst="rect">
            <a:avLst/>
          </a:prstGeom>
        </p:spPr>
      </p:pic>
      <p:pic>
        <p:nvPicPr>
          <p:cNvPr id="45" name="Picture 44" descr="battery_over_trans.png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6917634" y="5459895"/>
            <a:ext cx="457200" cy="53585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Oval 16"/>
          <p:cNvSpPr/>
          <p:nvPr/>
        </p:nvSpPr>
        <p:spPr>
          <a:xfrm>
            <a:off x="676469" y="632727"/>
            <a:ext cx="92075" cy="92075"/>
          </a:xfrm>
          <a:prstGeom prst="ellipse">
            <a:avLst/>
          </a:prstGeom>
          <a:solidFill>
            <a:srgbClr val="0033CC"/>
          </a:solidFill>
          <a:ln>
            <a:solidFill>
              <a:srgbClr val="0033CC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1" name="Text Box 9"/>
          <p:cNvSpPr txBox="1">
            <a:spLocks noChangeArrowheads="1"/>
          </p:cNvSpPr>
          <p:nvPr/>
        </p:nvSpPr>
        <p:spPr bwMode="auto">
          <a:xfrm>
            <a:off x="914400" y="457200"/>
            <a:ext cx="76200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altLang="zh-CN" sz="2400" dirty="0" smtClean="0">
                <a:latin typeface="Arial" pitchFamily="34" charset="0"/>
                <a:cs typeface="Arial" pitchFamily="34" charset="0"/>
              </a:rPr>
              <a:t>Multiple links</a:t>
            </a:r>
            <a:endParaRPr lang="en-US" altLang="zh-CN" sz="24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23527" y="609600"/>
            <a:ext cx="3182273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Oval 6"/>
          <p:cNvSpPr/>
          <p:nvPr/>
        </p:nvSpPr>
        <p:spPr>
          <a:xfrm>
            <a:off x="676469" y="3375927"/>
            <a:ext cx="92075" cy="92075"/>
          </a:xfrm>
          <a:prstGeom prst="ellipse">
            <a:avLst/>
          </a:prstGeom>
          <a:solidFill>
            <a:srgbClr val="0033CC"/>
          </a:solidFill>
          <a:ln>
            <a:solidFill>
              <a:srgbClr val="0033CC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8" name="Text Box 9"/>
          <p:cNvSpPr txBox="1">
            <a:spLocks noChangeArrowheads="1"/>
          </p:cNvSpPr>
          <p:nvPr/>
        </p:nvSpPr>
        <p:spPr bwMode="auto">
          <a:xfrm>
            <a:off x="914400" y="3200400"/>
            <a:ext cx="76200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altLang="zh-CN" sz="2400" dirty="0" smtClean="0">
                <a:latin typeface="Arial" pitchFamily="34" charset="0"/>
                <a:cs typeface="Arial" pitchFamily="34" charset="0"/>
              </a:rPr>
              <a:t>Detection performance</a:t>
            </a:r>
            <a:endParaRPr lang="en-US" altLang="zh-CN" sz="24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04800" y="3886200"/>
            <a:ext cx="4343400" cy="26732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105400" y="3810000"/>
            <a:ext cx="3759713" cy="2767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8" descr="star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762000" y="1089628"/>
            <a:ext cx="444971" cy="414494"/>
          </a:xfrm>
          <a:prstGeom prst="rect">
            <a:avLst/>
          </a:prstGeom>
        </p:spPr>
      </p:pic>
      <p:sp>
        <p:nvSpPr>
          <p:cNvPr id="10" name="Text Box 9"/>
          <p:cNvSpPr txBox="1">
            <a:spLocks noChangeArrowheads="1"/>
          </p:cNvSpPr>
          <p:nvPr/>
        </p:nvSpPr>
        <p:spPr bwMode="auto">
          <a:xfrm>
            <a:off x="1066800" y="1066800"/>
            <a:ext cx="33528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altLang="zh-CN" sz="2000" dirty="0" smtClean="0">
                <a:latin typeface="Arial" pitchFamily="34" charset="0"/>
                <a:cs typeface="Arial" pitchFamily="34" charset="0"/>
              </a:rPr>
              <a:t>Lab/office environment</a:t>
            </a:r>
            <a:endParaRPr lang="en-US" altLang="zh-CN" sz="20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1" name="Picture 10" descr="star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762000" y="1566706"/>
            <a:ext cx="444971" cy="414494"/>
          </a:xfrm>
          <a:prstGeom prst="rect">
            <a:avLst/>
          </a:prstGeom>
        </p:spPr>
      </p:pic>
      <p:sp>
        <p:nvSpPr>
          <p:cNvPr id="12" name="Text Box 9"/>
          <p:cNvSpPr txBox="1">
            <a:spLocks noChangeArrowheads="1"/>
          </p:cNvSpPr>
          <p:nvPr/>
        </p:nvSpPr>
        <p:spPr bwMode="auto">
          <a:xfrm>
            <a:off x="1066800" y="1543878"/>
            <a:ext cx="36576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altLang="zh-CN" sz="2000" dirty="0" smtClean="0">
                <a:latin typeface="Arial" pitchFamily="34" charset="0"/>
                <a:cs typeface="Arial" pitchFamily="34" charset="0"/>
              </a:rPr>
              <a:t>All nodes are static except  </a:t>
            </a:r>
            <a:r>
              <a:rPr lang="en-US" altLang="zh-CN" sz="2000" dirty="0" smtClean="0">
                <a:latin typeface="Times New Roman" pitchFamily="18" charset="0"/>
                <a:cs typeface="Times New Roman" pitchFamily="18" charset="0"/>
              </a:rPr>
              <a:t>D</a:t>
            </a:r>
            <a:endParaRPr lang="en-US" altLang="zh-CN" sz="2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AutoShape 3"/>
          <p:cNvSpPr>
            <a:spLocks noChangeArrowheads="1"/>
          </p:cNvSpPr>
          <p:nvPr/>
        </p:nvSpPr>
        <p:spPr bwMode="auto">
          <a:xfrm>
            <a:off x="457200" y="850900"/>
            <a:ext cx="6400800" cy="6350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0033CC">
                  <a:alpha val="98000"/>
                </a:srgbClr>
              </a:gs>
              <a:gs pos="100000">
                <a:srgbClr val="00185E">
                  <a:alpha val="0"/>
                </a:srgbClr>
              </a:gs>
            </a:gsLst>
            <a:lin ang="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" name="Text Box 2"/>
          <p:cNvSpPr txBox="1">
            <a:spLocks noChangeArrowheads="1"/>
          </p:cNvSpPr>
          <p:nvPr/>
        </p:nvSpPr>
        <p:spPr bwMode="auto">
          <a:xfrm>
            <a:off x="381000" y="177800"/>
            <a:ext cx="85344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altLang="zh-CN" sz="2800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Energy savings</a:t>
            </a:r>
            <a:endParaRPr lang="en-US" altLang="zh-CN" sz="2800" dirty="0">
              <a:solidFill>
                <a:srgbClr val="000099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Oval 16"/>
          <p:cNvSpPr/>
          <p:nvPr/>
        </p:nvSpPr>
        <p:spPr>
          <a:xfrm>
            <a:off x="533400" y="1242327"/>
            <a:ext cx="92075" cy="92075"/>
          </a:xfrm>
          <a:prstGeom prst="ellipse">
            <a:avLst/>
          </a:prstGeom>
          <a:solidFill>
            <a:srgbClr val="0033CC"/>
          </a:solidFill>
          <a:ln>
            <a:solidFill>
              <a:srgbClr val="0033CC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1" name="Text Box 9"/>
          <p:cNvSpPr txBox="1">
            <a:spLocks noChangeArrowheads="1"/>
          </p:cNvSpPr>
          <p:nvPr/>
        </p:nvSpPr>
        <p:spPr bwMode="auto">
          <a:xfrm>
            <a:off x="771331" y="1066800"/>
            <a:ext cx="76200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altLang="zh-CN" sz="2400" dirty="0" smtClean="0">
                <a:latin typeface="Arial" pitchFamily="34" charset="0"/>
                <a:cs typeface="Arial" pitchFamily="34" charset="0"/>
              </a:rPr>
              <a:t>Trace-based simulation</a:t>
            </a:r>
            <a:endParaRPr lang="en-US" altLang="zh-CN" sz="2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814193" y="1774210"/>
            <a:ext cx="109538" cy="28575"/>
          </a:xfrm>
          <a:prstGeom prst="rect">
            <a:avLst/>
          </a:prstGeom>
          <a:solidFill>
            <a:srgbClr val="0000CC"/>
          </a:solidFill>
          <a:ln>
            <a:solidFill>
              <a:srgbClr val="0000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3" name="Text Box 9"/>
          <p:cNvSpPr txBox="1">
            <a:spLocks noChangeArrowheads="1"/>
          </p:cNvSpPr>
          <p:nvPr/>
        </p:nvSpPr>
        <p:spPr bwMode="auto">
          <a:xfrm>
            <a:off x="999931" y="1600200"/>
            <a:ext cx="34290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altLang="zh-CN" sz="2000" dirty="0" smtClean="0">
                <a:latin typeface="Arial" pitchFamily="34" charset="0"/>
                <a:cs typeface="Arial" pitchFamily="34" charset="0"/>
              </a:rPr>
              <a:t>Based on </a:t>
            </a:r>
            <a:r>
              <a:rPr lang="en-US" altLang="zh-CN" sz="2000" dirty="0" err="1" smtClean="0">
                <a:latin typeface="Arial" pitchFamily="34" charset="0"/>
                <a:cs typeface="Arial" pitchFamily="34" charset="0"/>
              </a:rPr>
              <a:t>WiFi</a:t>
            </a:r>
            <a:r>
              <a:rPr lang="en-US" altLang="zh-CN" sz="2000" dirty="0" smtClean="0">
                <a:latin typeface="Arial" pitchFamily="34" charset="0"/>
                <a:cs typeface="Arial" pitchFamily="34" charset="0"/>
              </a:rPr>
              <a:t> power profile</a:t>
            </a:r>
            <a:endParaRPr lang="en-US" altLang="zh-CN" sz="2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Text Box 9"/>
          <p:cNvSpPr txBox="1">
            <a:spLocks noChangeArrowheads="1"/>
          </p:cNvSpPr>
          <p:nvPr/>
        </p:nvSpPr>
        <p:spPr bwMode="auto">
          <a:xfrm>
            <a:off x="5105400" y="1600200"/>
            <a:ext cx="37338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altLang="zh-CN" sz="2000" dirty="0" smtClean="0">
                <a:latin typeface="Arial" pitchFamily="34" charset="0"/>
                <a:cs typeface="Arial" pitchFamily="34" charset="0"/>
              </a:rPr>
              <a:t>Based on USRP power profile</a:t>
            </a:r>
            <a:endParaRPr lang="en-US" altLang="zh-CN" sz="2000" dirty="0"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14" name="Group 13"/>
          <p:cNvGrpSpPr/>
          <p:nvPr/>
        </p:nvGrpSpPr>
        <p:grpSpPr>
          <a:xfrm>
            <a:off x="381000" y="2743200"/>
            <a:ext cx="4191000" cy="2667000"/>
            <a:chOff x="457200" y="2286000"/>
            <a:chExt cx="4876800" cy="3101469"/>
          </a:xfrm>
        </p:grpSpPr>
        <p:pic>
          <p:nvPicPr>
            <p:cNvPr id="9218" name="Picture 2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457200" y="2286000"/>
              <a:ext cx="4805362" cy="310146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3" name="Rectangle 12"/>
            <p:cNvSpPr/>
            <p:nvPr/>
          </p:nvSpPr>
          <p:spPr>
            <a:xfrm>
              <a:off x="5029200" y="2514600"/>
              <a:ext cx="304800" cy="21336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9" name="Group 18"/>
          <p:cNvGrpSpPr/>
          <p:nvPr/>
        </p:nvGrpSpPr>
        <p:grpSpPr>
          <a:xfrm>
            <a:off x="4591878" y="2771649"/>
            <a:ext cx="4247322" cy="2714751"/>
            <a:chOff x="4591878" y="2428461"/>
            <a:chExt cx="4247322" cy="2714751"/>
          </a:xfrm>
        </p:grpSpPr>
        <p:pic>
          <p:nvPicPr>
            <p:cNvPr id="9219" name="Picture 3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4648200" y="2428461"/>
              <a:ext cx="4191000" cy="271475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6" name="Rectangle 15"/>
            <p:cNvSpPr/>
            <p:nvPr/>
          </p:nvSpPr>
          <p:spPr>
            <a:xfrm>
              <a:off x="4591878" y="2590801"/>
              <a:ext cx="261938" cy="2286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0" name="Rectangle 19"/>
          <p:cNvSpPr/>
          <p:nvPr/>
        </p:nvSpPr>
        <p:spPr>
          <a:xfrm>
            <a:off x="4876800" y="1782417"/>
            <a:ext cx="109538" cy="28575"/>
          </a:xfrm>
          <a:prstGeom prst="rect">
            <a:avLst/>
          </a:prstGeom>
          <a:solidFill>
            <a:srgbClr val="0000CC"/>
          </a:solidFill>
          <a:ln>
            <a:solidFill>
              <a:srgbClr val="0000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4" name="Text Box 9"/>
          <p:cNvSpPr txBox="1">
            <a:spLocks noChangeArrowheads="1"/>
          </p:cNvSpPr>
          <p:nvPr/>
        </p:nvSpPr>
        <p:spPr bwMode="auto">
          <a:xfrm>
            <a:off x="1066800" y="2077278"/>
            <a:ext cx="36576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altLang="zh-CN" sz="2000" dirty="0" smtClean="0">
                <a:latin typeface="Arial" pitchFamily="34" charset="0"/>
                <a:cs typeface="Arial" pitchFamily="34" charset="0"/>
              </a:rPr>
              <a:t>(Max </a:t>
            </a:r>
            <a:r>
              <a:rPr lang="en-US" altLang="zh-CN" sz="2000" dirty="0" err="1" smtClean="0">
                <a:latin typeface="Arial" pitchFamily="34" charset="0"/>
                <a:cs typeface="Arial" pitchFamily="34" charset="0"/>
              </a:rPr>
              <a:t>downclocking</a:t>
            </a:r>
            <a:r>
              <a:rPr lang="en-US" altLang="zh-CN" sz="2000" dirty="0" smtClean="0">
                <a:latin typeface="Arial" pitchFamily="34" charset="0"/>
                <a:cs typeface="Arial" pitchFamily="34" charset="0"/>
              </a:rPr>
              <a:t> factor 4)</a:t>
            </a:r>
            <a:endParaRPr lang="en-US" altLang="zh-CN" sz="2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6" name="Text Box 9"/>
          <p:cNvSpPr txBox="1">
            <a:spLocks noChangeArrowheads="1"/>
          </p:cNvSpPr>
          <p:nvPr/>
        </p:nvSpPr>
        <p:spPr bwMode="auto">
          <a:xfrm>
            <a:off x="5257800" y="2077278"/>
            <a:ext cx="36576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altLang="zh-CN" sz="2000" dirty="0" smtClean="0">
                <a:latin typeface="Arial" pitchFamily="34" charset="0"/>
                <a:cs typeface="Arial" pitchFamily="34" charset="0"/>
              </a:rPr>
              <a:t>(Max </a:t>
            </a:r>
            <a:r>
              <a:rPr lang="en-US" altLang="zh-CN" sz="2000" dirty="0" err="1" smtClean="0">
                <a:latin typeface="Arial" pitchFamily="34" charset="0"/>
                <a:cs typeface="Arial" pitchFamily="34" charset="0"/>
              </a:rPr>
              <a:t>downclocking</a:t>
            </a:r>
            <a:r>
              <a:rPr lang="en-US" altLang="zh-CN" sz="2000" dirty="0" smtClean="0">
                <a:latin typeface="Arial" pitchFamily="34" charset="0"/>
                <a:cs typeface="Arial" pitchFamily="34" charset="0"/>
              </a:rPr>
              <a:t> factor 8)</a:t>
            </a:r>
            <a:endParaRPr lang="en-US" altLang="zh-CN" sz="20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AutoShape 3"/>
          <p:cNvSpPr>
            <a:spLocks noChangeArrowheads="1"/>
          </p:cNvSpPr>
          <p:nvPr/>
        </p:nvSpPr>
        <p:spPr bwMode="auto">
          <a:xfrm>
            <a:off x="457200" y="850900"/>
            <a:ext cx="6400800" cy="6350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0033CC">
                  <a:alpha val="98000"/>
                </a:srgbClr>
              </a:gs>
              <a:gs pos="100000">
                <a:srgbClr val="00185E">
                  <a:alpha val="0"/>
                </a:srgbClr>
              </a:gs>
            </a:gsLst>
            <a:lin ang="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" name="Text Box 2"/>
          <p:cNvSpPr txBox="1">
            <a:spLocks noChangeArrowheads="1"/>
          </p:cNvSpPr>
          <p:nvPr/>
        </p:nvSpPr>
        <p:spPr bwMode="auto">
          <a:xfrm>
            <a:off x="381000" y="177800"/>
            <a:ext cx="85344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altLang="zh-CN" sz="2800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Simulation of synthetic traffic</a:t>
            </a:r>
            <a:endParaRPr lang="en-US" altLang="zh-CN" sz="2800" dirty="0">
              <a:solidFill>
                <a:srgbClr val="000099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Oval 16"/>
          <p:cNvSpPr/>
          <p:nvPr/>
        </p:nvSpPr>
        <p:spPr>
          <a:xfrm>
            <a:off x="676469" y="1394727"/>
            <a:ext cx="92075" cy="92075"/>
          </a:xfrm>
          <a:prstGeom prst="ellipse">
            <a:avLst/>
          </a:prstGeom>
          <a:solidFill>
            <a:srgbClr val="0033CC"/>
          </a:solidFill>
          <a:ln>
            <a:solidFill>
              <a:srgbClr val="0033CC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1" name="Text Box 9"/>
          <p:cNvSpPr txBox="1">
            <a:spLocks noChangeArrowheads="1"/>
          </p:cNvSpPr>
          <p:nvPr/>
        </p:nvSpPr>
        <p:spPr bwMode="auto">
          <a:xfrm>
            <a:off x="914400" y="1219200"/>
            <a:ext cx="76200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altLang="zh-CN" sz="2400" dirty="0" smtClean="0">
                <a:latin typeface="Arial" pitchFamily="34" charset="0"/>
                <a:cs typeface="Arial" pitchFamily="34" charset="0"/>
              </a:rPr>
              <a:t>Implementation in ns-2</a:t>
            </a:r>
            <a:endParaRPr lang="en-US" altLang="zh-CN" sz="2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9" name="Oval 18"/>
          <p:cNvSpPr/>
          <p:nvPr/>
        </p:nvSpPr>
        <p:spPr>
          <a:xfrm>
            <a:off x="669234" y="3142862"/>
            <a:ext cx="92075" cy="92075"/>
          </a:xfrm>
          <a:prstGeom prst="ellipse">
            <a:avLst/>
          </a:prstGeom>
          <a:solidFill>
            <a:srgbClr val="0033CC"/>
          </a:solidFill>
          <a:ln>
            <a:solidFill>
              <a:srgbClr val="0033CC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4" name="Text Box 9"/>
          <p:cNvSpPr txBox="1">
            <a:spLocks noChangeArrowheads="1"/>
          </p:cNvSpPr>
          <p:nvPr/>
        </p:nvSpPr>
        <p:spPr bwMode="auto">
          <a:xfrm>
            <a:off x="907165" y="2967335"/>
            <a:ext cx="76200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altLang="zh-CN" sz="2400" dirty="0" smtClean="0">
                <a:latin typeface="Arial" pitchFamily="34" charset="0"/>
                <a:cs typeface="Arial" pitchFamily="34" charset="0"/>
              </a:rPr>
              <a:t>Performance of a 5-minute Web browsing session</a:t>
            </a:r>
            <a:endParaRPr lang="en-US" altLang="zh-CN" sz="2400" dirty="0"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26" name="Group 25"/>
          <p:cNvGrpSpPr/>
          <p:nvPr/>
        </p:nvGrpSpPr>
        <p:grpSpPr>
          <a:xfrm>
            <a:off x="152400" y="3657600"/>
            <a:ext cx="4572000" cy="2667000"/>
            <a:chOff x="228600" y="3124200"/>
            <a:chExt cx="4717982" cy="2865761"/>
          </a:xfrm>
        </p:grpSpPr>
        <p:pic>
          <p:nvPicPr>
            <p:cNvPr id="11266" name="Picture 2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228600" y="3124200"/>
              <a:ext cx="4572000" cy="286576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5" name="Rectangle 24"/>
            <p:cNvSpPr/>
            <p:nvPr/>
          </p:nvSpPr>
          <p:spPr>
            <a:xfrm>
              <a:off x="4684644" y="3276600"/>
              <a:ext cx="261938" cy="219544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8" name="Group 27"/>
          <p:cNvGrpSpPr/>
          <p:nvPr/>
        </p:nvGrpSpPr>
        <p:grpSpPr>
          <a:xfrm>
            <a:off x="4648200" y="3677478"/>
            <a:ext cx="4121428" cy="2590800"/>
            <a:chOff x="5022572" y="3276600"/>
            <a:chExt cx="4121428" cy="2590800"/>
          </a:xfrm>
        </p:grpSpPr>
        <p:pic>
          <p:nvPicPr>
            <p:cNvPr id="11267" name="Picture 3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5057027" y="3276600"/>
              <a:ext cx="4086973" cy="2590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7" name="Rectangle 26"/>
            <p:cNvSpPr/>
            <p:nvPr/>
          </p:nvSpPr>
          <p:spPr>
            <a:xfrm>
              <a:off x="5022572" y="3657600"/>
              <a:ext cx="82827" cy="19812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14" name="Picture 13" descr="star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762000" y="1699228"/>
            <a:ext cx="444971" cy="414494"/>
          </a:xfrm>
          <a:prstGeom prst="rect">
            <a:avLst/>
          </a:prstGeom>
        </p:spPr>
      </p:pic>
      <p:sp>
        <p:nvSpPr>
          <p:cNvPr id="15" name="Text Box 9"/>
          <p:cNvSpPr txBox="1">
            <a:spLocks noChangeArrowheads="1"/>
          </p:cNvSpPr>
          <p:nvPr/>
        </p:nvSpPr>
        <p:spPr bwMode="auto">
          <a:xfrm>
            <a:off x="1066800" y="1676400"/>
            <a:ext cx="36576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altLang="zh-CN" sz="2000" dirty="0" smtClean="0">
                <a:latin typeface="Arial" pitchFamily="34" charset="0"/>
                <a:cs typeface="Arial" pitchFamily="34" charset="0"/>
              </a:rPr>
              <a:t>MAC layer: </a:t>
            </a:r>
            <a:r>
              <a:rPr lang="en-US" altLang="zh-CN" sz="2000" dirty="0" err="1" smtClean="0">
                <a:latin typeface="Arial" pitchFamily="34" charset="0"/>
                <a:cs typeface="Arial" pitchFamily="34" charset="0"/>
              </a:rPr>
              <a:t>ODoc</a:t>
            </a:r>
            <a:endParaRPr lang="en-US" altLang="zh-CN" sz="20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6" name="Picture 15" descr="star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762000" y="2080228"/>
            <a:ext cx="444971" cy="414494"/>
          </a:xfrm>
          <a:prstGeom prst="rect">
            <a:avLst/>
          </a:prstGeom>
        </p:spPr>
      </p:pic>
      <p:sp>
        <p:nvSpPr>
          <p:cNvPr id="18" name="Text Box 9"/>
          <p:cNvSpPr txBox="1">
            <a:spLocks noChangeArrowheads="1"/>
          </p:cNvSpPr>
          <p:nvPr/>
        </p:nvSpPr>
        <p:spPr bwMode="auto">
          <a:xfrm>
            <a:off x="1066800" y="2057400"/>
            <a:ext cx="43434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altLang="zh-CN" sz="2000" dirty="0" smtClean="0">
                <a:latin typeface="Arial" pitchFamily="34" charset="0"/>
                <a:cs typeface="Arial" pitchFamily="34" charset="0"/>
              </a:rPr>
              <a:t>Switching delay: 151      (worst case)</a:t>
            </a:r>
            <a:endParaRPr lang="en-US" altLang="zh-CN" sz="2000" dirty="0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20" name="Object 19"/>
          <p:cNvGraphicFramePr>
            <a:graphicFrameLocks noChangeAspect="1"/>
          </p:cNvGraphicFramePr>
          <p:nvPr/>
        </p:nvGraphicFramePr>
        <p:xfrm>
          <a:off x="3438939" y="2143539"/>
          <a:ext cx="406400" cy="330200"/>
        </p:xfrm>
        <a:graphic>
          <a:graphicData uri="http://schemas.openxmlformats.org/presentationml/2006/ole">
            <p:oleObj spid="_x0000_s4098" name="Equation" r:id="rId7" imgW="203040" imgH="164880" progId="Equation.3">
              <p:embed/>
            </p:oleObj>
          </a:graphicData>
        </a:graphic>
      </p:graphicFrame>
      <p:sp>
        <p:nvSpPr>
          <p:cNvPr id="22" name="Text Box 9"/>
          <p:cNvSpPr txBox="1">
            <a:spLocks noChangeArrowheads="1"/>
          </p:cNvSpPr>
          <p:nvPr/>
        </p:nvSpPr>
        <p:spPr bwMode="auto">
          <a:xfrm>
            <a:off x="1066800" y="2438400"/>
            <a:ext cx="36576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altLang="zh-CN" sz="2000" dirty="0" smtClean="0">
                <a:latin typeface="Arial" pitchFamily="34" charset="0"/>
                <a:cs typeface="Arial" pitchFamily="34" charset="0"/>
              </a:rPr>
              <a:t>SNR: 8dB (pessimistic)</a:t>
            </a:r>
            <a:endParaRPr lang="en-US" altLang="zh-CN" sz="20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Oval 18"/>
          <p:cNvSpPr/>
          <p:nvPr/>
        </p:nvSpPr>
        <p:spPr>
          <a:xfrm>
            <a:off x="669234" y="785127"/>
            <a:ext cx="92075" cy="92075"/>
          </a:xfrm>
          <a:prstGeom prst="ellipse">
            <a:avLst/>
          </a:prstGeom>
          <a:solidFill>
            <a:srgbClr val="0033CC"/>
          </a:solidFill>
          <a:ln>
            <a:solidFill>
              <a:srgbClr val="0033CC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4" name="Text Box 9"/>
          <p:cNvSpPr txBox="1">
            <a:spLocks noChangeArrowheads="1"/>
          </p:cNvSpPr>
          <p:nvPr/>
        </p:nvSpPr>
        <p:spPr bwMode="auto">
          <a:xfrm>
            <a:off x="907164" y="609600"/>
            <a:ext cx="7703435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altLang="zh-CN" sz="2400" dirty="0" smtClean="0">
                <a:latin typeface="Arial" pitchFamily="34" charset="0"/>
                <a:cs typeface="Arial" pitchFamily="34" charset="0"/>
              </a:rPr>
              <a:t>Performance when downloading a 20MB file using FTP</a:t>
            </a:r>
            <a:endParaRPr lang="en-US" altLang="zh-CN" sz="24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0" y="1600200"/>
            <a:ext cx="8686800" cy="27535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AutoShape 3"/>
          <p:cNvSpPr>
            <a:spLocks noChangeArrowheads="1"/>
          </p:cNvSpPr>
          <p:nvPr/>
        </p:nvSpPr>
        <p:spPr bwMode="auto">
          <a:xfrm>
            <a:off x="457200" y="850900"/>
            <a:ext cx="6400800" cy="6350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0033CC">
                  <a:alpha val="98000"/>
                </a:srgbClr>
              </a:gs>
              <a:gs pos="100000">
                <a:srgbClr val="00185E">
                  <a:alpha val="0"/>
                </a:srgbClr>
              </a:gs>
            </a:gsLst>
            <a:lin ang="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" name="Text Box 2"/>
          <p:cNvSpPr txBox="1">
            <a:spLocks noChangeArrowheads="1"/>
          </p:cNvSpPr>
          <p:nvPr/>
        </p:nvSpPr>
        <p:spPr bwMode="auto">
          <a:xfrm>
            <a:off x="381000" y="177800"/>
            <a:ext cx="85344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altLang="zh-CN" sz="2800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Conclusion</a:t>
            </a:r>
            <a:endParaRPr lang="en-US" altLang="zh-CN" sz="2800" dirty="0">
              <a:solidFill>
                <a:srgbClr val="000099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Oval 6"/>
          <p:cNvSpPr/>
          <p:nvPr/>
        </p:nvSpPr>
        <p:spPr>
          <a:xfrm>
            <a:off x="676469" y="1390262"/>
            <a:ext cx="92075" cy="92075"/>
          </a:xfrm>
          <a:prstGeom prst="ellipse">
            <a:avLst/>
          </a:prstGeom>
          <a:solidFill>
            <a:srgbClr val="0033CC"/>
          </a:solidFill>
          <a:ln>
            <a:solidFill>
              <a:srgbClr val="0033CC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8" name="Text Box 9"/>
          <p:cNvSpPr txBox="1">
            <a:spLocks noChangeArrowheads="1"/>
          </p:cNvSpPr>
          <p:nvPr/>
        </p:nvSpPr>
        <p:spPr bwMode="auto">
          <a:xfrm>
            <a:off x="914400" y="1214735"/>
            <a:ext cx="76200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altLang="zh-CN" sz="2400" dirty="0" smtClean="0">
                <a:latin typeface="Arial" pitchFamily="34" charset="0"/>
                <a:cs typeface="Arial" pitchFamily="34" charset="0"/>
              </a:rPr>
              <a:t>Idle Listening (IL) dominates </a:t>
            </a:r>
            <a:r>
              <a:rPr lang="en-US" altLang="zh-CN" sz="2400" dirty="0" err="1" smtClean="0">
                <a:latin typeface="Arial" pitchFamily="34" charset="0"/>
                <a:cs typeface="Arial" pitchFamily="34" charset="0"/>
              </a:rPr>
              <a:t>WiFi</a:t>
            </a:r>
            <a:r>
              <a:rPr lang="en-US" altLang="zh-CN" sz="2400" dirty="0" smtClean="0">
                <a:latin typeface="Arial" pitchFamily="34" charset="0"/>
                <a:cs typeface="Arial" pitchFamily="34" charset="0"/>
              </a:rPr>
              <a:t> energy consumption</a:t>
            </a:r>
            <a:endParaRPr lang="en-US" altLang="zh-CN" sz="2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957262" y="3335422"/>
            <a:ext cx="109538" cy="28575"/>
          </a:xfrm>
          <a:prstGeom prst="rect">
            <a:avLst/>
          </a:prstGeom>
          <a:solidFill>
            <a:srgbClr val="0000CC"/>
          </a:solidFill>
          <a:ln>
            <a:solidFill>
              <a:srgbClr val="0000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2" name="Text Box 9"/>
          <p:cNvSpPr txBox="1">
            <a:spLocks noChangeArrowheads="1"/>
          </p:cNvSpPr>
          <p:nvPr/>
        </p:nvSpPr>
        <p:spPr bwMode="auto">
          <a:xfrm>
            <a:off x="1143000" y="3151473"/>
            <a:ext cx="75438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altLang="zh-CN" sz="2000" dirty="0" smtClean="0">
                <a:latin typeface="Arial" pitchFamily="34" charset="0"/>
                <a:cs typeface="Arial" pitchFamily="34" charset="0"/>
              </a:rPr>
              <a:t>SRID: detecting packets at low clock-rate</a:t>
            </a:r>
            <a:endParaRPr lang="en-US" altLang="zh-CN" sz="2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Oval 14"/>
          <p:cNvSpPr/>
          <p:nvPr/>
        </p:nvSpPr>
        <p:spPr>
          <a:xfrm>
            <a:off x="676469" y="2304662"/>
            <a:ext cx="92075" cy="92075"/>
          </a:xfrm>
          <a:prstGeom prst="ellipse">
            <a:avLst/>
          </a:prstGeom>
          <a:solidFill>
            <a:srgbClr val="0033CC"/>
          </a:solidFill>
          <a:ln>
            <a:solidFill>
              <a:srgbClr val="0033CC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6" name="Text Box 9"/>
          <p:cNvSpPr txBox="1">
            <a:spLocks noChangeArrowheads="1"/>
          </p:cNvSpPr>
          <p:nvPr/>
        </p:nvSpPr>
        <p:spPr bwMode="auto">
          <a:xfrm>
            <a:off x="914400" y="2129135"/>
            <a:ext cx="76200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altLang="zh-CN" sz="2400" dirty="0" smtClean="0">
                <a:latin typeface="Arial" pitchFamily="34" charset="0"/>
                <a:cs typeface="Arial" pitchFamily="34" charset="0"/>
              </a:rPr>
              <a:t>E-</a:t>
            </a:r>
            <a:r>
              <a:rPr lang="en-US" altLang="zh-CN" sz="2400" dirty="0" err="1" smtClean="0">
                <a:latin typeface="Arial" pitchFamily="34" charset="0"/>
                <a:cs typeface="Arial" pitchFamily="34" charset="0"/>
              </a:rPr>
              <a:t>MiLi</a:t>
            </a:r>
            <a:r>
              <a:rPr lang="en-US" altLang="zh-CN" sz="2400" dirty="0" smtClean="0">
                <a:latin typeface="Arial" pitchFamily="34" charset="0"/>
                <a:cs typeface="Arial" pitchFamily="34" charset="0"/>
              </a:rPr>
              <a:t>: reducing IL power by adaptive clock-rate</a:t>
            </a:r>
            <a:endParaRPr lang="en-US" altLang="zh-CN" sz="2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957262" y="3812500"/>
            <a:ext cx="109538" cy="28575"/>
          </a:xfrm>
          <a:prstGeom prst="rect">
            <a:avLst/>
          </a:prstGeom>
          <a:solidFill>
            <a:srgbClr val="0000CC"/>
          </a:solidFill>
          <a:ln>
            <a:solidFill>
              <a:srgbClr val="0000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9" name="Text Box 9"/>
          <p:cNvSpPr txBox="1">
            <a:spLocks noChangeArrowheads="1"/>
          </p:cNvSpPr>
          <p:nvPr/>
        </p:nvSpPr>
        <p:spPr bwMode="auto">
          <a:xfrm>
            <a:off x="1143000" y="3638490"/>
            <a:ext cx="75438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altLang="zh-CN" sz="2000" dirty="0" err="1" smtClean="0">
                <a:latin typeface="Arial" pitchFamily="34" charset="0"/>
                <a:cs typeface="Arial" pitchFamily="34" charset="0"/>
              </a:rPr>
              <a:t>ODoc</a:t>
            </a:r>
            <a:r>
              <a:rPr lang="en-US" altLang="zh-CN" sz="2000" dirty="0" smtClean="0">
                <a:latin typeface="Arial" pitchFamily="34" charset="0"/>
                <a:cs typeface="Arial" pitchFamily="34" charset="0"/>
              </a:rPr>
              <a:t>: integrating with MAC-layer sleep scheduler</a:t>
            </a:r>
            <a:endParaRPr lang="en-US" altLang="zh-CN" sz="2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957262" y="5279410"/>
            <a:ext cx="109538" cy="28575"/>
          </a:xfrm>
          <a:prstGeom prst="rect">
            <a:avLst/>
          </a:prstGeom>
          <a:solidFill>
            <a:srgbClr val="0000CC"/>
          </a:solidFill>
          <a:ln>
            <a:solidFill>
              <a:srgbClr val="0000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6" name="Text Box 9"/>
          <p:cNvSpPr txBox="1">
            <a:spLocks noChangeArrowheads="1"/>
          </p:cNvSpPr>
          <p:nvPr/>
        </p:nvSpPr>
        <p:spPr bwMode="auto">
          <a:xfrm>
            <a:off x="1143000" y="5105400"/>
            <a:ext cx="75438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altLang="zh-CN" sz="2000" smtClean="0">
                <a:latin typeface="Arial" pitchFamily="34" charset="0"/>
                <a:cs typeface="Arial" pitchFamily="34" charset="0"/>
              </a:rPr>
              <a:t>Incorporating voltage </a:t>
            </a:r>
            <a:r>
              <a:rPr lang="en-US" altLang="zh-CN" sz="2000" dirty="0" smtClean="0">
                <a:latin typeface="Arial" pitchFamily="34" charset="0"/>
                <a:cs typeface="Arial" pitchFamily="34" charset="0"/>
              </a:rPr>
              <a:t>scaling</a:t>
            </a:r>
            <a:endParaRPr lang="en-US" altLang="zh-CN" sz="2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7" name="Oval 26"/>
          <p:cNvSpPr/>
          <p:nvPr/>
        </p:nvSpPr>
        <p:spPr>
          <a:xfrm>
            <a:off x="676469" y="4666862"/>
            <a:ext cx="92075" cy="92075"/>
          </a:xfrm>
          <a:prstGeom prst="ellipse">
            <a:avLst/>
          </a:prstGeom>
          <a:solidFill>
            <a:srgbClr val="0033CC"/>
          </a:solidFill>
          <a:ln>
            <a:solidFill>
              <a:srgbClr val="0033CC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8" name="Text Box 9"/>
          <p:cNvSpPr txBox="1">
            <a:spLocks noChangeArrowheads="1"/>
          </p:cNvSpPr>
          <p:nvPr/>
        </p:nvSpPr>
        <p:spPr bwMode="auto">
          <a:xfrm>
            <a:off x="914400" y="4491335"/>
            <a:ext cx="76200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altLang="zh-CN" sz="2400" dirty="0" smtClean="0">
                <a:latin typeface="Arial" pitchFamily="34" charset="0"/>
                <a:cs typeface="Arial" pitchFamily="34" charset="0"/>
              </a:rPr>
              <a:t>Future work</a:t>
            </a:r>
            <a:endParaRPr lang="en-US" altLang="zh-CN" sz="2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957262" y="5793700"/>
            <a:ext cx="109538" cy="28575"/>
          </a:xfrm>
          <a:prstGeom prst="rect">
            <a:avLst/>
          </a:prstGeom>
          <a:solidFill>
            <a:srgbClr val="0000CC"/>
          </a:solidFill>
          <a:ln>
            <a:solidFill>
              <a:srgbClr val="0000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0" name="Text Box 9"/>
          <p:cNvSpPr txBox="1">
            <a:spLocks noChangeArrowheads="1"/>
          </p:cNvSpPr>
          <p:nvPr/>
        </p:nvSpPr>
        <p:spPr bwMode="auto">
          <a:xfrm>
            <a:off x="1133061" y="5619690"/>
            <a:ext cx="75438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altLang="zh-CN" sz="2000" dirty="0" smtClean="0">
                <a:latin typeface="Arial" pitchFamily="34" charset="0"/>
                <a:cs typeface="Arial" pitchFamily="34" charset="0"/>
              </a:rPr>
              <a:t>Application to other carrier sensing networks (e.g., </a:t>
            </a:r>
            <a:r>
              <a:rPr lang="en-US" altLang="zh-CN" sz="2000" smtClean="0">
                <a:latin typeface="Arial" pitchFamily="34" charset="0"/>
                <a:cs typeface="Arial" pitchFamily="34" charset="0"/>
              </a:rPr>
              <a:t>ZigBee)</a:t>
            </a:r>
            <a:endParaRPr lang="en-US" altLang="zh-CN" sz="2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957262" y="2841010"/>
            <a:ext cx="109538" cy="28575"/>
          </a:xfrm>
          <a:prstGeom prst="rect">
            <a:avLst/>
          </a:prstGeom>
          <a:solidFill>
            <a:srgbClr val="0000CC"/>
          </a:solidFill>
          <a:ln>
            <a:solidFill>
              <a:srgbClr val="0000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3" name="Text Box 9"/>
          <p:cNvSpPr txBox="1">
            <a:spLocks noChangeArrowheads="1"/>
          </p:cNvSpPr>
          <p:nvPr/>
        </p:nvSpPr>
        <p:spPr bwMode="auto">
          <a:xfrm>
            <a:off x="1143000" y="2667000"/>
            <a:ext cx="75438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altLang="zh-CN" sz="2000" dirty="0" smtClean="0">
                <a:latin typeface="Arial" pitchFamily="34" charset="0"/>
                <a:cs typeface="Arial" pitchFamily="34" charset="0"/>
              </a:rPr>
              <a:t>Separate packet detection from packet reception</a:t>
            </a:r>
            <a:endParaRPr lang="en-US" altLang="zh-CN" sz="20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ext Box 9"/>
          <p:cNvSpPr txBox="1">
            <a:spLocks noChangeArrowheads="1"/>
          </p:cNvSpPr>
          <p:nvPr/>
        </p:nvSpPr>
        <p:spPr bwMode="auto">
          <a:xfrm>
            <a:off x="3276600" y="2362200"/>
            <a:ext cx="38100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altLang="zh-CN" sz="32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Thank you!</a:t>
            </a:r>
            <a:endParaRPr lang="en-US" altLang="zh-CN" sz="3200" dirty="0">
              <a:effectLst>
                <a:outerShdw blurRad="38100" dist="38100" dir="2700000" algn="tl">
                  <a:srgbClr val="C0C0C0"/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9706215" y="407781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AutoShape 3"/>
          <p:cNvSpPr>
            <a:spLocks noChangeArrowheads="1"/>
          </p:cNvSpPr>
          <p:nvPr/>
        </p:nvSpPr>
        <p:spPr bwMode="auto">
          <a:xfrm>
            <a:off x="457200" y="850900"/>
            <a:ext cx="6400800" cy="6350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0033CC">
                  <a:alpha val="98000"/>
                </a:srgbClr>
              </a:gs>
              <a:gs pos="100000">
                <a:srgbClr val="00185E">
                  <a:alpha val="0"/>
                </a:srgbClr>
              </a:gs>
            </a:gsLst>
            <a:lin ang="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" name="Text Box 2"/>
          <p:cNvSpPr txBox="1">
            <a:spLocks noChangeArrowheads="1"/>
          </p:cNvSpPr>
          <p:nvPr/>
        </p:nvSpPr>
        <p:spPr bwMode="auto">
          <a:xfrm>
            <a:off x="381000" y="177800"/>
            <a:ext cx="8534400" cy="5847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altLang="zh-CN" sz="3200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Cost of idle listening (IL)</a:t>
            </a:r>
            <a:endParaRPr lang="en-US" altLang="zh-CN" sz="3200" dirty="0">
              <a:solidFill>
                <a:srgbClr val="000099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22" name="Oval 21"/>
          <p:cNvSpPr/>
          <p:nvPr/>
        </p:nvSpPr>
        <p:spPr>
          <a:xfrm>
            <a:off x="656591" y="2685662"/>
            <a:ext cx="92075" cy="92075"/>
          </a:xfrm>
          <a:prstGeom prst="ellipse">
            <a:avLst/>
          </a:prstGeom>
          <a:solidFill>
            <a:srgbClr val="0033CC"/>
          </a:solidFill>
          <a:ln>
            <a:solidFill>
              <a:srgbClr val="0033CC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6" name="Text Box 9"/>
          <p:cNvSpPr txBox="1">
            <a:spLocks noChangeArrowheads="1"/>
          </p:cNvSpPr>
          <p:nvPr/>
        </p:nvSpPr>
        <p:spPr bwMode="auto">
          <a:xfrm>
            <a:off x="894522" y="2510135"/>
            <a:ext cx="76200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altLang="zh-CN" sz="2400" dirty="0" smtClean="0">
                <a:latin typeface="Arial" pitchFamily="34" charset="0"/>
                <a:cs typeface="Arial" pitchFamily="34" charset="0"/>
              </a:rPr>
              <a:t>IL </a:t>
            </a:r>
            <a:r>
              <a:rPr lang="en-US" altLang="zh-CN" sz="2400" dirty="0" smtClean="0">
                <a:solidFill>
                  <a:srgbClr val="0033CC"/>
                </a:solidFill>
                <a:latin typeface="Arial" pitchFamily="34" charset="0"/>
                <a:cs typeface="Arial" pitchFamily="34" charset="0"/>
              </a:rPr>
              <a:t>power</a:t>
            </a:r>
            <a:r>
              <a:rPr lang="en-US" altLang="zh-CN" sz="2400" dirty="0" smtClean="0">
                <a:latin typeface="Arial" pitchFamily="34" charset="0"/>
                <a:cs typeface="Arial" pitchFamily="34" charset="0"/>
              </a:rPr>
              <a:t> is comparable to TX/RX</a:t>
            </a:r>
            <a:endParaRPr lang="en-US" altLang="zh-CN" sz="2400" dirty="0"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2" name="Group 14"/>
          <p:cNvGrpSpPr/>
          <p:nvPr/>
        </p:nvGrpSpPr>
        <p:grpSpPr>
          <a:xfrm>
            <a:off x="937384" y="3028890"/>
            <a:ext cx="7729538" cy="400110"/>
            <a:chOff x="937384" y="1733490"/>
            <a:chExt cx="7729538" cy="400110"/>
          </a:xfrm>
        </p:grpSpPr>
        <p:sp>
          <p:nvSpPr>
            <p:cNvPr id="28" name="Rectangle 27"/>
            <p:cNvSpPr/>
            <p:nvPr/>
          </p:nvSpPr>
          <p:spPr>
            <a:xfrm>
              <a:off x="937384" y="1907500"/>
              <a:ext cx="109538" cy="28575"/>
            </a:xfrm>
            <a:prstGeom prst="rect">
              <a:avLst/>
            </a:prstGeom>
            <a:solidFill>
              <a:srgbClr val="0000CC"/>
            </a:solidFill>
            <a:ln>
              <a:solidFill>
                <a:srgbClr val="0000C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34" name="Text Box 9"/>
            <p:cNvSpPr txBox="1">
              <a:spLocks noChangeArrowheads="1"/>
            </p:cNvSpPr>
            <p:nvPr/>
          </p:nvSpPr>
          <p:spPr bwMode="auto">
            <a:xfrm>
              <a:off x="1123122" y="1733490"/>
              <a:ext cx="7543800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US" altLang="zh-CN" sz="2000" dirty="0" smtClean="0">
                  <a:latin typeface="Arial" pitchFamily="34" charset="0"/>
                  <a:cs typeface="Arial" pitchFamily="34" charset="0"/>
                </a:rPr>
                <a:t>Known for </a:t>
              </a:r>
              <a:r>
                <a:rPr lang="en-US" altLang="zh-CN" sz="2000" dirty="0" err="1" smtClean="0">
                  <a:latin typeface="Arial" pitchFamily="34" charset="0"/>
                  <a:cs typeface="Arial" pitchFamily="34" charset="0"/>
                </a:rPr>
                <a:t>WiFi</a:t>
              </a:r>
              <a:r>
                <a:rPr lang="en-US" altLang="zh-CN" sz="2000" dirty="0" smtClean="0">
                  <a:latin typeface="Arial" pitchFamily="34" charset="0"/>
                  <a:cs typeface="Arial" pitchFamily="34" charset="0"/>
                </a:rPr>
                <a:t> devices</a:t>
              </a:r>
              <a:endParaRPr lang="en-US" altLang="zh-CN" sz="2000" dirty="0"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3" name="Group 19"/>
          <p:cNvGrpSpPr/>
          <p:nvPr/>
        </p:nvGrpSpPr>
        <p:grpSpPr>
          <a:xfrm>
            <a:off x="649356" y="1143000"/>
            <a:ext cx="7857931" cy="461665"/>
            <a:chOff x="676469" y="5410199"/>
            <a:chExt cx="7857931" cy="461665"/>
          </a:xfrm>
        </p:grpSpPr>
        <p:sp>
          <p:nvSpPr>
            <p:cNvPr id="35" name="Oval 34"/>
            <p:cNvSpPr/>
            <p:nvPr/>
          </p:nvSpPr>
          <p:spPr>
            <a:xfrm>
              <a:off x="676469" y="5585726"/>
              <a:ext cx="92075" cy="92075"/>
            </a:xfrm>
            <a:prstGeom prst="ellipse">
              <a:avLst/>
            </a:prstGeom>
            <a:solidFill>
              <a:srgbClr val="0033CC"/>
            </a:solidFill>
            <a:ln>
              <a:solidFill>
                <a:srgbClr val="0033CC"/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37" name="Text Box 9"/>
            <p:cNvSpPr txBox="1">
              <a:spLocks noChangeArrowheads="1"/>
            </p:cNvSpPr>
            <p:nvPr/>
          </p:nvSpPr>
          <p:spPr bwMode="auto">
            <a:xfrm>
              <a:off x="914400" y="5410199"/>
              <a:ext cx="7620000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US" altLang="zh-CN" sz="2400" dirty="0" smtClean="0">
                  <a:latin typeface="Arial" pitchFamily="34" charset="0"/>
                  <a:cs typeface="Arial" pitchFamily="34" charset="0"/>
                </a:rPr>
                <a:t>Most of </a:t>
              </a:r>
              <a:r>
                <a:rPr lang="en-US" altLang="zh-CN" sz="2400" dirty="0" smtClean="0">
                  <a:solidFill>
                    <a:srgbClr val="0033CC"/>
                  </a:solidFill>
                  <a:latin typeface="Arial" pitchFamily="34" charset="0"/>
                  <a:cs typeface="Arial" pitchFamily="34" charset="0"/>
                </a:rPr>
                <a:t>time</a:t>
              </a:r>
              <a:r>
                <a:rPr lang="en-US" altLang="zh-CN" sz="2400" dirty="0" smtClean="0">
                  <a:latin typeface="Arial" pitchFamily="34" charset="0"/>
                  <a:cs typeface="Arial" pitchFamily="34" charset="0"/>
                </a:rPr>
                <a:t> is spent in IL!</a:t>
              </a:r>
              <a:endParaRPr lang="en-US" altLang="zh-CN" sz="2400" dirty="0"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4" name="Group 18"/>
          <p:cNvGrpSpPr/>
          <p:nvPr/>
        </p:nvGrpSpPr>
        <p:grpSpPr>
          <a:xfrm>
            <a:off x="937384" y="1657290"/>
            <a:ext cx="7729538" cy="400110"/>
            <a:chOff x="937384" y="5924490"/>
            <a:chExt cx="7729538" cy="400110"/>
          </a:xfrm>
        </p:grpSpPr>
        <p:sp>
          <p:nvSpPr>
            <p:cNvPr id="43" name="Rectangle 42"/>
            <p:cNvSpPr/>
            <p:nvPr/>
          </p:nvSpPr>
          <p:spPr>
            <a:xfrm>
              <a:off x="937384" y="6098976"/>
              <a:ext cx="109538" cy="28575"/>
            </a:xfrm>
            <a:prstGeom prst="rect">
              <a:avLst/>
            </a:prstGeom>
            <a:solidFill>
              <a:srgbClr val="0000CC"/>
            </a:solidFill>
            <a:ln>
              <a:solidFill>
                <a:srgbClr val="0000C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44" name="Text Box 9"/>
            <p:cNvSpPr txBox="1">
              <a:spLocks noChangeArrowheads="1"/>
            </p:cNvSpPr>
            <p:nvPr/>
          </p:nvSpPr>
          <p:spPr bwMode="auto">
            <a:xfrm>
              <a:off x="1123122" y="5924490"/>
              <a:ext cx="7543800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US" altLang="zh-CN" sz="2000" dirty="0" smtClean="0">
                  <a:latin typeface="Arial" pitchFamily="34" charset="0"/>
                  <a:cs typeface="Arial" pitchFamily="34" charset="0"/>
                </a:rPr>
                <a:t>Due to the nature of </a:t>
              </a:r>
              <a:r>
                <a:rPr lang="en-US" altLang="zh-CN" sz="2000" dirty="0" err="1" smtClean="0">
                  <a:latin typeface="Arial" pitchFamily="34" charset="0"/>
                  <a:cs typeface="Arial" pitchFamily="34" charset="0"/>
                </a:rPr>
                <a:t>WiFi</a:t>
              </a:r>
              <a:r>
                <a:rPr lang="en-US" altLang="zh-CN" sz="2000" dirty="0" smtClean="0">
                  <a:latin typeface="Arial" pitchFamily="34" charset="0"/>
                  <a:cs typeface="Arial" pitchFamily="34" charset="0"/>
                </a:rPr>
                <a:t> CSMA</a:t>
              </a:r>
              <a:endParaRPr lang="en-US" altLang="zh-CN" sz="2000" dirty="0">
                <a:latin typeface="Arial" pitchFamily="34" charset="0"/>
                <a:cs typeface="Arial" pitchFamily="34" charset="0"/>
              </a:endParaRPr>
            </a:p>
          </p:txBody>
        </p:sp>
      </p:grp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362200" y="4815089"/>
            <a:ext cx="4572000" cy="15535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7" name="Group 15"/>
          <p:cNvGrpSpPr/>
          <p:nvPr/>
        </p:nvGrpSpPr>
        <p:grpSpPr>
          <a:xfrm>
            <a:off x="937384" y="3581400"/>
            <a:ext cx="7729538" cy="400110"/>
            <a:chOff x="937384" y="1733490"/>
            <a:chExt cx="7729538" cy="400110"/>
          </a:xfrm>
        </p:grpSpPr>
        <p:sp>
          <p:nvSpPr>
            <p:cNvPr id="17" name="Rectangle 16"/>
            <p:cNvSpPr/>
            <p:nvPr/>
          </p:nvSpPr>
          <p:spPr>
            <a:xfrm>
              <a:off x="937384" y="1907500"/>
              <a:ext cx="109538" cy="28575"/>
            </a:xfrm>
            <a:prstGeom prst="rect">
              <a:avLst/>
            </a:prstGeom>
            <a:solidFill>
              <a:srgbClr val="0000CC"/>
            </a:solidFill>
            <a:ln>
              <a:solidFill>
                <a:srgbClr val="0000C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8" name="Text Box 9"/>
            <p:cNvSpPr txBox="1">
              <a:spLocks noChangeArrowheads="1"/>
            </p:cNvSpPr>
            <p:nvPr/>
          </p:nvSpPr>
          <p:spPr bwMode="auto">
            <a:xfrm>
              <a:off x="1123122" y="1733490"/>
              <a:ext cx="7543800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US" altLang="zh-CN" sz="2000" dirty="0" smtClean="0">
                  <a:latin typeface="Arial" pitchFamily="34" charset="0"/>
                  <a:cs typeface="Arial" pitchFamily="34" charset="0"/>
                </a:rPr>
                <a:t>Why?</a:t>
              </a:r>
              <a:endParaRPr lang="en-US" altLang="zh-CN" sz="2000" dirty="0"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23" name="Oval 22"/>
          <p:cNvSpPr/>
          <p:nvPr/>
        </p:nvSpPr>
        <p:spPr>
          <a:xfrm>
            <a:off x="2590800" y="4586489"/>
            <a:ext cx="1447800" cy="1676400"/>
          </a:xfrm>
          <a:prstGeom prst="ellipse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Oval 23"/>
          <p:cNvSpPr/>
          <p:nvPr/>
        </p:nvSpPr>
        <p:spPr>
          <a:xfrm rot="18215337">
            <a:off x="4363875" y="3935463"/>
            <a:ext cx="1483924" cy="2476723"/>
          </a:xfrm>
          <a:prstGeom prst="ellipse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ectangle 30"/>
          <p:cNvSpPr/>
          <p:nvPr/>
        </p:nvSpPr>
        <p:spPr>
          <a:xfrm>
            <a:off x="1828800" y="4114800"/>
            <a:ext cx="222368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Analog components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5092258" y="4050268"/>
            <a:ext cx="214674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Digital components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3" name="Rectangle 32"/>
          <p:cNvSpPr/>
          <p:nvPr/>
        </p:nvSpPr>
        <p:spPr>
          <a:xfrm>
            <a:off x="2819400" y="3669268"/>
            <a:ext cx="378821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All components are active during IL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25" name="Right Brace 24"/>
          <p:cNvSpPr/>
          <p:nvPr/>
        </p:nvSpPr>
        <p:spPr>
          <a:xfrm>
            <a:off x="5486400" y="1295400"/>
            <a:ext cx="261732" cy="1447800"/>
          </a:xfrm>
          <a:prstGeom prst="rightBrace">
            <a:avLst>
              <a:gd name="adj1" fmla="val 44333"/>
              <a:gd name="adj2" fmla="val 50000"/>
            </a:avLst>
          </a:prstGeom>
          <a:ln>
            <a:tailEnd type="none" w="med" len="lg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0033CC"/>
              </a:solidFill>
            </a:endParaRPr>
          </a:p>
        </p:txBody>
      </p:sp>
      <p:sp>
        <p:nvSpPr>
          <p:cNvPr id="36" name="Right Arrow 35"/>
          <p:cNvSpPr/>
          <p:nvPr/>
        </p:nvSpPr>
        <p:spPr>
          <a:xfrm>
            <a:off x="5837583" y="1765851"/>
            <a:ext cx="457200" cy="533400"/>
          </a:xfrm>
          <a:prstGeom prst="rightArrow">
            <a:avLst/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Rectangle 37"/>
          <p:cNvSpPr/>
          <p:nvPr/>
        </p:nvSpPr>
        <p:spPr>
          <a:xfrm>
            <a:off x="6324600" y="1676400"/>
            <a:ext cx="28194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000" b="1" dirty="0" smtClean="0">
                <a:solidFill>
                  <a:srgbClr val="0033CC"/>
                </a:solidFill>
                <a:latin typeface="Arial" pitchFamily="34" charset="0"/>
                <a:cs typeface="Arial" pitchFamily="34" charset="0"/>
              </a:rPr>
              <a:t>IL dominates </a:t>
            </a:r>
            <a:r>
              <a:rPr lang="en-US" altLang="zh-CN" sz="2000" b="1" dirty="0" err="1" smtClean="0">
                <a:solidFill>
                  <a:srgbClr val="0033CC"/>
                </a:solidFill>
                <a:latin typeface="Arial" pitchFamily="34" charset="0"/>
                <a:cs typeface="Arial" pitchFamily="34" charset="0"/>
              </a:rPr>
              <a:t>WiFi’s</a:t>
            </a:r>
            <a:r>
              <a:rPr lang="en-US" altLang="zh-CN" sz="2000" b="1" dirty="0" smtClean="0">
                <a:solidFill>
                  <a:srgbClr val="0033CC"/>
                </a:solidFill>
                <a:latin typeface="Arial" pitchFamily="34" charset="0"/>
                <a:cs typeface="Arial" pitchFamily="34" charset="0"/>
              </a:rPr>
              <a:t> energy consumption!</a:t>
            </a:r>
            <a:endParaRPr lang="en-US" sz="2000" b="1" dirty="0">
              <a:solidFill>
                <a:srgbClr val="0033CC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26" grpId="0"/>
      <p:bldP spid="23" grpId="0" animBg="1"/>
      <p:bldP spid="24" grpId="0" animBg="1"/>
      <p:bldP spid="31" grpId="0"/>
      <p:bldP spid="32" grpId="0"/>
      <p:bldP spid="33" grpId="0"/>
      <p:bldP spid="25" grpId="0" animBg="1"/>
      <p:bldP spid="36" grpId="0" animBg="1"/>
      <p:bldP spid="3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AutoShape 3"/>
          <p:cNvSpPr>
            <a:spLocks noChangeArrowheads="1"/>
          </p:cNvSpPr>
          <p:nvPr/>
        </p:nvSpPr>
        <p:spPr bwMode="auto">
          <a:xfrm>
            <a:off x="457200" y="850900"/>
            <a:ext cx="6400800" cy="6350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0033CC">
                  <a:alpha val="98000"/>
                </a:srgbClr>
              </a:gs>
              <a:gs pos="100000">
                <a:srgbClr val="00185E">
                  <a:alpha val="0"/>
                </a:srgbClr>
              </a:gs>
            </a:gsLst>
            <a:lin ang="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" name="Text Box 2"/>
          <p:cNvSpPr txBox="1">
            <a:spLocks noChangeArrowheads="1"/>
          </p:cNvSpPr>
          <p:nvPr/>
        </p:nvSpPr>
        <p:spPr bwMode="auto">
          <a:xfrm>
            <a:off x="381000" y="177800"/>
            <a:ext cx="85344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altLang="zh-CN" sz="2800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Existing solution</a:t>
            </a:r>
            <a:endParaRPr lang="en-US" altLang="zh-CN" sz="2800" dirty="0">
              <a:solidFill>
                <a:srgbClr val="000099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Oval 6"/>
          <p:cNvSpPr/>
          <p:nvPr/>
        </p:nvSpPr>
        <p:spPr>
          <a:xfrm>
            <a:off x="676469" y="1390262"/>
            <a:ext cx="92075" cy="92075"/>
          </a:xfrm>
          <a:prstGeom prst="ellipse">
            <a:avLst/>
          </a:prstGeom>
          <a:solidFill>
            <a:srgbClr val="0033CC"/>
          </a:solidFill>
          <a:ln>
            <a:solidFill>
              <a:srgbClr val="0033CC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8" name="Text Box 9"/>
          <p:cNvSpPr txBox="1">
            <a:spLocks noChangeArrowheads="1"/>
          </p:cNvSpPr>
          <p:nvPr/>
        </p:nvSpPr>
        <p:spPr bwMode="auto">
          <a:xfrm>
            <a:off x="914400" y="1214735"/>
            <a:ext cx="76200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altLang="zh-CN" sz="2400" dirty="0" smtClean="0">
                <a:latin typeface="Arial" pitchFamily="34" charset="0"/>
                <a:cs typeface="Arial" pitchFamily="34" charset="0"/>
              </a:rPr>
              <a:t>Sleep scheduling (802.11 PSM and its variants)</a:t>
            </a:r>
            <a:endParaRPr lang="en-US" altLang="zh-CN" sz="2400" dirty="0"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79" name="Group 78"/>
          <p:cNvGrpSpPr/>
          <p:nvPr/>
        </p:nvGrpSpPr>
        <p:grpSpPr>
          <a:xfrm>
            <a:off x="957262" y="5924490"/>
            <a:ext cx="7729538" cy="400110"/>
            <a:chOff x="957262" y="5543490"/>
            <a:chExt cx="7729538" cy="400110"/>
          </a:xfrm>
        </p:grpSpPr>
        <p:sp>
          <p:nvSpPr>
            <p:cNvPr id="21" name="Rectangle 20"/>
            <p:cNvSpPr/>
            <p:nvPr/>
          </p:nvSpPr>
          <p:spPr>
            <a:xfrm>
              <a:off x="957262" y="5717500"/>
              <a:ext cx="109538" cy="28575"/>
            </a:xfrm>
            <a:prstGeom prst="rect">
              <a:avLst/>
            </a:prstGeom>
            <a:solidFill>
              <a:srgbClr val="0000CC"/>
            </a:solidFill>
            <a:ln>
              <a:solidFill>
                <a:srgbClr val="0000C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2" name="Text Box 9"/>
            <p:cNvSpPr txBox="1">
              <a:spLocks noChangeArrowheads="1"/>
            </p:cNvSpPr>
            <p:nvPr/>
          </p:nvSpPr>
          <p:spPr bwMode="auto">
            <a:xfrm>
              <a:off x="1143000" y="5543490"/>
              <a:ext cx="7543800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US" altLang="zh-CN" sz="2000" dirty="0" smtClean="0">
                  <a:solidFill>
                    <a:srgbClr val="000099"/>
                  </a:solidFill>
                  <a:latin typeface="Arial" pitchFamily="34" charset="0"/>
                  <a:cs typeface="Arial" pitchFamily="34" charset="0"/>
                </a:rPr>
                <a:t>Is sleep scheduling effective?</a:t>
              </a:r>
              <a:endParaRPr lang="en-US" altLang="zh-CN" sz="2000" dirty="0">
                <a:solidFill>
                  <a:srgbClr val="000099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cxnSp>
        <p:nvCxnSpPr>
          <p:cNvPr id="16" name="Straight Arrow Connector 15"/>
          <p:cNvCxnSpPr/>
          <p:nvPr/>
        </p:nvCxnSpPr>
        <p:spPr>
          <a:xfrm flipV="1">
            <a:off x="1453141" y="2590800"/>
            <a:ext cx="6928859" cy="9939"/>
          </a:xfrm>
          <a:prstGeom prst="straightConnector1">
            <a:avLst/>
          </a:prstGeom>
          <a:ln w="25400">
            <a:solidFill>
              <a:schemeClr val="tx1"/>
            </a:solidFill>
            <a:tailEnd type="stealth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76" name="Group 75"/>
          <p:cNvGrpSpPr/>
          <p:nvPr/>
        </p:nvGrpSpPr>
        <p:grpSpPr>
          <a:xfrm>
            <a:off x="4140364" y="2199861"/>
            <a:ext cx="1346036" cy="390939"/>
            <a:chOff x="4140364" y="2123661"/>
            <a:chExt cx="1346036" cy="390939"/>
          </a:xfrm>
        </p:grpSpPr>
        <p:sp>
          <p:nvSpPr>
            <p:cNvPr id="15" name="Rectangle 14"/>
            <p:cNvSpPr/>
            <p:nvPr/>
          </p:nvSpPr>
          <p:spPr>
            <a:xfrm>
              <a:off x="4140364" y="2133600"/>
              <a:ext cx="1346036" cy="381000"/>
            </a:xfrm>
            <a:prstGeom prst="rect">
              <a:avLst/>
            </a:prstGeom>
            <a:noFill/>
            <a:ln>
              <a:solidFill>
                <a:srgbClr val="00009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endParaRPr lang="en-US" dirty="0">
                <a:latin typeface="Helvetica" pitchFamily="34" charset="0"/>
              </a:endParaRPr>
            </a:p>
          </p:txBody>
        </p:sp>
        <p:sp>
          <p:nvSpPr>
            <p:cNvPr id="18" name="Rectangle 17"/>
            <p:cNvSpPr/>
            <p:nvPr/>
          </p:nvSpPr>
          <p:spPr>
            <a:xfrm>
              <a:off x="4267200" y="2123661"/>
              <a:ext cx="1043876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dirty="0" smtClean="0">
                  <a:latin typeface="Arial" pitchFamily="34" charset="0"/>
                  <a:cs typeface="Arial" pitchFamily="34" charset="0"/>
                </a:rPr>
                <a:t>Data </a:t>
              </a:r>
              <a:r>
                <a:rPr lang="en-US" dirty="0" err="1" smtClean="0">
                  <a:latin typeface="Arial" pitchFamily="34" charset="0"/>
                  <a:cs typeface="Arial" pitchFamily="34" charset="0"/>
                </a:rPr>
                <a:t>pkt</a:t>
              </a:r>
              <a:endParaRPr lang="en-US" dirty="0"/>
            </a:p>
          </p:txBody>
        </p:sp>
      </p:grpSp>
      <p:cxnSp>
        <p:nvCxnSpPr>
          <p:cNvPr id="29" name="Straight Arrow Connector 28"/>
          <p:cNvCxnSpPr/>
          <p:nvPr/>
        </p:nvCxnSpPr>
        <p:spPr>
          <a:xfrm>
            <a:off x="1447800" y="3429000"/>
            <a:ext cx="6934200" cy="1588"/>
          </a:xfrm>
          <a:prstGeom prst="straightConnector1">
            <a:avLst/>
          </a:prstGeom>
          <a:ln w="25400">
            <a:solidFill>
              <a:schemeClr val="tx1"/>
            </a:solidFill>
            <a:tailEnd type="stealth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73" name="Group 72"/>
          <p:cNvGrpSpPr/>
          <p:nvPr/>
        </p:nvGrpSpPr>
        <p:grpSpPr>
          <a:xfrm>
            <a:off x="2209800" y="2667000"/>
            <a:ext cx="954107" cy="762000"/>
            <a:chOff x="2209800" y="2590800"/>
            <a:chExt cx="954107" cy="762000"/>
          </a:xfrm>
        </p:grpSpPr>
        <p:sp>
          <p:nvSpPr>
            <p:cNvPr id="28" name="Rectangle 27"/>
            <p:cNvSpPr/>
            <p:nvPr/>
          </p:nvSpPr>
          <p:spPr>
            <a:xfrm>
              <a:off x="2286000" y="2971800"/>
              <a:ext cx="838200" cy="381000"/>
            </a:xfrm>
            <a:prstGeom prst="rect">
              <a:avLst/>
            </a:prstGeom>
            <a:noFill/>
            <a:ln>
              <a:solidFill>
                <a:srgbClr val="00009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endParaRPr lang="en-US" dirty="0">
                <a:latin typeface="Helvetica" pitchFamily="34" charset="0"/>
              </a:endParaRPr>
            </a:p>
          </p:txBody>
        </p:sp>
        <p:sp>
          <p:nvSpPr>
            <p:cNvPr id="30" name="Rectangle 29"/>
            <p:cNvSpPr/>
            <p:nvPr/>
          </p:nvSpPr>
          <p:spPr>
            <a:xfrm>
              <a:off x="2209800" y="2971800"/>
              <a:ext cx="954107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dirty="0" smtClean="0">
                  <a:latin typeface="Arial" pitchFamily="34" charset="0"/>
                  <a:cs typeface="Arial" pitchFamily="34" charset="0"/>
                </a:rPr>
                <a:t>PS-Poll</a:t>
              </a:r>
              <a:endParaRPr lang="en-US" dirty="0"/>
            </a:p>
          </p:txBody>
        </p:sp>
        <p:cxnSp>
          <p:nvCxnSpPr>
            <p:cNvPr id="36" name="Straight Arrow Connector 35"/>
            <p:cNvCxnSpPr/>
            <p:nvPr/>
          </p:nvCxnSpPr>
          <p:spPr>
            <a:xfrm rot="16200000" flipV="1">
              <a:off x="2934494" y="2780506"/>
              <a:ext cx="381000" cy="1588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stealt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4" name="Group 73"/>
          <p:cNvGrpSpPr/>
          <p:nvPr/>
        </p:nvGrpSpPr>
        <p:grpSpPr>
          <a:xfrm>
            <a:off x="3018183" y="1828800"/>
            <a:ext cx="659155" cy="1219200"/>
            <a:chOff x="3018183" y="1752600"/>
            <a:chExt cx="659155" cy="1219200"/>
          </a:xfrm>
        </p:grpSpPr>
        <p:sp>
          <p:nvSpPr>
            <p:cNvPr id="33" name="Rectangle 32"/>
            <p:cNvSpPr/>
            <p:nvPr/>
          </p:nvSpPr>
          <p:spPr>
            <a:xfrm>
              <a:off x="3200400" y="2133600"/>
              <a:ext cx="228600" cy="381000"/>
            </a:xfrm>
            <a:prstGeom prst="rect">
              <a:avLst/>
            </a:prstGeom>
            <a:noFill/>
            <a:ln>
              <a:solidFill>
                <a:srgbClr val="00009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endParaRPr lang="en-US" dirty="0">
                <a:latin typeface="Helvetica" pitchFamily="34" charset="0"/>
              </a:endParaRPr>
            </a:p>
          </p:txBody>
        </p:sp>
        <p:cxnSp>
          <p:nvCxnSpPr>
            <p:cNvPr id="39" name="Straight Arrow Connector 38"/>
            <p:cNvCxnSpPr/>
            <p:nvPr/>
          </p:nvCxnSpPr>
          <p:spPr>
            <a:xfrm rot="5400000">
              <a:off x="3163094" y="2704306"/>
              <a:ext cx="533400" cy="1588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stealt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2" name="Rectangle 41"/>
            <p:cNvSpPr/>
            <p:nvPr/>
          </p:nvSpPr>
          <p:spPr>
            <a:xfrm>
              <a:off x="3018183" y="1752600"/>
              <a:ext cx="659155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dirty="0" smtClean="0">
                  <a:latin typeface="Arial" pitchFamily="34" charset="0"/>
                  <a:cs typeface="Arial" pitchFamily="34" charset="0"/>
                </a:rPr>
                <a:t>ACK</a:t>
              </a:r>
              <a:endParaRPr lang="en-US" dirty="0"/>
            </a:p>
          </p:txBody>
        </p:sp>
      </p:grpSp>
      <p:grpSp>
        <p:nvGrpSpPr>
          <p:cNvPr id="71" name="Group 70"/>
          <p:cNvGrpSpPr/>
          <p:nvPr/>
        </p:nvGrpSpPr>
        <p:grpSpPr>
          <a:xfrm>
            <a:off x="1295400" y="1828800"/>
            <a:ext cx="966931" cy="1219200"/>
            <a:chOff x="1295400" y="1752600"/>
            <a:chExt cx="966931" cy="1219200"/>
          </a:xfrm>
        </p:grpSpPr>
        <p:sp>
          <p:nvSpPr>
            <p:cNvPr id="27" name="Rectangle 26"/>
            <p:cNvSpPr/>
            <p:nvPr/>
          </p:nvSpPr>
          <p:spPr>
            <a:xfrm>
              <a:off x="1676400" y="2133600"/>
              <a:ext cx="228600" cy="38100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rgbClr val="00009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endParaRPr lang="en-US" dirty="0">
                <a:latin typeface="Helvetica" pitchFamily="34" charset="0"/>
              </a:endParaRPr>
            </a:p>
          </p:txBody>
        </p:sp>
        <p:cxnSp>
          <p:nvCxnSpPr>
            <p:cNvPr id="34" name="Straight Arrow Connector 33"/>
            <p:cNvCxnSpPr/>
            <p:nvPr/>
          </p:nvCxnSpPr>
          <p:spPr>
            <a:xfrm rot="5400000">
              <a:off x="1639094" y="2704306"/>
              <a:ext cx="533400" cy="1588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stealt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6" name="Rectangle 45"/>
            <p:cNvSpPr/>
            <p:nvPr/>
          </p:nvSpPr>
          <p:spPr>
            <a:xfrm>
              <a:off x="1295400" y="1752600"/>
              <a:ext cx="966931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dirty="0" smtClean="0">
                  <a:latin typeface="Arial" pitchFamily="34" charset="0"/>
                  <a:cs typeface="Arial" pitchFamily="34" charset="0"/>
                </a:rPr>
                <a:t>Beacon</a:t>
              </a:r>
              <a:endParaRPr lang="en-US" dirty="0"/>
            </a:p>
          </p:txBody>
        </p:sp>
      </p:grpSp>
      <p:grpSp>
        <p:nvGrpSpPr>
          <p:cNvPr id="75" name="Group 74"/>
          <p:cNvGrpSpPr/>
          <p:nvPr/>
        </p:nvGrpSpPr>
        <p:grpSpPr>
          <a:xfrm>
            <a:off x="3429000" y="2667000"/>
            <a:ext cx="695739" cy="304800"/>
            <a:chOff x="3429000" y="3352800"/>
            <a:chExt cx="695739" cy="304800"/>
          </a:xfrm>
        </p:grpSpPr>
        <p:cxnSp>
          <p:nvCxnSpPr>
            <p:cNvPr id="53" name="Straight Arrow Connector 52"/>
            <p:cNvCxnSpPr/>
            <p:nvPr/>
          </p:nvCxnSpPr>
          <p:spPr>
            <a:xfrm rot="5400000">
              <a:off x="3277394" y="3504406"/>
              <a:ext cx="304800" cy="1588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Arrow Connector 53"/>
            <p:cNvCxnSpPr/>
            <p:nvPr/>
          </p:nvCxnSpPr>
          <p:spPr>
            <a:xfrm rot="5400000">
              <a:off x="3971545" y="3504406"/>
              <a:ext cx="304800" cy="1588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Straight Arrow Connector 57"/>
            <p:cNvCxnSpPr/>
            <p:nvPr/>
          </p:nvCxnSpPr>
          <p:spPr>
            <a:xfrm>
              <a:off x="3429000" y="3579812"/>
              <a:ext cx="685800" cy="1588"/>
            </a:xfrm>
            <a:prstGeom prst="straightConnector1">
              <a:avLst/>
            </a:prstGeom>
            <a:ln w="12700">
              <a:solidFill>
                <a:schemeClr val="tx1"/>
              </a:solidFill>
              <a:headEnd type="stealth"/>
              <a:tailEnd type="stealt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2" name="Group 71"/>
          <p:cNvGrpSpPr/>
          <p:nvPr/>
        </p:nvGrpSpPr>
        <p:grpSpPr>
          <a:xfrm>
            <a:off x="990600" y="3429000"/>
            <a:ext cx="3890809" cy="838200"/>
            <a:chOff x="990600" y="3352800"/>
            <a:chExt cx="3890809" cy="838200"/>
          </a:xfrm>
        </p:grpSpPr>
        <p:cxnSp>
          <p:nvCxnSpPr>
            <p:cNvPr id="50" name="Straight Arrow Connector 49"/>
            <p:cNvCxnSpPr/>
            <p:nvPr/>
          </p:nvCxnSpPr>
          <p:spPr>
            <a:xfrm rot="5400000">
              <a:off x="1753394" y="3504406"/>
              <a:ext cx="304800" cy="1588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Arrow Connector 51"/>
            <p:cNvCxnSpPr/>
            <p:nvPr/>
          </p:nvCxnSpPr>
          <p:spPr>
            <a:xfrm rot="5400000">
              <a:off x="2132806" y="3514345"/>
              <a:ext cx="304800" cy="1588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Arrow Connector 54"/>
            <p:cNvCxnSpPr/>
            <p:nvPr/>
          </p:nvCxnSpPr>
          <p:spPr>
            <a:xfrm>
              <a:off x="1905000" y="3581400"/>
              <a:ext cx="381000" cy="1588"/>
            </a:xfrm>
            <a:prstGeom prst="straightConnector1">
              <a:avLst/>
            </a:prstGeom>
            <a:ln w="12700">
              <a:solidFill>
                <a:schemeClr val="tx1"/>
              </a:solidFill>
              <a:headEnd type="stealth"/>
              <a:tailEnd type="stealt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0" name="Rectangle 59"/>
            <p:cNvSpPr/>
            <p:nvPr/>
          </p:nvSpPr>
          <p:spPr>
            <a:xfrm>
              <a:off x="990600" y="3821668"/>
              <a:ext cx="3890809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dirty="0" smtClean="0">
                  <a:solidFill>
                    <a:srgbClr val="0000CC"/>
                  </a:solidFill>
                  <a:latin typeface="Arial" pitchFamily="34" charset="0"/>
                  <a:cs typeface="Arial" pitchFamily="34" charset="0"/>
                </a:rPr>
                <a:t>Carrier sensing, contention, queuing</a:t>
              </a:r>
              <a:endParaRPr lang="en-US" dirty="0">
                <a:solidFill>
                  <a:srgbClr val="0000CC"/>
                </a:solidFill>
              </a:endParaRPr>
            </a:p>
          </p:txBody>
        </p:sp>
      </p:grpSp>
      <p:grpSp>
        <p:nvGrpSpPr>
          <p:cNvPr id="78" name="Group 77"/>
          <p:cNvGrpSpPr/>
          <p:nvPr/>
        </p:nvGrpSpPr>
        <p:grpSpPr>
          <a:xfrm>
            <a:off x="6119669" y="1828800"/>
            <a:ext cx="966931" cy="762000"/>
            <a:chOff x="5891069" y="1752600"/>
            <a:chExt cx="966931" cy="762000"/>
          </a:xfrm>
        </p:grpSpPr>
        <p:sp>
          <p:nvSpPr>
            <p:cNvPr id="61" name="Rectangle 60"/>
            <p:cNvSpPr/>
            <p:nvPr/>
          </p:nvSpPr>
          <p:spPr>
            <a:xfrm>
              <a:off x="6268278" y="2133600"/>
              <a:ext cx="228600" cy="38100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rgbClr val="00009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endParaRPr lang="en-US" dirty="0">
                <a:latin typeface="Helvetica" pitchFamily="34" charset="0"/>
              </a:endParaRPr>
            </a:p>
          </p:txBody>
        </p:sp>
        <p:sp>
          <p:nvSpPr>
            <p:cNvPr id="62" name="Rectangle 61"/>
            <p:cNvSpPr/>
            <p:nvPr/>
          </p:nvSpPr>
          <p:spPr>
            <a:xfrm>
              <a:off x="5891069" y="1752600"/>
              <a:ext cx="966931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dirty="0" smtClean="0">
                  <a:latin typeface="Arial" pitchFamily="34" charset="0"/>
                  <a:cs typeface="Arial" pitchFamily="34" charset="0"/>
                </a:rPr>
                <a:t>Beacon</a:t>
              </a:r>
              <a:endParaRPr lang="en-US" dirty="0"/>
            </a:p>
          </p:txBody>
        </p:sp>
      </p:grpSp>
      <p:sp>
        <p:nvSpPr>
          <p:cNvPr id="65" name="Rectangle 64"/>
          <p:cNvSpPr/>
          <p:nvPr/>
        </p:nvSpPr>
        <p:spPr>
          <a:xfrm>
            <a:off x="7620000" y="2133600"/>
            <a:ext cx="6858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b="1" dirty="0" smtClean="0">
                <a:latin typeface="Arial" pitchFamily="34" charset="0"/>
                <a:cs typeface="Arial" pitchFamily="34" charset="0"/>
              </a:rPr>
              <a:t>……</a:t>
            </a:r>
            <a:endParaRPr lang="en-US" b="1" dirty="0"/>
          </a:p>
        </p:txBody>
      </p:sp>
      <p:sp>
        <p:nvSpPr>
          <p:cNvPr id="66" name="Rectangle 65"/>
          <p:cNvSpPr/>
          <p:nvPr/>
        </p:nvSpPr>
        <p:spPr>
          <a:xfrm>
            <a:off x="7162800" y="2971800"/>
            <a:ext cx="6858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b="1" dirty="0" smtClean="0">
                <a:latin typeface="Arial" pitchFamily="34" charset="0"/>
                <a:cs typeface="Arial" pitchFamily="34" charset="0"/>
              </a:rPr>
              <a:t>……</a:t>
            </a:r>
            <a:endParaRPr lang="en-US" b="1" dirty="0"/>
          </a:p>
        </p:txBody>
      </p:sp>
      <p:grpSp>
        <p:nvGrpSpPr>
          <p:cNvPr id="77" name="Group 76"/>
          <p:cNvGrpSpPr/>
          <p:nvPr/>
        </p:nvGrpSpPr>
        <p:grpSpPr>
          <a:xfrm>
            <a:off x="5208245" y="2667000"/>
            <a:ext cx="659155" cy="762000"/>
            <a:chOff x="5208245" y="2590800"/>
            <a:chExt cx="659155" cy="762000"/>
          </a:xfrm>
        </p:grpSpPr>
        <p:sp>
          <p:nvSpPr>
            <p:cNvPr id="40" name="Rectangle 39"/>
            <p:cNvSpPr/>
            <p:nvPr/>
          </p:nvSpPr>
          <p:spPr>
            <a:xfrm>
              <a:off x="5562600" y="2971800"/>
              <a:ext cx="228600" cy="381000"/>
            </a:xfrm>
            <a:prstGeom prst="rect">
              <a:avLst/>
            </a:prstGeom>
            <a:noFill/>
            <a:ln>
              <a:solidFill>
                <a:srgbClr val="00009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endParaRPr lang="en-US" dirty="0">
                <a:latin typeface="Helvetica" pitchFamily="34" charset="0"/>
              </a:endParaRPr>
            </a:p>
          </p:txBody>
        </p:sp>
        <p:cxnSp>
          <p:nvCxnSpPr>
            <p:cNvPr id="41" name="Straight Arrow Connector 40"/>
            <p:cNvCxnSpPr/>
            <p:nvPr/>
          </p:nvCxnSpPr>
          <p:spPr>
            <a:xfrm rot="16200000" flipV="1">
              <a:off x="5601494" y="2780506"/>
              <a:ext cx="381000" cy="1588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stealt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3" name="Rectangle 42"/>
            <p:cNvSpPr/>
            <p:nvPr/>
          </p:nvSpPr>
          <p:spPr>
            <a:xfrm>
              <a:off x="5208245" y="2667000"/>
              <a:ext cx="659155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dirty="0" smtClean="0">
                  <a:latin typeface="Arial" pitchFamily="34" charset="0"/>
                  <a:cs typeface="Arial" pitchFamily="34" charset="0"/>
                </a:rPr>
                <a:t>ACK</a:t>
              </a:r>
              <a:endParaRPr lang="en-US" dirty="0"/>
            </a:p>
          </p:txBody>
        </p:sp>
      </p:grpSp>
      <p:sp>
        <p:nvSpPr>
          <p:cNvPr id="80" name="Rectangle 79"/>
          <p:cNvSpPr/>
          <p:nvPr/>
        </p:nvSpPr>
        <p:spPr>
          <a:xfrm>
            <a:off x="5791200" y="2209800"/>
            <a:ext cx="6858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b="1" dirty="0" smtClean="0">
                <a:latin typeface="Arial" pitchFamily="34" charset="0"/>
                <a:cs typeface="Arial" pitchFamily="34" charset="0"/>
              </a:rPr>
              <a:t>……</a:t>
            </a:r>
            <a:endParaRPr lang="en-US" b="1" dirty="0"/>
          </a:p>
        </p:txBody>
      </p:sp>
      <p:grpSp>
        <p:nvGrpSpPr>
          <p:cNvPr id="85" name="Group 84"/>
          <p:cNvGrpSpPr/>
          <p:nvPr/>
        </p:nvGrpSpPr>
        <p:grpSpPr>
          <a:xfrm>
            <a:off x="957262" y="4724400"/>
            <a:ext cx="7729538" cy="707886"/>
            <a:chOff x="957262" y="4495800"/>
            <a:chExt cx="7729538" cy="707886"/>
          </a:xfrm>
        </p:grpSpPr>
        <p:sp>
          <p:nvSpPr>
            <p:cNvPr id="69" name="Rectangle 68"/>
            <p:cNvSpPr/>
            <p:nvPr/>
          </p:nvSpPr>
          <p:spPr>
            <a:xfrm>
              <a:off x="957262" y="4669810"/>
              <a:ext cx="109538" cy="28575"/>
            </a:xfrm>
            <a:prstGeom prst="rect">
              <a:avLst/>
            </a:prstGeom>
            <a:solidFill>
              <a:srgbClr val="0000CC"/>
            </a:solidFill>
            <a:ln>
              <a:solidFill>
                <a:srgbClr val="0000C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70" name="Text Box 9"/>
            <p:cNvSpPr txBox="1">
              <a:spLocks noChangeArrowheads="1"/>
            </p:cNvSpPr>
            <p:nvPr/>
          </p:nvSpPr>
          <p:spPr bwMode="auto">
            <a:xfrm>
              <a:off x="1143000" y="4495800"/>
              <a:ext cx="7543800" cy="7078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US" altLang="zh-CN" sz="2000" dirty="0" smtClean="0">
                  <a:latin typeface="Arial" pitchFamily="34" charset="0"/>
                  <a:cs typeface="Arial" pitchFamily="34" charset="0"/>
                </a:rPr>
                <a:t>Sleep scheduling reduces unnecessary waiting (IL) time</a:t>
              </a:r>
              <a:br>
                <a:rPr lang="en-US" altLang="zh-CN" sz="2000" dirty="0" smtClean="0">
                  <a:latin typeface="Arial" pitchFamily="34" charset="0"/>
                  <a:cs typeface="Arial" pitchFamily="34" charset="0"/>
                </a:rPr>
              </a:br>
              <a:endParaRPr lang="en-US" altLang="zh-CN" sz="2000" dirty="0"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51" name="Rectangle 50"/>
          <p:cNvSpPr/>
          <p:nvPr/>
        </p:nvSpPr>
        <p:spPr>
          <a:xfrm>
            <a:off x="5562600" y="3839817"/>
            <a:ext cx="12954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Sleeping</a:t>
            </a:r>
            <a:endParaRPr lang="en-US" dirty="0">
              <a:solidFill>
                <a:srgbClr val="0000CC"/>
              </a:solidFill>
            </a:endParaRPr>
          </a:p>
        </p:txBody>
      </p:sp>
      <p:grpSp>
        <p:nvGrpSpPr>
          <p:cNvPr id="56" name="Group 55"/>
          <p:cNvGrpSpPr/>
          <p:nvPr/>
        </p:nvGrpSpPr>
        <p:grpSpPr>
          <a:xfrm>
            <a:off x="5801139" y="3448878"/>
            <a:ext cx="675861" cy="304800"/>
            <a:chOff x="3429000" y="3352800"/>
            <a:chExt cx="695739" cy="304800"/>
          </a:xfrm>
        </p:grpSpPr>
        <p:cxnSp>
          <p:nvCxnSpPr>
            <p:cNvPr id="57" name="Straight Arrow Connector 56"/>
            <p:cNvCxnSpPr/>
            <p:nvPr/>
          </p:nvCxnSpPr>
          <p:spPr>
            <a:xfrm rot="5400000">
              <a:off x="3277394" y="3504406"/>
              <a:ext cx="304800" cy="1588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Straight Arrow Connector 58"/>
            <p:cNvCxnSpPr/>
            <p:nvPr/>
          </p:nvCxnSpPr>
          <p:spPr>
            <a:xfrm rot="5400000">
              <a:off x="3971545" y="3504406"/>
              <a:ext cx="304800" cy="1588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Straight Arrow Connector 62"/>
            <p:cNvCxnSpPr/>
            <p:nvPr/>
          </p:nvCxnSpPr>
          <p:spPr>
            <a:xfrm>
              <a:off x="3429000" y="3579812"/>
              <a:ext cx="685800" cy="1588"/>
            </a:xfrm>
            <a:prstGeom prst="straightConnector1">
              <a:avLst/>
            </a:prstGeom>
            <a:ln w="12700">
              <a:solidFill>
                <a:schemeClr val="tx1"/>
              </a:solidFill>
              <a:headEnd type="stealth"/>
              <a:tailEnd type="stealt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86" name="Picture 85" descr="android_sleep1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867400" y="2796207"/>
            <a:ext cx="609600" cy="609600"/>
          </a:xfrm>
          <a:prstGeom prst="rect">
            <a:avLst/>
          </a:prstGeom>
        </p:spPr>
      </p:pic>
      <p:cxnSp>
        <p:nvCxnSpPr>
          <p:cNvPr id="87" name="Straight Arrow Connector 86"/>
          <p:cNvCxnSpPr/>
          <p:nvPr/>
        </p:nvCxnSpPr>
        <p:spPr>
          <a:xfrm flipH="1" flipV="1">
            <a:off x="2057400" y="3657602"/>
            <a:ext cx="106016" cy="304798"/>
          </a:xfrm>
          <a:prstGeom prst="straightConnector1">
            <a:avLst/>
          </a:prstGeom>
          <a:ln w="19050">
            <a:solidFill>
              <a:schemeClr val="tx1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9" name="Straight Arrow Connector 88"/>
          <p:cNvCxnSpPr/>
          <p:nvPr/>
        </p:nvCxnSpPr>
        <p:spPr>
          <a:xfrm flipV="1">
            <a:off x="3737113" y="2971800"/>
            <a:ext cx="72887" cy="1020418"/>
          </a:xfrm>
          <a:prstGeom prst="straightConnector1">
            <a:avLst/>
          </a:prstGeom>
          <a:ln w="19050">
            <a:solidFill>
              <a:schemeClr val="tx1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0" name="Picture 99" descr="router.jp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6736" y="1600200"/>
            <a:ext cx="1304925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1" name="Rectangle 100"/>
          <p:cNvSpPr/>
          <p:nvPr/>
        </p:nvSpPr>
        <p:spPr>
          <a:xfrm>
            <a:off x="955357" y="2209800"/>
            <a:ext cx="50526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>
                <a:latin typeface="Arial" pitchFamily="34" charset="0"/>
                <a:cs typeface="Arial" pitchFamily="34" charset="0"/>
              </a:rPr>
              <a:t>AP</a:t>
            </a:r>
            <a:endParaRPr lang="en-US" b="1" dirty="0"/>
          </a:p>
        </p:txBody>
      </p:sp>
      <p:pic>
        <p:nvPicPr>
          <p:cNvPr id="102" name="Picture 12" descr="laptop1.jpg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2895600"/>
            <a:ext cx="9144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3" name="Rectangle 102"/>
          <p:cNvSpPr/>
          <p:nvPr/>
        </p:nvSpPr>
        <p:spPr>
          <a:xfrm>
            <a:off x="698133" y="3059668"/>
            <a:ext cx="82586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>
                <a:latin typeface="Arial" pitchFamily="34" charset="0"/>
                <a:cs typeface="Arial" pitchFamily="34" charset="0"/>
              </a:rPr>
              <a:t>Client</a:t>
            </a:r>
            <a:endParaRPr lang="en-US" b="1" dirty="0"/>
          </a:p>
        </p:txBody>
      </p:sp>
      <p:grpSp>
        <p:nvGrpSpPr>
          <p:cNvPr id="64" name="Group 63"/>
          <p:cNvGrpSpPr/>
          <p:nvPr/>
        </p:nvGrpSpPr>
        <p:grpSpPr>
          <a:xfrm>
            <a:off x="990600" y="5181600"/>
            <a:ext cx="7848600" cy="437322"/>
            <a:chOff x="762000" y="3082236"/>
            <a:chExt cx="7848600" cy="437322"/>
          </a:xfrm>
        </p:grpSpPr>
        <p:pic>
          <p:nvPicPr>
            <p:cNvPr id="67" name="Picture 66" descr="star.png"/>
            <p:cNvPicPr>
              <a:picLocks noChangeAspect="1"/>
            </p:cNvPicPr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762000" y="3105064"/>
              <a:ext cx="444971" cy="414494"/>
            </a:xfrm>
            <a:prstGeom prst="rect">
              <a:avLst/>
            </a:prstGeom>
          </p:spPr>
        </p:pic>
        <p:sp>
          <p:nvSpPr>
            <p:cNvPr id="68" name="Text Box 9"/>
            <p:cNvSpPr txBox="1">
              <a:spLocks noChangeArrowheads="1"/>
            </p:cNvSpPr>
            <p:nvPr/>
          </p:nvSpPr>
          <p:spPr bwMode="auto">
            <a:xfrm>
              <a:off x="1066800" y="3082236"/>
              <a:ext cx="7543800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US" altLang="zh-CN" sz="2000" dirty="0" smtClean="0">
                  <a:latin typeface="Arial" pitchFamily="34" charset="0"/>
                  <a:cs typeface="Arial" pitchFamily="34" charset="0"/>
                </a:rPr>
                <a:t>Client wakes up and performs CSMA only when needed</a:t>
              </a:r>
              <a:endParaRPr lang="en-US" altLang="zh-CN" sz="2000" dirty="0">
                <a:latin typeface="Arial" pitchFamily="34" charset="0"/>
                <a:cs typeface="Arial" pitchFamily="34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5" grpId="0"/>
      <p:bldP spid="66" grpId="0"/>
      <p:bldP spid="80" grpId="0"/>
      <p:bldP spid="5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AutoShape 3"/>
          <p:cNvSpPr>
            <a:spLocks noChangeArrowheads="1"/>
          </p:cNvSpPr>
          <p:nvPr/>
        </p:nvSpPr>
        <p:spPr bwMode="auto">
          <a:xfrm>
            <a:off x="457200" y="850900"/>
            <a:ext cx="6400800" cy="6350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0033CC">
                  <a:alpha val="98000"/>
                </a:srgbClr>
              </a:gs>
              <a:gs pos="100000">
                <a:srgbClr val="00185E">
                  <a:alpha val="0"/>
                </a:srgbClr>
              </a:gs>
            </a:gsLst>
            <a:lin ang="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" name="Text Box 2"/>
          <p:cNvSpPr txBox="1">
            <a:spLocks noChangeArrowheads="1"/>
          </p:cNvSpPr>
          <p:nvPr/>
        </p:nvSpPr>
        <p:spPr bwMode="auto">
          <a:xfrm>
            <a:off x="381000" y="177800"/>
            <a:ext cx="85344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altLang="zh-CN" sz="2800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Effectiveness of </a:t>
            </a:r>
            <a:r>
              <a:rPr lang="en-US" altLang="zh-CN" sz="2800" dirty="0" err="1" smtClean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WiFi</a:t>
            </a:r>
            <a:r>
              <a:rPr lang="en-US" altLang="zh-CN" sz="2800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 sleep scheduling</a:t>
            </a:r>
            <a:endParaRPr lang="en-US" altLang="zh-CN" sz="2800" dirty="0">
              <a:solidFill>
                <a:srgbClr val="000099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31" name="Group 30"/>
          <p:cNvGrpSpPr/>
          <p:nvPr/>
        </p:nvGrpSpPr>
        <p:grpSpPr>
          <a:xfrm>
            <a:off x="666530" y="1066800"/>
            <a:ext cx="7857931" cy="461665"/>
            <a:chOff x="666530" y="1066800"/>
            <a:chExt cx="7857931" cy="461665"/>
          </a:xfrm>
        </p:grpSpPr>
        <p:sp>
          <p:nvSpPr>
            <p:cNvPr id="7" name="Oval 6"/>
            <p:cNvSpPr/>
            <p:nvPr/>
          </p:nvSpPr>
          <p:spPr>
            <a:xfrm>
              <a:off x="666530" y="1242327"/>
              <a:ext cx="92075" cy="92075"/>
            </a:xfrm>
            <a:prstGeom prst="ellipse">
              <a:avLst/>
            </a:prstGeom>
            <a:solidFill>
              <a:srgbClr val="0033CC"/>
            </a:solidFill>
            <a:ln>
              <a:solidFill>
                <a:srgbClr val="0033CC"/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8" name="Text Box 9"/>
            <p:cNvSpPr txBox="1">
              <a:spLocks noChangeArrowheads="1"/>
            </p:cNvSpPr>
            <p:nvPr/>
          </p:nvSpPr>
          <p:spPr bwMode="auto">
            <a:xfrm>
              <a:off x="904461" y="1066800"/>
              <a:ext cx="7620000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US" altLang="zh-CN" sz="2400" dirty="0" smtClean="0">
                  <a:latin typeface="Arial" pitchFamily="34" charset="0"/>
                  <a:cs typeface="Arial" pitchFamily="34" charset="0"/>
                </a:rPr>
                <a:t>Approach</a:t>
              </a:r>
              <a:endParaRPr lang="en-US" altLang="zh-CN" sz="2400" dirty="0"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15" name="Rectangle 14"/>
          <p:cNvSpPr/>
          <p:nvPr/>
        </p:nvSpPr>
        <p:spPr>
          <a:xfrm>
            <a:off x="947323" y="1778675"/>
            <a:ext cx="109538" cy="28575"/>
          </a:xfrm>
          <a:prstGeom prst="rect">
            <a:avLst/>
          </a:prstGeom>
          <a:solidFill>
            <a:srgbClr val="0000CC"/>
          </a:solidFill>
          <a:ln>
            <a:solidFill>
              <a:srgbClr val="0000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6" name="Text Box 9"/>
          <p:cNvSpPr txBox="1">
            <a:spLocks noChangeArrowheads="1"/>
          </p:cNvSpPr>
          <p:nvPr/>
        </p:nvSpPr>
        <p:spPr bwMode="auto">
          <a:xfrm>
            <a:off x="1133061" y="1604665"/>
            <a:ext cx="75438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altLang="zh-CN" sz="2000" dirty="0" smtClean="0">
                <a:latin typeface="Arial" pitchFamily="34" charset="0"/>
                <a:cs typeface="Arial" pitchFamily="34" charset="0"/>
              </a:rPr>
              <a:t>Analysis of real-world </a:t>
            </a:r>
            <a:r>
              <a:rPr lang="en-US" altLang="zh-CN" sz="2000" dirty="0" err="1" smtClean="0">
                <a:latin typeface="Arial" pitchFamily="34" charset="0"/>
                <a:cs typeface="Arial" pitchFamily="34" charset="0"/>
              </a:rPr>
              <a:t>WiFi</a:t>
            </a:r>
            <a:r>
              <a:rPr lang="en-US" altLang="zh-CN" sz="2000" dirty="0" smtClean="0">
                <a:latin typeface="Arial" pitchFamily="34" charset="0"/>
                <a:cs typeface="Arial" pitchFamily="34" charset="0"/>
              </a:rPr>
              <a:t> packet traces</a:t>
            </a:r>
            <a:endParaRPr lang="en-US" altLang="zh-CN" sz="2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Oval 16"/>
          <p:cNvSpPr/>
          <p:nvPr/>
        </p:nvSpPr>
        <p:spPr>
          <a:xfrm>
            <a:off x="675861" y="2537727"/>
            <a:ext cx="92075" cy="92075"/>
          </a:xfrm>
          <a:prstGeom prst="ellipse">
            <a:avLst/>
          </a:prstGeom>
          <a:solidFill>
            <a:srgbClr val="0033CC"/>
          </a:solidFill>
          <a:ln>
            <a:solidFill>
              <a:srgbClr val="0033CC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8" name="Text Box 9"/>
          <p:cNvSpPr txBox="1">
            <a:spLocks noChangeArrowheads="1"/>
          </p:cNvSpPr>
          <p:nvPr/>
        </p:nvSpPr>
        <p:spPr bwMode="auto">
          <a:xfrm>
            <a:off x="913792" y="2362200"/>
            <a:ext cx="76200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altLang="zh-CN" sz="2400" dirty="0" smtClean="0">
                <a:latin typeface="Arial" pitchFamily="34" charset="0"/>
                <a:cs typeface="Arial" pitchFamily="34" charset="0"/>
              </a:rPr>
              <a:t>CDF of the fraction of </a:t>
            </a:r>
            <a:r>
              <a:rPr lang="en-US" altLang="zh-CN" sz="24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time</a:t>
            </a:r>
            <a:r>
              <a:rPr lang="en-US" altLang="zh-CN" sz="2400" dirty="0" smtClean="0">
                <a:latin typeface="Arial" pitchFamily="34" charset="0"/>
                <a:cs typeface="Arial" pitchFamily="34" charset="0"/>
              </a:rPr>
              <a:t> and </a:t>
            </a:r>
            <a:r>
              <a:rPr lang="en-US" altLang="zh-CN" sz="24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energy</a:t>
            </a:r>
            <a:r>
              <a:rPr lang="en-US" altLang="zh-CN" sz="2400" dirty="0" smtClean="0">
                <a:latin typeface="Arial" pitchFamily="34" charset="0"/>
                <a:cs typeface="Arial" pitchFamily="34" charset="0"/>
              </a:rPr>
              <a:t> spent in IL</a:t>
            </a:r>
            <a:endParaRPr lang="en-US" altLang="zh-CN" sz="2400" dirty="0"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25" name="Group 24"/>
          <p:cNvGrpSpPr/>
          <p:nvPr/>
        </p:nvGrpSpPr>
        <p:grpSpPr>
          <a:xfrm>
            <a:off x="4876800" y="2895600"/>
            <a:ext cx="4019641" cy="2667000"/>
            <a:chOff x="4819559" y="2035314"/>
            <a:chExt cx="4019641" cy="2667000"/>
          </a:xfrm>
        </p:grpSpPr>
        <p:pic>
          <p:nvPicPr>
            <p:cNvPr id="26" name="Picture 3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4819559" y="2035314"/>
              <a:ext cx="4019641" cy="2667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7" name="Rectangle 26"/>
            <p:cNvSpPr/>
            <p:nvPr/>
          </p:nvSpPr>
          <p:spPr>
            <a:xfrm>
              <a:off x="5715000" y="4456044"/>
              <a:ext cx="381000" cy="2286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0" name="Text Box 9"/>
          <p:cNvSpPr txBox="1">
            <a:spLocks noChangeArrowheads="1"/>
          </p:cNvSpPr>
          <p:nvPr/>
        </p:nvSpPr>
        <p:spPr bwMode="auto">
          <a:xfrm>
            <a:off x="1143000" y="5867400"/>
            <a:ext cx="75438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altLang="zh-CN" sz="36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80+% </a:t>
            </a:r>
            <a:r>
              <a:rPr lang="en-US" altLang="zh-CN" sz="2200" dirty="0" smtClean="0">
                <a:latin typeface="Arial" pitchFamily="34" charset="0"/>
                <a:cs typeface="Arial" pitchFamily="34" charset="0"/>
              </a:rPr>
              <a:t>of energy spent in IL for most users!</a:t>
            </a:r>
            <a:endParaRPr lang="en-US" altLang="zh-CN" sz="2200" dirty="0"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20" name="Group 19"/>
          <p:cNvGrpSpPr/>
          <p:nvPr/>
        </p:nvGrpSpPr>
        <p:grpSpPr>
          <a:xfrm>
            <a:off x="609600" y="2895600"/>
            <a:ext cx="4191000" cy="2673030"/>
            <a:chOff x="609600" y="2889570"/>
            <a:chExt cx="4191000" cy="2673030"/>
          </a:xfrm>
        </p:grpSpPr>
        <p:grpSp>
          <p:nvGrpSpPr>
            <p:cNvPr id="29" name="Group 28"/>
            <p:cNvGrpSpPr/>
            <p:nvPr/>
          </p:nvGrpSpPr>
          <p:grpSpPr>
            <a:xfrm>
              <a:off x="609600" y="2889570"/>
              <a:ext cx="4191000" cy="2673030"/>
              <a:chOff x="609600" y="2667000"/>
              <a:chExt cx="4191000" cy="2673030"/>
            </a:xfrm>
          </p:grpSpPr>
          <p:pic>
            <p:nvPicPr>
              <p:cNvPr id="14338" name="Picture 2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762000" y="2667000"/>
                <a:ext cx="4038600" cy="267303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28" name="Rectangle 27"/>
              <p:cNvSpPr/>
              <p:nvPr/>
            </p:nvSpPr>
            <p:spPr>
              <a:xfrm>
                <a:off x="609600" y="4876800"/>
                <a:ext cx="381000" cy="22860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9" name="Rectangle 18"/>
            <p:cNvSpPr/>
            <p:nvPr/>
          </p:nvSpPr>
          <p:spPr>
            <a:xfrm>
              <a:off x="1772478" y="5324061"/>
              <a:ext cx="381000" cy="2286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AutoShape 3"/>
          <p:cNvSpPr>
            <a:spLocks noChangeArrowheads="1"/>
          </p:cNvSpPr>
          <p:nvPr/>
        </p:nvSpPr>
        <p:spPr bwMode="auto">
          <a:xfrm>
            <a:off x="457200" y="850900"/>
            <a:ext cx="6400800" cy="6350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0033CC">
                  <a:alpha val="98000"/>
                </a:srgbClr>
              </a:gs>
              <a:gs pos="100000">
                <a:srgbClr val="00185E">
                  <a:alpha val="0"/>
                </a:srgbClr>
              </a:gs>
            </a:gsLst>
            <a:lin ang="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" name="Text Box 2"/>
          <p:cNvSpPr txBox="1">
            <a:spLocks noChangeArrowheads="1"/>
          </p:cNvSpPr>
          <p:nvPr/>
        </p:nvSpPr>
        <p:spPr bwMode="auto">
          <a:xfrm>
            <a:off x="381000" y="177800"/>
            <a:ext cx="85344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altLang="zh-CN" sz="2800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Why is sleep scheduling not enough?</a:t>
            </a:r>
            <a:endParaRPr lang="en-US" altLang="zh-CN" sz="2800" dirty="0">
              <a:solidFill>
                <a:srgbClr val="000099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26" name="Text Box 9"/>
          <p:cNvSpPr txBox="1">
            <a:spLocks noChangeArrowheads="1"/>
          </p:cNvSpPr>
          <p:nvPr/>
        </p:nvSpPr>
        <p:spPr bwMode="auto">
          <a:xfrm>
            <a:off x="914400" y="4168914"/>
            <a:ext cx="678180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altLang="zh-CN" sz="20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Energy cost is shared among clients =&gt; the more clients, the more energy is wasted in IL for each client</a:t>
            </a:r>
            <a:endParaRPr lang="en-US" altLang="zh-CN" sz="20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1010478" y="1715869"/>
            <a:ext cx="6477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altLang="zh-CN" dirty="0" smtClean="0">
                <a:latin typeface="Arial" pitchFamily="34" charset="0"/>
                <a:cs typeface="Arial" pitchFamily="34" charset="0"/>
              </a:rPr>
              <a:t>Even if the client knows there’s a packet to send or receive, it needs to WAIT for a channel access opportunity</a:t>
            </a:r>
            <a:endParaRPr lang="en-US" altLang="zh-CN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6" name="Rectangle 35"/>
          <p:cNvSpPr/>
          <p:nvPr/>
        </p:nvSpPr>
        <p:spPr>
          <a:xfrm>
            <a:off x="1010478" y="2971800"/>
            <a:ext cx="6477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altLang="zh-CN" dirty="0" smtClean="0">
                <a:latin typeface="Arial" pitchFamily="34" charset="0"/>
                <a:cs typeface="Arial" pitchFamily="34" charset="0"/>
              </a:rPr>
              <a:t>Even if the client knows there’s a packet buffered at AP, it needs to WAIT for  its turn to receive</a:t>
            </a:r>
            <a:endParaRPr lang="en-US" altLang="zh-CN" dirty="0"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20" name="Group 19"/>
          <p:cNvGrpSpPr/>
          <p:nvPr/>
        </p:nvGrpSpPr>
        <p:grpSpPr>
          <a:xfrm>
            <a:off x="666530" y="1066800"/>
            <a:ext cx="7857931" cy="461665"/>
            <a:chOff x="666530" y="1066800"/>
            <a:chExt cx="7857931" cy="461665"/>
          </a:xfrm>
        </p:grpSpPr>
        <p:sp>
          <p:nvSpPr>
            <p:cNvPr id="21" name="Oval 20"/>
            <p:cNvSpPr/>
            <p:nvPr/>
          </p:nvSpPr>
          <p:spPr>
            <a:xfrm>
              <a:off x="666530" y="1242327"/>
              <a:ext cx="92075" cy="92075"/>
            </a:xfrm>
            <a:prstGeom prst="ellipse">
              <a:avLst/>
            </a:prstGeom>
            <a:solidFill>
              <a:srgbClr val="0033CC"/>
            </a:solidFill>
            <a:ln>
              <a:solidFill>
                <a:srgbClr val="0033CC"/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2" name="Text Box 9"/>
            <p:cNvSpPr txBox="1">
              <a:spLocks noChangeArrowheads="1"/>
            </p:cNvSpPr>
            <p:nvPr/>
          </p:nvSpPr>
          <p:spPr bwMode="auto">
            <a:xfrm>
              <a:off x="904461" y="1066800"/>
              <a:ext cx="7620000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US" altLang="zh-CN" sz="2400" dirty="0" smtClean="0">
                  <a:latin typeface="Arial" pitchFamily="34" charset="0"/>
                  <a:cs typeface="Arial" pitchFamily="34" charset="0"/>
                </a:rPr>
                <a:t>Contention time (carrier sensing &amp; </a:t>
              </a:r>
              <a:r>
                <a:rPr lang="en-US" altLang="zh-CN" sz="2400" dirty="0" err="1" smtClean="0">
                  <a:latin typeface="Arial" pitchFamily="34" charset="0"/>
                  <a:cs typeface="Arial" pitchFamily="34" charset="0"/>
                </a:rPr>
                <a:t>backoff</a:t>
              </a:r>
              <a:r>
                <a:rPr lang="en-US" altLang="zh-CN" sz="2400" dirty="0" smtClean="0">
                  <a:latin typeface="Arial" pitchFamily="34" charset="0"/>
                  <a:cs typeface="Arial" pitchFamily="34" charset="0"/>
                </a:rPr>
                <a:t>)</a:t>
              </a:r>
              <a:endParaRPr lang="en-US" altLang="zh-CN" sz="2400" dirty="0"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23" name="Group 22"/>
          <p:cNvGrpSpPr/>
          <p:nvPr/>
        </p:nvGrpSpPr>
        <p:grpSpPr>
          <a:xfrm>
            <a:off x="656591" y="2510135"/>
            <a:ext cx="7857931" cy="461665"/>
            <a:chOff x="666530" y="1066800"/>
            <a:chExt cx="7857931" cy="461665"/>
          </a:xfrm>
        </p:grpSpPr>
        <p:sp>
          <p:nvSpPr>
            <p:cNvPr id="24" name="Oval 23"/>
            <p:cNvSpPr/>
            <p:nvPr/>
          </p:nvSpPr>
          <p:spPr>
            <a:xfrm>
              <a:off x="666530" y="1242327"/>
              <a:ext cx="92075" cy="92075"/>
            </a:xfrm>
            <a:prstGeom prst="ellipse">
              <a:avLst/>
            </a:prstGeom>
            <a:solidFill>
              <a:srgbClr val="0033CC"/>
            </a:solidFill>
            <a:ln>
              <a:solidFill>
                <a:srgbClr val="0033CC"/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9" name="Text Box 9"/>
            <p:cNvSpPr txBox="1">
              <a:spLocks noChangeArrowheads="1"/>
            </p:cNvSpPr>
            <p:nvPr/>
          </p:nvSpPr>
          <p:spPr bwMode="auto">
            <a:xfrm>
              <a:off x="904461" y="1066800"/>
              <a:ext cx="7620000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US" altLang="zh-CN" sz="2400" dirty="0" err="1" smtClean="0">
                  <a:latin typeface="Arial" pitchFamily="34" charset="0"/>
                  <a:cs typeface="Arial" pitchFamily="34" charset="0"/>
                </a:rPr>
                <a:t>Queueing</a:t>
              </a:r>
              <a:r>
                <a:rPr lang="en-US" altLang="zh-CN" sz="2400" dirty="0" smtClean="0">
                  <a:latin typeface="Arial" pitchFamily="34" charset="0"/>
                  <a:cs typeface="Arial" pitchFamily="34" charset="0"/>
                </a:rPr>
                <a:t> delay</a:t>
              </a:r>
              <a:endParaRPr lang="en-US" altLang="zh-CN" sz="2400" dirty="0">
                <a:latin typeface="Arial" pitchFamily="34" charset="0"/>
                <a:cs typeface="Arial" pitchFamily="34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AutoShape 3"/>
          <p:cNvSpPr>
            <a:spLocks noChangeArrowheads="1"/>
          </p:cNvSpPr>
          <p:nvPr/>
        </p:nvSpPr>
        <p:spPr bwMode="auto">
          <a:xfrm>
            <a:off x="457200" y="850900"/>
            <a:ext cx="6400800" cy="6350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0033CC">
                  <a:alpha val="98000"/>
                </a:srgbClr>
              </a:gs>
              <a:gs pos="100000">
                <a:srgbClr val="00185E">
                  <a:alpha val="0"/>
                </a:srgbClr>
              </a:gs>
            </a:gsLst>
            <a:lin ang="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" name="Text Box 2"/>
          <p:cNvSpPr txBox="1">
            <a:spLocks noChangeArrowheads="1"/>
          </p:cNvSpPr>
          <p:nvPr/>
        </p:nvSpPr>
        <p:spPr bwMode="auto">
          <a:xfrm>
            <a:off x="381000" y="177800"/>
            <a:ext cx="85344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altLang="zh-CN" sz="2800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E-</a:t>
            </a:r>
            <a:r>
              <a:rPr lang="en-US" altLang="zh-CN" sz="2800" dirty="0" err="1" smtClean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MiLi</a:t>
            </a:r>
            <a:r>
              <a:rPr lang="en-US" altLang="zh-CN" sz="28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: </a:t>
            </a:r>
            <a:r>
              <a:rPr lang="en-US" altLang="zh-CN" sz="2800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E</a:t>
            </a:r>
            <a:r>
              <a:rPr lang="en-US" altLang="zh-CN" sz="28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nergy-</a:t>
            </a:r>
            <a:r>
              <a:rPr lang="en-US" altLang="zh-CN" sz="2800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M</a:t>
            </a:r>
            <a:r>
              <a:rPr lang="en-US" altLang="zh-CN" sz="28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inimizing </a:t>
            </a:r>
            <a:r>
              <a:rPr lang="en-US" altLang="zh-CN" sz="2800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i</a:t>
            </a:r>
            <a:r>
              <a:rPr lang="en-US" altLang="zh-CN" sz="28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dle </a:t>
            </a:r>
            <a:r>
              <a:rPr lang="en-US" altLang="zh-CN" sz="2800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Li</a:t>
            </a:r>
            <a:r>
              <a:rPr lang="en-US" altLang="zh-CN" sz="28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stening</a:t>
            </a:r>
            <a:endParaRPr lang="en-US" altLang="zh-CN" sz="2800" dirty="0">
              <a:effectLst>
                <a:outerShdw blurRad="38100" dist="38100" dir="2700000" algn="tl">
                  <a:srgbClr val="C0C0C0"/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97" name="Group 96"/>
          <p:cNvGrpSpPr/>
          <p:nvPr/>
        </p:nvGrpSpPr>
        <p:grpSpPr>
          <a:xfrm>
            <a:off x="600269" y="983159"/>
            <a:ext cx="7857931" cy="461665"/>
            <a:chOff x="600269" y="983159"/>
            <a:chExt cx="7857931" cy="461665"/>
          </a:xfrm>
        </p:grpSpPr>
        <p:sp>
          <p:nvSpPr>
            <p:cNvPr id="20" name="Oval 19"/>
            <p:cNvSpPr/>
            <p:nvPr/>
          </p:nvSpPr>
          <p:spPr>
            <a:xfrm>
              <a:off x="600269" y="1158686"/>
              <a:ext cx="92075" cy="92075"/>
            </a:xfrm>
            <a:prstGeom prst="ellipse">
              <a:avLst/>
            </a:prstGeom>
            <a:solidFill>
              <a:srgbClr val="0033CC"/>
            </a:solidFill>
            <a:ln>
              <a:solidFill>
                <a:srgbClr val="0033CC"/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1" name="Text Box 9"/>
            <p:cNvSpPr txBox="1">
              <a:spLocks noChangeArrowheads="1"/>
            </p:cNvSpPr>
            <p:nvPr/>
          </p:nvSpPr>
          <p:spPr bwMode="auto">
            <a:xfrm>
              <a:off x="838200" y="983159"/>
              <a:ext cx="7620000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US" altLang="zh-CN" sz="2400" dirty="0" smtClean="0">
                  <a:latin typeface="Arial" pitchFamily="34" charset="0"/>
                  <a:cs typeface="Arial" pitchFamily="34" charset="0"/>
                </a:rPr>
                <a:t>Main observations:</a:t>
              </a:r>
              <a:endParaRPr lang="en-US" altLang="zh-CN" sz="2400" dirty="0"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96" name="Group 95"/>
          <p:cNvGrpSpPr/>
          <p:nvPr/>
        </p:nvGrpSpPr>
        <p:grpSpPr>
          <a:xfrm>
            <a:off x="881062" y="2819400"/>
            <a:ext cx="7729538" cy="400110"/>
            <a:chOff x="881062" y="2819400"/>
            <a:chExt cx="7729538" cy="400110"/>
          </a:xfrm>
        </p:grpSpPr>
        <p:sp>
          <p:nvSpPr>
            <p:cNvPr id="22" name="Rectangle 21"/>
            <p:cNvSpPr/>
            <p:nvPr/>
          </p:nvSpPr>
          <p:spPr>
            <a:xfrm>
              <a:off x="881062" y="2993410"/>
              <a:ext cx="109538" cy="28575"/>
            </a:xfrm>
            <a:prstGeom prst="rect">
              <a:avLst/>
            </a:prstGeom>
            <a:solidFill>
              <a:srgbClr val="0000CC"/>
            </a:solidFill>
            <a:ln>
              <a:solidFill>
                <a:srgbClr val="0000C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3" name="Text Box 9"/>
            <p:cNvSpPr txBox="1">
              <a:spLocks noChangeArrowheads="1"/>
            </p:cNvSpPr>
            <p:nvPr/>
          </p:nvSpPr>
          <p:spPr bwMode="auto">
            <a:xfrm>
              <a:off x="1066800" y="2819400"/>
              <a:ext cx="7543800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US" altLang="zh-CN" sz="2000" dirty="0" smtClean="0">
                  <a:latin typeface="Arial" pitchFamily="34" charset="0"/>
                  <a:cs typeface="Arial" pitchFamily="34" charset="0"/>
                </a:rPr>
                <a:t>Rationale:  </a:t>
              </a:r>
              <a:r>
                <a:rPr lang="en-US" altLang="zh-CN" sz="2000" dirty="0" smtClean="0">
                  <a:solidFill>
                    <a:srgbClr val="FF0000"/>
                  </a:solidFill>
                  <a:latin typeface="Arial" pitchFamily="34" charset="0"/>
                  <a:cs typeface="Arial" pitchFamily="34" charset="0"/>
                </a:rPr>
                <a:t>Power</a:t>
              </a:r>
              <a:r>
                <a:rPr lang="en-US" altLang="zh-CN" sz="2000" dirty="0" smtClean="0">
                  <a:latin typeface="Arial" pitchFamily="34" charset="0"/>
                  <a:cs typeface="Arial" pitchFamily="34" charset="0"/>
                </a:rPr>
                <a:t>        </a:t>
              </a:r>
              <a:r>
                <a:rPr lang="en-US" altLang="zh-CN" sz="2000" dirty="0" smtClean="0">
                  <a:solidFill>
                    <a:srgbClr val="FF0000"/>
                  </a:solidFill>
                  <a:latin typeface="Arial" pitchFamily="34" charset="0"/>
                  <a:cs typeface="Arial" pitchFamily="34" charset="0"/>
                </a:rPr>
                <a:t>Clock-rate</a:t>
              </a:r>
              <a:r>
                <a:rPr lang="en-US" altLang="zh-CN" sz="2000" dirty="0" smtClean="0">
                  <a:latin typeface="Arial" pitchFamily="34" charset="0"/>
                  <a:cs typeface="Arial" pitchFamily="34" charset="0"/>
                </a:rPr>
                <a:t>  </a:t>
              </a:r>
              <a:endParaRPr lang="en-US" altLang="zh-CN" sz="2000" dirty="0"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24" name="Oval 23"/>
          <p:cNvSpPr/>
          <p:nvPr/>
        </p:nvSpPr>
        <p:spPr>
          <a:xfrm>
            <a:off x="600269" y="3756927"/>
            <a:ext cx="92075" cy="92075"/>
          </a:xfrm>
          <a:prstGeom prst="ellipse">
            <a:avLst/>
          </a:prstGeom>
          <a:solidFill>
            <a:srgbClr val="0033CC"/>
          </a:solidFill>
          <a:ln>
            <a:solidFill>
              <a:srgbClr val="0033CC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9" name="Text Box 9"/>
          <p:cNvSpPr txBox="1">
            <a:spLocks noChangeArrowheads="1"/>
          </p:cNvSpPr>
          <p:nvPr/>
        </p:nvSpPr>
        <p:spPr bwMode="auto">
          <a:xfrm>
            <a:off x="838200" y="3581400"/>
            <a:ext cx="76200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altLang="zh-CN" sz="2400" dirty="0" smtClean="0">
                <a:latin typeface="Arial" pitchFamily="34" charset="0"/>
                <a:cs typeface="Arial" pitchFamily="34" charset="0"/>
              </a:rPr>
              <a:t>Key idea:</a:t>
            </a:r>
            <a:endParaRPr lang="en-US" altLang="zh-CN" sz="2400" dirty="0"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95" name="Group 94"/>
          <p:cNvGrpSpPr/>
          <p:nvPr/>
        </p:nvGrpSpPr>
        <p:grpSpPr>
          <a:xfrm>
            <a:off x="881062" y="1501914"/>
            <a:ext cx="7729538" cy="400110"/>
            <a:chOff x="881062" y="1501914"/>
            <a:chExt cx="7729538" cy="400110"/>
          </a:xfrm>
        </p:grpSpPr>
        <p:sp>
          <p:nvSpPr>
            <p:cNvPr id="38" name="Rectangle 37"/>
            <p:cNvSpPr/>
            <p:nvPr/>
          </p:nvSpPr>
          <p:spPr>
            <a:xfrm>
              <a:off x="881062" y="1675924"/>
              <a:ext cx="109538" cy="28575"/>
            </a:xfrm>
            <a:prstGeom prst="rect">
              <a:avLst/>
            </a:prstGeom>
            <a:solidFill>
              <a:srgbClr val="0000CC"/>
            </a:solidFill>
            <a:ln>
              <a:solidFill>
                <a:srgbClr val="0000C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39" name="Text Box 9"/>
            <p:cNvSpPr txBox="1">
              <a:spLocks noChangeArrowheads="1"/>
            </p:cNvSpPr>
            <p:nvPr/>
          </p:nvSpPr>
          <p:spPr bwMode="auto">
            <a:xfrm>
              <a:off x="1066800" y="1501914"/>
              <a:ext cx="7543800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US" altLang="zh-CN" sz="2000" dirty="0" smtClean="0">
                  <a:latin typeface="Arial" pitchFamily="34" charset="0"/>
                  <a:cs typeface="Arial" pitchFamily="34" charset="0"/>
                </a:rPr>
                <a:t>IL energy = </a:t>
              </a:r>
              <a:r>
                <a:rPr lang="en-US" altLang="zh-CN" sz="2000" dirty="0" smtClean="0">
                  <a:solidFill>
                    <a:srgbClr val="FF0000"/>
                  </a:solidFill>
                  <a:latin typeface="Arial" pitchFamily="34" charset="0"/>
                  <a:cs typeface="Arial" pitchFamily="34" charset="0"/>
                </a:rPr>
                <a:t>Time</a:t>
              </a:r>
              <a:r>
                <a:rPr lang="en-US" altLang="zh-CN" sz="2000" dirty="0" smtClean="0">
                  <a:latin typeface="Arial" pitchFamily="34" charset="0"/>
                  <a:cs typeface="Arial" pitchFamily="34" charset="0"/>
                </a:rPr>
                <a:t>  </a:t>
              </a:r>
              <a:r>
                <a:rPr lang="en-US" altLang="zh-CN" sz="2000" b="1" dirty="0" smtClean="0">
                  <a:latin typeface="Arial" pitchFamily="34" charset="0"/>
                  <a:cs typeface="Arial" pitchFamily="34" charset="0"/>
                </a:rPr>
                <a:t>×</a:t>
              </a:r>
              <a:r>
                <a:rPr lang="en-US" altLang="zh-CN" sz="2000" dirty="0" smtClean="0">
                  <a:latin typeface="Arial" pitchFamily="34" charset="0"/>
                  <a:cs typeface="Arial" pitchFamily="34" charset="0"/>
                </a:rPr>
                <a:t>  </a:t>
              </a:r>
              <a:r>
                <a:rPr lang="en-US" altLang="zh-CN" sz="2000" dirty="0" smtClean="0">
                  <a:solidFill>
                    <a:srgbClr val="FF0000"/>
                  </a:solidFill>
                  <a:latin typeface="Arial" pitchFamily="34" charset="0"/>
                  <a:cs typeface="Arial" pitchFamily="34" charset="0"/>
                </a:rPr>
                <a:t>Power</a:t>
              </a:r>
              <a:endParaRPr lang="en-US" altLang="zh-CN" sz="20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25" name="Rectangle 24"/>
          <p:cNvSpPr/>
          <p:nvPr/>
        </p:nvSpPr>
        <p:spPr>
          <a:xfrm>
            <a:off x="1066800" y="5643265"/>
            <a:ext cx="1752600" cy="381000"/>
          </a:xfrm>
          <a:prstGeom prst="rect">
            <a:avLst/>
          </a:prstGeom>
          <a:noFill/>
          <a:ln>
            <a:solidFill>
              <a:srgbClr val="0000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n-US" dirty="0">
              <a:latin typeface="Helvetica" pitchFamily="34" charset="0"/>
            </a:endParaRPr>
          </a:p>
        </p:txBody>
      </p:sp>
      <p:cxnSp>
        <p:nvCxnSpPr>
          <p:cNvPr id="26" name="Straight Arrow Connector 25"/>
          <p:cNvCxnSpPr/>
          <p:nvPr/>
        </p:nvCxnSpPr>
        <p:spPr>
          <a:xfrm>
            <a:off x="381000" y="6045047"/>
            <a:ext cx="3200400" cy="0"/>
          </a:xfrm>
          <a:prstGeom prst="straightConnector1">
            <a:avLst/>
          </a:prstGeom>
          <a:ln w="25400">
            <a:solidFill>
              <a:schemeClr val="tx1"/>
            </a:solidFill>
            <a:tailEnd type="stealth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/>
          <p:nvPr/>
        </p:nvCxnSpPr>
        <p:spPr>
          <a:xfrm rot="5400000" flipH="1" flipV="1">
            <a:off x="414183" y="6133651"/>
            <a:ext cx="198783" cy="794"/>
          </a:xfrm>
          <a:prstGeom prst="straightConnector1">
            <a:avLst/>
          </a:prstGeom>
          <a:ln w="22225">
            <a:solidFill>
              <a:schemeClr val="tx1"/>
            </a:solidFill>
            <a:tailEnd type="stealth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/>
          <p:nvPr/>
        </p:nvCxnSpPr>
        <p:spPr>
          <a:xfrm rot="5400000" flipH="1" flipV="1">
            <a:off x="596400" y="6133651"/>
            <a:ext cx="198783" cy="794"/>
          </a:xfrm>
          <a:prstGeom prst="straightConnector1">
            <a:avLst/>
          </a:prstGeom>
          <a:ln w="22225">
            <a:solidFill>
              <a:schemeClr val="tx1"/>
            </a:solidFill>
            <a:tailEnd type="stealth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/>
          <p:cNvCxnSpPr/>
          <p:nvPr/>
        </p:nvCxnSpPr>
        <p:spPr>
          <a:xfrm rot="5400000" flipH="1" flipV="1">
            <a:off x="790816" y="6136962"/>
            <a:ext cx="198783" cy="794"/>
          </a:xfrm>
          <a:prstGeom prst="straightConnector1">
            <a:avLst/>
          </a:prstGeom>
          <a:ln w="22225">
            <a:solidFill>
              <a:schemeClr val="tx1"/>
            </a:solidFill>
            <a:tailEnd type="stealth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/>
          <p:cNvCxnSpPr/>
          <p:nvPr/>
        </p:nvCxnSpPr>
        <p:spPr>
          <a:xfrm rot="5400000" flipH="1" flipV="1">
            <a:off x="984328" y="6136962"/>
            <a:ext cx="198783" cy="794"/>
          </a:xfrm>
          <a:prstGeom prst="straightConnector1">
            <a:avLst/>
          </a:prstGeom>
          <a:ln w="22225">
            <a:solidFill>
              <a:schemeClr val="tx1"/>
            </a:solidFill>
            <a:tailEnd type="stealth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/>
          <p:cNvCxnSpPr/>
          <p:nvPr/>
        </p:nvCxnSpPr>
        <p:spPr>
          <a:xfrm rot="5400000" flipH="1" flipV="1">
            <a:off x="1172159" y="6138319"/>
            <a:ext cx="198783" cy="794"/>
          </a:xfrm>
          <a:prstGeom prst="straightConnector1">
            <a:avLst/>
          </a:prstGeom>
          <a:ln w="22225">
            <a:solidFill>
              <a:schemeClr val="tx1"/>
            </a:solidFill>
            <a:tailEnd type="stealth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/>
          <p:cNvCxnSpPr/>
          <p:nvPr/>
        </p:nvCxnSpPr>
        <p:spPr>
          <a:xfrm rot="5400000" flipH="1" flipV="1">
            <a:off x="1354376" y="6138319"/>
            <a:ext cx="198783" cy="794"/>
          </a:xfrm>
          <a:prstGeom prst="straightConnector1">
            <a:avLst/>
          </a:prstGeom>
          <a:ln w="22225">
            <a:solidFill>
              <a:schemeClr val="tx1"/>
            </a:solidFill>
            <a:tailEnd type="stealth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Arrow Connector 46"/>
          <p:cNvCxnSpPr/>
          <p:nvPr/>
        </p:nvCxnSpPr>
        <p:spPr>
          <a:xfrm rot="5400000" flipH="1" flipV="1">
            <a:off x="1548792" y="6141630"/>
            <a:ext cx="198783" cy="794"/>
          </a:xfrm>
          <a:prstGeom prst="straightConnector1">
            <a:avLst/>
          </a:prstGeom>
          <a:ln w="22225">
            <a:solidFill>
              <a:schemeClr val="tx1"/>
            </a:solidFill>
            <a:tailEnd type="stealth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Arrow Connector 47"/>
          <p:cNvCxnSpPr/>
          <p:nvPr/>
        </p:nvCxnSpPr>
        <p:spPr>
          <a:xfrm rot="5400000" flipH="1" flipV="1">
            <a:off x="1742304" y="6141630"/>
            <a:ext cx="198783" cy="794"/>
          </a:xfrm>
          <a:prstGeom prst="straightConnector1">
            <a:avLst/>
          </a:prstGeom>
          <a:ln w="22225">
            <a:solidFill>
              <a:schemeClr val="tx1"/>
            </a:solidFill>
            <a:tailEnd type="stealth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Arrow Connector 48"/>
          <p:cNvCxnSpPr/>
          <p:nvPr/>
        </p:nvCxnSpPr>
        <p:spPr>
          <a:xfrm rot="5400000" flipH="1" flipV="1">
            <a:off x="1942207" y="6138319"/>
            <a:ext cx="198783" cy="794"/>
          </a:xfrm>
          <a:prstGeom prst="straightConnector1">
            <a:avLst/>
          </a:prstGeom>
          <a:ln w="22225">
            <a:solidFill>
              <a:schemeClr val="tx1"/>
            </a:solidFill>
            <a:tailEnd type="stealth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Arrow Connector 49"/>
          <p:cNvCxnSpPr/>
          <p:nvPr/>
        </p:nvCxnSpPr>
        <p:spPr>
          <a:xfrm rot="5400000" flipH="1" flipV="1">
            <a:off x="2124424" y="6138319"/>
            <a:ext cx="198783" cy="794"/>
          </a:xfrm>
          <a:prstGeom prst="straightConnector1">
            <a:avLst/>
          </a:prstGeom>
          <a:ln w="22225">
            <a:solidFill>
              <a:schemeClr val="tx1"/>
            </a:solidFill>
            <a:tailEnd type="stealth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Arrow Connector 50"/>
          <p:cNvCxnSpPr/>
          <p:nvPr/>
        </p:nvCxnSpPr>
        <p:spPr>
          <a:xfrm rot="5400000" flipH="1" flipV="1">
            <a:off x="2318840" y="6141630"/>
            <a:ext cx="198783" cy="794"/>
          </a:xfrm>
          <a:prstGeom prst="straightConnector1">
            <a:avLst/>
          </a:prstGeom>
          <a:ln w="22225">
            <a:solidFill>
              <a:schemeClr val="tx1"/>
            </a:solidFill>
            <a:tailEnd type="stealth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Arrow Connector 51"/>
          <p:cNvCxnSpPr/>
          <p:nvPr/>
        </p:nvCxnSpPr>
        <p:spPr>
          <a:xfrm rot="5400000" flipH="1" flipV="1">
            <a:off x="2512352" y="6141630"/>
            <a:ext cx="198783" cy="794"/>
          </a:xfrm>
          <a:prstGeom prst="straightConnector1">
            <a:avLst/>
          </a:prstGeom>
          <a:ln w="22225">
            <a:solidFill>
              <a:schemeClr val="tx1"/>
            </a:solidFill>
            <a:tailEnd type="stealth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Arrow Connector 52"/>
          <p:cNvCxnSpPr/>
          <p:nvPr/>
        </p:nvCxnSpPr>
        <p:spPr>
          <a:xfrm rot="5400000" flipH="1" flipV="1">
            <a:off x="2700183" y="6142987"/>
            <a:ext cx="198783" cy="794"/>
          </a:xfrm>
          <a:prstGeom prst="straightConnector1">
            <a:avLst/>
          </a:prstGeom>
          <a:ln w="22225">
            <a:solidFill>
              <a:schemeClr val="tx1"/>
            </a:solidFill>
            <a:tailEnd type="stealth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Arrow Connector 53"/>
          <p:cNvCxnSpPr/>
          <p:nvPr/>
        </p:nvCxnSpPr>
        <p:spPr>
          <a:xfrm rot="5400000" flipH="1" flipV="1">
            <a:off x="2882400" y="6142987"/>
            <a:ext cx="198783" cy="794"/>
          </a:xfrm>
          <a:prstGeom prst="straightConnector1">
            <a:avLst/>
          </a:prstGeom>
          <a:ln w="22225">
            <a:solidFill>
              <a:schemeClr val="tx1"/>
            </a:solidFill>
            <a:tailEnd type="stealth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Arrow Connector 54"/>
          <p:cNvCxnSpPr/>
          <p:nvPr/>
        </p:nvCxnSpPr>
        <p:spPr>
          <a:xfrm rot="5400000" flipH="1" flipV="1">
            <a:off x="3076816" y="6146298"/>
            <a:ext cx="198783" cy="794"/>
          </a:xfrm>
          <a:prstGeom prst="straightConnector1">
            <a:avLst/>
          </a:prstGeom>
          <a:ln w="22225">
            <a:solidFill>
              <a:schemeClr val="tx1"/>
            </a:solidFill>
            <a:tailEnd type="stealth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Arrow Connector 55"/>
          <p:cNvCxnSpPr/>
          <p:nvPr/>
        </p:nvCxnSpPr>
        <p:spPr>
          <a:xfrm rot="5400000" flipH="1" flipV="1">
            <a:off x="3270328" y="6146298"/>
            <a:ext cx="198783" cy="794"/>
          </a:xfrm>
          <a:prstGeom prst="straightConnector1">
            <a:avLst/>
          </a:prstGeom>
          <a:ln w="22225">
            <a:solidFill>
              <a:schemeClr val="tx1"/>
            </a:solidFill>
            <a:tailEnd type="stealth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" name="Rectangle 56"/>
          <p:cNvSpPr/>
          <p:nvPr/>
        </p:nvSpPr>
        <p:spPr>
          <a:xfrm>
            <a:off x="1269836" y="5643265"/>
            <a:ext cx="88998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dirty="0" smtClean="0">
                <a:latin typeface="Arial" pitchFamily="34" charset="0"/>
                <a:cs typeface="Arial" pitchFamily="34" charset="0"/>
              </a:rPr>
              <a:t>Packet</a:t>
            </a:r>
            <a:endParaRPr lang="en-US" dirty="0"/>
          </a:p>
        </p:txBody>
      </p:sp>
      <p:sp>
        <p:nvSpPr>
          <p:cNvPr id="58" name="Rectangle 57"/>
          <p:cNvSpPr/>
          <p:nvPr/>
        </p:nvSpPr>
        <p:spPr>
          <a:xfrm>
            <a:off x="304800" y="5643265"/>
            <a:ext cx="6858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dirty="0" smtClean="0">
                <a:latin typeface="Arial" pitchFamily="34" charset="0"/>
                <a:cs typeface="Arial" pitchFamily="34" charset="0"/>
              </a:rPr>
              <a:t>IL</a:t>
            </a:r>
            <a:endParaRPr lang="en-US" dirty="0"/>
          </a:p>
        </p:txBody>
      </p:sp>
      <p:sp>
        <p:nvSpPr>
          <p:cNvPr id="59" name="Rectangle 58"/>
          <p:cNvSpPr/>
          <p:nvPr/>
        </p:nvSpPr>
        <p:spPr>
          <a:xfrm>
            <a:off x="2819400" y="5580919"/>
            <a:ext cx="6858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b="1" dirty="0" smtClean="0">
                <a:latin typeface="Arial" pitchFamily="34" charset="0"/>
                <a:cs typeface="Arial" pitchFamily="34" charset="0"/>
              </a:rPr>
              <a:t>……</a:t>
            </a:r>
            <a:endParaRPr lang="en-US" b="1" dirty="0"/>
          </a:p>
        </p:txBody>
      </p:sp>
      <p:sp>
        <p:nvSpPr>
          <p:cNvPr id="60" name="Rectangle 59"/>
          <p:cNvSpPr/>
          <p:nvPr/>
        </p:nvSpPr>
        <p:spPr>
          <a:xfrm>
            <a:off x="5278023" y="5649741"/>
            <a:ext cx="1752600" cy="381000"/>
          </a:xfrm>
          <a:prstGeom prst="rect">
            <a:avLst/>
          </a:prstGeom>
          <a:noFill/>
          <a:ln>
            <a:solidFill>
              <a:srgbClr val="0000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n-US" dirty="0">
              <a:latin typeface="Helvetica" pitchFamily="34" charset="0"/>
            </a:endParaRPr>
          </a:p>
        </p:txBody>
      </p:sp>
      <p:cxnSp>
        <p:nvCxnSpPr>
          <p:cNvPr id="61" name="Straight Arrow Connector 60"/>
          <p:cNvCxnSpPr/>
          <p:nvPr/>
        </p:nvCxnSpPr>
        <p:spPr>
          <a:xfrm flipV="1">
            <a:off x="4267200" y="6045047"/>
            <a:ext cx="3657600" cy="0"/>
          </a:xfrm>
          <a:prstGeom prst="straightConnector1">
            <a:avLst/>
          </a:prstGeom>
          <a:ln w="25400">
            <a:solidFill>
              <a:schemeClr val="tx1"/>
            </a:solidFill>
            <a:tailEnd type="stealth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Straight Arrow Connector 61"/>
          <p:cNvCxnSpPr/>
          <p:nvPr/>
        </p:nvCxnSpPr>
        <p:spPr>
          <a:xfrm rot="5400000" flipH="1" flipV="1">
            <a:off x="4625406" y="6140881"/>
            <a:ext cx="198783" cy="794"/>
          </a:xfrm>
          <a:prstGeom prst="straightConnector1">
            <a:avLst/>
          </a:prstGeom>
          <a:ln w="22225">
            <a:solidFill>
              <a:schemeClr val="tx1"/>
            </a:solidFill>
            <a:tailEnd type="stealth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Straight Arrow Connector 62"/>
          <p:cNvCxnSpPr/>
          <p:nvPr/>
        </p:nvCxnSpPr>
        <p:spPr>
          <a:xfrm rot="5400000" flipH="1" flipV="1">
            <a:off x="5002039" y="6154131"/>
            <a:ext cx="198783" cy="794"/>
          </a:xfrm>
          <a:prstGeom prst="straightConnector1">
            <a:avLst/>
          </a:prstGeom>
          <a:ln w="22225">
            <a:solidFill>
              <a:schemeClr val="tx1"/>
            </a:solidFill>
            <a:tailEnd type="stealth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Straight Arrow Connector 63"/>
          <p:cNvCxnSpPr/>
          <p:nvPr/>
        </p:nvCxnSpPr>
        <p:spPr>
          <a:xfrm rot="5400000" flipH="1" flipV="1">
            <a:off x="5195551" y="6154131"/>
            <a:ext cx="198783" cy="794"/>
          </a:xfrm>
          <a:prstGeom prst="straightConnector1">
            <a:avLst/>
          </a:prstGeom>
          <a:ln w="22225">
            <a:solidFill>
              <a:schemeClr val="tx1"/>
            </a:solidFill>
            <a:tailEnd type="stealth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Straight Arrow Connector 64"/>
          <p:cNvCxnSpPr/>
          <p:nvPr/>
        </p:nvCxnSpPr>
        <p:spPr>
          <a:xfrm rot="5400000" flipH="1" flipV="1">
            <a:off x="5383382" y="6145549"/>
            <a:ext cx="198783" cy="794"/>
          </a:xfrm>
          <a:prstGeom prst="straightConnector1">
            <a:avLst/>
          </a:prstGeom>
          <a:ln w="22225">
            <a:solidFill>
              <a:schemeClr val="tx1"/>
            </a:solidFill>
            <a:tailEnd type="stealth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Straight Arrow Connector 65"/>
          <p:cNvCxnSpPr/>
          <p:nvPr/>
        </p:nvCxnSpPr>
        <p:spPr>
          <a:xfrm rot="5400000" flipH="1" flipV="1">
            <a:off x="5565599" y="6145549"/>
            <a:ext cx="198783" cy="794"/>
          </a:xfrm>
          <a:prstGeom prst="straightConnector1">
            <a:avLst/>
          </a:prstGeom>
          <a:ln w="22225">
            <a:solidFill>
              <a:schemeClr val="tx1"/>
            </a:solidFill>
            <a:tailEnd type="stealth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Straight Arrow Connector 66"/>
          <p:cNvCxnSpPr/>
          <p:nvPr/>
        </p:nvCxnSpPr>
        <p:spPr>
          <a:xfrm rot="5400000" flipH="1" flipV="1">
            <a:off x="5760015" y="6148860"/>
            <a:ext cx="198783" cy="794"/>
          </a:xfrm>
          <a:prstGeom prst="straightConnector1">
            <a:avLst/>
          </a:prstGeom>
          <a:ln w="22225">
            <a:solidFill>
              <a:schemeClr val="tx1"/>
            </a:solidFill>
            <a:tailEnd type="stealth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Straight Arrow Connector 67"/>
          <p:cNvCxnSpPr/>
          <p:nvPr/>
        </p:nvCxnSpPr>
        <p:spPr>
          <a:xfrm rot="5400000" flipH="1" flipV="1">
            <a:off x="5953527" y="6148860"/>
            <a:ext cx="198783" cy="794"/>
          </a:xfrm>
          <a:prstGeom prst="straightConnector1">
            <a:avLst/>
          </a:prstGeom>
          <a:ln w="22225">
            <a:solidFill>
              <a:schemeClr val="tx1"/>
            </a:solidFill>
            <a:tailEnd type="stealth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Straight Arrow Connector 68"/>
          <p:cNvCxnSpPr/>
          <p:nvPr/>
        </p:nvCxnSpPr>
        <p:spPr>
          <a:xfrm rot="5400000" flipH="1" flipV="1">
            <a:off x="6149406" y="6150051"/>
            <a:ext cx="198783" cy="794"/>
          </a:xfrm>
          <a:prstGeom prst="straightConnector1">
            <a:avLst/>
          </a:prstGeom>
          <a:ln w="22225">
            <a:solidFill>
              <a:schemeClr val="tx1"/>
            </a:solidFill>
            <a:tailEnd type="stealth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Straight Arrow Connector 69"/>
          <p:cNvCxnSpPr/>
          <p:nvPr/>
        </p:nvCxnSpPr>
        <p:spPr>
          <a:xfrm rot="5400000" flipH="1" flipV="1">
            <a:off x="6335647" y="6145549"/>
            <a:ext cx="198783" cy="794"/>
          </a:xfrm>
          <a:prstGeom prst="straightConnector1">
            <a:avLst/>
          </a:prstGeom>
          <a:ln w="22225">
            <a:solidFill>
              <a:schemeClr val="tx1"/>
            </a:solidFill>
            <a:tailEnd type="stealth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Straight Arrow Connector 70"/>
          <p:cNvCxnSpPr/>
          <p:nvPr/>
        </p:nvCxnSpPr>
        <p:spPr>
          <a:xfrm rot="5400000" flipH="1" flipV="1">
            <a:off x="6530063" y="6148860"/>
            <a:ext cx="198783" cy="794"/>
          </a:xfrm>
          <a:prstGeom prst="straightConnector1">
            <a:avLst/>
          </a:prstGeom>
          <a:ln w="22225">
            <a:solidFill>
              <a:schemeClr val="tx1"/>
            </a:solidFill>
            <a:tailEnd type="stealth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Straight Arrow Connector 71"/>
          <p:cNvCxnSpPr/>
          <p:nvPr/>
        </p:nvCxnSpPr>
        <p:spPr>
          <a:xfrm rot="5400000" flipH="1" flipV="1">
            <a:off x="6723575" y="6148860"/>
            <a:ext cx="198783" cy="794"/>
          </a:xfrm>
          <a:prstGeom prst="straightConnector1">
            <a:avLst/>
          </a:prstGeom>
          <a:ln w="22225">
            <a:solidFill>
              <a:schemeClr val="tx1"/>
            </a:solidFill>
            <a:tailEnd type="stealth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Straight Arrow Connector 72"/>
          <p:cNvCxnSpPr/>
          <p:nvPr/>
        </p:nvCxnSpPr>
        <p:spPr>
          <a:xfrm rot="5400000" flipH="1" flipV="1">
            <a:off x="6911406" y="6150217"/>
            <a:ext cx="198783" cy="794"/>
          </a:xfrm>
          <a:prstGeom prst="straightConnector1">
            <a:avLst/>
          </a:prstGeom>
          <a:ln w="22225">
            <a:solidFill>
              <a:schemeClr val="tx1"/>
            </a:solidFill>
            <a:tailEnd type="stealth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Straight Arrow Connector 73"/>
          <p:cNvCxnSpPr/>
          <p:nvPr/>
        </p:nvCxnSpPr>
        <p:spPr>
          <a:xfrm rot="5400000" flipH="1" flipV="1">
            <a:off x="7093623" y="6150217"/>
            <a:ext cx="198783" cy="794"/>
          </a:xfrm>
          <a:prstGeom prst="straightConnector1">
            <a:avLst/>
          </a:prstGeom>
          <a:ln w="22225">
            <a:solidFill>
              <a:schemeClr val="tx1"/>
            </a:solidFill>
            <a:tailEnd type="stealth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Straight Arrow Connector 74"/>
          <p:cNvCxnSpPr/>
          <p:nvPr/>
        </p:nvCxnSpPr>
        <p:spPr>
          <a:xfrm rot="5400000" flipH="1" flipV="1">
            <a:off x="7481551" y="6153076"/>
            <a:ext cx="198783" cy="794"/>
          </a:xfrm>
          <a:prstGeom prst="straightConnector1">
            <a:avLst/>
          </a:prstGeom>
          <a:ln w="22225">
            <a:solidFill>
              <a:schemeClr val="tx1"/>
            </a:solidFill>
            <a:tailEnd type="stealth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6" name="Rectangle 75"/>
          <p:cNvSpPr/>
          <p:nvPr/>
        </p:nvSpPr>
        <p:spPr>
          <a:xfrm>
            <a:off x="5481059" y="5639802"/>
            <a:ext cx="88998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dirty="0" smtClean="0">
                <a:latin typeface="Arial" pitchFamily="34" charset="0"/>
                <a:cs typeface="Arial" pitchFamily="34" charset="0"/>
              </a:rPr>
              <a:t>Packet</a:t>
            </a:r>
            <a:endParaRPr lang="en-US" dirty="0"/>
          </a:p>
        </p:txBody>
      </p:sp>
      <p:cxnSp>
        <p:nvCxnSpPr>
          <p:cNvPr id="78" name="Straight Arrow Connector 77"/>
          <p:cNvCxnSpPr/>
          <p:nvPr/>
        </p:nvCxnSpPr>
        <p:spPr>
          <a:xfrm rot="5400000" flipH="1" flipV="1">
            <a:off x="4244406" y="6144042"/>
            <a:ext cx="198783" cy="794"/>
          </a:xfrm>
          <a:prstGeom prst="straightConnector1">
            <a:avLst/>
          </a:prstGeom>
          <a:ln w="22225">
            <a:solidFill>
              <a:schemeClr val="tx1"/>
            </a:solidFill>
            <a:tailEnd type="stealth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9" name="Rectangle 78"/>
          <p:cNvSpPr/>
          <p:nvPr/>
        </p:nvSpPr>
        <p:spPr>
          <a:xfrm>
            <a:off x="7823036" y="5795665"/>
            <a:ext cx="86376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dirty="0" smtClean="0">
                <a:latin typeface="Arial" pitchFamily="34" charset="0"/>
                <a:cs typeface="Arial" pitchFamily="34" charset="0"/>
              </a:rPr>
              <a:t>Clock ticks</a:t>
            </a:r>
            <a:endParaRPr lang="en-US" dirty="0"/>
          </a:p>
        </p:txBody>
      </p:sp>
      <p:sp>
        <p:nvSpPr>
          <p:cNvPr id="80" name="Rectangle 79"/>
          <p:cNvSpPr/>
          <p:nvPr/>
        </p:nvSpPr>
        <p:spPr>
          <a:xfrm>
            <a:off x="4191000" y="5643265"/>
            <a:ext cx="6858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dirty="0" smtClean="0">
                <a:latin typeface="Arial" pitchFamily="34" charset="0"/>
                <a:cs typeface="Arial" pitchFamily="34" charset="0"/>
              </a:rPr>
              <a:t>IL</a:t>
            </a:r>
            <a:endParaRPr lang="en-US" dirty="0"/>
          </a:p>
        </p:txBody>
      </p:sp>
      <p:sp>
        <p:nvSpPr>
          <p:cNvPr id="81" name="Rectangle 80"/>
          <p:cNvSpPr/>
          <p:nvPr/>
        </p:nvSpPr>
        <p:spPr>
          <a:xfrm>
            <a:off x="7086600" y="5567065"/>
            <a:ext cx="6858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b="1" dirty="0" smtClean="0">
                <a:latin typeface="Arial" pitchFamily="34" charset="0"/>
                <a:cs typeface="Arial" pitchFamily="34" charset="0"/>
              </a:rPr>
              <a:t>……</a:t>
            </a:r>
            <a:endParaRPr lang="en-US" b="1" dirty="0"/>
          </a:p>
        </p:txBody>
      </p:sp>
      <p:sp>
        <p:nvSpPr>
          <p:cNvPr id="82" name="Rectangle 81"/>
          <p:cNvSpPr/>
          <p:nvPr/>
        </p:nvSpPr>
        <p:spPr>
          <a:xfrm>
            <a:off x="1487269" y="4176355"/>
            <a:ext cx="69923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000" dirty="0" err="1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WiFi</a:t>
            </a:r>
            <a:endParaRPr lang="en-US" sz="2000" dirty="0">
              <a:solidFill>
                <a:srgbClr val="0000CC"/>
              </a:solidFill>
            </a:endParaRPr>
          </a:p>
        </p:txBody>
      </p:sp>
      <p:sp>
        <p:nvSpPr>
          <p:cNvPr id="77" name="Text Box 9"/>
          <p:cNvSpPr txBox="1">
            <a:spLocks noChangeArrowheads="1"/>
          </p:cNvSpPr>
          <p:nvPr/>
        </p:nvSpPr>
        <p:spPr bwMode="auto">
          <a:xfrm>
            <a:off x="762000" y="4709755"/>
            <a:ext cx="27432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altLang="zh-CN" sz="2000" dirty="0" smtClean="0">
                <a:latin typeface="Arial" pitchFamily="34" charset="0"/>
                <a:cs typeface="Arial" pitchFamily="34" charset="0"/>
              </a:rPr>
              <a:t>Constant clock-rate</a:t>
            </a:r>
            <a:endParaRPr lang="en-US" altLang="zh-CN" sz="2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84" name="Rectangle 83"/>
          <p:cNvSpPr/>
          <p:nvPr/>
        </p:nvSpPr>
        <p:spPr>
          <a:xfrm>
            <a:off x="5257800" y="4157245"/>
            <a:ext cx="91242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000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E-</a:t>
            </a:r>
            <a:r>
              <a:rPr lang="en-US" altLang="zh-CN" sz="2000" dirty="0" err="1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MiLi</a:t>
            </a:r>
            <a:endParaRPr lang="en-US" sz="2000" dirty="0">
              <a:solidFill>
                <a:srgbClr val="0000CC"/>
              </a:solidFill>
            </a:endParaRPr>
          </a:p>
        </p:txBody>
      </p:sp>
      <p:sp>
        <p:nvSpPr>
          <p:cNvPr id="85" name="Oval 84"/>
          <p:cNvSpPr/>
          <p:nvPr/>
        </p:nvSpPr>
        <p:spPr>
          <a:xfrm>
            <a:off x="4025349" y="5414665"/>
            <a:ext cx="1219200" cy="914400"/>
          </a:xfrm>
          <a:prstGeom prst="ellipse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6" name="Text Box 9"/>
          <p:cNvSpPr txBox="1">
            <a:spLocks noChangeArrowheads="1"/>
          </p:cNvSpPr>
          <p:nvPr/>
        </p:nvSpPr>
        <p:spPr bwMode="auto">
          <a:xfrm>
            <a:off x="4648200" y="4728865"/>
            <a:ext cx="22098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altLang="zh-CN" dirty="0" smtClean="0">
                <a:latin typeface="Arial" pitchFamily="34" charset="0"/>
                <a:cs typeface="Arial" pitchFamily="34" charset="0"/>
              </a:rPr>
              <a:t>Adapting clock-rate</a:t>
            </a:r>
            <a:endParaRPr lang="en-US" altLang="zh-CN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87" name="Oval 86"/>
          <p:cNvSpPr/>
          <p:nvPr/>
        </p:nvSpPr>
        <p:spPr>
          <a:xfrm>
            <a:off x="5267739" y="5338465"/>
            <a:ext cx="1752600" cy="1070112"/>
          </a:xfrm>
          <a:prstGeom prst="ellipse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9" name="Straight Arrow Connector 88"/>
          <p:cNvCxnSpPr/>
          <p:nvPr/>
        </p:nvCxnSpPr>
        <p:spPr>
          <a:xfrm rot="5400000">
            <a:off x="4608443" y="5235762"/>
            <a:ext cx="268361" cy="29816"/>
          </a:xfrm>
          <a:prstGeom prst="straightConnector1">
            <a:avLst/>
          </a:prstGeom>
          <a:ln w="25400">
            <a:solidFill>
              <a:srgbClr val="FF0000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1" name="Straight Arrow Connector 90"/>
          <p:cNvCxnSpPr/>
          <p:nvPr/>
        </p:nvCxnSpPr>
        <p:spPr>
          <a:xfrm rot="5400000">
            <a:off x="6433927" y="5252328"/>
            <a:ext cx="268361" cy="29816"/>
          </a:xfrm>
          <a:prstGeom prst="straightConnector1">
            <a:avLst/>
          </a:prstGeom>
          <a:ln w="25400">
            <a:solidFill>
              <a:srgbClr val="FF0000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3" name="Rectangle 82"/>
          <p:cNvSpPr/>
          <p:nvPr/>
        </p:nvSpPr>
        <p:spPr>
          <a:xfrm>
            <a:off x="2133600" y="1905000"/>
            <a:ext cx="1297150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000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Sleep </a:t>
            </a:r>
            <a:br>
              <a:rPr lang="en-US" sz="2000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</a:br>
            <a:r>
              <a:rPr lang="en-US" sz="2000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scheduler</a:t>
            </a:r>
            <a:endParaRPr lang="en-US" sz="2000" dirty="0">
              <a:solidFill>
                <a:srgbClr val="0000CC"/>
              </a:solidFill>
            </a:endParaRPr>
          </a:p>
        </p:txBody>
      </p:sp>
      <p:sp>
        <p:nvSpPr>
          <p:cNvPr id="88" name="Rectangle 87"/>
          <p:cNvSpPr/>
          <p:nvPr/>
        </p:nvSpPr>
        <p:spPr>
          <a:xfrm>
            <a:off x="3581400" y="2133600"/>
            <a:ext cx="91242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000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E-</a:t>
            </a:r>
            <a:r>
              <a:rPr lang="en-US" altLang="zh-CN" sz="2000" dirty="0" err="1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MiLi</a:t>
            </a:r>
            <a:endParaRPr lang="en-US" sz="2000" dirty="0">
              <a:solidFill>
                <a:srgbClr val="0000CC"/>
              </a:solidFill>
            </a:endParaRPr>
          </a:p>
        </p:txBody>
      </p:sp>
      <p:cxnSp>
        <p:nvCxnSpPr>
          <p:cNvPr id="92" name="Straight Arrow Connector 91"/>
          <p:cNvCxnSpPr/>
          <p:nvPr/>
        </p:nvCxnSpPr>
        <p:spPr>
          <a:xfrm rot="16200000" flipH="1">
            <a:off x="2895600" y="1600200"/>
            <a:ext cx="381000" cy="228600"/>
          </a:xfrm>
          <a:prstGeom prst="straightConnector1">
            <a:avLst/>
          </a:prstGeom>
          <a:ln w="25400">
            <a:solidFill>
              <a:srgbClr val="0000CC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3" name="Straight Arrow Connector 92"/>
          <p:cNvCxnSpPr/>
          <p:nvPr/>
        </p:nvCxnSpPr>
        <p:spPr>
          <a:xfrm rot="16200000" flipH="1">
            <a:off x="4134678" y="1600201"/>
            <a:ext cx="381000" cy="228600"/>
          </a:xfrm>
          <a:prstGeom prst="straightConnector1">
            <a:avLst/>
          </a:prstGeom>
          <a:ln w="25400">
            <a:solidFill>
              <a:srgbClr val="0000CC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94" name="Object 93"/>
          <p:cNvGraphicFramePr>
            <a:graphicFrameLocks noChangeAspect="1"/>
          </p:cNvGraphicFramePr>
          <p:nvPr/>
        </p:nvGraphicFramePr>
        <p:xfrm>
          <a:off x="3246783" y="2882900"/>
          <a:ext cx="381000" cy="317500"/>
        </p:xfrm>
        <a:graphic>
          <a:graphicData uri="http://schemas.openxmlformats.org/presentationml/2006/ole">
            <p:oleObj spid="_x0000_s10241" name="Equation" r:id="rId4" imgW="152280" imgH="126720" progId="Equation.3">
              <p:embed/>
            </p:oleObj>
          </a:graphicData>
        </a:graphic>
      </p:graphicFrame>
      <p:cxnSp>
        <p:nvCxnSpPr>
          <p:cNvPr id="99" name="Straight Arrow Connector 98"/>
          <p:cNvCxnSpPr/>
          <p:nvPr/>
        </p:nvCxnSpPr>
        <p:spPr>
          <a:xfrm rot="5400000">
            <a:off x="1709528" y="5225820"/>
            <a:ext cx="268361" cy="29816"/>
          </a:xfrm>
          <a:prstGeom prst="straightConnector1">
            <a:avLst/>
          </a:prstGeom>
          <a:ln w="25400">
            <a:solidFill>
              <a:srgbClr val="FF0000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0" name="Oval 99"/>
          <p:cNvSpPr/>
          <p:nvPr/>
        </p:nvSpPr>
        <p:spPr>
          <a:xfrm>
            <a:off x="457200" y="5414665"/>
            <a:ext cx="2819400" cy="914400"/>
          </a:xfrm>
          <a:prstGeom prst="ellipse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  <p:bldP spid="29" grpId="0"/>
      <p:bldP spid="60" grpId="0" animBg="1"/>
      <p:bldP spid="76" grpId="0"/>
      <p:bldP spid="79" grpId="0"/>
      <p:bldP spid="80" grpId="0"/>
      <p:bldP spid="81" grpId="0"/>
      <p:bldP spid="84" grpId="0"/>
      <p:bldP spid="85" grpId="0" animBg="1"/>
      <p:bldP spid="86" grpId="0"/>
      <p:bldP spid="87" grpId="0" animBg="1"/>
      <p:bldP spid="83" grpId="1"/>
      <p:bldP spid="88" grpId="1"/>
      <p:bldP spid="100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0" descr="slow_clock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429000" y="762000"/>
            <a:ext cx="1981200" cy="1981200"/>
          </a:xfrm>
          <a:prstGeom prst="rect">
            <a:avLst/>
          </a:prstGeom>
        </p:spPr>
      </p:pic>
      <p:sp>
        <p:nvSpPr>
          <p:cNvPr id="5" name="AutoShape 3"/>
          <p:cNvSpPr>
            <a:spLocks noChangeArrowheads="1"/>
          </p:cNvSpPr>
          <p:nvPr/>
        </p:nvSpPr>
        <p:spPr bwMode="auto">
          <a:xfrm>
            <a:off x="457200" y="850900"/>
            <a:ext cx="6400800" cy="6350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0033CC">
                  <a:alpha val="98000"/>
                </a:srgbClr>
              </a:gs>
              <a:gs pos="100000">
                <a:srgbClr val="00185E">
                  <a:alpha val="0"/>
                </a:srgbClr>
              </a:gs>
            </a:gsLst>
            <a:lin ang="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" name="Text Box 2"/>
          <p:cNvSpPr txBox="1">
            <a:spLocks noChangeArrowheads="1"/>
          </p:cNvSpPr>
          <p:nvPr/>
        </p:nvSpPr>
        <p:spPr bwMode="auto">
          <a:xfrm>
            <a:off x="381000" y="177800"/>
            <a:ext cx="85344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altLang="zh-CN" sz="2800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Power savings by </a:t>
            </a:r>
            <a:r>
              <a:rPr lang="en-US" altLang="zh-CN" sz="2800" dirty="0" err="1" smtClean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downclocking</a:t>
            </a:r>
            <a:endParaRPr lang="en-US" altLang="zh-CN" sz="2800" dirty="0">
              <a:solidFill>
                <a:srgbClr val="000099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15" name="Chart 14"/>
          <p:cNvGraphicFramePr/>
          <p:nvPr/>
        </p:nvGraphicFramePr>
        <p:xfrm>
          <a:off x="304800" y="2590800"/>
          <a:ext cx="4114800" cy="3175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16" name="Rectangle 15"/>
          <p:cNvSpPr/>
          <p:nvPr/>
        </p:nvSpPr>
        <p:spPr>
          <a:xfrm>
            <a:off x="2361455" y="3333690"/>
            <a:ext cx="172355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zh-CN" sz="20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47.5% saving</a:t>
            </a:r>
            <a:endParaRPr lang="en-US" sz="2000" dirty="0">
              <a:solidFill>
                <a:srgbClr val="FF0000"/>
              </a:solidFill>
            </a:endParaRPr>
          </a:p>
        </p:txBody>
      </p:sp>
      <p:graphicFrame>
        <p:nvGraphicFramePr>
          <p:cNvPr id="17" name="Chart 16"/>
          <p:cNvGraphicFramePr/>
          <p:nvPr/>
        </p:nvGraphicFramePr>
        <p:xfrm>
          <a:off x="4724400" y="2616200"/>
          <a:ext cx="3962400" cy="3175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sp>
        <p:nvSpPr>
          <p:cNvPr id="14" name="Rectangle 13"/>
          <p:cNvSpPr/>
          <p:nvPr/>
        </p:nvSpPr>
        <p:spPr>
          <a:xfrm>
            <a:off x="6781056" y="3333690"/>
            <a:ext cx="172355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zh-CN" sz="20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36.3% saving</a:t>
            </a:r>
            <a:endParaRPr lang="en-US" sz="2000" dirty="0">
              <a:solidFill>
                <a:srgbClr val="FF0000"/>
              </a:solidFill>
            </a:endParaRPr>
          </a:p>
        </p:txBody>
      </p:sp>
      <p:graphicFrame>
        <p:nvGraphicFramePr>
          <p:cNvPr id="22" name="Object 21"/>
          <p:cNvGraphicFramePr>
            <a:graphicFrameLocks noChangeAspect="1"/>
          </p:cNvGraphicFramePr>
          <p:nvPr/>
        </p:nvGraphicFramePr>
        <p:xfrm>
          <a:off x="1295400" y="5088835"/>
          <a:ext cx="189199" cy="307878"/>
        </p:xfrm>
        <a:graphic>
          <a:graphicData uri="http://schemas.openxmlformats.org/presentationml/2006/ole">
            <p:oleObj spid="_x0000_s8193" name="Equation" r:id="rId7" imgW="101520" imgH="164880" progId="Equation.3">
              <p:embed/>
            </p:oleObj>
          </a:graphicData>
        </a:graphic>
      </p:graphicFrame>
      <p:graphicFrame>
        <p:nvGraphicFramePr>
          <p:cNvPr id="8194" name="Object 2"/>
          <p:cNvGraphicFramePr>
            <a:graphicFrameLocks noChangeAspect="1"/>
          </p:cNvGraphicFramePr>
          <p:nvPr/>
        </p:nvGraphicFramePr>
        <p:xfrm>
          <a:off x="2093843" y="5068956"/>
          <a:ext cx="400243" cy="341233"/>
        </p:xfrm>
        <a:graphic>
          <a:graphicData uri="http://schemas.openxmlformats.org/presentationml/2006/ole">
            <p:oleObj spid="_x0000_s8194" name="Equation" r:id="rId8" imgW="266400" imgH="177480" progId="Equation.3">
              <p:embed/>
            </p:oleObj>
          </a:graphicData>
        </a:graphic>
      </p:graphicFrame>
      <p:graphicFrame>
        <p:nvGraphicFramePr>
          <p:cNvPr id="8196" name="Object 4"/>
          <p:cNvGraphicFramePr>
            <a:graphicFrameLocks noChangeAspect="1"/>
          </p:cNvGraphicFramePr>
          <p:nvPr/>
        </p:nvGraphicFramePr>
        <p:xfrm>
          <a:off x="3057938" y="5052393"/>
          <a:ext cx="400243" cy="341233"/>
        </p:xfrm>
        <a:graphic>
          <a:graphicData uri="http://schemas.openxmlformats.org/presentationml/2006/ole">
            <p:oleObj spid="_x0000_s8196" name="Equation" r:id="rId9" imgW="266400" imgH="177480" progId="Equation.3">
              <p:embed/>
            </p:oleObj>
          </a:graphicData>
        </a:graphic>
      </p:graphicFrame>
      <p:graphicFrame>
        <p:nvGraphicFramePr>
          <p:cNvPr id="8197" name="Object 5"/>
          <p:cNvGraphicFramePr>
            <a:graphicFrameLocks noChangeAspect="1"/>
          </p:cNvGraphicFramePr>
          <p:nvPr/>
        </p:nvGraphicFramePr>
        <p:xfrm>
          <a:off x="7467600" y="5105400"/>
          <a:ext cx="381000" cy="341233"/>
        </p:xfrm>
        <a:graphic>
          <a:graphicData uri="http://schemas.openxmlformats.org/presentationml/2006/ole">
            <p:oleObj spid="_x0000_s8197" name="Equation" r:id="rId10" imgW="253800" imgH="177480" progId="Equation.3">
              <p:embed/>
            </p:oleObj>
          </a:graphicData>
        </a:graphic>
      </p:graphicFrame>
      <p:graphicFrame>
        <p:nvGraphicFramePr>
          <p:cNvPr id="8199" name="Object 7"/>
          <p:cNvGraphicFramePr>
            <a:graphicFrameLocks noChangeAspect="1"/>
          </p:cNvGraphicFramePr>
          <p:nvPr/>
        </p:nvGraphicFramePr>
        <p:xfrm>
          <a:off x="5557837" y="5115339"/>
          <a:ext cx="188576" cy="307879"/>
        </p:xfrm>
        <a:graphic>
          <a:graphicData uri="http://schemas.openxmlformats.org/presentationml/2006/ole">
            <p:oleObj spid="_x0000_s8199" name="Equation" r:id="rId11" imgW="101520" imgH="164880" progId="Equation.3">
              <p:embed/>
            </p:oleObj>
          </a:graphicData>
        </a:graphic>
      </p:graphicFrame>
      <p:graphicFrame>
        <p:nvGraphicFramePr>
          <p:cNvPr id="8200" name="Object 8"/>
          <p:cNvGraphicFramePr>
            <a:graphicFrameLocks noChangeAspect="1"/>
          </p:cNvGraphicFramePr>
          <p:nvPr/>
        </p:nvGraphicFramePr>
        <p:xfrm>
          <a:off x="6095999" y="5105400"/>
          <a:ext cx="400243" cy="341233"/>
        </p:xfrm>
        <a:graphic>
          <a:graphicData uri="http://schemas.openxmlformats.org/presentationml/2006/ole">
            <p:oleObj spid="_x0000_s8200" name="Equation" r:id="rId12" imgW="266400" imgH="177480" progId="Equation.3">
              <p:embed/>
            </p:oleObj>
          </a:graphicData>
        </a:graphic>
      </p:graphicFrame>
      <p:graphicFrame>
        <p:nvGraphicFramePr>
          <p:cNvPr id="8201" name="Object 9"/>
          <p:cNvGraphicFramePr>
            <a:graphicFrameLocks noChangeAspect="1"/>
          </p:cNvGraphicFramePr>
          <p:nvPr/>
        </p:nvGraphicFramePr>
        <p:xfrm>
          <a:off x="6743699" y="5105400"/>
          <a:ext cx="400243" cy="341233"/>
        </p:xfrm>
        <a:graphic>
          <a:graphicData uri="http://schemas.openxmlformats.org/presentationml/2006/ole">
            <p:oleObj spid="_x0000_s8201" name="Equation" r:id="rId13" imgW="266400" imgH="177480" progId="Equation.3">
              <p:embed/>
            </p:oleObj>
          </a:graphicData>
        </a:graphic>
      </p:graphicFrame>
      <p:sp>
        <p:nvSpPr>
          <p:cNvPr id="26" name="Rectangle 25"/>
          <p:cNvSpPr/>
          <p:nvPr/>
        </p:nvSpPr>
        <p:spPr>
          <a:xfrm>
            <a:off x="3737112" y="4953000"/>
            <a:ext cx="861134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zh-CN" sz="2000" dirty="0" smtClean="0">
                <a:latin typeface="Times New Roman" pitchFamily="18" charset="0"/>
                <a:cs typeface="Times New Roman" pitchFamily="18" charset="0"/>
              </a:rPr>
              <a:t>Clock </a:t>
            </a:r>
            <a:br>
              <a:rPr lang="en-US" altLang="zh-CN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altLang="zh-CN" sz="2000" dirty="0" smtClean="0">
                <a:latin typeface="Times New Roman" pitchFamily="18" charset="0"/>
                <a:cs typeface="Times New Roman" pitchFamily="18" charset="0"/>
              </a:rPr>
              <a:t>rate</a:t>
            </a:r>
            <a:endParaRPr lang="en-US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8001000" y="4906617"/>
            <a:ext cx="861134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zh-CN" sz="2000" dirty="0" smtClean="0">
                <a:latin typeface="Times New Roman" pitchFamily="18" charset="0"/>
                <a:cs typeface="Times New Roman" pitchFamily="18" charset="0"/>
              </a:rPr>
              <a:t>Clock </a:t>
            </a:r>
            <a:br>
              <a:rPr lang="en-US" altLang="zh-CN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altLang="zh-CN" sz="2000" dirty="0" smtClean="0">
                <a:latin typeface="Times New Roman" pitchFamily="18" charset="0"/>
                <a:cs typeface="Times New Roman" pitchFamily="18" charset="0"/>
              </a:rPr>
              <a:t>rate</a:t>
            </a:r>
            <a:endParaRPr lang="en-US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4684644" y="2859156"/>
            <a:ext cx="131638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zh-CN" sz="2000" dirty="0" smtClean="0">
                <a:latin typeface="Times New Roman" pitchFamily="18" charset="0"/>
                <a:cs typeface="Times New Roman" pitchFamily="18" charset="0"/>
              </a:rPr>
              <a:t>Power (W)</a:t>
            </a:r>
            <a:endParaRPr lang="en-US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304800" y="2819400"/>
            <a:ext cx="131638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zh-CN" sz="2000" dirty="0" smtClean="0">
                <a:latin typeface="Times New Roman" pitchFamily="18" charset="0"/>
                <a:cs typeface="Times New Roman" pitchFamily="18" charset="0"/>
              </a:rPr>
              <a:t>Power (W)</a:t>
            </a:r>
            <a:endParaRPr lang="en-US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3" name="Text Box 9"/>
          <p:cNvSpPr txBox="1">
            <a:spLocks noChangeArrowheads="1"/>
          </p:cNvSpPr>
          <p:nvPr/>
        </p:nvSpPr>
        <p:spPr bwMode="auto">
          <a:xfrm>
            <a:off x="1752600" y="2281535"/>
            <a:ext cx="12954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altLang="zh-CN" sz="2400" dirty="0" err="1" smtClean="0">
                <a:latin typeface="Arial" pitchFamily="34" charset="0"/>
                <a:cs typeface="Arial" pitchFamily="34" charset="0"/>
              </a:rPr>
              <a:t>WiFi</a:t>
            </a:r>
            <a:endParaRPr lang="en-US" altLang="zh-CN" sz="2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4" name="Text Box 9"/>
          <p:cNvSpPr txBox="1">
            <a:spLocks noChangeArrowheads="1"/>
          </p:cNvSpPr>
          <p:nvPr/>
        </p:nvSpPr>
        <p:spPr bwMode="auto">
          <a:xfrm>
            <a:off x="6172200" y="2281535"/>
            <a:ext cx="12954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altLang="zh-CN" sz="2400" dirty="0" smtClean="0">
                <a:latin typeface="Arial" pitchFamily="34" charset="0"/>
                <a:cs typeface="Arial" pitchFamily="34" charset="0"/>
              </a:rPr>
              <a:t>USRP</a:t>
            </a:r>
            <a:endParaRPr lang="en-US" altLang="zh-CN" sz="24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AutoShape 3"/>
          <p:cNvSpPr>
            <a:spLocks noChangeArrowheads="1"/>
          </p:cNvSpPr>
          <p:nvPr/>
        </p:nvSpPr>
        <p:spPr bwMode="auto">
          <a:xfrm>
            <a:off x="457200" y="850900"/>
            <a:ext cx="6400800" cy="6350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0033CC">
                  <a:alpha val="98000"/>
                </a:srgbClr>
              </a:gs>
              <a:gs pos="100000">
                <a:srgbClr val="00185E">
                  <a:alpha val="0"/>
                </a:srgbClr>
              </a:gs>
            </a:gsLst>
            <a:lin ang="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" name="Text Box 2"/>
          <p:cNvSpPr txBox="1">
            <a:spLocks noChangeArrowheads="1"/>
          </p:cNvSpPr>
          <p:nvPr/>
        </p:nvSpPr>
        <p:spPr bwMode="auto">
          <a:xfrm>
            <a:off x="381000" y="177800"/>
            <a:ext cx="85344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altLang="zh-CN" sz="2800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Key challenge: receiving packets at low clock-rate</a:t>
            </a:r>
            <a:endParaRPr lang="en-US" altLang="zh-CN" sz="2800" dirty="0">
              <a:solidFill>
                <a:srgbClr val="000099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20" name="Oval 19"/>
          <p:cNvSpPr/>
          <p:nvPr/>
        </p:nvSpPr>
        <p:spPr>
          <a:xfrm>
            <a:off x="600269" y="1318527"/>
            <a:ext cx="92075" cy="92075"/>
          </a:xfrm>
          <a:prstGeom prst="ellipse">
            <a:avLst/>
          </a:prstGeom>
          <a:solidFill>
            <a:srgbClr val="0033CC"/>
          </a:solidFill>
          <a:ln>
            <a:solidFill>
              <a:srgbClr val="0033CC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1" name="Text Box 9"/>
          <p:cNvSpPr txBox="1">
            <a:spLocks noChangeArrowheads="1"/>
          </p:cNvSpPr>
          <p:nvPr/>
        </p:nvSpPr>
        <p:spPr bwMode="auto">
          <a:xfrm>
            <a:off x="838200" y="1143000"/>
            <a:ext cx="76200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altLang="zh-CN" sz="2400" dirty="0" smtClean="0">
                <a:latin typeface="Arial" pitchFamily="34" charset="0"/>
                <a:cs typeface="Arial" pitchFamily="34" charset="0"/>
              </a:rPr>
              <a:t>The fundamental limit: </a:t>
            </a:r>
            <a:endParaRPr lang="en-US" altLang="zh-CN" sz="2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Text Box 9"/>
          <p:cNvSpPr txBox="1">
            <a:spLocks noChangeArrowheads="1"/>
          </p:cNvSpPr>
          <p:nvPr/>
        </p:nvSpPr>
        <p:spPr bwMode="auto">
          <a:xfrm>
            <a:off x="838200" y="1752600"/>
            <a:ext cx="79248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altLang="zh-CN" sz="2000" dirty="0" err="1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Nyquist</a:t>
            </a:r>
            <a:r>
              <a:rPr lang="en-US" altLang="zh-CN" sz="2000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-Shannon sampling theorem</a:t>
            </a:r>
            <a:r>
              <a:rPr lang="en-US" altLang="zh-CN" sz="2000" dirty="0" smtClean="0">
                <a:latin typeface="Arial" pitchFamily="34" charset="0"/>
                <a:cs typeface="Arial" pitchFamily="34" charset="0"/>
              </a:rPr>
              <a:t>: to decode a packet, we need</a:t>
            </a:r>
            <a:endParaRPr lang="en-US" altLang="zh-CN" sz="2000" dirty="0"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19" name="Group 18"/>
          <p:cNvGrpSpPr/>
          <p:nvPr/>
        </p:nvGrpSpPr>
        <p:grpSpPr>
          <a:xfrm>
            <a:off x="762000" y="2286000"/>
            <a:ext cx="7848600" cy="437322"/>
            <a:chOff x="762000" y="2286000"/>
            <a:chExt cx="7848600" cy="437322"/>
          </a:xfrm>
        </p:grpSpPr>
        <p:pic>
          <p:nvPicPr>
            <p:cNvPr id="12" name="Picture 11" descr="star.pn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762000" y="2308828"/>
              <a:ext cx="444971" cy="414494"/>
            </a:xfrm>
            <a:prstGeom prst="rect">
              <a:avLst/>
            </a:prstGeom>
          </p:spPr>
        </p:pic>
        <p:sp>
          <p:nvSpPr>
            <p:cNvPr id="13" name="Text Box 9"/>
            <p:cNvSpPr txBox="1">
              <a:spLocks noChangeArrowheads="1"/>
            </p:cNvSpPr>
            <p:nvPr/>
          </p:nvSpPr>
          <p:spPr bwMode="auto">
            <a:xfrm>
              <a:off x="1066800" y="2286000"/>
              <a:ext cx="7543800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US" altLang="zh-CN" sz="2000" dirty="0" smtClean="0">
                  <a:latin typeface="Arial" pitchFamily="34" charset="0"/>
                  <a:cs typeface="Arial" pitchFamily="34" charset="0"/>
                </a:rPr>
                <a:t>Receiver’s sampling clock-rate   ≥   2  ×  signal bandwidth </a:t>
              </a:r>
              <a:endParaRPr lang="en-US" altLang="zh-CN" sz="2000" dirty="0"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22" name="Group 21"/>
          <p:cNvGrpSpPr/>
          <p:nvPr/>
        </p:nvGrpSpPr>
        <p:grpSpPr>
          <a:xfrm>
            <a:off x="762000" y="2819400"/>
            <a:ext cx="7848600" cy="437322"/>
            <a:chOff x="762000" y="3082236"/>
            <a:chExt cx="7848600" cy="437322"/>
          </a:xfrm>
        </p:grpSpPr>
        <p:pic>
          <p:nvPicPr>
            <p:cNvPr id="14" name="Picture 13" descr="star.pn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762000" y="3105064"/>
              <a:ext cx="444971" cy="414494"/>
            </a:xfrm>
            <a:prstGeom prst="rect">
              <a:avLst/>
            </a:prstGeom>
          </p:spPr>
        </p:pic>
        <p:sp>
          <p:nvSpPr>
            <p:cNvPr id="15" name="Text Box 9"/>
            <p:cNvSpPr txBox="1">
              <a:spLocks noChangeArrowheads="1"/>
            </p:cNvSpPr>
            <p:nvPr/>
          </p:nvSpPr>
          <p:spPr bwMode="auto">
            <a:xfrm>
              <a:off x="1066800" y="3082236"/>
              <a:ext cx="7543800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US" altLang="zh-CN" sz="2000" dirty="0" smtClean="0">
                  <a:latin typeface="Arial" pitchFamily="34" charset="0"/>
                  <a:cs typeface="Arial" pitchFamily="34" charset="0"/>
                </a:rPr>
                <a:t>Equivalently, </a:t>
              </a:r>
              <a:endParaRPr lang="en-US" altLang="zh-CN" sz="2000" dirty="0"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16" name="Oval 15"/>
          <p:cNvSpPr/>
          <p:nvPr/>
        </p:nvSpPr>
        <p:spPr>
          <a:xfrm>
            <a:off x="599661" y="4438262"/>
            <a:ext cx="92075" cy="92075"/>
          </a:xfrm>
          <a:prstGeom prst="ellipse">
            <a:avLst/>
          </a:prstGeom>
          <a:solidFill>
            <a:srgbClr val="0033CC"/>
          </a:solidFill>
          <a:ln>
            <a:solidFill>
              <a:srgbClr val="0033CC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7" name="Text Box 9"/>
          <p:cNvSpPr txBox="1">
            <a:spLocks noChangeArrowheads="1"/>
          </p:cNvSpPr>
          <p:nvPr/>
        </p:nvSpPr>
        <p:spPr bwMode="auto">
          <a:xfrm>
            <a:off x="837592" y="4262735"/>
            <a:ext cx="76200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altLang="zh-CN" sz="24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Challenge</a:t>
            </a:r>
            <a:r>
              <a:rPr lang="en-US" altLang="zh-CN" sz="2400" dirty="0" smtClean="0">
                <a:latin typeface="Arial" pitchFamily="34" charset="0"/>
                <a:cs typeface="Arial" pitchFamily="34" charset="0"/>
              </a:rPr>
              <a:t>: </a:t>
            </a:r>
            <a:endParaRPr lang="en-US" altLang="zh-CN" sz="2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8" name="Text Box 9"/>
          <p:cNvSpPr txBox="1">
            <a:spLocks noChangeArrowheads="1"/>
          </p:cNvSpPr>
          <p:nvPr/>
        </p:nvSpPr>
        <p:spPr bwMode="auto">
          <a:xfrm>
            <a:off x="990600" y="4876800"/>
            <a:ext cx="75438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altLang="zh-CN" sz="2000" dirty="0" smtClean="0">
                <a:latin typeface="Arial" pitchFamily="34" charset="0"/>
                <a:cs typeface="Arial" pitchFamily="34" charset="0"/>
              </a:rPr>
              <a:t>Packets cannot be decoded if the receiver is </a:t>
            </a:r>
            <a:r>
              <a:rPr lang="en-US" altLang="zh-CN" sz="2000" dirty="0" err="1" smtClean="0">
                <a:latin typeface="Arial" pitchFamily="34" charset="0"/>
                <a:cs typeface="Arial" pitchFamily="34" charset="0"/>
              </a:rPr>
              <a:t>downclocked</a:t>
            </a:r>
            <a:endParaRPr lang="en-US" altLang="zh-CN" sz="2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3" name="Text Box 9"/>
          <p:cNvSpPr txBox="1">
            <a:spLocks noChangeArrowheads="1"/>
          </p:cNvSpPr>
          <p:nvPr/>
        </p:nvSpPr>
        <p:spPr bwMode="auto">
          <a:xfrm>
            <a:off x="1066800" y="3242364"/>
            <a:ext cx="75438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altLang="zh-CN" sz="2000" dirty="0" smtClean="0">
                <a:latin typeface="Arial" pitchFamily="34" charset="0"/>
                <a:cs typeface="Arial" pitchFamily="34" charset="0"/>
              </a:rPr>
              <a:t>receiver’s sampling clock-rate   ≥   transmitter clock-rate</a:t>
            </a:r>
            <a:endParaRPr lang="en-US" altLang="zh-CN" sz="20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lnDef>
      <a:spPr>
        <a:ln w="25400">
          <a:solidFill>
            <a:schemeClr val="tx1"/>
          </a:solidFill>
          <a:tailEnd type="stealth" w="med" len="lg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3297</TotalTime>
  <Words>965</Words>
  <Application>Microsoft Office PowerPoint</Application>
  <PresentationFormat>On-screen Show (4:3)</PresentationFormat>
  <Paragraphs>235</Paragraphs>
  <Slides>25</Slides>
  <Notes>25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27" baseType="lpstr">
      <vt:lpstr>Office Theme</vt:lpstr>
      <vt:lpstr>Equation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Xinyu Zhang</dc:creator>
  <cp:lastModifiedBy>Xinyu Zhang</cp:lastModifiedBy>
  <cp:revision>2153</cp:revision>
  <dcterms:created xsi:type="dcterms:W3CDTF">2011-09-13T21:50:03Z</dcterms:created>
  <dcterms:modified xsi:type="dcterms:W3CDTF">2011-09-17T06:54:23Z</dcterms:modified>
</cp:coreProperties>
</file>