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 autoCompressPictures="0">
  <p:sldMasterIdLst>
    <p:sldMasterId id="2147483649" r:id="rId1"/>
  </p:sldMasterIdLst>
  <p:notesMasterIdLst>
    <p:notesMasterId r:id="rId17"/>
  </p:notesMasterIdLst>
  <p:handoutMasterIdLst>
    <p:handoutMasterId r:id="rId18"/>
  </p:handoutMasterIdLst>
  <p:sldIdLst>
    <p:sldId id="798" r:id="rId2"/>
    <p:sldId id="880" r:id="rId3"/>
    <p:sldId id="881" r:id="rId4"/>
    <p:sldId id="894" r:id="rId5"/>
    <p:sldId id="882" r:id="rId6"/>
    <p:sldId id="899" r:id="rId7"/>
    <p:sldId id="885" r:id="rId8"/>
    <p:sldId id="887" r:id="rId9"/>
    <p:sldId id="888" r:id="rId10"/>
    <p:sldId id="889" r:id="rId11"/>
    <p:sldId id="897" r:id="rId12"/>
    <p:sldId id="898" r:id="rId13"/>
    <p:sldId id="892" r:id="rId14"/>
    <p:sldId id="874" r:id="rId15"/>
    <p:sldId id="903" r:id="rId16"/>
  </p:sldIdLst>
  <p:sldSz cx="9144000" cy="6858000" type="screen4x3"/>
  <p:notesSz cx="7035800" cy="9194800"/>
  <p:defaultTextStyle>
    <a:defPPr>
      <a:defRPr lang="fr-FR"/>
    </a:defPPr>
    <a:lvl1pPr algn="ctr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urier New" pitchFamily="49" charset="0"/>
        <a:ea typeface="ＭＳ Ｐゴシック" pitchFamily="34" charset="-128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urier New" pitchFamily="49" charset="0"/>
        <a:ea typeface="ＭＳ Ｐゴシック" pitchFamily="34" charset="-128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urier New" pitchFamily="49" charset="0"/>
        <a:ea typeface="ＭＳ Ｐゴシック" pitchFamily="34" charset="-128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urier New" pitchFamily="49" charset="0"/>
        <a:ea typeface="ＭＳ Ｐゴシック" pitchFamily="34" charset="-128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urier New" pitchFamily="49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Courier New" pitchFamily="49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Courier New" pitchFamily="49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Courier New" pitchFamily="49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Courier New" pitchFamily="49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000099"/>
    <a:srgbClr val="008000"/>
    <a:srgbClr val="FF6600"/>
    <a:srgbClr val="FF9900"/>
    <a:srgbClr val="FF0000"/>
    <a:srgbClr val="080808"/>
    <a:srgbClr val="FFCC00"/>
    <a:srgbClr val="FFFF00"/>
    <a:srgbClr val="660066"/>
    <a:srgbClr val="99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19" autoAdjust="0"/>
    <p:restoredTop sz="92500" autoAdjust="0"/>
  </p:normalViewPr>
  <p:slideViewPr>
    <p:cSldViewPr snapToGrid="0" snapToObjects="1">
      <p:cViewPr>
        <p:scale>
          <a:sx n="100" d="100"/>
          <a:sy n="100" d="100"/>
        </p:scale>
        <p:origin x="-564" y="-84"/>
      </p:cViewPr>
      <p:guideLst>
        <p:guide orient="horz" pos="2552"/>
        <p:guide pos="30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1" d="100"/>
          <a:sy n="81" d="100"/>
        </p:scale>
        <p:origin x="-2268" y="-102"/>
      </p:cViewPr>
      <p:guideLst>
        <p:guide orient="horz" pos="2897"/>
        <p:guide pos="221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87313" y="8742363"/>
            <a:ext cx="1109662" cy="250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959" tIns="49980" rIns="99959" bIns="49980" anchor="ctr">
            <a:spAutoFit/>
          </a:bodyPr>
          <a:lstStyle/>
          <a:p>
            <a:pPr algn="l" defTabSz="992188"/>
            <a:r>
              <a:rPr lang="fr-FR" sz="1000" b="0">
                <a:latin typeface="Arial" pitchFamily="34" charset="0"/>
              </a:rPr>
              <a:t>© Patrick Thiran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68300" y="4371975"/>
            <a:ext cx="6299200" cy="4452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2818" tIns="45219" rIns="92818" bIns="452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de texte du masque</a:t>
            </a:r>
          </a:p>
          <a:p>
            <a:pPr lvl="1"/>
            <a:r>
              <a:rPr lang="fr-FR" smtClean="0"/>
              <a:t>Second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4339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95438" y="996950"/>
            <a:ext cx="3770312" cy="28273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612775" rtl="0" eaLnBrk="0" fontAlgn="base" hangingPunct="0">
      <a:spcBef>
        <a:spcPct val="30000"/>
      </a:spcBef>
      <a:spcAft>
        <a:spcPct val="0"/>
      </a:spcAft>
      <a:defRPr sz="700" kern="1200">
        <a:solidFill>
          <a:schemeClr val="tx1"/>
        </a:solidFill>
        <a:latin typeface="Courier New" pitchFamily="-108" charset="0"/>
        <a:ea typeface="ＭＳ Ｐゴシック" charset="-128"/>
        <a:cs typeface="ＭＳ Ｐゴシック" charset="-128"/>
      </a:defRPr>
    </a:lvl1pPr>
    <a:lvl2pPr marL="306388" algn="l" defTabSz="612775" rtl="0" eaLnBrk="0" fontAlgn="base" hangingPunct="0">
      <a:spcBef>
        <a:spcPct val="30000"/>
      </a:spcBef>
      <a:spcAft>
        <a:spcPct val="0"/>
      </a:spcAft>
      <a:defRPr sz="600" kern="1200">
        <a:solidFill>
          <a:schemeClr val="tx1"/>
        </a:solidFill>
        <a:latin typeface="Courier New" pitchFamily="-108" charset="0"/>
        <a:ea typeface="ＭＳ Ｐゴシック" pitchFamily="-108" charset="-128"/>
        <a:cs typeface="+mn-cs"/>
      </a:defRPr>
    </a:lvl2pPr>
    <a:lvl3pPr marL="612775" algn="l" defTabSz="612775" rtl="0" eaLnBrk="0" fontAlgn="base" hangingPunct="0">
      <a:spcBef>
        <a:spcPct val="30000"/>
      </a:spcBef>
      <a:spcAft>
        <a:spcPct val="0"/>
      </a:spcAft>
      <a:defRPr sz="600" kern="1200">
        <a:solidFill>
          <a:schemeClr val="tx1"/>
        </a:solidFill>
        <a:latin typeface="Courier New" pitchFamily="-108" charset="0"/>
        <a:ea typeface="ＭＳ Ｐゴシック" pitchFamily="-108" charset="-128"/>
        <a:cs typeface="+mn-cs"/>
      </a:defRPr>
    </a:lvl3pPr>
    <a:lvl4pPr marL="919163" algn="l" defTabSz="612775" rtl="0" eaLnBrk="0" fontAlgn="base" hangingPunct="0">
      <a:spcBef>
        <a:spcPct val="30000"/>
      </a:spcBef>
      <a:spcAft>
        <a:spcPct val="0"/>
      </a:spcAft>
      <a:defRPr sz="600" kern="1200">
        <a:solidFill>
          <a:schemeClr val="tx1"/>
        </a:solidFill>
        <a:latin typeface="Courier New" pitchFamily="-108" charset="0"/>
        <a:ea typeface="ＭＳ Ｐゴシック" pitchFamily="-108" charset="-128"/>
        <a:cs typeface="+mn-cs"/>
      </a:defRPr>
    </a:lvl4pPr>
    <a:lvl5pPr marL="1225550" algn="l" defTabSz="612775" rtl="0" eaLnBrk="0" fontAlgn="base" hangingPunct="0">
      <a:spcBef>
        <a:spcPct val="30000"/>
      </a:spcBef>
      <a:spcAft>
        <a:spcPct val="0"/>
      </a:spcAft>
      <a:defRPr sz="600" kern="1200">
        <a:solidFill>
          <a:schemeClr val="tx1"/>
        </a:solidFill>
        <a:latin typeface="Courier New" pitchFamily="-108" charset="0"/>
        <a:ea typeface="ＭＳ Ｐゴシック" pitchFamily="-108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 lIns="92795" tIns="45207" rIns="92795" bIns="45207"/>
          <a:lstStyle/>
          <a:p>
            <a:endParaRPr lang="en-CA" dirty="0" smtClean="0">
              <a:latin typeface="Courier New" pitchFamily="49" charset="0"/>
              <a:ea typeface="ＭＳ Ｐゴシック" pitchFamily="34" charset="-128"/>
            </a:endParaRPr>
          </a:p>
        </p:txBody>
      </p:sp>
      <p:sp>
        <p:nvSpPr>
          <p:cNvPr id="1945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93850" y="996950"/>
            <a:ext cx="3768725" cy="2827338"/>
          </a:xfrm>
          <a:ln cap="flat"/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CH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CH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87313"/>
            <a:ext cx="2286000" cy="6161087"/>
          </a:xfrm>
        </p:spPr>
        <p:txBody>
          <a:bodyPr vert="eaVert"/>
          <a:lstStyle/>
          <a:p>
            <a:r>
              <a:rPr lang="fr-CH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87313"/>
            <a:ext cx="6705600" cy="6161087"/>
          </a:xfrm>
        </p:spPr>
        <p:txBody>
          <a:bodyPr vert="eaVert"/>
          <a:lstStyle/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CH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CH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2113" y="1125538"/>
            <a:ext cx="4070350" cy="51228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4863" y="1125538"/>
            <a:ext cx="4071937" cy="51228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CH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CH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CH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2113" y="1125538"/>
            <a:ext cx="8294687" cy="51228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88431" tIns="43513" rIns="88431" bIns="435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0" y="87313"/>
            <a:ext cx="9144000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88431" tIns="43513" rIns="88431" bIns="43513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ctr" defTabSz="866775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114FFB"/>
          </a:solidFill>
          <a:latin typeface="Arial"/>
          <a:ea typeface="ＭＳ Ｐゴシック" charset="-128"/>
          <a:cs typeface="Arial"/>
        </a:defRPr>
      </a:lvl1pPr>
      <a:lvl2pPr algn="ctr" defTabSz="866775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114FFB"/>
          </a:solidFill>
          <a:latin typeface="Arial" pitchFamily="-108" charset="0"/>
          <a:ea typeface="ＭＳ Ｐゴシック" charset="-128"/>
          <a:cs typeface="ＭＳ Ｐゴシック" charset="-128"/>
        </a:defRPr>
      </a:lvl2pPr>
      <a:lvl3pPr algn="ctr" defTabSz="866775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114FFB"/>
          </a:solidFill>
          <a:latin typeface="Arial" pitchFamily="-108" charset="0"/>
          <a:ea typeface="ＭＳ Ｐゴシック" charset="-128"/>
          <a:cs typeface="ＭＳ Ｐゴシック" charset="-128"/>
        </a:defRPr>
      </a:lvl3pPr>
      <a:lvl4pPr algn="ctr" defTabSz="866775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114FFB"/>
          </a:solidFill>
          <a:latin typeface="Arial" pitchFamily="-108" charset="0"/>
          <a:ea typeface="ＭＳ Ｐゴシック" charset="-128"/>
          <a:cs typeface="ＭＳ Ｐゴシック" charset="-128"/>
        </a:defRPr>
      </a:lvl4pPr>
      <a:lvl5pPr algn="ctr" defTabSz="866775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114FFB"/>
          </a:solidFill>
          <a:latin typeface="Arial" pitchFamily="-108" charset="0"/>
          <a:ea typeface="ＭＳ Ｐゴシック" charset="-128"/>
          <a:cs typeface="ＭＳ Ｐゴシック" charset="-128"/>
        </a:defRPr>
      </a:lvl5pPr>
      <a:lvl6pPr marL="457200" algn="ctr" defTabSz="866775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114FFB"/>
          </a:solidFill>
          <a:latin typeface="Comic Sans MS" pitchFamily="-108" charset="0"/>
        </a:defRPr>
      </a:lvl6pPr>
      <a:lvl7pPr marL="914400" algn="ctr" defTabSz="866775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114FFB"/>
          </a:solidFill>
          <a:latin typeface="Comic Sans MS" pitchFamily="-108" charset="0"/>
        </a:defRPr>
      </a:lvl7pPr>
      <a:lvl8pPr marL="1371600" algn="ctr" defTabSz="866775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114FFB"/>
          </a:solidFill>
          <a:latin typeface="Comic Sans MS" pitchFamily="-108" charset="0"/>
        </a:defRPr>
      </a:lvl8pPr>
      <a:lvl9pPr marL="1828800" algn="ctr" defTabSz="866775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114FFB"/>
          </a:solidFill>
          <a:latin typeface="Comic Sans MS" pitchFamily="-108" charset="0"/>
        </a:defRPr>
      </a:lvl9pPr>
    </p:titleStyle>
    <p:bodyStyle>
      <a:lvl1pPr marL="323850" indent="-323850" algn="l" defTabSz="866775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q"/>
        <a:defRPr sz="2200">
          <a:solidFill>
            <a:schemeClr val="tx1"/>
          </a:solidFill>
          <a:latin typeface="Arial"/>
          <a:ea typeface="ＭＳ Ｐゴシック" charset="-128"/>
          <a:cs typeface="Arial"/>
        </a:defRPr>
      </a:lvl1pPr>
      <a:lvl2pPr marL="704850" indent="-271463" algn="l" defTabSz="866775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o"/>
        <a:defRPr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2pPr>
      <a:lvl3pPr marL="1084263" indent="-217488" algn="l" defTabSz="866775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16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3pPr>
      <a:lvl4pPr marL="1519238" indent="-217488" algn="l" defTabSz="866775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4pPr>
      <a:lvl5pPr marL="1952625" indent="-217488" algn="l" defTabSz="866775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5pPr>
      <a:lvl6pPr marL="2409825" indent="-217488" algn="l" defTabSz="866775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1600">
          <a:solidFill>
            <a:schemeClr val="tx1"/>
          </a:solidFill>
          <a:latin typeface="+mn-lt"/>
          <a:ea typeface="ＭＳ Ｐゴシック" pitchFamily="-108" charset="-128"/>
        </a:defRPr>
      </a:lvl6pPr>
      <a:lvl7pPr marL="2867025" indent="-217488" algn="l" defTabSz="866775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1600">
          <a:solidFill>
            <a:schemeClr val="tx1"/>
          </a:solidFill>
          <a:latin typeface="+mn-lt"/>
          <a:ea typeface="ＭＳ Ｐゴシック" pitchFamily="-108" charset="-128"/>
        </a:defRPr>
      </a:lvl7pPr>
      <a:lvl8pPr marL="3324225" indent="-217488" algn="l" defTabSz="866775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1600">
          <a:solidFill>
            <a:schemeClr val="tx1"/>
          </a:solidFill>
          <a:latin typeface="+mn-lt"/>
          <a:ea typeface="ＭＳ Ｐゴシック" pitchFamily="-108" charset="-128"/>
        </a:defRPr>
      </a:lvl8pPr>
      <a:lvl9pPr marL="3781425" indent="-217488" algn="l" defTabSz="866775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1600">
          <a:solidFill>
            <a:schemeClr val="tx1"/>
          </a:solidFill>
          <a:latin typeface="+mn-lt"/>
          <a:ea typeface="ＭＳ Ｐゴシック" pitchFamily="-108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5161" y="1123382"/>
            <a:ext cx="8730239" cy="1143000"/>
          </a:xfrm>
          <a:noFill/>
        </p:spPr>
        <p:txBody>
          <a:bodyPr lIns="90488" tIns="44450" rIns="90488" bIns="44450" anchor="ctr"/>
          <a:lstStyle/>
          <a:p>
            <a:pPr defTabSz="914400" eaLnBrk="1" fontAlgn="auto" hangingPunct="1">
              <a:spcAft>
                <a:spcPts val="0"/>
              </a:spcAft>
              <a:defRPr/>
            </a:pPr>
            <a:r>
              <a:rPr lang="en-US" sz="4400" kern="1200" dirty="0" smtClean="0">
                <a:ln w="6350">
                  <a:noFill/>
                </a:ln>
                <a:solidFill>
                  <a:srgbClr val="0070C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ea typeface="ＭＳ Ｐゴシック" pitchFamily="34" charset="-128"/>
                <a:cs typeface="+mj-cs"/>
              </a:rPr>
              <a:t>Enhance &amp; Explore:</a:t>
            </a:r>
          </a:p>
        </p:txBody>
      </p:sp>
      <p:pic>
        <p:nvPicPr>
          <p:cNvPr id="2051" name="Picture 3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11291" y="280555"/>
            <a:ext cx="1464397" cy="83228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76200" y="1203325"/>
            <a:ext cx="8991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CH" dirty="0"/>
          </a:p>
        </p:txBody>
      </p:sp>
      <p:sp>
        <p:nvSpPr>
          <p:cNvPr id="2053" name="Line 5"/>
          <p:cNvSpPr>
            <a:spLocks noChangeShapeType="1"/>
          </p:cNvSpPr>
          <p:nvPr/>
        </p:nvSpPr>
        <p:spPr bwMode="auto">
          <a:xfrm>
            <a:off x="76200" y="5699125"/>
            <a:ext cx="8991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CH" dirty="0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2913063" y="5724525"/>
            <a:ext cx="3184525" cy="1123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>
              <a:spcBef>
                <a:spcPct val="20000"/>
              </a:spcBef>
            </a:pPr>
            <a:r>
              <a:rPr lang="fr-FR" sz="2000" b="0" dirty="0">
                <a:latin typeface="Zapf Calligraphic 801 SWA" pitchFamily="18" charset="0"/>
              </a:rPr>
              <a:t>CH-1015 Lausanne</a:t>
            </a:r>
            <a:endParaRPr lang="fr-FR" sz="2400" b="0" dirty="0">
              <a:latin typeface="Zapf Calligraphic 801 SWA" pitchFamily="18" charset="0"/>
            </a:endParaRPr>
          </a:p>
          <a:p>
            <a:pPr>
              <a:spcBef>
                <a:spcPct val="20000"/>
              </a:spcBef>
            </a:pPr>
            <a:r>
              <a:rPr lang="fr-FR" sz="2000" b="0" dirty="0">
                <a:latin typeface="Zapf Calligraphic 801 SWA" pitchFamily="18" charset="0"/>
              </a:rPr>
              <a:t>adel.aziz@epfl.ch</a:t>
            </a:r>
          </a:p>
          <a:p>
            <a:pPr>
              <a:spcBef>
                <a:spcPct val="20000"/>
              </a:spcBef>
            </a:pPr>
            <a:r>
              <a:rPr lang="fr-FR" sz="2000" b="0" dirty="0">
                <a:latin typeface="Zapf Calligraphic 801 SWA" pitchFamily="18" charset="0"/>
              </a:rPr>
              <a:t>http://people.epfl.ch/adel.aziz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592050"/>
            <a:ext cx="8686800" cy="1679575"/>
          </a:xfrm>
          <a:noFill/>
        </p:spPr>
        <p:txBody>
          <a:bodyPr lIns="100012" tIns="49212" rIns="100012" bIns="49212"/>
          <a:lstStyle/>
          <a:p>
            <a:pPr marL="369888" indent="-369888" defTabSz="987425"/>
            <a:r>
              <a:rPr lang="fr-FR" dirty="0" smtClean="0">
                <a:latin typeface="Arial" charset="0"/>
                <a:ea typeface="ＭＳ Ｐゴシック" pitchFamily="34" charset="-128"/>
                <a:cs typeface="Arial" charset="0"/>
              </a:rPr>
              <a:t>Adel Aziz </a:t>
            </a:r>
          </a:p>
          <a:p>
            <a:pPr marL="369888" indent="-369888" defTabSz="987425"/>
            <a:endParaRPr lang="fr-FR" sz="500" dirty="0" smtClean="0">
              <a:latin typeface="Arial" charset="0"/>
              <a:ea typeface="ＭＳ Ｐゴシック" pitchFamily="34" charset="-128"/>
              <a:cs typeface="Arial" charset="0"/>
            </a:endParaRPr>
          </a:p>
          <a:p>
            <a:pPr marL="369888" indent="-369888" defTabSz="987425">
              <a:lnSpc>
                <a:spcPct val="90000"/>
              </a:lnSpc>
            </a:pPr>
            <a:endParaRPr lang="en-US" sz="1400" dirty="0" smtClean="0">
              <a:latin typeface="Arial" charset="0"/>
              <a:ea typeface="ＭＳ Ｐゴシック" pitchFamily="34" charset="-128"/>
              <a:cs typeface="Arial" charset="0"/>
            </a:endParaRPr>
          </a:p>
          <a:p>
            <a:pPr marL="369888" indent="-369888" defTabSz="987425">
              <a:lnSpc>
                <a:spcPct val="90000"/>
              </a:lnSpc>
            </a:pPr>
            <a:r>
              <a:rPr lang="en-US" sz="1800" dirty="0" smtClean="0">
                <a:latin typeface="Arial" charset="0"/>
                <a:ea typeface="ＭＳ Ｐゴシック" pitchFamily="34" charset="-128"/>
                <a:cs typeface="Arial" charset="0"/>
              </a:rPr>
              <a:t>joint work with</a:t>
            </a:r>
          </a:p>
          <a:p>
            <a:pPr marL="369888" indent="-369888" defTabSz="987425">
              <a:lnSpc>
                <a:spcPct val="90000"/>
              </a:lnSpc>
            </a:pPr>
            <a:r>
              <a:rPr lang="en-US" sz="2000" dirty="0" smtClean="0">
                <a:latin typeface="Arial" charset="0"/>
                <a:ea typeface="ＭＳ Ｐゴシック" pitchFamily="34" charset="-128"/>
                <a:cs typeface="Arial" charset="0"/>
              </a:rPr>
              <a:t>Julien Herzen, Ruben Merz, </a:t>
            </a:r>
            <a:r>
              <a:rPr lang="en-US" sz="2000" dirty="0" err="1" smtClean="0">
                <a:latin typeface="Arial" charset="0"/>
                <a:ea typeface="ＭＳ Ｐゴシック" pitchFamily="34" charset="-128"/>
                <a:cs typeface="Arial" charset="0"/>
              </a:rPr>
              <a:t>Seva</a:t>
            </a:r>
            <a:r>
              <a:rPr lang="en-US" sz="2000" dirty="0" smtClean="0">
                <a:latin typeface="Arial" charset="0"/>
                <a:ea typeface="ＭＳ Ｐゴシック" pitchFamily="34" charset="-128"/>
                <a:cs typeface="Arial" charset="0"/>
              </a:rPr>
              <a:t> Shneer, and Patrick Thiran</a:t>
            </a:r>
          </a:p>
          <a:p>
            <a:pPr marL="369888" indent="-369888" defTabSz="987425">
              <a:lnSpc>
                <a:spcPct val="90000"/>
              </a:lnSpc>
            </a:pPr>
            <a:endParaRPr lang="en-US" sz="1800" dirty="0" smtClean="0">
              <a:latin typeface="Arial" charset="0"/>
              <a:ea typeface="ＭＳ Ｐゴシック" pitchFamily="34" charset="-128"/>
              <a:cs typeface="Arial" charset="0"/>
            </a:endParaRPr>
          </a:p>
          <a:p>
            <a:pPr marL="369888" indent="-369888" defTabSz="987425">
              <a:lnSpc>
                <a:spcPct val="90000"/>
              </a:lnSpc>
            </a:pPr>
            <a:r>
              <a:rPr lang="fr-FR" sz="1800" dirty="0" err="1" smtClean="0">
                <a:latin typeface="Arial" charset="0"/>
                <a:ea typeface="ＭＳ Ｐゴシック" pitchFamily="34" charset="-128"/>
                <a:cs typeface="Arial" charset="0"/>
              </a:rPr>
              <a:t>September</a:t>
            </a:r>
            <a:r>
              <a:rPr lang="fr-FR" sz="1800" dirty="0" smtClean="0">
                <a:latin typeface="Arial" charset="0"/>
                <a:ea typeface="ＭＳ Ｐゴシック" pitchFamily="34" charset="-128"/>
                <a:cs typeface="Arial" charset="0"/>
              </a:rPr>
              <a:t> 21</a:t>
            </a:r>
            <a:r>
              <a:rPr lang="fr-FR" sz="1800" baseline="30000" dirty="0" smtClean="0">
                <a:latin typeface="Arial" charset="0"/>
                <a:ea typeface="ＭＳ Ｐゴシック" pitchFamily="34" charset="-128"/>
                <a:cs typeface="Arial" charset="0"/>
              </a:rPr>
              <a:t>st</a:t>
            </a:r>
            <a:r>
              <a:rPr lang="fr-FR" sz="1800" dirty="0" smtClean="0">
                <a:latin typeface="Arial" charset="0"/>
                <a:ea typeface="ＭＳ Ｐゴシック" pitchFamily="34" charset="-128"/>
                <a:cs typeface="Arial" charset="0"/>
              </a:rPr>
              <a:t> 2011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185161" y="340933"/>
            <a:ext cx="1383867" cy="615553"/>
          </a:xfrm>
          <a:prstGeom prst="rect">
            <a:avLst/>
          </a:prstGeom>
          <a:solidFill>
            <a:srgbClr val="0000FF"/>
          </a:solidFill>
          <a:ln w="12700">
            <a:noFill/>
            <a:miter lim="800000"/>
            <a:headEnd/>
            <a:tailEnd/>
          </a:ln>
        </p:spPr>
        <p:txBody>
          <a:bodyPr wrap="square" lIns="54000" tIns="0" rIns="54000" bIns="0" anchor="ctr">
            <a:spAutoFit/>
          </a:bodyPr>
          <a:lstStyle/>
          <a:p>
            <a:r>
              <a:rPr lang="fr-FR" sz="4000" dirty="0">
                <a:solidFill>
                  <a:schemeClr val="bg1"/>
                </a:solidFill>
                <a:latin typeface="Arial" charset="0"/>
              </a:rPr>
              <a:t>LCA</a:t>
            </a: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-66675" y="414338"/>
            <a:ext cx="1841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dirty="0"/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 bwMode="auto">
          <a:xfrm>
            <a:off x="183323" y="1470106"/>
            <a:ext cx="8730239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H" sz="4000" b="1" i="0" u="none" strike="noStrike" kern="1200" cap="none" spc="0" normalizeH="0" baseline="0" noProof="0" dirty="0" smtClean="0">
                <a:ln w="6350">
                  <a:noFill/>
                </a:ln>
                <a:solidFill>
                  <a:srgbClr val="0070C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Arial" pitchFamily="34" charset="0"/>
                <a:ea typeface="ＭＳ Ｐゴシック" pitchFamily="34" charset="-128"/>
                <a:cs typeface="+mj-cs"/>
              </a:rPr>
              <a:t/>
            </a:r>
            <a:br>
              <a:rPr kumimoji="0" lang="fr-CH" sz="4000" b="1" i="0" u="none" strike="noStrike" kern="1200" cap="none" spc="0" normalizeH="0" baseline="0" noProof="0" dirty="0" smtClean="0">
                <a:ln w="6350">
                  <a:noFill/>
                </a:ln>
                <a:solidFill>
                  <a:srgbClr val="0070C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Arial" pitchFamily="34" charset="0"/>
                <a:ea typeface="ＭＳ Ｐゴシック" pitchFamily="34" charset="-128"/>
                <a:cs typeface="+mj-cs"/>
              </a:rPr>
            </a:br>
            <a:r>
              <a:rPr kumimoji="0" lang="en-US" sz="3600" b="1" i="0" u="none" strike="noStrike" kern="1200" cap="none" spc="0" normalizeH="0" baseline="0" dirty="0" smtClean="0">
                <a:ln w="6350">
                  <a:noFill/>
                </a:ln>
                <a:solidFill>
                  <a:srgbClr val="0070C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Arial" pitchFamily="34" charset="0"/>
                <a:ea typeface="ＭＳ Ｐゴシック" pitchFamily="34" charset="-128"/>
                <a:cs typeface="+mj-cs"/>
              </a:rPr>
              <a:t>an Adaptive Algorithm</a:t>
            </a:r>
            <a:r>
              <a:rPr kumimoji="0" lang="en-US" sz="3600" b="1" i="0" u="none" strike="noStrike" kern="1200" cap="none" spc="0" normalizeH="0" dirty="0" smtClean="0">
                <a:ln w="6350">
                  <a:noFill/>
                </a:ln>
                <a:solidFill>
                  <a:srgbClr val="0070C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Arial" pitchFamily="34" charset="0"/>
                <a:ea typeface="ＭＳ Ｐゴシック" pitchFamily="34" charset="-128"/>
                <a:cs typeface="+mj-cs"/>
              </a:rPr>
              <a:t> to Maximize</a:t>
            </a:r>
            <a:endParaRPr kumimoji="0" lang="en-US" sz="3600" b="1" i="0" u="none" strike="noStrike" kern="1200" cap="none" spc="0" normalizeH="0" baseline="0" dirty="0" smtClean="0">
              <a:ln w="6350">
                <a:noFill/>
              </a:ln>
              <a:solidFill>
                <a:srgbClr val="0070C0"/>
              </a:soli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itchFamily="34" charset="0"/>
              <a:ea typeface="ＭＳ Ｐゴシック" pitchFamily="34" charset="-128"/>
              <a:cs typeface="+mj-cs"/>
            </a:endParaRPr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 bwMode="auto">
          <a:xfrm>
            <a:off x="240723" y="2097012"/>
            <a:ext cx="8730239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H" sz="4000" b="1" i="0" u="none" strike="noStrike" kern="1200" cap="none" spc="0" normalizeH="0" baseline="0" noProof="0" dirty="0" smtClean="0">
                <a:ln w="6350">
                  <a:noFill/>
                </a:ln>
                <a:solidFill>
                  <a:srgbClr val="0070C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Arial" pitchFamily="34" charset="0"/>
                <a:ea typeface="ＭＳ Ｐゴシック" pitchFamily="34" charset="-128"/>
                <a:cs typeface="+mj-cs"/>
              </a:rPr>
              <a:t/>
            </a:r>
            <a:br>
              <a:rPr kumimoji="0" lang="fr-CH" sz="4000" b="1" i="0" u="none" strike="noStrike" kern="1200" cap="none" spc="0" normalizeH="0" baseline="0" noProof="0" dirty="0" smtClean="0">
                <a:ln w="6350">
                  <a:noFill/>
                </a:ln>
                <a:solidFill>
                  <a:srgbClr val="0070C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Arial" pitchFamily="34" charset="0"/>
                <a:ea typeface="ＭＳ Ｐゴシック" pitchFamily="34" charset="-128"/>
                <a:cs typeface="+mj-cs"/>
              </a:rPr>
            </a:br>
            <a:r>
              <a:rPr kumimoji="0" lang="en-US" sz="3600" b="1" i="0" u="none" strike="noStrike" kern="1200" cap="none" spc="0" normalizeH="0" baseline="0" dirty="0" smtClean="0">
                <a:ln w="6350">
                  <a:noFill/>
                </a:ln>
                <a:solidFill>
                  <a:srgbClr val="0070C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Arial" pitchFamily="34" charset="0"/>
                <a:ea typeface="ＭＳ Ｐゴシック" pitchFamily="34" charset="-128"/>
                <a:cs typeface="+mj-cs"/>
              </a:rPr>
              <a:t>the Utility</a:t>
            </a:r>
            <a:r>
              <a:rPr kumimoji="0" lang="en-US" sz="3600" b="1" i="0" u="none" strike="noStrike" kern="1200" cap="none" spc="0" normalizeH="0" dirty="0" smtClean="0">
                <a:ln w="6350">
                  <a:noFill/>
                </a:ln>
                <a:solidFill>
                  <a:srgbClr val="0070C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Arial" pitchFamily="34" charset="0"/>
                <a:ea typeface="ＭＳ Ｐゴシック" pitchFamily="34" charset="-128"/>
                <a:cs typeface="+mj-cs"/>
              </a:rPr>
              <a:t> of Wireless Networks</a:t>
            </a:r>
            <a:endParaRPr kumimoji="0" lang="en-US" sz="3600" b="1" i="0" u="none" strike="noStrike" kern="1200" cap="none" spc="0" normalizeH="0" baseline="0" dirty="0" smtClean="0">
              <a:ln w="6350">
                <a:noFill/>
              </a:ln>
              <a:solidFill>
                <a:srgbClr val="0070C0"/>
              </a:soli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itchFamily="34" charset="0"/>
              <a:ea typeface="ＭＳ Ｐゴシック" pitchFamily="34" charset="-128"/>
              <a:cs typeface="+mj-cs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92113" y="714356"/>
            <a:ext cx="8294687" cy="592935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tabLst/>
              <a:defRPr/>
            </a:pPr>
            <a:r>
              <a:rPr lang="en-US" sz="2800" b="0" noProof="0" dirty="0" smtClean="0">
                <a:latin typeface="Arial" pitchFamily="34" charset="0"/>
              </a:rPr>
              <a:t>Deployment map: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 </a:t>
            </a: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tabLst/>
              <a:defRPr/>
            </a:pPr>
            <a:endParaRPr lang="en-US" sz="2800" b="0" dirty="0" smtClean="0">
              <a:latin typeface="Arial" pitchFamily="34" charset="0"/>
            </a:endParaRP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tabLst/>
              <a:defRPr/>
            </a:pPr>
            <a:endParaRPr kumimoji="0" lang="en-US" sz="2800" b="0" i="0" u="none" strike="noStrike" kern="1200" cap="none" spc="0" normalizeH="0" baseline="3000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tabLst/>
              <a:defRPr/>
            </a:pPr>
            <a:endParaRPr lang="en-US" sz="2800" b="0" baseline="30000" dirty="0" smtClean="0">
              <a:latin typeface="Arial" pitchFamily="34" charset="0"/>
            </a:endParaRP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tabLst/>
              <a:defRPr/>
            </a:pPr>
            <a:endParaRPr kumimoji="0" lang="en-US" sz="2800" b="0" i="0" u="none" strike="noStrike" kern="1200" cap="none" spc="0" normalizeH="0" baseline="3000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tabLst/>
              <a:defRPr/>
            </a:pPr>
            <a:r>
              <a:rPr lang="en-US" sz="2800" b="0" dirty="0" smtClean="0">
                <a:latin typeface="Arial" pitchFamily="34" charset="0"/>
              </a:rPr>
              <a:t>Without E&amp;E:</a:t>
            </a: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tabLst/>
              <a:defRPr/>
            </a:pPr>
            <a:endParaRPr lang="en-US" sz="2800" b="0" dirty="0" smtClean="0">
              <a:latin typeface="Arial" pitchFamily="34" charset="0"/>
            </a:endParaRP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tabLst/>
              <a:defRPr/>
            </a:pPr>
            <a:endParaRPr lang="en-US" sz="2800" b="0" dirty="0" smtClean="0">
              <a:latin typeface="Arial" pitchFamily="34" charset="0"/>
            </a:endParaRP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tabLst/>
              <a:defRPr/>
            </a:pPr>
            <a:endParaRPr lang="en-US" sz="2800" b="0" dirty="0" smtClean="0">
              <a:latin typeface="Arial" pitchFamily="34" charset="0"/>
            </a:endParaRP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tabLst/>
              <a:defRPr/>
            </a:pPr>
            <a:r>
              <a:rPr lang="en-US" sz="2800" b="0" dirty="0" smtClean="0">
                <a:latin typeface="Arial" pitchFamily="34" charset="0"/>
              </a:rPr>
              <a:t>With E&amp;E:</a:t>
            </a: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(proportional fairness)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62651" y="6566054"/>
            <a:ext cx="947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CH" dirty="0" smtClean="0">
                <a:latin typeface="Calibri" pitchFamily="34" charset="0"/>
                <a:cs typeface="Calibri" pitchFamily="34" charset="0"/>
              </a:rPr>
              <a:t>9/14</a:t>
            </a:r>
            <a:endParaRPr lang="fr-CH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3" name="Title 1"/>
          <p:cNvSpPr>
            <a:spLocks noGrp="1"/>
          </p:cNvSpPr>
          <p:nvPr>
            <p:ph type="title"/>
          </p:nvPr>
        </p:nvSpPr>
        <p:spPr>
          <a:xfrm>
            <a:off x="-1838" y="8356"/>
            <a:ext cx="9144000" cy="685800"/>
          </a:xfrm>
        </p:spPr>
        <p:txBody>
          <a:bodyPr/>
          <a:lstStyle/>
          <a:p>
            <a:pPr>
              <a:lnSpc>
                <a:spcPct val="120000"/>
              </a:lnSpc>
              <a:defRPr/>
            </a:pPr>
            <a:r>
              <a:rPr lang="en-US" sz="3500" kern="1200" dirty="0" smtClean="0">
                <a:ln w="6350">
                  <a:noFill/>
                </a:ln>
                <a:solidFill>
                  <a:srgbClr val="0070C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ea typeface="ＭＳ Ｐゴシック" pitchFamily="34" charset="-128"/>
                <a:cs typeface="+mj-cs"/>
              </a:rPr>
              <a:t>Experimental Results in WLAN</a:t>
            </a:r>
          </a:p>
        </p:txBody>
      </p:sp>
      <p:pic>
        <p:nvPicPr>
          <p:cNvPr id="1026" name="Picture 2" descr="C:\Users\aaziz\Desktop\Desktop\CVS files\lca3-mobicom11\figs\map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49943" y="849561"/>
            <a:ext cx="4044663" cy="1750675"/>
          </a:xfrm>
          <a:prstGeom prst="rect">
            <a:avLst/>
          </a:prstGeom>
          <a:noFill/>
        </p:spPr>
      </p:pic>
      <p:sp>
        <p:nvSpPr>
          <p:cNvPr id="7" name="Oval 6"/>
          <p:cNvSpPr/>
          <p:nvPr/>
        </p:nvSpPr>
        <p:spPr bwMode="auto">
          <a:xfrm>
            <a:off x="7574507" y="1637730"/>
            <a:ext cx="150125" cy="163773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CH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pitchFamily="-108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6525883" y="1653650"/>
            <a:ext cx="150125" cy="163773"/>
          </a:xfrm>
          <a:prstGeom prst="ellipse">
            <a:avLst/>
          </a:prstGeom>
          <a:solidFill>
            <a:schemeClr val="tx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CH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pitchFamily="-108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7579051" y="2283730"/>
            <a:ext cx="150125" cy="163773"/>
          </a:xfrm>
          <a:prstGeom prst="ellipse">
            <a:avLst/>
          </a:prstGeom>
          <a:solidFill>
            <a:schemeClr val="tx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CH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pitchFamily="-108" charset="0"/>
            </a:endParaRPr>
          </a:p>
        </p:txBody>
      </p: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34421" y="2829166"/>
            <a:ext cx="2574000" cy="1786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16662" y="2805774"/>
            <a:ext cx="2574000" cy="1805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82246" y="4769912"/>
            <a:ext cx="2574000" cy="1755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399918" y="4778806"/>
            <a:ext cx="2574000" cy="1766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5" name="Straight Arrow Connector 14"/>
          <p:cNvCxnSpPr/>
          <p:nvPr/>
        </p:nvCxnSpPr>
        <p:spPr bwMode="auto">
          <a:xfrm rot="16200000" flipH="1">
            <a:off x="7110233" y="1255341"/>
            <a:ext cx="8064" cy="920484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000099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 rot="5400000" flipH="1" flipV="1">
            <a:off x="7447297" y="2047339"/>
            <a:ext cx="418191" cy="1588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3550"/>
            <a:ext cx="8229600" cy="4575810"/>
          </a:xfrm>
        </p:spPr>
        <p:txBody>
          <a:bodyPr/>
          <a:lstStyle/>
          <a:p>
            <a:pPr lvl="1"/>
            <a:endParaRPr lang="en-US" sz="1400" dirty="0" smtClean="0"/>
          </a:p>
          <a:p>
            <a:pPr marL="361950" indent="-361950"/>
            <a:r>
              <a:rPr lang="en-US" sz="2500" dirty="0" smtClean="0"/>
              <a:t>Inter-flow fairness</a:t>
            </a:r>
          </a:p>
          <a:p>
            <a:pPr lvl="1">
              <a:buFont typeface="Wingdings" pitchFamily="2" charset="2"/>
              <a:buChar char="q"/>
            </a:pPr>
            <a:r>
              <a:rPr lang="en-US" sz="2200" dirty="0" smtClean="0"/>
              <a:t> Appropriate queuing is needed (Fair Queuing</a:t>
            </a:r>
            <a:r>
              <a:rPr lang="en-US" sz="2200" baseline="30000" dirty="0" smtClean="0"/>
              <a:t>  [1]</a:t>
            </a:r>
            <a:r>
              <a:rPr lang="en-US" sz="2200" dirty="0" smtClean="0"/>
              <a:t>)</a:t>
            </a:r>
          </a:p>
          <a:p>
            <a:pPr lvl="1">
              <a:buFont typeface="Wingdings" pitchFamily="2" charset="2"/>
              <a:buChar char="q"/>
            </a:pPr>
            <a:r>
              <a:rPr lang="en-US" sz="2200" dirty="0" smtClean="0"/>
              <a:t> … but it is not enough</a:t>
            </a:r>
            <a:endParaRPr lang="en-US" sz="22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3174" y="679205"/>
            <a:ext cx="4015974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1091" y="3930479"/>
            <a:ext cx="3525566" cy="25871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78624" y="3882944"/>
            <a:ext cx="3547577" cy="2638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61090" y="3975746"/>
            <a:ext cx="3564977" cy="2591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140402" y="3941174"/>
            <a:ext cx="3490789" cy="2582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8262651" y="6566054"/>
            <a:ext cx="947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CH" dirty="0" smtClean="0">
                <a:latin typeface="Calibri" pitchFamily="34" charset="0"/>
                <a:cs typeface="Calibri" pitchFamily="34" charset="0"/>
              </a:rPr>
              <a:t>10/14</a:t>
            </a:r>
            <a:endParaRPr lang="fr-CH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57175" y="6523038"/>
            <a:ext cx="651510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0" baseline="30000" dirty="0" smtClean="0"/>
              <a:t>[1]</a:t>
            </a:r>
            <a:r>
              <a:rPr lang="en-US" b="0" dirty="0" smtClean="0"/>
              <a:t> </a:t>
            </a:r>
            <a:r>
              <a:rPr lang="en-US" dirty="0" smtClean="0"/>
              <a:t>Demers </a:t>
            </a:r>
            <a:r>
              <a:rPr lang="en-US" dirty="0"/>
              <a:t>et al., </a:t>
            </a:r>
            <a:r>
              <a:rPr lang="en-US" dirty="0" smtClean="0"/>
              <a:t>Sigcomm’89</a:t>
            </a:r>
            <a:endParaRPr lang="en-US" dirty="0"/>
          </a:p>
        </p:txBody>
      </p:sp>
      <p:sp>
        <p:nvSpPr>
          <p:cNvPr id="13" name="Title 1"/>
          <p:cNvSpPr txBox="1">
            <a:spLocks/>
          </p:cNvSpPr>
          <p:nvPr/>
        </p:nvSpPr>
        <p:spPr bwMode="auto">
          <a:xfrm>
            <a:off x="-1838" y="8356"/>
            <a:ext cx="9144000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88431" tIns="43513" rIns="88431" bIns="43513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866775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 w="6350">
                  <a:noFill/>
                </a:ln>
                <a:solidFill>
                  <a:srgbClr val="0070C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Arial" pitchFamily="34" charset="0"/>
                <a:ea typeface="ＭＳ Ｐゴシック" pitchFamily="34" charset="-128"/>
                <a:cs typeface="+mj-cs"/>
              </a:rPr>
              <a:t>Starvation in Mesh Networks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92113" y="714356"/>
            <a:ext cx="8294687" cy="592935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tabLst/>
              <a:defRPr/>
            </a:pPr>
            <a:r>
              <a:rPr lang="en-US" sz="2800" b="0" noProof="0" dirty="0" smtClean="0">
                <a:latin typeface="Arial" pitchFamily="34" charset="0"/>
              </a:rPr>
              <a:t>Deployment map: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 </a:t>
            </a: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tabLst/>
              <a:defRPr/>
            </a:pPr>
            <a:endParaRPr lang="en-US" sz="2800" b="0" dirty="0" smtClean="0">
              <a:latin typeface="Arial" pitchFamily="34" charset="0"/>
            </a:endParaRP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tabLst/>
              <a:defRPr/>
            </a:pPr>
            <a:endParaRPr kumimoji="0" lang="en-US" sz="2800" b="0" i="0" u="none" strike="noStrike" kern="1200" cap="none" spc="0" normalizeH="0" baseline="3000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tabLst/>
              <a:defRPr/>
            </a:pPr>
            <a:endParaRPr lang="en-US" sz="2800" b="0" baseline="30000" dirty="0" smtClean="0">
              <a:latin typeface="Arial" pitchFamily="34" charset="0"/>
            </a:endParaRP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tabLst/>
              <a:defRPr/>
            </a:pPr>
            <a:endParaRPr kumimoji="0" lang="en-US" sz="2800" b="0" i="0" u="none" strike="noStrike" kern="1200" cap="none" spc="0" normalizeH="0" baseline="3000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tabLst/>
              <a:defRPr/>
            </a:pPr>
            <a:r>
              <a:rPr lang="en-US" sz="2800" b="0" dirty="0" smtClean="0">
                <a:latin typeface="Arial" pitchFamily="34" charset="0"/>
              </a:rPr>
              <a:t>Without E&amp;E:</a:t>
            </a: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tabLst/>
              <a:defRPr/>
            </a:pPr>
            <a:endParaRPr lang="en-US" sz="2800" b="0" dirty="0" smtClean="0">
              <a:latin typeface="Arial" pitchFamily="34" charset="0"/>
            </a:endParaRP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tabLst/>
              <a:defRPr/>
            </a:pPr>
            <a:endParaRPr lang="en-US" sz="2800" b="0" dirty="0" smtClean="0">
              <a:latin typeface="Arial" pitchFamily="34" charset="0"/>
            </a:endParaRP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tabLst/>
              <a:defRPr/>
            </a:pPr>
            <a:endParaRPr lang="en-US" sz="2800" b="0" dirty="0" smtClean="0">
              <a:latin typeface="Arial" pitchFamily="34" charset="0"/>
            </a:endParaRP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tabLst/>
              <a:defRPr/>
            </a:pPr>
            <a:r>
              <a:rPr lang="en-US" sz="2800" b="0" dirty="0" smtClean="0">
                <a:latin typeface="Arial" pitchFamily="34" charset="0"/>
              </a:rPr>
              <a:t>With E&amp;E:</a:t>
            </a: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(proportional fairness)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62651" y="6566054"/>
            <a:ext cx="947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CH" dirty="0" smtClean="0">
                <a:latin typeface="Calibri" pitchFamily="34" charset="0"/>
                <a:cs typeface="Calibri" pitchFamily="34" charset="0"/>
              </a:rPr>
              <a:t>11/14</a:t>
            </a:r>
            <a:endParaRPr lang="fr-CH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3" name="Title 1"/>
          <p:cNvSpPr>
            <a:spLocks noGrp="1"/>
          </p:cNvSpPr>
          <p:nvPr>
            <p:ph type="title"/>
          </p:nvPr>
        </p:nvSpPr>
        <p:spPr>
          <a:xfrm>
            <a:off x="-1838" y="8356"/>
            <a:ext cx="9144000" cy="685800"/>
          </a:xfrm>
        </p:spPr>
        <p:txBody>
          <a:bodyPr/>
          <a:lstStyle/>
          <a:p>
            <a:pPr>
              <a:lnSpc>
                <a:spcPct val="120000"/>
              </a:lnSpc>
              <a:defRPr/>
            </a:pPr>
            <a:r>
              <a:rPr lang="en-US" sz="3500" kern="1200" dirty="0" smtClean="0">
                <a:ln w="6350">
                  <a:noFill/>
                </a:ln>
                <a:solidFill>
                  <a:srgbClr val="0070C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ea typeface="ＭＳ Ｐゴシック" pitchFamily="34" charset="-128"/>
                <a:cs typeface="+mj-cs"/>
              </a:rPr>
              <a:t>Practical Results in Mesh Networks</a:t>
            </a:r>
          </a:p>
        </p:txBody>
      </p:sp>
      <p:pic>
        <p:nvPicPr>
          <p:cNvPr id="1026" name="Picture 2" descr="C:\Users\aaziz\Desktop\Desktop\CVS files\lca3-mobicom11\figs\map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49943" y="672137"/>
            <a:ext cx="4044663" cy="1750675"/>
          </a:xfrm>
          <a:prstGeom prst="rect">
            <a:avLst/>
          </a:prstGeom>
          <a:noFill/>
        </p:spPr>
      </p:pic>
      <p:sp>
        <p:nvSpPr>
          <p:cNvPr id="7" name="Oval 6"/>
          <p:cNvSpPr/>
          <p:nvPr/>
        </p:nvSpPr>
        <p:spPr bwMode="auto">
          <a:xfrm>
            <a:off x="7574507" y="1460306"/>
            <a:ext cx="150125" cy="163773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CH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pitchFamily="-108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6525883" y="1476226"/>
            <a:ext cx="150125" cy="163773"/>
          </a:xfrm>
          <a:prstGeom prst="ellipse">
            <a:avLst/>
          </a:prstGeom>
          <a:solidFill>
            <a:schemeClr val="tx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CH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pitchFamily="-108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5934506" y="2088104"/>
            <a:ext cx="150125" cy="163773"/>
          </a:xfrm>
          <a:prstGeom prst="ellipse">
            <a:avLst/>
          </a:prstGeom>
          <a:solidFill>
            <a:schemeClr val="tx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CH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pitchFamily="-108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 bwMode="auto">
          <a:xfrm rot="16200000" flipH="1">
            <a:off x="7110233" y="1077917"/>
            <a:ext cx="8064" cy="920484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000099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>
            <a:off x="6676008" y="1392066"/>
            <a:ext cx="898499" cy="1588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Oval 16"/>
          <p:cNvSpPr/>
          <p:nvPr/>
        </p:nvSpPr>
        <p:spPr bwMode="auto">
          <a:xfrm>
            <a:off x="5431809" y="2101752"/>
            <a:ext cx="150125" cy="163773"/>
          </a:xfrm>
          <a:prstGeom prst="ellipse">
            <a:avLst/>
          </a:prstGeom>
          <a:solidFill>
            <a:schemeClr val="tx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CH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pitchFamily="-108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 bwMode="auto">
          <a:xfrm>
            <a:off x="5578103" y="2183637"/>
            <a:ext cx="479232" cy="1588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000099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>
            <a:endCxn id="8" idx="3"/>
          </p:cNvCxnSpPr>
          <p:nvPr/>
        </p:nvCxnSpPr>
        <p:spPr bwMode="auto">
          <a:xfrm flipV="1">
            <a:off x="6057335" y="1616015"/>
            <a:ext cx="490533" cy="477673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000099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21703" y="2497551"/>
            <a:ext cx="3283868" cy="2167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72943" y="4684791"/>
            <a:ext cx="3296848" cy="2141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Rectangle 17"/>
          <p:cNvSpPr/>
          <p:nvPr/>
        </p:nvSpPr>
        <p:spPr bwMode="auto">
          <a:xfrm>
            <a:off x="4749943" y="2497551"/>
            <a:ext cx="2655628" cy="23612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CH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pitchFamily="-108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4902343" y="4650201"/>
            <a:ext cx="2655628" cy="23612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CH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pitchFamily="-10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349921" y="3019425"/>
            <a:ext cx="12490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1-hop flow</a:t>
            </a:r>
            <a:endParaRPr lang="fr-CH" b="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349921" y="3914775"/>
            <a:ext cx="1249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b="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3-hop flow</a:t>
            </a:r>
            <a:endParaRPr lang="fr-CH" b="0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731079" y="4991100"/>
            <a:ext cx="12490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1-hop flow</a:t>
            </a:r>
            <a:endParaRPr lang="fr-CH" b="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276822" y="5955268"/>
            <a:ext cx="1249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b="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3-hop flow</a:t>
            </a:r>
            <a:endParaRPr lang="fr-CH" b="0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5757238" y="3341132"/>
            <a:ext cx="1607166" cy="56411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CH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pitchFamily="-108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055665" y="4991100"/>
            <a:ext cx="1094032" cy="3693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CH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pitchFamily="-10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4" grpId="0"/>
      <p:bldP spid="25" grpId="0"/>
      <p:bldP spid="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rate-region-sim-no-Umax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363" y="2943226"/>
            <a:ext cx="5246235" cy="3954060"/>
          </a:xfrm>
          <a:prstGeom prst="rect">
            <a:avLst/>
          </a:prstGeom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92113" y="714356"/>
            <a:ext cx="8294687" cy="592935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Ns-3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 simulator</a:t>
            </a:r>
          </a:p>
          <a:p>
            <a:pPr marL="1005840" lvl="1" indent="-411480" algn="l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r>
              <a:rPr lang="en-US" sz="2800" b="0" baseline="0" dirty="0" smtClean="0">
                <a:latin typeface="Arial" pitchFamily="34" charset="0"/>
              </a:rPr>
              <a:t>Re-use of same </a:t>
            </a:r>
            <a:r>
              <a:rPr lang="en-US" sz="2800" b="0" i="1" baseline="0" dirty="0" smtClean="0">
                <a:latin typeface="Arial" pitchFamily="34" charset="0"/>
              </a:rPr>
              <a:t>Click</a:t>
            </a:r>
            <a:r>
              <a:rPr lang="en-US" sz="2800" b="0" i="1" dirty="0" smtClean="0">
                <a:latin typeface="Arial" pitchFamily="34" charset="0"/>
              </a:rPr>
              <a:t> </a:t>
            </a:r>
            <a:r>
              <a:rPr lang="en-US" sz="2800" b="0" dirty="0" smtClean="0">
                <a:latin typeface="Arial" pitchFamily="34" charset="0"/>
              </a:rPr>
              <a:t>elements</a:t>
            </a:r>
            <a:endParaRPr lang="en-US" sz="2800" b="0" baseline="0" dirty="0" smtClean="0">
              <a:latin typeface="Arial" pitchFamily="34" charset="0"/>
            </a:endParaRPr>
          </a:p>
          <a:p>
            <a:pPr marL="1005840" lvl="1" indent="-411480" algn="l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r>
              <a:rPr lang="en-US" sz="2800" b="0" baseline="0" dirty="0" smtClean="0">
                <a:latin typeface="Arial" pitchFamily="34" charset="0"/>
              </a:rPr>
              <a:t>More</a:t>
            </a:r>
            <a:r>
              <a:rPr lang="en-US" sz="2800" b="0" dirty="0" smtClean="0">
                <a:latin typeface="Arial" pitchFamily="34" charset="0"/>
              </a:rPr>
              <a:t> controlled environment</a:t>
            </a:r>
          </a:p>
          <a:p>
            <a:pPr marL="1005840" lvl="1" indent="-411480" algn="l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Possible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 estimation of capacity</a:t>
            </a:r>
          </a:p>
          <a:p>
            <a:pPr marL="1005840" lvl="1" indent="-411480" algn="l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r>
              <a:rPr lang="en-US" sz="2800" b="0" baseline="0" dirty="0" smtClean="0">
                <a:latin typeface="Arial" pitchFamily="34" charset="0"/>
              </a:rPr>
              <a:t>Computation</a:t>
            </a:r>
            <a:r>
              <a:rPr lang="en-US" sz="2800" b="0" dirty="0" smtClean="0">
                <a:latin typeface="Arial" pitchFamily="34" charset="0"/>
              </a:rPr>
              <a:t> of optimum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 </a:t>
            </a:r>
            <a:endParaRPr kumimoji="0" lang="en-US" sz="2800" b="0" i="0" u="none" strike="noStrike" kern="1200" cap="none" spc="0" normalizeH="0" baseline="3000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262651" y="6566054"/>
            <a:ext cx="947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CH" dirty="0" smtClean="0">
                <a:latin typeface="Calibri" pitchFamily="34" charset="0"/>
                <a:cs typeface="Calibri" pitchFamily="34" charset="0"/>
              </a:rPr>
              <a:t>12/14</a:t>
            </a:r>
            <a:endParaRPr lang="fr-CH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3" name="Title 1"/>
          <p:cNvSpPr>
            <a:spLocks noGrp="1"/>
          </p:cNvSpPr>
          <p:nvPr>
            <p:ph type="title"/>
          </p:nvPr>
        </p:nvSpPr>
        <p:spPr>
          <a:xfrm>
            <a:off x="-1838" y="8356"/>
            <a:ext cx="9144000" cy="685800"/>
          </a:xfrm>
        </p:spPr>
        <p:txBody>
          <a:bodyPr/>
          <a:lstStyle/>
          <a:p>
            <a:pPr>
              <a:lnSpc>
                <a:spcPct val="120000"/>
              </a:lnSpc>
              <a:defRPr/>
            </a:pPr>
            <a:r>
              <a:rPr lang="en-US" sz="3500" kern="1200" dirty="0" smtClean="0">
                <a:ln w="6350">
                  <a:noFill/>
                </a:ln>
                <a:solidFill>
                  <a:srgbClr val="0070C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ea typeface="ＭＳ Ｐゴシック" pitchFamily="34" charset="-128"/>
                <a:cs typeface="+mj-cs"/>
              </a:rPr>
              <a:t>Simulation Results in WLAN</a:t>
            </a:r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0140" y="4435791"/>
            <a:ext cx="3431207" cy="60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694156"/>
            <a:ext cx="8499513" cy="6241230"/>
          </a:xfrm>
        </p:spPr>
        <p:txBody>
          <a:bodyPr>
            <a:normAutofit/>
          </a:bodyPr>
          <a:lstStyle/>
          <a:p>
            <a:pPr marL="742950" lvl="1" indent="-361950">
              <a:lnSpc>
                <a:spcPct val="90000"/>
              </a:lnSpc>
              <a:buFont typeface="Wingdings" pitchFamily="2" charset="2"/>
              <a:buChar char="q"/>
            </a:pPr>
            <a:endParaRPr lang="en-US" sz="2000" dirty="0" smtClean="0">
              <a:ea typeface="ＭＳ Ｐゴシック" pitchFamily="34" charset="-128"/>
              <a:cs typeface="Arial" charset="0"/>
            </a:endParaRPr>
          </a:p>
          <a:p>
            <a:pPr marL="742950" lvl="1" indent="-361950">
              <a:lnSpc>
                <a:spcPct val="90000"/>
              </a:lnSpc>
              <a:buFont typeface="Wingdings" pitchFamily="2" charset="2"/>
              <a:buChar char="q"/>
            </a:pPr>
            <a:r>
              <a:rPr lang="en-US" sz="2800" dirty="0" smtClean="0">
                <a:ea typeface="ＭＳ Ｐゴシック" pitchFamily="34" charset="-128"/>
                <a:cs typeface="Arial" charset="0"/>
              </a:rPr>
              <a:t>Include downstream traffic</a:t>
            </a:r>
          </a:p>
          <a:p>
            <a:pPr marL="742950" lvl="1" indent="-361950">
              <a:lnSpc>
                <a:spcPct val="90000"/>
              </a:lnSpc>
              <a:buFont typeface="Wingdings" pitchFamily="2" charset="2"/>
              <a:buChar char="q"/>
            </a:pPr>
            <a:endParaRPr lang="en-US" sz="2800" dirty="0" smtClean="0">
              <a:ea typeface="ＭＳ Ｐゴシック" pitchFamily="34" charset="-128"/>
              <a:cs typeface="Arial" charset="0"/>
            </a:endParaRPr>
          </a:p>
          <a:p>
            <a:pPr marL="742950" lvl="1" indent="-361950">
              <a:lnSpc>
                <a:spcPct val="90000"/>
              </a:lnSpc>
              <a:buFont typeface="Wingdings" pitchFamily="2" charset="2"/>
              <a:buChar char="q"/>
            </a:pPr>
            <a:r>
              <a:rPr lang="en-US" sz="2800" dirty="0" smtClean="0">
                <a:ea typeface="ＭＳ Ｐゴシック" pitchFamily="34" charset="-128"/>
                <a:cs typeface="Arial" charset="0"/>
              </a:rPr>
              <a:t>Study and improve the speed of convergence</a:t>
            </a:r>
          </a:p>
          <a:p>
            <a:pPr marL="742950" lvl="1" indent="-361950">
              <a:lnSpc>
                <a:spcPct val="90000"/>
              </a:lnSpc>
              <a:buFont typeface="Wingdings" pitchFamily="2" charset="2"/>
              <a:buChar char="q"/>
            </a:pPr>
            <a:endParaRPr lang="en-US" sz="2800" dirty="0" smtClean="0">
              <a:ea typeface="ＭＳ Ｐゴシック" pitchFamily="34" charset="-128"/>
              <a:cs typeface="Arial" charset="0"/>
            </a:endParaRPr>
          </a:p>
          <a:p>
            <a:pPr marL="742950" lvl="1" indent="-361950">
              <a:lnSpc>
                <a:spcPct val="90000"/>
              </a:lnSpc>
              <a:buFont typeface="Wingdings" pitchFamily="2" charset="2"/>
              <a:buChar char="q"/>
            </a:pPr>
            <a:r>
              <a:rPr lang="en-US" sz="2800" dirty="0" smtClean="0">
                <a:ea typeface="ＭＳ Ｐゴシック" pitchFamily="34" charset="-128"/>
                <a:cs typeface="Arial" charset="0"/>
              </a:rPr>
              <a:t>Analyze new distributions for the </a:t>
            </a:r>
            <a:r>
              <a:rPr lang="en-US" sz="2800" i="1" dirty="0" smtClean="0">
                <a:ea typeface="ＭＳ Ｐゴシック" pitchFamily="34" charset="-128"/>
                <a:cs typeface="Arial" charset="0"/>
              </a:rPr>
              <a:t>Explore</a:t>
            </a:r>
            <a:r>
              <a:rPr lang="en-US" sz="2800" dirty="0" smtClean="0">
                <a:ea typeface="ＭＳ Ｐゴシック" pitchFamily="34" charset="-128"/>
                <a:cs typeface="Arial" charset="0"/>
              </a:rPr>
              <a:t> phase</a:t>
            </a:r>
          </a:p>
          <a:p>
            <a:pPr marL="742950" lvl="1" indent="-361950">
              <a:lnSpc>
                <a:spcPct val="90000"/>
              </a:lnSpc>
              <a:buFont typeface="Wingdings" pitchFamily="2" charset="2"/>
              <a:buChar char="q"/>
            </a:pPr>
            <a:endParaRPr lang="en-US" sz="2800" dirty="0" smtClean="0">
              <a:ea typeface="ＭＳ Ｐゴシック" pitchFamily="34" charset="-128"/>
              <a:cs typeface="Arial" charset="0"/>
            </a:endParaRPr>
          </a:p>
          <a:p>
            <a:pPr marL="742950" lvl="1" indent="-361950">
              <a:lnSpc>
                <a:spcPct val="90000"/>
              </a:lnSpc>
              <a:buFont typeface="Wingdings" pitchFamily="2" charset="2"/>
              <a:buChar char="q"/>
            </a:pPr>
            <a:r>
              <a:rPr lang="en-US" sz="2800" dirty="0" smtClean="0">
                <a:ea typeface="ＭＳ Ｐゴシック" pitchFamily="34" charset="-128"/>
                <a:cs typeface="Arial" charset="0"/>
              </a:rPr>
              <a:t>Study the interaction with rate adaptation</a:t>
            </a:r>
          </a:p>
          <a:p>
            <a:pPr marL="742950" lvl="1" indent="-361950">
              <a:lnSpc>
                <a:spcPct val="90000"/>
              </a:lnSpc>
              <a:buFont typeface="Wingdings" pitchFamily="2" charset="2"/>
              <a:buChar char="q"/>
            </a:pPr>
            <a:endParaRPr lang="en-US" sz="2800" dirty="0" smtClean="0">
              <a:ea typeface="ＭＳ Ｐゴシック" pitchFamily="34" charset="-128"/>
              <a:cs typeface="Arial" charset="0"/>
            </a:endParaRPr>
          </a:p>
          <a:p>
            <a:pPr>
              <a:lnSpc>
                <a:spcPct val="90000"/>
              </a:lnSpc>
              <a:buNone/>
            </a:pPr>
            <a:endParaRPr lang="en-US" sz="2400" dirty="0" smtClean="0">
              <a:ea typeface="ＭＳ Ｐゴシック" pitchFamily="34" charset="-128"/>
              <a:cs typeface="Arial" charset="0"/>
            </a:endParaRPr>
          </a:p>
          <a:p>
            <a:pPr>
              <a:lnSpc>
                <a:spcPct val="90000"/>
              </a:lnSpc>
              <a:buNone/>
            </a:pPr>
            <a:endParaRPr lang="en-US" sz="2800" dirty="0" smtClean="0">
              <a:ea typeface="ＭＳ Ｐゴシック" pitchFamily="34" charset="-128"/>
              <a:cs typeface="Arial" charset="0"/>
            </a:endParaRP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262651" y="6566054"/>
            <a:ext cx="947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CH" dirty="0" smtClean="0">
                <a:latin typeface="Calibri" pitchFamily="34" charset="0"/>
                <a:cs typeface="Calibri" pitchFamily="34" charset="0"/>
              </a:rPr>
              <a:t>13/14</a:t>
            </a:r>
            <a:endParaRPr lang="fr-CH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-1838" y="8356"/>
            <a:ext cx="9144000" cy="685800"/>
          </a:xfrm>
        </p:spPr>
        <p:txBody>
          <a:bodyPr/>
          <a:lstStyle/>
          <a:p>
            <a:pPr>
              <a:lnSpc>
                <a:spcPct val="120000"/>
              </a:lnSpc>
              <a:defRPr/>
            </a:pPr>
            <a:r>
              <a:rPr lang="en-US" sz="3500" kern="1200" dirty="0" smtClean="0">
                <a:ln w="6350">
                  <a:noFill/>
                </a:ln>
                <a:solidFill>
                  <a:srgbClr val="0070C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ea typeface="ＭＳ Ｐゴシック" pitchFamily="34" charset="-128"/>
                <a:cs typeface="+mj-cs"/>
              </a:rPr>
              <a:t>Future Work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857250"/>
            <a:ext cx="8684963" cy="5708804"/>
          </a:xfrm>
        </p:spPr>
        <p:txBody>
          <a:bodyPr>
            <a:normAutofit/>
          </a:bodyPr>
          <a:lstStyle/>
          <a:p>
            <a:pPr marL="361950" indent="-361950">
              <a:lnSpc>
                <a:spcPct val="90000"/>
              </a:lnSpc>
            </a:pPr>
            <a:r>
              <a:rPr lang="en-US" sz="2600" dirty="0" smtClean="0">
                <a:ea typeface="ＭＳ Ｐゴシック" pitchFamily="34" charset="-128"/>
                <a:cs typeface="Arial" charset="0"/>
              </a:rPr>
              <a:t>Wireless networks suffer from</a:t>
            </a:r>
          </a:p>
          <a:p>
            <a:pPr marL="742950" lvl="1" indent="-361950">
              <a:buFont typeface="Wingdings" pitchFamily="2" charset="2"/>
              <a:buChar char="q"/>
            </a:pPr>
            <a:r>
              <a:rPr lang="en-US" sz="2400" dirty="0" smtClean="0">
                <a:ea typeface="ＭＳ Ｐゴシック" pitchFamily="34" charset="-128"/>
                <a:cs typeface="Arial" charset="0"/>
              </a:rPr>
              <a:t>Intra-flow problem (e.g., congestion)</a:t>
            </a:r>
          </a:p>
          <a:p>
            <a:pPr marL="742950" lvl="1" indent="-361950">
              <a:buFont typeface="Wingdings" pitchFamily="2" charset="2"/>
              <a:buChar char="q"/>
            </a:pPr>
            <a:r>
              <a:rPr lang="en-US" sz="2400" dirty="0" smtClean="0">
                <a:ea typeface="ＭＳ Ｐゴシック" pitchFamily="34" charset="-128"/>
                <a:cs typeface="Arial" charset="0"/>
              </a:rPr>
              <a:t>Inter-flow problem (e.g., unfairness)</a:t>
            </a:r>
          </a:p>
          <a:p>
            <a:pPr marL="742950" lvl="1" indent="-361950">
              <a:buFont typeface="Wingdings" pitchFamily="2" charset="2"/>
              <a:buChar char="q"/>
            </a:pPr>
            <a:r>
              <a:rPr lang="en-US" sz="2400" dirty="0" smtClean="0">
                <a:ea typeface="ＭＳ Ｐゴシック" pitchFamily="34" charset="-128"/>
                <a:cs typeface="Arial" charset="0"/>
              </a:rPr>
              <a:t>Time-variability</a:t>
            </a:r>
          </a:p>
          <a:p>
            <a:pPr marL="742950" lvl="1" indent="-361950">
              <a:buFont typeface="Wingdings" pitchFamily="2" charset="2"/>
              <a:buChar char="q"/>
            </a:pPr>
            <a:r>
              <a:rPr lang="en-US" sz="2400" dirty="0" smtClean="0">
                <a:ea typeface="ＭＳ Ｐゴシック" pitchFamily="34" charset="-128"/>
                <a:cs typeface="Arial" charset="0"/>
              </a:rPr>
              <a:t>Difficulty/impossibility characterizing the capacity region</a:t>
            </a:r>
          </a:p>
          <a:p>
            <a:pPr marL="742950" lvl="1" indent="-361950">
              <a:lnSpc>
                <a:spcPct val="90000"/>
              </a:lnSpc>
            </a:pPr>
            <a:endParaRPr lang="en-US" sz="2000" dirty="0" smtClean="0">
              <a:ea typeface="ＭＳ Ｐゴシック" pitchFamily="34" charset="-128"/>
              <a:cs typeface="Arial" charset="0"/>
            </a:endParaRPr>
          </a:p>
          <a:p>
            <a:pPr marL="361950" indent="-361950">
              <a:lnSpc>
                <a:spcPct val="90000"/>
              </a:lnSpc>
            </a:pPr>
            <a:r>
              <a:rPr lang="en-US" sz="2600" dirty="0" smtClean="0">
                <a:ea typeface="ＭＳ Ｐゴシック" pitchFamily="34" charset="-128"/>
                <a:cs typeface="Arial" charset="0"/>
              </a:rPr>
              <a:t>Need adaptive algorithms to maximize a desired utility</a:t>
            </a:r>
          </a:p>
          <a:p>
            <a:pPr marL="361950" indent="-361950">
              <a:lnSpc>
                <a:spcPct val="90000"/>
              </a:lnSpc>
            </a:pPr>
            <a:endParaRPr lang="en-US" sz="2600" dirty="0" smtClean="0">
              <a:ea typeface="ＭＳ Ｐゴシック" pitchFamily="34" charset="-128"/>
              <a:cs typeface="Arial" charset="0"/>
            </a:endParaRPr>
          </a:p>
          <a:p>
            <a:pPr marL="361950" indent="-361950"/>
            <a:r>
              <a:rPr lang="en-US" sz="2600" dirty="0" smtClean="0">
                <a:ea typeface="ＭＳ Ｐゴシック" pitchFamily="34" charset="-128"/>
                <a:cs typeface="Arial" charset="0"/>
              </a:rPr>
              <a:t>E&amp;E solves the inter-flow problem in WLAN</a:t>
            </a:r>
          </a:p>
          <a:p>
            <a:pPr marL="361950" indent="-361950"/>
            <a:r>
              <a:rPr lang="en-US" sz="2600" dirty="0" smtClean="0">
                <a:ea typeface="ＭＳ Ｐゴシック" pitchFamily="34" charset="-128"/>
                <a:cs typeface="Arial" charset="0"/>
              </a:rPr>
              <a:t>Combining E&amp;E and EZ-Flow in mesh networks</a:t>
            </a:r>
          </a:p>
          <a:p>
            <a:pPr marL="742950" lvl="1" indent="-361950">
              <a:lnSpc>
                <a:spcPct val="90000"/>
              </a:lnSpc>
              <a:buFont typeface="Wingdings" pitchFamily="2" charset="2"/>
              <a:buChar char="q"/>
            </a:pPr>
            <a:r>
              <a:rPr lang="en-US" sz="2400" dirty="0" smtClean="0">
                <a:ea typeface="ＭＳ Ｐゴシック" pitchFamily="34" charset="-128"/>
                <a:cs typeface="Arial" charset="0"/>
              </a:rPr>
              <a:t>Solves both the inter-flow and intra-flow problem</a:t>
            </a:r>
          </a:p>
          <a:p>
            <a:pPr marL="742950" lvl="1" indent="-361950">
              <a:lnSpc>
                <a:spcPct val="90000"/>
              </a:lnSpc>
              <a:buFont typeface="Wingdings" pitchFamily="2" charset="2"/>
              <a:buChar char="q"/>
            </a:pPr>
            <a:r>
              <a:rPr lang="en-US" sz="2400" dirty="0" smtClean="0">
                <a:ea typeface="ＭＳ Ｐゴシック" pitchFamily="34" charset="-128"/>
                <a:cs typeface="Arial" charset="0"/>
              </a:rPr>
              <a:t>Avoids network-wide message passing </a:t>
            </a:r>
          </a:p>
          <a:p>
            <a:pPr marL="742950" lvl="1" indent="-361950">
              <a:lnSpc>
                <a:spcPct val="90000"/>
              </a:lnSpc>
              <a:buFont typeface="Wingdings" pitchFamily="2" charset="2"/>
              <a:buChar char="q"/>
            </a:pPr>
            <a:r>
              <a:rPr lang="en-US" sz="2400" dirty="0" smtClean="0">
                <a:ea typeface="ＭＳ Ｐゴシック" pitchFamily="34" charset="-128"/>
                <a:cs typeface="Arial" charset="0"/>
              </a:rPr>
              <a:t>Does not modify networking stack		</a:t>
            </a:r>
          </a:p>
          <a:p>
            <a:pPr marL="742950" lvl="1" indent="-361950">
              <a:lnSpc>
                <a:spcPct val="90000"/>
              </a:lnSpc>
              <a:buFont typeface="Wingdings" pitchFamily="2" charset="2"/>
              <a:buChar char="q"/>
            </a:pPr>
            <a:endParaRPr lang="en-US" sz="2000" dirty="0" smtClean="0">
              <a:ea typeface="ＭＳ Ｐゴシック" pitchFamily="34" charset="-128"/>
              <a:cs typeface="Arial" charset="0"/>
            </a:endParaRPr>
          </a:p>
          <a:p>
            <a:pPr marL="742950" lvl="1" indent="-361950">
              <a:lnSpc>
                <a:spcPct val="90000"/>
              </a:lnSpc>
            </a:pPr>
            <a:endParaRPr lang="en-US" sz="2000" dirty="0" smtClean="0">
              <a:ea typeface="ＭＳ Ｐゴシック" pitchFamily="34" charset="-128"/>
              <a:cs typeface="Arial" charset="0"/>
            </a:endParaRPr>
          </a:p>
          <a:p>
            <a:pPr>
              <a:lnSpc>
                <a:spcPct val="90000"/>
              </a:lnSpc>
              <a:buNone/>
            </a:pPr>
            <a:endParaRPr lang="en-US" sz="2400" dirty="0" smtClean="0">
              <a:ea typeface="ＭＳ Ｐゴシック" pitchFamily="34" charset="-128"/>
              <a:cs typeface="Arial" charset="0"/>
            </a:endParaRPr>
          </a:p>
          <a:p>
            <a:pPr>
              <a:lnSpc>
                <a:spcPct val="90000"/>
              </a:lnSpc>
              <a:buNone/>
            </a:pPr>
            <a:endParaRPr lang="en-US" sz="2800" dirty="0" smtClean="0">
              <a:ea typeface="ＭＳ Ｐゴシック" pitchFamily="34" charset="-128"/>
              <a:cs typeface="Arial" charset="0"/>
            </a:endParaRP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262651" y="6566054"/>
            <a:ext cx="947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CH" dirty="0" smtClean="0">
                <a:latin typeface="Calibri" pitchFamily="34" charset="0"/>
                <a:cs typeface="Calibri" pitchFamily="34" charset="0"/>
              </a:rPr>
              <a:t>14/14</a:t>
            </a:r>
            <a:endParaRPr lang="fr-CH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-1838" y="8356"/>
            <a:ext cx="9144000" cy="685800"/>
          </a:xfrm>
        </p:spPr>
        <p:txBody>
          <a:bodyPr/>
          <a:lstStyle/>
          <a:p>
            <a:pPr>
              <a:lnSpc>
                <a:spcPct val="120000"/>
              </a:lnSpc>
              <a:defRPr/>
            </a:pPr>
            <a:r>
              <a:rPr lang="en-US" sz="3500" kern="1200" dirty="0" smtClean="0">
                <a:ln w="6350">
                  <a:noFill/>
                </a:ln>
                <a:solidFill>
                  <a:srgbClr val="0070C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ea typeface="ＭＳ Ｐゴシック" pitchFamily="34" charset="-128"/>
                <a:cs typeface="+mj-cs"/>
              </a:rPr>
              <a:t>Conclusion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5864" y="4499738"/>
            <a:ext cx="1051720" cy="1051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009935" y="3125337"/>
            <a:ext cx="7717809" cy="2906977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Objective</a:t>
            </a:r>
          </a:p>
          <a:p>
            <a:pPr marL="1005840" lvl="1" indent="-411480" algn="l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r>
              <a:rPr lang="en-US" sz="2800" b="0" dirty="0" smtClean="0">
                <a:latin typeface="Arial" pitchFamily="34" charset="0"/>
              </a:rPr>
              <a:t>Maximize given utility function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  <a:p>
            <a:pPr marL="1005840" lvl="1" indent="-411480" algn="l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endParaRPr lang="en-US" sz="2800" b="0" dirty="0" smtClean="0">
              <a:latin typeface="Arial" pitchFamily="34" charset="0"/>
            </a:endParaRPr>
          </a:p>
          <a:p>
            <a:pPr marL="548640" indent="-411480" algn="l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Challenges vs. related work</a:t>
            </a:r>
            <a:endParaRPr lang="en-US" sz="2800" b="0" dirty="0" smtClean="0">
              <a:latin typeface="Arial" pitchFamily="34" charset="0"/>
            </a:endParaRPr>
          </a:p>
          <a:p>
            <a:pPr marL="1005840" lvl="1" indent="-411480" algn="l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r>
              <a:rPr lang="en-US" sz="2800" b="0" dirty="0" smtClean="0">
                <a:latin typeface="Arial" pitchFamily="34" charset="0"/>
              </a:rPr>
              <a:t>Work on existing MAC </a:t>
            </a:r>
          </a:p>
          <a:p>
            <a:pPr marL="1005840" lvl="1" indent="-411480" algn="l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r>
              <a:rPr lang="en-US" sz="2800" b="0" dirty="0" smtClean="0">
                <a:latin typeface="Arial" pitchFamily="34" charset="0"/>
              </a:rPr>
              <a:t>No network-wide message passing</a:t>
            </a:r>
          </a:p>
          <a:p>
            <a:pPr marL="1005840" lvl="1" indent="-411480" algn="l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Wireless capacity is unknown 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a priori</a:t>
            </a:r>
            <a:endParaRPr kumimoji="0" lang="en-US" sz="2800" b="0" i="1" u="none" strike="noStrike" kern="1200" cap="none" spc="0" normalizeH="0" baseline="3000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262651" y="6566054"/>
            <a:ext cx="947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CH" dirty="0" smtClean="0">
                <a:latin typeface="Calibri" pitchFamily="34" charset="0"/>
                <a:cs typeface="Calibri" pitchFamily="34" charset="0"/>
              </a:rPr>
              <a:t>1/14</a:t>
            </a:r>
            <a:endParaRPr lang="fr-CH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3" name="Title 1"/>
          <p:cNvSpPr>
            <a:spLocks noGrp="1"/>
          </p:cNvSpPr>
          <p:nvPr>
            <p:ph type="title"/>
          </p:nvPr>
        </p:nvSpPr>
        <p:spPr>
          <a:xfrm>
            <a:off x="-1838" y="8356"/>
            <a:ext cx="9144000" cy="685800"/>
          </a:xfrm>
        </p:spPr>
        <p:txBody>
          <a:bodyPr/>
          <a:lstStyle/>
          <a:p>
            <a:pPr>
              <a:lnSpc>
                <a:spcPct val="120000"/>
              </a:lnSpc>
              <a:defRPr/>
            </a:pPr>
            <a:r>
              <a:rPr lang="en-US" sz="3500" kern="1200" dirty="0" smtClean="0">
                <a:ln w="6350">
                  <a:noFill/>
                </a:ln>
                <a:solidFill>
                  <a:srgbClr val="0070C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ea typeface="ＭＳ Ｐゴシック" pitchFamily="34" charset="-128"/>
                <a:cs typeface="+mj-cs"/>
              </a:rPr>
              <a:t>Problem Statement</a:t>
            </a:r>
          </a:p>
        </p:txBody>
      </p:sp>
      <p:pic>
        <p:nvPicPr>
          <p:cNvPr id="26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32806" y="2029085"/>
            <a:ext cx="3152332" cy="78615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27" name="Picture 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33196" y="1161495"/>
            <a:ext cx="2335865" cy="76728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8" name="Picture 7" descr="topo2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1425" y="910585"/>
            <a:ext cx="4201804" cy="2010036"/>
          </a:xfrm>
          <a:prstGeom prst="rect">
            <a:avLst/>
          </a:prstGeom>
        </p:spPr>
      </p:pic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5177703" y="4640229"/>
            <a:ext cx="3350000" cy="557285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 (</a:t>
            </a:r>
            <a:r>
              <a:rPr kumimoji="0" lang="en-US" sz="2200" b="0" i="0" u="none" strike="sng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Max-Weight</a:t>
            </a:r>
            <a:r>
              <a:rPr kumimoji="0" lang="en-US" sz="2200" b="0" i="0" u="none" strike="sng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 based</a:t>
            </a:r>
            <a:r>
              <a:rPr kumimoji="0" lang="en-US" sz="2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 </a:t>
            </a:r>
            <a:r>
              <a:rPr kumimoji="0" lang="en-US" sz="22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[1]</a:t>
            </a:r>
            <a:r>
              <a:rPr kumimoji="0" lang="en-US" sz="2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)</a:t>
            </a:r>
            <a:endParaRPr kumimoji="0" lang="en-US" sz="2200" b="0" i="1" u="none" strike="noStrike" kern="1200" cap="none" spc="0" normalizeH="0" baseline="3000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7022455" y="5065589"/>
            <a:ext cx="1944142" cy="557285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 (</a:t>
            </a:r>
            <a:r>
              <a:rPr kumimoji="0" lang="en-US" sz="2200" b="0" i="0" u="none" strike="sng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IFA</a:t>
            </a:r>
            <a:r>
              <a:rPr kumimoji="0" lang="en-US" sz="2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 </a:t>
            </a:r>
            <a:r>
              <a:rPr kumimoji="0" lang="en-US" sz="22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[2]</a:t>
            </a:r>
            <a:r>
              <a:rPr kumimoji="0" lang="en-US" sz="2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)</a:t>
            </a:r>
            <a:endParaRPr kumimoji="0" lang="en-US" sz="2200" b="0" i="1" u="none" strike="noStrike" kern="1200" cap="none" spc="0" normalizeH="0" baseline="3000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7352279" y="5450005"/>
            <a:ext cx="1944142" cy="557285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 (</a:t>
            </a:r>
            <a:r>
              <a:rPr kumimoji="0" lang="en-US" sz="2200" b="0" i="0" u="none" strike="sng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GAP</a:t>
            </a:r>
            <a:r>
              <a:rPr kumimoji="0" lang="en-US" sz="2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 </a:t>
            </a:r>
            <a:r>
              <a:rPr kumimoji="0" lang="en-US" sz="22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[3]</a:t>
            </a:r>
            <a:r>
              <a:rPr kumimoji="0" lang="en-US" sz="2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)</a:t>
            </a:r>
            <a:endParaRPr kumimoji="0" lang="en-US" sz="2200" b="0" i="1" u="none" strike="noStrike" kern="1200" cap="none" spc="0" normalizeH="0" baseline="3000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259446" y="6040073"/>
            <a:ext cx="842735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0" baseline="30000" dirty="0"/>
              <a:t>[1]</a:t>
            </a:r>
            <a:r>
              <a:rPr lang="en-US" b="0" dirty="0"/>
              <a:t> </a:t>
            </a:r>
            <a:r>
              <a:rPr lang="en-US" dirty="0" err="1" smtClean="0"/>
              <a:t>Proutière</a:t>
            </a:r>
            <a:r>
              <a:rPr lang="en-US" dirty="0" smtClean="0"/>
              <a:t> et al., CISS, 2008</a:t>
            </a:r>
            <a:endParaRPr lang="en-US" dirty="0"/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261718" y="6256590"/>
            <a:ext cx="842735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0" baseline="30000" dirty="0" smtClean="0"/>
              <a:t>[2]</a:t>
            </a:r>
            <a:r>
              <a:rPr lang="en-US" b="0" dirty="0" smtClean="0"/>
              <a:t> </a:t>
            </a:r>
            <a:r>
              <a:rPr lang="en-US" dirty="0" err="1" smtClean="0"/>
              <a:t>Gambiroza</a:t>
            </a:r>
            <a:r>
              <a:rPr lang="en-US" dirty="0" smtClean="0"/>
              <a:t> et al., </a:t>
            </a:r>
            <a:r>
              <a:rPr lang="en-US" dirty="0" err="1" smtClean="0"/>
              <a:t>MobiCom</a:t>
            </a:r>
            <a:r>
              <a:rPr lang="en-US" dirty="0" smtClean="0"/>
              <a:t>, 2004</a:t>
            </a:r>
            <a:endParaRPr lang="en-US" dirty="0"/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261718" y="6470835"/>
            <a:ext cx="842735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0" baseline="30000" dirty="0" smtClean="0"/>
              <a:t>[3]</a:t>
            </a:r>
            <a:r>
              <a:rPr lang="en-US" b="0" dirty="0" smtClean="0"/>
              <a:t> </a:t>
            </a:r>
            <a:r>
              <a:rPr lang="en-US" dirty="0" smtClean="0"/>
              <a:t>Mancuso et al., </a:t>
            </a:r>
            <a:r>
              <a:rPr lang="en-US" dirty="0" err="1" smtClean="0"/>
              <a:t>Infocom</a:t>
            </a:r>
            <a:r>
              <a:rPr lang="en-US" dirty="0" smtClean="0"/>
              <a:t>, 2010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71123" y="3016153"/>
            <a:ext cx="897468" cy="1140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92113" y="3982593"/>
            <a:ext cx="8178681" cy="2754094"/>
          </a:xfrm>
          <a:prstGeom prst="rect">
            <a:avLst/>
          </a:prstGeom>
        </p:spPr>
        <p:txBody>
          <a:bodyPr vert="horz">
            <a:normAutofit fontScale="85000" lnSpcReduction="20000"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WLAN Setting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tabLst/>
              <a:defRPr/>
            </a:pPr>
            <a:r>
              <a:rPr lang="en-US" sz="2800" b="0" dirty="0" smtClean="0">
                <a:latin typeface="Arial" pitchFamily="34" charset="0"/>
              </a:rPr>
              <a:t>Inter-flow problem</a:t>
            </a: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Optimally allocate resources</a:t>
            </a: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  <a:p>
            <a:pPr marL="548640" lvl="0" indent="-411480" algn="l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defRPr/>
            </a:pPr>
            <a:r>
              <a:rPr lang="en-US" sz="2800" dirty="0" smtClean="0">
                <a:latin typeface="Arial" pitchFamily="34" charset="0"/>
              </a:rPr>
              <a:t>Multi-Hop Setting</a:t>
            </a:r>
            <a:endParaRPr lang="en-US" sz="2800" b="0" dirty="0" smtClean="0">
              <a:latin typeface="Arial" pitchFamily="34" charset="0"/>
            </a:endParaRPr>
          </a:p>
          <a:p>
            <a:pPr marL="548640" lvl="0" indent="-411480" algn="l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r>
              <a:rPr lang="en-US" sz="2800" b="0" dirty="0" smtClean="0">
                <a:latin typeface="Arial" pitchFamily="34" charset="0"/>
              </a:rPr>
              <a:t>Intra-flow problem</a:t>
            </a:r>
          </a:p>
          <a:p>
            <a:pPr marL="548640" lvl="0" indent="-411480" algn="l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r>
              <a:rPr lang="en-US" sz="2800" b="0" dirty="0" smtClean="0">
                <a:latin typeface="Arial" pitchFamily="34" charset="0"/>
              </a:rPr>
              <a:t>Avoid congestion</a:t>
            </a: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262651" y="6566054"/>
            <a:ext cx="947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CH" dirty="0" smtClean="0">
                <a:latin typeface="Calibri" pitchFamily="34" charset="0"/>
                <a:cs typeface="Calibri" pitchFamily="34" charset="0"/>
              </a:rPr>
              <a:t>2/14</a:t>
            </a:r>
            <a:endParaRPr lang="fr-CH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3" name="Title 1"/>
          <p:cNvSpPr>
            <a:spLocks noGrp="1"/>
          </p:cNvSpPr>
          <p:nvPr>
            <p:ph type="title"/>
          </p:nvPr>
        </p:nvSpPr>
        <p:spPr>
          <a:xfrm>
            <a:off x="-1838" y="8356"/>
            <a:ext cx="9144000" cy="685800"/>
          </a:xfrm>
        </p:spPr>
        <p:txBody>
          <a:bodyPr/>
          <a:lstStyle/>
          <a:p>
            <a:pPr>
              <a:lnSpc>
                <a:spcPct val="120000"/>
              </a:lnSpc>
              <a:defRPr/>
            </a:pPr>
            <a:r>
              <a:rPr lang="en-US" sz="3500" kern="1200" dirty="0" smtClean="0">
                <a:ln w="6350">
                  <a:noFill/>
                </a:ln>
                <a:solidFill>
                  <a:srgbClr val="0070C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ea typeface="ＭＳ Ｐゴシック" pitchFamily="34" charset="-128"/>
                <a:cs typeface="+mj-cs"/>
              </a:rPr>
              <a:t>Motivation</a:t>
            </a:r>
          </a:p>
        </p:txBody>
      </p:sp>
      <p:pic>
        <p:nvPicPr>
          <p:cNvPr id="12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5773" y="1614607"/>
            <a:ext cx="3278556" cy="2275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8496" y="1572256"/>
            <a:ext cx="3260808" cy="2287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26006" y="871823"/>
            <a:ext cx="4157145" cy="727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708469" y="5244894"/>
            <a:ext cx="3753136" cy="1447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261718" y="6556560"/>
            <a:ext cx="842735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0" baseline="30000" dirty="0" smtClean="0"/>
              <a:t>[3]</a:t>
            </a:r>
            <a:r>
              <a:rPr lang="en-US" b="0" dirty="0" smtClean="0"/>
              <a:t> </a:t>
            </a:r>
            <a:r>
              <a:rPr lang="en-US" dirty="0" err="1" smtClean="0"/>
              <a:t>Heusse</a:t>
            </a:r>
            <a:r>
              <a:rPr lang="en-US" dirty="0" smtClean="0"/>
              <a:t> et al., </a:t>
            </a:r>
            <a:r>
              <a:rPr lang="en-US" dirty="0" err="1" smtClean="0"/>
              <a:t>Infocom</a:t>
            </a:r>
            <a:r>
              <a:rPr lang="en-US" dirty="0" smtClean="0"/>
              <a:t>, 2003</a:t>
            </a:r>
            <a:endParaRPr lang="en-US" dirty="0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3334029" y="4286250"/>
            <a:ext cx="612050" cy="557285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 </a:t>
            </a:r>
            <a:r>
              <a:rPr kumimoji="0" lang="en-US" sz="22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[3]</a:t>
            </a:r>
            <a:endParaRPr kumimoji="0" lang="en-US" sz="2200" b="0" i="1" u="none" strike="noStrike" kern="1200" cap="none" spc="0" normalizeH="0" baseline="3000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92113" y="714356"/>
            <a:ext cx="8294687" cy="5929353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Flow = &lt;IP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src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; IP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dst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&gt;</a:t>
            </a:r>
          </a:p>
          <a:p>
            <a:pPr marL="1005840" lvl="1" indent="-411480" algn="l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r>
              <a:rPr lang="en-US" sz="2800" b="0" dirty="0" smtClean="0">
                <a:latin typeface="Arial" pitchFamily="34" charset="0"/>
              </a:rPr>
              <a:t>No scaling problem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tabLst/>
              <a:defRPr/>
            </a:pPr>
            <a:r>
              <a:rPr lang="en-US" sz="2800" b="0" baseline="0" dirty="0" smtClean="0">
                <a:latin typeface="Arial" pitchFamily="34" charset="0"/>
              </a:rPr>
              <a:t>Architecture of </a:t>
            </a:r>
            <a:r>
              <a:rPr lang="en-US" sz="2800" b="0" baseline="0" dirty="0" smtClean="0">
                <a:solidFill>
                  <a:srgbClr val="0070C0"/>
                </a:solidFill>
                <a:latin typeface="Arial" pitchFamily="34" charset="0"/>
              </a:rPr>
              <a:t>node </a:t>
            </a:r>
            <a:r>
              <a:rPr lang="en-US" sz="2800" b="0" i="1" baseline="0" dirty="0" smtClean="0">
                <a:solidFill>
                  <a:srgbClr val="0070C0"/>
                </a:solidFill>
                <a:latin typeface="Arial" pitchFamily="34" charset="0"/>
              </a:rPr>
              <a:t>j</a:t>
            </a:r>
            <a:endParaRPr lang="en-US" sz="2800" b="0" baseline="0" dirty="0" smtClean="0">
              <a:solidFill>
                <a:srgbClr val="0070C0"/>
              </a:solidFill>
              <a:latin typeface="Arial" pitchFamily="34" charset="0"/>
            </a:endParaRP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tabLst/>
              <a:defRPr/>
            </a:pPr>
            <a:endParaRPr kumimoji="0" lang="en-US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tabLst/>
              <a:defRPr/>
            </a:pPr>
            <a:endParaRPr lang="en-US" sz="2800" b="0" baseline="0" dirty="0" smtClean="0">
              <a:latin typeface="Arial" pitchFamily="34" charset="0"/>
            </a:endParaRP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tabLst/>
              <a:defRPr/>
            </a:pPr>
            <a:endParaRPr kumimoji="0" lang="en-US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tabLst/>
              <a:defRPr/>
            </a:pPr>
            <a:endParaRPr kumimoji="0" lang="en-US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tabLst/>
              <a:defRPr/>
            </a:pPr>
            <a:endParaRPr kumimoji="0" lang="en-US" sz="14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 I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nformation to set at node 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j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at time slot 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n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  <a:p>
            <a:pPr marL="1005840" lvl="1" indent="-411480" algn="l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r>
              <a:rPr lang="en-US" sz="2800" b="0" dirty="0" smtClean="0">
                <a:latin typeface="Arial" pitchFamily="34" charset="0"/>
              </a:rPr>
              <a:t>Rate allocation vector: </a:t>
            </a:r>
          </a:p>
          <a:p>
            <a:pPr marL="548640" lvl="1" indent="-411480" algn="l" eaLnBrk="1" fontAlgn="auto" hangingPunct="1">
              <a:spcBef>
                <a:spcPts val="18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r>
              <a:rPr lang="en-US" sz="2800" b="0" dirty="0" smtClean="0">
                <a:latin typeface="Arial" pitchFamily="34" charset="0"/>
              </a:rPr>
              <a:t>Information to monitor at GW at time slot </a:t>
            </a:r>
            <a:r>
              <a:rPr lang="en-US" sz="2800" b="0" i="1" dirty="0" smtClean="0">
                <a:latin typeface="Arial" pitchFamily="34" charset="0"/>
              </a:rPr>
              <a:t>n</a:t>
            </a:r>
            <a:endParaRPr lang="en-US" sz="2800" b="0" dirty="0" smtClean="0">
              <a:latin typeface="Arial" pitchFamily="34" charset="0"/>
            </a:endParaRPr>
          </a:p>
          <a:p>
            <a:pPr marL="1005840" lvl="2" indent="-411480" algn="l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r>
              <a:rPr lang="en-US" sz="2800" b="0" dirty="0" smtClean="0">
                <a:latin typeface="Arial" pitchFamily="34" charset="0"/>
              </a:rPr>
              <a:t>Measured throughput:</a:t>
            </a:r>
          </a:p>
          <a:p>
            <a:pPr marL="548640" indent="-411480" algn="l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endParaRPr lang="en-US" sz="2800" b="0" dirty="0" smtClean="0">
              <a:latin typeface="Arial" pitchFamily="34" charset="0"/>
            </a:endParaRP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262651" y="6566054"/>
            <a:ext cx="947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CH" dirty="0" smtClean="0">
                <a:latin typeface="Calibri" pitchFamily="34" charset="0"/>
                <a:cs typeface="Calibri" pitchFamily="34" charset="0"/>
              </a:rPr>
              <a:t>3/14</a:t>
            </a:r>
            <a:endParaRPr lang="fr-CH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3" name="Title 1"/>
          <p:cNvSpPr>
            <a:spLocks noGrp="1"/>
          </p:cNvSpPr>
          <p:nvPr>
            <p:ph type="title"/>
          </p:nvPr>
        </p:nvSpPr>
        <p:spPr>
          <a:xfrm>
            <a:off x="-1838" y="8356"/>
            <a:ext cx="9144000" cy="685800"/>
          </a:xfrm>
        </p:spPr>
        <p:txBody>
          <a:bodyPr/>
          <a:lstStyle/>
          <a:p>
            <a:pPr>
              <a:lnSpc>
                <a:spcPct val="120000"/>
              </a:lnSpc>
              <a:defRPr/>
            </a:pPr>
            <a:r>
              <a:rPr lang="en-US" sz="3500" kern="1200" dirty="0" smtClean="0">
                <a:ln w="6350">
                  <a:noFill/>
                </a:ln>
                <a:solidFill>
                  <a:srgbClr val="0070C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ea typeface="ＭＳ Ｐゴシック" pitchFamily="34" charset="-128"/>
                <a:cs typeface="+mj-cs"/>
              </a:rPr>
              <a:t>Network Abstraction</a:t>
            </a:r>
          </a:p>
        </p:txBody>
      </p: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7140" y="2150790"/>
            <a:ext cx="6544152" cy="1757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51969" y="5757785"/>
            <a:ext cx="1679721" cy="453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88709" y="4661271"/>
            <a:ext cx="1653061" cy="44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16261" y="658114"/>
            <a:ext cx="3386551" cy="1306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Oval 10"/>
          <p:cNvSpPr/>
          <p:nvPr/>
        </p:nvSpPr>
        <p:spPr bwMode="auto">
          <a:xfrm>
            <a:off x="6582428" y="1331711"/>
            <a:ext cx="218872" cy="130634"/>
          </a:xfrm>
          <a:prstGeom prst="ellipse">
            <a:avLst/>
          </a:prstGeom>
          <a:solidFill>
            <a:srgbClr val="0070C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CH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pitchFamily="-108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3124863" y="2214398"/>
            <a:ext cx="159026" cy="314114"/>
          </a:xfrm>
          <a:prstGeom prst="rect">
            <a:avLst/>
          </a:prstGeom>
          <a:solidFill>
            <a:srgbClr val="0070C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CH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pitchFamily="-108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3301116" y="2215729"/>
            <a:ext cx="159026" cy="314114"/>
          </a:xfrm>
          <a:prstGeom prst="rect">
            <a:avLst/>
          </a:prstGeom>
          <a:solidFill>
            <a:srgbClr val="0070C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CH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pitchFamily="-108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3124879" y="2642994"/>
            <a:ext cx="159026" cy="314114"/>
          </a:xfrm>
          <a:prstGeom prst="rect">
            <a:avLst/>
          </a:prstGeom>
          <a:solidFill>
            <a:srgbClr val="00B05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CH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pitchFamily="-108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3301132" y="2644325"/>
            <a:ext cx="159026" cy="314114"/>
          </a:xfrm>
          <a:prstGeom prst="rect">
            <a:avLst/>
          </a:prstGeom>
          <a:solidFill>
            <a:srgbClr val="00B05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CH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pitchFamily="-108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3124879" y="3462058"/>
            <a:ext cx="159026" cy="314114"/>
          </a:xfrm>
          <a:prstGeom prst="rect">
            <a:avLst/>
          </a:prstGeom>
          <a:solidFill>
            <a:srgbClr val="C0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CH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pitchFamily="-108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301132" y="3463389"/>
            <a:ext cx="159026" cy="314114"/>
          </a:xfrm>
          <a:prstGeom prst="rect">
            <a:avLst/>
          </a:prstGeom>
          <a:solidFill>
            <a:srgbClr val="C0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CH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pitchFamily="-108" charset="0"/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7592078" y="1198564"/>
            <a:ext cx="218872" cy="130634"/>
          </a:xfrm>
          <a:prstGeom prst="ellipse">
            <a:avLst/>
          </a:prstGeom>
          <a:solidFill>
            <a:srgbClr val="00B050"/>
          </a:solidFill>
          <a:ln w="12700" cap="flat" cmpd="sng" algn="ctr">
            <a:solidFill>
              <a:srgbClr val="0070C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CH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pitchFamily="-108" charset="0"/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8568289" y="1360692"/>
            <a:ext cx="218872" cy="130634"/>
          </a:xfrm>
          <a:prstGeom prst="ellipse">
            <a:avLst/>
          </a:prstGeom>
          <a:solidFill>
            <a:srgbClr val="C00000"/>
          </a:solidFill>
          <a:ln w="12700" cap="flat" cmpd="sng" algn="ctr">
            <a:solidFill>
              <a:srgbClr val="0070C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CH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pitchFamily="-10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92113" y="2612571"/>
            <a:ext cx="8294687" cy="403113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lvl="0" indent="-411480" algn="l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r>
              <a:rPr lang="en-US" sz="2800" b="0" dirty="0" smtClean="0">
                <a:latin typeface="Arial" pitchFamily="34" charset="0"/>
              </a:rPr>
              <a:t>Useful information at time slot </a:t>
            </a:r>
            <a:r>
              <a:rPr lang="en-US" sz="2800" b="0" i="1" dirty="0" smtClean="0">
                <a:latin typeface="Arial" pitchFamily="34" charset="0"/>
              </a:rPr>
              <a:t>n</a:t>
            </a:r>
            <a:endParaRPr lang="en-US" sz="2800" b="0" dirty="0" smtClean="0">
              <a:latin typeface="Arial" pitchFamily="34" charset="0"/>
            </a:endParaRPr>
          </a:p>
          <a:p>
            <a:pPr marL="1005840" lvl="1" indent="-411480" algn="l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r>
              <a:rPr lang="en-US" sz="2800" b="0" dirty="0" smtClean="0">
                <a:latin typeface="Arial" pitchFamily="34" charset="0"/>
              </a:rPr>
              <a:t>Measured throughput:</a:t>
            </a:r>
          </a:p>
          <a:p>
            <a:pPr marL="1005840" lvl="1" indent="-411480" algn="l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r>
              <a:rPr lang="en-US" sz="2800" b="0" dirty="0" smtClean="0">
                <a:latin typeface="Arial" pitchFamily="34" charset="0"/>
              </a:rPr>
              <a:t>Capacity region:             (unknown </a:t>
            </a:r>
            <a:r>
              <a:rPr lang="en-US" sz="2800" b="0" i="1" dirty="0" smtClean="0">
                <a:latin typeface="Arial" pitchFamily="34" charset="0"/>
              </a:rPr>
              <a:t>a priori</a:t>
            </a:r>
            <a:r>
              <a:rPr lang="en-US" sz="2800" b="0" dirty="0" smtClean="0">
                <a:latin typeface="Arial" pitchFamily="34" charset="0"/>
              </a:rPr>
              <a:t>)</a:t>
            </a:r>
          </a:p>
          <a:p>
            <a:pPr marL="1005840" lvl="1" indent="-411480" algn="l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r>
              <a:rPr lang="en-US" sz="2800" b="0" dirty="0" smtClean="0">
                <a:latin typeface="Arial" pitchFamily="34" charset="0"/>
              </a:rPr>
              <a:t>Rate allocation vector: </a:t>
            </a:r>
          </a:p>
          <a:p>
            <a:pPr marL="1005840" lvl="1" indent="-411480" algn="l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r>
              <a:rPr lang="en-US" sz="2800" b="0" dirty="0" smtClean="0">
                <a:latin typeface="Arial" pitchFamily="34" charset="0"/>
              </a:rPr>
              <a:t>Last stable allocation:</a:t>
            </a:r>
          </a:p>
          <a:p>
            <a:pPr marL="1005840" lvl="1" indent="-411480" algn="l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r>
              <a:rPr lang="en-US" sz="2800" b="0" dirty="0" smtClean="0">
                <a:latin typeface="Arial" pitchFamily="34" charset="0"/>
              </a:rPr>
              <a:t>Utility function:</a:t>
            </a:r>
          </a:p>
          <a:p>
            <a:pPr marL="1005840" lvl="1" indent="-411480" algn="l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r>
              <a:rPr lang="en-US" sz="2800" b="0" dirty="0" smtClean="0">
                <a:latin typeface="Arial" pitchFamily="34" charset="0"/>
              </a:rPr>
              <a:t>Level set:</a:t>
            </a:r>
          </a:p>
          <a:p>
            <a:pPr marL="1005840" lvl="1" indent="-411480" algn="l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endParaRPr lang="en-US" sz="2800" b="0" dirty="0" smtClean="0">
              <a:latin typeface="Arial" pitchFamily="34" charset="0"/>
            </a:endParaRP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endParaRPr kumimoji="0" lang="en-US" sz="2800" b="0" i="0" u="none" strike="noStrike" kern="1200" cap="none" spc="0" normalizeH="0" baseline="3000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262651" y="6566054"/>
            <a:ext cx="947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CH" dirty="0" smtClean="0">
                <a:latin typeface="Calibri" pitchFamily="34" charset="0"/>
                <a:cs typeface="Calibri" pitchFamily="34" charset="0"/>
              </a:rPr>
              <a:t>4/14</a:t>
            </a:r>
            <a:endParaRPr lang="fr-CH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3" name="Title 1"/>
          <p:cNvSpPr>
            <a:spLocks noGrp="1"/>
          </p:cNvSpPr>
          <p:nvPr>
            <p:ph type="title"/>
          </p:nvPr>
        </p:nvSpPr>
        <p:spPr>
          <a:xfrm>
            <a:off x="-1838" y="8356"/>
            <a:ext cx="9144000" cy="685800"/>
          </a:xfrm>
        </p:spPr>
        <p:txBody>
          <a:bodyPr/>
          <a:lstStyle/>
          <a:p>
            <a:pPr>
              <a:lnSpc>
                <a:spcPct val="120000"/>
              </a:lnSpc>
              <a:defRPr/>
            </a:pPr>
            <a:r>
              <a:rPr lang="en-US" sz="3500" kern="1200" dirty="0" smtClean="0">
                <a:ln w="6350">
                  <a:noFill/>
                </a:ln>
                <a:solidFill>
                  <a:srgbClr val="0070C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ea typeface="ＭＳ Ｐゴシック" pitchFamily="34" charset="-128"/>
                <a:cs typeface="+mj-cs"/>
              </a:rPr>
              <a:t>Network Abstraction</a:t>
            </a:r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4096" y="1438026"/>
            <a:ext cx="3431207" cy="60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1" name="Straight Connector 80"/>
          <p:cNvCxnSpPr>
            <a:cxnSpLocks noChangeShapeType="1"/>
          </p:cNvCxnSpPr>
          <p:nvPr/>
        </p:nvCxnSpPr>
        <p:spPr bwMode="auto">
          <a:xfrm>
            <a:off x="6752607" y="2578689"/>
            <a:ext cx="1734824" cy="441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2" name="Rectangle 81"/>
          <p:cNvSpPr>
            <a:spLocks noChangeArrowheads="1"/>
          </p:cNvSpPr>
          <p:nvPr/>
        </p:nvSpPr>
        <p:spPr bwMode="auto">
          <a:xfrm>
            <a:off x="8293252" y="2559051"/>
            <a:ext cx="4154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1800" b="1" dirty="0" smtClean="0">
                <a:solidFill>
                  <a:srgbClr val="000099"/>
                </a:solidFill>
                <a:latin typeface="Courier New" pitchFamily="49" charset="0"/>
                <a:ea typeface="ＭＳ Ｐゴシック"/>
                <a:cs typeface="ＭＳ Ｐゴシック"/>
              </a:rPr>
              <a:t>x</a:t>
            </a:r>
            <a:r>
              <a:rPr lang="en-US" sz="1800" b="1" baseline="-25000" dirty="0" smtClean="0">
                <a:solidFill>
                  <a:srgbClr val="000099"/>
                </a:solidFill>
                <a:latin typeface="Courier New" pitchFamily="49" charset="0"/>
                <a:ea typeface="ＭＳ Ｐゴシック"/>
                <a:cs typeface="ＭＳ Ｐゴシック"/>
              </a:rPr>
              <a:t>1</a:t>
            </a:r>
            <a:endParaRPr lang="en-US" sz="1800" b="1" baseline="-25000" dirty="0">
              <a:solidFill>
                <a:srgbClr val="000099"/>
              </a:solidFill>
              <a:latin typeface="Courier New" pitchFamily="49" charset="0"/>
              <a:ea typeface="ＭＳ Ｐゴシック"/>
              <a:cs typeface="ＭＳ Ｐゴシック"/>
            </a:endParaRPr>
          </a:p>
        </p:txBody>
      </p:sp>
      <p:sp>
        <p:nvSpPr>
          <p:cNvPr id="13" name="Freeform 12"/>
          <p:cNvSpPr/>
          <p:nvPr/>
        </p:nvSpPr>
        <p:spPr bwMode="auto">
          <a:xfrm>
            <a:off x="6734396" y="1675161"/>
            <a:ext cx="1000111" cy="889577"/>
          </a:xfrm>
          <a:custGeom>
            <a:avLst/>
            <a:gdLst>
              <a:gd name="connsiteX0" fmla="*/ 0 w 1396314"/>
              <a:gd name="connsiteY0" fmla="*/ 133864 h 1381897"/>
              <a:gd name="connsiteX1" fmla="*/ 988541 w 1396314"/>
              <a:gd name="connsiteY1" fmla="*/ 208005 h 1381897"/>
              <a:gd name="connsiteX2" fmla="*/ 1396314 w 1396314"/>
              <a:gd name="connsiteY2" fmla="*/ 1381897 h 1381897"/>
              <a:gd name="connsiteX0" fmla="*/ 0 w 1396314"/>
              <a:gd name="connsiteY0" fmla="*/ 69140 h 1317173"/>
              <a:gd name="connsiteX1" fmla="*/ 1161536 w 1396314"/>
              <a:gd name="connsiteY1" fmla="*/ 208005 h 1317173"/>
              <a:gd name="connsiteX2" fmla="*/ 1396314 w 1396314"/>
              <a:gd name="connsiteY2" fmla="*/ 1317173 h 1317173"/>
              <a:gd name="connsiteX0" fmla="*/ 0 w 1396314"/>
              <a:gd name="connsiteY0" fmla="*/ 66932 h 1432342"/>
              <a:gd name="connsiteX1" fmla="*/ 1161536 w 1396314"/>
              <a:gd name="connsiteY1" fmla="*/ 323174 h 1432342"/>
              <a:gd name="connsiteX2" fmla="*/ 1396314 w 1396314"/>
              <a:gd name="connsiteY2" fmla="*/ 1432342 h 1432342"/>
              <a:gd name="connsiteX0" fmla="*/ 0 w 1396314"/>
              <a:gd name="connsiteY0" fmla="*/ 66932 h 1432342"/>
              <a:gd name="connsiteX1" fmla="*/ 945242 w 1396314"/>
              <a:gd name="connsiteY1" fmla="*/ 426731 h 1432342"/>
              <a:gd name="connsiteX2" fmla="*/ 1396314 w 1396314"/>
              <a:gd name="connsiteY2" fmla="*/ 1432342 h 1432342"/>
              <a:gd name="connsiteX0" fmla="*/ 0 w 1142948"/>
              <a:gd name="connsiteY0" fmla="*/ 66932 h 1432342"/>
              <a:gd name="connsiteX1" fmla="*/ 945242 w 1142948"/>
              <a:gd name="connsiteY1" fmla="*/ 426731 h 1432342"/>
              <a:gd name="connsiteX2" fmla="*/ 1142948 w 1142948"/>
              <a:gd name="connsiteY2" fmla="*/ 1432342 h 1432342"/>
              <a:gd name="connsiteX0" fmla="*/ 0 w 1132531"/>
              <a:gd name="connsiteY0" fmla="*/ 66932 h 1254290"/>
              <a:gd name="connsiteX1" fmla="*/ 934825 w 1132531"/>
              <a:gd name="connsiteY1" fmla="*/ 248679 h 1254290"/>
              <a:gd name="connsiteX2" fmla="*/ 1132531 w 1132531"/>
              <a:gd name="connsiteY2" fmla="*/ 1254290 h 1254290"/>
              <a:gd name="connsiteX0" fmla="*/ 0 w 1132531"/>
              <a:gd name="connsiteY0" fmla="*/ 66932 h 1254290"/>
              <a:gd name="connsiteX1" fmla="*/ 897754 w 1132531"/>
              <a:gd name="connsiteY1" fmla="*/ 378125 h 1254290"/>
              <a:gd name="connsiteX2" fmla="*/ 1132531 w 1132531"/>
              <a:gd name="connsiteY2" fmla="*/ 1254290 h 1254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32531" h="1254290">
                <a:moveTo>
                  <a:pt x="0" y="66932"/>
                </a:moveTo>
                <a:cubicBezTo>
                  <a:pt x="377911" y="0"/>
                  <a:pt x="708999" y="180232"/>
                  <a:pt x="897754" y="378125"/>
                </a:cubicBezTo>
                <a:cubicBezTo>
                  <a:pt x="1086509" y="576018"/>
                  <a:pt x="1045004" y="771346"/>
                  <a:pt x="1132531" y="1254290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CH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-108" charset="0"/>
            </a:endParaRPr>
          </a:p>
        </p:txBody>
      </p:sp>
      <p:cxnSp>
        <p:nvCxnSpPr>
          <p:cNvPr id="14" name="Straight Connector 13"/>
          <p:cNvCxnSpPr/>
          <p:nvPr/>
        </p:nvCxnSpPr>
        <p:spPr bwMode="auto">
          <a:xfrm rot="16200000" flipH="1">
            <a:off x="6795144" y="1483244"/>
            <a:ext cx="1017786" cy="113382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oval" w="med" len="med"/>
            <a:tailEnd type="oval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 rot="16200000" flipH="1">
            <a:off x="6800888" y="1135571"/>
            <a:ext cx="1383764" cy="151129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oval" w="med" len="med"/>
            <a:tailEnd type="oval" w="med" len="med"/>
          </a:ln>
          <a:effectLst/>
        </p:spPr>
      </p:cxnSp>
      <p:sp>
        <p:nvSpPr>
          <p:cNvPr id="16" name="Oval 15"/>
          <p:cNvSpPr/>
          <p:nvPr/>
        </p:nvSpPr>
        <p:spPr bwMode="auto">
          <a:xfrm>
            <a:off x="7530825" y="1935282"/>
            <a:ext cx="95372" cy="80240"/>
          </a:xfrm>
          <a:prstGeom prst="ellipse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CH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-108" charset="0"/>
            </a:endParaRPr>
          </a:p>
        </p:txBody>
      </p:sp>
      <p:sp>
        <p:nvSpPr>
          <p:cNvPr id="17" name="Rectangle 82"/>
          <p:cNvSpPr>
            <a:spLocks noChangeArrowheads="1"/>
          </p:cNvSpPr>
          <p:nvPr/>
        </p:nvSpPr>
        <p:spPr bwMode="auto">
          <a:xfrm>
            <a:off x="7654399" y="1738145"/>
            <a:ext cx="250125" cy="240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ＭＳ Ｐゴシック"/>
                <a:cs typeface="ＭＳ Ｐゴシック"/>
              </a:rPr>
              <a:t>X</a:t>
            </a:r>
            <a:r>
              <a:rPr lang="en-US" sz="1800" b="1" baseline="30000" dirty="0" smtClean="0">
                <a:solidFill>
                  <a:schemeClr val="tx1"/>
                </a:solidFill>
                <a:latin typeface="Courier New" pitchFamily="49" charset="0"/>
                <a:ea typeface="ＭＳ Ｐゴシック"/>
                <a:cs typeface="ＭＳ Ｐゴシック"/>
              </a:rPr>
              <a:t>*</a:t>
            </a:r>
            <a:endParaRPr lang="en-US" sz="1800" b="1" baseline="30000" dirty="0">
              <a:solidFill>
                <a:schemeClr val="tx1"/>
              </a:solidFill>
              <a:latin typeface="Courier New" pitchFamily="49" charset="0"/>
              <a:ea typeface="ＭＳ Ｐゴシック"/>
              <a:cs typeface="ＭＳ Ｐゴシック"/>
            </a:endParaRPr>
          </a:p>
        </p:txBody>
      </p:sp>
      <p:cxnSp>
        <p:nvCxnSpPr>
          <p:cNvPr id="19" name="Straight Connector 78"/>
          <p:cNvCxnSpPr>
            <a:cxnSpLocks noChangeShapeType="1"/>
          </p:cNvCxnSpPr>
          <p:nvPr/>
        </p:nvCxnSpPr>
        <p:spPr bwMode="auto">
          <a:xfrm rot="5400000" flipH="1" flipV="1">
            <a:off x="5947480" y="1793455"/>
            <a:ext cx="1576560" cy="272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0" name="Rectangle 82"/>
          <p:cNvSpPr>
            <a:spLocks noChangeArrowheads="1"/>
          </p:cNvSpPr>
          <p:nvPr/>
        </p:nvSpPr>
        <p:spPr bwMode="auto">
          <a:xfrm>
            <a:off x="6375915" y="908812"/>
            <a:ext cx="41549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ea typeface="ＭＳ Ｐゴシック"/>
                <a:cs typeface="ＭＳ Ｐゴシック"/>
              </a:rPr>
              <a:t>x</a:t>
            </a:r>
            <a:r>
              <a:rPr lang="en-US" sz="1800" b="1" baseline="-25000" dirty="0" smtClean="0">
                <a:solidFill>
                  <a:srgbClr val="FF0000"/>
                </a:solidFill>
                <a:latin typeface="Courier New" pitchFamily="49" charset="0"/>
                <a:ea typeface="ＭＳ Ｐゴシック"/>
                <a:cs typeface="ＭＳ Ｐゴシック"/>
              </a:rPr>
              <a:t>2</a:t>
            </a:r>
            <a:endParaRPr lang="en-US" sz="1800" b="1" baseline="-25000" dirty="0">
              <a:solidFill>
                <a:srgbClr val="FF0000"/>
              </a:solidFill>
              <a:latin typeface="Courier New" pitchFamily="49" charset="0"/>
              <a:ea typeface="ＭＳ Ｐゴシック"/>
              <a:cs typeface="ＭＳ Ｐゴシック"/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6905197" y="1684342"/>
            <a:ext cx="95372" cy="8024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CH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itchFamily="-108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428324" y="949749"/>
            <a:ext cx="2196278" cy="197863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CH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2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32336" y="3131399"/>
            <a:ext cx="1679721" cy="453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69076" y="4178260"/>
            <a:ext cx="1653061" cy="44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67530" y="4686891"/>
            <a:ext cx="1737667" cy="462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120491" y="5762197"/>
            <a:ext cx="5928259" cy="448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535253" y="3676732"/>
            <a:ext cx="663725" cy="438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1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006061" y="5071711"/>
            <a:ext cx="2335865" cy="767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Rectangle 28"/>
          <p:cNvSpPr/>
          <p:nvPr/>
        </p:nvSpPr>
        <p:spPr bwMode="auto">
          <a:xfrm>
            <a:off x="2504661" y="1541264"/>
            <a:ext cx="763325" cy="22331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CH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pitchFamily="-108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4207506" y="1518742"/>
            <a:ext cx="763325" cy="22331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CH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pitchFamily="-108" charset="0"/>
            </a:endParaRPr>
          </a:p>
        </p:txBody>
      </p:sp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585951" y="1682867"/>
            <a:ext cx="384390" cy="253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 animBg="1"/>
      <p:bldP spid="16" grpId="0" animBg="1"/>
      <p:bldP spid="17" grpId="0"/>
      <p:bldP spid="20" grpId="0"/>
      <p:bldP spid="21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57200" y="714384"/>
            <a:ext cx="6472251" cy="6072210"/>
          </a:xfrm>
        </p:spPr>
        <p:txBody>
          <a:bodyPr/>
          <a:lstStyle/>
          <a:p>
            <a:pPr marL="176214" lvl="0" indent="-176214">
              <a:lnSpc>
                <a:spcPct val="90000"/>
              </a:lnSpc>
              <a:spcBef>
                <a:spcPts val="500"/>
              </a:spcBef>
            </a:pPr>
            <a:r>
              <a:rPr lang="en-US" sz="2000" dirty="0"/>
              <a:t>Starts from IEEE 802.11 allocation</a:t>
            </a:r>
          </a:p>
          <a:p>
            <a:pPr marL="576264" lvl="1" indent="-176214">
              <a:lnSpc>
                <a:spcPct val="90000"/>
              </a:lnSpc>
              <a:spcBef>
                <a:spcPts val="400"/>
              </a:spcBef>
              <a:tabLst>
                <a:tab pos="2506662" algn="l"/>
              </a:tabLst>
            </a:pPr>
            <a:r>
              <a:rPr lang="en-US" sz="1500" dirty="0"/>
              <a:t>Throughput vector: 	</a:t>
            </a:r>
            <a:r>
              <a:rPr lang="en-US" sz="1500" dirty="0" smtClean="0"/>
              <a:t>x[0]</a:t>
            </a:r>
            <a:r>
              <a:rPr lang="en-US" sz="1500" baseline="-25000" dirty="0" smtClean="0"/>
              <a:t> </a:t>
            </a:r>
            <a:r>
              <a:rPr lang="en-US" sz="1500" dirty="0" smtClean="0"/>
              <a:t> </a:t>
            </a:r>
            <a:r>
              <a:rPr lang="en-US" sz="1500" dirty="0"/>
              <a:t>= </a:t>
            </a:r>
            <a:r>
              <a:rPr lang="en-US" sz="1500" dirty="0" smtClean="0"/>
              <a:t>ρ[0]</a:t>
            </a:r>
            <a:r>
              <a:rPr lang="en-US" sz="1500" baseline="-25000" dirty="0" smtClean="0"/>
              <a:t> </a:t>
            </a:r>
            <a:r>
              <a:rPr lang="en-US" sz="1500" dirty="0" smtClean="0"/>
              <a:t>  </a:t>
            </a:r>
            <a:r>
              <a:rPr lang="en-US" sz="1500" dirty="0"/>
              <a:t>{</a:t>
            </a:r>
            <a:r>
              <a:rPr lang="en-US" sz="1500" dirty="0" smtClean="0"/>
              <a:t>rate allocation}</a:t>
            </a:r>
            <a:endParaRPr lang="en-US" sz="1500" baseline="-25000" dirty="0"/>
          </a:p>
          <a:p>
            <a:pPr marL="576264" lvl="1" indent="-176214">
              <a:lnSpc>
                <a:spcPct val="90000"/>
              </a:lnSpc>
              <a:spcBef>
                <a:spcPts val="400"/>
              </a:spcBef>
              <a:tabLst>
                <a:tab pos="2506662" algn="l"/>
              </a:tabLst>
            </a:pPr>
            <a:r>
              <a:rPr lang="en-US" sz="1500" dirty="0"/>
              <a:t>Level set of utility </a:t>
            </a:r>
            <a:r>
              <a:rPr lang="en-US" sz="1500" dirty="0" smtClean="0"/>
              <a:t>μ[0]: </a:t>
            </a:r>
            <a:r>
              <a:rPr lang="en-US" sz="1500" dirty="0"/>
              <a:t>	</a:t>
            </a:r>
            <a:r>
              <a:rPr lang="en-US" sz="1500" dirty="0" smtClean="0"/>
              <a:t>L(x[0], μ[0])  </a:t>
            </a:r>
            <a:endParaRPr lang="en-US" sz="1500" dirty="0"/>
          </a:p>
          <a:p>
            <a:pPr marL="576264" lvl="1" indent="-176214">
              <a:lnSpc>
                <a:spcPct val="90000"/>
              </a:lnSpc>
              <a:spcBef>
                <a:spcPts val="400"/>
              </a:spcBef>
              <a:tabLst>
                <a:tab pos="2506662" algn="l"/>
              </a:tabLst>
            </a:pPr>
            <a:r>
              <a:rPr lang="en-US" sz="1500" dirty="0"/>
              <a:t>Remember allocation:	</a:t>
            </a:r>
            <a:r>
              <a:rPr lang="en-US" sz="1500" dirty="0" smtClean="0"/>
              <a:t>r[0]</a:t>
            </a:r>
            <a:r>
              <a:rPr lang="en-US" sz="1500" baseline="-25000" dirty="0" smtClean="0"/>
              <a:t> </a:t>
            </a:r>
            <a:r>
              <a:rPr lang="en-US" sz="1500" dirty="0" smtClean="0"/>
              <a:t> </a:t>
            </a:r>
            <a:r>
              <a:rPr lang="en-US" sz="1500" dirty="0"/>
              <a:t>= </a:t>
            </a:r>
            <a:r>
              <a:rPr lang="en-US" sz="1500" dirty="0" smtClean="0"/>
              <a:t>x[0]</a:t>
            </a:r>
            <a:endParaRPr lang="en-US" sz="1500" baseline="-25000" dirty="0"/>
          </a:p>
          <a:p>
            <a:pPr marL="576264" lvl="1" indent="-176214">
              <a:lnSpc>
                <a:spcPct val="90000"/>
              </a:lnSpc>
              <a:spcBef>
                <a:spcPts val="300"/>
              </a:spcBef>
              <a:tabLst>
                <a:tab pos="2506662" algn="l"/>
              </a:tabLst>
            </a:pPr>
            <a:endParaRPr lang="en-US" sz="1300" dirty="0" smtClean="0"/>
          </a:p>
          <a:p>
            <a:pPr marL="576264" lvl="1" indent="-176214">
              <a:lnSpc>
                <a:spcPct val="90000"/>
              </a:lnSpc>
              <a:spcBef>
                <a:spcPts val="300"/>
              </a:spcBef>
              <a:tabLst>
                <a:tab pos="2506662" algn="l"/>
              </a:tabLst>
            </a:pPr>
            <a:endParaRPr lang="en-US" sz="1300" dirty="0"/>
          </a:p>
          <a:p>
            <a:pPr marL="176214" lvl="0" indent="-176214">
              <a:lnSpc>
                <a:spcPct val="90000"/>
              </a:lnSpc>
              <a:spcBef>
                <a:spcPts val="500"/>
              </a:spcBef>
              <a:tabLst>
                <a:tab pos="1700213" algn="l"/>
                <a:tab pos="2063750" algn="l"/>
                <a:tab pos="2244725" algn="l"/>
                <a:tab pos="2422525" algn="l"/>
              </a:tabLst>
            </a:pPr>
            <a:r>
              <a:rPr lang="en-US" sz="2000" dirty="0"/>
              <a:t>Enhance phase: </a:t>
            </a:r>
            <a:r>
              <a:rPr lang="en-US" sz="2000" dirty="0" smtClean="0"/>
              <a:t>	</a:t>
            </a:r>
            <a:r>
              <a:rPr lang="en-US" sz="1500" i="1" dirty="0" smtClean="0"/>
              <a:t>(</a:t>
            </a:r>
            <a:r>
              <a:rPr lang="en-US" sz="1500" b="1" i="1" dirty="0"/>
              <a:t>Find the next targeted level set</a:t>
            </a:r>
            <a:r>
              <a:rPr lang="en-US" sz="1500" i="1" dirty="0"/>
              <a:t>)</a:t>
            </a:r>
          </a:p>
          <a:p>
            <a:pPr marL="576264" lvl="1" indent="-176214">
              <a:lnSpc>
                <a:spcPct val="90000"/>
              </a:lnSpc>
              <a:spcBef>
                <a:spcPts val="400"/>
              </a:spcBef>
              <a:tabLst>
                <a:tab pos="1700217" algn="l"/>
              </a:tabLst>
            </a:pPr>
            <a:r>
              <a:rPr lang="en-US" sz="1500" dirty="0"/>
              <a:t>If (</a:t>
            </a:r>
            <a:r>
              <a:rPr lang="en-US" sz="1500" dirty="0" smtClean="0"/>
              <a:t>x[n-1]</a:t>
            </a:r>
            <a:r>
              <a:rPr lang="en-US" sz="1500" baseline="-25000" dirty="0" smtClean="0"/>
              <a:t> </a:t>
            </a:r>
            <a:r>
              <a:rPr lang="en-US" sz="1500" dirty="0" smtClean="0"/>
              <a:t> </a:t>
            </a:r>
            <a:r>
              <a:rPr lang="en-US" sz="1500" dirty="0"/>
              <a:t>= </a:t>
            </a:r>
            <a:r>
              <a:rPr lang="en-US" sz="1500" dirty="0" smtClean="0"/>
              <a:t>ρ[n-1] </a:t>
            </a:r>
            <a:r>
              <a:rPr lang="en-US" sz="1500" dirty="0"/>
              <a:t>)</a:t>
            </a:r>
          </a:p>
          <a:p>
            <a:pPr marL="717547" lvl="2" indent="-176214">
              <a:lnSpc>
                <a:spcPct val="90000"/>
              </a:lnSpc>
              <a:spcBef>
                <a:spcPts val="400"/>
              </a:spcBef>
              <a:tabLst>
                <a:tab pos="1700206" algn="l"/>
              </a:tabLst>
            </a:pPr>
            <a:r>
              <a:rPr lang="en-US" sz="1500" dirty="0" smtClean="0"/>
              <a:t>μ[n] = full-size </a:t>
            </a:r>
            <a:r>
              <a:rPr lang="en-US" sz="1500" dirty="0"/>
              <a:t>gradient ascent</a:t>
            </a:r>
          </a:p>
          <a:p>
            <a:pPr marL="576264" lvl="1" indent="-176214">
              <a:lnSpc>
                <a:spcPct val="90000"/>
              </a:lnSpc>
              <a:spcBef>
                <a:spcPts val="400"/>
              </a:spcBef>
              <a:tabLst>
                <a:tab pos="1700217" algn="l"/>
              </a:tabLst>
            </a:pPr>
            <a:r>
              <a:rPr lang="en-US" sz="1500" dirty="0"/>
              <a:t>Else</a:t>
            </a:r>
          </a:p>
          <a:p>
            <a:pPr marL="717547" lvl="2" indent="-176214">
              <a:lnSpc>
                <a:spcPct val="90000"/>
              </a:lnSpc>
              <a:spcBef>
                <a:spcPts val="400"/>
              </a:spcBef>
              <a:tabLst>
                <a:tab pos="1700206" algn="l"/>
              </a:tabLst>
            </a:pPr>
            <a:r>
              <a:rPr lang="en-US" sz="1500" dirty="0" smtClean="0"/>
              <a:t>μ[n] = halved-size </a:t>
            </a:r>
            <a:r>
              <a:rPr lang="en-US" sz="1500" dirty="0"/>
              <a:t>gradient </a:t>
            </a:r>
            <a:r>
              <a:rPr lang="en-US" sz="1500" dirty="0" smtClean="0"/>
              <a:t>ascent</a:t>
            </a:r>
            <a:endParaRPr lang="en-US" sz="1500" dirty="0"/>
          </a:p>
          <a:p>
            <a:pPr marL="976314" lvl="2" indent="-176214">
              <a:lnSpc>
                <a:spcPct val="90000"/>
              </a:lnSpc>
              <a:spcBef>
                <a:spcPts val="300"/>
              </a:spcBef>
              <a:buNone/>
              <a:tabLst>
                <a:tab pos="1700217" algn="l"/>
              </a:tabLst>
            </a:pPr>
            <a:endParaRPr lang="en-US" sz="1300" dirty="0" smtClean="0"/>
          </a:p>
          <a:p>
            <a:pPr marL="976314" lvl="2" indent="-176214">
              <a:lnSpc>
                <a:spcPct val="90000"/>
              </a:lnSpc>
              <a:spcBef>
                <a:spcPts val="300"/>
              </a:spcBef>
              <a:buNone/>
              <a:tabLst>
                <a:tab pos="1700217" algn="l"/>
              </a:tabLst>
            </a:pPr>
            <a:endParaRPr lang="en-US" sz="1300" dirty="0"/>
          </a:p>
          <a:p>
            <a:pPr marL="176214" lvl="0" indent="-176214">
              <a:lnSpc>
                <a:spcPct val="90000"/>
              </a:lnSpc>
              <a:spcBef>
                <a:spcPts val="500"/>
              </a:spcBef>
              <a:tabLst>
                <a:tab pos="1700213" algn="l"/>
                <a:tab pos="2066925" algn="l"/>
                <a:tab pos="2244725" algn="l"/>
              </a:tabLst>
            </a:pPr>
            <a:r>
              <a:rPr lang="en-US" sz="2000" dirty="0"/>
              <a:t>Explore phase:		</a:t>
            </a:r>
            <a:r>
              <a:rPr lang="en-US" sz="1500" i="1" dirty="0"/>
              <a:t>(</a:t>
            </a:r>
            <a:r>
              <a:rPr lang="en-US" sz="1500" b="1" i="1" dirty="0"/>
              <a:t>Find the next allocation</a:t>
            </a:r>
            <a:r>
              <a:rPr lang="en-US" sz="1500" i="1" dirty="0"/>
              <a:t>)</a:t>
            </a:r>
          </a:p>
          <a:p>
            <a:pPr marL="576264" lvl="1" indent="-176214">
              <a:lnSpc>
                <a:spcPct val="90000"/>
              </a:lnSpc>
              <a:spcBef>
                <a:spcPts val="400"/>
              </a:spcBef>
              <a:tabLst>
                <a:tab pos="1700217" algn="l"/>
              </a:tabLst>
            </a:pPr>
            <a:r>
              <a:rPr lang="en-US" sz="1500" dirty="0"/>
              <a:t>Pick point </a:t>
            </a:r>
            <a:r>
              <a:rPr lang="en-US" sz="1500" dirty="0" smtClean="0"/>
              <a:t>ρ[n] randomly</a:t>
            </a:r>
            <a:endParaRPr lang="en-US" sz="1500" dirty="0"/>
          </a:p>
          <a:p>
            <a:pPr marL="576264" lvl="1" indent="-176214">
              <a:lnSpc>
                <a:spcPct val="90000"/>
              </a:lnSpc>
              <a:spcBef>
                <a:spcPts val="400"/>
              </a:spcBef>
              <a:tabLst>
                <a:tab pos="1700217" algn="l"/>
              </a:tabLst>
            </a:pPr>
            <a:r>
              <a:rPr lang="en-US" sz="1500" dirty="0" smtClean="0"/>
              <a:t>If </a:t>
            </a:r>
            <a:r>
              <a:rPr lang="en-US" sz="1500" dirty="0"/>
              <a:t>(</a:t>
            </a:r>
            <a:r>
              <a:rPr lang="en-US" sz="1500" dirty="0" smtClean="0"/>
              <a:t>x[n]</a:t>
            </a:r>
            <a:r>
              <a:rPr lang="en-US" sz="1500" baseline="-25000" dirty="0" smtClean="0"/>
              <a:t> </a:t>
            </a:r>
            <a:r>
              <a:rPr lang="en-US" sz="1500" dirty="0" smtClean="0"/>
              <a:t> </a:t>
            </a:r>
            <a:r>
              <a:rPr lang="en-US" sz="1500" dirty="0"/>
              <a:t>= </a:t>
            </a:r>
            <a:r>
              <a:rPr lang="en-US" sz="1500" dirty="0" smtClean="0"/>
              <a:t>ρ[n] </a:t>
            </a:r>
            <a:r>
              <a:rPr lang="en-US" sz="1500" dirty="0"/>
              <a:t>)</a:t>
            </a:r>
          </a:p>
          <a:p>
            <a:pPr marL="717547" lvl="2" indent="-176214">
              <a:lnSpc>
                <a:spcPct val="90000"/>
              </a:lnSpc>
              <a:spcBef>
                <a:spcPts val="400"/>
              </a:spcBef>
              <a:tabLst>
                <a:tab pos="1700206" algn="l"/>
              </a:tabLst>
            </a:pPr>
            <a:r>
              <a:rPr lang="en-US" sz="1500" dirty="0"/>
              <a:t>Remember new allocation: </a:t>
            </a:r>
            <a:r>
              <a:rPr lang="en-US" sz="1500" dirty="0" smtClean="0"/>
              <a:t>r[n]</a:t>
            </a:r>
            <a:r>
              <a:rPr lang="en-US" sz="1500" baseline="-25000" dirty="0" smtClean="0"/>
              <a:t> </a:t>
            </a:r>
            <a:r>
              <a:rPr lang="en-US" sz="1500" dirty="0" smtClean="0"/>
              <a:t> </a:t>
            </a:r>
            <a:r>
              <a:rPr lang="en-US" sz="1500" dirty="0"/>
              <a:t>= </a:t>
            </a:r>
            <a:r>
              <a:rPr lang="en-US" sz="1500" dirty="0" smtClean="0"/>
              <a:t>x[n]</a:t>
            </a:r>
            <a:endParaRPr lang="en-US" sz="1500" dirty="0"/>
          </a:p>
          <a:p>
            <a:pPr marL="717547" lvl="2" indent="-176214">
              <a:lnSpc>
                <a:spcPct val="90000"/>
              </a:lnSpc>
              <a:spcBef>
                <a:spcPts val="400"/>
              </a:spcBef>
              <a:tabLst>
                <a:tab pos="1700206" algn="l"/>
              </a:tabLst>
            </a:pPr>
            <a:r>
              <a:rPr lang="en-US" sz="1500" dirty="0"/>
              <a:t>Go to Enhance </a:t>
            </a:r>
            <a:r>
              <a:rPr lang="en-US" sz="1500" dirty="0" smtClean="0"/>
              <a:t>phase </a:t>
            </a:r>
          </a:p>
          <a:p>
            <a:pPr marL="576264" lvl="1" indent="-176214">
              <a:lnSpc>
                <a:spcPct val="90000"/>
              </a:lnSpc>
              <a:spcBef>
                <a:spcPts val="400"/>
              </a:spcBef>
              <a:tabLst>
                <a:tab pos="1700217" algn="l"/>
              </a:tabLst>
            </a:pPr>
            <a:r>
              <a:rPr lang="en-US" sz="1500" dirty="0" smtClean="0"/>
              <a:t>Else</a:t>
            </a:r>
          </a:p>
          <a:p>
            <a:pPr marL="717547" lvl="2" indent="-176214">
              <a:lnSpc>
                <a:spcPct val="90000"/>
              </a:lnSpc>
              <a:spcBef>
                <a:spcPts val="400"/>
              </a:spcBef>
              <a:tabLst>
                <a:tab pos="1700206" algn="l"/>
              </a:tabLst>
            </a:pPr>
            <a:r>
              <a:rPr lang="en-US" sz="1500" dirty="0" smtClean="0"/>
              <a:t>Repeat </a:t>
            </a:r>
            <a:r>
              <a:rPr lang="en-US" sz="1500" dirty="0"/>
              <a:t>Explore phase at most </a:t>
            </a:r>
            <a:r>
              <a:rPr lang="en-US" sz="1500" b="1" dirty="0"/>
              <a:t>N</a:t>
            </a:r>
            <a:r>
              <a:rPr lang="en-US" sz="1500" dirty="0"/>
              <a:t> times, then move to Enhance </a:t>
            </a:r>
          </a:p>
        </p:txBody>
      </p:sp>
      <p:cxnSp>
        <p:nvCxnSpPr>
          <p:cNvPr id="4" name="Straight Arrow Connector 4"/>
          <p:cNvCxnSpPr/>
          <p:nvPr/>
        </p:nvCxnSpPr>
        <p:spPr>
          <a:xfrm rot="5400013" flipH="1" flipV="1">
            <a:off x="4429126" y="2786058"/>
            <a:ext cx="3143268" cy="1591"/>
          </a:xfrm>
          <a:prstGeom prst="straightConnector1">
            <a:avLst/>
          </a:prstGeom>
          <a:noFill/>
          <a:ln w="9528">
            <a:solidFill>
              <a:srgbClr val="4A7EBB"/>
            </a:solidFill>
            <a:prstDash val="solid"/>
            <a:tailEnd type="arrow"/>
          </a:ln>
        </p:spPr>
      </p:cxnSp>
      <p:cxnSp>
        <p:nvCxnSpPr>
          <p:cNvPr id="5" name="Straight Arrow Connector 6"/>
          <p:cNvCxnSpPr/>
          <p:nvPr/>
        </p:nvCxnSpPr>
        <p:spPr>
          <a:xfrm>
            <a:off x="6000759" y="4357692"/>
            <a:ext cx="3000393" cy="1591"/>
          </a:xfrm>
          <a:prstGeom prst="straightConnector1">
            <a:avLst/>
          </a:prstGeom>
          <a:noFill/>
          <a:ln w="9528">
            <a:solidFill>
              <a:srgbClr val="4A7EBB"/>
            </a:solidFill>
            <a:prstDash val="solid"/>
            <a:tailEnd type="arrow"/>
          </a:ln>
        </p:spPr>
      </p:cxnSp>
      <p:sp>
        <p:nvSpPr>
          <p:cNvPr id="6" name="Arc 14"/>
          <p:cNvSpPr/>
          <p:nvPr/>
        </p:nvSpPr>
        <p:spPr>
          <a:xfrm>
            <a:off x="4714875" y="3286125"/>
            <a:ext cx="2571768" cy="2143143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1"/>
              <a:gd name="f10" fmla="val 179"/>
              <a:gd name="f11" fmla="val 269"/>
              <a:gd name="f12" fmla="+- 0 0 -269"/>
              <a:gd name="f13" fmla="+- 0 0 -404"/>
              <a:gd name="f14" fmla="+- 0 0 -539"/>
              <a:gd name="f15" fmla="abs f4"/>
              <a:gd name="f16" fmla="abs f5"/>
              <a:gd name="f17" fmla="abs f6"/>
              <a:gd name="f18" fmla="+- 0 0 f10"/>
              <a:gd name="f19" fmla="+- 0 0 f11"/>
              <a:gd name="f20" fmla="*/ f12 f0 1"/>
              <a:gd name="f21" fmla="*/ f13 f0 1"/>
              <a:gd name="f22" fmla="*/ f14 f0 1"/>
              <a:gd name="f23" fmla="?: f15 f4 1"/>
              <a:gd name="f24" fmla="?: f16 f5 1"/>
              <a:gd name="f25" fmla="?: f17 f6 1"/>
              <a:gd name="f26" fmla="*/ f18 f0 1"/>
              <a:gd name="f27" fmla="*/ f19 f0 1"/>
              <a:gd name="f28" fmla="*/ f20 1 f3"/>
              <a:gd name="f29" fmla="*/ f21 1 f3"/>
              <a:gd name="f30" fmla="*/ f22 1 f3"/>
              <a:gd name="f31" fmla="*/ f23 1 21600"/>
              <a:gd name="f32" fmla="*/ f24 1 21600"/>
              <a:gd name="f33" fmla="*/ 21600 f23 1"/>
              <a:gd name="f34" fmla="*/ 21600 f24 1"/>
              <a:gd name="f35" fmla="*/ f26 1 f3"/>
              <a:gd name="f36" fmla="*/ f27 1 f3"/>
              <a:gd name="f37" fmla="+- f28 0 f1"/>
              <a:gd name="f38" fmla="+- f29 0 f1"/>
              <a:gd name="f39" fmla="+- f30 0 f1"/>
              <a:gd name="f40" fmla="min f32 f31"/>
              <a:gd name="f41" fmla="*/ f33 1 f25"/>
              <a:gd name="f42" fmla="*/ f34 1 f25"/>
              <a:gd name="f43" fmla="+- f35 0 f1"/>
              <a:gd name="f44" fmla="+- f36 0 f1"/>
              <a:gd name="f45" fmla="val f41"/>
              <a:gd name="f46" fmla="val f42"/>
              <a:gd name="f47" fmla="+- 0 0 f43"/>
              <a:gd name="f48" fmla="+- 0 0 f44"/>
              <a:gd name="f49" fmla="+- f46 0 f7"/>
              <a:gd name="f50" fmla="+- f45 0 f7"/>
              <a:gd name="f51" fmla="+- f48 0 f47"/>
              <a:gd name="f52" fmla="+- f47 f1 0"/>
              <a:gd name="f53" fmla="+- f48 f1 0"/>
              <a:gd name="f54" fmla="+- 21600000 0 f47"/>
              <a:gd name="f55" fmla="+- f1 0 f47"/>
              <a:gd name="f56" fmla="+- 27000000 0 f47"/>
              <a:gd name="f57" fmla="+- f0 0 f47"/>
              <a:gd name="f58" fmla="+- 32400000 0 f47"/>
              <a:gd name="f59" fmla="+- f2 0 f47"/>
              <a:gd name="f60" fmla="+- 37800000 0 f47"/>
              <a:gd name="f61" fmla="*/ f49 1 2"/>
              <a:gd name="f62" fmla="*/ f50 1 2"/>
              <a:gd name="f63" fmla="+- f51 21600000 0"/>
              <a:gd name="f64" fmla="?: f55 f55 f56"/>
              <a:gd name="f65" fmla="?: f57 f57 f58"/>
              <a:gd name="f66" fmla="?: f59 f59 f60"/>
              <a:gd name="f67" fmla="*/ f52 f8 1"/>
              <a:gd name="f68" fmla="*/ f53 f8 1"/>
              <a:gd name="f69" fmla="+- f7 f61 0"/>
              <a:gd name="f70" fmla="+- f7 f62 0"/>
              <a:gd name="f71" fmla="?: f51 f51 f63"/>
              <a:gd name="f72" fmla="*/ f67 1 f0"/>
              <a:gd name="f73" fmla="*/ f68 1 f0"/>
              <a:gd name="f74" fmla="*/ f62 f40 1"/>
              <a:gd name="f75" fmla="*/ f61 f40 1"/>
              <a:gd name="f76" fmla="+- f71 0 f54"/>
              <a:gd name="f77" fmla="+- f71 0 f64"/>
              <a:gd name="f78" fmla="+- f71 0 f65"/>
              <a:gd name="f79" fmla="+- f71 0 f66"/>
              <a:gd name="f80" fmla="+- 0 0 f72"/>
              <a:gd name="f81" fmla="+- 0 0 f73"/>
              <a:gd name="f82" fmla="*/ f70 f40 1"/>
              <a:gd name="f83" fmla="*/ f69 f40 1"/>
              <a:gd name="f84" fmla="+- 0 0 f80"/>
              <a:gd name="f85" fmla="+- 0 0 f81"/>
              <a:gd name="f86" fmla="*/ f84 f0 1"/>
              <a:gd name="f87" fmla="*/ f85 f0 1"/>
              <a:gd name="f88" fmla="*/ f86 1 f8"/>
              <a:gd name="f89" fmla="*/ f87 1 f8"/>
              <a:gd name="f90" fmla="+- f88 0 f1"/>
              <a:gd name="f91" fmla="+- f89 0 f1"/>
              <a:gd name="f92" fmla="sin 1 f90"/>
              <a:gd name="f93" fmla="cos 1 f90"/>
              <a:gd name="f94" fmla="sin 1 f91"/>
              <a:gd name="f95" fmla="cos 1 f91"/>
              <a:gd name="f96" fmla="+- 0 0 f92"/>
              <a:gd name="f97" fmla="+- 0 0 f93"/>
              <a:gd name="f98" fmla="+- 0 0 f94"/>
              <a:gd name="f99" fmla="+- 0 0 f95"/>
              <a:gd name="f100" fmla="+- 0 0 f96"/>
              <a:gd name="f101" fmla="+- 0 0 f97"/>
              <a:gd name="f102" fmla="+- 0 0 f98"/>
              <a:gd name="f103" fmla="+- 0 0 f99"/>
              <a:gd name="f104" fmla="val f100"/>
              <a:gd name="f105" fmla="val f101"/>
              <a:gd name="f106" fmla="val f102"/>
              <a:gd name="f107" fmla="val f103"/>
              <a:gd name="f108" fmla="*/ f104 f62 1"/>
              <a:gd name="f109" fmla="*/ f105 f61 1"/>
              <a:gd name="f110" fmla="*/ f106 f62 1"/>
              <a:gd name="f111" fmla="*/ f107 f61 1"/>
              <a:gd name="f112" fmla="+- 0 0 f109"/>
              <a:gd name="f113" fmla="+- 0 0 f108"/>
              <a:gd name="f114" fmla="+- 0 0 f111"/>
              <a:gd name="f115" fmla="+- 0 0 f110"/>
              <a:gd name="f116" fmla="+- 0 0 f112"/>
              <a:gd name="f117" fmla="+- 0 0 f113"/>
              <a:gd name="f118" fmla="+- 0 0 f114"/>
              <a:gd name="f119" fmla="+- 0 0 f115"/>
              <a:gd name="f120" fmla="at2 f116 f117"/>
              <a:gd name="f121" fmla="at2 f118 f119"/>
              <a:gd name="f122" fmla="+- f120 f1 0"/>
              <a:gd name="f123" fmla="+- f121 f1 0"/>
              <a:gd name="f124" fmla="*/ f122 f8 1"/>
              <a:gd name="f125" fmla="*/ f123 f8 1"/>
              <a:gd name="f126" fmla="*/ f124 1 f0"/>
              <a:gd name="f127" fmla="*/ f125 1 f0"/>
              <a:gd name="f128" fmla="+- 0 0 f126"/>
              <a:gd name="f129" fmla="+- 0 0 f127"/>
              <a:gd name="f130" fmla="val f128"/>
              <a:gd name="f131" fmla="val f129"/>
              <a:gd name="f132" fmla="+- 0 0 f130"/>
              <a:gd name="f133" fmla="+- 0 0 f131"/>
              <a:gd name="f134" fmla="*/ f132 f0 1"/>
              <a:gd name="f135" fmla="*/ f133 f0 1"/>
              <a:gd name="f136" fmla="*/ f134 1 f8"/>
              <a:gd name="f137" fmla="*/ f135 1 f8"/>
              <a:gd name="f138" fmla="+- f136 0 f1"/>
              <a:gd name="f139" fmla="+- f137 0 f1"/>
              <a:gd name="f140" fmla="+- f138 f1 0"/>
              <a:gd name="f141" fmla="+- f139 f1 0"/>
              <a:gd name="f142" fmla="*/ f140 f8 1"/>
              <a:gd name="f143" fmla="*/ f141 f8 1"/>
              <a:gd name="f144" fmla="*/ f142 1 f0"/>
              <a:gd name="f145" fmla="*/ f143 1 f0"/>
              <a:gd name="f146" fmla="+- 0 0 f144"/>
              <a:gd name="f147" fmla="+- 0 0 f145"/>
              <a:gd name="f148" fmla="+- 0 0 f146"/>
              <a:gd name="f149" fmla="+- 0 0 f147"/>
              <a:gd name="f150" fmla="*/ f148 f0 1"/>
              <a:gd name="f151" fmla="*/ f149 f0 1"/>
              <a:gd name="f152" fmla="*/ f150 1 f8"/>
              <a:gd name="f153" fmla="*/ f151 1 f8"/>
              <a:gd name="f154" fmla="+- f152 0 f1"/>
              <a:gd name="f155" fmla="+- f153 0 f1"/>
              <a:gd name="f156" fmla="cos 1 f154"/>
              <a:gd name="f157" fmla="sin 1 f154"/>
              <a:gd name="f158" fmla="cos 1 f155"/>
              <a:gd name="f159" fmla="sin 1 f155"/>
              <a:gd name="f160" fmla="+- 0 0 f156"/>
              <a:gd name="f161" fmla="+- 0 0 f157"/>
              <a:gd name="f162" fmla="+- 0 0 f158"/>
              <a:gd name="f163" fmla="+- 0 0 f159"/>
              <a:gd name="f164" fmla="+- 0 0 f160"/>
              <a:gd name="f165" fmla="+- 0 0 f161"/>
              <a:gd name="f166" fmla="+- 0 0 f162"/>
              <a:gd name="f167" fmla="+- 0 0 f163"/>
              <a:gd name="f168" fmla="val f164"/>
              <a:gd name="f169" fmla="val f165"/>
              <a:gd name="f170" fmla="val f166"/>
              <a:gd name="f171" fmla="val f167"/>
              <a:gd name="f172" fmla="+- 0 0 f168"/>
              <a:gd name="f173" fmla="+- 0 0 f169"/>
              <a:gd name="f174" fmla="+- 0 0 f170"/>
              <a:gd name="f175" fmla="+- 0 0 f171"/>
              <a:gd name="f176" fmla="*/ f9 f172 1"/>
              <a:gd name="f177" fmla="*/ f9 f173 1"/>
              <a:gd name="f178" fmla="*/ f9 f174 1"/>
              <a:gd name="f179" fmla="*/ f9 f175 1"/>
              <a:gd name="f180" fmla="*/ f176 f62 1"/>
              <a:gd name="f181" fmla="*/ f177 f61 1"/>
              <a:gd name="f182" fmla="*/ f178 f62 1"/>
              <a:gd name="f183" fmla="*/ f179 f61 1"/>
              <a:gd name="f184" fmla="+- f70 f180 0"/>
              <a:gd name="f185" fmla="+- f69 f181 0"/>
              <a:gd name="f186" fmla="+- f70 f182 0"/>
              <a:gd name="f187" fmla="+- f69 f183 0"/>
              <a:gd name="f188" fmla="max f184 f186"/>
              <a:gd name="f189" fmla="max f185 f187"/>
              <a:gd name="f190" fmla="min f184 f186"/>
              <a:gd name="f191" fmla="min f185 f187"/>
              <a:gd name="f192" fmla="*/ f184 f40 1"/>
              <a:gd name="f193" fmla="*/ f185 f40 1"/>
              <a:gd name="f194" fmla="*/ f186 f40 1"/>
              <a:gd name="f195" fmla="*/ f187 f40 1"/>
              <a:gd name="f196" fmla="?: f76 f45 f188"/>
              <a:gd name="f197" fmla="?: f77 f46 f189"/>
              <a:gd name="f198" fmla="?: f78 f7 f190"/>
              <a:gd name="f199" fmla="?: f79 f7 f191"/>
              <a:gd name="f200" fmla="*/ f198 f40 1"/>
              <a:gd name="f201" fmla="*/ f199 f40 1"/>
              <a:gd name="f202" fmla="*/ f196 f40 1"/>
              <a:gd name="f203" fmla="*/ f197 f4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7">
                <a:pos x="f192" y="f193"/>
              </a:cxn>
              <a:cxn ang="f38">
                <a:pos x="f82" y="f83"/>
              </a:cxn>
              <a:cxn ang="f39">
                <a:pos x="f194" y="f195"/>
              </a:cxn>
            </a:cxnLst>
            <a:rect l="f200" t="f201" r="f202" b="f203"/>
            <a:pathLst>
              <a:path stroke="0">
                <a:moveTo>
                  <a:pt x="f192" y="f193"/>
                </a:moveTo>
                <a:arcTo wR="f74" hR="f75" stAng="f47" swAng="f71"/>
                <a:lnTo>
                  <a:pt x="f82" y="f83"/>
                </a:lnTo>
                <a:close/>
              </a:path>
              <a:path fill="none">
                <a:moveTo>
                  <a:pt x="f192" y="f193"/>
                </a:moveTo>
                <a:arcTo wR="f74" hR="f75" stAng="f47" swAng="f71"/>
              </a:path>
            </a:pathLst>
          </a:custGeom>
          <a:noFill/>
          <a:ln w="9528">
            <a:solidFill>
              <a:srgbClr val="4A7EBB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CH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7" name="Straight Connector 16"/>
          <p:cNvCxnSpPr/>
          <p:nvPr/>
        </p:nvCxnSpPr>
        <p:spPr>
          <a:xfrm rot="16199987" flipH="1">
            <a:off x="5857879" y="3143236"/>
            <a:ext cx="1357326" cy="1071567"/>
          </a:xfrm>
          <a:prstGeom prst="straightConnector1">
            <a:avLst/>
          </a:prstGeom>
          <a:noFill/>
          <a:ln w="9528">
            <a:solidFill>
              <a:srgbClr val="4A7EBB"/>
            </a:solidFill>
            <a:custDash>
              <a:ds d="299906" sp="299906"/>
            </a:custDash>
          </a:ln>
        </p:spPr>
      </p:cxnSp>
      <p:sp>
        <p:nvSpPr>
          <p:cNvPr id="8" name="Right Arrow 7"/>
          <p:cNvSpPr/>
          <p:nvPr/>
        </p:nvSpPr>
        <p:spPr>
          <a:xfrm>
            <a:off x="71405" y="714356"/>
            <a:ext cx="431999" cy="285750"/>
          </a:xfrm>
          <a:custGeom>
            <a:avLst>
              <a:gd name="f0" fmla="val 14456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0"/>
              <a:gd name="f11" fmla="+- 0 0 180"/>
              <a:gd name="f12" fmla="*/ f5 1 21600"/>
              <a:gd name="f13" fmla="*/ f6 1 21600"/>
              <a:gd name="f14" fmla="val f7"/>
              <a:gd name="f15" fmla="val f8"/>
              <a:gd name="f16" fmla="pin 0 f0 21600"/>
              <a:gd name="f17" fmla="pin 0 f1 10800"/>
              <a:gd name="f18" fmla="*/ f10 f2 1"/>
              <a:gd name="f19" fmla="*/ f11 f2 1"/>
              <a:gd name="f20" fmla="+- f15 0 f14"/>
              <a:gd name="f21" fmla="val f16"/>
              <a:gd name="f22" fmla="val f17"/>
              <a:gd name="f23" fmla="*/ f16 f12 1"/>
              <a:gd name="f24" fmla="*/ f17 f13 1"/>
              <a:gd name="f25" fmla="*/ f18 1 f4"/>
              <a:gd name="f26" fmla="*/ f19 1 f4"/>
              <a:gd name="f27" fmla="*/ f20 1 21600"/>
              <a:gd name="f28" fmla="+- 21600 0 f22"/>
              <a:gd name="f29" fmla="+- 21600 0 f21"/>
              <a:gd name="f30" fmla="*/ f22 f13 1"/>
              <a:gd name="f31" fmla="*/ f21 f12 1"/>
              <a:gd name="f32" fmla="+- f25 0 f3"/>
              <a:gd name="f33" fmla="+- f26 0 f3"/>
              <a:gd name="f34" fmla="*/ 0 f27 1"/>
              <a:gd name="f35" fmla="*/ 21600 f27 1"/>
              <a:gd name="f36" fmla="*/ f29 f22 1"/>
              <a:gd name="f37" fmla="*/ f28 f13 1"/>
              <a:gd name="f38" fmla="*/ f36 1 10800"/>
              <a:gd name="f39" fmla="*/ f34 1 f27"/>
              <a:gd name="f40" fmla="*/ f35 1 f27"/>
              <a:gd name="f41" fmla="+- f21 f38 0"/>
              <a:gd name="f42" fmla="*/ f39 f12 1"/>
              <a:gd name="f43" fmla="*/ f39 f13 1"/>
              <a:gd name="f44" fmla="*/ f40 f13 1"/>
              <a:gd name="f45" fmla="*/ f41 f12 1"/>
            </a:gdLst>
            <a:ahLst>
              <a:ahXY gdRefX="f0" minX="f7" maxX="f8" gdRefY="f1" minY="f7" maxY="f9">
                <a:pos x="f23" y="f24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31" y="f43"/>
              </a:cxn>
              <a:cxn ang="f33">
                <a:pos x="f31" y="f44"/>
              </a:cxn>
            </a:cxnLst>
            <a:rect l="f42" t="f30" r="f45" b="f37"/>
            <a:pathLst>
              <a:path w="21600" h="21600">
                <a:moveTo>
                  <a:pt x="f7" y="f22"/>
                </a:moveTo>
                <a:lnTo>
                  <a:pt x="f21" y="f22"/>
                </a:lnTo>
                <a:lnTo>
                  <a:pt x="f21" y="f7"/>
                </a:lnTo>
                <a:lnTo>
                  <a:pt x="f8" y="f9"/>
                </a:lnTo>
                <a:lnTo>
                  <a:pt x="f21" y="f8"/>
                </a:lnTo>
                <a:lnTo>
                  <a:pt x="f21" y="f28"/>
                </a:lnTo>
                <a:lnTo>
                  <a:pt x="f7" y="f28"/>
                </a:lnTo>
                <a:close/>
              </a:path>
            </a:pathLst>
          </a:custGeo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71405" y="2285990"/>
            <a:ext cx="431999" cy="285750"/>
          </a:xfrm>
          <a:custGeom>
            <a:avLst>
              <a:gd name="f0" fmla="val 14456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0"/>
              <a:gd name="f11" fmla="+- 0 0 180"/>
              <a:gd name="f12" fmla="*/ f5 1 21600"/>
              <a:gd name="f13" fmla="*/ f6 1 21600"/>
              <a:gd name="f14" fmla="val f7"/>
              <a:gd name="f15" fmla="val f8"/>
              <a:gd name="f16" fmla="pin 0 f0 21600"/>
              <a:gd name="f17" fmla="pin 0 f1 10800"/>
              <a:gd name="f18" fmla="*/ f10 f2 1"/>
              <a:gd name="f19" fmla="*/ f11 f2 1"/>
              <a:gd name="f20" fmla="+- f15 0 f14"/>
              <a:gd name="f21" fmla="val f16"/>
              <a:gd name="f22" fmla="val f17"/>
              <a:gd name="f23" fmla="*/ f16 f12 1"/>
              <a:gd name="f24" fmla="*/ f17 f13 1"/>
              <a:gd name="f25" fmla="*/ f18 1 f4"/>
              <a:gd name="f26" fmla="*/ f19 1 f4"/>
              <a:gd name="f27" fmla="*/ f20 1 21600"/>
              <a:gd name="f28" fmla="+- 21600 0 f22"/>
              <a:gd name="f29" fmla="+- 21600 0 f21"/>
              <a:gd name="f30" fmla="*/ f22 f13 1"/>
              <a:gd name="f31" fmla="*/ f21 f12 1"/>
              <a:gd name="f32" fmla="+- f25 0 f3"/>
              <a:gd name="f33" fmla="+- f26 0 f3"/>
              <a:gd name="f34" fmla="*/ 0 f27 1"/>
              <a:gd name="f35" fmla="*/ 21600 f27 1"/>
              <a:gd name="f36" fmla="*/ f29 f22 1"/>
              <a:gd name="f37" fmla="*/ f28 f13 1"/>
              <a:gd name="f38" fmla="*/ f36 1 10800"/>
              <a:gd name="f39" fmla="*/ f34 1 f27"/>
              <a:gd name="f40" fmla="*/ f35 1 f27"/>
              <a:gd name="f41" fmla="+- f21 f38 0"/>
              <a:gd name="f42" fmla="*/ f39 f12 1"/>
              <a:gd name="f43" fmla="*/ f39 f13 1"/>
              <a:gd name="f44" fmla="*/ f40 f13 1"/>
              <a:gd name="f45" fmla="*/ f41 f12 1"/>
            </a:gdLst>
            <a:ahLst>
              <a:ahXY gdRefX="f0" minX="f7" maxX="f8" gdRefY="f1" minY="f7" maxY="f9">
                <a:pos x="f23" y="f24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31" y="f43"/>
              </a:cxn>
              <a:cxn ang="f33">
                <a:pos x="f31" y="f44"/>
              </a:cxn>
            </a:cxnLst>
            <a:rect l="f42" t="f30" r="f45" b="f37"/>
            <a:pathLst>
              <a:path w="21600" h="21600">
                <a:moveTo>
                  <a:pt x="f7" y="f22"/>
                </a:moveTo>
                <a:lnTo>
                  <a:pt x="f21" y="f22"/>
                </a:lnTo>
                <a:lnTo>
                  <a:pt x="f21" y="f7"/>
                </a:lnTo>
                <a:lnTo>
                  <a:pt x="f8" y="f9"/>
                </a:lnTo>
                <a:lnTo>
                  <a:pt x="f21" y="f8"/>
                </a:lnTo>
                <a:lnTo>
                  <a:pt x="f21" y="f28"/>
                </a:lnTo>
                <a:lnTo>
                  <a:pt x="f7" y="f28"/>
                </a:lnTo>
                <a:close/>
              </a:path>
            </a:pathLst>
          </a:custGeo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71405" y="4071942"/>
            <a:ext cx="431999" cy="285750"/>
          </a:xfrm>
          <a:custGeom>
            <a:avLst>
              <a:gd name="f0" fmla="val 14456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0"/>
              <a:gd name="f11" fmla="+- 0 0 180"/>
              <a:gd name="f12" fmla="*/ f5 1 21600"/>
              <a:gd name="f13" fmla="*/ f6 1 21600"/>
              <a:gd name="f14" fmla="val f7"/>
              <a:gd name="f15" fmla="val f8"/>
              <a:gd name="f16" fmla="pin 0 f0 21600"/>
              <a:gd name="f17" fmla="pin 0 f1 10800"/>
              <a:gd name="f18" fmla="*/ f10 f2 1"/>
              <a:gd name="f19" fmla="*/ f11 f2 1"/>
              <a:gd name="f20" fmla="+- f15 0 f14"/>
              <a:gd name="f21" fmla="val f16"/>
              <a:gd name="f22" fmla="val f17"/>
              <a:gd name="f23" fmla="*/ f16 f12 1"/>
              <a:gd name="f24" fmla="*/ f17 f13 1"/>
              <a:gd name="f25" fmla="*/ f18 1 f4"/>
              <a:gd name="f26" fmla="*/ f19 1 f4"/>
              <a:gd name="f27" fmla="*/ f20 1 21600"/>
              <a:gd name="f28" fmla="+- 21600 0 f22"/>
              <a:gd name="f29" fmla="+- 21600 0 f21"/>
              <a:gd name="f30" fmla="*/ f22 f13 1"/>
              <a:gd name="f31" fmla="*/ f21 f12 1"/>
              <a:gd name="f32" fmla="+- f25 0 f3"/>
              <a:gd name="f33" fmla="+- f26 0 f3"/>
              <a:gd name="f34" fmla="*/ 0 f27 1"/>
              <a:gd name="f35" fmla="*/ 21600 f27 1"/>
              <a:gd name="f36" fmla="*/ f29 f22 1"/>
              <a:gd name="f37" fmla="*/ f28 f13 1"/>
              <a:gd name="f38" fmla="*/ f36 1 10800"/>
              <a:gd name="f39" fmla="*/ f34 1 f27"/>
              <a:gd name="f40" fmla="*/ f35 1 f27"/>
              <a:gd name="f41" fmla="+- f21 f38 0"/>
              <a:gd name="f42" fmla="*/ f39 f12 1"/>
              <a:gd name="f43" fmla="*/ f39 f13 1"/>
              <a:gd name="f44" fmla="*/ f40 f13 1"/>
              <a:gd name="f45" fmla="*/ f41 f12 1"/>
            </a:gdLst>
            <a:ahLst>
              <a:ahXY gdRefX="f0" minX="f7" maxX="f8" gdRefY="f1" minY="f7" maxY="f9">
                <a:pos x="f23" y="f24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31" y="f43"/>
              </a:cxn>
              <a:cxn ang="f33">
                <a:pos x="f31" y="f44"/>
              </a:cxn>
            </a:cxnLst>
            <a:rect l="f42" t="f30" r="f45" b="f37"/>
            <a:pathLst>
              <a:path w="21600" h="21600">
                <a:moveTo>
                  <a:pt x="f7" y="f22"/>
                </a:moveTo>
                <a:lnTo>
                  <a:pt x="f21" y="f22"/>
                </a:lnTo>
                <a:lnTo>
                  <a:pt x="f21" y="f7"/>
                </a:lnTo>
                <a:lnTo>
                  <a:pt x="f8" y="f9"/>
                </a:lnTo>
                <a:lnTo>
                  <a:pt x="f21" y="f8"/>
                </a:lnTo>
                <a:lnTo>
                  <a:pt x="f21" y="f28"/>
                </a:lnTo>
                <a:lnTo>
                  <a:pt x="f7" y="f28"/>
                </a:lnTo>
                <a:close/>
              </a:path>
            </a:pathLst>
          </a:custGeo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215076" y="3276002"/>
            <a:ext cx="71442" cy="71442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1 0"/>
              <a:gd name="f15" fmla="*/ f9 f0 1"/>
              <a:gd name="f16" fmla="*/ f10 f0 1"/>
              <a:gd name="f17" fmla="?: f11 f4 1"/>
              <a:gd name="f18" fmla="?: f12 f5 1"/>
              <a:gd name="f19" fmla="?: f13 f6 1"/>
              <a:gd name="f20" fmla="+- f14 0 f1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1 0"/>
              <a:gd name="f28" fmla="+- f21 0 f1"/>
              <a:gd name="f29" fmla="+- f22 0 f1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0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0 1"/>
              <a:gd name="f47" fmla="*/ f42 f30 1"/>
              <a:gd name="f48" fmla="*/ f41 f30 1"/>
              <a:gd name="f49" fmla="*/ f46 1 f8"/>
              <a:gd name="f50" fmla="*/ f44 f30 1"/>
              <a:gd name="f51" fmla="+- f49 0 f1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0" swAng="f1"/>
                <a:arcTo wR="f47" hR="f48" stAng="f2" swAng="f1"/>
                <a:arcTo wR="f47" hR="f48" stAng="f7" swAng="f1"/>
                <a:arcTo wR="f47" hR="f48" stAng="f1" swAng="f1"/>
                <a:close/>
              </a:path>
            </a:pathLst>
          </a:custGeo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 rot="16199987" flipH="1">
            <a:off x="5822158" y="2821764"/>
            <a:ext cx="1714509" cy="1357326"/>
          </a:xfrm>
          <a:prstGeom prst="straightConnector1">
            <a:avLst/>
          </a:prstGeom>
          <a:noFill/>
          <a:ln w="9528">
            <a:solidFill>
              <a:srgbClr val="4A7EBB"/>
            </a:solidFill>
            <a:custDash>
              <a:ds d="299906" sp="299906"/>
            </a:custDash>
          </a:ln>
        </p:spPr>
      </p:cxnSp>
      <p:cxnSp>
        <p:nvCxnSpPr>
          <p:cNvPr id="13" name="Straight Connector 12"/>
          <p:cNvCxnSpPr/>
          <p:nvPr/>
        </p:nvCxnSpPr>
        <p:spPr>
          <a:xfrm rot="16199987" flipH="1">
            <a:off x="5786442" y="2500289"/>
            <a:ext cx="2071710" cy="1643077"/>
          </a:xfrm>
          <a:prstGeom prst="straightConnector1">
            <a:avLst/>
          </a:prstGeom>
          <a:noFill/>
          <a:ln w="9528">
            <a:solidFill>
              <a:srgbClr val="4A7EBB"/>
            </a:solidFill>
            <a:custDash>
              <a:ds d="299906" sp="299906"/>
            </a:custDash>
          </a:ln>
        </p:spPr>
      </p:cxnSp>
      <p:sp>
        <p:nvSpPr>
          <p:cNvPr id="14" name="TextBox 18"/>
          <p:cNvSpPr txBox="1"/>
          <p:nvPr/>
        </p:nvSpPr>
        <p:spPr>
          <a:xfrm>
            <a:off x="5610233" y="2824157"/>
            <a:ext cx="490543" cy="2923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3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/>
              </a:rPr>
              <a:t>μ[0]</a:t>
            </a:r>
            <a:endParaRPr lang="fr-CH" sz="13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5" name="TextBox 20"/>
          <p:cNvSpPr txBox="1"/>
          <p:nvPr/>
        </p:nvSpPr>
        <p:spPr>
          <a:xfrm>
            <a:off x="5600708" y="2100248"/>
            <a:ext cx="500067" cy="2923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3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/>
              </a:rPr>
              <a:t>μ[2]</a:t>
            </a:r>
            <a:endParaRPr lang="fr-CH" sz="13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6" name="TextBox 21"/>
          <p:cNvSpPr txBox="1"/>
          <p:nvPr/>
        </p:nvSpPr>
        <p:spPr>
          <a:xfrm>
            <a:off x="5600700" y="2447915"/>
            <a:ext cx="500076" cy="2923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3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/>
              </a:rPr>
              <a:t>μ[3]</a:t>
            </a:r>
            <a:endParaRPr lang="fr-CH" sz="13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7" name="TextBox 22"/>
          <p:cNvSpPr txBox="1"/>
          <p:nvPr/>
        </p:nvSpPr>
        <p:spPr>
          <a:xfrm>
            <a:off x="5581658" y="2071673"/>
            <a:ext cx="495291" cy="32316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5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/>
              </a:rPr>
              <a:t>μ</a:t>
            </a:r>
            <a:r>
              <a:rPr lang="en-US" sz="13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/>
              </a:rPr>
              <a:t>[1]</a:t>
            </a:r>
            <a:endParaRPr lang="fr-CH" sz="13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18" name="Straight Connector 24"/>
          <p:cNvCxnSpPr/>
          <p:nvPr/>
        </p:nvCxnSpPr>
        <p:spPr>
          <a:xfrm>
            <a:off x="6715143" y="6603677"/>
            <a:ext cx="2071701" cy="0"/>
          </a:xfrm>
          <a:prstGeom prst="straightConnector1">
            <a:avLst/>
          </a:prstGeom>
          <a:noFill/>
          <a:ln w="9528">
            <a:solidFill>
              <a:srgbClr val="4A7EBB"/>
            </a:solidFill>
            <a:prstDash val="solid"/>
          </a:ln>
        </p:spPr>
      </p:cxnSp>
      <p:sp>
        <p:nvSpPr>
          <p:cNvPr id="19" name="Right Arrow 26"/>
          <p:cNvSpPr/>
          <p:nvPr/>
        </p:nvSpPr>
        <p:spPr>
          <a:xfrm>
            <a:off x="642905" y="2643182"/>
            <a:ext cx="214317" cy="142875"/>
          </a:xfrm>
          <a:custGeom>
            <a:avLst>
              <a:gd name="f0" fmla="val 14400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0"/>
              <a:gd name="f11" fmla="+- 0 0 180"/>
              <a:gd name="f12" fmla="*/ f5 1 21600"/>
              <a:gd name="f13" fmla="*/ f6 1 21600"/>
              <a:gd name="f14" fmla="val f7"/>
              <a:gd name="f15" fmla="val f8"/>
              <a:gd name="f16" fmla="pin 0 f0 21600"/>
              <a:gd name="f17" fmla="pin 0 f1 10800"/>
              <a:gd name="f18" fmla="*/ f10 f2 1"/>
              <a:gd name="f19" fmla="*/ f11 f2 1"/>
              <a:gd name="f20" fmla="+- f15 0 f14"/>
              <a:gd name="f21" fmla="val f16"/>
              <a:gd name="f22" fmla="val f17"/>
              <a:gd name="f23" fmla="*/ f16 f12 1"/>
              <a:gd name="f24" fmla="*/ f17 f13 1"/>
              <a:gd name="f25" fmla="*/ f18 1 f4"/>
              <a:gd name="f26" fmla="*/ f19 1 f4"/>
              <a:gd name="f27" fmla="*/ f20 1 21600"/>
              <a:gd name="f28" fmla="+- 21600 0 f22"/>
              <a:gd name="f29" fmla="+- 21600 0 f21"/>
              <a:gd name="f30" fmla="*/ f22 f13 1"/>
              <a:gd name="f31" fmla="*/ f21 f12 1"/>
              <a:gd name="f32" fmla="+- f25 0 f3"/>
              <a:gd name="f33" fmla="+- f26 0 f3"/>
              <a:gd name="f34" fmla="*/ 0 f27 1"/>
              <a:gd name="f35" fmla="*/ 21600 f27 1"/>
              <a:gd name="f36" fmla="*/ f29 f22 1"/>
              <a:gd name="f37" fmla="*/ f28 f13 1"/>
              <a:gd name="f38" fmla="*/ f36 1 10800"/>
              <a:gd name="f39" fmla="*/ f34 1 f27"/>
              <a:gd name="f40" fmla="*/ f35 1 f27"/>
              <a:gd name="f41" fmla="+- f21 f38 0"/>
              <a:gd name="f42" fmla="*/ f39 f12 1"/>
              <a:gd name="f43" fmla="*/ f39 f13 1"/>
              <a:gd name="f44" fmla="*/ f40 f13 1"/>
              <a:gd name="f45" fmla="*/ f41 f12 1"/>
            </a:gdLst>
            <a:ahLst>
              <a:ahXY gdRefX="f0" minX="f7" maxX="f8" gdRefY="f1" minY="f7" maxY="f9">
                <a:pos x="f23" y="f24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31" y="f43"/>
              </a:cxn>
              <a:cxn ang="f33">
                <a:pos x="f31" y="f44"/>
              </a:cxn>
            </a:cxnLst>
            <a:rect l="f42" t="f30" r="f45" b="f37"/>
            <a:pathLst>
              <a:path w="21600" h="21600">
                <a:moveTo>
                  <a:pt x="f7" y="f22"/>
                </a:moveTo>
                <a:lnTo>
                  <a:pt x="f21" y="f22"/>
                </a:lnTo>
                <a:lnTo>
                  <a:pt x="f21" y="f7"/>
                </a:lnTo>
                <a:lnTo>
                  <a:pt x="f8" y="f9"/>
                </a:lnTo>
                <a:lnTo>
                  <a:pt x="f21" y="f8"/>
                </a:lnTo>
                <a:lnTo>
                  <a:pt x="f21" y="f28"/>
                </a:lnTo>
                <a:lnTo>
                  <a:pt x="f7" y="f28"/>
                </a:lnTo>
                <a:close/>
              </a:path>
            </a:pathLst>
          </a:custGeo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0" name="Right Arrow 27"/>
          <p:cNvSpPr/>
          <p:nvPr/>
        </p:nvSpPr>
        <p:spPr>
          <a:xfrm>
            <a:off x="642905" y="3143250"/>
            <a:ext cx="214317" cy="142875"/>
          </a:xfrm>
          <a:custGeom>
            <a:avLst>
              <a:gd name="f0" fmla="val 14400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0"/>
              <a:gd name="f11" fmla="+- 0 0 180"/>
              <a:gd name="f12" fmla="*/ f5 1 21600"/>
              <a:gd name="f13" fmla="*/ f6 1 21600"/>
              <a:gd name="f14" fmla="val f7"/>
              <a:gd name="f15" fmla="val f8"/>
              <a:gd name="f16" fmla="pin 0 f0 21600"/>
              <a:gd name="f17" fmla="pin 0 f1 10800"/>
              <a:gd name="f18" fmla="*/ f10 f2 1"/>
              <a:gd name="f19" fmla="*/ f11 f2 1"/>
              <a:gd name="f20" fmla="+- f15 0 f14"/>
              <a:gd name="f21" fmla="val f16"/>
              <a:gd name="f22" fmla="val f17"/>
              <a:gd name="f23" fmla="*/ f16 f12 1"/>
              <a:gd name="f24" fmla="*/ f17 f13 1"/>
              <a:gd name="f25" fmla="*/ f18 1 f4"/>
              <a:gd name="f26" fmla="*/ f19 1 f4"/>
              <a:gd name="f27" fmla="*/ f20 1 21600"/>
              <a:gd name="f28" fmla="+- 21600 0 f22"/>
              <a:gd name="f29" fmla="+- 21600 0 f21"/>
              <a:gd name="f30" fmla="*/ f22 f13 1"/>
              <a:gd name="f31" fmla="*/ f21 f12 1"/>
              <a:gd name="f32" fmla="+- f25 0 f3"/>
              <a:gd name="f33" fmla="+- f26 0 f3"/>
              <a:gd name="f34" fmla="*/ 0 f27 1"/>
              <a:gd name="f35" fmla="*/ 21600 f27 1"/>
              <a:gd name="f36" fmla="*/ f29 f22 1"/>
              <a:gd name="f37" fmla="*/ f28 f13 1"/>
              <a:gd name="f38" fmla="*/ f36 1 10800"/>
              <a:gd name="f39" fmla="*/ f34 1 f27"/>
              <a:gd name="f40" fmla="*/ f35 1 f27"/>
              <a:gd name="f41" fmla="+- f21 f38 0"/>
              <a:gd name="f42" fmla="*/ f39 f12 1"/>
              <a:gd name="f43" fmla="*/ f39 f13 1"/>
              <a:gd name="f44" fmla="*/ f40 f13 1"/>
              <a:gd name="f45" fmla="*/ f41 f12 1"/>
            </a:gdLst>
            <a:ahLst>
              <a:ahXY gdRefX="f0" minX="f7" maxX="f8" gdRefY="f1" minY="f7" maxY="f9">
                <a:pos x="f23" y="f24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31" y="f43"/>
              </a:cxn>
              <a:cxn ang="f33">
                <a:pos x="f31" y="f44"/>
              </a:cxn>
            </a:cxnLst>
            <a:rect l="f42" t="f30" r="f45" b="f37"/>
            <a:pathLst>
              <a:path w="21600" h="21600">
                <a:moveTo>
                  <a:pt x="f7" y="f22"/>
                </a:moveTo>
                <a:lnTo>
                  <a:pt x="f21" y="f22"/>
                </a:lnTo>
                <a:lnTo>
                  <a:pt x="f21" y="f7"/>
                </a:lnTo>
                <a:lnTo>
                  <a:pt x="f8" y="f9"/>
                </a:lnTo>
                <a:lnTo>
                  <a:pt x="f21" y="f8"/>
                </a:lnTo>
                <a:lnTo>
                  <a:pt x="f21" y="f28"/>
                </a:lnTo>
                <a:lnTo>
                  <a:pt x="f7" y="f28"/>
                </a:lnTo>
                <a:close/>
              </a:path>
            </a:pathLst>
          </a:custGeo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1" name="Right Arrow 28"/>
          <p:cNvSpPr/>
          <p:nvPr/>
        </p:nvSpPr>
        <p:spPr>
          <a:xfrm>
            <a:off x="642905" y="4727509"/>
            <a:ext cx="214317" cy="142875"/>
          </a:xfrm>
          <a:custGeom>
            <a:avLst>
              <a:gd name="f0" fmla="val 14400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0"/>
              <a:gd name="f11" fmla="+- 0 0 180"/>
              <a:gd name="f12" fmla="*/ f5 1 21600"/>
              <a:gd name="f13" fmla="*/ f6 1 21600"/>
              <a:gd name="f14" fmla="val f7"/>
              <a:gd name="f15" fmla="val f8"/>
              <a:gd name="f16" fmla="pin 0 f0 21600"/>
              <a:gd name="f17" fmla="pin 0 f1 10800"/>
              <a:gd name="f18" fmla="*/ f10 f2 1"/>
              <a:gd name="f19" fmla="*/ f11 f2 1"/>
              <a:gd name="f20" fmla="+- f15 0 f14"/>
              <a:gd name="f21" fmla="val f16"/>
              <a:gd name="f22" fmla="val f17"/>
              <a:gd name="f23" fmla="*/ f16 f12 1"/>
              <a:gd name="f24" fmla="*/ f17 f13 1"/>
              <a:gd name="f25" fmla="*/ f18 1 f4"/>
              <a:gd name="f26" fmla="*/ f19 1 f4"/>
              <a:gd name="f27" fmla="*/ f20 1 21600"/>
              <a:gd name="f28" fmla="+- 21600 0 f22"/>
              <a:gd name="f29" fmla="+- 21600 0 f21"/>
              <a:gd name="f30" fmla="*/ f22 f13 1"/>
              <a:gd name="f31" fmla="*/ f21 f12 1"/>
              <a:gd name="f32" fmla="+- f25 0 f3"/>
              <a:gd name="f33" fmla="+- f26 0 f3"/>
              <a:gd name="f34" fmla="*/ 0 f27 1"/>
              <a:gd name="f35" fmla="*/ 21600 f27 1"/>
              <a:gd name="f36" fmla="*/ f29 f22 1"/>
              <a:gd name="f37" fmla="*/ f28 f13 1"/>
              <a:gd name="f38" fmla="*/ f36 1 10800"/>
              <a:gd name="f39" fmla="*/ f34 1 f27"/>
              <a:gd name="f40" fmla="*/ f35 1 f27"/>
              <a:gd name="f41" fmla="+- f21 f38 0"/>
              <a:gd name="f42" fmla="*/ f39 f12 1"/>
              <a:gd name="f43" fmla="*/ f39 f13 1"/>
              <a:gd name="f44" fmla="*/ f40 f13 1"/>
              <a:gd name="f45" fmla="*/ f41 f12 1"/>
            </a:gdLst>
            <a:ahLst>
              <a:ahXY gdRefX="f0" minX="f7" maxX="f8" gdRefY="f1" minY="f7" maxY="f9">
                <a:pos x="f23" y="f24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31" y="f43"/>
              </a:cxn>
              <a:cxn ang="f33">
                <a:pos x="f31" y="f44"/>
              </a:cxn>
            </a:cxnLst>
            <a:rect l="f42" t="f30" r="f45" b="f37"/>
            <a:pathLst>
              <a:path w="21600" h="21600">
                <a:moveTo>
                  <a:pt x="f7" y="f22"/>
                </a:moveTo>
                <a:lnTo>
                  <a:pt x="f21" y="f22"/>
                </a:lnTo>
                <a:lnTo>
                  <a:pt x="f21" y="f7"/>
                </a:lnTo>
                <a:lnTo>
                  <a:pt x="f8" y="f9"/>
                </a:lnTo>
                <a:lnTo>
                  <a:pt x="f21" y="f8"/>
                </a:lnTo>
                <a:lnTo>
                  <a:pt x="f21" y="f28"/>
                </a:lnTo>
                <a:lnTo>
                  <a:pt x="f7" y="f28"/>
                </a:lnTo>
                <a:close/>
              </a:path>
            </a:pathLst>
          </a:custGeo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2" name="Right Arrow 29"/>
          <p:cNvSpPr/>
          <p:nvPr/>
        </p:nvSpPr>
        <p:spPr>
          <a:xfrm>
            <a:off x="642905" y="5489393"/>
            <a:ext cx="214317" cy="142875"/>
          </a:xfrm>
          <a:custGeom>
            <a:avLst>
              <a:gd name="f0" fmla="val 14400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0"/>
              <a:gd name="f11" fmla="+- 0 0 180"/>
              <a:gd name="f12" fmla="*/ f5 1 21600"/>
              <a:gd name="f13" fmla="*/ f6 1 21600"/>
              <a:gd name="f14" fmla="val f7"/>
              <a:gd name="f15" fmla="val f8"/>
              <a:gd name="f16" fmla="pin 0 f0 21600"/>
              <a:gd name="f17" fmla="pin 0 f1 10800"/>
              <a:gd name="f18" fmla="*/ f10 f2 1"/>
              <a:gd name="f19" fmla="*/ f11 f2 1"/>
              <a:gd name="f20" fmla="+- f15 0 f14"/>
              <a:gd name="f21" fmla="val f16"/>
              <a:gd name="f22" fmla="val f17"/>
              <a:gd name="f23" fmla="*/ f16 f12 1"/>
              <a:gd name="f24" fmla="*/ f17 f13 1"/>
              <a:gd name="f25" fmla="*/ f18 1 f4"/>
              <a:gd name="f26" fmla="*/ f19 1 f4"/>
              <a:gd name="f27" fmla="*/ f20 1 21600"/>
              <a:gd name="f28" fmla="+- 21600 0 f22"/>
              <a:gd name="f29" fmla="+- 21600 0 f21"/>
              <a:gd name="f30" fmla="*/ f22 f13 1"/>
              <a:gd name="f31" fmla="*/ f21 f12 1"/>
              <a:gd name="f32" fmla="+- f25 0 f3"/>
              <a:gd name="f33" fmla="+- f26 0 f3"/>
              <a:gd name="f34" fmla="*/ 0 f27 1"/>
              <a:gd name="f35" fmla="*/ 21600 f27 1"/>
              <a:gd name="f36" fmla="*/ f29 f22 1"/>
              <a:gd name="f37" fmla="*/ f28 f13 1"/>
              <a:gd name="f38" fmla="*/ f36 1 10800"/>
              <a:gd name="f39" fmla="*/ f34 1 f27"/>
              <a:gd name="f40" fmla="*/ f35 1 f27"/>
              <a:gd name="f41" fmla="+- f21 f38 0"/>
              <a:gd name="f42" fmla="*/ f39 f12 1"/>
              <a:gd name="f43" fmla="*/ f39 f13 1"/>
              <a:gd name="f44" fmla="*/ f40 f13 1"/>
              <a:gd name="f45" fmla="*/ f41 f12 1"/>
            </a:gdLst>
            <a:ahLst>
              <a:ahXY gdRefX="f0" minX="f7" maxX="f8" gdRefY="f1" minY="f7" maxY="f9">
                <a:pos x="f23" y="f24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31" y="f43"/>
              </a:cxn>
              <a:cxn ang="f33">
                <a:pos x="f31" y="f44"/>
              </a:cxn>
            </a:cxnLst>
            <a:rect l="f42" t="f30" r="f45" b="f37"/>
            <a:pathLst>
              <a:path w="21600" h="21600">
                <a:moveTo>
                  <a:pt x="f7" y="f22"/>
                </a:moveTo>
                <a:lnTo>
                  <a:pt x="f21" y="f22"/>
                </a:lnTo>
                <a:lnTo>
                  <a:pt x="f21" y="f7"/>
                </a:lnTo>
                <a:lnTo>
                  <a:pt x="f8" y="f9"/>
                </a:lnTo>
                <a:lnTo>
                  <a:pt x="f21" y="f8"/>
                </a:lnTo>
                <a:lnTo>
                  <a:pt x="f21" y="f28"/>
                </a:lnTo>
                <a:lnTo>
                  <a:pt x="f7" y="f28"/>
                </a:lnTo>
                <a:close/>
              </a:path>
            </a:pathLst>
          </a:custGeo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3" name="Oval 30"/>
          <p:cNvSpPr/>
          <p:nvPr/>
        </p:nvSpPr>
        <p:spPr>
          <a:xfrm>
            <a:off x="6335996" y="2714615"/>
            <a:ext cx="71442" cy="71442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1 0"/>
              <a:gd name="f15" fmla="*/ f9 f0 1"/>
              <a:gd name="f16" fmla="*/ f10 f0 1"/>
              <a:gd name="f17" fmla="?: f11 f4 1"/>
              <a:gd name="f18" fmla="?: f12 f5 1"/>
              <a:gd name="f19" fmla="?: f13 f6 1"/>
              <a:gd name="f20" fmla="+- f14 0 f1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1 0"/>
              <a:gd name="f28" fmla="+- f21 0 f1"/>
              <a:gd name="f29" fmla="+- f22 0 f1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0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0 1"/>
              <a:gd name="f47" fmla="*/ f42 f30 1"/>
              <a:gd name="f48" fmla="*/ f41 f30 1"/>
              <a:gd name="f49" fmla="*/ f46 1 f8"/>
              <a:gd name="f50" fmla="*/ f44 f30 1"/>
              <a:gd name="f51" fmla="+- f49 0 f1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0" swAng="f1"/>
                <a:arcTo wR="f47" hR="f48" stAng="f2" swAng="f1"/>
                <a:arcTo wR="f47" hR="f48" stAng="f7" swAng="f1"/>
                <a:arcTo wR="f47" hR="f48" stAng="f1" swAng="f1"/>
                <a:close/>
              </a:path>
            </a:pathLst>
          </a:custGeo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4" name="Oval 31"/>
          <p:cNvSpPr/>
          <p:nvPr/>
        </p:nvSpPr>
        <p:spPr>
          <a:xfrm>
            <a:off x="7308003" y="3929067"/>
            <a:ext cx="71442" cy="71442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1 0"/>
              <a:gd name="f15" fmla="*/ f9 f0 1"/>
              <a:gd name="f16" fmla="*/ f10 f0 1"/>
              <a:gd name="f17" fmla="?: f11 f4 1"/>
              <a:gd name="f18" fmla="?: f12 f5 1"/>
              <a:gd name="f19" fmla="?: f13 f6 1"/>
              <a:gd name="f20" fmla="+- f14 0 f1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1 0"/>
              <a:gd name="f28" fmla="+- f21 0 f1"/>
              <a:gd name="f29" fmla="+- f22 0 f1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0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0 1"/>
              <a:gd name="f47" fmla="*/ f42 f30 1"/>
              <a:gd name="f48" fmla="*/ f41 f30 1"/>
              <a:gd name="f49" fmla="*/ f46 1 f8"/>
              <a:gd name="f50" fmla="*/ f44 f30 1"/>
              <a:gd name="f51" fmla="+- f49 0 f1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0" swAng="f1"/>
                <a:arcTo wR="f47" hR="f48" stAng="f2" swAng="f1"/>
                <a:arcTo wR="f47" hR="f48" stAng="f7" swAng="f1"/>
                <a:arcTo wR="f47" hR="f48" stAng="f1" swAng="f1"/>
                <a:close/>
              </a:path>
            </a:pathLst>
          </a:custGeo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5" name="Oval 32"/>
          <p:cNvSpPr/>
          <p:nvPr/>
        </p:nvSpPr>
        <p:spPr>
          <a:xfrm>
            <a:off x="6893999" y="3786192"/>
            <a:ext cx="71442" cy="71442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1 0"/>
              <a:gd name="f15" fmla="*/ f9 f0 1"/>
              <a:gd name="f16" fmla="*/ f10 f0 1"/>
              <a:gd name="f17" fmla="?: f11 f4 1"/>
              <a:gd name="f18" fmla="?: f12 f5 1"/>
              <a:gd name="f19" fmla="?: f13 f6 1"/>
              <a:gd name="f20" fmla="+- f14 0 f1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1 0"/>
              <a:gd name="f28" fmla="+- f21 0 f1"/>
              <a:gd name="f29" fmla="+- f22 0 f1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0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0 1"/>
              <a:gd name="f47" fmla="*/ f42 f30 1"/>
              <a:gd name="f48" fmla="*/ f41 f30 1"/>
              <a:gd name="f49" fmla="*/ f46 1 f8"/>
              <a:gd name="f50" fmla="*/ f44 f30 1"/>
              <a:gd name="f51" fmla="+- f49 0 f1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0" swAng="f1"/>
                <a:arcTo wR="f47" hR="f48" stAng="f2" swAng="f1"/>
                <a:arcTo wR="f47" hR="f48" stAng="f7" swAng="f1"/>
                <a:arcTo wR="f47" hR="f48" stAng="f1" swAng="f1"/>
                <a:close/>
              </a:path>
            </a:pathLst>
          </a:custGeo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6" name="Oval 33"/>
          <p:cNvSpPr/>
          <p:nvPr/>
        </p:nvSpPr>
        <p:spPr>
          <a:xfrm>
            <a:off x="7215210" y="6572268"/>
            <a:ext cx="71442" cy="71442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1 0"/>
              <a:gd name="f15" fmla="*/ f9 f0 1"/>
              <a:gd name="f16" fmla="*/ f10 f0 1"/>
              <a:gd name="f17" fmla="?: f11 f4 1"/>
              <a:gd name="f18" fmla="?: f12 f5 1"/>
              <a:gd name="f19" fmla="?: f13 f6 1"/>
              <a:gd name="f20" fmla="+- f14 0 f1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1 0"/>
              <a:gd name="f28" fmla="+- f21 0 f1"/>
              <a:gd name="f29" fmla="+- f22 0 f1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0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0 1"/>
              <a:gd name="f47" fmla="*/ f42 f30 1"/>
              <a:gd name="f48" fmla="*/ f41 f30 1"/>
              <a:gd name="f49" fmla="*/ f46 1 f8"/>
              <a:gd name="f50" fmla="*/ f44 f30 1"/>
              <a:gd name="f51" fmla="+- f49 0 f1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0" swAng="f1"/>
                <a:arcTo wR="f47" hR="f48" stAng="f2" swAng="f1"/>
                <a:arcTo wR="f47" hR="f48" stAng="f7" swAng="f1"/>
                <a:arcTo wR="f47" hR="f48" stAng="f1" swAng="f1"/>
                <a:close/>
              </a:path>
            </a:pathLst>
          </a:custGeom>
          <a:solidFill>
            <a:srgbClr val="CC0000"/>
          </a:solidFill>
          <a:ln w="25402">
            <a:solidFill>
              <a:srgbClr val="C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7" name="Oval 34"/>
          <p:cNvSpPr/>
          <p:nvPr/>
        </p:nvSpPr>
        <p:spPr>
          <a:xfrm>
            <a:off x="7041602" y="6572268"/>
            <a:ext cx="71442" cy="71442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1 0"/>
              <a:gd name="f15" fmla="*/ f9 f0 1"/>
              <a:gd name="f16" fmla="*/ f10 f0 1"/>
              <a:gd name="f17" fmla="?: f11 f4 1"/>
              <a:gd name="f18" fmla="?: f12 f5 1"/>
              <a:gd name="f19" fmla="?: f13 f6 1"/>
              <a:gd name="f20" fmla="+- f14 0 f1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1 0"/>
              <a:gd name="f28" fmla="+- f21 0 f1"/>
              <a:gd name="f29" fmla="+- f22 0 f1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0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0 1"/>
              <a:gd name="f47" fmla="*/ f42 f30 1"/>
              <a:gd name="f48" fmla="*/ f41 f30 1"/>
              <a:gd name="f49" fmla="*/ f46 1 f8"/>
              <a:gd name="f50" fmla="*/ f44 f30 1"/>
              <a:gd name="f51" fmla="+- f49 0 f1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0" swAng="f1"/>
                <a:arcTo wR="f47" hR="f48" stAng="f2" swAng="f1"/>
                <a:arcTo wR="f47" hR="f48" stAng="f7" swAng="f1"/>
                <a:arcTo wR="f47" hR="f48" stAng="f1" swAng="f1"/>
                <a:close/>
              </a:path>
            </a:pathLst>
          </a:custGeo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8" name="Oval 35"/>
          <p:cNvSpPr/>
          <p:nvPr/>
        </p:nvSpPr>
        <p:spPr>
          <a:xfrm>
            <a:off x="8388001" y="6572268"/>
            <a:ext cx="71442" cy="71442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1 0"/>
              <a:gd name="f15" fmla="*/ f9 f0 1"/>
              <a:gd name="f16" fmla="*/ f10 f0 1"/>
              <a:gd name="f17" fmla="?: f11 f4 1"/>
              <a:gd name="f18" fmla="?: f12 f5 1"/>
              <a:gd name="f19" fmla="?: f13 f6 1"/>
              <a:gd name="f20" fmla="+- f14 0 f1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1 0"/>
              <a:gd name="f28" fmla="+- f21 0 f1"/>
              <a:gd name="f29" fmla="+- f22 0 f1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0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0 1"/>
              <a:gd name="f47" fmla="*/ f42 f30 1"/>
              <a:gd name="f48" fmla="*/ f41 f30 1"/>
              <a:gd name="f49" fmla="*/ f46 1 f8"/>
              <a:gd name="f50" fmla="*/ f44 f30 1"/>
              <a:gd name="f51" fmla="+- f49 0 f1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0" swAng="f1"/>
                <a:arcTo wR="f47" hR="f48" stAng="f2" swAng="f1"/>
                <a:arcTo wR="f47" hR="f48" stAng="f7" swAng="f1"/>
                <a:arcTo wR="f47" hR="f48" stAng="f1" swAng="f1"/>
                <a:close/>
              </a:path>
            </a:pathLst>
          </a:custGeo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9" name="Oval 36"/>
          <p:cNvSpPr/>
          <p:nvPr/>
        </p:nvSpPr>
        <p:spPr>
          <a:xfrm>
            <a:off x="8028002" y="6572268"/>
            <a:ext cx="71442" cy="71442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1 0"/>
              <a:gd name="f15" fmla="*/ f9 f0 1"/>
              <a:gd name="f16" fmla="*/ f10 f0 1"/>
              <a:gd name="f17" fmla="?: f11 f4 1"/>
              <a:gd name="f18" fmla="?: f12 f5 1"/>
              <a:gd name="f19" fmla="?: f13 f6 1"/>
              <a:gd name="f20" fmla="+- f14 0 f1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1 0"/>
              <a:gd name="f28" fmla="+- f21 0 f1"/>
              <a:gd name="f29" fmla="+- f22 0 f1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0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0 1"/>
              <a:gd name="f47" fmla="*/ f42 f30 1"/>
              <a:gd name="f48" fmla="*/ f41 f30 1"/>
              <a:gd name="f49" fmla="*/ f46 1 f8"/>
              <a:gd name="f50" fmla="*/ f44 f30 1"/>
              <a:gd name="f51" fmla="+- f49 0 f1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0" swAng="f1"/>
                <a:arcTo wR="f47" hR="f48" stAng="f2" swAng="f1"/>
                <a:arcTo wR="f47" hR="f48" stAng="f7" swAng="f1"/>
                <a:arcTo wR="f47" hR="f48" stAng="f1" swAng="f1"/>
                <a:close/>
              </a:path>
            </a:pathLst>
          </a:custGeo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cxnSp>
        <p:nvCxnSpPr>
          <p:cNvPr id="30" name="Straight Arrow Connector 38"/>
          <p:cNvCxnSpPr/>
          <p:nvPr/>
        </p:nvCxnSpPr>
        <p:spPr>
          <a:xfrm>
            <a:off x="6715143" y="6459211"/>
            <a:ext cx="2143134" cy="1591"/>
          </a:xfrm>
          <a:prstGeom prst="straightConnector1">
            <a:avLst/>
          </a:prstGeom>
          <a:noFill/>
          <a:ln w="9528">
            <a:solidFill>
              <a:srgbClr val="4A7EBB"/>
            </a:solidFill>
            <a:prstDash val="solid"/>
            <a:tailEnd type="arrow"/>
          </a:ln>
        </p:spPr>
      </p:cxnSp>
      <p:cxnSp>
        <p:nvCxnSpPr>
          <p:cNvPr id="31" name="Straight Arrow Connector 40"/>
          <p:cNvCxnSpPr/>
          <p:nvPr/>
        </p:nvCxnSpPr>
        <p:spPr>
          <a:xfrm rot="5400013" flipH="1" flipV="1">
            <a:off x="6142828" y="5888497"/>
            <a:ext cx="1143009" cy="1582"/>
          </a:xfrm>
          <a:prstGeom prst="straightConnector1">
            <a:avLst/>
          </a:prstGeom>
          <a:noFill/>
          <a:ln w="9528">
            <a:solidFill>
              <a:srgbClr val="4A7EBB"/>
            </a:solidFill>
            <a:prstDash val="solid"/>
            <a:tailEnd type="arrow"/>
          </a:ln>
        </p:spPr>
      </p:cxnSp>
      <p:sp>
        <p:nvSpPr>
          <p:cNvPr id="32" name="Freeform 56"/>
          <p:cNvSpPr/>
          <p:nvPr/>
        </p:nvSpPr>
        <p:spPr>
          <a:xfrm>
            <a:off x="6715125" y="5739268"/>
            <a:ext cx="2009778" cy="535783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009775"/>
              <a:gd name="f7" fmla="val 535781"/>
              <a:gd name="f8" fmla="val 464344"/>
              <a:gd name="f9" fmla="val 8334"/>
              <a:gd name="f10" fmla="val 457994"/>
              <a:gd name="f11" fmla="val 16669"/>
              <a:gd name="f12" fmla="val 451644"/>
              <a:gd name="f13" fmla="val 42863"/>
              <a:gd name="f14" fmla="val 435769"/>
              <a:gd name="f15" fmla="val 69057"/>
              <a:gd name="f16" fmla="val 419894"/>
              <a:gd name="f17" fmla="val 115094"/>
              <a:gd name="f18" fmla="val 404813"/>
              <a:gd name="f19" fmla="val 157163"/>
              <a:gd name="f20" fmla="val 369094"/>
              <a:gd name="f21" fmla="val 199232"/>
              <a:gd name="f22" fmla="val 333375"/>
              <a:gd name="f23" fmla="val 253206"/>
              <a:gd name="f24" fmla="val 269875"/>
              <a:gd name="f25" fmla="val 295275"/>
              <a:gd name="f26" fmla="val 221456"/>
              <a:gd name="f27" fmla="val 337344"/>
              <a:gd name="f28" fmla="val 173037"/>
              <a:gd name="f29" fmla="val 374650"/>
              <a:gd name="f30" fmla="val 113506"/>
              <a:gd name="f31" fmla="val 409575"/>
              <a:gd name="f32" fmla="val 78581"/>
              <a:gd name="f33" fmla="val 444500"/>
              <a:gd name="f34" fmla="val 43656"/>
              <a:gd name="f35" fmla="val 474663"/>
              <a:gd name="f36" fmla="val 23018"/>
              <a:gd name="f37" fmla="val 504825"/>
              <a:gd name="f38" fmla="val 11906"/>
              <a:gd name="f39" fmla="val 534987"/>
              <a:gd name="f40" fmla="val 794"/>
              <a:gd name="f41" fmla="val 561181"/>
              <a:gd name="f42" fmla="val 590550"/>
              <a:gd name="f43" fmla="val 619919"/>
              <a:gd name="f44" fmla="val 23812"/>
              <a:gd name="f45" fmla="val 648494"/>
              <a:gd name="f46" fmla="val 48419"/>
              <a:gd name="f47" fmla="val 681038"/>
              <a:gd name="f48" fmla="val 83344"/>
              <a:gd name="f49" fmla="val 713582"/>
              <a:gd name="f50" fmla="val 118269"/>
              <a:gd name="f51" fmla="val 744535"/>
              <a:gd name="f52" fmla="val 174623"/>
              <a:gd name="f53" fmla="val 785813"/>
              <a:gd name="f54" fmla="val 827091"/>
              <a:gd name="f55" fmla="val 268289"/>
              <a:gd name="f56" fmla="val 869174"/>
              <a:gd name="f57" fmla="val 328624"/>
              <a:gd name="f58" fmla="val 928709"/>
              <a:gd name="f59" fmla="val 364345"/>
              <a:gd name="f60" fmla="val 988244"/>
              <a:gd name="f61" fmla="val 400066"/>
              <a:gd name="f62" fmla="val 962845"/>
              <a:gd name="f63" fmla="val 407210"/>
              <a:gd name="f64" fmla="val 1143023"/>
              <a:gd name="f65" fmla="val 435783"/>
              <a:gd name="f66" fmla="val 1323201"/>
              <a:gd name="f67" fmla="val 464356"/>
              <a:gd name="f68" fmla="val 1630759"/>
              <a:gd name="f69" fmla="val 500062"/>
              <a:gd name="f70" fmla="+- 0 0 -90"/>
              <a:gd name="f71" fmla="*/ f3 1 2009775"/>
              <a:gd name="f72" fmla="*/ f4 1 535781"/>
              <a:gd name="f73" fmla="+- f7 0 f5"/>
              <a:gd name="f74" fmla="+- f6 0 f5"/>
              <a:gd name="f75" fmla="*/ f70 f0 1"/>
              <a:gd name="f76" fmla="*/ f74 1 2009775"/>
              <a:gd name="f77" fmla="*/ f73 1 535781"/>
              <a:gd name="f78" fmla="*/ 0 f74 1"/>
              <a:gd name="f79" fmla="*/ 464344 f73 1"/>
              <a:gd name="f80" fmla="*/ 42863 f74 1"/>
              <a:gd name="f81" fmla="*/ 435769 f73 1"/>
              <a:gd name="f82" fmla="*/ 157163 f74 1"/>
              <a:gd name="f83" fmla="*/ 369094 f73 1"/>
              <a:gd name="f84" fmla="*/ 295275 f74 1"/>
              <a:gd name="f85" fmla="*/ 221456 f73 1"/>
              <a:gd name="f86" fmla="*/ 409575 f74 1"/>
              <a:gd name="f87" fmla="*/ 78581 f73 1"/>
              <a:gd name="f88" fmla="*/ 504825 f74 1"/>
              <a:gd name="f89" fmla="*/ 11906 f73 1"/>
              <a:gd name="f90" fmla="*/ 590550 f74 1"/>
              <a:gd name="f91" fmla="*/ 681038 f74 1"/>
              <a:gd name="f92" fmla="*/ 83344 f73 1"/>
              <a:gd name="f93" fmla="*/ 785813 f74 1"/>
              <a:gd name="f94" fmla="*/ 2009775 f74 1"/>
              <a:gd name="f95" fmla="*/ 535781 f73 1"/>
              <a:gd name="f96" fmla="*/ 928709 f74 1"/>
              <a:gd name="f97" fmla="*/ 364345 f73 1"/>
              <a:gd name="f98" fmla="*/ 1143023 f74 1"/>
              <a:gd name="f99" fmla="*/ 435783 f73 1"/>
              <a:gd name="f100" fmla="*/ f75 1 f2"/>
              <a:gd name="f101" fmla="*/ f78 1 2009775"/>
              <a:gd name="f102" fmla="*/ f79 1 535781"/>
              <a:gd name="f103" fmla="*/ f80 1 2009775"/>
              <a:gd name="f104" fmla="*/ f81 1 535781"/>
              <a:gd name="f105" fmla="*/ f82 1 2009775"/>
              <a:gd name="f106" fmla="*/ f83 1 535781"/>
              <a:gd name="f107" fmla="*/ f84 1 2009775"/>
              <a:gd name="f108" fmla="*/ f85 1 535781"/>
              <a:gd name="f109" fmla="*/ f86 1 2009775"/>
              <a:gd name="f110" fmla="*/ f87 1 535781"/>
              <a:gd name="f111" fmla="*/ f88 1 2009775"/>
              <a:gd name="f112" fmla="*/ f89 1 535781"/>
              <a:gd name="f113" fmla="*/ f90 1 2009775"/>
              <a:gd name="f114" fmla="*/ f91 1 2009775"/>
              <a:gd name="f115" fmla="*/ f92 1 535781"/>
              <a:gd name="f116" fmla="*/ f93 1 2009775"/>
              <a:gd name="f117" fmla="*/ f94 1 2009775"/>
              <a:gd name="f118" fmla="*/ f95 1 535781"/>
              <a:gd name="f119" fmla="*/ f96 1 2009775"/>
              <a:gd name="f120" fmla="*/ f97 1 535781"/>
              <a:gd name="f121" fmla="*/ f98 1 2009775"/>
              <a:gd name="f122" fmla="*/ f99 1 535781"/>
              <a:gd name="f123" fmla="*/ f5 1 f76"/>
              <a:gd name="f124" fmla="*/ f6 1 f76"/>
              <a:gd name="f125" fmla="*/ f5 1 f77"/>
              <a:gd name="f126" fmla="*/ f7 1 f77"/>
              <a:gd name="f127" fmla="+- f100 0 f1"/>
              <a:gd name="f128" fmla="*/ f101 1 f76"/>
              <a:gd name="f129" fmla="*/ f102 1 f77"/>
              <a:gd name="f130" fmla="*/ f103 1 f76"/>
              <a:gd name="f131" fmla="*/ f104 1 f77"/>
              <a:gd name="f132" fmla="*/ f105 1 f76"/>
              <a:gd name="f133" fmla="*/ f106 1 f77"/>
              <a:gd name="f134" fmla="*/ f107 1 f76"/>
              <a:gd name="f135" fmla="*/ f108 1 f77"/>
              <a:gd name="f136" fmla="*/ f109 1 f76"/>
              <a:gd name="f137" fmla="*/ f110 1 f77"/>
              <a:gd name="f138" fmla="*/ f111 1 f76"/>
              <a:gd name="f139" fmla="*/ f112 1 f77"/>
              <a:gd name="f140" fmla="*/ f113 1 f76"/>
              <a:gd name="f141" fmla="*/ f114 1 f76"/>
              <a:gd name="f142" fmla="*/ f115 1 f77"/>
              <a:gd name="f143" fmla="*/ f116 1 f76"/>
              <a:gd name="f144" fmla="*/ f119 1 f76"/>
              <a:gd name="f145" fmla="*/ f120 1 f77"/>
              <a:gd name="f146" fmla="*/ f121 1 f76"/>
              <a:gd name="f147" fmla="*/ f122 1 f77"/>
              <a:gd name="f148" fmla="*/ f117 1 f76"/>
              <a:gd name="f149" fmla="*/ f118 1 f77"/>
              <a:gd name="f150" fmla="*/ f123 f71 1"/>
              <a:gd name="f151" fmla="*/ f124 f71 1"/>
              <a:gd name="f152" fmla="*/ f126 f72 1"/>
              <a:gd name="f153" fmla="*/ f125 f72 1"/>
              <a:gd name="f154" fmla="*/ f128 f71 1"/>
              <a:gd name="f155" fmla="*/ f129 f72 1"/>
              <a:gd name="f156" fmla="*/ f130 f71 1"/>
              <a:gd name="f157" fmla="*/ f131 f72 1"/>
              <a:gd name="f158" fmla="*/ f132 f71 1"/>
              <a:gd name="f159" fmla="*/ f133 f72 1"/>
              <a:gd name="f160" fmla="*/ f134 f71 1"/>
              <a:gd name="f161" fmla="*/ f135 f72 1"/>
              <a:gd name="f162" fmla="*/ f136 f71 1"/>
              <a:gd name="f163" fmla="*/ f137 f72 1"/>
              <a:gd name="f164" fmla="*/ f138 f71 1"/>
              <a:gd name="f165" fmla="*/ f139 f72 1"/>
              <a:gd name="f166" fmla="*/ f140 f71 1"/>
              <a:gd name="f167" fmla="*/ f141 f71 1"/>
              <a:gd name="f168" fmla="*/ f142 f72 1"/>
              <a:gd name="f169" fmla="*/ f143 f71 1"/>
              <a:gd name="f170" fmla="*/ f144 f71 1"/>
              <a:gd name="f171" fmla="*/ f145 f72 1"/>
              <a:gd name="f172" fmla="*/ f146 f71 1"/>
              <a:gd name="f173" fmla="*/ f147 f72 1"/>
              <a:gd name="f174" fmla="*/ f148 f71 1"/>
              <a:gd name="f175" fmla="*/ f149 f7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127">
                <a:pos x="f154" y="f155"/>
              </a:cxn>
              <a:cxn ang="f127">
                <a:pos x="f156" y="f157"/>
              </a:cxn>
              <a:cxn ang="f127">
                <a:pos x="f158" y="f159"/>
              </a:cxn>
              <a:cxn ang="f127">
                <a:pos x="f160" y="f161"/>
              </a:cxn>
              <a:cxn ang="f127">
                <a:pos x="f162" y="f163"/>
              </a:cxn>
              <a:cxn ang="f127">
                <a:pos x="f164" y="f165"/>
              </a:cxn>
              <a:cxn ang="f127">
                <a:pos x="f166" y="f165"/>
              </a:cxn>
              <a:cxn ang="f127">
                <a:pos x="f167" y="f168"/>
              </a:cxn>
              <a:cxn ang="f127">
                <a:pos x="f169" y="f161"/>
              </a:cxn>
              <a:cxn ang="f127">
                <a:pos x="f170" y="f171"/>
              </a:cxn>
              <a:cxn ang="f127">
                <a:pos x="f172" y="f173"/>
              </a:cxn>
              <a:cxn ang="f127">
                <a:pos x="f174" y="f175"/>
              </a:cxn>
            </a:cxnLst>
            <a:rect l="f150" t="f153" r="f151" b="f152"/>
            <a:pathLst>
              <a:path w="2009775" h="535781">
                <a:moveTo>
                  <a:pt x="f5" y="f8"/>
                </a:moveTo>
                <a:cubicBezTo>
                  <a:pt x="f9" y="f10"/>
                  <a:pt x="f11" y="f12"/>
                  <a:pt x="f13" y="f14"/>
                </a:cubicBezTo>
                <a:cubicBezTo>
                  <a:pt x="f15" y="f16"/>
                  <a:pt x="f17" y="f18"/>
                  <a:pt x="f19" y="f20"/>
                </a:cubicBezTo>
                <a:cubicBezTo>
                  <a:pt x="f21" y="f22"/>
                  <a:pt x="f23" y="f24"/>
                  <a:pt x="f25" y="f26"/>
                </a:cubicBezTo>
                <a:cubicBezTo>
                  <a:pt x="f27" y="f28"/>
                  <a:pt x="f29" y="f30"/>
                  <a:pt x="f31" y="f32"/>
                </a:cubicBezTo>
                <a:cubicBezTo>
                  <a:pt x="f33" y="f34"/>
                  <a:pt x="f35" y="f36"/>
                  <a:pt x="f37" y="f38"/>
                </a:cubicBezTo>
                <a:cubicBezTo>
                  <a:pt x="f39" y="f40"/>
                  <a:pt x="f41" y="f5"/>
                  <a:pt x="f42" y="f38"/>
                </a:cubicBezTo>
                <a:cubicBezTo>
                  <a:pt x="f43" y="f44"/>
                  <a:pt x="f45" y="f46"/>
                  <a:pt x="f47" y="f48"/>
                </a:cubicBezTo>
                <a:cubicBezTo>
                  <a:pt x="f49" y="f50"/>
                  <a:pt x="f51" y="f52"/>
                  <a:pt x="f53" y="f26"/>
                </a:cubicBezTo>
                <a:cubicBezTo>
                  <a:pt x="f54" y="f55"/>
                  <a:pt x="f56" y="f57"/>
                  <a:pt x="f58" y="f59"/>
                </a:cubicBezTo>
                <a:cubicBezTo>
                  <a:pt x="f60" y="f61"/>
                  <a:pt x="f62" y="f63"/>
                  <a:pt x="f64" y="f65"/>
                </a:cubicBezTo>
                <a:cubicBezTo>
                  <a:pt x="f66" y="f67"/>
                  <a:pt x="f68" y="f69"/>
                  <a:pt x="f6" y="f7"/>
                </a:cubicBezTo>
              </a:path>
            </a:pathLst>
          </a:custGeom>
          <a:noFill/>
          <a:ln w="9528">
            <a:solidFill>
              <a:srgbClr val="4A7EBB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CH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33" name="Straight Connector 58"/>
          <p:cNvCxnSpPr/>
          <p:nvPr/>
        </p:nvCxnSpPr>
        <p:spPr>
          <a:xfrm rot="16199987" flipH="1">
            <a:off x="6786004" y="6147478"/>
            <a:ext cx="928692" cy="0"/>
          </a:xfrm>
          <a:prstGeom prst="straightConnector1">
            <a:avLst/>
          </a:prstGeom>
          <a:noFill/>
          <a:ln w="9528">
            <a:solidFill>
              <a:srgbClr val="4A7EBB"/>
            </a:solidFill>
            <a:custDash>
              <a:ds d="299906" sp="299906"/>
            </a:custDash>
          </a:ln>
        </p:spPr>
      </p:cxnSp>
      <p:sp>
        <p:nvSpPr>
          <p:cNvPr id="34" name="TextBox 59"/>
          <p:cNvSpPr txBox="1"/>
          <p:nvPr/>
        </p:nvSpPr>
        <p:spPr>
          <a:xfrm>
            <a:off x="6786576" y="5208943"/>
            <a:ext cx="2048191" cy="323167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CH" sz="1500" b="1" i="0" u="sng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Truncated Gaussian pdf</a:t>
            </a:r>
          </a:p>
        </p:txBody>
      </p:sp>
      <p:cxnSp>
        <p:nvCxnSpPr>
          <p:cNvPr id="35" name="Straight Connector 65"/>
          <p:cNvCxnSpPr/>
          <p:nvPr/>
        </p:nvCxnSpPr>
        <p:spPr>
          <a:xfrm rot="5400013" flipH="1" flipV="1">
            <a:off x="6607985" y="6139308"/>
            <a:ext cx="928692" cy="9"/>
          </a:xfrm>
          <a:prstGeom prst="straightConnector1">
            <a:avLst/>
          </a:prstGeom>
          <a:noFill/>
          <a:ln w="9528">
            <a:solidFill>
              <a:srgbClr val="4A7EBB"/>
            </a:solidFill>
            <a:custDash>
              <a:ds d="299906" sp="299906"/>
            </a:custDash>
          </a:ln>
        </p:spPr>
      </p:cxnSp>
      <p:cxnSp>
        <p:nvCxnSpPr>
          <p:cNvPr id="36" name="Straight Connector 66"/>
          <p:cNvCxnSpPr/>
          <p:nvPr/>
        </p:nvCxnSpPr>
        <p:spPr>
          <a:xfrm rot="5400013" flipH="1" flipV="1">
            <a:off x="7608105" y="6139322"/>
            <a:ext cx="928701" cy="9"/>
          </a:xfrm>
          <a:prstGeom prst="straightConnector1">
            <a:avLst/>
          </a:prstGeom>
          <a:noFill/>
          <a:ln w="9528">
            <a:solidFill>
              <a:srgbClr val="4A7EBB"/>
            </a:solidFill>
            <a:custDash>
              <a:ds d="299906" sp="299906"/>
            </a:custDash>
          </a:ln>
        </p:spPr>
      </p:cxnSp>
      <p:cxnSp>
        <p:nvCxnSpPr>
          <p:cNvPr id="37" name="Straight Connector 67"/>
          <p:cNvCxnSpPr/>
          <p:nvPr/>
        </p:nvCxnSpPr>
        <p:spPr>
          <a:xfrm rot="5400013" flipH="1" flipV="1">
            <a:off x="7965301" y="6139318"/>
            <a:ext cx="928711" cy="9"/>
          </a:xfrm>
          <a:prstGeom prst="straightConnector1">
            <a:avLst/>
          </a:prstGeom>
          <a:noFill/>
          <a:ln w="9528">
            <a:solidFill>
              <a:srgbClr val="4A7EBB"/>
            </a:solidFill>
            <a:custDash>
              <a:ds d="299906" sp="299906"/>
            </a:custDash>
          </a:ln>
        </p:spPr>
      </p:cxnSp>
      <p:cxnSp>
        <p:nvCxnSpPr>
          <p:cNvPr id="38" name="Straight Connector 69"/>
          <p:cNvCxnSpPr/>
          <p:nvPr/>
        </p:nvCxnSpPr>
        <p:spPr>
          <a:xfrm flipV="1">
            <a:off x="6263996" y="3038395"/>
            <a:ext cx="352739" cy="261638"/>
          </a:xfrm>
          <a:prstGeom prst="straightConnector1">
            <a:avLst/>
          </a:prstGeom>
          <a:noFill/>
          <a:ln w="9528">
            <a:solidFill>
              <a:srgbClr val="4A7EBB"/>
            </a:solidFill>
            <a:prstDash val="solid"/>
          </a:ln>
        </p:spPr>
      </p:cxnSp>
      <p:sp>
        <p:nvSpPr>
          <p:cNvPr id="39" name="Oval 70"/>
          <p:cNvSpPr/>
          <p:nvPr/>
        </p:nvSpPr>
        <p:spPr>
          <a:xfrm>
            <a:off x="6572268" y="3000375"/>
            <a:ext cx="71442" cy="71442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1 0"/>
              <a:gd name="f15" fmla="*/ f9 f0 1"/>
              <a:gd name="f16" fmla="*/ f10 f0 1"/>
              <a:gd name="f17" fmla="?: f11 f4 1"/>
              <a:gd name="f18" fmla="?: f12 f5 1"/>
              <a:gd name="f19" fmla="?: f13 f6 1"/>
              <a:gd name="f20" fmla="+- f14 0 f1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1 0"/>
              <a:gd name="f28" fmla="+- f21 0 f1"/>
              <a:gd name="f29" fmla="+- f22 0 f1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0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0 1"/>
              <a:gd name="f47" fmla="*/ f42 f30 1"/>
              <a:gd name="f48" fmla="*/ f41 f30 1"/>
              <a:gd name="f49" fmla="*/ f46 1 f8"/>
              <a:gd name="f50" fmla="*/ f44 f30 1"/>
              <a:gd name="f51" fmla="+- f49 0 f1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0" swAng="f1"/>
                <a:arcTo wR="f47" hR="f48" stAng="f2" swAng="f1"/>
                <a:arcTo wR="f47" hR="f48" stAng="f7" swAng="f1"/>
                <a:arcTo wR="f47" hR="f48" stAng="f1" swAng="f1"/>
                <a:close/>
              </a:path>
            </a:pathLst>
          </a:custGeom>
          <a:solidFill>
            <a:srgbClr val="CC0000"/>
          </a:solidFill>
          <a:ln w="25402">
            <a:solidFill>
              <a:srgbClr val="C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0" name="Oval 71"/>
          <p:cNvSpPr/>
          <p:nvPr/>
        </p:nvSpPr>
        <p:spPr>
          <a:xfrm>
            <a:off x="6407996" y="3143250"/>
            <a:ext cx="71442" cy="71442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1 0"/>
              <a:gd name="f15" fmla="*/ f9 f0 1"/>
              <a:gd name="f16" fmla="*/ f10 f0 1"/>
              <a:gd name="f17" fmla="?: f11 f4 1"/>
              <a:gd name="f18" fmla="?: f12 f5 1"/>
              <a:gd name="f19" fmla="?: f13 f6 1"/>
              <a:gd name="f20" fmla="+- f14 0 f1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1 0"/>
              <a:gd name="f28" fmla="+- f21 0 f1"/>
              <a:gd name="f29" fmla="+- f22 0 f1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0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0 1"/>
              <a:gd name="f47" fmla="*/ f42 f30 1"/>
              <a:gd name="f48" fmla="*/ f41 f30 1"/>
              <a:gd name="f49" fmla="*/ f46 1 f8"/>
              <a:gd name="f50" fmla="*/ f44 f30 1"/>
              <a:gd name="f51" fmla="+- f49 0 f1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0" swAng="f1"/>
                <a:arcTo wR="f47" hR="f48" stAng="f2" swAng="f1"/>
                <a:arcTo wR="f47" hR="f48" stAng="f7" swAng="f1"/>
                <a:arcTo wR="f47" hR="f48" stAng="f1" swAng="f1"/>
                <a:close/>
              </a:path>
            </a:pathLst>
          </a:custGeom>
          <a:solidFill>
            <a:srgbClr val="CC0000"/>
          </a:solidFill>
          <a:ln w="25402">
            <a:solidFill>
              <a:srgbClr val="C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cxnSp>
        <p:nvCxnSpPr>
          <p:cNvPr id="41" name="Straight Connector 72"/>
          <p:cNvCxnSpPr/>
          <p:nvPr/>
        </p:nvCxnSpPr>
        <p:spPr>
          <a:xfrm rot="16199987" flipH="1">
            <a:off x="5786436" y="2500303"/>
            <a:ext cx="2071711" cy="1643067"/>
          </a:xfrm>
          <a:prstGeom prst="straightConnector1">
            <a:avLst/>
          </a:prstGeom>
          <a:noFill/>
          <a:ln w="9528">
            <a:solidFill>
              <a:srgbClr val="4A7EBB"/>
            </a:solidFill>
            <a:custDash>
              <a:ds d="299906" sp="299906"/>
            </a:custDash>
          </a:ln>
        </p:spPr>
      </p:cxnSp>
      <p:sp>
        <p:nvSpPr>
          <p:cNvPr id="42" name="Right Arrow 73"/>
          <p:cNvSpPr/>
          <p:nvPr/>
        </p:nvSpPr>
        <p:spPr>
          <a:xfrm>
            <a:off x="642905" y="4464942"/>
            <a:ext cx="214317" cy="142875"/>
          </a:xfrm>
          <a:custGeom>
            <a:avLst>
              <a:gd name="f0" fmla="val 14400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0"/>
              <a:gd name="f11" fmla="+- 0 0 180"/>
              <a:gd name="f12" fmla="*/ f5 1 21600"/>
              <a:gd name="f13" fmla="*/ f6 1 21600"/>
              <a:gd name="f14" fmla="val f7"/>
              <a:gd name="f15" fmla="val f8"/>
              <a:gd name="f16" fmla="pin 0 f0 21600"/>
              <a:gd name="f17" fmla="pin 0 f1 10800"/>
              <a:gd name="f18" fmla="*/ f10 f2 1"/>
              <a:gd name="f19" fmla="*/ f11 f2 1"/>
              <a:gd name="f20" fmla="+- f15 0 f14"/>
              <a:gd name="f21" fmla="val f16"/>
              <a:gd name="f22" fmla="val f17"/>
              <a:gd name="f23" fmla="*/ f16 f12 1"/>
              <a:gd name="f24" fmla="*/ f17 f13 1"/>
              <a:gd name="f25" fmla="*/ f18 1 f4"/>
              <a:gd name="f26" fmla="*/ f19 1 f4"/>
              <a:gd name="f27" fmla="*/ f20 1 21600"/>
              <a:gd name="f28" fmla="+- 21600 0 f22"/>
              <a:gd name="f29" fmla="+- 21600 0 f21"/>
              <a:gd name="f30" fmla="*/ f22 f13 1"/>
              <a:gd name="f31" fmla="*/ f21 f12 1"/>
              <a:gd name="f32" fmla="+- f25 0 f3"/>
              <a:gd name="f33" fmla="+- f26 0 f3"/>
              <a:gd name="f34" fmla="*/ 0 f27 1"/>
              <a:gd name="f35" fmla="*/ 21600 f27 1"/>
              <a:gd name="f36" fmla="*/ f29 f22 1"/>
              <a:gd name="f37" fmla="*/ f28 f13 1"/>
              <a:gd name="f38" fmla="*/ f36 1 10800"/>
              <a:gd name="f39" fmla="*/ f34 1 f27"/>
              <a:gd name="f40" fmla="*/ f35 1 f27"/>
              <a:gd name="f41" fmla="+- f21 f38 0"/>
              <a:gd name="f42" fmla="*/ f39 f12 1"/>
              <a:gd name="f43" fmla="*/ f39 f13 1"/>
              <a:gd name="f44" fmla="*/ f40 f13 1"/>
              <a:gd name="f45" fmla="*/ f41 f12 1"/>
            </a:gdLst>
            <a:ahLst>
              <a:ahXY gdRefX="f0" minX="f7" maxX="f8" gdRefY="f1" minY="f7" maxY="f9">
                <a:pos x="f23" y="f24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31" y="f43"/>
              </a:cxn>
              <a:cxn ang="f33">
                <a:pos x="f31" y="f44"/>
              </a:cxn>
            </a:cxnLst>
            <a:rect l="f42" t="f30" r="f45" b="f37"/>
            <a:pathLst>
              <a:path w="21600" h="21600">
                <a:moveTo>
                  <a:pt x="f7" y="f22"/>
                </a:moveTo>
                <a:lnTo>
                  <a:pt x="f21" y="f22"/>
                </a:lnTo>
                <a:lnTo>
                  <a:pt x="f21" y="f7"/>
                </a:lnTo>
                <a:lnTo>
                  <a:pt x="f8" y="f9"/>
                </a:lnTo>
                <a:lnTo>
                  <a:pt x="f21" y="f8"/>
                </a:lnTo>
                <a:lnTo>
                  <a:pt x="f21" y="f28"/>
                </a:lnTo>
                <a:lnTo>
                  <a:pt x="f7" y="f28"/>
                </a:lnTo>
                <a:close/>
              </a:path>
            </a:pathLst>
          </a:custGeo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cxnSp>
        <p:nvCxnSpPr>
          <p:cNvPr id="44" name="Straight Connector 75"/>
          <p:cNvCxnSpPr/>
          <p:nvPr/>
        </p:nvCxnSpPr>
        <p:spPr>
          <a:xfrm rot="16199987" flipH="1">
            <a:off x="5822158" y="2821764"/>
            <a:ext cx="1714509" cy="1357326"/>
          </a:xfrm>
          <a:prstGeom prst="straightConnector1">
            <a:avLst/>
          </a:prstGeom>
          <a:noFill/>
          <a:ln w="9528">
            <a:solidFill>
              <a:srgbClr val="4A7EBB"/>
            </a:solidFill>
            <a:custDash>
              <a:ds d="299906" sp="299906"/>
            </a:custDash>
          </a:ln>
        </p:spPr>
      </p:cxnSp>
      <p:cxnSp>
        <p:nvCxnSpPr>
          <p:cNvPr id="45" name="Straight Connector 78"/>
          <p:cNvCxnSpPr/>
          <p:nvPr/>
        </p:nvCxnSpPr>
        <p:spPr>
          <a:xfrm flipV="1">
            <a:off x="6286509" y="3191256"/>
            <a:ext cx="155868" cy="94869"/>
          </a:xfrm>
          <a:prstGeom prst="straightConnector1">
            <a:avLst/>
          </a:prstGeom>
          <a:noFill/>
          <a:ln w="9528">
            <a:solidFill>
              <a:srgbClr val="4A7EBB"/>
            </a:solidFill>
            <a:prstDash val="solid"/>
          </a:ln>
        </p:spPr>
      </p:cxnSp>
      <p:cxnSp>
        <p:nvCxnSpPr>
          <p:cNvPr id="46" name="Straight Connector 81"/>
          <p:cNvCxnSpPr/>
          <p:nvPr/>
        </p:nvCxnSpPr>
        <p:spPr>
          <a:xfrm rot="16199987" flipH="1">
            <a:off x="5715001" y="1928788"/>
            <a:ext cx="2714643" cy="2143144"/>
          </a:xfrm>
          <a:prstGeom prst="straightConnector1">
            <a:avLst/>
          </a:prstGeom>
          <a:noFill/>
          <a:ln w="9528">
            <a:solidFill>
              <a:srgbClr val="4A7EBB"/>
            </a:solidFill>
            <a:custDash>
              <a:ds d="299906" sp="299906"/>
            </a:custDash>
          </a:ln>
        </p:spPr>
      </p:cxnSp>
      <p:sp>
        <p:nvSpPr>
          <p:cNvPr id="47" name="TextBox 84"/>
          <p:cNvSpPr txBox="1"/>
          <p:nvPr/>
        </p:nvSpPr>
        <p:spPr>
          <a:xfrm>
            <a:off x="5572125" y="1428731"/>
            <a:ext cx="500076" cy="32316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5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/>
              </a:rPr>
              <a:t>μ</a:t>
            </a:r>
            <a:r>
              <a:rPr lang="en-US" sz="13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/>
              </a:rPr>
              <a:t>[4]</a:t>
            </a:r>
            <a:endParaRPr lang="fr-CH" sz="13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8" name="TextBox 86"/>
          <p:cNvSpPr txBox="1"/>
          <p:nvPr/>
        </p:nvSpPr>
        <p:spPr>
          <a:xfrm>
            <a:off x="2944750" y="6106235"/>
            <a:ext cx="1357326" cy="323167"/>
          </a:xfrm>
          <a:prstGeom prst="rect">
            <a:avLst/>
          </a:prstGeom>
          <a:noFill/>
          <a:ln w="9528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CH" sz="15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Example: </a:t>
            </a:r>
            <a:r>
              <a:rPr lang="fr-CH" sz="15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N</a:t>
            </a:r>
            <a:r>
              <a:rPr lang="fr-CH" sz="15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 = 2</a:t>
            </a:r>
          </a:p>
        </p:txBody>
      </p:sp>
      <p:sp>
        <p:nvSpPr>
          <p:cNvPr id="50" name="Title 1"/>
          <p:cNvSpPr>
            <a:spLocks noGrp="1"/>
          </p:cNvSpPr>
          <p:nvPr>
            <p:ph type="title"/>
          </p:nvPr>
        </p:nvSpPr>
        <p:spPr>
          <a:xfrm>
            <a:off x="-1838" y="8356"/>
            <a:ext cx="9144000" cy="685800"/>
          </a:xfrm>
        </p:spPr>
        <p:txBody>
          <a:bodyPr/>
          <a:lstStyle/>
          <a:p>
            <a:pPr>
              <a:lnSpc>
                <a:spcPct val="120000"/>
              </a:lnSpc>
              <a:defRPr/>
            </a:pPr>
            <a:r>
              <a:rPr lang="en-US" sz="3500" kern="1200" dirty="0" smtClean="0">
                <a:ln w="6350">
                  <a:noFill/>
                </a:ln>
                <a:solidFill>
                  <a:srgbClr val="0070C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ea typeface="ＭＳ Ｐゴシック" pitchFamily="34" charset="-128"/>
                <a:cs typeface="+mj-cs"/>
              </a:rPr>
              <a:t>‘Enhance &amp; E</a:t>
            </a:r>
            <a:r>
              <a:rPr lang="en-US" sz="3500" kern="1200" dirty="0" smtClean="0">
                <a:ln w="6350">
                  <a:noFill/>
                </a:ln>
                <a:solidFill>
                  <a:srgbClr val="0070C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ea typeface="ＭＳ Ｐゴシック" pitchFamily="34" charset="-128"/>
              </a:rPr>
              <a:t>xplore</a:t>
            </a:r>
            <a:r>
              <a:rPr lang="en-US" sz="3500" kern="1200" dirty="0" smtClean="0">
                <a:ln w="6350">
                  <a:noFill/>
                </a:ln>
                <a:solidFill>
                  <a:srgbClr val="0070C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ea typeface="ＭＳ Ｐゴシック" pitchFamily="34" charset="-128"/>
                <a:cs typeface="+mj-cs"/>
              </a:rPr>
              <a:t>’ in WLAN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8262651" y="6566054"/>
            <a:ext cx="947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CH" dirty="0" smtClean="0">
                <a:latin typeface="Calibri" pitchFamily="34" charset="0"/>
                <a:cs typeface="Calibri" pitchFamily="34" charset="0"/>
              </a:rPr>
              <a:t>5/14</a:t>
            </a:r>
            <a:endParaRPr lang="fr-CH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7.40741E-7 L 3.05556E-6 0.16528 C 3.05556E-6 0.23958 0.0342 0.33079 0.06198 0.33079 L 0.12413 0.33079 ">
                                      <p:cBhvr>
                                        <p:cTn id="7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4" presetID="3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2.59259E-6 L 5.55556E-7 0.16528 C 5.55556E-7 0.23959 0.0342 0.33079 0.06198 0.33079 L 0.12413 0.33079 ">
                                      <p:cBhvr>
                                        <p:cTn id="75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10" presetClass="exit" presetSubtype="1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0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500"/>
                            </p:stCondLst>
                            <p:childTnLst>
                              <p:par>
                                <p:cTn id="145" presetID="10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0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10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10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10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0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0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0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0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xit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0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10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10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0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10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10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0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10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0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0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1" presetID="10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10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0" presetClass="exit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0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10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10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10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4" presetID="10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33333E-6 L 4.44444E-6 0.17037 C 4.44444E-6 0.24676 0.0368 0.34097 0.06684 0.34097 L 0.13385 0.34097 ">
                                      <p:cBhvr>
                                        <p:cTn id="25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51" presetID="3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07407E-6 L 2.5E-6 0.17037 C 2.5E-6 0.24676 0.0368 0.34097 0.06684 0.34097 L 0.13385 0.34097 ">
                                      <p:cBhvr>
                                        <p:cTn id="252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3" fill="hold">
                            <p:stCondLst>
                              <p:cond delay="2000"/>
                            </p:stCondLst>
                            <p:childTnLst>
                              <p:par>
                                <p:cTn id="254" presetID="10" presetClass="exit" presetSubtype="1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10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10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5" presetID="10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8" presetID="10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10" presetClass="exit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6" presetID="10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10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3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4" presetID="10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6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7" presetID="10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presetID="10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3" presetID="10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6" presetID="10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fill="hold">
                      <p:stCondLst>
                        <p:cond delay="indefinite"/>
                      </p:stCondLst>
                      <p:childTnLst>
                        <p:par>
                          <p:cTn id="300" fill="hold">
                            <p:stCondLst>
                              <p:cond delay="0"/>
                            </p:stCondLst>
                            <p:childTnLst>
                              <p:par>
                                <p:cTn id="301" presetID="10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4" presetID="10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7" presetID="10" presetClass="entr" presetSubtype="1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3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6" fill="hold">
                      <p:stCondLst>
                        <p:cond delay="indefinite"/>
                      </p:stCondLst>
                      <p:childTnLst>
                        <p:par>
                          <p:cTn id="317" fill="hold">
                            <p:stCondLst>
                              <p:cond delay="0"/>
                            </p:stCondLst>
                            <p:childTnLst>
                              <p:par>
                                <p:cTn id="318" presetID="10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1" presetID="10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4" presetID="10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9" grpId="1" animBg="1"/>
      <p:bldP spid="9" grpId="2" animBg="1"/>
      <p:bldP spid="9" grpId="3" animBg="1"/>
      <p:bldP spid="9" grpId="4" animBg="1"/>
      <p:bldP spid="10" grpId="0" animBg="1"/>
      <p:bldP spid="10" grpId="1" animBg="1"/>
      <p:bldP spid="10" grpId="2" animBg="1"/>
      <p:bldP spid="10" grpId="3" animBg="1"/>
      <p:bldP spid="11" grpId="0" animBg="1"/>
      <p:bldP spid="14" grpId="0"/>
      <p:bldP spid="15" grpId="0"/>
      <p:bldP spid="15" grpId="1"/>
      <p:bldP spid="16" grpId="0"/>
      <p:bldP spid="17" grpId="0"/>
      <p:bldP spid="17" grpId="1"/>
      <p:bldP spid="19" grpId="0" animBg="1"/>
      <p:bldP spid="19" grpId="1" animBg="1"/>
      <p:bldP spid="19" grpId="2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2" grpId="2" animBg="1"/>
      <p:bldP spid="22" grpId="3" animBg="1"/>
      <p:bldP spid="23" grpId="0" animBg="1"/>
      <p:bldP spid="23" grpId="1" animBg="1"/>
      <p:bldP spid="24" grpId="0" animBg="1"/>
      <p:bldP spid="24" grpId="1" animBg="1"/>
      <p:bldP spid="25" grpId="0" animBg="1"/>
      <p:bldP spid="26" grpId="0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2" grpId="0" animBg="1"/>
      <p:bldP spid="34" grpId="0"/>
      <p:bldP spid="39" grpId="0" animBg="1"/>
      <p:bldP spid="39" grpId="1" animBg="1"/>
      <p:bldP spid="39" grpId="2" animBg="1"/>
      <p:bldP spid="40" grpId="0" animBg="1"/>
      <p:bldP spid="40" grpId="1" animBg="1"/>
      <p:bldP spid="40" grpId="2" animBg="1"/>
      <p:bldP spid="42" grpId="0" animBg="1"/>
      <p:bldP spid="42" grpId="1" animBg="1"/>
      <p:bldP spid="42" grpId="2" animBg="1"/>
      <p:bldP spid="42" grpId="3" animBg="1"/>
      <p:bldP spid="47" grpId="0"/>
      <p:bldP spid="48" grpId="0" animBg="1"/>
      <p:bldP spid="48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92113" y="714356"/>
            <a:ext cx="8750049" cy="5929353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Theorem for E&amp;E</a:t>
            </a:r>
          </a:p>
          <a:p>
            <a:pPr marL="903288" lvl="1" indent="-309563" algn="l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r>
              <a:rPr lang="en-US" sz="2800" b="0" dirty="0" smtClean="0">
                <a:latin typeface="Arial" pitchFamily="34" charset="0"/>
              </a:rPr>
              <a:t>Utility of         never decreases through time       </a:t>
            </a:r>
          </a:p>
          <a:p>
            <a:pPr marL="1005840" lvl="1" indent="-411480" algn="l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r>
              <a:rPr lang="en-US" sz="2800" b="0" dirty="0" smtClean="0">
                <a:latin typeface="Arial" pitchFamily="34" charset="0"/>
              </a:rPr>
              <a:t>       converges to an allocation of maximal utility</a:t>
            </a:r>
          </a:p>
          <a:p>
            <a:pPr marL="903288" lvl="1" indent="-309563" algn="l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r>
              <a:rPr lang="en-US" sz="2800" b="0" dirty="0" smtClean="0">
                <a:latin typeface="Arial" pitchFamily="34" charset="0"/>
              </a:rPr>
              <a:t>Converges for any initial rate allocation</a:t>
            </a:r>
          </a:p>
          <a:p>
            <a:pPr marL="1005840" lvl="1" indent="-411480" algn="l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endParaRPr lang="en-US" sz="2800" b="0" dirty="0" smtClean="0">
              <a:latin typeface="Arial" pitchFamily="34" charset="0"/>
            </a:endParaRP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tabLst/>
              <a:defRPr/>
            </a:pPr>
            <a:r>
              <a:rPr lang="en-US" sz="2800" b="0" dirty="0" smtClean="0">
                <a:latin typeface="Arial" pitchFamily="34" charset="0"/>
              </a:rPr>
              <a:t>Assumptions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 for the proof</a:t>
            </a:r>
          </a:p>
          <a:p>
            <a:pPr marL="1005840" lvl="1" indent="-411480" algn="l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r>
              <a:rPr lang="en-US" sz="2800" b="0" dirty="0" smtClean="0">
                <a:latin typeface="Arial" pitchFamily="34" charset="0"/>
              </a:rPr>
              <a:t>Fixed capacity region</a:t>
            </a:r>
            <a:r>
              <a:rPr lang="en-US" sz="3200" dirty="0" smtClean="0">
                <a:latin typeface="Helvetica" pitchFamily="34" charset="0"/>
              </a:rPr>
              <a:t>	</a:t>
            </a:r>
          </a:p>
          <a:p>
            <a:pPr marL="1005840" lvl="1" indent="-411480" algn="l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r>
              <a:rPr lang="en-US" sz="2800" b="0" dirty="0" smtClean="0">
                <a:latin typeface="Arial" pitchFamily="34" charset="0"/>
              </a:rPr>
              <a:t>Coordinate-convex capacity region </a:t>
            </a:r>
          </a:p>
          <a:p>
            <a:pPr marL="1463040" lvl="2" indent="-411480" algn="l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r>
              <a:rPr lang="en-US" sz="2800" b="0" dirty="0" smtClean="0">
                <a:latin typeface="Arial" pitchFamily="34" charset="0"/>
              </a:rPr>
              <a:t> Much weaker than convexity!</a:t>
            </a:r>
          </a:p>
          <a:p>
            <a:pPr marL="1463040" lvl="2" indent="-411480" algn="l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endParaRPr lang="en-US" sz="2800" b="0" dirty="0" smtClean="0">
              <a:latin typeface="Arial" pitchFamily="34" charset="0"/>
            </a:endParaRPr>
          </a:p>
          <a:p>
            <a:pPr marL="548640" indent="-411480" algn="l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r>
              <a:rPr lang="en-US" sz="2800" b="0" dirty="0" smtClean="0">
                <a:latin typeface="Arial" pitchFamily="34" charset="0"/>
              </a:rPr>
              <a:t>Future work</a:t>
            </a:r>
          </a:p>
          <a:p>
            <a:pPr marL="1005840" lvl="1" indent="-411480" algn="l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r>
              <a:rPr lang="en-US" sz="2800" b="0" dirty="0" smtClean="0">
                <a:latin typeface="Arial" pitchFamily="34" charset="0"/>
              </a:rPr>
              <a:t>Study speed of convergence</a:t>
            </a: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262651" y="6566054"/>
            <a:ext cx="947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CH" dirty="0" smtClean="0">
                <a:latin typeface="Calibri" pitchFamily="34" charset="0"/>
                <a:cs typeface="Calibri" pitchFamily="34" charset="0"/>
              </a:rPr>
              <a:t>6/14</a:t>
            </a:r>
            <a:endParaRPr lang="fr-CH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3" name="Title 1"/>
          <p:cNvSpPr>
            <a:spLocks noGrp="1"/>
          </p:cNvSpPr>
          <p:nvPr>
            <p:ph type="title"/>
          </p:nvPr>
        </p:nvSpPr>
        <p:spPr>
          <a:xfrm>
            <a:off x="-1838" y="8356"/>
            <a:ext cx="9144000" cy="685800"/>
          </a:xfrm>
        </p:spPr>
        <p:txBody>
          <a:bodyPr/>
          <a:lstStyle/>
          <a:p>
            <a:pPr>
              <a:lnSpc>
                <a:spcPct val="120000"/>
              </a:lnSpc>
              <a:defRPr/>
            </a:pPr>
            <a:r>
              <a:rPr lang="en-US" sz="3500" kern="1200" dirty="0" smtClean="0">
                <a:ln w="6350">
                  <a:noFill/>
                </a:ln>
                <a:solidFill>
                  <a:srgbClr val="0070C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ea typeface="ＭＳ Ｐゴシック" pitchFamily="34" charset="-128"/>
                <a:cs typeface="+mj-cs"/>
              </a:rPr>
              <a:t>Optimality Theorem</a:t>
            </a:r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0333" y="3583516"/>
            <a:ext cx="1612972" cy="458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4979" y="1608808"/>
            <a:ext cx="723219" cy="521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25490" y="2106969"/>
            <a:ext cx="632856" cy="46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28154" y="1160408"/>
            <a:ext cx="723219" cy="521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Straight Arrow Connector 4"/>
          <p:cNvCxnSpPr/>
          <p:nvPr/>
        </p:nvCxnSpPr>
        <p:spPr>
          <a:xfrm rot="5400000" flipH="1" flipV="1">
            <a:off x="6713414" y="4251188"/>
            <a:ext cx="1336949" cy="1606"/>
          </a:xfrm>
          <a:prstGeom prst="straightConnector1">
            <a:avLst/>
          </a:prstGeom>
          <a:noFill/>
          <a:ln w="9528">
            <a:solidFill>
              <a:srgbClr val="4A7EBB"/>
            </a:solidFill>
            <a:prstDash val="solid"/>
            <a:tailEnd type="arrow"/>
          </a:ln>
        </p:spPr>
      </p:cxnSp>
      <p:cxnSp>
        <p:nvCxnSpPr>
          <p:cNvPr id="11" name="Straight Arrow Connector 6"/>
          <p:cNvCxnSpPr/>
          <p:nvPr/>
        </p:nvCxnSpPr>
        <p:spPr>
          <a:xfrm>
            <a:off x="7381884" y="4919667"/>
            <a:ext cx="1524731" cy="1591"/>
          </a:xfrm>
          <a:prstGeom prst="straightConnector1">
            <a:avLst/>
          </a:prstGeom>
          <a:noFill/>
          <a:ln w="9528">
            <a:solidFill>
              <a:srgbClr val="4A7EBB"/>
            </a:solidFill>
            <a:prstDash val="solid"/>
            <a:tailEnd type="arrow"/>
          </a:ln>
        </p:spPr>
      </p:cxnSp>
      <p:sp>
        <p:nvSpPr>
          <p:cNvPr id="18" name="Oval 36"/>
          <p:cNvSpPr/>
          <p:nvPr/>
        </p:nvSpPr>
        <p:spPr>
          <a:xfrm>
            <a:off x="7513652" y="4352943"/>
            <a:ext cx="71442" cy="71442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1 0"/>
              <a:gd name="f15" fmla="*/ f9 f0 1"/>
              <a:gd name="f16" fmla="*/ f10 f0 1"/>
              <a:gd name="f17" fmla="?: f11 f4 1"/>
              <a:gd name="f18" fmla="?: f12 f5 1"/>
              <a:gd name="f19" fmla="?: f13 f6 1"/>
              <a:gd name="f20" fmla="+- f14 0 f1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1 0"/>
              <a:gd name="f28" fmla="+- f21 0 f1"/>
              <a:gd name="f29" fmla="+- f22 0 f1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0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0 1"/>
              <a:gd name="f47" fmla="*/ f42 f30 1"/>
              <a:gd name="f48" fmla="*/ f41 f30 1"/>
              <a:gd name="f49" fmla="*/ f46 1 f8"/>
              <a:gd name="f50" fmla="*/ f44 f30 1"/>
              <a:gd name="f51" fmla="+- f49 0 f1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0" swAng="f1"/>
                <a:arcTo wR="f47" hR="f48" stAng="f2" swAng="f1"/>
                <a:arcTo wR="f47" hR="f48" stAng="f7" swAng="f1"/>
                <a:arcTo wR="f47" hR="f48" stAng="f1" swAng="f1"/>
                <a:close/>
              </a:path>
            </a:pathLst>
          </a:custGeo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0" name="Freeform 19"/>
          <p:cNvSpPr/>
          <p:nvPr/>
        </p:nvSpPr>
        <p:spPr bwMode="auto">
          <a:xfrm>
            <a:off x="7386376" y="4030409"/>
            <a:ext cx="1076325" cy="885825"/>
          </a:xfrm>
          <a:custGeom>
            <a:avLst/>
            <a:gdLst>
              <a:gd name="connsiteX0" fmla="*/ 0 w 1076325"/>
              <a:gd name="connsiteY0" fmla="*/ 0 h 885825"/>
              <a:gd name="connsiteX1" fmla="*/ 381000 w 1076325"/>
              <a:gd name="connsiteY1" fmla="*/ 571500 h 885825"/>
              <a:gd name="connsiteX2" fmla="*/ 1057275 w 1076325"/>
              <a:gd name="connsiteY2" fmla="*/ 876300 h 885825"/>
              <a:gd name="connsiteX3" fmla="*/ 1057275 w 1076325"/>
              <a:gd name="connsiteY3" fmla="*/ 876300 h 885825"/>
              <a:gd name="connsiteX4" fmla="*/ 1076325 w 1076325"/>
              <a:gd name="connsiteY4" fmla="*/ 885825 h 885825"/>
              <a:gd name="connsiteX0" fmla="*/ 0 w 1076325"/>
              <a:gd name="connsiteY0" fmla="*/ 0 h 885825"/>
              <a:gd name="connsiteX1" fmla="*/ 341327 w 1076325"/>
              <a:gd name="connsiteY1" fmla="*/ 609600 h 885825"/>
              <a:gd name="connsiteX2" fmla="*/ 1057275 w 1076325"/>
              <a:gd name="connsiteY2" fmla="*/ 876300 h 885825"/>
              <a:gd name="connsiteX3" fmla="*/ 1057275 w 1076325"/>
              <a:gd name="connsiteY3" fmla="*/ 876300 h 885825"/>
              <a:gd name="connsiteX4" fmla="*/ 1076325 w 1076325"/>
              <a:gd name="connsiteY4" fmla="*/ 885825 h 885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6325" h="885825">
                <a:moveTo>
                  <a:pt x="0" y="0"/>
                </a:moveTo>
                <a:cubicBezTo>
                  <a:pt x="102394" y="212725"/>
                  <a:pt x="165115" y="463550"/>
                  <a:pt x="341327" y="609600"/>
                </a:cubicBezTo>
                <a:cubicBezTo>
                  <a:pt x="517539" y="755650"/>
                  <a:pt x="937950" y="831850"/>
                  <a:pt x="1057275" y="876300"/>
                </a:cubicBezTo>
                <a:lnTo>
                  <a:pt x="1057275" y="876300"/>
                </a:lnTo>
                <a:lnTo>
                  <a:pt x="1076325" y="885825"/>
                </a:ln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1" name="Oval 36"/>
          <p:cNvSpPr/>
          <p:nvPr/>
        </p:nvSpPr>
        <p:spPr>
          <a:xfrm>
            <a:off x="7942277" y="4724418"/>
            <a:ext cx="71442" cy="71442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1 0"/>
              <a:gd name="f15" fmla="*/ f9 f0 1"/>
              <a:gd name="f16" fmla="*/ f10 f0 1"/>
              <a:gd name="f17" fmla="?: f11 f4 1"/>
              <a:gd name="f18" fmla="?: f12 f5 1"/>
              <a:gd name="f19" fmla="?: f13 f6 1"/>
              <a:gd name="f20" fmla="+- f14 0 f1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1 0"/>
              <a:gd name="f28" fmla="+- f21 0 f1"/>
              <a:gd name="f29" fmla="+- f22 0 f1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0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0 1"/>
              <a:gd name="f47" fmla="*/ f42 f30 1"/>
              <a:gd name="f48" fmla="*/ f41 f30 1"/>
              <a:gd name="f49" fmla="*/ f46 1 f8"/>
              <a:gd name="f50" fmla="*/ f44 f30 1"/>
              <a:gd name="f51" fmla="+- f49 0 f1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0" swAng="f1"/>
                <a:arcTo wR="f47" hR="f48" stAng="f2" swAng="f1"/>
                <a:arcTo wR="f47" hR="f48" stAng="f7" swAng="f1"/>
                <a:arcTo wR="f47" hR="f48" stAng="f1" swAng="f1"/>
                <a:close/>
              </a:path>
            </a:pathLst>
          </a:custGeo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cxnSp>
        <p:nvCxnSpPr>
          <p:cNvPr id="25" name="Straight Connector 24"/>
          <p:cNvCxnSpPr>
            <a:stCxn id="18" idx="6"/>
            <a:endCxn id="21" idx="4"/>
          </p:cNvCxnSpPr>
          <p:nvPr/>
        </p:nvCxnSpPr>
        <p:spPr bwMode="auto">
          <a:xfrm rot="16200000" flipH="1">
            <a:off x="7603207" y="4385347"/>
            <a:ext cx="320957" cy="378107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>
            <a:off x="7376328" y="4388801"/>
            <a:ext cx="183762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00B05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7381085" y="4760692"/>
            <a:ext cx="561192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00B05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/>
          <p:nvPr/>
        </p:nvCxnSpPr>
        <p:spPr bwMode="auto">
          <a:xfrm rot="5400000" flipH="1" flipV="1">
            <a:off x="7306630" y="4672822"/>
            <a:ext cx="496873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00B05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/>
          <p:nvPr/>
        </p:nvCxnSpPr>
        <p:spPr bwMode="auto">
          <a:xfrm rot="16200000" flipV="1">
            <a:off x="7922700" y="4866095"/>
            <a:ext cx="110327" cy="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00B05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0" grpId="0" animBg="1"/>
      <p:bldP spid="20" grpId="1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92113" y="2920621"/>
            <a:ext cx="8750049" cy="372308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GW</a:t>
            </a:r>
          </a:p>
          <a:p>
            <a:pPr marL="1005840" lvl="1" indent="-411480" algn="l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r>
              <a:rPr lang="en-US" sz="2800" b="0" dirty="0" smtClean="0">
                <a:solidFill>
                  <a:srgbClr val="C00000"/>
                </a:solidFill>
                <a:latin typeface="Arial" pitchFamily="34" charset="0"/>
              </a:rPr>
              <a:t>E&amp;E decides the per-flow rate allocation</a:t>
            </a:r>
          </a:p>
          <a:p>
            <a:pPr marL="548640" indent="-411480" algn="l" eaLnBrk="1" fontAlgn="auto" hangingPunct="1">
              <a:spcBef>
                <a:spcPts val="18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One-hop nodes</a:t>
            </a:r>
          </a:p>
          <a:p>
            <a:pPr marL="1005840" lvl="1" indent="-411480" algn="l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r>
              <a:rPr lang="en-US" sz="2800" b="0" dirty="0" smtClean="0">
                <a:solidFill>
                  <a:srgbClr val="000099"/>
                </a:solidFill>
                <a:latin typeface="Arial" pitchFamily="34" charset="0"/>
              </a:rPr>
              <a:t>E&amp;E rate-limits one-hop nodes</a:t>
            </a:r>
          </a:p>
          <a:p>
            <a:pPr marL="548640" indent="-411480" algn="l" eaLnBrk="1" fontAlgn="auto" hangingPunct="1">
              <a:spcBef>
                <a:spcPts val="18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Multi-hop nodes</a:t>
            </a:r>
          </a:p>
          <a:p>
            <a:pPr marL="1005840" lvl="1" indent="-411480" algn="l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r>
              <a:rPr lang="en-US" sz="2800" b="0" dirty="0" smtClean="0">
                <a:solidFill>
                  <a:srgbClr val="008000"/>
                </a:solidFill>
                <a:latin typeface="Arial" pitchFamily="34" charset="0"/>
              </a:rPr>
              <a:t>EZ-flow</a:t>
            </a:r>
            <a:r>
              <a:rPr lang="en-US" sz="2800" b="0" baseline="30000" dirty="0" smtClean="0">
                <a:solidFill>
                  <a:srgbClr val="008000"/>
                </a:solidFill>
              </a:rPr>
              <a:t>[1]</a:t>
            </a:r>
            <a:r>
              <a:rPr lang="en-US" sz="2800" b="0" dirty="0" smtClean="0">
                <a:solidFill>
                  <a:srgbClr val="008000"/>
                </a:solidFill>
                <a:latin typeface="Arial" pitchFamily="34" charset="0"/>
              </a:rPr>
              <a:t> rate-limits multi-hop nodes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 </a:t>
            </a:r>
            <a:endParaRPr kumimoji="0" lang="en-US" sz="2800" b="0" i="0" u="none" strike="noStrike" kern="1200" cap="none" spc="0" normalizeH="0" baseline="30000" noProof="0" dirty="0" smtClean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262651" y="6566054"/>
            <a:ext cx="947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CH" dirty="0" smtClean="0">
                <a:latin typeface="Calibri" pitchFamily="34" charset="0"/>
                <a:cs typeface="Calibri" pitchFamily="34" charset="0"/>
              </a:rPr>
              <a:t>7/14</a:t>
            </a:r>
            <a:endParaRPr lang="fr-CH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3" name="Title 1"/>
          <p:cNvSpPr>
            <a:spLocks noGrp="1"/>
          </p:cNvSpPr>
          <p:nvPr>
            <p:ph type="title"/>
          </p:nvPr>
        </p:nvSpPr>
        <p:spPr>
          <a:xfrm>
            <a:off x="-1838" y="8356"/>
            <a:ext cx="9144000" cy="685800"/>
          </a:xfrm>
        </p:spPr>
        <p:txBody>
          <a:bodyPr/>
          <a:lstStyle/>
          <a:p>
            <a:pPr>
              <a:lnSpc>
                <a:spcPct val="120000"/>
              </a:lnSpc>
              <a:defRPr/>
            </a:pPr>
            <a:r>
              <a:rPr lang="en-US" sz="3500" kern="1200" dirty="0" smtClean="0">
                <a:ln w="6350">
                  <a:noFill/>
                </a:ln>
                <a:solidFill>
                  <a:srgbClr val="0070C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ea typeface="ＭＳ Ｐゴシック" pitchFamily="34" charset="-128"/>
                <a:cs typeface="+mj-cs"/>
              </a:rPr>
              <a:t>Complete Solution: E&amp;E + EZ</a:t>
            </a:r>
          </a:p>
        </p:txBody>
      </p:sp>
      <p:pic>
        <p:nvPicPr>
          <p:cNvPr id="7" name="Picture 6" descr="topo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2992" y="913073"/>
            <a:ext cx="4201804" cy="2270329"/>
          </a:xfrm>
          <a:prstGeom prst="rect">
            <a:avLst/>
          </a:prstGeom>
        </p:spPr>
      </p:pic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57175" y="6471407"/>
            <a:ext cx="651510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0" baseline="30000" dirty="0"/>
              <a:t>[1]</a:t>
            </a:r>
            <a:r>
              <a:rPr lang="en-US" b="0" dirty="0"/>
              <a:t> </a:t>
            </a:r>
            <a:r>
              <a:rPr lang="en-US" dirty="0" smtClean="0"/>
              <a:t>Aziz et al., </a:t>
            </a:r>
            <a:r>
              <a:rPr lang="en-US" dirty="0" err="1" smtClean="0"/>
              <a:t>CoNEXT</a:t>
            </a:r>
            <a:r>
              <a:rPr lang="en-US" dirty="0" smtClean="0"/>
              <a:t> 2009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92113" y="714356"/>
            <a:ext cx="8294687" cy="592935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lvl="0" indent="-411480" algn="l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Based on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Click</a:t>
            </a:r>
            <a:r>
              <a:rPr lang="en-US" sz="2800" b="0" baseline="30000" dirty="0" smtClean="0"/>
              <a:t>[1]</a:t>
            </a:r>
            <a:r>
              <a:rPr kumimoji="0" lang="en-US" sz="28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 with </a:t>
            </a:r>
            <a:r>
              <a:rPr kumimoji="0" lang="en-US" sz="28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MultiflowDispatcher</a:t>
            </a:r>
            <a:r>
              <a:rPr lang="en-US" sz="2800" b="0" baseline="30000" dirty="0" smtClean="0"/>
              <a:t>[2]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t> </a:t>
            </a:r>
            <a:endParaRPr kumimoji="0" lang="en-US" sz="2800" b="0" i="0" u="none" strike="noStrike" kern="1200" cap="none" spc="0" normalizeH="0" baseline="3000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  <a:p>
            <a:pPr marL="548640" lvl="0" indent="-411480" algn="l" eaLnBrk="1" fontAlgn="auto" hangingPunct="1">
              <a:spcBef>
                <a:spcPts val="18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r>
              <a:rPr lang="en-US" sz="2800" b="0" dirty="0" smtClean="0">
                <a:latin typeface="Arial" pitchFamily="34" charset="0"/>
              </a:rPr>
              <a:t>Creation of 5 new elements</a:t>
            </a:r>
          </a:p>
          <a:p>
            <a:pPr marL="1005840" lvl="1" indent="-411480" algn="l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r>
              <a:rPr lang="en-US" sz="2800" b="0" dirty="0" err="1" smtClean="0">
                <a:latin typeface="Arial" pitchFamily="34" charset="0"/>
              </a:rPr>
              <a:t>MFQueue</a:t>
            </a:r>
            <a:endParaRPr lang="en-US" sz="2800" b="0" dirty="0" smtClean="0">
              <a:latin typeface="Arial" pitchFamily="34" charset="0"/>
            </a:endParaRPr>
          </a:p>
          <a:p>
            <a:pPr marL="1005840" lvl="1" indent="-411480" algn="l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r>
              <a:rPr lang="en-US" sz="2800" b="0" dirty="0" err="1" smtClean="0">
                <a:latin typeface="Arial" pitchFamily="34" charset="0"/>
              </a:rPr>
              <a:t>MFLeakyBucket</a:t>
            </a:r>
            <a:endParaRPr lang="en-US" sz="2800" b="0" dirty="0" smtClean="0">
              <a:latin typeface="Arial" pitchFamily="34" charset="0"/>
            </a:endParaRPr>
          </a:p>
          <a:p>
            <a:pPr marL="1005840" lvl="1" indent="-411480" algn="l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r>
              <a:rPr lang="en-US" sz="2800" b="0" dirty="0" err="1" smtClean="0">
                <a:solidFill>
                  <a:srgbClr val="FF0000"/>
                </a:solidFill>
                <a:latin typeface="Arial" pitchFamily="34" charset="0"/>
              </a:rPr>
              <a:t>EEscheduler</a:t>
            </a:r>
            <a:endParaRPr lang="en-US" sz="2800" b="0" dirty="0" smtClean="0">
              <a:solidFill>
                <a:srgbClr val="FF0000"/>
              </a:solidFill>
              <a:latin typeface="Arial" pitchFamily="34" charset="0"/>
            </a:endParaRPr>
          </a:p>
          <a:p>
            <a:pPr marL="1005840" lvl="1" indent="-411480" algn="l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r>
              <a:rPr lang="en-US" sz="2800" b="0" dirty="0" err="1" smtClean="0">
                <a:solidFill>
                  <a:srgbClr val="000099"/>
                </a:solidFill>
                <a:latin typeface="Arial" pitchFamily="34" charset="0"/>
              </a:rPr>
              <a:t>EEadapter</a:t>
            </a:r>
            <a:endParaRPr lang="en-US" sz="2800" b="0" dirty="0" smtClean="0">
              <a:solidFill>
                <a:srgbClr val="000099"/>
              </a:solidFill>
              <a:latin typeface="Arial" pitchFamily="34" charset="0"/>
            </a:endParaRPr>
          </a:p>
          <a:p>
            <a:pPr marL="1005840" lvl="1" indent="-411480" algn="l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r>
              <a:rPr lang="en-US" sz="2800" b="0" dirty="0" err="1" smtClean="0">
                <a:solidFill>
                  <a:srgbClr val="008000"/>
                </a:solidFill>
                <a:latin typeface="Arial" pitchFamily="34" charset="0"/>
              </a:rPr>
              <a:t>EZFlow</a:t>
            </a:r>
            <a:endParaRPr lang="en-US" sz="2800" b="0" dirty="0" smtClean="0">
              <a:solidFill>
                <a:srgbClr val="008000"/>
              </a:solidFill>
              <a:latin typeface="Arial" pitchFamily="34" charset="0"/>
            </a:endParaRPr>
          </a:p>
          <a:p>
            <a:pPr marL="548640" lvl="0" indent="-411480" algn="l" eaLnBrk="1" fontAlgn="auto" hangingPunct="1">
              <a:spcBef>
                <a:spcPts val="18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r>
              <a:rPr lang="en-US" sz="2800" b="0" dirty="0" smtClean="0">
                <a:latin typeface="Arial" pitchFamily="34" charset="0"/>
              </a:rPr>
              <a:t>Evaluation with</a:t>
            </a:r>
          </a:p>
          <a:p>
            <a:pPr marL="1005840" lvl="1" indent="-411480" algn="l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r>
              <a:rPr lang="en-US" sz="2800" b="0" dirty="0" smtClean="0">
                <a:latin typeface="Arial" pitchFamily="34" charset="0"/>
              </a:rPr>
              <a:t>Asus routers</a:t>
            </a:r>
          </a:p>
          <a:p>
            <a:pPr marL="1005840" lvl="1" indent="-411480" algn="l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r>
              <a:rPr lang="en-US" sz="2800" b="0" dirty="0" smtClean="0">
                <a:latin typeface="Arial" pitchFamily="34" charset="0"/>
              </a:rPr>
              <a:t>Ns-3</a:t>
            </a:r>
          </a:p>
          <a:p>
            <a:pPr marL="548640" lvl="0" indent="-411480" algn="l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endParaRPr lang="en-US" sz="2800" b="0" dirty="0" smtClean="0">
              <a:latin typeface="Arial" pitchFamily="34" charset="0"/>
            </a:endParaRPr>
          </a:p>
          <a:p>
            <a:pPr marL="548640" lvl="0" indent="-411480" algn="l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endParaRPr lang="en-US" sz="2800" b="0" dirty="0" smtClean="0">
              <a:latin typeface="Arial" pitchFamily="34" charset="0"/>
            </a:endParaRPr>
          </a:p>
          <a:p>
            <a:pPr marL="548640" lvl="0" indent="-411480" algn="l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endParaRPr lang="en-US" sz="2800" b="0" dirty="0" smtClean="0">
              <a:latin typeface="Arial" pitchFamily="34" charset="0"/>
            </a:endParaRPr>
          </a:p>
          <a:p>
            <a:pPr marL="548640" lvl="0" indent="-411480" algn="l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Char char="q"/>
              <a:defRPr/>
            </a:pPr>
            <a:endParaRPr lang="en-US" sz="2800" b="0" dirty="0" smtClean="0">
              <a:latin typeface="Arial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57175" y="6471407"/>
            <a:ext cx="651510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0" baseline="30000" dirty="0" smtClean="0"/>
              <a:t>[2]</a:t>
            </a:r>
            <a:r>
              <a:rPr lang="en-US" b="0" dirty="0" smtClean="0"/>
              <a:t> </a:t>
            </a:r>
            <a:r>
              <a:rPr lang="en-US" dirty="0" smtClean="0"/>
              <a:t>Schiöberg et al., </a:t>
            </a:r>
            <a:r>
              <a:rPr lang="en-US" dirty="0" err="1" smtClean="0"/>
              <a:t>SyClick</a:t>
            </a:r>
            <a:r>
              <a:rPr lang="en-US" dirty="0" smtClean="0"/>
              <a:t>, 2009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8262651" y="6566054"/>
            <a:ext cx="947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CH" dirty="0" smtClean="0">
                <a:latin typeface="Calibri" pitchFamily="34" charset="0"/>
                <a:cs typeface="Calibri" pitchFamily="34" charset="0"/>
              </a:rPr>
              <a:t>8/14</a:t>
            </a:r>
            <a:endParaRPr lang="fr-CH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3" name="Title 1"/>
          <p:cNvSpPr>
            <a:spLocks noGrp="1"/>
          </p:cNvSpPr>
          <p:nvPr>
            <p:ph type="title"/>
          </p:nvPr>
        </p:nvSpPr>
        <p:spPr>
          <a:xfrm>
            <a:off x="-1838" y="8356"/>
            <a:ext cx="9144000" cy="685800"/>
          </a:xfrm>
        </p:spPr>
        <p:txBody>
          <a:bodyPr/>
          <a:lstStyle/>
          <a:p>
            <a:pPr>
              <a:lnSpc>
                <a:spcPct val="120000"/>
              </a:lnSpc>
              <a:defRPr/>
            </a:pPr>
            <a:r>
              <a:rPr lang="en-US" sz="3500" kern="1200" dirty="0" smtClean="0">
                <a:ln w="6350">
                  <a:noFill/>
                </a:ln>
                <a:solidFill>
                  <a:srgbClr val="0070C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ea typeface="ＭＳ Ｐゴシック" pitchFamily="34" charset="-128"/>
                <a:cs typeface="+mj-cs"/>
              </a:rPr>
              <a:t>Practical Implementation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59446" y="6214367"/>
            <a:ext cx="842735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0" baseline="30000" dirty="0"/>
              <a:t>[1]</a:t>
            </a:r>
            <a:r>
              <a:rPr lang="en-US" b="0" dirty="0"/>
              <a:t> </a:t>
            </a:r>
            <a:r>
              <a:rPr lang="en-US" dirty="0" smtClean="0"/>
              <a:t>Kohler et al., Transactions on Computer Systems, 2000</a:t>
            </a:r>
            <a:endParaRPr lang="en-US" dirty="0"/>
          </a:p>
        </p:txBody>
      </p:sp>
      <p:pic>
        <p:nvPicPr>
          <p:cNvPr id="8" name="Picture 7" descr="topo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1373" y="3074211"/>
            <a:ext cx="4201804" cy="227032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46980" y="1838642"/>
            <a:ext cx="4149260" cy="1114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resentationPEv3">
  <a:themeElements>
    <a:clrScheme name="">
      <a:dk1>
        <a:srgbClr val="000000"/>
      </a:dk1>
      <a:lt1>
        <a:srgbClr val="FFFFFF"/>
      </a:lt1>
      <a:dk2>
        <a:srgbClr val="000000"/>
      </a:dk2>
      <a:lt2>
        <a:srgbClr val="CECECE"/>
      </a:lt2>
      <a:accent1>
        <a:srgbClr val="EBEBEB"/>
      </a:accent1>
      <a:accent2>
        <a:srgbClr val="232323"/>
      </a:accent2>
      <a:accent3>
        <a:srgbClr val="FFFFFF"/>
      </a:accent3>
      <a:accent4>
        <a:srgbClr val="000000"/>
      </a:accent4>
      <a:accent5>
        <a:srgbClr val="F3F3F3"/>
      </a:accent5>
      <a:accent6>
        <a:srgbClr val="1F1F1F"/>
      </a:accent6>
      <a:hlink>
        <a:srgbClr val="9C9C9C"/>
      </a:hlink>
      <a:folHlink>
        <a:srgbClr val="676767"/>
      </a:folHlink>
    </a:clrScheme>
    <a:fontScheme name="presentationPEv3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ourier New" pitchFamily="-108" charset="0"/>
          </a:defRPr>
        </a:defPPr>
      </a:lstStyle>
    </a:spDef>
    <a:lnDef>
      <a:spPr bwMode="auto"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/>
      <a:lstStyle/>
    </a:lnDef>
  </a:objectDefaults>
  <a:extraClrSchemeLst>
    <a:extraClrScheme>
      <a:clrScheme name="presentationPEv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PEv3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PEv3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PEv3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PEv3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PEv3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PEv3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11905069</TotalTime>
  <Pages>38</Pages>
  <Words>561</Words>
  <Application>Microsoft Office PowerPoint</Application>
  <PresentationFormat>On-screen Show (4:3)</PresentationFormat>
  <Paragraphs>211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presentationPEv3</vt:lpstr>
      <vt:lpstr>Enhance &amp; Explore:</vt:lpstr>
      <vt:lpstr>Problem Statement</vt:lpstr>
      <vt:lpstr>Motivation</vt:lpstr>
      <vt:lpstr>Network Abstraction</vt:lpstr>
      <vt:lpstr>Network Abstraction</vt:lpstr>
      <vt:lpstr>‘Enhance &amp; Explore’ in WLAN</vt:lpstr>
      <vt:lpstr>Optimality Theorem</vt:lpstr>
      <vt:lpstr>Complete Solution: E&amp;E + EZ</vt:lpstr>
      <vt:lpstr>Practical Implementation</vt:lpstr>
      <vt:lpstr>Experimental Results in WLAN</vt:lpstr>
      <vt:lpstr>Slide 10</vt:lpstr>
      <vt:lpstr>Practical Results in Mesh Networks</vt:lpstr>
      <vt:lpstr>Simulation Results in WLAN</vt:lpstr>
      <vt:lpstr>Future Work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DLC</dc:title>
  <dc:creator>Thiran</dc:creator>
  <cp:lastModifiedBy>Adel Aziz</cp:lastModifiedBy>
  <cp:revision>870</cp:revision>
  <cp:lastPrinted>2000-06-16T02:31:19Z</cp:lastPrinted>
  <dcterms:created xsi:type="dcterms:W3CDTF">2009-10-26T05:33:37Z</dcterms:created>
  <dcterms:modified xsi:type="dcterms:W3CDTF">2011-09-16T11:22:07Z</dcterms:modified>
</cp:coreProperties>
</file>