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78" r:id="rId5"/>
    <p:sldId id="319" r:id="rId6"/>
    <p:sldId id="280" r:id="rId7"/>
    <p:sldId id="301" r:id="rId8"/>
    <p:sldId id="318" r:id="rId9"/>
    <p:sldId id="283" r:id="rId10"/>
    <p:sldId id="325" r:id="rId11"/>
    <p:sldId id="316" r:id="rId12"/>
    <p:sldId id="315" r:id="rId13"/>
    <p:sldId id="302" r:id="rId14"/>
    <p:sldId id="287" r:id="rId15"/>
    <p:sldId id="291" r:id="rId16"/>
    <p:sldId id="292" r:id="rId17"/>
    <p:sldId id="286" r:id="rId18"/>
    <p:sldId id="314" r:id="rId19"/>
    <p:sldId id="326" r:id="rId20"/>
    <p:sldId id="324" r:id="rId21"/>
    <p:sldId id="327" r:id="rId22"/>
    <p:sldId id="293" r:id="rId23"/>
    <p:sldId id="300" r:id="rId24"/>
  </p:sldIdLst>
  <p:sldSz cx="9144000" cy="6858000" type="screen4x3"/>
  <p:notesSz cx="6735763" cy="9869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*" initials="*" lastIdx="6" clrIdx="0"/>
  <p:cmAuthor id="1" name="Renata Cruz Teixeira" initials="" lastIdx="118" clrIdx="1"/>
  <p:cmAuthor id="2" name="christophe diot" initials="chd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8A4AB"/>
    <a:srgbClr val="ED1B2F"/>
    <a:srgbClr val="6D6E71"/>
    <a:srgbClr val="000000"/>
    <a:srgbClr val="CC2720"/>
    <a:srgbClr val="B3B9C8"/>
    <a:srgbClr val="98A4AC"/>
    <a:srgbClr val="536895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5654" autoAdjust="0"/>
  </p:normalViewPr>
  <p:slideViewPr>
    <p:cSldViewPr snapToGrid="0">
      <p:cViewPr>
        <p:scale>
          <a:sx n="80" d="100"/>
          <a:sy n="80" d="100"/>
        </p:scale>
        <p:origin x="-931" y="-235"/>
      </p:cViewPr>
      <p:guideLst>
        <p:guide orient="horz" pos="4319"/>
        <p:guide orient="horz" pos="935"/>
        <p:guide orient="horz" pos="3793"/>
        <p:guide pos="5575"/>
        <p:guide pos="249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42" y="-78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90CE-DB31-463F-8028-A8E27987217A}" type="datetimeFigureOut">
              <a:rPr lang="fr-FR" smtClean="0"/>
              <a:pPr/>
              <a:t>19/09/2011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5746-BE8F-4B23-9763-E87458FEFC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496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BAD0F-58A3-483C-A1FE-435E7D62486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218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625" y="71414"/>
            <a:ext cx="8791575" cy="1143000"/>
          </a:xfrm>
        </p:spPr>
        <p:txBody>
          <a:bodyPr tIns="0" bIns="0" anchor="b"/>
          <a:lstStyle>
            <a:lvl1pPr algn="r">
              <a:defRPr>
                <a:solidFill>
                  <a:srgbClr val="2A2A2A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625" y="1214414"/>
            <a:ext cx="8791575" cy="457200"/>
          </a:xfrm>
        </p:spPr>
        <p:txBody>
          <a:bodyPr tIns="0" bIns="0"/>
          <a:lstStyle>
            <a:lvl1pPr algn="r"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27" name="Rectangle 7"/>
          <p:cNvSpPr>
            <a:spLocks noChangeArrowheads="1"/>
          </p:cNvSpPr>
          <p:nvPr userDrawn="1"/>
        </p:nvSpPr>
        <p:spPr bwMode="auto">
          <a:xfrm>
            <a:off x="0" y="1676401"/>
            <a:ext cx="9144000" cy="466715"/>
          </a:xfrm>
          <a:prstGeom prst="rect">
            <a:avLst/>
          </a:prstGeom>
          <a:solidFill>
            <a:srgbClr val="1111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>
            <a:lvl1pPr>
              <a:defRPr/>
            </a:lvl1pPr>
          </a:lstStyle>
          <a:p>
            <a:fld id="{57C5AF71-8E3A-49A6-AB4B-BC4335BFE2F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1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4D819BD5-648B-4FF2-997D-8A131885C483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1219200"/>
            <a:ext cx="4152900" cy="4781568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2" hasCustomPrompt="1"/>
          </p:nvPr>
        </p:nvSpPr>
        <p:spPr>
          <a:xfrm>
            <a:off x="4827600" y="1219200"/>
            <a:ext cx="4154400" cy="480218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icon to add chart</a:t>
            </a:r>
            <a:endParaRPr lang="fr-FR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365760">
              <a:buSzPct val="100000"/>
              <a:buFont typeface="Wingdings" pitchFamily="2" charset="2"/>
              <a:buChar char="§"/>
              <a:defRPr sz="2800">
                <a:solidFill>
                  <a:srgbClr val="111111"/>
                </a:solidFill>
              </a:defRPr>
            </a:lvl1pPr>
            <a:lvl2pPr marL="740664" indent="-365760">
              <a:buSzPct val="100000"/>
              <a:buFont typeface="Wingdings" pitchFamily="2" charset="2"/>
              <a:buChar char="§"/>
              <a:defRPr sz="2400">
                <a:solidFill>
                  <a:srgbClr val="2A2A2A"/>
                </a:solidFill>
              </a:defRPr>
            </a:lvl2pPr>
            <a:lvl3pPr marL="1143000" indent="-274320">
              <a:buSzPct val="100000"/>
              <a:buFont typeface="Wingdings" pitchFamily="2" charset="2"/>
              <a:buChar char="§"/>
              <a:defRPr sz="2200">
                <a:solidFill>
                  <a:srgbClr val="2A2A2A"/>
                </a:solidFill>
              </a:defRPr>
            </a:lvl3pPr>
            <a:lvl4pPr marL="1600200" indent="-274320">
              <a:buSzPct val="100000"/>
              <a:buFont typeface="Wingdings" pitchFamily="2" charset="2"/>
              <a:buChar char="§"/>
              <a:defRPr sz="2000">
                <a:solidFill>
                  <a:srgbClr val="2A2A2A"/>
                </a:solidFill>
              </a:defRPr>
            </a:lvl4pPr>
            <a:lvl5pPr marL="2057400" indent="-274320">
              <a:buSzPct val="100000"/>
              <a:buFont typeface="Wingdings" pitchFamily="2" charset="2"/>
              <a:buChar char="§"/>
              <a:defRPr sz="2000">
                <a:solidFill>
                  <a:srgbClr val="2A2A2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6354AD39-0226-467A-AE2C-D575000BE1BD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2133600"/>
            <a:ext cx="9144000" cy="3200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1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9" name="Titre 38"/>
          <p:cNvSpPr>
            <a:spLocks noGrp="1"/>
          </p:cNvSpPr>
          <p:nvPr userDrawn="1">
            <p:ph type="title" hasCustomPrompt="1"/>
          </p:nvPr>
        </p:nvSpPr>
        <p:spPr>
          <a:xfrm>
            <a:off x="328581" y="2428875"/>
            <a:ext cx="8521731" cy="1143000"/>
          </a:xfrm>
        </p:spPr>
        <p:txBody>
          <a:bodyPr anchor="b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4324" y="3571890"/>
            <a:ext cx="8536309" cy="500052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4843478"/>
            <a:ext cx="9144000" cy="2014539"/>
            <a:chOff x="0" y="3045"/>
            <a:chExt cx="5760" cy="1269"/>
          </a:xfrm>
        </p:grpSpPr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0" y="3120"/>
              <a:ext cx="823" cy="1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823" y="3264"/>
              <a:ext cx="823" cy="1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46" y="3216"/>
              <a:ext cx="823" cy="10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469" y="3045"/>
              <a:ext cx="822" cy="1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291" y="3186"/>
              <a:ext cx="823" cy="1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114" y="3297"/>
              <a:ext cx="823" cy="10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4937" y="3111"/>
              <a:ext cx="823" cy="12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333333"/>
                </a:solidFill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691" y="5791200"/>
            <a:ext cx="2034757" cy="77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1" descr="C:\Documents and Settings\aproctor\Desktop\identity\downloads\artwork\ucla_c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98120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1219200"/>
            <a:ext cx="4152900" cy="4781568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6CCD59-4062-48CE-A65F-00CB3BE5B2DE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1" hasCustomPrompt="1"/>
          </p:nvPr>
        </p:nvSpPr>
        <p:spPr>
          <a:xfrm>
            <a:off x="4826000" y="1219200"/>
            <a:ext cx="4152900" cy="4781568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382EA118-45F5-4E32-AF1B-14CA45A09921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BEBFAB-EF46-42A4-B2A0-EF472DEE164E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81000" y="1295400"/>
            <a:ext cx="4152900" cy="4705368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 hasCustomPrompt="1"/>
          </p:nvPr>
        </p:nvSpPr>
        <p:spPr>
          <a:xfrm>
            <a:off x="4826000" y="1295400"/>
            <a:ext cx="4152900" cy="4705368"/>
          </a:xfrm>
        </p:spPr>
        <p:txBody>
          <a:bodyPr/>
          <a:lstStyle>
            <a:lvl1pPr>
              <a:defRPr sz="2200"/>
            </a:lvl1pPr>
            <a:lvl2pPr marL="266700" indent="-266700">
              <a:defRPr sz="2000"/>
            </a:lvl2pPr>
            <a:lvl3pPr marL="542925" indent="-276225">
              <a:defRPr sz="1800"/>
            </a:lvl3pPr>
            <a:lvl4pPr marL="809625" indent="-266700">
              <a:defRPr sz="1600"/>
            </a:lvl4pPr>
            <a:lvl5pPr marL="1076325" indent="-2667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ABC15811-89D5-41E5-8A52-60172A6DDDDC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CD7BF-7996-4CFF-A357-CB4F255262C6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73812652-94E6-44CE-8CFE-524E020C62BB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591A1-4D0D-4372-AF02-FD29A1B3AC5E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D7E55F-46F2-426F-97DB-DD3BE6640BA7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FA0E3F-A84F-4C38-B31C-F2180DBCA084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42844" y="1142984"/>
            <a:ext cx="885831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B2D21A8-8F16-4B47-8B6C-A17BE62BB334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597900" cy="48672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998826-A65D-4C0D-ADEB-E0949BA9C2D9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1AC5E8F9-EE1E-42D4-8CB8-9371214595A0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0"/>
            <a:ext cx="8583613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999" y="1295400"/>
            <a:ext cx="8583613" cy="477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553200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Trebuchet MS" pitchFamily="34" charset="0"/>
              </a:defRPr>
            </a:lvl1pPr>
          </a:lstStyle>
          <a:p>
            <a:fld id="{BD3591A1-4D0D-4372-AF02-FD29A1B3AC5E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033" y="990600"/>
            <a:ext cx="8583613" cy="1588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6301960"/>
            <a:ext cx="1129774" cy="43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2D7E55F-46F2-426F-97DB-DD3BE6640BA7}" type="datetime1">
              <a:rPr lang="en-US" smtClean="0">
                <a:solidFill>
                  <a:srgbClr val="333333">
                    <a:tint val="75000"/>
                  </a:srgbClr>
                </a:solidFill>
              </a:rPr>
              <a:pPr/>
              <a:t>9/19/2011</a:t>
            </a:fld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333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SzPct val="80000"/>
        <a:buFont typeface="Wingdings" pitchFamily="2" charset="2"/>
        <a:buChar char=""/>
        <a:defRPr sz="3200">
          <a:solidFill>
            <a:srgbClr val="333333"/>
          </a:solidFill>
          <a:latin typeface="Trebuchet MS" pitchFamily="34" charset="0"/>
          <a:ea typeface="+mn-ea"/>
          <a:cs typeface="+mn-cs"/>
        </a:defRPr>
      </a:lvl1pPr>
      <a:lvl2pPr marL="266700" indent="-2667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"/>
        <a:defRPr sz="2800">
          <a:solidFill>
            <a:srgbClr val="333333"/>
          </a:solidFill>
          <a:latin typeface="Trebuchet MS" pitchFamily="34" charset="0"/>
        </a:defRPr>
      </a:lvl2pPr>
      <a:lvl3pPr marL="542925" indent="-276225" algn="l" rtl="0" eaLnBrk="1" fontAlgn="base" hangingPunct="1">
        <a:spcBef>
          <a:spcPct val="30000"/>
        </a:spcBef>
        <a:spcAft>
          <a:spcPct val="0"/>
        </a:spcAft>
        <a:buClr>
          <a:schemeClr val="tx1">
            <a:lumMod val="60000"/>
            <a:lumOff val="40000"/>
          </a:schemeClr>
        </a:buClr>
        <a:buSzPct val="80000"/>
        <a:buFont typeface="Wingdings" pitchFamily="2" charset="2"/>
        <a:buChar char="n"/>
        <a:defRPr sz="2400">
          <a:solidFill>
            <a:srgbClr val="333333"/>
          </a:solidFill>
          <a:latin typeface="Trebuchet MS" pitchFamily="34" charset="0"/>
        </a:defRPr>
      </a:lvl3pPr>
      <a:lvl4pPr marL="809625" indent="-266700" algn="l" rtl="0" eaLnBrk="1" fontAlgn="base" hangingPunct="1">
        <a:spcBef>
          <a:spcPct val="30000"/>
        </a:spcBef>
        <a:spcAft>
          <a:spcPct val="0"/>
        </a:spcAft>
        <a:buClr>
          <a:schemeClr val="tx1">
            <a:lumMod val="40000"/>
            <a:lumOff val="60000"/>
          </a:schemeClr>
        </a:buClr>
        <a:buSzPct val="80000"/>
        <a:buFont typeface="Wingdings" pitchFamily="2" charset="2"/>
        <a:buChar char="n"/>
        <a:defRPr sz="2200">
          <a:solidFill>
            <a:srgbClr val="333333"/>
          </a:solidFill>
          <a:latin typeface="Trebuchet MS" pitchFamily="34" charset="0"/>
        </a:defRPr>
      </a:lvl4pPr>
      <a:lvl5pPr marL="1076325" indent="-266700" algn="l" rtl="0" eaLnBrk="1" fontAlgn="base" hangingPunct="1">
        <a:spcBef>
          <a:spcPct val="30000"/>
        </a:spcBef>
        <a:spcAft>
          <a:spcPct val="0"/>
        </a:spcAft>
        <a:buClr>
          <a:schemeClr val="tx1">
            <a:lumMod val="20000"/>
            <a:lumOff val="80000"/>
          </a:schemeClr>
        </a:buClr>
        <a:buSzPct val="80000"/>
        <a:buFont typeface="Wingdings" pitchFamily="2" charset="2"/>
        <a:buChar char="n"/>
        <a:defRPr sz="2000">
          <a:solidFill>
            <a:srgbClr val="333333"/>
          </a:solidFill>
          <a:latin typeface="Trebuchet MS" pitchFamily="34" charset="0"/>
        </a:defRPr>
      </a:lvl5pPr>
      <a:lvl6pPr marL="29337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6pPr>
      <a:lvl7pPr marL="33909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7pPr>
      <a:lvl8pPr marL="38481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8pPr>
      <a:lvl9pPr marL="4305300" indent="-285750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48" y="2489033"/>
            <a:ext cx="852173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XPRESS: A Cross-Layer Backpressure Architecture for Wireless Multi-Hop Networks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455291" y="3632048"/>
            <a:ext cx="8536309" cy="13971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Rafael </a:t>
            </a:r>
            <a:r>
              <a:rPr lang="en-US" dirty="0" err="1" smtClean="0"/>
              <a:t>Laufer</a:t>
            </a:r>
            <a:r>
              <a:rPr lang="en-US" dirty="0" smtClean="0"/>
              <a:t>, </a:t>
            </a:r>
            <a:r>
              <a:rPr lang="en-US" dirty="0" err="1" smtClean="0"/>
              <a:t>Theodoros</a:t>
            </a:r>
            <a:r>
              <a:rPr lang="en-US" dirty="0" smtClean="0"/>
              <a:t> </a:t>
            </a:r>
            <a:r>
              <a:rPr lang="en-US" dirty="0" err="1" smtClean="0"/>
              <a:t>Salonidis</a:t>
            </a:r>
            <a:r>
              <a:rPr lang="en-US" dirty="0" smtClean="0"/>
              <a:t>, </a:t>
            </a:r>
            <a:r>
              <a:rPr lang="en-US" dirty="0" err="1" smtClean="0"/>
              <a:t>Henrik</a:t>
            </a:r>
            <a:r>
              <a:rPr lang="en-US" dirty="0" smtClean="0"/>
              <a:t> Lundgren, Pascal Le </a:t>
            </a:r>
            <a:r>
              <a:rPr lang="en-US" dirty="0" err="1" smtClean="0"/>
              <a:t>Guyadec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408"/>
          <p:cNvSpPr/>
          <p:nvPr/>
        </p:nvSpPr>
        <p:spPr>
          <a:xfrm>
            <a:off x="6838940" y="3314840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5235703" y="1607820"/>
            <a:ext cx="0" cy="43815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0" name="Group 529"/>
          <p:cNvGrpSpPr/>
          <p:nvPr/>
        </p:nvGrpSpPr>
        <p:grpSpPr>
          <a:xfrm>
            <a:off x="5110731" y="3756383"/>
            <a:ext cx="1790537" cy="1388382"/>
            <a:chOff x="1411913" y="3067600"/>
            <a:chExt cx="1790537" cy="1388382"/>
          </a:xfrm>
        </p:grpSpPr>
        <p:sp>
          <p:nvSpPr>
            <p:cNvPr id="531" name="Rounded Rectangle 530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Per-Link</a:t>
              </a:r>
            </a:p>
            <a:p>
              <a:pPr algn="ctr"/>
              <a:r>
                <a:rPr lang="pt-BR" sz="2000" dirty="0" smtClean="0"/>
                <a:t>Queues</a:t>
              </a:r>
              <a:endParaRPr lang="en-US" sz="2000" dirty="0"/>
            </a:p>
          </p:txBody>
        </p:sp>
        <p:sp>
          <p:nvSpPr>
            <p:cNvPr id="532" name="Down Arrow 531"/>
            <p:cNvSpPr/>
            <p:nvPr/>
          </p:nvSpPr>
          <p:spPr>
            <a:xfrm rot="805824" flipV="1">
              <a:off x="2915342" y="3067600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2813992" y="3742158"/>
              <a:ext cx="202547" cy="130768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Group 200"/>
          <p:cNvGrpSpPr/>
          <p:nvPr/>
        </p:nvGrpSpPr>
        <p:grpSpPr>
          <a:xfrm flipH="1">
            <a:off x="6207636" y="4509292"/>
            <a:ext cx="1005311" cy="436790"/>
            <a:chOff x="2011680" y="2104538"/>
            <a:chExt cx="864870" cy="375771"/>
          </a:xfrm>
        </p:grpSpPr>
        <p:sp>
          <p:nvSpPr>
            <p:cNvPr id="617" name="Rectangle 616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3" name="Rectangle 612"/>
          <p:cNvSpPr/>
          <p:nvPr/>
        </p:nvSpPr>
        <p:spPr>
          <a:xfrm>
            <a:off x="8347667" y="4546003"/>
            <a:ext cx="187130" cy="3600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6821356" y="2130820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6830148" y="271634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Rectangle 581"/>
          <p:cNvSpPr/>
          <p:nvPr/>
        </p:nvSpPr>
        <p:spPr>
          <a:xfrm>
            <a:off x="6838940" y="3314840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>
            <a:off x="8345406" y="1993413"/>
            <a:ext cx="187130" cy="3600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/>
        </p:nvSpPr>
        <p:spPr>
          <a:xfrm>
            <a:off x="8345937" y="2360341"/>
            <a:ext cx="187130" cy="3600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ctangle 569"/>
          <p:cNvSpPr/>
          <p:nvPr/>
        </p:nvSpPr>
        <p:spPr>
          <a:xfrm>
            <a:off x="4104537" y="2714032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>
            <a:off x="4110393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/>
        </p:nvSpPr>
        <p:spPr>
          <a:xfrm>
            <a:off x="2616350" y="2718604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/>
          <p:cNvSpPr/>
          <p:nvPr/>
        </p:nvSpPr>
        <p:spPr>
          <a:xfrm>
            <a:off x="2616350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Group 493"/>
          <p:cNvGrpSpPr/>
          <p:nvPr/>
        </p:nvGrpSpPr>
        <p:grpSpPr>
          <a:xfrm>
            <a:off x="3195278" y="2096152"/>
            <a:ext cx="1081511" cy="436790"/>
            <a:chOff x="3195278" y="2096152"/>
            <a:chExt cx="1081511" cy="436790"/>
          </a:xfrm>
        </p:grpSpPr>
        <p:sp>
          <p:nvSpPr>
            <p:cNvPr id="374" name="Rectangle 373"/>
            <p:cNvSpPr/>
            <p:nvPr/>
          </p:nvSpPr>
          <p:spPr>
            <a:xfrm>
              <a:off x="3403209" y="2130818"/>
              <a:ext cx="873580" cy="3535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195278" y="2096152"/>
              <a:ext cx="358974" cy="436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3195278" y="2679364"/>
            <a:ext cx="1075655" cy="436790"/>
            <a:chOff x="3195278" y="2679364"/>
            <a:chExt cx="1075655" cy="436790"/>
          </a:xfrm>
        </p:grpSpPr>
        <p:sp>
          <p:nvSpPr>
            <p:cNvPr id="434" name="Rectangle 433"/>
            <p:cNvSpPr/>
            <p:nvPr/>
          </p:nvSpPr>
          <p:spPr>
            <a:xfrm>
              <a:off x="3397353" y="2714030"/>
              <a:ext cx="873580" cy="3535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195278" y="2679364"/>
              <a:ext cx="358974" cy="436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Group 200"/>
          <p:cNvGrpSpPr/>
          <p:nvPr/>
        </p:nvGrpSpPr>
        <p:grpSpPr>
          <a:xfrm>
            <a:off x="5982441" y="2096152"/>
            <a:ext cx="1005311" cy="436790"/>
            <a:chOff x="2011680" y="2104538"/>
            <a:chExt cx="864870" cy="375771"/>
          </a:xfrm>
        </p:grpSpPr>
        <p:sp>
          <p:nvSpPr>
            <p:cNvPr id="398" name="Rectangle 397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6" name="Rectangle 395"/>
          <p:cNvSpPr/>
          <p:nvPr/>
        </p:nvSpPr>
        <p:spPr>
          <a:xfrm>
            <a:off x="6655403" y="213082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6493535" y="2131032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Group 200"/>
          <p:cNvGrpSpPr/>
          <p:nvPr/>
        </p:nvGrpSpPr>
        <p:grpSpPr>
          <a:xfrm>
            <a:off x="5991233" y="2681672"/>
            <a:ext cx="1005311" cy="436790"/>
            <a:chOff x="2011680" y="2104538"/>
            <a:chExt cx="864870" cy="375771"/>
          </a:xfrm>
        </p:grpSpPr>
        <p:sp>
          <p:nvSpPr>
            <p:cNvPr id="405" name="Rectangle 404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3" name="Rectangle 402"/>
          <p:cNvSpPr/>
          <p:nvPr/>
        </p:nvSpPr>
        <p:spPr>
          <a:xfrm>
            <a:off x="6664195" y="271634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502327" y="2716552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8" name="Group 200"/>
          <p:cNvGrpSpPr/>
          <p:nvPr/>
        </p:nvGrpSpPr>
        <p:grpSpPr>
          <a:xfrm>
            <a:off x="6000025" y="3280172"/>
            <a:ext cx="1005311" cy="436790"/>
            <a:chOff x="2011680" y="2104538"/>
            <a:chExt cx="864870" cy="375771"/>
          </a:xfrm>
        </p:grpSpPr>
        <p:sp>
          <p:nvSpPr>
            <p:cNvPr id="412" name="Rectangle 411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" name="Rectangle 409"/>
          <p:cNvSpPr/>
          <p:nvPr/>
        </p:nvSpPr>
        <p:spPr>
          <a:xfrm>
            <a:off x="6672987" y="331484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6511119" y="3315052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44440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3" name="Group 200"/>
          <p:cNvGrpSpPr/>
          <p:nvPr/>
        </p:nvGrpSpPr>
        <p:grpSpPr>
          <a:xfrm>
            <a:off x="1777435" y="2683936"/>
            <a:ext cx="1005311" cy="436790"/>
            <a:chOff x="2011680" y="2104538"/>
            <a:chExt cx="864870" cy="375771"/>
          </a:xfrm>
        </p:grpSpPr>
        <p:sp>
          <p:nvSpPr>
            <p:cNvPr id="367" name="Rectangle 366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Rectangle 364"/>
          <p:cNvSpPr/>
          <p:nvPr/>
        </p:nvSpPr>
        <p:spPr>
          <a:xfrm>
            <a:off x="2450397" y="2718604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2288529" y="2718816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8352840" y="2714525"/>
            <a:ext cx="187130" cy="3600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XPRESS Cross-Layer Protocol Stack</a:t>
            </a:r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10</a:t>
            </a:fld>
            <a:endParaRPr lang="en-US" dirty="0">
              <a:solidFill>
                <a:srgbClr val="333333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12520" y="1607820"/>
            <a:ext cx="0" cy="43815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29210" y="1814070"/>
            <a:ext cx="726326" cy="718516"/>
          </a:xfrm>
          <a:prstGeom prst="roundRect">
            <a:avLst/>
          </a:prstGeom>
          <a:solidFill>
            <a:srgbClr val="ED1B2F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45" name="Rounded Rectangle 44"/>
          <p:cNvSpPr/>
          <p:nvPr/>
        </p:nvSpPr>
        <p:spPr>
          <a:xfrm>
            <a:off x="142462" y="3302743"/>
            <a:ext cx="686214" cy="678835"/>
          </a:xfrm>
          <a:prstGeom prst="roundRect">
            <a:avLst/>
          </a:prstGeom>
          <a:solidFill>
            <a:srgbClr val="6D6E71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r>
              <a:rPr lang="pt-BR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695122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User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50404" y="5695122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Kernel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8006" y="5695122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Firmware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9074" y="5695122"/>
            <a:ext cx="11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Wireless</a:t>
            </a:r>
            <a:endParaRPr lang="en-US" sz="2000" dirty="0" err="1" smtClean="0">
              <a:latin typeface="Trebuchet MS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003443" y="1607820"/>
            <a:ext cx="0" cy="43815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Diamond 121"/>
          <p:cNvSpPr/>
          <p:nvPr/>
        </p:nvSpPr>
        <p:spPr>
          <a:xfrm>
            <a:off x="1266825" y="2691442"/>
            <a:ext cx="421217" cy="432758"/>
          </a:xfrm>
          <a:prstGeom prst="diamond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923925" y="2362200"/>
            <a:ext cx="405342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368" idx="1"/>
            <a:endCxn id="368" idx="3"/>
          </p:cNvCxnSpPr>
          <p:nvPr/>
        </p:nvCxnSpPr>
        <p:spPr>
          <a:xfrm>
            <a:off x="1777435" y="2902331"/>
            <a:ext cx="3589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2940491" y="2066885"/>
            <a:ext cx="450472" cy="349972"/>
            <a:chOff x="6083852" y="2557463"/>
            <a:chExt cx="1190625" cy="924996"/>
          </a:xfrm>
        </p:grpSpPr>
        <p:sp>
          <p:nvSpPr>
            <p:cNvPr id="207" name="Freeform 206"/>
            <p:cNvSpPr/>
            <p:nvPr/>
          </p:nvSpPr>
          <p:spPr>
            <a:xfrm flipH="1">
              <a:off x="6887189" y="2586048"/>
              <a:ext cx="364538" cy="264748"/>
            </a:xfrm>
            <a:custGeom>
              <a:avLst/>
              <a:gdLst>
                <a:gd name="connsiteX0" fmla="*/ 364538 w 364538"/>
                <a:gd name="connsiteY0" fmla="*/ 215872 h 264748"/>
                <a:gd name="connsiteX1" fmla="*/ 356392 w 364538"/>
                <a:gd name="connsiteY1" fmla="*/ 28511 h 264748"/>
                <a:gd name="connsiteX2" fmla="*/ 22402 w 364538"/>
                <a:gd name="connsiteY2" fmla="*/ 0 h 264748"/>
                <a:gd name="connsiteX3" fmla="*/ 0 w 364538"/>
                <a:gd name="connsiteY3" fmla="*/ 87571 h 264748"/>
                <a:gd name="connsiteX4" fmla="*/ 4073 w 364538"/>
                <a:gd name="connsiteY4" fmla="*/ 179214 h 264748"/>
                <a:gd name="connsiteX5" fmla="*/ 61096 w 364538"/>
                <a:gd name="connsiteY5" fmla="*/ 264748 h 264748"/>
                <a:gd name="connsiteX6" fmla="*/ 364538 w 364538"/>
                <a:gd name="connsiteY6" fmla="*/ 215872 h 2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38" h="264748">
                  <a:moveTo>
                    <a:pt x="364538" y="215872"/>
                  </a:moveTo>
                  <a:lnTo>
                    <a:pt x="356392" y="28511"/>
                  </a:lnTo>
                  <a:lnTo>
                    <a:pt x="22402" y="0"/>
                  </a:lnTo>
                  <a:lnTo>
                    <a:pt x="0" y="87571"/>
                  </a:lnTo>
                  <a:lnTo>
                    <a:pt x="4073" y="179214"/>
                  </a:lnTo>
                  <a:lnTo>
                    <a:pt x="61096" y="264748"/>
                  </a:lnTo>
                  <a:lnTo>
                    <a:pt x="364538" y="21587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111613" y="2588424"/>
              <a:ext cx="364538" cy="264748"/>
            </a:xfrm>
            <a:custGeom>
              <a:avLst/>
              <a:gdLst>
                <a:gd name="connsiteX0" fmla="*/ 364538 w 364538"/>
                <a:gd name="connsiteY0" fmla="*/ 215872 h 264748"/>
                <a:gd name="connsiteX1" fmla="*/ 356392 w 364538"/>
                <a:gd name="connsiteY1" fmla="*/ 28511 h 264748"/>
                <a:gd name="connsiteX2" fmla="*/ 22402 w 364538"/>
                <a:gd name="connsiteY2" fmla="*/ 0 h 264748"/>
                <a:gd name="connsiteX3" fmla="*/ 0 w 364538"/>
                <a:gd name="connsiteY3" fmla="*/ 87571 h 264748"/>
                <a:gd name="connsiteX4" fmla="*/ 4073 w 364538"/>
                <a:gd name="connsiteY4" fmla="*/ 179214 h 264748"/>
                <a:gd name="connsiteX5" fmla="*/ 61096 w 364538"/>
                <a:gd name="connsiteY5" fmla="*/ 264748 h 264748"/>
                <a:gd name="connsiteX6" fmla="*/ 364538 w 364538"/>
                <a:gd name="connsiteY6" fmla="*/ 215872 h 2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38" h="264748">
                  <a:moveTo>
                    <a:pt x="364538" y="215872"/>
                  </a:moveTo>
                  <a:lnTo>
                    <a:pt x="356392" y="28511"/>
                  </a:lnTo>
                  <a:lnTo>
                    <a:pt x="22402" y="0"/>
                  </a:lnTo>
                  <a:lnTo>
                    <a:pt x="0" y="87571"/>
                  </a:lnTo>
                  <a:lnTo>
                    <a:pt x="4073" y="179214"/>
                  </a:lnTo>
                  <a:lnTo>
                    <a:pt x="61096" y="264748"/>
                  </a:lnTo>
                  <a:lnTo>
                    <a:pt x="364538" y="21587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6606140" y="2798763"/>
              <a:ext cx="52388" cy="111125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67" y="140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0" y="140"/>
                </a:cxn>
              </a:cxnLst>
              <a:rect l="0" t="0" r="r" b="b"/>
              <a:pathLst>
                <a:path w="67" h="140">
                  <a:moveTo>
                    <a:pt x="0" y="140"/>
                  </a:moveTo>
                  <a:lnTo>
                    <a:pt x="67" y="14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"/>
            <p:cNvSpPr>
              <a:spLocks/>
            </p:cNvSpPr>
            <p:nvPr/>
          </p:nvSpPr>
          <p:spPr bwMode="auto">
            <a:xfrm>
              <a:off x="6560102" y="2603500"/>
              <a:ext cx="247650" cy="223838"/>
            </a:xfrm>
            <a:custGeom>
              <a:avLst/>
              <a:gdLst/>
              <a:ahLst/>
              <a:cxnLst>
                <a:cxn ang="0">
                  <a:pos x="0" y="282"/>
                </a:cxn>
                <a:cxn ang="0">
                  <a:pos x="311" y="282"/>
                </a:cxn>
                <a:cxn ang="0">
                  <a:pos x="311" y="0"/>
                </a:cxn>
                <a:cxn ang="0">
                  <a:pos x="0" y="0"/>
                </a:cxn>
                <a:cxn ang="0">
                  <a:pos x="0" y="282"/>
                </a:cxn>
                <a:cxn ang="0">
                  <a:pos x="0" y="282"/>
                </a:cxn>
              </a:cxnLst>
              <a:rect l="0" t="0" r="r" b="b"/>
              <a:pathLst>
                <a:path w="311" h="282">
                  <a:moveTo>
                    <a:pt x="0" y="282"/>
                  </a:moveTo>
                  <a:lnTo>
                    <a:pt x="311" y="28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1"/>
            <p:cNvSpPr>
              <a:spLocks/>
            </p:cNvSpPr>
            <p:nvPr/>
          </p:nvSpPr>
          <p:spPr bwMode="auto">
            <a:xfrm>
              <a:off x="6606140" y="2652713"/>
              <a:ext cx="149225" cy="128588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9" y="162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189" h="162">
                  <a:moveTo>
                    <a:pt x="0" y="162"/>
                  </a:moveTo>
                  <a:lnTo>
                    <a:pt x="189" y="162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"/>
            <p:cNvSpPr>
              <a:spLocks/>
            </p:cNvSpPr>
            <p:nvPr/>
          </p:nvSpPr>
          <p:spPr bwMode="auto">
            <a:xfrm>
              <a:off x="6083852" y="2560638"/>
              <a:ext cx="506413" cy="3222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8" y="8"/>
                </a:cxn>
                <a:cxn ang="0">
                  <a:pos x="40" y="19"/>
                </a:cxn>
                <a:cxn ang="0">
                  <a:pos x="32" y="34"/>
                </a:cxn>
                <a:cxn ang="0">
                  <a:pos x="25" y="51"/>
                </a:cxn>
                <a:cxn ang="0">
                  <a:pos x="17" y="72"/>
                </a:cxn>
                <a:cxn ang="0">
                  <a:pos x="13" y="89"/>
                </a:cxn>
                <a:cxn ang="0">
                  <a:pos x="10" y="105"/>
                </a:cxn>
                <a:cxn ang="0">
                  <a:pos x="8" y="120"/>
                </a:cxn>
                <a:cxn ang="0">
                  <a:pos x="4" y="135"/>
                </a:cxn>
                <a:cxn ang="0">
                  <a:pos x="2" y="152"/>
                </a:cxn>
                <a:cxn ang="0">
                  <a:pos x="0" y="169"/>
                </a:cxn>
                <a:cxn ang="0">
                  <a:pos x="0" y="190"/>
                </a:cxn>
                <a:cxn ang="0">
                  <a:pos x="2" y="211"/>
                </a:cxn>
                <a:cxn ang="0">
                  <a:pos x="2" y="230"/>
                </a:cxn>
                <a:cxn ang="0">
                  <a:pos x="4" y="249"/>
                </a:cxn>
                <a:cxn ang="0">
                  <a:pos x="8" y="266"/>
                </a:cxn>
                <a:cxn ang="0">
                  <a:pos x="10" y="281"/>
                </a:cxn>
                <a:cxn ang="0">
                  <a:pos x="13" y="297"/>
                </a:cxn>
                <a:cxn ang="0">
                  <a:pos x="19" y="314"/>
                </a:cxn>
                <a:cxn ang="0">
                  <a:pos x="30" y="339"/>
                </a:cxn>
                <a:cxn ang="0">
                  <a:pos x="42" y="359"/>
                </a:cxn>
                <a:cxn ang="0">
                  <a:pos x="53" y="375"/>
                </a:cxn>
                <a:cxn ang="0">
                  <a:pos x="67" y="390"/>
                </a:cxn>
                <a:cxn ang="0">
                  <a:pos x="82" y="403"/>
                </a:cxn>
                <a:cxn ang="0">
                  <a:pos x="532" y="344"/>
                </a:cxn>
                <a:cxn ang="0">
                  <a:pos x="515" y="276"/>
                </a:cxn>
                <a:cxn ang="0">
                  <a:pos x="114" y="323"/>
                </a:cxn>
                <a:cxn ang="0">
                  <a:pos x="103" y="308"/>
                </a:cxn>
                <a:cxn ang="0">
                  <a:pos x="95" y="295"/>
                </a:cxn>
                <a:cxn ang="0">
                  <a:pos x="87" y="280"/>
                </a:cxn>
                <a:cxn ang="0">
                  <a:pos x="82" y="266"/>
                </a:cxn>
                <a:cxn ang="0">
                  <a:pos x="76" y="247"/>
                </a:cxn>
                <a:cxn ang="0">
                  <a:pos x="72" y="226"/>
                </a:cxn>
                <a:cxn ang="0">
                  <a:pos x="70" y="204"/>
                </a:cxn>
                <a:cxn ang="0">
                  <a:pos x="70" y="183"/>
                </a:cxn>
                <a:cxn ang="0">
                  <a:pos x="70" y="160"/>
                </a:cxn>
                <a:cxn ang="0">
                  <a:pos x="74" y="141"/>
                </a:cxn>
                <a:cxn ang="0">
                  <a:pos x="76" y="124"/>
                </a:cxn>
                <a:cxn ang="0">
                  <a:pos x="82" y="108"/>
                </a:cxn>
                <a:cxn ang="0">
                  <a:pos x="86" y="95"/>
                </a:cxn>
                <a:cxn ang="0">
                  <a:pos x="93" y="78"/>
                </a:cxn>
                <a:cxn ang="0">
                  <a:pos x="99" y="67"/>
                </a:cxn>
                <a:cxn ang="0">
                  <a:pos x="608" y="188"/>
                </a:cxn>
              </a:cxnLst>
              <a:rect l="0" t="0" r="r" b="b"/>
              <a:pathLst>
                <a:path w="639" h="407">
                  <a:moveTo>
                    <a:pt x="639" y="135"/>
                  </a:moveTo>
                  <a:lnTo>
                    <a:pt x="526" y="5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8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0" y="19"/>
                  </a:lnTo>
                  <a:lnTo>
                    <a:pt x="38" y="23"/>
                  </a:lnTo>
                  <a:lnTo>
                    <a:pt x="36" y="29"/>
                  </a:lnTo>
                  <a:lnTo>
                    <a:pt x="32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5" y="51"/>
                  </a:lnTo>
                  <a:lnTo>
                    <a:pt x="23" y="59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15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10" y="105"/>
                  </a:lnTo>
                  <a:lnTo>
                    <a:pt x="10" y="108"/>
                  </a:lnTo>
                  <a:lnTo>
                    <a:pt x="8" y="114"/>
                  </a:lnTo>
                  <a:lnTo>
                    <a:pt x="8" y="120"/>
                  </a:lnTo>
                  <a:lnTo>
                    <a:pt x="6" y="124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5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2" y="164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2" y="217"/>
                  </a:lnTo>
                  <a:lnTo>
                    <a:pt x="2" y="223"/>
                  </a:lnTo>
                  <a:lnTo>
                    <a:pt x="2" y="230"/>
                  </a:lnTo>
                  <a:lnTo>
                    <a:pt x="4" y="236"/>
                  </a:lnTo>
                  <a:lnTo>
                    <a:pt x="4" y="243"/>
                  </a:lnTo>
                  <a:lnTo>
                    <a:pt x="4" y="249"/>
                  </a:lnTo>
                  <a:lnTo>
                    <a:pt x="4" y="255"/>
                  </a:lnTo>
                  <a:lnTo>
                    <a:pt x="6" y="261"/>
                  </a:lnTo>
                  <a:lnTo>
                    <a:pt x="8" y="266"/>
                  </a:lnTo>
                  <a:lnTo>
                    <a:pt x="8" y="270"/>
                  </a:lnTo>
                  <a:lnTo>
                    <a:pt x="10" y="276"/>
                  </a:lnTo>
                  <a:lnTo>
                    <a:pt x="10" y="281"/>
                  </a:lnTo>
                  <a:lnTo>
                    <a:pt x="11" y="287"/>
                  </a:lnTo>
                  <a:lnTo>
                    <a:pt x="11" y="293"/>
                  </a:lnTo>
                  <a:lnTo>
                    <a:pt x="13" y="297"/>
                  </a:lnTo>
                  <a:lnTo>
                    <a:pt x="15" y="302"/>
                  </a:lnTo>
                  <a:lnTo>
                    <a:pt x="17" y="306"/>
                  </a:lnTo>
                  <a:lnTo>
                    <a:pt x="19" y="314"/>
                  </a:lnTo>
                  <a:lnTo>
                    <a:pt x="23" y="323"/>
                  </a:lnTo>
                  <a:lnTo>
                    <a:pt x="27" y="331"/>
                  </a:lnTo>
                  <a:lnTo>
                    <a:pt x="30" y="339"/>
                  </a:lnTo>
                  <a:lnTo>
                    <a:pt x="34" y="346"/>
                  </a:lnTo>
                  <a:lnTo>
                    <a:pt x="38" y="354"/>
                  </a:lnTo>
                  <a:lnTo>
                    <a:pt x="42" y="359"/>
                  </a:lnTo>
                  <a:lnTo>
                    <a:pt x="46" y="365"/>
                  </a:lnTo>
                  <a:lnTo>
                    <a:pt x="49" y="371"/>
                  </a:lnTo>
                  <a:lnTo>
                    <a:pt x="53" y="375"/>
                  </a:lnTo>
                  <a:lnTo>
                    <a:pt x="57" y="378"/>
                  </a:lnTo>
                  <a:lnTo>
                    <a:pt x="61" y="382"/>
                  </a:lnTo>
                  <a:lnTo>
                    <a:pt x="67" y="390"/>
                  </a:lnTo>
                  <a:lnTo>
                    <a:pt x="72" y="397"/>
                  </a:lnTo>
                  <a:lnTo>
                    <a:pt x="78" y="401"/>
                  </a:lnTo>
                  <a:lnTo>
                    <a:pt x="82" y="403"/>
                  </a:lnTo>
                  <a:lnTo>
                    <a:pt x="84" y="405"/>
                  </a:lnTo>
                  <a:lnTo>
                    <a:pt x="86" y="407"/>
                  </a:lnTo>
                  <a:lnTo>
                    <a:pt x="532" y="344"/>
                  </a:lnTo>
                  <a:lnTo>
                    <a:pt x="637" y="268"/>
                  </a:lnTo>
                  <a:lnTo>
                    <a:pt x="627" y="198"/>
                  </a:lnTo>
                  <a:lnTo>
                    <a:pt x="515" y="276"/>
                  </a:lnTo>
                  <a:lnTo>
                    <a:pt x="122" y="329"/>
                  </a:lnTo>
                  <a:lnTo>
                    <a:pt x="120" y="327"/>
                  </a:lnTo>
                  <a:lnTo>
                    <a:pt x="114" y="323"/>
                  </a:lnTo>
                  <a:lnTo>
                    <a:pt x="110" y="318"/>
                  </a:lnTo>
                  <a:lnTo>
                    <a:pt x="106" y="314"/>
                  </a:lnTo>
                  <a:lnTo>
                    <a:pt x="103" y="308"/>
                  </a:lnTo>
                  <a:lnTo>
                    <a:pt x="101" y="302"/>
                  </a:lnTo>
                  <a:lnTo>
                    <a:pt x="97" y="299"/>
                  </a:lnTo>
                  <a:lnTo>
                    <a:pt x="95" y="295"/>
                  </a:lnTo>
                  <a:lnTo>
                    <a:pt x="93" y="289"/>
                  </a:lnTo>
                  <a:lnTo>
                    <a:pt x="91" y="285"/>
                  </a:lnTo>
                  <a:lnTo>
                    <a:pt x="87" y="280"/>
                  </a:lnTo>
                  <a:lnTo>
                    <a:pt x="86" y="276"/>
                  </a:lnTo>
                  <a:lnTo>
                    <a:pt x="84" y="270"/>
                  </a:lnTo>
                  <a:lnTo>
                    <a:pt x="82" y="266"/>
                  </a:lnTo>
                  <a:lnTo>
                    <a:pt x="80" y="259"/>
                  </a:lnTo>
                  <a:lnTo>
                    <a:pt x="78" y="253"/>
                  </a:lnTo>
                  <a:lnTo>
                    <a:pt x="76" y="247"/>
                  </a:lnTo>
                  <a:lnTo>
                    <a:pt x="76" y="242"/>
                  </a:lnTo>
                  <a:lnTo>
                    <a:pt x="74" y="234"/>
                  </a:lnTo>
                  <a:lnTo>
                    <a:pt x="72" y="226"/>
                  </a:lnTo>
                  <a:lnTo>
                    <a:pt x="72" y="221"/>
                  </a:lnTo>
                  <a:lnTo>
                    <a:pt x="72" y="213"/>
                  </a:lnTo>
                  <a:lnTo>
                    <a:pt x="70" y="204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3"/>
                  </a:lnTo>
                  <a:lnTo>
                    <a:pt x="70" y="173"/>
                  </a:lnTo>
                  <a:lnTo>
                    <a:pt x="70" y="167"/>
                  </a:lnTo>
                  <a:lnTo>
                    <a:pt x="70" y="160"/>
                  </a:lnTo>
                  <a:lnTo>
                    <a:pt x="72" y="154"/>
                  </a:lnTo>
                  <a:lnTo>
                    <a:pt x="72" y="146"/>
                  </a:lnTo>
                  <a:lnTo>
                    <a:pt x="74" y="141"/>
                  </a:lnTo>
                  <a:lnTo>
                    <a:pt x="74" y="135"/>
                  </a:lnTo>
                  <a:lnTo>
                    <a:pt x="76" y="129"/>
                  </a:lnTo>
                  <a:lnTo>
                    <a:pt x="76" y="124"/>
                  </a:lnTo>
                  <a:lnTo>
                    <a:pt x="80" y="118"/>
                  </a:lnTo>
                  <a:lnTo>
                    <a:pt x="80" y="114"/>
                  </a:lnTo>
                  <a:lnTo>
                    <a:pt x="82" y="108"/>
                  </a:lnTo>
                  <a:lnTo>
                    <a:pt x="84" y="103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87" y="89"/>
                  </a:lnTo>
                  <a:lnTo>
                    <a:pt x="91" y="84"/>
                  </a:lnTo>
                  <a:lnTo>
                    <a:pt x="93" y="78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1" y="67"/>
                  </a:lnTo>
                  <a:lnTo>
                    <a:pt x="509" y="110"/>
                  </a:lnTo>
                  <a:lnTo>
                    <a:pt x="608" y="188"/>
                  </a:lnTo>
                  <a:lnTo>
                    <a:pt x="639" y="135"/>
                  </a:lnTo>
                  <a:lnTo>
                    <a:pt x="639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"/>
            <p:cNvSpPr>
              <a:spLocks/>
            </p:cNvSpPr>
            <p:nvPr/>
          </p:nvSpPr>
          <p:spPr bwMode="auto">
            <a:xfrm>
              <a:off x="6447390" y="2603500"/>
              <a:ext cx="58738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74"/>
                </a:cxn>
                <a:cxn ang="0">
                  <a:pos x="72" y="249"/>
                </a:cxn>
                <a:cxn ang="0">
                  <a:pos x="72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274">
                  <a:moveTo>
                    <a:pt x="0" y="0"/>
                  </a:moveTo>
                  <a:lnTo>
                    <a:pt x="2" y="274"/>
                  </a:lnTo>
                  <a:lnTo>
                    <a:pt x="72" y="249"/>
                  </a:lnTo>
                  <a:lnTo>
                    <a:pt x="72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"/>
            <p:cNvSpPr>
              <a:spLocks/>
            </p:cNvSpPr>
            <p:nvPr/>
          </p:nvSpPr>
          <p:spPr bwMode="auto">
            <a:xfrm>
              <a:off x="6704565" y="2801938"/>
              <a:ext cx="50800" cy="112713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65" y="143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0" y="143"/>
                </a:cxn>
              </a:cxnLst>
              <a:rect l="0" t="0" r="r" b="b"/>
              <a:pathLst>
                <a:path w="65" h="143">
                  <a:moveTo>
                    <a:pt x="0" y="143"/>
                  </a:moveTo>
                  <a:lnTo>
                    <a:pt x="65" y="143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"/>
            <p:cNvSpPr>
              <a:spLocks/>
            </p:cNvSpPr>
            <p:nvPr/>
          </p:nvSpPr>
          <p:spPr bwMode="auto">
            <a:xfrm>
              <a:off x="6769652" y="2557463"/>
              <a:ext cx="504825" cy="320675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593" y="12"/>
                </a:cxn>
                <a:cxn ang="0">
                  <a:pos x="598" y="23"/>
                </a:cxn>
                <a:cxn ang="0">
                  <a:pos x="606" y="40"/>
                </a:cxn>
                <a:cxn ang="0">
                  <a:pos x="615" y="59"/>
                </a:cxn>
                <a:cxn ang="0">
                  <a:pos x="619" y="74"/>
                </a:cxn>
                <a:cxn ang="0">
                  <a:pos x="623" y="88"/>
                </a:cxn>
                <a:cxn ang="0">
                  <a:pos x="625" y="101"/>
                </a:cxn>
                <a:cxn ang="0">
                  <a:pos x="629" y="114"/>
                </a:cxn>
                <a:cxn ang="0">
                  <a:pos x="631" y="130"/>
                </a:cxn>
                <a:cxn ang="0">
                  <a:pos x="632" y="147"/>
                </a:cxn>
                <a:cxn ang="0">
                  <a:pos x="634" y="166"/>
                </a:cxn>
                <a:cxn ang="0">
                  <a:pos x="634" y="185"/>
                </a:cxn>
                <a:cxn ang="0">
                  <a:pos x="636" y="206"/>
                </a:cxn>
                <a:cxn ang="0">
                  <a:pos x="634" y="225"/>
                </a:cxn>
                <a:cxn ang="0">
                  <a:pos x="632" y="246"/>
                </a:cxn>
                <a:cxn ang="0">
                  <a:pos x="629" y="261"/>
                </a:cxn>
                <a:cxn ang="0">
                  <a:pos x="627" y="278"/>
                </a:cxn>
                <a:cxn ang="0">
                  <a:pos x="623" y="293"/>
                </a:cxn>
                <a:cxn ang="0">
                  <a:pos x="619" y="308"/>
                </a:cxn>
                <a:cxn ang="0">
                  <a:pos x="610" y="333"/>
                </a:cxn>
                <a:cxn ang="0">
                  <a:pos x="598" y="354"/>
                </a:cxn>
                <a:cxn ang="0">
                  <a:pos x="587" y="371"/>
                </a:cxn>
                <a:cxn ang="0">
                  <a:pos x="575" y="382"/>
                </a:cxn>
                <a:cxn ang="0">
                  <a:pos x="558" y="400"/>
                </a:cxn>
                <a:cxn ang="0">
                  <a:pos x="553" y="405"/>
                </a:cxn>
                <a:cxn ang="0">
                  <a:pos x="11" y="200"/>
                </a:cxn>
                <a:cxn ang="0">
                  <a:pos x="518" y="329"/>
                </a:cxn>
                <a:cxn ang="0">
                  <a:pos x="528" y="314"/>
                </a:cxn>
                <a:cxn ang="0">
                  <a:pos x="539" y="299"/>
                </a:cxn>
                <a:cxn ang="0">
                  <a:pos x="547" y="285"/>
                </a:cxn>
                <a:cxn ang="0">
                  <a:pos x="553" y="270"/>
                </a:cxn>
                <a:cxn ang="0">
                  <a:pos x="558" y="255"/>
                </a:cxn>
                <a:cxn ang="0">
                  <a:pos x="562" y="236"/>
                </a:cxn>
                <a:cxn ang="0">
                  <a:pos x="566" y="215"/>
                </a:cxn>
                <a:cxn ang="0">
                  <a:pos x="566" y="190"/>
                </a:cxn>
                <a:cxn ang="0">
                  <a:pos x="566" y="168"/>
                </a:cxn>
                <a:cxn ang="0">
                  <a:pos x="564" y="149"/>
                </a:cxn>
                <a:cxn ang="0">
                  <a:pos x="560" y="131"/>
                </a:cxn>
                <a:cxn ang="0">
                  <a:pos x="556" y="114"/>
                </a:cxn>
                <a:cxn ang="0">
                  <a:pos x="553" y="99"/>
                </a:cxn>
                <a:cxn ang="0">
                  <a:pos x="547" y="84"/>
                </a:cxn>
                <a:cxn ang="0">
                  <a:pos x="541" y="71"/>
                </a:cxn>
                <a:cxn ang="0">
                  <a:pos x="30" y="190"/>
                </a:cxn>
              </a:cxnLst>
              <a:rect l="0" t="0" r="r" b="b"/>
              <a:pathLst>
                <a:path w="636" h="405">
                  <a:moveTo>
                    <a:pt x="0" y="135"/>
                  </a:moveTo>
                  <a:lnTo>
                    <a:pt x="112" y="50"/>
                  </a:lnTo>
                  <a:lnTo>
                    <a:pt x="583" y="0"/>
                  </a:lnTo>
                  <a:lnTo>
                    <a:pt x="585" y="2"/>
                  </a:lnTo>
                  <a:lnTo>
                    <a:pt x="587" y="6"/>
                  </a:lnTo>
                  <a:lnTo>
                    <a:pt x="593" y="12"/>
                  </a:lnTo>
                  <a:lnTo>
                    <a:pt x="594" y="15"/>
                  </a:lnTo>
                  <a:lnTo>
                    <a:pt x="596" y="19"/>
                  </a:lnTo>
                  <a:lnTo>
                    <a:pt x="598" y="23"/>
                  </a:lnTo>
                  <a:lnTo>
                    <a:pt x="600" y="29"/>
                  </a:lnTo>
                  <a:lnTo>
                    <a:pt x="604" y="34"/>
                  </a:lnTo>
                  <a:lnTo>
                    <a:pt x="606" y="40"/>
                  </a:lnTo>
                  <a:lnTo>
                    <a:pt x="610" y="46"/>
                  </a:lnTo>
                  <a:lnTo>
                    <a:pt x="612" y="53"/>
                  </a:lnTo>
                  <a:lnTo>
                    <a:pt x="615" y="59"/>
                  </a:lnTo>
                  <a:lnTo>
                    <a:pt x="617" y="67"/>
                  </a:lnTo>
                  <a:lnTo>
                    <a:pt x="617" y="71"/>
                  </a:lnTo>
                  <a:lnTo>
                    <a:pt x="619" y="74"/>
                  </a:lnTo>
                  <a:lnTo>
                    <a:pt x="619" y="78"/>
                  </a:lnTo>
                  <a:lnTo>
                    <a:pt x="621" y="84"/>
                  </a:lnTo>
                  <a:lnTo>
                    <a:pt x="623" y="88"/>
                  </a:lnTo>
                  <a:lnTo>
                    <a:pt x="623" y="92"/>
                  </a:lnTo>
                  <a:lnTo>
                    <a:pt x="625" y="95"/>
                  </a:lnTo>
                  <a:lnTo>
                    <a:pt x="625" y="101"/>
                  </a:lnTo>
                  <a:lnTo>
                    <a:pt x="627" y="105"/>
                  </a:lnTo>
                  <a:lnTo>
                    <a:pt x="629" y="111"/>
                  </a:lnTo>
                  <a:lnTo>
                    <a:pt x="629" y="114"/>
                  </a:lnTo>
                  <a:lnTo>
                    <a:pt x="631" y="120"/>
                  </a:lnTo>
                  <a:lnTo>
                    <a:pt x="631" y="126"/>
                  </a:lnTo>
                  <a:lnTo>
                    <a:pt x="631" y="130"/>
                  </a:lnTo>
                  <a:lnTo>
                    <a:pt x="632" y="135"/>
                  </a:lnTo>
                  <a:lnTo>
                    <a:pt x="632" y="143"/>
                  </a:lnTo>
                  <a:lnTo>
                    <a:pt x="632" y="147"/>
                  </a:lnTo>
                  <a:lnTo>
                    <a:pt x="634" y="152"/>
                  </a:lnTo>
                  <a:lnTo>
                    <a:pt x="634" y="158"/>
                  </a:lnTo>
                  <a:lnTo>
                    <a:pt x="634" y="166"/>
                  </a:lnTo>
                  <a:lnTo>
                    <a:pt x="634" y="171"/>
                  </a:lnTo>
                  <a:lnTo>
                    <a:pt x="634" y="177"/>
                  </a:lnTo>
                  <a:lnTo>
                    <a:pt x="634" y="185"/>
                  </a:lnTo>
                  <a:lnTo>
                    <a:pt x="636" y="192"/>
                  </a:lnTo>
                  <a:lnTo>
                    <a:pt x="636" y="198"/>
                  </a:lnTo>
                  <a:lnTo>
                    <a:pt x="636" y="206"/>
                  </a:lnTo>
                  <a:lnTo>
                    <a:pt x="636" y="211"/>
                  </a:lnTo>
                  <a:lnTo>
                    <a:pt x="636" y="219"/>
                  </a:lnTo>
                  <a:lnTo>
                    <a:pt x="634" y="225"/>
                  </a:lnTo>
                  <a:lnTo>
                    <a:pt x="634" y="232"/>
                  </a:lnTo>
                  <a:lnTo>
                    <a:pt x="632" y="238"/>
                  </a:lnTo>
                  <a:lnTo>
                    <a:pt x="632" y="246"/>
                  </a:lnTo>
                  <a:lnTo>
                    <a:pt x="631" y="249"/>
                  </a:lnTo>
                  <a:lnTo>
                    <a:pt x="631" y="255"/>
                  </a:lnTo>
                  <a:lnTo>
                    <a:pt x="629" y="261"/>
                  </a:lnTo>
                  <a:lnTo>
                    <a:pt x="629" y="268"/>
                  </a:lnTo>
                  <a:lnTo>
                    <a:pt x="629" y="272"/>
                  </a:lnTo>
                  <a:lnTo>
                    <a:pt x="627" y="278"/>
                  </a:lnTo>
                  <a:lnTo>
                    <a:pt x="625" y="284"/>
                  </a:lnTo>
                  <a:lnTo>
                    <a:pt x="625" y="289"/>
                  </a:lnTo>
                  <a:lnTo>
                    <a:pt x="623" y="293"/>
                  </a:lnTo>
                  <a:lnTo>
                    <a:pt x="621" y="299"/>
                  </a:lnTo>
                  <a:lnTo>
                    <a:pt x="619" y="303"/>
                  </a:lnTo>
                  <a:lnTo>
                    <a:pt x="619" y="308"/>
                  </a:lnTo>
                  <a:lnTo>
                    <a:pt x="615" y="316"/>
                  </a:lnTo>
                  <a:lnTo>
                    <a:pt x="612" y="325"/>
                  </a:lnTo>
                  <a:lnTo>
                    <a:pt x="610" y="333"/>
                  </a:lnTo>
                  <a:lnTo>
                    <a:pt x="606" y="341"/>
                  </a:lnTo>
                  <a:lnTo>
                    <a:pt x="602" y="346"/>
                  </a:lnTo>
                  <a:lnTo>
                    <a:pt x="598" y="354"/>
                  </a:lnTo>
                  <a:lnTo>
                    <a:pt x="594" y="360"/>
                  </a:lnTo>
                  <a:lnTo>
                    <a:pt x="591" y="365"/>
                  </a:lnTo>
                  <a:lnTo>
                    <a:pt x="587" y="371"/>
                  </a:lnTo>
                  <a:lnTo>
                    <a:pt x="583" y="375"/>
                  </a:lnTo>
                  <a:lnTo>
                    <a:pt x="579" y="379"/>
                  </a:lnTo>
                  <a:lnTo>
                    <a:pt x="575" y="382"/>
                  </a:lnTo>
                  <a:lnTo>
                    <a:pt x="570" y="390"/>
                  </a:lnTo>
                  <a:lnTo>
                    <a:pt x="564" y="396"/>
                  </a:lnTo>
                  <a:lnTo>
                    <a:pt x="558" y="400"/>
                  </a:lnTo>
                  <a:lnTo>
                    <a:pt x="556" y="403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106" y="343"/>
                  </a:lnTo>
                  <a:lnTo>
                    <a:pt x="2" y="266"/>
                  </a:lnTo>
                  <a:lnTo>
                    <a:pt x="11" y="200"/>
                  </a:lnTo>
                  <a:lnTo>
                    <a:pt x="123" y="276"/>
                  </a:lnTo>
                  <a:lnTo>
                    <a:pt x="517" y="331"/>
                  </a:lnTo>
                  <a:lnTo>
                    <a:pt x="518" y="329"/>
                  </a:lnTo>
                  <a:lnTo>
                    <a:pt x="522" y="324"/>
                  </a:lnTo>
                  <a:lnTo>
                    <a:pt x="524" y="320"/>
                  </a:lnTo>
                  <a:lnTo>
                    <a:pt x="528" y="314"/>
                  </a:lnTo>
                  <a:lnTo>
                    <a:pt x="534" y="308"/>
                  </a:lnTo>
                  <a:lnTo>
                    <a:pt x="537" y="303"/>
                  </a:lnTo>
                  <a:lnTo>
                    <a:pt x="539" y="299"/>
                  </a:lnTo>
                  <a:lnTo>
                    <a:pt x="541" y="295"/>
                  </a:lnTo>
                  <a:lnTo>
                    <a:pt x="543" y="289"/>
                  </a:lnTo>
                  <a:lnTo>
                    <a:pt x="547" y="285"/>
                  </a:lnTo>
                  <a:lnTo>
                    <a:pt x="547" y="282"/>
                  </a:lnTo>
                  <a:lnTo>
                    <a:pt x="551" y="276"/>
                  </a:lnTo>
                  <a:lnTo>
                    <a:pt x="553" y="270"/>
                  </a:lnTo>
                  <a:lnTo>
                    <a:pt x="555" y="266"/>
                  </a:lnTo>
                  <a:lnTo>
                    <a:pt x="556" y="259"/>
                  </a:lnTo>
                  <a:lnTo>
                    <a:pt x="558" y="255"/>
                  </a:lnTo>
                  <a:lnTo>
                    <a:pt x="560" y="247"/>
                  </a:lnTo>
                  <a:lnTo>
                    <a:pt x="560" y="242"/>
                  </a:lnTo>
                  <a:lnTo>
                    <a:pt x="562" y="236"/>
                  </a:lnTo>
                  <a:lnTo>
                    <a:pt x="564" y="228"/>
                  </a:lnTo>
                  <a:lnTo>
                    <a:pt x="566" y="221"/>
                  </a:lnTo>
                  <a:lnTo>
                    <a:pt x="566" y="215"/>
                  </a:lnTo>
                  <a:lnTo>
                    <a:pt x="566" y="206"/>
                  </a:lnTo>
                  <a:lnTo>
                    <a:pt x="566" y="198"/>
                  </a:lnTo>
                  <a:lnTo>
                    <a:pt x="566" y="190"/>
                  </a:lnTo>
                  <a:lnTo>
                    <a:pt x="566" y="183"/>
                  </a:lnTo>
                  <a:lnTo>
                    <a:pt x="566" y="175"/>
                  </a:lnTo>
                  <a:lnTo>
                    <a:pt x="566" y="168"/>
                  </a:lnTo>
                  <a:lnTo>
                    <a:pt x="566" y="162"/>
                  </a:lnTo>
                  <a:lnTo>
                    <a:pt x="566" y="156"/>
                  </a:lnTo>
                  <a:lnTo>
                    <a:pt x="564" y="149"/>
                  </a:lnTo>
                  <a:lnTo>
                    <a:pt x="562" y="143"/>
                  </a:lnTo>
                  <a:lnTo>
                    <a:pt x="560" y="135"/>
                  </a:lnTo>
                  <a:lnTo>
                    <a:pt x="560" y="131"/>
                  </a:lnTo>
                  <a:lnTo>
                    <a:pt x="558" y="124"/>
                  </a:lnTo>
                  <a:lnTo>
                    <a:pt x="558" y="120"/>
                  </a:lnTo>
                  <a:lnTo>
                    <a:pt x="556" y="114"/>
                  </a:lnTo>
                  <a:lnTo>
                    <a:pt x="556" y="111"/>
                  </a:lnTo>
                  <a:lnTo>
                    <a:pt x="553" y="105"/>
                  </a:lnTo>
                  <a:lnTo>
                    <a:pt x="553" y="99"/>
                  </a:lnTo>
                  <a:lnTo>
                    <a:pt x="551" y="95"/>
                  </a:lnTo>
                  <a:lnTo>
                    <a:pt x="549" y="92"/>
                  </a:lnTo>
                  <a:lnTo>
                    <a:pt x="547" y="84"/>
                  </a:lnTo>
                  <a:lnTo>
                    <a:pt x="545" y="80"/>
                  </a:lnTo>
                  <a:lnTo>
                    <a:pt x="543" y="74"/>
                  </a:lnTo>
                  <a:lnTo>
                    <a:pt x="541" y="71"/>
                  </a:lnTo>
                  <a:lnTo>
                    <a:pt x="541" y="69"/>
                  </a:lnTo>
                  <a:lnTo>
                    <a:pt x="129" y="112"/>
                  </a:lnTo>
                  <a:lnTo>
                    <a:pt x="30" y="19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"/>
            <p:cNvSpPr>
              <a:spLocks/>
            </p:cNvSpPr>
            <p:nvPr/>
          </p:nvSpPr>
          <p:spPr bwMode="auto">
            <a:xfrm>
              <a:off x="6853790" y="2601913"/>
              <a:ext cx="57150" cy="21590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0" y="272"/>
                </a:cxn>
                <a:cxn ang="0">
                  <a:pos x="0" y="248"/>
                </a:cxn>
                <a:cxn ang="0">
                  <a:pos x="0" y="3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272">
                  <a:moveTo>
                    <a:pt x="72" y="0"/>
                  </a:moveTo>
                  <a:lnTo>
                    <a:pt x="70" y="272"/>
                  </a:lnTo>
                  <a:lnTo>
                    <a:pt x="0" y="248"/>
                  </a:lnTo>
                  <a:lnTo>
                    <a:pt x="0" y="3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5"/>
            <p:cNvSpPr>
              <a:spLocks/>
            </p:cNvSpPr>
            <p:nvPr/>
          </p:nvSpPr>
          <p:spPr bwMode="auto">
            <a:xfrm>
              <a:off x="6160052" y="2706688"/>
              <a:ext cx="79375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2" y="41"/>
                </a:cxn>
                <a:cxn ang="0">
                  <a:pos x="2" y="47"/>
                </a:cxn>
                <a:cxn ang="0">
                  <a:pos x="4" y="51"/>
                </a:cxn>
                <a:cxn ang="0">
                  <a:pos x="4" y="57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9" y="74"/>
                </a:cxn>
                <a:cxn ang="0">
                  <a:pos x="11" y="81"/>
                </a:cxn>
                <a:cxn ang="0">
                  <a:pos x="13" y="85"/>
                </a:cxn>
                <a:cxn ang="0">
                  <a:pos x="15" y="91"/>
                </a:cxn>
                <a:cxn ang="0">
                  <a:pos x="17" y="96"/>
                </a:cxn>
                <a:cxn ang="0">
                  <a:pos x="21" y="104"/>
                </a:cxn>
                <a:cxn ang="0">
                  <a:pos x="23" y="110"/>
                </a:cxn>
                <a:cxn ang="0">
                  <a:pos x="27" y="117"/>
                </a:cxn>
                <a:cxn ang="0">
                  <a:pos x="28" y="123"/>
                </a:cxn>
                <a:cxn ang="0">
                  <a:pos x="34" y="131"/>
                </a:cxn>
                <a:cxn ang="0">
                  <a:pos x="101" y="121"/>
                </a:cxn>
                <a:cxn ang="0">
                  <a:pos x="99" y="119"/>
                </a:cxn>
                <a:cxn ang="0">
                  <a:pos x="97" y="114"/>
                </a:cxn>
                <a:cxn ang="0">
                  <a:pos x="93" y="110"/>
                </a:cxn>
                <a:cxn ang="0">
                  <a:pos x="91" y="106"/>
                </a:cxn>
                <a:cxn ang="0">
                  <a:pos x="89" y="100"/>
                </a:cxn>
                <a:cxn ang="0">
                  <a:pos x="85" y="95"/>
                </a:cxn>
                <a:cxn ang="0">
                  <a:pos x="84" y="91"/>
                </a:cxn>
                <a:cxn ang="0">
                  <a:pos x="82" y="87"/>
                </a:cxn>
                <a:cxn ang="0">
                  <a:pos x="82" y="81"/>
                </a:cxn>
                <a:cxn ang="0">
                  <a:pos x="80" y="77"/>
                </a:cxn>
                <a:cxn ang="0">
                  <a:pos x="78" y="74"/>
                </a:cxn>
                <a:cxn ang="0">
                  <a:pos x="76" y="68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1"/>
                </a:cxn>
                <a:cxn ang="0">
                  <a:pos x="72" y="45"/>
                </a:cxn>
                <a:cxn ang="0">
                  <a:pos x="70" y="39"/>
                </a:cxn>
                <a:cxn ang="0">
                  <a:pos x="68" y="34"/>
                </a:cxn>
                <a:cxn ang="0">
                  <a:pos x="66" y="26"/>
                </a:cxn>
                <a:cxn ang="0">
                  <a:pos x="66" y="19"/>
                </a:cxn>
                <a:cxn ang="0">
                  <a:pos x="65" y="11"/>
                </a:cxn>
                <a:cxn ang="0">
                  <a:pos x="6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1" h="13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7"/>
                  </a:lnTo>
                  <a:lnTo>
                    <a:pt x="4" y="51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8" y="68"/>
                  </a:lnTo>
                  <a:lnTo>
                    <a:pt x="9" y="74"/>
                  </a:lnTo>
                  <a:lnTo>
                    <a:pt x="11" y="81"/>
                  </a:lnTo>
                  <a:lnTo>
                    <a:pt x="13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21" y="104"/>
                  </a:lnTo>
                  <a:lnTo>
                    <a:pt x="23" y="110"/>
                  </a:lnTo>
                  <a:lnTo>
                    <a:pt x="27" y="117"/>
                  </a:lnTo>
                  <a:lnTo>
                    <a:pt x="28" y="123"/>
                  </a:lnTo>
                  <a:lnTo>
                    <a:pt x="34" y="131"/>
                  </a:lnTo>
                  <a:lnTo>
                    <a:pt x="101" y="121"/>
                  </a:lnTo>
                  <a:lnTo>
                    <a:pt x="99" y="119"/>
                  </a:lnTo>
                  <a:lnTo>
                    <a:pt x="97" y="114"/>
                  </a:lnTo>
                  <a:lnTo>
                    <a:pt x="93" y="110"/>
                  </a:lnTo>
                  <a:lnTo>
                    <a:pt x="91" y="106"/>
                  </a:lnTo>
                  <a:lnTo>
                    <a:pt x="89" y="100"/>
                  </a:lnTo>
                  <a:lnTo>
                    <a:pt x="85" y="95"/>
                  </a:lnTo>
                  <a:lnTo>
                    <a:pt x="84" y="91"/>
                  </a:lnTo>
                  <a:lnTo>
                    <a:pt x="82" y="87"/>
                  </a:lnTo>
                  <a:lnTo>
                    <a:pt x="82" y="81"/>
                  </a:lnTo>
                  <a:lnTo>
                    <a:pt x="80" y="77"/>
                  </a:lnTo>
                  <a:lnTo>
                    <a:pt x="78" y="74"/>
                  </a:lnTo>
                  <a:lnTo>
                    <a:pt x="76" y="68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1"/>
                  </a:lnTo>
                  <a:lnTo>
                    <a:pt x="72" y="45"/>
                  </a:lnTo>
                  <a:lnTo>
                    <a:pt x="70" y="39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6" y="19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36"/>
            <p:cNvSpPr>
              <a:spLocks/>
            </p:cNvSpPr>
            <p:nvPr/>
          </p:nvSpPr>
          <p:spPr bwMode="auto">
            <a:xfrm>
              <a:off x="6250540" y="2713038"/>
              <a:ext cx="76200" cy="825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2" y="15"/>
                </a:cxn>
                <a:cxn ang="0">
                  <a:pos x="2" y="21"/>
                </a:cxn>
                <a:cxn ang="0">
                  <a:pos x="4" y="29"/>
                </a:cxn>
                <a:cxn ang="0">
                  <a:pos x="4" y="34"/>
                </a:cxn>
                <a:cxn ang="0">
                  <a:pos x="6" y="44"/>
                </a:cxn>
                <a:cxn ang="0">
                  <a:pos x="8" y="48"/>
                </a:cxn>
                <a:cxn ang="0">
                  <a:pos x="9" y="51"/>
                </a:cxn>
                <a:cxn ang="0">
                  <a:pos x="11" y="57"/>
                </a:cxn>
                <a:cxn ang="0">
                  <a:pos x="13" y="61"/>
                </a:cxn>
                <a:cxn ang="0">
                  <a:pos x="13" y="67"/>
                </a:cxn>
                <a:cxn ang="0">
                  <a:pos x="15" y="70"/>
                </a:cxn>
                <a:cxn ang="0">
                  <a:pos x="17" y="76"/>
                </a:cxn>
                <a:cxn ang="0">
                  <a:pos x="21" y="82"/>
                </a:cxn>
                <a:cxn ang="0">
                  <a:pos x="23" y="86"/>
                </a:cxn>
                <a:cxn ang="0">
                  <a:pos x="25" y="93"/>
                </a:cxn>
                <a:cxn ang="0">
                  <a:pos x="28" y="97"/>
                </a:cxn>
                <a:cxn ang="0">
                  <a:pos x="32" y="105"/>
                </a:cxn>
                <a:cxn ang="0">
                  <a:pos x="97" y="97"/>
                </a:cxn>
                <a:cxn ang="0">
                  <a:pos x="95" y="95"/>
                </a:cxn>
                <a:cxn ang="0">
                  <a:pos x="93" y="89"/>
                </a:cxn>
                <a:cxn ang="0">
                  <a:pos x="89" y="84"/>
                </a:cxn>
                <a:cxn ang="0">
                  <a:pos x="87" y="80"/>
                </a:cxn>
                <a:cxn ang="0">
                  <a:pos x="85" y="74"/>
                </a:cxn>
                <a:cxn ang="0">
                  <a:pos x="84" y="69"/>
                </a:cxn>
                <a:cxn ang="0">
                  <a:pos x="82" y="63"/>
                </a:cxn>
                <a:cxn ang="0">
                  <a:pos x="78" y="55"/>
                </a:cxn>
                <a:cxn ang="0">
                  <a:pos x="76" y="48"/>
                </a:cxn>
                <a:cxn ang="0">
                  <a:pos x="74" y="40"/>
                </a:cxn>
                <a:cxn ang="0">
                  <a:pos x="72" y="34"/>
                </a:cxn>
                <a:cxn ang="0">
                  <a:pos x="70" y="31"/>
                </a:cxn>
                <a:cxn ang="0">
                  <a:pos x="68" y="25"/>
                </a:cxn>
                <a:cxn ang="0">
                  <a:pos x="68" y="21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5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7" h="105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4" y="29"/>
                  </a:lnTo>
                  <a:lnTo>
                    <a:pt x="4" y="34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9" y="51"/>
                  </a:lnTo>
                  <a:lnTo>
                    <a:pt x="11" y="57"/>
                  </a:lnTo>
                  <a:lnTo>
                    <a:pt x="13" y="61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7" y="76"/>
                  </a:lnTo>
                  <a:lnTo>
                    <a:pt x="21" y="82"/>
                  </a:lnTo>
                  <a:lnTo>
                    <a:pt x="23" y="86"/>
                  </a:lnTo>
                  <a:lnTo>
                    <a:pt x="25" y="93"/>
                  </a:lnTo>
                  <a:lnTo>
                    <a:pt x="28" y="97"/>
                  </a:lnTo>
                  <a:lnTo>
                    <a:pt x="32" y="105"/>
                  </a:lnTo>
                  <a:lnTo>
                    <a:pt x="97" y="97"/>
                  </a:lnTo>
                  <a:lnTo>
                    <a:pt x="95" y="95"/>
                  </a:lnTo>
                  <a:lnTo>
                    <a:pt x="93" y="89"/>
                  </a:lnTo>
                  <a:lnTo>
                    <a:pt x="89" y="84"/>
                  </a:lnTo>
                  <a:lnTo>
                    <a:pt x="87" y="80"/>
                  </a:lnTo>
                  <a:lnTo>
                    <a:pt x="85" y="74"/>
                  </a:lnTo>
                  <a:lnTo>
                    <a:pt x="84" y="69"/>
                  </a:lnTo>
                  <a:lnTo>
                    <a:pt x="82" y="63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0" y="31"/>
                  </a:lnTo>
                  <a:lnTo>
                    <a:pt x="68" y="25"/>
                  </a:lnTo>
                  <a:lnTo>
                    <a:pt x="68" y="21"/>
                  </a:lnTo>
                  <a:lnTo>
                    <a:pt x="66" y="15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7"/>
            <p:cNvSpPr>
              <a:spLocks/>
            </p:cNvSpPr>
            <p:nvPr/>
          </p:nvSpPr>
          <p:spPr bwMode="auto">
            <a:xfrm>
              <a:off x="6342615" y="2714625"/>
              <a:ext cx="6985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7" y="42"/>
                </a:cxn>
                <a:cxn ang="0">
                  <a:pos x="11" y="49"/>
                </a:cxn>
                <a:cxn ang="0">
                  <a:pos x="13" y="55"/>
                </a:cxn>
                <a:cxn ang="0">
                  <a:pos x="15" y="63"/>
                </a:cxn>
                <a:cxn ang="0">
                  <a:pos x="21" y="70"/>
                </a:cxn>
                <a:cxn ang="0">
                  <a:pos x="25" y="78"/>
                </a:cxn>
                <a:cxn ang="0">
                  <a:pos x="30" y="85"/>
                </a:cxn>
                <a:cxn ang="0">
                  <a:pos x="87" y="76"/>
                </a:cxn>
                <a:cxn ang="0">
                  <a:pos x="85" y="74"/>
                </a:cxn>
                <a:cxn ang="0">
                  <a:pos x="83" y="72"/>
                </a:cxn>
                <a:cxn ang="0">
                  <a:pos x="82" y="65"/>
                </a:cxn>
                <a:cxn ang="0">
                  <a:pos x="80" y="59"/>
                </a:cxn>
                <a:cxn ang="0">
                  <a:pos x="76" y="53"/>
                </a:cxn>
                <a:cxn ang="0">
                  <a:pos x="74" y="47"/>
                </a:cxn>
                <a:cxn ang="0">
                  <a:pos x="72" y="42"/>
                </a:cxn>
                <a:cxn ang="0">
                  <a:pos x="70" y="36"/>
                </a:cxn>
                <a:cxn ang="0">
                  <a:pos x="68" y="28"/>
                </a:cxn>
                <a:cxn ang="0">
                  <a:pos x="66" y="21"/>
                </a:cxn>
                <a:cxn ang="0">
                  <a:pos x="64" y="13"/>
                </a:cxn>
                <a:cxn ang="0">
                  <a:pos x="6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7" h="85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7" y="42"/>
                  </a:lnTo>
                  <a:lnTo>
                    <a:pt x="11" y="49"/>
                  </a:lnTo>
                  <a:lnTo>
                    <a:pt x="13" y="55"/>
                  </a:lnTo>
                  <a:lnTo>
                    <a:pt x="15" y="63"/>
                  </a:lnTo>
                  <a:lnTo>
                    <a:pt x="21" y="70"/>
                  </a:lnTo>
                  <a:lnTo>
                    <a:pt x="25" y="78"/>
                  </a:lnTo>
                  <a:lnTo>
                    <a:pt x="30" y="85"/>
                  </a:lnTo>
                  <a:lnTo>
                    <a:pt x="87" y="76"/>
                  </a:lnTo>
                  <a:lnTo>
                    <a:pt x="85" y="74"/>
                  </a:lnTo>
                  <a:lnTo>
                    <a:pt x="83" y="72"/>
                  </a:lnTo>
                  <a:lnTo>
                    <a:pt x="82" y="65"/>
                  </a:lnTo>
                  <a:lnTo>
                    <a:pt x="80" y="59"/>
                  </a:lnTo>
                  <a:lnTo>
                    <a:pt x="76" y="53"/>
                  </a:lnTo>
                  <a:lnTo>
                    <a:pt x="74" y="47"/>
                  </a:lnTo>
                  <a:lnTo>
                    <a:pt x="72" y="42"/>
                  </a:lnTo>
                  <a:lnTo>
                    <a:pt x="70" y="36"/>
                  </a:lnTo>
                  <a:lnTo>
                    <a:pt x="68" y="28"/>
                  </a:lnTo>
                  <a:lnTo>
                    <a:pt x="66" y="21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7"/>
            <p:cNvSpPr>
              <a:spLocks/>
            </p:cNvSpPr>
            <p:nvPr/>
          </p:nvSpPr>
          <p:spPr bwMode="auto">
            <a:xfrm>
              <a:off x="7112552" y="2705100"/>
              <a:ext cx="79375" cy="10318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1" y="2"/>
                </a:cxn>
                <a:cxn ang="0">
                  <a:pos x="101" y="3"/>
                </a:cxn>
                <a:cxn ang="0">
                  <a:pos x="101" y="9"/>
                </a:cxn>
                <a:cxn ang="0">
                  <a:pos x="99" y="15"/>
                </a:cxn>
                <a:cxn ang="0">
                  <a:pos x="99" y="21"/>
                </a:cxn>
                <a:cxn ang="0">
                  <a:pos x="99" y="24"/>
                </a:cxn>
                <a:cxn ang="0">
                  <a:pos x="99" y="28"/>
                </a:cxn>
                <a:cxn ang="0">
                  <a:pos x="99" y="34"/>
                </a:cxn>
                <a:cxn ang="0">
                  <a:pos x="99" y="38"/>
                </a:cxn>
                <a:cxn ang="0">
                  <a:pos x="97" y="41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5" y="57"/>
                </a:cxn>
                <a:cxn ang="0">
                  <a:pos x="93" y="62"/>
                </a:cxn>
                <a:cxn ang="0">
                  <a:pos x="91" y="68"/>
                </a:cxn>
                <a:cxn ang="0">
                  <a:pos x="89" y="74"/>
                </a:cxn>
                <a:cxn ang="0">
                  <a:pos x="87" y="79"/>
                </a:cxn>
                <a:cxn ang="0">
                  <a:pos x="86" y="85"/>
                </a:cxn>
                <a:cxn ang="0">
                  <a:pos x="84" y="91"/>
                </a:cxn>
                <a:cxn ang="0">
                  <a:pos x="82" y="97"/>
                </a:cxn>
                <a:cxn ang="0">
                  <a:pos x="78" y="104"/>
                </a:cxn>
                <a:cxn ang="0">
                  <a:pos x="76" y="110"/>
                </a:cxn>
                <a:cxn ang="0">
                  <a:pos x="72" y="116"/>
                </a:cxn>
                <a:cxn ang="0">
                  <a:pos x="70" y="123"/>
                </a:cxn>
                <a:cxn ang="0">
                  <a:pos x="67" y="131"/>
                </a:cxn>
                <a:cxn ang="0">
                  <a:pos x="0" y="121"/>
                </a:cxn>
                <a:cxn ang="0">
                  <a:pos x="0" y="118"/>
                </a:cxn>
                <a:cxn ang="0">
                  <a:pos x="4" y="114"/>
                </a:cxn>
                <a:cxn ang="0">
                  <a:pos x="6" y="110"/>
                </a:cxn>
                <a:cxn ang="0">
                  <a:pos x="8" y="106"/>
                </a:cxn>
                <a:cxn ang="0">
                  <a:pos x="11" y="100"/>
                </a:cxn>
                <a:cxn ang="0">
                  <a:pos x="15" y="95"/>
                </a:cxn>
                <a:cxn ang="0">
                  <a:pos x="15" y="91"/>
                </a:cxn>
                <a:cxn ang="0">
                  <a:pos x="17" y="87"/>
                </a:cxn>
                <a:cxn ang="0">
                  <a:pos x="17" y="81"/>
                </a:cxn>
                <a:cxn ang="0">
                  <a:pos x="19" y="78"/>
                </a:cxn>
                <a:cxn ang="0">
                  <a:pos x="19" y="72"/>
                </a:cxn>
                <a:cxn ang="0">
                  <a:pos x="23" y="68"/>
                </a:cxn>
                <a:cxn ang="0">
                  <a:pos x="23" y="62"/>
                </a:cxn>
                <a:cxn ang="0">
                  <a:pos x="25" y="59"/>
                </a:cxn>
                <a:cxn ang="0">
                  <a:pos x="27" y="51"/>
                </a:cxn>
                <a:cxn ang="0">
                  <a:pos x="29" y="45"/>
                </a:cxn>
                <a:cxn ang="0">
                  <a:pos x="29" y="40"/>
                </a:cxn>
                <a:cxn ang="0">
                  <a:pos x="30" y="34"/>
                </a:cxn>
                <a:cxn ang="0">
                  <a:pos x="32" y="24"/>
                </a:cxn>
                <a:cxn ang="0">
                  <a:pos x="34" y="19"/>
                </a:cxn>
                <a:cxn ang="0">
                  <a:pos x="34" y="11"/>
                </a:cxn>
                <a:cxn ang="0">
                  <a:pos x="36" y="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1">
                  <a:moveTo>
                    <a:pt x="101" y="0"/>
                  </a:moveTo>
                  <a:lnTo>
                    <a:pt x="101" y="2"/>
                  </a:lnTo>
                  <a:lnTo>
                    <a:pt x="101" y="3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1"/>
                  </a:lnTo>
                  <a:lnTo>
                    <a:pt x="99" y="24"/>
                  </a:lnTo>
                  <a:lnTo>
                    <a:pt x="99" y="28"/>
                  </a:lnTo>
                  <a:lnTo>
                    <a:pt x="99" y="34"/>
                  </a:lnTo>
                  <a:lnTo>
                    <a:pt x="99" y="38"/>
                  </a:lnTo>
                  <a:lnTo>
                    <a:pt x="97" y="41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5" y="57"/>
                  </a:lnTo>
                  <a:lnTo>
                    <a:pt x="93" y="62"/>
                  </a:lnTo>
                  <a:lnTo>
                    <a:pt x="91" y="68"/>
                  </a:lnTo>
                  <a:lnTo>
                    <a:pt x="89" y="74"/>
                  </a:lnTo>
                  <a:lnTo>
                    <a:pt x="87" y="79"/>
                  </a:lnTo>
                  <a:lnTo>
                    <a:pt x="86" y="85"/>
                  </a:lnTo>
                  <a:lnTo>
                    <a:pt x="84" y="91"/>
                  </a:lnTo>
                  <a:lnTo>
                    <a:pt x="82" y="97"/>
                  </a:lnTo>
                  <a:lnTo>
                    <a:pt x="78" y="104"/>
                  </a:lnTo>
                  <a:lnTo>
                    <a:pt x="76" y="110"/>
                  </a:lnTo>
                  <a:lnTo>
                    <a:pt x="72" y="116"/>
                  </a:lnTo>
                  <a:lnTo>
                    <a:pt x="70" y="123"/>
                  </a:lnTo>
                  <a:lnTo>
                    <a:pt x="67" y="131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4" y="114"/>
                  </a:lnTo>
                  <a:lnTo>
                    <a:pt x="6" y="110"/>
                  </a:lnTo>
                  <a:lnTo>
                    <a:pt x="8" y="106"/>
                  </a:lnTo>
                  <a:lnTo>
                    <a:pt x="11" y="100"/>
                  </a:lnTo>
                  <a:lnTo>
                    <a:pt x="15" y="95"/>
                  </a:lnTo>
                  <a:lnTo>
                    <a:pt x="15" y="91"/>
                  </a:lnTo>
                  <a:lnTo>
                    <a:pt x="17" y="87"/>
                  </a:lnTo>
                  <a:lnTo>
                    <a:pt x="17" y="81"/>
                  </a:lnTo>
                  <a:lnTo>
                    <a:pt x="19" y="78"/>
                  </a:lnTo>
                  <a:lnTo>
                    <a:pt x="19" y="72"/>
                  </a:lnTo>
                  <a:lnTo>
                    <a:pt x="23" y="68"/>
                  </a:lnTo>
                  <a:lnTo>
                    <a:pt x="23" y="62"/>
                  </a:lnTo>
                  <a:lnTo>
                    <a:pt x="25" y="59"/>
                  </a:lnTo>
                  <a:lnTo>
                    <a:pt x="27" y="51"/>
                  </a:lnTo>
                  <a:lnTo>
                    <a:pt x="29" y="45"/>
                  </a:lnTo>
                  <a:lnTo>
                    <a:pt x="29" y="40"/>
                  </a:lnTo>
                  <a:lnTo>
                    <a:pt x="30" y="34"/>
                  </a:lnTo>
                  <a:lnTo>
                    <a:pt x="32" y="24"/>
                  </a:lnTo>
                  <a:lnTo>
                    <a:pt x="34" y="19"/>
                  </a:lnTo>
                  <a:lnTo>
                    <a:pt x="34" y="11"/>
                  </a:lnTo>
                  <a:lnTo>
                    <a:pt x="36" y="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48"/>
            <p:cNvSpPr>
              <a:spLocks/>
            </p:cNvSpPr>
            <p:nvPr/>
          </p:nvSpPr>
          <p:spPr bwMode="auto">
            <a:xfrm>
              <a:off x="7023652" y="2708275"/>
              <a:ext cx="76200" cy="8572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2"/>
                </a:cxn>
                <a:cxn ang="0">
                  <a:pos x="95" y="8"/>
                </a:cxn>
                <a:cxn ang="0">
                  <a:pos x="95" y="12"/>
                </a:cxn>
                <a:cxn ang="0">
                  <a:pos x="95" y="18"/>
                </a:cxn>
                <a:cxn ang="0">
                  <a:pos x="93" y="23"/>
                </a:cxn>
                <a:cxn ang="0">
                  <a:pos x="93" y="31"/>
                </a:cxn>
                <a:cxn ang="0">
                  <a:pos x="91" y="38"/>
                </a:cxn>
                <a:cxn ang="0">
                  <a:pos x="89" y="46"/>
                </a:cxn>
                <a:cxn ang="0">
                  <a:pos x="87" y="50"/>
                </a:cxn>
                <a:cxn ang="0">
                  <a:pos x="85" y="56"/>
                </a:cxn>
                <a:cxn ang="0">
                  <a:pos x="83" y="59"/>
                </a:cxn>
                <a:cxn ang="0">
                  <a:pos x="83" y="65"/>
                </a:cxn>
                <a:cxn ang="0">
                  <a:pos x="80" y="69"/>
                </a:cxn>
                <a:cxn ang="0">
                  <a:pos x="80" y="75"/>
                </a:cxn>
                <a:cxn ang="0">
                  <a:pos x="76" y="80"/>
                </a:cxn>
                <a:cxn ang="0">
                  <a:pos x="76" y="84"/>
                </a:cxn>
                <a:cxn ang="0">
                  <a:pos x="72" y="90"/>
                </a:cxn>
                <a:cxn ang="0">
                  <a:pos x="70" y="95"/>
                </a:cxn>
                <a:cxn ang="0">
                  <a:pos x="66" y="101"/>
                </a:cxn>
                <a:cxn ang="0">
                  <a:pos x="64" y="109"/>
                </a:cxn>
                <a:cxn ang="0">
                  <a:pos x="0" y="101"/>
                </a:cxn>
                <a:cxn ang="0">
                  <a:pos x="0" y="99"/>
                </a:cxn>
                <a:cxn ang="0">
                  <a:pos x="4" y="94"/>
                </a:cxn>
                <a:cxn ang="0">
                  <a:pos x="4" y="88"/>
                </a:cxn>
                <a:cxn ang="0">
                  <a:pos x="7" y="84"/>
                </a:cxn>
                <a:cxn ang="0">
                  <a:pos x="9" y="78"/>
                </a:cxn>
                <a:cxn ang="0">
                  <a:pos x="13" y="73"/>
                </a:cxn>
                <a:cxn ang="0">
                  <a:pos x="15" y="65"/>
                </a:cxn>
                <a:cxn ang="0">
                  <a:pos x="17" y="59"/>
                </a:cxn>
                <a:cxn ang="0">
                  <a:pos x="19" y="50"/>
                </a:cxn>
                <a:cxn ang="0">
                  <a:pos x="23" y="42"/>
                </a:cxn>
                <a:cxn ang="0">
                  <a:pos x="23" y="38"/>
                </a:cxn>
                <a:cxn ang="0">
                  <a:pos x="24" y="33"/>
                </a:cxn>
                <a:cxn ang="0">
                  <a:pos x="24" y="29"/>
                </a:cxn>
                <a:cxn ang="0">
                  <a:pos x="26" y="25"/>
                </a:cxn>
                <a:cxn ang="0">
                  <a:pos x="26" y="19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2" y="6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95" h="109">
                  <a:moveTo>
                    <a:pt x="95" y="0"/>
                  </a:moveTo>
                  <a:lnTo>
                    <a:pt x="95" y="2"/>
                  </a:lnTo>
                  <a:lnTo>
                    <a:pt x="95" y="8"/>
                  </a:lnTo>
                  <a:lnTo>
                    <a:pt x="95" y="12"/>
                  </a:lnTo>
                  <a:lnTo>
                    <a:pt x="95" y="18"/>
                  </a:lnTo>
                  <a:lnTo>
                    <a:pt x="93" y="23"/>
                  </a:lnTo>
                  <a:lnTo>
                    <a:pt x="93" y="31"/>
                  </a:lnTo>
                  <a:lnTo>
                    <a:pt x="91" y="38"/>
                  </a:lnTo>
                  <a:lnTo>
                    <a:pt x="89" y="46"/>
                  </a:lnTo>
                  <a:lnTo>
                    <a:pt x="87" y="50"/>
                  </a:lnTo>
                  <a:lnTo>
                    <a:pt x="85" y="56"/>
                  </a:lnTo>
                  <a:lnTo>
                    <a:pt x="83" y="59"/>
                  </a:lnTo>
                  <a:lnTo>
                    <a:pt x="83" y="65"/>
                  </a:lnTo>
                  <a:lnTo>
                    <a:pt x="80" y="69"/>
                  </a:lnTo>
                  <a:lnTo>
                    <a:pt x="80" y="75"/>
                  </a:lnTo>
                  <a:lnTo>
                    <a:pt x="76" y="80"/>
                  </a:lnTo>
                  <a:lnTo>
                    <a:pt x="76" y="84"/>
                  </a:lnTo>
                  <a:lnTo>
                    <a:pt x="72" y="90"/>
                  </a:lnTo>
                  <a:lnTo>
                    <a:pt x="70" y="95"/>
                  </a:lnTo>
                  <a:lnTo>
                    <a:pt x="66" y="101"/>
                  </a:lnTo>
                  <a:lnTo>
                    <a:pt x="64" y="109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4" y="94"/>
                  </a:lnTo>
                  <a:lnTo>
                    <a:pt x="4" y="88"/>
                  </a:lnTo>
                  <a:lnTo>
                    <a:pt x="7" y="84"/>
                  </a:lnTo>
                  <a:lnTo>
                    <a:pt x="9" y="78"/>
                  </a:lnTo>
                  <a:lnTo>
                    <a:pt x="13" y="73"/>
                  </a:lnTo>
                  <a:lnTo>
                    <a:pt x="15" y="65"/>
                  </a:lnTo>
                  <a:lnTo>
                    <a:pt x="17" y="59"/>
                  </a:lnTo>
                  <a:lnTo>
                    <a:pt x="19" y="50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9"/>
            <p:cNvSpPr>
              <a:spLocks/>
            </p:cNvSpPr>
            <p:nvPr/>
          </p:nvSpPr>
          <p:spPr bwMode="auto">
            <a:xfrm>
              <a:off x="6939515" y="2714625"/>
              <a:ext cx="69850" cy="666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2"/>
                </a:cxn>
                <a:cxn ang="0">
                  <a:pos x="86" y="8"/>
                </a:cxn>
                <a:cxn ang="0">
                  <a:pos x="86" y="11"/>
                </a:cxn>
                <a:cxn ang="0">
                  <a:pos x="84" y="17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0" y="34"/>
                </a:cxn>
                <a:cxn ang="0">
                  <a:pos x="76" y="42"/>
                </a:cxn>
                <a:cxn ang="0">
                  <a:pos x="74" y="48"/>
                </a:cxn>
                <a:cxn ang="0">
                  <a:pos x="73" y="55"/>
                </a:cxn>
                <a:cxn ang="0">
                  <a:pos x="69" y="63"/>
                </a:cxn>
                <a:cxn ang="0">
                  <a:pos x="65" y="70"/>
                </a:cxn>
                <a:cxn ang="0">
                  <a:pos x="61" y="78"/>
                </a:cxn>
                <a:cxn ang="0">
                  <a:pos x="57" y="86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2" y="70"/>
                </a:cxn>
                <a:cxn ang="0">
                  <a:pos x="4" y="65"/>
                </a:cxn>
                <a:cxn ang="0">
                  <a:pos x="8" y="57"/>
                </a:cxn>
                <a:cxn ang="0">
                  <a:pos x="10" y="51"/>
                </a:cxn>
                <a:cxn ang="0">
                  <a:pos x="12" y="46"/>
                </a:cxn>
                <a:cxn ang="0">
                  <a:pos x="14" y="40"/>
                </a:cxn>
                <a:cxn ang="0">
                  <a:pos x="16" y="32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21" y="10"/>
                </a:cxn>
                <a:cxn ang="0">
                  <a:pos x="23" y="2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8" y="2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4" y="17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0" y="34"/>
                  </a:lnTo>
                  <a:lnTo>
                    <a:pt x="76" y="42"/>
                  </a:lnTo>
                  <a:lnTo>
                    <a:pt x="74" y="48"/>
                  </a:lnTo>
                  <a:lnTo>
                    <a:pt x="73" y="55"/>
                  </a:lnTo>
                  <a:lnTo>
                    <a:pt x="69" y="63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7" y="8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0" y="51"/>
                  </a:lnTo>
                  <a:lnTo>
                    <a:pt x="12" y="46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21" y="10"/>
                  </a:lnTo>
                  <a:lnTo>
                    <a:pt x="23" y="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384505" y="2891867"/>
              <a:ext cx="590592" cy="590592"/>
            </a:xfrm>
            <a:prstGeom prst="ellipse">
              <a:avLst/>
            </a:prstGeom>
            <a:solidFill>
              <a:srgbClr val="E6E6E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1777435" y="2096152"/>
            <a:ext cx="1005311" cy="436790"/>
            <a:chOff x="2011680" y="2104538"/>
            <a:chExt cx="864870" cy="375771"/>
          </a:xfrm>
        </p:grpSpPr>
        <p:sp>
          <p:nvSpPr>
            <p:cNvPr id="202" name="Rectangle 201"/>
            <p:cNvSpPr/>
            <p:nvPr/>
          </p:nvSpPr>
          <p:spPr>
            <a:xfrm>
              <a:off x="2125008" y="2134361"/>
              <a:ext cx="751542" cy="304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011680" y="2104538"/>
              <a:ext cx="308826" cy="3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Rectangle 204"/>
          <p:cNvSpPr/>
          <p:nvPr/>
        </p:nvSpPr>
        <p:spPr>
          <a:xfrm>
            <a:off x="2450397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Arrow Connector 224"/>
          <p:cNvCxnSpPr/>
          <p:nvPr/>
        </p:nvCxnSpPr>
        <p:spPr>
          <a:xfrm flipV="1">
            <a:off x="2769487" y="2315453"/>
            <a:ext cx="254321" cy="6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1722783" y="2410428"/>
            <a:ext cx="320149" cy="3144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923925" y="3039533"/>
            <a:ext cx="405342" cy="406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298108" y="2311187"/>
            <a:ext cx="270086" cy="42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4645270" y="2691442"/>
            <a:ext cx="414866" cy="414866"/>
          </a:xfrm>
          <a:prstGeom prst="ellipse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4270328" y="2907096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4274801" y="2320249"/>
            <a:ext cx="336248" cy="3383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5093352" y="2907096"/>
            <a:ext cx="3132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Diamond 248"/>
          <p:cNvSpPr/>
          <p:nvPr/>
        </p:nvSpPr>
        <p:spPr>
          <a:xfrm>
            <a:off x="5436659" y="2691442"/>
            <a:ext cx="421217" cy="432758"/>
          </a:xfrm>
          <a:prstGeom prst="diamond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Arrow Connector 249"/>
          <p:cNvCxnSpPr/>
          <p:nvPr/>
        </p:nvCxnSpPr>
        <p:spPr>
          <a:xfrm>
            <a:off x="5892020" y="2907102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5828760" y="2391758"/>
            <a:ext cx="350762" cy="3744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5828760" y="3036019"/>
            <a:ext cx="383303" cy="3937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7004405" y="2907090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6989762" y="2320249"/>
            <a:ext cx="338863" cy="302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V="1">
            <a:off x="7008878" y="3172740"/>
            <a:ext cx="342117" cy="3069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Oval 273"/>
          <p:cNvSpPr/>
          <p:nvPr/>
        </p:nvSpPr>
        <p:spPr>
          <a:xfrm>
            <a:off x="7404102" y="2691442"/>
            <a:ext cx="414866" cy="414866"/>
          </a:xfrm>
          <a:prstGeom prst="ellipse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8352403" y="1921931"/>
            <a:ext cx="0" cy="33764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4274801" y="3175994"/>
            <a:ext cx="329740" cy="3036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526677" y="1921931"/>
            <a:ext cx="0" cy="33796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378008" y="2520118"/>
            <a:ext cx="2503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Trebuchet MS" pitchFamily="34" charset="0"/>
              </a:rPr>
              <a:t>.</a:t>
            </a:r>
          </a:p>
          <a:p>
            <a:r>
              <a:rPr lang="pt-BR" sz="1400" b="1" dirty="0" smtClean="0">
                <a:latin typeface="Trebuchet MS" pitchFamily="34" charset="0"/>
              </a:rPr>
              <a:t>.</a:t>
            </a:r>
          </a:p>
          <a:p>
            <a:r>
              <a:rPr lang="pt-BR" sz="1400" b="1" dirty="0" smtClean="0">
                <a:latin typeface="Trebuchet MS" pitchFamily="34" charset="0"/>
              </a:rPr>
              <a:t>.</a:t>
            </a:r>
            <a:endParaRPr lang="en-US" sz="1400" b="1" dirty="0" err="1" smtClean="0">
              <a:latin typeface="Trebuchet MS" pitchFamily="34" charset="0"/>
            </a:endParaRPr>
          </a:p>
        </p:txBody>
      </p:sp>
      <p:cxnSp>
        <p:nvCxnSpPr>
          <p:cNvPr id="306" name="Straight Arrow Connector 305"/>
          <p:cNvCxnSpPr/>
          <p:nvPr/>
        </p:nvCxnSpPr>
        <p:spPr>
          <a:xfrm>
            <a:off x="8771811" y="2015072"/>
            <a:ext cx="0" cy="13435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 rot="5400000">
            <a:off x="8555687" y="2051367"/>
            <a:ext cx="63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rebuchet MS" pitchFamily="34" charset="0"/>
              </a:rPr>
              <a:t>Time</a:t>
            </a:r>
            <a:endParaRPr lang="en-US" sz="1600" dirty="0" err="1" smtClean="0">
              <a:latin typeface="Trebuchet MS" pitchFamily="34" charset="0"/>
            </a:endParaRPr>
          </a:p>
        </p:txBody>
      </p:sp>
      <p:cxnSp>
        <p:nvCxnSpPr>
          <p:cNvPr id="319" name="Straight Connector 318"/>
          <p:cNvCxnSpPr>
            <a:endCxn id="298" idx="0"/>
          </p:cNvCxnSpPr>
          <p:nvPr/>
        </p:nvCxnSpPr>
        <p:spPr>
          <a:xfrm>
            <a:off x="8446405" y="22812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8353344" y="2716600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/>
          <p:nvPr/>
        </p:nvCxnSpPr>
        <p:spPr>
          <a:xfrm>
            <a:off x="7873234" y="2907090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2134842" y="1662385"/>
            <a:ext cx="727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PreQ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3562126" y="1662385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FlowQ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6308256" y="1662385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LinkQ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3938584" y="2714032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3776716" y="2714244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Group 435"/>
          <p:cNvGrpSpPr/>
          <p:nvPr/>
        </p:nvGrpSpPr>
        <p:grpSpPr>
          <a:xfrm>
            <a:off x="2934635" y="2650097"/>
            <a:ext cx="450472" cy="349972"/>
            <a:chOff x="6083852" y="2557463"/>
            <a:chExt cx="1190625" cy="924996"/>
          </a:xfrm>
        </p:grpSpPr>
        <p:sp>
          <p:nvSpPr>
            <p:cNvPr id="437" name="Freeform 436"/>
            <p:cNvSpPr/>
            <p:nvPr/>
          </p:nvSpPr>
          <p:spPr>
            <a:xfrm flipH="1">
              <a:off x="6887189" y="2586048"/>
              <a:ext cx="364538" cy="264748"/>
            </a:xfrm>
            <a:custGeom>
              <a:avLst/>
              <a:gdLst>
                <a:gd name="connsiteX0" fmla="*/ 364538 w 364538"/>
                <a:gd name="connsiteY0" fmla="*/ 215872 h 264748"/>
                <a:gd name="connsiteX1" fmla="*/ 356392 w 364538"/>
                <a:gd name="connsiteY1" fmla="*/ 28511 h 264748"/>
                <a:gd name="connsiteX2" fmla="*/ 22402 w 364538"/>
                <a:gd name="connsiteY2" fmla="*/ 0 h 264748"/>
                <a:gd name="connsiteX3" fmla="*/ 0 w 364538"/>
                <a:gd name="connsiteY3" fmla="*/ 87571 h 264748"/>
                <a:gd name="connsiteX4" fmla="*/ 4073 w 364538"/>
                <a:gd name="connsiteY4" fmla="*/ 179214 h 264748"/>
                <a:gd name="connsiteX5" fmla="*/ 61096 w 364538"/>
                <a:gd name="connsiteY5" fmla="*/ 264748 h 264748"/>
                <a:gd name="connsiteX6" fmla="*/ 364538 w 364538"/>
                <a:gd name="connsiteY6" fmla="*/ 215872 h 2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38" h="264748">
                  <a:moveTo>
                    <a:pt x="364538" y="215872"/>
                  </a:moveTo>
                  <a:lnTo>
                    <a:pt x="356392" y="28511"/>
                  </a:lnTo>
                  <a:lnTo>
                    <a:pt x="22402" y="0"/>
                  </a:lnTo>
                  <a:lnTo>
                    <a:pt x="0" y="87571"/>
                  </a:lnTo>
                  <a:lnTo>
                    <a:pt x="4073" y="179214"/>
                  </a:lnTo>
                  <a:lnTo>
                    <a:pt x="61096" y="264748"/>
                  </a:lnTo>
                  <a:lnTo>
                    <a:pt x="364538" y="21587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111613" y="2588424"/>
              <a:ext cx="364538" cy="264748"/>
            </a:xfrm>
            <a:custGeom>
              <a:avLst/>
              <a:gdLst>
                <a:gd name="connsiteX0" fmla="*/ 364538 w 364538"/>
                <a:gd name="connsiteY0" fmla="*/ 215872 h 264748"/>
                <a:gd name="connsiteX1" fmla="*/ 356392 w 364538"/>
                <a:gd name="connsiteY1" fmla="*/ 28511 h 264748"/>
                <a:gd name="connsiteX2" fmla="*/ 22402 w 364538"/>
                <a:gd name="connsiteY2" fmla="*/ 0 h 264748"/>
                <a:gd name="connsiteX3" fmla="*/ 0 w 364538"/>
                <a:gd name="connsiteY3" fmla="*/ 87571 h 264748"/>
                <a:gd name="connsiteX4" fmla="*/ 4073 w 364538"/>
                <a:gd name="connsiteY4" fmla="*/ 179214 h 264748"/>
                <a:gd name="connsiteX5" fmla="*/ 61096 w 364538"/>
                <a:gd name="connsiteY5" fmla="*/ 264748 h 264748"/>
                <a:gd name="connsiteX6" fmla="*/ 364538 w 364538"/>
                <a:gd name="connsiteY6" fmla="*/ 215872 h 2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38" h="264748">
                  <a:moveTo>
                    <a:pt x="364538" y="215872"/>
                  </a:moveTo>
                  <a:lnTo>
                    <a:pt x="356392" y="28511"/>
                  </a:lnTo>
                  <a:lnTo>
                    <a:pt x="22402" y="0"/>
                  </a:lnTo>
                  <a:lnTo>
                    <a:pt x="0" y="87571"/>
                  </a:lnTo>
                  <a:lnTo>
                    <a:pt x="4073" y="179214"/>
                  </a:lnTo>
                  <a:lnTo>
                    <a:pt x="61096" y="264748"/>
                  </a:lnTo>
                  <a:lnTo>
                    <a:pt x="364538" y="21587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 9"/>
            <p:cNvSpPr>
              <a:spLocks/>
            </p:cNvSpPr>
            <p:nvPr/>
          </p:nvSpPr>
          <p:spPr bwMode="auto">
            <a:xfrm>
              <a:off x="6606140" y="2798763"/>
              <a:ext cx="52388" cy="111125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67" y="140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0" y="140"/>
                </a:cxn>
              </a:cxnLst>
              <a:rect l="0" t="0" r="r" b="b"/>
              <a:pathLst>
                <a:path w="67" h="140">
                  <a:moveTo>
                    <a:pt x="0" y="140"/>
                  </a:moveTo>
                  <a:lnTo>
                    <a:pt x="67" y="14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0"/>
            <p:cNvSpPr>
              <a:spLocks/>
            </p:cNvSpPr>
            <p:nvPr/>
          </p:nvSpPr>
          <p:spPr bwMode="auto">
            <a:xfrm>
              <a:off x="6560102" y="2603500"/>
              <a:ext cx="247650" cy="223838"/>
            </a:xfrm>
            <a:custGeom>
              <a:avLst/>
              <a:gdLst/>
              <a:ahLst/>
              <a:cxnLst>
                <a:cxn ang="0">
                  <a:pos x="0" y="282"/>
                </a:cxn>
                <a:cxn ang="0">
                  <a:pos x="311" y="282"/>
                </a:cxn>
                <a:cxn ang="0">
                  <a:pos x="311" y="0"/>
                </a:cxn>
                <a:cxn ang="0">
                  <a:pos x="0" y="0"/>
                </a:cxn>
                <a:cxn ang="0">
                  <a:pos x="0" y="282"/>
                </a:cxn>
                <a:cxn ang="0">
                  <a:pos x="0" y="282"/>
                </a:cxn>
              </a:cxnLst>
              <a:rect l="0" t="0" r="r" b="b"/>
              <a:pathLst>
                <a:path w="311" h="282">
                  <a:moveTo>
                    <a:pt x="0" y="282"/>
                  </a:moveTo>
                  <a:lnTo>
                    <a:pt x="311" y="28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1"/>
            <p:cNvSpPr>
              <a:spLocks/>
            </p:cNvSpPr>
            <p:nvPr/>
          </p:nvSpPr>
          <p:spPr bwMode="auto">
            <a:xfrm>
              <a:off x="6606140" y="2652713"/>
              <a:ext cx="149225" cy="128588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9" y="162"/>
                </a:cxn>
                <a:cxn ang="0">
                  <a:pos x="189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189" h="162">
                  <a:moveTo>
                    <a:pt x="0" y="162"/>
                  </a:moveTo>
                  <a:lnTo>
                    <a:pt x="189" y="162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2"/>
            <p:cNvSpPr>
              <a:spLocks/>
            </p:cNvSpPr>
            <p:nvPr/>
          </p:nvSpPr>
          <p:spPr bwMode="auto">
            <a:xfrm>
              <a:off x="6083852" y="2560638"/>
              <a:ext cx="506413" cy="3222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8" y="8"/>
                </a:cxn>
                <a:cxn ang="0">
                  <a:pos x="40" y="19"/>
                </a:cxn>
                <a:cxn ang="0">
                  <a:pos x="32" y="34"/>
                </a:cxn>
                <a:cxn ang="0">
                  <a:pos x="25" y="51"/>
                </a:cxn>
                <a:cxn ang="0">
                  <a:pos x="17" y="72"/>
                </a:cxn>
                <a:cxn ang="0">
                  <a:pos x="13" y="89"/>
                </a:cxn>
                <a:cxn ang="0">
                  <a:pos x="10" y="105"/>
                </a:cxn>
                <a:cxn ang="0">
                  <a:pos x="8" y="120"/>
                </a:cxn>
                <a:cxn ang="0">
                  <a:pos x="4" y="135"/>
                </a:cxn>
                <a:cxn ang="0">
                  <a:pos x="2" y="152"/>
                </a:cxn>
                <a:cxn ang="0">
                  <a:pos x="0" y="169"/>
                </a:cxn>
                <a:cxn ang="0">
                  <a:pos x="0" y="190"/>
                </a:cxn>
                <a:cxn ang="0">
                  <a:pos x="2" y="211"/>
                </a:cxn>
                <a:cxn ang="0">
                  <a:pos x="2" y="230"/>
                </a:cxn>
                <a:cxn ang="0">
                  <a:pos x="4" y="249"/>
                </a:cxn>
                <a:cxn ang="0">
                  <a:pos x="8" y="266"/>
                </a:cxn>
                <a:cxn ang="0">
                  <a:pos x="10" y="281"/>
                </a:cxn>
                <a:cxn ang="0">
                  <a:pos x="13" y="297"/>
                </a:cxn>
                <a:cxn ang="0">
                  <a:pos x="19" y="314"/>
                </a:cxn>
                <a:cxn ang="0">
                  <a:pos x="30" y="339"/>
                </a:cxn>
                <a:cxn ang="0">
                  <a:pos x="42" y="359"/>
                </a:cxn>
                <a:cxn ang="0">
                  <a:pos x="53" y="375"/>
                </a:cxn>
                <a:cxn ang="0">
                  <a:pos x="67" y="390"/>
                </a:cxn>
                <a:cxn ang="0">
                  <a:pos x="82" y="403"/>
                </a:cxn>
                <a:cxn ang="0">
                  <a:pos x="532" y="344"/>
                </a:cxn>
                <a:cxn ang="0">
                  <a:pos x="515" y="276"/>
                </a:cxn>
                <a:cxn ang="0">
                  <a:pos x="114" y="323"/>
                </a:cxn>
                <a:cxn ang="0">
                  <a:pos x="103" y="308"/>
                </a:cxn>
                <a:cxn ang="0">
                  <a:pos x="95" y="295"/>
                </a:cxn>
                <a:cxn ang="0">
                  <a:pos x="87" y="280"/>
                </a:cxn>
                <a:cxn ang="0">
                  <a:pos x="82" y="266"/>
                </a:cxn>
                <a:cxn ang="0">
                  <a:pos x="76" y="247"/>
                </a:cxn>
                <a:cxn ang="0">
                  <a:pos x="72" y="226"/>
                </a:cxn>
                <a:cxn ang="0">
                  <a:pos x="70" y="204"/>
                </a:cxn>
                <a:cxn ang="0">
                  <a:pos x="70" y="183"/>
                </a:cxn>
                <a:cxn ang="0">
                  <a:pos x="70" y="160"/>
                </a:cxn>
                <a:cxn ang="0">
                  <a:pos x="74" y="141"/>
                </a:cxn>
                <a:cxn ang="0">
                  <a:pos x="76" y="124"/>
                </a:cxn>
                <a:cxn ang="0">
                  <a:pos x="82" y="108"/>
                </a:cxn>
                <a:cxn ang="0">
                  <a:pos x="86" y="95"/>
                </a:cxn>
                <a:cxn ang="0">
                  <a:pos x="93" y="78"/>
                </a:cxn>
                <a:cxn ang="0">
                  <a:pos x="99" y="67"/>
                </a:cxn>
                <a:cxn ang="0">
                  <a:pos x="608" y="188"/>
                </a:cxn>
              </a:cxnLst>
              <a:rect l="0" t="0" r="r" b="b"/>
              <a:pathLst>
                <a:path w="639" h="407">
                  <a:moveTo>
                    <a:pt x="639" y="135"/>
                  </a:moveTo>
                  <a:lnTo>
                    <a:pt x="526" y="5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8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0" y="19"/>
                  </a:lnTo>
                  <a:lnTo>
                    <a:pt x="38" y="23"/>
                  </a:lnTo>
                  <a:lnTo>
                    <a:pt x="36" y="29"/>
                  </a:lnTo>
                  <a:lnTo>
                    <a:pt x="32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5" y="51"/>
                  </a:lnTo>
                  <a:lnTo>
                    <a:pt x="23" y="59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15" y="82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10" y="105"/>
                  </a:lnTo>
                  <a:lnTo>
                    <a:pt x="10" y="108"/>
                  </a:lnTo>
                  <a:lnTo>
                    <a:pt x="8" y="114"/>
                  </a:lnTo>
                  <a:lnTo>
                    <a:pt x="8" y="120"/>
                  </a:lnTo>
                  <a:lnTo>
                    <a:pt x="6" y="124"/>
                  </a:lnTo>
                  <a:lnTo>
                    <a:pt x="4" y="129"/>
                  </a:lnTo>
                  <a:lnTo>
                    <a:pt x="4" y="135"/>
                  </a:lnTo>
                  <a:lnTo>
                    <a:pt x="4" y="141"/>
                  </a:lnTo>
                  <a:lnTo>
                    <a:pt x="2" y="145"/>
                  </a:lnTo>
                  <a:lnTo>
                    <a:pt x="2" y="152"/>
                  </a:lnTo>
                  <a:lnTo>
                    <a:pt x="2" y="158"/>
                  </a:lnTo>
                  <a:lnTo>
                    <a:pt x="2" y="164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2" y="211"/>
                  </a:lnTo>
                  <a:lnTo>
                    <a:pt x="2" y="217"/>
                  </a:lnTo>
                  <a:lnTo>
                    <a:pt x="2" y="223"/>
                  </a:lnTo>
                  <a:lnTo>
                    <a:pt x="2" y="230"/>
                  </a:lnTo>
                  <a:lnTo>
                    <a:pt x="4" y="236"/>
                  </a:lnTo>
                  <a:lnTo>
                    <a:pt x="4" y="243"/>
                  </a:lnTo>
                  <a:lnTo>
                    <a:pt x="4" y="249"/>
                  </a:lnTo>
                  <a:lnTo>
                    <a:pt x="4" y="255"/>
                  </a:lnTo>
                  <a:lnTo>
                    <a:pt x="6" y="261"/>
                  </a:lnTo>
                  <a:lnTo>
                    <a:pt x="8" y="266"/>
                  </a:lnTo>
                  <a:lnTo>
                    <a:pt x="8" y="270"/>
                  </a:lnTo>
                  <a:lnTo>
                    <a:pt x="10" y="276"/>
                  </a:lnTo>
                  <a:lnTo>
                    <a:pt x="10" y="281"/>
                  </a:lnTo>
                  <a:lnTo>
                    <a:pt x="11" y="287"/>
                  </a:lnTo>
                  <a:lnTo>
                    <a:pt x="11" y="293"/>
                  </a:lnTo>
                  <a:lnTo>
                    <a:pt x="13" y="297"/>
                  </a:lnTo>
                  <a:lnTo>
                    <a:pt x="15" y="302"/>
                  </a:lnTo>
                  <a:lnTo>
                    <a:pt x="17" y="306"/>
                  </a:lnTo>
                  <a:lnTo>
                    <a:pt x="19" y="314"/>
                  </a:lnTo>
                  <a:lnTo>
                    <a:pt x="23" y="323"/>
                  </a:lnTo>
                  <a:lnTo>
                    <a:pt x="27" y="331"/>
                  </a:lnTo>
                  <a:lnTo>
                    <a:pt x="30" y="339"/>
                  </a:lnTo>
                  <a:lnTo>
                    <a:pt x="34" y="346"/>
                  </a:lnTo>
                  <a:lnTo>
                    <a:pt x="38" y="354"/>
                  </a:lnTo>
                  <a:lnTo>
                    <a:pt x="42" y="359"/>
                  </a:lnTo>
                  <a:lnTo>
                    <a:pt x="46" y="365"/>
                  </a:lnTo>
                  <a:lnTo>
                    <a:pt x="49" y="371"/>
                  </a:lnTo>
                  <a:lnTo>
                    <a:pt x="53" y="375"/>
                  </a:lnTo>
                  <a:lnTo>
                    <a:pt x="57" y="378"/>
                  </a:lnTo>
                  <a:lnTo>
                    <a:pt x="61" y="382"/>
                  </a:lnTo>
                  <a:lnTo>
                    <a:pt x="67" y="390"/>
                  </a:lnTo>
                  <a:lnTo>
                    <a:pt x="72" y="397"/>
                  </a:lnTo>
                  <a:lnTo>
                    <a:pt x="78" y="401"/>
                  </a:lnTo>
                  <a:lnTo>
                    <a:pt x="82" y="403"/>
                  </a:lnTo>
                  <a:lnTo>
                    <a:pt x="84" y="405"/>
                  </a:lnTo>
                  <a:lnTo>
                    <a:pt x="86" y="407"/>
                  </a:lnTo>
                  <a:lnTo>
                    <a:pt x="532" y="344"/>
                  </a:lnTo>
                  <a:lnTo>
                    <a:pt x="637" y="268"/>
                  </a:lnTo>
                  <a:lnTo>
                    <a:pt x="627" y="198"/>
                  </a:lnTo>
                  <a:lnTo>
                    <a:pt x="515" y="276"/>
                  </a:lnTo>
                  <a:lnTo>
                    <a:pt x="122" y="329"/>
                  </a:lnTo>
                  <a:lnTo>
                    <a:pt x="120" y="327"/>
                  </a:lnTo>
                  <a:lnTo>
                    <a:pt x="114" y="323"/>
                  </a:lnTo>
                  <a:lnTo>
                    <a:pt x="110" y="318"/>
                  </a:lnTo>
                  <a:lnTo>
                    <a:pt x="106" y="314"/>
                  </a:lnTo>
                  <a:lnTo>
                    <a:pt x="103" y="308"/>
                  </a:lnTo>
                  <a:lnTo>
                    <a:pt x="101" y="302"/>
                  </a:lnTo>
                  <a:lnTo>
                    <a:pt x="97" y="299"/>
                  </a:lnTo>
                  <a:lnTo>
                    <a:pt x="95" y="295"/>
                  </a:lnTo>
                  <a:lnTo>
                    <a:pt x="93" y="289"/>
                  </a:lnTo>
                  <a:lnTo>
                    <a:pt x="91" y="285"/>
                  </a:lnTo>
                  <a:lnTo>
                    <a:pt x="87" y="280"/>
                  </a:lnTo>
                  <a:lnTo>
                    <a:pt x="86" y="276"/>
                  </a:lnTo>
                  <a:lnTo>
                    <a:pt x="84" y="270"/>
                  </a:lnTo>
                  <a:lnTo>
                    <a:pt x="82" y="266"/>
                  </a:lnTo>
                  <a:lnTo>
                    <a:pt x="80" y="259"/>
                  </a:lnTo>
                  <a:lnTo>
                    <a:pt x="78" y="253"/>
                  </a:lnTo>
                  <a:lnTo>
                    <a:pt x="76" y="247"/>
                  </a:lnTo>
                  <a:lnTo>
                    <a:pt x="76" y="242"/>
                  </a:lnTo>
                  <a:lnTo>
                    <a:pt x="74" y="234"/>
                  </a:lnTo>
                  <a:lnTo>
                    <a:pt x="72" y="226"/>
                  </a:lnTo>
                  <a:lnTo>
                    <a:pt x="72" y="221"/>
                  </a:lnTo>
                  <a:lnTo>
                    <a:pt x="72" y="213"/>
                  </a:lnTo>
                  <a:lnTo>
                    <a:pt x="70" y="204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3"/>
                  </a:lnTo>
                  <a:lnTo>
                    <a:pt x="70" y="173"/>
                  </a:lnTo>
                  <a:lnTo>
                    <a:pt x="70" y="167"/>
                  </a:lnTo>
                  <a:lnTo>
                    <a:pt x="70" y="160"/>
                  </a:lnTo>
                  <a:lnTo>
                    <a:pt x="72" y="154"/>
                  </a:lnTo>
                  <a:lnTo>
                    <a:pt x="72" y="146"/>
                  </a:lnTo>
                  <a:lnTo>
                    <a:pt x="74" y="141"/>
                  </a:lnTo>
                  <a:lnTo>
                    <a:pt x="74" y="135"/>
                  </a:lnTo>
                  <a:lnTo>
                    <a:pt x="76" y="129"/>
                  </a:lnTo>
                  <a:lnTo>
                    <a:pt x="76" y="124"/>
                  </a:lnTo>
                  <a:lnTo>
                    <a:pt x="80" y="118"/>
                  </a:lnTo>
                  <a:lnTo>
                    <a:pt x="80" y="114"/>
                  </a:lnTo>
                  <a:lnTo>
                    <a:pt x="82" y="108"/>
                  </a:lnTo>
                  <a:lnTo>
                    <a:pt x="84" y="103"/>
                  </a:lnTo>
                  <a:lnTo>
                    <a:pt x="86" y="99"/>
                  </a:lnTo>
                  <a:lnTo>
                    <a:pt x="86" y="95"/>
                  </a:lnTo>
                  <a:lnTo>
                    <a:pt x="87" y="89"/>
                  </a:lnTo>
                  <a:lnTo>
                    <a:pt x="91" y="84"/>
                  </a:lnTo>
                  <a:lnTo>
                    <a:pt x="93" y="78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1" y="67"/>
                  </a:lnTo>
                  <a:lnTo>
                    <a:pt x="509" y="110"/>
                  </a:lnTo>
                  <a:lnTo>
                    <a:pt x="608" y="188"/>
                  </a:lnTo>
                  <a:lnTo>
                    <a:pt x="639" y="135"/>
                  </a:lnTo>
                  <a:lnTo>
                    <a:pt x="639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3"/>
            <p:cNvSpPr>
              <a:spLocks/>
            </p:cNvSpPr>
            <p:nvPr/>
          </p:nvSpPr>
          <p:spPr bwMode="auto">
            <a:xfrm>
              <a:off x="6447390" y="2603500"/>
              <a:ext cx="58738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74"/>
                </a:cxn>
                <a:cxn ang="0">
                  <a:pos x="72" y="249"/>
                </a:cxn>
                <a:cxn ang="0">
                  <a:pos x="72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274">
                  <a:moveTo>
                    <a:pt x="0" y="0"/>
                  </a:moveTo>
                  <a:lnTo>
                    <a:pt x="2" y="274"/>
                  </a:lnTo>
                  <a:lnTo>
                    <a:pt x="72" y="249"/>
                  </a:lnTo>
                  <a:lnTo>
                    <a:pt x="72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9"/>
            <p:cNvSpPr>
              <a:spLocks/>
            </p:cNvSpPr>
            <p:nvPr/>
          </p:nvSpPr>
          <p:spPr bwMode="auto">
            <a:xfrm>
              <a:off x="6704565" y="2801938"/>
              <a:ext cx="50800" cy="112713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65" y="143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0" y="143"/>
                </a:cxn>
              </a:cxnLst>
              <a:rect l="0" t="0" r="r" b="b"/>
              <a:pathLst>
                <a:path w="65" h="143">
                  <a:moveTo>
                    <a:pt x="0" y="143"/>
                  </a:moveTo>
                  <a:lnTo>
                    <a:pt x="65" y="143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20"/>
            <p:cNvSpPr>
              <a:spLocks/>
            </p:cNvSpPr>
            <p:nvPr/>
          </p:nvSpPr>
          <p:spPr bwMode="auto">
            <a:xfrm>
              <a:off x="6769652" y="2557463"/>
              <a:ext cx="504825" cy="320675"/>
            </a:xfrm>
            <a:custGeom>
              <a:avLst/>
              <a:gdLst/>
              <a:ahLst/>
              <a:cxnLst>
                <a:cxn ang="0">
                  <a:pos x="583" y="0"/>
                </a:cxn>
                <a:cxn ang="0">
                  <a:pos x="593" y="12"/>
                </a:cxn>
                <a:cxn ang="0">
                  <a:pos x="598" y="23"/>
                </a:cxn>
                <a:cxn ang="0">
                  <a:pos x="606" y="40"/>
                </a:cxn>
                <a:cxn ang="0">
                  <a:pos x="615" y="59"/>
                </a:cxn>
                <a:cxn ang="0">
                  <a:pos x="619" y="74"/>
                </a:cxn>
                <a:cxn ang="0">
                  <a:pos x="623" y="88"/>
                </a:cxn>
                <a:cxn ang="0">
                  <a:pos x="625" y="101"/>
                </a:cxn>
                <a:cxn ang="0">
                  <a:pos x="629" y="114"/>
                </a:cxn>
                <a:cxn ang="0">
                  <a:pos x="631" y="130"/>
                </a:cxn>
                <a:cxn ang="0">
                  <a:pos x="632" y="147"/>
                </a:cxn>
                <a:cxn ang="0">
                  <a:pos x="634" y="166"/>
                </a:cxn>
                <a:cxn ang="0">
                  <a:pos x="634" y="185"/>
                </a:cxn>
                <a:cxn ang="0">
                  <a:pos x="636" y="206"/>
                </a:cxn>
                <a:cxn ang="0">
                  <a:pos x="634" y="225"/>
                </a:cxn>
                <a:cxn ang="0">
                  <a:pos x="632" y="246"/>
                </a:cxn>
                <a:cxn ang="0">
                  <a:pos x="629" y="261"/>
                </a:cxn>
                <a:cxn ang="0">
                  <a:pos x="627" y="278"/>
                </a:cxn>
                <a:cxn ang="0">
                  <a:pos x="623" y="293"/>
                </a:cxn>
                <a:cxn ang="0">
                  <a:pos x="619" y="308"/>
                </a:cxn>
                <a:cxn ang="0">
                  <a:pos x="610" y="333"/>
                </a:cxn>
                <a:cxn ang="0">
                  <a:pos x="598" y="354"/>
                </a:cxn>
                <a:cxn ang="0">
                  <a:pos x="587" y="371"/>
                </a:cxn>
                <a:cxn ang="0">
                  <a:pos x="575" y="382"/>
                </a:cxn>
                <a:cxn ang="0">
                  <a:pos x="558" y="400"/>
                </a:cxn>
                <a:cxn ang="0">
                  <a:pos x="553" y="405"/>
                </a:cxn>
                <a:cxn ang="0">
                  <a:pos x="11" y="200"/>
                </a:cxn>
                <a:cxn ang="0">
                  <a:pos x="518" y="329"/>
                </a:cxn>
                <a:cxn ang="0">
                  <a:pos x="528" y="314"/>
                </a:cxn>
                <a:cxn ang="0">
                  <a:pos x="539" y="299"/>
                </a:cxn>
                <a:cxn ang="0">
                  <a:pos x="547" y="285"/>
                </a:cxn>
                <a:cxn ang="0">
                  <a:pos x="553" y="270"/>
                </a:cxn>
                <a:cxn ang="0">
                  <a:pos x="558" y="255"/>
                </a:cxn>
                <a:cxn ang="0">
                  <a:pos x="562" y="236"/>
                </a:cxn>
                <a:cxn ang="0">
                  <a:pos x="566" y="215"/>
                </a:cxn>
                <a:cxn ang="0">
                  <a:pos x="566" y="190"/>
                </a:cxn>
                <a:cxn ang="0">
                  <a:pos x="566" y="168"/>
                </a:cxn>
                <a:cxn ang="0">
                  <a:pos x="564" y="149"/>
                </a:cxn>
                <a:cxn ang="0">
                  <a:pos x="560" y="131"/>
                </a:cxn>
                <a:cxn ang="0">
                  <a:pos x="556" y="114"/>
                </a:cxn>
                <a:cxn ang="0">
                  <a:pos x="553" y="99"/>
                </a:cxn>
                <a:cxn ang="0">
                  <a:pos x="547" y="84"/>
                </a:cxn>
                <a:cxn ang="0">
                  <a:pos x="541" y="71"/>
                </a:cxn>
                <a:cxn ang="0">
                  <a:pos x="30" y="190"/>
                </a:cxn>
              </a:cxnLst>
              <a:rect l="0" t="0" r="r" b="b"/>
              <a:pathLst>
                <a:path w="636" h="405">
                  <a:moveTo>
                    <a:pt x="0" y="135"/>
                  </a:moveTo>
                  <a:lnTo>
                    <a:pt x="112" y="50"/>
                  </a:lnTo>
                  <a:lnTo>
                    <a:pt x="583" y="0"/>
                  </a:lnTo>
                  <a:lnTo>
                    <a:pt x="585" y="2"/>
                  </a:lnTo>
                  <a:lnTo>
                    <a:pt x="587" y="6"/>
                  </a:lnTo>
                  <a:lnTo>
                    <a:pt x="593" y="12"/>
                  </a:lnTo>
                  <a:lnTo>
                    <a:pt x="594" y="15"/>
                  </a:lnTo>
                  <a:lnTo>
                    <a:pt x="596" y="19"/>
                  </a:lnTo>
                  <a:lnTo>
                    <a:pt x="598" y="23"/>
                  </a:lnTo>
                  <a:lnTo>
                    <a:pt x="600" y="29"/>
                  </a:lnTo>
                  <a:lnTo>
                    <a:pt x="604" y="34"/>
                  </a:lnTo>
                  <a:lnTo>
                    <a:pt x="606" y="40"/>
                  </a:lnTo>
                  <a:lnTo>
                    <a:pt x="610" y="46"/>
                  </a:lnTo>
                  <a:lnTo>
                    <a:pt x="612" y="53"/>
                  </a:lnTo>
                  <a:lnTo>
                    <a:pt x="615" y="59"/>
                  </a:lnTo>
                  <a:lnTo>
                    <a:pt x="617" y="67"/>
                  </a:lnTo>
                  <a:lnTo>
                    <a:pt x="617" y="71"/>
                  </a:lnTo>
                  <a:lnTo>
                    <a:pt x="619" y="74"/>
                  </a:lnTo>
                  <a:lnTo>
                    <a:pt x="619" y="78"/>
                  </a:lnTo>
                  <a:lnTo>
                    <a:pt x="621" y="84"/>
                  </a:lnTo>
                  <a:lnTo>
                    <a:pt x="623" y="88"/>
                  </a:lnTo>
                  <a:lnTo>
                    <a:pt x="623" y="92"/>
                  </a:lnTo>
                  <a:lnTo>
                    <a:pt x="625" y="95"/>
                  </a:lnTo>
                  <a:lnTo>
                    <a:pt x="625" y="101"/>
                  </a:lnTo>
                  <a:lnTo>
                    <a:pt x="627" y="105"/>
                  </a:lnTo>
                  <a:lnTo>
                    <a:pt x="629" y="111"/>
                  </a:lnTo>
                  <a:lnTo>
                    <a:pt x="629" y="114"/>
                  </a:lnTo>
                  <a:lnTo>
                    <a:pt x="631" y="120"/>
                  </a:lnTo>
                  <a:lnTo>
                    <a:pt x="631" y="126"/>
                  </a:lnTo>
                  <a:lnTo>
                    <a:pt x="631" y="130"/>
                  </a:lnTo>
                  <a:lnTo>
                    <a:pt x="632" y="135"/>
                  </a:lnTo>
                  <a:lnTo>
                    <a:pt x="632" y="143"/>
                  </a:lnTo>
                  <a:lnTo>
                    <a:pt x="632" y="147"/>
                  </a:lnTo>
                  <a:lnTo>
                    <a:pt x="634" y="152"/>
                  </a:lnTo>
                  <a:lnTo>
                    <a:pt x="634" y="158"/>
                  </a:lnTo>
                  <a:lnTo>
                    <a:pt x="634" y="166"/>
                  </a:lnTo>
                  <a:lnTo>
                    <a:pt x="634" y="171"/>
                  </a:lnTo>
                  <a:lnTo>
                    <a:pt x="634" y="177"/>
                  </a:lnTo>
                  <a:lnTo>
                    <a:pt x="634" y="185"/>
                  </a:lnTo>
                  <a:lnTo>
                    <a:pt x="636" y="192"/>
                  </a:lnTo>
                  <a:lnTo>
                    <a:pt x="636" y="198"/>
                  </a:lnTo>
                  <a:lnTo>
                    <a:pt x="636" y="206"/>
                  </a:lnTo>
                  <a:lnTo>
                    <a:pt x="636" y="211"/>
                  </a:lnTo>
                  <a:lnTo>
                    <a:pt x="636" y="219"/>
                  </a:lnTo>
                  <a:lnTo>
                    <a:pt x="634" y="225"/>
                  </a:lnTo>
                  <a:lnTo>
                    <a:pt x="634" y="232"/>
                  </a:lnTo>
                  <a:lnTo>
                    <a:pt x="632" y="238"/>
                  </a:lnTo>
                  <a:lnTo>
                    <a:pt x="632" y="246"/>
                  </a:lnTo>
                  <a:lnTo>
                    <a:pt x="631" y="249"/>
                  </a:lnTo>
                  <a:lnTo>
                    <a:pt x="631" y="255"/>
                  </a:lnTo>
                  <a:lnTo>
                    <a:pt x="629" y="261"/>
                  </a:lnTo>
                  <a:lnTo>
                    <a:pt x="629" y="268"/>
                  </a:lnTo>
                  <a:lnTo>
                    <a:pt x="629" y="272"/>
                  </a:lnTo>
                  <a:lnTo>
                    <a:pt x="627" y="278"/>
                  </a:lnTo>
                  <a:lnTo>
                    <a:pt x="625" y="284"/>
                  </a:lnTo>
                  <a:lnTo>
                    <a:pt x="625" y="289"/>
                  </a:lnTo>
                  <a:lnTo>
                    <a:pt x="623" y="293"/>
                  </a:lnTo>
                  <a:lnTo>
                    <a:pt x="621" y="299"/>
                  </a:lnTo>
                  <a:lnTo>
                    <a:pt x="619" y="303"/>
                  </a:lnTo>
                  <a:lnTo>
                    <a:pt x="619" y="308"/>
                  </a:lnTo>
                  <a:lnTo>
                    <a:pt x="615" y="316"/>
                  </a:lnTo>
                  <a:lnTo>
                    <a:pt x="612" y="325"/>
                  </a:lnTo>
                  <a:lnTo>
                    <a:pt x="610" y="333"/>
                  </a:lnTo>
                  <a:lnTo>
                    <a:pt x="606" y="341"/>
                  </a:lnTo>
                  <a:lnTo>
                    <a:pt x="602" y="346"/>
                  </a:lnTo>
                  <a:lnTo>
                    <a:pt x="598" y="354"/>
                  </a:lnTo>
                  <a:lnTo>
                    <a:pt x="594" y="360"/>
                  </a:lnTo>
                  <a:lnTo>
                    <a:pt x="591" y="365"/>
                  </a:lnTo>
                  <a:lnTo>
                    <a:pt x="587" y="371"/>
                  </a:lnTo>
                  <a:lnTo>
                    <a:pt x="583" y="375"/>
                  </a:lnTo>
                  <a:lnTo>
                    <a:pt x="579" y="379"/>
                  </a:lnTo>
                  <a:lnTo>
                    <a:pt x="575" y="382"/>
                  </a:lnTo>
                  <a:lnTo>
                    <a:pt x="570" y="390"/>
                  </a:lnTo>
                  <a:lnTo>
                    <a:pt x="564" y="396"/>
                  </a:lnTo>
                  <a:lnTo>
                    <a:pt x="558" y="400"/>
                  </a:lnTo>
                  <a:lnTo>
                    <a:pt x="556" y="403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106" y="343"/>
                  </a:lnTo>
                  <a:lnTo>
                    <a:pt x="2" y="266"/>
                  </a:lnTo>
                  <a:lnTo>
                    <a:pt x="11" y="200"/>
                  </a:lnTo>
                  <a:lnTo>
                    <a:pt x="123" y="276"/>
                  </a:lnTo>
                  <a:lnTo>
                    <a:pt x="517" y="331"/>
                  </a:lnTo>
                  <a:lnTo>
                    <a:pt x="518" y="329"/>
                  </a:lnTo>
                  <a:lnTo>
                    <a:pt x="522" y="324"/>
                  </a:lnTo>
                  <a:lnTo>
                    <a:pt x="524" y="320"/>
                  </a:lnTo>
                  <a:lnTo>
                    <a:pt x="528" y="314"/>
                  </a:lnTo>
                  <a:lnTo>
                    <a:pt x="534" y="308"/>
                  </a:lnTo>
                  <a:lnTo>
                    <a:pt x="537" y="303"/>
                  </a:lnTo>
                  <a:lnTo>
                    <a:pt x="539" y="299"/>
                  </a:lnTo>
                  <a:lnTo>
                    <a:pt x="541" y="295"/>
                  </a:lnTo>
                  <a:lnTo>
                    <a:pt x="543" y="289"/>
                  </a:lnTo>
                  <a:lnTo>
                    <a:pt x="547" y="285"/>
                  </a:lnTo>
                  <a:lnTo>
                    <a:pt x="547" y="282"/>
                  </a:lnTo>
                  <a:lnTo>
                    <a:pt x="551" y="276"/>
                  </a:lnTo>
                  <a:lnTo>
                    <a:pt x="553" y="270"/>
                  </a:lnTo>
                  <a:lnTo>
                    <a:pt x="555" y="266"/>
                  </a:lnTo>
                  <a:lnTo>
                    <a:pt x="556" y="259"/>
                  </a:lnTo>
                  <a:lnTo>
                    <a:pt x="558" y="255"/>
                  </a:lnTo>
                  <a:lnTo>
                    <a:pt x="560" y="247"/>
                  </a:lnTo>
                  <a:lnTo>
                    <a:pt x="560" y="242"/>
                  </a:lnTo>
                  <a:lnTo>
                    <a:pt x="562" y="236"/>
                  </a:lnTo>
                  <a:lnTo>
                    <a:pt x="564" y="228"/>
                  </a:lnTo>
                  <a:lnTo>
                    <a:pt x="566" y="221"/>
                  </a:lnTo>
                  <a:lnTo>
                    <a:pt x="566" y="215"/>
                  </a:lnTo>
                  <a:lnTo>
                    <a:pt x="566" y="206"/>
                  </a:lnTo>
                  <a:lnTo>
                    <a:pt x="566" y="198"/>
                  </a:lnTo>
                  <a:lnTo>
                    <a:pt x="566" y="190"/>
                  </a:lnTo>
                  <a:lnTo>
                    <a:pt x="566" y="183"/>
                  </a:lnTo>
                  <a:lnTo>
                    <a:pt x="566" y="175"/>
                  </a:lnTo>
                  <a:lnTo>
                    <a:pt x="566" y="168"/>
                  </a:lnTo>
                  <a:lnTo>
                    <a:pt x="566" y="162"/>
                  </a:lnTo>
                  <a:lnTo>
                    <a:pt x="566" y="156"/>
                  </a:lnTo>
                  <a:lnTo>
                    <a:pt x="564" y="149"/>
                  </a:lnTo>
                  <a:lnTo>
                    <a:pt x="562" y="143"/>
                  </a:lnTo>
                  <a:lnTo>
                    <a:pt x="560" y="135"/>
                  </a:lnTo>
                  <a:lnTo>
                    <a:pt x="560" y="131"/>
                  </a:lnTo>
                  <a:lnTo>
                    <a:pt x="558" y="124"/>
                  </a:lnTo>
                  <a:lnTo>
                    <a:pt x="558" y="120"/>
                  </a:lnTo>
                  <a:lnTo>
                    <a:pt x="556" y="114"/>
                  </a:lnTo>
                  <a:lnTo>
                    <a:pt x="556" y="111"/>
                  </a:lnTo>
                  <a:lnTo>
                    <a:pt x="553" y="105"/>
                  </a:lnTo>
                  <a:lnTo>
                    <a:pt x="553" y="99"/>
                  </a:lnTo>
                  <a:lnTo>
                    <a:pt x="551" y="95"/>
                  </a:lnTo>
                  <a:lnTo>
                    <a:pt x="549" y="92"/>
                  </a:lnTo>
                  <a:lnTo>
                    <a:pt x="547" y="84"/>
                  </a:lnTo>
                  <a:lnTo>
                    <a:pt x="545" y="80"/>
                  </a:lnTo>
                  <a:lnTo>
                    <a:pt x="543" y="74"/>
                  </a:lnTo>
                  <a:lnTo>
                    <a:pt x="541" y="71"/>
                  </a:lnTo>
                  <a:lnTo>
                    <a:pt x="541" y="69"/>
                  </a:lnTo>
                  <a:lnTo>
                    <a:pt x="129" y="112"/>
                  </a:lnTo>
                  <a:lnTo>
                    <a:pt x="30" y="19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1"/>
            <p:cNvSpPr>
              <a:spLocks/>
            </p:cNvSpPr>
            <p:nvPr/>
          </p:nvSpPr>
          <p:spPr bwMode="auto">
            <a:xfrm>
              <a:off x="6853790" y="2601913"/>
              <a:ext cx="57150" cy="21590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0" y="272"/>
                </a:cxn>
                <a:cxn ang="0">
                  <a:pos x="0" y="248"/>
                </a:cxn>
                <a:cxn ang="0">
                  <a:pos x="0" y="3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2" h="272">
                  <a:moveTo>
                    <a:pt x="72" y="0"/>
                  </a:moveTo>
                  <a:lnTo>
                    <a:pt x="70" y="272"/>
                  </a:lnTo>
                  <a:lnTo>
                    <a:pt x="0" y="248"/>
                  </a:lnTo>
                  <a:lnTo>
                    <a:pt x="0" y="3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35"/>
            <p:cNvSpPr>
              <a:spLocks/>
            </p:cNvSpPr>
            <p:nvPr/>
          </p:nvSpPr>
          <p:spPr bwMode="auto">
            <a:xfrm>
              <a:off x="6160052" y="2706688"/>
              <a:ext cx="79375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2" y="41"/>
                </a:cxn>
                <a:cxn ang="0">
                  <a:pos x="2" y="47"/>
                </a:cxn>
                <a:cxn ang="0">
                  <a:pos x="4" y="51"/>
                </a:cxn>
                <a:cxn ang="0">
                  <a:pos x="4" y="57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9" y="74"/>
                </a:cxn>
                <a:cxn ang="0">
                  <a:pos x="11" y="81"/>
                </a:cxn>
                <a:cxn ang="0">
                  <a:pos x="13" y="85"/>
                </a:cxn>
                <a:cxn ang="0">
                  <a:pos x="15" y="91"/>
                </a:cxn>
                <a:cxn ang="0">
                  <a:pos x="17" y="96"/>
                </a:cxn>
                <a:cxn ang="0">
                  <a:pos x="21" y="104"/>
                </a:cxn>
                <a:cxn ang="0">
                  <a:pos x="23" y="110"/>
                </a:cxn>
                <a:cxn ang="0">
                  <a:pos x="27" y="117"/>
                </a:cxn>
                <a:cxn ang="0">
                  <a:pos x="28" y="123"/>
                </a:cxn>
                <a:cxn ang="0">
                  <a:pos x="34" y="131"/>
                </a:cxn>
                <a:cxn ang="0">
                  <a:pos x="101" y="121"/>
                </a:cxn>
                <a:cxn ang="0">
                  <a:pos x="99" y="119"/>
                </a:cxn>
                <a:cxn ang="0">
                  <a:pos x="97" y="114"/>
                </a:cxn>
                <a:cxn ang="0">
                  <a:pos x="93" y="110"/>
                </a:cxn>
                <a:cxn ang="0">
                  <a:pos x="91" y="106"/>
                </a:cxn>
                <a:cxn ang="0">
                  <a:pos x="89" y="100"/>
                </a:cxn>
                <a:cxn ang="0">
                  <a:pos x="85" y="95"/>
                </a:cxn>
                <a:cxn ang="0">
                  <a:pos x="84" y="91"/>
                </a:cxn>
                <a:cxn ang="0">
                  <a:pos x="82" y="87"/>
                </a:cxn>
                <a:cxn ang="0">
                  <a:pos x="82" y="81"/>
                </a:cxn>
                <a:cxn ang="0">
                  <a:pos x="80" y="77"/>
                </a:cxn>
                <a:cxn ang="0">
                  <a:pos x="78" y="74"/>
                </a:cxn>
                <a:cxn ang="0">
                  <a:pos x="76" y="68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1"/>
                </a:cxn>
                <a:cxn ang="0">
                  <a:pos x="72" y="45"/>
                </a:cxn>
                <a:cxn ang="0">
                  <a:pos x="70" y="39"/>
                </a:cxn>
                <a:cxn ang="0">
                  <a:pos x="68" y="34"/>
                </a:cxn>
                <a:cxn ang="0">
                  <a:pos x="66" y="26"/>
                </a:cxn>
                <a:cxn ang="0">
                  <a:pos x="66" y="19"/>
                </a:cxn>
                <a:cxn ang="0">
                  <a:pos x="65" y="11"/>
                </a:cxn>
                <a:cxn ang="0">
                  <a:pos x="6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1" h="13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7"/>
                  </a:lnTo>
                  <a:lnTo>
                    <a:pt x="4" y="51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8" y="68"/>
                  </a:lnTo>
                  <a:lnTo>
                    <a:pt x="9" y="74"/>
                  </a:lnTo>
                  <a:lnTo>
                    <a:pt x="11" y="81"/>
                  </a:lnTo>
                  <a:lnTo>
                    <a:pt x="13" y="85"/>
                  </a:lnTo>
                  <a:lnTo>
                    <a:pt x="15" y="91"/>
                  </a:lnTo>
                  <a:lnTo>
                    <a:pt x="17" y="96"/>
                  </a:lnTo>
                  <a:lnTo>
                    <a:pt x="21" y="104"/>
                  </a:lnTo>
                  <a:lnTo>
                    <a:pt x="23" y="110"/>
                  </a:lnTo>
                  <a:lnTo>
                    <a:pt x="27" y="117"/>
                  </a:lnTo>
                  <a:lnTo>
                    <a:pt x="28" y="123"/>
                  </a:lnTo>
                  <a:lnTo>
                    <a:pt x="34" y="131"/>
                  </a:lnTo>
                  <a:lnTo>
                    <a:pt x="101" y="121"/>
                  </a:lnTo>
                  <a:lnTo>
                    <a:pt x="99" y="119"/>
                  </a:lnTo>
                  <a:lnTo>
                    <a:pt x="97" y="114"/>
                  </a:lnTo>
                  <a:lnTo>
                    <a:pt x="93" y="110"/>
                  </a:lnTo>
                  <a:lnTo>
                    <a:pt x="91" y="106"/>
                  </a:lnTo>
                  <a:lnTo>
                    <a:pt x="89" y="100"/>
                  </a:lnTo>
                  <a:lnTo>
                    <a:pt x="85" y="95"/>
                  </a:lnTo>
                  <a:lnTo>
                    <a:pt x="84" y="91"/>
                  </a:lnTo>
                  <a:lnTo>
                    <a:pt x="82" y="87"/>
                  </a:lnTo>
                  <a:lnTo>
                    <a:pt x="82" y="81"/>
                  </a:lnTo>
                  <a:lnTo>
                    <a:pt x="80" y="77"/>
                  </a:lnTo>
                  <a:lnTo>
                    <a:pt x="78" y="74"/>
                  </a:lnTo>
                  <a:lnTo>
                    <a:pt x="76" y="68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1"/>
                  </a:lnTo>
                  <a:lnTo>
                    <a:pt x="72" y="45"/>
                  </a:lnTo>
                  <a:lnTo>
                    <a:pt x="70" y="39"/>
                  </a:lnTo>
                  <a:lnTo>
                    <a:pt x="68" y="34"/>
                  </a:lnTo>
                  <a:lnTo>
                    <a:pt x="66" y="26"/>
                  </a:lnTo>
                  <a:lnTo>
                    <a:pt x="66" y="19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36"/>
            <p:cNvSpPr>
              <a:spLocks/>
            </p:cNvSpPr>
            <p:nvPr/>
          </p:nvSpPr>
          <p:spPr bwMode="auto">
            <a:xfrm>
              <a:off x="6250540" y="2713038"/>
              <a:ext cx="76200" cy="825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10"/>
                </a:cxn>
                <a:cxn ang="0">
                  <a:pos x="2" y="15"/>
                </a:cxn>
                <a:cxn ang="0">
                  <a:pos x="2" y="21"/>
                </a:cxn>
                <a:cxn ang="0">
                  <a:pos x="4" y="29"/>
                </a:cxn>
                <a:cxn ang="0">
                  <a:pos x="4" y="34"/>
                </a:cxn>
                <a:cxn ang="0">
                  <a:pos x="6" y="44"/>
                </a:cxn>
                <a:cxn ang="0">
                  <a:pos x="8" y="48"/>
                </a:cxn>
                <a:cxn ang="0">
                  <a:pos x="9" y="51"/>
                </a:cxn>
                <a:cxn ang="0">
                  <a:pos x="11" y="57"/>
                </a:cxn>
                <a:cxn ang="0">
                  <a:pos x="13" y="61"/>
                </a:cxn>
                <a:cxn ang="0">
                  <a:pos x="13" y="67"/>
                </a:cxn>
                <a:cxn ang="0">
                  <a:pos x="15" y="70"/>
                </a:cxn>
                <a:cxn ang="0">
                  <a:pos x="17" y="76"/>
                </a:cxn>
                <a:cxn ang="0">
                  <a:pos x="21" y="82"/>
                </a:cxn>
                <a:cxn ang="0">
                  <a:pos x="23" y="86"/>
                </a:cxn>
                <a:cxn ang="0">
                  <a:pos x="25" y="93"/>
                </a:cxn>
                <a:cxn ang="0">
                  <a:pos x="28" y="97"/>
                </a:cxn>
                <a:cxn ang="0">
                  <a:pos x="32" y="105"/>
                </a:cxn>
                <a:cxn ang="0">
                  <a:pos x="97" y="97"/>
                </a:cxn>
                <a:cxn ang="0">
                  <a:pos x="95" y="95"/>
                </a:cxn>
                <a:cxn ang="0">
                  <a:pos x="93" y="89"/>
                </a:cxn>
                <a:cxn ang="0">
                  <a:pos x="89" y="84"/>
                </a:cxn>
                <a:cxn ang="0">
                  <a:pos x="87" y="80"/>
                </a:cxn>
                <a:cxn ang="0">
                  <a:pos x="85" y="74"/>
                </a:cxn>
                <a:cxn ang="0">
                  <a:pos x="84" y="69"/>
                </a:cxn>
                <a:cxn ang="0">
                  <a:pos x="82" y="63"/>
                </a:cxn>
                <a:cxn ang="0">
                  <a:pos x="78" y="55"/>
                </a:cxn>
                <a:cxn ang="0">
                  <a:pos x="76" y="48"/>
                </a:cxn>
                <a:cxn ang="0">
                  <a:pos x="74" y="40"/>
                </a:cxn>
                <a:cxn ang="0">
                  <a:pos x="72" y="34"/>
                </a:cxn>
                <a:cxn ang="0">
                  <a:pos x="70" y="31"/>
                </a:cxn>
                <a:cxn ang="0">
                  <a:pos x="68" y="25"/>
                </a:cxn>
                <a:cxn ang="0">
                  <a:pos x="68" y="21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5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7" h="105">
                  <a:moveTo>
                    <a:pt x="2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4" y="29"/>
                  </a:lnTo>
                  <a:lnTo>
                    <a:pt x="4" y="34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9" y="51"/>
                  </a:lnTo>
                  <a:lnTo>
                    <a:pt x="11" y="57"/>
                  </a:lnTo>
                  <a:lnTo>
                    <a:pt x="13" y="61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7" y="76"/>
                  </a:lnTo>
                  <a:lnTo>
                    <a:pt x="21" y="82"/>
                  </a:lnTo>
                  <a:lnTo>
                    <a:pt x="23" y="86"/>
                  </a:lnTo>
                  <a:lnTo>
                    <a:pt x="25" y="93"/>
                  </a:lnTo>
                  <a:lnTo>
                    <a:pt x="28" y="97"/>
                  </a:lnTo>
                  <a:lnTo>
                    <a:pt x="32" y="105"/>
                  </a:lnTo>
                  <a:lnTo>
                    <a:pt x="97" y="97"/>
                  </a:lnTo>
                  <a:lnTo>
                    <a:pt x="95" y="95"/>
                  </a:lnTo>
                  <a:lnTo>
                    <a:pt x="93" y="89"/>
                  </a:lnTo>
                  <a:lnTo>
                    <a:pt x="89" y="84"/>
                  </a:lnTo>
                  <a:lnTo>
                    <a:pt x="87" y="80"/>
                  </a:lnTo>
                  <a:lnTo>
                    <a:pt x="85" y="74"/>
                  </a:lnTo>
                  <a:lnTo>
                    <a:pt x="84" y="69"/>
                  </a:lnTo>
                  <a:lnTo>
                    <a:pt x="82" y="63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0" y="31"/>
                  </a:lnTo>
                  <a:lnTo>
                    <a:pt x="68" y="25"/>
                  </a:lnTo>
                  <a:lnTo>
                    <a:pt x="68" y="21"/>
                  </a:lnTo>
                  <a:lnTo>
                    <a:pt x="66" y="15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37"/>
            <p:cNvSpPr>
              <a:spLocks/>
            </p:cNvSpPr>
            <p:nvPr/>
          </p:nvSpPr>
          <p:spPr bwMode="auto">
            <a:xfrm>
              <a:off x="6342615" y="2714625"/>
              <a:ext cx="69850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7" y="42"/>
                </a:cxn>
                <a:cxn ang="0">
                  <a:pos x="11" y="49"/>
                </a:cxn>
                <a:cxn ang="0">
                  <a:pos x="13" y="55"/>
                </a:cxn>
                <a:cxn ang="0">
                  <a:pos x="15" y="63"/>
                </a:cxn>
                <a:cxn ang="0">
                  <a:pos x="21" y="70"/>
                </a:cxn>
                <a:cxn ang="0">
                  <a:pos x="25" y="78"/>
                </a:cxn>
                <a:cxn ang="0">
                  <a:pos x="30" y="85"/>
                </a:cxn>
                <a:cxn ang="0">
                  <a:pos x="87" y="76"/>
                </a:cxn>
                <a:cxn ang="0">
                  <a:pos x="85" y="74"/>
                </a:cxn>
                <a:cxn ang="0">
                  <a:pos x="83" y="72"/>
                </a:cxn>
                <a:cxn ang="0">
                  <a:pos x="82" y="65"/>
                </a:cxn>
                <a:cxn ang="0">
                  <a:pos x="80" y="59"/>
                </a:cxn>
                <a:cxn ang="0">
                  <a:pos x="76" y="53"/>
                </a:cxn>
                <a:cxn ang="0">
                  <a:pos x="74" y="47"/>
                </a:cxn>
                <a:cxn ang="0">
                  <a:pos x="72" y="42"/>
                </a:cxn>
                <a:cxn ang="0">
                  <a:pos x="70" y="36"/>
                </a:cxn>
                <a:cxn ang="0">
                  <a:pos x="68" y="28"/>
                </a:cxn>
                <a:cxn ang="0">
                  <a:pos x="66" y="21"/>
                </a:cxn>
                <a:cxn ang="0">
                  <a:pos x="64" y="13"/>
                </a:cxn>
                <a:cxn ang="0">
                  <a:pos x="6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7" h="85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7" y="42"/>
                  </a:lnTo>
                  <a:lnTo>
                    <a:pt x="11" y="49"/>
                  </a:lnTo>
                  <a:lnTo>
                    <a:pt x="13" y="55"/>
                  </a:lnTo>
                  <a:lnTo>
                    <a:pt x="15" y="63"/>
                  </a:lnTo>
                  <a:lnTo>
                    <a:pt x="21" y="70"/>
                  </a:lnTo>
                  <a:lnTo>
                    <a:pt x="25" y="78"/>
                  </a:lnTo>
                  <a:lnTo>
                    <a:pt x="30" y="85"/>
                  </a:lnTo>
                  <a:lnTo>
                    <a:pt x="87" y="76"/>
                  </a:lnTo>
                  <a:lnTo>
                    <a:pt x="85" y="74"/>
                  </a:lnTo>
                  <a:lnTo>
                    <a:pt x="83" y="72"/>
                  </a:lnTo>
                  <a:lnTo>
                    <a:pt x="82" y="65"/>
                  </a:lnTo>
                  <a:lnTo>
                    <a:pt x="80" y="59"/>
                  </a:lnTo>
                  <a:lnTo>
                    <a:pt x="76" y="53"/>
                  </a:lnTo>
                  <a:lnTo>
                    <a:pt x="74" y="47"/>
                  </a:lnTo>
                  <a:lnTo>
                    <a:pt x="72" y="42"/>
                  </a:lnTo>
                  <a:lnTo>
                    <a:pt x="70" y="36"/>
                  </a:lnTo>
                  <a:lnTo>
                    <a:pt x="68" y="28"/>
                  </a:lnTo>
                  <a:lnTo>
                    <a:pt x="66" y="21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7"/>
            <p:cNvSpPr>
              <a:spLocks/>
            </p:cNvSpPr>
            <p:nvPr/>
          </p:nvSpPr>
          <p:spPr bwMode="auto">
            <a:xfrm>
              <a:off x="7112552" y="2705100"/>
              <a:ext cx="79375" cy="10318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01" y="2"/>
                </a:cxn>
                <a:cxn ang="0">
                  <a:pos x="101" y="3"/>
                </a:cxn>
                <a:cxn ang="0">
                  <a:pos x="101" y="9"/>
                </a:cxn>
                <a:cxn ang="0">
                  <a:pos x="99" y="15"/>
                </a:cxn>
                <a:cxn ang="0">
                  <a:pos x="99" y="21"/>
                </a:cxn>
                <a:cxn ang="0">
                  <a:pos x="99" y="24"/>
                </a:cxn>
                <a:cxn ang="0">
                  <a:pos x="99" y="28"/>
                </a:cxn>
                <a:cxn ang="0">
                  <a:pos x="99" y="34"/>
                </a:cxn>
                <a:cxn ang="0">
                  <a:pos x="99" y="38"/>
                </a:cxn>
                <a:cxn ang="0">
                  <a:pos x="97" y="41"/>
                </a:cxn>
                <a:cxn ang="0">
                  <a:pos x="95" y="47"/>
                </a:cxn>
                <a:cxn ang="0">
                  <a:pos x="95" y="51"/>
                </a:cxn>
                <a:cxn ang="0">
                  <a:pos x="95" y="57"/>
                </a:cxn>
                <a:cxn ang="0">
                  <a:pos x="93" y="62"/>
                </a:cxn>
                <a:cxn ang="0">
                  <a:pos x="91" y="68"/>
                </a:cxn>
                <a:cxn ang="0">
                  <a:pos x="89" y="74"/>
                </a:cxn>
                <a:cxn ang="0">
                  <a:pos x="87" y="79"/>
                </a:cxn>
                <a:cxn ang="0">
                  <a:pos x="86" y="85"/>
                </a:cxn>
                <a:cxn ang="0">
                  <a:pos x="84" y="91"/>
                </a:cxn>
                <a:cxn ang="0">
                  <a:pos x="82" y="97"/>
                </a:cxn>
                <a:cxn ang="0">
                  <a:pos x="78" y="104"/>
                </a:cxn>
                <a:cxn ang="0">
                  <a:pos x="76" y="110"/>
                </a:cxn>
                <a:cxn ang="0">
                  <a:pos x="72" y="116"/>
                </a:cxn>
                <a:cxn ang="0">
                  <a:pos x="70" y="123"/>
                </a:cxn>
                <a:cxn ang="0">
                  <a:pos x="67" y="131"/>
                </a:cxn>
                <a:cxn ang="0">
                  <a:pos x="0" y="121"/>
                </a:cxn>
                <a:cxn ang="0">
                  <a:pos x="0" y="118"/>
                </a:cxn>
                <a:cxn ang="0">
                  <a:pos x="4" y="114"/>
                </a:cxn>
                <a:cxn ang="0">
                  <a:pos x="6" y="110"/>
                </a:cxn>
                <a:cxn ang="0">
                  <a:pos x="8" y="106"/>
                </a:cxn>
                <a:cxn ang="0">
                  <a:pos x="11" y="100"/>
                </a:cxn>
                <a:cxn ang="0">
                  <a:pos x="15" y="95"/>
                </a:cxn>
                <a:cxn ang="0">
                  <a:pos x="15" y="91"/>
                </a:cxn>
                <a:cxn ang="0">
                  <a:pos x="17" y="87"/>
                </a:cxn>
                <a:cxn ang="0">
                  <a:pos x="17" y="81"/>
                </a:cxn>
                <a:cxn ang="0">
                  <a:pos x="19" y="78"/>
                </a:cxn>
                <a:cxn ang="0">
                  <a:pos x="19" y="72"/>
                </a:cxn>
                <a:cxn ang="0">
                  <a:pos x="23" y="68"/>
                </a:cxn>
                <a:cxn ang="0">
                  <a:pos x="23" y="62"/>
                </a:cxn>
                <a:cxn ang="0">
                  <a:pos x="25" y="59"/>
                </a:cxn>
                <a:cxn ang="0">
                  <a:pos x="27" y="51"/>
                </a:cxn>
                <a:cxn ang="0">
                  <a:pos x="29" y="45"/>
                </a:cxn>
                <a:cxn ang="0">
                  <a:pos x="29" y="40"/>
                </a:cxn>
                <a:cxn ang="0">
                  <a:pos x="30" y="34"/>
                </a:cxn>
                <a:cxn ang="0">
                  <a:pos x="32" y="24"/>
                </a:cxn>
                <a:cxn ang="0">
                  <a:pos x="34" y="19"/>
                </a:cxn>
                <a:cxn ang="0">
                  <a:pos x="34" y="11"/>
                </a:cxn>
                <a:cxn ang="0">
                  <a:pos x="36" y="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101" h="131">
                  <a:moveTo>
                    <a:pt x="101" y="0"/>
                  </a:moveTo>
                  <a:lnTo>
                    <a:pt x="101" y="2"/>
                  </a:lnTo>
                  <a:lnTo>
                    <a:pt x="101" y="3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1"/>
                  </a:lnTo>
                  <a:lnTo>
                    <a:pt x="99" y="24"/>
                  </a:lnTo>
                  <a:lnTo>
                    <a:pt x="99" y="28"/>
                  </a:lnTo>
                  <a:lnTo>
                    <a:pt x="99" y="34"/>
                  </a:lnTo>
                  <a:lnTo>
                    <a:pt x="99" y="38"/>
                  </a:lnTo>
                  <a:lnTo>
                    <a:pt x="97" y="41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5" y="57"/>
                  </a:lnTo>
                  <a:lnTo>
                    <a:pt x="93" y="62"/>
                  </a:lnTo>
                  <a:lnTo>
                    <a:pt x="91" y="68"/>
                  </a:lnTo>
                  <a:lnTo>
                    <a:pt x="89" y="74"/>
                  </a:lnTo>
                  <a:lnTo>
                    <a:pt x="87" y="79"/>
                  </a:lnTo>
                  <a:lnTo>
                    <a:pt x="86" y="85"/>
                  </a:lnTo>
                  <a:lnTo>
                    <a:pt x="84" y="91"/>
                  </a:lnTo>
                  <a:lnTo>
                    <a:pt x="82" y="97"/>
                  </a:lnTo>
                  <a:lnTo>
                    <a:pt x="78" y="104"/>
                  </a:lnTo>
                  <a:lnTo>
                    <a:pt x="76" y="110"/>
                  </a:lnTo>
                  <a:lnTo>
                    <a:pt x="72" y="116"/>
                  </a:lnTo>
                  <a:lnTo>
                    <a:pt x="70" y="123"/>
                  </a:lnTo>
                  <a:lnTo>
                    <a:pt x="67" y="131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4" y="114"/>
                  </a:lnTo>
                  <a:lnTo>
                    <a:pt x="6" y="110"/>
                  </a:lnTo>
                  <a:lnTo>
                    <a:pt x="8" y="106"/>
                  </a:lnTo>
                  <a:lnTo>
                    <a:pt x="11" y="100"/>
                  </a:lnTo>
                  <a:lnTo>
                    <a:pt x="15" y="95"/>
                  </a:lnTo>
                  <a:lnTo>
                    <a:pt x="15" y="91"/>
                  </a:lnTo>
                  <a:lnTo>
                    <a:pt x="17" y="87"/>
                  </a:lnTo>
                  <a:lnTo>
                    <a:pt x="17" y="81"/>
                  </a:lnTo>
                  <a:lnTo>
                    <a:pt x="19" y="78"/>
                  </a:lnTo>
                  <a:lnTo>
                    <a:pt x="19" y="72"/>
                  </a:lnTo>
                  <a:lnTo>
                    <a:pt x="23" y="68"/>
                  </a:lnTo>
                  <a:lnTo>
                    <a:pt x="23" y="62"/>
                  </a:lnTo>
                  <a:lnTo>
                    <a:pt x="25" y="59"/>
                  </a:lnTo>
                  <a:lnTo>
                    <a:pt x="27" y="51"/>
                  </a:lnTo>
                  <a:lnTo>
                    <a:pt x="29" y="45"/>
                  </a:lnTo>
                  <a:lnTo>
                    <a:pt x="29" y="40"/>
                  </a:lnTo>
                  <a:lnTo>
                    <a:pt x="30" y="34"/>
                  </a:lnTo>
                  <a:lnTo>
                    <a:pt x="32" y="24"/>
                  </a:lnTo>
                  <a:lnTo>
                    <a:pt x="34" y="19"/>
                  </a:lnTo>
                  <a:lnTo>
                    <a:pt x="34" y="11"/>
                  </a:lnTo>
                  <a:lnTo>
                    <a:pt x="36" y="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8"/>
            <p:cNvSpPr>
              <a:spLocks/>
            </p:cNvSpPr>
            <p:nvPr/>
          </p:nvSpPr>
          <p:spPr bwMode="auto">
            <a:xfrm>
              <a:off x="7023652" y="2708275"/>
              <a:ext cx="76200" cy="8572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2"/>
                </a:cxn>
                <a:cxn ang="0">
                  <a:pos x="95" y="8"/>
                </a:cxn>
                <a:cxn ang="0">
                  <a:pos x="95" y="12"/>
                </a:cxn>
                <a:cxn ang="0">
                  <a:pos x="95" y="18"/>
                </a:cxn>
                <a:cxn ang="0">
                  <a:pos x="93" y="23"/>
                </a:cxn>
                <a:cxn ang="0">
                  <a:pos x="93" y="31"/>
                </a:cxn>
                <a:cxn ang="0">
                  <a:pos x="91" y="38"/>
                </a:cxn>
                <a:cxn ang="0">
                  <a:pos x="89" y="46"/>
                </a:cxn>
                <a:cxn ang="0">
                  <a:pos x="87" y="50"/>
                </a:cxn>
                <a:cxn ang="0">
                  <a:pos x="85" y="56"/>
                </a:cxn>
                <a:cxn ang="0">
                  <a:pos x="83" y="59"/>
                </a:cxn>
                <a:cxn ang="0">
                  <a:pos x="83" y="65"/>
                </a:cxn>
                <a:cxn ang="0">
                  <a:pos x="80" y="69"/>
                </a:cxn>
                <a:cxn ang="0">
                  <a:pos x="80" y="75"/>
                </a:cxn>
                <a:cxn ang="0">
                  <a:pos x="76" y="80"/>
                </a:cxn>
                <a:cxn ang="0">
                  <a:pos x="76" y="84"/>
                </a:cxn>
                <a:cxn ang="0">
                  <a:pos x="72" y="90"/>
                </a:cxn>
                <a:cxn ang="0">
                  <a:pos x="70" y="95"/>
                </a:cxn>
                <a:cxn ang="0">
                  <a:pos x="66" y="101"/>
                </a:cxn>
                <a:cxn ang="0">
                  <a:pos x="64" y="109"/>
                </a:cxn>
                <a:cxn ang="0">
                  <a:pos x="0" y="101"/>
                </a:cxn>
                <a:cxn ang="0">
                  <a:pos x="0" y="99"/>
                </a:cxn>
                <a:cxn ang="0">
                  <a:pos x="4" y="94"/>
                </a:cxn>
                <a:cxn ang="0">
                  <a:pos x="4" y="88"/>
                </a:cxn>
                <a:cxn ang="0">
                  <a:pos x="7" y="84"/>
                </a:cxn>
                <a:cxn ang="0">
                  <a:pos x="9" y="78"/>
                </a:cxn>
                <a:cxn ang="0">
                  <a:pos x="13" y="73"/>
                </a:cxn>
                <a:cxn ang="0">
                  <a:pos x="15" y="65"/>
                </a:cxn>
                <a:cxn ang="0">
                  <a:pos x="17" y="59"/>
                </a:cxn>
                <a:cxn ang="0">
                  <a:pos x="19" y="50"/>
                </a:cxn>
                <a:cxn ang="0">
                  <a:pos x="23" y="42"/>
                </a:cxn>
                <a:cxn ang="0">
                  <a:pos x="23" y="38"/>
                </a:cxn>
                <a:cxn ang="0">
                  <a:pos x="24" y="33"/>
                </a:cxn>
                <a:cxn ang="0">
                  <a:pos x="24" y="29"/>
                </a:cxn>
                <a:cxn ang="0">
                  <a:pos x="26" y="25"/>
                </a:cxn>
                <a:cxn ang="0">
                  <a:pos x="26" y="19"/>
                </a:cxn>
                <a:cxn ang="0">
                  <a:pos x="28" y="16"/>
                </a:cxn>
                <a:cxn ang="0">
                  <a:pos x="30" y="10"/>
                </a:cxn>
                <a:cxn ang="0">
                  <a:pos x="32" y="6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95" h="109">
                  <a:moveTo>
                    <a:pt x="95" y="0"/>
                  </a:moveTo>
                  <a:lnTo>
                    <a:pt x="95" y="2"/>
                  </a:lnTo>
                  <a:lnTo>
                    <a:pt x="95" y="8"/>
                  </a:lnTo>
                  <a:lnTo>
                    <a:pt x="95" y="12"/>
                  </a:lnTo>
                  <a:lnTo>
                    <a:pt x="95" y="18"/>
                  </a:lnTo>
                  <a:lnTo>
                    <a:pt x="93" y="23"/>
                  </a:lnTo>
                  <a:lnTo>
                    <a:pt x="93" y="31"/>
                  </a:lnTo>
                  <a:lnTo>
                    <a:pt x="91" y="38"/>
                  </a:lnTo>
                  <a:lnTo>
                    <a:pt x="89" y="46"/>
                  </a:lnTo>
                  <a:lnTo>
                    <a:pt x="87" y="50"/>
                  </a:lnTo>
                  <a:lnTo>
                    <a:pt x="85" y="56"/>
                  </a:lnTo>
                  <a:lnTo>
                    <a:pt x="83" y="59"/>
                  </a:lnTo>
                  <a:lnTo>
                    <a:pt x="83" y="65"/>
                  </a:lnTo>
                  <a:lnTo>
                    <a:pt x="80" y="69"/>
                  </a:lnTo>
                  <a:lnTo>
                    <a:pt x="80" y="75"/>
                  </a:lnTo>
                  <a:lnTo>
                    <a:pt x="76" y="80"/>
                  </a:lnTo>
                  <a:lnTo>
                    <a:pt x="76" y="84"/>
                  </a:lnTo>
                  <a:lnTo>
                    <a:pt x="72" y="90"/>
                  </a:lnTo>
                  <a:lnTo>
                    <a:pt x="70" y="95"/>
                  </a:lnTo>
                  <a:lnTo>
                    <a:pt x="66" y="101"/>
                  </a:lnTo>
                  <a:lnTo>
                    <a:pt x="64" y="109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4" y="94"/>
                  </a:lnTo>
                  <a:lnTo>
                    <a:pt x="4" y="88"/>
                  </a:lnTo>
                  <a:lnTo>
                    <a:pt x="7" y="84"/>
                  </a:lnTo>
                  <a:lnTo>
                    <a:pt x="9" y="78"/>
                  </a:lnTo>
                  <a:lnTo>
                    <a:pt x="13" y="73"/>
                  </a:lnTo>
                  <a:lnTo>
                    <a:pt x="15" y="65"/>
                  </a:lnTo>
                  <a:lnTo>
                    <a:pt x="17" y="59"/>
                  </a:lnTo>
                  <a:lnTo>
                    <a:pt x="19" y="50"/>
                  </a:lnTo>
                  <a:lnTo>
                    <a:pt x="23" y="42"/>
                  </a:lnTo>
                  <a:lnTo>
                    <a:pt x="23" y="38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9"/>
            <p:cNvSpPr>
              <a:spLocks/>
            </p:cNvSpPr>
            <p:nvPr/>
          </p:nvSpPr>
          <p:spPr bwMode="auto">
            <a:xfrm>
              <a:off x="6939515" y="2714625"/>
              <a:ext cx="69850" cy="6667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2"/>
                </a:cxn>
                <a:cxn ang="0">
                  <a:pos x="86" y="8"/>
                </a:cxn>
                <a:cxn ang="0">
                  <a:pos x="86" y="11"/>
                </a:cxn>
                <a:cxn ang="0">
                  <a:pos x="84" y="17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0" y="34"/>
                </a:cxn>
                <a:cxn ang="0">
                  <a:pos x="76" y="42"/>
                </a:cxn>
                <a:cxn ang="0">
                  <a:pos x="74" y="48"/>
                </a:cxn>
                <a:cxn ang="0">
                  <a:pos x="73" y="55"/>
                </a:cxn>
                <a:cxn ang="0">
                  <a:pos x="69" y="63"/>
                </a:cxn>
                <a:cxn ang="0">
                  <a:pos x="65" y="70"/>
                </a:cxn>
                <a:cxn ang="0">
                  <a:pos x="61" y="78"/>
                </a:cxn>
                <a:cxn ang="0">
                  <a:pos x="57" y="86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2" y="70"/>
                </a:cxn>
                <a:cxn ang="0">
                  <a:pos x="4" y="65"/>
                </a:cxn>
                <a:cxn ang="0">
                  <a:pos x="8" y="57"/>
                </a:cxn>
                <a:cxn ang="0">
                  <a:pos x="10" y="51"/>
                </a:cxn>
                <a:cxn ang="0">
                  <a:pos x="12" y="46"/>
                </a:cxn>
                <a:cxn ang="0">
                  <a:pos x="14" y="40"/>
                </a:cxn>
                <a:cxn ang="0">
                  <a:pos x="16" y="32"/>
                </a:cxn>
                <a:cxn ang="0">
                  <a:pos x="17" y="27"/>
                </a:cxn>
                <a:cxn ang="0">
                  <a:pos x="19" y="19"/>
                </a:cxn>
                <a:cxn ang="0">
                  <a:pos x="21" y="10"/>
                </a:cxn>
                <a:cxn ang="0">
                  <a:pos x="23" y="2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8" y="2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4" y="17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0" y="34"/>
                  </a:lnTo>
                  <a:lnTo>
                    <a:pt x="76" y="42"/>
                  </a:lnTo>
                  <a:lnTo>
                    <a:pt x="74" y="48"/>
                  </a:lnTo>
                  <a:lnTo>
                    <a:pt x="73" y="55"/>
                  </a:lnTo>
                  <a:lnTo>
                    <a:pt x="69" y="63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7" y="8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4" y="65"/>
                  </a:lnTo>
                  <a:lnTo>
                    <a:pt x="8" y="57"/>
                  </a:lnTo>
                  <a:lnTo>
                    <a:pt x="10" y="51"/>
                  </a:lnTo>
                  <a:lnTo>
                    <a:pt x="12" y="46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7" y="27"/>
                  </a:lnTo>
                  <a:lnTo>
                    <a:pt x="19" y="19"/>
                  </a:lnTo>
                  <a:lnTo>
                    <a:pt x="21" y="10"/>
                  </a:lnTo>
                  <a:lnTo>
                    <a:pt x="23" y="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6384505" y="2891867"/>
              <a:ext cx="590592" cy="590592"/>
            </a:xfrm>
            <a:prstGeom prst="ellipse">
              <a:avLst/>
            </a:prstGeom>
            <a:solidFill>
              <a:srgbClr val="E6E6E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4" name="Straight Arrow Connector 453"/>
          <p:cNvCxnSpPr/>
          <p:nvPr/>
        </p:nvCxnSpPr>
        <p:spPr>
          <a:xfrm flipV="1">
            <a:off x="2771251" y="2898665"/>
            <a:ext cx="254321" cy="6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 flipV="1">
            <a:off x="3292252" y="2894399"/>
            <a:ext cx="270086" cy="42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6" name="Group 495"/>
          <p:cNvGrpSpPr/>
          <p:nvPr/>
        </p:nvGrpSpPr>
        <p:grpSpPr>
          <a:xfrm>
            <a:off x="3195278" y="3280170"/>
            <a:ext cx="1075654" cy="436790"/>
            <a:chOff x="3195278" y="3280170"/>
            <a:chExt cx="1075654" cy="436790"/>
          </a:xfrm>
        </p:grpSpPr>
        <p:sp>
          <p:nvSpPr>
            <p:cNvPr id="461" name="Rectangle 460"/>
            <p:cNvSpPr/>
            <p:nvPr/>
          </p:nvSpPr>
          <p:spPr>
            <a:xfrm>
              <a:off x="3397352" y="3314836"/>
              <a:ext cx="873580" cy="3535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3195278" y="3280170"/>
              <a:ext cx="358974" cy="436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8" name="Rectangle 457"/>
          <p:cNvSpPr/>
          <p:nvPr/>
        </p:nvSpPr>
        <p:spPr>
          <a:xfrm>
            <a:off x="4104537" y="331484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3938584" y="331484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3776716" y="3315052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11422" y="2174994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2283987" y="2131179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/>
          <p:cNvSpPr/>
          <p:nvPr/>
        </p:nvSpPr>
        <p:spPr>
          <a:xfrm>
            <a:off x="811422" y="2174994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/>
          <p:cNvSpPr/>
          <p:nvPr/>
        </p:nvSpPr>
        <p:spPr>
          <a:xfrm>
            <a:off x="833109" y="3328416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/>
          <p:cNvSpPr/>
          <p:nvPr/>
        </p:nvSpPr>
        <p:spPr>
          <a:xfrm>
            <a:off x="833109" y="3328416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/>
        </p:nvSpPr>
        <p:spPr>
          <a:xfrm>
            <a:off x="3778923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/>
          <p:cNvSpPr/>
          <p:nvPr/>
        </p:nvSpPr>
        <p:spPr>
          <a:xfrm>
            <a:off x="3612970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2" name="Group 501"/>
          <p:cNvGrpSpPr/>
          <p:nvPr/>
        </p:nvGrpSpPr>
        <p:grpSpPr>
          <a:xfrm>
            <a:off x="386408" y="1023539"/>
            <a:ext cx="1790537" cy="1580246"/>
            <a:chOff x="386408" y="1023539"/>
            <a:chExt cx="1790537" cy="1580246"/>
          </a:xfrm>
        </p:grpSpPr>
        <p:sp>
          <p:nvSpPr>
            <p:cNvPr id="497" name="Rounded Rectangle 496"/>
            <p:cNvSpPr/>
            <p:nvPr/>
          </p:nvSpPr>
          <p:spPr>
            <a:xfrm>
              <a:off x="386408" y="1023539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Flow</a:t>
              </a:r>
            </a:p>
            <a:p>
              <a:pPr algn="ctr"/>
              <a:r>
                <a:rPr lang="pt-BR" sz="2000" dirty="0" smtClean="0"/>
                <a:t>Classifier</a:t>
              </a:r>
              <a:endParaRPr lang="en-US" sz="2000" dirty="0"/>
            </a:p>
          </p:txBody>
        </p:sp>
        <p:sp>
          <p:nvSpPr>
            <p:cNvPr id="500" name="Down Arrow 499"/>
            <p:cNvSpPr/>
            <p:nvPr/>
          </p:nvSpPr>
          <p:spPr>
            <a:xfrm rot="20794176">
              <a:off x="1177724" y="1700999"/>
              <a:ext cx="182880" cy="90278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1073683" y="1669517"/>
              <a:ext cx="185829" cy="69317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411913" y="3067600"/>
            <a:ext cx="1790537" cy="1388382"/>
            <a:chOff x="1411913" y="3067600"/>
            <a:chExt cx="1790537" cy="1388382"/>
          </a:xfrm>
        </p:grpSpPr>
        <p:sp>
          <p:nvSpPr>
            <p:cNvPr id="504" name="Rounded Rectangle 503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Congestion Control</a:t>
              </a:r>
              <a:endParaRPr lang="en-US" sz="2000" dirty="0"/>
            </a:p>
          </p:txBody>
        </p:sp>
        <p:sp>
          <p:nvSpPr>
            <p:cNvPr id="505" name="Down Arrow 504"/>
            <p:cNvSpPr/>
            <p:nvPr/>
          </p:nvSpPr>
          <p:spPr>
            <a:xfrm rot="805824" flipV="1">
              <a:off x="2915342" y="3067600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2813992" y="3742158"/>
              <a:ext cx="202547" cy="130768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3151239" y="3196402"/>
            <a:ext cx="1790537" cy="1388382"/>
            <a:chOff x="1411913" y="3067600"/>
            <a:chExt cx="1790537" cy="1388382"/>
          </a:xfrm>
        </p:grpSpPr>
        <p:sp>
          <p:nvSpPr>
            <p:cNvPr id="509" name="Rounded Rectangle 508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Packet</a:t>
              </a:r>
            </a:p>
            <a:p>
              <a:pPr algn="ctr"/>
              <a:r>
                <a:rPr lang="pt-BR" sz="2000" dirty="0" smtClean="0"/>
                <a:t>Scheduler</a:t>
              </a:r>
              <a:endParaRPr lang="en-US" sz="2000" dirty="0"/>
            </a:p>
          </p:txBody>
        </p:sp>
        <p:sp>
          <p:nvSpPr>
            <p:cNvPr id="510" name="Down Arrow 509"/>
            <p:cNvSpPr/>
            <p:nvPr/>
          </p:nvSpPr>
          <p:spPr>
            <a:xfrm rot="805824" flipV="1">
              <a:off x="2915342" y="3067600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2813992" y="3742158"/>
              <a:ext cx="202547" cy="130768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2616350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>
            <a:off x="2616350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2616350" y="2718604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>
            <a:off x="2616350" y="2718604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Group 515"/>
          <p:cNvGrpSpPr/>
          <p:nvPr/>
        </p:nvGrpSpPr>
        <p:grpSpPr>
          <a:xfrm>
            <a:off x="825634" y="3223254"/>
            <a:ext cx="1790537" cy="1388382"/>
            <a:chOff x="1411913" y="3067600"/>
            <a:chExt cx="1790537" cy="1388382"/>
          </a:xfrm>
        </p:grpSpPr>
        <p:sp>
          <p:nvSpPr>
            <p:cNvPr id="517" name="Rounded Rectangle 516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Per-Flow</a:t>
              </a:r>
            </a:p>
            <a:p>
              <a:pPr algn="ctr"/>
              <a:r>
                <a:rPr lang="pt-BR" sz="2000" dirty="0" smtClean="0"/>
                <a:t>Queues</a:t>
              </a:r>
              <a:endParaRPr lang="en-US" sz="2000" dirty="0"/>
            </a:p>
          </p:txBody>
        </p:sp>
        <p:sp>
          <p:nvSpPr>
            <p:cNvPr id="518" name="Down Arrow 517"/>
            <p:cNvSpPr/>
            <p:nvPr/>
          </p:nvSpPr>
          <p:spPr>
            <a:xfrm rot="805824" flipV="1">
              <a:off x="2915342" y="3067600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2813992" y="3742158"/>
              <a:ext cx="202547" cy="130768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4651981" y="1022997"/>
            <a:ext cx="1790537" cy="1580246"/>
            <a:chOff x="386408" y="1023539"/>
            <a:chExt cx="1790537" cy="1580246"/>
          </a:xfrm>
        </p:grpSpPr>
        <p:sp>
          <p:nvSpPr>
            <p:cNvPr id="527" name="Rounded Rectangle 526"/>
            <p:cNvSpPr/>
            <p:nvPr/>
          </p:nvSpPr>
          <p:spPr>
            <a:xfrm>
              <a:off x="386408" y="1023539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Link</a:t>
              </a:r>
            </a:p>
            <a:p>
              <a:pPr algn="ctr"/>
              <a:r>
                <a:rPr lang="pt-BR" sz="2000" dirty="0" smtClean="0"/>
                <a:t>Classifier</a:t>
              </a:r>
              <a:endParaRPr lang="en-US" sz="2000" dirty="0"/>
            </a:p>
          </p:txBody>
        </p:sp>
        <p:sp>
          <p:nvSpPr>
            <p:cNvPr id="528" name="Down Arrow 527"/>
            <p:cNvSpPr/>
            <p:nvPr/>
          </p:nvSpPr>
          <p:spPr>
            <a:xfrm rot="20794176">
              <a:off x="1177724" y="1700999"/>
              <a:ext cx="182880" cy="90278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1073683" y="1669517"/>
              <a:ext cx="185829" cy="69317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4941397" y="3214517"/>
            <a:ext cx="1790537" cy="1346048"/>
            <a:chOff x="1411913" y="3109934"/>
            <a:chExt cx="1790537" cy="1346048"/>
          </a:xfrm>
        </p:grpSpPr>
        <p:sp>
          <p:nvSpPr>
            <p:cNvPr id="538" name="Rounded Rectangle 537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       Slot </a:t>
              </a:r>
              <a:r>
                <a:rPr lang="pt-BR" sz="2000" i="1" dirty="0" smtClean="0"/>
                <a:t>t</a:t>
              </a:r>
              <a:r>
                <a:rPr lang="pt-BR" sz="2000" i="1" dirty="0" smtClean="0">
                  <a:solidFill>
                    <a:srgbClr val="98A4AB"/>
                  </a:solidFill>
                </a:rPr>
                <a:t>+</a:t>
              </a:r>
              <a:r>
                <a:rPr lang="pt-BR" sz="2000" dirty="0" smtClean="0">
                  <a:solidFill>
                    <a:srgbClr val="98A4AB"/>
                  </a:solidFill>
                </a:rPr>
                <a:t>1</a:t>
              </a:r>
              <a:endParaRPr lang="en-US" sz="2000" dirty="0">
                <a:solidFill>
                  <a:srgbClr val="98A4AB"/>
                </a:solidFill>
              </a:endParaRPr>
            </a:p>
          </p:txBody>
        </p:sp>
        <p:sp>
          <p:nvSpPr>
            <p:cNvPr id="539" name="Down Arrow 538"/>
            <p:cNvSpPr/>
            <p:nvPr/>
          </p:nvSpPr>
          <p:spPr>
            <a:xfrm rot="20794176" flipH="1" flipV="1">
              <a:off x="1501409" y="3109934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1543992" y="3742158"/>
              <a:ext cx="202547" cy="162044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709" name="Picture 5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90" y="3928533"/>
            <a:ext cx="490643" cy="521757"/>
          </a:xfrm>
          <a:prstGeom prst="rect">
            <a:avLst/>
          </a:prstGeom>
          <a:noFill/>
        </p:spPr>
      </p:pic>
      <p:grpSp>
        <p:nvGrpSpPr>
          <p:cNvPr id="568" name="Group 567"/>
          <p:cNvGrpSpPr/>
          <p:nvPr/>
        </p:nvGrpSpPr>
        <p:grpSpPr>
          <a:xfrm>
            <a:off x="3983784" y="985020"/>
            <a:ext cx="2562159" cy="1584128"/>
            <a:chOff x="3983784" y="985020"/>
            <a:chExt cx="2562159" cy="1584128"/>
          </a:xfrm>
        </p:grpSpPr>
        <p:sp>
          <p:nvSpPr>
            <p:cNvPr id="513" name="Rounded Rectangle 512"/>
            <p:cNvSpPr/>
            <p:nvPr/>
          </p:nvSpPr>
          <p:spPr>
            <a:xfrm>
              <a:off x="3983784" y="985020"/>
              <a:ext cx="2562159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000" dirty="0" smtClean="0"/>
                <a:t>        Flow Schedule</a:t>
              </a:r>
              <a:endParaRPr lang="en-US" sz="2000" dirty="0"/>
            </a:p>
          </p:txBody>
        </p:sp>
        <p:sp>
          <p:nvSpPr>
            <p:cNvPr id="565" name="Down Arrow 564"/>
            <p:cNvSpPr/>
            <p:nvPr/>
          </p:nvSpPr>
          <p:spPr>
            <a:xfrm rot="20794176">
              <a:off x="4520133" y="1666362"/>
              <a:ext cx="182880" cy="90278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4416092" y="1634880"/>
              <a:ext cx="185829" cy="69317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711" name="Picture 55" descr="C:\Documents and Settings\Rafael\Local Settings\Temporary Internet Files\Content.IE5\2XCDIHAD\MC9001988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8766" y="1108750"/>
            <a:ext cx="437564" cy="447414"/>
          </a:xfrm>
          <a:prstGeom prst="rect">
            <a:avLst/>
          </a:prstGeom>
          <a:noFill/>
        </p:spPr>
      </p:pic>
      <p:sp>
        <p:nvSpPr>
          <p:cNvPr id="371" name="Rectangle 370"/>
          <p:cNvSpPr/>
          <p:nvPr/>
        </p:nvSpPr>
        <p:spPr>
          <a:xfrm>
            <a:off x="4110393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4104537" y="2714032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/>
        </p:nvSpPr>
        <p:spPr>
          <a:xfrm>
            <a:off x="4110393" y="2130820"/>
            <a:ext cx="166396" cy="353592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Group 571"/>
          <p:cNvGrpSpPr/>
          <p:nvPr/>
        </p:nvGrpSpPr>
        <p:grpSpPr>
          <a:xfrm>
            <a:off x="6724664" y="987676"/>
            <a:ext cx="2359047" cy="1584128"/>
            <a:chOff x="3983783" y="985020"/>
            <a:chExt cx="2359047" cy="1584128"/>
          </a:xfrm>
        </p:grpSpPr>
        <p:sp>
          <p:nvSpPr>
            <p:cNvPr id="573" name="Rounded Rectangle 572"/>
            <p:cNvSpPr/>
            <p:nvPr/>
          </p:nvSpPr>
          <p:spPr>
            <a:xfrm>
              <a:off x="3983783" y="985020"/>
              <a:ext cx="235904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000" dirty="0" smtClean="0"/>
                <a:t>       Link Schedule</a:t>
              </a:r>
              <a:endParaRPr lang="en-US" sz="2000" dirty="0"/>
            </a:p>
          </p:txBody>
        </p:sp>
        <p:sp>
          <p:nvSpPr>
            <p:cNvPr id="574" name="Down Arrow 573"/>
            <p:cNvSpPr/>
            <p:nvPr/>
          </p:nvSpPr>
          <p:spPr>
            <a:xfrm rot="20794176">
              <a:off x="4520133" y="1666362"/>
              <a:ext cx="182880" cy="90278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4416092" y="1634880"/>
              <a:ext cx="185829" cy="69317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6" name="Picture 55" descr="C:\Documents and Settings\Rafael\Local Settings\Temporary Internet Files\Content.IE5\2XCDIHAD\MC9001988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3505" y="1111406"/>
            <a:ext cx="437564" cy="447414"/>
          </a:xfrm>
          <a:prstGeom prst="rect">
            <a:avLst/>
          </a:prstGeom>
          <a:noFill/>
        </p:spPr>
      </p:pic>
      <p:cxnSp>
        <p:nvCxnSpPr>
          <p:cNvPr id="592" name="Straight Connector 591"/>
          <p:cNvCxnSpPr/>
          <p:nvPr/>
        </p:nvCxnSpPr>
        <p:spPr>
          <a:xfrm>
            <a:off x="8346441" y="3079280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>
            <a:off x="8343255" y="2365603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>
            <a:off x="8352284" y="2001861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Rectangle 579"/>
          <p:cNvSpPr/>
          <p:nvPr/>
        </p:nvSpPr>
        <p:spPr>
          <a:xfrm>
            <a:off x="6821356" y="2130820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/>
          <p:cNvSpPr/>
          <p:nvPr/>
        </p:nvSpPr>
        <p:spPr>
          <a:xfrm>
            <a:off x="6830148" y="2716340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4" name="Straight Connector 603"/>
          <p:cNvCxnSpPr/>
          <p:nvPr/>
        </p:nvCxnSpPr>
        <p:spPr>
          <a:xfrm>
            <a:off x="8342724" y="3445146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>
            <a:off x="8348565" y="3804640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8344848" y="4173692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/>
          <p:cNvCxnSpPr/>
          <p:nvPr/>
        </p:nvCxnSpPr>
        <p:spPr>
          <a:xfrm>
            <a:off x="8344317" y="4542744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/>
          <p:cNvCxnSpPr/>
          <p:nvPr/>
        </p:nvCxnSpPr>
        <p:spPr>
          <a:xfrm>
            <a:off x="8346973" y="4914982"/>
            <a:ext cx="175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Arrow Connector 613"/>
          <p:cNvCxnSpPr/>
          <p:nvPr/>
        </p:nvCxnSpPr>
        <p:spPr>
          <a:xfrm flipH="1">
            <a:off x="7835346" y="4753036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Diamond 614"/>
          <p:cNvSpPr/>
          <p:nvPr/>
        </p:nvSpPr>
        <p:spPr>
          <a:xfrm>
            <a:off x="7396216" y="4540081"/>
            <a:ext cx="421217" cy="432758"/>
          </a:xfrm>
          <a:prstGeom prst="diamond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" name="Straight Arrow Connector 618"/>
          <p:cNvCxnSpPr/>
          <p:nvPr/>
        </p:nvCxnSpPr>
        <p:spPr>
          <a:xfrm flipH="1">
            <a:off x="7035471" y="4753938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Arrow Connector 620"/>
          <p:cNvCxnSpPr/>
          <p:nvPr/>
        </p:nvCxnSpPr>
        <p:spPr>
          <a:xfrm flipH="1">
            <a:off x="5841672" y="4728538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Oval 621"/>
          <p:cNvSpPr/>
          <p:nvPr/>
        </p:nvSpPr>
        <p:spPr>
          <a:xfrm>
            <a:off x="5431368" y="4545642"/>
            <a:ext cx="414866" cy="414866"/>
          </a:xfrm>
          <a:prstGeom prst="ellipse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3" name="Straight Arrow Connector 622"/>
          <p:cNvCxnSpPr/>
          <p:nvPr/>
        </p:nvCxnSpPr>
        <p:spPr>
          <a:xfrm flipH="1">
            <a:off x="5020405" y="4728538"/>
            <a:ext cx="345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Diamond 623"/>
          <p:cNvSpPr/>
          <p:nvPr/>
        </p:nvSpPr>
        <p:spPr>
          <a:xfrm>
            <a:off x="4559883" y="4497748"/>
            <a:ext cx="421217" cy="432758"/>
          </a:xfrm>
          <a:prstGeom prst="diamond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5" name="Group 624"/>
          <p:cNvGrpSpPr/>
          <p:nvPr/>
        </p:nvGrpSpPr>
        <p:grpSpPr>
          <a:xfrm>
            <a:off x="5894439" y="3154068"/>
            <a:ext cx="1790537" cy="1388382"/>
            <a:chOff x="1411913" y="3067600"/>
            <a:chExt cx="1790537" cy="1388382"/>
          </a:xfrm>
        </p:grpSpPr>
        <p:sp>
          <p:nvSpPr>
            <p:cNvPr id="626" name="Rounded Rectangle 625"/>
            <p:cNvSpPr/>
            <p:nvPr/>
          </p:nvSpPr>
          <p:spPr>
            <a:xfrm>
              <a:off x="1411913" y="3730361"/>
              <a:ext cx="1790537" cy="725621"/>
            </a:xfrm>
            <a:prstGeom prst="roundRect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/>
                <a:t>Packet</a:t>
              </a:r>
            </a:p>
            <a:p>
              <a:pPr algn="ctr"/>
              <a:r>
                <a:rPr lang="pt-BR" sz="2000" dirty="0" smtClean="0"/>
                <a:t>Scheduler</a:t>
              </a:r>
              <a:endParaRPr lang="en-US" sz="2000" dirty="0"/>
            </a:p>
          </p:txBody>
        </p:sp>
        <p:sp>
          <p:nvSpPr>
            <p:cNvPr id="627" name="Down Arrow 626"/>
            <p:cNvSpPr/>
            <p:nvPr/>
          </p:nvSpPr>
          <p:spPr>
            <a:xfrm rot="805824" flipV="1">
              <a:off x="2915342" y="3067600"/>
              <a:ext cx="182880" cy="765106"/>
            </a:xfrm>
            <a:prstGeom prst="downArrow">
              <a:avLst/>
            </a:prstGeom>
            <a:solidFill>
              <a:srgbClr val="98A4AB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2813992" y="3742158"/>
              <a:ext cx="202547" cy="130768"/>
            </a:xfrm>
            <a:prstGeom prst="rect">
              <a:avLst/>
            </a:prstGeom>
            <a:solidFill>
              <a:srgbClr val="98A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7" name="Freeform 636"/>
          <p:cNvSpPr/>
          <p:nvPr/>
        </p:nvSpPr>
        <p:spPr>
          <a:xfrm>
            <a:off x="584200" y="4080933"/>
            <a:ext cx="3860800" cy="753534"/>
          </a:xfrm>
          <a:custGeom>
            <a:avLst/>
            <a:gdLst>
              <a:gd name="connsiteX0" fmla="*/ 3860800 w 3860800"/>
              <a:gd name="connsiteY0" fmla="*/ 719667 h 873479"/>
              <a:gd name="connsiteX1" fmla="*/ 1278467 w 3860800"/>
              <a:gd name="connsiteY1" fmla="*/ 753534 h 873479"/>
              <a:gd name="connsiteX2" fmla="*/ 0 w 3860800"/>
              <a:gd name="connsiteY2" fmla="*/ 0 h 873479"/>
              <a:gd name="connsiteX0" fmla="*/ 3860800 w 3860800"/>
              <a:gd name="connsiteY0" fmla="*/ 719667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  <a:gd name="connsiteX0" fmla="*/ 3860800 w 3860800"/>
              <a:gd name="connsiteY0" fmla="*/ 719667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  <a:gd name="connsiteX0" fmla="*/ 3860800 w 3860800"/>
              <a:gd name="connsiteY0" fmla="*/ 753534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0800" h="753534">
                <a:moveTo>
                  <a:pt x="3860800" y="753534"/>
                </a:moveTo>
                <a:lnTo>
                  <a:pt x="1278467" y="753534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TextBox 637"/>
          <p:cNvSpPr txBox="1"/>
          <p:nvPr/>
        </p:nvSpPr>
        <p:spPr>
          <a:xfrm>
            <a:off x="3597271" y="4797994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Local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639" name="Freeform 638"/>
          <p:cNvSpPr/>
          <p:nvPr/>
        </p:nvSpPr>
        <p:spPr>
          <a:xfrm>
            <a:off x="3008376" y="3492669"/>
            <a:ext cx="1442720" cy="1229022"/>
          </a:xfrm>
          <a:custGeom>
            <a:avLst/>
            <a:gdLst>
              <a:gd name="connsiteX0" fmla="*/ 3860800 w 3860800"/>
              <a:gd name="connsiteY0" fmla="*/ 719667 h 873479"/>
              <a:gd name="connsiteX1" fmla="*/ 1278467 w 3860800"/>
              <a:gd name="connsiteY1" fmla="*/ 753534 h 873479"/>
              <a:gd name="connsiteX2" fmla="*/ 0 w 3860800"/>
              <a:gd name="connsiteY2" fmla="*/ 0 h 873479"/>
              <a:gd name="connsiteX0" fmla="*/ 3860800 w 3860800"/>
              <a:gd name="connsiteY0" fmla="*/ 719667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  <a:gd name="connsiteX0" fmla="*/ 3860800 w 3860800"/>
              <a:gd name="connsiteY0" fmla="*/ 719667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  <a:gd name="connsiteX0" fmla="*/ 3860800 w 3860800"/>
              <a:gd name="connsiteY0" fmla="*/ 753534 h 753534"/>
              <a:gd name="connsiteX1" fmla="*/ 1278467 w 3860800"/>
              <a:gd name="connsiteY1" fmla="*/ 753534 h 753534"/>
              <a:gd name="connsiteX2" fmla="*/ 0 w 3860800"/>
              <a:gd name="connsiteY2" fmla="*/ 0 h 753534"/>
              <a:gd name="connsiteX0" fmla="*/ 2582333 w 2582333"/>
              <a:gd name="connsiteY0" fmla="*/ 1219878 h 1219878"/>
              <a:gd name="connsiteX1" fmla="*/ 0 w 2582333"/>
              <a:gd name="connsiteY1" fmla="*/ 1219878 h 1219878"/>
              <a:gd name="connsiteX2" fmla="*/ 1611037 w 2582333"/>
              <a:gd name="connsiteY2" fmla="*/ 0 h 1219878"/>
              <a:gd name="connsiteX0" fmla="*/ 1430189 w 1430189"/>
              <a:gd name="connsiteY0" fmla="*/ 1219878 h 1229022"/>
              <a:gd name="connsiteX1" fmla="*/ 0 w 1430189"/>
              <a:gd name="connsiteY1" fmla="*/ 1229022 h 1229022"/>
              <a:gd name="connsiteX2" fmla="*/ 458893 w 1430189"/>
              <a:gd name="connsiteY2" fmla="*/ 0 h 1229022"/>
              <a:gd name="connsiteX0" fmla="*/ 1442720 w 1442720"/>
              <a:gd name="connsiteY0" fmla="*/ 1219878 h 1229022"/>
              <a:gd name="connsiteX1" fmla="*/ 12531 w 1442720"/>
              <a:gd name="connsiteY1" fmla="*/ 1229022 h 1229022"/>
              <a:gd name="connsiteX2" fmla="*/ 0 w 1442720"/>
              <a:gd name="connsiteY2" fmla="*/ 339 h 1229022"/>
              <a:gd name="connsiteX3" fmla="*/ 471424 w 1442720"/>
              <a:gd name="connsiteY3" fmla="*/ 0 h 12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720" h="1229022">
                <a:moveTo>
                  <a:pt x="1442720" y="1219878"/>
                </a:moveTo>
                <a:lnTo>
                  <a:pt x="12531" y="1229022"/>
                </a:lnTo>
                <a:lnTo>
                  <a:pt x="0" y="339"/>
                </a:lnTo>
                <a:lnTo>
                  <a:pt x="471424" y="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TextBox 639"/>
          <p:cNvSpPr txBox="1"/>
          <p:nvPr/>
        </p:nvSpPr>
        <p:spPr>
          <a:xfrm>
            <a:off x="3301615" y="434689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Forward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647" name="Rectangle 646"/>
          <p:cNvSpPr/>
          <p:nvPr/>
        </p:nvSpPr>
        <p:spPr>
          <a:xfrm>
            <a:off x="6209800" y="4541341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>
            <a:off x="8354823" y="4549369"/>
            <a:ext cx="166396" cy="35359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/>
          <p:cNvSpPr/>
          <p:nvPr/>
        </p:nvSpPr>
        <p:spPr>
          <a:xfrm>
            <a:off x="6838940" y="3314840"/>
            <a:ext cx="166396" cy="353592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1635513" y="3757023"/>
            <a:ext cx="5992048" cy="1388382"/>
            <a:chOff x="2020879" y="4192651"/>
            <a:chExt cx="5992048" cy="1388382"/>
          </a:xfrm>
        </p:grpSpPr>
        <p:grpSp>
          <p:nvGrpSpPr>
            <p:cNvPr id="229" name="Group 228"/>
            <p:cNvGrpSpPr/>
            <p:nvPr/>
          </p:nvGrpSpPr>
          <p:grpSpPr>
            <a:xfrm>
              <a:off x="2020879" y="4192651"/>
              <a:ext cx="5992048" cy="1388382"/>
              <a:chOff x="1567029" y="3067600"/>
              <a:chExt cx="5992048" cy="1388382"/>
            </a:xfrm>
          </p:grpSpPr>
          <p:sp>
            <p:nvSpPr>
              <p:cNvPr id="232" name="Down Arrow 231"/>
              <p:cNvSpPr/>
              <p:nvPr/>
            </p:nvSpPr>
            <p:spPr>
              <a:xfrm rot="805824" flipV="1">
                <a:off x="2481001" y="3067600"/>
                <a:ext cx="182880" cy="765106"/>
              </a:xfrm>
              <a:prstGeom prst="downArrow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14241" y="3745532"/>
                <a:ext cx="202547" cy="130768"/>
              </a:xfrm>
              <a:prstGeom prst="rect">
                <a:avLst/>
              </a:prstGeom>
              <a:solidFill>
                <a:srgbClr val="98A4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ounded Rectangle 229"/>
              <p:cNvSpPr/>
              <p:nvPr/>
            </p:nvSpPr>
            <p:spPr>
              <a:xfrm>
                <a:off x="1567029" y="3730361"/>
                <a:ext cx="5992048" cy="725621"/>
              </a:xfrm>
              <a:prstGeom prst="roundRect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000" dirty="0" smtClean="0"/>
                  <a:t>	Congestion control ensures </a:t>
                </a:r>
                <a:r>
                  <a:rPr lang="pt-BR" sz="2000" dirty="0" smtClean="0"/>
                  <a:t>flow rates</a:t>
                </a:r>
                <a:endParaRPr lang="pt-BR" sz="2000" dirty="0" smtClean="0"/>
              </a:p>
              <a:p>
                <a:r>
                  <a:rPr lang="pt-BR" sz="2000" dirty="0" smtClean="0"/>
                  <a:t>	are within the capacity region</a:t>
                </a:r>
                <a:endParaRPr lang="en-US" sz="2000" dirty="0"/>
              </a:p>
            </p:txBody>
          </p:sp>
        </p:grpSp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4849" y="4923757"/>
              <a:ext cx="485723" cy="61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1" name="Group 240"/>
          <p:cNvGrpSpPr/>
          <p:nvPr/>
        </p:nvGrpSpPr>
        <p:grpSpPr>
          <a:xfrm>
            <a:off x="1635513" y="3757022"/>
            <a:ext cx="5992048" cy="1388383"/>
            <a:chOff x="1379256" y="3372031"/>
            <a:chExt cx="5992048" cy="1388383"/>
          </a:xfrm>
        </p:grpSpPr>
        <p:grpSp>
          <p:nvGrpSpPr>
            <p:cNvPr id="236" name="Group 228"/>
            <p:cNvGrpSpPr/>
            <p:nvPr/>
          </p:nvGrpSpPr>
          <p:grpSpPr>
            <a:xfrm>
              <a:off x="1379256" y="3372031"/>
              <a:ext cx="5992048" cy="1388383"/>
              <a:chOff x="1411913" y="3067599"/>
              <a:chExt cx="5992048" cy="1388383"/>
            </a:xfrm>
          </p:grpSpPr>
          <p:sp>
            <p:nvSpPr>
              <p:cNvPr id="238" name="Rounded Rectangle 237"/>
              <p:cNvSpPr/>
              <p:nvPr/>
            </p:nvSpPr>
            <p:spPr>
              <a:xfrm>
                <a:off x="1411913" y="3730361"/>
                <a:ext cx="5992048" cy="725621"/>
              </a:xfrm>
              <a:prstGeom prst="roundRect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000" dirty="0" smtClean="0"/>
                  <a:t>	Flow queues at the kernel address the 	limited memory in the firmware</a:t>
                </a:r>
                <a:endParaRPr lang="en-US" sz="2000" dirty="0"/>
              </a:p>
            </p:txBody>
          </p:sp>
          <p:sp>
            <p:nvSpPr>
              <p:cNvPr id="239" name="Down Arrow 238"/>
              <p:cNvSpPr/>
              <p:nvPr/>
            </p:nvSpPr>
            <p:spPr>
              <a:xfrm rot="805824" flipV="1">
                <a:off x="3417173" y="3067599"/>
                <a:ext cx="182880" cy="765106"/>
              </a:xfrm>
              <a:prstGeom prst="downArrow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303517" y="3745531"/>
                <a:ext cx="202547" cy="130768"/>
              </a:xfrm>
              <a:prstGeom prst="rect">
                <a:avLst/>
              </a:prstGeom>
              <a:solidFill>
                <a:srgbClr val="98A4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488" y="4079631"/>
              <a:ext cx="546957" cy="64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7" name="Group 256"/>
          <p:cNvGrpSpPr/>
          <p:nvPr/>
        </p:nvGrpSpPr>
        <p:grpSpPr>
          <a:xfrm>
            <a:off x="1635513" y="3757023"/>
            <a:ext cx="5992048" cy="1388382"/>
            <a:chOff x="3074306" y="4028524"/>
            <a:chExt cx="5992048" cy="1388382"/>
          </a:xfrm>
        </p:grpSpPr>
        <p:grpSp>
          <p:nvGrpSpPr>
            <p:cNvPr id="243" name="Group 228"/>
            <p:cNvGrpSpPr/>
            <p:nvPr/>
          </p:nvGrpSpPr>
          <p:grpSpPr>
            <a:xfrm>
              <a:off x="3074306" y="4028524"/>
              <a:ext cx="5992048" cy="1388382"/>
              <a:chOff x="2180840" y="3067600"/>
              <a:chExt cx="5992048" cy="1388382"/>
            </a:xfrm>
          </p:grpSpPr>
          <p:sp>
            <p:nvSpPr>
              <p:cNvPr id="253" name="Rounded Rectangle 252"/>
              <p:cNvSpPr/>
              <p:nvPr/>
            </p:nvSpPr>
            <p:spPr>
              <a:xfrm>
                <a:off x="2180840" y="3730361"/>
                <a:ext cx="5992048" cy="725621"/>
              </a:xfrm>
              <a:prstGeom prst="roundRect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000" dirty="0" smtClean="0"/>
                  <a:t>	Flow scheduler enforces schedule </a:t>
                </a:r>
              </a:p>
              <a:p>
                <a:r>
                  <a:rPr lang="pt-BR" sz="2000" dirty="0" smtClean="0"/>
                  <a:t>	and avoids overflows at the firmware</a:t>
                </a:r>
                <a:endParaRPr lang="en-US" sz="2000" dirty="0"/>
              </a:p>
            </p:txBody>
          </p:sp>
          <p:sp>
            <p:nvSpPr>
              <p:cNvPr id="254" name="Down Arrow 253"/>
              <p:cNvSpPr/>
              <p:nvPr/>
            </p:nvSpPr>
            <p:spPr>
              <a:xfrm rot="805824" flipV="1">
                <a:off x="5170875" y="3067600"/>
                <a:ext cx="182880" cy="765106"/>
              </a:xfrm>
              <a:prstGeom prst="downArrow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057219" y="3745532"/>
                <a:ext cx="202547" cy="130768"/>
              </a:xfrm>
              <a:prstGeom prst="rect">
                <a:avLst/>
              </a:prstGeom>
              <a:solidFill>
                <a:srgbClr val="98A4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6" name="Picture 55" descr="C:\Documents and Settings\Rafael\Local Settings\Temporary Internet Files\Content.IE5\2XCDIHAD\MC90019886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851" y="4823919"/>
              <a:ext cx="437564" cy="447414"/>
            </a:xfrm>
            <a:prstGeom prst="rect">
              <a:avLst/>
            </a:prstGeom>
            <a:noFill/>
          </p:spPr>
        </p:pic>
      </p:grpSp>
      <p:grpSp>
        <p:nvGrpSpPr>
          <p:cNvPr id="264" name="Group 263"/>
          <p:cNvGrpSpPr/>
          <p:nvPr/>
        </p:nvGrpSpPr>
        <p:grpSpPr>
          <a:xfrm>
            <a:off x="1635513" y="3716201"/>
            <a:ext cx="5992048" cy="1429204"/>
            <a:chOff x="2596572" y="4932038"/>
            <a:chExt cx="5992048" cy="1429204"/>
          </a:xfrm>
        </p:grpSpPr>
        <p:grpSp>
          <p:nvGrpSpPr>
            <p:cNvPr id="259" name="Group 228"/>
            <p:cNvGrpSpPr/>
            <p:nvPr/>
          </p:nvGrpSpPr>
          <p:grpSpPr>
            <a:xfrm>
              <a:off x="2596572" y="4932038"/>
              <a:ext cx="5992048" cy="1429204"/>
              <a:chOff x="1550706" y="3818714"/>
              <a:chExt cx="5992048" cy="1429204"/>
            </a:xfrm>
          </p:grpSpPr>
          <p:sp>
            <p:nvSpPr>
              <p:cNvPr id="261" name="Rounded Rectangle 260"/>
              <p:cNvSpPr/>
              <p:nvPr/>
            </p:nvSpPr>
            <p:spPr>
              <a:xfrm>
                <a:off x="1550706" y="4522297"/>
                <a:ext cx="5992048" cy="725621"/>
              </a:xfrm>
              <a:prstGeom prst="roundRect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000" dirty="0" smtClean="0"/>
                  <a:t>	Link queues required for link scheduling</a:t>
                </a:r>
              </a:p>
            </p:txBody>
          </p:sp>
          <p:sp>
            <p:nvSpPr>
              <p:cNvPr id="262" name="Down Arrow 261"/>
              <p:cNvSpPr/>
              <p:nvPr/>
            </p:nvSpPr>
            <p:spPr>
              <a:xfrm rot="805824" flipV="1">
                <a:off x="6584816" y="3818714"/>
                <a:ext cx="182880" cy="765106"/>
              </a:xfrm>
              <a:prstGeom prst="downArrow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503817" y="4534764"/>
                <a:ext cx="202547" cy="130768"/>
              </a:xfrm>
              <a:prstGeom prst="rect">
                <a:avLst/>
              </a:prstGeom>
              <a:solidFill>
                <a:srgbClr val="98A4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1860" name="Picture 4" descr="C:\Documents and Settings\Rafael\Local Settings\Temporary Internet Files\Content.IE5\09YZ41MN\MP900302924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76311" y="5804806"/>
              <a:ext cx="594027" cy="423863"/>
            </a:xfrm>
            <a:prstGeom prst="rect">
              <a:avLst/>
            </a:prstGeom>
            <a:noFill/>
          </p:spPr>
        </p:pic>
      </p:grpSp>
      <p:grpSp>
        <p:nvGrpSpPr>
          <p:cNvPr id="265" name="Group 264"/>
          <p:cNvGrpSpPr/>
          <p:nvPr/>
        </p:nvGrpSpPr>
        <p:grpSpPr>
          <a:xfrm>
            <a:off x="1635513" y="3757023"/>
            <a:ext cx="5992048" cy="1388382"/>
            <a:chOff x="2305379" y="4028524"/>
            <a:chExt cx="5992048" cy="1388382"/>
          </a:xfrm>
        </p:grpSpPr>
        <p:grpSp>
          <p:nvGrpSpPr>
            <p:cNvPr id="266" name="Group 228"/>
            <p:cNvGrpSpPr/>
            <p:nvPr/>
          </p:nvGrpSpPr>
          <p:grpSpPr>
            <a:xfrm>
              <a:off x="2305379" y="4028524"/>
              <a:ext cx="5992048" cy="1388382"/>
              <a:chOff x="1411913" y="3067600"/>
              <a:chExt cx="5992048" cy="1388382"/>
            </a:xfrm>
          </p:grpSpPr>
          <p:sp>
            <p:nvSpPr>
              <p:cNvPr id="268" name="Rounded Rectangle 267"/>
              <p:cNvSpPr/>
              <p:nvPr/>
            </p:nvSpPr>
            <p:spPr>
              <a:xfrm>
                <a:off x="1411913" y="3730361"/>
                <a:ext cx="5992048" cy="725621"/>
              </a:xfrm>
              <a:prstGeom prst="roundRect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2000" dirty="0" smtClean="0"/>
                  <a:t>	Link scheduler enforces schedule,  	respecting TDMA slot boundaries</a:t>
                </a:r>
                <a:endParaRPr lang="en-US" sz="2000" dirty="0"/>
              </a:p>
            </p:txBody>
          </p:sp>
          <p:sp>
            <p:nvSpPr>
              <p:cNvPr id="269" name="Down Arrow 268"/>
              <p:cNvSpPr/>
              <p:nvPr/>
            </p:nvSpPr>
            <p:spPr>
              <a:xfrm rot="805824" flipV="1">
                <a:off x="7159683" y="3067600"/>
                <a:ext cx="182880" cy="765106"/>
              </a:xfrm>
              <a:prstGeom prst="downArrow">
                <a:avLst/>
              </a:prstGeom>
              <a:solidFill>
                <a:srgbClr val="98A4AB"/>
              </a:solidFill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046027" y="3745532"/>
                <a:ext cx="202547" cy="130768"/>
              </a:xfrm>
              <a:prstGeom prst="rect">
                <a:avLst/>
              </a:prstGeom>
              <a:solidFill>
                <a:srgbClr val="98A4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7" name="Picture 55" descr="C:\Documents and Settings\Rafael\Local Settings\Temporary Internet Files\Content.IE5\2XCDIHAD\MC90019886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5119" y="4848412"/>
              <a:ext cx="437564" cy="4474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6615 0.08473 L 0.13837 -0.00486 L 0.17795 -0.00532 " pathEditMode="relative" rAng="0" ptsTypes="ATAA">
                                      <p:cBhvr>
                                        <p:cTn id="5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6424 -0.0838 L 0.17778 -0.0879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6615 0.08473 L 0.13837 -0.00486 L 0.16129 -0.00509 " pathEditMode="relative" rAng="0" ptsTypes="ATAA">
                                      <p:cBhvr>
                                        <p:cTn id="72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6424 -0.0838 L 0.1599 -0.0875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7 L 0.12812 0.00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4462 -2.22222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7 L 0.1092 0.000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2621 -2.22222E-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205E-6 L 0.04357 0.22587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70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6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7 L -0.03195 -0.17523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5353E-6 L 0.00659 0.00093 L 0.07257 0.08864 L 0.15955 0.08679 L 0.21892 -0.00092 L 0.25989 0.00047 " pathEditMode="relative" rAng="0" ptsTypes="AAAAAA">
                                      <p:cBhvr>
                                        <p:cTn id="252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4485E-7 L 0.2618 -2.24485E-7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5353E-6 L 0.00659 0.00093 L 0.07257 0.08864 L 0.15955 0.08679 L 0.22552 0.17334 L 0.26232 0.17288 " pathEditMode="relative" rAng="0" ptsTypes="AAAAAA">
                                      <p:cBhvr>
                                        <p:cTn id="272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205E-6 L 0.04357 0.22587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524E-6 L 0.16667 -1.6524E-6 " pathEditMode="relative" rAng="0" ptsTypes="AA">
                                      <p:cBhvr>
                                        <p:cTn id="336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indefinite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B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indefinite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indefinite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indefinite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8" dur="indefinite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indefinite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6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5353E-6 L 0.01007 -4.75353E-6 L 0.07813 0.08448 L 0.16754 0.08448 " pathEditMode="relative" rAng="0" ptsTypes="AAAa">
                                      <p:cBhvr>
                                        <p:cTn id="360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4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indefinite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8" dur="indefinite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indefinite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indefinite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B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2" dur="indefinite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indefinite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indefinite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0" dur="indefinite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indefinite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4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4571E-8 L 0.01181 2.54571E-8 L 0.07778 -0.08702 L 0.1658 -0.08794 " pathEditMode="relative" rAng="0" ptsTypes="AAAA">
                                      <p:cBhvr>
                                        <p:cTn id="390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9"/>
                                            </p:cond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4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indefinite"/>
                                        <p:tgtEl>
                                          <p:spTgt spid="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9" dur="indefinite"/>
                                        <p:tgtEl>
                                          <p:spTgt spid="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indefinite"/>
                                        <p:tgtEl>
                                          <p:spTgt spid="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indefinite"/>
                                        <p:tgtEl>
                                          <p:spTgt spid="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B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3" dur="indefinite"/>
                                        <p:tgtEl>
                                          <p:spTgt spid="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indefinite"/>
                                        <p:tgtEl>
                                          <p:spTgt spid="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3489 -3.7037E-7 " pathEditMode="relative" rAng="0" ptsTypes="AA">
                                      <p:cBhvr>
                                        <p:cTn id="424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72 0.00023 L -0.7184 0.00556 L -0.85382 -0.09676 " pathEditMode="relative" rAng="0" ptsTypes="AAA">
                                      <p:cBhvr>
                                        <p:cTn id="445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36163 -2.96296E-6 L -0.36093 -0.18032 L -0.26614 -0.1794 " pathEditMode="relative" rAng="0" ptsTypes="AAAA">
                                      <p:cBhvr>
                                        <p:cTn id="467" dur="2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6"/>
                                            </p:cond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613" grpId="0" animBg="1"/>
      <p:bldP spid="613" grpId="1" animBg="1"/>
      <p:bldP spid="395" grpId="0" animBg="1"/>
      <p:bldP spid="402" grpId="0" animBg="1"/>
      <p:bldP spid="582" grpId="0" animBg="1"/>
      <p:bldP spid="597" grpId="0" animBg="1"/>
      <p:bldP spid="595" grpId="0" animBg="1"/>
      <p:bldP spid="570" grpId="0" animBg="1"/>
      <p:bldP spid="569" grpId="0" animBg="1"/>
      <p:bldP spid="569" grpId="1" animBg="1"/>
      <p:bldP spid="487" grpId="0" animBg="1"/>
      <p:bldP spid="486" grpId="0" animBg="1"/>
      <p:bldP spid="396" grpId="0" animBg="1"/>
      <p:bldP spid="397" grpId="0" animBg="1"/>
      <p:bldP spid="397" grpId="1" animBg="1"/>
      <p:bldP spid="403" grpId="0" animBg="1"/>
      <p:bldP spid="404" grpId="0" animBg="1"/>
      <p:bldP spid="404" grpId="1" animBg="1"/>
      <p:bldP spid="410" grpId="0" animBg="1"/>
      <p:bldP spid="411" grpId="0" animBg="1"/>
      <p:bldP spid="411" grpId="1" animBg="1"/>
      <p:bldP spid="372" grpId="0" animBg="1"/>
      <p:bldP spid="365" grpId="0" animBg="1"/>
      <p:bldP spid="365" grpId="1" animBg="1"/>
      <p:bldP spid="366" grpId="0" animBg="1"/>
      <p:bldP spid="366" grpId="1" animBg="1"/>
      <p:bldP spid="299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122" grpId="0" animBg="1"/>
      <p:bldP spid="205" grpId="0" animBg="1"/>
      <p:bldP spid="244" grpId="0" animBg="1"/>
      <p:bldP spid="249" grpId="0" animBg="1"/>
      <p:bldP spid="274" grpId="0" animBg="1"/>
      <p:bldP spid="303" grpId="0"/>
      <p:bldP spid="307" grpId="0"/>
      <p:bldP spid="418" grpId="0"/>
      <p:bldP spid="420" grpId="0"/>
      <p:bldP spid="421" grpId="0"/>
      <p:bldP spid="432" grpId="0" animBg="1"/>
      <p:bldP spid="433" grpId="0" animBg="1"/>
      <p:bldP spid="433" grpId="1" animBg="1"/>
      <p:bldP spid="458" grpId="0" animBg="1"/>
      <p:bldP spid="459" grpId="0" animBg="1"/>
      <p:bldP spid="460" grpId="0" animBg="1"/>
      <p:bldP spid="224" grpId="0" animBg="1"/>
      <p:bldP spid="224" grpId="1" animBg="1"/>
      <p:bldP spid="478" grpId="0" animBg="1"/>
      <p:bldP spid="478" grpId="1" animBg="1"/>
      <p:bldP spid="479" grpId="0" animBg="1"/>
      <p:bldP spid="479" grpId="1" animBg="1"/>
      <p:bldP spid="479" grpId="2" animBg="1"/>
      <p:bldP spid="480" grpId="2" animBg="1"/>
      <p:bldP spid="483" grpId="0" animBg="1"/>
      <p:bldP spid="483" grpId="1" animBg="1"/>
      <p:bldP spid="483" grpId="2" animBg="1"/>
      <p:bldP spid="484" grpId="0" animBg="1"/>
      <p:bldP spid="484" grpId="1" animBg="1"/>
      <p:bldP spid="485" grpId="0" animBg="1"/>
      <p:bldP spid="485" grpId="1" animBg="1"/>
      <p:bldP spid="204" grpId="0" animBg="1"/>
      <p:bldP spid="204" grpId="1" animBg="1"/>
      <p:bldP spid="204" grpId="2" animBg="1"/>
      <p:bldP spid="491" grpId="0" animBg="1"/>
      <p:bldP spid="491" grpId="1" animBg="1"/>
      <p:bldP spid="491" grpId="2" animBg="1"/>
      <p:bldP spid="364" grpId="0" animBg="1"/>
      <p:bldP spid="364" grpId="1" animBg="1"/>
      <p:bldP spid="364" grpId="2" animBg="1"/>
      <p:bldP spid="493" grpId="0" animBg="1"/>
      <p:bldP spid="493" grpId="1" animBg="1"/>
      <p:bldP spid="493" grpId="2" animBg="1"/>
      <p:bldP spid="371" grpId="0" animBg="1"/>
      <p:bldP spid="371" grpId="1" animBg="1"/>
      <p:bldP spid="431" grpId="0" animBg="1"/>
      <p:bldP spid="431" grpId="1" animBg="1"/>
      <p:bldP spid="571" grpId="0" animBg="1"/>
      <p:bldP spid="571" grpId="1" animBg="1"/>
      <p:bldP spid="580" grpId="0" animBg="1"/>
      <p:bldP spid="580" grpId="1" animBg="1"/>
      <p:bldP spid="581" grpId="0" animBg="1"/>
      <p:bldP spid="581" grpId="1" animBg="1"/>
      <p:bldP spid="615" grpId="0" animBg="1"/>
      <p:bldP spid="622" grpId="0" animBg="1"/>
      <p:bldP spid="624" grpId="0" animBg="1"/>
      <p:bldP spid="637" grpId="0" animBg="1"/>
      <p:bldP spid="638" grpId="0"/>
      <p:bldP spid="639" grpId="1" animBg="1"/>
      <p:bldP spid="640" grpId="1"/>
      <p:bldP spid="647" grpId="0" animBg="1"/>
      <p:bldP spid="647" grpId="2" animBg="1"/>
      <p:bldP spid="620" grpId="0" animBg="1"/>
      <p:bldP spid="620" grpId="1" animBg="1"/>
      <p:bldP spid="620" grpId="2" animBg="1"/>
      <p:bldP spid="620" grpId="3" animBg="1"/>
      <p:bldP spid="596" grpId="0" animBg="1"/>
      <p:bldP spid="59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802.11a Indoor Testbed</a:t>
            </a:r>
            <a:endParaRPr lang="en-US" dirty="0"/>
          </a:p>
        </p:txBody>
      </p:sp>
      <p:pic>
        <p:nvPicPr>
          <p:cNvPr id="5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366838"/>
            <a:ext cx="8493125" cy="275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28800" y="2721844"/>
            <a:ext cx="7164198" cy="3538279"/>
          </a:xfrm>
          <a:prstGeom prst="rect">
            <a:avLst/>
          </a:prstGeom>
          <a:solidFill>
            <a:schemeClr val="bg1"/>
          </a:solidFill>
          <a:ln w="25400">
            <a:solidFill>
              <a:srgbClr val="ED1B2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800" kern="0" dirty="0" smtClean="0">
                <a:latin typeface="+mn-lt"/>
              </a:rPr>
              <a:t>MAP node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t-BR" kern="0" dirty="0" smtClean="0">
                <a:latin typeface="+mn-lt"/>
              </a:rPr>
              <a:t>1.6 GHz CPU, 512 </a:t>
            </a:r>
            <a:r>
              <a:rPr lang="pt-BR" kern="0" dirty="0">
                <a:latin typeface="+mn-lt"/>
              </a:rPr>
              <a:t>MB RAM</a:t>
            </a:r>
          </a:p>
          <a:p>
            <a:pPr marL="800100" lvl="1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+mn-lt"/>
              </a:rPr>
              <a:t>Linux OS / BP kernel module</a:t>
            </a:r>
            <a:endParaRPr lang="pt-BR" sz="28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t-BR" kern="0" dirty="0" smtClean="0">
                <a:latin typeface="+mn-lt"/>
              </a:rPr>
              <a:t>802.11 Technicolor card (5 GHz)</a:t>
            </a:r>
            <a:endParaRPr lang="pt-BR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pt-BR" kern="0" dirty="0">
                <a:latin typeface="+mn-lt"/>
              </a:rPr>
              <a:t>Customized </a:t>
            </a:r>
            <a:r>
              <a:rPr lang="pt-BR" kern="0" dirty="0" smtClean="0">
                <a:latin typeface="+mn-lt"/>
              </a:rPr>
              <a:t>firmware (TDMA/link scheduling)</a:t>
            </a:r>
            <a:endParaRPr lang="pt-BR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800" kern="0" dirty="0" smtClean="0">
                <a:latin typeface="+mn-lt"/>
              </a:rPr>
              <a:t>Mesh controller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pt-BR" sz="2800" kern="0" dirty="0" smtClean="0">
                <a:latin typeface="+mn-lt"/>
              </a:rPr>
              <a:t>2.7 GHz CPU, 16 GB RAM</a:t>
            </a:r>
          </a:p>
        </p:txBody>
      </p:sp>
      <p:pic>
        <p:nvPicPr>
          <p:cNvPr id="7" name="Picture 5" descr="IMG_1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657" y="2873825"/>
            <a:ext cx="1611925" cy="15072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11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Multi-Hop: Multi-Path Topology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583613" cy="4776806"/>
          </a:xfrm>
        </p:spPr>
        <p:txBody>
          <a:bodyPr>
            <a:normAutofit/>
          </a:bodyPr>
          <a:lstStyle/>
          <a:p>
            <a:r>
              <a:rPr lang="pt-BR" dirty="0" smtClean="0"/>
              <a:t>Ability of XPRESS to exploit multiple paths</a:t>
            </a:r>
          </a:p>
          <a:p>
            <a:pPr lvl="1"/>
            <a:r>
              <a:rPr lang="pt-BR" dirty="0" smtClean="0"/>
              <a:t>One flow between extreme nodes</a:t>
            </a:r>
          </a:p>
          <a:p>
            <a:pPr lvl="1"/>
            <a:r>
              <a:rPr lang="pt-BR" dirty="0" smtClean="0"/>
              <a:t>XPRESS allowed to use every link available</a:t>
            </a:r>
          </a:p>
          <a:p>
            <a:pPr lvl="1"/>
            <a:r>
              <a:rPr lang="pt-BR" dirty="0" smtClean="0"/>
              <a:t>802.11 uses the shortest ETX path</a:t>
            </a:r>
          </a:p>
          <a:p>
            <a:endParaRPr lang="pt-BR" dirty="0" smtClean="0"/>
          </a:p>
        </p:txBody>
      </p:sp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3589338"/>
            <a:ext cx="6627812" cy="215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6338" y="3370263"/>
            <a:ext cx="7416800" cy="2674937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 flipV="1">
            <a:off x="6942138" y="4487863"/>
            <a:ext cx="830262" cy="828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 flipV="1">
            <a:off x="6985000" y="5443538"/>
            <a:ext cx="685800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6756400" y="4546600"/>
            <a:ext cx="7938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H="1" flipV="1">
            <a:off x="4376738" y="4005263"/>
            <a:ext cx="746125" cy="1277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 flipV="1">
            <a:off x="4521200" y="3852863"/>
            <a:ext cx="795338" cy="261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2532063" y="4902200"/>
            <a:ext cx="981075" cy="474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 flipV="1">
            <a:off x="3929063" y="4927600"/>
            <a:ext cx="10668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3903663" y="4259263"/>
            <a:ext cx="1412875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V="1">
            <a:off x="5300663" y="4351338"/>
            <a:ext cx="219075" cy="96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 flipV="1">
            <a:off x="5722938" y="4335463"/>
            <a:ext cx="873125" cy="981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 flipV="1">
            <a:off x="2547938" y="3956050"/>
            <a:ext cx="5249862" cy="1812925"/>
          </a:xfrm>
          <a:custGeom>
            <a:avLst/>
            <a:gdLst>
              <a:gd name="T0" fmla="*/ 0 w 5130805"/>
              <a:gd name="T1" fmla="*/ 222954 h 670945"/>
              <a:gd name="T2" fmla="*/ 1066798 w 5130805"/>
              <a:gd name="T3" fmla="*/ 256820 h 670945"/>
              <a:gd name="T4" fmla="*/ 2336798 w 5130805"/>
              <a:gd name="T5" fmla="*/ 1586087 h 670945"/>
              <a:gd name="T6" fmla="*/ 2709329 w 5130805"/>
              <a:gd name="T7" fmla="*/ 299153 h 670945"/>
              <a:gd name="T8" fmla="*/ 4080931 w 5130805"/>
              <a:gd name="T9" fmla="*/ 824087 h 670945"/>
              <a:gd name="T10" fmla="*/ 5249331 w 5130805"/>
              <a:gd name="T11" fmla="*/ 268673 h 6709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30805" h="670945">
                <a:moveTo>
                  <a:pt x="0" y="82561"/>
                </a:moveTo>
                <a:cubicBezTo>
                  <a:pt x="364121" y="33442"/>
                  <a:pt x="711691" y="0"/>
                  <a:pt x="1042710" y="95102"/>
                </a:cubicBezTo>
                <a:cubicBezTo>
                  <a:pt x="1555791" y="209016"/>
                  <a:pt x="1886812" y="670945"/>
                  <a:pt x="2284034" y="587337"/>
                </a:cubicBezTo>
                <a:cubicBezTo>
                  <a:pt x="2659188" y="504253"/>
                  <a:pt x="2190243" y="223438"/>
                  <a:pt x="2648155" y="110778"/>
                </a:cubicBezTo>
                <a:cubicBezTo>
                  <a:pt x="3028827" y="40235"/>
                  <a:pt x="3111583" y="357209"/>
                  <a:pt x="3988786" y="305164"/>
                </a:cubicBezTo>
                <a:cubicBezTo>
                  <a:pt x="4452214" y="286770"/>
                  <a:pt x="4750132" y="168049"/>
                  <a:pt x="5130805" y="99491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12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B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Multi-Hop: Multi-Path Topology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583613" cy="4776806"/>
          </a:xfrm>
        </p:spPr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1206500"/>
            <a:ext cx="54483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13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40" y="3129699"/>
            <a:ext cx="9030878" cy="1244338"/>
          </a:xfrm>
          <a:prstGeom prst="roundRect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Coordination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pt-BR" b="1" dirty="0" smtClean="0">
                <a:solidFill>
                  <a:schemeClr val="tx1"/>
                </a:solidFill>
              </a:rPr>
              <a:t> path diversity </a:t>
            </a:r>
            <a:r>
              <a:rPr lang="pt-BR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pt-BR" b="1" dirty="0" smtClean="0">
                <a:solidFill>
                  <a:schemeClr val="tx1"/>
                </a:solidFill>
              </a:rPr>
              <a:t> higher network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Queue Backlog Estimation Error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123950"/>
            <a:ext cx="64389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2834" y="3129699"/>
            <a:ext cx="9030878" cy="1244338"/>
          </a:xfrm>
          <a:prstGeom prst="roundRect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Accurate predictions </a:t>
            </a:r>
            <a:r>
              <a:rPr lang="pt-BR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pt-BR" b="1" dirty="0" smtClean="0">
                <a:solidFill>
                  <a:schemeClr val="tx1"/>
                </a:solidFill>
              </a:rPr>
              <a:t>XPRESS reaches network capacity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14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Overhead: Computation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583613" cy="4776806"/>
          </a:xfrm>
        </p:spPr>
        <p:txBody>
          <a:bodyPr>
            <a:normAutofit/>
          </a:bodyPr>
          <a:lstStyle/>
          <a:p>
            <a:r>
              <a:rPr lang="pt-BR" dirty="0" smtClean="0"/>
              <a:t>MWIS computation for optimal schedules</a:t>
            </a:r>
          </a:p>
          <a:p>
            <a:pPr lvl="1"/>
            <a:r>
              <a:rPr lang="pt-BR" dirty="0" smtClean="0"/>
              <a:t>In theory, MWIS is NP-hard</a:t>
            </a:r>
          </a:p>
          <a:p>
            <a:pPr lvl="1"/>
            <a:r>
              <a:rPr lang="pt-BR" dirty="0" smtClean="0"/>
              <a:t>In practice, polynomial with the number of links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15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992" y="1076210"/>
            <a:ext cx="6133733" cy="574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Overhead: Computation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16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34" y="3129699"/>
            <a:ext cx="9030878" cy="1244338"/>
          </a:xfrm>
          <a:prstGeom prst="roundRect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MWIS computation is feasible for practical network sizes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Overhead: Protocol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583613" cy="4776806"/>
          </a:xfrm>
        </p:spPr>
        <p:txBody>
          <a:bodyPr>
            <a:normAutofit/>
          </a:bodyPr>
          <a:lstStyle/>
          <a:p>
            <a:r>
              <a:rPr lang="pt-BR" dirty="0" smtClean="0"/>
              <a:t>Each frame</a:t>
            </a:r>
          </a:p>
          <a:p>
            <a:pPr lvl="1"/>
            <a:r>
              <a:rPr lang="pt-BR" dirty="0" smtClean="0"/>
              <a:t>Queue backlogs sent from the MAPs to the MC</a:t>
            </a:r>
          </a:p>
          <a:p>
            <a:pPr lvl="1"/>
            <a:r>
              <a:rPr lang="pt-BR" dirty="0" smtClean="0"/>
              <a:t>Computed schedule sent from the MC to MAPs</a:t>
            </a:r>
          </a:p>
          <a:p>
            <a:r>
              <a:rPr lang="pt-BR" dirty="0" smtClean="0"/>
              <a:t>Time to exchange this on the control subframe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17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Overhead: Protocol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18</a:t>
            </a:fld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477" y="1076325"/>
            <a:ext cx="60338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2400300" y="3279319"/>
            <a:ext cx="246624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57017" y="3276600"/>
            <a:ext cx="0" cy="298603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863403" y="1857375"/>
            <a:ext cx="515828" cy="1374740"/>
          </a:xfrm>
          <a:prstGeom prst="straightConnector1">
            <a:avLst/>
          </a:prstGeom>
          <a:ln w="254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1855" y="1390756"/>
            <a:ext cx="22188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(50 nodes, 10 ms)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34" y="3129699"/>
            <a:ext cx="9030878" cy="1244338"/>
          </a:xfrm>
          <a:prstGeom prst="roundRect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Control exchange feasible for practical network sizes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Conclusions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583613" cy="5003800"/>
          </a:xfrm>
        </p:spPr>
        <p:txBody>
          <a:bodyPr>
            <a:normAutofit/>
          </a:bodyPr>
          <a:lstStyle/>
          <a:p>
            <a:r>
              <a:rPr lang="pt-BR" dirty="0" smtClean="0"/>
              <a:t>Design and implementation of XPRESS</a:t>
            </a:r>
          </a:p>
          <a:p>
            <a:pPr lvl="1"/>
            <a:r>
              <a:rPr lang="pt-BR" dirty="0" smtClean="0"/>
              <a:t>Cross-layer backpressure architecture</a:t>
            </a:r>
          </a:p>
          <a:p>
            <a:pPr lvl="1"/>
            <a:r>
              <a:rPr lang="pt-BR" dirty="0" smtClean="0"/>
              <a:t>First throughput-optimal backpressure scheduling</a:t>
            </a:r>
          </a:p>
          <a:p>
            <a:pPr lvl="1"/>
            <a:r>
              <a:rPr lang="pt-BR" dirty="0" smtClean="0"/>
              <a:t>XPRESS integrates backpressure with TDMA MAC</a:t>
            </a:r>
          </a:p>
          <a:p>
            <a:r>
              <a:rPr lang="pt-BR" dirty="0" smtClean="0"/>
              <a:t>XPRESS achieves the network capacity</a:t>
            </a:r>
            <a:endParaRPr lang="en-US" dirty="0" smtClean="0"/>
          </a:p>
          <a:p>
            <a:pPr lvl="1"/>
            <a:r>
              <a:rPr lang="en-US" dirty="0" smtClean="0"/>
              <a:t>High throughput gains in practice</a:t>
            </a:r>
          </a:p>
          <a:p>
            <a:r>
              <a:rPr lang="pt-BR" dirty="0" smtClean="0"/>
              <a:t>Feasible for practical network sizes </a:t>
            </a:r>
            <a:endParaRPr lang="en-US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19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Wireless multi-hop networks operate below capacity</a:t>
            </a:r>
          </a:p>
          <a:p>
            <a:pPr lvl="1"/>
            <a:r>
              <a:rPr lang="pt-BR" dirty="0" smtClean="0"/>
              <a:t>Poor coordination across layers</a:t>
            </a:r>
            <a:endParaRPr lang="en-US" dirty="0" smtClean="0"/>
          </a:p>
          <a:p>
            <a:pPr lvl="1"/>
            <a:r>
              <a:rPr lang="en-US" dirty="0" smtClean="0"/>
              <a:t>Poor </a:t>
            </a:r>
            <a:r>
              <a:rPr lang="en-US" dirty="0" smtClean="0"/>
              <a:t>coordination among transmitting nodes</a:t>
            </a:r>
            <a:endParaRPr lang="pt-BR" dirty="0" smtClean="0"/>
          </a:p>
          <a:p>
            <a:r>
              <a:rPr lang="pt-BR" sz="2700" b="1" dirty="0" smtClean="0">
                <a:solidFill>
                  <a:schemeClr val="accent3"/>
                </a:solidFill>
              </a:rPr>
              <a:t>How to achieve the network capacity?</a:t>
            </a:r>
          </a:p>
          <a:p>
            <a:pPr lvl="1"/>
            <a:r>
              <a:rPr lang="pt-BR" dirty="0" smtClean="0"/>
              <a:t>B</a:t>
            </a:r>
            <a:r>
              <a:rPr lang="pt-BR" dirty="0" smtClean="0"/>
              <a:t>ackpressure </a:t>
            </a:r>
            <a:r>
              <a:rPr lang="pt-BR" dirty="0" smtClean="0"/>
              <a:t>scheduling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pt-BR" dirty="0" smtClean="0"/>
              <a:t> routing</a:t>
            </a:r>
          </a:p>
          <a:p>
            <a:pPr lvl="1"/>
            <a:r>
              <a:rPr lang="pt-BR" dirty="0" smtClean="0"/>
              <a:t>Select optimal </a:t>
            </a:r>
            <a:r>
              <a:rPr lang="pt-BR" dirty="0" smtClean="0"/>
              <a:t>link set for transmission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Motivation</a:t>
            </a:r>
            <a:endParaRPr lang="en-US" dirty="0"/>
          </a:p>
        </p:txBody>
      </p:sp>
      <p:sp>
        <p:nvSpPr>
          <p:cNvPr id="182" name="Oval 23"/>
          <p:cNvSpPr>
            <a:spLocks noChangeArrowheads="1"/>
          </p:cNvSpPr>
          <p:nvPr/>
        </p:nvSpPr>
        <p:spPr bwMode="auto">
          <a:xfrm>
            <a:off x="1612900" y="565308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3" name="Oval 24"/>
          <p:cNvSpPr>
            <a:spLocks noChangeArrowheads="1"/>
          </p:cNvSpPr>
          <p:nvPr/>
        </p:nvSpPr>
        <p:spPr bwMode="auto">
          <a:xfrm>
            <a:off x="3179763" y="5289550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4" name="Oval 25"/>
          <p:cNvSpPr>
            <a:spLocks noChangeArrowheads="1"/>
          </p:cNvSpPr>
          <p:nvPr/>
        </p:nvSpPr>
        <p:spPr bwMode="auto">
          <a:xfrm>
            <a:off x="2954338" y="621188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5" name="Oval 26"/>
          <p:cNvSpPr>
            <a:spLocks noChangeArrowheads="1"/>
          </p:cNvSpPr>
          <p:nvPr/>
        </p:nvSpPr>
        <p:spPr bwMode="auto">
          <a:xfrm>
            <a:off x="5473700" y="452913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6" name="Oval 27"/>
          <p:cNvSpPr>
            <a:spLocks noChangeArrowheads="1"/>
          </p:cNvSpPr>
          <p:nvPr/>
        </p:nvSpPr>
        <p:spPr bwMode="auto">
          <a:xfrm>
            <a:off x="6748463" y="585628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7" name="Oval 28"/>
          <p:cNvSpPr>
            <a:spLocks noChangeArrowheads="1"/>
          </p:cNvSpPr>
          <p:nvPr/>
        </p:nvSpPr>
        <p:spPr bwMode="auto">
          <a:xfrm>
            <a:off x="4448175" y="5289550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8" name="Oval 29"/>
          <p:cNvSpPr>
            <a:spLocks noChangeArrowheads="1"/>
          </p:cNvSpPr>
          <p:nvPr/>
        </p:nvSpPr>
        <p:spPr bwMode="auto">
          <a:xfrm>
            <a:off x="4464050" y="6267450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89" name="Oval 30"/>
          <p:cNvSpPr>
            <a:spLocks noChangeArrowheads="1"/>
          </p:cNvSpPr>
          <p:nvPr/>
        </p:nvSpPr>
        <p:spPr bwMode="auto">
          <a:xfrm>
            <a:off x="5589588" y="6169025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90" name="Oval 31"/>
          <p:cNvSpPr>
            <a:spLocks noChangeArrowheads="1"/>
          </p:cNvSpPr>
          <p:nvPr/>
        </p:nvSpPr>
        <p:spPr bwMode="auto">
          <a:xfrm>
            <a:off x="2287588" y="4716462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91" name="Oval 33"/>
          <p:cNvSpPr>
            <a:spLocks noChangeArrowheads="1"/>
          </p:cNvSpPr>
          <p:nvPr/>
        </p:nvSpPr>
        <p:spPr bwMode="auto">
          <a:xfrm>
            <a:off x="4192588" y="4419600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192" name="Line 18"/>
          <p:cNvSpPr>
            <a:spLocks noChangeShapeType="1"/>
          </p:cNvSpPr>
          <p:nvPr/>
        </p:nvSpPr>
        <p:spPr bwMode="auto">
          <a:xfrm>
            <a:off x="5976938" y="4827587"/>
            <a:ext cx="56515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" name="Line 20"/>
          <p:cNvSpPr>
            <a:spLocks noChangeShapeType="1"/>
          </p:cNvSpPr>
          <p:nvPr/>
        </p:nvSpPr>
        <p:spPr bwMode="auto">
          <a:xfrm flipV="1">
            <a:off x="2133600" y="5489575"/>
            <a:ext cx="9906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" name="Line 21"/>
          <p:cNvSpPr>
            <a:spLocks noChangeShapeType="1"/>
          </p:cNvSpPr>
          <p:nvPr/>
        </p:nvSpPr>
        <p:spPr bwMode="auto">
          <a:xfrm>
            <a:off x="2146300" y="5972175"/>
            <a:ext cx="7493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" name="Line 22"/>
          <p:cNvSpPr>
            <a:spLocks noChangeShapeType="1"/>
          </p:cNvSpPr>
          <p:nvPr/>
        </p:nvSpPr>
        <p:spPr bwMode="auto">
          <a:xfrm>
            <a:off x="3467100" y="6481762"/>
            <a:ext cx="898525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Line 23"/>
          <p:cNvSpPr>
            <a:spLocks noChangeShapeType="1"/>
          </p:cNvSpPr>
          <p:nvPr/>
        </p:nvSpPr>
        <p:spPr bwMode="auto">
          <a:xfrm flipV="1">
            <a:off x="3390900" y="5661025"/>
            <a:ext cx="9842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 flipV="1">
            <a:off x="4886325" y="4921250"/>
            <a:ext cx="5762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25"/>
          <p:cNvSpPr>
            <a:spLocks noChangeShapeType="1"/>
          </p:cNvSpPr>
          <p:nvPr/>
        </p:nvSpPr>
        <p:spPr bwMode="auto">
          <a:xfrm>
            <a:off x="4895850" y="5708650"/>
            <a:ext cx="601663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" name="Line 27"/>
          <p:cNvSpPr>
            <a:spLocks noChangeShapeType="1"/>
          </p:cNvSpPr>
          <p:nvPr/>
        </p:nvSpPr>
        <p:spPr bwMode="auto">
          <a:xfrm flipV="1">
            <a:off x="4929188" y="6415087"/>
            <a:ext cx="592137" cy="8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" name="Line 30"/>
          <p:cNvSpPr>
            <a:spLocks noChangeShapeType="1"/>
          </p:cNvSpPr>
          <p:nvPr/>
        </p:nvSpPr>
        <p:spPr bwMode="auto">
          <a:xfrm flipV="1">
            <a:off x="1960563" y="5116512"/>
            <a:ext cx="37465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" name="Line 31"/>
          <p:cNvSpPr>
            <a:spLocks noChangeShapeType="1"/>
          </p:cNvSpPr>
          <p:nvPr/>
        </p:nvSpPr>
        <p:spPr bwMode="auto">
          <a:xfrm>
            <a:off x="3671888" y="5468937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32"/>
          <p:cNvSpPr>
            <a:spLocks noChangeShapeType="1"/>
          </p:cNvSpPr>
          <p:nvPr/>
        </p:nvSpPr>
        <p:spPr bwMode="auto">
          <a:xfrm flipV="1">
            <a:off x="2754313" y="4632325"/>
            <a:ext cx="13684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33"/>
          <p:cNvSpPr>
            <a:spLocks noChangeShapeType="1"/>
          </p:cNvSpPr>
          <p:nvPr/>
        </p:nvSpPr>
        <p:spPr bwMode="auto">
          <a:xfrm>
            <a:off x="2746375" y="5054600"/>
            <a:ext cx="47625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" name="Line 37"/>
          <p:cNvSpPr>
            <a:spLocks noChangeShapeType="1"/>
          </p:cNvSpPr>
          <p:nvPr/>
        </p:nvSpPr>
        <p:spPr bwMode="auto">
          <a:xfrm flipV="1">
            <a:off x="3241675" y="5738812"/>
            <a:ext cx="14605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" name="Line 38"/>
          <p:cNvSpPr>
            <a:spLocks noChangeShapeType="1"/>
          </p:cNvSpPr>
          <p:nvPr/>
        </p:nvSpPr>
        <p:spPr bwMode="auto">
          <a:xfrm>
            <a:off x="4451350" y="4892675"/>
            <a:ext cx="1555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" name="Line 39"/>
          <p:cNvSpPr>
            <a:spLocks noChangeShapeType="1"/>
          </p:cNvSpPr>
          <p:nvPr/>
        </p:nvSpPr>
        <p:spPr bwMode="auto">
          <a:xfrm>
            <a:off x="4652963" y="4603750"/>
            <a:ext cx="7524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/>
        </p:nvSpPr>
        <p:spPr bwMode="auto">
          <a:xfrm flipV="1">
            <a:off x="6076950" y="6148387"/>
            <a:ext cx="59055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" name="Line 38"/>
          <p:cNvSpPr>
            <a:spLocks noChangeShapeType="1"/>
          </p:cNvSpPr>
          <p:nvPr/>
        </p:nvSpPr>
        <p:spPr bwMode="auto">
          <a:xfrm>
            <a:off x="4629150" y="5778500"/>
            <a:ext cx="9525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" name="Oval 165"/>
          <p:cNvSpPr>
            <a:spLocks noChangeArrowheads="1"/>
          </p:cNvSpPr>
          <p:nvPr/>
        </p:nvSpPr>
        <p:spPr bwMode="auto">
          <a:xfrm>
            <a:off x="6621463" y="486568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210" name="Oval 166"/>
          <p:cNvSpPr>
            <a:spLocks noChangeArrowheads="1"/>
          </p:cNvSpPr>
          <p:nvPr/>
        </p:nvSpPr>
        <p:spPr bwMode="auto">
          <a:xfrm>
            <a:off x="5730875" y="5335587"/>
            <a:ext cx="406400" cy="4064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211" name="Line 31"/>
          <p:cNvSpPr>
            <a:spLocks noChangeShapeType="1"/>
          </p:cNvSpPr>
          <p:nvPr/>
        </p:nvSpPr>
        <p:spPr bwMode="auto">
          <a:xfrm>
            <a:off x="4935538" y="5494337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" name="Line 24"/>
          <p:cNvSpPr>
            <a:spLocks noChangeShapeType="1"/>
          </p:cNvSpPr>
          <p:nvPr/>
        </p:nvSpPr>
        <p:spPr bwMode="auto">
          <a:xfrm flipV="1">
            <a:off x="6184900" y="5165725"/>
            <a:ext cx="4016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24"/>
          <p:cNvSpPr>
            <a:spLocks noChangeShapeType="1"/>
          </p:cNvSpPr>
          <p:nvPr/>
        </p:nvSpPr>
        <p:spPr bwMode="auto">
          <a:xfrm>
            <a:off x="6267450" y="5672137"/>
            <a:ext cx="43497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" name="Line 24"/>
          <p:cNvSpPr>
            <a:spLocks noChangeShapeType="1"/>
          </p:cNvSpPr>
          <p:nvPr/>
        </p:nvSpPr>
        <p:spPr bwMode="auto">
          <a:xfrm>
            <a:off x="6835775" y="5349875"/>
            <a:ext cx="65088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" name="Line 18"/>
          <p:cNvSpPr>
            <a:spLocks noChangeShapeType="1"/>
          </p:cNvSpPr>
          <p:nvPr/>
        </p:nvSpPr>
        <p:spPr bwMode="auto">
          <a:xfrm>
            <a:off x="5976938" y="4827587"/>
            <a:ext cx="565150" cy="141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" name="Line 27"/>
          <p:cNvSpPr>
            <a:spLocks noChangeShapeType="1"/>
          </p:cNvSpPr>
          <p:nvPr/>
        </p:nvSpPr>
        <p:spPr bwMode="auto">
          <a:xfrm flipV="1">
            <a:off x="4929188" y="6415087"/>
            <a:ext cx="592137" cy="84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" name="Line 30"/>
          <p:cNvSpPr>
            <a:spLocks noChangeShapeType="1"/>
          </p:cNvSpPr>
          <p:nvPr/>
        </p:nvSpPr>
        <p:spPr bwMode="auto">
          <a:xfrm flipV="1">
            <a:off x="1960563" y="5116512"/>
            <a:ext cx="374650" cy="496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" name="Line 31"/>
          <p:cNvSpPr>
            <a:spLocks noChangeShapeType="1"/>
          </p:cNvSpPr>
          <p:nvPr/>
        </p:nvSpPr>
        <p:spPr bwMode="auto">
          <a:xfrm>
            <a:off x="3671888" y="5468937"/>
            <a:ext cx="692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23"/>
          <p:cNvSpPr>
            <a:spLocks noChangeShapeType="1"/>
          </p:cNvSpPr>
          <p:nvPr/>
        </p:nvSpPr>
        <p:spPr bwMode="auto">
          <a:xfrm flipV="1">
            <a:off x="3395663" y="5661025"/>
            <a:ext cx="984250" cy="63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" name="Line 33"/>
          <p:cNvSpPr>
            <a:spLocks noChangeShapeType="1"/>
          </p:cNvSpPr>
          <p:nvPr/>
        </p:nvSpPr>
        <p:spPr bwMode="auto">
          <a:xfrm>
            <a:off x="2746375" y="5054600"/>
            <a:ext cx="476250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Line 39"/>
          <p:cNvSpPr>
            <a:spLocks noChangeShapeType="1"/>
          </p:cNvSpPr>
          <p:nvPr/>
        </p:nvSpPr>
        <p:spPr bwMode="auto">
          <a:xfrm>
            <a:off x="4652963" y="4603750"/>
            <a:ext cx="752475" cy="69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/>
        </p:nvSpPr>
        <p:spPr bwMode="auto">
          <a:xfrm flipV="1">
            <a:off x="6076950" y="6148387"/>
            <a:ext cx="590550" cy="174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" name="Line 24"/>
          <p:cNvSpPr>
            <a:spLocks noChangeShapeType="1"/>
          </p:cNvSpPr>
          <p:nvPr/>
        </p:nvSpPr>
        <p:spPr bwMode="auto">
          <a:xfrm flipV="1">
            <a:off x="6184900" y="5165725"/>
            <a:ext cx="40163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" name="Line 22"/>
          <p:cNvSpPr>
            <a:spLocks noChangeShapeType="1"/>
          </p:cNvSpPr>
          <p:nvPr/>
        </p:nvSpPr>
        <p:spPr bwMode="auto">
          <a:xfrm>
            <a:off x="3467100" y="6478587"/>
            <a:ext cx="898525" cy="55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" name="Line 32"/>
          <p:cNvSpPr>
            <a:spLocks noChangeShapeType="1"/>
          </p:cNvSpPr>
          <p:nvPr/>
        </p:nvSpPr>
        <p:spPr bwMode="auto">
          <a:xfrm flipV="1">
            <a:off x="2759075" y="4632325"/>
            <a:ext cx="1368425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" name="Line 31"/>
          <p:cNvSpPr>
            <a:spLocks noChangeShapeType="1"/>
          </p:cNvSpPr>
          <p:nvPr/>
        </p:nvSpPr>
        <p:spPr bwMode="auto">
          <a:xfrm>
            <a:off x="4935538" y="5494337"/>
            <a:ext cx="692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24"/>
          <p:cNvSpPr>
            <a:spLocks noChangeShapeType="1"/>
          </p:cNvSpPr>
          <p:nvPr/>
        </p:nvSpPr>
        <p:spPr bwMode="auto">
          <a:xfrm>
            <a:off x="6840538" y="5349875"/>
            <a:ext cx="65087" cy="414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48" y="2489033"/>
            <a:ext cx="852173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XPRESS: A Cross-Layer Backpressure Architecture for Wireless Multi-Hop Networks</a:t>
            </a: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455291" y="3632048"/>
            <a:ext cx="8536309" cy="13971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Rafael </a:t>
            </a:r>
            <a:r>
              <a:rPr lang="en-US" dirty="0" err="1" smtClean="0"/>
              <a:t>Laufer</a:t>
            </a:r>
            <a:r>
              <a:rPr lang="en-US" dirty="0" smtClean="0"/>
              <a:t>, </a:t>
            </a:r>
            <a:r>
              <a:rPr lang="en-US" dirty="0" err="1" smtClean="0"/>
              <a:t>Theodoros</a:t>
            </a:r>
            <a:r>
              <a:rPr lang="en-US" dirty="0" smtClean="0"/>
              <a:t> </a:t>
            </a:r>
            <a:r>
              <a:rPr lang="en-US" dirty="0" err="1" smtClean="0"/>
              <a:t>Salonidis</a:t>
            </a:r>
            <a:r>
              <a:rPr lang="en-US" dirty="0" smtClean="0"/>
              <a:t>, </a:t>
            </a:r>
            <a:r>
              <a:rPr lang="en-US" dirty="0" err="1" smtClean="0"/>
              <a:t>Henrik</a:t>
            </a:r>
            <a:r>
              <a:rPr lang="en-US" dirty="0" smtClean="0"/>
              <a:t> Lundgren, Pascal Le </a:t>
            </a:r>
            <a:r>
              <a:rPr lang="en-US" dirty="0" err="1" smtClean="0"/>
              <a:t>Guyadec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Backpressure </a:t>
            </a:r>
            <a:r>
              <a:rPr lang="pt-BR" dirty="0" smtClean="0"/>
              <a:t>Scheduling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pt-BR" dirty="0" smtClean="0"/>
              <a:t> Routing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46825" y="1283656"/>
          <a:ext cx="2644775" cy="682625"/>
        </p:xfrm>
        <a:graphic>
          <a:graphicData uri="http://schemas.openxmlformats.org/presentationml/2006/ole">
            <p:oleObj spid="_x0000_s1026" name="Equation" r:id="rId4" imgW="1180800" imgH="30456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12080" y="1307469"/>
          <a:ext cx="711200" cy="482600"/>
        </p:xfrm>
        <a:graphic>
          <a:graphicData uri="http://schemas.openxmlformats.org/presentationml/2006/ole">
            <p:oleObj spid="_x0000_s1027" name="Equation" r:id="rId5" imgW="317160" imgH="2156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43780" y="1890063"/>
          <a:ext cx="3041650" cy="795337"/>
        </p:xfrm>
        <a:graphic>
          <a:graphicData uri="http://schemas.openxmlformats.org/presentationml/2006/ole">
            <p:oleObj spid="_x0000_s1028" name="Equation" r:id="rId6" imgW="1358640" imgH="355320" progId="Equation.3">
              <p:embed/>
            </p:oleObj>
          </a:graphicData>
        </a:graphic>
      </p:graphicFrame>
      <p:sp>
        <p:nvSpPr>
          <p:cNvPr id="54" name="Oval 39"/>
          <p:cNvSpPr>
            <a:spLocks noChangeArrowheads="1"/>
          </p:cNvSpPr>
          <p:nvPr/>
        </p:nvSpPr>
        <p:spPr bwMode="auto">
          <a:xfrm>
            <a:off x="4195763" y="3315370"/>
            <a:ext cx="887412" cy="889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55" name="Oval 39"/>
          <p:cNvSpPr>
            <a:spLocks noChangeArrowheads="1"/>
          </p:cNvSpPr>
          <p:nvPr/>
        </p:nvSpPr>
        <p:spPr bwMode="auto">
          <a:xfrm>
            <a:off x="4195763" y="5860133"/>
            <a:ext cx="887412" cy="889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56" name="Oval 39"/>
          <p:cNvSpPr>
            <a:spLocks noChangeArrowheads="1"/>
          </p:cNvSpPr>
          <p:nvPr/>
        </p:nvSpPr>
        <p:spPr bwMode="auto">
          <a:xfrm>
            <a:off x="2508250" y="4588545"/>
            <a:ext cx="887413" cy="889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57" name="Oval 39"/>
          <p:cNvSpPr>
            <a:spLocks noChangeArrowheads="1"/>
          </p:cNvSpPr>
          <p:nvPr/>
        </p:nvSpPr>
        <p:spPr bwMode="auto">
          <a:xfrm>
            <a:off x="5881688" y="4588545"/>
            <a:ext cx="889000" cy="889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aseline="-25000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V="1">
            <a:off x="3349625" y="3951958"/>
            <a:ext cx="836613" cy="762000"/>
          </a:xfrm>
          <a:prstGeom prst="line">
            <a:avLst/>
          </a:prstGeom>
          <a:noFill/>
          <a:ln w="88900">
            <a:solidFill>
              <a:srgbClr val="B3B9C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3403600" y="3810670"/>
            <a:ext cx="388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ED1B2F"/>
                </a:solidFill>
              </a:rPr>
              <a:t>3</a:t>
            </a: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5111750" y="5333083"/>
            <a:ext cx="838200" cy="762000"/>
          </a:xfrm>
          <a:prstGeom prst="line">
            <a:avLst/>
          </a:prstGeom>
          <a:noFill/>
          <a:ln w="88900">
            <a:solidFill>
              <a:srgbClr val="B3B9C8"/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5503863" y="5629945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D6E71"/>
                </a:solidFill>
              </a:rPr>
              <a:t>7</a:t>
            </a:r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5148263" y="3910683"/>
            <a:ext cx="823912" cy="747712"/>
          </a:xfrm>
          <a:prstGeom prst="line">
            <a:avLst/>
          </a:prstGeom>
          <a:noFill/>
          <a:ln w="88900">
            <a:solidFill>
              <a:srgbClr val="B3B9C8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3352800" y="5380708"/>
            <a:ext cx="822325" cy="747712"/>
          </a:xfrm>
          <a:prstGeom prst="line">
            <a:avLst/>
          </a:prstGeom>
          <a:noFill/>
          <a:ln w="88900">
            <a:solidFill>
              <a:srgbClr val="B3B9C8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1273175" y="5217195"/>
            <a:ext cx="1150938" cy="0"/>
          </a:xfrm>
          <a:prstGeom prst="line">
            <a:avLst/>
          </a:prstGeom>
          <a:noFill/>
          <a:ln w="88900">
            <a:solidFill>
              <a:srgbClr val="ED1B2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V="1">
            <a:off x="1273175" y="4880645"/>
            <a:ext cx="1150938" cy="0"/>
          </a:xfrm>
          <a:prstGeom prst="line">
            <a:avLst/>
          </a:prstGeom>
          <a:noFill/>
          <a:ln w="88900">
            <a:solidFill>
              <a:srgbClr val="6D6E7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78"/>
          <p:cNvSpPr>
            <a:spLocks noChangeArrowheads="1"/>
          </p:cNvSpPr>
          <p:nvPr/>
        </p:nvSpPr>
        <p:spPr bwMode="auto">
          <a:xfrm>
            <a:off x="4567238" y="3466183"/>
            <a:ext cx="358775" cy="258762"/>
          </a:xfrm>
          <a:prstGeom prst="rect">
            <a:avLst/>
          </a:prstGeom>
          <a:solidFill>
            <a:srgbClr val="6D6E7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7" name="Line 79"/>
          <p:cNvSpPr>
            <a:spLocks noChangeShapeType="1"/>
          </p:cNvSpPr>
          <p:nvPr/>
        </p:nvSpPr>
        <p:spPr bwMode="auto">
          <a:xfrm>
            <a:off x="4378325" y="3466183"/>
            <a:ext cx="544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80"/>
          <p:cNvSpPr>
            <a:spLocks noChangeShapeType="1"/>
          </p:cNvSpPr>
          <p:nvPr/>
        </p:nvSpPr>
        <p:spPr bwMode="auto">
          <a:xfrm>
            <a:off x="4378325" y="3723358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597978" y="335664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0" name="Rectangle 78"/>
          <p:cNvSpPr>
            <a:spLocks noChangeArrowheads="1"/>
          </p:cNvSpPr>
          <p:nvPr/>
        </p:nvSpPr>
        <p:spPr bwMode="auto">
          <a:xfrm>
            <a:off x="4697413" y="3799558"/>
            <a:ext cx="228600" cy="257175"/>
          </a:xfrm>
          <a:prstGeom prst="rect">
            <a:avLst/>
          </a:prstGeom>
          <a:solidFill>
            <a:srgbClr val="ED1B2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1" name="Line 79"/>
          <p:cNvSpPr>
            <a:spLocks noChangeShapeType="1"/>
          </p:cNvSpPr>
          <p:nvPr/>
        </p:nvSpPr>
        <p:spPr bwMode="auto">
          <a:xfrm>
            <a:off x="4378325" y="3799558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80"/>
          <p:cNvSpPr>
            <a:spLocks noChangeShapeType="1"/>
          </p:cNvSpPr>
          <p:nvPr/>
        </p:nvSpPr>
        <p:spPr bwMode="auto">
          <a:xfrm>
            <a:off x="4378325" y="4058320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649059" y="369002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78"/>
          <p:cNvSpPr>
            <a:spLocks noChangeArrowheads="1"/>
          </p:cNvSpPr>
          <p:nvPr/>
        </p:nvSpPr>
        <p:spPr bwMode="auto">
          <a:xfrm>
            <a:off x="2862263" y="4748883"/>
            <a:ext cx="358775" cy="257175"/>
          </a:xfrm>
          <a:prstGeom prst="rect">
            <a:avLst/>
          </a:prstGeom>
          <a:solidFill>
            <a:srgbClr val="6D6E7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5" name="Line 79"/>
          <p:cNvSpPr>
            <a:spLocks noChangeShapeType="1"/>
          </p:cNvSpPr>
          <p:nvPr/>
        </p:nvSpPr>
        <p:spPr bwMode="auto">
          <a:xfrm>
            <a:off x="2667000" y="4748883"/>
            <a:ext cx="554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80"/>
          <p:cNvSpPr>
            <a:spLocks noChangeShapeType="1"/>
          </p:cNvSpPr>
          <p:nvPr/>
        </p:nvSpPr>
        <p:spPr bwMode="auto">
          <a:xfrm>
            <a:off x="2673350" y="5007645"/>
            <a:ext cx="554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888222" y="4639342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909888" y="5080670"/>
            <a:ext cx="311150" cy="257175"/>
          </a:xfrm>
          <a:prstGeom prst="rect">
            <a:avLst/>
          </a:prstGeom>
          <a:solidFill>
            <a:srgbClr val="ED1B2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>
            <a:off x="2673350" y="5080670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>
            <a:off x="2673350" y="5337845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893947" y="497113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4475163" y="6023645"/>
            <a:ext cx="450850" cy="257175"/>
          </a:xfrm>
          <a:prstGeom prst="rect">
            <a:avLst/>
          </a:prstGeom>
          <a:solidFill>
            <a:srgbClr val="6D6E7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>
            <a:off x="4378325" y="6023645"/>
            <a:ext cx="547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>
            <a:off x="4378325" y="6280820"/>
            <a:ext cx="549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537605" y="5914108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4724400" y="6355433"/>
            <a:ext cx="201613" cy="257175"/>
          </a:xfrm>
          <a:prstGeom prst="rect">
            <a:avLst/>
          </a:prstGeom>
          <a:solidFill>
            <a:srgbClr val="ED1B2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7" name="Line 79"/>
          <p:cNvSpPr>
            <a:spLocks noChangeShapeType="1"/>
          </p:cNvSpPr>
          <p:nvPr/>
        </p:nvSpPr>
        <p:spPr bwMode="auto">
          <a:xfrm>
            <a:off x="4378325" y="6355433"/>
            <a:ext cx="547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0"/>
          <p:cNvSpPr>
            <a:spLocks noChangeShapeType="1"/>
          </p:cNvSpPr>
          <p:nvPr/>
        </p:nvSpPr>
        <p:spPr bwMode="auto">
          <a:xfrm>
            <a:off x="4378325" y="6612608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658799" y="6237428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0" name="Rectangle 78"/>
          <p:cNvSpPr>
            <a:spLocks noChangeArrowheads="1"/>
          </p:cNvSpPr>
          <p:nvPr/>
        </p:nvSpPr>
        <p:spPr bwMode="auto">
          <a:xfrm>
            <a:off x="6386513" y="4740945"/>
            <a:ext cx="207962" cy="258763"/>
          </a:xfrm>
          <a:prstGeom prst="rect">
            <a:avLst/>
          </a:prstGeom>
          <a:solidFill>
            <a:srgbClr val="6D6E7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1" name="Line 79"/>
          <p:cNvSpPr>
            <a:spLocks noChangeShapeType="1"/>
          </p:cNvSpPr>
          <p:nvPr/>
        </p:nvSpPr>
        <p:spPr bwMode="auto">
          <a:xfrm>
            <a:off x="6046788" y="4740945"/>
            <a:ext cx="550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80"/>
          <p:cNvSpPr>
            <a:spLocks noChangeShapeType="1"/>
          </p:cNvSpPr>
          <p:nvPr/>
        </p:nvSpPr>
        <p:spPr bwMode="auto">
          <a:xfrm>
            <a:off x="6046788" y="4999708"/>
            <a:ext cx="547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310271" y="4633500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4" name="Rectangle 78"/>
          <p:cNvSpPr>
            <a:spLocks noChangeArrowheads="1"/>
          </p:cNvSpPr>
          <p:nvPr/>
        </p:nvSpPr>
        <p:spPr bwMode="auto">
          <a:xfrm>
            <a:off x="6289675" y="5074320"/>
            <a:ext cx="304800" cy="257175"/>
          </a:xfrm>
          <a:prstGeom prst="rect">
            <a:avLst/>
          </a:prstGeom>
          <a:solidFill>
            <a:srgbClr val="ED1B2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60438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5" name="Line 79"/>
          <p:cNvSpPr>
            <a:spLocks noChangeShapeType="1"/>
          </p:cNvSpPr>
          <p:nvPr/>
        </p:nvSpPr>
        <p:spPr bwMode="auto">
          <a:xfrm>
            <a:off x="6046788" y="5074320"/>
            <a:ext cx="55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80"/>
          <p:cNvSpPr>
            <a:spLocks noChangeShapeType="1"/>
          </p:cNvSpPr>
          <p:nvPr/>
        </p:nvSpPr>
        <p:spPr bwMode="auto">
          <a:xfrm>
            <a:off x="6046788" y="5333083"/>
            <a:ext cx="554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273189" y="496478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8" name="Text Box 58"/>
          <p:cNvSpPr txBox="1">
            <a:spLocks noChangeArrowheads="1"/>
          </p:cNvSpPr>
          <p:nvPr/>
        </p:nvSpPr>
        <p:spPr bwMode="auto">
          <a:xfrm>
            <a:off x="3348038" y="5629945"/>
            <a:ext cx="38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ED1B2F"/>
                </a:solidFill>
              </a:rPr>
              <a:t>4</a:t>
            </a:r>
          </a:p>
        </p:txBody>
      </p:sp>
      <p:sp>
        <p:nvSpPr>
          <p:cNvPr id="99" name="Text Box 58"/>
          <p:cNvSpPr txBox="1">
            <a:spLocks noChangeArrowheads="1"/>
          </p:cNvSpPr>
          <p:nvPr/>
        </p:nvSpPr>
        <p:spPr bwMode="auto">
          <a:xfrm>
            <a:off x="5480050" y="3764633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D6E71"/>
                </a:solidFill>
              </a:rPr>
              <a:t>5</a:t>
            </a:r>
          </a:p>
        </p:txBody>
      </p:sp>
      <p:sp>
        <p:nvSpPr>
          <p:cNvPr id="100" name="Line 60"/>
          <p:cNvSpPr>
            <a:spLocks noChangeShapeType="1"/>
          </p:cNvSpPr>
          <p:nvPr/>
        </p:nvSpPr>
        <p:spPr bwMode="auto">
          <a:xfrm flipV="1">
            <a:off x="6880225" y="5217195"/>
            <a:ext cx="1149350" cy="0"/>
          </a:xfrm>
          <a:prstGeom prst="line">
            <a:avLst/>
          </a:prstGeom>
          <a:noFill/>
          <a:ln w="88900">
            <a:solidFill>
              <a:srgbClr val="ED1B2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60"/>
          <p:cNvSpPr>
            <a:spLocks noChangeShapeType="1"/>
          </p:cNvSpPr>
          <p:nvPr/>
        </p:nvSpPr>
        <p:spPr bwMode="auto">
          <a:xfrm flipV="1">
            <a:off x="6880225" y="4880645"/>
            <a:ext cx="1149350" cy="0"/>
          </a:xfrm>
          <a:prstGeom prst="line">
            <a:avLst/>
          </a:prstGeom>
          <a:noFill/>
          <a:ln w="88900">
            <a:solidFill>
              <a:srgbClr val="6D6E7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899886" y="497019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648459" y="3691177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539191" y="5907758"/>
            <a:ext cx="338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318226" y="4632565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59666" y="4546212"/>
            <a:ext cx="160867" cy="338666"/>
          </a:xfrm>
          <a:prstGeom prst="rect">
            <a:avLst/>
          </a:prstGeom>
          <a:solidFill>
            <a:srgbClr val="ED1B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003799" y="5968612"/>
            <a:ext cx="160867" cy="338666"/>
          </a:xfrm>
          <a:prstGeom prst="rect">
            <a:avLst/>
          </a:prstGeom>
          <a:solidFill>
            <a:srgbClr val="6D6E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3733014" y="420435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D6E71"/>
                </a:solidFill>
                <a:latin typeface="Trebuchet MS" pitchFamily="34" charset="0"/>
              </a:rPr>
              <a:t>A</a:t>
            </a:r>
            <a:endParaRPr lang="en-US" sz="2000" b="1" dirty="0" err="1" smtClean="0">
              <a:solidFill>
                <a:srgbClr val="6D6E71"/>
              </a:solidFill>
              <a:latin typeface="Trebuchet MS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224023" y="4185497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D6E71"/>
                </a:solidFill>
                <a:latin typeface="Trebuchet MS" pitchFamily="34" charset="0"/>
              </a:rPr>
              <a:t>B</a:t>
            </a:r>
            <a:endParaRPr lang="en-US" sz="2000" b="1" dirty="0" err="1" smtClean="0">
              <a:solidFill>
                <a:srgbClr val="6D6E71"/>
              </a:solidFill>
              <a:latin typeface="Trebuchet MS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733014" y="5384273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D6E71"/>
                </a:solidFill>
                <a:latin typeface="Trebuchet MS" pitchFamily="34" charset="0"/>
              </a:rPr>
              <a:t>C</a:t>
            </a:r>
            <a:endParaRPr lang="en-US" sz="2000" b="1" dirty="0" err="1" smtClean="0">
              <a:solidFill>
                <a:srgbClr val="6D6E71"/>
              </a:solidFill>
              <a:latin typeface="Trebuchet MS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24023" y="5384273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D6E71"/>
                </a:solidFill>
                <a:latin typeface="Trebuchet MS" pitchFamily="34" charset="0"/>
              </a:rPr>
              <a:t>D</a:t>
            </a:r>
            <a:endParaRPr lang="en-US" sz="2000" b="1" dirty="0" err="1" smtClean="0">
              <a:solidFill>
                <a:srgbClr val="6D6E71"/>
              </a:solidFill>
              <a:latin typeface="Trebuchet MS" pitchFamily="34" charset="0"/>
            </a:endParaRPr>
          </a:p>
        </p:txBody>
      </p:sp>
      <p:sp>
        <p:nvSpPr>
          <p:cNvPr id="1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3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930" y="1286928"/>
            <a:ext cx="8111067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7472" indent="-347472">
              <a:buFont typeface="Wingdings" pitchFamily="2" charset="2"/>
              <a:buChar char="§"/>
            </a:pPr>
            <a:r>
              <a:rPr lang="en-US" sz="2800" dirty="0" smtClean="0">
                <a:latin typeface="Trebuchet MS" pitchFamily="34" charset="0"/>
              </a:rPr>
              <a:t>Compute the weight of link       as</a:t>
            </a:r>
          </a:p>
          <a:p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7924" y="1897582"/>
            <a:ext cx="8111067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7472" indent="-347472">
              <a:buFont typeface="Wingdings" pitchFamily="2" charset="2"/>
              <a:buChar char="§"/>
            </a:pPr>
            <a:r>
              <a:rPr lang="en-US" sz="2800" dirty="0" smtClean="0">
                <a:latin typeface="Trebuchet MS" pitchFamily="34" charset="0"/>
              </a:rPr>
              <a:t>Select links to maximize</a:t>
            </a:r>
          </a:p>
          <a:p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9448" y="2516635"/>
            <a:ext cx="8111067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7472" indent="-347472">
              <a:buFont typeface="Wingdings" pitchFamily="2" charset="2"/>
              <a:buChar char="§"/>
            </a:pPr>
            <a:r>
              <a:rPr lang="en-US" sz="2800" dirty="0" smtClean="0">
                <a:latin typeface="Trebuchet MS" pitchFamily="34" charset="0"/>
              </a:rPr>
              <a:t>Transmit chosen flows on the selected links</a:t>
            </a:r>
          </a:p>
          <a:p>
            <a:endParaRPr lang="en-US" sz="2000" dirty="0" err="1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B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1B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D6E7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8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0.09722 -0.1173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5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9445 -0.1208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B9C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1" grpId="0"/>
      <p:bldP spid="61" grpId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3" grpId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/>
      <p:bldP spid="81" grpId="1"/>
      <p:bldP spid="82" grpId="0" animBg="1"/>
      <p:bldP spid="83" grpId="0" animBg="1"/>
      <p:bldP spid="84" grpId="0" animBg="1"/>
      <p:bldP spid="85" grpId="0"/>
      <p:bldP spid="85" grpId="1"/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/>
      <p:bldP spid="93" grpId="1"/>
      <p:bldP spid="94" grpId="0" animBg="1"/>
      <p:bldP spid="95" grpId="0" animBg="1"/>
      <p:bldP spid="96" grpId="0" animBg="1"/>
      <p:bldP spid="97" grpId="0"/>
      <p:bldP spid="98" grpId="0"/>
      <p:bldP spid="98" grpId="2"/>
      <p:bldP spid="99" grpId="0"/>
      <p:bldP spid="99" grpId="2"/>
      <p:bldP spid="100" grpId="0" animBg="1"/>
      <p:bldP spid="101" grpId="0" animBg="1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06" grpId="1" animBg="1"/>
      <p:bldP spid="106" grpId="2" animBg="1"/>
      <p:bldP spid="107" grpId="1" animBg="1"/>
      <p:bldP spid="107" grpId="2" animBg="1"/>
      <p:bldP spid="114" grpId="1"/>
      <p:bldP spid="115" grpId="2"/>
      <p:bldP spid="1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Practical challenges</a:t>
            </a:r>
          </a:p>
          <a:p>
            <a:pPr marL="832104" lvl="1" indent="-457200">
              <a:buFont typeface="+mj-lt"/>
              <a:buAutoNum type="arabicPeriod"/>
            </a:pPr>
            <a:r>
              <a:rPr lang="en-US" dirty="0" smtClean="0"/>
              <a:t>Time slots: </a:t>
            </a:r>
            <a:r>
              <a:rPr lang="en-US" dirty="0" err="1" smtClean="0">
                <a:solidFill>
                  <a:schemeClr val="accent3"/>
                </a:solidFill>
              </a:rPr>
              <a:t>TDMA</a:t>
            </a:r>
            <a:r>
              <a:rPr lang="en-US" dirty="0" smtClean="0">
                <a:solidFill>
                  <a:schemeClr val="accent3"/>
                </a:solidFill>
              </a:rPr>
              <a:t> MAC in multi-hop networks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/>
              <a:t>Link sets: </a:t>
            </a:r>
            <a:r>
              <a:rPr lang="pt-BR" dirty="0" smtClean="0">
                <a:solidFill>
                  <a:schemeClr val="accent3"/>
                </a:solidFill>
              </a:rPr>
              <a:t>Knowledge of non-interfering links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/>
              <a:t>Protocol overhead: </a:t>
            </a:r>
            <a:r>
              <a:rPr lang="pt-BR" dirty="0" smtClean="0">
                <a:solidFill>
                  <a:schemeClr val="accent3"/>
                </a:solidFill>
              </a:rPr>
              <a:t>Queue backlogs known at each slot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/>
              <a:t>Computation overhead: </a:t>
            </a:r>
            <a:r>
              <a:rPr lang="pt-BR" dirty="0" smtClean="0">
                <a:solidFill>
                  <a:schemeClr val="accent3"/>
                </a:solidFill>
              </a:rPr>
              <a:t>Exhaustive search over links sets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/>
              <a:t>Link scheduling: </a:t>
            </a:r>
            <a:r>
              <a:rPr lang="pt-BR" dirty="0" smtClean="0">
                <a:solidFill>
                  <a:schemeClr val="accent3"/>
                </a:solidFill>
              </a:rPr>
              <a:t>Backpressure schedules links, not nodes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/>
              <a:t>Hardware constraints: </a:t>
            </a:r>
            <a:r>
              <a:rPr lang="pt-BR" dirty="0" smtClean="0">
                <a:solidFill>
                  <a:schemeClr val="accent3"/>
                </a:solidFill>
              </a:rPr>
              <a:t>Memory limitations at wireless cards</a:t>
            </a:r>
          </a:p>
          <a:p>
            <a:r>
              <a:rPr lang="pt-BR" b="1" dirty="0" smtClean="0">
                <a:solidFill>
                  <a:schemeClr val="accent3"/>
                </a:solidFill>
              </a:rPr>
              <a:t>Backpressure so far a theoretical concept</a:t>
            </a:r>
          </a:p>
          <a:p>
            <a:pPr lvl="1"/>
            <a:r>
              <a:rPr lang="pt-BR" dirty="0" smtClean="0"/>
              <a:t>Backpressure-inspired solutions use priorization over 802.11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No real system implementing backpressure to 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Backpressure Challenges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4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Design and implementation of XPRESS</a:t>
            </a:r>
          </a:p>
          <a:p>
            <a:pPr lvl="1"/>
            <a:r>
              <a:rPr lang="pt-BR" dirty="0" smtClean="0"/>
              <a:t>First throughput-optimal backpressure system</a:t>
            </a:r>
          </a:p>
          <a:p>
            <a:r>
              <a:rPr lang="pt-BR" dirty="0" smtClean="0"/>
              <a:t>Backpressure challenges addressed</a:t>
            </a:r>
          </a:p>
          <a:p>
            <a:pPr marL="832104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Time slots: </a:t>
            </a:r>
            <a:r>
              <a:rPr lang="en-US" dirty="0" smtClean="0">
                <a:solidFill>
                  <a:schemeClr val="accent3"/>
                </a:solidFill>
              </a:rPr>
              <a:t>multi-hop </a:t>
            </a:r>
            <a:r>
              <a:rPr lang="en-US" dirty="0" err="1" smtClean="0">
                <a:solidFill>
                  <a:schemeClr val="accent3"/>
                </a:solidFill>
              </a:rPr>
              <a:t>TDMA</a:t>
            </a:r>
            <a:r>
              <a:rPr lang="en-US" dirty="0" smtClean="0">
                <a:solidFill>
                  <a:schemeClr val="accent3"/>
                </a:solidFill>
              </a:rPr>
              <a:t> MAC </a:t>
            </a:r>
            <a:r>
              <a:rPr lang="en-US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time synchronization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Link sets: </a:t>
            </a:r>
            <a:r>
              <a:rPr lang="pt-BR" dirty="0" smtClean="0">
                <a:solidFill>
                  <a:schemeClr val="accent3"/>
                </a:solidFill>
              </a:rPr>
              <a:t>RSS-based interference estimation</a:t>
            </a:r>
            <a:endParaRPr lang="en-US" dirty="0" smtClean="0">
              <a:solidFill>
                <a:schemeClr val="accent3"/>
              </a:solidFill>
            </a:endParaRP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Protocol overhead: </a:t>
            </a:r>
            <a:r>
              <a:rPr lang="pt-BR" dirty="0" smtClean="0">
                <a:solidFill>
                  <a:schemeClr val="accent3"/>
                </a:solidFill>
              </a:rPr>
              <a:t>Multi-slot framing and speculation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Computation overhead: </a:t>
            </a:r>
            <a:r>
              <a:rPr lang="pt-BR" dirty="0" smtClean="0">
                <a:solidFill>
                  <a:schemeClr val="accent3"/>
                </a:solidFill>
              </a:rPr>
              <a:t>Binary interference </a:t>
            </a:r>
            <a:r>
              <a:rPr lang="pt-BR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3"/>
                </a:solidFill>
              </a:rPr>
              <a:t>MWIS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Link scheduling: </a:t>
            </a:r>
            <a:r>
              <a:rPr lang="pt-BR" dirty="0" smtClean="0">
                <a:solidFill>
                  <a:schemeClr val="accent3"/>
                </a:solidFill>
              </a:rPr>
              <a:t>Individual link queues at the MAC</a:t>
            </a:r>
          </a:p>
          <a:p>
            <a:pPr marL="832104" lvl="1" indent="-457200">
              <a:buFont typeface="+mj-lt"/>
              <a:buAutoNum type="arabicPeriod"/>
            </a:pPr>
            <a:r>
              <a:rPr lang="pt-BR" dirty="0" smtClean="0">
                <a:solidFill>
                  <a:srgbClr val="000000"/>
                </a:solidFill>
              </a:rPr>
              <a:t>Hardware constraints: </a:t>
            </a:r>
            <a:r>
              <a:rPr lang="pt-BR" dirty="0" smtClean="0">
                <a:solidFill>
                  <a:schemeClr val="accent3"/>
                </a:solidFill>
              </a:rPr>
              <a:t>Network/MAC queue coordination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Our Contributions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5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3"/>
          <p:cNvSpPr>
            <a:spLocks noChangeArrowheads="1"/>
          </p:cNvSpPr>
          <p:nvPr/>
        </p:nvSpPr>
        <p:spPr bwMode="auto">
          <a:xfrm>
            <a:off x="7501468" y="5977468"/>
            <a:ext cx="1634596" cy="8725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40747" y="5664199"/>
            <a:ext cx="344847" cy="319135"/>
          </a:xfrm>
          <a:prstGeom prst="ellipse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522833" y="5664199"/>
            <a:ext cx="344847" cy="319135"/>
          </a:xfrm>
          <a:prstGeom prst="ellipse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074418" y="3245618"/>
            <a:ext cx="4069582" cy="2522136"/>
          </a:xfrm>
          <a:prstGeom prst="ellipse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6205537" y="1241425"/>
            <a:ext cx="1644651" cy="1174749"/>
            <a:chOff x="3493363" y="1363764"/>
            <a:chExt cx="1355726" cy="942974"/>
          </a:xfrm>
        </p:grpSpPr>
        <p:sp>
          <p:nvSpPr>
            <p:cNvPr id="28" name="AutoShape 95"/>
            <p:cNvSpPr>
              <a:spLocks noChangeArrowheads="1"/>
            </p:cNvSpPr>
            <p:nvPr/>
          </p:nvSpPr>
          <p:spPr bwMode="auto">
            <a:xfrm>
              <a:off x="3645684" y="1363764"/>
              <a:ext cx="1203405" cy="510282"/>
            </a:xfrm>
            <a:prstGeom prst="cloudCallout">
              <a:avLst>
                <a:gd name="adj1" fmla="val -54167"/>
                <a:gd name="adj2" fmla="val 1136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Rectangle 97"/>
            <p:cNvSpPr>
              <a:spLocks noChangeArrowheads="1"/>
            </p:cNvSpPr>
            <p:nvPr/>
          </p:nvSpPr>
          <p:spPr bwMode="auto">
            <a:xfrm>
              <a:off x="3493363" y="1890069"/>
              <a:ext cx="467438" cy="41666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" name="Oval 109"/>
          <p:cNvSpPr/>
          <p:nvPr/>
        </p:nvSpPr>
        <p:spPr>
          <a:xfrm>
            <a:off x="6621866" y="1939330"/>
            <a:ext cx="1045028" cy="1055079"/>
          </a:xfrm>
          <a:prstGeom prst="ellipse">
            <a:avLst/>
          </a:prstGeom>
          <a:solidFill>
            <a:srgbClr val="E6E6E6"/>
          </a:solidFill>
          <a:ln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Mesh access point (MAP)</a:t>
            </a:r>
          </a:p>
          <a:p>
            <a:pPr lvl="1"/>
            <a:r>
              <a:rPr lang="en-US" dirty="0" smtClean="0"/>
              <a:t>Sends queue lengths</a:t>
            </a:r>
          </a:p>
          <a:p>
            <a:pPr lvl="1"/>
            <a:r>
              <a:rPr lang="en-US" dirty="0" smtClean="0"/>
              <a:t>Executes the schedule</a:t>
            </a:r>
          </a:p>
          <a:p>
            <a:pPr lvl="1"/>
            <a:r>
              <a:rPr lang="en-US" dirty="0" smtClean="0"/>
              <a:t>Cross-layer protocol stack</a:t>
            </a:r>
          </a:p>
          <a:p>
            <a:r>
              <a:rPr lang="en-US" dirty="0" smtClean="0"/>
              <a:t>Mesh controller (MC)</a:t>
            </a:r>
          </a:p>
          <a:p>
            <a:pPr lvl="1"/>
            <a:r>
              <a:rPr lang="en-US" dirty="0" smtClean="0"/>
              <a:t>Receives flow queue lengths</a:t>
            </a:r>
          </a:p>
          <a:p>
            <a:pPr lvl="1"/>
            <a:r>
              <a:rPr lang="en-US" dirty="0" smtClean="0"/>
              <a:t>Computes schedule</a:t>
            </a:r>
          </a:p>
          <a:p>
            <a:pPr lvl="1"/>
            <a:r>
              <a:rPr lang="en-US" dirty="0" smtClean="0"/>
              <a:t>Disseminates schedule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XPRESS Overview</a:t>
            </a:r>
            <a:endParaRPr lang="en-US" dirty="0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8228013" y="5237163"/>
            <a:ext cx="354012" cy="300037"/>
            <a:chOff x="793" y="845"/>
            <a:chExt cx="908" cy="565"/>
          </a:xfrm>
        </p:grpSpPr>
        <p:pic>
          <p:nvPicPr>
            <p:cNvPr id="7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36"/>
          <p:cNvSpPr>
            <a:spLocks noChangeShapeType="1"/>
          </p:cNvSpPr>
          <p:nvPr/>
        </p:nvSpPr>
        <p:spPr bwMode="auto">
          <a:xfrm flipH="1">
            <a:off x="5451475" y="3856038"/>
            <a:ext cx="233363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5478463" y="4718050"/>
            <a:ext cx="146050" cy="5048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7073900" y="3589338"/>
            <a:ext cx="7938" cy="6715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flipV="1">
            <a:off x="5746750" y="4525963"/>
            <a:ext cx="1223963" cy="635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7400925" y="4640263"/>
            <a:ext cx="785813" cy="5953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>
            <a:off x="7427913" y="5348288"/>
            <a:ext cx="723900" cy="904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flipV="1">
            <a:off x="5943600" y="5330825"/>
            <a:ext cx="984250" cy="698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V="1">
            <a:off x="7392988" y="3873500"/>
            <a:ext cx="949325" cy="5524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V="1">
            <a:off x="8566150" y="4787900"/>
            <a:ext cx="258763" cy="4222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>
            <a:off x="8686800" y="3898900"/>
            <a:ext cx="165100" cy="482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7342188" y="3459163"/>
            <a:ext cx="939800" cy="2063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>
            <a:off x="6186488" y="2828925"/>
            <a:ext cx="638175" cy="492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2435225"/>
            <a:ext cx="80962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2435225"/>
            <a:ext cx="80962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Line 54"/>
          <p:cNvSpPr>
            <a:spLocks noChangeShapeType="1"/>
          </p:cNvSpPr>
          <p:nvPr/>
        </p:nvSpPr>
        <p:spPr bwMode="auto">
          <a:xfrm flipV="1">
            <a:off x="7264400" y="2786063"/>
            <a:ext cx="655638" cy="5270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55"/>
          <p:cNvSpPr>
            <a:spLocks noChangeShapeType="1"/>
          </p:cNvSpPr>
          <p:nvPr/>
        </p:nvSpPr>
        <p:spPr bwMode="auto">
          <a:xfrm flipH="1">
            <a:off x="5737225" y="2778125"/>
            <a:ext cx="250825" cy="6635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57"/>
          <p:cNvSpPr>
            <a:spLocks noChangeShapeType="1"/>
          </p:cNvSpPr>
          <p:nvPr/>
        </p:nvSpPr>
        <p:spPr bwMode="auto">
          <a:xfrm>
            <a:off x="8351838" y="2855913"/>
            <a:ext cx="206375" cy="6461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96"/>
          <p:cNvSpPr txBox="1">
            <a:spLocks noChangeArrowheads="1"/>
          </p:cNvSpPr>
          <p:nvPr/>
        </p:nvSpPr>
        <p:spPr bwMode="auto">
          <a:xfrm>
            <a:off x="6707188" y="1408113"/>
            <a:ext cx="8397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Internet</a:t>
            </a:r>
            <a:endParaRPr lang="fr-FR" sz="1400" b="1" dirty="0">
              <a:latin typeface="+mn-lt"/>
            </a:endParaRPr>
          </a:p>
        </p:txBody>
      </p:sp>
      <p:sp>
        <p:nvSpPr>
          <p:cNvPr id="30" name="Line 98"/>
          <p:cNvSpPr>
            <a:spLocks noChangeShapeType="1"/>
          </p:cNvSpPr>
          <p:nvPr/>
        </p:nvSpPr>
        <p:spPr bwMode="auto">
          <a:xfrm flipV="1">
            <a:off x="6437313" y="2459038"/>
            <a:ext cx="498475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99"/>
          <p:cNvSpPr>
            <a:spLocks noChangeShapeType="1"/>
          </p:cNvSpPr>
          <p:nvPr/>
        </p:nvSpPr>
        <p:spPr bwMode="auto">
          <a:xfrm flipH="1" flipV="1">
            <a:off x="7324725" y="2459038"/>
            <a:ext cx="471488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7177088" y="2546350"/>
            <a:ext cx="5048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MC</a:t>
            </a:r>
            <a:endParaRPr lang="fr-FR" sz="1600" b="1" dirty="0">
              <a:latin typeface="+mn-lt"/>
            </a:endParaRPr>
          </a:p>
        </p:txBody>
      </p:sp>
      <p:sp>
        <p:nvSpPr>
          <p:cNvPr id="33" name="Text Box 103"/>
          <p:cNvSpPr txBox="1">
            <a:spLocks noChangeArrowheads="1"/>
          </p:cNvSpPr>
          <p:nvPr/>
        </p:nvSpPr>
        <p:spPr bwMode="auto">
          <a:xfrm>
            <a:off x="7138988" y="3486150"/>
            <a:ext cx="65087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MAP</a:t>
            </a:r>
            <a:endParaRPr lang="fr-FR" sz="1600" b="1" dirty="0">
              <a:latin typeface="+mn-lt"/>
            </a:endParaRPr>
          </a:p>
        </p:txBody>
      </p:sp>
      <p:sp>
        <p:nvSpPr>
          <p:cNvPr id="34" name="Text Box 105"/>
          <p:cNvSpPr txBox="1">
            <a:spLocks noChangeArrowheads="1"/>
          </p:cNvSpPr>
          <p:nvPr/>
        </p:nvSpPr>
        <p:spPr bwMode="auto">
          <a:xfrm>
            <a:off x="8315325" y="2601913"/>
            <a:ext cx="5036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GW</a:t>
            </a:r>
            <a:endParaRPr lang="fr-FR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8424863" y="3562350"/>
            <a:ext cx="355600" cy="300038"/>
            <a:chOff x="793" y="845"/>
            <a:chExt cx="908" cy="565"/>
          </a:xfrm>
        </p:grpSpPr>
        <p:pic>
          <p:nvPicPr>
            <p:cNvPr id="36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8745538" y="4421188"/>
            <a:ext cx="355600" cy="300037"/>
            <a:chOff x="793" y="845"/>
            <a:chExt cx="908" cy="565"/>
          </a:xfrm>
        </p:grpSpPr>
        <p:pic>
          <p:nvPicPr>
            <p:cNvPr id="39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7002463" y="5080000"/>
            <a:ext cx="354012" cy="300038"/>
            <a:chOff x="793" y="845"/>
            <a:chExt cx="908" cy="565"/>
          </a:xfrm>
        </p:grpSpPr>
        <p:pic>
          <p:nvPicPr>
            <p:cNvPr id="42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7010400" y="4318000"/>
            <a:ext cx="355600" cy="300038"/>
            <a:chOff x="793" y="845"/>
            <a:chExt cx="908" cy="565"/>
          </a:xfrm>
        </p:grpSpPr>
        <p:pic>
          <p:nvPicPr>
            <p:cNvPr id="45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33"/>
          <p:cNvGrpSpPr>
            <a:grpSpLocks/>
          </p:cNvGrpSpPr>
          <p:nvPr/>
        </p:nvGrpSpPr>
        <p:grpSpPr bwMode="auto">
          <a:xfrm>
            <a:off x="5540375" y="5265738"/>
            <a:ext cx="355600" cy="300037"/>
            <a:chOff x="793" y="845"/>
            <a:chExt cx="908" cy="565"/>
          </a:xfrm>
        </p:grpSpPr>
        <p:pic>
          <p:nvPicPr>
            <p:cNvPr id="48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5232400" y="4305300"/>
            <a:ext cx="355600" cy="300038"/>
            <a:chOff x="793" y="845"/>
            <a:chExt cx="908" cy="565"/>
          </a:xfrm>
        </p:grpSpPr>
        <p:pic>
          <p:nvPicPr>
            <p:cNvPr id="51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33"/>
          <p:cNvGrpSpPr>
            <a:grpSpLocks/>
          </p:cNvGrpSpPr>
          <p:nvPr/>
        </p:nvGrpSpPr>
        <p:grpSpPr bwMode="auto">
          <a:xfrm>
            <a:off x="5527675" y="3462338"/>
            <a:ext cx="354013" cy="298450"/>
            <a:chOff x="793" y="845"/>
            <a:chExt cx="908" cy="565"/>
          </a:xfrm>
        </p:grpSpPr>
        <p:pic>
          <p:nvPicPr>
            <p:cNvPr id="54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33"/>
          <p:cNvGrpSpPr>
            <a:grpSpLocks/>
          </p:cNvGrpSpPr>
          <p:nvPr/>
        </p:nvGrpSpPr>
        <p:grpSpPr bwMode="auto">
          <a:xfrm>
            <a:off x="6913563" y="3227388"/>
            <a:ext cx="355600" cy="298450"/>
            <a:chOff x="793" y="845"/>
            <a:chExt cx="908" cy="565"/>
          </a:xfrm>
        </p:grpSpPr>
        <p:pic>
          <p:nvPicPr>
            <p:cNvPr id="57" name="Picture 34" descr="MCj039853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0" y="1931988"/>
            <a:ext cx="601663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" name="Line 98"/>
          <p:cNvSpPr>
            <a:spLocks noChangeShapeType="1"/>
          </p:cNvSpPr>
          <p:nvPr/>
        </p:nvSpPr>
        <p:spPr bwMode="auto">
          <a:xfrm flipV="1">
            <a:off x="6189663" y="1768475"/>
            <a:ext cx="384175" cy="708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99"/>
          <p:cNvSpPr>
            <a:spLocks noChangeShapeType="1"/>
          </p:cNvSpPr>
          <p:nvPr/>
        </p:nvSpPr>
        <p:spPr bwMode="auto">
          <a:xfrm flipH="1" flipV="1">
            <a:off x="7635875" y="1743075"/>
            <a:ext cx="401638" cy="709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50"/>
          <p:cNvSpPr>
            <a:spLocks noChangeShapeType="1"/>
          </p:cNvSpPr>
          <p:nvPr/>
        </p:nvSpPr>
        <p:spPr bwMode="auto">
          <a:xfrm flipV="1">
            <a:off x="5953125" y="3467100"/>
            <a:ext cx="871538" cy="1730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" name="Group 174"/>
          <p:cNvGrpSpPr>
            <a:grpSpLocks/>
          </p:cNvGrpSpPr>
          <p:nvPr/>
        </p:nvGrpSpPr>
        <p:grpSpPr bwMode="auto">
          <a:xfrm>
            <a:off x="4848225" y="5661025"/>
            <a:ext cx="4433888" cy="1162050"/>
            <a:chOff x="4848028" y="5661025"/>
            <a:chExt cx="4433861" cy="1162306"/>
          </a:xfrm>
        </p:grpSpPr>
        <p:sp>
          <p:nvSpPr>
            <p:cNvPr id="64" name="Text Box 76"/>
            <p:cNvSpPr txBox="1">
              <a:spLocks noChangeArrowheads="1"/>
            </p:cNvSpPr>
            <p:nvPr/>
          </p:nvSpPr>
          <p:spPr bwMode="auto">
            <a:xfrm>
              <a:off x="8741244" y="5928713"/>
              <a:ext cx="5406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b="1"/>
                <a:t>…</a:t>
              </a:r>
              <a:endParaRPr lang="fr-FR" sz="2000" b="1"/>
            </a:p>
          </p:txBody>
        </p:sp>
        <p:grpSp>
          <p:nvGrpSpPr>
            <p:cNvPr id="65" name="Group 173"/>
            <p:cNvGrpSpPr>
              <a:grpSpLocks/>
            </p:cNvGrpSpPr>
            <p:nvPr/>
          </p:nvGrpSpPr>
          <p:grpSpPr bwMode="auto">
            <a:xfrm>
              <a:off x="4848028" y="5661025"/>
              <a:ext cx="3940697" cy="1162306"/>
              <a:chOff x="4848028" y="5661025"/>
              <a:chExt cx="3940697" cy="1162306"/>
            </a:xfrm>
          </p:grpSpPr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88325" y="6003925"/>
                <a:ext cx="32004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5"/>
              <p:cNvSpPr txBox="1">
                <a:spLocks noChangeArrowheads="1"/>
              </p:cNvSpPr>
              <p:nvPr/>
            </p:nvSpPr>
            <p:spPr bwMode="auto">
              <a:xfrm>
                <a:off x="6619667" y="6485120"/>
                <a:ext cx="971544" cy="338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1600" b="1" dirty="0">
                    <a:latin typeface="+mn-lt"/>
                  </a:rPr>
                  <a:t>Frame </a:t>
                </a:r>
                <a:r>
                  <a:rPr lang="en-US" sz="1600" b="1" i="1" dirty="0">
                    <a:latin typeface="+mn-lt"/>
                  </a:rPr>
                  <a:t>k</a:t>
                </a:r>
                <a:endParaRPr lang="fr-FR" sz="1600" b="1" i="1" dirty="0">
                  <a:latin typeface="+mn-lt"/>
                </a:endParaRPr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>
                <a:off x="5244855" y="6003925"/>
                <a:ext cx="1029269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>
                <a:off x="5238455" y="5775325"/>
                <a:ext cx="0" cy="9705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>
                <a:off x="8783458" y="5775325"/>
                <a:ext cx="0" cy="9532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>
                <a:off x="6274125" y="6003925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6270315" y="5775325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8331525" y="6003925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Text Box 72"/>
              <p:cNvSpPr txBox="1">
                <a:spLocks noChangeArrowheads="1"/>
              </p:cNvSpPr>
              <p:nvPr/>
            </p:nvSpPr>
            <p:spPr bwMode="auto">
              <a:xfrm>
                <a:off x="7302288" y="5661025"/>
                <a:ext cx="468310" cy="338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1600" b="1" dirty="0">
                    <a:latin typeface="+mn-lt"/>
                  </a:rPr>
                  <a:t>DS</a:t>
                </a:r>
                <a:endParaRPr lang="fr-FR" sz="1600" b="1" dirty="0">
                  <a:latin typeface="+mn-lt"/>
                </a:endParaRPr>
              </a:p>
            </p:txBody>
          </p:sp>
          <p:sp>
            <p:nvSpPr>
              <p:cNvPr id="75" name="Text Box 73"/>
              <p:cNvSpPr txBox="1">
                <a:spLocks noChangeArrowheads="1"/>
              </p:cNvSpPr>
              <p:nvPr/>
            </p:nvSpPr>
            <p:spPr bwMode="auto">
              <a:xfrm>
                <a:off x="5494137" y="5661025"/>
                <a:ext cx="468309" cy="338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1600" b="1" dirty="0">
                    <a:latin typeface="+mn-lt"/>
                  </a:rPr>
                  <a:t>CS</a:t>
                </a:r>
                <a:endParaRPr lang="fr-FR" sz="1600" b="1" dirty="0">
                  <a:latin typeface="+mn-lt"/>
                </a:endParaRPr>
              </a:p>
            </p:txBody>
          </p:sp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>
                <a:off x="7573986" y="6676696"/>
                <a:ext cx="11990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/>
            </p:nvSpPr>
            <p:spPr bwMode="auto">
              <a:xfrm flipV="1">
                <a:off x="5270734" y="6676696"/>
                <a:ext cx="1340274" cy="5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6731325" y="6003925"/>
                <a:ext cx="4572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77"/>
              <p:cNvSpPr>
                <a:spLocks noChangeArrowheads="1"/>
              </p:cNvSpPr>
              <p:nvPr/>
            </p:nvSpPr>
            <p:spPr bwMode="auto">
              <a:xfrm>
                <a:off x="5236085" y="6004860"/>
                <a:ext cx="18130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77"/>
              <p:cNvSpPr>
                <a:spLocks noChangeArrowheads="1"/>
              </p:cNvSpPr>
              <p:nvPr/>
            </p:nvSpPr>
            <p:spPr bwMode="auto">
              <a:xfrm>
                <a:off x="5405738" y="6004896"/>
                <a:ext cx="18130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77"/>
              <p:cNvSpPr>
                <a:spLocks noChangeArrowheads="1"/>
              </p:cNvSpPr>
              <p:nvPr/>
            </p:nvSpPr>
            <p:spPr bwMode="auto">
              <a:xfrm>
                <a:off x="6092970" y="6003933"/>
                <a:ext cx="18130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76"/>
              <p:cNvSpPr txBox="1">
                <a:spLocks noChangeArrowheads="1"/>
              </p:cNvSpPr>
              <p:nvPr/>
            </p:nvSpPr>
            <p:spPr bwMode="auto">
              <a:xfrm>
                <a:off x="5540983" y="5928694"/>
                <a:ext cx="54064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2000" b="1"/>
                  <a:t>…</a:t>
                </a:r>
                <a:endParaRPr lang="fr-FR" sz="2000" b="1"/>
              </a:p>
            </p:txBody>
          </p:sp>
          <p:sp>
            <p:nvSpPr>
              <p:cNvPr id="83" name="Text Box 76"/>
              <p:cNvSpPr txBox="1">
                <a:spLocks noChangeArrowheads="1"/>
              </p:cNvSpPr>
              <p:nvPr/>
            </p:nvSpPr>
            <p:spPr bwMode="auto">
              <a:xfrm>
                <a:off x="4848028" y="5934449"/>
                <a:ext cx="54064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2000" b="1"/>
                  <a:t>…</a:t>
                </a:r>
                <a:endParaRPr lang="fr-FR" sz="2000" b="1"/>
              </a:p>
            </p:txBody>
          </p:sp>
          <p:sp>
            <p:nvSpPr>
              <p:cNvPr id="84" name="Text Box 76"/>
              <p:cNvSpPr txBox="1">
                <a:spLocks noChangeArrowheads="1"/>
              </p:cNvSpPr>
              <p:nvPr/>
            </p:nvSpPr>
            <p:spPr bwMode="auto">
              <a:xfrm>
                <a:off x="7536472" y="5931581"/>
                <a:ext cx="54064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2000" b="1"/>
                  <a:t>…</a:t>
                </a:r>
                <a:endParaRPr lang="fr-FR" sz="2000" b="1"/>
              </a:p>
            </p:txBody>
          </p:sp>
          <p:sp>
            <p:nvSpPr>
              <p:cNvPr id="85" name="Rectangle 77"/>
              <p:cNvSpPr>
                <a:spLocks noChangeArrowheads="1"/>
              </p:cNvSpPr>
              <p:nvPr/>
            </p:nvSpPr>
            <p:spPr bwMode="auto">
              <a:xfrm>
                <a:off x="5911821" y="6003926"/>
                <a:ext cx="181303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/>
          <p:cNvSpPr>
            <a:spLocks noChangeArrowheads="1"/>
          </p:cNvSpPr>
          <p:nvPr/>
        </p:nvSpPr>
        <p:spPr bwMode="auto">
          <a:xfrm>
            <a:off x="6273800" y="6003925"/>
            <a:ext cx="457200" cy="381000"/>
          </a:xfrm>
          <a:prstGeom prst="rect">
            <a:avLst/>
          </a:prstGeom>
          <a:solidFill>
            <a:srgbClr val="53689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8331200" y="6004243"/>
            <a:ext cx="457200" cy="381000"/>
          </a:xfrm>
          <a:prstGeom prst="rect">
            <a:avLst/>
          </a:prstGeom>
          <a:solidFill>
            <a:srgbClr val="53689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6731000" y="6003925"/>
            <a:ext cx="457200" cy="381000"/>
          </a:xfrm>
          <a:prstGeom prst="rect">
            <a:avLst/>
          </a:prstGeom>
          <a:solidFill>
            <a:srgbClr val="53689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77"/>
          <p:cNvSpPr>
            <a:spLocks noChangeArrowheads="1"/>
          </p:cNvSpPr>
          <p:nvPr/>
        </p:nvSpPr>
        <p:spPr bwMode="auto">
          <a:xfrm>
            <a:off x="5237163" y="6003925"/>
            <a:ext cx="166687" cy="381000"/>
          </a:xfrm>
          <a:prstGeom prst="rect">
            <a:avLst/>
          </a:prstGeom>
          <a:solidFill>
            <a:srgbClr val="ED1B2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77"/>
          <p:cNvSpPr>
            <a:spLocks noChangeArrowheads="1"/>
          </p:cNvSpPr>
          <p:nvPr/>
        </p:nvSpPr>
        <p:spPr bwMode="auto">
          <a:xfrm>
            <a:off x="5407025" y="6003925"/>
            <a:ext cx="180975" cy="381000"/>
          </a:xfrm>
          <a:prstGeom prst="rect">
            <a:avLst/>
          </a:prstGeom>
          <a:solidFill>
            <a:srgbClr val="ED1B2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77"/>
          <p:cNvSpPr>
            <a:spLocks noChangeArrowheads="1"/>
          </p:cNvSpPr>
          <p:nvPr/>
        </p:nvSpPr>
        <p:spPr bwMode="auto">
          <a:xfrm>
            <a:off x="6091238" y="6003925"/>
            <a:ext cx="182562" cy="381000"/>
          </a:xfrm>
          <a:prstGeom prst="rect">
            <a:avLst/>
          </a:prstGeom>
          <a:solidFill>
            <a:srgbClr val="ED1B2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77"/>
          <p:cNvSpPr>
            <a:spLocks noChangeArrowheads="1"/>
          </p:cNvSpPr>
          <p:nvPr/>
        </p:nvSpPr>
        <p:spPr bwMode="auto">
          <a:xfrm>
            <a:off x="5910263" y="6003925"/>
            <a:ext cx="182562" cy="381000"/>
          </a:xfrm>
          <a:prstGeom prst="rect">
            <a:avLst/>
          </a:prstGeom>
          <a:solidFill>
            <a:srgbClr val="ED1B2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5570538" y="4697413"/>
            <a:ext cx="146050" cy="504825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44"/>
          <p:cNvSpPr>
            <a:spLocks noChangeShapeType="1"/>
          </p:cNvSpPr>
          <p:nvPr/>
        </p:nvSpPr>
        <p:spPr bwMode="auto">
          <a:xfrm>
            <a:off x="7442200" y="5246688"/>
            <a:ext cx="725488" cy="90487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/>
        </p:nvSpPr>
        <p:spPr bwMode="auto">
          <a:xfrm flipV="1">
            <a:off x="7448550" y="3952875"/>
            <a:ext cx="949325" cy="55245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 flipH="1">
            <a:off x="5829300" y="2801938"/>
            <a:ext cx="250825" cy="663575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54"/>
          <p:cNvSpPr>
            <a:spLocks noChangeShapeType="1"/>
          </p:cNvSpPr>
          <p:nvPr/>
        </p:nvSpPr>
        <p:spPr bwMode="auto">
          <a:xfrm flipV="1">
            <a:off x="7332663" y="2854325"/>
            <a:ext cx="655637" cy="525463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36"/>
          <p:cNvSpPr>
            <a:spLocks noChangeShapeType="1"/>
          </p:cNvSpPr>
          <p:nvPr/>
        </p:nvSpPr>
        <p:spPr bwMode="auto">
          <a:xfrm flipH="1">
            <a:off x="5535613" y="3875088"/>
            <a:ext cx="233362" cy="45720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 flipV="1">
            <a:off x="5724525" y="4429125"/>
            <a:ext cx="1225550" cy="6350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38"/>
          <p:cNvSpPr>
            <a:spLocks noChangeShapeType="1"/>
          </p:cNvSpPr>
          <p:nvPr/>
        </p:nvSpPr>
        <p:spPr bwMode="auto">
          <a:xfrm>
            <a:off x="7162800" y="3587750"/>
            <a:ext cx="7938" cy="67310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50"/>
          <p:cNvSpPr>
            <a:spLocks noChangeShapeType="1"/>
          </p:cNvSpPr>
          <p:nvPr/>
        </p:nvSpPr>
        <p:spPr bwMode="auto">
          <a:xfrm>
            <a:off x="7348538" y="3381375"/>
            <a:ext cx="941387" cy="207963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>
            <a:off x="8277225" y="2870200"/>
            <a:ext cx="207963" cy="64770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48"/>
          <p:cNvSpPr>
            <a:spLocks noChangeShapeType="1"/>
          </p:cNvSpPr>
          <p:nvPr/>
        </p:nvSpPr>
        <p:spPr bwMode="auto">
          <a:xfrm>
            <a:off x="8618538" y="3917950"/>
            <a:ext cx="163512" cy="484188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47"/>
          <p:cNvSpPr>
            <a:spLocks noChangeShapeType="1"/>
          </p:cNvSpPr>
          <p:nvPr/>
        </p:nvSpPr>
        <p:spPr bwMode="auto">
          <a:xfrm flipV="1">
            <a:off x="8496300" y="4751388"/>
            <a:ext cx="260350" cy="422275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/>
        </p:nvSpPr>
        <p:spPr bwMode="auto">
          <a:xfrm>
            <a:off x="7440613" y="4562475"/>
            <a:ext cx="785812" cy="595313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5927725" y="5257800"/>
            <a:ext cx="982663" cy="69850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50"/>
          <p:cNvSpPr>
            <a:spLocks noChangeShapeType="1"/>
          </p:cNvSpPr>
          <p:nvPr/>
        </p:nvSpPr>
        <p:spPr bwMode="auto">
          <a:xfrm flipV="1">
            <a:off x="5951538" y="3551238"/>
            <a:ext cx="871537" cy="173037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51"/>
          <p:cNvSpPr>
            <a:spLocks noChangeShapeType="1"/>
          </p:cNvSpPr>
          <p:nvPr/>
        </p:nvSpPr>
        <p:spPr bwMode="auto">
          <a:xfrm>
            <a:off x="6253163" y="2776538"/>
            <a:ext cx="638175" cy="492125"/>
          </a:xfrm>
          <a:prstGeom prst="line">
            <a:avLst/>
          </a:prstGeom>
          <a:noFill/>
          <a:ln w="38100">
            <a:solidFill>
              <a:srgbClr val="ED1B2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6</a:t>
            </a:fld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689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1" animBg="1"/>
      <p:bldP spid="94" grpId="1" animBg="1"/>
      <p:bldP spid="95" grpId="1" animBg="1"/>
      <p:bldP spid="96" grpId="0" animBg="1"/>
      <p:bldP spid="96" grpId="1" animBg="1"/>
      <p:bldP spid="96" grpId="2" animBg="1"/>
      <p:bldP spid="97" grpId="0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4" grpId="0" animBg="1"/>
      <p:bldP spid="104" grpId="1" animBg="1"/>
      <p:bldP spid="105" grpId="0" animBg="1"/>
      <p:bldP spid="106" grpId="0" animBg="1"/>
      <p:bldP spid="106" grpId="1" animBg="1"/>
      <p:bldP spid="108" grpId="0" animBg="1"/>
      <p:bldP spid="10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97905" y="3465800"/>
            <a:ext cx="873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672" lvl="1" indent="-347472">
              <a:buFont typeface="Wingdings" pitchFamily="2" charset="2"/>
              <a:buChar char="§"/>
            </a:pPr>
            <a:r>
              <a:rPr lang="pt-BR" dirty="0" smtClean="0">
                <a:latin typeface="Trebuchet MS" pitchFamily="34" charset="0"/>
              </a:rPr>
              <a:t>During frame  , compute the schedule for frame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460099" y="4353722"/>
            <a:ext cx="240411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5621899" y="4357532"/>
            <a:ext cx="84582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795129" y="4357532"/>
            <a:ext cx="82296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388870" y="4352042"/>
            <a:ext cx="240411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1550670" y="4355852"/>
            <a:ext cx="84582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23900" y="4355852"/>
            <a:ext cx="822960" cy="16486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143"/>
          <p:cNvSpPr>
            <a:spLocks noChangeArrowheads="1"/>
          </p:cNvSpPr>
          <p:nvPr/>
        </p:nvSpPr>
        <p:spPr bwMode="auto">
          <a:xfrm>
            <a:off x="7501468" y="5985404"/>
            <a:ext cx="1634596" cy="8725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Backpressure Scheduler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595618" y="4348860"/>
            <a:ext cx="83638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21453" y="4179683"/>
            <a:ext cx="0" cy="249153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95618" y="6011278"/>
            <a:ext cx="83638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9731" y="4490076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MC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0" y="621983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MAP</a:t>
            </a:r>
            <a:endParaRPr lang="en-US" sz="2000" dirty="0" err="1" smtClean="0">
              <a:latin typeface="Trebuchet MS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0668" y="5765201"/>
            <a:ext cx="434262" cy="366104"/>
            <a:chOff x="793" y="845"/>
            <a:chExt cx="908" cy="565"/>
          </a:xfrm>
        </p:grpSpPr>
        <p:pic>
          <p:nvPicPr>
            <p:cNvPr id="125" name="Picture 34" descr="MCj0398531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845"/>
              <a:ext cx="90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Line 35"/>
            <p:cNvSpPr>
              <a:spLocks noChangeShapeType="1"/>
            </p:cNvSpPr>
            <p:nvPr/>
          </p:nvSpPr>
          <p:spPr bwMode="auto">
            <a:xfrm flipV="1">
              <a:off x="1247" y="845"/>
              <a:ext cx="0" cy="22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5734"/>
            <a:ext cx="584454" cy="838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9" name="Straight Arrow Connector 128"/>
          <p:cNvCxnSpPr>
            <a:stCxn id="139" idx="1"/>
          </p:cNvCxnSpPr>
          <p:nvPr/>
        </p:nvCxnSpPr>
        <p:spPr>
          <a:xfrm flipH="1">
            <a:off x="729845" y="6501055"/>
            <a:ext cx="1333845" cy="82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9" idx="3"/>
          </p:cNvCxnSpPr>
          <p:nvPr/>
        </p:nvCxnSpPr>
        <p:spPr>
          <a:xfrm>
            <a:off x="3221371" y="6501055"/>
            <a:ext cx="1568742" cy="180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063690" y="6301000"/>
            <a:ext cx="115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Frame</a:t>
            </a:r>
            <a:endParaRPr lang="en-US" sz="2000" dirty="0" err="1" smtClean="0">
              <a:latin typeface="Trebuchet MS" pitchFamily="34" charset="0"/>
            </a:endParaRP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939438" y="6333911"/>
          <a:ext cx="255588" cy="339725"/>
        </p:xfrm>
        <a:graphic>
          <a:graphicData uri="http://schemas.openxmlformats.org/presentationml/2006/ole">
            <p:oleObj spid="_x0000_s71682" name="Equation" r:id="rId6" imgW="114120" imgH="152280" progId="Equation.3">
              <p:embed/>
            </p:oleObj>
          </a:graphicData>
        </a:graphic>
      </p:graphicFrame>
      <p:cxnSp>
        <p:nvCxnSpPr>
          <p:cNvPr id="141" name="Straight Arrow Connector 140"/>
          <p:cNvCxnSpPr>
            <a:stCxn id="143" idx="1"/>
          </p:cNvCxnSpPr>
          <p:nvPr/>
        </p:nvCxnSpPr>
        <p:spPr>
          <a:xfrm flipH="1">
            <a:off x="4791515" y="6510842"/>
            <a:ext cx="1291899" cy="82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600426" y="6528900"/>
            <a:ext cx="12597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083414" y="6310787"/>
            <a:ext cx="115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Frame</a:t>
            </a:r>
            <a:endParaRPr lang="en-US" sz="2000" dirty="0" err="1" smtClean="0">
              <a:latin typeface="Trebuchet MS" pitchFamily="34" charset="0"/>
            </a:endParaRPr>
          </a:p>
        </p:txBody>
      </p:sp>
      <p:graphicFrame>
        <p:nvGraphicFramePr>
          <p:cNvPr id="3077" name="Object 3"/>
          <p:cNvGraphicFramePr>
            <a:graphicFrameLocks noChangeAspect="1"/>
          </p:cNvGraphicFramePr>
          <p:nvPr/>
        </p:nvGraphicFramePr>
        <p:xfrm>
          <a:off x="6920087" y="6352771"/>
          <a:ext cx="652462" cy="339725"/>
        </p:xfrm>
        <a:graphic>
          <a:graphicData uri="http://schemas.openxmlformats.org/presentationml/2006/ole">
            <p:oleObj spid="_x0000_s71683" name="Equation" r:id="rId7" imgW="291960" imgH="152280" progId="Equation.3">
              <p:embed/>
            </p:oleObj>
          </a:graphicData>
        </a:graphic>
      </p:graphicFrame>
      <p:cxnSp>
        <p:nvCxnSpPr>
          <p:cNvPr id="161" name="Straight Connector 160"/>
          <p:cNvCxnSpPr/>
          <p:nvPr/>
        </p:nvCxnSpPr>
        <p:spPr>
          <a:xfrm>
            <a:off x="2383871" y="4184045"/>
            <a:ext cx="0" cy="22103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548467" y="4347463"/>
            <a:ext cx="0" cy="16442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787318" y="4179683"/>
            <a:ext cx="0" cy="24999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8857376" y="4179683"/>
            <a:ext cx="0" cy="251693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731246" y="6261550"/>
            <a:ext cx="5438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1326857" y="6053224"/>
            <a:ext cx="5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CS</a:t>
            </a:r>
            <a:endParaRPr lang="en-US" sz="2000" dirty="0" err="1" smtClean="0">
              <a:latin typeface="Trebuchet MS" pitchFamily="34" charset="0"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1879134" y="6262948"/>
            <a:ext cx="5033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3707934" y="6264346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2393665" y="6262948"/>
            <a:ext cx="80254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3207389" y="6054622"/>
            <a:ext cx="5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DS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492928" y="5513191"/>
            <a:ext cx="174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Execution of </a:t>
            </a:r>
            <a:endParaRPr lang="en-US" sz="2000" dirty="0" err="1" smtClean="0">
              <a:latin typeface="Trebuchet MS" pitchFamily="34" charset="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026803" y="5566336"/>
          <a:ext cx="566738" cy="339725"/>
        </p:xfrm>
        <a:graphic>
          <a:graphicData uri="http://schemas.openxmlformats.org/presentationml/2006/ole">
            <p:oleObj spid="_x0000_s71686" name="Equation" r:id="rId8" imgW="253800" imgH="152280" progId="Equation.3">
              <p:embed/>
            </p:oleObj>
          </a:graphicData>
        </a:graphic>
      </p:graphicFrame>
      <p:sp>
        <p:nvSpPr>
          <p:cNvPr id="202" name="TextBox 201"/>
          <p:cNvSpPr txBox="1"/>
          <p:nvPr/>
        </p:nvSpPr>
        <p:spPr>
          <a:xfrm>
            <a:off x="2244140" y="4413733"/>
            <a:ext cx="195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rebuchet MS" pitchFamily="34" charset="0"/>
              </a:rPr>
              <a:t>Estimate</a:t>
            </a:r>
            <a:endParaRPr lang="pt-BR" sz="2000" dirty="0" smtClean="0">
              <a:latin typeface="Trebuchet MS" pitchFamily="34" charset="0"/>
            </a:endParaRPr>
          </a:p>
        </p:txBody>
      </p:sp>
      <p:graphicFrame>
        <p:nvGraphicFramePr>
          <p:cNvPr id="203" name="Object 8"/>
          <p:cNvGraphicFramePr>
            <a:graphicFrameLocks noChangeAspect="1"/>
          </p:cNvGraphicFramePr>
          <p:nvPr/>
        </p:nvGraphicFramePr>
        <p:xfrm>
          <a:off x="3775133" y="4723648"/>
          <a:ext cx="805255" cy="339725"/>
        </p:xfrm>
        <a:graphic>
          <a:graphicData uri="http://schemas.openxmlformats.org/presentationml/2006/ole">
            <p:oleObj spid="_x0000_s71687" name="Equation" r:id="rId9" imgW="406080" imgH="15228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816809" y="4402818"/>
          <a:ext cx="761869" cy="339725"/>
        </p:xfrm>
        <a:graphic>
          <a:graphicData uri="http://schemas.openxmlformats.org/presentationml/2006/ole">
            <p:oleObj spid="_x0000_s71688" name="Equation" r:id="rId10" imgW="406080" imgH="152280" progId="Equation.3">
              <p:embed/>
            </p:oleObj>
          </a:graphicData>
        </a:graphic>
      </p:graphicFrame>
      <p:cxnSp>
        <p:nvCxnSpPr>
          <p:cNvPr id="207" name="Straight Connector 206"/>
          <p:cNvCxnSpPr/>
          <p:nvPr/>
        </p:nvCxnSpPr>
        <p:spPr>
          <a:xfrm>
            <a:off x="5618526" y="4347463"/>
            <a:ext cx="0" cy="16610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458823" y="4347463"/>
            <a:ext cx="0" cy="203013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5652403" y="5666468"/>
          <a:ext cx="815509" cy="339725"/>
        </p:xfrm>
        <a:graphic>
          <a:graphicData uri="http://schemas.openxmlformats.org/presentationml/2006/ole">
            <p:oleObj spid="_x0000_s71689" name="Equation" r:id="rId11" imgW="419040" imgH="152280" progId="Equation.3">
              <p:embed/>
            </p:oleObj>
          </a:graphicData>
        </a:graphic>
      </p:graphicFrame>
      <p:cxnSp>
        <p:nvCxnSpPr>
          <p:cNvPr id="240" name="Straight Arrow Connector 239"/>
          <p:cNvCxnSpPr/>
          <p:nvPr/>
        </p:nvCxnSpPr>
        <p:spPr>
          <a:xfrm flipH="1">
            <a:off x="4801305" y="6262948"/>
            <a:ext cx="5438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405305" y="6054622"/>
            <a:ext cx="5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CS</a:t>
            </a:r>
            <a:endParaRPr lang="en-US" sz="2000" dirty="0" err="1" smtClean="0">
              <a:latin typeface="Trebuchet MS" pitchFamily="34" charset="0"/>
            </a:endParaRPr>
          </a:p>
        </p:txBody>
      </p:sp>
      <p:cxnSp>
        <p:nvCxnSpPr>
          <p:cNvPr id="242" name="Straight Arrow Connector 241"/>
          <p:cNvCxnSpPr/>
          <p:nvPr/>
        </p:nvCxnSpPr>
        <p:spPr>
          <a:xfrm>
            <a:off x="5949193" y="6264346"/>
            <a:ext cx="5033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>
            <a:off x="7894040" y="6257355"/>
            <a:ext cx="95914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45" idx="1"/>
          </p:cNvCxnSpPr>
          <p:nvPr/>
        </p:nvCxnSpPr>
        <p:spPr>
          <a:xfrm flipH="1">
            <a:off x="6463725" y="6256075"/>
            <a:ext cx="989892" cy="82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7453617" y="6056020"/>
            <a:ext cx="50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DS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260830" y="4663483"/>
            <a:ext cx="195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rebuchet MS" pitchFamily="34" charset="0"/>
              </a:rPr>
              <a:t>Compute</a:t>
            </a:r>
            <a:endParaRPr lang="pt-BR" sz="2000" dirty="0" smtClean="0">
              <a:latin typeface="Trebuchet MS" pitchFamily="34" charset="0"/>
            </a:endParaRPr>
          </a:p>
        </p:txBody>
      </p:sp>
      <p:sp>
        <p:nvSpPr>
          <p:cNvPr id="263" name="Down Arrow 262"/>
          <p:cNvSpPr/>
          <p:nvPr/>
        </p:nvSpPr>
        <p:spPr>
          <a:xfrm>
            <a:off x="1002030" y="4819553"/>
            <a:ext cx="281940" cy="796290"/>
          </a:xfrm>
          <a:prstGeom prst="downArrow">
            <a:avLst/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Down Arrow 263"/>
          <p:cNvSpPr/>
          <p:nvPr/>
        </p:nvSpPr>
        <p:spPr>
          <a:xfrm flipV="1">
            <a:off x="1798320" y="4819553"/>
            <a:ext cx="281940" cy="796290"/>
          </a:xfrm>
          <a:prstGeom prst="downArrow">
            <a:avLst/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Down Arrow 264"/>
          <p:cNvSpPr/>
          <p:nvPr/>
        </p:nvSpPr>
        <p:spPr>
          <a:xfrm>
            <a:off x="5083334" y="4819553"/>
            <a:ext cx="281940" cy="796290"/>
          </a:xfrm>
          <a:prstGeom prst="downArrow">
            <a:avLst/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own Arrow 265"/>
          <p:cNvSpPr/>
          <p:nvPr/>
        </p:nvSpPr>
        <p:spPr>
          <a:xfrm flipV="1">
            <a:off x="5879624" y="4819553"/>
            <a:ext cx="281940" cy="796290"/>
          </a:xfrm>
          <a:prstGeom prst="downArrow">
            <a:avLst/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720168" y="4209366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383134" y="4209366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786365" y="4209366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8857513" y="4209366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721844" y="5879068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4786364" y="5879068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459488" y="5879068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8855873" y="5879068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2383169" y="5879068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457813" y="4209366"/>
            <a:ext cx="0" cy="261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ight Arrow 281"/>
          <p:cNvSpPr/>
          <p:nvPr/>
        </p:nvSpPr>
        <p:spPr>
          <a:xfrm>
            <a:off x="2592475" y="4189271"/>
            <a:ext cx="2059912" cy="321547"/>
          </a:xfrm>
          <a:prstGeom prst="rightArrow">
            <a:avLst>
              <a:gd name="adj1" fmla="val 50000"/>
              <a:gd name="adj2" fmla="val 71875"/>
            </a:avLst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ight Arrow 282"/>
          <p:cNvSpPr/>
          <p:nvPr/>
        </p:nvSpPr>
        <p:spPr>
          <a:xfrm>
            <a:off x="2614251" y="5848923"/>
            <a:ext cx="2059912" cy="321547"/>
          </a:xfrm>
          <a:prstGeom prst="rightArrow">
            <a:avLst>
              <a:gd name="adj1" fmla="val 50000"/>
              <a:gd name="adj2" fmla="val 71875"/>
            </a:avLst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/>
          <p:cNvSpPr txBox="1"/>
          <p:nvPr/>
        </p:nvSpPr>
        <p:spPr>
          <a:xfrm>
            <a:off x="6554137" y="5514871"/>
            <a:ext cx="174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rebuchet MS" pitchFamily="34" charset="0"/>
              </a:rPr>
              <a:t>Execution of </a:t>
            </a:r>
            <a:endParaRPr lang="en-US" sz="2000" dirty="0" err="1" smtClean="0">
              <a:latin typeface="Trebuchet MS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295824" y="4424938"/>
            <a:ext cx="195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rebuchet MS" pitchFamily="34" charset="0"/>
              </a:rPr>
              <a:t>Estimate</a:t>
            </a:r>
            <a:endParaRPr lang="pt-BR" sz="2000" dirty="0" smtClean="0">
              <a:latin typeface="Trebuchet MS" pitchFamily="34" charset="0"/>
            </a:endParaRPr>
          </a:p>
        </p:txBody>
      </p:sp>
      <p:graphicFrame>
        <p:nvGraphicFramePr>
          <p:cNvPr id="287" name="Object 8"/>
          <p:cNvGraphicFramePr>
            <a:graphicFrameLocks noChangeAspect="1"/>
          </p:cNvGraphicFramePr>
          <p:nvPr/>
        </p:nvGraphicFramePr>
        <p:xfrm>
          <a:off x="7823200" y="4734993"/>
          <a:ext cx="831850" cy="339725"/>
        </p:xfrm>
        <a:graphic>
          <a:graphicData uri="http://schemas.openxmlformats.org/presentationml/2006/ole">
            <p:oleObj spid="_x0000_s71690" name="Equation" r:id="rId12" imgW="419040" imgH="152280" progId="Equation.3">
              <p:embed/>
            </p:oleObj>
          </a:graphicData>
        </a:graphic>
      </p:graphicFrame>
      <p:sp>
        <p:nvSpPr>
          <p:cNvPr id="288" name="TextBox 287"/>
          <p:cNvSpPr txBox="1"/>
          <p:nvPr/>
        </p:nvSpPr>
        <p:spPr>
          <a:xfrm>
            <a:off x="6322039" y="4674688"/>
            <a:ext cx="195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rebuchet MS" pitchFamily="34" charset="0"/>
              </a:rPr>
              <a:t>Compute</a:t>
            </a:r>
            <a:endParaRPr lang="pt-BR" sz="2000" dirty="0" smtClean="0">
              <a:latin typeface="Trebuchet MS" pitchFamily="34" charset="0"/>
            </a:endParaRPr>
          </a:p>
        </p:txBody>
      </p:sp>
      <p:sp>
        <p:nvSpPr>
          <p:cNvPr id="289" name="Right Arrow 288"/>
          <p:cNvSpPr/>
          <p:nvPr/>
        </p:nvSpPr>
        <p:spPr>
          <a:xfrm>
            <a:off x="6653684" y="4190951"/>
            <a:ext cx="2059912" cy="321547"/>
          </a:xfrm>
          <a:prstGeom prst="rightArrow">
            <a:avLst>
              <a:gd name="adj1" fmla="val 50000"/>
              <a:gd name="adj2" fmla="val 71875"/>
            </a:avLst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ight Arrow 289"/>
          <p:cNvSpPr/>
          <p:nvPr/>
        </p:nvSpPr>
        <p:spPr>
          <a:xfrm>
            <a:off x="6675460" y="5850603"/>
            <a:ext cx="2059912" cy="321547"/>
          </a:xfrm>
          <a:prstGeom prst="rightArrow">
            <a:avLst>
              <a:gd name="adj1" fmla="val 50000"/>
              <a:gd name="adj2" fmla="val 71875"/>
            </a:avLst>
          </a:prstGeom>
          <a:solidFill>
            <a:srgbClr val="ED1B2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8063771" y="5569960"/>
          <a:ext cx="762000" cy="339725"/>
        </p:xfrm>
        <a:graphic>
          <a:graphicData uri="http://schemas.openxmlformats.org/presentationml/2006/ole">
            <p:oleObj spid="_x0000_s71691" name="Equation" r:id="rId13" imgW="406080" imgH="1522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905152" y="4402818"/>
          <a:ext cx="566737" cy="339725"/>
        </p:xfrm>
        <a:graphic>
          <a:graphicData uri="http://schemas.openxmlformats.org/presentationml/2006/ole">
            <p:oleObj spid="_x0000_s71684" name="Equation" r:id="rId14" imgW="253800" imgH="15228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696805" y="5666468"/>
          <a:ext cx="595312" cy="339725"/>
        </p:xfrm>
        <a:graphic>
          <a:graphicData uri="http://schemas.openxmlformats.org/presentationml/2006/ole">
            <p:oleObj spid="_x0000_s71685" name="Equation" r:id="rId15" imgW="266400" imgH="152280" progId="Equation.3">
              <p:embed/>
            </p:oleObj>
          </a:graphicData>
        </a:graphic>
      </p:graphicFrame>
      <p:sp>
        <p:nvSpPr>
          <p:cNvPr id="8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680205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7</a:t>
            </a:fld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3092" name="Object 3"/>
          <p:cNvGraphicFramePr>
            <a:graphicFrameLocks noChangeAspect="1"/>
          </p:cNvGraphicFramePr>
          <p:nvPr/>
        </p:nvGraphicFramePr>
        <p:xfrm>
          <a:off x="3081974" y="3486287"/>
          <a:ext cx="284162" cy="396875"/>
        </p:xfrm>
        <a:graphic>
          <a:graphicData uri="http://schemas.openxmlformats.org/presentationml/2006/ole">
            <p:oleObj spid="_x0000_s71692" name="Equation" r:id="rId16" imgW="126720" imgH="177480" progId="Equation.3">
              <p:embed/>
            </p:oleObj>
          </a:graphicData>
        </a:graphic>
      </p:graphicFrame>
      <p:graphicFrame>
        <p:nvGraphicFramePr>
          <p:cNvPr id="3093" name="Object 3"/>
          <p:cNvGraphicFramePr>
            <a:graphicFrameLocks noChangeAspect="1"/>
          </p:cNvGraphicFramePr>
          <p:nvPr/>
        </p:nvGraphicFramePr>
        <p:xfrm>
          <a:off x="7920784" y="3495071"/>
          <a:ext cx="711200" cy="396875"/>
        </p:xfrm>
        <a:graphic>
          <a:graphicData uri="http://schemas.openxmlformats.org/presentationml/2006/ole">
            <p:oleObj spid="_x0000_s71693" name="Equation" r:id="rId17" imgW="317160" imgH="177480" progId="Equation.3">
              <p:embed/>
            </p:oleObj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397924" y="1295403"/>
            <a:ext cx="794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itchFamily="2" charset="2"/>
              <a:buChar char="§"/>
            </a:pPr>
            <a:r>
              <a:rPr lang="pt-BR" sz="2800" dirty="0" smtClean="0">
                <a:latin typeface="Trebuchet MS" pitchFamily="34" charset="0"/>
              </a:rPr>
              <a:t>Challenge: compute </a:t>
            </a:r>
            <a:r>
              <a:rPr lang="pt-BR" sz="2800" b="1" dirty="0" smtClean="0">
                <a:solidFill>
                  <a:schemeClr val="accent3"/>
                </a:solidFill>
                <a:latin typeface="Trebuchet MS" pitchFamily="34" charset="0"/>
              </a:rPr>
              <a:t>optimal</a:t>
            </a:r>
            <a:r>
              <a:rPr lang="pt-BR" sz="2800" dirty="0" smtClean="0">
                <a:solidFill>
                  <a:schemeClr val="accent3"/>
                </a:solidFill>
                <a:latin typeface="Trebuchet MS" pitchFamily="34" charset="0"/>
              </a:rPr>
              <a:t> </a:t>
            </a:r>
            <a:r>
              <a:rPr lang="pt-BR" sz="2800" dirty="0" smtClean="0">
                <a:latin typeface="Trebuchet MS" pitchFamily="34" charset="0"/>
              </a:rPr>
              <a:t>schedule per slot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7918" y="1845752"/>
            <a:ext cx="794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672" lvl="1" indent="-347472">
              <a:buFont typeface="Wingdings" pitchFamily="2" charset="2"/>
              <a:buChar char="§"/>
            </a:pPr>
            <a:r>
              <a:rPr lang="pt-BR" dirty="0" smtClean="0">
                <a:latin typeface="Trebuchet MS" pitchFamily="34" charset="0"/>
              </a:rPr>
              <a:t>Knowledge of queue backlogs at each slot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7912" y="2404568"/>
            <a:ext cx="859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672" lvl="1" indent="-347472">
              <a:buFont typeface="Wingdings" pitchFamily="2" charset="2"/>
              <a:buChar char="§"/>
            </a:pPr>
            <a:r>
              <a:rPr lang="pt-BR" dirty="0" smtClean="0">
                <a:latin typeface="Trebuchet MS" pitchFamily="34" charset="0"/>
              </a:rPr>
              <a:t>Speculative scheduling: </a:t>
            </a:r>
            <a:r>
              <a:rPr lang="pt-BR" b="1" dirty="0" smtClean="0">
                <a:solidFill>
                  <a:schemeClr val="accent3"/>
                </a:solidFill>
                <a:latin typeface="Trebuchet MS" pitchFamily="34" charset="0"/>
              </a:rPr>
              <a:t>estimate</a:t>
            </a:r>
            <a:r>
              <a:rPr lang="pt-BR" dirty="0" smtClean="0">
                <a:latin typeface="Trebuchet MS" pitchFamily="34" charset="0"/>
              </a:rPr>
              <a:t> queue backlogs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7912" y="2914815"/>
            <a:ext cx="873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itchFamily="2" charset="2"/>
              <a:buChar char="§"/>
            </a:pPr>
            <a:r>
              <a:rPr lang="pt-BR" sz="2800" dirty="0" smtClean="0">
                <a:latin typeface="Trebuchet MS" pitchFamily="34" charset="0"/>
              </a:rPr>
              <a:t>Challenge: schedule computation takes time</a:t>
            </a:r>
            <a:endParaRPr lang="pt-BR" dirty="0" smtClean="0">
              <a:latin typeface="Trebuchet MS" pitchFamily="34" charset="0"/>
            </a:endParaRP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3762375" y="4457700"/>
          <a:ext cx="830263" cy="339725"/>
        </p:xfrm>
        <a:graphic>
          <a:graphicData uri="http://schemas.openxmlformats.org/presentationml/2006/ole">
            <p:oleObj spid="_x0000_s71694" name="Equation" r:id="rId18" imgW="419040" imgH="152280" progId="Equation.3">
              <p:embed/>
            </p:oleObj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7791450" y="4478338"/>
          <a:ext cx="857250" cy="339725"/>
        </p:xfrm>
        <a:graphic>
          <a:graphicData uri="http://schemas.openxmlformats.org/presentationml/2006/ole">
            <p:oleObj spid="_x0000_s71695" name="Equation" r:id="rId19" imgW="43164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81481E-6 L 0.00052 0.18681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8478E-6 L 4.44444E-6 -0.1894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81481E-6 L 0.00035 0.18681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07407E-6 L 0.00035 -0.1861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67" grpId="0" animBg="1"/>
      <p:bldP spid="268" grpId="0" animBg="1"/>
      <p:bldP spid="269" grpId="0" animBg="1"/>
      <p:bldP spid="262" grpId="0" animBg="1"/>
      <p:bldP spid="261" grpId="0" animBg="1"/>
      <p:bldP spid="260" grpId="0" animBg="1"/>
      <p:bldP spid="122" grpId="0"/>
      <p:bldP spid="123" grpId="0"/>
      <p:bldP spid="139" grpId="0"/>
      <p:bldP spid="143" grpId="0"/>
      <p:bldP spid="178" grpId="0"/>
      <p:bldP spid="197" grpId="0"/>
      <p:bldP spid="200" grpId="0"/>
      <p:bldP spid="202" grpId="0"/>
      <p:bldP spid="241" grpId="0"/>
      <p:bldP spid="245" grpId="0"/>
      <p:bldP spid="252" grpId="0"/>
      <p:bldP spid="263" grpId="0" animBg="1"/>
      <p:bldP spid="264" grpId="0" animBg="1"/>
      <p:bldP spid="265" grpId="0" animBg="1"/>
      <p:bldP spid="266" grpId="0" animBg="1"/>
      <p:bldP spid="283" grpId="0" animBg="1"/>
      <p:bldP spid="284" grpId="0"/>
      <p:bldP spid="286" grpId="0"/>
      <p:bldP spid="288" grpId="0"/>
      <p:bldP spid="289" grpId="0" animBg="1"/>
      <p:bldP spid="290" grpId="0" animBg="1"/>
      <p:bldP spid="88" grpId="0"/>
      <p:bldP spid="89" grpId="0"/>
      <p:bldP spid="90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586216" cy="4776806"/>
          </a:xfrm>
        </p:spPr>
        <p:txBody>
          <a:bodyPr>
            <a:normAutofit/>
          </a:bodyPr>
          <a:lstStyle/>
          <a:p>
            <a:r>
              <a:rPr lang="pt-BR" dirty="0" smtClean="0"/>
              <a:t>For each slot, exhaustive </a:t>
            </a:r>
            <a:r>
              <a:rPr lang="pt-BR" dirty="0" smtClean="0"/>
              <a:t>search over all link sets</a:t>
            </a:r>
          </a:p>
          <a:p>
            <a:pPr lvl="1"/>
            <a:r>
              <a:rPr lang="pt-BR" dirty="0" smtClean="0"/>
              <a:t>Find link set which maximizes the sum of weights</a:t>
            </a:r>
          </a:p>
          <a:p>
            <a:r>
              <a:rPr lang="pt-BR" dirty="0" smtClean="0"/>
              <a:t>Binary interference in TDMA </a:t>
            </a:r>
            <a:r>
              <a:rPr lang="pt-BR" dirty="0" smtClean="0"/>
              <a:t>MAC over 802.11 PHY</a:t>
            </a:r>
            <a:endParaRPr lang="pt-BR" dirty="0" smtClean="0"/>
          </a:p>
          <a:p>
            <a:pPr lvl="1"/>
            <a:r>
              <a:rPr lang="pt-BR" dirty="0" smtClean="0"/>
              <a:t>Links have either low or high PDR</a:t>
            </a:r>
          </a:p>
          <a:p>
            <a:pPr lvl="1"/>
            <a:r>
              <a:rPr lang="pt-BR" dirty="0" smtClean="0"/>
              <a:t>Maximum weighted independent set (MWIS)</a:t>
            </a:r>
          </a:p>
          <a:p>
            <a:pPr lvl="1"/>
            <a:r>
              <a:rPr lang="pt-BR" dirty="0" smtClean="0"/>
              <a:t>MWIS computation takes 100 µs for our testbed</a:t>
            </a:r>
          </a:p>
          <a:p>
            <a:endParaRPr lang="pt-B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Optimal </a:t>
            </a:r>
            <a:r>
              <a:rPr lang="pt-BR" dirty="0" smtClean="0"/>
              <a:t>Schedule </a:t>
            </a:r>
            <a:r>
              <a:rPr lang="pt-BR" dirty="0" smtClean="0"/>
              <a:t>Computation</a:t>
            </a:r>
            <a:endParaRPr lang="en-US" dirty="0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719" y="4501502"/>
            <a:ext cx="2374504" cy="22775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8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464" y="2833631"/>
            <a:ext cx="272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rebuchet MS" pitchFamily="34" charset="0"/>
                <a:sym typeface="Wingdings" pitchFamily="2" charset="2"/>
              </a:rPr>
              <a:t> Conflict graph</a:t>
            </a:r>
            <a:endParaRPr lang="en-US" dirty="0" err="1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295400"/>
            <a:ext cx="8763001" cy="5155642"/>
          </a:xfrm>
        </p:spPr>
        <p:txBody>
          <a:bodyPr>
            <a:normAutofit/>
          </a:bodyPr>
          <a:lstStyle/>
          <a:p>
            <a:r>
              <a:rPr lang="pt-BR" dirty="0" smtClean="0">
                <a:ea typeface="ＭＳ Ｐゴシック" pitchFamily="34" charset="-128"/>
              </a:rPr>
              <a:t>Knowledge of </a:t>
            </a:r>
            <a:r>
              <a:rPr lang="pt-BR" b="1" dirty="0" smtClean="0">
                <a:solidFill>
                  <a:schemeClr val="accent3"/>
                </a:solidFill>
                <a:ea typeface="ＭＳ Ｐゴシック" pitchFamily="34" charset="-128"/>
              </a:rPr>
              <a:t>interference</a:t>
            </a:r>
            <a:r>
              <a:rPr lang="pt-BR" dirty="0" smtClean="0">
                <a:ea typeface="ＭＳ Ｐゴシック" pitchFamily="34" charset="-128"/>
              </a:rPr>
              <a:t> to build conflict graph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pt-BR" dirty="0" smtClean="0">
                <a:ea typeface="ＭＳ Ｐゴシック" pitchFamily="34" charset="-128"/>
              </a:rPr>
              <a:t>Naive approach: measure each link set at all rates</a:t>
            </a:r>
          </a:p>
          <a:p>
            <a:pPr lvl="1"/>
            <a:r>
              <a:rPr lang="pt-BR" dirty="0" smtClean="0">
                <a:ea typeface="ＭＳ Ｐゴシック" pitchFamily="34" charset="-128"/>
              </a:rPr>
              <a:t>Measurement complexity 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RSS</a:t>
            </a:r>
            <a:r>
              <a:rPr lang="en-US" dirty="0" smtClean="0">
                <a:ea typeface="ＭＳ Ｐゴシック" pitchFamily="34" charset="-128"/>
              </a:rPr>
              <a:t> measurements taken on each </a:t>
            </a:r>
            <a:r>
              <a:rPr lang="en-US" dirty="0" err="1" smtClean="0">
                <a:ea typeface="ＭＳ Ｐゴシック" pitchFamily="34" charset="-128"/>
              </a:rPr>
              <a:t>TDMA</a:t>
            </a:r>
            <a:r>
              <a:rPr lang="en-US" dirty="0" smtClean="0">
                <a:ea typeface="ＭＳ Ｐゴシック" pitchFamily="34" charset="-128"/>
              </a:rPr>
              <a:t> frame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Control </a:t>
            </a:r>
            <a:r>
              <a:rPr lang="en-US" dirty="0" smtClean="0">
                <a:ea typeface="ＭＳ Ｐゴシック" pitchFamily="34" charset="-128"/>
              </a:rPr>
              <a:t>packets </a:t>
            </a:r>
            <a:r>
              <a:rPr lang="en-US" dirty="0" smtClean="0">
                <a:ea typeface="ＭＳ Ｐゴシック" pitchFamily="34" charset="-128"/>
              </a:rPr>
              <a:t>used to measure </a:t>
            </a:r>
            <a:r>
              <a:rPr lang="en-US" dirty="0" err="1" smtClean="0">
                <a:ea typeface="ＭＳ Ｐゴシック" pitchFamily="34" charset="-128"/>
              </a:rPr>
              <a:t>RSS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pt-BR" dirty="0" smtClean="0">
                <a:ea typeface="ＭＳ Ｐゴシック" pitchFamily="34" charset="-128"/>
              </a:rPr>
              <a:t>Link RSS used to compute SIR </a:t>
            </a:r>
            <a:r>
              <a:rPr lang="pt-BR" dirty="0" smtClean="0">
                <a:ea typeface="ＭＳ Ｐゴシック" pitchFamily="34" charset="-128"/>
                <a:sym typeface="Wingdings" pitchFamily="2" charset="2"/>
              </a:rPr>
              <a:t> threshold per PHY rate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Measurement complexity reduced to</a:t>
            </a:r>
          </a:p>
          <a:p>
            <a:r>
              <a:rPr lang="pt-BR" dirty="0" smtClean="0">
                <a:ea typeface="ＭＳ Ｐゴシック" pitchFamily="34" charset="-128"/>
              </a:rPr>
              <a:t>RSS limited only to decoded packets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PDR measurements also taken on each </a:t>
            </a:r>
            <a:r>
              <a:rPr lang="en-US" dirty="0" err="1" smtClean="0">
                <a:ea typeface="ＭＳ Ｐゴシック" pitchFamily="34" charset="-128"/>
              </a:rPr>
              <a:t>TDMA</a:t>
            </a:r>
            <a:r>
              <a:rPr lang="en-US" dirty="0" smtClean="0">
                <a:ea typeface="ＭＳ Ｐゴシック" pitchFamily="34" charset="-128"/>
              </a:rPr>
              <a:t> frame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Detection of hidden interferers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Interference Estimation</a:t>
            </a:r>
            <a:endParaRPr lang="en-US" dirty="0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47770" y="4388265"/>
          <a:ext cx="802996" cy="452438"/>
        </p:xfrm>
        <a:graphic>
          <a:graphicData uri="http://schemas.openxmlformats.org/presentationml/2006/ole">
            <p:oleObj spid="_x0000_s6159" name="Equation" r:id="rId4" imgW="393480" imgH="203040" progId="Equation.3">
              <p:embed/>
            </p:oleObj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</p:spPr>
        <p:txBody>
          <a:bodyPr/>
          <a:lstStyle/>
          <a:p>
            <a:fld id="{0E270EAF-BFA1-4AD6-9D81-4359FAD1F312}" type="slidenum">
              <a:rPr lang="en-US" smtClean="0">
                <a:solidFill>
                  <a:srgbClr val="333333"/>
                </a:solidFill>
              </a:rPr>
              <a:pPr/>
              <a:t>9</a:t>
            </a:fld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4611805" y="2363403"/>
          <a:ext cx="1249363" cy="509587"/>
        </p:xfrm>
        <a:graphic>
          <a:graphicData uri="http://schemas.openxmlformats.org/presentationml/2006/ole">
            <p:oleObj spid="_x0000_s6161" name="Equation" r:id="rId5" imgW="647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oloMaster">
  <a:themeElements>
    <a:clrScheme name="TECHNICOLOR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961E6C"/>
      </a:accent1>
      <a:accent2>
        <a:srgbClr val="BE1253"/>
      </a:accent2>
      <a:accent3>
        <a:srgbClr val="D40027"/>
      </a:accent3>
      <a:accent4>
        <a:srgbClr val="E95F14"/>
      </a:accent4>
      <a:accent5>
        <a:srgbClr val="FCC300"/>
      </a:accent5>
      <a:accent6>
        <a:srgbClr val="96BE17"/>
      </a:accent6>
      <a:hlink>
        <a:srgbClr val="333333"/>
      </a:hlink>
      <a:folHlink>
        <a:srgbClr val="333333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A4AB"/>
        </a:solidFill>
        <a:ln>
          <a:solidFill>
            <a:srgbClr val="5F5F5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Trebuchet MS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3B7A956D86C4F94FC78456ECBA529" ma:contentTypeVersion="4" ma:contentTypeDescription="Create a new document." ma:contentTypeScope="" ma:versionID="feb881ed392643bbe1959c8401076e6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4f6d32b71e6972e4ea9de1df9cac8f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AD66FA-6A2C-4062-A854-EED099ADF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908E5AF-894B-495B-853A-B3662D087A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EE5175-2181-455A-87ED-BAF5DE0D6D45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Technicolor_PPTtemplate</Template>
  <TotalTime>4838</TotalTime>
  <Words>751</Words>
  <Application>Microsoft Office PowerPoint</Application>
  <PresentationFormat>On-screen Show (4:3)</PresentationFormat>
  <Paragraphs>233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technicoloMaster</vt:lpstr>
      <vt:lpstr>Equation</vt:lpstr>
      <vt:lpstr>Microsoft Equation 3.0</vt:lpstr>
      <vt:lpstr>XPRESS: A Cross-Layer Backpressure Architecture for Wireless Multi-Hop Networks</vt:lpstr>
      <vt:lpstr>Motivation</vt:lpstr>
      <vt:lpstr>Backpressure Scheduling &amp; Routing</vt:lpstr>
      <vt:lpstr>Backpressure Challenges</vt:lpstr>
      <vt:lpstr>Our Contributions</vt:lpstr>
      <vt:lpstr>XPRESS Overview</vt:lpstr>
      <vt:lpstr>Backpressure Scheduler</vt:lpstr>
      <vt:lpstr>Optimal Schedule Computation</vt:lpstr>
      <vt:lpstr>Interference Estimation</vt:lpstr>
      <vt:lpstr>XPRESS Cross-Layer Protocol Stack</vt:lpstr>
      <vt:lpstr>802.11a Indoor Testbed</vt:lpstr>
      <vt:lpstr>Multi-Hop: Multi-Path Topology</vt:lpstr>
      <vt:lpstr>Multi-Hop: Multi-Path Topology</vt:lpstr>
      <vt:lpstr>Queue Backlog Estimation Error</vt:lpstr>
      <vt:lpstr>Overhead: Computation</vt:lpstr>
      <vt:lpstr>Overhead: Computation</vt:lpstr>
      <vt:lpstr>Overhead: Protocol</vt:lpstr>
      <vt:lpstr>Overhead: Protocol</vt:lpstr>
      <vt:lpstr>Conclusions</vt:lpstr>
      <vt:lpstr>XPRESS: A Cross-Layer Backpressure Architecture for Wireless Multi-Hop Networks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ScotaiF</dc:creator>
  <cp:lastModifiedBy>Rafael</cp:lastModifiedBy>
  <cp:revision>2363</cp:revision>
  <dcterms:created xsi:type="dcterms:W3CDTF">2010-05-03T08:00:26Z</dcterms:created>
  <dcterms:modified xsi:type="dcterms:W3CDTF">2011-09-20T06:45:23Z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0x010100EA63B7A956D86C4F94FC78456ECBA529</vt:lpwstr>
  </property>
</Properties>
</file>