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3"/>
  </p:notesMasterIdLst>
  <p:handoutMasterIdLst>
    <p:handoutMasterId r:id="rId54"/>
  </p:handoutMasterIdLst>
  <p:sldIdLst>
    <p:sldId id="462" r:id="rId2"/>
    <p:sldId id="672" r:id="rId3"/>
    <p:sldId id="762" r:id="rId4"/>
    <p:sldId id="671" r:id="rId5"/>
    <p:sldId id="683" r:id="rId6"/>
    <p:sldId id="626" r:id="rId7"/>
    <p:sldId id="738" r:id="rId8"/>
    <p:sldId id="737" r:id="rId9"/>
    <p:sldId id="739" r:id="rId10"/>
    <p:sldId id="773" r:id="rId11"/>
    <p:sldId id="772" r:id="rId12"/>
    <p:sldId id="748" r:id="rId13"/>
    <p:sldId id="778" r:id="rId14"/>
    <p:sldId id="779" r:id="rId15"/>
    <p:sldId id="775" r:id="rId16"/>
    <p:sldId id="747" r:id="rId17"/>
    <p:sldId id="766" r:id="rId18"/>
    <p:sldId id="769" r:id="rId19"/>
    <p:sldId id="770" r:id="rId20"/>
    <p:sldId id="684" r:id="rId21"/>
    <p:sldId id="666" r:id="rId22"/>
    <p:sldId id="758" r:id="rId23"/>
    <p:sldId id="743" r:id="rId24"/>
    <p:sldId id="744" r:id="rId25"/>
    <p:sldId id="745" r:id="rId26"/>
    <p:sldId id="635" r:id="rId27"/>
    <p:sldId id="607" r:id="rId28"/>
    <p:sldId id="608" r:id="rId29"/>
    <p:sldId id="643" r:id="rId30"/>
    <p:sldId id="697" r:id="rId31"/>
    <p:sldId id="759" r:id="rId32"/>
    <p:sldId id="698" r:id="rId33"/>
    <p:sldId id="641" r:id="rId34"/>
    <p:sldId id="652" r:id="rId35"/>
    <p:sldId id="760" r:id="rId36"/>
    <p:sldId id="771" r:id="rId37"/>
    <p:sldId id="686" r:id="rId38"/>
    <p:sldId id="755" r:id="rId39"/>
    <p:sldId id="776" r:id="rId40"/>
    <p:sldId id="636" r:id="rId41"/>
    <p:sldId id="753" r:id="rId42"/>
    <p:sldId id="689" r:id="rId43"/>
    <p:sldId id="506" r:id="rId44"/>
    <p:sldId id="575" r:id="rId45"/>
    <p:sldId id="576" r:id="rId46"/>
    <p:sldId id="505" r:id="rId47"/>
    <p:sldId id="563" r:id="rId48"/>
    <p:sldId id="554" r:id="rId49"/>
    <p:sldId id="577" r:id="rId50"/>
    <p:sldId id="578" r:id="rId51"/>
    <p:sldId id="564" r:id="rId52"/>
  </p:sldIdLst>
  <p:sldSz cx="9144000" cy="6858000" type="screen4x3"/>
  <p:notesSz cx="7099300" cy="10234613"/>
  <p:custDataLst>
    <p:tags r:id="rId5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B70064"/>
    <a:srgbClr val="A60040"/>
    <a:srgbClr val="D1236E"/>
    <a:srgbClr val="8000FF"/>
    <a:srgbClr val="0080FF"/>
    <a:srgbClr val="8700A4"/>
    <a:srgbClr val="FF00FF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5" autoAdjust="0"/>
    <p:restoredTop sz="81353" autoAdjust="0"/>
  </p:normalViewPr>
  <p:slideViewPr>
    <p:cSldViewPr snapToGrid="0">
      <p:cViewPr>
        <p:scale>
          <a:sx n="75" d="100"/>
          <a:sy n="75" d="100"/>
        </p:scale>
        <p:origin x="-784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24"/>
    </p:cViewPr>
  </p:sorterViewPr>
  <p:notesViewPr>
    <p:cSldViewPr snapToGrid="0">
      <p:cViewPr varScale="1">
        <p:scale>
          <a:sx n="73" d="100"/>
          <a:sy n="73" d="100"/>
        </p:scale>
        <p:origin x="-1448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 b="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b="0"/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b" anchorCtr="0" compatLnSpc="1">
            <a:prstTxWarp prst="textNoShape">
              <a:avLst/>
            </a:prstTxWarp>
          </a:bodyPr>
          <a:lstStyle>
            <a:lvl1pPr algn="l" defTabSz="960438">
              <a:defRPr sz="1300" b="0"/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5" tIns="47988" rIns="95975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b="0"/>
            </a:lvl1pPr>
          </a:lstStyle>
          <a:p>
            <a:fld id="{4A847CBC-DECB-FF49-88D9-B1D079A45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8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l" defTabSz="989013">
              <a:defRPr sz="1300" b="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b="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l" defTabSz="989013">
              <a:defRPr sz="1300" b="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b="0"/>
            </a:lvl1pPr>
          </a:lstStyle>
          <a:p>
            <a:fld id="{4CE996B8-102B-BD44-B23A-9521D14A7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Quantifying the unpredictability in the changes of the states of the links</a:t>
            </a:r>
          </a:p>
          <a:p>
            <a:r>
              <a:rPr lang="en-US" dirty="0"/>
              <a:t>Conditional entropy of current link-up state given past state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B70064"/>
                </a:solidFill>
              </a:rPr>
              <a:t>Max entropy is </a:t>
            </a:r>
            <a:r>
              <a:rPr lang="en-US" sz="2000" dirty="0" smtClean="0">
                <a:solidFill>
                  <a:srgbClr val="B70064"/>
                </a:solidFill>
              </a:rPr>
              <a:t>one</a:t>
            </a:r>
            <a:endParaRPr lang="en-US" dirty="0"/>
          </a:p>
          <a:p>
            <a:r>
              <a:rPr lang="en-US" dirty="0"/>
              <a:t>Average over link-up entropies at each </a:t>
            </a:r>
            <a:r>
              <a:rPr lang="en-US" dirty="0" err="1" smtClean="0"/>
              <a:t>timestep</a:t>
            </a:r>
            <a:endParaRPr lang="en-US" sz="2000" dirty="0">
              <a:solidFill>
                <a:srgbClr val="000000"/>
              </a:solidFill>
              <a:latin typeface="Helvetica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Helvetica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These 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measures capture the predictability of route information, such as how long routes remain stable.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ym typeface="Symbol" charset="0"/>
              </a:rPr>
              <a:t>As </a:t>
            </a:r>
            <a:r>
              <a:rPr lang="en-US" sz="2800" dirty="0">
                <a:sym typeface="Symbol" charset="0"/>
              </a:rPr>
              <a:t>changes become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more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predictable (low h), </a:t>
            </a:r>
            <a:r>
              <a:rPr lang="en-US" sz="2800" dirty="0">
                <a:sym typeface="Symbol" charset="0"/>
              </a:rPr>
              <a:t>utility of maintaining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control state </a:t>
            </a:r>
            <a:r>
              <a:rPr lang="en-US" sz="2800" dirty="0">
                <a:sym typeface="Symbol" charset="0"/>
              </a:rPr>
              <a:t>increases</a:t>
            </a:r>
            <a:endParaRPr lang="en-US" sz="2800" dirty="0">
              <a:solidFill>
                <a:srgbClr val="B70064"/>
              </a:solidFill>
            </a:endParaRPr>
          </a:p>
          <a:p>
            <a:r>
              <a:rPr lang="en-US" dirty="0"/>
              <a:t>T*H= update routing update interval in terms of entropy</a:t>
            </a:r>
          </a:p>
          <a:p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Quantifying the unpredictability in the changes of the states of the links</a:t>
            </a:r>
          </a:p>
          <a:p>
            <a:r>
              <a:rPr lang="en-US" dirty="0"/>
              <a:t>Conditional entropy of current link-up state given past state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B70064"/>
                </a:solidFill>
              </a:rPr>
              <a:t>Max entropy is </a:t>
            </a:r>
            <a:r>
              <a:rPr lang="en-US" sz="2000" dirty="0" smtClean="0">
                <a:solidFill>
                  <a:srgbClr val="B70064"/>
                </a:solidFill>
              </a:rPr>
              <a:t>one</a:t>
            </a:r>
            <a:endParaRPr lang="en-US" dirty="0"/>
          </a:p>
          <a:p>
            <a:r>
              <a:rPr lang="en-US" dirty="0"/>
              <a:t>Average over link-up entropies at each </a:t>
            </a:r>
            <a:r>
              <a:rPr lang="en-US" dirty="0" err="1" smtClean="0"/>
              <a:t>timestep</a:t>
            </a:r>
            <a:endParaRPr lang="en-US" sz="2000" dirty="0">
              <a:solidFill>
                <a:srgbClr val="000000"/>
              </a:solidFill>
              <a:latin typeface="Helvetica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Helvetica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These </a:t>
            </a:r>
            <a:r>
              <a:rPr lang="en-US" sz="2000" dirty="0">
                <a:solidFill>
                  <a:srgbClr val="000000"/>
                </a:solidFill>
                <a:latin typeface="Helvetica" charset="0"/>
              </a:rPr>
              <a:t>measures capture the predictability of route information, such as how long routes remain stable.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ym typeface="Symbol" charset="0"/>
              </a:rPr>
              <a:t>As </a:t>
            </a:r>
            <a:r>
              <a:rPr lang="en-US" sz="2800" dirty="0">
                <a:sym typeface="Symbol" charset="0"/>
              </a:rPr>
              <a:t>changes become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more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predictable (low h), </a:t>
            </a:r>
            <a:r>
              <a:rPr lang="en-US" sz="2800" dirty="0">
                <a:sym typeface="Symbol" charset="0"/>
              </a:rPr>
              <a:t>utility of maintaining</a:t>
            </a:r>
            <a:r>
              <a:rPr lang="en-US" sz="2800" dirty="0">
                <a:solidFill>
                  <a:srgbClr val="B70064"/>
                </a:solidFill>
                <a:sym typeface="Symbol" charset="0"/>
              </a:rPr>
              <a:t> control state </a:t>
            </a:r>
            <a:r>
              <a:rPr lang="en-US" sz="2800" dirty="0">
                <a:sym typeface="Symbol" charset="0"/>
              </a:rPr>
              <a:t>increases</a:t>
            </a:r>
            <a:endParaRPr lang="en-US" sz="2800" dirty="0">
              <a:solidFill>
                <a:srgbClr val="B70064"/>
              </a:solidFill>
            </a:endParaRPr>
          </a:p>
          <a:p>
            <a:r>
              <a:rPr lang="en-US" dirty="0"/>
              <a:t>T*H= update routing update interval in terms of entropy</a:t>
            </a:r>
          </a:p>
          <a:p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If only one flow, little utility from control state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ym typeface="Symbol" charset="0"/>
              </a:rPr>
              <a:t>As </a:t>
            </a:r>
            <a:r>
              <a:rPr lang="en-US" sz="1200" b="0" i="1" dirty="0" smtClean="0">
                <a:solidFill>
                  <a:srgbClr val="B70064"/>
                </a:solidFill>
                <a:sym typeface="Symbol" charset="0"/>
              </a:rPr>
              <a:t>N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1200" b="0" dirty="0" smtClean="0">
                <a:sym typeface="Symbol" charset="0"/>
              </a:rPr>
              <a:t>increases, utility of maintaining</a:t>
            </a:r>
            <a:r>
              <a:rPr lang="en-US" sz="1200" b="0" dirty="0" smtClean="0">
                <a:solidFill>
                  <a:srgbClr val="0080FF"/>
                </a:solidFill>
                <a:sym typeface="Symbol" charset="0"/>
              </a:rPr>
              <a:t> 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control state</a:t>
            </a:r>
            <a:r>
              <a:rPr lang="en-US" sz="1200" b="0" dirty="0" smtClean="0">
                <a:sym typeface="Symbol" charset="0"/>
              </a:rPr>
              <a:t> increases</a:t>
            </a:r>
            <a:endParaRPr lang="en-US" sz="1200" b="0" dirty="0" smtClean="0">
              <a:solidFill>
                <a:srgbClr val="008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If only one flow, little utility from control state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ym typeface="Symbol" charset="0"/>
              </a:rPr>
              <a:t>As </a:t>
            </a:r>
            <a:r>
              <a:rPr lang="en-US" sz="1200" b="0" i="1" dirty="0" smtClean="0">
                <a:solidFill>
                  <a:srgbClr val="B70064"/>
                </a:solidFill>
                <a:sym typeface="Symbol" charset="0"/>
              </a:rPr>
              <a:t>N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 </a:t>
            </a:r>
            <a:r>
              <a:rPr lang="en-US" sz="1200" b="0" dirty="0" smtClean="0">
                <a:sym typeface="Symbol" charset="0"/>
              </a:rPr>
              <a:t>increases, utility of maintaining</a:t>
            </a:r>
            <a:r>
              <a:rPr lang="en-US" sz="1200" b="0" dirty="0" smtClean="0">
                <a:solidFill>
                  <a:srgbClr val="0080FF"/>
                </a:solidFill>
                <a:sym typeface="Symbol" charset="0"/>
              </a:rPr>
              <a:t> </a:t>
            </a:r>
            <a:r>
              <a:rPr lang="en-US" sz="1200" b="0" dirty="0" smtClean="0">
                <a:solidFill>
                  <a:srgbClr val="B70064"/>
                </a:solidFill>
                <a:sym typeface="Symbol" charset="0"/>
              </a:rPr>
              <a:t>control state</a:t>
            </a:r>
            <a:r>
              <a:rPr lang="en-US" sz="1200" b="0" dirty="0" smtClean="0">
                <a:sym typeface="Symbol" charset="0"/>
              </a:rPr>
              <a:t> increases</a:t>
            </a:r>
            <a:endParaRPr lang="en-US" sz="1200" b="0" dirty="0" smtClean="0">
              <a:solidFill>
                <a:srgbClr val="008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u="sng" dirty="0">
                <a:solidFill>
                  <a:srgbClr val="B70064"/>
                </a:solidFill>
              </a:rPr>
              <a:t>Static</a:t>
            </a:r>
            <a:r>
              <a:rPr lang="en-US" sz="1600" u="sng" dirty="0">
                <a:solidFill>
                  <a:srgbClr val="A60040"/>
                </a:solidFill>
              </a:rPr>
              <a:t>:</a:t>
            </a:r>
            <a:r>
              <a:rPr lang="en-US" sz="1600" b="1" dirty="0"/>
              <a:t> </a:t>
            </a:r>
            <a:r>
              <a:rPr lang="en-US" sz="1600" dirty="0" err="1"/>
              <a:t>stateful</a:t>
            </a:r>
            <a:r>
              <a:rPr lang="en-US" sz="1600" dirty="0"/>
              <a:t> strategies work well (disseminate state then use to route)</a:t>
            </a:r>
          </a:p>
          <a:p>
            <a:pPr eaLnBrk="1" hangingPunct="1">
              <a:spcBef>
                <a:spcPct val="0"/>
              </a:spcBef>
            </a:pPr>
            <a:r>
              <a:rPr lang="en-US" sz="1600" u="sng" dirty="0">
                <a:solidFill>
                  <a:srgbClr val="B70064"/>
                </a:solidFill>
              </a:rPr>
              <a:t>High mobility:</a:t>
            </a:r>
            <a:r>
              <a:rPr lang="en-US" sz="1600" b="1" dirty="0"/>
              <a:t> </a:t>
            </a:r>
            <a:r>
              <a:rPr lang="en-US" sz="1600" dirty="0" err="1"/>
              <a:t>stateful</a:t>
            </a:r>
            <a:r>
              <a:rPr lang="en-US" sz="1600" dirty="0"/>
              <a:t> strategies can work poorly (state out-of-date, useless when received, frequent dissemination wastes bandwidth)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1000" i="1" u="sng" dirty="0"/>
          </a:p>
          <a:p>
            <a:pPr>
              <a:lnSpc>
                <a:spcPct val="90000"/>
              </a:lnSpc>
            </a:pPr>
            <a:r>
              <a:rPr lang="en-US" sz="1000" i="1" u="sng" dirty="0"/>
              <a:t>Appropriate</a:t>
            </a:r>
            <a:r>
              <a:rPr lang="en-US" sz="1000" dirty="0"/>
              <a:t>: maximizes </a:t>
            </a:r>
            <a:r>
              <a:rPr lang="en-US" sz="1000" dirty="0" err="1"/>
              <a:t>goodput</a:t>
            </a:r>
            <a:r>
              <a:rPr lang="en-US" sz="1000" dirty="0"/>
              <a:t> (unique data </a:t>
            </a:r>
            <a:r>
              <a:rPr lang="en-US" sz="1000" dirty="0" err="1"/>
              <a:t>pkts</a:t>
            </a:r>
            <a:r>
              <a:rPr lang="en-US" sz="1000" dirty="0"/>
              <a:t> delivered) depends on network and traffic </a:t>
            </a:r>
            <a:r>
              <a:rPr lang="en-US" sz="1000" dirty="0" smtClean="0"/>
              <a:t>characteristics</a:t>
            </a:r>
            <a:endParaRPr lang="en-US" sz="1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Helvetica" charset="0"/>
              </a:rPr>
              <a:t>To 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obtain a realistic </a:t>
            </a:r>
            <a:r>
              <a:rPr lang="en-US" sz="1000" dirty="0" err="1">
                <a:solidFill>
                  <a:srgbClr val="000000"/>
                </a:solidFill>
                <a:latin typeface="Helvetica" charset="0"/>
              </a:rPr>
              <a:t>timestep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, we use a transmission rate of 11 Mbps and a packet size of 1500 bytes. This gives a </a:t>
            </a:r>
            <a:r>
              <a:rPr lang="en-US" sz="1000" dirty="0" err="1">
                <a:solidFill>
                  <a:srgbClr val="000000"/>
                </a:solidFill>
                <a:latin typeface="Helvetica" charset="0"/>
              </a:rPr>
              <a:t>timestep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 of</a:t>
            </a:r>
          </a:p>
          <a:p>
            <a:pPr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0.012 s  log</a:t>
            </a:r>
            <a:r>
              <a:rPr lang="en-US" sz="700" dirty="0">
                <a:solidFill>
                  <a:srgbClr val="000000"/>
                </a:solidFill>
                <a:latin typeface="Helvetica" charset="0"/>
              </a:rPr>
              <a:t>10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(n) where n is the number of nodes in the network. Since we use 100 nodes, the </a:t>
            </a:r>
            <a:r>
              <a:rPr lang="en-US" sz="1000" dirty="0" err="1">
                <a:solidFill>
                  <a:srgbClr val="000000"/>
                </a:solidFill>
                <a:latin typeface="Helvetica" charset="0"/>
              </a:rPr>
              <a:t>timestep</a:t>
            </a:r>
            <a:r>
              <a:rPr lang="en-US" sz="1000" dirty="0">
                <a:solidFill>
                  <a:srgbClr val="000000"/>
                </a:solidFill>
                <a:latin typeface="Helvetica" charset="0"/>
              </a:rPr>
              <a:t> is 0.024s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Large </a:t>
            </a:r>
            <a:r>
              <a:rPr lang="en-US" sz="2000" i="1" dirty="0">
                <a:solidFill>
                  <a:schemeClr val="accent2"/>
                </a:solidFill>
              </a:rPr>
              <a:t>p</a:t>
            </a:r>
            <a:r>
              <a:rPr lang="en-US" sz="2000" dirty="0">
                <a:solidFill>
                  <a:schemeClr val="accent2"/>
                </a:solidFill>
              </a:rPr>
              <a:t>:</a:t>
            </a:r>
            <a:r>
              <a:rPr lang="en-US" sz="2000" dirty="0"/>
              <a:t> links stay </a:t>
            </a:r>
            <a:r>
              <a:rPr lang="en-US" sz="2000" u="sng" dirty="0">
                <a:solidFill>
                  <a:schemeClr val="accent2"/>
                </a:solidFill>
              </a:rPr>
              <a:t>up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long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chemeClr val="accent2"/>
                </a:solidFill>
              </a:rPr>
              <a:t>Large </a:t>
            </a:r>
            <a:r>
              <a:rPr lang="en-US" sz="2000" i="1" dirty="0">
                <a:solidFill>
                  <a:schemeClr val="accent2"/>
                </a:solidFill>
              </a:rPr>
              <a:t>q</a:t>
            </a:r>
            <a:r>
              <a:rPr lang="en-US" sz="2000" dirty="0">
                <a:solidFill>
                  <a:schemeClr val="accent2"/>
                </a:solidFill>
              </a:rPr>
              <a:t>:</a:t>
            </a:r>
            <a:r>
              <a:rPr lang="en-US" sz="2000" dirty="0"/>
              <a:t> links stay </a:t>
            </a:r>
            <a:r>
              <a:rPr lang="en-US" sz="2000" u="sng" dirty="0">
                <a:solidFill>
                  <a:schemeClr val="accent2"/>
                </a:solidFill>
              </a:rPr>
              <a:t>down</a:t>
            </a:r>
            <a:r>
              <a:rPr lang="en-US" sz="2000" dirty="0"/>
              <a:t> long</a:t>
            </a:r>
          </a:p>
          <a:p>
            <a:endParaRPr lang="en-US" sz="900" dirty="0"/>
          </a:p>
          <a:p>
            <a:r>
              <a:rPr lang="en-US" sz="900" dirty="0"/>
              <a:t>Torus: randomly select </a:t>
            </a:r>
            <a:r>
              <a:rPr lang="en-US" sz="900" dirty="0" err="1"/>
              <a:t>src-dest</a:t>
            </a:r>
            <a:r>
              <a:rPr lang="en-US" sz="900" dirty="0"/>
              <a:t> pairs (senders) for each run</a:t>
            </a:r>
          </a:p>
          <a:p>
            <a:r>
              <a:rPr lang="en-US" sz="900" dirty="0"/>
              <a:t>Torus: Compute </a:t>
            </a:r>
            <a:r>
              <a:rPr lang="en-US" sz="900" dirty="0" err="1"/>
              <a:t>goodput</a:t>
            </a:r>
            <a:r>
              <a:rPr lang="en-US" sz="900" dirty="0"/>
              <a:t> at each </a:t>
            </a:r>
            <a:r>
              <a:rPr lang="en-US" sz="900" dirty="0" err="1"/>
              <a:t>timestep</a:t>
            </a:r>
            <a:endParaRPr lang="en-US" sz="900" dirty="0"/>
          </a:p>
          <a:p>
            <a:r>
              <a:rPr lang="en-US" sz="1000" dirty="0"/>
              <a:t>RWP: Sample network every </a:t>
            </a:r>
            <a:r>
              <a:rPr lang="en-US" sz="1000" dirty="0" err="1"/>
              <a:t>timestep</a:t>
            </a:r>
            <a:r>
              <a:rPr lang="en-US" sz="1000" dirty="0"/>
              <a:t>. If route(s) exists at sampled instant, assume exists for </a:t>
            </a:r>
            <a:r>
              <a:rPr lang="en-US" sz="1000" dirty="0" err="1"/>
              <a:t>timestep</a:t>
            </a:r>
            <a:r>
              <a:rPr lang="en-US" sz="1000" dirty="0"/>
              <a:t> </a:t>
            </a:r>
          </a:p>
          <a:p>
            <a:pPr lvl="1"/>
            <a:endParaRPr lang="en-US" sz="1000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Each point represents a simulation run for a specific set of parameters. I</a:t>
            </a:r>
            <a:r>
              <a:rPr lang="ja-JP" altLang="en-US"/>
              <a:t>’</a:t>
            </a:r>
            <a:r>
              <a:rPr lang="en-US"/>
              <a:t>ve then highlighted the points of the same color.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Bluetooth sightings, </a:t>
            </a:r>
            <a:r>
              <a:rPr lang="en-US" dirty="0" err="1"/>
              <a:t>imotes</a:t>
            </a:r>
            <a:endParaRPr lang="en-US" dirty="0"/>
          </a:p>
          <a:p>
            <a:pPr lvl="0"/>
            <a:r>
              <a:rPr lang="en-US" dirty="0"/>
              <a:t>Bus: 802.11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Weight of </a:t>
            </a:r>
            <a:r>
              <a:rPr lang="en-US" dirty="0">
                <a:sym typeface="Symbol" charset="0"/>
              </a:rPr>
              <a:t></a:t>
            </a:r>
            <a:r>
              <a:rPr lang="en-US" dirty="0"/>
              <a:t> = 0.001 to average in new values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Assume </a:t>
            </a:r>
            <a:r>
              <a:rPr lang="en-US" dirty="0" err="1"/>
              <a:t>Ht</a:t>
            </a:r>
            <a:r>
              <a:rPr lang="en-US" dirty="0"/>
              <a:t>(j)+</a:t>
            </a:r>
            <a:r>
              <a:rPr lang="en-US" dirty="0" err="1"/>
              <a:t>i</a:t>
            </a:r>
            <a:r>
              <a:rPr lang="en-US" dirty="0"/>
              <a:t>(j)</a:t>
            </a:r>
            <a:r>
              <a:rPr lang="en-US" dirty="0" err="1"/>
              <a:t>jt</a:t>
            </a:r>
            <a:r>
              <a:rPr lang="en-US" dirty="0"/>
              <a:t>(j) = 1 if no links exist in the network at </a:t>
            </a:r>
            <a:r>
              <a:rPr lang="en-US" dirty="0" err="1"/>
              <a:t>timestep</a:t>
            </a:r>
            <a:r>
              <a:rPr lang="en-US" dirty="0"/>
              <a:t> j.</a:t>
            </a:r>
          </a:p>
          <a:p>
            <a:pPr lvl="0"/>
            <a:r>
              <a:rPr lang="en-US" dirty="0"/>
              <a:t>We similarly compute a time-</a:t>
            </a:r>
            <a:r>
              <a:rPr lang="en-US" dirty="0" smtClean="0"/>
              <a:t>averaged p</a:t>
            </a:r>
            <a:r>
              <a:rPr lang="en-US" dirty="0" smtClean="0">
                <a:latin typeface="ヒラギノ角ゴ ProN W3" charset="0"/>
              </a:rPr>
              <a:t>hi</a:t>
            </a:r>
            <a:r>
              <a:rPr lang="en-US" dirty="0" smtClean="0"/>
              <a:t> </a:t>
            </a:r>
            <a:r>
              <a:rPr lang="en-US" dirty="0"/>
              <a:t>at each </a:t>
            </a:r>
            <a:r>
              <a:rPr lang="en-US" dirty="0" err="1"/>
              <a:t>timestep</a:t>
            </a:r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en-US" baseline="0" dirty="0" smtClean="0"/>
              <a:t> </a:t>
            </a:r>
            <a:r>
              <a:rPr lang="en-US" dirty="0" smtClean="0"/>
              <a:t>using </a:t>
            </a:r>
            <a:r>
              <a:rPr lang="en-US" dirty="0"/>
              <a:t>only the mobile nodes (i.e., we do not include connectivity to access points and external contacts). </a:t>
            </a:r>
          </a:p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>
                <a:solidFill>
                  <a:schemeClr val="accent2"/>
                </a:solidFill>
              </a:rPr>
              <a:t>Surprisingly:</a:t>
            </a:r>
            <a:r>
              <a:rPr lang="en-US" sz="2400">
                <a:solidFill>
                  <a:srgbClr val="A6004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latin typeface="Helvetica" charset="0"/>
                <a:cs typeface="DejaVu Sans" charset="0"/>
              </a:rPr>
              <a:t>control+data state strategies appropriate for majority of traces (even for traces typically thought of as DTN). But control+data state strategies not extensively explored in literature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Most traces spend most of their time in low connectivity and low unpredictability region</a:t>
            </a:r>
          </a:p>
          <a:p>
            <a:r>
              <a:rPr lang="en-US" dirty="0"/>
              <a:t>Few routes, but routes that exist are </a:t>
            </a:r>
            <a:r>
              <a:rPr lang="en-US" dirty="0" smtClean="0"/>
              <a:t>state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Relating </a:t>
            </a:r>
            <a:r>
              <a:rPr lang="en-US" dirty="0"/>
              <a:t>entropy and routing</a:t>
            </a:r>
          </a:p>
          <a:p>
            <a:r>
              <a:rPr lang="en-US" dirty="0"/>
              <a:t>[Wang, </a:t>
            </a:r>
            <a:r>
              <a:rPr lang="en-US" dirty="0" err="1"/>
              <a:t>Abouzeid</a:t>
            </a:r>
            <a:r>
              <a:rPr lang="en-US" dirty="0"/>
              <a:t>, 2008]: for link state routing, what is minimal rate at which to receive state updates in order to meet some error bound?</a:t>
            </a:r>
          </a:p>
          <a:p>
            <a:r>
              <a:rPr lang="en-US" i="1" u="sng" dirty="0">
                <a:solidFill>
                  <a:srgbClr val="A60040"/>
                </a:solidFill>
              </a:rPr>
              <a:t>our focus:</a:t>
            </a:r>
            <a:r>
              <a:rPr lang="en-US" dirty="0"/>
              <a:t>  how does control overhead to maintain state impact whether routing </a:t>
            </a:r>
            <a:r>
              <a:rPr lang="en-US" dirty="0" err="1"/>
              <a:t>vs</a:t>
            </a:r>
            <a:r>
              <a:rPr lang="en-US" dirty="0"/>
              <a:t> flooding </a:t>
            </a:r>
            <a:r>
              <a:rPr lang="en-US" dirty="0" err="1"/>
              <a:t>vs</a:t>
            </a:r>
            <a:r>
              <a:rPr lang="en-US" dirty="0"/>
              <a:t> DTN forwarding appropriate?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Relating </a:t>
            </a:r>
            <a:r>
              <a:rPr lang="en-US" dirty="0"/>
              <a:t>entropy and routing</a:t>
            </a:r>
          </a:p>
          <a:p>
            <a:r>
              <a:rPr lang="en-US" dirty="0"/>
              <a:t>[Wang, </a:t>
            </a:r>
            <a:r>
              <a:rPr lang="en-US" dirty="0" err="1"/>
              <a:t>Abouzeid</a:t>
            </a:r>
            <a:r>
              <a:rPr lang="en-US" dirty="0"/>
              <a:t>, 2008]: for link state routing, what is minimal rate at which to receive state updates in order to meet some error bound?</a:t>
            </a:r>
          </a:p>
          <a:p>
            <a:r>
              <a:rPr lang="en-US" i="1" u="sng" dirty="0">
                <a:solidFill>
                  <a:srgbClr val="A60040"/>
                </a:solidFill>
              </a:rPr>
              <a:t>our focus:</a:t>
            </a:r>
            <a:r>
              <a:rPr lang="en-US" dirty="0"/>
              <a:t>  how does control overhead to maintain state impact whether routing </a:t>
            </a:r>
            <a:r>
              <a:rPr lang="en-US" dirty="0" err="1"/>
              <a:t>vs</a:t>
            </a:r>
            <a:r>
              <a:rPr lang="en-US" dirty="0"/>
              <a:t> flooding </a:t>
            </a:r>
            <a:r>
              <a:rPr lang="en-US" dirty="0" err="1"/>
              <a:t>vs</a:t>
            </a:r>
            <a:r>
              <a:rPr lang="en-US" dirty="0"/>
              <a:t> DTN forwarding appropriate?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Below percolation threshold: probability route exists is close to 0</a:t>
            </a:r>
          </a:p>
          <a:p>
            <a:r>
              <a:rPr lang="en-US"/>
              <a:t>Above percolation threshold: probability route exists is close to 1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Flooding preferred when high network uncertainty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Flooding preferred when high network uncertainty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B70064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86300"/>
            <a:ext cx="6400800" cy="1225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30525"/>
            <a:ext cx="7772400" cy="1470025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b="0">
                <a:solidFill>
                  <a:schemeClr val="bg1"/>
                </a:solidFill>
                <a:latin typeface="Palatino Linotype" pitchFamily="18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312D0-48DE-694F-8EE1-81D5D20D4260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3225" y="64230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4447DD3-B62B-FC41-A34D-468710505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30B2E-2151-1342-80C3-5466D2A1DC7E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7556E-5867-E141-B4AD-0E092BC2F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37571-837A-CA4E-A834-C2DD9431E144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59E1F-33E1-D345-A32E-304A2AFB74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227D-E27F-C94C-9317-3675D628B408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33766-0A6E-E247-8E23-E1A26CE19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D615A-F5AE-F342-8A87-B6A6CE0E7923}" type="datetime1">
              <a:rPr lang="en-US" smtClean="0"/>
              <a:t>9/13/11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39418-49D2-0F42-802E-F0103B9FD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64977-C111-0E4B-AA02-C766C0962852}" type="datetime1">
              <a:rPr lang="en-US" smtClean="0"/>
              <a:t>9/13/11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725B1-AB3F-4E41-B1D7-FAFFE4259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3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23BBD-A2A3-6F44-BC91-06162010C13F}" type="datetime1">
              <a:rPr lang="en-US" smtClean="0"/>
              <a:t>9/13/11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B3350-6C2F-6846-8631-C84169A54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C47F2-66D4-3249-8259-D43C4B76A2C2}" type="datetime1">
              <a:rPr lang="en-US" smtClean="0"/>
              <a:t>9/13/11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D4102-7451-074F-91DB-0DCDDB7F6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F616B-C52D-7148-B783-AC60773B3718}" type="datetime1">
              <a:rPr lang="en-US" smtClean="0"/>
              <a:t>9/13/11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94F92-4833-BB4D-87FA-647101DD9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985D9-0417-D244-869C-A071BA6F6F93}" type="datetime1">
              <a:rPr lang="en-US" smtClean="0"/>
              <a:t>9/13/11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E65A2-97C9-8E48-843D-0D910290C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E8351-BB7A-D24C-9509-3EE76390803D}" type="datetime1">
              <a:rPr lang="en-US" smtClean="0"/>
              <a:t>9/13/11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D4317-208A-1A46-9B4A-A9BBA759C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8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88900"/>
            <a:ext cx="8966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938213"/>
            <a:ext cx="8542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Book Antiqua" charset="0"/>
              </a:defRPr>
            </a:lvl1pPr>
          </a:lstStyle>
          <a:p>
            <a:fld id="{D980152F-8866-2048-9D6B-7036F05780AC}" type="datetime1">
              <a:rPr lang="en-US" smtClean="0"/>
              <a:t>9/13/11</a:t>
            </a:fld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Book Antiqua" charset="0"/>
              </a:defRPr>
            </a:lvl1pPr>
          </a:lstStyle>
          <a:p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3050" y="6315075"/>
            <a:ext cx="10334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Book Antiqua" charset="0"/>
              </a:defRPr>
            </a:lvl1pPr>
          </a:lstStyle>
          <a:p>
            <a:fld id="{0657B1E6-672A-B14A-91A7-6C3966E7B4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90000"/>
        <a:buFont typeface="Wingdings" charset="0"/>
        <a:buChar char="q"/>
        <a:defRPr sz="3200">
          <a:solidFill>
            <a:schemeClr val="hlink"/>
          </a:solidFill>
          <a:latin typeface="Arial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8113" y="423863"/>
            <a:ext cx="8820150" cy="2332037"/>
          </a:xfrm>
        </p:spPr>
        <p:txBody>
          <a:bodyPr/>
          <a:lstStyle/>
          <a:p>
            <a:r>
              <a:rPr lang="en-US" sz="4100" b="1"/>
              <a:t>Understanding Stateful vs Stateless Communication Strategies for Ad hoc Networks</a:t>
            </a:r>
            <a:endParaRPr lang="en-US"/>
          </a:p>
        </p:txBody>
      </p:sp>
      <p:pic>
        <p:nvPicPr>
          <p:cNvPr id="4505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321300"/>
            <a:ext cx="19939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0573" name="Picture 13" descr="newseal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868863"/>
            <a:ext cx="1590675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90550" y="3057525"/>
            <a:ext cx="8034338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altLang="ja-JP" sz="2400" b="0" i="1">
              <a:solidFill>
                <a:schemeClr val="bg1"/>
              </a:solidFill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altLang="ja-JP" sz="2800" b="0">
                <a:ea typeface="MS PGothic" charset="0"/>
                <a:cs typeface="MS PGothic" charset="0"/>
              </a:rPr>
              <a:t>Victoria Manfredi, Mark Crovella, Jim Kurose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altLang="ja-JP" sz="2800" b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altLang="ja-JP" sz="2800" b="0">
                <a:ea typeface="MS PGothic" charset="0"/>
                <a:cs typeface="MS PGothic" charset="0"/>
              </a:rPr>
              <a:t>MobiCom 2011</a:t>
            </a:r>
            <a:endParaRPr lang="en-US" altLang="ja-JP" sz="2400" b="0">
              <a:ea typeface="MS PGothic" charset="0"/>
              <a:cs typeface="MS PGothic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sz="2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Proposed Framework</a:t>
            </a:r>
          </a:p>
        </p:txBody>
      </p:sp>
      <p:pic>
        <p:nvPicPr>
          <p:cNvPr id="1112068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"/>
          <a:stretch>
            <a:fillRect/>
          </a:stretch>
        </p:blipFill>
        <p:spPr bwMode="auto">
          <a:xfrm>
            <a:off x="4668838" y="1444625"/>
            <a:ext cx="44608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2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Putting it all together</a:t>
            </a:r>
            <a:endParaRPr lang="en-US" sz="2800" dirty="0">
              <a:solidFill>
                <a:srgbClr val="0080FF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4 classes of </a:t>
            </a:r>
            <a:r>
              <a:rPr lang="en-US" sz="2400" dirty="0" smtClean="0"/>
              <a:t>strategies</a:t>
            </a:r>
            <a:endParaRPr lang="en-US" sz="2400" dirty="0"/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70028" y="2506508"/>
            <a:ext cx="12455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Routing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8939" y="2506506"/>
            <a:ext cx="13652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Flooding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8032" y="4911040"/>
            <a:ext cx="10740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Hybrid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6047" y="4911040"/>
            <a:ext cx="8172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DTN</a:t>
            </a:r>
            <a:endParaRPr lang="en-US" sz="2400" b="0" dirty="0">
              <a:solidFill>
                <a:srgbClr val="B7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1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pic>
        <p:nvPicPr>
          <p:cNvPr id="1112068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"/>
          <a:stretch>
            <a:fillRect/>
          </a:stretch>
        </p:blipFill>
        <p:spPr bwMode="auto">
          <a:xfrm>
            <a:off x="4668838" y="1444625"/>
            <a:ext cx="44608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2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>
                <a:solidFill>
                  <a:srgbClr val="B70064"/>
                </a:solidFill>
              </a:rPr>
              <a:t>  Putting it all together</a:t>
            </a:r>
            <a:endParaRPr lang="en-US" sz="2800">
              <a:solidFill>
                <a:srgbClr val="0080FF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/>
              <a:t>4 classes of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i="1" u="sng"/>
              <a:t>but</a:t>
            </a:r>
            <a:r>
              <a:rPr lang="en-US" sz="2400"/>
              <a:t>, how to instantiate framework? </a:t>
            </a:r>
            <a:endParaRPr lang="en-US" sz="3200"/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86788" y="4044950"/>
            <a:ext cx="47222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/>
              <a:t>Need </a:t>
            </a:r>
            <a:r>
              <a:rPr lang="en-US" sz="2800" b="0" dirty="0">
                <a:solidFill>
                  <a:srgbClr val="B70064"/>
                </a:solidFill>
              </a:rPr>
              <a:t>empirical measures</a:t>
            </a:r>
            <a:r>
              <a:rPr lang="en-US" sz="2800" b="0" dirty="0"/>
              <a:t> </a:t>
            </a:r>
            <a:r>
              <a:rPr lang="en-US" sz="2800" b="0" dirty="0" smtClean="0"/>
              <a:t>to quantify</a:t>
            </a:r>
            <a:r>
              <a:rPr lang="en-US" sz="2800" b="0" dirty="0" smtClean="0"/>
              <a:t> </a:t>
            </a:r>
            <a:r>
              <a:rPr lang="en-US" sz="2800" b="0" dirty="0"/>
              <a:t>unpredictability, contention, connectivity</a:t>
            </a:r>
            <a:endParaRPr lang="en-US" sz="2800" b="0" dirty="0">
              <a:solidFill>
                <a:srgbClr val="FF00FF"/>
              </a:solidFill>
            </a:endParaRPr>
          </a:p>
        </p:txBody>
      </p:sp>
      <p:sp>
        <p:nvSpPr>
          <p:cNvPr id="1112077" name="AutoShape 13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70028" y="2506508"/>
            <a:ext cx="12455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Routing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8939" y="2506506"/>
            <a:ext cx="13652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Flooding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8032" y="4911040"/>
            <a:ext cx="10740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Hybrid</a:t>
            </a: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6047" y="4911040"/>
            <a:ext cx="8172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0" dirty="0" smtClean="0">
                <a:solidFill>
                  <a:srgbClr val="B70064"/>
                </a:solidFill>
              </a:rPr>
              <a:t>DTN</a:t>
            </a:r>
            <a:endParaRPr lang="en-US" sz="2400" b="0" dirty="0">
              <a:solidFill>
                <a:srgbClr val="B7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8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09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Contention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/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route 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Instantiating the Framework</a:t>
            </a:r>
          </a:p>
        </p:txBody>
      </p:sp>
      <p:sp>
        <p:nvSpPr>
          <p:cNvPr id="1130500" name="Rectangle 4"/>
          <p:cNvSpPr>
            <a:spLocks noChangeArrowheads="1"/>
          </p:cNvSpPr>
          <p:nvPr/>
        </p:nvSpPr>
        <p:spPr bwMode="auto">
          <a:xfrm>
            <a:off x="230188" y="2682875"/>
            <a:ext cx="3671887" cy="375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0501" name="Picture 5" descr="fig0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171877"/>
            <a:ext cx="42545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506" name="Rectangle 10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0                                         1 </a:t>
            </a:r>
            <a:endParaRPr lang="en-US" sz="2400" b="0" i="1">
              <a:solidFill>
                <a:srgbClr val="B70064"/>
              </a:solidFill>
            </a:endParaRPr>
          </a:p>
        </p:txBody>
      </p:sp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6230938" y="5187950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h</a:t>
            </a:r>
            <a:r>
              <a:rPr lang="en-US" sz="2400" b="0" i="1">
                <a:solidFill>
                  <a:srgbClr val="B70064"/>
                </a:solidFill>
              </a:rPr>
              <a:t>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51" name="AutoShape 239"/>
          <p:cNvSpPr>
            <a:spLocks noChangeArrowheads="1"/>
          </p:cNvSpPr>
          <p:nvPr/>
        </p:nvSpPr>
        <p:spPr bwMode="auto">
          <a:xfrm>
            <a:off x="295275" y="978431"/>
            <a:ext cx="8628592" cy="1967970"/>
          </a:xfrm>
          <a:prstGeom prst="roundRect">
            <a:avLst>
              <a:gd name="adj" fmla="val 16667"/>
            </a:avLst>
          </a:prstGeom>
          <a:solidFill>
            <a:srgbClr val="969696">
              <a:alpha val="10001"/>
            </a:srgbClr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6" name="Rectangle 94"/>
          <p:cNvSpPr>
            <a:spLocks noGrp="1" noChangeArrowheads="1"/>
          </p:cNvSpPr>
          <p:nvPr>
            <p:ph type="body" idx="4294967295"/>
          </p:nvPr>
        </p:nvSpPr>
        <p:spPr>
          <a:xfrm>
            <a:off x="230189" y="3187704"/>
            <a:ext cx="4849812" cy="2305050"/>
          </a:xfrm>
          <a:noFill/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Link-up entropy, H(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t+i</a:t>
            </a:r>
            <a:r>
              <a:rPr lang="en-US" sz="2800" dirty="0"/>
              <a:t> | 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</a:t>
            </a:r>
            <a:r>
              <a:rPr lang="en-US" sz="2800" dirty="0"/>
              <a:t>) </a:t>
            </a:r>
          </a:p>
          <a:p>
            <a:pPr lvl="1">
              <a:buClr>
                <a:schemeClr val="tx1"/>
              </a:buClr>
              <a:buFont typeface="Symbol" charset="0"/>
              <a:buNone/>
            </a:pP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r>
              <a:rPr lang="en-US" sz="2400" dirty="0"/>
              <a:t>:  arbitrary link up/down in </a:t>
            </a: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endParaRPr lang="en-US" sz="2400" dirty="0"/>
          </a:p>
          <a:p>
            <a:pPr>
              <a:lnSpc>
                <a:spcPct val="70000"/>
              </a:lnSpc>
              <a:buSzPct val="85000"/>
            </a:pPr>
            <a:endParaRPr lang="en-US" sz="28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Average link-up </a:t>
            </a:r>
            <a:r>
              <a:rPr lang="en-US" sz="2800" dirty="0" smtClean="0"/>
              <a:t>       entropy</a:t>
            </a:r>
            <a:r>
              <a:rPr lang="en-US" sz="2800" dirty="0"/>
              <a:t>, </a:t>
            </a:r>
            <a:r>
              <a:rPr lang="en-US" sz="2800" i="1" dirty="0"/>
              <a:t>h</a:t>
            </a:r>
          </a:p>
        </p:txBody>
      </p:sp>
      <p:pic>
        <p:nvPicPr>
          <p:cNvPr id="78135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622956"/>
            <a:ext cx="34448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203981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989668"/>
            <a:ext cx="3444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537356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24" name="Line 12"/>
          <p:cNvSpPr>
            <a:spLocks noChangeShapeType="1"/>
          </p:cNvSpPr>
          <p:nvPr/>
        </p:nvSpPr>
        <p:spPr bwMode="auto">
          <a:xfrm flipV="1">
            <a:off x="1003300" y="1791231"/>
            <a:ext cx="423863" cy="4556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7" name="Line 15"/>
          <p:cNvSpPr>
            <a:spLocks noChangeShapeType="1"/>
          </p:cNvSpPr>
          <p:nvPr/>
        </p:nvSpPr>
        <p:spPr bwMode="auto">
          <a:xfrm>
            <a:off x="1017588" y="2469093"/>
            <a:ext cx="455612" cy="228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8" name="Line 16"/>
          <p:cNvSpPr>
            <a:spLocks noChangeShapeType="1"/>
          </p:cNvSpPr>
          <p:nvPr/>
        </p:nvSpPr>
        <p:spPr bwMode="auto">
          <a:xfrm flipV="1">
            <a:off x="1741488" y="2207156"/>
            <a:ext cx="441325" cy="4683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9" name="Line 17"/>
          <p:cNvSpPr>
            <a:spLocks noChangeShapeType="1"/>
          </p:cNvSpPr>
          <p:nvPr/>
        </p:nvSpPr>
        <p:spPr bwMode="auto">
          <a:xfrm flipH="1" flipV="1">
            <a:off x="1566863" y="1889656"/>
            <a:ext cx="1587" cy="6873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32" name="Line 20"/>
          <p:cNvSpPr>
            <a:spLocks noChangeShapeType="1"/>
          </p:cNvSpPr>
          <p:nvPr/>
        </p:nvSpPr>
        <p:spPr bwMode="auto">
          <a:xfrm>
            <a:off x="1735138" y="1835681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79" name="Line 67"/>
          <p:cNvSpPr>
            <a:spLocks noChangeShapeType="1"/>
          </p:cNvSpPr>
          <p:nvPr/>
        </p:nvSpPr>
        <p:spPr bwMode="auto">
          <a:xfrm flipV="1">
            <a:off x="1036638" y="2143656"/>
            <a:ext cx="103822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2" name="Rectangle 10"/>
          <p:cNvSpPr>
            <a:spLocks noChangeArrowheads="1"/>
          </p:cNvSpPr>
          <p:nvPr/>
        </p:nvSpPr>
        <p:spPr bwMode="auto">
          <a:xfrm>
            <a:off x="388938" y="1008593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>
                <a:solidFill>
                  <a:schemeClr val="hlink"/>
                </a:solidFill>
              </a:rPr>
              <a:t>t         </a:t>
            </a:r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 err="1">
                <a:solidFill>
                  <a:schemeClr val="hlink"/>
                </a:solidFill>
              </a:rPr>
              <a:t>t+i</a:t>
            </a:r>
            <a:endParaRPr lang="en-US" sz="2400" b="0" i="1" dirty="0">
              <a:solidFill>
                <a:schemeClr val="hlink"/>
              </a:solidFill>
            </a:endParaRPr>
          </a:p>
        </p:txBody>
      </p:sp>
      <p:sp>
        <p:nvSpPr>
          <p:cNvPr id="781346" name="Rectangle 34"/>
          <p:cNvSpPr>
            <a:spLocks noChangeArrowheads="1"/>
          </p:cNvSpPr>
          <p:nvPr/>
        </p:nvSpPr>
        <p:spPr bwMode="auto">
          <a:xfrm>
            <a:off x="5727700" y="1310218"/>
            <a:ext cx="3192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/>
              <a:t>State of links that were up when control state last collected:</a:t>
            </a:r>
            <a:r>
              <a:rPr lang="en-US" sz="2400" b="0" dirty="0">
                <a:solidFill>
                  <a:srgbClr val="B70064"/>
                </a:solidFill>
              </a:rPr>
              <a:t> link-up state</a:t>
            </a:r>
          </a:p>
        </p:txBody>
      </p:sp>
      <p:sp>
        <p:nvSpPr>
          <p:cNvPr id="781369" name="Rectangle 57"/>
          <p:cNvSpPr>
            <a:spLocks noChangeArrowheads="1"/>
          </p:cNvSpPr>
          <p:nvPr/>
        </p:nvSpPr>
        <p:spPr bwMode="auto">
          <a:xfrm>
            <a:off x="690563" y="1600731"/>
            <a:ext cx="47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0" name="Rectangle 58"/>
          <p:cNvSpPr>
            <a:spLocks noChangeArrowheads="1"/>
          </p:cNvSpPr>
          <p:nvPr/>
        </p:nvSpPr>
        <p:spPr bwMode="auto">
          <a:xfrm>
            <a:off x="3752850" y="163883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t+i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2" name="Rectangle 60"/>
          <p:cNvSpPr>
            <a:spLocks noChangeArrowheads="1"/>
          </p:cNvSpPr>
          <p:nvPr/>
        </p:nvSpPr>
        <p:spPr bwMode="auto">
          <a:xfrm>
            <a:off x="460375" y="1295931"/>
            <a:ext cx="228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(control state collected)</a:t>
            </a:r>
          </a:p>
        </p:txBody>
      </p:sp>
      <p:sp>
        <p:nvSpPr>
          <p:cNvPr id="781377" name="AutoShape 65"/>
          <p:cNvSpPr>
            <a:spLocks noChangeArrowheads="1"/>
          </p:cNvSpPr>
          <p:nvPr/>
        </p:nvSpPr>
        <p:spPr bwMode="auto">
          <a:xfrm>
            <a:off x="2755900" y="2015068"/>
            <a:ext cx="723900" cy="354013"/>
          </a:xfrm>
          <a:prstGeom prst="rightArrow">
            <a:avLst>
              <a:gd name="adj1" fmla="val 50000"/>
              <a:gd name="adj2" fmla="val 51121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7" name="Line 35"/>
          <p:cNvSpPr>
            <a:spLocks noChangeShapeType="1"/>
          </p:cNvSpPr>
          <p:nvPr/>
        </p:nvSpPr>
        <p:spPr bwMode="auto">
          <a:xfrm flipV="1">
            <a:off x="1016000" y="1819806"/>
            <a:ext cx="387350" cy="42227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2" name="Line 70"/>
          <p:cNvSpPr>
            <a:spLocks noChangeShapeType="1"/>
          </p:cNvSpPr>
          <p:nvPr/>
        </p:nvSpPr>
        <p:spPr bwMode="auto">
          <a:xfrm flipH="1" flipV="1">
            <a:off x="1554163" y="1918231"/>
            <a:ext cx="33337" cy="6286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3" name="Line 71"/>
          <p:cNvSpPr>
            <a:spLocks noChangeShapeType="1"/>
          </p:cNvSpPr>
          <p:nvPr/>
        </p:nvSpPr>
        <p:spPr bwMode="auto">
          <a:xfrm flipV="1">
            <a:off x="1739900" y="2267481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4" name="Line 72"/>
          <p:cNvSpPr>
            <a:spLocks noChangeShapeType="1"/>
          </p:cNvSpPr>
          <p:nvPr/>
        </p:nvSpPr>
        <p:spPr bwMode="auto">
          <a:xfrm flipH="1" flipV="1">
            <a:off x="1008063" y="2461156"/>
            <a:ext cx="452437" cy="2095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86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21368"/>
            <a:ext cx="3444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7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202393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8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988081"/>
            <a:ext cx="344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535768"/>
            <a:ext cx="3444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90" name="Line 78"/>
          <p:cNvSpPr>
            <a:spLocks noChangeShapeType="1"/>
          </p:cNvSpPr>
          <p:nvPr/>
        </p:nvSpPr>
        <p:spPr bwMode="auto">
          <a:xfrm flipV="1">
            <a:off x="4254500" y="1789643"/>
            <a:ext cx="423863" cy="4556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1" name="Line 79"/>
          <p:cNvSpPr>
            <a:spLocks noChangeShapeType="1"/>
          </p:cNvSpPr>
          <p:nvPr/>
        </p:nvSpPr>
        <p:spPr bwMode="auto">
          <a:xfrm>
            <a:off x="4268788" y="2467506"/>
            <a:ext cx="455612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2" name="Line 80"/>
          <p:cNvSpPr>
            <a:spLocks noChangeShapeType="1"/>
          </p:cNvSpPr>
          <p:nvPr/>
        </p:nvSpPr>
        <p:spPr bwMode="auto">
          <a:xfrm flipV="1">
            <a:off x="4992688" y="2205568"/>
            <a:ext cx="441325" cy="4683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3" name="Line 81"/>
          <p:cNvSpPr>
            <a:spLocks noChangeShapeType="1"/>
          </p:cNvSpPr>
          <p:nvPr/>
        </p:nvSpPr>
        <p:spPr bwMode="auto">
          <a:xfrm flipH="1" flipV="1">
            <a:off x="4818063" y="1888068"/>
            <a:ext cx="1587" cy="6873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4" name="Line 82"/>
          <p:cNvSpPr>
            <a:spLocks noChangeShapeType="1"/>
          </p:cNvSpPr>
          <p:nvPr/>
        </p:nvSpPr>
        <p:spPr bwMode="auto">
          <a:xfrm>
            <a:off x="4986338" y="1834093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6" name="Line 84"/>
          <p:cNvSpPr>
            <a:spLocks noChangeShapeType="1"/>
          </p:cNvSpPr>
          <p:nvPr/>
        </p:nvSpPr>
        <p:spPr bwMode="auto">
          <a:xfrm flipV="1">
            <a:off x="4294188" y="1832506"/>
            <a:ext cx="360362" cy="39211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7" name="Line 85"/>
          <p:cNvSpPr>
            <a:spLocks noChangeShapeType="1"/>
          </p:cNvSpPr>
          <p:nvPr/>
        </p:nvSpPr>
        <p:spPr bwMode="auto">
          <a:xfrm flipV="1">
            <a:off x="4810125" y="1891243"/>
            <a:ext cx="7938" cy="671513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8" name="Line 86"/>
          <p:cNvSpPr>
            <a:spLocks noChangeShapeType="1"/>
          </p:cNvSpPr>
          <p:nvPr/>
        </p:nvSpPr>
        <p:spPr bwMode="auto">
          <a:xfrm flipV="1">
            <a:off x="4991100" y="2265893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0" name="Line 88"/>
          <p:cNvSpPr>
            <a:spLocks noChangeShapeType="1"/>
          </p:cNvSpPr>
          <p:nvPr/>
        </p:nvSpPr>
        <p:spPr bwMode="auto">
          <a:xfrm flipV="1">
            <a:off x="4330700" y="2124606"/>
            <a:ext cx="960438" cy="2254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1" name="Line 89"/>
          <p:cNvSpPr>
            <a:spLocks noChangeShapeType="1"/>
          </p:cNvSpPr>
          <p:nvPr/>
        </p:nvSpPr>
        <p:spPr bwMode="auto">
          <a:xfrm>
            <a:off x="4321175" y="2477031"/>
            <a:ext cx="373063" cy="19526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5" name="Rectangle 9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sz="3000"/>
              <a:t>Average Link-up Entropy, </a:t>
            </a:r>
            <a:r>
              <a:rPr lang="en-US" sz="3000" i="1"/>
              <a:t>h</a:t>
            </a:r>
            <a:endParaRPr lang="en-US"/>
          </a:p>
        </p:txBody>
      </p:sp>
      <p:sp>
        <p:nvSpPr>
          <p:cNvPr id="781523" name="Rectangle 211"/>
          <p:cNvSpPr>
            <a:spLocks noChangeArrowheads="1"/>
          </p:cNvSpPr>
          <p:nvPr/>
        </p:nvSpPr>
        <p:spPr bwMode="auto">
          <a:xfrm>
            <a:off x="3465017" y="5037666"/>
            <a:ext cx="371475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4" name="Rectangle 212"/>
          <p:cNvSpPr>
            <a:spLocks noChangeArrowheads="1"/>
          </p:cNvSpPr>
          <p:nvPr/>
        </p:nvSpPr>
        <p:spPr bwMode="auto">
          <a:xfrm>
            <a:off x="4195267" y="5040841"/>
            <a:ext cx="331788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5" name="Rectangle 213"/>
          <p:cNvSpPr>
            <a:spLocks noChangeArrowheads="1"/>
          </p:cNvSpPr>
          <p:nvPr/>
        </p:nvSpPr>
        <p:spPr bwMode="auto">
          <a:xfrm>
            <a:off x="6787655" y="4985279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…</a:t>
            </a:r>
          </a:p>
        </p:txBody>
      </p:sp>
      <p:sp>
        <p:nvSpPr>
          <p:cNvPr id="781526" name="Rectangle 214"/>
          <p:cNvSpPr>
            <a:spLocks noChangeArrowheads="1"/>
          </p:cNvSpPr>
          <p:nvPr/>
        </p:nvSpPr>
        <p:spPr bwMode="auto">
          <a:xfrm>
            <a:off x="4873130" y="5039254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7" name="Rectangle 215"/>
          <p:cNvSpPr>
            <a:spLocks noChangeArrowheads="1"/>
          </p:cNvSpPr>
          <p:nvPr/>
        </p:nvSpPr>
        <p:spPr bwMode="auto">
          <a:xfrm>
            <a:off x="5190630" y="5031316"/>
            <a:ext cx="331787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8" name="Rectangle 216"/>
          <p:cNvSpPr>
            <a:spLocks noChangeArrowheads="1"/>
          </p:cNvSpPr>
          <p:nvPr/>
        </p:nvSpPr>
        <p:spPr bwMode="auto">
          <a:xfrm>
            <a:off x="6200280" y="5042429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9" name="Rectangle 217"/>
          <p:cNvSpPr>
            <a:spLocks noChangeArrowheads="1"/>
          </p:cNvSpPr>
          <p:nvPr/>
        </p:nvSpPr>
        <p:spPr bwMode="auto">
          <a:xfrm>
            <a:off x="5533530" y="5032904"/>
            <a:ext cx="331787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0" name="Rectangle 218"/>
          <p:cNvSpPr>
            <a:spLocks noChangeArrowheads="1"/>
          </p:cNvSpPr>
          <p:nvPr/>
        </p:nvSpPr>
        <p:spPr bwMode="auto">
          <a:xfrm>
            <a:off x="3477717" y="5034491"/>
            <a:ext cx="3367088" cy="6683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5" name="Rectangle 223"/>
          <p:cNvSpPr>
            <a:spLocks noChangeArrowheads="1"/>
          </p:cNvSpPr>
          <p:nvPr/>
        </p:nvSpPr>
        <p:spPr bwMode="auto">
          <a:xfrm>
            <a:off x="2431560" y="5875869"/>
            <a:ext cx="5154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1</a:t>
            </a:r>
            <a:r>
              <a:rPr lang="en-US" sz="2400" b="0" dirty="0" smtClean="0"/>
              <a:t>       </a:t>
            </a:r>
            <a:r>
              <a:rPr lang="en-US" sz="2400" b="0" dirty="0"/>
              <a:t>H(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t+1</a:t>
            </a:r>
            <a:r>
              <a:rPr lang="en-US" sz="2400" b="0" dirty="0"/>
              <a:t>|</a:t>
            </a:r>
            <a:r>
              <a:rPr lang="en-US" sz="2400" b="0" i="1" dirty="0" smtClean="0"/>
              <a:t>g</a:t>
            </a:r>
            <a:r>
              <a:rPr lang="en-US" sz="2400" b="0" i="1" baseline="-25000" dirty="0" smtClean="0"/>
              <a:t>t</a:t>
            </a:r>
            <a:r>
              <a:rPr lang="en-US" sz="2400" b="0" dirty="0" smtClean="0"/>
              <a:t>)       H</a:t>
            </a:r>
            <a:r>
              <a:rPr lang="en-US" sz="2400" b="0" dirty="0"/>
              <a:t>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t+2</a:t>
            </a:r>
            <a:r>
              <a:rPr lang="en-US" sz="2400" b="0" dirty="0"/>
              <a:t>|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</a:t>
            </a:r>
            <a:r>
              <a:rPr lang="en-US" sz="2400" b="0" dirty="0"/>
              <a:t>) </a:t>
            </a:r>
            <a:r>
              <a:rPr lang="en-US" sz="2400" b="0" dirty="0" smtClean="0"/>
              <a:t>+ …</a:t>
            </a:r>
            <a:endParaRPr lang="en-US" sz="2400" b="0" dirty="0"/>
          </a:p>
        </p:txBody>
      </p:sp>
      <p:sp>
        <p:nvSpPr>
          <p:cNvPr id="781537" name="AutoShape 225"/>
          <p:cNvSpPr>
            <a:spLocks/>
          </p:cNvSpPr>
          <p:nvPr/>
        </p:nvSpPr>
        <p:spPr bwMode="auto">
          <a:xfrm rot="5400000" flipV="1">
            <a:off x="4192622" y="4022724"/>
            <a:ext cx="222250" cy="1682750"/>
          </a:xfrm>
          <a:prstGeom prst="leftBrace">
            <a:avLst>
              <a:gd name="adj1" fmla="val 63095"/>
              <a:gd name="adj2" fmla="val 506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8" name="Rectangle 226"/>
          <p:cNvSpPr>
            <a:spLocks noChangeArrowheads="1"/>
          </p:cNvSpPr>
          <p:nvPr/>
        </p:nvSpPr>
        <p:spPr bwMode="auto">
          <a:xfrm>
            <a:off x="4178863" y="4352924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 dirty="0"/>
              <a:t>T</a:t>
            </a:r>
            <a:endParaRPr lang="en-US" sz="2400" b="0" dirty="0"/>
          </a:p>
        </p:txBody>
      </p:sp>
      <p:sp>
        <p:nvSpPr>
          <p:cNvPr id="781539" name="Line 227"/>
          <p:cNvSpPr>
            <a:spLocks noChangeShapeType="1"/>
          </p:cNvSpPr>
          <p:nvPr/>
        </p:nvSpPr>
        <p:spPr bwMode="auto">
          <a:xfrm flipH="1">
            <a:off x="2997218" y="5714471"/>
            <a:ext cx="666233" cy="2122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0" name="Line 228"/>
          <p:cNvSpPr>
            <a:spLocks noChangeShapeType="1"/>
          </p:cNvSpPr>
          <p:nvPr/>
        </p:nvSpPr>
        <p:spPr bwMode="auto">
          <a:xfrm>
            <a:off x="4036516" y="5696478"/>
            <a:ext cx="0" cy="2809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1" name="Line 229"/>
          <p:cNvSpPr>
            <a:spLocks noChangeShapeType="1"/>
          </p:cNvSpPr>
          <p:nvPr/>
        </p:nvSpPr>
        <p:spPr bwMode="auto">
          <a:xfrm>
            <a:off x="4361956" y="5712355"/>
            <a:ext cx="938196" cy="2312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2" name="Rectangle 230"/>
          <p:cNvSpPr>
            <a:spLocks noChangeArrowheads="1"/>
          </p:cNvSpPr>
          <p:nvPr/>
        </p:nvSpPr>
        <p:spPr bwMode="auto">
          <a:xfrm>
            <a:off x="3534867" y="5097991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/>
              <a:t>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406" grpId="0" build="p" autoUpdateAnimBg="0"/>
      <p:bldP spid="781346" grpId="0" build="p" autoUpdateAnimBg="0"/>
      <p:bldP spid="781369" grpId="0" build="p" autoUpdateAnimBg="0"/>
      <p:bldP spid="781370" grpId="0" build="p" autoUpdateAnimBg="0"/>
      <p:bldP spid="781377" grpId="0" animBg="1"/>
      <p:bldP spid="781347" grpId="0" animBg="1"/>
      <p:bldP spid="781382" grpId="0" animBg="1"/>
      <p:bldP spid="781383" grpId="0" animBg="1"/>
      <p:bldP spid="781384" grpId="0" animBg="1"/>
      <p:bldP spid="781396" grpId="0" animBg="1"/>
      <p:bldP spid="781397" grpId="0" animBg="1"/>
      <p:bldP spid="781398" grpId="0" animBg="1"/>
      <p:bldP spid="781401" grpId="0" animBg="1"/>
      <p:bldP spid="781523" grpId="0" animBg="1"/>
      <p:bldP spid="781524" grpId="0" animBg="1"/>
      <p:bldP spid="781525" grpId="0" build="p" autoUpdateAnimBg="0"/>
      <p:bldP spid="781526" grpId="0" animBg="1"/>
      <p:bldP spid="781527" grpId="0" animBg="1"/>
      <p:bldP spid="781528" grpId="0" animBg="1"/>
      <p:bldP spid="781529" grpId="0" animBg="1"/>
      <p:bldP spid="781530" grpId="0" animBg="1"/>
      <p:bldP spid="781535" grpId="0" build="p" autoUpdateAnimBg="0"/>
      <p:bldP spid="781537" grpId="0" animBg="1"/>
      <p:bldP spid="781538" grpId="0" build="p" autoUpdateAnimBg="0"/>
      <p:bldP spid="781539" grpId="0" animBg="1"/>
      <p:bldP spid="781540" grpId="0" animBg="1"/>
      <p:bldP spid="781541" grpId="0" animBg="1"/>
      <p:bldP spid="78154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43" name="Rectangle 231"/>
          <p:cNvSpPr>
            <a:spLocks noChangeArrowheads="1"/>
          </p:cNvSpPr>
          <p:nvPr/>
        </p:nvSpPr>
        <p:spPr bwMode="auto">
          <a:xfrm>
            <a:off x="2027805" y="5836718"/>
            <a:ext cx="4864095" cy="5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2400" b="0" i="1" dirty="0" smtClean="0"/>
              <a:t>h</a:t>
            </a:r>
            <a:r>
              <a:rPr lang="en-US" sz="2400" b="0" baseline="30000" dirty="0" smtClean="0"/>
              <a:t>   </a:t>
            </a:r>
            <a:r>
              <a:rPr lang="en-US" sz="2400" b="0" dirty="0" smtClean="0"/>
              <a:t>=       +                  +                   </a:t>
            </a:r>
            <a:endParaRPr lang="en-US" sz="2400" b="0" dirty="0"/>
          </a:p>
        </p:txBody>
      </p:sp>
      <p:sp>
        <p:nvSpPr>
          <p:cNvPr id="781551" name="AutoShape 239"/>
          <p:cNvSpPr>
            <a:spLocks noChangeArrowheads="1"/>
          </p:cNvSpPr>
          <p:nvPr/>
        </p:nvSpPr>
        <p:spPr bwMode="auto">
          <a:xfrm>
            <a:off x="295275" y="978431"/>
            <a:ext cx="8628592" cy="1967970"/>
          </a:xfrm>
          <a:prstGeom prst="roundRect">
            <a:avLst>
              <a:gd name="adj" fmla="val 16667"/>
            </a:avLst>
          </a:prstGeom>
          <a:solidFill>
            <a:srgbClr val="969696">
              <a:alpha val="10001"/>
            </a:srgbClr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6" name="Rectangle 94"/>
          <p:cNvSpPr>
            <a:spLocks noGrp="1" noChangeArrowheads="1"/>
          </p:cNvSpPr>
          <p:nvPr>
            <p:ph type="body" idx="4294967295"/>
          </p:nvPr>
        </p:nvSpPr>
        <p:spPr>
          <a:xfrm>
            <a:off x="230189" y="3187704"/>
            <a:ext cx="4849812" cy="2305050"/>
          </a:xfrm>
          <a:noFill/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Link-up entropy, H(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t+i</a:t>
            </a:r>
            <a:r>
              <a:rPr lang="en-US" sz="2800" dirty="0"/>
              <a:t> | 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t</a:t>
            </a:r>
            <a:r>
              <a:rPr lang="en-US" sz="2800" dirty="0"/>
              <a:t>) </a:t>
            </a:r>
          </a:p>
          <a:p>
            <a:pPr lvl="1">
              <a:buClr>
                <a:schemeClr val="tx1"/>
              </a:buClr>
              <a:buFont typeface="Symbol" charset="0"/>
              <a:buNone/>
            </a:pP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r>
              <a:rPr lang="en-US" sz="2400" dirty="0"/>
              <a:t>:  arbitrary link up/down in </a:t>
            </a:r>
            <a:r>
              <a:rPr lang="en-US" sz="2400" i="1" dirty="0" err="1"/>
              <a:t>G</a:t>
            </a:r>
            <a:r>
              <a:rPr lang="en-US" sz="2400" i="1" baseline="-25000" dirty="0" err="1"/>
              <a:t>t</a:t>
            </a:r>
            <a:endParaRPr lang="en-US" sz="2400" dirty="0"/>
          </a:p>
          <a:p>
            <a:pPr>
              <a:lnSpc>
                <a:spcPct val="70000"/>
              </a:lnSpc>
              <a:buSzPct val="85000"/>
            </a:pPr>
            <a:endParaRPr lang="en-US" sz="28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Average link-up </a:t>
            </a:r>
            <a:r>
              <a:rPr lang="en-US" sz="2800" dirty="0" smtClean="0"/>
              <a:t>       entropy</a:t>
            </a:r>
            <a:r>
              <a:rPr lang="en-US" sz="2800" dirty="0"/>
              <a:t>, </a:t>
            </a:r>
            <a:r>
              <a:rPr lang="en-US" sz="2800" i="1" dirty="0"/>
              <a:t>h</a:t>
            </a:r>
          </a:p>
        </p:txBody>
      </p:sp>
      <p:pic>
        <p:nvPicPr>
          <p:cNvPr id="78135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622956"/>
            <a:ext cx="34448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203981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2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989668"/>
            <a:ext cx="3444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6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537356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24" name="Line 12"/>
          <p:cNvSpPr>
            <a:spLocks noChangeShapeType="1"/>
          </p:cNvSpPr>
          <p:nvPr/>
        </p:nvSpPr>
        <p:spPr bwMode="auto">
          <a:xfrm flipV="1">
            <a:off x="1003300" y="1791231"/>
            <a:ext cx="423863" cy="4556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7" name="Line 15"/>
          <p:cNvSpPr>
            <a:spLocks noChangeShapeType="1"/>
          </p:cNvSpPr>
          <p:nvPr/>
        </p:nvSpPr>
        <p:spPr bwMode="auto">
          <a:xfrm>
            <a:off x="1017588" y="2469093"/>
            <a:ext cx="455612" cy="228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8" name="Line 16"/>
          <p:cNvSpPr>
            <a:spLocks noChangeShapeType="1"/>
          </p:cNvSpPr>
          <p:nvPr/>
        </p:nvSpPr>
        <p:spPr bwMode="auto">
          <a:xfrm flipV="1">
            <a:off x="1741488" y="2207156"/>
            <a:ext cx="441325" cy="4683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9" name="Line 17"/>
          <p:cNvSpPr>
            <a:spLocks noChangeShapeType="1"/>
          </p:cNvSpPr>
          <p:nvPr/>
        </p:nvSpPr>
        <p:spPr bwMode="auto">
          <a:xfrm flipH="1" flipV="1">
            <a:off x="1566863" y="1889656"/>
            <a:ext cx="1587" cy="6873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32" name="Line 20"/>
          <p:cNvSpPr>
            <a:spLocks noChangeShapeType="1"/>
          </p:cNvSpPr>
          <p:nvPr/>
        </p:nvSpPr>
        <p:spPr bwMode="auto">
          <a:xfrm>
            <a:off x="1735138" y="1835681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79" name="Line 67"/>
          <p:cNvSpPr>
            <a:spLocks noChangeShapeType="1"/>
          </p:cNvSpPr>
          <p:nvPr/>
        </p:nvSpPr>
        <p:spPr bwMode="auto">
          <a:xfrm flipV="1">
            <a:off x="1036638" y="2143656"/>
            <a:ext cx="103822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2" name="Rectangle 10"/>
          <p:cNvSpPr>
            <a:spLocks noChangeArrowheads="1"/>
          </p:cNvSpPr>
          <p:nvPr/>
        </p:nvSpPr>
        <p:spPr bwMode="auto">
          <a:xfrm>
            <a:off x="388938" y="1008593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>
                <a:solidFill>
                  <a:schemeClr val="hlink"/>
                </a:solidFill>
              </a:rPr>
              <a:t>t         </a:t>
            </a:r>
            <a:r>
              <a:rPr lang="en-US" sz="2400" b="0" dirty="0">
                <a:solidFill>
                  <a:schemeClr val="hlink"/>
                </a:solidFill>
              </a:rPr>
              <a:t>Network at time </a:t>
            </a:r>
            <a:r>
              <a:rPr lang="en-US" sz="2400" b="0" i="1" dirty="0" err="1">
                <a:solidFill>
                  <a:schemeClr val="hlink"/>
                </a:solidFill>
              </a:rPr>
              <a:t>t+i</a:t>
            </a:r>
            <a:endParaRPr lang="en-US" sz="2400" b="0" i="1" dirty="0">
              <a:solidFill>
                <a:schemeClr val="hlink"/>
              </a:solidFill>
            </a:endParaRPr>
          </a:p>
        </p:txBody>
      </p:sp>
      <p:sp>
        <p:nvSpPr>
          <p:cNvPr id="781346" name="Rectangle 34"/>
          <p:cNvSpPr>
            <a:spLocks noChangeArrowheads="1"/>
          </p:cNvSpPr>
          <p:nvPr/>
        </p:nvSpPr>
        <p:spPr bwMode="auto">
          <a:xfrm>
            <a:off x="5727700" y="1310218"/>
            <a:ext cx="31924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/>
              <a:t>State of links that were up when control state last collected:</a:t>
            </a:r>
            <a:r>
              <a:rPr lang="en-US" sz="2400" b="0" dirty="0">
                <a:solidFill>
                  <a:srgbClr val="B70064"/>
                </a:solidFill>
              </a:rPr>
              <a:t> link-up state</a:t>
            </a:r>
          </a:p>
        </p:txBody>
      </p:sp>
      <p:sp>
        <p:nvSpPr>
          <p:cNvPr id="781369" name="Rectangle 57"/>
          <p:cNvSpPr>
            <a:spLocks noChangeArrowheads="1"/>
          </p:cNvSpPr>
          <p:nvPr/>
        </p:nvSpPr>
        <p:spPr bwMode="auto">
          <a:xfrm>
            <a:off x="690563" y="1600731"/>
            <a:ext cx="47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0" name="Rectangle 58"/>
          <p:cNvSpPr>
            <a:spLocks noChangeArrowheads="1"/>
          </p:cNvSpPr>
          <p:nvPr/>
        </p:nvSpPr>
        <p:spPr bwMode="auto">
          <a:xfrm>
            <a:off x="3752850" y="163883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</a:rPr>
              <a:t>G</a:t>
            </a:r>
            <a:r>
              <a:rPr lang="en-US" sz="2400" b="0" i="1" baseline="-25000">
                <a:solidFill>
                  <a:srgbClr val="B70064"/>
                </a:solidFill>
              </a:rPr>
              <a:t>t+i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781372" name="Rectangle 60"/>
          <p:cNvSpPr>
            <a:spLocks noChangeArrowheads="1"/>
          </p:cNvSpPr>
          <p:nvPr/>
        </p:nvSpPr>
        <p:spPr bwMode="auto">
          <a:xfrm>
            <a:off x="460375" y="1295931"/>
            <a:ext cx="228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(control state collected)</a:t>
            </a:r>
          </a:p>
        </p:txBody>
      </p:sp>
      <p:sp>
        <p:nvSpPr>
          <p:cNvPr id="781377" name="AutoShape 65"/>
          <p:cNvSpPr>
            <a:spLocks noChangeArrowheads="1"/>
          </p:cNvSpPr>
          <p:nvPr/>
        </p:nvSpPr>
        <p:spPr bwMode="auto">
          <a:xfrm>
            <a:off x="2755900" y="2015068"/>
            <a:ext cx="723900" cy="354013"/>
          </a:xfrm>
          <a:prstGeom prst="rightArrow">
            <a:avLst>
              <a:gd name="adj1" fmla="val 50000"/>
              <a:gd name="adj2" fmla="val 51121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47" name="Line 35"/>
          <p:cNvSpPr>
            <a:spLocks noChangeShapeType="1"/>
          </p:cNvSpPr>
          <p:nvPr/>
        </p:nvSpPr>
        <p:spPr bwMode="auto">
          <a:xfrm flipV="1">
            <a:off x="1016000" y="1819806"/>
            <a:ext cx="387350" cy="42227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2" name="Line 70"/>
          <p:cNvSpPr>
            <a:spLocks noChangeShapeType="1"/>
          </p:cNvSpPr>
          <p:nvPr/>
        </p:nvSpPr>
        <p:spPr bwMode="auto">
          <a:xfrm flipH="1" flipV="1">
            <a:off x="1554163" y="1918231"/>
            <a:ext cx="33337" cy="6286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3" name="Line 71"/>
          <p:cNvSpPr>
            <a:spLocks noChangeShapeType="1"/>
          </p:cNvSpPr>
          <p:nvPr/>
        </p:nvSpPr>
        <p:spPr bwMode="auto">
          <a:xfrm flipV="1">
            <a:off x="1739900" y="2267481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84" name="Line 72"/>
          <p:cNvSpPr>
            <a:spLocks noChangeShapeType="1"/>
          </p:cNvSpPr>
          <p:nvPr/>
        </p:nvSpPr>
        <p:spPr bwMode="auto">
          <a:xfrm flipH="1" flipV="1">
            <a:off x="1008063" y="2461156"/>
            <a:ext cx="452437" cy="209550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86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21368"/>
            <a:ext cx="3444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7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202393"/>
            <a:ext cx="344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8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988081"/>
            <a:ext cx="344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138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535768"/>
            <a:ext cx="3444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1390" name="Line 78"/>
          <p:cNvSpPr>
            <a:spLocks noChangeShapeType="1"/>
          </p:cNvSpPr>
          <p:nvPr/>
        </p:nvSpPr>
        <p:spPr bwMode="auto">
          <a:xfrm flipV="1">
            <a:off x="4254500" y="1789643"/>
            <a:ext cx="423863" cy="4556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1" name="Line 79"/>
          <p:cNvSpPr>
            <a:spLocks noChangeShapeType="1"/>
          </p:cNvSpPr>
          <p:nvPr/>
        </p:nvSpPr>
        <p:spPr bwMode="auto">
          <a:xfrm>
            <a:off x="4268788" y="2467506"/>
            <a:ext cx="455612" cy="228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2" name="Line 80"/>
          <p:cNvSpPr>
            <a:spLocks noChangeShapeType="1"/>
          </p:cNvSpPr>
          <p:nvPr/>
        </p:nvSpPr>
        <p:spPr bwMode="auto">
          <a:xfrm flipV="1">
            <a:off x="4992688" y="2205568"/>
            <a:ext cx="441325" cy="4683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3" name="Line 81"/>
          <p:cNvSpPr>
            <a:spLocks noChangeShapeType="1"/>
          </p:cNvSpPr>
          <p:nvPr/>
        </p:nvSpPr>
        <p:spPr bwMode="auto">
          <a:xfrm flipH="1" flipV="1">
            <a:off x="4818063" y="1888068"/>
            <a:ext cx="1587" cy="6873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4" name="Line 82"/>
          <p:cNvSpPr>
            <a:spLocks noChangeShapeType="1"/>
          </p:cNvSpPr>
          <p:nvPr/>
        </p:nvSpPr>
        <p:spPr bwMode="auto">
          <a:xfrm>
            <a:off x="4986338" y="1834093"/>
            <a:ext cx="396875" cy="225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6" name="Line 84"/>
          <p:cNvSpPr>
            <a:spLocks noChangeShapeType="1"/>
          </p:cNvSpPr>
          <p:nvPr/>
        </p:nvSpPr>
        <p:spPr bwMode="auto">
          <a:xfrm flipV="1">
            <a:off x="4294188" y="1832506"/>
            <a:ext cx="360362" cy="39211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7" name="Line 85"/>
          <p:cNvSpPr>
            <a:spLocks noChangeShapeType="1"/>
          </p:cNvSpPr>
          <p:nvPr/>
        </p:nvSpPr>
        <p:spPr bwMode="auto">
          <a:xfrm flipV="1">
            <a:off x="4810125" y="1891243"/>
            <a:ext cx="7938" cy="671513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98" name="Line 86"/>
          <p:cNvSpPr>
            <a:spLocks noChangeShapeType="1"/>
          </p:cNvSpPr>
          <p:nvPr/>
        </p:nvSpPr>
        <p:spPr bwMode="auto">
          <a:xfrm flipV="1">
            <a:off x="4991100" y="2265893"/>
            <a:ext cx="384175" cy="403225"/>
          </a:xfrm>
          <a:prstGeom prst="line">
            <a:avLst/>
          </a:prstGeom>
          <a:noFill/>
          <a:ln w="698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0" name="Line 88"/>
          <p:cNvSpPr>
            <a:spLocks noChangeShapeType="1"/>
          </p:cNvSpPr>
          <p:nvPr/>
        </p:nvSpPr>
        <p:spPr bwMode="auto">
          <a:xfrm flipV="1">
            <a:off x="4330700" y="2124606"/>
            <a:ext cx="960438" cy="2254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1" name="Line 89"/>
          <p:cNvSpPr>
            <a:spLocks noChangeShapeType="1"/>
          </p:cNvSpPr>
          <p:nvPr/>
        </p:nvSpPr>
        <p:spPr bwMode="auto">
          <a:xfrm>
            <a:off x="4321175" y="2477031"/>
            <a:ext cx="373063" cy="195262"/>
          </a:xfrm>
          <a:prstGeom prst="line">
            <a:avLst/>
          </a:prstGeom>
          <a:noFill/>
          <a:ln w="57150" cap="rnd">
            <a:solidFill>
              <a:srgbClr val="B7006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405" name="Rectangle 9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sz="3000"/>
              <a:t>Average Link-up Entropy, </a:t>
            </a:r>
            <a:r>
              <a:rPr lang="en-US" sz="3000" i="1"/>
              <a:t>h</a:t>
            </a:r>
            <a:endParaRPr lang="en-US"/>
          </a:p>
        </p:txBody>
      </p:sp>
      <p:sp>
        <p:nvSpPr>
          <p:cNvPr id="781523" name="Rectangle 211"/>
          <p:cNvSpPr>
            <a:spLocks noChangeArrowheads="1"/>
          </p:cNvSpPr>
          <p:nvPr/>
        </p:nvSpPr>
        <p:spPr bwMode="auto">
          <a:xfrm>
            <a:off x="3465017" y="5037666"/>
            <a:ext cx="371475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4" name="Rectangle 212"/>
          <p:cNvSpPr>
            <a:spLocks noChangeArrowheads="1"/>
          </p:cNvSpPr>
          <p:nvPr/>
        </p:nvSpPr>
        <p:spPr bwMode="auto">
          <a:xfrm>
            <a:off x="4195267" y="5040841"/>
            <a:ext cx="331788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5" name="Rectangle 213"/>
          <p:cNvSpPr>
            <a:spLocks noChangeArrowheads="1"/>
          </p:cNvSpPr>
          <p:nvPr/>
        </p:nvSpPr>
        <p:spPr bwMode="auto">
          <a:xfrm>
            <a:off x="6787655" y="4985279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…</a:t>
            </a:r>
          </a:p>
        </p:txBody>
      </p:sp>
      <p:sp>
        <p:nvSpPr>
          <p:cNvPr id="781526" name="Rectangle 214"/>
          <p:cNvSpPr>
            <a:spLocks noChangeArrowheads="1"/>
          </p:cNvSpPr>
          <p:nvPr/>
        </p:nvSpPr>
        <p:spPr bwMode="auto">
          <a:xfrm>
            <a:off x="4873130" y="5039254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7" name="Rectangle 215"/>
          <p:cNvSpPr>
            <a:spLocks noChangeArrowheads="1"/>
          </p:cNvSpPr>
          <p:nvPr/>
        </p:nvSpPr>
        <p:spPr bwMode="auto">
          <a:xfrm>
            <a:off x="5190630" y="5031316"/>
            <a:ext cx="331787" cy="6667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8" name="Rectangle 216"/>
          <p:cNvSpPr>
            <a:spLocks noChangeArrowheads="1"/>
          </p:cNvSpPr>
          <p:nvPr/>
        </p:nvSpPr>
        <p:spPr bwMode="auto">
          <a:xfrm>
            <a:off x="6200280" y="5042429"/>
            <a:ext cx="330200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29" name="Rectangle 217"/>
          <p:cNvSpPr>
            <a:spLocks noChangeArrowheads="1"/>
          </p:cNvSpPr>
          <p:nvPr/>
        </p:nvSpPr>
        <p:spPr bwMode="auto">
          <a:xfrm>
            <a:off x="5533530" y="5032904"/>
            <a:ext cx="331787" cy="666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0" name="Rectangle 218"/>
          <p:cNvSpPr>
            <a:spLocks noChangeArrowheads="1"/>
          </p:cNvSpPr>
          <p:nvPr/>
        </p:nvSpPr>
        <p:spPr bwMode="auto">
          <a:xfrm>
            <a:off x="3477717" y="5034491"/>
            <a:ext cx="3367088" cy="6683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5" name="Rectangle 223"/>
          <p:cNvSpPr>
            <a:spLocks noChangeArrowheads="1"/>
          </p:cNvSpPr>
          <p:nvPr/>
        </p:nvSpPr>
        <p:spPr bwMode="auto">
          <a:xfrm>
            <a:off x="2431560" y="5875869"/>
            <a:ext cx="5154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1</a:t>
            </a:r>
            <a:r>
              <a:rPr lang="en-US" sz="2400" b="0" dirty="0" smtClean="0"/>
              <a:t>       </a:t>
            </a:r>
            <a:r>
              <a:rPr lang="en-US" sz="2400" b="0" dirty="0"/>
              <a:t>H(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t+1</a:t>
            </a:r>
            <a:r>
              <a:rPr lang="en-US" sz="2400" b="0" dirty="0"/>
              <a:t>|</a:t>
            </a:r>
            <a:r>
              <a:rPr lang="en-US" sz="2400" b="0" i="1" dirty="0" smtClean="0"/>
              <a:t>g</a:t>
            </a:r>
            <a:r>
              <a:rPr lang="en-US" sz="2400" b="0" i="1" baseline="-25000" dirty="0" smtClean="0"/>
              <a:t>t</a:t>
            </a:r>
            <a:r>
              <a:rPr lang="en-US" sz="2400" b="0" dirty="0" smtClean="0"/>
              <a:t>)       H</a:t>
            </a:r>
            <a:r>
              <a:rPr lang="en-US" sz="2400" b="0" dirty="0"/>
              <a:t>(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t+2</a:t>
            </a:r>
            <a:r>
              <a:rPr lang="en-US" sz="2400" b="0" dirty="0"/>
              <a:t>|</a:t>
            </a:r>
            <a:r>
              <a:rPr lang="en-US" sz="2400" b="0" i="1" dirty="0"/>
              <a:t>g</a:t>
            </a:r>
            <a:r>
              <a:rPr lang="en-US" sz="2400" b="0" i="1" baseline="-25000" dirty="0"/>
              <a:t>t</a:t>
            </a:r>
            <a:r>
              <a:rPr lang="en-US" sz="2400" b="0" dirty="0"/>
              <a:t>) </a:t>
            </a:r>
            <a:r>
              <a:rPr lang="en-US" sz="2400" b="0" dirty="0" smtClean="0"/>
              <a:t>+ …</a:t>
            </a:r>
            <a:endParaRPr lang="en-US" sz="2400" b="0" dirty="0"/>
          </a:p>
        </p:txBody>
      </p:sp>
      <p:sp>
        <p:nvSpPr>
          <p:cNvPr id="781537" name="AutoShape 225"/>
          <p:cNvSpPr>
            <a:spLocks/>
          </p:cNvSpPr>
          <p:nvPr/>
        </p:nvSpPr>
        <p:spPr bwMode="auto">
          <a:xfrm rot="5400000" flipV="1">
            <a:off x="4192622" y="4022724"/>
            <a:ext cx="222250" cy="1682750"/>
          </a:xfrm>
          <a:prstGeom prst="leftBrace">
            <a:avLst>
              <a:gd name="adj1" fmla="val 63095"/>
              <a:gd name="adj2" fmla="val 5064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38" name="Rectangle 226"/>
          <p:cNvSpPr>
            <a:spLocks noChangeArrowheads="1"/>
          </p:cNvSpPr>
          <p:nvPr/>
        </p:nvSpPr>
        <p:spPr bwMode="auto">
          <a:xfrm>
            <a:off x="4178863" y="4352924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 dirty="0"/>
              <a:t>T</a:t>
            </a:r>
            <a:endParaRPr lang="en-US" sz="2400" b="0" dirty="0"/>
          </a:p>
        </p:txBody>
      </p:sp>
      <p:sp>
        <p:nvSpPr>
          <p:cNvPr id="781539" name="Line 227"/>
          <p:cNvSpPr>
            <a:spLocks noChangeShapeType="1"/>
          </p:cNvSpPr>
          <p:nvPr/>
        </p:nvSpPr>
        <p:spPr bwMode="auto">
          <a:xfrm flipH="1">
            <a:off x="2997218" y="5714471"/>
            <a:ext cx="666233" cy="2122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0" name="Line 228"/>
          <p:cNvSpPr>
            <a:spLocks noChangeShapeType="1"/>
          </p:cNvSpPr>
          <p:nvPr/>
        </p:nvSpPr>
        <p:spPr bwMode="auto">
          <a:xfrm>
            <a:off x="4036516" y="5696478"/>
            <a:ext cx="0" cy="2809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1" name="Line 229"/>
          <p:cNvSpPr>
            <a:spLocks noChangeShapeType="1"/>
          </p:cNvSpPr>
          <p:nvPr/>
        </p:nvSpPr>
        <p:spPr bwMode="auto">
          <a:xfrm>
            <a:off x="4361956" y="5712355"/>
            <a:ext cx="938196" cy="2312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542" name="Rectangle 230"/>
          <p:cNvSpPr>
            <a:spLocks noChangeArrowheads="1"/>
          </p:cNvSpPr>
          <p:nvPr/>
        </p:nvSpPr>
        <p:spPr bwMode="auto">
          <a:xfrm>
            <a:off x="3534867" y="5097991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i="1"/>
              <a:t>t</a:t>
            </a:r>
            <a:endParaRPr lang="en-US"/>
          </a:p>
        </p:txBody>
      </p:sp>
      <p:sp>
        <p:nvSpPr>
          <p:cNvPr id="781546" name="Rectangle 234"/>
          <p:cNvSpPr>
            <a:spLocks noChangeArrowheads="1"/>
          </p:cNvSpPr>
          <p:nvPr/>
        </p:nvSpPr>
        <p:spPr bwMode="auto">
          <a:xfrm>
            <a:off x="3080843" y="6413268"/>
            <a:ext cx="3421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 smtClean="0"/>
              <a:t>#  of </a:t>
            </a:r>
            <a:r>
              <a:rPr lang="en-US" sz="2400" b="0" dirty="0" err="1" smtClean="0"/>
              <a:t>timesteps</a:t>
            </a:r>
            <a:endParaRPr lang="en-US" sz="2400" b="0" dirty="0"/>
          </a:p>
        </p:txBody>
      </p:sp>
      <p:sp>
        <p:nvSpPr>
          <p:cNvPr id="781548" name="Line 236"/>
          <p:cNvSpPr>
            <a:spLocks noChangeShapeType="1"/>
          </p:cNvSpPr>
          <p:nvPr/>
        </p:nvSpPr>
        <p:spPr bwMode="auto">
          <a:xfrm>
            <a:off x="2828433" y="6415613"/>
            <a:ext cx="4486803" cy="211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67" name="Picture 19" descr="fig1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189038"/>
            <a:ext cx="42545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65" name="Rectangle 17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0                                         1 </a:t>
            </a:r>
            <a:endParaRPr lang="en-US" sz="2400" b="0" i="1">
              <a:solidFill>
                <a:srgbClr val="B70064"/>
              </a:solidFill>
            </a:endParaRPr>
          </a:p>
        </p:txBody>
      </p:sp>
      <p:sp>
        <p:nvSpPr>
          <p:cNvPr id="112845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</a:t>
            </a:r>
            <a:r>
              <a:rPr lang="en-US" sz="2800" dirty="0">
                <a:solidFill>
                  <a:srgbClr val="B70064"/>
                </a:solidFill>
              </a:rPr>
              <a:t>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/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route 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Instantiating the Framework</a:t>
            </a:r>
          </a:p>
        </p:txBody>
      </p:sp>
      <p:sp>
        <p:nvSpPr>
          <p:cNvPr id="1128452" name="Rectangle 4"/>
          <p:cNvSpPr>
            <a:spLocks noChangeArrowheads="1"/>
          </p:cNvSpPr>
          <p:nvPr/>
        </p:nvSpPr>
        <p:spPr bwMode="auto">
          <a:xfrm>
            <a:off x="312658" y="4143150"/>
            <a:ext cx="3671887" cy="254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58" name="Rectangle 10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h=</a:t>
            </a:r>
            <a:r>
              <a:rPr lang="en-US" sz="2400" b="0" i="1">
                <a:solidFill>
                  <a:srgbClr val="B70064"/>
                </a:solidFill>
              </a:rPr>
              <a:t>0.5  f(N)               </a:t>
            </a:r>
          </a:p>
        </p:txBody>
      </p:sp>
      <p:pic>
        <p:nvPicPr>
          <p:cNvPr id="20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44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7" y="501863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8" y="471982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2" y="5570688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98" y="5015968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2" y="555896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7" name="Rectangle 38"/>
          <p:cNvSpPr>
            <a:spLocks noChangeArrowheads="1"/>
          </p:cNvSpPr>
          <p:nvPr/>
        </p:nvSpPr>
        <p:spPr bwMode="auto">
          <a:xfrm>
            <a:off x="318009" y="4583572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353118" y="625305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11" name="Line 75"/>
          <p:cNvSpPr>
            <a:spLocks noChangeShapeType="1"/>
          </p:cNvSpPr>
          <p:nvPr/>
        </p:nvSpPr>
        <p:spPr bwMode="auto">
          <a:xfrm flipH="1">
            <a:off x="532190" y="526204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14"/>
          <p:cNvSpPr>
            <a:spLocks noChangeShapeType="1"/>
          </p:cNvSpPr>
          <p:nvPr/>
        </p:nvSpPr>
        <p:spPr bwMode="auto">
          <a:xfrm flipV="1">
            <a:off x="658086" y="4849660"/>
            <a:ext cx="302953" cy="25205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Line 115"/>
          <p:cNvSpPr>
            <a:spLocks noChangeShapeType="1"/>
          </p:cNvSpPr>
          <p:nvPr/>
        </p:nvSpPr>
        <p:spPr bwMode="auto">
          <a:xfrm>
            <a:off x="1142477" y="4882652"/>
            <a:ext cx="296896" cy="24743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Line 118"/>
          <p:cNvSpPr>
            <a:spLocks noChangeShapeType="1"/>
          </p:cNvSpPr>
          <p:nvPr/>
        </p:nvSpPr>
        <p:spPr bwMode="auto">
          <a:xfrm flipV="1">
            <a:off x="581673" y="6235281"/>
            <a:ext cx="808218" cy="0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75"/>
          <p:cNvSpPr>
            <a:spLocks noChangeShapeType="1"/>
          </p:cNvSpPr>
          <p:nvPr/>
        </p:nvSpPr>
        <p:spPr bwMode="auto">
          <a:xfrm flipH="1">
            <a:off x="1410337" y="5249491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6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" name="Line 75"/>
          <p:cNvSpPr>
            <a:spLocks noChangeShapeType="1"/>
          </p:cNvSpPr>
          <p:nvPr/>
        </p:nvSpPr>
        <p:spPr bwMode="auto">
          <a:xfrm flipH="1">
            <a:off x="536144" y="581032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219" name="Line 75"/>
          <p:cNvSpPr>
            <a:spLocks noChangeShapeType="1"/>
          </p:cNvSpPr>
          <p:nvPr/>
        </p:nvSpPr>
        <p:spPr bwMode="auto">
          <a:xfrm flipH="1">
            <a:off x="1393832" y="5810325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42"/>
          <p:cNvSpPr>
            <a:spLocks noChangeArrowheads="1"/>
          </p:cNvSpPr>
          <p:nvPr/>
        </p:nvSpPr>
        <p:spPr bwMode="auto">
          <a:xfrm>
            <a:off x="410741" y="4176027"/>
            <a:ext cx="3708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Routing              Flooding</a:t>
            </a:r>
            <a:endParaRPr lang="en-US" b="0" dirty="0">
              <a:solidFill>
                <a:srgbClr val="B7006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95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98" y="501863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9" y="471982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43" y="5570689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49" y="501596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53" y="555896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2127660" y="458357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2162769" y="625306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50" name="Line 75"/>
          <p:cNvSpPr>
            <a:spLocks noChangeShapeType="1"/>
          </p:cNvSpPr>
          <p:nvPr/>
        </p:nvSpPr>
        <p:spPr bwMode="auto">
          <a:xfrm flipH="1">
            <a:off x="2341841" y="526204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1" name="Line 114"/>
          <p:cNvSpPr>
            <a:spLocks noChangeShapeType="1"/>
          </p:cNvSpPr>
          <p:nvPr/>
        </p:nvSpPr>
        <p:spPr bwMode="auto">
          <a:xfrm flipV="1">
            <a:off x="2467737" y="4849661"/>
            <a:ext cx="302953" cy="25205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2" name="Line 115"/>
          <p:cNvSpPr>
            <a:spLocks noChangeShapeType="1"/>
          </p:cNvSpPr>
          <p:nvPr/>
        </p:nvSpPr>
        <p:spPr bwMode="auto">
          <a:xfrm>
            <a:off x="2952128" y="4882653"/>
            <a:ext cx="296896" cy="24743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4" name="Line 75"/>
          <p:cNvSpPr>
            <a:spLocks noChangeShapeType="1"/>
          </p:cNvSpPr>
          <p:nvPr/>
        </p:nvSpPr>
        <p:spPr bwMode="auto">
          <a:xfrm flipH="1">
            <a:off x="3219988" y="5249492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07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" name="Line 75"/>
          <p:cNvSpPr>
            <a:spLocks noChangeShapeType="1"/>
          </p:cNvSpPr>
          <p:nvPr/>
        </p:nvSpPr>
        <p:spPr bwMode="auto">
          <a:xfrm flipH="1">
            <a:off x="2345795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 flipH="1">
            <a:off x="3203483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75" name="Line 118"/>
          <p:cNvSpPr>
            <a:spLocks noChangeShapeType="1"/>
          </p:cNvSpPr>
          <p:nvPr/>
        </p:nvSpPr>
        <p:spPr bwMode="auto">
          <a:xfrm flipH="1">
            <a:off x="2407816" y="6235280"/>
            <a:ext cx="692758" cy="1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0783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67" name="Picture 19" descr="fig1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189038"/>
            <a:ext cx="42545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65" name="Rectangle 17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0                                         1 </a:t>
            </a:r>
            <a:endParaRPr lang="en-US" sz="2400" b="0" i="1">
              <a:solidFill>
                <a:srgbClr val="B70064"/>
              </a:solidFill>
            </a:endParaRPr>
          </a:p>
        </p:txBody>
      </p:sp>
      <p:sp>
        <p:nvSpPr>
          <p:cNvPr id="112845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</a:t>
            </a:r>
            <a:r>
              <a:rPr lang="en-US" sz="2800" dirty="0">
                <a:solidFill>
                  <a:srgbClr val="B70064"/>
                </a:solidFill>
              </a:rPr>
              <a:t>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/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route 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Instantiating the Framework</a:t>
            </a:r>
          </a:p>
        </p:txBody>
      </p:sp>
      <p:sp>
        <p:nvSpPr>
          <p:cNvPr id="1128452" name="Rectangle 4"/>
          <p:cNvSpPr>
            <a:spLocks noChangeArrowheads="1"/>
          </p:cNvSpPr>
          <p:nvPr/>
        </p:nvSpPr>
        <p:spPr bwMode="auto">
          <a:xfrm>
            <a:off x="312658" y="4143150"/>
            <a:ext cx="3671887" cy="254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58" name="Rectangle 10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h=</a:t>
            </a:r>
            <a:r>
              <a:rPr lang="en-US" sz="2400" b="0" i="1">
                <a:solidFill>
                  <a:srgbClr val="B70064"/>
                </a:solidFill>
              </a:rPr>
              <a:t>0.5  f(N)               </a:t>
            </a:r>
          </a:p>
        </p:txBody>
      </p:sp>
      <p:pic>
        <p:nvPicPr>
          <p:cNvPr id="20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44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7" y="501863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8" y="4719823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2" y="5570688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98" y="5015968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2" y="555896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7" name="Rectangle 38"/>
          <p:cNvSpPr>
            <a:spLocks noChangeArrowheads="1"/>
          </p:cNvSpPr>
          <p:nvPr/>
        </p:nvSpPr>
        <p:spPr bwMode="auto">
          <a:xfrm>
            <a:off x="318009" y="4583572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08" name="Rectangle 39"/>
          <p:cNvSpPr>
            <a:spLocks noChangeArrowheads="1"/>
          </p:cNvSpPr>
          <p:nvPr/>
        </p:nvSpPr>
        <p:spPr bwMode="auto">
          <a:xfrm>
            <a:off x="353118" y="625305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211" name="Line 75"/>
          <p:cNvSpPr>
            <a:spLocks noChangeShapeType="1"/>
          </p:cNvSpPr>
          <p:nvPr/>
        </p:nvSpPr>
        <p:spPr bwMode="auto">
          <a:xfrm flipH="1">
            <a:off x="532190" y="526204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14"/>
          <p:cNvSpPr>
            <a:spLocks noChangeShapeType="1"/>
          </p:cNvSpPr>
          <p:nvPr/>
        </p:nvSpPr>
        <p:spPr bwMode="auto">
          <a:xfrm flipV="1">
            <a:off x="658086" y="4849660"/>
            <a:ext cx="302953" cy="25205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Line 115"/>
          <p:cNvSpPr>
            <a:spLocks noChangeShapeType="1"/>
          </p:cNvSpPr>
          <p:nvPr/>
        </p:nvSpPr>
        <p:spPr bwMode="auto">
          <a:xfrm>
            <a:off x="1142477" y="4882652"/>
            <a:ext cx="296896" cy="247432"/>
          </a:xfrm>
          <a:prstGeom prst="line">
            <a:avLst/>
          </a:prstGeom>
          <a:noFill/>
          <a:ln w="12700" cmpd="sng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Line 118"/>
          <p:cNvSpPr>
            <a:spLocks noChangeShapeType="1"/>
          </p:cNvSpPr>
          <p:nvPr/>
        </p:nvSpPr>
        <p:spPr bwMode="auto">
          <a:xfrm flipV="1">
            <a:off x="581673" y="6235281"/>
            <a:ext cx="808218" cy="0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75"/>
          <p:cNvSpPr>
            <a:spLocks noChangeShapeType="1"/>
          </p:cNvSpPr>
          <p:nvPr/>
        </p:nvSpPr>
        <p:spPr bwMode="auto">
          <a:xfrm flipH="1">
            <a:off x="1410337" y="5249491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6" y="6107244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" name="Line 75"/>
          <p:cNvSpPr>
            <a:spLocks noChangeShapeType="1"/>
          </p:cNvSpPr>
          <p:nvPr/>
        </p:nvSpPr>
        <p:spPr bwMode="auto">
          <a:xfrm flipH="1">
            <a:off x="536144" y="5810325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219" name="Line 75"/>
          <p:cNvSpPr>
            <a:spLocks noChangeShapeType="1"/>
          </p:cNvSpPr>
          <p:nvPr/>
        </p:nvSpPr>
        <p:spPr bwMode="auto">
          <a:xfrm flipH="1">
            <a:off x="1393832" y="5810325"/>
            <a:ext cx="0" cy="362903"/>
          </a:xfrm>
          <a:prstGeom prst="line">
            <a:avLst/>
          </a:prstGeom>
          <a:noFill/>
          <a:ln w="12700" cmpd="sng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42"/>
          <p:cNvSpPr>
            <a:spLocks noChangeArrowheads="1"/>
          </p:cNvSpPr>
          <p:nvPr/>
        </p:nvSpPr>
        <p:spPr bwMode="auto">
          <a:xfrm>
            <a:off x="410741" y="4176027"/>
            <a:ext cx="3708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B70064"/>
                </a:solidFill>
              </a:rPr>
              <a:t>Routing              Flooding</a:t>
            </a:r>
            <a:endParaRPr lang="en-US" b="0" dirty="0">
              <a:solidFill>
                <a:srgbClr val="B7006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95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98" y="501863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9" y="471982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43" y="5570689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49" y="501596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53" y="555896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2127660" y="4583573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S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2162769" y="625306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70064"/>
                </a:solidFill>
              </a:rPr>
              <a:t>D</a:t>
            </a:r>
            <a:r>
              <a:rPr lang="en-US" sz="2400" baseline="-25000" dirty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50" name="Line 75"/>
          <p:cNvSpPr>
            <a:spLocks noChangeShapeType="1"/>
          </p:cNvSpPr>
          <p:nvPr/>
        </p:nvSpPr>
        <p:spPr bwMode="auto">
          <a:xfrm flipH="1">
            <a:off x="2341841" y="526204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1" name="Line 114"/>
          <p:cNvSpPr>
            <a:spLocks noChangeShapeType="1"/>
          </p:cNvSpPr>
          <p:nvPr/>
        </p:nvSpPr>
        <p:spPr bwMode="auto">
          <a:xfrm flipV="1">
            <a:off x="2467737" y="4849661"/>
            <a:ext cx="302953" cy="25205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2" name="Line 115"/>
          <p:cNvSpPr>
            <a:spLocks noChangeShapeType="1"/>
          </p:cNvSpPr>
          <p:nvPr/>
        </p:nvSpPr>
        <p:spPr bwMode="auto">
          <a:xfrm>
            <a:off x="2952128" y="4882653"/>
            <a:ext cx="296896" cy="247432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3" name="Rectangle 144"/>
          <p:cNvSpPr>
            <a:spLocks noChangeArrowheads="1"/>
          </p:cNvSpPr>
          <p:nvPr/>
        </p:nvSpPr>
        <p:spPr bwMode="auto">
          <a:xfrm>
            <a:off x="2504485" y="522291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70064"/>
                </a:solidFill>
              </a:rPr>
              <a:t>1/2</a:t>
            </a:r>
          </a:p>
        </p:txBody>
      </p:sp>
      <p:sp>
        <p:nvSpPr>
          <p:cNvPr id="54" name="Line 75"/>
          <p:cNvSpPr>
            <a:spLocks noChangeShapeType="1"/>
          </p:cNvSpPr>
          <p:nvPr/>
        </p:nvSpPr>
        <p:spPr bwMode="auto">
          <a:xfrm flipH="1">
            <a:off x="3219988" y="5249492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07" y="6107245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" name="Line 75"/>
          <p:cNvSpPr>
            <a:spLocks noChangeShapeType="1"/>
          </p:cNvSpPr>
          <p:nvPr/>
        </p:nvSpPr>
        <p:spPr bwMode="auto">
          <a:xfrm flipH="1">
            <a:off x="2345795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 flipH="1">
            <a:off x="3203483" y="5810326"/>
            <a:ext cx="0" cy="362903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0" y="6090750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23" y="500213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94" y="4703329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68" y="5554194"/>
            <a:ext cx="275717" cy="2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74" y="4999474"/>
            <a:ext cx="275717" cy="2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78" y="5542470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4270352" y="4563008"/>
            <a:ext cx="659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3B3B3"/>
                </a:solidFill>
              </a:rPr>
              <a:t>S</a:t>
            </a:r>
            <a:r>
              <a:rPr lang="en-US" sz="2400" baseline="-25000" dirty="0">
                <a:solidFill>
                  <a:srgbClr val="B3B3B3"/>
                </a:solidFill>
              </a:rPr>
              <a:t>2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4367618" y="624380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Line 75"/>
          <p:cNvSpPr>
            <a:spLocks noChangeShapeType="1"/>
          </p:cNvSpPr>
          <p:nvPr/>
        </p:nvSpPr>
        <p:spPr bwMode="auto">
          <a:xfrm flipH="1">
            <a:off x="3660066" y="5245551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14"/>
          <p:cNvSpPr>
            <a:spLocks noChangeShapeType="1"/>
          </p:cNvSpPr>
          <p:nvPr/>
        </p:nvSpPr>
        <p:spPr bwMode="auto">
          <a:xfrm flipH="1">
            <a:off x="3709546" y="4849661"/>
            <a:ext cx="329888" cy="24743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15"/>
          <p:cNvSpPr>
            <a:spLocks noChangeShapeType="1"/>
          </p:cNvSpPr>
          <p:nvPr/>
        </p:nvSpPr>
        <p:spPr bwMode="auto">
          <a:xfrm flipH="1" flipV="1">
            <a:off x="4220870" y="4833165"/>
            <a:ext cx="296894" cy="214442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18"/>
          <p:cNvSpPr>
            <a:spLocks noChangeShapeType="1"/>
          </p:cNvSpPr>
          <p:nvPr/>
        </p:nvSpPr>
        <p:spPr bwMode="auto">
          <a:xfrm flipV="1">
            <a:off x="3709549" y="6218787"/>
            <a:ext cx="808218" cy="0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44"/>
          <p:cNvSpPr>
            <a:spLocks noChangeArrowheads="1"/>
          </p:cNvSpPr>
          <p:nvPr/>
        </p:nvSpPr>
        <p:spPr bwMode="auto">
          <a:xfrm>
            <a:off x="3822710" y="520642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3B3B3"/>
                </a:solidFill>
              </a:rPr>
              <a:t>1/2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 flipH="1">
            <a:off x="4538213" y="5232997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32" y="6090750"/>
            <a:ext cx="275677" cy="25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" name="Line 75"/>
          <p:cNvSpPr>
            <a:spLocks noChangeShapeType="1"/>
          </p:cNvSpPr>
          <p:nvPr/>
        </p:nvSpPr>
        <p:spPr bwMode="auto">
          <a:xfrm flipH="1">
            <a:off x="3664020" y="5793831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 flipH="1">
            <a:off x="4521708" y="5793831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18"/>
          <p:cNvSpPr>
            <a:spLocks noChangeShapeType="1"/>
          </p:cNvSpPr>
          <p:nvPr/>
        </p:nvSpPr>
        <p:spPr bwMode="auto">
          <a:xfrm flipH="1">
            <a:off x="2407816" y="6235280"/>
            <a:ext cx="692758" cy="1"/>
          </a:xfrm>
          <a:prstGeom prst="line">
            <a:avLst/>
          </a:prstGeom>
          <a:noFill/>
          <a:ln w="63500">
            <a:solidFill>
              <a:srgbClr val="B7006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B70064"/>
                </a:solidFill>
              </a:ln>
            </a:endParaRPr>
          </a:p>
        </p:txBody>
      </p:sp>
      <p:sp>
        <p:nvSpPr>
          <p:cNvPr id="76" name="Rectangle 40"/>
          <p:cNvSpPr>
            <a:spLocks noChangeArrowheads="1"/>
          </p:cNvSpPr>
          <p:nvPr/>
        </p:nvSpPr>
        <p:spPr bwMode="auto">
          <a:xfrm>
            <a:off x="1159409" y="4596435"/>
            <a:ext cx="659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>
            <a:off x="1256675" y="6277236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 flipH="1">
            <a:off x="1427270" y="5266424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 flipH="1">
            <a:off x="1410765" y="5827258"/>
            <a:ext cx="0" cy="362903"/>
          </a:xfrm>
          <a:prstGeom prst="line">
            <a:avLst/>
          </a:prstGeom>
          <a:noFill/>
          <a:ln w="635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144"/>
          <p:cNvSpPr>
            <a:spLocks noChangeArrowheads="1"/>
          </p:cNvSpPr>
          <p:nvPr/>
        </p:nvSpPr>
        <p:spPr bwMode="auto">
          <a:xfrm>
            <a:off x="594094" y="5222918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70064"/>
                </a:solidFill>
              </a:rPr>
              <a:t>1</a:t>
            </a:r>
            <a:endParaRPr lang="en-US" dirty="0">
              <a:solidFill>
                <a:srgbClr val="B70064"/>
              </a:solidFill>
            </a:endParaRPr>
          </a:p>
        </p:txBody>
      </p:sp>
      <p:sp>
        <p:nvSpPr>
          <p:cNvPr id="81" name="Rectangle 144"/>
          <p:cNvSpPr>
            <a:spLocks noChangeArrowheads="1"/>
          </p:cNvSpPr>
          <p:nvPr/>
        </p:nvSpPr>
        <p:spPr bwMode="auto">
          <a:xfrm>
            <a:off x="1031803" y="5223356"/>
            <a:ext cx="32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3B3B3"/>
                </a:solidFill>
              </a:rPr>
              <a:t>1</a:t>
            </a:r>
            <a:endParaRPr lang="en-US" dirty="0">
              <a:solidFill>
                <a:srgbClr val="B3B3B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10" name="Picture 18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192588" y="1079500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1134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Instantiating the Framework</a:t>
            </a: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1134603" name="Rectangle 11"/>
          <p:cNvSpPr>
            <a:spLocks noChangeArrowheads="1"/>
          </p:cNvSpPr>
          <p:nvPr/>
        </p:nvSpPr>
        <p:spPr bwMode="auto">
          <a:xfrm>
            <a:off x="4027488" y="2854325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 dirty="0">
                <a:solidFill>
                  <a:srgbClr val="B70064"/>
                </a:solidFill>
                <a:latin typeface="ヒラギノ角ゴ ProN W3" charset="0"/>
                <a:sym typeface="Symbol" charset="0"/>
              </a:rPr>
              <a:t>=</a:t>
            </a:r>
            <a:r>
              <a:rPr lang="en-US" sz="2400" b="0" i="1" dirty="0">
                <a:solidFill>
                  <a:srgbClr val="B70064"/>
                </a:solidFill>
              </a:rPr>
              <a:t>0.5                </a:t>
            </a:r>
          </a:p>
        </p:txBody>
      </p:sp>
      <p:sp>
        <p:nvSpPr>
          <p:cNvPr id="1134607" name="Rectangle 15"/>
          <p:cNvSpPr>
            <a:spLocks noChangeArrowheads="1"/>
          </p:cNvSpPr>
          <p:nvPr/>
        </p:nvSpPr>
        <p:spPr bwMode="auto">
          <a:xfrm>
            <a:off x="4602163" y="1174750"/>
            <a:ext cx="354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1</a:t>
            </a:r>
            <a:endParaRPr lang="en-US"/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4600575" y="4741863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0</a:t>
            </a:r>
            <a:endParaRPr lang="en-US"/>
          </a:p>
        </p:txBody>
      </p:sp>
      <p:sp>
        <p:nvSpPr>
          <p:cNvPr id="113461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/>
              <a:t> 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Connectivity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</a:t>
            </a:r>
            <a:r>
              <a:rPr lang="en-US" sz="2400" dirty="0" smtClean="0"/>
              <a:t>path </a:t>
            </a:r>
            <a:r>
              <a:rPr lang="en-US" sz="2400" dirty="0"/>
              <a:t>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3589867" y="1743476"/>
            <a:ext cx="1570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B70064"/>
                </a:solidFill>
              </a:rPr>
              <a:t>End-to-end </a:t>
            </a:r>
            <a:r>
              <a:rPr lang="en-US" b="0" dirty="0" smtClean="0">
                <a:solidFill>
                  <a:srgbClr val="B70064"/>
                </a:solidFill>
              </a:rPr>
              <a:t>path likely </a:t>
            </a:r>
            <a:r>
              <a:rPr lang="en-US" b="0" dirty="0">
                <a:solidFill>
                  <a:srgbClr val="B70064"/>
                </a:solidFill>
              </a:rPr>
              <a:t>to exist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0533" y="3546972"/>
            <a:ext cx="1775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B70064"/>
                </a:solidFill>
              </a:rPr>
              <a:t>End-to-end </a:t>
            </a:r>
            <a:r>
              <a:rPr lang="en-US" b="0" dirty="0" smtClean="0">
                <a:solidFill>
                  <a:srgbClr val="B70064"/>
                </a:solidFill>
              </a:rPr>
              <a:t>path unlikely </a:t>
            </a:r>
            <a:r>
              <a:rPr lang="en-US" b="0" dirty="0">
                <a:solidFill>
                  <a:srgbClr val="B70064"/>
                </a:solidFill>
              </a:rPr>
              <a:t>to exist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10" name="Picture 18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192588" y="1079500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1134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Instantiating the Framework</a:t>
            </a: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1134603" name="Rectangle 11"/>
          <p:cNvSpPr>
            <a:spLocks noChangeArrowheads="1"/>
          </p:cNvSpPr>
          <p:nvPr/>
        </p:nvSpPr>
        <p:spPr bwMode="auto">
          <a:xfrm>
            <a:off x="4027488" y="2854325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 dirty="0">
                <a:latin typeface="ヒラギノ角ゴ ProN W3" charset="0"/>
                <a:sym typeface="Symbol" charset="0"/>
              </a:rPr>
              <a:t>=</a:t>
            </a:r>
            <a:r>
              <a:rPr lang="en-US" sz="2400" b="0" i="1" dirty="0"/>
              <a:t>0.5                </a:t>
            </a:r>
          </a:p>
        </p:txBody>
      </p:sp>
      <p:sp>
        <p:nvSpPr>
          <p:cNvPr id="1134607" name="Rectangle 15"/>
          <p:cNvSpPr>
            <a:spLocks noChangeArrowheads="1"/>
          </p:cNvSpPr>
          <p:nvPr/>
        </p:nvSpPr>
        <p:spPr bwMode="auto">
          <a:xfrm>
            <a:off x="4602163" y="1174750"/>
            <a:ext cx="354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4600575" y="4741863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1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/>
              <a:t> 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</a:t>
            </a:r>
            <a:r>
              <a:rPr lang="en-US" sz="2400" dirty="0" smtClean="0"/>
              <a:t>path </a:t>
            </a:r>
            <a:r>
              <a:rPr lang="en-US" sz="2400" dirty="0"/>
              <a:t>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610" name="Picture 18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192588" y="1079500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4959350" y="5197475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1134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Instantiating the Framework</a:t>
            </a:r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6161088" y="5189538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1134603" name="Rectangle 11"/>
          <p:cNvSpPr>
            <a:spLocks noChangeArrowheads="1"/>
          </p:cNvSpPr>
          <p:nvPr/>
        </p:nvSpPr>
        <p:spPr bwMode="auto">
          <a:xfrm>
            <a:off x="4027488" y="2854325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 dirty="0">
                <a:latin typeface="ヒラギノ角ゴ ProN W3" charset="0"/>
                <a:sym typeface="Symbol" charset="0"/>
              </a:rPr>
              <a:t>=</a:t>
            </a:r>
            <a:r>
              <a:rPr lang="en-US" sz="2400" b="0" i="1" dirty="0"/>
              <a:t>0.5                </a:t>
            </a:r>
          </a:p>
        </p:txBody>
      </p:sp>
      <p:sp>
        <p:nvSpPr>
          <p:cNvPr id="1134607" name="Rectangle 15"/>
          <p:cNvSpPr>
            <a:spLocks noChangeArrowheads="1"/>
          </p:cNvSpPr>
          <p:nvPr/>
        </p:nvSpPr>
        <p:spPr bwMode="auto">
          <a:xfrm>
            <a:off x="4602163" y="1174750"/>
            <a:ext cx="354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08" name="Rectangle 16"/>
          <p:cNvSpPr>
            <a:spLocks noChangeArrowheads="1"/>
          </p:cNvSpPr>
          <p:nvPr/>
        </p:nvSpPr>
        <p:spPr bwMode="auto">
          <a:xfrm>
            <a:off x="4600575" y="4741863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4615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296863" y="1041400"/>
            <a:ext cx="3797300" cy="469582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  Unpredictability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average link-up entropy, </a:t>
            </a:r>
            <a:r>
              <a:rPr lang="en-US" sz="2400" i="1" dirty="0"/>
              <a:t>h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/>
              <a:t>  Contention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number of flows in network,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  <a:buSzPct val="85000"/>
            </a:pPr>
            <a:endParaRPr lang="en-US" sz="28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008080"/>
                </a:solidFill>
              </a:rPr>
              <a:t>  Connectivity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probability arbitrary </a:t>
            </a:r>
            <a:r>
              <a:rPr lang="en-US" sz="2400" dirty="0" smtClean="0"/>
              <a:t>path </a:t>
            </a:r>
            <a:r>
              <a:rPr lang="en-US" sz="2400" dirty="0"/>
              <a:t>exists, </a:t>
            </a:r>
            <a:r>
              <a:rPr lang="en-US" sz="2400" i="1" dirty="0">
                <a:sym typeface="Symbol" charset="0"/>
              </a:rPr>
              <a:t></a:t>
            </a:r>
            <a:endParaRPr lang="en-US" sz="2400" i="1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87375" y="2409825"/>
            <a:ext cx="8159750" cy="1881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35038" y="2573338"/>
            <a:ext cx="74930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3600" b="0" dirty="0">
                <a:solidFill>
                  <a:srgbClr val="B70064"/>
                </a:solidFill>
              </a:rPr>
              <a:t>How well does framework identify when </a:t>
            </a:r>
            <a:r>
              <a:rPr lang="en-US" sz="3600" b="0" dirty="0" err="1">
                <a:solidFill>
                  <a:srgbClr val="B70064"/>
                </a:solidFill>
              </a:rPr>
              <a:t>stateful</a:t>
            </a:r>
            <a:r>
              <a:rPr lang="en-US" sz="3600" b="0" dirty="0">
                <a:solidFill>
                  <a:srgbClr val="B70064"/>
                </a:solidFill>
              </a:rPr>
              <a:t> </a:t>
            </a:r>
            <a:r>
              <a:rPr lang="en-US" sz="3600" b="0" dirty="0" err="1">
                <a:solidFill>
                  <a:srgbClr val="B70064"/>
                </a:solidFill>
              </a:rPr>
              <a:t>vs</a:t>
            </a:r>
            <a:r>
              <a:rPr lang="en-US" sz="3600" b="0" dirty="0">
                <a:solidFill>
                  <a:srgbClr val="B70064"/>
                </a:solidFill>
              </a:rPr>
              <a:t> stateless strategy is appropriate?</a:t>
            </a:r>
            <a:endParaRPr lang="en-US" sz="3200" b="0" dirty="0">
              <a:solidFill>
                <a:srgbClr val="B7006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7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534" name="Line 166"/>
          <p:cNvSpPr>
            <a:spLocks noChangeShapeType="1"/>
          </p:cNvSpPr>
          <p:nvPr/>
        </p:nvSpPr>
        <p:spPr bwMode="auto">
          <a:xfrm>
            <a:off x="6780213" y="2424113"/>
            <a:ext cx="652462" cy="174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535" name="Line 167"/>
          <p:cNvSpPr>
            <a:spLocks noChangeShapeType="1"/>
          </p:cNvSpPr>
          <p:nvPr/>
        </p:nvSpPr>
        <p:spPr bwMode="auto">
          <a:xfrm>
            <a:off x="6083300" y="2387600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4536" name="Picture 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3114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1539875" y="4343400"/>
            <a:ext cx="6249988" cy="4905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6004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7CB3FB"/>
              </a:solidFill>
            </a:endParaRPr>
          </a:p>
        </p:txBody>
      </p:sp>
      <p:sp>
        <p:nvSpPr>
          <p:cNvPr id="954374" name="Line 6"/>
          <p:cNvSpPr>
            <a:spLocks noChangeShapeType="1"/>
          </p:cNvSpPr>
          <p:nvPr/>
        </p:nvSpPr>
        <p:spPr bwMode="auto">
          <a:xfrm flipV="1">
            <a:off x="1627188" y="3694113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5" name="Line 7"/>
          <p:cNvSpPr>
            <a:spLocks noChangeShapeType="1"/>
          </p:cNvSpPr>
          <p:nvPr/>
        </p:nvSpPr>
        <p:spPr bwMode="auto">
          <a:xfrm>
            <a:off x="1949450" y="2432050"/>
            <a:ext cx="652463" cy="17463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6" name="Line 8"/>
          <p:cNvSpPr>
            <a:spLocks noChangeShapeType="1"/>
          </p:cNvSpPr>
          <p:nvPr/>
        </p:nvSpPr>
        <p:spPr bwMode="auto">
          <a:xfrm>
            <a:off x="2319338" y="2928938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7" name="Line 9"/>
          <p:cNvSpPr>
            <a:spLocks noChangeShapeType="1"/>
          </p:cNvSpPr>
          <p:nvPr/>
        </p:nvSpPr>
        <p:spPr bwMode="auto">
          <a:xfrm>
            <a:off x="2589213" y="2443163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8" name="Line 10"/>
          <p:cNvSpPr>
            <a:spLocks noChangeShapeType="1"/>
          </p:cNvSpPr>
          <p:nvPr/>
        </p:nvSpPr>
        <p:spPr bwMode="auto">
          <a:xfrm flipV="1">
            <a:off x="2308225" y="2438400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79" name="Line 11"/>
          <p:cNvSpPr>
            <a:spLocks noChangeShapeType="1"/>
          </p:cNvSpPr>
          <p:nvPr/>
        </p:nvSpPr>
        <p:spPr bwMode="auto">
          <a:xfrm>
            <a:off x="1252538" y="2395538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0" name="Line 12"/>
          <p:cNvSpPr>
            <a:spLocks noChangeShapeType="1"/>
          </p:cNvSpPr>
          <p:nvPr/>
        </p:nvSpPr>
        <p:spPr bwMode="auto">
          <a:xfrm flipH="1" flipV="1">
            <a:off x="1274763" y="2390775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1" name="Line 13"/>
          <p:cNvSpPr>
            <a:spLocks noChangeShapeType="1"/>
          </p:cNvSpPr>
          <p:nvPr/>
        </p:nvSpPr>
        <p:spPr bwMode="auto">
          <a:xfrm flipH="1" flipV="1">
            <a:off x="1392238" y="2933700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2" name="Line 14"/>
          <p:cNvSpPr>
            <a:spLocks noChangeShapeType="1"/>
          </p:cNvSpPr>
          <p:nvPr/>
        </p:nvSpPr>
        <p:spPr bwMode="auto">
          <a:xfrm flipH="1">
            <a:off x="1298575" y="3192463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3" name="Line 15"/>
          <p:cNvSpPr>
            <a:spLocks noChangeShapeType="1"/>
          </p:cNvSpPr>
          <p:nvPr/>
        </p:nvSpPr>
        <p:spPr bwMode="auto">
          <a:xfrm flipH="1">
            <a:off x="1304925" y="2917825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4" name="Line 16"/>
          <p:cNvSpPr>
            <a:spLocks noChangeShapeType="1"/>
          </p:cNvSpPr>
          <p:nvPr/>
        </p:nvSpPr>
        <p:spPr bwMode="auto">
          <a:xfrm>
            <a:off x="1862138" y="3203575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5" name="Line 17"/>
          <p:cNvSpPr>
            <a:spLocks noChangeShapeType="1"/>
          </p:cNvSpPr>
          <p:nvPr/>
        </p:nvSpPr>
        <p:spPr bwMode="auto">
          <a:xfrm>
            <a:off x="1298575" y="3467100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6" name="Line 18"/>
          <p:cNvSpPr>
            <a:spLocks noChangeShapeType="1"/>
          </p:cNvSpPr>
          <p:nvPr/>
        </p:nvSpPr>
        <p:spPr bwMode="auto">
          <a:xfrm flipH="1">
            <a:off x="1633538" y="3203575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7" name="Line 19"/>
          <p:cNvSpPr>
            <a:spLocks noChangeShapeType="1"/>
          </p:cNvSpPr>
          <p:nvPr/>
        </p:nvSpPr>
        <p:spPr bwMode="auto">
          <a:xfrm flipH="1">
            <a:off x="1885950" y="2917825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8" name="Line 20"/>
          <p:cNvSpPr>
            <a:spLocks noChangeShapeType="1"/>
          </p:cNvSpPr>
          <p:nvPr/>
        </p:nvSpPr>
        <p:spPr bwMode="auto">
          <a:xfrm flipH="1">
            <a:off x="2560638" y="2940050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389" name="Line 21"/>
          <p:cNvSpPr>
            <a:spLocks noChangeShapeType="1"/>
          </p:cNvSpPr>
          <p:nvPr/>
        </p:nvSpPr>
        <p:spPr bwMode="auto">
          <a:xfrm>
            <a:off x="2295525" y="2928938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43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2637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31933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773363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800350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065463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32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140075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81622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343275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9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6258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0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57028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4402" name="Line 34"/>
          <p:cNvSpPr>
            <a:spLocks noChangeShapeType="1"/>
          </p:cNvSpPr>
          <p:nvPr/>
        </p:nvSpPr>
        <p:spPr bwMode="auto">
          <a:xfrm flipV="1">
            <a:off x="6443663" y="3665538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4" name="Line 36"/>
          <p:cNvSpPr>
            <a:spLocks noChangeShapeType="1"/>
          </p:cNvSpPr>
          <p:nvPr/>
        </p:nvSpPr>
        <p:spPr bwMode="auto">
          <a:xfrm>
            <a:off x="7135813" y="2900363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5" name="Line 37"/>
          <p:cNvSpPr>
            <a:spLocks noChangeShapeType="1"/>
          </p:cNvSpPr>
          <p:nvPr/>
        </p:nvSpPr>
        <p:spPr bwMode="auto">
          <a:xfrm>
            <a:off x="7405688" y="2414588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6" name="Line 38"/>
          <p:cNvSpPr>
            <a:spLocks noChangeShapeType="1"/>
          </p:cNvSpPr>
          <p:nvPr/>
        </p:nvSpPr>
        <p:spPr bwMode="auto">
          <a:xfrm flipV="1">
            <a:off x="7124700" y="2409825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8" name="Line 40"/>
          <p:cNvSpPr>
            <a:spLocks noChangeShapeType="1"/>
          </p:cNvSpPr>
          <p:nvPr/>
        </p:nvSpPr>
        <p:spPr bwMode="auto">
          <a:xfrm flipH="1" flipV="1">
            <a:off x="6091238" y="2362200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09" name="Line 41"/>
          <p:cNvSpPr>
            <a:spLocks noChangeShapeType="1"/>
          </p:cNvSpPr>
          <p:nvPr/>
        </p:nvSpPr>
        <p:spPr bwMode="auto">
          <a:xfrm flipH="1" flipV="1">
            <a:off x="6208713" y="2905125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0" name="Line 42"/>
          <p:cNvSpPr>
            <a:spLocks noChangeShapeType="1"/>
          </p:cNvSpPr>
          <p:nvPr/>
        </p:nvSpPr>
        <p:spPr bwMode="auto">
          <a:xfrm flipH="1">
            <a:off x="6115050" y="3163888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1" name="Line 43"/>
          <p:cNvSpPr>
            <a:spLocks noChangeShapeType="1"/>
          </p:cNvSpPr>
          <p:nvPr/>
        </p:nvSpPr>
        <p:spPr bwMode="auto">
          <a:xfrm flipH="1">
            <a:off x="6121400" y="2889250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2" name="Line 44"/>
          <p:cNvSpPr>
            <a:spLocks noChangeShapeType="1"/>
          </p:cNvSpPr>
          <p:nvPr/>
        </p:nvSpPr>
        <p:spPr bwMode="auto">
          <a:xfrm>
            <a:off x="6678613" y="3175000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3" name="Line 45"/>
          <p:cNvSpPr>
            <a:spLocks noChangeShapeType="1"/>
          </p:cNvSpPr>
          <p:nvPr/>
        </p:nvSpPr>
        <p:spPr bwMode="auto">
          <a:xfrm>
            <a:off x="6115050" y="3438525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4" name="Line 46"/>
          <p:cNvSpPr>
            <a:spLocks noChangeShapeType="1"/>
          </p:cNvSpPr>
          <p:nvPr/>
        </p:nvSpPr>
        <p:spPr bwMode="auto">
          <a:xfrm flipH="1">
            <a:off x="6450013" y="3175000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5" name="Line 47"/>
          <p:cNvSpPr>
            <a:spLocks noChangeShapeType="1"/>
          </p:cNvSpPr>
          <p:nvPr/>
        </p:nvSpPr>
        <p:spPr bwMode="auto">
          <a:xfrm flipH="1">
            <a:off x="6702425" y="2889250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6" name="Line 48"/>
          <p:cNvSpPr>
            <a:spLocks noChangeShapeType="1"/>
          </p:cNvSpPr>
          <p:nvPr/>
        </p:nvSpPr>
        <p:spPr bwMode="auto">
          <a:xfrm flipH="1">
            <a:off x="7377113" y="2911475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4417" name="Line 49"/>
          <p:cNvSpPr>
            <a:spLocks noChangeShapeType="1"/>
          </p:cNvSpPr>
          <p:nvPr/>
        </p:nvSpPr>
        <p:spPr bwMode="auto">
          <a:xfrm>
            <a:off x="7112000" y="2900363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441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2352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744788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771775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036888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3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2987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111500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7876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314700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7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9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428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541713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54429" name="Group 61"/>
          <p:cNvGrpSpPr>
            <a:grpSpLocks/>
          </p:cNvGrpSpPr>
          <p:nvPr/>
        </p:nvGrpSpPr>
        <p:grpSpPr bwMode="auto">
          <a:xfrm>
            <a:off x="5789613" y="2160588"/>
            <a:ext cx="514350" cy="428625"/>
            <a:chOff x="3400" y="1984"/>
            <a:chExt cx="324" cy="270"/>
          </a:xfrm>
        </p:grpSpPr>
        <p:sp>
          <p:nvSpPr>
            <p:cNvPr id="954430" name="Line 6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1" name="Line 6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2" name="Line 6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3" name="Line 6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4" name="Line 6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5" name="Line 6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36" name="Group 68"/>
          <p:cNvGrpSpPr>
            <a:grpSpLocks/>
          </p:cNvGrpSpPr>
          <p:nvPr/>
        </p:nvGrpSpPr>
        <p:grpSpPr bwMode="auto">
          <a:xfrm rot="9895891">
            <a:off x="5942013" y="2636838"/>
            <a:ext cx="514350" cy="428625"/>
            <a:chOff x="3400" y="1984"/>
            <a:chExt cx="324" cy="270"/>
          </a:xfrm>
        </p:grpSpPr>
        <p:sp>
          <p:nvSpPr>
            <p:cNvPr id="954437" name="Line 69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8" name="Line 70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39" name="Line 71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40" name="Line 72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41" name="Line 73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42" name="Line 74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50" name="Group 82"/>
          <p:cNvGrpSpPr>
            <a:grpSpLocks/>
          </p:cNvGrpSpPr>
          <p:nvPr/>
        </p:nvGrpSpPr>
        <p:grpSpPr bwMode="auto">
          <a:xfrm rot="1568564">
            <a:off x="7099300" y="2198688"/>
            <a:ext cx="514350" cy="428625"/>
            <a:chOff x="3400" y="1984"/>
            <a:chExt cx="324" cy="270"/>
          </a:xfrm>
        </p:grpSpPr>
        <p:sp>
          <p:nvSpPr>
            <p:cNvPr id="954451" name="Line 83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2" name="Line 84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3" name="Line 85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4" name="Line 86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5" name="Line 87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6" name="Line 88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57" name="Group 89"/>
          <p:cNvGrpSpPr>
            <a:grpSpLocks/>
          </p:cNvGrpSpPr>
          <p:nvPr/>
        </p:nvGrpSpPr>
        <p:grpSpPr bwMode="auto">
          <a:xfrm rot="15520514">
            <a:off x="6888163" y="2681287"/>
            <a:ext cx="514350" cy="428625"/>
            <a:chOff x="3400" y="1984"/>
            <a:chExt cx="324" cy="270"/>
          </a:xfrm>
        </p:grpSpPr>
        <p:sp>
          <p:nvSpPr>
            <p:cNvPr id="954458" name="Line 90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59" name="Line 91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0" name="Line 92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1" name="Line 93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2" name="Line 94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3" name="Line 95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64" name="Group 96"/>
          <p:cNvGrpSpPr>
            <a:grpSpLocks/>
          </p:cNvGrpSpPr>
          <p:nvPr/>
        </p:nvGrpSpPr>
        <p:grpSpPr bwMode="auto">
          <a:xfrm rot="571782">
            <a:off x="7472363" y="2716213"/>
            <a:ext cx="514350" cy="428625"/>
            <a:chOff x="3400" y="1984"/>
            <a:chExt cx="324" cy="270"/>
          </a:xfrm>
        </p:grpSpPr>
        <p:sp>
          <p:nvSpPr>
            <p:cNvPr id="954465" name="Line 97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6" name="Line 98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7" name="Line 99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8" name="Line 100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69" name="Line 101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0" name="Line 102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71" name="Group 103"/>
          <p:cNvGrpSpPr>
            <a:grpSpLocks/>
          </p:cNvGrpSpPr>
          <p:nvPr/>
        </p:nvGrpSpPr>
        <p:grpSpPr bwMode="auto">
          <a:xfrm rot="3524632">
            <a:off x="7081838" y="3040062"/>
            <a:ext cx="514350" cy="428625"/>
            <a:chOff x="3400" y="1984"/>
            <a:chExt cx="324" cy="270"/>
          </a:xfrm>
        </p:grpSpPr>
        <p:sp>
          <p:nvSpPr>
            <p:cNvPr id="954472" name="Line 104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3" name="Line 105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4" name="Line 106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5" name="Line 107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6" name="Line 108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77" name="Line 109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78" name="Group 110"/>
          <p:cNvGrpSpPr>
            <a:grpSpLocks/>
          </p:cNvGrpSpPr>
          <p:nvPr/>
        </p:nvGrpSpPr>
        <p:grpSpPr bwMode="auto">
          <a:xfrm rot="-2853011">
            <a:off x="6427788" y="2967037"/>
            <a:ext cx="514350" cy="428625"/>
            <a:chOff x="3400" y="1984"/>
            <a:chExt cx="324" cy="270"/>
          </a:xfrm>
        </p:grpSpPr>
        <p:sp>
          <p:nvSpPr>
            <p:cNvPr id="954479" name="Line 111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0" name="Line 112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1" name="Line 113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2" name="Line 114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3" name="Line 115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4" name="Line 116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85" name="Group 117"/>
          <p:cNvGrpSpPr>
            <a:grpSpLocks/>
          </p:cNvGrpSpPr>
          <p:nvPr/>
        </p:nvGrpSpPr>
        <p:grpSpPr bwMode="auto">
          <a:xfrm rot="-19231106">
            <a:off x="5830888" y="3240088"/>
            <a:ext cx="514350" cy="428625"/>
            <a:chOff x="3400" y="1984"/>
            <a:chExt cx="324" cy="270"/>
          </a:xfrm>
        </p:grpSpPr>
        <p:sp>
          <p:nvSpPr>
            <p:cNvPr id="954486" name="Line 11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7" name="Line 11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8" name="Line 12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9" name="Line 12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0" name="Line 12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1" name="Line 12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92" name="Group 124"/>
          <p:cNvGrpSpPr>
            <a:grpSpLocks/>
          </p:cNvGrpSpPr>
          <p:nvPr/>
        </p:nvGrpSpPr>
        <p:grpSpPr bwMode="auto">
          <a:xfrm rot="-16947407">
            <a:off x="6119813" y="3513137"/>
            <a:ext cx="514350" cy="428625"/>
            <a:chOff x="3400" y="1984"/>
            <a:chExt cx="324" cy="270"/>
          </a:xfrm>
        </p:grpSpPr>
        <p:sp>
          <p:nvSpPr>
            <p:cNvPr id="954493" name="Line 125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4" name="Line 126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5" name="Line 127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6" name="Line 128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7" name="Line 129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98" name="Line 130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4499" name="Group 131"/>
          <p:cNvGrpSpPr>
            <a:grpSpLocks/>
          </p:cNvGrpSpPr>
          <p:nvPr/>
        </p:nvGrpSpPr>
        <p:grpSpPr bwMode="auto">
          <a:xfrm rot="-7422438">
            <a:off x="6697663" y="3459162"/>
            <a:ext cx="514350" cy="428625"/>
            <a:chOff x="3400" y="1984"/>
            <a:chExt cx="324" cy="270"/>
          </a:xfrm>
        </p:grpSpPr>
        <p:sp>
          <p:nvSpPr>
            <p:cNvPr id="954500" name="Line 13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1" name="Line 13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2" name="Line 13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3" name="Line 13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4" name="Line 13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05" name="Line 13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4507" name="Text Box 139"/>
          <p:cNvSpPr txBox="1">
            <a:spLocks noChangeArrowheads="1"/>
          </p:cNvSpPr>
          <p:nvPr/>
        </p:nvSpPr>
        <p:spPr bwMode="auto">
          <a:xfrm>
            <a:off x="34925" y="5181600"/>
            <a:ext cx="4438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Static</a:t>
            </a:r>
            <a:r>
              <a:rPr lang="en-US" sz="2800" b="0" u="sng">
                <a:solidFill>
                  <a:srgbClr val="A60040"/>
                </a:solidFill>
              </a:rPr>
              <a:t>:</a:t>
            </a:r>
            <a:r>
              <a:rPr lang="en-US" sz="2800"/>
              <a:t> </a:t>
            </a:r>
            <a:r>
              <a:rPr lang="en-US" sz="2800" b="0"/>
              <a:t>stateful strategies </a:t>
            </a:r>
          </a:p>
          <a:p>
            <a:r>
              <a:rPr lang="en-US" sz="2800" b="0"/>
              <a:t>work well</a:t>
            </a:r>
            <a:endParaRPr lang="en-US" sz="1600" b="0"/>
          </a:p>
        </p:txBody>
      </p:sp>
      <p:sp>
        <p:nvSpPr>
          <p:cNvPr id="954508" name="Text Box 140"/>
          <p:cNvSpPr txBox="1">
            <a:spLocks noChangeArrowheads="1"/>
          </p:cNvSpPr>
          <p:nvPr/>
        </p:nvSpPr>
        <p:spPr bwMode="auto">
          <a:xfrm>
            <a:off x="4610100" y="5162550"/>
            <a:ext cx="4559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High mobility:</a:t>
            </a:r>
            <a:r>
              <a:rPr lang="en-US" sz="2800"/>
              <a:t> </a:t>
            </a:r>
            <a:r>
              <a:rPr lang="en-US" sz="2800" b="0"/>
              <a:t>stateful strategies can work poorly</a:t>
            </a:r>
            <a:endParaRPr lang="en-US" sz="3200" b="0"/>
          </a:p>
        </p:txBody>
      </p:sp>
      <p:sp>
        <p:nvSpPr>
          <p:cNvPr id="954509" name="AutoShape 141"/>
          <p:cNvSpPr>
            <a:spLocks noChangeArrowheads="1"/>
          </p:cNvSpPr>
          <p:nvPr/>
        </p:nvSpPr>
        <p:spPr bwMode="auto">
          <a:xfrm rot="5400000">
            <a:off x="7659688" y="4291012"/>
            <a:ext cx="827088" cy="627063"/>
          </a:xfrm>
          <a:prstGeom prst="triangle">
            <a:avLst>
              <a:gd name="adj" fmla="val 50000"/>
            </a:avLst>
          </a:prstGeom>
          <a:solidFill>
            <a:srgbClr val="A6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4519" name="Text Box 151"/>
          <p:cNvSpPr txBox="1">
            <a:spLocks noChangeArrowheads="1"/>
          </p:cNvSpPr>
          <p:nvPr/>
        </p:nvSpPr>
        <p:spPr bwMode="auto">
          <a:xfrm>
            <a:off x="2406650" y="4352925"/>
            <a:ext cx="3208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i="1">
                <a:solidFill>
                  <a:srgbClr val="B70064"/>
                </a:solidFill>
              </a:rPr>
              <a:t>Topology instability</a:t>
            </a:r>
          </a:p>
        </p:txBody>
      </p:sp>
      <p:pic>
        <p:nvPicPr>
          <p:cNvPr id="954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175125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43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10050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54545" name="Group 177"/>
          <p:cNvGrpSpPr>
            <a:grpSpLocks/>
          </p:cNvGrpSpPr>
          <p:nvPr/>
        </p:nvGrpSpPr>
        <p:grpSpPr bwMode="auto">
          <a:xfrm rot="-2853011">
            <a:off x="6526213" y="2236787"/>
            <a:ext cx="514350" cy="428625"/>
            <a:chOff x="3400" y="1984"/>
            <a:chExt cx="324" cy="270"/>
          </a:xfrm>
        </p:grpSpPr>
        <p:sp>
          <p:nvSpPr>
            <p:cNvPr id="954546" name="Line 17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47" name="Line 17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48" name="Line 18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49" name="Line 18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50" name="Line 18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51" name="Line 18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4556" name="Rectangle 188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954557" name="Rectangle 189"/>
          <p:cNvSpPr>
            <a:spLocks noGrp="1" noChangeArrowheads="1"/>
          </p:cNvSpPr>
          <p:nvPr>
            <p:ph type="body" idx="4294967295"/>
          </p:nvPr>
        </p:nvSpPr>
        <p:spPr>
          <a:xfrm>
            <a:off x="132824" y="931334"/>
            <a:ext cx="8875712" cy="616480"/>
          </a:xfrm>
        </p:spPr>
        <p:txBody>
          <a:bodyPr/>
          <a:lstStyle/>
          <a:p>
            <a:pPr algn="ctr">
              <a:buSzPct val="85000"/>
              <a:buFont typeface="Wingdings" charset="0"/>
              <a:buNone/>
            </a:pPr>
            <a:r>
              <a:rPr lang="en-US" sz="2800" dirty="0"/>
              <a:t>Many communication </a:t>
            </a:r>
            <a:r>
              <a:rPr lang="en-US" sz="2800" dirty="0" smtClean="0"/>
              <a:t>strategies: </a:t>
            </a:r>
            <a:r>
              <a:rPr lang="en-US" sz="2800" dirty="0"/>
              <a:t>routing, flooding, DTN</a:t>
            </a:r>
          </a:p>
        </p:txBody>
      </p:sp>
      <p:sp>
        <p:nvSpPr>
          <p:cNvPr id="954558" name="Rectangle 190"/>
          <p:cNvSpPr>
            <a:spLocks noChangeArrowheads="1"/>
          </p:cNvSpPr>
          <p:nvPr/>
        </p:nvSpPr>
        <p:spPr bwMode="auto">
          <a:xfrm>
            <a:off x="1738313" y="1474788"/>
            <a:ext cx="5341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800" b="0" dirty="0" smtClean="0"/>
              <a:t>But when </a:t>
            </a:r>
            <a:r>
              <a:rPr lang="en-US" sz="2800" b="0" dirty="0"/>
              <a:t>is each appropriate?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78345" cy="5497513"/>
          </a:xfrm>
          <a:noFill/>
        </p:spPr>
        <p:txBody>
          <a:bodyPr/>
          <a:lstStyle/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1.  Problem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 smtClean="0">
                <a:solidFill>
                  <a:srgbClr val="B3B3B3"/>
                </a:solidFill>
              </a:rPr>
              <a:t>identify </a:t>
            </a:r>
            <a:r>
              <a:rPr lang="en-US" sz="2400" dirty="0">
                <a:solidFill>
                  <a:srgbClr val="B3B3B3"/>
                </a:solidFill>
              </a:rPr>
              <a:t>when </a:t>
            </a:r>
            <a:r>
              <a:rPr lang="en-US" sz="2400" dirty="0" err="1">
                <a:solidFill>
                  <a:srgbClr val="B3B3B3"/>
                </a:solidFill>
              </a:rPr>
              <a:t>stateful</a:t>
            </a:r>
            <a:r>
              <a:rPr lang="en-US" sz="2400" dirty="0">
                <a:solidFill>
                  <a:srgbClr val="B3B3B3"/>
                </a:solidFill>
              </a:rPr>
              <a:t> </a:t>
            </a:r>
            <a:r>
              <a:rPr lang="en-US" sz="2400" dirty="0" err="1">
                <a:solidFill>
                  <a:srgbClr val="B3B3B3"/>
                </a:solidFill>
              </a:rPr>
              <a:t>vs</a:t>
            </a:r>
            <a:r>
              <a:rPr lang="en-US" sz="2400" dirty="0">
                <a:solidFill>
                  <a:srgbClr val="B3B3B3"/>
                </a:solidFill>
              </a:rPr>
              <a:t> stateless </a:t>
            </a:r>
            <a:r>
              <a:rPr lang="en-US" sz="2400" dirty="0" smtClean="0">
                <a:solidFill>
                  <a:srgbClr val="B3B3B3"/>
                </a:solidFill>
              </a:rPr>
              <a:t>strategies max </a:t>
            </a:r>
            <a:r>
              <a:rPr lang="en-US" sz="2400" dirty="0" err="1" smtClean="0">
                <a:solidFill>
                  <a:srgbClr val="B3B3B3"/>
                </a:solidFill>
              </a:rPr>
              <a:t>goodput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2.  Proposed framework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introduce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instantiate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evaluate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3.  Related work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4.  Open questions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5.  Summary</a:t>
            </a:r>
          </a:p>
        </p:txBody>
      </p:sp>
      <p:sp>
        <p:nvSpPr>
          <p:cNvPr id="980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80998" name="Rectangle 6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data traces</a:t>
            </a:r>
            <a:endParaRPr lang="en-US" b="0"/>
          </a:p>
        </p:txBody>
      </p:sp>
      <p:sp>
        <p:nvSpPr>
          <p:cNvPr id="980999" name="AutoShape 7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36" name="AutoShape 28"/>
          <p:cNvSpPr>
            <a:spLocks noChangeArrowheads="1"/>
          </p:cNvSpPr>
          <p:nvPr/>
        </p:nvSpPr>
        <p:spPr bwMode="auto">
          <a:xfrm>
            <a:off x="568326" y="824775"/>
            <a:ext cx="8058167" cy="943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28" name="Picture 20" descr="fig3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/>
          <a:stretch>
            <a:fillRect/>
          </a:stretch>
        </p:blipFill>
        <p:spPr bwMode="auto">
          <a:xfrm>
            <a:off x="4084638" y="1871663"/>
            <a:ext cx="47053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9029" name="Rectangle 21"/>
          <p:cNvSpPr>
            <a:spLocks noChangeArrowheads="1"/>
          </p:cNvSpPr>
          <p:nvPr/>
        </p:nvSpPr>
        <p:spPr bwMode="auto">
          <a:xfrm>
            <a:off x="4851400" y="5989638"/>
            <a:ext cx="40497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0                                         1 </a:t>
            </a:r>
            <a:endParaRPr lang="en-US" sz="2400" b="0" i="1"/>
          </a:p>
        </p:txBody>
      </p:sp>
      <p:sp>
        <p:nvSpPr>
          <p:cNvPr id="939030" name="Rectangle 22"/>
          <p:cNvSpPr>
            <a:spLocks noChangeArrowheads="1"/>
          </p:cNvSpPr>
          <p:nvPr/>
        </p:nvSpPr>
        <p:spPr bwMode="auto">
          <a:xfrm>
            <a:off x="6053138" y="5981700"/>
            <a:ext cx="170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h=</a:t>
            </a:r>
            <a:r>
              <a:rPr lang="en-US" sz="2400" b="0" i="1"/>
              <a:t>0.5  f(N)               </a:t>
            </a:r>
          </a:p>
        </p:txBody>
      </p:sp>
      <p:sp>
        <p:nvSpPr>
          <p:cNvPr id="939031" name="Rectangle 23"/>
          <p:cNvSpPr>
            <a:spLocks noChangeArrowheads="1"/>
          </p:cNvSpPr>
          <p:nvPr/>
        </p:nvSpPr>
        <p:spPr bwMode="auto">
          <a:xfrm>
            <a:off x="3919538" y="3646488"/>
            <a:ext cx="1065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i="1">
                <a:latin typeface="ヒラギノ角ゴ ProN W3" charset="0"/>
                <a:sym typeface="Symbol" charset="0"/>
              </a:rPr>
              <a:t>=</a:t>
            </a:r>
            <a:r>
              <a:rPr lang="en-US" sz="2400" b="0" i="1"/>
              <a:t>0.5                </a:t>
            </a:r>
          </a:p>
        </p:txBody>
      </p:sp>
      <p:sp>
        <p:nvSpPr>
          <p:cNvPr id="939011" name="Rectangle 3"/>
          <p:cNvSpPr>
            <a:spLocks noChangeArrowheads="1"/>
          </p:cNvSpPr>
          <p:nvPr/>
        </p:nvSpPr>
        <p:spPr bwMode="auto">
          <a:xfrm>
            <a:off x="569913" y="852488"/>
            <a:ext cx="7942262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How well does framework identify when </a:t>
            </a:r>
            <a:r>
              <a:rPr lang="en-US" sz="2800" b="0" dirty="0" err="1">
                <a:solidFill>
                  <a:srgbClr val="B70064"/>
                </a:solidFill>
              </a:rPr>
              <a:t>stateful</a:t>
            </a:r>
            <a:r>
              <a:rPr lang="en-US" sz="2800" b="0" dirty="0">
                <a:solidFill>
                  <a:srgbClr val="B70064"/>
                </a:solidFill>
              </a:rPr>
              <a:t> </a:t>
            </a:r>
            <a:r>
              <a:rPr lang="en-US" sz="2800" b="0" dirty="0" err="1">
                <a:solidFill>
                  <a:srgbClr val="B70064"/>
                </a:solidFill>
              </a:rPr>
              <a:t>vs</a:t>
            </a:r>
            <a:r>
              <a:rPr lang="en-US" sz="2800" b="0" dirty="0">
                <a:solidFill>
                  <a:srgbClr val="B70064"/>
                </a:solidFill>
              </a:rPr>
              <a:t> stateless strategy </a:t>
            </a:r>
            <a:r>
              <a:rPr lang="en-US" sz="2800" b="0" dirty="0" smtClean="0">
                <a:solidFill>
                  <a:srgbClr val="B70064"/>
                </a:solidFill>
              </a:rPr>
              <a:t>is appropriate</a:t>
            </a:r>
            <a:r>
              <a:rPr lang="en-US" sz="2800" b="0" dirty="0">
                <a:solidFill>
                  <a:srgbClr val="B70064"/>
                </a:solidFill>
              </a:rPr>
              <a:t>?</a:t>
            </a:r>
          </a:p>
        </p:txBody>
      </p:sp>
      <p:sp>
        <p:nvSpPr>
          <p:cNvPr id="93902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Evaluating the Framework</a:t>
            </a:r>
          </a:p>
        </p:txBody>
      </p:sp>
      <p:sp>
        <p:nvSpPr>
          <p:cNvPr id="93902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176213" y="2146300"/>
            <a:ext cx="3711575" cy="4348163"/>
          </a:xfrm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Network models 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to evaluate entire parameter space             (</a:t>
            </a:r>
            <a:r>
              <a:rPr lang="en-US" sz="2400" i="1" dirty="0"/>
              <a:t>h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>
                <a:sym typeface="Symbol" charset="0"/>
              </a:rPr>
              <a:t></a:t>
            </a:r>
            <a:r>
              <a:rPr lang="en-US" sz="2400" dirty="0"/>
              <a:t>) </a:t>
            </a:r>
          </a:p>
          <a:p>
            <a:pPr>
              <a:lnSpc>
                <a:spcPct val="70000"/>
              </a:lnSpc>
              <a:buSzPct val="85000"/>
            </a:pPr>
            <a:endParaRPr lang="en-US" sz="28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Data traces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to check framework is useful for real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AutoShape 2"/>
          <p:cNvSpPr>
            <a:spLocks noChangeArrowheads="1"/>
          </p:cNvSpPr>
          <p:nvPr/>
        </p:nvSpPr>
        <p:spPr bwMode="auto">
          <a:xfrm>
            <a:off x="401109" y="3270250"/>
            <a:ext cx="8387292" cy="1450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67" name="Rectangle 3"/>
          <p:cNvSpPr>
            <a:spLocks noChangeArrowheads="1"/>
          </p:cNvSpPr>
          <p:nvPr/>
        </p:nvSpPr>
        <p:spPr bwMode="auto">
          <a:xfrm>
            <a:off x="-1586" y="3333750"/>
            <a:ext cx="84502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 </a:t>
            </a:r>
            <a:r>
              <a:rPr lang="en-US" b="0" dirty="0" smtClean="0">
                <a:solidFill>
                  <a:schemeClr val="hlink"/>
                </a:solidFill>
              </a:rPr>
              <a:t>           </a:t>
            </a:r>
            <a:r>
              <a:rPr lang="en-US" sz="2400" b="0" dirty="0">
                <a:solidFill>
                  <a:schemeClr val="hlink"/>
                </a:solidFill>
              </a:rPr>
              <a:t>Packet Transmission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tx1"/>
              </a:buClr>
              <a:buFont typeface="Symbol" charset="0"/>
              <a:buNone/>
            </a:pPr>
            <a:r>
              <a:rPr lang="en-US" b="0" dirty="0"/>
              <a:t>Packet received by all nodes reachable at </a:t>
            </a:r>
            <a:r>
              <a:rPr lang="en-US" b="0" dirty="0" err="1"/>
              <a:t>timestep</a:t>
            </a:r>
            <a:endParaRPr lang="en-US" b="0" dirty="0"/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tx1"/>
              </a:buClr>
              <a:buFont typeface="Symbol" charset="0"/>
              <a:buNone/>
            </a:pPr>
            <a:r>
              <a:rPr lang="en-US" b="0" dirty="0"/>
              <a:t>Link capacity of </a:t>
            </a:r>
            <a:r>
              <a:rPr lang="en-US" b="0" dirty="0" smtClean="0"/>
              <a:t>1, ca</a:t>
            </a:r>
            <a:r>
              <a:rPr lang="en-US" b="0" dirty="0" smtClean="0"/>
              <a:t>n use for control or data </a:t>
            </a:r>
            <a:r>
              <a:rPr lang="en-US" b="0" dirty="0" err="1" smtClean="0"/>
              <a:t>pkt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1163268" name="AutoShape 4"/>
          <p:cNvSpPr>
            <a:spLocks noChangeArrowheads="1"/>
          </p:cNvSpPr>
          <p:nvPr/>
        </p:nvSpPr>
        <p:spPr bwMode="auto">
          <a:xfrm>
            <a:off x="4775197" y="969963"/>
            <a:ext cx="4047070" cy="2063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69" name="AutoShape 5"/>
          <p:cNvSpPr>
            <a:spLocks noChangeArrowheads="1"/>
          </p:cNvSpPr>
          <p:nvPr/>
        </p:nvSpPr>
        <p:spPr bwMode="auto">
          <a:xfrm>
            <a:off x="422275" y="981075"/>
            <a:ext cx="4098925" cy="2054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Freeform 16"/>
          <p:cNvSpPr>
            <a:spLocks/>
          </p:cNvSpPr>
          <p:nvPr/>
        </p:nvSpPr>
        <p:spPr bwMode="auto">
          <a:xfrm>
            <a:off x="2223106" y="2148115"/>
            <a:ext cx="330644" cy="471714"/>
          </a:xfrm>
          <a:custGeom>
            <a:avLst/>
            <a:gdLst>
              <a:gd name="T0" fmla="*/ 365125 w 247"/>
              <a:gd name="T1" fmla="*/ 592138 h 549"/>
              <a:gd name="T2" fmla="*/ 90488 w 247"/>
              <a:gd name="T3" fmla="*/ 788988 h 549"/>
              <a:gd name="T4" fmla="*/ 50800 w 247"/>
              <a:gd name="T5" fmla="*/ 95250 h 549"/>
              <a:gd name="T6" fmla="*/ 392113 w 247"/>
              <a:gd name="T7" fmla="*/ 212725 h 549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549"/>
              <a:gd name="T14" fmla="*/ 247 w 247"/>
              <a:gd name="T15" fmla="*/ 549 h 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549">
                <a:moveTo>
                  <a:pt x="230" y="373"/>
                </a:moveTo>
                <a:cubicBezTo>
                  <a:pt x="160" y="461"/>
                  <a:pt x="90" y="549"/>
                  <a:pt x="57" y="497"/>
                </a:cubicBezTo>
                <a:cubicBezTo>
                  <a:pt x="24" y="445"/>
                  <a:pt x="0" y="120"/>
                  <a:pt x="32" y="60"/>
                </a:cubicBezTo>
                <a:cubicBezTo>
                  <a:pt x="64" y="0"/>
                  <a:pt x="155" y="67"/>
                  <a:pt x="247" y="134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Freeform 15"/>
          <p:cNvSpPr>
            <a:spLocks/>
          </p:cNvSpPr>
          <p:nvPr/>
        </p:nvSpPr>
        <p:spPr bwMode="auto">
          <a:xfrm>
            <a:off x="4003525" y="2092477"/>
            <a:ext cx="302379" cy="508000"/>
          </a:xfrm>
          <a:custGeom>
            <a:avLst/>
            <a:gdLst>
              <a:gd name="T0" fmla="*/ 0 w 259"/>
              <a:gd name="T1" fmla="*/ 227012 h 512"/>
              <a:gd name="T2" fmla="*/ 354013 w 259"/>
              <a:gd name="T3" fmla="*/ 82550 h 512"/>
              <a:gd name="T4" fmla="*/ 339725 w 259"/>
              <a:gd name="T5" fmla="*/ 723900 h 512"/>
              <a:gd name="T6" fmla="*/ 65088 w 259"/>
              <a:gd name="T7" fmla="*/ 619125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259"/>
              <a:gd name="T13" fmla="*/ 0 h 512"/>
              <a:gd name="T14" fmla="*/ 259 w 259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" h="512">
                <a:moveTo>
                  <a:pt x="0" y="143"/>
                </a:moveTo>
                <a:cubicBezTo>
                  <a:pt x="93" y="71"/>
                  <a:pt x="187" y="0"/>
                  <a:pt x="223" y="52"/>
                </a:cubicBezTo>
                <a:cubicBezTo>
                  <a:pt x="259" y="104"/>
                  <a:pt x="244" y="400"/>
                  <a:pt x="214" y="456"/>
                </a:cubicBezTo>
                <a:cubicBezTo>
                  <a:pt x="184" y="512"/>
                  <a:pt x="112" y="451"/>
                  <a:pt x="41" y="39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2479137" y="2189463"/>
            <a:ext cx="565150" cy="381000"/>
          </a:xfrm>
          <a:prstGeom prst="ellipse">
            <a:avLst/>
          </a:prstGeom>
          <a:solidFill>
            <a:srgbClr val="CCCCCC">
              <a:alpha val="57001"/>
            </a:srgb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0"/>
              <a:t>up</a:t>
            </a:r>
            <a:endParaRPr lang="en-US" sz="1800" b="0"/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2234663" y="178971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i="1" dirty="0"/>
              <a:t>p</a:t>
            </a:r>
            <a:endParaRPr lang="en-US" sz="1600" b="0" dirty="0"/>
          </a:p>
        </p:txBody>
      </p: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2881379" y="2612420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i="1" dirty="0"/>
              <a:t>1-q</a:t>
            </a:r>
            <a:endParaRPr lang="en-US" b="0" dirty="0"/>
          </a:p>
        </p:txBody>
      </p:sp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3894668" y="1729619"/>
            <a:ext cx="479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0" i="1" dirty="0"/>
              <a:t>q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956974" y="1645855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 i="1" dirty="0"/>
              <a:t>1-p</a:t>
            </a:r>
            <a:endParaRPr lang="en-US" sz="1800" b="0" dirty="0"/>
          </a:p>
        </p:txBody>
      </p:sp>
      <p:sp>
        <p:nvSpPr>
          <p:cNvPr id="116328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Network Model Simulations</a:t>
            </a:r>
          </a:p>
        </p:txBody>
      </p:sp>
      <p:sp>
        <p:nvSpPr>
          <p:cNvPr id="1163281" name="Rectangle 17"/>
          <p:cNvSpPr>
            <a:spLocks noChangeArrowheads="1"/>
          </p:cNvSpPr>
          <p:nvPr/>
        </p:nvSpPr>
        <p:spPr bwMode="auto">
          <a:xfrm>
            <a:off x="4490504" y="1031875"/>
            <a:ext cx="45275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400" b="0" dirty="0">
                <a:solidFill>
                  <a:schemeClr val="hlink"/>
                </a:solidFill>
              </a:rPr>
              <a:t>   Random Waypoint</a:t>
            </a:r>
          </a:p>
          <a:p>
            <a:pPr marL="342900" indent="-342900" eaLnBrk="0" hangingPunct="0">
              <a:lnSpc>
                <a:spcPct val="1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endParaRPr lang="en-US" sz="2400" b="0" dirty="0">
              <a:solidFill>
                <a:schemeClr val="hlink"/>
              </a:solidFill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100 nodes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1000m x 1000m area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constant velocity, no pause 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b="0" dirty="0"/>
              <a:t>perfect simulation</a:t>
            </a:r>
            <a:endParaRPr lang="en-US" sz="1800" b="0" dirty="0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360199" y="2152950"/>
            <a:ext cx="768350" cy="417513"/>
          </a:xfrm>
          <a:prstGeom prst="ellipse">
            <a:avLst/>
          </a:prstGeom>
          <a:solidFill>
            <a:srgbClr val="CCCCCC">
              <a:alpha val="57001"/>
            </a:srgb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0"/>
              <a:t>down</a:t>
            </a:r>
          </a:p>
        </p:txBody>
      </p:sp>
      <p:sp>
        <p:nvSpPr>
          <p:cNvPr id="1163283" name="Rectangle 19"/>
          <p:cNvSpPr>
            <a:spLocks noChangeArrowheads="1"/>
          </p:cNvSpPr>
          <p:nvPr/>
        </p:nvSpPr>
        <p:spPr bwMode="auto">
          <a:xfrm>
            <a:off x="7239526" y="3381905"/>
            <a:ext cx="723900" cy="412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4" name="Freeform 20"/>
          <p:cNvSpPr>
            <a:spLocks/>
          </p:cNvSpPr>
          <p:nvPr/>
        </p:nvSpPr>
        <p:spPr bwMode="auto">
          <a:xfrm>
            <a:off x="2755362" y="2570991"/>
            <a:ext cx="942975" cy="160113"/>
          </a:xfrm>
          <a:custGeom>
            <a:avLst/>
            <a:gdLst>
              <a:gd name="T0" fmla="*/ 594 w 594"/>
              <a:gd name="T1" fmla="*/ 18 h 138"/>
              <a:gd name="T2" fmla="*/ 270 w 594"/>
              <a:gd name="T3" fmla="*/ 135 h 138"/>
              <a:gd name="T4" fmla="*/ 0 w 594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4" h="138">
                <a:moveTo>
                  <a:pt x="594" y="18"/>
                </a:moveTo>
                <a:cubicBezTo>
                  <a:pt x="481" y="78"/>
                  <a:pt x="369" y="138"/>
                  <a:pt x="270" y="135"/>
                </a:cubicBezTo>
                <a:cubicBezTo>
                  <a:pt x="171" y="132"/>
                  <a:pt x="85" y="66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6" name="Rectangle 22"/>
          <p:cNvSpPr>
            <a:spLocks noChangeArrowheads="1"/>
          </p:cNvSpPr>
          <p:nvPr/>
        </p:nvSpPr>
        <p:spPr bwMode="auto">
          <a:xfrm>
            <a:off x="6956951" y="3378730"/>
            <a:ext cx="282575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7" name="Rectangle 23"/>
          <p:cNvSpPr>
            <a:spLocks noChangeArrowheads="1"/>
          </p:cNvSpPr>
          <p:nvPr/>
        </p:nvSpPr>
        <p:spPr bwMode="auto">
          <a:xfrm>
            <a:off x="7503051" y="3375555"/>
            <a:ext cx="238125" cy="439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88" name="Rectangle 24"/>
          <p:cNvSpPr>
            <a:spLocks noChangeArrowheads="1"/>
          </p:cNvSpPr>
          <p:nvPr/>
        </p:nvSpPr>
        <p:spPr bwMode="auto">
          <a:xfrm>
            <a:off x="8168213" y="319458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163289" name="Rectangle 25"/>
          <p:cNvSpPr>
            <a:spLocks noChangeArrowheads="1"/>
          </p:cNvSpPr>
          <p:nvPr/>
        </p:nvSpPr>
        <p:spPr bwMode="auto">
          <a:xfrm>
            <a:off x="7987238" y="3378730"/>
            <a:ext cx="252413" cy="438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1" name="Rectangle 27"/>
          <p:cNvSpPr>
            <a:spLocks noChangeArrowheads="1"/>
          </p:cNvSpPr>
          <p:nvPr/>
        </p:nvSpPr>
        <p:spPr bwMode="auto">
          <a:xfrm>
            <a:off x="6953776" y="3367617"/>
            <a:ext cx="1270000" cy="441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2" name="Rectangle 28"/>
          <p:cNvSpPr>
            <a:spLocks noChangeArrowheads="1"/>
          </p:cNvSpPr>
          <p:nvPr/>
        </p:nvSpPr>
        <p:spPr bwMode="auto">
          <a:xfrm>
            <a:off x="6704538" y="3959755"/>
            <a:ext cx="282575" cy="425450"/>
          </a:xfrm>
          <a:prstGeom prst="rect">
            <a:avLst/>
          </a:prstGeom>
          <a:solidFill>
            <a:srgbClr val="B70064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3" name="Rectangle 29"/>
          <p:cNvSpPr>
            <a:spLocks noChangeArrowheads="1"/>
          </p:cNvSpPr>
          <p:nvPr/>
        </p:nvSpPr>
        <p:spPr bwMode="auto">
          <a:xfrm>
            <a:off x="7217301" y="3956580"/>
            <a:ext cx="282575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4" name="Line 30"/>
          <p:cNvSpPr>
            <a:spLocks noChangeShapeType="1"/>
          </p:cNvSpPr>
          <p:nvPr/>
        </p:nvSpPr>
        <p:spPr bwMode="auto">
          <a:xfrm flipH="1">
            <a:off x="6804551" y="3827992"/>
            <a:ext cx="273050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5" name="Line 31"/>
          <p:cNvSpPr>
            <a:spLocks noChangeShapeType="1"/>
          </p:cNvSpPr>
          <p:nvPr/>
        </p:nvSpPr>
        <p:spPr bwMode="auto">
          <a:xfrm>
            <a:off x="7098238" y="3827992"/>
            <a:ext cx="187325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296" name="Rectangle 32"/>
          <p:cNvSpPr>
            <a:spLocks noChangeArrowheads="1"/>
          </p:cNvSpPr>
          <p:nvPr/>
        </p:nvSpPr>
        <p:spPr bwMode="auto">
          <a:xfrm>
            <a:off x="6185426" y="4328055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Control </a:t>
            </a:r>
            <a:r>
              <a:rPr lang="en-US" b="0"/>
              <a:t>Data</a:t>
            </a:r>
          </a:p>
        </p:txBody>
      </p:sp>
      <p:sp>
        <p:nvSpPr>
          <p:cNvPr id="1163297" name="Rectangle 33"/>
          <p:cNvSpPr>
            <a:spLocks noChangeArrowheads="1"/>
          </p:cNvSpPr>
          <p:nvPr/>
        </p:nvSpPr>
        <p:spPr bwMode="auto">
          <a:xfrm>
            <a:off x="6922026" y="3386667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?</a:t>
            </a:r>
            <a:endParaRPr lang="en-US"/>
          </a:p>
        </p:txBody>
      </p:sp>
      <p:sp>
        <p:nvSpPr>
          <p:cNvPr id="1163298" name="AutoShape 34"/>
          <p:cNvSpPr>
            <a:spLocks noChangeArrowheads="1"/>
          </p:cNvSpPr>
          <p:nvPr/>
        </p:nvSpPr>
        <p:spPr bwMode="auto">
          <a:xfrm>
            <a:off x="401638" y="4938713"/>
            <a:ext cx="8386761" cy="1736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301" name="Rectangle 37"/>
          <p:cNvSpPr>
            <a:spLocks noChangeArrowheads="1"/>
          </p:cNvSpPr>
          <p:nvPr/>
        </p:nvSpPr>
        <p:spPr bwMode="auto">
          <a:xfrm>
            <a:off x="434976" y="4986338"/>
            <a:ext cx="81518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400" b="0" dirty="0" smtClean="0">
                <a:solidFill>
                  <a:schemeClr val="hlink"/>
                </a:solidFill>
              </a:rPr>
              <a:t>   Communication </a:t>
            </a:r>
            <a:r>
              <a:rPr lang="en-US" sz="2400" b="0" dirty="0">
                <a:solidFill>
                  <a:schemeClr val="hlink"/>
                </a:solidFill>
              </a:rPr>
              <a:t>Strategies</a:t>
            </a:r>
          </a:p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Routing: </a:t>
            </a:r>
            <a:r>
              <a:rPr lang="en-US" b="0" dirty="0"/>
              <a:t>transmit </a:t>
            </a:r>
            <a:r>
              <a:rPr lang="en-US" b="0" dirty="0" err="1"/>
              <a:t>pkt</a:t>
            </a:r>
            <a:r>
              <a:rPr lang="en-US" b="0" dirty="0"/>
              <a:t> over </a:t>
            </a:r>
            <a:r>
              <a:rPr lang="en-US" b="0" dirty="0">
                <a:solidFill>
                  <a:srgbClr val="B70064"/>
                </a:solidFill>
              </a:rPr>
              <a:t>shortest </a:t>
            </a:r>
            <a:r>
              <a:rPr lang="en-US" b="0" dirty="0" smtClean="0">
                <a:solidFill>
                  <a:srgbClr val="B70064"/>
                </a:solidFill>
              </a:rPr>
              <a:t>path</a:t>
            </a:r>
            <a:endParaRPr lang="en-US" b="0" dirty="0">
              <a:solidFill>
                <a:schemeClr val="hlink"/>
              </a:solidFill>
            </a:endParaRPr>
          </a:p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Flooding: </a:t>
            </a:r>
            <a:r>
              <a:rPr lang="en-US" b="0" dirty="0"/>
              <a:t>flood </a:t>
            </a:r>
            <a:r>
              <a:rPr lang="en-US" b="0" dirty="0" err="1"/>
              <a:t>pkt</a:t>
            </a:r>
            <a:r>
              <a:rPr lang="en-US" b="0" dirty="0"/>
              <a:t> to all nodes reachable at </a:t>
            </a:r>
            <a:r>
              <a:rPr lang="en-US" b="0" dirty="0">
                <a:solidFill>
                  <a:srgbClr val="B70064"/>
                </a:solidFill>
              </a:rPr>
              <a:t>current </a:t>
            </a:r>
            <a:r>
              <a:rPr lang="en-US" b="0" dirty="0" err="1">
                <a:solidFill>
                  <a:srgbClr val="B70064"/>
                </a:solidFill>
              </a:rPr>
              <a:t>timestep</a:t>
            </a:r>
            <a:endParaRPr lang="en-US" b="0" dirty="0"/>
          </a:p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b="0" dirty="0">
                <a:solidFill>
                  <a:schemeClr val="hlink"/>
                </a:solidFill>
              </a:rPr>
              <a:t>(Simplified) DTN: </a:t>
            </a:r>
            <a:r>
              <a:rPr lang="en-US" b="0" dirty="0"/>
              <a:t>flood </a:t>
            </a:r>
            <a:r>
              <a:rPr lang="en-US" b="0" dirty="0" err="1"/>
              <a:t>pkt</a:t>
            </a:r>
            <a:r>
              <a:rPr lang="en-US" b="0" dirty="0"/>
              <a:t> to all nodes reachable within </a:t>
            </a:r>
            <a:r>
              <a:rPr lang="en-US" b="0" dirty="0">
                <a:solidFill>
                  <a:srgbClr val="B70064"/>
                </a:solidFill>
                <a:sym typeface="Symbol" charset="0"/>
              </a:rPr>
              <a:t>2 </a:t>
            </a:r>
            <a:r>
              <a:rPr lang="en-US" b="0" dirty="0" err="1">
                <a:solidFill>
                  <a:srgbClr val="B70064"/>
                </a:solidFill>
              </a:rPr>
              <a:t>timesteps</a:t>
            </a:r>
            <a:endParaRPr lang="en-US" b="0" dirty="0"/>
          </a:p>
        </p:txBody>
      </p:sp>
      <p:sp>
        <p:nvSpPr>
          <p:cNvPr id="1163305" name="Rectangle 41"/>
          <p:cNvSpPr>
            <a:spLocks noChangeArrowheads="1"/>
          </p:cNvSpPr>
          <p:nvPr/>
        </p:nvSpPr>
        <p:spPr bwMode="auto">
          <a:xfrm>
            <a:off x="60325" y="1016000"/>
            <a:ext cx="28178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400" b="0" dirty="0">
                <a:solidFill>
                  <a:schemeClr val="hlink"/>
                </a:solidFill>
              </a:rPr>
              <a:t>Torus     </a:t>
            </a:r>
          </a:p>
          <a:p>
            <a:pPr marL="742950" lvl="1" indent="-285750" algn="l" eaLnBrk="0" hangingPunct="0">
              <a:lnSpc>
                <a:spcPct val="10000"/>
              </a:lnSpc>
              <a:spcBef>
                <a:spcPct val="20000"/>
              </a:spcBef>
              <a:buClr>
                <a:srgbClr val="B70064"/>
              </a:buClr>
              <a:buFont typeface="Symbol" charset="0"/>
              <a:buNone/>
            </a:pPr>
            <a:endParaRPr lang="en-US" b="0" dirty="0">
              <a:solidFill>
                <a:srgbClr val="B700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4084" y="1396036"/>
            <a:ext cx="142498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B70064"/>
              </a:buClr>
              <a:buFont typeface="Symbol" charset="0"/>
              <a:buNone/>
            </a:pPr>
            <a:r>
              <a:rPr lang="en-US" b="0" dirty="0">
                <a:solidFill>
                  <a:srgbClr val="B70064"/>
                </a:solidFill>
              </a:rPr>
              <a:t>Link model</a:t>
            </a:r>
            <a:endParaRPr lang="en-US" sz="18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598706" y="1441752"/>
            <a:ext cx="1501853" cy="1473898"/>
            <a:chOff x="3735606" y="3056468"/>
            <a:chExt cx="1501853" cy="1473898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3850632" y="3191928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37" idx="6"/>
            </p:cNvCxnSpPr>
            <p:nvPr/>
          </p:nvCxnSpPr>
          <p:spPr bwMode="auto">
            <a:xfrm flipV="1">
              <a:off x="3901440" y="318346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3810000" y="3149600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97860" y="3141136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40" idx="6"/>
            </p:cNvCxnSpPr>
            <p:nvPr/>
          </p:nvCxnSpPr>
          <p:spPr bwMode="auto">
            <a:xfrm flipV="1">
              <a:off x="3901434" y="3471339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Oval 39"/>
            <p:cNvSpPr/>
            <p:nvPr/>
          </p:nvSpPr>
          <p:spPr bwMode="auto">
            <a:xfrm>
              <a:off x="3809994" y="3437472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106321" y="3429008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4146971" y="3191922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859098" y="3987794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5" idx="6"/>
            </p:cNvCxnSpPr>
            <p:nvPr/>
          </p:nvCxnSpPr>
          <p:spPr bwMode="auto">
            <a:xfrm flipV="1">
              <a:off x="3909906" y="4131739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Oval 44"/>
            <p:cNvSpPr/>
            <p:nvPr/>
          </p:nvSpPr>
          <p:spPr bwMode="auto">
            <a:xfrm>
              <a:off x="3818466" y="4097872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106326" y="4089408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47" name="Straight Connector 46"/>
            <p:cNvCxnSpPr>
              <a:stCxn id="48" idx="6"/>
            </p:cNvCxnSpPr>
            <p:nvPr/>
          </p:nvCxnSpPr>
          <p:spPr bwMode="auto">
            <a:xfrm flipV="1">
              <a:off x="3909900" y="4419611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3818460" y="4385744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114787" y="4377280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4155437" y="3970854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807365" y="3970860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4629564" y="4123272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4766733" y="4089405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054593" y="4080941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V="1">
              <a:off x="4604157" y="4411144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4766727" y="4377277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063054" y="4368813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5103704" y="3970854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815831" y="3191929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4638030" y="3183468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4775199" y="3149601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063059" y="3141137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V="1">
              <a:off x="4638024" y="347134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Oval 63"/>
            <p:cNvSpPr/>
            <p:nvPr/>
          </p:nvSpPr>
          <p:spPr bwMode="auto">
            <a:xfrm>
              <a:off x="4775193" y="3437473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071520" y="3429009"/>
              <a:ext cx="91440" cy="914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5112170" y="3191923"/>
              <a:ext cx="1693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4312900" y="3056468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12898" y="3344334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21367" y="3996273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04427" y="4284145"/>
              <a:ext cx="3642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35606" y="3683009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23469" y="3683009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92339" y="3674546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88673" y="3674543"/>
              <a:ext cx="248786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>
                <a:lnSpc>
                  <a:spcPct val="50000"/>
                </a:lnSpc>
              </a:pPr>
              <a:r>
                <a:rPr lang="en-US" sz="1000" dirty="0" smtClean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000" dirty="0"/>
            </a:p>
          </p:txBody>
        </p:sp>
        <p:cxnSp>
          <p:nvCxnSpPr>
            <p:cNvPr id="75" name="Curved Connector 74"/>
            <p:cNvCxnSpPr>
              <a:stCxn id="37" idx="2"/>
              <a:endCxn id="48" idx="1"/>
            </p:cNvCxnSpPr>
            <p:nvPr/>
          </p:nvCxnSpPr>
          <p:spPr bwMode="auto">
            <a:xfrm rot="10800000" flipH="1" flipV="1">
              <a:off x="3809999" y="3195319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Curved Connector 75"/>
            <p:cNvCxnSpPr/>
            <p:nvPr/>
          </p:nvCxnSpPr>
          <p:spPr bwMode="auto">
            <a:xfrm rot="10800000" flipH="1" flipV="1">
              <a:off x="4123265" y="3203787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Curved Connector 76"/>
            <p:cNvCxnSpPr/>
            <p:nvPr/>
          </p:nvCxnSpPr>
          <p:spPr bwMode="auto">
            <a:xfrm rot="10800000" flipH="1" flipV="1">
              <a:off x="4792132" y="3203786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Curved Connector 77"/>
            <p:cNvCxnSpPr/>
            <p:nvPr/>
          </p:nvCxnSpPr>
          <p:spPr bwMode="auto">
            <a:xfrm rot="10800000" flipH="1" flipV="1">
              <a:off x="5063065" y="3203787"/>
              <a:ext cx="21851" cy="1203815"/>
            </a:xfrm>
            <a:prstGeom prst="curvedConnector4">
              <a:avLst>
                <a:gd name="adj1" fmla="val -503716"/>
                <a:gd name="adj2" fmla="val 1076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Curved Connector 78"/>
            <p:cNvCxnSpPr>
              <a:stCxn id="62" idx="1"/>
              <a:endCxn id="37" idx="0"/>
            </p:cNvCxnSpPr>
            <p:nvPr/>
          </p:nvCxnSpPr>
          <p:spPr bwMode="auto">
            <a:xfrm rot="16200000" flipV="1">
              <a:off x="4463621" y="2541699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Curved Connector 79"/>
            <p:cNvCxnSpPr/>
            <p:nvPr/>
          </p:nvCxnSpPr>
          <p:spPr bwMode="auto">
            <a:xfrm rot="16200000" flipV="1">
              <a:off x="4455154" y="2829566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urved Connector 80"/>
            <p:cNvCxnSpPr/>
            <p:nvPr/>
          </p:nvCxnSpPr>
          <p:spPr bwMode="auto">
            <a:xfrm rot="16200000" flipV="1">
              <a:off x="4472088" y="3506900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Curved Connector 81"/>
            <p:cNvCxnSpPr/>
            <p:nvPr/>
          </p:nvCxnSpPr>
          <p:spPr bwMode="auto">
            <a:xfrm rot="16200000" flipV="1">
              <a:off x="4472088" y="3794766"/>
              <a:ext cx="4928" cy="1220730"/>
            </a:xfrm>
            <a:prstGeom prst="curvedConnector3">
              <a:avLst>
                <a:gd name="adj1" fmla="val 198979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99370" name="AutoShape 10"/>
          <p:cNvCxnSpPr>
            <a:cxnSpLocks noChangeShapeType="1"/>
            <a:stCxn id="399367" idx="0"/>
            <a:endCxn id="399368" idx="0"/>
          </p:cNvCxnSpPr>
          <p:nvPr/>
        </p:nvCxnSpPr>
        <p:spPr bwMode="auto">
          <a:xfrm rot="16200000">
            <a:off x="3234786" y="1664001"/>
            <a:ext cx="36513" cy="982662"/>
          </a:xfrm>
          <a:prstGeom prst="curvedConnector3">
            <a:avLst>
              <a:gd name="adj1" fmla="val 48385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258" name="Picture 2" descr="rwp-r-v-2sd-new-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285875"/>
            <a:ext cx="4487862" cy="34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259" name="Picture 3" descr="torus-p-q-2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44613"/>
            <a:ext cx="3589338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0260" name="Rectangle 4"/>
          <p:cNvSpPr>
            <a:spLocks noChangeArrowheads="1"/>
          </p:cNvSpPr>
          <p:nvPr/>
        </p:nvSpPr>
        <p:spPr bwMode="auto">
          <a:xfrm>
            <a:off x="1833563" y="850900"/>
            <a:ext cx="10937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Torus</a:t>
            </a:r>
            <a:endParaRPr lang="en-US" sz="1600" b="0"/>
          </a:p>
        </p:txBody>
      </p:sp>
      <p:sp>
        <p:nvSpPr>
          <p:cNvPr id="1120261" name="AutoShape 5"/>
          <p:cNvSpPr>
            <a:spLocks noChangeArrowheads="1"/>
          </p:cNvSpPr>
          <p:nvPr/>
        </p:nvSpPr>
        <p:spPr bwMode="auto">
          <a:xfrm>
            <a:off x="541861" y="5350933"/>
            <a:ext cx="8229606" cy="1371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62" name="Rectangle 6"/>
          <p:cNvSpPr>
            <a:spLocks noChangeArrowheads="1"/>
          </p:cNvSpPr>
          <p:nvPr/>
        </p:nvSpPr>
        <p:spPr bwMode="auto">
          <a:xfrm>
            <a:off x="220129" y="5384807"/>
            <a:ext cx="9003241" cy="128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 smtClean="0">
                <a:solidFill>
                  <a:srgbClr val="B70064"/>
                </a:solidFill>
              </a:rPr>
              <a:t>No way to map where a strategy does well in one network model to another network model</a:t>
            </a:r>
            <a:endParaRPr lang="en-US" sz="2800" b="0" dirty="0">
              <a:solidFill>
                <a:srgbClr val="B70064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ym typeface="Symbol" charset="0"/>
              </a:rPr>
              <a:t>Lack</a:t>
            </a:r>
            <a:r>
              <a:rPr lang="en-US" sz="2400" b="0" dirty="0"/>
              <a:t> of DTN for RWP is due to simplified DTN strategy</a:t>
            </a:r>
            <a:endParaRPr lang="en-US" sz="2800" b="0" dirty="0">
              <a:solidFill>
                <a:srgbClr val="B70064"/>
              </a:solidFill>
            </a:endParaRPr>
          </a:p>
        </p:txBody>
      </p:sp>
      <p:sp>
        <p:nvSpPr>
          <p:cNvPr id="1120263" name="Rectangle 7"/>
          <p:cNvSpPr>
            <a:spLocks noChangeArrowheads="1"/>
          </p:cNvSpPr>
          <p:nvPr/>
        </p:nvSpPr>
        <p:spPr bwMode="auto">
          <a:xfrm>
            <a:off x="2346325" y="4772559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/>
              <a:t> </a:t>
            </a:r>
            <a:r>
              <a:rPr lang="en-US" sz="2400" b="0" dirty="0">
                <a:solidFill>
                  <a:srgbClr val="0080FF"/>
                </a:solidFill>
              </a:rPr>
              <a:t>Route   </a:t>
            </a:r>
            <a:r>
              <a:rPr lang="en-US" sz="2400" b="0" dirty="0"/>
              <a:t>Flood   </a:t>
            </a:r>
            <a:r>
              <a:rPr lang="en-US" sz="2400" b="0" dirty="0">
                <a:solidFill>
                  <a:srgbClr val="FF00FF"/>
                </a:solidFill>
              </a:rPr>
              <a:t>DTN</a:t>
            </a:r>
            <a:r>
              <a:rPr lang="en-US" sz="2400" b="0" dirty="0">
                <a:solidFill>
                  <a:srgbClr val="0080FF"/>
                </a:solidFill>
              </a:rPr>
              <a:t>   </a:t>
            </a:r>
            <a:r>
              <a:rPr lang="en-US" sz="2400" b="0" dirty="0">
                <a:solidFill>
                  <a:srgbClr val="00FF00"/>
                </a:solidFill>
              </a:rPr>
              <a:t>None</a:t>
            </a:r>
          </a:p>
        </p:txBody>
      </p:sp>
      <p:sp>
        <p:nvSpPr>
          <p:cNvPr id="1120264" name="Rectangle 8"/>
          <p:cNvSpPr>
            <a:spLocks noChangeArrowheads="1"/>
          </p:cNvSpPr>
          <p:nvPr/>
        </p:nvSpPr>
        <p:spPr bwMode="auto">
          <a:xfrm>
            <a:off x="6402388" y="871538"/>
            <a:ext cx="10144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RWP</a:t>
            </a:r>
            <a:endParaRPr lang="en-US" sz="1600" b="0"/>
          </a:p>
        </p:txBody>
      </p:sp>
      <p:sp>
        <p:nvSpPr>
          <p:cNvPr id="112026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sz="3200"/>
              <a:t>Results in Original Parameter Space (2 Flows)</a:t>
            </a:r>
            <a:endParaRPr lang="en-US"/>
          </a:p>
        </p:txBody>
      </p:sp>
      <p:sp>
        <p:nvSpPr>
          <p:cNvPr id="1120269" name="Freeform 13"/>
          <p:cNvSpPr>
            <a:spLocks/>
          </p:cNvSpPr>
          <p:nvPr/>
        </p:nvSpPr>
        <p:spPr bwMode="auto">
          <a:xfrm>
            <a:off x="992188" y="1549400"/>
            <a:ext cx="2171700" cy="2105025"/>
          </a:xfrm>
          <a:custGeom>
            <a:avLst/>
            <a:gdLst>
              <a:gd name="T0" fmla="*/ 24 w 1368"/>
              <a:gd name="T1" fmla="*/ 28 h 1326"/>
              <a:gd name="T2" fmla="*/ 131 w 1368"/>
              <a:gd name="T3" fmla="*/ 46 h 1326"/>
              <a:gd name="T4" fmla="*/ 495 w 1368"/>
              <a:gd name="T5" fmla="*/ 144 h 1326"/>
              <a:gd name="T6" fmla="*/ 966 w 1368"/>
              <a:gd name="T7" fmla="*/ 135 h 1326"/>
              <a:gd name="T8" fmla="*/ 1055 w 1368"/>
              <a:gd name="T9" fmla="*/ 2 h 1326"/>
              <a:gd name="T10" fmla="*/ 1135 w 1368"/>
              <a:gd name="T11" fmla="*/ 20 h 1326"/>
              <a:gd name="T12" fmla="*/ 1180 w 1368"/>
              <a:gd name="T13" fmla="*/ 55 h 1326"/>
              <a:gd name="T14" fmla="*/ 1304 w 1368"/>
              <a:gd name="T15" fmla="*/ 144 h 1326"/>
              <a:gd name="T16" fmla="*/ 1313 w 1368"/>
              <a:gd name="T17" fmla="*/ 171 h 1326"/>
              <a:gd name="T18" fmla="*/ 1233 w 1368"/>
              <a:gd name="T19" fmla="*/ 500 h 1326"/>
              <a:gd name="T20" fmla="*/ 1135 w 1368"/>
              <a:gd name="T21" fmla="*/ 508 h 1326"/>
              <a:gd name="T22" fmla="*/ 1109 w 1368"/>
              <a:gd name="T23" fmla="*/ 588 h 1326"/>
              <a:gd name="T24" fmla="*/ 815 w 1368"/>
              <a:gd name="T25" fmla="*/ 695 h 1326"/>
              <a:gd name="T26" fmla="*/ 762 w 1368"/>
              <a:gd name="T27" fmla="*/ 740 h 1326"/>
              <a:gd name="T28" fmla="*/ 753 w 1368"/>
              <a:gd name="T29" fmla="*/ 766 h 1326"/>
              <a:gd name="T30" fmla="*/ 700 w 1368"/>
              <a:gd name="T31" fmla="*/ 802 h 1326"/>
              <a:gd name="T32" fmla="*/ 646 w 1368"/>
              <a:gd name="T33" fmla="*/ 917 h 1326"/>
              <a:gd name="T34" fmla="*/ 620 w 1368"/>
              <a:gd name="T35" fmla="*/ 926 h 1326"/>
              <a:gd name="T36" fmla="*/ 593 w 1368"/>
              <a:gd name="T37" fmla="*/ 944 h 1326"/>
              <a:gd name="T38" fmla="*/ 584 w 1368"/>
              <a:gd name="T39" fmla="*/ 971 h 1326"/>
              <a:gd name="T40" fmla="*/ 531 w 1368"/>
              <a:gd name="T41" fmla="*/ 1006 h 1326"/>
              <a:gd name="T42" fmla="*/ 495 w 1368"/>
              <a:gd name="T43" fmla="*/ 1051 h 1326"/>
              <a:gd name="T44" fmla="*/ 478 w 1368"/>
              <a:gd name="T45" fmla="*/ 1086 h 1326"/>
              <a:gd name="T46" fmla="*/ 451 w 1368"/>
              <a:gd name="T47" fmla="*/ 1095 h 1326"/>
              <a:gd name="T48" fmla="*/ 353 w 1368"/>
              <a:gd name="T49" fmla="*/ 1157 h 1326"/>
              <a:gd name="T50" fmla="*/ 282 w 1368"/>
              <a:gd name="T51" fmla="*/ 1220 h 1326"/>
              <a:gd name="T52" fmla="*/ 264 w 1368"/>
              <a:gd name="T53" fmla="*/ 1246 h 1326"/>
              <a:gd name="T54" fmla="*/ 211 w 1368"/>
              <a:gd name="T55" fmla="*/ 1282 h 1326"/>
              <a:gd name="T56" fmla="*/ 193 w 1368"/>
              <a:gd name="T57" fmla="*/ 1308 h 1326"/>
              <a:gd name="T58" fmla="*/ 140 w 1368"/>
              <a:gd name="T59" fmla="*/ 1326 h 1326"/>
              <a:gd name="T60" fmla="*/ 86 w 1368"/>
              <a:gd name="T61" fmla="*/ 1317 h 1326"/>
              <a:gd name="T62" fmla="*/ 42 w 1368"/>
              <a:gd name="T63" fmla="*/ 1228 h 1326"/>
              <a:gd name="T64" fmla="*/ 24 w 1368"/>
              <a:gd name="T65" fmla="*/ 820 h 1326"/>
              <a:gd name="T66" fmla="*/ 24 w 1368"/>
              <a:gd name="T67" fmla="*/ 28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8" h="1326">
                <a:moveTo>
                  <a:pt x="24" y="28"/>
                </a:moveTo>
                <a:cubicBezTo>
                  <a:pt x="65" y="15"/>
                  <a:pt x="95" y="22"/>
                  <a:pt x="131" y="46"/>
                </a:cubicBezTo>
                <a:cubicBezTo>
                  <a:pt x="199" y="182"/>
                  <a:pt x="361" y="138"/>
                  <a:pt x="495" y="144"/>
                </a:cubicBezTo>
                <a:cubicBezTo>
                  <a:pt x="652" y="141"/>
                  <a:pt x="809" y="143"/>
                  <a:pt x="966" y="135"/>
                </a:cubicBezTo>
                <a:cubicBezTo>
                  <a:pt x="1024" y="131"/>
                  <a:pt x="998" y="21"/>
                  <a:pt x="1055" y="2"/>
                </a:cubicBezTo>
                <a:cubicBezTo>
                  <a:pt x="1081" y="6"/>
                  <a:pt x="1115" y="0"/>
                  <a:pt x="1135" y="20"/>
                </a:cubicBezTo>
                <a:cubicBezTo>
                  <a:pt x="1180" y="65"/>
                  <a:pt x="1090" y="32"/>
                  <a:pt x="1180" y="55"/>
                </a:cubicBezTo>
                <a:cubicBezTo>
                  <a:pt x="1224" y="121"/>
                  <a:pt x="1226" y="124"/>
                  <a:pt x="1304" y="144"/>
                </a:cubicBezTo>
                <a:cubicBezTo>
                  <a:pt x="1307" y="153"/>
                  <a:pt x="1313" y="161"/>
                  <a:pt x="1313" y="171"/>
                </a:cubicBezTo>
                <a:cubicBezTo>
                  <a:pt x="1313" y="238"/>
                  <a:pt x="1368" y="471"/>
                  <a:pt x="1233" y="500"/>
                </a:cubicBezTo>
                <a:cubicBezTo>
                  <a:pt x="1200" y="506"/>
                  <a:pt x="1167" y="505"/>
                  <a:pt x="1135" y="508"/>
                </a:cubicBezTo>
                <a:cubicBezTo>
                  <a:pt x="1127" y="531"/>
                  <a:pt x="1122" y="567"/>
                  <a:pt x="1109" y="588"/>
                </a:cubicBezTo>
                <a:cubicBezTo>
                  <a:pt x="1048" y="676"/>
                  <a:pt x="905" y="664"/>
                  <a:pt x="815" y="695"/>
                </a:cubicBezTo>
                <a:cubicBezTo>
                  <a:pt x="798" y="711"/>
                  <a:pt x="776" y="722"/>
                  <a:pt x="762" y="740"/>
                </a:cubicBezTo>
                <a:cubicBezTo>
                  <a:pt x="756" y="747"/>
                  <a:pt x="759" y="759"/>
                  <a:pt x="753" y="766"/>
                </a:cubicBezTo>
                <a:cubicBezTo>
                  <a:pt x="737" y="781"/>
                  <a:pt x="700" y="802"/>
                  <a:pt x="700" y="802"/>
                </a:cubicBezTo>
                <a:cubicBezTo>
                  <a:pt x="690" y="830"/>
                  <a:pt x="668" y="894"/>
                  <a:pt x="646" y="917"/>
                </a:cubicBezTo>
                <a:cubicBezTo>
                  <a:pt x="639" y="923"/>
                  <a:pt x="628" y="921"/>
                  <a:pt x="620" y="926"/>
                </a:cubicBezTo>
                <a:cubicBezTo>
                  <a:pt x="610" y="930"/>
                  <a:pt x="602" y="938"/>
                  <a:pt x="593" y="944"/>
                </a:cubicBezTo>
                <a:cubicBezTo>
                  <a:pt x="590" y="953"/>
                  <a:pt x="590" y="964"/>
                  <a:pt x="584" y="971"/>
                </a:cubicBezTo>
                <a:cubicBezTo>
                  <a:pt x="569" y="985"/>
                  <a:pt x="531" y="1006"/>
                  <a:pt x="531" y="1006"/>
                </a:cubicBezTo>
                <a:cubicBezTo>
                  <a:pt x="509" y="1070"/>
                  <a:pt x="540" y="996"/>
                  <a:pt x="495" y="1051"/>
                </a:cubicBezTo>
                <a:cubicBezTo>
                  <a:pt x="486" y="1060"/>
                  <a:pt x="487" y="1076"/>
                  <a:pt x="478" y="1086"/>
                </a:cubicBezTo>
                <a:cubicBezTo>
                  <a:pt x="471" y="1092"/>
                  <a:pt x="459" y="1091"/>
                  <a:pt x="451" y="1095"/>
                </a:cubicBezTo>
                <a:cubicBezTo>
                  <a:pt x="419" y="1108"/>
                  <a:pt x="375" y="1134"/>
                  <a:pt x="353" y="1157"/>
                </a:cubicBezTo>
                <a:cubicBezTo>
                  <a:pt x="326" y="1183"/>
                  <a:pt x="317" y="1208"/>
                  <a:pt x="282" y="1220"/>
                </a:cubicBezTo>
                <a:cubicBezTo>
                  <a:pt x="276" y="1228"/>
                  <a:pt x="271" y="1239"/>
                  <a:pt x="264" y="1246"/>
                </a:cubicBezTo>
                <a:cubicBezTo>
                  <a:pt x="247" y="1260"/>
                  <a:pt x="211" y="1282"/>
                  <a:pt x="211" y="1282"/>
                </a:cubicBezTo>
                <a:cubicBezTo>
                  <a:pt x="205" y="1290"/>
                  <a:pt x="201" y="1302"/>
                  <a:pt x="193" y="1308"/>
                </a:cubicBezTo>
                <a:cubicBezTo>
                  <a:pt x="177" y="1317"/>
                  <a:pt x="140" y="1326"/>
                  <a:pt x="140" y="1326"/>
                </a:cubicBezTo>
                <a:cubicBezTo>
                  <a:pt x="122" y="1323"/>
                  <a:pt x="102" y="1325"/>
                  <a:pt x="86" y="1317"/>
                </a:cubicBezTo>
                <a:cubicBezTo>
                  <a:pt x="63" y="1305"/>
                  <a:pt x="49" y="1250"/>
                  <a:pt x="42" y="1228"/>
                </a:cubicBezTo>
                <a:cubicBezTo>
                  <a:pt x="15" y="1057"/>
                  <a:pt x="16" y="1023"/>
                  <a:pt x="24" y="820"/>
                </a:cubicBezTo>
                <a:cubicBezTo>
                  <a:pt x="0" y="554"/>
                  <a:pt x="24" y="294"/>
                  <a:pt x="24" y="28"/>
                </a:cubicBezTo>
                <a:close/>
              </a:path>
            </a:pathLst>
          </a:custGeom>
          <a:solidFill>
            <a:srgbClr val="FF0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71" name="Freeform 15"/>
          <p:cNvSpPr>
            <a:spLocks/>
          </p:cNvSpPr>
          <p:nvPr/>
        </p:nvSpPr>
        <p:spPr bwMode="auto">
          <a:xfrm>
            <a:off x="854075" y="1489075"/>
            <a:ext cx="2836863" cy="3052763"/>
          </a:xfrm>
          <a:custGeom>
            <a:avLst/>
            <a:gdLst>
              <a:gd name="T0" fmla="*/ 1258 w 1787"/>
              <a:gd name="T1" fmla="*/ 58 h 1923"/>
              <a:gd name="T2" fmla="*/ 1346 w 1787"/>
              <a:gd name="T3" fmla="*/ 13 h 1923"/>
              <a:gd name="T4" fmla="*/ 1658 w 1787"/>
              <a:gd name="T5" fmla="*/ 58 h 1923"/>
              <a:gd name="T6" fmla="*/ 1693 w 1787"/>
              <a:gd name="T7" fmla="*/ 244 h 1923"/>
              <a:gd name="T8" fmla="*/ 1693 w 1787"/>
              <a:gd name="T9" fmla="*/ 1000 h 1923"/>
              <a:gd name="T10" fmla="*/ 1551 w 1787"/>
              <a:gd name="T11" fmla="*/ 1453 h 1923"/>
              <a:gd name="T12" fmla="*/ 1542 w 1787"/>
              <a:gd name="T13" fmla="*/ 1675 h 1923"/>
              <a:gd name="T14" fmla="*/ 1533 w 1787"/>
              <a:gd name="T15" fmla="*/ 1746 h 1923"/>
              <a:gd name="T16" fmla="*/ 1346 w 1787"/>
              <a:gd name="T17" fmla="*/ 1844 h 1923"/>
              <a:gd name="T18" fmla="*/ 120 w 1787"/>
              <a:gd name="T19" fmla="*/ 1809 h 1923"/>
              <a:gd name="T20" fmla="*/ 84 w 1787"/>
              <a:gd name="T21" fmla="*/ 1382 h 1923"/>
              <a:gd name="T22" fmla="*/ 146 w 1787"/>
              <a:gd name="T23" fmla="*/ 1355 h 1923"/>
              <a:gd name="T24" fmla="*/ 244 w 1787"/>
              <a:gd name="T25" fmla="*/ 1346 h 1923"/>
              <a:gd name="T26" fmla="*/ 360 w 1787"/>
              <a:gd name="T27" fmla="*/ 1302 h 1923"/>
              <a:gd name="T28" fmla="*/ 422 w 1787"/>
              <a:gd name="T29" fmla="*/ 1258 h 1923"/>
              <a:gd name="T30" fmla="*/ 484 w 1787"/>
              <a:gd name="T31" fmla="*/ 1178 h 1923"/>
              <a:gd name="T32" fmla="*/ 511 w 1787"/>
              <a:gd name="T33" fmla="*/ 1160 h 1923"/>
              <a:gd name="T34" fmla="*/ 538 w 1787"/>
              <a:gd name="T35" fmla="*/ 1133 h 1923"/>
              <a:gd name="T36" fmla="*/ 609 w 1787"/>
              <a:gd name="T37" fmla="*/ 1053 h 1923"/>
              <a:gd name="T38" fmla="*/ 653 w 1787"/>
              <a:gd name="T39" fmla="*/ 1018 h 1923"/>
              <a:gd name="T40" fmla="*/ 680 w 1787"/>
              <a:gd name="T41" fmla="*/ 991 h 1923"/>
              <a:gd name="T42" fmla="*/ 706 w 1787"/>
              <a:gd name="T43" fmla="*/ 982 h 1923"/>
              <a:gd name="T44" fmla="*/ 760 w 1787"/>
              <a:gd name="T45" fmla="*/ 946 h 1923"/>
              <a:gd name="T46" fmla="*/ 795 w 1787"/>
              <a:gd name="T47" fmla="*/ 911 h 1923"/>
              <a:gd name="T48" fmla="*/ 804 w 1787"/>
              <a:gd name="T49" fmla="*/ 884 h 1923"/>
              <a:gd name="T50" fmla="*/ 831 w 1787"/>
              <a:gd name="T51" fmla="*/ 866 h 1923"/>
              <a:gd name="T52" fmla="*/ 920 w 1787"/>
              <a:gd name="T53" fmla="*/ 778 h 1923"/>
              <a:gd name="T54" fmla="*/ 1018 w 1787"/>
              <a:gd name="T55" fmla="*/ 706 h 1923"/>
              <a:gd name="T56" fmla="*/ 1151 w 1787"/>
              <a:gd name="T57" fmla="*/ 662 h 1923"/>
              <a:gd name="T58" fmla="*/ 1204 w 1787"/>
              <a:gd name="T59" fmla="*/ 626 h 1923"/>
              <a:gd name="T60" fmla="*/ 1258 w 1787"/>
              <a:gd name="T61" fmla="*/ 564 h 1923"/>
              <a:gd name="T62" fmla="*/ 1320 w 1787"/>
              <a:gd name="T63" fmla="*/ 520 h 1923"/>
              <a:gd name="T64" fmla="*/ 1346 w 1787"/>
              <a:gd name="T65" fmla="*/ 511 h 1923"/>
              <a:gd name="T66" fmla="*/ 1373 w 1787"/>
              <a:gd name="T67" fmla="*/ 502 h 1923"/>
              <a:gd name="T68" fmla="*/ 1426 w 1787"/>
              <a:gd name="T69" fmla="*/ 324 h 1923"/>
              <a:gd name="T70" fmla="*/ 1418 w 1787"/>
              <a:gd name="T71" fmla="*/ 191 h 1923"/>
              <a:gd name="T72" fmla="*/ 1284 w 1787"/>
              <a:gd name="T73" fmla="*/ 155 h 1923"/>
              <a:gd name="T74" fmla="*/ 1266 w 1787"/>
              <a:gd name="T75" fmla="*/ 129 h 1923"/>
              <a:gd name="T76" fmla="*/ 1258 w 1787"/>
              <a:gd name="T77" fmla="*/ 111 h 1923"/>
              <a:gd name="T78" fmla="*/ 1258 w 1787"/>
              <a:gd name="T79" fmla="*/ 58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87" h="1923">
                <a:moveTo>
                  <a:pt x="1258" y="58"/>
                </a:moveTo>
                <a:cubicBezTo>
                  <a:pt x="1288" y="42"/>
                  <a:pt x="1317" y="32"/>
                  <a:pt x="1346" y="13"/>
                </a:cubicBezTo>
                <a:cubicBezTo>
                  <a:pt x="1438" y="17"/>
                  <a:pt x="1571" y="0"/>
                  <a:pt x="1658" y="58"/>
                </a:cubicBezTo>
                <a:cubicBezTo>
                  <a:pt x="1685" y="227"/>
                  <a:pt x="1666" y="166"/>
                  <a:pt x="1693" y="244"/>
                </a:cubicBezTo>
                <a:cubicBezTo>
                  <a:pt x="1683" y="489"/>
                  <a:pt x="1644" y="759"/>
                  <a:pt x="1693" y="1000"/>
                </a:cubicBezTo>
                <a:cubicBezTo>
                  <a:pt x="1685" y="1315"/>
                  <a:pt x="1787" y="1399"/>
                  <a:pt x="1551" y="1453"/>
                </a:cubicBezTo>
                <a:cubicBezTo>
                  <a:pt x="1548" y="1527"/>
                  <a:pt x="1546" y="1601"/>
                  <a:pt x="1542" y="1675"/>
                </a:cubicBezTo>
                <a:cubicBezTo>
                  <a:pt x="1540" y="1698"/>
                  <a:pt x="1536" y="1722"/>
                  <a:pt x="1533" y="1746"/>
                </a:cubicBezTo>
                <a:cubicBezTo>
                  <a:pt x="1514" y="1855"/>
                  <a:pt x="1445" y="1834"/>
                  <a:pt x="1346" y="1844"/>
                </a:cubicBezTo>
                <a:cubicBezTo>
                  <a:pt x="954" y="1828"/>
                  <a:pt x="450" y="1923"/>
                  <a:pt x="120" y="1809"/>
                </a:cubicBezTo>
                <a:cubicBezTo>
                  <a:pt x="0" y="1689"/>
                  <a:pt x="60" y="1635"/>
                  <a:pt x="84" y="1382"/>
                </a:cubicBezTo>
                <a:cubicBezTo>
                  <a:pt x="85" y="1367"/>
                  <a:pt x="140" y="1355"/>
                  <a:pt x="146" y="1355"/>
                </a:cubicBezTo>
                <a:cubicBezTo>
                  <a:pt x="178" y="1350"/>
                  <a:pt x="211" y="1349"/>
                  <a:pt x="244" y="1346"/>
                </a:cubicBezTo>
                <a:cubicBezTo>
                  <a:pt x="287" y="1336"/>
                  <a:pt x="318" y="1315"/>
                  <a:pt x="360" y="1302"/>
                </a:cubicBezTo>
                <a:cubicBezTo>
                  <a:pt x="380" y="1286"/>
                  <a:pt x="403" y="1275"/>
                  <a:pt x="422" y="1258"/>
                </a:cubicBezTo>
                <a:cubicBezTo>
                  <a:pt x="445" y="1235"/>
                  <a:pt x="460" y="1200"/>
                  <a:pt x="484" y="1178"/>
                </a:cubicBezTo>
                <a:cubicBezTo>
                  <a:pt x="491" y="1170"/>
                  <a:pt x="502" y="1166"/>
                  <a:pt x="511" y="1160"/>
                </a:cubicBezTo>
                <a:cubicBezTo>
                  <a:pt x="520" y="1151"/>
                  <a:pt x="529" y="1142"/>
                  <a:pt x="538" y="1133"/>
                </a:cubicBezTo>
                <a:cubicBezTo>
                  <a:pt x="556" y="1094"/>
                  <a:pt x="573" y="1076"/>
                  <a:pt x="609" y="1053"/>
                </a:cubicBezTo>
                <a:cubicBezTo>
                  <a:pt x="646" y="993"/>
                  <a:pt x="601" y="1051"/>
                  <a:pt x="653" y="1018"/>
                </a:cubicBezTo>
                <a:cubicBezTo>
                  <a:pt x="663" y="1011"/>
                  <a:pt x="669" y="998"/>
                  <a:pt x="680" y="991"/>
                </a:cubicBezTo>
                <a:cubicBezTo>
                  <a:pt x="687" y="985"/>
                  <a:pt x="698" y="986"/>
                  <a:pt x="706" y="982"/>
                </a:cubicBezTo>
                <a:cubicBezTo>
                  <a:pt x="724" y="971"/>
                  <a:pt x="760" y="946"/>
                  <a:pt x="760" y="946"/>
                </a:cubicBezTo>
                <a:cubicBezTo>
                  <a:pt x="784" y="874"/>
                  <a:pt x="747" y="959"/>
                  <a:pt x="795" y="911"/>
                </a:cubicBezTo>
                <a:cubicBezTo>
                  <a:pt x="801" y="904"/>
                  <a:pt x="798" y="891"/>
                  <a:pt x="804" y="884"/>
                </a:cubicBezTo>
                <a:cubicBezTo>
                  <a:pt x="810" y="875"/>
                  <a:pt x="822" y="872"/>
                  <a:pt x="831" y="866"/>
                </a:cubicBezTo>
                <a:cubicBezTo>
                  <a:pt x="850" y="808"/>
                  <a:pt x="871" y="808"/>
                  <a:pt x="920" y="778"/>
                </a:cubicBezTo>
                <a:cubicBezTo>
                  <a:pt x="936" y="729"/>
                  <a:pt x="973" y="717"/>
                  <a:pt x="1018" y="706"/>
                </a:cubicBezTo>
                <a:cubicBezTo>
                  <a:pt x="1059" y="679"/>
                  <a:pt x="1109" y="685"/>
                  <a:pt x="1151" y="662"/>
                </a:cubicBezTo>
                <a:cubicBezTo>
                  <a:pt x="1169" y="651"/>
                  <a:pt x="1204" y="626"/>
                  <a:pt x="1204" y="626"/>
                </a:cubicBezTo>
                <a:cubicBezTo>
                  <a:pt x="1216" y="591"/>
                  <a:pt x="1222" y="575"/>
                  <a:pt x="1258" y="564"/>
                </a:cubicBezTo>
                <a:cubicBezTo>
                  <a:pt x="1271" y="519"/>
                  <a:pt x="1257" y="541"/>
                  <a:pt x="1320" y="520"/>
                </a:cubicBezTo>
                <a:cubicBezTo>
                  <a:pt x="1328" y="517"/>
                  <a:pt x="1337" y="513"/>
                  <a:pt x="1346" y="511"/>
                </a:cubicBezTo>
                <a:cubicBezTo>
                  <a:pt x="1354" y="507"/>
                  <a:pt x="1373" y="502"/>
                  <a:pt x="1373" y="502"/>
                </a:cubicBezTo>
                <a:cubicBezTo>
                  <a:pt x="1388" y="440"/>
                  <a:pt x="1398" y="381"/>
                  <a:pt x="1426" y="324"/>
                </a:cubicBezTo>
                <a:cubicBezTo>
                  <a:pt x="1423" y="279"/>
                  <a:pt x="1438" y="230"/>
                  <a:pt x="1418" y="191"/>
                </a:cubicBezTo>
                <a:cubicBezTo>
                  <a:pt x="1416" y="188"/>
                  <a:pt x="1319" y="166"/>
                  <a:pt x="1284" y="155"/>
                </a:cubicBezTo>
                <a:cubicBezTo>
                  <a:pt x="1278" y="146"/>
                  <a:pt x="1270" y="138"/>
                  <a:pt x="1266" y="129"/>
                </a:cubicBezTo>
                <a:cubicBezTo>
                  <a:pt x="1257" y="110"/>
                  <a:pt x="1258" y="88"/>
                  <a:pt x="1258" y="111"/>
                </a:cubicBezTo>
                <a:lnTo>
                  <a:pt x="1258" y="58"/>
                </a:lnTo>
                <a:close/>
              </a:path>
            </a:pathLst>
          </a:custGeom>
          <a:solidFill>
            <a:schemeClr val="tx2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74" name="Freeform 18"/>
          <p:cNvSpPr>
            <a:spLocks/>
          </p:cNvSpPr>
          <p:nvPr/>
        </p:nvSpPr>
        <p:spPr bwMode="auto">
          <a:xfrm>
            <a:off x="3278188" y="1512888"/>
            <a:ext cx="560387" cy="2874962"/>
          </a:xfrm>
          <a:custGeom>
            <a:avLst/>
            <a:gdLst>
              <a:gd name="T0" fmla="*/ 184 w 353"/>
              <a:gd name="T1" fmla="*/ 15 h 1811"/>
              <a:gd name="T2" fmla="*/ 308 w 353"/>
              <a:gd name="T3" fmla="*/ 51 h 1811"/>
              <a:gd name="T4" fmla="*/ 353 w 353"/>
              <a:gd name="T5" fmla="*/ 513 h 1811"/>
              <a:gd name="T6" fmla="*/ 317 w 353"/>
              <a:gd name="T7" fmla="*/ 1580 h 1811"/>
              <a:gd name="T8" fmla="*/ 228 w 353"/>
              <a:gd name="T9" fmla="*/ 1811 h 1811"/>
              <a:gd name="T10" fmla="*/ 104 w 353"/>
              <a:gd name="T11" fmla="*/ 1793 h 1811"/>
              <a:gd name="T12" fmla="*/ 33 w 353"/>
              <a:gd name="T13" fmla="*/ 1669 h 1811"/>
              <a:gd name="T14" fmla="*/ 77 w 353"/>
              <a:gd name="T15" fmla="*/ 1420 h 1811"/>
              <a:gd name="T16" fmla="*/ 148 w 353"/>
              <a:gd name="T17" fmla="*/ 1367 h 1811"/>
              <a:gd name="T18" fmla="*/ 193 w 353"/>
              <a:gd name="T19" fmla="*/ 1251 h 1811"/>
              <a:gd name="T20" fmla="*/ 166 w 353"/>
              <a:gd name="T21" fmla="*/ 682 h 1811"/>
              <a:gd name="T22" fmla="*/ 166 w 353"/>
              <a:gd name="T23" fmla="*/ 87 h 1811"/>
              <a:gd name="T24" fmla="*/ 184 w 353"/>
              <a:gd name="T25" fmla="*/ 15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3" h="1811">
                <a:moveTo>
                  <a:pt x="184" y="15"/>
                </a:moveTo>
                <a:cubicBezTo>
                  <a:pt x="234" y="0"/>
                  <a:pt x="279" y="5"/>
                  <a:pt x="308" y="51"/>
                </a:cubicBezTo>
                <a:cubicBezTo>
                  <a:pt x="334" y="204"/>
                  <a:pt x="321" y="359"/>
                  <a:pt x="353" y="513"/>
                </a:cubicBezTo>
                <a:cubicBezTo>
                  <a:pt x="347" y="872"/>
                  <a:pt x="338" y="1222"/>
                  <a:pt x="317" y="1580"/>
                </a:cubicBezTo>
                <a:cubicBezTo>
                  <a:pt x="307" y="1731"/>
                  <a:pt x="335" y="1739"/>
                  <a:pt x="228" y="1811"/>
                </a:cubicBezTo>
                <a:cubicBezTo>
                  <a:pt x="186" y="1805"/>
                  <a:pt x="144" y="1802"/>
                  <a:pt x="104" y="1793"/>
                </a:cubicBezTo>
                <a:cubicBezTo>
                  <a:pt x="78" y="1786"/>
                  <a:pt x="43" y="1698"/>
                  <a:pt x="33" y="1669"/>
                </a:cubicBezTo>
                <a:cubicBezTo>
                  <a:pt x="36" y="1579"/>
                  <a:pt x="0" y="1473"/>
                  <a:pt x="77" y="1420"/>
                </a:cubicBezTo>
                <a:cubicBezTo>
                  <a:pt x="101" y="1383"/>
                  <a:pt x="112" y="1389"/>
                  <a:pt x="148" y="1367"/>
                </a:cubicBezTo>
                <a:cubicBezTo>
                  <a:pt x="172" y="1330"/>
                  <a:pt x="182" y="1292"/>
                  <a:pt x="193" y="1251"/>
                </a:cubicBezTo>
                <a:cubicBezTo>
                  <a:pt x="173" y="1061"/>
                  <a:pt x="187" y="871"/>
                  <a:pt x="166" y="682"/>
                </a:cubicBezTo>
                <a:cubicBezTo>
                  <a:pt x="159" y="414"/>
                  <a:pt x="149" y="334"/>
                  <a:pt x="166" y="87"/>
                </a:cubicBezTo>
                <a:cubicBezTo>
                  <a:pt x="168" y="52"/>
                  <a:pt x="200" y="48"/>
                  <a:pt x="184" y="15"/>
                </a:cubicBez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75" name="Freeform 19"/>
          <p:cNvSpPr>
            <a:spLocks/>
          </p:cNvSpPr>
          <p:nvPr/>
        </p:nvSpPr>
        <p:spPr bwMode="auto">
          <a:xfrm>
            <a:off x="1212850" y="1490663"/>
            <a:ext cx="1377950" cy="261937"/>
          </a:xfrm>
          <a:custGeom>
            <a:avLst/>
            <a:gdLst>
              <a:gd name="T0" fmla="*/ 792 w 868"/>
              <a:gd name="T1" fmla="*/ 21 h 165"/>
              <a:gd name="T2" fmla="*/ 205 w 868"/>
              <a:gd name="T3" fmla="*/ 30 h 165"/>
              <a:gd name="T4" fmla="*/ 116 w 868"/>
              <a:gd name="T5" fmla="*/ 39 h 165"/>
              <a:gd name="T6" fmla="*/ 9 w 868"/>
              <a:gd name="T7" fmla="*/ 57 h 165"/>
              <a:gd name="T8" fmla="*/ 0 w 868"/>
              <a:gd name="T9" fmla="*/ 83 h 165"/>
              <a:gd name="T10" fmla="*/ 89 w 868"/>
              <a:gd name="T11" fmla="*/ 154 h 165"/>
              <a:gd name="T12" fmla="*/ 827 w 868"/>
              <a:gd name="T13" fmla="*/ 145 h 165"/>
              <a:gd name="T14" fmla="*/ 845 w 868"/>
              <a:gd name="T15" fmla="*/ 92 h 165"/>
              <a:gd name="T16" fmla="*/ 863 w 868"/>
              <a:gd name="T17" fmla="*/ 65 h 165"/>
              <a:gd name="T18" fmla="*/ 792 w 868"/>
              <a:gd name="T19" fmla="*/ 2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8" h="165">
                <a:moveTo>
                  <a:pt x="792" y="21"/>
                </a:moveTo>
                <a:cubicBezTo>
                  <a:pt x="596" y="24"/>
                  <a:pt x="400" y="24"/>
                  <a:pt x="205" y="30"/>
                </a:cubicBezTo>
                <a:cubicBezTo>
                  <a:pt x="175" y="30"/>
                  <a:pt x="145" y="34"/>
                  <a:pt x="116" y="39"/>
                </a:cubicBezTo>
                <a:cubicBezTo>
                  <a:pt x="80" y="43"/>
                  <a:pt x="9" y="57"/>
                  <a:pt x="9" y="57"/>
                </a:cubicBezTo>
                <a:cubicBezTo>
                  <a:pt x="6" y="65"/>
                  <a:pt x="0" y="73"/>
                  <a:pt x="0" y="83"/>
                </a:cubicBezTo>
                <a:cubicBezTo>
                  <a:pt x="0" y="147"/>
                  <a:pt x="40" y="137"/>
                  <a:pt x="89" y="154"/>
                </a:cubicBezTo>
                <a:cubicBezTo>
                  <a:pt x="335" y="151"/>
                  <a:pt x="581" y="165"/>
                  <a:pt x="827" y="145"/>
                </a:cubicBezTo>
                <a:cubicBezTo>
                  <a:pt x="845" y="143"/>
                  <a:pt x="834" y="107"/>
                  <a:pt x="845" y="92"/>
                </a:cubicBezTo>
                <a:cubicBezTo>
                  <a:pt x="851" y="83"/>
                  <a:pt x="857" y="74"/>
                  <a:pt x="863" y="65"/>
                </a:cubicBezTo>
                <a:cubicBezTo>
                  <a:pt x="849" y="0"/>
                  <a:pt x="868" y="21"/>
                  <a:pt x="792" y="21"/>
                </a:cubicBezTo>
                <a:close/>
              </a:path>
            </a:pathLst>
          </a:custGeom>
          <a:solidFill>
            <a:srgbClr val="00FF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99001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81" name="Freeform 25"/>
          <p:cNvSpPr>
            <a:spLocks/>
          </p:cNvSpPr>
          <p:nvPr/>
        </p:nvSpPr>
        <p:spPr bwMode="auto">
          <a:xfrm>
            <a:off x="5573713" y="1406525"/>
            <a:ext cx="3194050" cy="2701925"/>
          </a:xfrm>
          <a:custGeom>
            <a:avLst/>
            <a:gdLst>
              <a:gd name="T0" fmla="*/ 391 w 2012"/>
              <a:gd name="T1" fmla="*/ 1683 h 1702"/>
              <a:gd name="T2" fmla="*/ 622 w 2012"/>
              <a:gd name="T3" fmla="*/ 1683 h 1702"/>
              <a:gd name="T4" fmla="*/ 640 w 2012"/>
              <a:gd name="T5" fmla="*/ 1656 h 1702"/>
              <a:gd name="T6" fmla="*/ 693 w 2012"/>
              <a:gd name="T7" fmla="*/ 1630 h 1702"/>
              <a:gd name="T8" fmla="*/ 809 w 2012"/>
              <a:gd name="T9" fmla="*/ 1567 h 1702"/>
              <a:gd name="T10" fmla="*/ 916 w 2012"/>
              <a:gd name="T11" fmla="*/ 1523 h 1702"/>
              <a:gd name="T12" fmla="*/ 969 w 2012"/>
              <a:gd name="T13" fmla="*/ 1470 h 1702"/>
              <a:gd name="T14" fmla="*/ 1129 w 2012"/>
              <a:gd name="T15" fmla="*/ 1319 h 1702"/>
              <a:gd name="T16" fmla="*/ 1200 w 2012"/>
              <a:gd name="T17" fmla="*/ 1230 h 1702"/>
              <a:gd name="T18" fmla="*/ 1387 w 2012"/>
              <a:gd name="T19" fmla="*/ 919 h 1702"/>
              <a:gd name="T20" fmla="*/ 1458 w 2012"/>
              <a:gd name="T21" fmla="*/ 830 h 1702"/>
              <a:gd name="T22" fmla="*/ 1547 w 2012"/>
              <a:gd name="T23" fmla="*/ 776 h 1702"/>
              <a:gd name="T24" fmla="*/ 1671 w 2012"/>
              <a:gd name="T25" fmla="*/ 679 h 1702"/>
              <a:gd name="T26" fmla="*/ 1778 w 2012"/>
              <a:gd name="T27" fmla="*/ 590 h 1702"/>
              <a:gd name="T28" fmla="*/ 1840 w 2012"/>
              <a:gd name="T29" fmla="*/ 545 h 1702"/>
              <a:gd name="T30" fmla="*/ 1867 w 2012"/>
              <a:gd name="T31" fmla="*/ 519 h 1702"/>
              <a:gd name="T32" fmla="*/ 1902 w 2012"/>
              <a:gd name="T33" fmla="*/ 510 h 1702"/>
              <a:gd name="T34" fmla="*/ 1929 w 2012"/>
              <a:gd name="T35" fmla="*/ 430 h 1702"/>
              <a:gd name="T36" fmla="*/ 1956 w 2012"/>
              <a:gd name="T37" fmla="*/ 394 h 1702"/>
              <a:gd name="T38" fmla="*/ 1973 w 2012"/>
              <a:gd name="T39" fmla="*/ 359 h 1702"/>
              <a:gd name="T40" fmla="*/ 1991 w 2012"/>
              <a:gd name="T41" fmla="*/ 305 h 1702"/>
              <a:gd name="T42" fmla="*/ 1867 w 2012"/>
              <a:gd name="T43" fmla="*/ 30 h 1702"/>
              <a:gd name="T44" fmla="*/ 685 w 2012"/>
              <a:gd name="T45" fmla="*/ 21 h 1702"/>
              <a:gd name="T46" fmla="*/ 62 w 2012"/>
              <a:gd name="T47" fmla="*/ 65 h 1702"/>
              <a:gd name="T48" fmla="*/ 45 w 2012"/>
              <a:gd name="T49" fmla="*/ 92 h 1702"/>
              <a:gd name="T50" fmla="*/ 27 w 2012"/>
              <a:gd name="T51" fmla="*/ 145 h 1702"/>
              <a:gd name="T52" fmla="*/ 0 w 2012"/>
              <a:gd name="T53" fmla="*/ 590 h 1702"/>
              <a:gd name="T54" fmla="*/ 9 w 2012"/>
              <a:gd name="T55" fmla="*/ 1399 h 1702"/>
              <a:gd name="T56" fmla="*/ 53 w 2012"/>
              <a:gd name="T57" fmla="*/ 1470 h 1702"/>
              <a:gd name="T58" fmla="*/ 125 w 2012"/>
              <a:gd name="T59" fmla="*/ 1523 h 1702"/>
              <a:gd name="T60" fmla="*/ 347 w 2012"/>
              <a:gd name="T61" fmla="*/ 1594 h 1702"/>
              <a:gd name="T62" fmla="*/ 391 w 2012"/>
              <a:gd name="T63" fmla="*/ 1683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12" h="1702">
                <a:moveTo>
                  <a:pt x="391" y="1683"/>
                </a:moveTo>
                <a:cubicBezTo>
                  <a:pt x="473" y="1691"/>
                  <a:pt x="535" y="1702"/>
                  <a:pt x="622" y="1683"/>
                </a:cubicBezTo>
                <a:cubicBezTo>
                  <a:pt x="632" y="1680"/>
                  <a:pt x="631" y="1662"/>
                  <a:pt x="640" y="1656"/>
                </a:cubicBezTo>
                <a:cubicBezTo>
                  <a:pt x="655" y="1643"/>
                  <a:pt x="675" y="1638"/>
                  <a:pt x="693" y="1630"/>
                </a:cubicBezTo>
                <a:cubicBezTo>
                  <a:pt x="732" y="1610"/>
                  <a:pt x="769" y="1585"/>
                  <a:pt x="809" y="1567"/>
                </a:cubicBezTo>
                <a:cubicBezTo>
                  <a:pt x="845" y="1549"/>
                  <a:pt x="882" y="1545"/>
                  <a:pt x="916" y="1523"/>
                </a:cubicBezTo>
                <a:cubicBezTo>
                  <a:pt x="949" y="1469"/>
                  <a:pt x="912" y="1521"/>
                  <a:pt x="969" y="1470"/>
                </a:cubicBezTo>
                <a:cubicBezTo>
                  <a:pt x="1022" y="1421"/>
                  <a:pt x="1067" y="1358"/>
                  <a:pt x="1129" y="1319"/>
                </a:cubicBezTo>
                <a:cubicBezTo>
                  <a:pt x="1152" y="1288"/>
                  <a:pt x="1178" y="1261"/>
                  <a:pt x="1200" y="1230"/>
                </a:cubicBezTo>
                <a:cubicBezTo>
                  <a:pt x="1239" y="1110"/>
                  <a:pt x="1320" y="1022"/>
                  <a:pt x="1387" y="919"/>
                </a:cubicBezTo>
                <a:cubicBezTo>
                  <a:pt x="1418" y="869"/>
                  <a:pt x="1416" y="865"/>
                  <a:pt x="1458" y="830"/>
                </a:cubicBezTo>
                <a:cubicBezTo>
                  <a:pt x="1484" y="807"/>
                  <a:pt x="1518" y="795"/>
                  <a:pt x="1547" y="776"/>
                </a:cubicBezTo>
                <a:cubicBezTo>
                  <a:pt x="1576" y="733"/>
                  <a:pt x="1627" y="707"/>
                  <a:pt x="1671" y="679"/>
                </a:cubicBezTo>
                <a:cubicBezTo>
                  <a:pt x="1701" y="617"/>
                  <a:pt x="1730" y="630"/>
                  <a:pt x="1778" y="590"/>
                </a:cubicBezTo>
                <a:cubicBezTo>
                  <a:pt x="1833" y="542"/>
                  <a:pt x="1789" y="561"/>
                  <a:pt x="1840" y="545"/>
                </a:cubicBezTo>
                <a:cubicBezTo>
                  <a:pt x="1849" y="536"/>
                  <a:pt x="1856" y="525"/>
                  <a:pt x="1867" y="519"/>
                </a:cubicBezTo>
                <a:cubicBezTo>
                  <a:pt x="1877" y="513"/>
                  <a:pt x="1895" y="519"/>
                  <a:pt x="1902" y="510"/>
                </a:cubicBezTo>
                <a:cubicBezTo>
                  <a:pt x="1918" y="486"/>
                  <a:pt x="1912" y="452"/>
                  <a:pt x="1929" y="430"/>
                </a:cubicBezTo>
                <a:cubicBezTo>
                  <a:pt x="1938" y="418"/>
                  <a:pt x="1948" y="406"/>
                  <a:pt x="1956" y="394"/>
                </a:cubicBezTo>
                <a:cubicBezTo>
                  <a:pt x="1962" y="382"/>
                  <a:pt x="1968" y="371"/>
                  <a:pt x="1973" y="359"/>
                </a:cubicBezTo>
                <a:cubicBezTo>
                  <a:pt x="1979" y="341"/>
                  <a:pt x="1991" y="305"/>
                  <a:pt x="1991" y="305"/>
                </a:cubicBezTo>
                <a:cubicBezTo>
                  <a:pt x="2003" y="196"/>
                  <a:pt x="2012" y="32"/>
                  <a:pt x="1867" y="30"/>
                </a:cubicBezTo>
                <a:cubicBezTo>
                  <a:pt x="1473" y="24"/>
                  <a:pt x="1079" y="24"/>
                  <a:pt x="685" y="21"/>
                </a:cubicBezTo>
                <a:cubicBezTo>
                  <a:pt x="499" y="24"/>
                  <a:pt x="254" y="0"/>
                  <a:pt x="62" y="65"/>
                </a:cubicBezTo>
                <a:cubicBezTo>
                  <a:pt x="56" y="74"/>
                  <a:pt x="49" y="82"/>
                  <a:pt x="45" y="92"/>
                </a:cubicBezTo>
                <a:cubicBezTo>
                  <a:pt x="37" y="109"/>
                  <a:pt x="27" y="145"/>
                  <a:pt x="27" y="145"/>
                </a:cubicBezTo>
                <a:cubicBezTo>
                  <a:pt x="21" y="338"/>
                  <a:pt x="20" y="429"/>
                  <a:pt x="0" y="590"/>
                </a:cubicBezTo>
                <a:cubicBezTo>
                  <a:pt x="3" y="859"/>
                  <a:pt x="0" y="1129"/>
                  <a:pt x="9" y="1399"/>
                </a:cubicBezTo>
                <a:cubicBezTo>
                  <a:pt x="10" y="1448"/>
                  <a:pt x="22" y="1449"/>
                  <a:pt x="53" y="1470"/>
                </a:cubicBezTo>
                <a:cubicBezTo>
                  <a:pt x="65" y="1505"/>
                  <a:pt x="89" y="1507"/>
                  <a:pt x="125" y="1523"/>
                </a:cubicBezTo>
                <a:cubicBezTo>
                  <a:pt x="197" y="1554"/>
                  <a:pt x="280" y="1549"/>
                  <a:pt x="347" y="1594"/>
                </a:cubicBezTo>
                <a:cubicBezTo>
                  <a:pt x="354" y="1617"/>
                  <a:pt x="373" y="1665"/>
                  <a:pt x="391" y="1683"/>
                </a:cubicBez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0285" name="Freeform 29"/>
          <p:cNvSpPr>
            <a:spLocks/>
          </p:cNvSpPr>
          <p:nvPr/>
        </p:nvSpPr>
        <p:spPr bwMode="auto">
          <a:xfrm>
            <a:off x="5592763" y="2624138"/>
            <a:ext cx="3394075" cy="1751012"/>
          </a:xfrm>
          <a:custGeom>
            <a:avLst/>
            <a:gdLst>
              <a:gd name="T0" fmla="*/ 281 w 2138"/>
              <a:gd name="T1" fmla="*/ 809 h 1103"/>
              <a:gd name="T2" fmla="*/ 68 w 2138"/>
              <a:gd name="T3" fmla="*/ 818 h 1103"/>
              <a:gd name="T4" fmla="*/ 41 w 2138"/>
              <a:gd name="T5" fmla="*/ 827 h 1103"/>
              <a:gd name="T6" fmla="*/ 15 w 2138"/>
              <a:gd name="T7" fmla="*/ 907 h 1103"/>
              <a:gd name="T8" fmla="*/ 95 w 2138"/>
              <a:gd name="T9" fmla="*/ 1103 h 1103"/>
              <a:gd name="T10" fmla="*/ 1961 w 2138"/>
              <a:gd name="T11" fmla="*/ 1058 h 1103"/>
              <a:gd name="T12" fmla="*/ 1970 w 2138"/>
              <a:gd name="T13" fmla="*/ 98 h 1103"/>
              <a:gd name="T14" fmla="*/ 1864 w 2138"/>
              <a:gd name="T15" fmla="*/ 9 h 1103"/>
              <a:gd name="T16" fmla="*/ 1837 w 2138"/>
              <a:gd name="T17" fmla="*/ 0 h 1103"/>
              <a:gd name="T18" fmla="*/ 1695 w 2138"/>
              <a:gd name="T19" fmla="*/ 9 h 1103"/>
              <a:gd name="T20" fmla="*/ 1588 w 2138"/>
              <a:gd name="T21" fmla="*/ 98 h 1103"/>
              <a:gd name="T22" fmla="*/ 1508 w 2138"/>
              <a:gd name="T23" fmla="*/ 205 h 1103"/>
              <a:gd name="T24" fmla="*/ 1446 w 2138"/>
              <a:gd name="T25" fmla="*/ 285 h 1103"/>
              <a:gd name="T26" fmla="*/ 1428 w 2138"/>
              <a:gd name="T27" fmla="*/ 311 h 1103"/>
              <a:gd name="T28" fmla="*/ 1393 w 2138"/>
              <a:gd name="T29" fmla="*/ 356 h 1103"/>
              <a:gd name="T30" fmla="*/ 1366 w 2138"/>
              <a:gd name="T31" fmla="*/ 400 h 1103"/>
              <a:gd name="T32" fmla="*/ 1259 w 2138"/>
              <a:gd name="T33" fmla="*/ 507 h 1103"/>
              <a:gd name="T34" fmla="*/ 1028 w 2138"/>
              <a:gd name="T35" fmla="*/ 774 h 1103"/>
              <a:gd name="T36" fmla="*/ 948 w 2138"/>
              <a:gd name="T37" fmla="*/ 818 h 1103"/>
              <a:gd name="T38" fmla="*/ 690 w 2138"/>
              <a:gd name="T39" fmla="*/ 836 h 1103"/>
              <a:gd name="T40" fmla="*/ 521 w 2138"/>
              <a:gd name="T41" fmla="*/ 969 h 1103"/>
              <a:gd name="T42" fmla="*/ 361 w 2138"/>
              <a:gd name="T43" fmla="*/ 898 h 1103"/>
              <a:gd name="T44" fmla="*/ 290 w 2138"/>
              <a:gd name="T45" fmla="*/ 809 h 1103"/>
              <a:gd name="T46" fmla="*/ 281 w 2138"/>
              <a:gd name="T47" fmla="*/ 809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38" h="1103">
                <a:moveTo>
                  <a:pt x="281" y="809"/>
                </a:moveTo>
                <a:cubicBezTo>
                  <a:pt x="210" y="812"/>
                  <a:pt x="138" y="812"/>
                  <a:pt x="68" y="818"/>
                </a:cubicBezTo>
                <a:cubicBezTo>
                  <a:pt x="58" y="818"/>
                  <a:pt x="47" y="820"/>
                  <a:pt x="41" y="827"/>
                </a:cubicBezTo>
                <a:cubicBezTo>
                  <a:pt x="21" y="847"/>
                  <a:pt x="15" y="907"/>
                  <a:pt x="15" y="907"/>
                </a:cubicBezTo>
                <a:cubicBezTo>
                  <a:pt x="21" y="1003"/>
                  <a:pt x="0" y="1071"/>
                  <a:pt x="95" y="1103"/>
                </a:cubicBezTo>
                <a:cubicBezTo>
                  <a:pt x="719" y="1096"/>
                  <a:pt x="1338" y="1076"/>
                  <a:pt x="1961" y="1058"/>
                </a:cubicBezTo>
                <a:cubicBezTo>
                  <a:pt x="2138" y="791"/>
                  <a:pt x="1979" y="417"/>
                  <a:pt x="1970" y="98"/>
                </a:cubicBezTo>
                <a:cubicBezTo>
                  <a:pt x="1968" y="40"/>
                  <a:pt x="1906" y="23"/>
                  <a:pt x="1864" y="9"/>
                </a:cubicBezTo>
                <a:cubicBezTo>
                  <a:pt x="1855" y="5"/>
                  <a:pt x="1837" y="0"/>
                  <a:pt x="1837" y="0"/>
                </a:cubicBezTo>
                <a:cubicBezTo>
                  <a:pt x="1789" y="3"/>
                  <a:pt x="1742" y="3"/>
                  <a:pt x="1695" y="9"/>
                </a:cubicBezTo>
                <a:cubicBezTo>
                  <a:pt x="1647" y="14"/>
                  <a:pt x="1625" y="73"/>
                  <a:pt x="1588" y="98"/>
                </a:cubicBezTo>
                <a:cubicBezTo>
                  <a:pt x="1565" y="142"/>
                  <a:pt x="1539" y="167"/>
                  <a:pt x="1508" y="205"/>
                </a:cubicBezTo>
                <a:cubicBezTo>
                  <a:pt x="1486" y="230"/>
                  <a:pt x="1466" y="258"/>
                  <a:pt x="1446" y="285"/>
                </a:cubicBezTo>
                <a:cubicBezTo>
                  <a:pt x="1439" y="293"/>
                  <a:pt x="1428" y="311"/>
                  <a:pt x="1428" y="311"/>
                </a:cubicBezTo>
                <a:cubicBezTo>
                  <a:pt x="1407" y="371"/>
                  <a:pt x="1435" y="306"/>
                  <a:pt x="1393" y="356"/>
                </a:cubicBezTo>
                <a:cubicBezTo>
                  <a:pt x="1381" y="369"/>
                  <a:pt x="1376" y="386"/>
                  <a:pt x="1366" y="400"/>
                </a:cubicBezTo>
                <a:cubicBezTo>
                  <a:pt x="1332" y="440"/>
                  <a:pt x="1294" y="470"/>
                  <a:pt x="1259" y="507"/>
                </a:cubicBezTo>
                <a:cubicBezTo>
                  <a:pt x="1176" y="590"/>
                  <a:pt x="1126" y="705"/>
                  <a:pt x="1028" y="774"/>
                </a:cubicBezTo>
                <a:cubicBezTo>
                  <a:pt x="1012" y="784"/>
                  <a:pt x="974" y="815"/>
                  <a:pt x="948" y="818"/>
                </a:cubicBezTo>
                <a:cubicBezTo>
                  <a:pt x="862" y="826"/>
                  <a:pt x="776" y="830"/>
                  <a:pt x="690" y="836"/>
                </a:cubicBezTo>
                <a:cubicBezTo>
                  <a:pt x="610" y="863"/>
                  <a:pt x="600" y="942"/>
                  <a:pt x="521" y="969"/>
                </a:cubicBezTo>
                <a:cubicBezTo>
                  <a:pt x="436" y="960"/>
                  <a:pt x="406" y="966"/>
                  <a:pt x="361" y="898"/>
                </a:cubicBezTo>
                <a:cubicBezTo>
                  <a:pt x="343" y="840"/>
                  <a:pt x="351" y="829"/>
                  <a:pt x="290" y="809"/>
                </a:cubicBezTo>
                <a:cubicBezTo>
                  <a:pt x="257" y="820"/>
                  <a:pt x="255" y="822"/>
                  <a:pt x="281" y="809"/>
                </a:cubicBez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53225" y="6253695"/>
            <a:ext cx="2133600" cy="365125"/>
          </a:xfrm>
        </p:spPr>
        <p:txBody>
          <a:bodyPr/>
          <a:lstStyle/>
          <a:p>
            <a:fld id="{74447DD3-B62B-FC41-A34D-4687105058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61" grpId="0" animBg="1"/>
      <p:bldP spid="112026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337" name="Picture 33" descr="fig4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"/>
          <a:stretch>
            <a:fillRect/>
          </a:stretch>
        </p:blipFill>
        <p:spPr bwMode="auto">
          <a:xfrm>
            <a:off x="6007100" y="1454150"/>
            <a:ext cx="30543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rwp-path-entropy-2sd-new-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430338"/>
            <a:ext cx="311467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7" name="Picture 3" descr="torus-path-entropy-2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57338"/>
            <a:ext cx="31797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2308" name="AutoShape 4"/>
          <p:cNvSpPr>
            <a:spLocks noChangeArrowheads="1"/>
          </p:cNvSpPr>
          <p:nvPr/>
        </p:nvSpPr>
        <p:spPr bwMode="auto">
          <a:xfrm>
            <a:off x="1139825" y="5460471"/>
            <a:ext cx="6696075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  <a:noFill/>
        </p:spPr>
        <p:txBody>
          <a:bodyPr/>
          <a:lstStyle/>
          <a:p>
            <a:r>
              <a:rPr lang="en-US"/>
              <a:t>Results in Framework Space (2 Flows) </a:t>
            </a:r>
          </a:p>
        </p:txBody>
      </p:sp>
      <p:sp>
        <p:nvSpPr>
          <p:cNvPr id="1122311" name="Rectangle 7"/>
          <p:cNvSpPr>
            <a:spLocks noChangeArrowheads="1"/>
          </p:cNvSpPr>
          <p:nvPr/>
        </p:nvSpPr>
        <p:spPr bwMode="auto">
          <a:xfrm>
            <a:off x="1062038" y="1063625"/>
            <a:ext cx="10937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Torus</a:t>
            </a:r>
            <a:endParaRPr lang="en-US" sz="1600" b="0"/>
          </a:p>
        </p:txBody>
      </p:sp>
      <p:sp>
        <p:nvSpPr>
          <p:cNvPr id="1122312" name="Rectangle 8"/>
          <p:cNvSpPr>
            <a:spLocks noChangeArrowheads="1"/>
          </p:cNvSpPr>
          <p:nvPr/>
        </p:nvSpPr>
        <p:spPr bwMode="auto">
          <a:xfrm>
            <a:off x="4413250" y="1101725"/>
            <a:ext cx="1014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RWP</a:t>
            </a:r>
            <a:endParaRPr lang="en-US" sz="1600" b="0"/>
          </a:p>
        </p:txBody>
      </p:sp>
      <p:sp>
        <p:nvSpPr>
          <p:cNvPr id="1122313" name="Rectangle 9"/>
          <p:cNvSpPr>
            <a:spLocks noChangeArrowheads="1"/>
          </p:cNvSpPr>
          <p:nvPr/>
        </p:nvSpPr>
        <p:spPr bwMode="auto">
          <a:xfrm>
            <a:off x="3784600" y="4337050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2315" name="Rectangle 11"/>
          <p:cNvSpPr>
            <a:spLocks noChangeArrowheads="1"/>
          </p:cNvSpPr>
          <p:nvPr/>
        </p:nvSpPr>
        <p:spPr bwMode="auto">
          <a:xfrm rot="-5400000">
            <a:off x="5926138" y="2697163"/>
            <a:ext cx="400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</a:t>
            </a:r>
            <a:endParaRPr lang="en-US" sz="2800" b="0"/>
          </a:p>
        </p:txBody>
      </p:sp>
      <p:sp>
        <p:nvSpPr>
          <p:cNvPr id="1122316" name="Rectangle 12"/>
          <p:cNvSpPr>
            <a:spLocks noChangeArrowheads="1"/>
          </p:cNvSpPr>
          <p:nvPr/>
        </p:nvSpPr>
        <p:spPr bwMode="auto">
          <a:xfrm>
            <a:off x="769938" y="4418013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2317" name="Rectangle 13"/>
          <p:cNvSpPr>
            <a:spLocks noChangeArrowheads="1"/>
          </p:cNvSpPr>
          <p:nvPr/>
        </p:nvSpPr>
        <p:spPr bwMode="auto">
          <a:xfrm>
            <a:off x="7802563" y="4302125"/>
            <a:ext cx="723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h</a:t>
            </a:r>
            <a:r>
              <a:rPr lang="en-US" sz="2800" b="0" i="1">
                <a:latin typeface="ヒラギノ角ゴ ProN W3" charset="0"/>
                <a:sym typeface="Symbol" charset="0"/>
              </a:rPr>
              <a:t>           </a:t>
            </a:r>
            <a:endParaRPr lang="en-US" sz="2800" b="0"/>
          </a:p>
        </p:txBody>
      </p:sp>
      <p:sp>
        <p:nvSpPr>
          <p:cNvPr id="1122318" name="Rectangle 14"/>
          <p:cNvSpPr>
            <a:spLocks noChangeArrowheads="1"/>
          </p:cNvSpPr>
          <p:nvPr/>
        </p:nvSpPr>
        <p:spPr bwMode="auto">
          <a:xfrm>
            <a:off x="2571750" y="472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 </a:t>
            </a:r>
            <a:r>
              <a:rPr lang="en-US" sz="2400" b="0">
                <a:solidFill>
                  <a:srgbClr val="0080FF"/>
                </a:solidFill>
              </a:rPr>
              <a:t>Route   </a:t>
            </a:r>
            <a:r>
              <a:rPr lang="en-US" sz="2400" b="0"/>
              <a:t>Flood   </a:t>
            </a:r>
            <a:r>
              <a:rPr lang="en-US" sz="2400" b="0">
                <a:solidFill>
                  <a:srgbClr val="FF00FF"/>
                </a:solidFill>
              </a:rPr>
              <a:t>DTN</a:t>
            </a:r>
            <a:r>
              <a:rPr lang="en-US" sz="2400" b="0">
                <a:solidFill>
                  <a:srgbClr val="0080FF"/>
                </a:solidFill>
              </a:rPr>
              <a:t>   </a:t>
            </a:r>
            <a:r>
              <a:rPr lang="en-US" sz="2400" b="0">
                <a:solidFill>
                  <a:srgbClr val="00FF00"/>
                </a:solidFill>
              </a:rPr>
              <a:t>None</a:t>
            </a:r>
          </a:p>
        </p:txBody>
      </p:sp>
      <p:sp>
        <p:nvSpPr>
          <p:cNvPr id="1122319" name="Rectangle 15"/>
          <p:cNvSpPr>
            <a:spLocks noChangeArrowheads="1"/>
          </p:cNvSpPr>
          <p:nvPr/>
        </p:nvSpPr>
        <p:spPr bwMode="auto">
          <a:xfrm rot="-5400000">
            <a:off x="-1336674" y="2439987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2320" name="Rectangle 16"/>
          <p:cNvSpPr>
            <a:spLocks noChangeArrowheads="1"/>
          </p:cNvSpPr>
          <p:nvPr/>
        </p:nvSpPr>
        <p:spPr bwMode="auto">
          <a:xfrm rot="-5400000">
            <a:off x="1733551" y="2436812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2321" name="Freeform 17"/>
          <p:cNvSpPr>
            <a:spLocks/>
          </p:cNvSpPr>
          <p:nvPr/>
        </p:nvSpPr>
        <p:spPr bwMode="auto">
          <a:xfrm>
            <a:off x="746125" y="1695450"/>
            <a:ext cx="1179513" cy="1104900"/>
          </a:xfrm>
          <a:custGeom>
            <a:avLst/>
            <a:gdLst>
              <a:gd name="T0" fmla="*/ 748 w 779"/>
              <a:gd name="T1" fmla="*/ 53 h 688"/>
              <a:gd name="T2" fmla="*/ 677 w 779"/>
              <a:gd name="T3" fmla="*/ 17 h 688"/>
              <a:gd name="T4" fmla="*/ 606 w 779"/>
              <a:gd name="T5" fmla="*/ 0 h 688"/>
              <a:gd name="T6" fmla="*/ 72 w 779"/>
              <a:gd name="T7" fmla="*/ 26 h 688"/>
              <a:gd name="T8" fmla="*/ 46 w 779"/>
              <a:gd name="T9" fmla="*/ 35 h 688"/>
              <a:gd name="T10" fmla="*/ 10 w 779"/>
              <a:gd name="T11" fmla="*/ 88 h 688"/>
              <a:gd name="T12" fmla="*/ 46 w 779"/>
              <a:gd name="T13" fmla="*/ 311 h 688"/>
              <a:gd name="T14" fmla="*/ 223 w 779"/>
              <a:gd name="T15" fmla="*/ 568 h 688"/>
              <a:gd name="T16" fmla="*/ 401 w 779"/>
              <a:gd name="T17" fmla="*/ 648 h 688"/>
              <a:gd name="T18" fmla="*/ 561 w 779"/>
              <a:gd name="T19" fmla="*/ 666 h 688"/>
              <a:gd name="T20" fmla="*/ 606 w 779"/>
              <a:gd name="T21" fmla="*/ 586 h 688"/>
              <a:gd name="T22" fmla="*/ 695 w 779"/>
              <a:gd name="T23" fmla="*/ 373 h 688"/>
              <a:gd name="T24" fmla="*/ 757 w 779"/>
              <a:gd name="T25" fmla="*/ 266 h 688"/>
              <a:gd name="T26" fmla="*/ 748 w 779"/>
              <a:gd name="T27" fmla="*/ 71 h 688"/>
              <a:gd name="T28" fmla="*/ 721 w 779"/>
              <a:gd name="T29" fmla="*/ 53 h 688"/>
              <a:gd name="T30" fmla="*/ 748 w 779"/>
              <a:gd name="T31" fmla="*/ 53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9" h="688">
                <a:moveTo>
                  <a:pt x="748" y="53"/>
                </a:moveTo>
                <a:cubicBezTo>
                  <a:pt x="718" y="33"/>
                  <a:pt x="715" y="28"/>
                  <a:pt x="677" y="17"/>
                </a:cubicBezTo>
                <a:cubicBezTo>
                  <a:pt x="653" y="9"/>
                  <a:pt x="606" y="0"/>
                  <a:pt x="606" y="0"/>
                </a:cubicBezTo>
                <a:cubicBezTo>
                  <a:pt x="427" y="7"/>
                  <a:pt x="250" y="19"/>
                  <a:pt x="72" y="26"/>
                </a:cubicBezTo>
                <a:cubicBezTo>
                  <a:pt x="63" y="29"/>
                  <a:pt x="52" y="28"/>
                  <a:pt x="46" y="35"/>
                </a:cubicBezTo>
                <a:cubicBezTo>
                  <a:pt x="30" y="50"/>
                  <a:pt x="10" y="88"/>
                  <a:pt x="10" y="88"/>
                </a:cubicBezTo>
                <a:cubicBezTo>
                  <a:pt x="14" y="174"/>
                  <a:pt x="0" y="242"/>
                  <a:pt x="46" y="311"/>
                </a:cubicBezTo>
                <a:cubicBezTo>
                  <a:pt x="63" y="395"/>
                  <a:pt x="133" y="540"/>
                  <a:pt x="223" y="568"/>
                </a:cubicBezTo>
                <a:cubicBezTo>
                  <a:pt x="280" y="606"/>
                  <a:pt x="331" y="635"/>
                  <a:pt x="401" y="648"/>
                </a:cubicBezTo>
                <a:cubicBezTo>
                  <a:pt x="461" y="688"/>
                  <a:pt x="473" y="673"/>
                  <a:pt x="561" y="666"/>
                </a:cubicBezTo>
                <a:cubicBezTo>
                  <a:pt x="579" y="639"/>
                  <a:pt x="588" y="612"/>
                  <a:pt x="606" y="586"/>
                </a:cubicBezTo>
                <a:cubicBezTo>
                  <a:pt x="622" y="506"/>
                  <a:pt x="649" y="440"/>
                  <a:pt x="695" y="373"/>
                </a:cubicBezTo>
                <a:cubicBezTo>
                  <a:pt x="706" y="332"/>
                  <a:pt x="727" y="295"/>
                  <a:pt x="757" y="266"/>
                </a:cubicBezTo>
                <a:cubicBezTo>
                  <a:pt x="774" y="214"/>
                  <a:pt x="779" y="116"/>
                  <a:pt x="748" y="71"/>
                </a:cubicBezTo>
                <a:cubicBezTo>
                  <a:pt x="741" y="62"/>
                  <a:pt x="721" y="63"/>
                  <a:pt x="721" y="53"/>
                </a:cubicBezTo>
                <a:cubicBezTo>
                  <a:pt x="721" y="44"/>
                  <a:pt x="739" y="53"/>
                  <a:pt x="748" y="53"/>
                </a:cubicBez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3" name="Freeform 19"/>
          <p:cNvSpPr>
            <a:spLocks/>
          </p:cNvSpPr>
          <p:nvPr/>
        </p:nvSpPr>
        <p:spPr bwMode="auto">
          <a:xfrm>
            <a:off x="1812925" y="3021013"/>
            <a:ext cx="1206500" cy="1173162"/>
          </a:xfrm>
          <a:custGeom>
            <a:avLst/>
            <a:gdLst>
              <a:gd name="T0" fmla="*/ 969 w 969"/>
              <a:gd name="T1" fmla="*/ 124 h 747"/>
              <a:gd name="T2" fmla="*/ 862 w 969"/>
              <a:gd name="T3" fmla="*/ 53 h 747"/>
              <a:gd name="T4" fmla="*/ 711 w 969"/>
              <a:gd name="T5" fmla="*/ 0 h 747"/>
              <a:gd name="T6" fmla="*/ 613 w 969"/>
              <a:gd name="T7" fmla="*/ 9 h 747"/>
              <a:gd name="T8" fmla="*/ 533 w 969"/>
              <a:gd name="T9" fmla="*/ 80 h 747"/>
              <a:gd name="T10" fmla="*/ 471 w 969"/>
              <a:gd name="T11" fmla="*/ 240 h 747"/>
              <a:gd name="T12" fmla="*/ 427 w 969"/>
              <a:gd name="T13" fmla="*/ 453 h 747"/>
              <a:gd name="T14" fmla="*/ 356 w 969"/>
              <a:gd name="T15" fmla="*/ 533 h 747"/>
              <a:gd name="T16" fmla="*/ 285 w 969"/>
              <a:gd name="T17" fmla="*/ 596 h 747"/>
              <a:gd name="T18" fmla="*/ 116 w 969"/>
              <a:gd name="T19" fmla="*/ 622 h 747"/>
              <a:gd name="T20" fmla="*/ 62 w 969"/>
              <a:gd name="T21" fmla="*/ 640 h 747"/>
              <a:gd name="T22" fmla="*/ 0 w 969"/>
              <a:gd name="T23" fmla="*/ 711 h 747"/>
              <a:gd name="T24" fmla="*/ 36 w 969"/>
              <a:gd name="T25" fmla="*/ 747 h 747"/>
              <a:gd name="T26" fmla="*/ 667 w 969"/>
              <a:gd name="T27" fmla="*/ 738 h 747"/>
              <a:gd name="T28" fmla="*/ 809 w 969"/>
              <a:gd name="T29" fmla="*/ 649 h 747"/>
              <a:gd name="T30" fmla="*/ 889 w 969"/>
              <a:gd name="T31" fmla="*/ 578 h 747"/>
              <a:gd name="T32" fmla="*/ 907 w 969"/>
              <a:gd name="T33" fmla="*/ 542 h 747"/>
              <a:gd name="T34" fmla="*/ 925 w 969"/>
              <a:gd name="T35" fmla="*/ 489 h 747"/>
              <a:gd name="T36" fmla="*/ 969 w 969"/>
              <a:gd name="T37" fmla="*/ 124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9" h="747">
                <a:moveTo>
                  <a:pt x="969" y="124"/>
                </a:moveTo>
                <a:cubicBezTo>
                  <a:pt x="934" y="90"/>
                  <a:pt x="907" y="71"/>
                  <a:pt x="862" y="53"/>
                </a:cubicBezTo>
                <a:cubicBezTo>
                  <a:pt x="828" y="1"/>
                  <a:pt x="767" y="6"/>
                  <a:pt x="711" y="0"/>
                </a:cubicBezTo>
                <a:cubicBezTo>
                  <a:pt x="678" y="3"/>
                  <a:pt x="644" y="0"/>
                  <a:pt x="613" y="9"/>
                </a:cubicBezTo>
                <a:cubicBezTo>
                  <a:pt x="582" y="17"/>
                  <a:pt x="559" y="62"/>
                  <a:pt x="533" y="80"/>
                </a:cubicBezTo>
                <a:cubicBezTo>
                  <a:pt x="516" y="134"/>
                  <a:pt x="482" y="182"/>
                  <a:pt x="471" y="240"/>
                </a:cubicBezTo>
                <a:cubicBezTo>
                  <a:pt x="461" y="285"/>
                  <a:pt x="450" y="417"/>
                  <a:pt x="427" y="453"/>
                </a:cubicBezTo>
                <a:cubicBezTo>
                  <a:pt x="407" y="482"/>
                  <a:pt x="375" y="503"/>
                  <a:pt x="356" y="533"/>
                </a:cubicBezTo>
                <a:cubicBezTo>
                  <a:pt x="336" y="562"/>
                  <a:pt x="327" y="583"/>
                  <a:pt x="285" y="596"/>
                </a:cubicBezTo>
                <a:cubicBezTo>
                  <a:pt x="225" y="613"/>
                  <a:pt x="182" y="616"/>
                  <a:pt x="116" y="622"/>
                </a:cubicBezTo>
                <a:cubicBezTo>
                  <a:pt x="98" y="628"/>
                  <a:pt x="72" y="624"/>
                  <a:pt x="62" y="640"/>
                </a:cubicBezTo>
                <a:cubicBezTo>
                  <a:pt x="21" y="702"/>
                  <a:pt x="44" y="681"/>
                  <a:pt x="0" y="711"/>
                </a:cubicBezTo>
                <a:cubicBezTo>
                  <a:pt x="8" y="735"/>
                  <a:pt x="4" y="747"/>
                  <a:pt x="36" y="747"/>
                </a:cubicBezTo>
                <a:cubicBezTo>
                  <a:pt x="246" y="747"/>
                  <a:pt x="456" y="741"/>
                  <a:pt x="667" y="738"/>
                </a:cubicBezTo>
                <a:cubicBezTo>
                  <a:pt x="705" y="697"/>
                  <a:pt x="761" y="680"/>
                  <a:pt x="809" y="649"/>
                </a:cubicBezTo>
                <a:cubicBezTo>
                  <a:pt x="831" y="615"/>
                  <a:pt x="860" y="605"/>
                  <a:pt x="889" y="578"/>
                </a:cubicBezTo>
                <a:cubicBezTo>
                  <a:pt x="895" y="566"/>
                  <a:pt x="901" y="554"/>
                  <a:pt x="907" y="542"/>
                </a:cubicBezTo>
                <a:cubicBezTo>
                  <a:pt x="913" y="524"/>
                  <a:pt x="925" y="489"/>
                  <a:pt x="925" y="489"/>
                </a:cubicBezTo>
                <a:cubicBezTo>
                  <a:pt x="934" y="365"/>
                  <a:pt x="954" y="246"/>
                  <a:pt x="969" y="124"/>
                </a:cubicBezTo>
                <a:close/>
              </a:path>
            </a:pathLst>
          </a:custGeom>
          <a:solidFill>
            <a:srgbClr val="FF0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25999"/>
                  </a:scheme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25" name="Freeform 21"/>
          <p:cNvSpPr>
            <a:spLocks/>
          </p:cNvSpPr>
          <p:nvPr/>
        </p:nvSpPr>
        <p:spPr bwMode="auto">
          <a:xfrm>
            <a:off x="4573588" y="1608138"/>
            <a:ext cx="1184275" cy="2582862"/>
          </a:xfrm>
          <a:custGeom>
            <a:avLst/>
            <a:gdLst>
              <a:gd name="T0" fmla="*/ 363 w 746"/>
              <a:gd name="T1" fmla="*/ 0 h 1627"/>
              <a:gd name="T2" fmla="*/ 221 w 746"/>
              <a:gd name="T3" fmla="*/ 36 h 1627"/>
              <a:gd name="T4" fmla="*/ 159 w 746"/>
              <a:gd name="T5" fmla="*/ 107 h 1627"/>
              <a:gd name="T6" fmla="*/ 141 w 746"/>
              <a:gd name="T7" fmla="*/ 134 h 1627"/>
              <a:gd name="T8" fmla="*/ 115 w 746"/>
              <a:gd name="T9" fmla="*/ 151 h 1627"/>
              <a:gd name="T10" fmla="*/ 79 w 746"/>
              <a:gd name="T11" fmla="*/ 285 h 1627"/>
              <a:gd name="T12" fmla="*/ 35 w 746"/>
              <a:gd name="T13" fmla="*/ 418 h 1627"/>
              <a:gd name="T14" fmla="*/ 70 w 746"/>
              <a:gd name="T15" fmla="*/ 854 h 1627"/>
              <a:gd name="T16" fmla="*/ 141 w 746"/>
              <a:gd name="T17" fmla="*/ 1111 h 1627"/>
              <a:gd name="T18" fmla="*/ 275 w 746"/>
              <a:gd name="T19" fmla="*/ 1369 h 1627"/>
              <a:gd name="T20" fmla="*/ 337 w 746"/>
              <a:gd name="T21" fmla="*/ 1440 h 1627"/>
              <a:gd name="T22" fmla="*/ 461 w 746"/>
              <a:gd name="T23" fmla="*/ 1627 h 1627"/>
              <a:gd name="T24" fmla="*/ 657 w 746"/>
              <a:gd name="T25" fmla="*/ 1618 h 1627"/>
              <a:gd name="T26" fmla="*/ 692 w 746"/>
              <a:gd name="T27" fmla="*/ 1574 h 1627"/>
              <a:gd name="T28" fmla="*/ 728 w 746"/>
              <a:gd name="T29" fmla="*/ 1520 h 1627"/>
              <a:gd name="T30" fmla="*/ 692 w 746"/>
              <a:gd name="T31" fmla="*/ 1271 h 1627"/>
              <a:gd name="T32" fmla="*/ 701 w 746"/>
              <a:gd name="T33" fmla="*/ 854 h 1627"/>
              <a:gd name="T34" fmla="*/ 746 w 746"/>
              <a:gd name="T35" fmla="*/ 498 h 1627"/>
              <a:gd name="T36" fmla="*/ 719 w 746"/>
              <a:gd name="T37" fmla="*/ 169 h 1627"/>
              <a:gd name="T38" fmla="*/ 648 w 746"/>
              <a:gd name="T39" fmla="*/ 116 h 1627"/>
              <a:gd name="T40" fmla="*/ 595 w 746"/>
              <a:gd name="T41" fmla="*/ 71 h 1627"/>
              <a:gd name="T42" fmla="*/ 515 w 746"/>
              <a:gd name="T43" fmla="*/ 54 h 1627"/>
              <a:gd name="T44" fmla="*/ 479 w 746"/>
              <a:gd name="T45" fmla="*/ 36 h 1627"/>
              <a:gd name="T46" fmla="*/ 363 w 746"/>
              <a:gd name="T47" fmla="*/ 0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46" h="1627">
                <a:moveTo>
                  <a:pt x="363" y="0"/>
                </a:moveTo>
                <a:cubicBezTo>
                  <a:pt x="313" y="8"/>
                  <a:pt x="263" y="7"/>
                  <a:pt x="221" y="36"/>
                </a:cubicBezTo>
                <a:cubicBezTo>
                  <a:pt x="180" y="98"/>
                  <a:pt x="203" y="77"/>
                  <a:pt x="159" y="107"/>
                </a:cubicBezTo>
                <a:cubicBezTo>
                  <a:pt x="153" y="116"/>
                  <a:pt x="148" y="126"/>
                  <a:pt x="141" y="134"/>
                </a:cubicBezTo>
                <a:cubicBezTo>
                  <a:pt x="133" y="141"/>
                  <a:pt x="121" y="142"/>
                  <a:pt x="115" y="151"/>
                </a:cubicBezTo>
                <a:cubicBezTo>
                  <a:pt x="88" y="183"/>
                  <a:pt x="89" y="245"/>
                  <a:pt x="79" y="285"/>
                </a:cubicBezTo>
                <a:cubicBezTo>
                  <a:pt x="66" y="329"/>
                  <a:pt x="48" y="373"/>
                  <a:pt x="35" y="418"/>
                </a:cubicBezTo>
                <a:cubicBezTo>
                  <a:pt x="38" y="595"/>
                  <a:pt x="0" y="715"/>
                  <a:pt x="70" y="854"/>
                </a:cubicBezTo>
                <a:cubicBezTo>
                  <a:pt x="76" y="960"/>
                  <a:pt x="66" y="1036"/>
                  <a:pt x="141" y="1111"/>
                </a:cubicBezTo>
                <a:cubicBezTo>
                  <a:pt x="173" y="1207"/>
                  <a:pt x="216" y="1286"/>
                  <a:pt x="275" y="1369"/>
                </a:cubicBezTo>
                <a:cubicBezTo>
                  <a:pt x="306" y="1413"/>
                  <a:pt x="282" y="1414"/>
                  <a:pt x="337" y="1440"/>
                </a:cubicBezTo>
                <a:cubicBezTo>
                  <a:pt x="351" y="1498"/>
                  <a:pt x="400" y="1606"/>
                  <a:pt x="461" y="1627"/>
                </a:cubicBezTo>
                <a:cubicBezTo>
                  <a:pt x="526" y="1624"/>
                  <a:pt x="592" y="1625"/>
                  <a:pt x="657" y="1618"/>
                </a:cubicBezTo>
                <a:cubicBezTo>
                  <a:pt x="688" y="1614"/>
                  <a:pt x="681" y="1593"/>
                  <a:pt x="692" y="1574"/>
                </a:cubicBezTo>
                <a:cubicBezTo>
                  <a:pt x="702" y="1555"/>
                  <a:pt x="728" y="1520"/>
                  <a:pt x="728" y="1520"/>
                </a:cubicBezTo>
                <a:cubicBezTo>
                  <a:pt x="714" y="1259"/>
                  <a:pt x="720" y="1414"/>
                  <a:pt x="692" y="1271"/>
                </a:cubicBezTo>
                <a:cubicBezTo>
                  <a:pt x="681" y="1131"/>
                  <a:pt x="677" y="992"/>
                  <a:pt x="701" y="854"/>
                </a:cubicBezTo>
                <a:cubicBezTo>
                  <a:pt x="710" y="734"/>
                  <a:pt x="716" y="614"/>
                  <a:pt x="746" y="498"/>
                </a:cubicBezTo>
                <a:cubicBezTo>
                  <a:pt x="742" y="411"/>
                  <a:pt x="743" y="264"/>
                  <a:pt x="719" y="169"/>
                </a:cubicBezTo>
                <a:cubicBezTo>
                  <a:pt x="710" y="137"/>
                  <a:pt x="674" y="124"/>
                  <a:pt x="648" y="116"/>
                </a:cubicBezTo>
                <a:cubicBezTo>
                  <a:pt x="625" y="71"/>
                  <a:pt x="642" y="81"/>
                  <a:pt x="595" y="71"/>
                </a:cubicBezTo>
                <a:cubicBezTo>
                  <a:pt x="568" y="64"/>
                  <a:pt x="515" y="54"/>
                  <a:pt x="515" y="54"/>
                </a:cubicBezTo>
                <a:cubicBezTo>
                  <a:pt x="503" y="48"/>
                  <a:pt x="492" y="38"/>
                  <a:pt x="479" y="36"/>
                </a:cubicBezTo>
                <a:cubicBezTo>
                  <a:pt x="352" y="7"/>
                  <a:pt x="337" y="57"/>
                  <a:pt x="363" y="0"/>
                </a:cubicBez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4" name="Freeform 30"/>
          <p:cNvSpPr>
            <a:spLocks/>
          </p:cNvSpPr>
          <p:nvPr/>
        </p:nvSpPr>
        <p:spPr bwMode="auto">
          <a:xfrm>
            <a:off x="3852863" y="1601788"/>
            <a:ext cx="1228725" cy="1338262"/>
          </a:xfrm>
          <a:custGeom>
            <a:avLst/>
            <a:gdLst>
              <a:gd name="T0" fmla="*/ 461 w 774"/>
              <a:gd name="T1" fmla="*/ 843 h 843"/>
              <a:gd name="T2" fmla="*/ 0 w 774"/>
              <a:gd name="T3" fmla="*/ 843 h 843"/>
              <a:gd name="T4" fmla="*/ 9 w 774"/>
              <a:gd name="T5" fmla="*/ 0 h 843"/>
              <a:gd name="T6" fmla="*/ 774 w 774"/>
              <a:gd name="T7" fmla="*/ 0 h 843"/>
              <a:gd name="T8" fmla="*/ 565 w 774"/>
              <a:gd name="T9" fmla="*/ 113 h 843"/>
              <a:gd name="T10" fmla="*/ 444 w 774"/>
              <a:gd name="T11" fmla="*/ 539 h 843"/>
              <a:gd name="T12" fmla="*/ 461 w 774"/>
              <a:gd name="T13" fmla="*/ 843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4" h="843">
                <a:moveTo>
                  <a:pt x="461" y="843"/>
                </a:moveTo>
                <a:lnTo>
                  <a:pt x="0" y="843"/>
                </a:lnTo>
                <a:lnTo>
                  <a:pt x="9" y="0"/>
                </a:lnTo>
                <a:lnTo>
                  <a:pt x="774" y="0"/>
                </a:lnTo>
                <a:lnTo>
                  <a:pt x="565" y="113"/>
                </a:lnTo>
                <a:lnTo>
                  <a:pt x="444" y="539"/>
                </a:lnTo>
                <a:lnTo>
                  <a:pt x="461" y="843"/>
                </a:ln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8" name="Freeform 34"/>
          <p:cNvSpPr>
            <a:spLocks/>
          </p:cNvSpPr>
          <p:nvPr/>
        </p:nvSpPr>
        <p:spPr bwMode="auto">
          <a:xfrm>
            <a:off x="1822450" y="1754188"/>
            <a:ext cx="1270000" cy="1449387"/>
          </a:xfrm>
          <a:custGeom>
            <a:avLst/>
            <a:gdLst>
              <a:gd name="T0" fmla="*/ 34 w 800"/>
              <a:gd name="T1" fmla="*/ 0 h 913"/>
              <a:gd name="T2" fmla="*/ 478 w 800"/>
              <a:gd name="T3" fmla="*/ 0 h 913"/>
              <a:gd name="T4" fmla="*/ 669 w 800"/>
              <a:gd name="T5" fmla="*/ 35 h 913"/>
              <a:gd name="T6" fmla="*/ 747 w 800"/>
              <a:gd name="T7" fmla="*/ 122 h 913"/>
              <a:gd name="T8" fmla="*/ 800 w 800"/>
              <a:gd name="T9" fmla="*/ 409 h 913"/>
              <a:gd name="T10" fmla="*/ 782 w 800"/>
              <a:gd name="T11" fmla="*/ 609 h 913"/>
              <a:gd name="T12" fmla="*/ 782 w 800"/>
              <a:gd name="T13" fmla="*/ 913 h 913"/>
              <a:gd name="T14" fmla="*/ 547 w 800"/>
              <a:gd name="T15" fmla="*/ 783 h 913"/>
              <a:gd name="T16" fmla="*/ 391 w 800"/>
              <a:gd name="T17" fmla="*/ 800 h 913"/>
              <a:gd name="T18" fmla="*/ 217 w 800"/>
              <a:gd name="T19" fmla="*/ 600 h 913"/>
              <a:gd name="T20" fmla="*/ 0 w 800"/>
              <a:gd name="T21" fmla="*/ 470 h 913"/>
              <a:gd name="T22" fmla="*/ 34 w 800"/>
              <a:gd name="T23" fmla="*/ 304 h 913"/>
              <a:gd name="T24" fmla="*/ 34 w 800"/>
              <a:gd name="T25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0" h="913">
                <a:moveTo>
                  <a:pt x="34" y="0"/>
                </a:moveTo>
                <a:lnTo>
                  <a:pt x="478" y="0"/>
                </a:lnTo>
                <a:lnTo>
                  <a:pt x="669" y="35"/>
                </a:lnTo>
                <a:lnTo>
                  <a:pt x="747" y="122"/>
                </a:lnTo>
                <a:lnTo>
                  <a:pt x="800" y="409"/>
                </a:lnTo>
                <a:lnTo>
                  <a:pt x="782" y="609"/>
                </a:lnTo>
                <a:lnTo>
                  <a:pt x="782" y="913"/>
                </a:lnTo>
                <a:lnTo>
                  <a:pt x="547" y="783"/>
                </a:lnTo>
                <a:lnTo>
                  <a:pt x="391" y="800"/>
                </a:lnTo>
                <a:lnTo>
                  <a:pt x="217" y="600"/>
                </a:lnTo>
                <a:lnTo>
                  <a:pt x="0" y="470"/>
                </a:lnTo>
                <a:lnTo>
                  <a:pt x="34" y="304"/>
                </a:lnTo>
                <a:lnTo>
                  <a:pt x="34" y="0"/>
                </a:ln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0" name="Rectangle 6"/>
          <p:cNvSpPr>
            <a:spLocks noChangeArrowheads="1"/>
          </p:cNvSpPr>
          <p:nvPr/>
        </p:nvSpPr>
        <p:spPr bwMode="auto">
          <a:xfrm>
            <a:off x="895350" y="5480050"/>
            <a:ext cx="71358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>
                <a:solidFill>
                  <a:srgbClr val="B70064"/>
                </a:solidFill>
              </a:rPr>
              <a:t>Regions where different strategies maximize goodput are similar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8" grpId="0" animBg="1"/>
      <p:bldP spid="112231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403" name="Picture 51" descr="fig4-mea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"/>
          <a:stretch>
            <a:fillRect/>
          </a:stretch>
        </p:blipFill>
        <p:spPr bwMode="auto">
          <a:xfrm>
            <a:off x="6007100" y="1454150"/>
            <a:ext cx="30543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54" name="Picture 2" descr="rwp-path-entropy-7sd-new-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438275"/>
            <a:ext cx="3094037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55" name="Picture 3" descr="torus-path-entropy-7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57338"/>
            <a:ext cx="3167062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357" name="AutoShape 5"/>
          <p:cNvSpPr>
            <a:spLocks noChangeArrowheads="1"/>
          </p:cNvSpPr>
          <p:nvPr/>
        </p:nvSpPr>
        <p:spPr bwMode="auto">
          <a:xfrm>
            <a:off x="1851025" y="2833688"/>
            <a:ext cx="603250" cy="306387"/>
          </a:xfrm>
          <a:prstGeom prst="rightArrow">
            <a:avLst>
              <a:gd name="adj1" fmla="val 50000"/>
              <a:gd name="adj2" fmla="val 49223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0" name="AutoShape 8"/>
          <p:cNvSpPr>
            <a:spLocks noChangeArrowheads="1"/>
          </p:cNvSpPr>
          <p:nvPr/>
        </p:nvSpPr>
        <p:spPr bwMode="auto">
          <a:xfrm>
            <a:off x="461963" y="5243513"/>
            <a:ext cx="8347075" cy="147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6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  <a:noFill/>
        </p:spPr>
        <p:txBody>
          <a:bodyPr/>
          <a:lstStyle/>
          <a:p>
            <a:r>
              <a:rPr lang="en-US"/>
              <a:t>Results in Framework Space (7 Flows) </a:t>
            </a:r>
          </a:p>
        </p:txBody>
      </p:sp>
      <p:sp>
        <p:nvSpPr>
          <p:cNvPr id="1124362" name="Rectangle 10"/>
          <p:cNvSpPr>
            <a:spLocks noChangeArrowheads="1"/>
          </p:cNvSpPr>
          <p:nvPr/>
        </p:nvSpPr>
        <p:spPr bwMode="auto">
          <a:xfrm>
            <a:off x="404813" y="5300663"/>
            <a:ext cx="837565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>
                <a:sym typeface="Symbol" charset="0"/>
              </a:rPr>
              <a:t>Increasing network contention increases </a:t>
            </a:r>
            <a:r>
              <a:rPr lang="en-US" sz="2400" b="0" dirty="0" smtClean="0">
                <a:sym typeface="Symbol" charset="0"/>
              </a:rPr>
              <a:t>the probability </a:t>
            </a:r>
            <a:r>
              <a:rPr lang="en-US" sz="2400" b="0" smtClean="0">
                <a:sym typeface="Symbol" charset="0"/>
              </a:rPr>
              <a:t>that a control </a:t>
            </a:r>
            <a:r>
              <a:rPr lang="en-US" sz="2400" b="0" dirty="0">
                <a:sym typeface="Symbol" charset="0"/>
              </a:rPr>
              <a:t>state strategy (routing) is appropriate</a:t>
            </a:r>
          </a:p>
          <a:p>
            <a:pPr>
              <a:lnSpc>
                <a:spcPct val="30000"/>
              </a:lnSpc>
            </a:pPr>
            <a:endParaRPr lang="en-US" sz="2800" b="0" dirty="0">
              <a:sym typeface="Symbol" charset="0"/>
            </a:endParaRPr>
          </a:p>
          <a:p>
            <a:pPr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Framework consistently organizes decision space</a:t>
            </a:r>
            <a:endParaRPr lang="en-US" b="0" dirty="0"/>
          </a:p>
        </p:txBody>
      </p:sp>
      <p:sp>
        <p:nvSpPr>
          <p:cNvPr id="1124365" name="Rectangle 13"/>
          <p:cNvSpPr>
            <a:spLocks noChangeArrowheads="1"/>
          </p:cNvSpPr>
          <p:nvPr/>
        </p:nvSpPr>
        <p:spPr bwMode="auto">
          <a:xfrm>
            <a:off x="1062038" y="1063625"/>
            <a:ext cx="10937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Torus</a:t>
            </a:r>
            <a:endParaRPr lang="en-US" sz="1600" b="0"/>
          </a:p>
        </p:txBody>
      </p:sp>
      <p:sp>
        <p:nvSpPr>
          <p:cNvPr id="1124366" name="Rectangle 14"/>
          <p:cNvSpPr>
            <a:spLocks noChangeArrowheads="1"/>
          </p:cNvSpPr>
          <p:nvPr/>
        </p:nvSpPr>
        <p:spPr bwMode="auto">
          <a:xfrm>
            <a:off x="4413250" y="1101725"/>
            <a:ext cx="1014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/>
              <a:t>RWP</a:t>
            </a:r>
            <a:endParaRPr lang="en-US" sz="1600" b="0"/>
          </a:p>
        </p:txBody>
      </p:sp>
      <p:sp>
        <p:nvSpPr>
          <p:cNvPr id="1124377" name="Freeform 25"/>
          <p:cNvSpPr>
            <a:spLocks/>
          </p:cNvSpPr>
          <p:nvPr/>
        </p:nvSpPr>
        <p:spPr bwMode="auto">
          <a:xfrm>
            <a:off x="5527675" y="1960563"/>
            <a:ext cx="382588" cy="1792287"/>
          </a:xfrm>
          <a:custGeom>
            <a:avLst/>
            <a:gdLst>
              <a:gd name="T0" fmla="*/ 118 w 241"/>
              <a:gd name="T1" fmla="*/ 1 h 1129"/>
              <a:gd name="T2" fmla="*/ 56 w 241"/>
              <a:gd name="T3" fmla="*/ 63 h 1129"/>
              <a:gd name="T4" fmla="*/ 20 w 241"/>
              <a:gd name="T5" fmla="*/ 143 h 1129"/>
              <a:gd name="T6" fmla="*/ 2 w 241"/>
              <a:gd name="T7" fmla="*/ 623 h 1129"/>
              <a:gd name="T8" fmla="*/ 11 w 241"/>
              <a:gd name="T9" fmla="*/ 1067 h 1129"/>
              <a:gd name="T10" fmla="*/ 20 w 241"/>
              <a:gd name="T11" fmla="*/ 1094 h 1129"/>
              <a:gd name="T12" fmla="*/ 100 w 241"/>
              <a:gd name="T13" fmla="*/ 1129 h 1129"/>
              <a:gd name="T14" fmla="*/ 127 w 241"/>
              <a:gd name="T15" fmla="*/ 1121 h 1129"/>
              <a:gd name="T16" fmla="*/ 136 w 241"/>
              <a:gd name="T17" fmla="*/ 1094 h 1129"/>
              <a:gd name="T18" fmla="*/ 180 w 241"/>
              <a:gd name="T19" fmla="*/ 925 h 1129"/>
              <a:gd name="T20" fmla="*/ 198 w 241"/>
              <a:gd name="T21" fmla="*/ 854 h 1129"/>
              <a:gd name="T22" fmla="*/ 225 w 241"/>
              <a:gd name="T23" fmla="*/ 169 h 1129"/>
              <a:gd name="T24" fmla="*/ 189 w 241"/>
              <a:gd name="T25" fmla="*/ 63 h 1129"/>
              <a:gd name="T26" fmla="*/ 136 w 241"/>
              <a:gd name="T27" fmla="*/ 9 h 1129"/>
              <a:gd name="T28" fmla="*/ 118 w 241"/>
              <a:gd name="T29" fmla="*/ 1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1" h="1129">
                <a:moveTo>
                  <a:pt x="118" y="1"/>
                </a:moveTo>
                <a:cubicBezTo>
                  <a:pt x="80" y="24"/>
                  <a:pt x="92" y="37"/>
                  <a:pt x="56" y="63"/>
                </a:cubicBezTo>
                <a:cubicBezTo>
                  <a:pt x="46" y="91"/>
                  <a:pt x="29" y="113"/>
                  <a:pt x="20" y="143"/>
                </a:cubicBezTo>
                <a:cubicBezTo>
                  <a:pt x="0" y="339"/>
                  <a:pt x="2" y="297"/>
                  <a:pt x="2" y="623"/>
                </a:cubicBezTo>
                <a:cubicBezTo>
                  <a:pt x="2" y="771"/>
                  <a:pt x="5" y="919"/>
                  <a:pt x="11" y="1067"/>
                </a:cubicBezTo>
                <a:cubicBezTo>
                  <a:pt x="11" y="1076"/>
                  <a:pt x="12" y="1088"/>
                  <a:pt x="20" y="1094"/>
                </a:cubicBezTo>
                <a:cubicBezTo>
                  <a:pt x="43" y="1110"/>
                  <a:pt x="75" y="1113"/>
                  <a:pt x="100" y="1129"/>
                </a:cubicBezTo>
                <a:cubicBezTo>
                  <a:pt x="109" y="1126"/>
                  <a:pt x="120" y="1127"/>
                  <a:pt x="127" y="1121"/>
                </a:cubicBezTo>
                <a:cubicBezTo>
                  <a:pt x="133" y="1114"/>
                  <a:pt x="133" y="1103"/>
                  <a:pt x="136" y="1094"/>
                </a:cubicBezTo>
                <a:cubicBezTo>
                  <a:pt x="151" y="1037"/>
                  <a:pt x="166" y="981"/>
                  <a:pt x="180" y="925"/>
                </a:cubicBezTo>
                <a:cubicBezTo>
                  <a:pt x="185" y="901"/>
                  <a:pt x="198" y="854"/>
                  <a:pt x="198" y="854"/>
                </a:cubicBezTo>
                <a:cubicBezTo>
                  <a:pt x="202" y="551"/>
                  <a:pt x="177" y="404"/>
                  <a:pt x="225" y="169"/>
                </a:cubicBezTo>
                <a:cubicBezTo>
                  <a:pt x="211" y="34"/>
                  <a:pt x="241" y="110"/>
                  <a:pt x="189" y="63"/>
                </a:cubicBezTo>
                <a:cubicBezTo>
                  <a:pt x="170" y="46"/>
                  <a:pt x="160" y="16"/>
                  <a:pt x="136" y="9"/>
                </a:cubicBezTo>
                <a:cubicBezTo>
                  <a:pt x="106" y="0"/>
                  <a:pt x="99" y="1"/>
                  <a:pt x="118" y="1"/>
                </a:cubicBezTo>
                <a:close/>
              </a:path>
            </a:pathLst>
          </a:custGeom>
          <a:solidFill>
            <a:schemeClr val="tx2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79" name="Freeform 27"/>
          <p:cNvSpPr>
            <a:spLocks/>
          </p:cNvSpPr>
          <p:nvPr/>
        </p:nvSpPr>
        <p:spPr bwMode="auto">
          <a:xfrm>
            <a:off x="2527300" y="1884363"/>
            <a:ext cx="603250" cy="1651000"/>
          </a:xfrm>
          <a:custGeom>
            <a:avLst/>
            <a:gdLst>
              <a:gd name="T0" fmla="*/ 263 w 380"/>
              <a:gd name="T1" fmla="*/ 0 h 1040"/>
              <a:gd name="T2" fmla="*/ 175 w 380"/>
              <a:gd name="T3" fmla="*/ 35 h 1040"/>
              <a:gd name="T4" fmla="*/ 105 w 380"/>
              <a:gd name="T5" fmla="*/ 88 h 1040"/>
              <a:gd name="T6" fmla="*/ 43 w 380"/>
              <a:gd name="T7" fmla="*/ 229 h 1040"/>
              <a:gd name="T8" fmla="*/ 0 w 380"/>
              <a:gd name="T9" fmla="*/ 598 h 1040"/>
              <a:gd name="T10" fmla="*/ 8 w 380"/>
              <a:gd name="T11" fmla="*/ 739 h 1040"/>
              <a:gd name="T12" fmla="*/ 17 w 380"/>
              <a:gd name="T13" fmla="*/ 765 h 1040"/>
              <a:gd name="T14" fmla="*/ 167 w 380"/>
              <a:gd name="T15" fmla="*/ 826 h 1040"/>
              <a:gd name="T16" fmla="*/ 219 w 380"/>
              <a:gd name="T17" fmla="*/ 844 h 1040"/>
              <a:gd name="T18" fmla="*/ 272 w 380"/>
              <a:gd name="T19" fmla="*/ 1037 h 1040"/>
              <a:gd name="T20" fmla="*/ 325 w 380"/>
              <a:gd name="T21" fmla="*/ 1029 h 1040"/>
              <a:gd name="T22" fmla="*/ 342 w 380"/>
              <a:gd name="T23" fmla="*/ 976 h 1040"/>
              <a:gd name="T24" fmla="*/ 351 w 380"/>
              <a:gd name="T25" fmla="*/ 255 h 1040"/>
              <a:gd name="T26" fmla="*/ 298 w 380"/>
              <a:gd name="T27" fmla="*/ 53 h 1040"/>
              <a:gd name="T28" fmla="*/ 263 w 380"/>
              <a:gd name="T29" fmla="*/ 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0" h="1040">
                <a:moveTo>
                  <a:pt x="263" y="0"/>
                </a:moveTo>
                <a:cubicBezTo>
                  <a:pt x="228" y="8"/>
                  <a:pt x="204" y="16"/>
                  <a:pt x="175" y="35"/>
                </a:cubicBezTo>
                <a:cubicBezTo>
                  <a:pt x="151" y="72"/>
                  <a:pt x="140" y="63"/>
                  <a:pt x="105" y="88"/>
                </a:cubicBezTo>
                <a:cubicBezTo>
                  <a:pt x="73" y="135"/>
                  <a:pt x="56" y="173"/>
                  <a:pt x="43" y="229"/>
                </a:cubicBezTo>
                <a:cubicBezTo>
                  <a:pt x="37" y="358"/>
                  <a:pt x="28" y="473"/>
                  <a:pt x="0" y="598"/>
                </a:cubicBezTo>
                <a:cubicBezTo>
                  <a:pt x="2" y="645"/>
                  <a:pt x="3" y="692"/>
                  <a:pt x="8" y="739"/>
                </a:cubicBezTo>
                <a:cubicBezTo>
                  <a:pt x="8" y="748"/>
                  <a:pt x="10" y="758"/>
                  <a:pt x="17" y="765"/>
                </a:cubicBezTo>
                <a:cubicBezTo>
                  <a:pt x="60" y="807"/>
                  <a:pt x="112" y="811"/>
                  <a:pt x="167" y="826"/>
                </a:cubicBezTo>
                <a:cubicBezTo>
                  <a:pt x="184" y="830"/>
                  <a:pt x="219" y="844"/>
                  <a:pt x="219" y="844"/>
                </a:cubicBezTo>
                <a:cubicBezTo>
                  <a:pt x="247" y="925"/>
                  <a:pt x="171" y="1013"/>
                  <a:pt x="272" y="1037"/>
                </a:cubicBezTo>
                <a:cubicBezTo>
                  <a:pt x="289" y="1034"/>
                  <a:pt x="311" y="1040"/>
                  <a:pt x="325" y="1029"/>
                </a:cubicBezTo>
                <a:cubicBezTo>
                  <a:pt x="338" y="1016"/>
                  <a:pt x="342" y="976"/>
                  <a:pt x="342" y="976"/>
                </a:cubicBezTo>
                <a:cubicBezTo>
                  <a:pt x="345" y="735"/>
                  <a:pt x="351" y="495"/>
                  <a:pt x="351" y="255"/>
                </a:cubicBezTo>
                <a:cubicBezTo>
                  <a:pt x="351" y="174"/>
                  <a:pt x="380" y="80"/>
                  <a:pt x="298" y="53"/>
                </a:cubicBezTo>
                <a:cubicBezTo>
                  <a:pt x="262" y="28"/>
                  <a:pt x="274" y="45"/>
                  <a:pt x="263" y="0"/>
                </a:cubicBezTo>
                <a:close/>
              </a:path>
            </a:pathLst>
          </a:custGeom>
          <a:solidFill>
            <a:schemeClr val="tx1">
              <a:alpha val="25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94" name="Freeform 42"/>
          <p:cNvSpPr>
            <a:spLocks/>
          </p:cNvSpPr>
          <p:nvPr/>
        </p:nvSpPr>
        <p:spPr bwMode="auto">
          <a:xfrm>
            <a:off x="746125" y="1684338"/>
            <a:ext cx="2166938" cy="1104900"/>
          </a:xfrm>
          <a:custGeom>
            <a:avLst/>
            <a:gdLst>
              <a:gd name="T0" fmla="*/ 1321 w 1365"/>
              <a:gd name="T1" fmla="*/ 70 h 696"/>
              <a:gd name="T2" fmla="*/ 600 w 1365"/>
              <a:gd name="T3" fmla="*/ 0 h 696"/>
              <a:gd name="T4" fmla="*/ 43 w 1365"/>
              <a:gd name="T5" fmla="*/ 17 h 696"/>
              <a:gd name="T6" fmla="*/ 0 w 1365"/>
              <a:gd name="T7" fmla="*/ 148 h 696"/>
              <a:gd name="T8" fmla="*/ 95 w 1365"/>
              <a:gd name="T9" fmla="*/ 478 h 696"/>
              <a:gd name="T10" fmla="*/ 347 w 1365"/>
              <a:gd name="T11" fmla="*/ 696 h 696"/>
              <a:gd name="T12" fmla="*/ 660 w 1365"/>
              <a:gd name="T13" fmla="*/ 696 h 696"/>
              <a:gd name="T14" fmla="*/ 1060 w 1365"/>
              <a:gd name="T15" fmla="*/ 696 h 696"/>
              <a:gd name="T16" fmla="*/ 1139 w 1365"/>
              <a:gd name="T17" fmla="*/ 270 h 696"/>
              <a:gd name="T18" fmla="*/ 1217 w 1365"/>
              <a:gd name="T19" fmla="*/ 148 h 696"/>
              <a:gd name="T20" fmla="*/ 1365 w 1365"/>
              <a:gd name="T21" fmla="*/ 113 h 696"/>
              <a:gd name="T22" fmla="*/ 1321 w 1365"/>
              <a:gd name="T23" fmla="*/ 7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5" h="696">
                <a:moveTo>
                  <a:pt x="1321" y="70"/>
                </a:moveTo>
                <a:lnTo>
                  <a:pt x="600" y="0"/>
                </a:lnTo>
                <a:lnTo>
                  <a:pt x="43" y="17"/>
                </a:lnTo>
                <a:lnTo>
                  <a:pt x="0" y="148"/>
                </a:lnTo>
                <a:lnTo>
                  <a:pt x="95" y="478"/>
                </a:lnTo>
                <a:lnTo>
                  <a:pt x="347" y="696"/>
                </a:lnTo>
                <a:lnTo>
                  <a:pt x="660" y="696"/>
                </a:lnTo>
                <a:lnTo>
                  <a:pt x="1060" y="696"/>
                </a:lnTo>
                <a:lnTo>
                  <a:pt x="1139" y="270"/>
                </a:lnTo>
                <a:lnTo>
                  <a:pt x="1217" y="148"/>
                </a:lnTo>
                <a:lnTo>
                  <a:pt x="1365" y="113"/>
                </a:lnTo>
                <a:lnTo>
                  <a:pt x="1321" y="70"/>
                </a:lnTo>
                <a:close/>
              </a:path>
            </a:pathLst>
          </a:custGeom>
          <a:solidFill>
            <a:srgbClr val="0080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6" name="Line 4"/>
          <p:cNvSpPr>
            <a:spLocks noChangeShapeType="1"/>
          </p:cNvSpPr>
          <p:nvPr/>
        </p:nvSpPr>
        <p:spPr bwMode="auto">
          <a:xfrm flipH="1">
            <a:off x="2500313" y="1639888"/>
            <a:ext cx="1587" cy="2651125"/>
          </a:xfrm>
          <a:prstGeom prst="line">
            <a:avLst/>
          </a:prstGeom>
          <a:noFill/>
          <a:ln w="825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96" name="Rectangle 44"/>
          <p:cNvSpPr>
            <a:spLocks noChangeArrowheads="1"/>
          </p:cNvSpPr>
          <p:nvPr/>
        </p:nvSpPr>
        <p:spPr bwMode="auto">
          <a:xfrm>
            <a:off x="3767138" y="4337050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4397" name="Rectangle 45"/>
          <p:cNvSpPr>
            <a:spLocks noChangeArrowheads="1"/>
          </p:cNvSpPr>
          <p:nvPr/>
        </p:nvSpPr>
        <p:spPr bwMode="auto">
          <a:xfrm rot="-5400000">
            <a:off x="5908675" y="2697163"/>
            <a:ext cx="400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</a:t>
            </a:r>
            <a:endParaRPr lang="en-US" sz="2800" b="0"/>
          </a:p>
        </p:txBody>
      </p:sp>
      <p:sp>
        <p:nvSpPr>
          <p:cNvPr id="1124398" name="Rectangle 46"/>
          <p:cNvSpPr>
            <a:spLocks noChangeArrowheads="1"/>
          </p:cNvSpPr>
          <p:nvPr/>
        </p:nvSpPr>
        <p:spPr bwMode="auto">
          <a:xfrm>
            <a:off x="752475" y="4418013"/>
            <a:ext cx="2139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          h           </a:t>
            </a:r>
            <a:endParaRPr lang="en-US" b="0" i="1"/>
          </a:p>
        </p:txBody>
      </p:sp>
      <p:sp>
        <p:nvSpPr>
          <p:cNvPr id="1124399" name="Rectangle 47"/>
          <p:cNvSpPr>
            <a:spLocks noChangeArrowheads="1"/>
          </p:cNvSpPr>
          <p:nvPr/>
        </p:nvSpPr>
        <p:spPr bwMode="auto">
          <a:xfrm>
            <a:off x="7785100" y="4302125"/>
            <a:ext cx="723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 i="1">
                <a:latin typeface="ヒラギノ角ゴ ProN W3" charset="0"/>
                <a:sym typeface="Symbol" charset="0"/>
              </a:rPr>
              <a:t>h</a:t>
            </a:r>
            <a:r>
              <a:rPr lang="en-US" sz="2800" b="0" i="1">
                <a:latin typeface="ヒラギノ角ゴ ProN W3" charset="0"/>
                <a:sym typeface="Symbol" charset="0"/>
              </a:rPr>
              <a:t>           </a:t>
            </a:r>
            <a:endParaRPr lang="en-US" sz="2800" b="0"/>
          </a:p>
        </p:txBody>
      </p:sp>
      <p:sp>
        <p:nvSpPr>
          <p:cNvPr id="1124400" name="Rectangle 48"/>
          <p:cNvSpPr>
            <a:spLocks noChangeArrowheads="1"/>
          </p:cNvSpPr>
          <p:nvPr/>
        </p:nvSpPr>
        <p:spPr bwMode="auto">
          <a:xfrm rot="-5400000">
            <a:off x="-1354137" y="2443162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4401" name="Rectangle 49"/>
          <p:cNvSpPr>
            <a:spLocks noChangeArrowheads="1"/>
          </p:cNvSpPr>
          <p:nvPr/>
        </p:nvSpPr>
        <p:spPr bwMode="auto">
          <a:xfrm rot="-5400000">
            <a:off x="1716088" y="2439987"/>
            <a:ext cx="3048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5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                   </a:t>
            </a:r>
            <a:endParaRPr lang="en-US" sz="2400" b="0"/>
          </a:p>
        </p:txBody>
      </p:sp>
      <p:sp>
        <p:nvSpPr>
          <p:cNvPr id="1124404" name="Freeform 52"/>
          <p:cNvSpPr>
            <a:spLocks/>
          </p:cNvSpPr>
          <p:nvPr/>
        </p:nvSpPr>
        <p:spPr bwMode="auto">
          <a:xfrm>
            <a:off x="3810000" y="1573213"/>
            <a:ext cx="1905000" cy="1408112"/>
          </a:xfrm>
          <a:custGeom>
            <a:avLst/>
            <a:gdLst>
              <a:gd name="T0" fmla="*/ 17 w 1200"/>
              <a:gd name="T1" fmla="*/ 61 h 887"/>
              <a:gd name="T2" fmla="*/ 0 w 1200"/>
              <a:gd name="T3" fmla="*/ 774 h 887"/>
              <a:gd name="T4" fmla="*/ 52 w 1200"/>
              <a:gd name="T5" fmla="*/ 887 h 887"/>
              <a:gd name="T6" fmla="*/ 983 w 1200"/>
              <a:gd name="T7" fmla="*/ 887 h 887"/>
              <a:gd name="T8" fmla="*/ 1052 w 1200"/>
              <a:gd name="T9" fmla="*/ 566 h 887"/>
              <a:gd name="T10" fmla="*/ 1131 w 1200"/>
              <a:gd name="T11" fmla="*/ 209 h 887"/>
              <a:gd name="T12" fmla="*/ 1200 w 1200"/>
              <a:gd name="T13" fmla="*/ 122 h 887"/>
              <a:gd name="T14" fmla="*/ 957 w 1200"/>
              <a:gd name="T15" fmla="*/ 9 h 887"/>
              <a:gd name="T16" fmla="*/ 35 w 1200"/>
              <a:gd name="T17" fmla="*/ 0 h 887"/>
              <a:gd name="T18" fmla="*/ 17 w 1200"/>
              <a:gd name="T19" fmla="*/ 61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887">
                <a:moveTo>
                  <a:pt x="17" y="61"/>
                </a:moveTo>
                <a:lnTo>
                  <a:pt x="0" y="774"/>
                </a:lnTo>
                <a:lnTo>
                  <a:pt x="52" y="887"/>
                </a:lnTo>
                <a:lnTo>
                  <a:pt x="983" y="887"/>
                </a:lnTo>
                <a:lnTo>
                  <a:pt x="1052" y="566"/>
                </a:lnTo>
                <a:lnTo>
                  <a:pt x="1131" y="209"/>
                </a:lnTo>
                <a:lnTo>
                  <a:pt x="1200" y="122"/>
                </a:lnTo>
                <a:lnTo>
                  <a:pt x="957" y="9"/>
                </a:lnTo>
                <a:lnTo>
                  <a:pt x="35" y="0"/>
                </a:lnTo>
                <a:lnTo>
                  <a:pt x="17" y="61"/>
                </a:lnTo>
                <a:close/>
              </a:path>
            </a:pathLst>
          </a:custGeom>
          <a:solidFill>
            <a:srgbClr val="008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8" name="Line 6"/>
          <p:cNvSpPr>
            <a:spLocks noChangeShapeType="1"/>
          </p:cNvSpPr>
          <p:nvPr/>
        </p:nvSpPr>
        <p:spPr bwMode="auto">
          <a:xfrm flipH="1">
            <a:off x="5558726" y="1579563"/>
            <a:ext cx="1588" cy="2651125"/>
          </a:xfrm>
          <a:prstGeom prst="line">
            <a:avLst/>
          </a:prstGeom>
          <a:noFill/>
          <a:ln w="82550">
            <a:solidFill>
              <a:srgbClr val="B700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359" name="AutoShape 7"/>
          <p:cNvSpPr>
            <a:spLocks noChangeArrowheads="1"/>
          </p:cNvSpPr>
          <p:nvPr/>
        </p:nvSpPr>
        <p:spPr bwMode="auto">
          <a:xfrm>
            <a:off x="4927251" y="2743200"/>
            <a:ext cx="603250" cy="306388"/>
          </a:xfrm>
          <a:prstGeom prst="rightArrow">
            <a:avLst>
              <a:gd name="adj1" fmla="val 50000"/>
              <a:gd name="adj2" fmla="val 49223"/>
            </a:avLst>
          </a:prstGeom>
          <a:solidFill>
            <a:srgbClr val="B70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5" name="Freeform 53"/>
          <p:cNvSpPr>
            <a:spLocks/>
          </p:cNvSpPr>
          <p:nvPr/>
        </p:nvSpPr>
        <p:spPr bwMode="auto">
          <a:xfrm>
            <a:off x="2416175" y="3106738"/>
            <a:ext cx="606425" cy="1020762"/>
          </a:xfrm>
          <a:custGeom>
            <a:avLst/>
            <a:gdLst>
              <a:gd name="T0" fmla="*/ 43 w 382"/>
              <a:gd name="T1" fmla="*/ 0 h 643"/>
              <a:gd name="T2" fmla="*/ 0 w 382"/>
              <a:gd name="T3" fmla="*/ 643 h 643"/>
              <a:gd name="T4" fmla="*/ 165 w 382"/>
              <a:gd name="T5" fmla="*/ 635 h 643"/>
              <a:gd name="T6" fmla="*/ 382 w 382"/>
              <a:gd name="T7" fmla="*/ 278 h 643"/>
              <a:gd name="T8" fmla="*/ 304 w 382"/>
              <a:gd name="T9" fmla="*/ 43 h 643"/>
              <a:gd name="T10" fmla="*/ 43 w 382"/>
              <a:gd name="T11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643">
                <a:moveTo>
                  <a:pt x="43" y="0"/>
                </a:moveTo>
                <a:lnTo>
                  <a:pt x="0" y="643"/>
                </a:lnTo>
                <a:lnTo>
                  <a:pt x="165" y="635"/>
                </a:lnTo>
                <a:lnTo>
                  <a:pt x="382" y="278"/>
                </a:lnTo>
                <a:lnTo>
                  <a:pt x="304" y="43"/>
                </a:lnTo>
                <a:lnTo>
                  <a:pt x="43" y="0"/>
                </a:lnTo>
                <a:close/>
              </a:path>
            </a:pathLst>
          </a:custGeom>
          <a:solidFill>
            <a:srgbClr val="FF00FF">
              <a:alpha val="2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4406" name="Rectangle 54"/>
          <p:cNvSpPr>
            <a:spLocks noChangeArrowheads="1"/>
          </p:cNvSpPr>
          <p:nvPr/>
        </p:nvSpPr>
        <p:spPr bwMode="auto">
          <a:xfrm>
            <a:off x="2571750" y="472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 </a:t>
            </a:r>
            <a:r>
              <a:rPr lang="en-US" sz="2400" b="0">
                <a:solidFill>
                  <a:srgbClr val="0080FF"/>
                </a:solidFill>
              </a:rPr>
              <a:t>Route   </a:t>
            </a:r>
            <a:r>
              <a:rPr lang="en-US" sz="2400" b="0"/>
              <a:t>Flood   </a:t>
            </a:r>
            <a:r>
              <a:rPr lang="en-US" sz="2400" b="0">
                <a:solidFill>
                  <a:srgbClr val="FF00FF"/>
                </a:solidFill>
              </a:rPr>
              <a:t>DTN</a:t>
            </a:r>
            <a:r>
              <a:rPr lang="en-US" sz="2400" b="0">
                <a:solidFill>
                  <a:srgbClr val="0080FF"/>
                </a:solidFill>
              </a:rPr>
              <a:t>   </a:t>
            </a:r>
            <a:r>
              <a:rPr lang="en-US" sz="2400" b="0">
                <a:solidFill>
                  <a:srgbClr val="00FF00"/>
                </a:solidFill>
              </a:rPr>
              <a:t>None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6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052" name="AutoShape 84"/>
          <p:cNvSpPr>
            <a:spLocks noChangeArrowheads="1"/>
          </p:cNvSpPr>
          <p:nvPr/>
        </p:nvSpPr>
        <p:spPr bwMode="auto">
          <a:xfrm>
            <a:off x="384175" y="992188"/>
            <a:ext cx="8367713" cy="1876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53" name="AutoShape 85"/>
          <p:cNvSpPr>
            <a:spLocks noChangeArrowheads="1"/>
          </p:cNvSpPr>
          <p:nvPr/>
        </p:nvSpPr>
        <p:spPr bwMode="auto">
          <a:xfrm>
            <a:off x="407988" y="3133725"/>
            <a:ext cx="8351837" cy="1892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51" name="Rectangle 83"/>
          <p:cNvSpPr>
            <a:spLocks noGrp="1" noChangeArrowheads="1"/>
          </p:cNvSpPr>
          <p:nvPr>
            <p:ph type="body" idx="4294967295"/>
          </p:nvPr>
        </p:nvSpPr>
        <p:spPr>
          <a:xfrm>
            <a:off x="33338" y="1044575"/>
            <a:ext cx="9110662" cy="54864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/>
              <a:t>    Haggle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Infocom06</a:t>
            </a:r>
            <a:r>
              <a:rPr lang="en-US" sz="2000" dirty="0"/>
              <a:t>: 78 participants, 20 access points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Infocom05:</a:t>
            </a:r>
            <a:r>
              <a:rPr lang="en-US" sz="2000" dirty="0"/>
              <a:t> 41 participants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Intel:</a:t>
            </a:r>
            <a:r>
              <a:rPr lang="en-US" sz="2000" dirty="0"/>
              <a:t> 8 employees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i="1" u="sng" dirty="0"/>
              <a:t>Cambridge</a:t>
            </a:r>
            <a:r>
              <a:rPr lang="en-US" sz="2000" dirty="0"/>
              <a:t>: 12 grad students</a:t>
            </a:r>
          </a:p>
          <a:p>
            <a:pPr>
              <a:lnSpc>
                <a:spcPct val="90000"/>
              </a:lnSpc>
              <a:buSzPct val="85000"/>
            </a:pPr>
            <a:endParaRPr lang="en-US" sz="2400" dirty="0"/>
          </a:p>
          <a:p>
            <a:pPr algn="ctr"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2400" dirty="0" err="1"/>
              <a:t>DieselNet</a:t>
            </a:r>
            <a:endParaRPr lang="en-US" sz="2400" dirty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21 buses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Add 2 hours after end of bus schedules for day 	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assume buses in garage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adjacent buses communicate</a:t>
            </a:r>
          </a:p>
          <a:p>
            <a:pPr>
              <a:lnSpc>
                <a:spcPct val="90000"/>
              </a:lnSpc>
              <a:buSzPct val="85000"/>
            </a:pPr>
            <a:endParaRPr lang="en-US" sz="24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/>
              <a:t>    Discrete-time simulation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1 </a:t>
            </a:r>
            <a:r>
              <a:rPr lang="en-US" sz="2000" dirty="0" err="1"/>
              <a:t>timestep</a:t>
            </a:r>
            <a:r>
              <a:rPr lang="en-US" sz="2000" dirty="0"/>
              <a:t> = 1 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000" dirty="0"/>
              <a:t>Plot exponentially weighted moving average of </a:t>
            </a:r>
            <a:r>
              <a:rPr lang="en-US" sz="2000" dirty="0" smtClean="0"/>
              <a:t>measures (weight of 0.001) </a:t>
            </a:r>
            <a:endParaRPr lang="en-US" sz="2000" dirty="0"/>
          </a:p>
        </p:txBody>
      </p:sp>
      <p:sp>
        <p:nvSpPr>
          <p:cNvPr id="852041" name="AutoShape 73"/>
          <p:cNvSpPr>
            <a:spLocks/>
          </p:cNvSpPr>
          <p:nvPr/>
        </p:nvSpPr>
        <p:spPr bwMode="auto">
          <a:xfrm>
            <a:off x="5607050" y="1508125"/>
            <a:ext cx="290513" cy="1190625"/>
          </a:xfrm>
          <a:prstGeom prst="rightBrace">
            <a:avLst>
              <a:gd name="adj1" fmla="val 34153"/>
              <a:gd name="adj2" fmla="val 50000"/>
            </a:avLst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42" name="Rectangle 74"/>
          <p:cNvSpPr>
            <a:spLocks noChangeArrowheads="1"/>
          </p:cNvSpPr>
          <p:nvPr/>
        </p:nvSpPr>
        <p:spPr bwMode="auto">
          <a:xfrm>
            <a:off x="5805488" y="1617663"/>
            <a:ext cx="2878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FF"/>
                </a:solidFill>
              </a:rPr>
              <a:t>Expect to be in data</a:t>
            </a:r>
          </a:p>
          <a:p>
            <a:r>
              <a:rPr lang="en-US" sz="2400" b="0">
                <a:solidFill>
                  <a:srgbClr val="FF00FF"/>
                </a:solidFill>
              </a:rPr>
              <a:t>state (DTN) region</a:t>
            </a:r>
            <a:endParaRPr lang="en-US" b="0">
              <a:solidFill>
                <a:srgbClr val="FF00FF"/>
              </a:solidFill>
            </a:endParaRPr>
          </a:p>
        </p:txBody>
      </p:sp>
      <p:sp>
        <p:nvSpPr>
          <p:cNvPr id="852044" name="AutoShape 76"/>
          <p:cNvSpPr>
            <a:spLocks/>
          </p:cNvSpPr>
          <p:nvPr/>
        </p:nvSpPr>
        <p:spPr bwMode="auto">
          <a:xfrm>
            <a:off x="5900738" y="3910013"/>
            <a:ext cx="263525" cy="985837"/>
          </a:xfrm>
          <a:prstGeom prst="rightBrace">
            <a:avLst>
              <a:gd name="adj1" fmla="val 31175"/>
              <a:gd name="adj2" fmla="val 50000"/>
            </a:avLst>
          </a:prstGeom>
          <a:noFill/>
          <a:ln w="3175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2045" name="Rectangle 77"/>
          <p:cNvSpPr>
            <a:spLocks noChangeArrowheads="1"/>
          </p:cNvSpPr>
          <p:nvPr/>
        </p:nvSpPr>
        <p:spPr bwMode="auto">
          <a:xfrm>
            <a:off x="6024563" y="3824288"/>
            <a:ext cx="24733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>
                <a:solidFill>
                  <a:srgbClr val="0080FF"/>
                </a:solidFill>
              </a:rPr>
              <a:t>Expect to finish in control state (routing) region</a:t>
            </a:r>
            <a:endParaRPr lang="en-US" sz="2400" b="0">
              <a:solidFill>
                <a:srgbClr val="B70064"/>
              </a:solidFill>
            </a:endParaRPr>
          </a:p>
        </p:txBody>
      </p:sp>
      <p:sp>
        <p:nvSpPr>
          <p:cNvPr id="852050" name="Rectangle 8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Data Trace Simulations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0" name="Picture 30" descr="framework-b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r="7692"/>
          <a:stretch>
            <a:fillRect/>
          </a:stretch>
        </p:blipFill>
        <p:spPr bwMode="auto">
          <a:xfrm>
            <a:off x="5087938" y="1477963"/>
            <a:ext cx="3748087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1" name="AutoShape 21"/>
          <p:cNvSpPr>
            <a:spLocks noChangeArrowheads="1"/>
          </p:cNvSpPr>
          <p:nvPr/>
        </p:nvSpPr>
        <p:spPr bwMode="auto">
          <a:xfrm>
            <a:off x="800100" y="5735638"/>
            <a:ext cx="7653338" cy="6905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Analysis of Data Traces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5163" y="736600"/>
            <a:ext cx="7834312" cy="482600"/>
          </a:xfrm>
        </p:spPr>
        <p:txBody>
          <a:bodyPr/>
          <a:lstStyle/>
          <a:p>
            <a:pPr algn="ctr" eaLnBrk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>
                <a:solidFill>
                  <a:schemeClr val="tx1"/>
                </a:solidFill>
                <a:cs typeface="Arial" charset="0"/>
              </a:rPr>
              <a:t>What type of state should be maintained?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228600" y="5835650"/>
            <a:ext cx="8740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>
                <a:solidFill>
                  <a:srgbClr val="B70064"/>
                </a:solidFill>
              </a:rPr>
              <a:t>Surprisingly:</a:t>
            </a:r>
            <a:r>
              <a:rPr lang="en-US" sz="2400" b="0">
                <a:solidFill>
                  <a:srgbClr val="A60040"/>
                </a:solidFill>
              </a:rPr>
              <a:t> </a:t>
            </a:r>
            <a:r>
              <a:rPr lang="en-US" sz="2400" b="0">
                <a:solidFill>
                  <a:srgbClr val="000000"/>
                </a:solidFill>
                <a:latin typeface="Helvetica" charset="0"/>
                <a:cs typeface="DejaVu Sans" charset="0"/>
              </a:rPr>
              <a:t>control+data state strategies appropriate</a:t>
            </a:r>
          </a:p>
        </p:txBody>
      </p:sp>
      <p:pic>
        <p:nvPicPr>
          <p:cNvPr id="788485" name="Picture 5" descr="framework-traces-av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355725"/>
            <a:ext cx="407035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486" name="Rectangle 6"/>
          <p:cNvSpPr>
            <a:spLocks noChangeArrowheads="1"/>
          </p:cNvSpPr>
          <p:nvPr/>
        </p:nvSpPr>
        <p:spPr bwMode="auto">
          <a:xfrm rot="-5400000">
            <a:off x="-1391443" y="3005931"/>
            <a:ext cx="3602038" cy="37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>
                <a:latin typeface="ヒラギノ角ゴ ProN W3" charset="0"/>
                <a:sym typeface="Symbol" charset="0"/>
              </a:rPr>
              <a:t>         Time-Averaged </a:t>
            </a:r>
            <a:r>
              <a:rPr lang="en-US" b="0" i="1">
                <a:latin typeface="ヒラギノ角ゴ ProN W3" charset="0"/>
                <a:sym typeface="Symbol" charset="0"/>
              </a:rPr>
              <a:t>       </a:t>
            </a:r>
            <a:endParaRPr lang="en-US" b="0"/>
          </a:p>
        </p:txBody>
      </p:sp>
      <p:sp>
        <p:nvSpPr>
          <p:cNvPr id="788487" name="Rectangle 7"/>
          <p:cNvSpPr>
            <a:spLocks noChangeArrowheads="1"/>
          </p:cNvSpPr>
          <p:nvPr/>
        </p:nvSpPr>
        <p:spPr bwMode="auto">
          <a:xfrm>
            <a:off x="942975" y="5065713"/>
            <a:ext cx="3330575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b="0">
                <a:latin typeface="ヒラギノ角ゴ ProN W3" charset="0"/>
                <a:sym typeface="Symbol" charset="0"/>
              </a:rPr>
              <a:t>      Time-Averaged </a:t>
            </a:r>
            <a:r>
              <a:rPr lang="en-US" b="0" i="1">
                <a:latin typeface="ヒラギノ角ゴ ProN W3" charset="0"/>
                <a:sym typeface="Symbol" charset="0"/>
              </a:rPr>
              <a:t>h      </a:t>
            </a:r>
            <a:endParaRPr lang="en-US" b="0"/>
          </a:p>
        </p:txBody>
      </p:sp>
      <p:sp>
        <p:nvSpPr>
          <p:cNvPr id="788499" name="Rectangle 19"/>
          <p:cNvSpPr>
            <a:spLocks noChangeArrowheads="1"/>
          </p:cNvSpPr>
          <p:nvPr/>
        </p:nvSpPr>
        <p:spPr bwMode="auto">
          <a:xfrm>
            <a:off x="979488" y="3230563"/>
            <a:ext cx="1631950" cy="1589087"/>
          </a:xfrm>
          <a:prstGeom prst="rect">
            <a:avLst/>
          </a:prstGeom>
          <a:solidFill>
            <a:srgbClr val="333399">
              <a:alpha val="42000"/>
            </a:srgbClr>
          </a:solidFill>
          <a:ln w="6985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3" name="Rectangle 23"/>
          <p:cNvSpPr>
            <a:spLocks noChangeArrowheads="1"/>
          </p:cNvSpPr>
          <p:nvPr/>
        </p:nvSpPr>
        <p:spPr bwMode="auto">
          <a:xfrm>
            <a:off x="7124700" y="5240338"/>
            <a:ext cx="1025525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7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400" b="0" i="1">
                <a:latin typeface="ヒラギノ角ゴ ProN W3" charset="0"/>
                <a:sym typeface="Symbol" charset="0"/>
              </a:rPr>
              <a:t>h</a:t>
            </a:r>
            <a:r>
              <a:rPr lang="en-US" sz="2800" b="0" i="1">
                <a:latin typeface="ヒラギノ角ゴ ProN W3" charset="0"/>
                <a:sym typeface="Symbol" charset="0"/>
              </a:rPr>
              <a:t>           </a:t>
            </a:r>
            <a:endParaRPr lang="en-US" sz="2800" b="0"/>
          </a:p>
        </p:txBody>
      </p:sp>
      <p:sp>
        <p:nvSpPr>
          <p:cNvPr id="788508" name="Rectangle 28"/>
          <p:cNvSpPr>
            <a:spLocks noChangeArrowheads="1"/>
          </p:cNvSpPr>
          <p:nvPr/>
        </p:nvSpPr>
        <p:spPr bwMode="auto">
          <a:xfrm>
            <a:off x="5702300" y="3228975"/>
            <a:ext cx="1912938" cy="1506538"/>
          </a:xfrm>
          <a:prstGeom prst="rect">
            <a:avLst/>
          </a:prstGeom>
          <a:solidFill>
            <a:srgbClr val="333399">
              <a:alpha val="42000"/>
            </a:srgbClr>
          </a:solidFill>
          <a:ln w="6985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1" name="Rectangle 31"/>
          <p:cNvSpPr>
            <a:spLocks noChangeArrowheads="1"/>
          </p:cNvSpPr>
          <p:nvPr/>
        </p:nvSpPr>
        <p:spPr bwMode="auto">
          <a:xfrm>
            <a:off x="3200400" y="3309938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DieselNet</a:t>
            </a:r>
            <a:endParaRPr lang="en-US"/>
          </a:p>
        </p:txBody>
      </p:sp>
      <p:sp>
        <p:nvSpPr>
          <p:cNvPr id="788512" name="Rectangle 32"/>
          <p:cNvSpPr>
            <a:spLocks noChangeArrowheads="1"/>
          </p:cNvSpPr>
          <p:nvPr/>
        </p:nvSpPr>
        <p:spPr bwMode="auto">
          <a:xfrm>
            <a:off x="2144713" y="4195763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Infocom05</a:t>
            </a:r>
          </a:p>
        </p:txBody>
      </p:sp>
      <p:sp>
        <p:nvSpPr>
          <p:cNvPr id="788513" name="Rectangle 33"/>
          <p:cNvSpPr>
            <a:spLocks noChangeArrowheads="1"/>
          </p:cNvSpPr>
          <p:nvPr/>
        </p:nvSpPr>
        <p:spPr bwMode="auto">
          <a:xfrm>
            <a:off x="933450" y="2754313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Intel</a:t>
            </a:r>
            <a:endParaRPr lang="en-US"/>
          </a:p>
        </p:txBody>
      </p:sp>
      <p:sp>
        <p:nvSpPr>
          <p:cNvPr id="788515" name="Rectangle 35"/>
          <p:cNvSpPr>
            <a:spLocks noChangeArrowheads="1"/>
          </p:cNvSpPr>
          <p:nvPr/>
        </p:nvSpPr>
        <p:spPr bwMode="auto">
          <a:xfrm>
            <a:off x="1720850" y="3509963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Infocom06</a:t>
            </a:r>
          </a:p>
        </p:txBody>
      </p:sp>
      <p:sp>
        <p:nvSpPr>
          <p:cNvPr id="788516" name="Rectangle 36"/>
          <p:cNvSpPr>
            <a:spLocks noChangeArrowheads="1"/>
          </p:cNvSpPr>
          <p:nvPr/>
        </p:nvSpPr>
        <p:spPr bwMode="auto">
          <a:xfrm>
            <a:off x="2668588" y="1427163"/>
            <a:ext cx="1841500" cy="159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4" name="Rectangle 34"/>
          <p:cNvSpPr>
            <a:spLocks noChangeArrowheads="1"/>
          </p:cNvSpPr>
          <p:nvPr/>
        </p:nvSpPr>
        <p:spPr bwMode="auto">
          <a:xfrm>
            <a:off x="1912938" y="167005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Cambridge</a:t>
            </a:r>
            <a:endParaRPr lang="en-US"/>
          </a:p>
        </p:txBody>
      </p:sp>
      <p:sp>
        <p:nvSpPr>
          <p:cNvPr id="788504" name="Rectangle 24"/>
          <p:cNvSpPr>
            <a:spLocks noChangeArrowheads="1"/>
          </p:cNvSpPr>
          <p:nvPr/>
        </p:nvSpPr>
        <p:spPr bwMode="auto">
          <a:xfrm rot="-5400000">
            <a:off x="4626770" y="3415506"/>
            <a:ext cx="9826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hangingPunct="0">
              <a:lnSpc>
                <a:spcPct val="6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i="1">
                <a:latin typeface="ヒラギノ角ゴ ProN W3" charset="0"/>
                <a:sym typeface="Symbol" charset="0"/>
              </a:rPr>
              <a:t>            </a:t>
            </a:r>
            <a:endParaRPr lang="en-US" sz="28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1" grpId="0" animBg="1"/>
      <p:bldP spid="788484" grpId="0" build="p" autoUpdateAnimBg="0"/>
      <p:bldP spid="788499" grpId="0" animBg="1"/>
      <p:bldP spid="7885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643" name="AutoShape 139"/>
          <p:cNvSpPr>
            <a:spLocks noChangeArrowheads="1"/>
          </p:cNvSpPr>
          <p:nvPr/>
        </p:nvSpPr>
        <p:spPr bwMode="auto">
          <a:xfrm>
            <a:off x="728227" y="4444038"/>
            <a:ext cx="7806174" cy="21430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>
                <a:alpha val="99001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514" name="Line 10"/>
          <p:cNvSpPr>
            <a:spLocks noChangeShapeType="1"/>
          </p:cNvSpPr>
          <p:nvPr/>
        </p:nvSpPr>
        <p:spPr bwMode="auto">
          <a:xfrm flipV="1">
            <a:off x="7733241" y="2017712"/>
            <a:ext cx="493713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1" name="Line 17"/>
          <p:cNvSpPr>
            <a:spLocks noChangeShapeType="1"/>
          </p:cNvSpPr>
          <p:nvPr/>
        </p:nvSpPr>
        <p:spPr bwMode="auto">
          <a:xfrm flipH="1" flipV="1">
            <a:off x="7369704" y="1085849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2" name="Line 18"/>
          <p:cNvSpPr>
            <a:spLocks noChangeShapeType="1"/>
          </p:cNvSpPr>
          <p:nvPr/>
        </p:nvSpPr>
        <p:spPr bwMode="auto">
          <a:xfrm flipH="1">
            <a:off x="7276041" y="1344612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3" name="Line 19"/>
          <p:cNvSpPr>
            <a:spLocks noChangeShapeType="1"/>
          </p:cNvSpPr>
          <p:nvPr/>
        </p:nvSpPr>
        <p:spPr bwMode="auto">
          <a:xfrm flipH="1">
            <a:off x="7225241" y="1284287"/>
            <a:ext cx="34925" cy="5540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4" name="Line 20"/>
          <p:cNvSpPr>
            <a:spLocks noChangeShapeType="1"/>
          </p:cNvSpPr>
          <p:nvPr/>
        </p:nvSpPr>
        <p:spPr bwMode="auto">
          <a:xfrm>
            <a:off x="7868179" y="1355724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26" name="Line 22"/>
          <p:cNvSpPr>
            <a:spLocks noChangeShapeType="1"/>
          </p:cNvSpPr>
          <p:nvPr/>
        </p:nvSpPr>
        <p:spPr bwMode="auto">
          <a:xfrm flipH="1">
            <a:off x="7611004" y="1355724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953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54" y="2120899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54" y="1039812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91" y="925512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04" y="1330324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79" y="1217612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04" y="1566862"/>
            <a:ext cx="279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66" y="1949449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954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91" y="1893887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89541" name="Group 37"/>
          <p:cNvGrpSpPr>
            <a:grpSpLocks/>
          </p:cNvGrpSpPr>
          <p:nvPr/>
        </p:nvGrpSpPr>
        <p:grpSpPr bwMode="auto">
          <a:xfrm>
            <a:off x="6826779" y="2046287"/>
            <a:ext cx="514350" cy="428625"/>
            <a:chOff x="3400" y="1984"/>
            <a:chExt cx="324" cy="270"/>
          </a:xfrm>
        </p:grpSpPr>
        <p:sp>
          <p:nvSpPr>
            <p:cNvPr id="789542" name="Line 3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3" name="Line 3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4" name="Line 4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5" name="Line 4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6" name="Line 4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47" name="Line 4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555" name="Group 51"/>
          <p:cNvGrpSpPr>
            <a:grpSpLocks/>
          </p:cNvGrpSpPr>
          <p:nvPr/>
        </p:nvGrpSpPr>
        <p:grpSpPr bwMode="auto">
          <a:xfrm rot="5164464">
            <a:off x="6466417" y="936624"/>
            <a:ext cx="514350" cy="428625"/>
            <a:chOff x="3400" y="1984"/>
            <a:chExt cx="324" cy="270"/>
          </a:xfrm>
        </p:grpSpPr>
        <p:sp>
          <p:nvSpPr>
            <p:cNvPr id="789556" name="Line 5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57" name="Line 5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58" name="Line 5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59" name="Line 5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0" name="Line 5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1" name="Line 5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562" name="Group 58"/>
          <p:cNvGrpSpPr>
            <a:grpSpLocks/>
          </p:cNvGrpSpPr>
          <p:nvPr/>
        </p:nvGrpSpPr>
        <p:grpSpPr bwMode="auto">
          <a:xfrm rot="1568564">
            <a:off x="7863416" y="2054224"/>
            <a:ext cx="514350" cy="428625"/>
            <a:chOff x="3400" y="1984"/>
            <a:chExt cx="324" cy="270"/>
          </a:xfrm>
        </p:grpSpPr>
        <p:sp>
          <p:nvSpPr>
            <p:cNvPr id="789563" name="Line 59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4" name="Line 60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5" name="Line 61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6" name="Line 62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7" name="Line 63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68" name="Line 64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569" name="Group 65"/>
          <p:cNvGrpSpPr>
            <a:grpSpLocks/>
          </p:cNvGrpSpPr>
          <p:nvPr/>
        </p:nvGrpSpPr>
        <p:grpSpPr bwMode="auto">
          <a:xfrm rot="15520514">
            <a:off x="8220604" y="1239836"/>
            <a:ext cx="514350" cy="428625"/>
            <a:chOff x="3400" y="1984"/>
            <a:chExt cx="324" cy="270"/>
          </a:xfrm>
        </p:grpSpPr>
        <p:sp>
          <p:nvSpPr>
            <p:cNvPr id="789570" name="Line 66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1" name="Line 67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2" name="Line 68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3" name="Line 69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4" name="Line 70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75" name="Line 71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89619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91" y="2168524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9525" name="Line 21"/>
          <p:cNvSpPr>
            <a:spLocks noChangeShapeType="1"/>
          </p:cNvSpPr>
          <p:nvPr/>
        </p:nvSpPr>
        <p:spPr bwMode="auto">
          <a:xfrm>
            <a:off x="7222066" y="1811337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620" name="Rectangle 116"/>
          <p:cNvSpPr>
            <a:spLocks noChangeArrowheads="1"/>
          </p:cNvSpPr>
          <p:nvPr/>
        </p:nvSpPr>
        <p:spPr bwMode="auto">
          <a:xfrm>
            <a:off x="644525" y="4470400"/>
            <a:ext cx="7934325" cy="21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0" dirty="0">
                <a:solidFill>
                  <a:srgbClr val="B70064"/>
                </a:solidFill>
              </a:rPr>
              <a:t>Compare hybrid forwarding with routing and (more realistic) DTN forwarding</a:t>
            </a:r>
          </a:p>
          <a:p>
            <a:pPr>
              <a:lnSpc>
                <a:spcPct val="40000"/>
              </a:lnSpc>
            </a:pPr>
            <a:endParaRPr lang="en-US" sz="2800" b="0" dirty="0">
              <a:solidFill>
                <a:srgbClr val="B70064"/>
              </a:solidFill>
            </a:endParaRPr>
          </a:p>
          <a:p>
            <a:r>
              <a:rPr lang="en-US" sz="2400" b="0" i="1" u="sng" dirty="0" err="1"/>
              <a:t>Pkt</a:t>
            </a:r>
            <a:r>
              <a:rPr lang="en-US" sz="2400" b="0" i="1" u="sng" dirty="0"/>
              <a:t> generation:</a:t>
            </a:r>
            <a:r>
              <a:rPr lang="en-US" sz="2400" b="0" dirty="0"/>
              <a:t>  flows between all node pairs, select random flow at each </a:t>
            </a:r>
            <a:r>
              <a:rPr lang="en-US" sz="2400" b="0" dirty="0" err="1"/>
              <a:t>timestep</a:t>
            </a:r>
            <a:r>
              <a:rPr lang="en-US" sz="2400" b="0" dirty="0"/>
              <a:t> and add </a:t>
            </a:r>
            <a:r>
              <a:rPr lang="en-US" sz="2400" b="0" dirty="0" err="1"/>
              <a:t>pkt</a:t>
            </a:r>
            <a:r>
              <a:rPr lang="en-US" sz="2400" b="0" dirty="0"/>
              <a:t> to queue </a:t>
            </a:r>
          </a:p>
          <a:p>
            <a:pPr>
              <a:lnSpc>
                <a:spcPct val="40000"/>
              </a:lnSpc>
            </a:pPr>
            <a:endParaRPr lang="en-US" sz="2400" b="0" dirty="0">
              <a:solidFill>
                <a:srgbClr val="B70064"/>
              </a:solidFill>
            </a:endParaRPr>
          </a:p>
        </p:txBody>
      </p:sp>
      <p:sp>
        <p:nvSpPr>
          <p:cNvPr id="789635" name="Rectangle 13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 err="1"/>
              <a:t>Control+Data</a:t>
            </a:r>
            <a:r>
              <a:rPr lang="en-US" dirty="0"/>
              <a:t> State Region</a:t>
            </a:r>
          </a:p>
        </p:txBody>
      </p:sp>
      <p:sp>
        <p:nvSpPr>
          <p:cNvPr id="789636" name="Rectangle 132"/>
          <p:cNvSpPr>
            <a:spLocks noGrp="1" noChangeArrowheads="1"/>
          </p:cNvSpPr>
          <p:nvPr>
            <p:ph type="body" idx="4294967295"/>
          </p:nvPr>
        </p:nvSpPr>
        <p:spPr>
          <a:xfrm>
            <a:off x="141288" y="1016000"/>
            <a:ext cx="8601075" cy="3182938"/>
          </a:xfrm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  Low </a:t>
            </a:r>
            <a:r>
              <a:rPr lang="en-US" sz="2800" dirty="0" err="1"/>
              <a:t>connectivity+low</a:t>
            </a:r>
            <a:r>
              <a:rPr lang="en-US" sz="2800" dirty="0"/>
              <a:t> unpredictability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few </a:t>
            </a:r>
            <a:r>
              <a:rPr lang="en-US" sz="2400" dirty="0" smtClean="0"/>
              <a:t>paths </a:t>
            </a:r>
            <a:r>
              <a:rPr lang="en-US" sz="2400" dirty="0"/>
              <a:t>but </a:t>
            </a:r>
            <a:r>
              <a:rPr lang="en-US" sz="2400" dirty="0" smtClean="0"/>
              <a:t>paths </a:t>
            </a:r>
            <a:r>
              <a:rPr lang="en-US" sz="2400" dirty="0"/>
              <a:t>are stable</a:t>
            </a:r>
          </a:p>
          <a:p>
            <a:pPr lvl="1">
              <a:lnSpc>
                <a:spcPct val="5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 lvl="1">
              <a:lnSpc>
                <a:spcPct val="5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>
              <a:buSzPct val="85000"/>
              <a:buFont typeface="Wingdings" charset="0"/>
              <a:buNone/>
            </a:pPr>
            <a:r>
              <a:rPr lang="en-US" sz="2800" dirty="0"/>
              <a:t>  Simple </a:t>
            </a:r>
            <a:r>
              <a:rPr lang="en-US" sz="2800" dirty="0" err="1"/>
              <a:t>control+data</a:t>
            </a:r>
            <a:r>
              <a:rPr lang="en-US" sz="2800" dirty="0"/>
              <a:t> state strategy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</a:t>
            </a:r>
            <a:r>
              <a:rPr lang="en-US" sz="2400" dirty="0" smtClean="0"/>
              <a:t>f path exists to destination, use </a:t>
            </a:r>
            <a:r>
              <a:rPr lang="en-US" sz="2400" b="1" dirty="0" smtClean="0">
                <a:solidFill>
                  <a:srgbClr val="0080FF"/>
                </a:solidFill>
              </a:rPr>
              <a:t>routing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 smtClean="0"/>
              <a:t>else use </a:t>
            </a:r>
            <a:r>
              <a:rPr lang="en-US" sz="2400" b="1" dirty="0" smtClean="0">
                <a:solidFill>
                  <a:srgbClr val="FF00FF"/>
                </a:solidFill>
              </a:rPr>
              <a:t>DTN </a:t>
            </a:r>
            <a:r>
              <a:rPr lang="en-US" sz="2400" b="1" dirty="0">
                <a:solidFill>
                  <a:srgbClr val="FF00FF"/>
                </a:solidFill>
              </a:rPr>
              <a:t>forwarding</a:t>
            </a:r>
            <a:r>
              <a:rPr lang="en-US" sz="2400" b="1" dirty="0"/>
              <a:t> </a:t>
            </a:r>
            <a:r>
              <a:rPr lang="en-US" sz="2400" dirty="0" smtClean="0"/>
              <a:t>via neighbors</a:t>
            </a:r>
            <a:endParaRPr lang="en-US" sz="2400" dirty="0"/>
          </a:p>
        </p:txBody>
      </p:sp>
      <p:sp>
        <p:nvSpPr>
          <p:cNvPr id="789637" name="AutoShape 133"/>
          <p:cNvSpPr>
            <a:spLocks/>
          </p:cNvSpPr>
          <p:nvPr/>
        </p:nvSpPr>
        <p:spPr bwMode="auto">
          <a:xfrm>
            <a:off x="6394091" y="3012471"/>
            <a:ext cx="378651" cy="835025"/>
          </a:xfrm>
          <a:prstGeom prst="rightBrace">
            <a:avLst>
              <a:gd name="adj1" fmla="val 19310"/>
              <a:gd name="adj2" fmla="val 50000"/>
            </a:avLst>
          </a:prstGeom>
          <a:noFill/>
          <a:ln w="38100" cmpd="sng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 w="76200" cmpd="tri">
                <a:solidFill>
                  <a:srgbClr val="000000"/>
                </a:solidFill>
              </a:ln>
            </a:endParaRPr>
          </a:p>
        </p:txBody>
      </p:sp>
      <p:sp>
        <p:nvSpPr>
          <p:cNvPr id="789638" name="Rectangle 134"/>
          <p:cNvSpPr>
            <a:spLocks noChangeArrowheads="1"/>
          </p:cNvSpPr>
          <p:nvPr/>
        </p:nvSpPr>
        <p:spPr bwMode="auto">
          <a:xfrm>
            <a:off x="6425553" y="3027017"/>
            <a:ext cx="2754015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400080"/>
                </a:solidFill>
              </a:rPr>
              <a:t>Hybrid forwarding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643" grpId="0" animBg="1"/>
      <p:bldP spid="78962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A9629DB-237A-5C4F-BEFF-7D4DC574E012}" type="slidenum">
              <a:rPr lang="en-US"/>
              <a:pPr/>
              <a:t>29</a:t>
            </a:fld>
            <a:endParaRPr lang="en-US"/>
          </a:p>
        </p:txBody>
      </p:sp>
      <p:pic>
        <p:nvPicPr>
          <p:cNvPr id="878595" name="Picture 3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11" name="Rectangle 19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78612" name="Rectangle 20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Line 2"/>
          <p:cNvSpPr>
            <a:spLocks noChangeShapeType="1"/>
          </p:cNvSpPr>
          <p:nvPr/>
        </p:nvSpPr>
        <p:spPr bwMode="auto">
          <a:xfrm>
            <a:off x="6780213" y="2424113"/>
            <a:ext cx="652462" cy="174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1" name="Line 3"/>
          <p:cNvSpPr>
            <a:spLocks noChangeShapeType="1"/>
          </p:cNvSpPr>
          <p:nvPr/>
        </p:nvSpPr>
        <p:spPr bwMode="auto">
          <a:xfrm>
            <a:off x="6083300" y="2387600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3114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9653" name="Rectangle 5"/>
          <p:cNvSpPr>
            <a:spLocks noChangeArrowheads="1"/>
          </p:cNvSpPr>
          <p:nvPr/>
        </p:nvSpPr>
        <p:spPr bwMode="auto">
          <a:xfrm>
            <a:off x="1539875" y="4343400"/>
            <a:ext cx="6249988" cy="4905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6004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7CB3FB"/>
              </a:solidFill>
            </a:endParaRPr>
          </a:p>
        </p:txBody>
      </p:sp>
      <p:sp>
        <p:nvSpPr>
          <p:cNvPr id="1179654" name="Line 6"/>
          <p:cNvSpPr>
            <a:spLocks noChangeShapeType="1"/>
          </p:cNvSpPr>
          <p:nvPr/>
        </p:nvSpPr>
        <p:spPr bwMode="auto">
          <a:xfrm flipV="1">
            <a:off x="1627188" y="3694113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5" name="Line 7"/>
          <p:cNvSpPr>
            <a:spLocks noChangeShapeType="1"/>
          </p:cNvSpPr>
          <p:nvPr/>
        </p:nvSpPr>
        <p:spPr bwMode="auto">
          <a:xfrm>
            <a:off x="1949450" y="2432050"/>
            <a:ext cx="652463" cy="17463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6" name="Line 8"/>
          <p:cNvSpPr>
            <a:spLocks noChangeShapeType="1"/>
          </p:cNvSpPr>
          <p:nvPr/>
        </p:nvSpPr>
        <p:spPr bwMode="auto">
          <a:xfrm>
            <a:off x="2319338" y="2928938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7" name="Line 9"/>
          <p:cNvSpPr>
            <a:spLocks noChangeShapeType="1"/>
          </p:cNvSpPr>
          <p:nvPr/>
        </p:nvSpPr>
        <p:spPr bwMode="auto">
          <a:xfrm>
            <a:off x="2589213" y="2443163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8" name="Line 10"/>
          <p:cNvSpPr>
            <a:spLocks noChangeShapeType="1"/>
          </p:cNvSpPr>
          <p:nvPr/>
        </p:nvSpPr>
        <p:spPr bwMode="auto">
          <a:xfrm flipV="1">
            <a:off x="2308225" y="2438400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9" name="Line 11"/>
          <p:cNvSpPr>
            <a:spLocks noChangeShapeType="1"/>
          </p:cNvSpPr>
          <p:nvPr/>
        </p:nvSpPr>
        <p:spPr bwMode="auto">
          <a:xfrm>
            <a:off x="1252538" y="2395538"/>
            <a:ext cx="638175" cy="4762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0" name="Line 12"/>
          <p:cNvSpPr>
            <a:spLocks noChangeShapeType="1"/>
          </p:cNvSpPr>
          <p:nvPr/>
        </p:nvSpPr>
        <p:spPr bwMode="auto">
          <a:xfrm flipH="1" flipV="1">
            <a:off x="1274763" y="2390775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1" name="Line 13"/>
          <p:cNvSpPr>
            <a:spLocks noChangeShapeType="1"/>
          </p:cNvSpPr>
          <p:nvPr/>
        </p:nvSpPr>
        <p:spPr bwMode="auto">
          <a:xfrm flipH="1" flipV="1">
            <a:off x="1392238" y="2933700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2" name="Line 14"/>
          <p:cNvSpPr>
            <a:spLocks noChangeShapeType="1"/>
          </p:cNvSpPr>
          <p:nvPr/>
        </p:nvSpPr>
        <p:spPr bwMode="auto">
          <a:xfrm flipH="1">
            <a:off x="1298575" y="3192463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3" name="Line 15"/>
          <p:cNvSpPr>
            <a:spLocks noChangeShapeType="1"/>
          </p:cNvSpPr>
          <p:nvPr/>
        </p:nvSpPr>
        <p:spPr bwMode="auto">
          <a:xfrm flipH="1">
            <a:off x="1304925" y="2917825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4" name="Line 16"/>
          <p:cNvSpPr>
            <a:spLocks noChangeShapeType="1"/>
          </p:cNvSpPr>
          <p:nvPr/>
        </p:nvSpPr>
        <p:spPr bwMode="auto">
          <a:xfrm>
            <a:off x="1862138" y="3203575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5" name="Line 17"/>
          <p:cNvSpPr>
            <a:spLocks noChangeShapeType="1"/>
          </p:cNvSpPr>
          <p:nvPr/>
        </p:nvSpPr>
        <p:spPr bwMode="auto">
          <a:xfrm>
            <a:off x="1298575" y="3467100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6" name="Line 18"/>
          <p:cNvSpPr>
            <a:spLocks noChangeShapeType="1"/>
          </p:cNvSpPr>
          <p:nvPr/>
        </p:nvSpPr>
        <p:spPr bwMode="auto">
          <a:xfrm flipH="1">
            <a:off x="1633538" y="3203575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7" name="Line 19"/>
          <p:cNvSpPr>
            <a:spLocks noChangeShapeType="1"/>
          </p:cNvSpPr>
          <p:nvPr/>
        </p:nvSpPr>
        <p:spPr bwMode="auto">
          <a:xfrm flipH="1">
            <a:off x="1885950" y="2917825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8" name="Line 20"/>
          <p:cNvSpPr>
            <a:spLocks noChangeShapeType="1"/>
          </p:cNvSpPr>
          <p:nvPr/>
        </p:nvSpPr>
        <p:spPr bwMode="auto">
          <a:xfrm flipH="1">
            <a:off x="2560638" y="2940050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9" name="Line 21"/>
          <p:cNvSpPr>
            <a:spLocks noChangeShapeType="1"/>
          </p:cNvSpPr>
          <p:nvPr/>
        </p:nvSpPr>
        <p:spPr bwMode="auto">
          <a:xfrm>
            <a:off x="2295525" y="2928938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2637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31933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773363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800350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065463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32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140075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81622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343275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7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6258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8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570288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9681" name="Line 33"/>
          <p:cNvSpPr>
            <a:spLocks noChangeShapeType="1"/>
          </p:cNvSpPr>
          <p:nvPr/>
        </p:nvSpPr>
        <p:spPr bwMode="auto">
          <a:xfrm flipV="1">
            <a:off x="6443663" y="3665538"/>
            <a:ext cx="493712" cy="635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2" name="Line 34"/>
          <p:cNvSpPr>
            <a:spLocks noChangeShapeType="1"/>
          </p:cNvSpPr>
          <p:nvPr/>
        </p:nvSpPr>
        <p:spPr bwMode="auto">
          <a:xfrm>
            <a:off x="7135813" y="2900363"/>
            <a:ext cx="639762" cy="158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3" name="Line 35"/>
          <p:cNvSpPr>
            <a:spLocks noChangeShapeType="1"/>
          </p:cNvSpPr>
          <p:nvPr/>
        </p:nvSpPr>
        <p:spPr bwMode="auto">
          <a:xfrm>
            <a:off x="7405688" y="2414588"/>
            <a:ext cx="376237" cy="4905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4" name="Line 36"/>
          <p:cNvSpPr>
            <a:spLocks noChangeShapeType="1"/>
          </p:cNvSpPr>
          <p:nvPr/>
        </p:nvSpPr>
        <p:spPr bwMode="auto">
          <a:xfrm flipV="1">
            <a:off x="7124700" y="2409825"/>
            <a:ext cx="287338" cy="4953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5" name="Line 37"/>
          <p:cNvSpPr>
            <a:spLocks noChangeShapeType="1"/>
          </p:cNvSpPr>
          <p:nvPr/>
        </p:nvSpPr>
        <p:spPr bwMode="auto">
          <a:xfrm flipH="1" flipV="1">
            <a:off x="6091238" y="2362200"/>
            <a:ext cx="88900" cy="5334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6" name="Line 38"/>
          <p:cNvSpPr>
            <a:spLocks noChangeShapeType="1"/>
          </p:cNvSpPr>
          <p:nvPr/>
        </p:nvSpPr>
        <p:spPr bwMode="auto">
          <a:xfrm flipH="1" flipV="1">
            <a:off x="6208713" y="2905125"/>
            <a:ext cx="463550" cy="25400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7" name="Line 39"/>
          <p:cNvSpPr>
            <a:spLocks noChangeShapeType="1"/>
          </p:cNvSpPr>
          <p:nvPr/>
        </p:nvSpPr>
        <p:spPr bwMode="auto">
          <a:xfrm flipH="1">
            <a:off x="6115050" y="3163888"/>
            <a:ext cx="539750" cy="274637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8" name="Line 40"/>
          <p:cNvSpPr>
            <a:spLocks noChangeShapeType="1"/>
          </p:cNvSpPr>
          <p:nvPr/>
        </p:nvSpPr>
        <p:spPr bwMode="auto">
          <a:xfrm flipH="1">
            <a:off x="6121400" y="2889250"/>
            <a:ext cx="34925" cy="55403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89" name="Line 41"/>
          <p:cNvSpPr>
            <a:spLocks noChangeShapeType="1"/>
          </p:cNvSpPr>
          <p:nvPr/>
        </p:nvSpPr>
        <p:spPr bwMode="auto">
          <a:xfrm>
            <a:off x="6678613" y="3175000"/>
            <a:ext cx="246062" cy="5111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0" name="Line 42"/>
          <p:cNvSpPr>
            <a:spLocks noChangeShapeType="1"/>
          </p:cNvSpPr>
          <p:nvPr/>
        </p:nvSpPr>
        <p:spPr bwMode="auto">
          <a:xfrm>
            <a:off x="6115050" y="3438525"/>
            <a:ext cx="311150" cy="285750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1" name="Line 43"/>
          <p:cNvSpPr>
            <a:spLocks noChangeShapeType="1"/>
          </p:cNvSpPr>
          <p:nvPr/>
        </p:nvSpPr>
        <p:spPr bwMode="auto">
          <a:xfrm flipH="1">
            <a:off x="6450013" y="3175000"/>
            <a:ext cx="222250" cy="574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2" name="Line 44"/>
          <p:cNvSpPr>
            <a:spLocks noChangeShapeType="1"/>
          </p:cNvSpPr>
          <p:nvPr/>
        </p:nvSpPr>
        <p:spPr bwMode="auto">
          <a:xfrm flipH="1">
            <a:off x="6702425" y="2889250"/>
            <a:ext cx="404813" cy="280988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3" name="Line 45"/>
          <p:cNvSpPr>
            <a:spLocks noChangeShapeType="1"/>
          </p:cNvSpPr>
          <p:nvPr/>
        </p:nvSpPr>
        <p:spPr bwMode="auto">
          <a:xfrm flipH="1">
            <a:off x="7377113" y="2911475"/>
            <a:ext cx="398462" cy="320675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4" name="Line 46"/>
          <p:cNvSpPr>
            <a:spLocks noChangeShapeType="1"/>
          </p:cNvSpPr>
          <p:nvPr/>
        </p:nvSpPr>
        <p:spPr bwMode="auto">
          <a:xfrm>
            <a:off x="7112000" y="2900363"/>
            <a:ext cx="293688" cy="347662"/>
          </a:xfrm>
          <a:prstGeom prst="line">
            <a:avLst/>
          </a:prstGeom>
          <a:noFill/>
          <a:ln w="9525">
            <a:solidFill>
              <a:srgbClr val="5F90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969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2352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744788"/>
            <a:ext cx="274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7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771775"/>
            <a:ext cx="2762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036888"/>
            <a:ext cx="276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69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29870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0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111500"/>
            <a:ext cx="2762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787650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314700"/>
            <a:ext cx="279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3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97275"/>
            <a:ext cx="276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0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541713"/>
            <a:ext cx="2762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79705" name="Group 57"/>
          <p:cNvGrpSpPr>
            <a:grpSpLocks/>
          </p:cNvGrpSpPr>
          <p:nvPr/>
        </p:nvGrpSpPr>
        <p:grpSpPr bwMode="auto">
          <a:xfrm>
            <a:off x="5789613" y="2160588"/>
            <a:ext cx="514350" cy="428625"/>
            <a:chOff x="3400" y="1984"/>
            <a:chExt cx="324" cy="270"/>
          </a:xfrm>
        </p:grpSpPr>
        <p:sp>
          <p:nvSpPr>
            <p:cNvPr id="1179706" name="Line 58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07" name="Line 59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08" name="Line 60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09" name="Line 61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0" name="Line 62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1" name="Line 63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12" name="Group 64"/>
          <p:cNvGrpSpPr>
            <a:grpSpLocks/>
          </p:cNvGrpSpPr>
          <p:nvPr/>
        </p:nvGrpSpPr>
        <p:grpSpPr bwMode="auto">
          <a:xfrm rot="9895891">
            <a:off x="5942013" y="2636838"/>
            <a:ext cx="514350" cy="428625"/>
            <a:chOff x="3400" y="1984"/>
            <a:chExt cx="324" cy="270"/>
          </a:xfrm>
        </p:grpSpPr>
        <p:sp>
          <p:nvSpPr>
            <p:cNvPr id="1179713" name="Line 65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4" name="Line 66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5" name="Line 67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6" name="Line 68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7" name="Line 69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18" name="Line 70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19" name="Group 71"/>
          <p:cNvGrpSpPr>
            <a:grpSpLocks/>
          </p:cNvGrpSpPr>
          <p:nvPr/>
        </p:nvGrpSpPr>
        <p:grpSpPr bwMode="auto">
          <a:xfrm rot="1568564">
            <a:off x="7099300" y="2198688"/>
            <a:ext cx="514350" cy="428625"/>
            <a:chOff x="3400" y="1984"/>
            <a:chExt cx="324" cy="270"/>
          </a:xfrm>
        </p:grpSpPr>
        <p:sp>
          <p:nvSpPr>
            <p:cNvPr id="1179720" name="Line 72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1" name="Line 73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2" name="Line 74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3" name="Line 75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4" name="Line 76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5" name="Line 77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26" name="Group 78"/>
          <p:cNvGrpSpPr>
            <a:grpSpLocks/>
          </p:cNvGrpSpPr>
          <p:nvPr/>
        </p:nvGrpSpPr>
        <p:grpSpPr bwMode="auto">
          <a:xfrm rot="15520514">
            <a:off x="6888163" y="2681287"/>
            <a:ext cx="514350" cy="428625"/>
            <a:chOff x="3400" y="1984"/>
            <a:chExt cx="324" cy="270"/>
          </a:xfrm>
        </p:grpSpPr>
        <p:sp>
          <p:nvSpPr>
            <p:cNvPr id="1179727" name="Line 79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8" name="Line 80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29" name="Line 81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0" name="Line 82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1" name="Line 83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2" name="Line 84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33" name="Group 85"/>
          <p:cNvGrpSpPr>
            <a:grpSpLocks/>
          </p:cNvGrpSpPr>
          <p:nvPr/>
        </p:nvGrpSpPr>
        <p:grpSpPr bwMode="auto">
          <a:xfrm rot="571782">
            <a:off x="7472363" y="2716213"/>
            <a:ext cx="514350" cy="428625"/>
            <a:chOff x="3400" y="1984"/>
            <a:chExt cx="324" cy="270"/>
          </a:xfrm>
        </p:grpSpPr>
        <p:sp>
          <p:nvSpPr>
            <p:cNvPr id="1179734" name="Line 86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5" name="Line 87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6" name="Line 88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7" name="Line 89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8" name="Line 90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39" name="Line 91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40" name="Group 92"/>
          <p:cNvGrpSpPr>
            <a:grpSpLocks/>
          </p:cNvGrpSpPr>
          <p:nvPr/>
        </p:nvGrpSpPr>
        <p:grpSpPr bwMode="auto">
          <a:xfrm rot="3524632">
            <a:off x="7081838" y="3040062"/>
            <a:ext cx="514350" cy="428625"/>
            <a:chOff x="3400" y="1984"/>
            <a:chExt cx="324" cy="270"/>
          </a:xfrm>
        </p:grpSpPr>
        <p:sp>
          <p:nvSpPr>
            <p:cNvPr id="1179741" name="Line 93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2" name="Line 94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3" name="Line 95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4" name="Line 96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5" name="Line 97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6" name="Line 98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47" name="Group 99"/>
          <p:cNvGrpSpPr>
            <a:grpSpLocks/>
          </p:cNvGrpSpPr>
          <p:nvPr/>
        </p:nvGrpSpPr>
        <p:grpSpPr bwMode="auto">
          <a:xfrm rot="-2853011">
            <a:off x="6427788" y="2967037"/>
            <a:ext cx="514350" cy="428625"/>
            <a:chOff x="3400" y="1984"/>
            <a:chExt cx="324" cy="270"/>
          </a:xfrm>
        </p:grpSpPr>
        <p:sp>
          <p:nvSpPr>
            <p:cNvPr id="1179748" name="Line 100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49" name="Line 101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0" name="Line 102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1" name="Line 103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2" name="Line 104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3" name="Line 105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54" name="Group 106"/>
          <p:cNvGrpSpPr>
            <a:grpSpLocks/>
          </p:cNvGrpSpPr>
          <p:nvPr/>
        </p:nvGrpSpPr>
        <p:grpSpPr bwMode="auto">
          <a:xfrm rot="-19231106">
            <a:off x="5830888" y="3240088"/>
            <a:ext cx="514350" cy="428625"/>
            <a:chOff x="3400" y="1984"/>
            <a:chExt cx="324" cy="270"/>
          </a:xfrm>
        </p:grpSpPr>
        <p:sp>
          <p:nvSpPr>
            <p:cNvPr id="1179755" name="Line 107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6" name="Line 108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7" name="Line 109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8" name="Line 110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59" name="Line 111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0" name="Line 112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61" name="Group 113"/>
          <p:cNvGrpSpPr>
            <a:grpSpLocks/>
          </p:cNvGrpSpPr>
          <p:nvPr/>
        </p:nvGrpSpPr>
        <p:grpSpPr bwMode="auto">
          <a:xfrm rot="-16947407">
            <a:off x="6119813" y="3513137"/>
            <a:ext cx="514350" cy="428625"/>
            <a:chOff x="3400" y="1984"/>
            <a:chExt cx="324" cy="270"/>
          </a:xfrm>
        </p:grpSpPr>
        <p:sp>
          <p:nvSpPr>
            <p:cNvPr id="1179762" name="Line 114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3" name="Line 115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4" name="Line 116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5" name="Line 117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6" name="Line 118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67" name="Line 119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768" name="Group 120"/>
          <p:cNvGrpSpPr>
            <a:grpSpLocks/>
          </p:cNvGrpSpPr>
          <p:nvPr/>
        </p:nvGrpSpPr>
        <p:grpSpPr bwMode="auto">
          <a:xfrm rot="-7422438">
            <a:off x="6697663" y="3459162"/>
            <a:ext cx="514350" cy="428625"/>
            <a:chOff x="3400" y="1984"/>
            <a:chExt cx="324" cy="270"/>
          </a:xfrm>
        </p:grpSpPr>
        <p:sp>
          <p:nvSpPr>
            <p:cNvPr id="1179769" name="Line 121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0" name="Line 122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1" name="Line 123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2" name="Line 124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3" name="Line 125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74" name="Line 126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9775" name="Text Box 127"/>
          <p:cNvSpPr txBox="1">
            <a:spLocks noChangeArrowheads="1"/>
          </p:cNvSpPr>
          <p:nvPr/>
        </p:nvSpPr>
        <p:spPr bwMode="auto">
          <a:xfrm>
            <a:off x="34925" y="5181600"/>
            <a:ext cx="4438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Static</a:t>
            </a:r>
            <a:r>
              <a:rPr lang="en-US" sz="2800" b="0" u="sng">
                <a:solidFill>
                  <a:srgbClr val="A60040"/>
                </a:solidFill>
              </a:rPr>
              <a:t>:</a:t>
            </a:r>
            <a:r>
              <a:rPr lang="en-US" sz="2800"/>
              <a:t> </a:t>
            </a:r>
            <a:r>
              <a:rPr lang="en-US" sz="2800" b="0"/>
              <a:t>stateful strategies </a:t>
            </a:r>
          </a:p>
          <a:p>
            <a:r>
              <a:rPr lang="en-US" sz="2800" b="0"/>
              <a:t>work well</a:t>
            </a:r>
            <a:endParaRPr lang="en-US" sz="1600" b="0"/>
          </a:p>
        </p:txBody>
      </p:sp>
      <p:sp>
        <p:nvSpPr>
          <p:cNvPr id="1179776" name="Text Box 128"/>
          <p:cNvSpPr txBox="1">
            <a:spLocks noChangeArrowheads="1"/>
          </p:cNvSpPr>
          <p:nvPr/>
        </p:nvSpPr>
        <p:spPr bwMode="auto">
          <a:xfrm>
            <a:off x="4610100" y="5162550"/>
            <a:ext cx="4559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u="sng">
                <a:solidFill>
                  <a:srgbClr val="B70064"/>
                </a:solidFill>
              </a:rPr>
              <a:t>High mobility:</a:t>
            </a:r>
            <a:r>
              <a:rPr lang="en-US" sz="2800"/>
              <a:t> </a:t>
            </a:r>
            <a:r>
              <a:rPr lang="en-US" sz="2800" b="0"/>
              <a:t>stateful strategies can work poorly</a:t>
            </a:r>
            <a:endParaRPr lang="en-US" sz="3200" b="0"/>
          </a:p>
        </p:txBody>
      </p:sp>
      <p:sp>
        <p:nvSpPr>
          <p:cNvPr id="1179777" name="AutoShape 129"/>
          <p:cNvSpPr>
            <a:spLocks noChangeArrowheads="1"/>
          </p:cNvSpPr>
          <p:nvPr/>
        </p:nvSpPr>
        <p:spPr bwMode="auto">
          <a:xfrm rot="5400000">
            <a:off x="7659688" y="4291012"/>
            <a:ext cx="827088" cy="627063"/>
          </a:xfrm>
          <a:prstGeom prst="triangle">
            <a:avLst>
              <a:gd name="adj" fmla="val 50000"/>
            </a:avLst>
          </a:prstGeom>
          <a:solidFill>
            <a:srgbClr val="A6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778" name="Text Box 130"/>
          <p:cNvSpPr txBox="1">
            <a:spLocks noChangeArrowheads="1"/>
          </p:cNvSpPr>
          <p:nvPr/>
        </p:nvSpPr>
        <p:spPr bwMode="auto">
          <a:xfrm>
            <a:off x="2406650" y="4352925"/>
            <a:ext cx="3208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i="1">
                <a:solidFill>
                  <a:srgbClr val="B70064"/>
                </a:solidFill>
              </a:rPr>
              <a:t>Topology instability</a:t>
            </a:r>
          </a:p>
        </p:txBody>
      </p:sp>
      <p:pic>
        <p:nvPicPr>
          <p:cNvPr id="1179779" name="Picture 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175125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79780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10050"/>
            <a:ext cx="11811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79781" name="Group 133"/>
          <p:cNvGrpSpPr>
            <a:grpSpLocks/>
          </p:cNvGrpSpPr>
          <p:nvPr/>
        </p:nvGrpSpPr>
        <p:grpSpPr bwMode="auto">
          <a:xfrm rot="-2853011">
            <a:off x="6526213" y="2236787"/>
            <a:ext cx="514350" cy="428625"/>
            <a:chOff x="3400" y="1984"/>
            <a:chExt cx="324" cy="270"/>
          </a:xfrm>
        </p:grpSpPr>
        <p:sp>
          <p:nvSpPr>
            <p:cNvPr id="1179782" name="Line 134"/>
            <p:cNvSpPr>
              <a:spLocks noChangeShapeType="1"/>
            </p:cNvSpPr>
            <p:nvPr/>
          </p:nvSpPr>
          <p:spPr bwMode="auto">
            <a:xfrm flipV="1">
              <a:off x="3436" y="2152"/>
              <a:ext cx="5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3" name="Line 135"/>
            <p:cNvSpPr>
              <a:spLocks noChangeShapeType="1"/>
            </p:cNvSpPr>
            <p:nvPr/>
          </p:nvSpPr>
          <p:spPr bwMode="auto">
            <a:xfrm flipV="1">
              <a:off x="3460" y="2164"/>
              <a:ext cx="44" cy="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4" name="Line 136"/>
            <p:cNvSpPr>
              <a:spLocks noChangeShapeType="1"/>
            </p:cNvSpPr>
            <p:nvPr/>
          </p:nvSpPr>
          <p:spPr bwMode="auto">
            <a:xfrm flipV="1">
              <a:off x="3462" y="2178"/>
              <a:ext cx="50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5" name="Line 137"/>
            <p:cNvSpPr>
              <a:spLocks noChangeShapeType="1"/>
            </p:cNvSpPr>
            <p:nvPr/>
          </p:nvSpPr>
          <p:spPr bwMode="auto">
            <a:xfrm flipV="1">
              <a:off x="3456" y="2188"/>
              <a:ext cx="68" cy="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6" name="Line 138"/>
            <p:cNvSpPr>
              <a:spLocks noChangeShapeType="1"/>
            </p:cNvSpPr>
            <p:nvPr/>
          </p:nvSpPr>
          <p:spPr bwMode="auto">
            <a:xfrm flipV="1">
              <a:off x="3400" y="2138"/>
              <a:ext cx="86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787" name="Line 139"/>
            <p:cNvSpPr>
              <a:spLocks noChangeShapeType="1"/>
            </p:cNvSpPr>
            <p:nvPr/>
          </p:nvSpPr>
          <p:spPr bwMode="auto">
            <a:xfrm flipV="1">
              <a:off x="3644" y="1984"/>
              <a:ext cx="80" cy="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9788" name="Rectangle 140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1179790" name="Rectangle 142"/>
          <p:cNvSpPr>
            <a:spLocks noChangeArrowheads="1"/>
          </p:cNvSpPr>
          <p:nvPr/>
        </p:nvSpPr>
        <p:spPr bwMode="auto">
          <a:xfrm>
            <a:off x="1738313" y="1474788"/>
            <a:ext cx="5341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2800" b="0" dirty="0" smtClean="0"/>
              <a:t>But when </a:t>
            </a:r>
            <a:r>
              <a:rPr lang="en-US" sz="2800" b="0" dirty="0"/>
              <a:t>is each appropriate?</a:t>
            </a:r>
          </a:p>
        </p:txBody>
      </p:sp>
      <p:sp>
        <p:nvSpPr>
          <p:cNvPr id="1179791" name="AutoShape 143"/>
          <p:cNvSpPr>
            <a:spLocks noChangeArrowheads="1"/>
          </p:cNvSpPr>
          <p:nvPr/>
        </p:nvSpPr>
        <p:spPr bwMode="auto">
          <a:xfrm>
            <a:off x="730250" y="2466975"/>
            <a:ext cx="7721600" cy="220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792" name="Rectangle 144"/>
          <p:cNvSpPr>
            <a:spLocks noChangeArrowheads="1"/>
          </p:cNvSpPr>
          <p:nvPr/>
        </p:nvSpPr>
        <p:spPr bwMode="auto">
          <a:xfrm>
            <a:off x="1141413" y="2851150"/>
            <a:ext cx="7094537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3200" b="0"/>
              <a:t>When precisely do </a:t>
            </a:r>
            <a:r>
              <a:rPr lang="en-US" sz="3200" b="0">
                <a:solidFill>
                  <a:srgbClr val="B70064"/>
                </a:solidFill>
              </a:rPr>
              <a:t>stateful</a:t>
            </a:r>
            <a:r>
              <a:rPr lang="en-US" sz="3200" b="0"/>
              <a:t> vs </a:t>
            </a:r>
            <a:r>
              <a:rPr lang="en-US" sz="3200" b="0">
                <a:solidFill>
                  <a:srgbClr val="B70064"/>
                </a:solidFill>
              </a:rPr>
              <a:t>stateless </a:t>
            </a:r>
            <a:r>
              <a:rPr lang="en-US" sz="3200" b="0"/>
              <a:t>communication strategies </a:t>
            </a:r>
            <a:r>
              <a:rPr lang="en-US" sz="3200" b="0">
                <a:solidFill>
                  <a:srgbClr val="B70064"/>
                </a:solidFill>
              </a:rPr>
              <a:t>maximize goodput?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6" name="Rectangle 189"/>
          <p:cNvSpPr txBox="1">
            <a:spLocks noChangeArrowheads="1"/>
          </p:cNvSpPr>
          <p:nvPr/>
        </p:nvSpPr>
        <p:spPr bwMode="auto">
          <a:xfrm>
            <a:off x="132824" y="931334"/>
            <a:ext cx="8875712" cy="6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90000"/>
              <a:buFont typeface="Wingdings" charset="0"/>
              <a:buChar char="q"/>
              <a:defRPr sz="3200">
                <a:solidFill>
                  <a:schemeClr val="hlink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SzPct val="85000"/>
              <a:buFont typeface="Wingdings" charset="0"/>
              <a:buNone/>
            </a:pPr>
            <a:r>
              <a:rPr lang="en-US" sz="2800" b="0" dirty="0" smtClean="0"/>
              <a:t>Many communication strategies: routing, flooding, DTN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D467DB6-2765-634D-8F32-7822C9C3914F}" type="slidenum">
              <a:rPr lang="en-US"/>
              <a:pPr/>
              <a:t>30</a:t>
            </a:fld>
            <a:endParaRPr lang="en-US"/>
          </a:p>
        </p:txBody>
      </p:sp>
      <p:pic>
        <p:nvPicPr>
          <p:cNvPr id="1009666" name="Picture 2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9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1009668" name="Rectangle 4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69" name="Rectangle 5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0" name="Line 6"/>
          <p:cNvSpPr>
            <a:spLocks noChangeShapeType="1"/>
          </p:cNvSpPr>
          <p:nvPr/>
        </p:nvSpPr>
        <p:spPr bwMode="auto">
          <a:xfrm>
            <a:off x="941388" y="2297113"/>
            <a:ext cx="0" cy="3881437"/>
          </a:xfrm>
          <a:prstGeom prst="line">
            <a:avLst/>
          </a:prstGeom>
          <a:noFill/>
          <a:ln w="50800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1" name="Rectangle 7"/>
          <p:cNvSpPr>
            <a:spLocks noChangeArrowheads="1"/>
          </p:cNvSpPr>
          <p:nvPr/>
        </p:nvSpPr>
        <p:spPr bwMode="auto">
          <a:xfrm>
            <a:off x="889000" y="2238375"/>
            <a:ext cx="8015288" cy="3940175"/>
          </a:xfrm>
          <a:prstGeom prst="rect">
            <a:avLst/>
          </a:prstGeom>
          <a:solidFill>
            <a:srgbClr val="8000FF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9672" name="Rectangle 8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09673" name="Rectangle 9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09674" name="Rectangle 10"/>
          <p:cNvSpPr>
            <a:spLocks noChangeArrowheads="1"/>
          </p:cNvSpPr>
          <p:nvPr/>
        </p:nvSpPr>
        <p:spPr bwMode="auto">
          <a:xfrm>
            <a:off x="995363" y="2244725"/>
            <a:ext cx="168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400080"/>
                </a:solidFill>
              </a:rPr>
              <a:t>Control+Data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6C8CDA1-74F4-024C-8705-FDFF6DB68570}" type="slidenum">
              <a:rPr lang="en-US"/>
              <a:pPr/>
              <a:t>31</a:t>
            </a:fld>
            <a:endParaRPr lang="en-US"/>
          </a:p>
        </p:txBody>
      </p:sp>
      <p:pic>
        <p:nvPicPr>
          <p:cNvPr id="1171458" name="Picture 2" descr="Screen shot 2011-04-25 a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"/>
          <a:stretch>
            <a:fillRect/>
          </a:stretch>
        </p:blipFill>
        <p:spPr bwMode="auto">
          <a:xfrm>
            <a:off x="238125" y="628650"/>
            <a:ext cx="8404225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459" name="Picture 3" descr="Screen shot 2011-03-30 at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1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1171461" name="Rectangle 5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2" name="Rectangle 6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3" name="Line 7"/>
          <p:cNvSpPr>
            <a:spLocks noChangeShapeType="1"/>
          </p:cNvSpPr>
          <p:nvPr/>
        </p:nvSpPr>
        <p:spPr bwMode="auto">
          <a:xfrm>
            <a:off x="941388" y="2297113"/>
            <a:ext cx="0" cy="3881437"/>
          </a:xfrm>
          <a:prstGeom prst="line">
            <a:avLst/>
          </a:prstGeom>
          <a:noFill/>
          <a:ln w="50800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4" name="Rectangle 8"/>
          <p:cNvSpPr>
            <a:spLocks noChangeArrowheads="1"/>
          </p:cNvSpPr>
          <p:nvPr/>
        </p:nvSpPr>
        <p:spPr bwMode="auto">
          <a:xfrm>
            <a:off x="889000" y="2238375"/>
            <a:ext cx="8015288" cy="3940175"/>
          </a:xfrm>
          <a:prstGeom prst="rect">
            <a:avLst/>
          </a:prstGeom>
          <a:solidFill>
            <a:srgbClr val="8000FF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65" name="Rectangle 9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1466" name="Rectangle 10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1467" name="Rectangle 11"/>
          <p:cNvSpPr>
            <a:spLocks noChangeArrowheads="1"/>
          </p:cNvSpPr>
          <p:nvPr/>
        </p:nvSpPr>
        <p:spPr bwMode="auto">
          <a:xfrm>
            <a:off x="995363" y="2244725"/>
            <a:ext cx="168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400080"/>
                </a:solidFill>
              </a:rPr>
              <a:t>Control+Data</a:t>
            </a:r>
          </a:p>
        </p:txBody>
      </p:sp>
      <p:sp>
        <p:nvSpPr>
          <p:cNvPr id="1171468" name="Rectangle 12"/>
          <p:cNvSpPr>
            <a:spLocks noChangeArrowheads="1"/>
          </p:cNvSpPr>
          <p:nvPr/>
        </p:nvSpPr>
        <p:spPr bwMode="auto">
          <a:xfrm>
            <a:off x="1154113" y="2581275"/>
            <a:ext cx="54169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</a:t>
            </a:r>
            <a:r>
              <a:rPr lang="en-US" b="0" dirty="0" smtClean="0">
                <a:solidFill>
                  <a:srgbClr val="0080FF"/>
                </a:solidFill>
              </a:rPr>
              <a:t>   </a:t>
            </a:r>
            <a:r>
              <a:rPr lang="en-US" b="0" dirty="0">
                <a:solidFill>
                  <a:srgbClr val="0080FF"/>
                </a:solidFill>
              </a:rPr>
              <a:t>: 152,491 packets delivered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</a:t>
            </a:r>
            <a:r>
              <a:rPr lang="en-US" b="0" dirty="0" smtClean="0">
                <a:solidFill>
                  <a:srgbClr val="FF00FF"/>
                </a:solidFill>
              </a:rPr>
              <a:t>forwarding    </a:t>
            </a:r>
            <a:r>
              <a:rPr lang="en-US" b="0" dirty="0">
                <a:solidFill>
                  <a:srgbClr val="FF00FF"/>
                </a:solidFill>
              </a:rPr>
              <a:t>: 159,682</a:t>
            </a:r>
            <a:endParaRPr lang="en-US" b="0" dirty="0"/>
          </a:p>
          <a:p>
            <a:pPr algn="l"/>
            <a:r>
              <a:rPr lang="en-US" b="0" dirty="0">
                <a:solidFill>
                  <a:srgbClr val="400080"/>
                </a:solidFill>
              </a:rPr>
              <a:t>Hybrid forwarding : 168,059</a:t>
            </a:r>
          </a:p>
        </p:txBody>
      </p:sp>
      <p:sp>
        <p:nvSpPr>
          <p:cNvPr id="1171469" name="Rectangle 13"/>
          <p:cNvSpPr>
            <a:spLocks noChangeArrowheads="1"/>
          </p:cNvSpPr>
          <p:nvPr/>
        </p:nvSpPr>
        <p:spPr bwMode="auto">
          <a:xfrm>
            <a:off x="8580438" y="161925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91D944A-486E-1C41-8134-DBA875D97CC0}" type="slidenum">
              <a:rPr lang="en-US"/>
              <a:pPr/>
              <a:t>32</a:t>
            </a:fld>
            <a:endParaRPr lang="en-US"/>
          </a:p>
        </p:txBody>
      </p:sp>
      <p:pic>
        <p:nvPicPr>
          <p:cNvPr id="1011714" name="Picture 2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751" r="51154" b="1010"/>
          <a:stretch>
            <a:fillRect/>
          </a:stretch>
        </p:blipFill>
        <p:spPr bwMode="auto">
          <a:xfrm>
            <a:off x="41275" y="3895725"/>
            <a:ext cx="856773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1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Infocom06 Trace</a:t>
            </a:r>
          </a:p>
        </p:txBody>
      </p:sp>
      <p:sp>
        <p:nvSpPr>
          <p:cNvPr id="1011716" name="Rectangle 4"/>
          <p:cNvSpPr>
            <a:spLocks noChangeArrowheads="1"/>
          </p:cNvSpPr>
          <p:nvPr/>
        </p:nvSpPr>
        <p:spPr bwMode="auto">
          <a:xfrm>
            <a:off x="8151813" y="6550025"/>
            <a:ext cx="6969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17" name="Rectangle 5"/>
          <p:cNvSpPr>
            <a:spLocks noChangeArrowheads="1"/>
          </p:cNvSpPr>
          <p:nvPr/>
        </p:nvSpPr>
        <p:spPr bwMode="auto">
          <a:xfrm>
            <a:off x="8145463" y="5180013"/>
            <a:ext cx="696912" cy="39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18" name="Line 6"/>
          <p:cNvSpPr>
            <a:spLocks noChangeShapeType="1"/>
          </p:cNvSpPr>
          <p:nvPr/>
        </p:nvSpPr>
        <p:spPr bwMode="auto">
          <a:xfrm>
            <a:off x="941388" y="2297113"/>
            <a:ext cx="0" cy="3881437"/>
          </a:xfrm>
          <a:prstGeom prst="line">
            <a:avLst/>
          </a:prstGeom>
          <a:noFill/>
          <a:ln w="50800">
            <a:solidFill>
              <a:srgbClr val="4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19" name="Rectangle 7"/>
          <p:cNvSpPr>
            <a:spLocks noChangeArrowheads="1"/>
          </p:cNvSpPr>
          <p:nvPr/>
        </p:nvSpPr>
        <p:spPr bwMode="auto">
          <a:xfrm>
            <a:off x="889000" y="2238375"/>
            <a:ext cx="8015288" cy="3940175"/>
          </a:xfrm>
          <a:prstGeom prst="rect">
            <a:avLst/>
          </a:prstGeom>
          <a:solidFill>
            <a:srgbClr val="8000FF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20" name="Rectangle 8"/>
          <p:cNvSpPr>
            <a:spLocks noChangeArrowheads="1"/>
          </p:cNvSpPr>
          <p:nvPr/>
        </p:nvSpPr>
        <p:spPr bwMode="auto">
          <a:xfrm>
            <a:off x="8578850" y="45085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11721" name="Rectangle 9"/>
          <p:cNvSpPr>
            <a:spLocks noChangeArrowheads="1"/>
          </p:cNvSpPr>
          <p:nvPr/>
        </p:nvSpPr>
        <p:spPr bwMode="auto">
          <a:xfrm>
            <a:off x="8578850" y="59213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011722" name="Rectangle 10"/>
          <p:cNvSpPr>
            <a:spLocks noChangeArrowheads="1"/>
          </p:cNvSpPr>
          <p:nvPr/>
        </p:nvSpPr>
        <p:spPr bwMode="auto">
          <a:xfrm>
            <a:off x="995363" y="2244725"/>
            <a:ext cx="168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400080"/>
                </a:solidFill>
              </a:rPr>
              <a:t>Control+Data</a:t>
            </a:r>
          </a:p>
        </p:txBody>
      </p:sp>
      <p:sp>
        <p:nvSpPr>
          <p:cNvPr id="1011724" name="Rectangle 12"/>
          <p:cNvSpPr>
            <a:spLocks noChangeArrowheads="1"/>
          </p:cNvSpPr>
          <p:nvPr/>
        </p:nvSpPr>
        <p:spPr bwMode="auto">
          <a:xfrm>
            <a:off x="1154113" y="2581275"/>
            <a:ext cx="54169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 </a:t>
            </a:r>
            <a:r>
              <a:rPr lang="en-US" b="0" dirty="0" smtClean="0">
                <a:solidFill>
                  <a:srgbClr val="0080FF"/>
                </a:solidFill>
              </a:rPr>
              <a:t>  </a:t>
            </a:r>
            <a:r>
              <a:rPr lang="en-US" b="0" dirty="0">
                <a:solidFill>
                  <a:srgbClr val="0080FF"/>
                </a:solidFill>
              </a:rPr>
              <a:t>: 152,491 packets delivered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forwarding   </a:t>
            </a:r>
            <a:r>
              <a:rPr lang="en-US" b="0" dirty="0" smtClean="0">
                <a:solidFill>
                  <a:srgbClr val="FF00FF"/>
                </a:solidFill>
              </a:rPr>
              <a:t> : </a:t>
            </a:r>
            <a:r>
              <a:rPr lang="en-US" b="0" dirty="0">
                <a:solidFill>
                  <a:srgbClr val="FF00FF"/>
                </a:solidFill>
              </a:rPr>
              <a:t>159,682</a:t>
            </a:r>
            <a:endParaRPr lang="en-US" b="0" dirty="0"/>
          </a:p>
          <a:p>
            <a:pPr algn="l"/>
            <a:r>
              <a:rPr lang="en-US" b="0" dirty="0">
                <a:solidFill>
                  <a:srgbClr val="400080"/>
                </a:solidFill>
              </a:rPr>
              <a:t>Hybrid forwarding : 168,059</a:t>
            </a:r>
          </a:p>
        </p:txBody>
      </p:sp>
      <p:sp>
        <p:nvSpPr>
          <p:cNvPr id="1011725" name="AutoShape 13"/>
          <p:cNvSpPr>
            <a:spLocks noChangeArrowheads="1"/>
          </p:cNvSpPr>
          <p:nvPr/>
        </p:nvSpPr>
        <p:spPr bwMode="auto">
          <a:xfrm>
            <a:off x="488950" y="3721092"/>
            <a:ext cx="8404225" cy="1597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1726" name="Rectangle 14"/>
          <p:cNvSpPr>
            <a:spLocks noChangeArrowheads="1"/>
          </p:cNvSpPr>
          <p:nvPr/>
        </p:nvSpPr>
        <p:spPr bwMode="auto">
          <a:xfrm>
            <a:off x="1017621" y="3879221"/>
            <a:ext cx="7526400" cy="134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3200" b="0" dirty="0">
                <a:solidFill>
                  <a:srgbClr val="B70064"/>
                </a:solidFill>
              </a:rPr>
              <a:t>As predicted by framework, hybrid forwarding is most </a:t>
            </a:r>
            <a:r>
              <a:rPr lang="en-US" sz="3200" b="0" dirty="0" smtClean="0">
                <a:solidFill>
                  <a:srgbClr val="B70064"/>
                </a:solidFill>
              </a:rPr>
              <a:t>appropriate strategy </a:t>
            </a:r>
            <a:r>
              <a:rPr lang="en-US" sz="3200" b="0" dirty="0">
                <a:solidFill>
                  <a:srgbClr val="B70064"/>
                </a:solidFill>
              </a:rPr>
              <a:t>for </a:t>
            </a:r>
            <a:r>
              <a:rPr lang="en-US" sz="3200" b="0" dirty="0" err="1">
                <a:solidFill>
                  <a:srgbClr val="B70064"/>
                </a:solidFill>
              </a:rPr>
              <a:t>control</a:t>
            </a:r>
            <a:r>
              <a:rPr lang="en-US" sz="3200" b="0" dirty="0" err="1" smtClean="0">
                <a:solidFill>
                  <a:srgbClr val="B70064"/>
                </a:solidFill>
              </a:rPr>
              <a:t>+data</a:t>
            </a:r>
            <a:r>
              <a:rPr lang="en-US" sz="3200" b="0" dirty="0" smtClean="0">
                <a:solidFill>
                  <a:srgbClr val="B70064"/>
                </a:solidFill>
              </a:rPr>
              <a:t> </a:t>
            </a:r>
            <a:r>
              <a:rPr lang="en-US" sz="3200" b="0" dirty="0">
                <a:solidFill>
                  <a:srgbClr val="B70064"/>
                </a:solidFill>
              </a:rPr>
              <a:t>state region</a:t>
            </a:r>
          </a:p>
        </p:txBody>
      </p:sp>
      <p:pic>
        <p:nvPicPr>
          <p:cNvPr id="1011727" name="Picture 15" descr="Screen shot 2011-04-25 a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"/>
          <a:stretch>
            <a:fillRect/>
          </a:stretch>
        </p:blipFill>
        <p:spPr bwMode="auto">
          <a:xfrm>
            <a:off x="238125" y="628650"/>
            <a:ext cx="8404225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1728" name="Rectangle 16"/>
          <p:cNvSpPr>
            <a:spLocks noChangeArrowheads="1"/>
          </p:cNvSpPr>
          <p:nvPr/>
        </p:nvSpPr>
        <p:spPr bwMode="auto">
          <a:xfrm>
            <a:off x="8580438" y="161925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64F48AD-715C-DC4D-BCCE-9827414C9503}" type="slidenum">
              <a:rPr lang="en-US"/>
              <a:pPr/>
              <a:t>33</a:t>
            </a:fld>
            <a:endParaRPr lang="en-US"/>
          </a:p>
        </p:txBody>
      </p:sp>
      <p:pic>
        <p:nvPicPr>
          <p:cNvPr id="874499" name="Picture 3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874501" name="Picture 5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05" name="Rectangle 9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74506" name="Rectangle 10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81B88DC-1CCF-5A44-B721-C195ACFFBBFD}" type="slidenum">
              <a:rPr lang="en-US"/>
              <a:pPr/>
              <a:t>34</a:t>
            </a:fld>
            <a:endParaRPr lang="en-US"/>
          </a:p>
        </p:txBody>
      </p:sp>
      <p:pic>
        <p:nvPicPr>
          <p:cNvPr id="899075" name="Picture 3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9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899077" name="Picture 5" descr="Screen shot 2011-03-30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9080" name="Rectangle 8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99081" name="Rectangle 9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899083" name="Rectangle 11"/>
          <p:cNvSpPr>
            <a:spLocks noChangeArrowheads="1"/>
          </p:cNvSpPr>
          <p:nvPr/>
        </p:nvSpPr>
        <p:spPr bwMode="auto">
          <a:xfrm>
            <a:off x="7650163" y="2343150"/>
            <a:ext cx="696912" cy="392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/>
        </p:nvSpPr>
        <p:spPr bwMode="auto">
          <a:xfrm>
            <a:off x="1241425" y="2339975"/>
            <a:ext cx="0" cy="388143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/>
        </p:nvSpPr>
        <p:spPr bwMode="auto">
          <a:xfrm>
            <a:off x="6345238" y="2365375"/>
            <a:ext cx="28575" cy="38846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>
            <a:off x="8043863" y="2365375"/>
            <a:ext cx="0" cy="3884613"/>
          </a:xfrm>
          <a:prstGeom prst="line">
            <a:avLst/>
          </a:prstGeom>
          <a:noFill/>
          <a:ln w="508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7" name="Rectangle 15"/>
          <p:cNvSpPr>
            <a:spLocks noChangeArrowheads="1"/>
          </p:cNvSpPr>
          <p:nvPr/>
        </p:nvSpPr>
        <p:spPr bwMode="auto">
          <a:xfrm>
            <a:off x="1239838" y="2397125"/>
            <a:ext cx="5080000" cy="3867150"/>
          </a:xfrm>
          <a:prstGeom prst="rect">
            <a:avLst/>
          </a:prstGeom>
          <a:solidFill>
            <a:srgbClr val="FF0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8" name="Rectangle 16"/>
          <p:cNvSpPr>
            <a:spLocks noChangeArrowheads="1"/>
          </p:cNvSpPr>
          <p:nvPr/>
        </p:nvSpPr>
        <p:spPr bwMode="auto">
          <a:xfrm>
            <a:off x="6388100" y="2420938"/>
            <a:ext cx="1612900" cy="3781425"/>
          </a:xfrm>
          <a:prstGeom prst="rect">
            <a:avLst/>
          </a:prstGeom>
          <a:solidFill>
            <a:srgbClr val="008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9089" name="Rectangle 17"/>
          <p:cNvSpPr>
            <a:spLocks noChangeArrowheads="1"/>
          </p:cNvSpPr>
          <p:nvPr/>
        </p:nvSpPr>
        <p:spPr bwMode="auto">
          <a:xfrm>
            <a:off x="1238250" y="2344738"/>
            <a:ext cx="782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t=1                                                                           t=56701              t=63860</a:t>
            </a:r>
            <a:endParaRPr lang="en-US" sz="180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038815" y="26543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FF"/>
                </a:solidFill>
              </a:rPr>
              <a:t>Data        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168027" y="2644775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80FF"/>
                </a:solidFill>
              </a:rPr>
              <a:t>Control</a:t>
            </a:r>
            <a:r>
              <a:rPr lang="en-US" b="0" dirty="0">
                <a:solidFill>
                  <a:srgbClr val="8000FF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9AE7329-E650-EA4C-99AA-ED74869E70E4}" type="slidenum">
              <a:rPr lang="en-US"/>
              <a:pPr/>
              <a:t>35</a:t>
            </a:fld>
            <a:endParaRPr lang="en-US"/>
          </a:p>
        </p:txBody>
      </p:sp>
      <p:pic>
        <p:nvPicPr>
          <p:cNvPr id="1173506" name="Picture 2" descr="Screen shot 2011-04-25 a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13896" b="60805"/>
          <a:stretch>
            <a:fillRect/>
          </a:stretch>
        </p:blipFill>
        <p:spPr bwMode="auto">
          <a:xfrm>
            <a:off x="4708525" y="958850"/>
            <a:ext cx="34051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7" name="Picture 3" descr="Screen shot 2011-04-25 a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3"/>
          <a:stretch>
            <a:fillRect/>
          </a:stretch>
        </p:blipFill>
        <p:spPr bwMode="auto">
          <a:xfrm>
            <a:off x="142875" y="1038225"/>
            <a:ext cx="33464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8" name="Picture 4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1173510" name="Picture 6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11" name="Rectangle 7"/>
          <p:cNvSpPr>
            <a:spLocks noChangeArrowheads="1"/>
          </p:cNvSpPr>
          <p:nvPr/>
        </p:nvSpPr>
        <p:spPr bwMode="auto">
          <a:xfrm>
            <a:off x="3922713" y="1782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2" name="Rectangle 8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3" name="Rectangle 9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4" name="Rectangle 10"/>
          <p:cNvSpPr>
            <a:spLocks noChangeArrowheads="1"/>
          </p:cNvSpPr>
          <p:nvPr/>
        </p:nvSpPr>
        <p:spPr bwMode="auto">
          <a:xfrm>
            <a:off x="7650163" y="2343150"/>
            <a:ext cx="696912" cy="392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5" name="Line 11"/>
          <p:cNvSpPr>
            <a:spLocks noChangeShapeType="1"/>
          </p:cNvSpPr>
          <p:nvPr/>
        </p:nvSpPr>
        <p:spPr bwMode="auto">
          <a:xfrm>
            <a:off x="1241425" y="2339975"/>
            <a:ext cx="0" cy="388143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6" name="Line 12"/>
          <p:cNvSpPr>
            <a:spLocks noChangeShapeType="1"/>
          </p:cNvSpPr>
          <p:nvPr/>
        </p:nvSpPr>
        <p:spPr bwMode="auto">
          <a:xfrm>
            <a:off x="6345238" y="2365375"/>
            <a:ext cx="28575" cy="38846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7" name="Line 13"/>
          <p:cNvSpPr>
            <a:spLocks noChangeShapeType="1"/>
          </p:cNvSpPr>
          <p:nvPr/>
        </p:nvSpPr>
        <p:spPr bwMode="auto">
          <a:xfrm>
            <a:off x="8043863" y="2365375"/>
            <a:ext cx="0" cy="3884613"/>
          </a:xfrm>
          <a:prstGeom prst="line">
            <a:avLst/>
          </a:prstGeom>
          <a:noFill/>
          <a:ln w="508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8" name="Rectangle 14"/>
          <p:cNvSpPr>
            <a:spLocks noChangeArrowheads="1"/>
          </p:cNvSpPr>
          <p:nvPr/>
        </p:nvSpPr>
        <p:spPr bwMode="auto">
          <a:xfrm>
            <a:off x="1239838" y="2397125"/>
            <a:ext cx="5080000" cy="3867150"/>
          </a:xfrm>
          <a:prstGeom prst="rect">
            <a:avLst/>
          </a:prstGeom>
          <a:solidFill>
            <a:srgbClr val="FF0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9" name="Rectangle 15"/>
          <p:cNvSpPr>
            <a:spLocks noChangeArrowheads="1"/>
          </p:cNvSpPr>
          <p:nvPr/>
        </p:nvSpPr>
        <p:spPr bwMode="auto">
          <a:xfrm>
            <a:off x="6388100" y="2420938"/>
            <a:ext cx="1612900" cy="3781425"/>
          </a:xfrm>
          <a:prstGeom prst="rect">
            <a:avLst/>
          </a:prstGeom>
          <a:solidFill>
            <a:srgbClr val="008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20" name="Rectangle 16"/>
          <p:cNvSpPr>
            <a:spLocks noChangeArrowheads="1"/>
          </p:cNvSpPr>
          <p:nvPr/>
        </p:nvSpPr>
        <p:spPr bwMode="auto">
          <a:xfrm>
            <a:off x="1238250" y="2344738"/>
            <a:ext cx="782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t=1                                                                           t=56701              t=63860</a:t>
            </a:r>
            <a:endParaRPr lang="en-US" sz="1800"/>
          </a:p>
        </p:txBody>
      </p:sp>
      <p:sp>
        <p:nvSpPr>
          <p:cNvPr id="1173521" name="Rectangle 17"/>
          <p:cNvSpPr>
            <a:spLocks noChangeArrowheads="1"/>
          </p:cNvSpPr>
          <p:nvPr/>
        </p:nvSpPr>
        <p:spPr bwMode="auto">
          <a:xfrm>
            <a:off x="1038815" y="26543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FF"/>
                </a:solidFill>
              </a:rPr>
              <a:t>Data        </a:t>
            </a:r>
          </a:p>
        </p:txBody>
      </p:sp>
      <p:sp>
        <p:nvSpPr>
          <p:cNvPr id="1173522" name="Rectangle 18"/>
          <p:cNvSpPr>
            <a:spLocks noChangeArrowheads="1"/>
          </p:cNvSpPr>
          <p:nvPr/>
        </p:nvSpPr>
        <p:spPr bwMode="auto">
          <a:xfrm>
            <a:off x="6619049" y="2958180"/>
            <a:ext cx="12256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rgbClr val="0080FF"/>
                </a:solidFill>
              </a:rPr>
              <a:t>R</a:t>
            </a:r>
            <a:r>
              <a:rPr lang="en-US" b="0" dirty="0">
                <a:solidFill>
                  <a:srgbClr val="0080FF"/>
                </a:solidFill>
              </a:rPr>
              <a:t>: </a:t>
            </a:r>
            <a:r>
              <a:rPr lang="en-US" b="0" dirty="0" smtClean="0">
                <a:solidFill>
                  <a:srgbClr val="0080FF"/>
                </a:solidFill>
              </a:rPr>
              <a:t>23692</a:t>
            </a:r>
            <a:endParaRPr lang="en-US" b="0" dirty="0"/>
          </a:p>
          <a:p>
            <a:pPr algn="l"/>
            <a:r>
              <a:rPr lang="en-US" b="0" dirty="0" smtClean="0">
                <a:solidFill>
                  <a:srgbClr val="FF00FF"/>
                </a:solidFill>
              </a:rPr>
              <a:t>D</a:t>
            </a:r>
            <a:r>
              <a:rPr lang="en-US" b="0" dirty="0">
                <a:solidFill>
                  <a:srgbClr val="FF00FF"/>
                </a:solidFill>
              </a:rPr>
              <a:t>: </a:t>
            </a:r>
            <a:r>
              <a:rPr lang="en-US" b="0" dirty="0" smtClean="0">
                <a:solidFill>
                  <a:srgbClr val="FF00FF"/>
                </a:solidFill>
              </a:rPr>
              <a:t>8332     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H: 23268</a:t>
            </a:r>
            <a:endParaRPr lang="en-US" b="0" dirty="0"/>
          </a:p>
        </p:txBody>
      </p:sp>
      <p:sp>
        <p:nvSpPr>
          <p:cNvPr id="1173523" name="Rectangle 19"/>
          <p:cNvSpPr>
            <a:spLocks noChangeArrowheads="1"/>
          </p:cNvSpPr>
          <p:nvPr/>
        </p:nvSpPr>
        <p:spPr bwMode="auto">
          <a:xfrm>
            <a:off x="1485900" y="2933700"/>
            <a:ext cx="494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 </a:t>
            </a:r>
            <a:r>
              <a:rPr lang="en-US" b="0" dirty="0" smtClean="0">
                <a:solidFill>
                  <a:srgbClr val="0080FF"/>
                </a:solidFill>
              </a:rPr>
              <a:t>  </a:t>
            </a:r>
            <a:r>
              <a:rPr lang="en-US" b="0" dirty="0">
                <a:solidFill>
                  <a:srgbClr val="0080FF"/>
                </a:solidFill>
              </a:rPr>
              <a:t>: 827 packets delivered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forwarding </a:t>
            </a:r>
            <a:r>
              <a:rPr lang="en-US" b="0" dirty="0" smtClean="0">
                <a:solidFill>
                  <a:srgbClr val="FF00FF"/>
                </a:solidFill>
              </a:rPr>
              <a:t>   </a:t>
            </a:r>
            <a:r>
              <a:rPr lang="en-US" b="0" dirty="0">
                <a:solidFill>
                  <a:srgbClr val="FF00FF"/>
                </a:solidFill>
              </a:rPr>
              <a:t>: 1531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Hybrid forwarding : 1179</a:t>
            </a:r>
            <a:endParaRPr lang="en-US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168027" y="2644775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80FF"/>
                </a:solidFill>
              </a:rPr>
              <a:t>Control</a:t>
            </a:r>
            <a:r>
              <a:rPr lang="en-US" b="0" dirty="0">
                <a:solidFill>
                  <a:srgbClr val="8000FF"/>
                </a:solidFill>
              </a:rPr>
              <a:t>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9AE7329-E650-EA4C-99AA-ED74869E70E4}" type="slidenum">
              <a:rPr lang="en-US"/>
              <a:pPr/>
              <a:t>36</a:t>
            </a:fld>
            <a:endParaRPr lang="en-US"/>
          </a:p>
        </p:txBody>
      </p:sp>
      <p:pic>
        <p:nvPicPr>
          <p:cNvPr id="1173506" name="Picture 2" descr="Screen shot 2011-04-25 a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r="13896" b="60805"/>
          <a:stretch>
            <a:fillRect/>
          </a:stretch>
        </p:blipFill>
        <p:spPr bwMode="auto">
          <a:xfrm>
            <a:off x="4708525" y="958850"/>
            <a:ext cx="34051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7" name="Picture 3" descr="Screen shot 2011-04-25 at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3"/>
          <a:stretch>
            <a:fillRect/>
          </a:stretch>
        </p:blipFill>
        <p:spPr bwMode="auto">
          <a:xfrm>
            <a:off x="142875" y="1038225"/>
            <a:ext cx="33464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508" name="Picture 4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6" r="78175" b="2734"/>
          <a:stretch>
            <a:fillRect/>
          </a:stretch>
        </p:blipFill>
        <p:spPr bwMode="auto">
          <a:xfrm>
            <a:off x="-17463" y="4141788"/>
            <a:ext cx="3454401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DieselNet Trace</a:t>
            </a:r>
          </a:p>
        </p:txBody>
      </p:sp>
      <p:pic>
        <p:nvPicPr>
          <p:cNvPr id="1173510" name="Picture 6" descr="Screen shot 2011-03-30 at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8" t="53667" r="842" b="2734"/>
          <a:stretch>
            <a:fillRect/>
          </a:stretch>
        </p:blipFill>
        <p:spPr bwMode="auto">
          <a:xfrm>
            <a:off x="4759325" y="4156075"/>
            <a:ext cx="3748088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3511" name="Rectangle 7"/>
          <p:cNvSpPr>
            <a:spLocks noChangeArrowheads="1"/>
          </p:cNvSpPr>
          <p:nvPr/>
        </p:nvSpPr>
        <p:spPr bwMode="auto">
          <a:xfrm>
            <a:off x="3922713" y="1782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2" name="Rectangle 8"/>
          <p:cNvSpPr>
            <a:spLocks noChangeArrowheads="1"/>
          </p:cNvSpPr>
          <p:nvPr/>
        </p:nvSpPr>
        <p:spPr bwMode="auto">
          <a:xfrm>
            <a:off x="3917950" y="48355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3" name="Rectangle 9"/>
          <p:cNvSpPr>
            <a:spLocks noChangeArrowheads="1"/>
          </p:cNvSpPr>
          <p:nvPr/>
        </p:nvSpPr>
        <p:spPr bwMode="auto">
          <a:xfrm>
            <a:off x="3913188" y="59737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173514" name="Rectangle 10"/>
          <p:cNvSpPr>
            <a:spLocks noChangeArrowheads="1"/>
          </p:cNvSpPr>
          <p:nvPr/>
        </p:nvSpPr>
        <p:spPr bwMode="auto">
          <a:xfrm>
            <a:off x="7650163" y="2343150"/>
            <a:ext cx="696912" cy="392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5" name="Line 11"/>
          <p:cNvSpPr>
            <a:spLocks noChangeShapeType="1"/>
          </p:cNvSpPr>
          <p:nvPr/>
        </p:nvSpPr>
        <p:spPr bwMode="auto">
          <a:xfrm>
            <a:off x="1241425" y="2339975"/>
            <a:ext cx="0" cy="388143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6" name="Line 12"/>
          <p:cNvSpPr>
            <a:spLocks noChangeShapeType="1"/>
          </p:cNvSpPr>
          <p:nvPr/>
        </p:nvSpPr>
        <p:spPr bwMode="auto">
          <a:xfrm>
            <a:off x="6345238" y="2365375"/>
            <a:ext cx="28575" cy="38846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7" name="Line 13"/>
          <p:cNvSpPr>
            <a:spLocks noChangeShapeType="1"/>
          </p:cNvSpPr>
          <p:nvPr/>
        </p:nvSpPr>
        <p:spPr bwMode="auto">
          <a:xfrm>
            <a:off x="8043863" y="2365375"/>
            <a:ext cx="0" cy="3884613"/>
          </a:xfrm>
          <a:prstGeom prst="line">
            <a:avLst/>
          </a:prstGeom>
          <a:noFill/>
          <a:ln w="508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8" name="Rectangle 14"/>
          <p:cNvSpPr>
            <a:spLocks noChangeArrowheads="1"/>
          </p:cNvSpPr>
          <p:nvPr/>
        </p:nvSpPr>
        <p:spPr bwMode="auto">
          <a:xfrm>
            <a:off x="1239838" y="2397125"/>
            <a:ext cx="5080000" cy="3867150"/>
          </a:xfrm>
          <a:prstGeom prst="rect">
            <a:avLst/>
          </a:prstGeom>
          <a:solidFill>
            <a:srgbClr val="FF0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19" name="Rectangle 15"/>
          <p:cNvSpPr>
            <a:spLocks noChangeArrowheads="1"/>
          </p:cNvSpPr>
          <p:nvPr/>
        </p:nvSpPr>
        <p:spPr bwMode="auto">
          <a:xfrm>
            <a:off x="6388100" y="2420938"/>
            <a:ext cx="1612900" cy="3781425"/>
          </a:xfrm>
          <a:prstGeom prst="rect">
            <a:avLst/>
          </a:prstGeom>
          <a:solidFill>
            <a:srgbClr val="0080FF">
              <a:alpha val="1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3520" name="Rectangle 16"/>
          <p:cNvSpPr>
            <a:spLocks noChangeArrowheads="1"/>
          </p:cNvSpPr>
          <p:nvPr/>
        </p:nvSpPr>
        <p:spPr bwMode="auto">
          <a:xfrm>
            <a:off x="1238250" y="2344738"/>
            <a:ext cx="782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t=1                                                                           t=56701              t=63860</a:t>
            </a:r>
            <a:endParaRPr lang="en-US" sz="1800"/>
          </a:p>
        </p:txBody>
      </p:sp>
      <p:sp>
        <p:nvSpPr>
          <p:cNvPr id="1173521" name="Rectangle 17"/>
          <p:cNvSpPr>
            <a:spLocks noChangeArrowheads="1"/>
          </p:cNvSpPr>
          <p:nvPr/>
        </p:nvSpPr>
        <p:spPr bwMode="auto">
          <a:xfrm>
            <a:off x="1038815" y="26543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FF"/>
                </a:solidFill>
              </a:rPr>
              <a:t>Data        </a:t>
            </a:r>
          </a:p>
        </p:txBody>
      </p:sp>
      <p:sp>
        <p:nvSpPr>
          <p:cNvPr id="1173522" name="Rectangle 18"/>
          <p:cNvSpPr>
            <a:spLocks noChangeArrowheads="1"/>
          </p:cNvSpPr>
          <p:nvPr/>
        </p:nvSpPr>
        <p:spPr bwMode="auto">
          <a:xfrm>
            <a:off x="6619049" y="2958180"/>
            <a:ext cx="12256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rgbClr val="0080FF"/>
                </a:solidFill>
              </a:rPr>
              <a:t>R</a:t>
            </a:r>
            <a:r>
              <a:rPr lang="en-US" b="0" dirty="0">
                <a:solidFill>
                  <a:srgbClr val="0080FF"/>
                </a:solidFill>
              </a:rPr>
              <a:t>: </a:t>
            </a:r>
            <a:r>
              <a:rPr lang="en-US" b="0" dirty="0" smtClean="0">
                <a:solidFill>
                  <a:srgbClr val="0080FF"/>
                </a:solidFill>
              </a:rPr>
              <a:t>23692</a:t>
            </a:r>
            <a:endParaRPr lang="en-US" b="0" dirty="0"/>
          </a:p>
          <a:p>
            <a:pPr algn="l"/>
            <a:r>
              <a:rPr lang="en-US" b="0" dirty="0" smtClean="0">
                <a:solidFill>
                  <a:srgbClr val="FF00FF"/>
                </a:solidFill>
              </a:rPr>
              <a:t>D</a:t>
            </a:r>
            <a:r>
              <a:rPr lang="en-US" b="0" dirty="0">
                <a:solidFill>
                  <a:srgbClr val="FF00FF"/>
                </a:solidFill>
              </a:rPr>
              <a:t>: </a:t>
            </a:r>
            <a:r>
              <a:rPr lang="en-US" b="0" dirty="0" smtClean="0">
                <a:solidFill>
                  <a:srgbClr val="FF00FF"/>
                </a:solidFill>
              </a:rPr>
              <a:t>8332     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H: 23268</a:t>
            </a:r>
            <a:endParaRPr lang="en-US" b="0" dirty="0"/>
          </a:p>
        </p:txBody>
      </p:sp>
      <p:sp>
        <p:nvSpPr>
          <p:cNvPr id="1173523" name="Rectangle 19"/>
          <p:cNvSpPr>
            <a:spLocks noChangeArrowheads="1"/>
          </p:cNvSpPr>
          <p:nvPr/>
        </p:nvSpPr>
        <p:spPr bwMode="auto">
          <a:xfrm>
            <a:off x="1485900" y="2933700"/>
            <a:ext cx="494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rgbClr val="0080FF"/>
                </a:solidFill>
              </a:rPr>
              <a:t>Routing               </a:t>
            </a:r>
            <a:r>
              <a:rPr lang="en-US" b="0" dirty="0" smtClean="0">
                <a:solidFill>
                  <a:srgbClr val="0080FF"/>
                </a:solidFill>
              </a:rPr>
              <a:t>  </a:t>
            </a:r>
            <a:r>
              <a:rPr lang="en-US" b="0" dirty="0">
                <a:solidFill>
                  <a:srgbClr val="0080FF"/>
                </a:solidFill>
              </a:rPr>
              <a:t>: 827 packets delivered  </a:t>
            </a:r>
            <a:endParaRPr lang="en-US" b="0" dirty="0"/>
          </a:p>
          <a:p>
            <a:pPr algn="l"/>
            <a:r>
              <a:rPr lang="en-US" b="0" dirty="0">
                <a:solidFill>
                  <a:srgbClr val="FF00FF"/>
                </a:solidFill>
              </a:rPr>
              <a:t>DTN forwarding </a:t>
            </a:r>
            <a:r>
              <a:rPr lang="en-US" b="0" dirty="0" smtClean="0">
                <a:solidFill>
                  <a:srgbClr val="FF00FF"/>
                </a:solidFill>
              </a:rPr>
              <a:t>   </a:t>
            </a:r>
            <a:r>
              <a:rPr lang="en-US" b="0" dirty="0">
                <a:solidFill>
                  <a:srgbClr val="FF00FF"/>
                </a:solidFill>
              </a:rPr>
              <a:t>: 1531</a:t>
            </a:r>
            <a:endParaRPr lang="en-US" b="0" dirty="0"/>
          </a:p>
          <a:p>
            <a:pPr algn="l"/>
            <a:r>
              <a:rPr lang="en-US" b="0" dirty="0">
                <a:solidFill>
                  <a:srgbClr val="8000FF"/>
                </a:solidFill>
              </a:rPr>
              <a:t>Hybrid forwarding : 1179</a:t>
            </a:r>
            <a:endParaRPr lang="en-US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168027" y="2644775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80FF"/>
                </a:solidFill>
              </a:rPr>
              <a:t>Control</a:t>
            </a:r>
            <a:r>
              <a:rPr lang="en-US" b="0" dirty="0">
                <a:solidFill>
                  <a:srgbClr val="8000FF"/>
                </a:solidFill>
              </a:rPr>
              <a:t>        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427039" y="934053"/>
            <a:ext cx="8343649" cy="1572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33413" y="1147071"/>
            <a:ext cx="8075612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As predicted by framework, DTN forwarding is  most appropriate for data state region and routing is most appropriate for control state region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42914" y="2624667"/>
            <a:ext cx="8311620" cy="20150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28610" y="2794000"/>
            <a:ext cx="8242854" cy="170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 smtClean="0">
                <a:solidFill>
                  <a:srgbClr val="B70064"/>
                </a:solidFill>
              </a:rPr>
              <a:t>Other traces: strategies </a:t>
            </a:r>
            <a:r>
              <a:rPr lang="en-US" sz="2800" b="0" dirty="0">
                <a:solidFill>
                  <a:srgbClr val="B70064"/>
                </a:solidFill>
              </a:rPr>
              <a:t>suggested </a:t>
            </a:r>
            <a:r>
              <a:rPr lang="en-US" sz="2800" b="0" dirty="0" smtClean="0">
                <a:solidFill>
                  <a:srgbClr val="B70064"/>
                </a:solidFill>
              </a:rPr>
              <a:t>by framework for the regions the traces fall into max </a:t>
            </a:r>
            <a:r>
              <a:rPr lang="en-US" sz="2800" b="0" dirty="0" err="1">
                <a:solidFill>
                  <a:srgbClr val="B70064"/>
                </a:solidFill>
              </a:rPr>
              <a:t>goodput</a:t>
            </a:r>
            <a:endParaRPr lang="en-US" sz="2800" b="0" dirty="0">
              <a:solidFill>
                <a:srgbClr val="B70064"/>
              </a:solidFill>
            </a:endParaRPr>
          </a:p>
          <a:p>
            <a:pPr algn="l">
              <a:lnSpc>
                <a:spcPct val="40000"/>
              </a:lnSpc>
            </a:pPr>
            <a:endParaRPr lang="en-US" sz="2400" b="0" dirty="0"/>
          </a:p>
          <a:p>
            <a:r>
              <a:rPr lang="en-US" sz="2400" b="0" dirty="0" smtClean="0"/>
              <a:t>Can always choose to switch to </a:t>
            </a:r>
            <a:r>
              <a:rPr lang="en-US" sz="2400" b="0" dirty="0"/>
              <a:t>another </a:t>
            </a:r>
            <a:r>
              <a:rPr lang="en-US" sz="2400" b="0" dirty="0" smtClean="0"/>
              <a:t>region, </a:t>
            </a:r>
            <a:r>
              <a:rPr lang="en-US" sz="2400" b="0" dirty="0"/>
              <a:t>e.g., by increasing transmission energy</a:t>
            </a:r>
            <a:endParaRPr lang="en-US" sz="3200" b="0" dirty="0">
              <a:solidFill>
                <a:srgbClr val="B70064"/>
              </a:solidFill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474663" y="4775200"/>
            <a:ext cx="8210206" cy="1917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7063" y="4854504"/>
            <a:ext cx="798195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8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US" sz="2800" b="0" dirty="0">
                <a:solidFill>
                  <a:srgbClr val="B70064"/>
                </a:solidFill>
              </a:rPr>
              <a:t>For hybrid-style strategy to always be best, need to tune correctly, so that</a:t>
            </a:r>
          </a:p>
          <a:p>
            <a:pPr hangingPunct="0">
              <a:lnSpc>
                <a:spcPct val="34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US" sz="2800" b="0" dirty="0">
              <a:solidFill>
                <a:srgbClr val="B70064"/>
              </a:solidFill>
            </a:endParaRPr>
          </a:p>
          <a:p>
            <a:pPr lvl="1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 dirty="0">
                <a:sym typeface="Symbol" charset="0"/>
              </a:rPr>
              <a:t></a:t>
            </a:r>
            <a:r>
              <a:rPr lang="en-US" sz="2400" b="0" dirty="0"/>
              <a:t> reduces to DTN forwarding in </a:t>
            </a:r>
            <a:r>
              <a:rPr lang="en-US" sz="2400" b="0" dirty="0">
                <a:solidFill>
                  <a:srgbClr val="FF00FF"/>
                </a:solidFill>
              </a:rPr>
              <a:t>data state region</a:t>
            </a:r>
            <a:endParaRPr lang="en-US" sz="2400" b="0" dirty="0"/>
          </a:p>
          <a:p>
            <a:pPr lvl="1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 dirty="0">
                <a:sym typeface="Symbol" charset="0"/>
              </a:rPr>
              <a:t> </a:t>
            </a:r>
            <a:r>
              <a:rPr lang="en-US" sz="2400" b="0" dirty="0"/>
              <a:t>reduces to routing in </a:t>
            </a:r>
            <a:r>
              <a:rPr lang="en-US" sz="2400" b="0" dirty="0">
                <a:solidFill>
                  <a:srgbClr val="0080FF"/>
                </a:solidFill>
              </a:rPr>
              <a:t>control state region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28667" y="31834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build="p" autoUpdateAnimBg="0"/>
      <p:bldP spid="26" grpId="0" animBg="1"/>
      <p:bldP spid="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6" name="Rectangle 8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data traces</a:t>
            </a:r>
            <a:endParaRPr lang="en-US" b="0"/>
          </a:p>
        </p:txBody>
      </p:sp>
      <p:sp>
        <p:nvSpPr>
          <p:cNvPr id="985097" name="AutoShape 9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5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27545" cy="5443538"/>
          </a:xfrm>
          <a:noFill/>
        </p:spPr>
        <p:txBody>
          <a:bodyPr/>
          <a:lstStyle/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1.  Problem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 smtClean="0">
                <a:solidFill>
                  <a:srgbClr val="B3B3B3"/>
                </a:solidFill>
              </a:rPr>
              <a:t>identify </a:t>
            </a:r>
            <a:r>
              <a:rPr lang="en-US" sz="2400" dirty="0">
                <a:solidFill>
                  <a:srgbClr val="B3B3B3"/>
                </a:solidFill>
              </a:rPr>
              <a:t>when </a:t>
            </a:r>
            <a:r>
              <a:rPr lang="en-US" sz="2400" dirty="0" err="1">
                <a:solidFill>
                  <a:srgbClr val="B3B3B3"/>
                </a:solidFill>
              </a:rPr>
              <a:t>stateful</a:t>
            </a:r>
            <a:r>
              <a:rPr lang="en-US" sz="2400" dirty="0">
                <a:solidFill>
                  <a:srgbClr val="B3B3B3"/>
                </a:solidFill>
              </a:rPr>
              <a:t> </a:t>
            </a:r>
            <a:r>
              <a:rPr lang="en-US" sz="2400" dirty="0" err="1">
                <a:solidFill>
                  <a:srgbClr val="B3B3B3"/>
                </a:solidFill>
              </a:rPr>
              <a:t>vs</a:t>
            </a:r>
            <a:r>
              <a:rPr lang="en-US" sz="2400" dirty="0">
                <a:solidFill>
                  <a:srgbClr val="B3B3B3"/>
                </a:solidFill>
              </a:rPr>
              <a:t> stateless </a:t>
            </a:r>
            <a:r>
              <a:rPr lang="en-US" sz="2400" dirty="0" smtClean="0">
                <a:solidFill>
                  <a:srgbClr val="B3B3B3"/>
                </a:solidFill>
              </a:rPr>
              <a:t>strategies max </a:t>
            </a:r>
            <a:r>
              <a:rPr lang="en-US" sz="2400" dirty="0" err="1" smtClean="0">
                <a:solidFill>
                  <a:srgbClr val="B3B3B3"/>
                </a:solidFill>
              </a:rPr>
              <a:t>goodput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2.  Proposed framework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introduce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instantiate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evaluate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3.  Related work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4.  Open questions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5.  Summary</a:t>
            </a:r>
            <a:endParaRPr lang="en-US" sz="2800" dirty="0">
              <a:solidFill>
                <a:srgbClr val="B3B3B3"/>
              </a:solidFill>
            </a:endParaRPr>
          </a:p>
        </p:txBody>
      </p:sp>
      <p:sp>
        <p:nvSpPr>
          <p:cNvPr id="9850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913812" cy="5373688"/>
          </a:xfrm>
        </p:spPr>
        <p:txBody>
          <a:bodyPr/>
          <a:lstStyle/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Organizing </a:t>
            </a:r>
            <a:r>
              <a:rPr lang="en-US" sz="2400" dirty="0"/>
              <a:t>the space of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Ramanathan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Basu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Krisnan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network </a:t>
            </a:r>
            <a:r>
              <a:rPr lang="en-US" sz="1800" dirty="0" smtClean="0"/>
              <a:t>based on level of connectivity, </a:t>
            </a:r>
            <a:r>
              <a:rPr lang="en-US" sz="1800" dirty="0"/>
              <a:t>formalize routing mechanism needed for each class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</a:t>
            </a:r>
            <a:r>
              <a:rPr lang="en-US" sz="1800" dirty="0" err="1">
                <a:solidFill>
                  <a:schemeClr val="accent2"/>
                </a:solidFill>
              </a:rPr>
              <a:t>Borrel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2011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node pairs based </a:t>
            </a:r>
            <a:r>
              <a:rPr lang="en-US" sz="1800" dirty="0" smtClean="0"/>
              <a:t>on connectivity of </a:t>
            </a:r>
            <a:r>
              <a:rPr lang="en-US" sz="1800" dirty="0"/>
              <a:t>path between nodes and path persistence, classify network based on proportion of nodes of each type 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 when to maintain state, what state to maintain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0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Hybrid</a:t>
            </a:r>
            <a:r>
              <a:rPr lang="en-US" sz="2400" dirty="0"/>
              <a:t>-style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Ott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Kutscher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Dwertmann</a:t>
            </a:r>
            <a:r>
              <a:rPr lang="en-US" sz="1800" dirty="0">
                <a:solidFill>
                  <a:schemeClr val="accent2"/>
                </a:solidFill>
              </a:rPr>
              <a:t>, 2006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modify AODV to use  DTN-capable nodes if no route to destination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Zhao,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clustered DTNs: route within clusters, message ferry between clusters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Whitbeck</a:t>
            </a:r>
            <a:r>
              <a:rPr lang="en-US" sz="1800" dirty="0">
                <a:solidFill>
                  <a:schemeClr val="accent2"/>
                </a:solidFill>
              </a:rPr>
              <a:t>, Conan, 2010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form </a:t>
            </a:r>
            <a:r>
              <a:rPr lang="en-US" sz="1800" dirty="0" smtClean="0"/>
              <a:t>groups then </a:t>
            </a:r>
            <a:r>
              <a:rPr lang="en-US" sz="1800" dirty="0"/>
              <a:t>distance vector within group, DTN between groups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simple strategy to compare with routing, DTN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321733" y="3742267"/>
            <a:ext cx="8212667" cy="276013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913812" cy="5373688"/>
          </a:xfrm>
        </p:spPr>
        <p:txBody>
          <a:bodyPr/>
          <a:lstStyle/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Organizing </a:t>
            </a:r>
            <a:r>
              <a:rPr lang="en-US" sz="2400" dirty="0"/>
              <a:t>the space of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Ramanathan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Basu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Krisnan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network </a:t>
            </a:r>
            <a:r>
              <a:rPr lang="en-US" sz="1800" dirty="0" smtClean="0"/>
              <a:t>based on level of connectivity, </a:t>
            </a:r>
            <a:r>
              <a:rPr lang="en-US" sz="1800" dirty="0"/>
              <a:t>formalize routing mechanism needed for each class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</a:t>
            </a:r>
            <a:r>
              <a:rPr lang="en-US" sz="1800" dirty="0" err="1">
                <a:solidFill>
                  <a:schemeClr val="accent2"/>
                </a:solidFill>
              </a:rPr>
              <a:t>Borrel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2011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classify node pairs based </a:t>
            </a:r>
            <a:r>
              <a:rPr lang="en-US" sz="1800" dirty="0" smtClean="0"/>
              <a:t>on connectivity of </a:t>
            </a:r>
            <a:r>
              <a:rPr lang="en-US" sz="1800" dirty="0"/>
              <a:t>path between nodes and path persistence, classify network based on proportion of nodes of each type 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 when to maintain state, what state to maintain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endParaRPr lang="en-US" sz="2000" dirty="0"/>
          </a:p>
          <a:p>
            <a:pPr>
              <a:lnSpc>
                <a:spcPct val="90000"/>
              </a:lnSpc>
              <a:buSzPct val="85000"/>
              <a:buFont typeface="Wingdings" charset="0"/>
              <a:buNone/>
            </a:pPr>
            <a:r>
              <a:rPr lang="en-US" sz="2400" dirty="0" smtClean="0"/>
              <a:t>  Hybrid</a:t>
            </a:r>
            <a:r>
              <a:rPr lang="en-US" sz="2400" dirty="0"/>
              <a:t>-style strategies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Ott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Kutscher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Dwertmann</a:t>
            </a:r>
            <a:r>
              <a:rPr lang="en-US" sz="1800" dirty="0">
                <a:solidFill>
                  <a:schemeClr val="accent2"/>
                </a:solidFill>
              </a:rPr>
              <a:t>, 2006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modify AODV to use  DTN-capable nodes if no route to destination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>
                <a:solidFill>
                  <a:schemeClr val="accent2"/>
                </a:solidFill>
              </a:rPr>
              <a:t>Chen, Zhao, </a:t>
            </a:r>
            <a:r>
              <a:rPr lang="en-US" sz="1800" dirty="0" err="1">
                <a:solidFill>
                  <a:schemeClr val="accent2"/>
                </a:solidFill>
              </a:rPr>
              <a:t>Ammar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Zegura</a:t>
            </a:r>
            <a:r>
              <a:rPr lang="en-US" sz="1800" dirty="0">
                <a:solidFill>
                  <a:schemeClr val="accent2"/>
                </a:solidFill>
              </a:rPr>
              <a:t>, 2007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clustered DTNs: route within clusters, message ferry between clusters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1800" dirty="0" err="1">
                <a:solidFill>
                  <a:schemeClr val="accent2"/>
                </a:solidFill>
              </a:rPr>
              <a:t>Whitbeck</a:t>
            </a:r>
            <a:r>
              <a:rPr lang="en-US" sz="1800" dirty="0">
                <a:solidFill>
                  <a:schemeClr val="accent2"/>
                </a:solidFill>
              </a:rPr>
              <a:t>, Conan, 2010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form </a:t>
            </a:r>
            <a:r>
              <a:rPr lang="en-US" sz="1800" dirty="0" smtClean="0"/>
              <a:t>groups then </a:t>
            </a:r>
            <a:r>
              <a:rPr lang="en-US" sz="1800" dirty="0"/>
              <a:t>distance vector within group, DTN between groups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None/>
            </a:pPr>
            <a:r>
              <a:rPr lang="en-US" sz="2400" i="1" u="sng" dirty="0">
                <a:solidFill>
                  <a:srgbClr val="B70064"/>
                </a:solidFill>
              </a:rPr>
              <a:t>Our focus:</a:t>
            </a:r>
            <a:r>
              <a:rPr lang="en-US" sz="2400" dirty="0">
                <a:solidFill>
                  <a:srgbClr val="B70064"/>
                </a:solidFill>
              </a:rPr>
              <a:t> simple strategy to compare with routing, DTN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78345" cy="5529263"/>
          </a:xfrm>
          <a:noFill/>
        </p:spPr>
        <p:txBody>
          <a:bodyPr/>
          <a:lstStyle/>
          <a:p>
            <a:pPr>
              <a:buSzPct val="85000"/>
              <a:buFont typeface="Wingdings" charset="0"/>
              <a:buNone/>
            </a:pPr>
            <a:r>
              <a:rPr lang="en-US" sz="2800" dirty="0"/>
              <a:t>1.  Problem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identify when </a:t>
            </a:r>
            <a:r>
              <a:rPr lang="en-US" sz="2400" dirty="0" err="1"/>
              <a:t>stateful</a:t>
            </a:r>
            <a:r>
              <a:rPr lang="en-US" sz="2400" dirty="0"/>
              <a:t> </a:t>
            </a:r>
            <a:r>
              <a:rPr lang="en-US" sz="2400" dirty="0" err="1"/>
              <a:t>vs</a:t>
            </a:r>
            <a:r>
              <a:rPr lang="en-US" sz="2400" dirty="0"/>
              <a:t> stateless strategies </a:t>
            </a:r>
            <a:r>
              <a:rPr lang="en-US" sz="2400" dirty="0" smtClean="0"/>
              <a:t>max </a:t>
            </a:r>
            <a:r>
              <a:rPr lang="en-US" sz="2400" dirty="0" err="1" smtClean="0"/>
              <a:t>goodput</a:t>
            </a:r>
            <a:endParaRPr lang="en-US" sz="2400" dirty="0"/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2.  Proposed framework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introduce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instantiate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evaluate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/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3.  Related work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4.  Open questions</a:t>
            </a: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5.  Summary</a:t>
            </a:r>
          </a:p>
        </p:txBody>
      </p:sp>
      <p:sp>
        <p:nvSpPr>
          <p:cNvPr id="9523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52329" name="Rectangle 9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/>
              <a:t>data traces</a:t>
            </a:r>
            <a:endParaRPr lang="en-US" b="0"/>
          </a:p>
        </p:txBody>
      </p:sp>
      <p:sp>
        <p:nvSpPr>
          <p:cNvPr id="952330" name="AutoShape 10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BB1D0D7-1103-8248-A305-80F27868A8D4}" type="slidenum">
              <a:rPr lang="en-US"/>
              <a:pPr/>
              <a:t>40</a:t>
            </a:fld>
            <a:endParaRPr lang="en-US"/>
          </a:p>
        </p:txBody>
      </p:sp>
      <p:sp>
        <p:nvSpPr>
          <p:cNvPr id="85404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854048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69875" y="938213"/>
            <a:ext cx="8656638" cy="55753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  Distributed algorithms to estimate measures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gossip algorithms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estimate local measures for different network regions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Adaptive </a:t>
            </a:r>
            <a:r>
              <a:rPr lang="en-US" sz="2800" dirty="0"/>
              <a:t>forwarding strategies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algorithm that maintains both control state and data state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vary </a:t>
            </a:r>
            <a:r>
              <a:rPr lang="en-US" sz="2000" dirty="0"/>
              <a:t>amount of state maintained both spatially and temporally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reduces to routing, flooding, DTN forwarding when appropriate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  Better measures of connectivity, unpredictability, and contention?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interference, energy, social ties, known (bus) schedules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5CA0E15-CD57-454A-A170-920A65309702}" type="slidenum">
              <a:rPr lang="en-US"/>
              <a:pPr/>
              <a:t>41</a:t>
            </a:fld>
            <a:endParaRPr lang="en-US"/>
          </a:p>
        </p:txBody>
      </p:sp>
      <p:pic>
        <p:nvPicPr>
          <p:cNvPr id="1144834" name="Picture 2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0"/>
          <a:stretch>
            <a:fillRect/>
          </a:stretch>
        </p:blipFill>
        <p:spPr bwMode="auto">
          <a:xfrm>
            <a:off x="4932363" y="1889125"/>
            <a:ext cx="4086225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840" name="AutoShape 8"/>
          <p:cNvSpPr>
            <a:spLocks noChangeArrowheads="1"/>
          </p:cNvSpPr>
          <p:nvPr/>
        </p:nvSpPr>
        <p:spPr bwMode="auto">
          <a:xfrm>
            <a:off x="276226" y="747713"/>
            <a:ext cx="8604250" cy="1030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144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0175" y="1922463"/>
            <a:ext cx="4843463" cy="42497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/>
              <a:t>  Instantiated</a:t>
            </a:r>
          </a:p>
          <a:p>
            <a:pPr lvl="1"/>
            <a:r>
              <a:rPr lang="en-US" sz="2400" dirty="0">
                <a:solidFill>
                  <a:srgbClr val="B70064"/>
                </a:solidFill>
              </a:rPr>
              <a:t>(</a:t>
            </a:r>
            <a:r>
              <a:rPr lang="en-US" sz="2400" i="1" dirty="0" err="1">
                <a:solidFill>
                  <a:srgbClr val="B70064"/>
                </a:solidFill>
              </a:rPr>
              <a:t>h,</a:t>
            </a:r>
            <a:r>
              <a:rPr lang="en-US" sz="2400" i="1" dirty="0" err="1">
                <a:solidFill>
                  <a:srgbClr val="B70064"/>
                </a:solidFill>
                <a:sym typeface="Symbol" charset="0"/>
              </a:rPr>
              <a:t></a:t>
            </a:r>
            <a:r>
              <a:rPr lang="en-US" sz="2400" i="1" dirty="0" err="1" smtClean="0">
                <a:solidFill>
                  <a:srgbClr val="B70064"/>
                </a:solidFill>
              </a:rPr>
              <a:t>,N</a:t>
            </a:r>
            <a:r>
              <a:rPr lang="en-US" sz="2400" dirty="0">
                <a:solidFill>
                  <a:srgbClr val="B70064"/>
                </a:solidFill>
              </a:rPr>
              <a:t>)</a:t>
            </a:r>
            <a:r>
              <a:rPr lang="en-US" sz="2400" dirty="0"/>
              <a:t>: measures that could be estimated in deployed network </a:t>
            </a:r>
          </a:p>
          <a:p>
            <a:pPr lvl="1">
              <a:lnSpc>
                <a:spcPct val="40000"/>
              </a:lnSpc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800" dirty="0"/>
              <a:t>  Evaluated</a:t>
            </a:r>
          </a:p>
          <a:p>
            <a:pPr lvl="1"/>
            <a:r>
              <a:rPr lang="en-US" sz="2400" dirty="0"/>
              <a:t>correctly and consistently organized decision space</a:t>
            </a:r>
          </a:p>
          <a:p>
            <a:pPr lvl="1"/>
            <a:r>
              <a:rPr lang="en-US" sz="2400" dirty="0"/>
              <a:t>identified need for new class of communication strategies</a:t>
            </a:r>
          </a:p>
        </p:txBody>
      </p:sp>
      <p:sp>
        <p:nvSpPr>
          <p:cNvPr id="1144838" name="Rectangle 6"/>
          <p:cNvSpPr>
            <a:spLocks noChangeArrowheads="1"/>
          </p:cNvSpPr>
          <p:nvPr/>
        </p:nvSpPr>
        <p:spPr bwMode="auto">
          <a:xfrm>
            <a:off x="230920" y="771525"/>
            <a:ext cx="8913080" cy="98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SzPct val="90000"/>
              <a:buFont typeface="Wingdings" charset="0"/>
              <a:buNone/>
            </a:pPr>
            <a:r>
              <a:rPr lang="en-US" sz="3200" b="0" dirty="0">
                <a:solidFill>
                  <a:srgbClr val="B70064"/>
                </a:solidFill>
              </a:rPr>
              <a:t>Framework for understanding when/what state  communication strategy should maintain</a:t>
            </a:r>
            <a:endParaRPr lang="en-US" sz="2800" dirty="0">
              <a:solidFill>
                <a:srgbClr val="B70064"/>
              </a:solidFill>
            </a:endParaRPr>
          </a:p>
        </p:txBody>
      </p:sp>
      <p:sp>
        <p:nvSpPr>
          <p:cNvPr id="1144839" name="Rectangle 7"/>
          <p:cNvSpPr>
            <a:spLocks noChangeArrowheads="1"/>
          </p:cNvSpPr>
          <p:nvPr/>
        </p:nvSpPr>
        <p:spPr bwMode="auto">
          <a:xfrm>
            <a:off x="781050" y="5981700"/>
            <a:ext cx="7915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5400" b="0">
                <a:solidFill>
                  <a:srgbClr val="400080"/>
                </a:solidFill>
              </a:rPr>
              <a:t>Thank you! </a:t>
            </a:r>
            <a:r>
              <a:rPr lang="en-US" sz="5400" b="0">
                <a:solidFill>
                  <a:schemeClr val="hlink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5" name="Rectangle 5"/>
          <p:cNvSpPr>
            <a:spLocks noChangeArrowheads="1"/>
          </p:cNvSpPr>
          <p:nvPr/>
        </p:nvSpPr>
        <p:spPr bwMode="auto">
          <a:xfrm>
            <a:off x="0" y="26289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80"/>
              </a:buClr>
              <a:buSzPct val="85000"/>
              <a:buFont typeface="Wingdings" charset="0"/>
              <a:buNone/>
            </a:pPr>
            <a:r>
              <a:rPr lang="en-US" sz="5400" b="0">
                <a:solidFill>
                  <a:srgbClr val="400080"/>
                </a:solidFill>
              </a:rPr>
              <a:t>Back-up slides</a:t>
            </a:r>
            <a:endParaRPr lang="en-US" sz="5400" b="0">
              <a:solidFill>
                <a:schemeClr val="hlink"/>
              </a:solidFill>
            </a:endParaRPr>
          </a:p>
        </p:txBody>
      </p:sp>
      <p:sp>
        <p:nvSpPr>
          <p:cNvPr id="993286" name="Rectangle 6"/>
          <p:cNvSpPr>
            <a:spLocks noChangeArrowheads="1"/>
          </p:cNvSpPr>
          <p:nvPr/>
        </p:nvSpPr>
        <p:spPr bwMode="auto">
          <a:xfrm>
            <a:off x="3519488" y="4889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52CFAA8-2B04-1142-AF75-BE88E31C547A}" type="slidenum">
              <a:rPr lang="en-US"/>
              <a:pPr/>
              <a:t>43</a:t>
            </a:fld>
            <a:endParaRPr lang="en-US"/>
          </a:p>
        </p:txBody>
      </p:sp>
      <p:sp>
        <p:nvSpPr>
          <p:cNvPr id="556076" name="AutoShape 44"/>
          <p:cNvSpPr>
            <a:spLocks noChangeArrowheads="1"/>
          </p:cNvSpPr>
          <p:nvPr/>
        </p:nvSpPr>
        <p:spPr bwMode="auto">
          <a:xfrm>
            <a:off x="969963" y="4371975"/>
            <a:ext cx="7169150" cy="2300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6038" name="Picture 6" descr="routing-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/>
          <a:stretch>
            <a:fillRect/>
          </a:stretch>
        </p:blipFill>
        <p:spPr bwMode="auto">
          <a:xfrm>
            <a:off x="0" y="854075"/>
            <a:ext cx="30797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Average Goodput for One Sender</a:t>
            </a:r>
          </a:p>
        </p:txBody>
      </p:sp>
      <p:pic>
        <p:nvPicPr>
          <p:cNvPr id="556039" name="Picture 7" descr="dtn2-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/>
          <a:stretch>
            <a:fillRect/>
          </a:stretch>
        </p:blipFill>
        <p:spPr bwMode="auto">
          <a:xfrm>
            <a:off x="5908675" y="879475"/>
            <a:ext cx="31559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66713" y="1093788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Routing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556052" name="Rectangle 20"/>
          <p:cNvSpPr>
            <a:spLocks noChangeArrowheads="1"/>
          </p:cNvSpPr>
          <p:nvPr/>
        </p:nvSpPr>
        <p:spPr bwMode="auto">
          <a:xfrm>
            <a:off x="557213" y="3116263"/>
            <a:ext cx="29686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q</a:t>
            </a:r>
            <a:endParaRPr lang="en-US"/>
          </a:p>
        </p:txBody>
      </p:sp>
      <p:sp>
        <p:nvSpPr>
          <p:cNvPr id="556053" name="Rectangle 21"/>
          <p:cNvSpPr>
            <a:spLocks noChangeArrowheads="1"/>
          </p:cNvSpPr>
          <p:nvPr/>
        </p:nvSpPr>
        <p:spPr bwMode="auto">
          <a:xfrm>
            <a:off x="1751013" y="3127375"/>
            <a:ext cx="35401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p </a:t>
            </a:r>
            <a:endParaRPr lang="en-US"/>
          </a:p>
        </p:txBody>
      </p:sp>
      <p:sp>
        <p:nvSpPr>
          <p:cNvPr id="556057" name="Rectangle 25"/>
          <p:cNvSpPr>
            <a:spLocks noChangeArrowheads="1"/>
          </p:cNvSpPr>
          <p:nvPr/>
        </p:nvSpPr>
        <p:spPr bwMode="auto">
          <a:xfrm>
            <a:off x="7791450" y="3136900"/>
            <a:ext cx="296863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p</a:t>
            </a:r>
            <a:endParaRPr lang="en-US" sz="1800"/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5540375" y="1036638"/>
            <a:ext cx="231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DTN, </a:t>
            </a:r>
            <a:r>
              <a:rPr lang="en-US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556075" name="Rectangle 43"/>
          <p:cNvSpPr>
            <a:spLocks noChangeArrowheads="1"/>
          </p:cNvSpPr>
          <p:nvPr/>
        </p:nvSpPr>
        <p:spPr bwMode="auto">
          <a:xfrm>
            <a:off x="692150" y="4492625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Routing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increases as links stay up longer </a:t>
            </a:r>
            <a:r>
              <a:rPr lang="en-US" b="0" u="sng"/>
              <a:t>or</a:t>
            </a:r>
            <a:r>
              <a:rPr lang="en-US" b="0"/>
              <a:t> link changes become more predictable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556078" name="Rectangle 46"/>
          <p:cNvSpPr>
            <a:spLocks noChangeArrowheads="1"/>
          </p:cNvSpPr>
          <p:nvPr/>
        </p:nvSpPr>
        <p:spPr bwMode="auto">
          <a:xfrm>
            <a:off x="1203325" y="5305425"/>
            <a:ext cx="715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0"/>
              <a:t>Percolation: threshold for high/low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flooding goodput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556079" name="Rectangle 47"/>
          <p:cNvSpPr>
            <a:spLocks noChangeArrowheads="1"/>
          </p:cNvSpPr>
          <p:nvPr/>
        </p:nvSpPr>
        <p:spPr bwMode="auto">
          <a:xfrm>
            <a:off x="2701925" y="898525"/>
            <a:ext cx="787400" cy="2344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37" name="Picture 5" descr="flooding-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/>
          <a:stretch>
            <a:fillRect/>
          </a:stretch>
        </p:blipFill>
        <p:spPr bwMode="auto">
          <a:xfrm>
            <a:off x="2725738" y="947738"/>
            <a:ext cx="3092450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2984500" y="10509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426200" y="3060700"/>
            <a:ext cx="296863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q</a:t>
            </a:r>
            <a:endParaRPr lang="en-US" sz="1800"/>
          </a:p>
        </p:txBody>
      </p:sp>
      <p:sp>
        <p:nvSpPr>
          <p:cNvPr id="556058" name="Rectangle 26"/>
          <p:cNvSpPr>
            <a:spLocks noChangeArrowheads="1"/>
          </p:cNvSpPr>
          <p:nvPr/>
        </p:nvSpPr>
        <p:spPr bwMode="auto">
          <a:xfrm>
            <a:off x="3262313" y="3022600"/>
            <a:ext cx="29686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q</a:t>
            </a:r>
            <a:endParaRPr lang="en-US"/>
          </a:p>
        </p:txBody>
      </p:sp>
      <p:sp>
        <p:nvSpPr>
          <p:cNvPr id="556059" name="Rectangle 27"/>
          <p:cNvSpPr>
            <a:spLocks noChangeArrowheads="1"/>
          </p:cNvSpPr>
          <p:nvPr/>
        </p:nvSpPr>
        <p:spPr bwMode="auto">
          <a:xfrm>
            <a:off x="4481513" y="3128963"/>
            <a:ext cx="296862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0"/>
              <a:t>p</a:t>
            </a:r>
            <a:endParaRPr lang="en-US"/>
          </a:p>
        </p:txBody>
      </p:sp>
      <p:sp>
        <p:nvSpPr>
          <p:cNvPr id="556065" name="Rectangle 33"/>
          <p:cNvSpPr>
            <a:spLocks noChangeArrowheads="1"/>
          </p:cNvSpPr>
          <p:nvPr/>
        </p:nvSpPr>
        <p:spPr bwMode="auto">
          <a:xfrm>
            <a:off x="3033713" y="3500438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556072" name="Line 40"/>
          <p:cNvSpPr>
            <a:spLocks noChangeShapeType="1"/>
          </p:cNvSpPr>
          <p:nvPr/>
        </p:nvSpPr>
        <p:spPr bwMode="auto">
          <a:xfrm flipH="1">
            <a:off x="3960813" y="3068638"/>
            <a:ext cx="15875" cy="52863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73" name="Line 41"/>
          <p:cNvSpPr>
            <a:spLocks noChangeShapeType="1"/>
          </p:cNvSpPr>
          <p:nvPr/>
        </p:nvSpPr>
        <p:spPr bwMode="auto">
          <a:xfrm flipH="1">
            <a:off x="3960813" y="1147763"/>
            <a:ext cx="431800" cy="18796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84" name="Rectangle 52"/>
          <p:cNvSpPr>
            <a:spLocks noChangeArrowheads="1"/>
          </p:cNvSpPr>
          <p:nvPr/>
        </p:nvSpPr>
        <p:spPr bwMode="auto">
          <a:xfrm>
            <a:off x="6251575" y="3478213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556085" name="Line 53"/>
          <p:cNvSpPr>
            <a:spLocks noChangeShapeType="1"/>
          </p:cNvSpPr>
          <p:nvPr/>
        </p:nvSpPr>
        <p:spPr bwMode="auto">
          <a:xfrm flipH="1">
            <a:off x="7165975" y="3051175"/>
            <a:ext cx="15875" cy="485775"/>
          </a:xfrm>
          <a:prstGeom prst="line">
            <a:avLst/>
          </a:prstGeom>
          <a:noFill/>
          <a:ln w="476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87" name="Rectangle 55"/>
          <p:cNvSpPr>
            <a:spLocks noChangeArrowheads="1"/>
          </p:cNvSpPr>
          <p:nvPr/>
        </p:nvSpPr>
        <p:spPr bwMode="auto">
          <a:xfrm>
            <a:off x="663575" y="5854700"/>
            <a:ext cx="7307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DTN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decays more slowly than flooding below percolation threshold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556088" name="Line 56"/>
          <p:cNvSpPr>
            <a:spLocks noChangeShapeType="1"/>
          </p:cNvSpPr>
          <p:nvPr/>
        </p:nvSpPr>
        <p:spPr bwMode="auto">
          <a:xfrm flipH="1">
            <a:off x="7175500" y="1117600"/>
            <a:ext cx="388938" cy="19081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89" name="Oval 57"/>
          <p:cNvSpPr>
            <a:spLocks noChangeArrowheads="1"/>
          </p:cNvSpPr>
          <p:nvPr/>
        </p:nvSpPr>
        <p:spPr bwMode="auto">
          <a:xfrm rot="1714331">
            <a:off x="6770688" y="2146300"/>
            <a:ext cx="601662" cy="820738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57" grpId="0" animBg="1" autoUpdateAnimBg="0"/>
      <p:bldP spid="556048" grpId="0" build="p" autoUpdateAnimBg="0"/>
      <p:bldP spid="556078" grpId="0" build="p" autoUpdateAnimBg="0"/>
      <p:bldP spid="556047" grpId="0" build="p" autoUpdateAnimBg="0"/>
      <p:bldP spid="556056" grpId="0" animBg="1" autoUpdateAnimBg="0"/>
      <p:bldP spid="556058" grpId="0" animBg="1" autoUpdateAnimBg="0"/>
      <p:bldP spid="556059" grpId="0" animBg="1" autoUpdateAnimBg="0"/>
      <p:bldP spid="556065" grpId="0" build="p" autoUpdateAnimBg="0"/>
      <p:bldP spid="556072" grpId="0" animBg="1"/>
      <p:bldP spid="556073" grpId="0" animBg="1"/>
      <p:bldP spid="556084" grpId="0" build="p" autoUpdateAnimBg="0"/>
      <p:bldP spid="556085" grpId="0" animBg="1"/>
      <p:bldP spid="556087" grpId="0" build="p" autoUpdateAnimBg="0"/>
      <p:bldP spid="556088" grpId="0" animBg="1"/>
      <p:bldP spid="5560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350FEC-96DB-B949-82BC-BB5A6DD8F6D5}" type="slidenum">
              <a:rPr lang="en-US"/>
              <a:pPr/>
              <a:t>44</a:t>
            </a:fld>
            <a:endParaRPr lang="en-US"/>
          </a:p>
        </p:txBody>
      </p:sp>
      <p:pic>
        <p:nvPicPr>
          <p:cNvPr id="738337" name="Picture 33" descr="torus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073150"/>
            <a:ext cx="3506788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8307" name="AutoShape 3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8308" name="Picture 4" descr="flooding-routing-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/>
          <a:stretch>
            <a:fillRect/>
          </a:stretch>
        </p:blipFill>
        <p:spPr bwMode="auto">
          <a:xfrm>
            <a:off x="509588" y="977900"/>
            <a:ext cx="3665537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8310" name="Oval 6"/>
          <p:cNvSpPr>
            <a:spLocks noChangeArrowheads="1"/>
          </p:cNvSpPr>
          <p:nvPr/>
        </p:nvSpPr>
        <p:spPr bwMode="auto">
          <a:xfrm rot="1714331">
            <a:off x="1673225" y="1906588"/>
            <a:ext cx="814388" cy="1290637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1" name="Rectangle 7"/>
          <p:cNvSpPr>
            <a:spLocks noChangeArrowheads="1"/>
          </p:cNvSpPr>
          <p:nvPr/>
        </p:nvSpPr>
        <p:spPr bwMode="auto">
          <a:xfrm>
            <a:off x="460375" y="4867275"/>
            <a:ext cx="8313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(p≈q):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38317" name="Rectangle 13"/>
          <p:cNvSpPr>
            <a:spLocks noChangeArrowheads="1"/>
          </p:cNvSpPr>
          <p:nvPr/>
        </p:nvSpPr>
        <p:spPr bwMode="auto">
          <a:xfrm>
            <a:off x="890588" y="430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8318" name="Rectangle 14"/>
          <p:cNvSpPr>
            <a:spLocks noChangeArrowheads="1"/>
          </p:cNvSpPr>
          <p:nvPr/>
        </p:nvSpPr>
        <p:spPr bwMode="auto">
          <a:xfrm>
            <a:off x="809625" y="936625"/>
            <a:ext cx="203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Flooding / Routing</a:t>
            </a:r>
            <a:endParaRPr lang="en-US" sz="1800">
              <a:solidFill>
                <a:srgbClr val="B70064"/>
              </a:solidFill>
            </a:endParaRPr>
          </a:p>
        </p:txBody>
      </p:sp>
      <p:sp>
        <p:nvSpPr>
          <p:cNvPr id="73832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Goodput Relative to Flooding</a:t>
            </a:r>
          </a:p>
        </p:txBody>
      </p:sp>
      <p:sp>
        <p:nvSpPr>
          <p:cNvPr id="738325" name="Rectangle 21"/>
          <p:cNvSpPr>
            <a:spLocks noChangeArrowheads="1"/>
          </p:cNvSpPr>
          <p:nvPr/>
        </p:nvSpPr>
        <p:spPr bwMode="auto">
          <a:xfrm>
            <a:off x="1117600" y="35464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38326" name="Rectangle 22"/>
          <p:cNvSpPr>
            <a:spLocks noChangeArrowheads="1"/>
          </p:cNvSpPr>
          <p:nvPr/>
        </p:nvSpPr>
        <p:spPr bwMode="auto">
          <a:xfrm>
            <a:off x="2600325" y="3603625"/>
            <a:ext cx="3746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 </a:t>
            </a:r>
            <a:endParaRPr lang="en-US"/>
          </a:p>
        </p:txBody>
      </p:sp>
      <p:sp>
        <p:nvSpPr>
          <p:cNvPr id="738332" name="Oval 28"/>
          <p:cNvSpPr>
            <a:spLocks noChangeArrowheads="1"/>
          </p:cNvSpPr>
          <p:nvPr/>
        </p:nvSpPr>
        <p:spPr bwMode="auto">
          <a:xfrm rot="1714331">
            <a:off x="6207125" y="1951038"/>
            <a:ext cx="814388" cy="1290637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33" name="Rectangle 29"/>
          <p:cNvSpPr>
            <a:spLocks noChangeArrowheads="1"/>
          </p:cNvSpPr>
          <p:nvPr/>
        </p:nvSpPr>
        <p:spPr bwMode="auto">
          <a:xfrm>
            <a:off x="5634038" y="3535363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38335" name="Rectangle 31"/>
          <p:cNvSpPr>
            <a:spLocks noChangeArrowheads="1"/>
          </p:cNvSpPr>
          <p:nvPr/>
        </p:nvSpPr>
        <p:spPr bwMode="auto">
          <a:xfrm>
            <a:off x="7097713" y="3646488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738331" name="Rectangle 27"/>
          <p:cNvSpPr>
            <a:spLocks noChangeArrowheads="1"/>
          </p:cNvSpPr>
          <p:nvPr/>
        </p:nvSpPr>
        <p:spPr bwMode="auto">
          <a:xfrm>
            <a:off x="5300663" y="860425"/>
            <a:ext cx="2484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Avg Link-Up Entropy</a:t>
            </a:r>
          </a:p>
        </p:txBody>
      </p:sp>
      <p:sp>
        <p:nvSpPr>
          <p:cNvPr id="738338" name="Rectangle 34"/>
          <p:cNvSpPr>
            <a:spLocks noChangeArrowheads="1"/>
          </p:cNvSpPr>
          <p:nvPr/>
        </p:nvSpPr>
        <p:spPr bwMode="auto">
          <a:xfrm>
            <a:off x="5530850" y="412115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38339" name="Line 35"/>
          <p:cNvSpPr>
            <a:spLocks noChangeShapeType="1"/>
          </p:cNvSpPr>
          <p:nvPr/>
        </p:nvSpPr>
        <p:spPr bwMode="auto">
          <a:xfrm flipH="1">
            <a:off x="6429375" y="3775075"/>
            <a:ext cx="15875" cy="3873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0" name="Line 36"/>
          <p:cNvSpPr>
            <a:spLocks noChangeShapeType="1"/>
          </p:cNvSpPr>
          <p:nvPr/>
        </p:nvSpPr>
        <p:spPr bwMode="auto">
          <a:xfrm flipH="1">
            <a:off x="6429375" y="1176338"/>
            <a:ext cx="390525" cy="25844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animBg="1"/>
      <p:bldP spid="738310" grpId="0" animBg="1"/>
      <p:bldP spid="738311" grpId="0" build="p" autoUpdateAnimBg="0"/>
      <p:bldP spid="738332" grpId="0" animBg="1"/>
      <p:bldP spid="738333" grpId="0" animBg="1" autoUpdateAnimBg="0"/>
      <p:bldP spid="738335" grpId="0" animBg="1" autoUpdateAnimBg="0"/>
      <p:bldP spid="738331" grpId="0" build="p" autoUpdateAnimBg="0"/>
      <p:bldP spid="738338" grpId="0" build="p" autoUpdateAnimBg="0"/>
      <p:bldP spid="738339" grpId="0" animBg="1"/>
      <p:bldP spid="7383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1ECA68B-9DC4-DB48-BFEB-700621D38894}" type="slidenum">
              <a:rPr lang="en-US"/>
              <a:pPr/>
              <a:t>45</a:t>
            </a:fld>
            <a:endParaRPr lang="en-US"/>
          </a:p>
        </p:txBody>
      </p:sp>
      <p:pic>
        <p:nvPicPr>
          <p:cNvPr id="740357" name="Picture 5" descr="flooding-dtn2-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/>
          <a:stretch>
            <a:fillRect/>
          </a:stretch>
        </p:blipFill>
        <p:spPr bwMode="auto">
          <a:xfrm>
            <a:off x="4959350" y="1035050"/>
            <a:ext cx="361156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62" name="Rectangle 10"/>
          <p:cNvSpPr>
            <a:spLocks noChangeArrowheads="1"/>
          </p:cNvSpPr>
          <p:nvPr/>
        </p:nvSpPr>
        <p:spPr bwMode="auto">
          <a:xfrm>
            <a:off x="890588" y="430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03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Goodput Relative to Flooding</a:t>
            </a:r>
          </a:p>
        </p:txBody>
      </p:sp>
      <p:sp>
        <p:nvSpPr>
          <p:cNvPr id="740372" name="AutoShape 20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0373" name="Picture 21" descr="flooding-routing-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/>
          <a:stretch>
            <a:fillRect/>
          </a:stretch>
        </p:blipFill>
        <p:spPr bwMode="auto">
          <a:xfrm>
            <a:off x="509588" y="977900"/>
            <a:ext cx="3665537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74" name="Oval 22"/>
          <p:cNvSpPr>
            <a:spLocks noChangeArrowheads="1"/>
          </p:cNvSpPr>
          <p:nvPr/>
        </p:nvSpPr>
        <p:spPr bwMode="auto">
          <a:xfrm rot="1714331">
            <a:off x="1673225" y="1906588"/>
            <a:ext cx="814388" cy="1290637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460375" y="4867275"/>
            <a:ext cx="8313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(p≈q):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40376" name="Rectangle 24"/>
          <p:cNvSpPr>
            <a:spLocks noChangeArrowheads="1"/>
          </p:cNvSpPr>
          <p:nvPr/>
        </p:nvSpPr>
        <p:spPr bwMode="auto">
          <a:xfrm>
            <a:off x="809625" y="936625"/>
            <a:ext cx="203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Flooding / Routing</a:t>
            </a:r>
            <a:endParaRPr lang="en-US" sz="1800">
              <a:solidFill>
                <a:srgbClr val="B70064"/>
              </a:solidFill>
            </a:endParaRPr>
          </a:p>
        </p:txBody>
      </p:sp>
      <p:sp>
        <p:nvSpPr>
          <p:cNvPr id="740377" name="Rectangle 25"/>
          <p:cNvSpPr>
            <a:spLocks noChangeArrowheads="1"/>
          </p:cNvSpPr>
          <p:nvPr/>
        </p:nvSpPr>
        <p:spPr bwMode="auto">
          <a:xfrm>
            <a:off x="1117600" y="35464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40379" name="Rectangle 27"/>
          <p:cNvSpPr>
            <a:spLocks noChangeArrowheads="1"/>
          </p:cNvSpPr>
          <p:nvPr/>
        </p:nvSpPr>
        <p:spPr bwMode="auto">
          <a:xfrm>
            <a:off x="566738" y="5757863"/>
            <a:ext cx="745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smallest gains relative to DTN when </a:t>
            </a:r>
            <a:r>
              <a:rPr lang="en-US" b="0">
                <a:solidFill>
                  <a:srgbClr val="B70064"/>
                </a:solidFill>
              </a:rPr>
              <a:t>end-to-end paths unlikely to exist</a:t>
            </a:r>
            <a:r>
              <a:rPr lang="en-US" b="0"/>
              <a:t>: 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below percolation threshold</a:t>
            </a:r>
          </a:p>
        </p:txBody>
      </p:sp>
      <p:sp>
        <p:nvSpPr>
          <p:cNvPr id="740381" name="Oval 29"/>
          <p:cNvSpPr>
            <a:spLocks noChangeArrowheads="1"/>
          </p:cNvSpPr>
          <p:nvPr/>
        </p:nvSpPr>
        <p:spPr bwMode="auto">
          <a:xfrm rot="2908063">
            <a:off x="5722143" y="2320132"/>
            <a:ext cx="538163" cy="952500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2" name="Rectangle 30"/>
          <p:cNvSpPr>
            <a:spLocks noChangeArrowheads="1"/>
          </p:cNvSpPr>
          <p:nvPr/>
        </p:nvSpPr>
        <p:spPr bwMode="auto">
          <a:xfrm>
            <a:off x="5634038" y="3535363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740383" name="Rectangle 31"/>
          <p:cNvSpPr>
            <a:spLocks noChangeArrowheads="1"/>
          </p:cNvSpPr>
          <p:nvPr/>
        </p:nvSpPr>
        <p:spPr bwMode="auto">
          <a:xfrm>
            <a:off x="7097713" y="3646488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740384" name="Rectangle 32"/>
          <p:cNvSpPr>
            <a:spLocks noChangeArrowheads="1"/>
          </p:cNvSpPr>
          <p:nvPr/>
        </p:nvSpPr>
        <p:spPr bwMode="auto">
          <a:xfrm>
            <a:off x="5300663" y="860425"/>
            <a:ext cx="2484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B70064"/>
                </a:solidFill>
              </a:rPr>
              <a:t>Flooding / DTN, </a:t>
            </a:r>
            <a:r>
              <a:rPr lang="en-US" sz="1800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 sz="1800" b="0">
              <a:solidFill>
                <a:srgbClr val="B70064"/>
              </a:solidFill>
            </a:endParaRPr>
          </a:p>
        </p:txBody>
      </p:sp>
      <p:sp>
        <p:nvSpPr>
          <p:cNvPr id="740385" name="Rectangle 33"/>
          <p:cNvSpPr>
            <a:spLocks noChangeArrowheads="1"/>
          </p:cNvSpPr>
          <p:nvPr/>
        </p:nvSpPr>
        <p:spPr bwMode="auto">
          <a:xfrm>
            <a:off x="5530850" y="412115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40386" name="Line 34"/>
          <p:cNvSpPr>
            <a:spLocks noChangeShapeType="1"/>
          </p:cNvSpPr>
          <p:nvPr/>
        </p:nvSpPr>
        <p:spPr bwMode="auto">
          <a:xfrm flipH="1">
            <a:off x="6429375" y="3775075"/>
            <a:ext cx="15875" cy="3873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7" name="Line 35"/>
          <p:cNvSpPr>
            <a:spLocks noChangeShapeType="1"/>
          </p:cNvSpPr>
          <p:nvPr/>
        </p:nvSpPr>
        <p:spPr bwMode="auto">
          <a:xfrm flipH="1">
            <a:off x="6443663" y="1176338"/>
            <a:ext cx="447675" cy="25003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8" name="Rectangle 36"/>
          <p:cNvSpPr>
            <a:spLocks noChangeArrowheads="1"/>
          </p:cNvSpPr>
          <p:nvPr/>
        </p:nvSpPr>
        <p:spPr bwMode="auto">
          <a:xfrm>
            <a:off x="2600325" y="3603625"/>
            <a:ext cx="3746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AA3BDA4-896D-4541-821D-68BF0ECDDBAC}" type="slidenum">
              <a:rPr lang="en-US"/>
              <a:pPr/>
              <a:t>46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Average Link Entropy</a:t>
            </a:r>
            <a:endParaRPr lang="en-US" i="1" baseline="30000"/>
          </a:p>
        </p:txBody>
      </p:sp>
      <p:pic>
        <p:nvPicPr>
          <p:cNvPr id="555012" name="Picture 4" descr="entropy-T-1s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606550"/>
            <a:ext cx="4329112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0" y="1930400"/>
            <a:ext cx="3116263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17" name="Picture 9" descr="goodput-T-1s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85913"/>
            <a:ext cx="4397375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22" name="Rectangle 14"/>
          <p:cNvSpPr>
            <a:spLocks noChangeArrowheads="1"/>
          </p:cNvSpPr>
          <p:nvPr/>
        </p:nvSpPr>
        <p:spPr bwMode="auto">
          <a:xfrm>
            <a:off x="1885950" y="2570163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p=q=0.99</a:t>
            </a:r>
          </a:p>
        </p:txBody>
      </p:sp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1204913" y="4289425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FF"/>
                </a:solidFill>
              </a:rPr>
              <a:t>p=q=0.5</a:t>
            </a:r>
          </a:p>
        </p:txBody>
      </p:sp>
      <p:sp>
        <p:nvSpPr>
          <p:cNvPr id="555024" name="Rectangle 16"/>
          <p:cNvSpPr>
            <a:spLocks noChangeArrowheads="1"/>
          </p:cNvSpPr>
          <p:nvPr/>
        </p:nvSpPr>
        <p:spPr bwMode="auto">
          <a:xfrm>
            <a:off x="3203575" y="1677988"/>
            <a:ext cx="120015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6" name="Rectangle 18"/>
          <p:cNvSpPr>
            <a:spLocks noChangeArrowheads="1"/>
          </p:cNvSpPr>
          <p:nvPr/>
        </p:nvSpPr>
        <p:spPr bwMode="auto">
          <a:xfrm>
            <a:off x="1449388" y="3822700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FF00"/>
                </a:solidFill>
              </a:rPr>
              <a:t>p=q=0.9</a:t>
            </a:r>
          </a:p>
        </p:txBody>
      </p:sp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1025525" y="3414713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p=q=0.01</a:t>
            </a:r>
          </a:p>
        </p:txBody>
      </p:sp>
      <p:sp>
        <p:nvSpPr>
          <p:cNvPr id="555039" name="Rectangle 31"/>
          <p:cNvSpPr>
            <a:spLocks noChangeArrowheads="1"/>
          </p:cNvSpPr>
          <p:nvPr/>
        </p:nvSpPr>
        <p:spPr bwMode="auto">
          <a:xfrm>
            <a:off x="7635875" y="3171825"/>
            <a:ext cx="1133475" cy="142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0" name="Rectangle 32"/>
          <p:cNvSpPr>
            <a:spLocks noChangeArrowheads="1"/>
          </p:cNvSpPr>
          <p:nvPr/>
        </p:nvSpPr>
        <p:spPr bwMode="auto">
          <a:xfrm>
            <a:off x="6122988" y="3660775"/>
            <a:ext cx="1150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p=q=0.99</a:t>
            </a:r>
          </a:p>
        </p:txBody>
      </p:sp>
      <p:sp>
        <p:nvSpPr>
          <p:cNvPr id="555041" name="Rectangle 33"/>
          <p:cNvSpPr>
            <a:spLocks noChangeArrowheads="1"/>
          </p:cNvSpPr>
          <p:nvPr/>
        </p:nvSpPr>
        <p:spPr bwMode="auto">
          <a:xfrm>
            <a:off x="5291138" y="2990850"/>
            <a:ext cx="1150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FF"/>
                </a:solidFill>
              </a:rPr>
              <a:t>p=q=0.01</a:t>
            </a:r>
          </a:p>
        </p:txBody>
      </p:sp>
      <p:sp>
        <p:nvSpPr>
          <p:cNvPr id="555042" name="Rectangle 34"/>
          <p:cNvSpPr>
            <a:spLocks noChangeArrowheads="1"/>
          </p:cNvSpPr>
          <p:nvPr/>
        </p:nvSpPr>
        <p:spPr bwMode="auto">
          <a:xfrm>
            <a:off x="5613400" y="2112963"/>
            <a:ext cx="1023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FF00"/>
                </a:solidFill>
              </a:rPr>
              <a:t>p=q=0.9</a:t>
            </a:r>
          </a:p>
        </p:txBody>
      </p:sp>
      <p:sp>
        <p:nvSpPr>
          <p:cNvPr id="555043" name="Rectangle 35"/>
          <p:cNvSpPr>
            <a:spLocks noChangeArrowheads="1"/>
          </p:cNvSpPr>
          <p:nvPr/>
        </p:nvSpPr>
        <p:spPr bwMode="auto">
          <a:xfrm>
            <a:off x="5253038" y="1384300"/>
            <a:ext cx="102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FF"/>
                </a:solidFill>
              </a:rPr>
              <a:t>p=q=0.5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2BB296-25D9-5741-B7A6-95F172E40591}" type="slidenum">
              <a:rPr lang="en-US"/>
              <a:pPr/>
              <a:t>47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Torus: Average Link(-Up) Entropy</a:t>
            </a:r>
          </a:p>
        </p:txBody>
      </p:sp>
      <p:pic>
        <p:nvPicPr>
          <p:cNvPr id="688131" name="Picture 3" descr="torus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25550"/>
            <a:ext cx="3043237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32" name="Picture 4" descr="theoretical-down-link-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265238"/>
            <a:ext cx="300672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33" name="Picture 5" descr="T-entropy-theoretical-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 bwMode="auto">
          <a:xfrm rot="-2149321">
            <a:off x="6713538" y="1543050"/>
            <a:ext cx="1955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57175" y="636588"/>
            <a:ext cx="251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Simulation</a:t>
            </a:r>
          </a:p>
          <a:p>
            <a:r>
              <a:rPr lang="en-US" b="0"/>
              <a:t>Avg Link-Up Entropy</a:t>
            </a:r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>
            <a:off x="3422650" y="682625"/>
            <a:ext cx="251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Theoretical </a:t>
            </a:r>
          </a:p>
          <a:p>
            <a:r>
              <a:rPr lang="en-US" b="0"/>
              <a:t>Avg Link-Up Entropy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6292850" y="650875"/>
            <a:ext cx="251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Theoretical </a:t>
            </a:r>
          </a:p>
          <a:p>
            <a:r>
              <a:rPr lang="en-US" b="0" i="1"/>
              <a:t>T*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549275" y="33940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688139" name="Rectangle 11"/>
          <p:cNvSpPr>
            <a:spLocks noChangeArrowheads="1"/>
          </p:cNvSpPr>
          <p:nvPr/>
        </p:nvSpPr>
        <p:spPr bwMode="auto">
          <a:xfrm>
            <a:off x="1914525" y="3390900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688140" name="Rectangle 12"/>
          <p:cNvSpPr>
            <a:spLocks noChangeArrowheads="1"/>
          </p:cNvSpPr>
          <p:nvPr/>
        </p:nvSpPr>
        <p:spPr bwMode="auto">
          <a:xfrm>
            <a:off x="3703638" y="3422650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5068888" y="3419475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6729413" y="2940050"/>
            <a:ext cx="3111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q</a:t>
            </a:r>
            <a:endParaRPr lang="en-US"/>
          </a:p>
        </p:txBody>
      </p:sp>
      <p:sp>
        <p:nvSpPr>
          <p:cNvPr id="688143" name="Rectangle 15"/>
          <p:cNvSpPr>
            <a:spLocks noChangeArrowheads="1"/>
          </p:cNvSpPr>
          <p:nvPr/>
        </p:nvSpPr>
        <p:spPr bwMode="auto">
          <a:xfrm>
            <a:off x="8304213" y="3211513"/>
            <a:ext cx="3111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p</a:t>
            </a:r>
            <a:endParaRPr lang="en-US"/>
          </a:p>
        </p:txBody>
      </p:sp>
      <p:sp>
        <p:nvSpPr>
          <p:cNvPr id="688144" name="Rectangle 16"/>
          <p:cNvSpPr>
            <a:spLocks noChangeArrowheads="1"/>
          </p:cNvSpPr>
          <p:nvPr/>
        </p:nvSpPr>
        <p:spPr bwMode="auto">
          <a:xfrm>
            <a:off x="7380288" y="3733800"/>
            <a:ext cx="481012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0</a:t>
            </a:r>
            <a:r>
              <a:rPr lang="en-US" sz="1400" b="0">
                <a:sym typeface="Symbol" charset="0"/>
              </a:rPr>
              <a:t>  </a:t>
            </a:r>
            <a:r>
              <a:rPr lang="en-US" sz="1400" b="0"/>
              <a:t>0</a:t>
            </a:r>
            <a:endParaRPr lang="en-US" sz="1600"/>
          </a:p>
        </p:txBody>
      </p:sp>
      <p:sp>
        <p:nvSpPr>
          <p:cNvPr id="688145" name="Rectangle 17"/>
          <p:cNvSpPr>
            <a:spLocks noChangeArrowheads="1"/>
          </p:cNvSpPr>
          <p:nvPr/>
        </p:nvSpPr>
        <p:spPr bwMode="auto">
          <a:xfrm>
            <a:off x="8885238" y="2736850"/>
            <a:ext cx="282575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46" name="Rectangle 18"/>
          <p:cNvSpPr>
            <a:spLocks noChangeArrowheads="1"/>
          </p:cNvSpPr>
          <p:nvPr/>
        </p:nvSpPr>
        <p:spPr bwMode="auto">
          <a:xfrm>
            <a:off x="4292600" y="3636963"/>
            <a:ext cx="481013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0</a:t>
            </a:r>
            <a:r>
              <a:rPr lang="en-US" sz="1400" b="0">
                <a:sym typeface="Symbol" charset="0"/>
              </a:rPr>
              <a:t>  </a:t>
            </a:r>
            <a:r>
              <a:rPr lang="en-US" sz="1400" b="0"/>
              <a:t>0</a:t>
            </a:r>
            <a:endParaRPr lang="en-US" sz="1600"/>
          </a:p>
        </p:txBody>
      </p:sp>
      <p:sp>
        <p:nvSpPr>
          <p:cNvPr id="688147" name="Rectangle 19"/>
          <p:cNvSpPr>
            <a:spLocks noChangeArrowheads="1"/>
          </p:cNvSpPr>
          <p:nvPr/>
        </p:nvSpPr>
        <p:spPr bwMode="auto">
          <a:xfrm>
            <a:off x="1098550" y="3582988"/>
            <a:ext cx="481013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0</a:t>
            </a:r>
            <a:r>
              <a:rPr lang="en-US" sz="1400" b="0">
                <a:sym typeface="Symbol" charset="0"/>
              </a:rPr>
              <a:t>  </a:t>
            </a:r>
            <a:r>
              <a:rPr lang="en-US" sz="1400" b="0"/>
              <a:t>0</a:t>
            </a:r>
            <a:endParaRPr lang="en-US" sz="1600"/>
          </a:p>
        </p:txBody>
      </p:sp>
      <p:sp>
        <p:nvSpPr>
          <p:cNvPr id="688148" name="Rectangle 20"/>
          <p:cNvSpPr>
            <a:spLocks noChangeArrowheads="1"/>
          </p:cNvSpPr>
          <p:nvPr/>
        </p:nvSpPr>
        <p:spPr bwMode="auto">
          <a:xfrm>
            <a:off x="6327775" y="2254250"/>
            <a:ext cx="282575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49" name="Rectangle 21"/>
          <p:cNvSpPr>
            <a:spLocks noChangeArrowheads="1"/>
          </p:cNvSpPr>
          <p:nvPr/>
        </p:nvSpPr>
        <p:spPr bwMode="auto">
          <a:xfrm>
            <a:off x="3159125" y="2363788"/>
            <a:ext cx="282575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50" name="Rectangle 22"/>
          <p:cNvSpPr>
            <a:spLocks noChangeArrowheads="1"/>
          </p:cNvSpPr>
          <p:nvPr/>
        </p:nvSpPr>
        <p:spPr bwMode="auto">
          <a:xfrm>
            <a:off x="2635250" y="2598738"/>
            <a:ext cx="198438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52" name="Rectangle 24"/>
          <p:cNvSpPr>
            <a:spLocks noChangeArrowheads="1"/>
          </p:cNvSpPr>
          <p:nvPr/>
        </p:nvSpPr>
        <p:spPr bwMode="auto">
          <a:xfrm>
            <a:off x="5811838" y="2668588"/>
            <a:ext cx="198437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sp>
        <p:nvSpPr>
          <p:cNvPr id="688153" name="Rectangle 25"/>
          <p:cNvSpPr>
            <a:spLocks noChangeArrowheads="1"/>
          </p:cNvSpPr>
          <p:nvPr/>
        </p:nvSpPr>
        <p:spPr bwMode="auto">
          <a:xfrm>
            <a:off x="128588" y="2351088"/>
            <a:ext cx="198437" cy="21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b="0"/>
              <a:t>1</a:t>
            </a:r>
            <a:endParaRPr lang="en-US" sz="1800" b="0"/>
          </a:p>
        </p:txBody>
      </p:sp>
      <p:pic>
        <p:nvPicPr>
          <p:cNvPr id="688154" name="Picture 26" descr="torus-ce-both-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194175"/>
            <a:ext cx="3043237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55" name="Picture 27" descr="theoretical-link-sta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4114800"/>
            <a:ext cx="301625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56" name="Picture 28" descr="T-entropy-theoretic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5"/>
          <a:stretch>
            <a:fillRect/>
          </a:stretch>
        </p:blipFill>
        <p:spPr bwMode="auto">
          <a:xfrm rot="-2167902">
            <a:off x="6494463" y="4329113"/>
            <a:ext cx="20986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A782D6C-2B5B-7E44-B52D-C99B6A76E209}" type="slidenum">
              <a:rPr lang="en-US"/>
              <a:pPr/>
              <a:t>48</a:t>
            </a:fld>
            <a:endParaRPr lang="en-US"/>
          </a:p>
        </p:txBody>
      </p:sp>
      <p:pic>
        <p:nvPicPr>
          <p:cNvPr id="669748" name="Picture 52" descr="rwp-dtn2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8878"/>
          <a:stretch>
            <a:fillRect/>
          </a:stretch>
        </p:blipFill>
        <p:spPr bwMode="auto">
          <a:xfrm>
            <a:off x="6013450" y="1274763"/>
            <a:ext cx="3009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49" name="Picture 53" descr="rwp-routing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8435"/>
          <a:stretch>
            <a:fillRect/>
          </a:stretch>
        </p:blipFill>
        <p:spPr bwMode="auto">
          <a:xfrm>
            <a:off x="101600" y="1328738"/>
            <a:ext cx="2703513" cy="2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47" name="Picture 51" descr="rwp-flooding-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9357"/>
          <a:stretch>
            <a:fillRect/>
          </a:stretch>
        </p:blipFill>
        <p:spPr bwMode="auto">
          <a:xfrm>
            <a:off x="3017838" y="1457325"/>
            <a:ext cx="274637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Average Goodput for One Sender</a:t>
            </a:r>
          </a:p>
        </p:txBody>
      </p:sp>
      <p:sp>
        <p:nvSpPr>
          <p:cNvPr id="669712" name="Rectangle 16"/>
          <p:cNvSpPr>
            <a:spLocks noChangeArrowheads="1"/>
          </p:cNvSpPr>
          <p:nvPr/>
        </p:nvSpPr>
        <p:spPr bwMode="auto">
          <a:xfrm>
            <a:off x="158750" y="858838"/>
            <a:ext cx="1409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B70064"/>
                </a:solidFill>
              </a:rPr>
              <a:t>Routing</a:t>
            </a:r>
            <a:endParaRPr lang="en-US" sz="2800">
              <a:solidFill>
                <a:srgbClr val="B70064"/>
              </a:solidFill>
            </a:endParaRPr>
          </a:p>
        </p:txBody>
      </p:sp>
      <p:sp>
        <p:nvSpPr>
          <p:cNvPr id="669714" name="Rectangle 18"/>
          <p:cNvSpPr>
            <a:spLocks noChangeArrowheads="1"/>
          </p:cNvSpPr>
          <p:nvPr/>
        </p:nvSpPr>
        <p:spPr bwMode="auto">
          <a:xfrm>
            <a:off x="5905500" y="1157288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DTN, </a:t>
            </a:r>
            <a:r>
              <a:rPr lang="en-US" sz="2400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 sz="2400">
              <a:solidFill>
                <a:srgbClr val="B70064"/>
              </a:solidFill>
            </a:endParaRPr>
          </a:p>
        </p:txBody>
      </p:sp>
      <p:sp>
        <p:nvSpPr>
          <p:cNvPr id="669729" name="Rectangle 33"/>
          <p:cNvSpPr>
            <a:spLocks noChangeArrowheads="1"/>
          </p:cNvSpPr>
          <p:nvPr/>
        </p:nvSpPr>
        <p:spPr bwMode="auto">
          <a:xfrm>
            <a:off x="63500" y="3365500"/>
            <a:ext cx="895350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Velocity</a:t>
            </a:r>
          </a:p>
          <a:p>
            <a:pPr>
              <a:lnSpc>
                <a:spcPct val="70000"/>
              </a:lnSpc>
            </a:pPr>
            <a:r>
              <a:rPr lang="en-US" sz="1400" b="0"/>
              <a:t>(m/s)</a:t>
            </a:r>
            <a:endParaRPr lang="en-US" sz="1800"/>
          </a:p>
        </p:txBody>
      </p:sp>
      <p:sp>
        <p:nvSpPr>
          <p:cNvPr id="669730" name="Rectangle 34"/>
          <p:cNvSpPr>
            <a:spLocks noChangeArrowheads="1"/>
          </p:cNvSpPr>
          <p:nvPr/>
        </p:nvSpPr>
        <p:spPr bwMode="auto">
          <a:xfrm>
            <a:off x="1698625" y="3382963"/>
            <a:ext cx="1103313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Radius (m) </a:t>
            </a:r>
            <a:endParaRPr lang="en-US" sz="1800"/>
          </a:p>
        </p:txBody>
      </p:sp>
      <p:sp>
        <p:nvSpPr>
          <p:cNvPr id="669731" name="Rectangle 35"/>
          <p:cNvSpPr>
            <a:spLocks noChangeArrowheads="1"/>
          </p:cNvSpPr>
          <p:nvPr/>
        </p:nvSpPr>
        <p:spPr bwMode="auto">
          <a:xfrm>
            <a:off x="5997575" y="3503613"/>
            <a:ext cx="911225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Velocity</a:t>
            </a:r>
          </a:p>
          <a:p>
            <a:pPr>
              <a:lnSpc>
                <a:spcPct val="70000"/>
              </a:lnSpc>
            </a:pPr>
            <a:r>
              <a:rPr lang="en-US" sz="1400" b="0"/>
              <a:t>m/s</a:t>
            </a:r>
            <a:endParaRPr lang="en-US" sz="1600"/>
          </a:p>
        </p:txBody>
      </p:sp>
      <p:sp>
        <p:nvSpPr>
          <p:cNvPr id="669732" name="Rectangle 36"/>
          <p:cNvSpPr>
            <a:spLocks noChangeArrowheads="1"/>
          </p:cNvSpPr>
          <p:nvPr/>
        </p:nvSpPr>
        <p:spPr bwMode="auto">
          <a:xfrm>
            <a:off x="7881938" y="3557588"/>
            <a:ext cx="1004887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Radius(m)</a:t>
            </a:r>
            <a:endParaRPr lang="en-US" sz="1600"/>
          </a:p>
        </p:txBody>
      </p:sp>
      <p:sp>
        <p:nvSpPr>
          <p:cNvPr id="669713" name="Rectangle 17"/>
          <p:cNvSpPr>
            <a:spLocks noChangeArrowheads="1"/>
          </p:cNvSpPr>
          <p:nvPr/>
        </p:nvSpPr>
        <p:spPr bwMode="auto">
          <a:xfrm>
            <a:off x="2898775" y="914400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Flooding</a:t>
            </a:r>
            <a:endParaRPr lang="en-US" sz="2400">
              <a:solidFill>
                <a:srgbClr val="A60040"/>
              </a:solidFill>
            </a:endParaRPr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3467100" y="2332038"/>
            <a:ext cx="1392238" cy="4968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3" name="Rectangle 37"/>
          <p:cNvSpPr>
            <a:spLocks noChangeArrowheads="1"/>
          </p:cNvSpPr>
          <p:nvPr/>
        </p:nvSpPr>
        <p:spPr bwMode="auto">
          <a:xfrm>
            <a:off x="2913063" y="3432175"/>
            <a:ext cx="1001712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Velocity   </a:t>
            </a:r>
          </a:p>
          <a:p>
            <a:pPr>
              <a:lnSpc>
                <a:spcPct val="70000"/>
              </a:lnSpc>
            </a:pPr>
            <a:r>
              <a:rPr lang="en-US" sz="1400" b="0"/>
              <a:t>(m/s)</a:t>
            </a:r>
            <a:endParaRPr lang="en-US" sz="1800"/>
          </a:p>
        </p:txBody>
      </p:sp>
      <p:sp>
        <p:nvSpPr>
          <p:cNvPr id="669734" name="Rectangle 38"/>
          <p:cNvSpPr>
            <a:spLocks noChangeArrowheads="1"/>
          </p:cNvSpPr>
          <p:nvPr/>
        </p:nvSpPr>
        <p:spPr bwMode="auto">
          <a:xfrm>
            <a:off x="4810125" y="3498850"/>
            <a:ext cx="1004888" cy="24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/>
              <a:t>Radius(m)</a:t>
            </a:r>
            <a:endParaRPr lang="en-US" sz="1800"/>
          </a:p>
        </p:txBody>
      </p:sp>
      <p:sp>
        <p:nvSpPr>
          <p:cNvPr id="669736" name="Line 40"/>
          <p:cNvSpPr>
            <a:spLocks noChangeShapeType="1"/>
          </p:cNvSpPr>
          <p:nvPr/>
        </p:nvSpPr>
        <p:spPr bwMode="auto">
          <a:xfrm>
            <a:off x="6373813" y="2347913"/>
            <a:ext cx="1589087" cy="5222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7" name="Rectangle 41"/>
          <p:cNvSpPr>
            <a:spLocks noChangeArrowheads="1"/>
          </p:cNvSpPr>
          <p:nvPr/>
        </p:nvSpPr>
        <p:spPr bwMode="auto">
          <a:xfrm>
            <a:off x="3759200" y="383540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669738" name="Line 42"/>
          <p:cNvSpPr>
            <a:spLocks noChangeShapeType="1"/>
          </p:cNvSpPr>
          <p:nvPr/>
        </p:nvSpPr>
        <p:spPr bwMode="auto">
          <a:xfrm flipH="1">
            <a:off x="4789488" y="2786063"/>
            <a:ext cx="26987" cy="11493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9" name="AutoShape 43"/>
          <p:cNvSpPr>
            <a:spLocks noChangeArrowheads="1"/>
          </p:cNvSpPr>
          <p:nvPr/>
        </p:nvSpPr>
        <p:spPr bwMode="auto">
          <a:xfrm>
            <a:off x="969963" y="4371975"/>
            <a:ext cx="7169150" cy="2300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9740" name="Rectangle 44"/>
          <p:cNvSpPr>
            <a:spLocks noChangeArrowheads="1"/>
          </p:cNvSpPr>
          <p:nvPr/>
        </p:nvSpPr>
        <p:spPr bwMode="auto">
          <a:xfrm>
            <a:off x="692150" y="4492625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Routing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increases as links stay up longer </a:t>
            </a:r>
            <a:r>
              <a:rPr lang="en-US" b="0" u="sng"/>
              <a:t>or</a:t>
            </a:r>
            <a:r>
              <a:rPr lang="en-US" b="0"/>
              <a:t> link changes become more predictable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669741" name="Rectangle 45"/>
          <p:cNvSpPr>
            <a:spLocks noChangeArrowheads="1"/>
          </p:cNvSpPr>
          <p:nvPr/>
        </p:nvSpPr>
        <p:spPr bwMode="auto">
          <a:xfrm>
            <a:off x="1203325" y="5305425"/>
            <a:ext cx="715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0"/>
              <a:t>Percolation: threshold for high/low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flooding goodput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669742" name="Rectangle 46"/>
          <p:cNvSpPr>
            <a:spLocks noChangeArrowheads="1"/>
          </p:cNvSpPr>
          <p:nvPr/>
        </p:nvSpPr>
        <p:spPr bwMode="auto">
          <a:xfrm>
            <a:off x="663575" y="5854700"/>
            <a:ext cx="7307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DTN goodput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decays more slowly than flooding below percolation threshold</a:t>
            </a:r>
            <a:endParaRPr lang="en-US" b="0">
              <a:solidFill>
                <a:srgbClr val="A60040"/>
              </a:solidFill>
            </a:endParaRPr>
          </a:p>
        </p:txBody>
      </p:sp>
      <p:sp>
        <p:nvSpPr>
          <p:cNvPr id="669743" name="Rectangle 47"/>
          <p:cNvSpPr>
            <a:spLocks noChangeArrowheads="1"/>
          </p:cNvSpPr>
          <p:nvPr/>
        </p:nvSpPr>
        <p:spPr bwMode="auto">
          <a:xfrm>
            <a:off x="6892925" y="3810000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669744" name="Line 48"/>
          <p:cNvSpPr>
            <a:spLocks noChangeShapeType="1"/>
          </p:cNvSpPr>
          <p:nvPr/>
        </p:nvSpPr>
        <p:spPr bwMode="auto">
          <a:xfrm flipH="1">
            <a:off x="7910513" y="2838450"/>
            <a:ext cx="0" cy="10509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14" grpId="0" build="p" autoUpdateAnimBg="0"/>
      <p:bldP spid="669731" grpId="0" animBg="1" autoUpdateAnimBg="0"/>
      <p:bldP spid="669732" grpId="0" animBg="1" autoUpdateAnimBg="0"/>
      <p:bldP spid="669713" grpId="0" build="p" autoUpdateAnimBg="0"/>
      <p:bldP spid="669725" grpId="0" animBg="1"/>
      <p:bldP spid="669733" grpId="0" animBg="1" autoUpdateAnimBg="0"/>
      <p:bldP spid="669734" grpId="0" animBg="1" autoUpdateAnimBg="0"/>
      <p:bldP spid="669736" grpId="0" animBg="1"/>
      <p:bldP spid="669737" grpId="0" build="p" autoUpdateAnimBg="0"/>
      <p:bldP spid="669738" grpId="0" animBg="1"/>
      <p:bldP spid="669741" grpId="0" build="p" autoUpdateAnimBg="0"/>
      <p:bldP spid="669742" grpId="0" build="p" autoUpdateAnimBg="0"/>
      <p:bldP spid="669743" grpId="0" build="p" autoUpdateAnimBg="0"/>
      <p:bldP spid="6697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90C6559-39D9-7940-80C0-5A8A3CBE5764}" type="slidenum">
              <a:rPr lang="en-US"/>
              <a:pPr/>
              <a:t>49</a:t>
            </a:fld>
            <a:endParaRPr lang="en-US"/>
          </a:p>
        </p:txBody>
      </p:sp>
      <p:pic>
        <p:nvPicPr>
          <p:cNvPr id="742431" name="Picture 31" descr="rwp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066800"/>
            <a:ext cx="3986213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03" name="AutoShape 3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06" name="Rectangle 6"/>
          <p:cNvSpPr>
            <a:spLocks noChangeArrowheads="1"/>
          </p:cNvSpPr>
          <p:nvPr/>
        </p:nvSpPr>
        <p:spPr bwMode="auto">
          <a:xfrm>
            <a:off x="460375" y="4867275"/>
            <a:ext cx="831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(high velocity, smallish radius):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Goodput Relative to Flooding</a:t>
            </a:r>
          </a:p>
        </p:txBody>
      </p:sp>
      <p:sp>
        <p:nvSpPr>
          <p:cNvPr id="742413" name="Rectangle 13"/>
          <p:cNvSpPr>
            <a:spLocks noChangeArrowheads="1"/>
          </p:cNvSpPr>
          <p:nvPr/>
        </p:nvSpPr>
        <p:spPr bwMode="auto">
          <a:xfrm>
            <a:off x="4581525" y="3557588"/>
            <a:ext cx="1201738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2414" name="Rectangle 14"/>
          <p:cNvSpPr>
            <a:spLocks noChangeArrowheads="1"/>
          </p:cNvSpPr>
          <p:nvPr/>
        </p:nvSpPr>
        <p:spPr bwMode="auto">
          <a:xfrm>
            <a:off x="7042150" y="3589338"/>
            <a:ext cx="13017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</a:t>
            </a:r>
            <a:endParaRPr lang="en-US"/>
          </a:p>
        </p:txBody>
      </p:sp>
      <p:sp>
        <p:nvSpPr>
          <p:cNvPr id="742415" name="Rectangle 15"/>
          <p:cNvSpPr>
            <a:spLocks noChangeArrowheads="1"/>
          </p:cNvSpPr>
          <p:nvPr/>
        </p:nvSpPr>
        <p:spPr bwMode="auto">
          <a:xfrm>
            <a:off x="5300663" y="900113"/>
            <a:ext cx="300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Avg Link-Up Entropy</a:t>
            </a:r>
          </a:p>
        </p:txBody>
      </p:sp>
      <p:sp>
        <p:nvSpPr>
          <p:cNvPr id="742416" name="Rectangle 16"/>
          <p:cNvSpPr>
            <a:spLocks noChangeArrowheads="1"/>
          </p:cNvSpPr>
          <p:nvPr/>
        </p:nvSpPr>
        <p:spPr bwMode="auto">
          <a:xfrm>
            <a:off x="6042025" y="3941763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42417" name="Line 17"/>
          <p:cNvSpPr>
            <a:spLocks noChangeShapeType="1"/>
          </p:cNvSpPr>
          <p:nvPr/>
        </p:nvSpPr>
        <p:spPr bwMode="auto">
          <a:xfrm>
            <a:off x="6916738" y="3530600"/>
            <a:ext cx="58737" cy="4603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1" name="Line 21"/>
          <p:cNvSpPr>
            <a:spLocks noChangeShapeType="1"/>
          </p:cNvSpPr>
          <p:nvPr/>
        </p:nvSpPr>
        <p:spPr bwMode="auto">
          <a:xfrm>
            <a:off x="5438775" y="1570038"/>
            <a:ext cx="1465263" cy="19367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2" name="Oval 22"/>
          <p:cNvSpPr>
            <a:spLocks noChangeArrowheads="1"/>
          </p:cNvSpPr>
          <p:nvPr/>
        </p:nvSpPr>
        <p:spPr bwMode="auto">
          <a:xfrm rot="1714331">
            <a:off x="5167313" y="1431925"/>
            <a:ext cx="639762" cy="639763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25" name="Picture 25" descr="rwp-routing-floo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/>
          <a:stretch>
            <a:fillRect/>
          </a:stretch>
        </p:blipFill>
        <p:spPr bwMode="auto">
          <a:xfrm>
            <a:off x="438150" y="1098550"/>
            <a:ext cx="383381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26" name="Oval 26"/>
          <p:cNvSpPr>
            <a:spLocks noChangeArrowheads="1"/>
          </p:cNvSpPr>
          <p:nvPr/>
        </p:nvSpPr>
        <p:spPr bwMode="auto">
          <a:xfrm rot="1714331">
            <a:off x="1604963" y="1498600"/>
            <a:ext cx="639762" cy="639763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27" name="Rectangle 27"/>
          <p:cNvSpPr>
            <a:spLocks noChangeArrowheads="1"/>
          </p:cNvSpPr>
          <p:nvPr/>
        </p:nvSpPr>
        <p:spPr bwMode="auto">
          <a:xfrm>
            <a:off x="706438" y="912813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 / Routing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742428" name="Rectangle 28"/>
          <p:cNvSpPr>
            <a:spLocks noChangeArrowheads="1"/>
          </p:cNvSpPr>
          <p:nvPr/>
        </p:nvSpPr>
        <p:spPr bwMode="auto">
          <a:xfrm>
            <a:off x="439738" y="3533775"/>
            <a:ext cx="1243012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2429" name="Rectangle 29"/>
          <p:cNvSpPr>
            <a:spLocks noChangeArrowheads="1"/>
          </p:cNvSpPr>
          <p:nvPr/>
        </p:nvSpPr>
        <p:spPr bwMode="auto">
          <a:xfrm>
            <a:off x="2754313" y="3592513"/>
            <a:ext cx="13652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 </a:t>
            </a:r>
            <a:endParaRPr lang="en-US"/>
          </a:p>
        </p:txBody>
      </p:sp>
      <p:sp>
        <p:nvSpPr>
          <p:cNvPr id="742430" name="Rectangle 30"/>
          <p:cNvSpPr>
            <a:spLocks noChangeArrowheads="1"/>
          </p:cNvSpPr>
          <p:nvPr/>
        </p:nvSpPr>
        <p:spPr bwMode="auto">
          <a:xfrm>
            <a:off x="269875" y="1584325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32" name="Rectangle 32"/>
          <p:cNvSpPr>
            <a:spLocks noChangeArrowheads="1"/>
          </p:cNvSpPr>
          <p:nvPr/>
        </p:nvSpPr>
        <p:spPr bwMode="auto">
          <a:xfrm>
            <a:off x="4329113" y="1535113"/>
            <a:ext cx="3143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animBg="1"/>
      <p:bldP spid="742406" grpId="0" build="p" autoUpdateAnimBg="0"/>
      <p:bldP spid="742413" grpId="0" animBg="1" autoUpdateAnimBg="0"/>
      <p:bldP spid="742414" grpId="0" animBg="1" autoUpdateAnimBg="0"/>
      <p:bldP spid="742415" grpId="0" build="p" autoUpdateAnimBg="0" advAuto="0"/>
      <p:bldP spid="742416" grpId="0" build="p" autoUpdateAnimBg="0" advAuto="0"/>
      <p:bldP spid="742417" grpId="0" animBg="1"/>
      <p:bldP spid="742421" grpId="0" animBg="1"/>
      <p:bldP spid="7424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16000"/>
            <a:ext cx="8795279" cy="5514975"/>
          </a:xfrm>
          <a:noFill/>
        </p:spPr>
        <p:txBody>
          <a:bodyPr/>
          <a:lstStyle/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1.  Problem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identify when </a:t>
            </a:r>
            <a:r>
              <a:rPr lang="en-US" sz="2400" dirty="0" err="1">
                <a:solidFill>
                  <a:srgbClr val="B3B3B3"/>
                </a:solidFill>
              </a:rPr>
              <a:t>stateful</a:t>
            </a:r>
            <a:r>
              <a:rPr lang="en-US" sz="2400" dirty="0">
                <a:solidFill>
                  <a:srgbClr val="B3B3B3"/>
                </a:solidFill>
              </a:rPr>
              <a:t> </a:t>
            </a:r>
            <a:r>
              <a:rPr lang="en-US" sz="2400" dirty="0" err="1">
                <a:solidFill>
                  <a:srgbClr val="B3B3B3"/>
                </a:solidFill>
              </a:rPr>
              <a:t>vs</a:t>
            </a:r>
            <a:r>
              <a:rPr lang="en-US" sz="2400" dirty="0">
                <a:solidFill>
                  <a:srgbClr val="B3B3B3"/>
                </a:solidFill>
              </a:rPr>
              <a:t> stateless strategies </a:t>
            </a:r>
            <a:r>
              <a:rPr lang="en-US" sz="2400" dirty="0" smtClean="0">
                <a:solidFill>
                  <a:srgbClr val="B3B3B3"/>
                </a:solidFill>
              </a:rPr>
              <a:t>max </a:t>
            </a:r>
            <a:r>
              <a:rPr lang="en-US" sz="2400" dirty="0" err="1" smtClean="0">
                <a:solidFill>
                  <a:srgbClr val="B3B3B3"/>
                </a:solidFill>
              </a:rPr>
              <a:t>goodput</a:t>
            </a:r>
            <a:endParaRPr lang="en-US" sz="24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chemeClr val="hlink"/>
              </a:buClr>
              <a:buSzPct val="85000"/>
              <a:buFont typeface="Wingdings" charset="0"/>
              <a:buNone/>
            </a:pPr>
            <a:r>
              <a:rPr lang="en-US" sz="2800" dirty="0"/>
              <a:t>2.  Proposed framework</a:t>
            </a:r>
            <a:endParaRPr lang="en-US" sz="2800" dirty="0">
              <a:solidFill>
                <a:srgbClr val="B3B3B3"/>
              </a:solidFill>
            </a:endParaRP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>
                <a:solidFill>
                  <a:schemeClr val="tx2"/>
                </a:solidFill>
              </a:rPr>
              <a:t>introduce</a:t>
            </a:r>
          </a:p>
          <a:p>
            <a:pPr lvl="1">
              <a:buClr>
                <a:schemeClr val="tx1"/>
              </a:buClr>
              <a:buFont typeface="Symbol" charset="0"/>
              <a:buChar char=""/>
            </a:pPr>
            <a:r>
              <a:rPr lang="en-US" sz="2400" dirty="0">
                <a:solidFill>
                  <a:schemeClr val="tx2"/>
                </a:solidFill>
              </a:rPr>
              <a:t>instantiate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r>
              <a:rPr lang="en-US" sz="2400" dirty="0">
                <a:solidFill>
                  <a:srgbClr val="B3B3B3"/>
                </a:solidFill>
              </a:rPr>
              <a:t>evaluate</a:t>
            </a:r>
          </a:p>
          <a:p>
            <a:pPr lvl="1">
              <a:buClr>
                <a:srgbClr val="B3B3B3"/>
              </a:buClr>
              <a:buFont typeface="Symbol" charset="0"/>
              <a:buChar char=""/>
            </a:pPr>
            <a:endParaRPr lang="en-US" sz="2400" dirty="0">
              <a:solidFill>
                <a:srgbClr val="B3B3B3"/>
              </a:solidFill>
            </a:endParaRP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3.  Related work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4.  Open questions</a:t>
            </a:r>
          </a:p>
          <a:p>
            <a:pPr>
              <a:buClr>
                <a:srgbClr val="B3B3B3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3B3B3"/>
                </a:solidFill>
              </a:rPr>
              <a:t>5.  Summary</a:t>
            </a:r>
          </a:p>
        </p:txBody>
      </p:sp>
      <p:sp>
        <p:nvSpPr>
          <p:cNvPr id="9789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78954" name="Rectangle 10"/>
          <p:cNvSpPr>
            <a:spLocks noChangeArrowheads="1"/>
          </p:cNvSpPr>
          <p:nvPr/>
        </p:nvSpPr>
        <p:spPr bwMode="auto">
          <a:xfrm>
            <a:off x="2554288" y="3702050"/>
            <a:ext cx="2905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network models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400" b="0">
                <a:solidFill>
                  <a:srgbClr val="B3B3B3"/>
                </a:solidFill>
              </a:rPr>
              <a:t>data traces</a:t>
            </a:r>
            <a:endParaRPr lang="en-US" b="0">
              <a:solidFill>
                <a:srgbClr val="B3B3B3"/>
              </a:solidFill>
            </a:endParaRPr>
          </a:p>
        </p:txBody>
      </p:sp>
      <p:sp>
        <p:nvSpPr>
          <p:cNvPr id="978955" name="AutoShape 11"/>
          <p:cNvSpPr>
            <a:spLocks/>
          </p:cNvSpPr>
          <p:nvPr/>
        </p:nvSpPr>
        <p:spPr bwMode="auto">
          <a:xfrm>
            <a:off x="2317750" y="3660775"/>
            <a:ext cx="406400" cy="733425"/>
          </a:xfrm>
          <a:prstGeom prst="leftBrace">
            <a:avLst>
              <a:gd name="adj1" fmla="val 15039"/>
              <a:gd name="adj2" fmla="val 50000"/>
            </a:avLst>
          </a:prstGeom>
          <a:noFill/>
          <a:ln w="31750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327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AB2D55C-A7BB-FD48-AF85-085D800E9BA2}" type="slidenum">
              <a:rPr lang="en-US"/>
              <a:pPr/>
              <a:t>50</a:t>
            </a:fld>
            <a:endParaRPr lang="en-US"/>
          </a:p>
        </p:txBody>
      </p:sp>
      <p:pic>
        <p:nvPicPr>
          <p:cNvPr id="744482" name="Picture 34" descr="rwp-dtn2-floo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295400"/>
            <a:ext cx="3527425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479" name="Picture 31" descr="rwp-routing-floo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/>
          <a:stretch>
            <a:fillRect/>
          </a:stretch>
        </p:blipFill>
        <p:spPr bwMode="auto">
          <a:xfrm>
            <a:off x="438150" y="1098550"/>
            <a:ext cx="3833813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890588" y="430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Goodput Relative to Flooding</a:t>
            </a:r>
          </a:p>
        </p:txBody>
      </p:sp>
      <p:sp>
        <p:nvSpPr>
          <p:cNvPr id="744453" name="AutoShape 5"/>
          <p:cNvSpPr>
            <a:spLocks noChangeArrowheads="1"/>
          </p:cNvSpPr>
          <p:nvPr/>
        </p:nvSpPr>
        <p:spPr bwMode="auto">
          <a:xfrm>
            <a:off x="422275" y="4772025"/>
            <a:ext cx="8443913" cy="1882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4459" name="Rectangle 11"/>
          <p:cNvSpPr>
            <a:spLocks noChangeArrowheads="1"/>
          </p:cNvSpPr>
          <p:nvPr/>
        </p:nvSpPr>
        <p:spPr bwMode="auto">
          <a:xfrm>
            <a:off x="708025" y="5918200"/>
            <a:ext cx="745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smallest gains relative to DTN when </a:t>
            </a:r>
            <a:r>
              <a:rPr lang="en-US" b="0">
                <a:solidFill>
                  <a:srgbClr val="B70064"/>
                </a:solidFill>
              </a:rPr>
              <a:t>end-to-end paths unlikely to exist</a:t>
            </a:r>
            <a:r>
              <a:rPr lang="en-US" b="0"/>
              <a:t>: 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below percolation threshold</a:t>
            </a:r>
          </a:p>
        </p:txBody>
      </p:sp>
      <p:sp>
        <p:nvSpPr>
          <p:cNvPr id="744461" name="Rectangle 13"/>
          <p:cNvSpPr>
            <a:spLocks noChangeArrowheads="1"/>
          </p:cNvSpPr>
          <p:nvPr/>
        </p:nvSpPr>
        <p:spPr bwMode="auto">
          <a:xfrm>
            <a:off x="4738688" y="3535363"/>
            <a:ext cx="131445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4462" name="Rectangle 14"/>
          <p:cNvSpPr>
            <a:spLocks noChangeArrowheads="1"/>
          </p:cNvSpPr>
          <p:nvPr/>
        </p:nvSpPr>
        <p:spPr bwMode="auto">
          <a:xfrm>
            <a:off x="6935788" y="3586163"/>
            <a:ext cx="13017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</a:t>
            </a:r>
            <a:endParaRPr lang="en-US"/>
          </a:p>
        </p:txBody>
      </p:sp>
      <p:sp>
        <p:nvSpPr>
          <p:cNvPr id="744463" name="Rectangle 15"/>
          <p:cNvSpPr>
            <a:spLocks noChangeArrowheads="1"/>
          </p:cNvSpPr>
          <p:nvPr/>
        </p:nvSpPr>
        <p:spPr bwMode="auto">
          <a:xfrm>
            <a:off x="5300663" y="860425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 / DTN, </a:t>
            </a:r>
            <a:r>
              <a:rPr lang="en-US" b="0">
                <a:solidFill>
                  <a:srgbClr val="B70064"/>
                </a:solidFill>
                <a:sym typeface="Symbol" charset="0"/>
              </a:rPr>
              <a:t>=2</a:t>
            </a:r>
            <a:endParaRPr lang="en-US" b="0">
              <a:solidFill>
                <a:srgbClr val="B70064"/>
              </a:solidFill>
            </a:endParaRPr>
          </a:p>
        </p:txBody>
      </p:sp>
      <p:sp>
        <p:nvSpPr>
          <p:cNvPr id="744464" name="Rectangle 16"/>
          <p:cNvSpPr>
            <a:spLocks noChangeArrowheads="1"/>
          </p:cNvSpPr>
          <p:nvPr/>
        </p:nvSpPr>
        <p:spPr bwMode="auto">
          <a:xfrm>
            <a:off x="5868988" y="4037013"/>
            <a:ext cx="1943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Percolation threshold</a:t>
            </a:r>
          </a:p>
        </p:txBody>
      </p:sp>
      <p:sp>
        <p:nvSpPr>
          <p:cNvPr id="744465" name="Line 17"/>
          <p:cNvSpPr>
            <a:spLocks noChangeShapeType="1"/>
          </p:cNvSpPr>
          <p:nvPr/>
        </p:nvSpPr>
        <p:spPr bwMode="auto">
          <a:xfrm>
            <a:off x="6761163" y="3581400"/>
            <a:ext cx="12700" cy="48418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69" name="Oval 21"/>
          <p:cNvSpPr>
            <a:spLocks noChangeArrowheads="1"/>
          </p:cNvSpPr>
          <p:nvPr/>
        </p:nvSpPr>
        <p:spPr bwMode="auto">
          <a:xfrm rot="1714331">
            <a:off x="1604963" y="1498600"/>
            <a:ext cx="639762" cy="639763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70" name="Rectangle 22"/>
          <p:cNvSpPr>
            <a:spLocks noChangeArrowheads="1"/>
          </p:cNvSpPr>
          <p:nvPr/>
        </p:nvSpPr>
        <p:spPr bwMode="auto">
          <a:xfrm>
            <a:off x="706438" y="912813"/>
            <a:ext cx="224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B70064"/>
                </a:solidFill>
              </a:rPr>
              <a:t>Flooding / Routing</a:t>
            </a:r>
            <a:endParaRPr lang="en-US">
              <a:solidFill>
                <a:srgbClr val="B70064"/>
              </a:solidFill>
            </a:endParaRPr>
          </a:p>
        </p:txBody>
      </p:sp>
      <p:sp>
        <p:nvSpPr>
          <p:cNvPr id="744471" name="Rectangle 23"/>
          <p:cNvSpPr>
            <a:spLocks noChangeArrowheads="1"/>
          </p:cNvSpPr>
          <p:nvPr/>
        </p:nvSpPr>
        <p:spPr bwMode="auto">
          <a:xfrm>
            <a:off x="439738" y="3533775"/>
            <a:ext cx="1243012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Velocity (m/s)</a:t>
            </a:r>
            <a:endParaRPr lang="en-US"/>
          </a:p>
        </p:txBody>
      </p:sp>
      <p:sp>
        <p:nvSpPr>
          <p:cNvPr id="744472" name="Rectangle 24"/>
          <p:cNvSpPr>
            <a:spLocks noChangeArrowheads="1"/>
          </p:cNvSpPr>
          <p:nvPr/>
        </p:nvSpPr>
        <p:spPr bwMode="auto">
          <a:xfrm>
            <a:off x="2754313" y="3592513"/>
            <a:ext cx="13652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 b="0"/>
              <a:t>Radius (m) </a:t>
            </a:r>
            <a:endParaRPr lang="en-US"/>
          </a:p>
        </p:txBody>
      </p:sp>
      <p:sp>
        <p:nvSpPr>
          <p:cNvPr id="744475" name="Line 27"/>
          <p:cNvSpPr>
            <a:spLocks noChangeShapeType="1"/>
          </p:cNvSpPr>
          <p:nvPr/>
        </p:nvSpPr>
        <p:spPr bwMode="auto">
          <a:xfrm>
            <a:off x="5165725" y="2414588"/>
            <a:ext cx="1663700" cy="78263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78" name="Rectangle 30"/>
          <p:cNvSpPr>
            <a:spLocks noChangeArrowheads="1"/>
          </p:cNvSpPr>
          <p:nvPr/>
        </p:nvSpPr>
        <p:spPr bwMode="auto">
          <a:xfrm>
            <a:off x="460375" y="4867275"/>
            <a:ext cx="831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/>
              <a:t>Flooding has greatest gains relative to routing when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>
                <a:solidFill>
                  <a:srgbClr val="B70064"/>
                </a:solidFill>
              </a:rPr>
              <a:t>link state highly uncertain (high velocity, smallish radius):</a:t>
            </a:r>
            <a:r>
              <a:rPr lang="en-US" b="0">
                <a:solidFill>
                  <a:srgbClr val="A60040"/>
                </a:solidFill>
              </a:rPr>
              <a:t> </a:t>
            </a:r>
            <a:r>
              <a:rPr lang="en-US" b="0"/>
              <a:t>high avg link-up entropy and at percolation threshold</a:t>
            </a:r>
            <a:r>
              <a:rPr lang="en-US" sz="1800" b="0">
                <a:solidFill>
                  <a:srgbClr val="A60040"/>
                </a:solidFill>
              </a:rPr>
              <a:t> </a:t>
            </a:r>
          </a:p>
        </p:txBody>
      </p:sp>
      <p:sp>
        <p:nvSpPr>
          <p:cNvPr id="744481" name="Rectangle 33"/>
          <p:cNvSpPr>
            <a:spLocks noChangeArrowheads="1"/>
          </p:cNvSpPr>
          <p:nvPr/>
        </p:nvSpPr>
        <p:spPr bwMode="auto">
          <a:xfrm>
            <a:off x="269875" y="1584325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83" name="Rectangle 35"/>
          <p:cNvSpPr>
            <a:spLocks noChangeArrowheads="1"/>
          </p:cNvSpPr>
          <p:nvPr/>
        </p:nvSpPr>
        <p:spPr bwMode="auto">
          <a:xfrm>
            <a:off x="4538663" y="1535113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BA5B278-F3AC-464D-B325-6C2936755322}" type="slidenum">
              <a:rPr lang="en-US"/>
              <a:pPr/>
              <a:t>51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RWP: Average Link-Up Entropy</a:t>
            </a:r>
          </a:p>
        </p:txBody>
      </p:sp>
      <p:pic>
        <p:nvPicPr>
          <p:cNvPr id="690183" name="Picture 7" descr="rwp-ce-up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08088"/>
            <a:ext cx="4067175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184" name="Picture 8" descr="rwp-ce-both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330325"/>
            <a:ext cx="4064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4538663" y="1535113"/>
            <a:ext cx="339725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6" name="Rectangle 10"/>
          <p:cNvSpPr>
            <a:spLocks noChangeArrowheads="1"/>
          </p:cNvSpPr>
          <p:nvPr/>
        </p:nvSpPr>
        <p:spPr bwMode="auto">
          <a:xfrm>
            <a:off x="160338" y="1806575"/>
            <a:ext cx="392112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87" name="Rectangle 11"/>
          <p:cNvSpPr>
            <a:spLocks noChangeArrowheads="1"/>
          </p:cNvSpPr>
          <p:nvPr/>
        </p:nvSpPr>
        <p:spPr bwMode="auto">
          <a:xfrm>
            <a:off x="914400" y="950913"/>
            <a:ext cx="797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B70064"/>
                </a:solidFill>
              </a:rPr>
              <a:t>Up Links Only                             Up Links and Down Links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137" name="Picture 105" descr="fi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2"/>
          <a:stretch>
            <a:fillRect/>
          </a:stretch>
        </p:blipFill>
        <p:spPr bwMode="auto">
          <a:xfrm>
            <a:off x="4970723" y="1643064"/>
            <a:ext cx="4106862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2136" name="Rectangle 104"/>
          <p:cNvSpPr>
            <a:spLocks noChangeArrowheads="1"/>
          </p:cNvSpPr>
          <p:nvPr/>
        </p:nvSpPr>
        <p:spPr bwMode="auto">
          <a:xfrm>
            <a:off x="300038" y="1887538"/>
            <a:ext cx="423545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0080FF"/>
              </a:buClr>
              <a:buSzPct val="85000"/>
              <a:buFont typeface="Wingdings" charset="0"/>
              <a:buNone/>
            </a:pPr>
            <a:r>
              <a:rPr lang="en-US" sz="2800" b="0" dirty="0">
                <a:solidFill>
                  <a:srgbClr val="0080FF"/>
                </a:solidFill>
              </a:rPr>
              <a:t>   Control state</a:t>
            </a:r>
            <a:endParaRPr lang="en-US" sz="2800" b="0" dirty="0">
              <a:solidFill>
                <a:schemeClr val="hlink"/>
              </a:solidFill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info about network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e.g., what links</a:t>
            </a:r>
            <a:r>
              <a:rPr lang="en-US" sz="2400" b="0" dirty="0" smtClean="0"/>
              <a:t>/paths </a:t>
            </a:r>
            <a:r>
              <a:rPr lang="en-US" sz="2400" b="0" dirty="0"/>
              <a:t>exist?</a:t>
            </a:r>
            <a:endParaRPr lang="en-US" sz="2400" b="0" dirty="0">
              <a:solidFill>
                <a:srgbClr val="FF00FF"/>
              </a:solidFill>
            </a:endParaRPr>
          </a:p>
        </p:txBody>
      </p:sp>
      <p:sp>
        <p:nvSpPr>
          <p:cNvPr id="812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sp>
        <p:nvSpPr>
          <p:cNvPr id="812103" name="Rectangle 71"/>
          <p:cNvSpPr>
            <a:spLocks noChangeArrowheads="1"/>
          </p:cNvSpPr>
          <p:nvPr/>
        </p:nvSpPr>
        <p:spPr bwMode="auto">
          <a:xfrm>
            <a:off x="182563" y="3765550"/>
            <a:ext cx="4718050" cy="1836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138" name="Rectangle 106"/>
          <p:cNvSpPr>
            <a:spLocks noChangeArrowheads="1"/>
          </p:cNvSpPr>
          <p:nvPr/>
        </p:nvSpPr>
        <p:spPr bwMode="auto">
          <a:xfrm>
            <a:off x="387350" y="4071938"/>
            <a:ext cx="3898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Valuable when network is</a:t>
            </a:r>
            <a:r>
              <a:rPr lang="en-US" sz="2800" b="0">
                <a:solidFill>
                  <a:srgbClr val="0080FF"/>
                </a:solidFill>
              </a:rPr>
              <a:t> predictable</a:t>
            </a:r>
          </a:p>
        </p:txBody>
      </p:sp>
      <p:sp>
        <p:nvSpPr>
          <p:cNvPr id="812140" name="AutoShape 108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141" name="Rectangle 109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3" name="Rectangle 7"/>
          <p:cNvSpPr>
            <a:spLocks noChangeArrowheads="1"/>
          </p:cNvSpPr>
          <p:nvPr/>
        </p:nvSpPr>
        <p:spPr bwMode="auto">
          <a:xfrm>
            <a:off x="300038" y="1887538"/>
            <a:ext cx="423545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0080FF"/>
              </a:buClr>
              <a:buSzPct val="85000"/>
              <a:buFont typeface="Wingdings" charset="0"/>
              <a:buNone/>
            </a:pPr>
            <a:r>
              <a:rPr lang="en-US" sz="2800" b="0" dirty="0">
                <a:solidFill>
                  <a:srgbClr val="0080FF"/>
                </a:solidFill>
              </a:rPr>
              <a:t>   Control state</a:t>
            </a:r>
            <a:endParaRPr lang="en-US" sz="2800" b="0" dirty="0">
              <a:solidFill>
                <a:schemeClr val="hlink"/>
              </a:solidFill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info about network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charset="0"/>
              <a:buChar char=""/>
            </a:pPr>
            <a:r>
              <a:rPr lang="en-US" sz="2400" b="0" dirty="0"/>
              <a:t>e.g., what links</a:t>
            </a:r>
            <a:r>
              <a:rPr lang="en-US" sz="2400" b="0" dirty="0" smtClean="0"/>
              <a:t>/paths </a:t>
            </a:r>
            <a:r>
              <a:rPr lang="en-US" sz="2400" b="0" dirty="0"/>
              <a:t>exist?</a:t>
            </a:r>
            <a:endParaRPr lang="en-US" sz="2400" b="0" dirty="0">
              <a:solidFill>
                <a:srgbClr val="FF00FF"/>
              </a:solidFill>
            </a:endParaRPr>
          </a:p>
        </p:txBody>
      </p:sp>
      <p:sp>
        <p:nvSpPr>
          <p:cNvPr id="1110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sp>
        <p:nvSpPr>
          <p:cNvPr id="1110021" name="Rectangle 5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0026" name="Picture 10" descr="f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"/>
          <a:stretch>
            <a:fillRect/>
          </a:stretch>
        </p:blipFill>
        <p:spPr bwMode="auto">
          <a:xfrm>
            <a:off x="4980956" y="1511300"/>
            <a:ext cx="413385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029" name="Rectangle 13"/>
          <p:cNvSpPr>
            <a:spLocks noChangeArrowheads="1"/>
          </p:cNvSpPr>
          <p:nvPr/>
        </p:nvSpPr>
        <p:spPr bwMode="auto">
          <a:xfrm>
            <a:off x="84665" y="4044950"/>
            <a:ext cx="50122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/>
              <a:t>As </a:t>
            </a:r>
            <a:r>
              <a:rPr lang="en-US" sz="2800" b="0" dirty="0" smtClean="0">
                <a:solidFill>
                  <a:srgbClr val="0080FF"/>
                </a:solidFill>
              </a:rPr>
              <a:t>contention (e.g., # of flows)</a:t>
            </a:r>
            <a:r>
              <a:rPr lang="en-US" sz="2800" b="0" dirty="0" smtClean="0"/>
              <a:t> increases, control state </a:t>
            </a:r>
            <a:r>
              <a:rPr lang="en-US" sz="2800" b="0" dirty="0" smtClean="0"/>
              <a:t>may be valuable even in an unpredictable network </a:t>
            </a:r>
            <a:r>
              <a:rPr lang="en-US" sz="2800" b="0" dirty="0" smtClean="0"/>
              <a:t>(cost  of control state is amortized)</a:t>
            </a:r>
            <a:endParaRPr lang="en-US" sz="2800" b="0" dirty="0"/>
          </a:p>
        </p:txBody>
      </p:sp>
      <p:sp>
        <p:nvSpPr>
          <p:cNvPr id="1110030" name="AutoShape 14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031" name="Rectangle 15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988" name="Picture 20" descr="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"/>
          <a:stretch>
            <a:fillRect/>
          </a:stretch>
        </p:blipFill>
        <p:spPr bwMode="auto">
          <a:xfrm>
            <a:off x="4672013" y="1446213"/>
            <a:ext cx="43688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sp>
        <p:nvSpPr>
          <p:cNvPr id="110798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FF00FF"/>
              </a:buClr>
              <a:buSzPct val="85000"/>
              <a:buFont typeface="Wingdings" charset="0"/>
              <a:buNone/>
            </a:pPr>
            <a:r>
              <a:rPr lang="en-US" sz="2800">
                <a:solidFill>
                  <a:srgbClr val="FF00FF"/>
                </a:solidFill>
              </a:rPr>
              <a:t>  Data state</a:t>
            </a:r>
            <a:endParaRPr lang="en-US" sz="2800"/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/>
              <a:t>info about data pkts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/>
              <a:t>e.g., how long to buffer data pkts? </a:t>
            </a:r>
            <a:endParaRPr lang="en-US" sz="3200"/>
          </a:p>
        </p:txBody>
      </p:sp>
      <p:sp>
        <p:nvSpPr>
          <p:cNvPr id="1107985" name="Rectangle 17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986" name="Rectangle 18"/>
          <p:cNvSpPr>
            <a:spLocks noChangeArrowheads="1"/>
          </p:cNvSpPr>
          <p:nvPr/>
        </p:nvSpPr>
        <p:spPr bwMode="auto">
          <a:xfrm>
            <a:off x="323850" y="4044950"/>
            <a:ext cx="4340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>Valuable when network is </a:t>
            </a:r>
            <a:r>
              <a:rPr lang="en-US" sz="2800" b="0">
                <a:solidFill>
                  <a:srgbClr val="FF00FF"/>
                </a:solidFill>
              </a:rPr>
              <a:t>not well-connected</a:t>
            </a:r>
          </a:p>
        </p:txBody>
      </p:sp>
      <p:sp>
        <p:nvSpPr>
          <p:cNvPr id="1107987" name="AutoShape 19"/>
          <p:cNvSpPr>
            <a:spLocks/>
          </p:cNvSpPr>
          <p:nvPr/>
        </p:nvSpPr>
        <p:spPr bwMode="auto">
          <a:xfrm rot="5400000">
            <a:off x="1996282" y="1845469"/>
            <a:ext cx="804862" cy="3562350"/>
          </a:xfrm>
          <a:prstGeom prst="rightBrace">
            <a:avLst>
              <a:gd name="adj1" fmla="val 36884"/>
              <a:gd name="adj2" fmla="val 50000"/>
            </a:avLst>
          </a:prstGeom>
          <a:noFill/>
          <a:ln w="222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990" name="Rectangle 22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76200"/>
            <a:ext cx="8875713" cy="738188"/>
          </a:xfrm>
        </p:spPr>
        <p:txBody>
          <a:bodyPr/>
          <a:lstStyle/>
          <a:p>
            <a:r>
              <a:rPr lang="en-US"/>
              <a:t>Proposed Framework</a:t>
            </a:r>
          </a:p>
        </p:txBody>
      </p:sp>
      <p:pic>
        <p:nvPicPr>
          <p:cNvPr id="1112068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"/>
          <a:stretch>
            <a:fillRect/>
          </a:stretch>
        </p:blipFill>
        <p:spPr bwMode="auto">
          <a:xfrm>
            <a:off x="4668838" y="1444625"/>
            <a:ext cx="44608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2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0038" y="1887538"/>
            <a:ext cx="4235450" cy="3856037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rgbClr val="B70064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B70064"/>
                </a:solidFill>
              </a:rPr>
              <a:t>  Putting it all together</a:t>
            </a:r>
            <a:endParaRPr lang="en-US" sz="2800" dirty="0">
              <a:solidFill>
                <a:srgbClr val="0080FF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Symbol" charset="0"/>
              <a:buChar char=""/>
            </a:pPr>
            <a:r>
              <a:rPr lang="en-US" sz="2400" dirty="0"/>
              <a:t>4 classes of </a:t>
            </a:r>
            <a:r>
              <a:rPr lang="en-US" sz="2400" dirty="0" smtClean="0"/>
              <a:t>strategies</a:t>
            </a:r>
            <a:endParaRPr lang="en-US" sz="2400" dirty="0"/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134938" y="687388"/>
            <a:ext cx="8936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hlink"/>
                </a:solidFill>
              </a:rPr>
              <a:t>What state should communication strategies maintain?</a:t>
            </a:r>
          </a:p>
        </p:txBody>
      </p: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182563" y="3765550"/>
            <a:ext cx="4691062" cy="170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DD3-B62B-FC41-A34D-4687105058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8/31/2006 2:58:12 PM&quot;&gt;&lt;Slide id=&quot;256&quot; dur=&quot;1.863&quot;/&gt;&lt;/Timings&gt;&lt;/WMTools&gt;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Book Antiqu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198467</TotalTime>
  <Words>3285</Words>
  <Application>Microsoft Macintosh PowerPoint</Application>
  <PresentationFormat>On-screen Show (4:3)</PresentationFormat>
  <Paragraphs>694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Custom Design</vt:lpstr>
      <vt:lpstr>Understanding Stateful vs Stateless Communication Strategies for Ad hoc Networks</vt:lpstr>
      <vt:lpstr>Problem</vt:lpstr>
      <vt:lpstr>Problem</vt:lpstr>
      <vt:lpstr>Outline</vt:lpstr>
      <vt:lpstr>Outline</vt:lpstr>
      <vt:lpstr>Proposed Framework</vt:lpstr>
      <vt:lpstr>Proposed Framework</vt:lpstr>
      <vt:lpstr>Proposed Framework</vt:lpstr>
      <vt:lpstr>Proposed Framework</vt:lpstr>
      <vt:lpstr>Proposed Framework</vt:lpstr>
      <vt:lpstr>Proposed Framework</vt:lpstr>
      <vt:lpstr>Instantiating the Framework</vt:lpstr>
      <vt:lpstr>Average Link-up Entropy, h</vt:lpstr>
      <vt:lpstr>Average Link-up Entropy, h</vt:lpstr>
      <vt:lpstr>Instantiating the Framework</vt:lpstr>
      <vt:lpstr>Instantiating the Framework</vt:lpstr>
      <vt:lpstr>Instantiating the Framework</vt:lpstr>
      <vt:lpstr>Instantiating the Framework</vt:lpstr>
      <vt:lpstr>Instantiating the Framework</vt:lpstr>
      <vt:lpstr>Outline</vt:lpstr>
      <vt:lpstr>Evaluating the Framework</vt:lpstr>
      <vt:lpstr>Network Model Simulations</vt:lpstr>
      <vt:lpstr>Results in Original Parameter Space (2 Flows)</vt:lpstr>
      <vt:lpstr>Results in Framework Space (2 Flows) </vt:lpstr>
      <vt:lpstr>Results in Framework Space (7 Flows) </vt:lpstr>
      <vt:lpstr>Data Trace Simulations</vt:lpstr>
      <vt:lpstr>Analysis of Data Traces</vt:lpstr>
      <vt:lpstr>Control+Data State Region</vt:lpstr>
      <vt:lpstr>Infocom06 Trace</vt:lpstr>
      <vt:lpstr>Infocom06 Trace</vt:lpstr>
      <vt:lpstr>Infocom06 Trace</vt:lpstr>
      <vt:lpstr>Infocom06 Trace</vt:lpstr>
      <vt:lpstr>DieselNet Trace</vt:lpstr>
      <vt:lpstr>DieselNet Trace</vt:lpstr>
      <vt:lpstr>DieselNet Trace</vt:lpstr>
      <vt:lpstr>DieselNet Trace</vt:lpstr>
      <vt:lpstr>Outline</vt:lpstr>
      <vt:lpstr>Related Work</vt:lpstr>
      <vt:lpstr>Related Work</vt:lpstr>
      <vt:lpstr>Open Questions</vt:lpstr>
      <vt:lpstr>Summary</vt:lpstr>
      <vt:lpstr>PowerPoint Presentation</vt:lpstr>
      <vt:lpstr>Torus: Average Goodput for One Sender</vt:lpstr>
      <vt:lpstr>Torus: Goodput Relative to Flooding</vt:lpstr>
      <vt:lpstr>Torus: Goodput Relative to Flooding</vt:lpstr>
      <vt:lpstr>Torus: Average Link Entropy</vt:lpstr>
      <vt:lpstr>Torus: Average Link(-Up) Entropy</vt:lpstr>
      <vt:lpstr>RWP: Average Goodput for One Sender</vt:lpstr>
      <vt:lpstr>RWP: Goodput Relative to Flooding</vt:lpstr>
      <vt:lpstr>RWP: Goodput Relative to Flooding</vt:lpstr>
      <vt:lpstr>RWP: Average Link-Up Entropy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/>
  <cp:keywords/>
  <cp:lastModifiedBy>Victoria Manfredi</cp:lastModifiedBy>
  <cp:revision>1716</cp:revision>
  <cp:lastPrinted>2011-08-24T16:06:33Z</cp:lastPrinted>
  <dcterms:created xsi:type="dcterms:W3CDTF">2037-02-06T05:28:16Z</dcterms:created>
  <dcterms:modified xsi:type="dcterms:W3CDTF">2011-09-15T15:23:19Z</dcterms:modified>
</cp:coreProperties>
</file>