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94" r:id="rId4"/>
    <p:sldId id="298" r:id="rId5"/>
    <p:sldId id="264" r:id="rId6"/>
    <p:sldId id="262" r:id="rId7"/>
    <p:sldId id="299" r:id="rId8"/>
    <p:sldId id="300" r:id="rId9"/>
    <p:sldId id="301" r:id="rId10"/>
    <p:sldId id="265" r:id="rId11"/>
    <p:sldId id="266" r:id="rId12"/>
    <p:sldId id="267" r:id="rId13"/>
    <p:sldId id="268" r:id="rId14"/>
    <p:sldId id="302" r:id="rId15"/>
    <p:sldId id="304" r:id="rId16"/>
    <p:sldId id="289" r:id="rId17"/>
    <p:sldId id="290" r:id="rId18"/>
    <p:sldId id="274" r:id="rId19"/>
    <p:sldId id="280" r:id="rId20"/>
    <p:sldId id="291" r:id="rId21"/>
    <p:sldId id="276" r:id="rId22"/>
    <p:sldId id="284" r:id="rId23"/>
    <p:sldId id="282" r:id="rId24"/>
    <p:sldId id="281" r:id="rId25"/>
    <p:sldId id="307" r:id="rId26"/>
    <p:sldId id="273" r:id="rId27"/>
    <p:sldId id="275" r:id="rId28"/>
    <p:sldId id="306" r:id="rId29"/>
    <p:sldId id="295" r:id="rId30"/>
    <p:sldId id="296" r:id="rId3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79492" autoAdjust="0"/>
  </p:normalViewPr>
  <p:slideViewPr>
    <p:cSldViewPr>
      <p:cViewPr varScale="1">
        <p:scale>
          <a:sx n="57" d="100"/>
          <a:sy n="57" d="100"/>
        </p:scale>
        <p:origin x="-9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gember\Documents\research\mobicom2011\trunk\data\graph_for_slide\graph_for_slid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gember\Documents\research\mobicom2011\trunk\data\graph_for_slide\graph_for_slide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2"/>
          <c:order val="0"/>
          <c:tx>
            <c:strRef>
              <c:f>'Graph Data'!$A$8</c:f>
              <c:strCache>
                <c:ptCount val="1"/>
                <c:pt idx="0">
                  <c:v>Perfect Overhearing</c:v>
                </c:pt>
              </c:strCache>
            </c:strRef>
          </c:tx>
          <c:spPr>
            <a:solidFill>
              <a:srgbClr val="C00000"/>
            </a:solidFill>
          </c:spPr>
          <c:cat>
            <c:numRef>
              <c:f>'Graph Data'!$B$7:$D$7</c:f>
              <c:numCache>
                <c:formatCode>0%</c:formatCode>
                <c:ptCount val="3"/>
                <c:pt idx="0">
                  <c:v>0.9</c:v>
                </c:pt>
                <c:pt idx="1">
                  <c:v>0.5</c:v>
                </c:pt>
                <c:pt idx="2">
                  <c:v>0.1</c:v>
                </c:pt>
              </c:numCache>
            </c:numRef>
          </c:cat>
          <c:val>
            <c:numRef>
              <c:f>'Graph Data'!$B$8:$D$8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0"/>
          <c:order val="1"/>
          <c:tx>
            <c:strRef>
              <c:f>'Graph Data'!$A$9</c:f>
              <c:strCache>
                <c:ptCount val="1"/>
                <c:pt idx="0">
                  <c:v>REfactor</c:v>
                </c:pt>
              </c:strCache>
            </c:strRef>
          </c:tx>
          <c:spPr>
            <a:solidFill>
              <a:srgbClr val="FFC000"/>
            </a:solidFill>
          </c:spPr>
          <c:cat>
            <c:numRef>
              <c:f>'Graph Data'!$B$7:$D$7</c:f>
              <c:numCache>
                <c:formatCode>0%</c:formatCode>
                <c:ptCount val="3"/>
                <c:pt idx="0">
                  <c:v>0.9</c:v>
                </c:pt>
                <c:pt idx="1">
                  <c:v>0.5</c:v>
                </c:pt>
                <c:pt idx="2">
                  <c:v>0.1</c:v>
                </c:pt>
              </c:numCache>
            </c:numRef>
          </c:cat>
          <c:val>
            <c:numRef>
              <c:f>'Graph Data'!$B$9:$D$9</c:f>
              <c:numCache>
                <c:formatCode>General</c:formatCode>
                <c:ptCount val="3"/>
                <c:pt idx="0">
                  <c:v>85.640492157173298</c:v>
                </c:pt>
                <c:pt idx="1">
                  <c:v>73.582955221755199</c:v>
                </c:pt>
                <c:pt idx="2">
                  <c:v>67.560413818066493</c:v>
                </c:pt>
              </c:numCache>
            </c:numRef>
          </c:val>
        </c:ser>
        <c:ser>
          <c:idx val="3"/>
          <c:order val="2"/>
          <c:tx>
            <c:strRef>
              <c:f>'Graph Data'!$A$10</c:f>
              <c:strCache>
                <c:ptCount val="1"/>
                <c:pt idx="0">
                  <c:v>Greedy RE</c:v>
                </c:pt>
              </c:strCache>
            </c:strRef>
          </c:tx>
          <c:spPr>
            <a:solidFill>
              <a:srgbClr val="00B050"/>
            </a:solidFill>
          </c:spPr>
          <c:cat>
            <c:numRef>
              <c:f>'Graph Data'!$B$7:$D$7</c:f>
              <c:numCache>
                <c:formatCode>0%</c:formatCode>
                <c:ptCount val="3"/>
                <c:pt idx="0">
                  <c:v>0.9</c:v>
                </c:pt>
                <c:pt idx="1">
                  <c:v>0.5</c:v>
                </c:pt>
                <c:pt idx="2">
                  <c:v>0.1</c:v>
                </c:pt>
              </c:numCache>
            </c:numRef>
          </c:cat>
          <c:val>
            <c:numRef>
              <c:f>'Graph Data'!$B$10:$D$10</c:f>
              <c:numCache>
                <c:formatCode>General</c:formatCode>
                <c:ptCount val="3"/>
                <c:pt idx="0">
                  <c:v>85.671864410712402</c:v>
                </c:pt>
                <c:pt idx="1">
                  <c:v>66.801203057207005</c:v>
                </c:pt>
                <c:pt idx="2">
                  <c:v>55.300984208135802</c:v>
                </c:pt>
              </c:numCache>
            </c:numRef>
          </c:val>
        </c:ser>
        <c:ser>
          <c:idx val="1"/>
          <c:order val="3"/>
          <c:tx>
            <c:strRef>
              <c:f>'Graph Data'!$A$11</c:f>
              <c:strCache>
                <c:ptCount val="1"/>
                <c:pt idx="0">
                  <c:v>No RE</c:v>
                </c:pt>
              </c:strCache>
            </c:strRef>
          </c:tx>
          <c:spPr>
            <a:solidFill>
              <a:srgbClr val="00B0F0"/>
            </a:solidFill>
          </c:spPr>
          <c:cat>
            <c:numRef>
              <c:f>'Graph Data'!$B$7:$D$7</c:f>
              <c:numCache>
                <c:formatCode>0%</c:formatCode>
                <c:ptCount val="3"/>
                <c:pt idx="0">
                  <c:v>0.9</c:v>
                </c:pt>
                <c:pt idx="1">
                  <c:v>0.5</c:v>
                </c:pt>
                <c:pt idx="2">
                  <c:v>0.1</c:v>
                </c:pt>
              </c:numCache>
            </c:numRef>
          </c:cat>
          <c:val>
            <c:numRef>
              <c:f>'Graph Data'!$B$11:$D$11</c:f>
              <c:numCache>
                <c:formatCode>General</c:formatCode>
                <c:ptCount val="3"/>
                <c:pt idx="0">
                  <c:v>72.469939039374196</c:v>
                </c:pt>
                <c:pt idx="1">
                  <c:v>72.483135951429503</c:v>
                </c:pt>
                <c:pt idx="2">
                  <c:v>67.152714436804402</c:v>
                </c:pt>
              </c:numCache>
            </c:numRef>
          </c:val>
        </c:ser>
        <c:gapWidth val="125"/>
        <c:overlap val="-25"/>
        <c:axId val="76985856"/>
        <c:axId val="76987776"/>
      </c:barChart>
      <c:catAx>
        <c:axId val="769858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200"/>
                </a:pPr>
                <a:r>
                  <a:rPr lang="en-US" sz="2200" dirty="0" smtClean="0"/>
                  <a:t>Percentage</a:t>
                </a:r>
                <a:r>
                  <a:rPr lang="en-US" sz="2200" baseline="0" dirty="0" smtClean="0"/>
                  <a:t> of Packets Overheard by C2</a:t>
                </a:r>
                <a:endParaRPr lang="en-US" sz="2200" dirty="0"/>
              </a:p>
            </c:rich>
          </c:tx>
          <c:layout/>
        </c:title>
        <c:numFmt formatCode="0%" sourceLinked="1"/>
        <c:maj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6987776"/>
        <c:crosses val="autoZero"/>
        <c:auto val="1"/>
        <c:lblAlgn val="ctr"/>
        <c:lblOffset val="100"/>
      </c:catAx>
      <c:valAx>
        <c:axId val="76987776"/>
        <c:scaling>
          <c:orientation val="minMax"/>
          <c:max val="10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200"/>
                </a:pPr>
                <a:r>
                  <a:rPr lang="en-US" sz="2200" dirty="0" smtClean="0"/>
                  <a:t>Percentage</a:t>
                </a:r>
                <a:r>
                  <a:rPr lang="en-US" sz="2200" baseline="0" dirty="0" smtClean="0"/>
                  <a:t> </a:t>
                </a:r>
                <a:r>
                  <a:rPr lang="en-US" sz="2200" baseline="0" dirty="0" err="1" smtClean="0"/>
                  <a:t>Goodput</a:t>
                </a:r>
                <a:endParaRPr lang="en-US" sz="2200" dirty="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6985856"/>
        <c:crosses val="autoZero"/>
        <c:crossBetween val="between"/>
        <c:majorUnit val="20"/>
      </c:valAx>
    </c:plotArea>
    <c:legend>
      <c:legendPos val="b"/>
      <c:layout/>
      <c:txPr>
        <a:bodyPr/>
        <a:lstStyle/>
        <a:p>
          <a:pPr>
            <a:defRPr sz="2200" b="1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'Graph Data'!$A$2</c:f>
              <c:strCache>
                <c:ptCount val="1"/>
                <c:pt idx="0">
                  <c:v>Perfect Overhearing</c:v>
                </c:pt>
              </c:strCache>
            </c:strRef>
          </c:tx>
          <c:spPr>
            <a:solidFill>
              <a:srgbClr val="C00000"/>
            </a:solidFill>
          </c:spPr>
          <c:cat>
            <c:numRef>
              <c:f>'Graph Data'!$B$1:$D$1</c:f>
              <c:numCache>
                <c:formatCode>0%</c:formatCode>
                <c:ptCount val="3"/>
                <c:pt idx="0">
                  <c:v>0.9</c:v>
                </c:pt>
                <c:pt idx="1">
                  <c:v>0.70000000000000007</c:v>
                </c:pt>
                <c:pt idx="2">
                  <c:v>0.5</c:v>
                </c:pt>
              </c:numCache>
            </c:numRef>
          </c:cat>
          <c:val>
            <c:numRef>
              <c:f>'Graph Data'!$B$2:$D$2</c:f>
              <c:numCache>
                <c:formatCode>General</c:formatCode>
                <c:ptCount val="3"/>
                <c:pt idx="0">
                  <c:v>73.374879321869386</c:v>
                </c:pt>
                <c:pt idx="1">
                  <c:v>72.956095999759782</c:v>
                </c:pt>
                <c:pt idx="2">
                  <c:v>73.039808333021071</c:v>
                </c:pt>
              </c:numCache>
            </c:numRef>
          </c:val>
        </c:ser>
        <c:ser>
          <c:idx val="3"/>
          <c:order val="1"/>
          <c:tx>
            <c:strRef>
              <c:f>'Graph Data'!$A$3</c:f>
              <c:strCache>
                <c:ptCount val="1"/>
                <c:pt idx="0">
                  <c:v>REfactor</c:v>
                </c:pt>
              </c:strCache>
            </c:strRef>
          </c:tx>
          <c:spPr>
            <a:solidFill>
              <a:srgbClr val="FFC000"/>
            </a:solidFill>
          </c:spPr>
          <c:cat>
            <c:numRef>
              <c:f>'Graph Data'!$B$1:$D$1</c:f>
              <c:numCache>
                <c:formatCode>0%</c:formatCode>
                <c:ptCount val="3"/>
                <c:pt idx="0">
                  <c:v>0.9</c:v>
                </c:pt>
                <c:pt idx="1">
                  <c:v>0.70000000000000007</c:v>
                </c:pt>
                <c:pt idx="2">
                  <c:v>0.5</c:v>
                </c:pt>
              </c:numCache>
            </c:numRef>
          </c:cat>
          <c:val>
            <c:numRef>
              <c:f>'Graph Data'!$B$3:$D$3</c:f>
              <c:numCache>
                <c:formatCode>General</c:formatCode>
                <c:ptCount val="3"/>
                <c:pt idx="0">
                  <c:v>82.584415021639003</c:v>
                </c:pt>
                <c:pt idx="1">
                  <c:v>88.863180895548481</c:v>
                </c:pt>
                <c:pt idx="2">
                  <c:v>93.033044753619691</c:v>
                </c:pt>
              </c:numCache>
            </c:numRef>
          </c:val>
        </c:ser>
        <c:ser>
          <c:idx val="1"/>
          <c:order val="2"/>
          <c:tx>
            <c:strRef>
              <c:f>'Graph Data'!$A$4</c:f>
              <c:strCache>
                <c:ptCount val="1"/>
                <c:pt idx="0">
                  <c:v>Greedy RE</c:v>
                </c:pt>
              </c:strCache>
            </c:strRef>
          </c:tx>
          <c:spPr>
            <a:solidFill>
              <a:srgbClr val="00B050"/>
            </a:solidFill>
          </c:spPr>
          <c:cat>
            <c:numRef>
              <c:f>'Graph Data'!$B$1:$D$1</c:f>
              <c:numCache>
                <c:formatCode>0%</c:formatCode>
                <c:ptCount val="3"/>
                <c:pt idx="0">
                  <c:v>0.9</c:v>
                </c:pt>
                <c:pt idx="1">
                  <c:v>0.70000000000000007</c:v>
                </c:pt>
                <c:pt idx="2">
                  <c:v>0.5</c:v>
                </c:pt>
              </c:numCache>
            </c:numRef>
          </c:cat>
          <c:val>
            <c:numRef>
              <c:f>'Graph Data'!$B$4:$D$4</c:f>
              <c:numCache>
                <c:formatCode>General</c:formatCode>
                <c:ptCount val="3"/>
                <c:pt idx="0">
                  <c:v>82.6131058401877</c:v>
                </c:pt>
                <c:pt idx="1">
                  <c:v>91.686910116425253</c:v>
                </c:pt>
                <c:pt idx="2">
                  <c:v>100.21953272559398</c:v>
                </c:pt>
              </c:numCache>
            </c:numRef>
          </c:val>
        </c:ser>
        <c:ser>
          <c:idx val="2"/>
          <c:order val="3"/>
          <c:tx>
            <c:strRef>
              <c:f>'Graph Data'!$A$5</c:f>
              <c:strCache>
                <c:ptCount val="1"/>
                <c:pt idx="0">
                  <c:v>No RE</c:v>
                </c:pt>
              </c:strCache>
            </c:strRef>
          </c:tx>
          <c:spPr>
            <a:solidFill>
              <a:srgbClr val="00B0F0"/>
            </a:solidFill>
          </c:spPr>
          <c:cat>
            <c:numRef>
              <c:f>'Graph Data'!$B$1:$D$1</c:f>
              <c:numCache>
                <c:formatCode>0%</c:formatCode>
                <c:ptCount val="3"/>
                <c:pt idx="0">
                  <c:v>0.9</c:v>
                </c:pt>
                <c:pt idx="1">
                  <c:v>0.70000000000000007</c:v>
                </c:pt>
                <c:pt idx="2">
                  <c:v>0.5</c:v>
                </c:pt>
              </c:numCache>
            </c:numRef>
          </c:cat>
          <c:val>
            <c:numRef>
              <c:f>'Graph Data'!$B$5:$D$5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gapWidth val="125"/>
        <c:overlap val="-25"/>
        <c:axId val="77797248"/>
        <c:axId val="77828096"/>
      </c:barChart>
      <c:catAx>
        <c:axId val="777972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200"/>
                </a:pPr>
                <a:r>
                  <a:rPr lang="en-US" sz="2200" dirty="0" smtClean="0"/>
                  <a:t>Percentage</a:t>
                </a:r>
                <a:r>
                  <a:rPr lang="en-US" sz="2200" baseline="0" dirty="0" smtClean="0"/>
                  <a:t> of Packets Overheard by C2</a:t>
                </a:r>
                <a:endParaRPr lang="en-US" sz="2200" dirty="0"/>
              </a:p>
            </c:rich>
          </c:tx>
          <c:layout/>
        </c:title>
        <c:numFmt formatCode="0%" sourceLinked="1"/>
        <c:maj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7828096"/>
        <c:crosses val="autoZero"/>
        <c:auto val="1"/>
        <c:lblAlgn val="ctr"/>
        <c:lblOffset val="100"/>
      </c:catAx>
      <c:valAx>
        <c:axId val="77828096"/>
        <c:scaling>
          <c:orientation val="minMax"/>
          <c:max val="10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200"/>
                </a:pPr>
                <a:r>
                  <a:rPr lang="en-US" sz="2200" dirty="0" smtClean="0"/>
                  <a:t>Percentage</a:t>
                </a:r>
                <a:r>
                  <a:rPr lang="en-US" sz="2200" baseline="0" dirty="0" smtClean="0"/>
                  <a:t> Air Time</a:t>
                </a:r>
                <a:endParaRPr lang="en-US" sz="2200" dirty="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7797248"/>
        <c:crosses val="autoZero"/>
        <c:crossBetween val="between"/>
        <c:majorUnit val="20"/>
      </c:valAx>
    </c:plotArea>
    <c:legend>
      <c:legendPos val="b"/>
      <c:layout/>
      <c:txPr>
        <a:bodyPr/>
        <a:lstStyle/>
        <a:p>
          <a:pPr>
            <a:defRPr sz="2200" b="1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B9184-3986-4FBE-AF62-F73AA9F4C0FB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B0E50-7443-4A66-83FB-29CB2C52F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4F85700-C199-4D6F-AFB9-BA6ED1DCBF79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FE47005-1058-4DCE-8893-1DFF12B177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 Most of</a:t>
            </a:r>
            <a:r>
              <a:rPr lang="en-US" baseline="0" dirty="0" smtClean="0"/>
              <a:t> the </a:t>
            </a:r>
            <a:r>
              <a:rPr lang="en-US" baseline="0" dirty="0" smtClean="0"/>
              <a:t>issues I </a:t>
            </a:r>
            <a:r>
              <a:rPr lang="en-US" baseline="0" dirty="0" smtClean="0"/>
              <a:t>pointed out during the overview fall under the challenge of dealing with the fact that overhearing is probabilistic</a:t>
            </a:r>
          </a:p>
          <a:p>
            <a:pPr>
              <a:buFontTx/>
              <a:buChar char="-"/>
            </a:pPr>
            <a:r>
              <a:rPr lang="en-US" baseline="0" dirty="0" smtClean="0"/>
              <a:t> When we send a packet to a </a:t>
            </a:r>
            <a:r>
              <a:rPr lang="en-US" baseline="0" dirty="0" smtClean="0"/>
              <a:t>client, chunks </a:t>
            </a:r>
            <a:r>
              <a:rPr lang="en-US" baseline="0" dirty="0" smtClean="0"/>
              <a:t>from that packet are added to its cache, but with overhearing, we do not know what </a:t>
            </a:r>
            <a:r>
              <a:rPr lang="en-US" baseline="0" dirty="0" smtClean="0"/>
              <a:t>other additional </a:t>
            </a:r>
            <a:r>
              <a:rPr lang="en-US" baseline="0" dirty="0" smtClean="0"/>
              <a:t>clients received the packet</a:t>
            </a:r>
          </a:p>
          <a:p>
            <a:pPr>
              <a:buFontTx/>
              <a:buChar char="-"/>
            </a:pPr>
            <a:r>
              <a:rPr lang="en-US" baseline="0" dirty="0" smtClean="0"/>
              <a:t> We lack tight synchronization between client and AP caches – the AP and each client may each have different chunks in their cache</a:t>
            </a:r>
          </a:p>
          <a:p>
            <a:pPr>
              <a:buFontTx/>
              <a:buChar char="-"/>
            </a:pPr>
            <a:r>
              <a:rPr lang="en-US" baseline="0" dirty="0" smtClean="0"/>
              <a:t> Second, wireless nodes </a:t>
            </a:r>
            <a:r>
              <a:rPr lang="en-US" baseline="0" dirty="0" smtClean="0"/>
              <a:t>tend to </a:t>
            </a:r>
            <a:r>
              <a:rPr lang="en-US" baseline="0" dirty="0" smtClean="0"/>
              <a:t>be resource constrained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 Look at 4 different scenarios</a:t>
            </a:r>
          </a:p>
          <a:p>
            <a:pPr lvl="1">
              <a:buFontTx/>
              <a:buChar char="-"/>
            </a:pPr>
            <a:r>
              <a:rPr lang="en-US" baseline="0" dirty="0" smtClean="0"/>
              <a:t> Perfect overhearing which is upper bound on performance</a:t>
            </a:r>
          </a:p>
          <a:p>
            <a:pPr lvl="1">
              <a:buFontTx/>
              <a:buChar char="-"/>
            </a:pPr>
            <a:r>
              <a:rPr lang="en-US" baseline="0" dirty="0" smtClean="0"/>
              <a:t> </a:t>
            </a:r>
            <a:r>
              <a:rPr lang="en-US" baseline="0" dirty="0" err="1" smtClean="0"/>
              <a:t>REfactor</a:t>
            </a:r>
            <a:endParaRPr lang="en-US" baseline="0" dirty="0" smtClean="0"/>
          </a:p>
          <a:p>
            <a:pPr lvl="1">
              <a:buFontTx/>
              <a:buChar char="-"/>
            </a:pPr>
            <a:r>
              <a:rPr lang="en-US" baseline="0" dirty="0" smtClean="0"/>
              <a:t> Greedy RE</a:t>
            </a:r>
          </a:p>
          <a:p>
            <a:pPr lvl="1">
              <a:buFontTx/>
              <a:buChar char="-"/>
            </a:pPr>
            <a:r>
              <a:rPr lang="en-US" baseline="0" dirty="0" smtClean="0"/>
              <a:t> No RE which is lower bound on performance</a:t>
            </a:r>
          </a:p>
          <a:p>
            <a:pPr>
              <a:buFontTx/>
              <a:buChar char="-"/>
            </a:pPr>
            <a:r>
              <a:rPr lang="en-US" baseline="0" dirty="0" smtClean="0"/>
              <a:t> With high overhearing, the </a:t>
            </a:r>
            <a:r>
              <a:rPr lang="en-US" baseline="0" dirty="0" err="1" smtClean="0"/>
              <a:t>goodput</a:t>
            </a:r>
            <a:r>
              <a:rPr lang="en-US" baseline="0" dirty="0" smtClean="0"/>
              <a:t> with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 is 18% better than no RE</a:t>
            </a:r>
          </a:p>
          <a:p>
            <a:pPr>
              <a:buFontTx/>
              <a:buChar char="-"/>
            </a:pPr>
            <a:r>
              <a:rPr lang="en-US" baseline="0" dirty="0" smtClean="0"/>
              <a:t> With low overhearing, the </a:t>
            </a:r>
            <a:r>
              <a:rPr lang="en-US" baseline="0" dirty="0" err="1" smtClean="0"/>
              <a:t>goodput</a:t>
            </a:r>
            <a:r>
              <a:rPr lang="en-US" baseline="0" dirty="0" smtClean="0"/>
              <a:t> is only about 1% better; however,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 does not cause </a:t>
            </a:r>
            <a:r>
              <a:rPr lang="en-US" baseline="0" dirty="0" err="1" smtClean="0"/>
              <a:t>goodput</a:t>
            </a:r>
            <a:r>
              <a:rPr lang="en-US" baseline="0" dirty="0" smtClean="0"/>
              <a:t> to drop below No RE</a:t>
            </a:r>
          </a:p>
          <a:p>
            <a:pPr>
              <a:buFontTx/>
              <a:buChar char="-"/>
            </a:pPr>
            <a:r>
              <a:rPr lang="en-US" baseline="0" dirty="0" smtClean="0"/>
              <a:t> Now compare Greedy RE to </a:t>
            </a:r>
            <a:r>
              <a:rPr lang="en-US" baseline="0" dirty="0" err="1" smtClean="0"/>
              <a:t>REfactor</a:t>
            </a: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With high overhearing, Greedy RE is the same as </a:t>
            </a:r>
            <a:r>
              <a:rPr lang="en-US" baseline="0" dirty="0" err="1" smtClean="0"/>
              <a:t>REfactor</a:t>
            </a: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With low overhearing, Greedy RE is 9% worse than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; furthermore, it is also about 9% worse than No RE – highlights the importance of model driven approach</a:t>
            </a:r>
          </a:p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buFontTx/>
              <a:buChar char="-"/>
              <a:defRPr/>
            </a:pPr>
            <a:r>
              <a:rPr lang="en-US" baseline="0" dirty="0" smtClean="0"/>
              <a:t> Goal is to improve wireless performance</a:t>
            </a:r>
          </a:p>
          <a:p>
            <a:pPr defTabSz="966612">
              <a:buFontTx/>
              <a:buChar char="-"/>
              <a:defRPr/>
            </a:pPr>
            <a:r>
              <a:rPr lang="en-US" baseline="0" dirty="0" smtClean="0"/>
              <a:t> Focus on improving wireless network throughput</a:t>
            </a:r>
          </a:p>
          <a:p>
            <a:pPr defTabSz="966612">
              <a:buFontTx/>
              <a:buChar char="-"/>
              <a:defRPr/>
            </a:pPr>
            <a:r>
              <a:rPr lang="en-US" baseline="0" dirty="0" smtClean="0"/>
              <a:t> Achieving suitable throughput can be difficult when node density is high or link quality is poor</a:t>
            </a:r>
          </a:p>
          <a:p>
            <a:pPr defTabSz="966612">
              <a:buFontTx/>
              <a:buChar char="-"/>
              <a:defRPr/>
            </a:pPr>
            <a:r>
              <a:rPr lang="en-US" baseline="0" dirty="0" smtClean="0"/>
              <a:t> One way to achieve better throughput is to leverage wireless overhearing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buFontTx/>
              <a:buChar char="-"/>
              <a:defRPr/>
            </a:pPr>
            <a:r>
              <a:rPr lang="en-US" baseline="0" dirty="0" smtClean="0"/>
              <a:t> Wireless overhearing takes advantage of the fact that wireless is a broadcast medium</a:t>
            </a:r>
          </a:p>
          <a:p>
            <a:pPr defTabSz="966612">
              <a:buFontTx/>
              <a:buChar char="-"/>
              <a:defRPr/>
            </a:pPr>
            <a:r>
              <a:rPr lang="en-US" baseline="0" dirty="0" smtClean="0"/>
              <a:t> If packets are overheard, then they can be leveraged to reduce number of network transmissions =&gt; makes more capacity available for sending new data</a:t>
            </a:r>
          </a:p>
          <a:p>
            <a:pPr defTabSz="966612">
              <a:buFontTx/>
              <a:buChar char="-"/>
              <a:defRPr/>
            </a:pPr>
            <a:r>
              <a:rPr lang="en-US" baseline="0" dirty="0" smtClean="0"/>
              <a:t> There are several ways in which overhead packets can be used to reduce transmissions</a:t>
            </a:r>
          </a:p>
          <a:p>
            <a:pPr lvl="1" defTabSz="966612">
              <a:buFontTx/>
              <a:buChar char="-"/>
              <a:defRPr/>
            </a:pPr>
            <a:r>
              <a:rPr lang="en-US" baseline="0" dirty="0" smtClean="0"/>
              <a:t> RTS-id prevents an already received packet from being re-sent by responding to a request-to-send with an indication that transmission is not necessary</a:t>
            </a:r>
          </a:p>
          <a:p>
            <a:pPr lvl="1" defTabSz="966612">
              <a:buFontTx/>
              <a:buChar char="-"/>
              <a:defRPr/>
            </a:pPr>
            <a:r>
              <a:rPr lang="en-US" baseline="0" dirty="0" smtClean="0"/>
              <a:t> </a:t>
            </a:r>
            <a:r>
              <a:rPr lang="en-US" baseline="0" dirty="0" err="1" smtClean="0"/>
              <a:t>ExOR</a:t>
            </a:r>
            <a:r>
              <a:rPr lang="en-US" baseline="0" dirty="0" smtClean="0"/>
              <a:t> performs opportunistic routing, having the node closest to the destination which received the packet forward the packet, avoiding unnecessary intermediate transmissions</a:t>
            </a:r>
          </a:p>
          <a:p>
            <a:pPr lvl="1" defTabSz="966612">
              <a:buFontTx/>
              <a:buChar char="-"/>
              <a:defRPr/>
            </a:pPr>
            <a:r>
              <a:rPr lang="en-US" baseline="0" dirty="0" smtClean="0"/>
              <a:t> COPE, codes multiple packets together and sends them in a single transmission; a client is able to extract its packet by reversing the coding using overheard packets</a:t>
            </a:r>
          </a:p>
          <a:p>
            <a:pPr lvl="0" defTabSz="966612">
              <a:buFontTx/>
              <a:buChar char="-"/>
              <a:defRPr/>
            </a:pPr>
            <a:r>
              <a:rPr lang="en-US" baseline="0" dirty="0" smtClean="0"/>
              <a:t> These approaches do offer throughput improvements, but they miss some opportunities because they do not look for duplication across transfers</a:t>
            </a:r>
          </a:p>
          <a:p>
            <a:pPr lvl="0" defTabSz="966612">
              <a:buFontTx/>
              <a:buChar char="-"/>
              <a:defRPr/>
            </a:pPr>
            <a:r>
              <a:rPr lang="en-US" baseline="0" dirty="0" smtClean="0"/>
              <a:t> Even though the transmissions of individual packets are reduced, the same content may still be sent multiple times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buFontTx/>
              <a:buChar char="-"/>
              <a:defRPr/>
            </a:pPr>
            <a:r>
              <a:rPr lang="en-US" baseline="0" dirty="0" smtClean="0"/>
              <a:t> To be able to take advantage of this duplication across transfers, more recent overhearing approaches argue for a content-centric design</a:t>
            </a:r>
          </a:p>
          <a:p>
            <a:pPr defTabSz="966612">
              <a:buFontTx/>
              <a:buChar char="-"/>
              <a:defRPr/>
            </a:pPr>
            <a:r>
              <a:rPr lang="en-US" baseline="0" dirty="0" smtClean="0"/>
              <a:t> A content-centric approach doesn’t just look at individual packets, but looks at the content within those packets</a:t>
            </a:r>
          </a:p>
          <a:p>
            <a:pPr defTabSz="966612">
              <a:buFontTx/>
              <a:buChar char="-"/>
              <a:defRPr/>
            </a:pPr>
            <a:r>
              <a:rPr lang="en-US" baseline="0" dirty="0" smtClean="0"/>
              <a:t> If some particular data was already overhead, then </a:t>
            </a:r>
            <a:r>
              <a:rPr lang="en-US" baseline="0" dirty="0" smtClean="0"/>
              <a:t>packet transmissions need not contain that data</a:t>
            </a:r>
          </a:p>
          <a:p>
            <a:pPr defTabSz="966612">
              <a:buFontTx/>
              <a:buChar char="-"/>
              <a:defRPr/>
            </a:pPr>
            <a:endParaRPr lang="en-US" baseline="0" dirty="0" smtClean="0"/>
          </a:p>
          <a:p>
            <a:pPr defTabSz="966612">
              <a:buFontTx/>
              <a:buChar char="-"/>
              <a:defRPr/>
            </a:pPr>
            <a:r>
              <a:rPr lang="en-US" baseline="0" dirty="0" smtClean="0"/>
              <a:t>This object pull transport layer </a:t>
            </a:r>
            <a:r>
              <a:rPr lang="en-US" baseline="0" dirty="0" smtClean="0"/>
              <a:t>approach to content-overhearing misses several opportunities to improve throughput</a:t>
            </a:r>
          </a:p>
          <a:p>
            <a:pPr lvl="1" defTabSz="966612">
              <a:buFontTx/>
              <a:buChar char="-"/>
              <a:defRPr/>
            </a:pPr>
            <a:r>
              <a:rPr lang="en-US" baseline="0" dirty="0" smtClean="0"/>
              <a:t> Cannot remove smaller chunks of redundancy – others have shown that significant redundancy exists at the sub-packet granularity, with chunks as small as 64 bytes</a:t>
            </a:r>
          </a:p>
          <a:p>
            <a:pPr lvl="1" defTabSz="966612">
              <a:buFontTx/>
              <a:buChar char="-"/>
              <a:defRPr/>
            </a:pPr>
            <a:r>
              <a:rPr lang="en-US" baseline="0" dirty="0" smtClean="0"/>
              <a:t> Ditto can only provide benefits to applications which map well to retrieving data in pre-named </a:t>
            </a:r>
            <a:r>
              <a:rPr lang="en-US" baseline="0" dirty="0" smtClean="0"/>
              <a:t>object chunks </a:t>
            </a:r>
            <a:r>
              <a:rPr lang="en-US" baseline="0" dirty="0" smtClean="0"/>
              <a:t>– could transfer a </a:t>
            </a:r>
            <a:r>
              <a:rPr lang="en-US" baseline="0" dirty="0" smtClean="0"/>
              <a:t>static file </a:t>
            </a:r>
            <a:r>
              <a:rPr lang="en-US" baseline="0" dirty="0" smtClean="0"/>
              <a:t>with this approach, but cannot transfer dynamic generated data or data for applications which have small messages</a:t>
            </a:r>
          </a:p>
          <a:p>
            <a:pPr lvl="0" defTabSz="966612">
              <a:buFontTx/>
              <a:buChar char="-"/>
              <a:defRPr/>
            </a:pPr>
            <a:r>
              <a:rPr lang="en-US" baseline="0" dirty="0" smtClean="0"/>
              <a:t> “We posit that the transport layer is the wrong choice for content overhearing because it misses too many opportunities.”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 In this work, we </a:t>
            </a:r>
            <a:r>
              <a:rPr lang="en-US" dirty="0" err="1" smtClean="0"/>
              <a:t>REfactor</a:t>
            </a:r>
            <a:r>
              <a:rPr lang="en-US" dirty="0" smtClean="0"/>
              <a:t> content overhearing</a:t>
            </a:r>
            <a:r>
              <a:rPr lang="en-US" baseline="0" dirty="0" smtClean="0"/>
              <a:t> to address these limitations and provide additional throughput benefits</a:t>
            </a:r>
          </a:p>
          <a:p>
            <a:pPr>
              <a:buFontTx/>
              <a:buChar char="-"/>
            </a:pPr>
            <a:r>
              <a:rPr lang="en-US" dirty="0" smtClean="0"/>
              <a:t> We</a:t>
            </a:r>
            <a:r>
              <a:rPr lang="en-US" baseline="0" dirty="0" smtClean="0"/>
              <a:t> push content overhearing lower down  the stack to the network layer</a:t>
            </a:r>
          </a:p>
          <a:p>
            <a:pPr>
              <a:buFontTx/>
              <a:buChar char="-"/>
            </a:pPr>
            <a:r>
              <a:rPr lang="en-US" baseline="0" dirty="0" smtClean="0"/>
              <a:t> By looking for duplicates at the network layer, we can suppress duplicate data transmissions both within and across applications and are not limited by the types of data an application transmits</a:t>
            </a:r>
          </a:p>
          <a:p>
            <a:pPr>
              <a:buFontTx/>
              <a:buChar char="-"/>
            </a:pPr>
            <a:r>
              <a:rPr lang="en-US" baseline="0" dirty="0" smtClean="0"/>
              <a:t> We look for redundancy at a much smaller granularity than Ditto – at the sub-packet granularity</a:t>
            </a:r>
            <a:endParaRPr lang="en-US" i="0" baseline="0" dirty="0" smtClean="0"/>
          </a:p>
          <a:p>
            <a:pPr>
              <a:buFontTx/>
              <a:buChar char="-"/>
            </a:pPr>
            <a:r>
              <a:rPr lang="en-US" i="0" baseline="0" dirty="0" smtClean="0"/>
              <a:t> Rather than needing to overhear several packets worth of data, we only need to have overheard a single packet payload to be able to suppress transmission of some duplicate data</a:t>
            </a:r>
          </a:p>
          <a:p>
            <a:pPr>
              <a:buFontTx/>
              <a:buChar char="-"/>
            </a:pPr>
            <a:r>
              <a:rPr lang="en-US" i="0" baseline="0" dirty="0" smtClean="0"/>
              <a:t> By removing redundancy as small as 32 bytes from packet payloads, we reduce the size of individual transmissions</a:t>
            </a:r>
          </a:p>
          <a:p>
            <a:pPr>
              <a:buFontTx/>
              <a:buChar char="-"/>
            </a:pPr>
            <a:r>
              <a:rPr lang="en-US" i="0" baseline="0" dirty="0" smtClean="0"/>
              <a:t> This means packets are transmitted faster, making air time available for other transmissions</a:t>
            </a:r>
          </a:p>
          <a:p>
            <a:pPr>
              <a:buFontTx/>
              <a:buChar char="-"/>
            </a:pPr>
            <a:r>
              <a:rPr lang="en-US" i="0" baseline="0" dirty="0" smtClean="0"/>
              <a:t> Smaller packets also means packets are less likely to be lost due to errors, avoiding the need for retransmissions</a:t>
            </a:r>
          </a:p>
          <a:p>
            <a:pPr>
              <a:buFontTx/>
              <a:buChar char="-"/>
            </a:pPr>
            <a:r>
              <a:rPr lang="en-US" i="0" baseline="0" dirty="0" smtClean="0"/>
              <a:t> Both of these outcomes means we can achieve a higher effective data throughput in the wireless network</a:t>
            </a:r>
          </a:p>
          <a:p>
            <a:pPr>
              <a:buFontTx/>
              <a:buChar char="-"/>
            </a:pPr>
            <a:r>
              <a:rPr lang="en-US" i="0" baseline="0" dirty="0" smtClean="0"/>
              <a:t> Additionally, the way we remove redundancy enables our system to provide benefits in a wide range of wireless scenarios – infrastructure based networks, mobile ad hoc networks, mesh networks with opportunistic routing, and wireless networks which apply network coding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 First, </a:t>
            </a:r>
            <a:r>
              <a:rPr lang="en-US" dirty="0" err="1" smtClean="0"/>
              <a:t>REfactor</a:t>
            </a:r>
            <a:r>
              <a:rPr lang="en-US" dirty="0" smtClean="0"/>
              <a:t> operators at</a:t>
            </a:r>
            <a:r>
              <a:rPr lang="en-US" baseline="0" dirty="0" smtClean="0"/>
              <a:t> a finer granularity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Ditto works at coarse granularity, with object chunks 8-32KB in size</a:t>
            </a:r>
          </a:p>
          <a:p>
            <a:pPr>
              <a:buFontTx/>
              <a:buChar char="-"/>
            </a:pPr>
            <a:r>
              <a:rPr lang="en-US" baseline="0" dirty="0" smtClean="0"/>
              <a:t> Benefits can only be realized if an entire object chunk is redundant</a:t>
            </a:r>
          </a:p>
          <a:p>
            <a:pPr>
              <a:buFontTx/>
              <a:buChar char="-"/>
            </a:pPr>
            <a:r>
              <a:rPr lang="en-US" baseline="0" dirty="0" smtClean="0"/>
              <a:t> Prior studies on per-packet redundancy by </a:t>
            </a:r>
            <a:r>
              <a:rPr lang="en-US" baseline="0" dirty="0" err="1" smtClean="0"/>
              <a:t>Anand</a:t>
            </a:r>
            <a:r>
              <a:rPr lang="en-US" baseline="0" dirty="0" smtClean="0"/>
              <a:t> et al. have shown that about 70% of redundant chunks are less than 150 bytes in size</a:t>
            </a:r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 is able to realize airtime savings from these small-sized pieces of redundant data because it works at a sub-packet granularity</a:t>
            </a:r>
          </a:p>
          <a:p>
            <a:pPr>
              <a:buFontTx/>
              <a:buChar char="-"/>
            </a:pPr>
            <a:r>
              <a:rPr lang="en-US" baseline="0" dirty="0" smtClean="0"/>
              <a:t> Throughput improvements can be realized by removing redundancy as small as 64 bytes</a:t>
            </a:r>
          </a:p>
          <a:p>
            <a:pPr>
              <a:buFontTx/>
              <a:buNone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Not only do larger chunks miss these small pieces of redundancy, but they also require overhearing several packets</a:t>
            </a:r>
          </a:p>
          <a:p>
            <a:pPr>
              <a:buFontTx/>
              <a:buChar char="-"/>
            </a:pPr>
            <a:r>
              <a:rPr lang="en-US" baseline="0" dirty="0" smtClean="0"/>
              <a:t> An object chunk 8KB in size means a node needs to overhear about 6 packets in order to be able to cache the entire object chunk and get some benefit from it</a:t>
            </a:r>
          </a:p>
          <a:p>
            <a:pPr>
              <a:buFontTx/>
              <a:buChar char="-"/>
            </a:pPr>
            <a:r>
              <a:rPr lang="en-US" baseline="0" dirty="0" smtClean="0"/>
              <a:t> The authors of Ditto find that overhearing all the packets for an object chunk isn’t possible at ¾ of the nodes over half the time</a:t>
            </a:r>
          </a:p>
          <a:p>
            <a:pPr>
              <a:buFontTx/>
              <a:buNone/>
            </a:pPr>
            <a:r>
              <a:rPr lang="en-US" baseline="0" dirty="0" smtClean="0"/>
              <a:t>- Without the entire object chunk, it is not possible to realize any savings</a:t>
            </a:r>
          </a:p>
          <a:p>
            <a:pPr>
              <a:buFontTx/>
              <a:buNone/>
            </a:pPr>
            <a:r>
              <a:rPr lang="en-US" baseline="0" dirty="0" smtClean="0"/>
              <a:t>- Because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 operators at a sub-packet granularity, a node only needs to receive one packet to be able to realize savings later on</a:t>
            </a:r>
          </a:p>
          <a:p>
            <a:pPr>
              <a:buFontTx/>
              <a:buChar char="-"/>
            </a:pPr>
            <a:r>
              <a:rPr lang="en-US" baseline="0" dirty="0" smtClean="0"/>
              <a:t> Overhearing is leveraged better because even a single overheard packet can provide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 Second, benefits in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 arise from the fact that it operates at the network </a:t>
            </a:r>
            <a:r>
              <a:rPr lang="en-US" baseline="0" dirty="0" smtClean="0"/>
              <a:t>layer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Content-based overhearing approaches that work at the transport layer, such as Ditto, tie data to a specific application or object chunk</a:t>
            </a:r>
          </a:p>
          <a:p>
            <a:pPr>
              <a:buFontTx/>
              <a:buChar char="-"/>
            </a:pPr>
            <a:r>
              <a:rPr lang="en-US" baseline="0" dirty="0" smtClean="0"/>
              <a:t> Redundancy can only be removed between flows for the same application or, in the case of Ditto, when the same object is requested</a:t>
            </a:r>
          </a:p>
          <a:p>
            <a:pPr>
              <a:buFontTx/>
              <a:buChar char="-"/>
            </a:pPr>
            <a:r>
              <a:rPr lang="en-US" baseline="0" dirty="0" smtClean="0"/>
              <a:t> By pushing content-based overhearing to the network layer we can leverage redundancy elimination (RE) techniques to remove redundancy across all flows regardless of which application or object the data is associated with</a:t>
            </a:r>
          </a:p>
          <a:p>
            <a:pPr>
              <a:buFontTx/>
              <a:buChar char="-"/>
            </a:pPr>
            <a:r>
              <a:rPr lang="en-US" baseline="0" dirty="0" smtClean="0"/>
              <a:t> For example, if two users access different pages on CNN, Ditto will treat the pages as two different objects and not remove any redundancy; however, redundancy elimination at the network layer will look for bytes that the same between the two pages and remove this redundancy</a:t>
            </a:r>
          </a:p>
          <a:p>
            <a:pPr>
              <a:buFontTx/>
              <a:buChar char="-"/>
            </a:pPr>
            <a:r>
              <a:rPr lang="en-US" baseline="0" dirty="0" smtClean="0"/>
              <a:t> Redundancy elimination at the network can also still remove redundancy if an entire object chunk is duplicated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Operating at the transport layer also makes it necessary to reassemble payloads to be able to cache entire objects</a:t>
            </a:r>
          </a:p>
          <a:p>
            <a:pPr>
              <a:buFontTx/>
              <a:buChar char="-"/>
            </a:pPr>
            <a:r>
              <a:rPr lang="en-US" baseline="0" dirty="0" smtClean="0"/>
              <a:t> Reassembly requires extra processing time and memory</a:t>
            </a:r>
          </a:p>
          <a:p>
            <a:pPr>
              <a:buFontTx/>
              <a:buChar char="-"/>
            </a:pPr>
            <a:r>
              <a:rPr lang="en-US" baseline="0" dirty="0" smtClean="0"/>
              <a:t> By operating at the network layer,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 does not need to reassemble payloads and works on a per-packet basis</a:t>
            </a:r>
          </a:p>
          <a:p>
            <a:pPr>
              <a:buFontTx/>
              <a:buChar char="-"/>
            </a:pPr>
            <a:r>
              <a:rPr lang="en-US" baseline="0" dirty="0" smtClean="0"/>
              <a:t> Our implementation can process packets at a rate exceeding 600Mbps, so even as wireless speeds continue to grow,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 can still be leveraged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 The scenarios in which benefits can be achieved are also a benefit of </a:t>
            </a:r>
            <a:r>
              <a:rPr lang="en-US" baseline="0" dirty="0" smtClean="0"/>
              <a:t>the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 approach</a:t>
            </a: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Ditto’s design really limits it to providing savings in mesh networks</a:t>
            </a:r>
          </a:p>
          <a:p>
            <a:pPr>
              <a:buFontTx/>
              <a:buChar char="-"/>
            </a:pPr>
            <a:r>
              <a:rPr lang="en-US" baseline="0" dirty="0" smtClean="0"/>
              <a:t> If you have a single AP in infrastructure mode, then there are no intermediate nodes to overhear and cache chunks, so you can’t realize any savings on the single wireless hop</a:t>
            </a:r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n-US" baseline="0" dirty="0" err="1" smtClean="0"/>
              <a:t>REfactor</a:t>
            </a:r>
            <a:r>
              <a:rPr lang="en-US" baseline="0" dirty="0" smtClean="0"/>
              <a:t>, however, can realize savings even over a single wireless hop</a:t>
            </a:r>
          </a:p>
          <a:p>
            <a:pPr>
              <a:buFontTx/>
              <a:buChar char="-"/>
            </a:pPr>
            <a:r>
              <a:rPr lang="en-US" baseline="0" dirty="0" smtClean="0"/>
              <a:t> It provides improvements in several wireless </a:t>
            </a:r>
            <a:r>
              <a:rPr lang="en-US" baseline="0" dirty="0" smtClean="0"/>
              <a:t>scenarios – mesh networks, infrastructure based networks, mobile ad hoc networks, and more esoteric situations like network coding </a:t>
            </a:r>
            <a:r>
              <a:rPr lang="en-US" baseline="0" dirty="0" smtClean="0"/>
              <a:t>– talk </a:t>
            </a:r>
            <a:r>
              <a:rPr lang="en-US" baseline="0" dirty="0" smtClean="0"/>
              <a:t>about later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47005-1058-4DCE-8893-1DFF12B177F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E214-A8F3-44E0-A108-371D0A526CA3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4D0-4E2E-405E-8BDF-CB9A4833BDF4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AA22-CEF2-4F35-B55B-1DF02A6BBAAC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600"/>
              </a:spcBef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85E4-8709-4E32-AC4F-A52A38977A5D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B620F-FCA9-46F0-97C2-62CA70717CC5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802D9-7C56-4E7D-8C55-CC05474C959F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F1AD-E225-4584-95E4-1A749AB72D4F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D7E8-6BA2-4D84-9A9B-B977083C9EAE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7F47-B97A-4E63-8584-7999D6059E72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A6D3-5825-4DFB-9991-9141E326C423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FCE-31E7-4C95-ABB1-AD42FC6B9F45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8EBD8-D406-453F-8DF6-83921CF75632}" type="datetime1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16847-9FA5-4CBB-AEEB-705C3CEAE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187575"/>
            <a:ext cx="7924800" cy="1470025"/>
          </a:xfrm>
        </p:spPr>
        <p:txBody>
          <a:bodyPr>
            <a:normAutofit fontScale="90000"/>
          </a:bodyPr>
          <a:lstStyle/>
          <a:p>
            <a:r>
              <a:rPr lang="en-US" b="1" i="1" dirty="0" err="1" smtClean="0">
                <a:solidFill>
                  <a:srgbClr val="C00000"/>
                </a:solidFill>
              </a:rPr>
              <a:t>REfactor</a:t>
            </a:r>
            <a:r>
              <a:rPr lang="en-US" b="1" dirty="0" err="1" smtClean="0">
                <a:solidFill>
                  <a:srgbClr val="C00000"/>
                </a:solidFill>
              </a:rPr>
              <a:t>-ing</a:t>
            </a:r>
            <a:r>
              <a:rPr lang="en-US" b="1" dirty="0" smtClean="0">
                <a:solidFill>
                  <a:srgbClr val="C00000"/>
                </a:solidFill>
              </a:rPr>
              <a:t> Content Overhearing to Improve Wireless Performance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4419600" cy="2209800"/>
          </a:xfrm>
        </p:spPr>
        <p:txBody>
          <a:bodyPr>
            <a:normAutofit/>
          </a:bodyPr>
          <a:lstStyle/>
          <a:p>
            <a:r>
              <a:rPr lang="en-US" b="1" dirty="0" smtClean="0"/>
              <a:t>Shan-Hsiang </a:t>
            </a:r>
            <a:r>
              <a:rPr lang="en-US" b="1" dirty="0" err="1" smtClean="0"/>
              <a:t>Shen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u="sng" dirty="0" smtClean="0"/>
              <a:t>Aaron Gember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Ashok </a:t>
            </a:r>
            <a:r>
              <a:rPr lang="en-US" b="1" dirty="0" err="1" smtClean="0"/>
              <a:t>Anand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Aditya Akella</a:t>
            </a:r>
            <a:endParaRPr lang="en-US" b="1" i="1" dirty="0"/>
          </a:p>
        </p:txBody>
      </p:sp>
      <p:pic>
        <p:nvPicPr>
          <p:cNvPr id="7" name="Picture 6" descr="lap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685800"/>
            <a:ext cx="1219200" cy="849957"/>
          </a:xfrm>
          <a:prstGeom prst="rect">
            <a:avLst/>
          </a:prstGeom>
        </p:spPr>
      </p:pic>
      <p:pic>
        <p:nvPicPr>
          <p:cNvPr id="8" name="Picture 7" descr="wireless_rou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34009" y="1143000"/>
            <a:ext cx="1676191" cy="800000"/>
          </a:xfrm>
          <a:prstGeom prst="rect">
            <a:avLst/>
          </a:prstGeom>
        </p:spPr>
      </p:pic>
      <p:pic>
        <p:nvPicPr>
          <p:cNvPr id="9" name="Picture 8" descr="blackberr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10400" y="762000"/>
            <a:ext cx="533400" cy="909515"/>
          </a:xfrm>
          <a:prstGeom prst="rect">
            <a:avLst/>
          </a:prstGeom>
        </p:spPr>
      </p:pic>
      <p:cxnSp>
        <p:nvCxnSpPr>
          <p:cNvPr id="15" name="Straight Arrow Connector 14"/>
          <p:cNvCxnSpPr>
            <a:stCxn id="8" idx="1"/>
            <a:endCxn id="7" idx="3"/>
          </p:cNvCxnSpPr>
          <p:nvPr/>
        </p:nvCxnSpPr>
        <p:spPr>
          <a:xfrm rot="10800000">
            <a:off x="2362201" y="1110780"/>
            <a:ext cx="1371809" cy="43222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410200" y="1350158"/>
            <a:ext cx="1600200" cy="32624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114515" y="1307068"/>
            <a:ext cx="5148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abc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819400" y="1143000"/>
            <a:ext cx="5148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abc</a:t>
            </a:r>
            <a:endParaRPr lang="en-US" b="1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5334000" y="838200"/>
            <a:ext cx="1600200" cy="326242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562600" y="849868"/>
            <a:ext cx="42511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1d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219200" y="685800"/>
            <a:ext cx="42191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ab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391400" y="762000"/>
            <a:ext cx="42191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ab</a:t>
            </a:r>
            <a:endParaRPr lang="en-US" b="1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7" name="Picture 16" descr="uwlog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76800" y="3886200"/>
            <a:ext cx="2819400" cy="18858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457200" y="2514600"/>
            <a:ext cx="253146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Redundancy</a:t>
            </a:r>
            <a:br>
              <a:rPr lang="en-US" sz="2800" dirty="0" smtClean="0"/>
            </a:br>
            <a:r>
              <a:rPr lang="en-US" sz="2800" dirty="0" smtClean="0"/>
              <a:t>Elimination </a:t>
            </a:r>
          </a:p>
          <a:p>
            <a:r>
              <a:rPr lang="en-US" sz="2800" dirty="0" smtClean="0"/>
              <a:t>(RE) </a:t>
            </a:r>
            <a:r>
              <a:rPr lang="en-US" sz="2800" dirty="0" smtClean="0"/>
              <a:t>[</a:t>
            </a:r>
            <a:r>
              <a:rPr lang="en-US" sz="2800" i="1" dirty="0" smtClean="0"/>
              <a:t>Spring ’00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4686300" y="2933700"/>
            <a:ext cx="1676400" cy="12954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2400301" y="2933701"/>
            <a:ext cx="1828798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REfactor Overview</a:t>
            </a:r>
            <a:endParaRPr lang="en-US" dirty="0"/>
          </a:p>
        </p:txBody>
      </p:sp>
      <p:pic>
        <p:nvPicPr>
          <p:cNvPr id="4" name="Picture 3" descr="wireless_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1828800"/>
            <a:ext cx="1676191" cy="800000"/>
          </a:xfrm>
          <a:prstGeom prst="rect">
            <a:avLst/>
          </a:prstGeom>
        </p:spPr>
      </p:pic>
      <p:pic>
        <p:nvPicPr>
          <p:cNvPr id="5" name="Picture 4" descr="lapto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42547" y="4495800"/>
            <a:ext cx="1748853" cy="1219200"/>
          </a:xfrm>
          <a:prstGeom prst="rect">
            <a:avLst/>
          </a:prstGeom>
        </p:spPr>
      </p:pic>
      <p:pic>
        <p:nvPicPr>
          <p:cNvPr id="6" name="Picture 5" descr="iphon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52600" y="4533900"/>
            <a:ext cx="1020048" cy="1143000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4676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67200" y="1447800"/>
            <a:ext cx="593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AP</a:t>
            </a:r>
            <a:endParaRPr lang="en-US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5791200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C1</a:t>
            </a:r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72200" y="5791200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C2</a:t>
            </a:r>
            <a:endParaRPr lang="en-US" sz="2800" b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33400" y="2211065"/>
            <a:ext cx="26178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19"/>
          <p:cNvGrpSpPr/>
          <p:nvPr/>
        </p:nvGrpSpPr>
        <p:grpSpPr>
          <a:xfrm>
            <a:off x="-1752600" y="1981200"/>
            <a:ext cx="1600200" cy="369332"/>
            <a:chOff x="1447800" y="2971800"/>
            <a:chExt cx="1600200" cy="369332"/>
          </a:xfrm>
        </p:grpSpPr>
        <p:sp>
          <p:nvSpPr>
            <p:cNvPr id="18" name="TextBox 17"/>
            <p:cNvSpPr txBox="1"/>
            <p:nvPr/>
          </p:nvSpPr>
          <p:spPr>
            <a:xfrm>
              <a:off x="144780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0500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  B  E  F</a:t>
              </a:r>
              <a:endParaRPr lang="en-US" b="1" dirty="0"/>
            </a:p>
          </p:txBody>
        </p:sp>
      </p:grp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</a:t>
                      </a:r>
                      <a:r>
                        <a:rPr lang="en-US" baseline="0" dirty="0" smtClean="0"/>
                        <a:t>;  C2=0.8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</a:t>
                      </a:r>
                      <a:r>
                        <a:rPr lang="en-US" baseline="0" dirty="0" smtClean="0"/>
                        <a:t>1</a:t>
                      </a:r>
                      <a:r>
                        <a:rPr lang="en-US" dirty="0" smtClean="0"/>
                        <a:t>;  C2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572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74676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33" name="Group 19"/>
          <p:cNvGrpSpPr/>
          <p:nvPr/>
        </p:nvGrpSpPr>
        <p:grpSpPr>
          <a:xfrm>
            <a:off x="3581400" y="2057400"/>
            <a:ext cx="1600200" cy="369332"/>
            <a:chOff x="1524000" y="2971800"/>
            <a:chExt cx="1600200" cy="369332"/>
          </a:xfrm>
        </p:grpSpPr>
        <p:sp>
          <p:nvSpPr>
            <p:cNvPr id="37" name="TextBox 36"/>
            <p:cNvSpPr txBox="1"/>
            <p:nvPr/>
          </p:nvSpPr>
          <p:spPr>
            <a:xfrm>
              <a:off x="152400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8120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  B  E  F</a:t>
              </a:r>
              <a:endParaRPr lang="en-US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2" name="Rectangle 4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095500" y="2971800"/>
              <a:ext cx="4953000" cy="1200329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square" lIns="228600" tIns="228600" rIns="228600" bIns="228600" rtlCol="0">
              <a:spAutoFit/>
            </a:bodyPr>
            <a:lstStyle/>
            <a:p>
              <a:pPr algn="ctr"/>
              <a:r>
                <a:rPr lang="en-US" sz="2400" b="1" dirty="0" smtClean="0"/>
                <a:t>AP does not know which</a:t>
              </a:r>
              <a:br>
                <a:rPr lang="en-US" sz="2400" b="1" dirty="0" smtClean="0"/>
              </a:br>
              <a:r>
                <a:rPr lang="en-US" sz="2400" b="1" dirty="0" smtClean="0"/>
                <a:t>clients overheard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4135E-6 L 0.6 0.006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0.00463 L 0.225 0.3885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9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 0.00647 L 0.40833 0.39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256710" y="1219200"/>
            <a:ext cx="2486490" cy="523220"/>
            <a:chOff x="256710" y="1219200"/>
            <a:chExt cx="2486490" cy="523220"/>
          </a:xfrm>
        </p:grpSpPr>
        <p:sp>
          <p:nvSpPr>
            <p:cNvPr id="46" name="TextBox 45"/>
            <p:cNvSpPr txBox="1"/>
            <p:nvPr/>
          </p:nvSpPr>
          <p:spPr>
            <a:xfrm>
              <a:off x="1676400" y="1219200"/>
              <a:ext cx="1066800" cy="52322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ABGH</a:t>
              </a:r>
              <a:endParaRPr lang="en-US" sz="2800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56710" y="1219200"/>
              <a:ext cx="13664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     Data:</a:t>
              </a:r>
              <a:endParaRPr lang="en-US" sz="2800" dirty="0"/>
            </a:p>
          </p:txBody>
        </p:sp>
      </p:grp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572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74676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</a:t>
                      </a:r>
                      <a:r>
                        <a:rPr lang="en-US" baseline="0" dirty="0" smtClean="0"/>
                        <a:t>;  C2=0.8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</a:t>
                      </a:r>
                      <a:r>
                        <a:rPr lang="en-US" baseline="0" dirty="0" smtClean="0"/>
                        <a:t>1</a:t>
                      </a:r>
                      <a:r>
                        <a:rPr lang="en-US" dirty="0" smtClean="0"/>
                        <a:t>;  C2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 rot="16200000" flipH="1">
            <a:off x="4686300" y="2933700"/>
            <a:ext cx="1676400" cy="129540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REfactor Overview</a:t>
            </a:r>
            <a:endParaRPr lang="en-US" dirty="0"/>
          </a:p>
        </p:txBody>
      </p:sp>
      <p:pic>
        <p:nvPicPr>
          <p:cNvPr id="4" name="Picture 3" descr="wireless_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1828800"/>
            <a:ext cx="1676191" cy="800000"/>
          </a:xfrm>
          <a:prstGeom prst="rect">
            <a:avLst/>
          </a:prstGeom>
        </p:spPr>
      </p:pic>
      <p:pic>
        <p:nvPicPr>
          <p:cNvPr id="5" name="Picture 4" descr="lapto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38800" y="4495800"/>
            <a:ext cx="1748853" cy="1219200"/>
          </a:xfrm>
          <a:prstGeom prst="rect">
            <a:avLst/>
          </a:prstGeom>
        </p:spPr>
      </p:pic>
      <p:pic>
        <p:nvPicPr>
          <p:cNvPr id="6" name="Picture 5" descr="iphon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52600" y="4533900"/>
            <a:ext cx="1020048" cy="1143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67200" y="1447800"/>
            <a:ext cx="593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AP</a:t>
            </a:r>
            <a:endParaRPr lang="en-US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5791200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C1</a:t>
            </a:r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72200" y="5791200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C2</a:t>
            </a:r>
            <a:endParaRPr lang="en-US" sz="2800" b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33400" y="2211065"/>
            <a:ext cx="26178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19"/>
          <p:cNvGrpSpPr/>
          <p:nvPr/>
        </p:nvGrpSpPr>
        <p:grpSpPr>
          <a:xfrm>
            <a:off x="-1752600" y="2057400"/>
            <a:ext cx="1600200" cy="369332"/>
            <a:chOff x="1447800" y="2971800"/>
            <a:chExt cx="1600200" cy="369332"/>
          </a:xfrm>
        </p:grpSpPr>
        <p:sp>
          <p:nvSpPr>
            <p:cNvPr id="18" name="TextBox 17"/>
            <p:cNvSpPr txBox="1"/>
            <p:nvPr/>
          </p:nvSpPr>
          <p:spPr>
            <a:xfrm>
              <a:off x="144780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0500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  B  G  H</a:t>
              </a:r>
              <a:endParaRPr lang="en-US" b="1" dirty="0"/>
            </a:p>
          </p:txBody>
        </p:sp>
      </p:grp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</a:t>
                      </a:r>
                      <a:r>
                        <a:rPr lang="en-US" baseline="0" dirty="0" smtClean="0"/>
                        <a:t>;  C2=0.8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</a:t>
                      </a:r>
                      <a:r>
                        <a:rPr lang="en-US" baseline="0" dirty="0" smtClean="0"/>
                        <a:t>1</a:t>
                      </a:r>
                      <a:r>
                        <a:rPr lang="en-US" dirty="0" smtClean="0"/>
                        <a:t>;  C2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</a:t>
                      </a:r>
                      <a:r>
                        <a:rPr lang="en-US" baseline="0" dirty="0" smtClean="0"/>
                        <a:t>;  C2=0.8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</a:t>
                      </a:r>
                      <a:r>
                        <a:rPr lang="en-US" baseline="0" dirty="0" smtClean="0"/>
                        <a:t>1</a:t>
                      </a:r>
                      <a:r>
                        <a:rPr lang="en-US" dirty="0" smtClean="0"/>
                        <a:t>;  C2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C1=0.7;</a:t>
                      </a:r>
                      <a:r>
                        <a:rPr lang="en-US" baseline="0" dirty="0" smtClean="0"/>
                        <a:t> C2=1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74676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0" name="Group 19"/>
          <p:cNvGrpSpPr/>
          <p:nvPr/>
        </p:nvGrpSpPr>
        <p:grpSpPr>
          <a:xfrm>
            <a:off x="5638800" y="4724400"/>
            <a:ext cx="1600200" cy="369332"/>
            <a:chOff x="1408890" y="2971800"/>
            <a:chExt cx="1600200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40889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86609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  B  G  H</a:t>
              </a:r>
              <a:endParaRPr lang="en-US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657600" y="2057400"/>
            <a:ext cx="1275945" cy="369332"/>
            <a:chOff x="-2266545" y="3618690"/>
            <a:chExt cx="1275945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-2266545" y="3618690"/>
              <a:ext cx="476655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-1580745" y="3618690"/>
              <a:ext cx="590145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  H</a:t>
              </a:r>
              <a:endParaRPr lang="en-US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-1809345" y="3618690"/>
              <a:ext cx="228600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endParaRPr lang="en-US" b="1" dirty="0"/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1" name="Rectangle 3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095500" y="2971800"/>
              <a:ext cx="4953000" cy="1200329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square" lIns="228600" tIns="228600" rIns="228600" bIns="228600" rtlCol="0">
              <a:spAutoFit/>
            </a:bodyPr>
            <a:lstStyle/>
            <a:p>
              <a:pPr algn="ctr"/>
              <a:r>
                <a:rPr lang="en-US" sz="2400" b="1" dirty="0" smtClean="0"/>
                <a:t>Only have estimate of </a:t>
              </a:r>
              <a:br>
                <a:rPr lang="en-US" sz="2400" b="1" dirty="0" smtClean="0"/>
              </a:br>
              <a:r>
                <a:rPr lang="en-US" sz="2400" b="1" dirty="0" smtClean="0"/>
                <a:t>whether client has chunk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1.44576E-6 L 0.59271 0.0018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68793E-6 L 0.21666 0.3883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256710" y="1219200"/>
            <a:ext cx="2486490" cy="523220"/>
            <a:chOff x="256710" y="1219200"/>
            <a:chExt cx="2486490" cy="523220"/>
          </a:xfrm>
        </p:grpSpPr>
        <p:sp>
          <p:nvSpPr>
            <p:cNvPr id="44" name="TextBox 43"/>
            <p:cNvSpPr txBox="1"/>
            <p:nvPr/>
          </p:nvSpPr>
          <p:spPr>
            <a:xfrm>
              <a:off x="1676400" y="1219200"/>
              <a:ext cx="1066800" cy="52322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GHCD</a:t>
              </a:r>
              <a:endParaRPr lang="en-US" sz="2800" b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6710" y="1219200"/>
              <a:ext cx="13664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     Data:</a:t>
              </a:r>
              <a:endParaRPr lang="en-US" sz="2800" dirty="0"/>
            </a:p>
          </p:txBody>
        </p:sp>
      </p:grpSp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</a:t>
                      </a:r>
                      <a:r>
                        <a:rPr lang="en-US" baseline="0" dirty="0" smtClean="0"/>
                        <a:t>;  C2=0.8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</a:t>
                      </a:r>
                      <a:r>
                        <a:rPr lang="en-US" baseline="0" dirty="0" smtClean="0"/>
                        <a:t>1</a:t>
                      </a:r>
                      <a:r>
                        <a:rPr lang="en-US" dirty="0" smtClean="0"/>
                        <a:t>;  C2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C1=0.7;</a:t>
                      </a:r>
                      <a:r>
                        <a:rPr lang="en-US" baseline="0" dirty="0" smtClean="0"/>
                        <a:t> C2=1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572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74676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 rot="5400000">
            <a:off x="2476500" y="3086100"/>
            <a:ext cx="1676400" cy="129540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REfactor Overview</a:t>
            </a:r>
            <a:endParaRPr lang="en-US" dirty="0"/>
          </a:p>
        </p:txBody>
      </p:sp>
      <p:pic>
        <p:nvPicPr>
          <p:cNvPr id="4" name="Picture 3" descr="wireless_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1828800"/>
            <a:ext cx="1676191" cy="800000"/>
          </a:xfrm>
          <a:prstGeom prst="rect">
            <a:avLst/>
          </a:prstGeom>
        </p:spPr>
      </p:pic>
      <p:pic>
        <p:nvPicPr>
          <p:cNvPr id="5" name="Picture 4" descr="lapto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42547" y="4495800"/>
            <a:ext cx="1748853" cy="1219200"/>
          </a:xfrm>
          <a:prstGeom prst="rect">
            <a:avLst/>
          </a:prstGeom>
        </p:spPr>
      </p:pic>
      <p:pic>
        <p:nvPicPr>
          <p:cNvPr id="6" name="Picture 5" descr="iphon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52600" y="4533900"/>
            <a:ext cx="1020048" cy="1143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67200" y="1447800"/>
            <a:ext cx="593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AP</a:t>
            </a:r>
            <a:endParaRPr lang="en-US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5791200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C1</a:t>
            </a:r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72200" y="5791200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C2</a:t>
            </a:r>
            <a:endParaRPr lang="en-US" sz="2800" b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33400" y="2211065"/>
            <a:ext cx="26178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19"/>
          <p:cNvGrpSpPr/>
          <p:nvPr/>
        </p:nvGrpSpPr>
        <p:grpSpPr>
          <a:xfrm>
            <a:off x="-1828800" y="2057400"/>
            <a:ext cx="1600200" cy="369332"/>
            <a:chOff x="1371600" y="2971800"/>
            <a:chExt cx="1600200" cy="369332"/>
          </a:xfrm>
        </p:grpSpPr>
        <p:sp>
          <p:nvSpPr>
            <p:cNvPr id="18" name="TextBox 17"/>
            <p:cNvSpPr txBox="1"/>
            <p:nvPr/>
          </p:nvSpPr>
          <p:spPr>
            <a:xfrm>
              <a:off x="137160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2880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  H  C  D</a:t>
              </a:r>
              <a:endParaRPr lang="en-US" b="1" dirty="0"/>
            </a:p>
          </p:txBody>
        </p:sp>
      </p:grp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572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pSp>
        <p:nvGrpSpPr>
          <p:cNvPr id="50" name="Group 49"/>
          <p:cNvGrpSpPr/>
          <p:nvPr/>
        </p:nvGrpSpPr>
        <p:grpSpPr>
          <a:xfrm>
            <a:off x="1828800" y="4191000"/>
            <a:ext cx="685800" cy="369332"/>
            <a:chOff x="-3124200" y="3962400"/>
            <a:chExt cx="685800" cy="369332"/>
          </a:xfrm>
        </p:grpSpPr>
        <p:sp>
          <p:nvSpPr>
            <p:cNvPr id="47" name="TextBox 46"/>
            <p:cNvSpPr txBox="1"/>
            <p:nvPr/>
          </p:nvSpPr>
          <p:spPr>
            <a:xfrm>
              <a:off x="-3124200" y="39624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AP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-2667000" y="3962400"/>
              <a:ext cx="228600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4</a:t>
              </a:r>
              <a:endParaRPr lang="en-US" b="1" dirty="0"/>
            </a:p>
          </p:txBody>
        </p:sp>
      </p:grp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457200" y="4343400"/>
          <a:ext cx="1143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pSp>
        <p:nvGrpSpPr>
          <p:cNvPr id="55" name="Group 19"/>
          <p:cNvGrpSpPr/>
          <p:nvPr/>
        </p:nvGrpSpPr>
        <p:grpSpPr>
          <a:xfrm>
            <a:off x="1981200" y="4724400"/>
            <a:ext cx="1600200" cy="369332"/>
            <a:chOff x="1791510" y="2934510"/>
            <a:chExt cx="1600200" cy="369332"/>
          </a:xfrm>
        </p:grpSpPr>
        <p:sp>
          <p:nvSpPr>
            <p:cNvPr id="56" name="TextBox 55"/>
            <p:cNvSpPr txBox="1"/>
            <p:nvPr/>
          </p:nvSpPr>
          <p:spPr>
            <a:xfrm>
              <a:off x="1791510" y="293451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248710" y="293451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  H  C  D</a:t>
              </a:r>
              <a:endParaRPr lang="en-US" b="1" dirty="0"/>
            </a:p>
          </p:txBody>
        </p:sp>
      </p:grpSp>
      <p:grpSp>
        <p:nvGrpSpPr>
          <p:cNvPr id="7" name="Group 32"/>
          <p:cNvGrpSpPr/>
          <p:nvPr/>
        </p:nvGrpSpPr>
        <p:grpSpPr>
          <a:xfrm>
            <a:off x="3581400" y="2057400"/>
            <a:ext cx="1295400" cy="369332"/>
            <a:chOff x="-2286000" y="3657600"/>
            <a:chExt cx="1295400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-2286000" y="36576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-1600200" y="3657600"/>
              <a:ext cx="6096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  D</a:t>
              </a:r>
              <a:endParaRPr lang="en-US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-1828800" y="3657600"/>
              <a:ext cx="228600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4</a:t>
              </a:r>
              <a:endParaRPr lang="en-US" b="1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352800" y="1905000"/>
            <a:ext cx="1295400" cy="369332"/>
            <a:chOff x="-2991255" y="609600"/>
            <a:chExt cx="1295400" cy="369332"/>
          </a:xfrm>
        </p:grpSpPr>
        <p:sp>
          <p:nvSpPr>
            <p:cNvPr id="43" name="TextBox 42"/>
            <p:cNvSpPr txBox="1"/>
            <p:nvPr/>
          </p:nvSpPr>
          <p:spPr>
            <a:xfrm>
              <a:off x="-2991255" y="6096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-2534055" y="609600"/>
              <a:ext cx="838200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4 = GH</a:t>
              </a:r>
              <a:endParaRPr lang="en-US" b="1" dirty="0"/>
            </a:p>
          </p:txBody>
        </p:sp>
      </p:grp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</a:t>
                      </a:r>
                      <a:r>
                        <a:rPr lang="en-US" baseline="0" dirty="0" smtClean="0"/>
                        <a:t>;  C2=0.8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C1=1; C2=0.5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</a:t>
                      </a:r>
                      <a:r>
                        <a:rPr lang="en-US" baseline="0" dirty="0" smtClean="0"/>
                        <a:t>1</a:t>
                      </a:r>
                      <a:r>
                        <a:rPr lang="en-US" dirty="0" smtClean="0"/>
                        <a:t>;  C2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C1=0.7;</a:t>
                      </a:r>
                      <a:r>
                        <a:rPr lang="en-US" baseline="0" dirty="0" smtClean="0"/>
                        <a:t> C2=1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5638800" y="13716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05"/>
                <a:gridCol w="827273"/>
                <a:gridCol w="16961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Reception Prob.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</a:t>
                      </a:r>
                      <a:r>
                        <a:rPr lang="en-US" baseline="0" dirty="0" smtClean="0"/>
                        <a:t>;  C2=0.8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C1=1;C2=0.5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</a:t>
                      </a:r>
                      <a:r>
                        <a:rPr lang="en-US" baseline="0" dirty="0" smtClean="0"/>
                        <a:t>1</a:t>
                      </a:r>
                      <a:r>
                        <a:rPr lang="en-US" dirty="0" smtClean="0"/>
                        <a:t>;  C2</a:t>
                      </a:r>
                      <a:r>
                        <a:rPr lang="en-US" baseline="0" dirty="0" smtClean="0"/>
                        <a:t>=</a:t>
                      </a:r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C1=0.7;</a:t>
                      </a:r>
                      <a:r>
                        <a:rPr lang="en-US" baseline="0" dirty="0" smtClean="0"/>
                        <a:t> C2=1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9" name="Rectangle 3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095500" y="2971800"/>
              <a:ext cx="4953000" cy="1200329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square" lIns="228600" tIns="228600" rIns="228600" bIns="228600" rtlCol="0">
              <a:spAutoFit/>
            </a:bodyPr>
            <a:lstStyle/>
            <a:p>
              <a:pPr algn="ctr"/>
              <a:r>
                <a:rPr lang="en-US" sz="2400" b="1" dirty="0" smtClean="0"/>
                <a:t>Need to be able to handle</a:t>
              </a:r>
              <a:br>
                <a:rPr lang="en-US" sz="2400" b="1" dirty="0" smtClean="0"/>
              </a:br>
              <a:r>
                <a:rPr lang="en-US" sz="2400" b="1" dirty="0" smtClean="0"/>
                <a:t>cache misses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59172E-6 L 0.59375 0.001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0856E-6 L -0.18125 0.383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1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6778E-6 L 0.19583 -0.337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1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8793E-6 L -0.18333 0.3282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16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Overhearing is probabilistic</a:t>
            </a:r>
          </a:p>
          <a:p>
            <a:pPr lvl="1"/>
            <a:r>
              <a:rPr lang="en-US" dirty="0" smtClean="0"/>
              <a:t>Lack tight cache synchronization</a:t>
            </a:r>
          </a:p>
          <a:p>
            <a:r>
              <a:rPr lang="en-US" dirty="0" smtClean="0"/>
              <a:t>Resource constrained nodes</a:t>
            </a:r>
          </a:p>
          <a:p>
            <a:pPr lvl="1"/>
            <a:r>
              <a:rPr lang="en-US" dirty="0" smtClean="0"/>
              <a:t>Need to limit cache size and processing overhead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945859" y="4038600"/>
            <a:ext cx="5369341" cy="2057400"/>
            <a:chOff x="1945859" y="4038600"/>
            <a:chExt cx="5369341" cy="2057400"/>
          </a:xfrm>
        </p:grpSpPr>
        <p:pic>
          <p:nvPicPr>
            <p:cNvPr id="7" name="Picture 6" descr="ch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00700" y="4038600"/>
              <a:ext cx="1714500" cy="1714500"/>
            </a:xfrm>
            <a:prstGeom prst="rect">
              <a:avLst/>
            </a:prstGeom>
          </p:spPr>
        </p:pic>
        <p:pic>
          <p:nvPicPr>
            <p:cNvPr id="6" name="Picture 5" descr="batter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14900" y="4648200"/>
              <a:ext cx="1447800" cy="1447800"/>
            </a:xfrm>
            <a:prstGeom prst="rect">
              <a:avLst/>
            </a:prstGeom>
          </p:spPr>
        </p:pic>
        <p:pic>
          <p:nvPicPr>
            <p:cNvPr id="9" name="Picture 8" descr="blackberr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20700000">
              <a:off x="1945859" y="4267473"/>
              <a:ext cx="762000" cy="1299307"/>
            </a:xfrm>
            <a:prstGeom prst="rect">
              <a:avLst/>
            </a:prstGeom>
          </p:spPr>
        </p:pic>
        <p:pic>
          <p:nvPicPr>
            <p:cNvPr id="8" name="Picture 7" descr="iphone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81300" y="4572000"/>
              <a:ext cx="1243790" cy="1393712"/>
            </a:xfrm>
            <a:prstGeom prst="rect">
              <a:avLst/>
            </a:prstGeom>
          </p:spPr>
        </p:pic>
      </p:grpSp>
      <p:pic>
        <p:nvPicPr>
          <p:cNvPr id="11" name="Picture 10" descr="wireless_router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72200" y="1600200"/>
            <a:ext cx="1981200" cy="94557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Two issues:</a:t>
            </a:r>
          </a:p>
          <a:p>
            <a:pPr lvl="1"/>
            <a:r>
              <a:rPr lang="en-US" dirty="0" smtClean="0"/>
              <a:t>How </a:t>
            </a:r>
            <a:r>
              <a:rPr lang="en-US" dirty="0" smtClean="0"/>
              <a:t>do we store chunks?</a:t>
            </a:r>
          </a:p>
          <a:p>
            <a:pPr lvl="1"/>
            <a:r>
              <a:rPr lang="en-US" dirty="0" smtClean="0"/>
              <a:t>How </a:t>
            </a:r>
            <a:r>
              <a:rPr lang="en-US" dirty="0" smtClean="0"/>
              <a:t>do we refer to them in shim headers?</a:t>
            </a:r>
          </a:p>
          <a:p>
            <a:pPr marL="514350" indent="-514350"/>
            <a:r>
              <a:rPr lang="en-US" dirty="0" smtClean="0"/>
              <a:t>Hash table with pointers to log of chunks</a:t>
            </a:r>
            <a:br>
              <a:rPr lang="en-US" dirty="0" smtClean="0"/>
            </a:br>
            <a:r>
              <a:rPr lang="en-US" dirty="0" smtClean="0"/>
              <a:t>Identify with SHA-1 hash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0" y="5105400"/>
            <a:ext cx="7772400" cy="89255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Large hash is expensive</a:t>
            </a:r>
            <a:endParaRPr lang="en-US" sz="2800" b="1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762000" y="4038600"/>
            <a:ext cx="7772400" cy="8925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Consistent across caches</a:t>
            </a:r>
            <a:endParaRPr lang="en-US" sz="2800" b="1" dirty="0" smtClean="0"/>
          </a:p>
        </p:txBody>
      </p:sp>
      <p:grpSp>
        <p:nvGrpSpPr>
          <p:cNvPr id="21" name="Group 20"/>
          <p:cNvGrpSpPr/>
          <p:nvPr/>
        </p:nvGrpSpPr>
        <p:grpSpPr>
          <a:xfrm>
            <a:off x="990600" y="3276600"/>
            <a:ext cx="6858000" cy="457200"/>
            <a:chOff x="914400" y="1905000"/>
            <a:chExt cx="6858000" cy="4572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914400" y="1905000"/>
              <a:ext cx="6858000" cy="0"/>
            </a:xfrm>
            <a:prstGeom prst="line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914400" y="2362200"/>
              <a:ext cx="4191000" cy="0"/>
            </a:xfrm>
            <a:prstGeom prst="line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7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39800" y="1600200"/>
            <a:ext cx="4089400" cy="6096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Self-addressing chunks</a:t>
            </a:r>
          </a:p>
          <a:p>
            <a:pPr marL="914400" lvl="1" indent="-514350"/>
            <a:r>
              <a:rPr lang="en-US" dirty="0" smtClean="0"/>
              <a:t>20-bit hash used as index into cache</a:t>
            </a:r>
          </a:p>
          <a:p>
            <a:pPr marL="914400" lvl="1" indent="-51435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895600"/>
            <a:ext cx="7772400" cy="8925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Consisten</a:t>
            </a:r>
            <a:r>
              <a:rPr lang="en-US" sz="2800" b="1" dirty="0" smtClean="0"/>
              <a:t>t across </a:t>
            </a:r>
            <a:r>
              <a:rPr lang="en-US" sz="2800" b="1" dirty="0" smtClean="0"/>
              <a:t>caches</a:t>
            </a:r>
            <a:endParaRPr lang="en-US" sz="28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85800" y="3962400"/>
            <a:ext cx="7772400" cy="8925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Efficient use of memory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5029200"/>
            <a:ext cx="7772400" cy="89255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Need to properly handle cache collisions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90600" y="3352800"/>
            <a:ext cx="4876800" cy="5334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Removing Redundancy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0600" y="4495800"/>
            <a:ext cx="2971800" cy="5334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Traditional RE has tight synchronization</a:t>
            </a:r>
            <a:br>
              <a:rPr lang="en-US" dirty="0" smtClean="0"/>
            </a:br>
            <a:r>
              <a:rPr lang="en-US" dirty="0" smtClean="0"/>
              <a:t>and can remove all identified redundancy</a:t>
            </a:r>
          </a:p>
          <a:p>
            <a:pPr marL="914400" lvl="1" indent="-514350"/>
            <a:r>
              <a:rPr lang="en-US" dirty="0" smtClean="0"/>
              <a:t>Not the case with wireless overhearing</a:t>
            </a:r>
            <a:endParaRPr lang="en-US" dirty="0" smtClean="0"/>
          </a:p>
          <a:p>
            <a:pPr marL="514350" indent="-514350"/>
            <a:r>
              <a:rPr lang="en-US" dirty="0" smtClean="0"/>
              <a:t>Reception probability </a:t>
            </a:r>
            <a:r>
              <a:rPr lang="en-US" dirty="0" smtClean="0"/>
              <a:t>vector</a:t>
            </a:r>
          </a:p>
          <a:p>
            <a:pPr marL="914400" lvl="1" indent="-514350"/>
            <a:r>
              <a:rPr lang="en-US" dirty="0" smtClean="0"/>
              <a:t>Does client cache contain chunk?</a:t>
            </a:r>
          </a:p>
          <a:p>
            <a:pPr marL="514350" indent="-514350"/>
            <a:r>
              <a:rPr lang="en-US" dirty="0" smtClean="0"/>
              <a:t>Model-Driven RE</a:t>
            </a:r>
          </a:p>
          <a:p>
            <a:pPr marL="914400" lvl="1" indent="-514350"/>
            <a:r>
              <a:rPr lang="en-US" dirty="0" smtClean="0"/>
              <a:t>What is the benefit from removing a </a:t>
            </a:r>
            <a:br>
              <a:rPr lang="en-US" dirty="0" smtClean="0"/>
            </a:br>
            <a:r>
              <a:rPr lang="en-US" dirty="0" smtClean="0"/>
              <a:t>redundant chunk?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Reception Probability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Destination client (</a:t>
            </a:r>
            <a:r>
              <a:rPr lang="en-US" b="1" dirty="0" smtClean="0"/>
              <a:t>d</a:t>
            </a:r>
            <a:r>
              <a:rPr lang="en-US" dirty="0" smtClean="0"/>
              <a:t>) definitely has chunk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Overhearing client (</a:t>
            </a:r>
            <a:r>
              <a:rPr lang="en-US" b="1" dirty="0" smtClean="0"/>
              <a:t>o</a:t>
            </a:r>
            <a:r>
              <a:rPr lang="en-US" dirty="0" smtClean="0"/>
              <a:t>) may have chunk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Compare  </a:t>
            </a:r>
            <a:r>
              <a:rPr lang="en-US" b="1" dirty="0" smtClean="0"/>
              <a:t>r</a:t>
            </a:r>
            <a:r>
              <a:rPr lang="en-US" b="1" baseline="-25000" dirty="0" smtClean="0"/>
              <a:t>d</a:t>
            </a:r>
            <a:r>
              <a:rPr lang="en-US" dirty="0" smtClean="0"/>
              <a:t>  and  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o</a:t>
            </a:r>
            <a:endParaRPr lang="en-US" b="1" baseline="-25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609600" y="4655405"/>
            <a:ext cx="2413225" cy="1440595"/>
            <a:chOff x="609600" y="2743202"/>
            <a:chExt cx="2413225" cy="1440595"/>
          </a:xfrm>
        </p:grpSpPr>
        <p:sp>
          <p:nvSpPr>
            <p:cNvPr id="6" name="TextBox 5"/>
            <p:cNvSpPr txBox="1"/>
            <p:nvPr/>
          </p:nvSpPr>
          <p:spPr>
            <a:xfrm>
              <a:off x="609600" y="3352800"/>
              <a:ext cx="241322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Rate used to send</a:t>
              </a:r>
              <a:r>
                <a:rPr lang="en-US" sz="2400" dirty="0"/>
                <a:t/>
              </a:r>
              <a:br>
                <a:rPr lang="en-US" sz="2400" dirty="0"/>
              </a:br>
              <a:r>
                <a:rPr lang="en-US" sz="2400" dirty="0" smtClean="0"/>
                <a:t>to destination (</a:t>
              </a:r>
              <a:r>
                <a:rPr lang="en-US" sz="2400" b="1" dirty="0" smtClean="0"/>
                <a:t>d</a:t>
              </a:r>
              <a:r>
                <a:rPr lang="en-US" sz="2400" dirty="0" smtClean="0"/>
                <a:t>)</a:t>
              </a:r>
            </a:p>
          </p:txBody>
        </p:sp>
        <p:cxnSp>
          <p:nvCxnSpPr>
            <p:cNvPr id="7" name="Straight Arrow Connector 6"/>
            <p:cNvCxnSpPr>
              <a:stCxn id="6" idx="0"/>
            </p:cNvCxnSpPr>
            <p:nvPr/>
          </p:nvCxnSpPr>
          <p:spPr>
            <a:xfrm rot="5400000" flipH="1" flipV="1">
              <a:off x="2013008" y="2546407"/>
              <a:ext cx="609599" cy="1003189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3505200" y="4648200"/>
            <a:ext cx="3196068" cy="1440597"/>
            <a:chOff x="3552052" y="2743200"/>
            <a:chExt cx="3196068" cy="1440597"/>
          </a:xfrm>
        </p:grpSpPr>
        <p:sp>
          <p:nvSpPr>
            <p:cNvPr id="13" name="TextBox 12"/>
            <p:cNvSpPr txBox="1"/>
            <p:nvPr/>
          </p:nvSpPr>
          <p:spPr>
            <a:xfrm>
              <a:off x="3552052" y="3352800"/>
              <a:ext cx="319606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Last rate used to send</a:t>
              </a:r>
              <a:br>
                <a:rPr lang="en-US" sz="2400" dirty="0" smtClean="0"/>
              </a:br>
              <a:r>
                <a:rPr lang="en-US" sz="2400" dirty="0" smtClean="0"/>
                <a:t>to overhearing client (</a:t>
              </a:r>
              <a:r>
                <a:rPr lang="en-US" sz="2400" b="1" dirty="0" smtClean="0"/>
                <a:t>o</a:t>
              </a:r>
              <a:r>
                <a:rPr lang="en-US" sz="2400" dirty="0" smtClean="0"/>
                <a:t>)</a:t>
              </a:r>
            </a:p>
          </p:txBody>
        </p:sp>
        <p:cxnSp>
          <p:nvCxnSpPr>
            <p:cNvPr id="20" name="Straight Arrow Connector 19"/>
            <p:cNvCxnSpPr>
              <a:stCxn id="13" idx="0"/>
            </p:cNvCxnSpPr>
            <p:nvPr/>
          </p:nvCxnSpPr>
          <p:spPr>
            <a:xfrm rot="16200000" flipV="1">
              <a:off x="4372330" y="2575044"/>
              <a:ext cx="609600" cy="945912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1" name="Picture 10" descr="wireless_rou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1610121"/>
            <a:ext cx="1428651" cy="681856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11" idx="1"/>
          </p:cNvCxnSpPr>
          <p:nvPr/>
        </p:nvCxnSpPr>
        <p:spPr>
          <a:xfrm rot="10800000" flipV="1">
            <a:off x="2133600" y="1951049"/>
            <a:ext cx="1447800" cy="12776"/>
          </a:xfrm>
          <a:prstGeom prst="straightConnector1">
            <a:avLst/>
          </a:prstGeom>
          <a:ln>
            <a:prstDash val="solid"/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3"/>
          </p:cNvCxnSpPr>
          <p:nvPr/>
        </p:nvCxnSpPr>
        <p:spPr>
          <a:xfrm flipV="1">
            <a:off x="5010051" y="1945302"/>
            <a:ext cx="1619349" cy="5747"/>
          </a:xfrm>
          <a:prstGeom prst="straightConnector1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819400" y="1506625"/>
            <a:ext cx="400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</a:t>
            </a:r>
            <a:r>
              <a:rPr lang="en-US" sz="2400" b="1" baseline="-25000" dirty="0" smtClean="0"/>
              <a:t>d</a:t>
            </a:r>
            <a:endParaRPr lang="en-US" sz="2400" b="1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06625"/>
            <a:ext cx="400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r</a:t>
            </a:r>
            <a:r>
              <a:rPr lang="en-US" sz="2400" b="1" baseline="-25000" dirty="0" err="1" smtClean="0"/>
              <a:t>o</a:t>
            </a:r>
            <a:endParaRPr lang="en-US" sz="2400" b="1" baseline="-250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1524000" y="1659025"/>
            <a:ext cx="457077" cy="779375"/>
            <a:chOff x="5486400" y="3505200"/>
            <a:chExt cx="457077" cy="779375"/>
          </a:xfrm>
        </p:grpSpPr>
        <p:pic>
          <p:nvPicPr>
            <p:cNvPr id="12" name="Picture 11" descr="blackberry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6400" y="3505200"/>
              <a:ext cx="457077" cy="779375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5486400" y="3559314"/>
              <a:ext cx="45397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d</a:t>
              </a:r>
              <a:endParaRPr lang="en-US" sz="4000" baseline="-25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629400" y="1595047"/>
            <a:ext cx="1111111" cy="825978"/>
            <a:chOff x="7772400" y="4825425"/>
            <a:chExt cx="1111111" cy="825978"/>
          </a:xfrm>
        </p:grpSpPr>
        <p:pic>
          <p:nvPicPr>
            <p:cNvPr id="14" name="Picture 13" descr="laptop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72400" y="4876800"/>
              <a:ext cx="1111111" cy="774603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8128520" y="4825425"/>
              <a:ext cx="48282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o</a:t>
              </a:r>
              <a:endParaRPr lang="en-US" sz="4400" baseline="-25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 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Cache miss    =&gt;    extra </a:t>
            </a:r>
            <a:r>
              <a:rPr lang="en-US" dirty="0" smtClean="0"/>
              <a:t>transmissions</a:t>
            </a:r>
            <a:endParaRPr lang="en-US" dirty="0" smtClean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752600" y="3581400"/>
            <a:ext cx="5562600" cy="175432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Expected benefit </a:t>
            </a:r>
            <a:r>
              <a:rPr lang="en-US" sz="2800" b="1" dirty="0" smtClean="0"/>
              <a:t>=</a:t>
            </a:r>
          </a:p>
          <a:p>
            <a:pPr algn="ctr"/>
            <a:r>
              <a:rPr lang="en-US" sz="2800" b="1" dirty="0" smtClean="0"/>
              <a:t>[transmission time savings]</a:t>
            </a:r>
          </a:p>
          <a:p>
            <a:pPr algn="ctr"/>
            <a:r>
              <a:rPr lang="en-US" sz="2800" b="1" dirty="0" smtClean="0"/>
              <a:t>– </a:t>
            </a:r>
            <a:r>
              <a:rPr lang="en-US" sz="2800" b="1" dirty="0" smtClean="0"/>
              <a:t>[cache miss cost]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7200" y="1447800"/>
            <a:ext cx="7696200" cy="1219200"/>
            <a:chOff x="457200" y="1447800"/>
            <a:chExt cx="7696200" cy="1219200"/>
          </a:xfrm>
        </p:grpSpPr>
        <p:sp>
          <p:nvSpPr>
            <p:cNvPr id="24" name="Content Placeholder 2"/>
            <p:cNvSpPr txBox="1">
              <a:spLocks/>
            </p:cNvSpPr>
            <p:nvPr/>
          </p:nvSpPr>
          <p:spPr>
            <a:xfrm>
              <a:off x="457200" y="1447800"/>
              <a:ext cx="2514600" cy="12192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514350" marR="0" lvl="0" indent="-514350" algn="l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Reduced</a:t>
              </a:r>
              <a:r>
                <a:rPr lang="en-US" sz="3200" dirty="0" smtClean="0"/>
                <a:t/>
              </a:r>
              <a:br>
                <a:rPr lang="en-US" sz="3200" dirty="0" smtClean="0"/>
              </a:br>
              <a:r>
                <a:rPr lang="en-US" sz="3200" dirty="0" smtClean="0"/>
                <a:t>packet size</a:t>
              </a:r>
              <a:endPara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Content Placeholder 2"/>
            <p:cNvSpPr txBox="1">
              <a:spLocks/>
            </p:cNvSpPr>
            <p:nvPr/>
          </p:nvSpPr>
          <p:spPr>
            <a:xfrm>
              <a:off x="3733800" y="1447800"/>
              <a:ext cx="1828800" cy="12192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3200" dirty="0" smtClean="0"/>
                <a:t>a</a:t>
              </a:r>
              <a:r>
                <a:rPr kumimoji="0" lang="en-US" sz="32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ir</a:t>
              </a:r>
              <a:r>
                <a: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time</a:t>
              </a:r>
              <a:r>
                <a:rPr lang="en-US" sz="3200" dirty="0" smtClean="0"/>
                <a:t/>
              </a:r>
              <a:br>
                <a:rPr lang="en-US" sz="3200" dirty="0" smtClean="0"/>
              </a:br>
              <a:r>
                <a:rPr lang="en-US" sz="3200" dirty="0" smtClean="0"/>
                <a:t>savings</a:t>
              </a:r>
            </a:p>
          </p:txBody>
        </p:sp>
        <p:sp>
          <p:nvSpPr>
            <p:cNvPr id="26" name="Content Placeholder 2"/>
            <p:cNvSpPr txBox="1">
              <a:spLocks/>
            </p:cNvSpPr>
            <p:nvPr/>
          </p:nvSpPr>
          <p:spPr>
            <a:xfrm>
              <a:off x="6324600" y="1447800"/>
              <a:ext cx="1828800" cy="12192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3200" dirty="0" smtClean="0"/>
                <a:t>higher</a:t>
              </a:r>
              <a:br>
                <a:rPr lang="en-US" sz="3200" dirty="0" smtClean="0"/>
              </a:br>
              <a:r>
                <a:rPr lang="en-US" sz="3200" dirty="0" err="1" smtClean="0"/>
                <a:t>goodput</a:t>
              </a:r>
              <a:endParaRPr lang="en-US" sz="3200" dirty="0" smtClean="0"/>
            </a:p>
          </p:txBody>
        </p:sp>
        <p:sp>
          <p:nvSpPr>
            <p:cNvPr id="28" name="Content Placeholder 2"/>
            <p:cNvSpPr txBox="1">
              <a:spLocks/>
            </p:cNvSpPr>
            <p:nvPr/>
          </p:nvSpPr>
          <p:spPr>
            <a:xfrm>
              <a:off x="2971800" y="1676400"/>
              <a:ext cx="762000" cy="6096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 fontScale="92500"/>
            </a:bodyPr>
            <a:lstStyle/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3200" dirty="0" smtClean="0"/>
                <a:t>  =&gt;</a:t>
              </a:r>
            </a:p>
          </p:txBody>
        </p:sp>
        <p:sp>
          <p:nvSpPr>
            <p:cNvPr id="35" name="Content Placeholder 2"/>
            <p:cNvSpPr txBox="1">
              <a:spLocks/>
            </p:cNvSpPr>
            <p:nvPr/>
          </p:nvSpPr>
          <p:spPr>
            <a:xfrm>
              <a:off x="5638800" y="1676400"/>
              <a:ext cx="685800" cy="6096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3200" dirty="0" smtClean="0"/>
                <a:t>=&gt;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146747" y="1295400"/>
            <a:ext cx="1748853" cy="1742420"/>
            <a:chOff x="685800" y="1371600"/>
            <a:chExt cx="1748853" cy="1742420"/>
          </a:xfrm>
        </p:grpSpPr>
        <p:pic>
          <p:nvPicPr>
            <p:cNvPr id="4" name="Picture 3" descr="lapto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5800" y="1371600"/>
              <a:ext cx="1748853" cy="1219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219200" y="2590800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C1</a:t>
              </a:r>
              <a:endParaRPr lang="en-US" sz="2800" b="1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175947" y="1295400"/>
            <a:ext cx="1748853" cy="1742420"/>
            <a:chOff x="685800" y="1371600"/>
            <a:chExt cx="1748853" cy="1742420"/>
          </a:xfrm>
        </p:grpSpPr>
        <p:pic>
          <p:nvPicPr>
            <p:cNvPr id="11" name="Picture 10" descr="lapto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5800" y="1371600"/>
              <a:ext cx="1748853" cy="12192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219200" y="2590800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C2</a:t>
              </a:r>
              <a:endParaRPr lang="en-US" sz="2800" b="1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705600" y="4419600"/>
            <a:ext cx="715020" cy="1742420"/>
            <a:chOff x="7315200" y="1219200"/>
            <a:chExt cx="715020" cy="1742420"/>
          </a:xfrm>
        </p:grpSpPr>
        <p:sp>
          <p:nvSpPr>
            <p:cNvPr id="14" name="TextBox 13"/>
            <p:cNvSpPr txBox="1"/>
            <p:nvPr/>
          </p:nvSpPr>
          <p:spPr>
            <a:xfrm>
              <a:off x="7391400" y="2438400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C4</a:t>
              </a:r>
              <a:endParaRPr lang="en-US" sz="2800" b="1" dirty="0"/>
            </a:p>
          </p:txBody>
        </p:sp>
        <p:pic>
          <p:nvPicPr>
            <p:cNvPr id="15" name="Picture 14" descr="blackberr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15200" y="1219200"/>
              <a:ext cx="715020" cy="1219200"/>
            </a:xfrm>
            <a:prstGeom prst="rect">
              <a:avLst/>
            </a:prstGeom>
          </p:spPr>
        </p:pic>
      </p:grpSp>
      <p:grpSp>
        <p:nvGrpSpPr>
          <p:cNvPr id="16" name="Group 15"/>
          <p:cNvGrpSpPr/>
          <p:nvPr/>
        </p:nvGrpSpPr>
        <p:grpSpPr>
          <a:xfrm>
            <a:off x="1723380" y="4419600"/>
            <a:ext cx="715020" cy="1742420"/>
            <a:chOff x="7543800" y="3886200"/>
            <a:chExt cx="715020" cy="1742420"/>
          </a:xfrm>
        </p:grpSpPr>
        <p:sp>
          <p:nvSpPr>
            <p:cNvPr id="17" name="TextBox 16"/>
            <p:cNvSpPr txBox="1"/>
            <p:nvPr/>
          </p:nvSpPr>
          <p:spPr>
            <a:xfrm>
              <a:off x="7620000" y="5105400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C3</a:t>
              </a:r>
              <a:endParaRPr lang="en-US" sz="2800" b="1" dirty="0"/>
            </a:p>
          </p:txBody>
        </p:sp>
        <p:pic>
          <p:nvPicPr>
            <p:cNvPr id="18" name="Picture 17" descr="blackberr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43800" y="3886200"/>
              <a:ext cx="715020" cy="1219200"/>
            </a:xfrm>
            <a:prstGeom prst="rect">
              <a:avLst/>
            </a:prstGeom>
          </p:spPr>
        </p:pic>
      </p:grpSp>
      <p:grpSp>
        <p:nvGrpSpPr>
          <p:cNvPr id="34" name="Group 33"/>
          <p:cNvGrpSpPr/>
          <p:nvPr/>
        </p:nvGrpSpPr>
        <p:grpSpPr>
          <a:xfrm>
            <a:off x="3733800" y="2971800"/>
            <a:ext cx="1676191" cy="1247020"/>
            <a:chOff x="3733800" y="2971800"/>
            <a:chExt cx="1676191" cy="1247020"/>
          </a:xfrm>
        </p:grpSpPr>
        <p:pic>
          <p:nvPicPr>
            <p:cNvPr id="20" name="Picture 19" descr="wireless_router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33800" y="3418820"/>
              <a:ext cx="1676191" cy="8000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4189534" y="2971800"/>
              <a:ext cx="9920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Relay</a:t>
              </a:r>
              <a:endParaRPr lang="en-US" sz="2800" b="1" dirty="0"/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>
            <a:off x="2743200" y="2667000"/>
            <a:ext cx="3657600" cy="2514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895600" y="2667000"/>
            <a:ext cx="3657600" cy="2514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Coding Scenario</a:t>
            </a:r>
            <a:endParaRPr lang="en-US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304800" y="44958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7696200" y="44958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3505200" y="3866104"/>
            <a:ext cx="980552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C3 </a:t>
            </a:r>
            <a:r>
              <a:rPr lang="en-US" dirty="0" smtClean="0"/>
              <a:t>&amp; C4</a:t>
            </a:r>
            <a:endParaRPr lang="en-US" dirty="0"/>
          </a:p>
        </p:txBody>
      </p: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304800" y="44958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7696200" y="44958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5562600" y="3394364"/>
            <a:ext cx="533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 F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5334000" y="3394364"/>
            <a:ext cx="228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4876800" y="3396690"/>
            <a:ext cx="457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3657600" y="3387436"/>
            <a:ext cx="228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3886200" y="3387436"/>
            <a:ext cx="533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G H</a:t>
            </a:r>
            <a:endParaRPr lang="en-US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3200400" y="3384604"/>
            <a:ext cx="457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C4</a:t>
            </a:r>
            <a:endParaRPr lang="en-US" dirty="0"/>
          </a:p>
        </p:txBody>
      </p:sp>
      <p:grpSp>
        <p:nvGrpSpPr>
          <p:cNvPr id="62" name="Group 19"/>
          <p:cNvGrpSpPr/>
          <p:nvPr/>
        </p:nvGrpSpPr>
        <p:grpSpPr>
          <a:xfrm>
            <a:off x="6172200" y="1600200"/>
            <a:ext cx="1600200" cy="369332"/>
            <a:chOff x="1371600" y="2971800"/>
            <a:chExt cx="1600200" cy="369332"/>
          </a:xfrm>
        </p:grpSpPr>
        <p:sp>
          <p:nvSpPr>
            <p:cNvPr id="63" name="TextBox 62"/>
            <p:cNvSpPr txBox="1"/>
            <p:nvPr/>
          </p:nvSpPr>
          <p:spPr>
            <a:xfrm>
              <a:off x="137160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82880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  B  E  F</a:t>
              </a:r>
              <a:endParaRPr lang="en-US" b="1" dirty="0"/>
            </a:p>
          </p:txBody>
        </p:sp>
      </p:grp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429000" y="1447800"/>
            <a:ext cx="249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COPE [</a:t>
            </a:r>
            <a:r>
              <a:rPr lang="en-US" sz="2800" i="1" dirty="0" err="1" smtClean="0"/>
              <a:t>Katti</a:t>
            </a:r>
            <a:r>
              <a:rPr lang="en-US" sz="2800" i="1" dirty="0" smtClean="0"/>
              <a:t> ’08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3962400" y="1981200"/>
            <a:ext cx="1661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+ </a:t>
            </a:r>
            <a:r>
              <a:rPr lang="en-US" sz="2800" dirty="0" err="1" smtClean="0"/>
              <a:t>REfactor</a:t>
            </a:r>
            <a:endParaRPr lang="en-US" sz="2800" dirty="0"/>
          </a:p>
        </p:txBody>
      </p:sp>
      <p:grpSp>
        <p:nvGrpSpPr>
          <p:cNvPr id="31" name="Group 19"/>
          <p:cNvGrpSpPr/>
          <p:nvPr/>
        </p:nvGrpSpPr>
        <p:grpSpPr>
          <a:xfrm>
            <a:off x="1371600" y="1600200"/>
            <a:ext cx="1600200" cy="369332"/>
            <a:chOff x="1371600" y="2971800"/>
            <a:chExt cx="1600200" cy="369332"/>
          </a:xfrm>
        </p:grpSpPr>
        <p:sp>
          <p:nvSpPr>
            <p:cNvPr id="32" name="TextBox 31"/>
            <p:cNvSpPr txBox="1"/>
            <p:nvPr/>
          </p:nvSpPr>
          <p:spPr>
            <a:xfrm>
              <a:off x="137160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C4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82880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  D  G  H</a:t>
              </a:r>
              <a:endParaRPr lang="en-US" b="1" dirty="0"/>
            </a:p>
          </p:txBody>
        </p:sp>
      </p:grpSp>
      <p:grpSp>
        <p:nvGrpSpPr>
          <p:cNvPr id="59" name="Group 19"/>
          <p:cNvGrpSpPr/>
          <p:nvPr/>
        </p:nvGrpSpPr>
        <p:grpSpPr>
          <a:xfrm>
            <a:off x="1371600" y="1600200"/>
            <a:ext cx="1600200" cy="369332"/>
            <a:chOff x="1371600" y="2971800"/>
            <a:chExt cx="1600200" cy="369332"/>
          </a:xfrm>
        </p:grpSpPr>
        <p:sp>
          <p:nvSpPr>
            <p:cNvPr id="60" name="TextBox 59"/>
            <p:cNvSpPr txBox="1"/>
            <p:nvPr/>
          </p:nvSpPr>
          <p:spPr>
            <a:xfrm>
              <a:off x="137160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C4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82880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  D  G  H</a:t>
              </a:r>
              <a:endParaRPr lang="en-US" b="1" dirty="0"/>
            </a:p>
          </p:txBody>
        </p:sp>
      </p:grpSp>
      <p:grpSp>
        <p:nvGrpSpPr>
          <p:cNvPr id="28" name="Group 19"/>
          <p:cNvGrpSpPr/>
          <p:nvPr/>
        </p:nvGrpSpPr>
        <p:grpSpPr>
          <a:xfrm>
            <a:off x="6172200" y="1600200"/>
            <a:ext cx="1600200" cy="369332"/>
            <a:chOff x="1371600" y="2971800"/>
            <a:chExt cx="1600200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1371600" y="2971800"/>
              <a:ext cx="4572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828800" y="2971800"/>
              <a:ext cx="11430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  B  E  F</a:t>
              </a:r>
              <a:endParaRPr lang="en-US" b="1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505200" y="3886200"/>
            <a:ext cx="2133600" cy="369332"/>
            <a:chOff x="3429000" y="5257800"/>
            <a:chExt cx="2133600" cy="369332"/>
          </a:xfrm>
        </p:grpSpPr>
        <p:sp>
          <p:nvSpPr>
            <p:cNvPr id="51" name="TextBox 50"/>
            <p:cNvSpPr txBox="1"/>
            <p:nvPr/>
          </p:nvSpPr>
          <p:spPr>
            <a:xfrm>
              <a:off x="4419600" y="5257800"/>
              <a:ext cx="1143000" cy="369332"/>
            </a:xfrm>
            <a:prstGeom prst="rect">
              <a:avLst/>
            </a:prstGeom>
            <a:gradFill>
              <a:gsLst>
                <a:gs pos="0">
                  <a:schemeClr val="accent2">
                    <a:tint val="50000"/>
                    <a:satMod val="300000"/>
                    <a:alpha val="70000"/>
                  </a:schemeClr>
                </a:gs>
                <a:gs pos="35000">
                  <a:schemeClr val="accent2">
                    <a:tint val="37000"/>
                    <a:satMod val="300000"/>
                    <a:alpha val="70000"/>
                  </a:schemeClr>
                </a:gs>
                <a:gs pos="100000">
                  <a:schemeClr val="accent2">
                    <a:tint val="15000"/>
                    <a:satMod val="350000"/>
                    <a:alpha val="70000"/>
                  </a:schemeClr>
                </a:gs>
              </a:gsLst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  B  E  F</a:t>
              </a:r>
              <a:endParaRPr lang="en-US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419600" y="5257800"/>
              <a:ext cx="1143000" cy="369332"/>
            </a:xfrm>
            <a:prstGeom prst="rect">
              <a:avLst/>
            </a:prstGeom>
            <a:gradFill>
              <a:gsLst>
                <a:gs pos="0">
                  <a:schemeClr val="accent2">
                    <a:tint val="50000"/>
                    <a:satMod val="300000"/>
                    <a:alpha val="40000"/>
                  </a:schemeClr>
                </a:gs>
                <a:gs pos="35000">
                  <a:schemeClr val="accent2">
                    <a:tint val="37000"/>
                    <a:satMod val="300000"/>
                    <a:alpha val="40000"/>
                  </a:schemeClr>
                </a:gs>
                <a:gs pos="100000">
                  <a:schemeClr val="accent2">
                    <a:tint val="15000"/>
                    <a:satMod val="350000"/>
                    <a:alpha val="40000"/>
                  </a:schemeClr>
                </a:gs>
              </a:gsLst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  D  G  H</a:t>
              </a:r>
              <a:endParaRPr lang="en-US" b="1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429000" y="5257800"/>
              <a:ext cx="980552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C3 </a:t>
              </a:r>
              <a:r>
                <a:rPr lang="en-US" dirty="0" smtClean="0"/>
                <a:t>&amp; C4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0.15833 0.2620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13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0.0125 0.5175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-0.175 0.2620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3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-0.0125 0.5175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00185 L 0.00417 0.2601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139 L 0.09166 0.0707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3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255 L -0.06666 0.0696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371 L 0.11667 0.06968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3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208 L -0.06823 0.06921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4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4"/>
                                      </p:to>
                                    </p:set>
                                    <p:animEffect filter="image" prLst="opacity: 0.4">
                                      <p:cBhvr rctx="IE">
                                        <p:cTn id="83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5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"/>
                                      </p:to>
                                    </p:set>
                                    <p:animEffect filter="image" prLst="opacity: 0.7">
                                      <p:cBhvr rctx="IE">
                                        <p:cTn id="86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162 L 8.33333E-7 0.1333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6 0.07084 L 0.09166 0.20139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0.0713 L 0.11667 0.20278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66 0.06968 L -0.06666 0.20046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67 0.06921 L -0.06667 0.2004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52" grpId="0" animBg="1"/>
      <p:bldP spid="52" grpId="1" animBg="1"/>
      <p:bldP spid="52" grpId="2" animBg="1"/>
      <p:bldP spid="52" grpId="3" animBg="1"/>
      <p:bldP spid="53" grpId="0" animBg="1"/>
      <p:bldP spid="53" grpId="1" animBg="1"/>
      <p:bldP spid="53" grpId="2" animBg="1"/>
      <p:bldP spid="67" grpId="0" animBg="1"/>
      <p:bldP spid="56" grpId="1" animBg="1"/>
      <p:bldP spid="56" grpId="2" animBg="1"/>
      <p:bldP spid="55" grpId="1" animBg="1"/>
      <p:bldP spid="55" grpId="2" animBg="1"/>
      <p:bldP spid="55" grpId="3" animBg="1"/>
      <p:bldP spid="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187575"/>
            <a:ext cx="7924800" cy="1470025"/>
          </a:xfrm>
        </p:spPr>
        <p:txBody>
          <a:bodyPr>
            <a:normAutofit/>
          </a:bodyPr>
          <a:lstStyle/>
          <a:p>
            <a:r>
              <a:rPr lang="en-US" sz="4000" b="1" i="1" dirty="0" smtClean="0">
                <a:solidFill>
                  <a:srgbClr val="C00000"/>
                </a:solidFill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</a:rPr>
            </a:br>
            <a:r>
              <a:rPr lang="en-US" sz="4000" b="1" dirty="0" smtClean="0">
                <a:solidFill>
                  <a:srgbClr val="C00000"/>
                </a:solidFill>
              </a:rPr>
              <a:t>Improve Wireless Performance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3810000"/>
            <a:ext cx="8229600" cy="2316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Focus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on 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hroughput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L</a:t>
            </a:r>
            <a:r>
              <a:rPr lang="en-US" sz="3200" noProof="0" dirty="0" err="1" smtClean="0"/>
              <a:t>everage</a:t>
            </a:r>
            <a:r>
              <a:rPr lang="en-US" sz="3200" noProof="0" dirty="0" smtClean="0"/>
              <a:t> wireless overhearing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5" name="Picture 14" descr="lap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685800"/>
            <a:ext cx="1219200" cy="849957"/>
          </a:xfrm>
          <a:prstGeom prst="rect">
            <a:avLst/>
          </a:prstGeom>
        </p:spPr>
      </p:pic>
      <p:pic>
        <p:nvPicPr>
          <p:cNvPr id="16" name="Picture 15" descr="wireless_rou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34009" y="1143000"/>
            <a:ext cx="1676191" cy="800000"/>
          </a:xfrm>
          <a:prstGeom prst="rect">
            <a:avLst/>
          </a:prstGeom>
        </p:spPr>
      </p:pic>
      <p:pic>
        <p:nvPicPr>
          <p:cNvPr id="18" name="Picture 17" descr="blackberr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10400" y="762000"/>
            <a:ext cx="533400" cy="909515"/>
          </a:xfrm>
          <a:prstGeom prst="rect">
            <a:avLst/>
          </a:prstGeom>
        </p:spPr>
      </p:pic>
      <p:cxnSp>
        <p:nvCxnSpPr>
          <p:cNvPr id="19" name="Straight Arrow Connector 18"/>
          <p:cNvCxnSpPr>
            <a:stCxn id="16" idx="1"/>
            <a:endCxn id="15" idx="3"/>
          </p:cNvCxnSpPr>
          <p:nvPr/>
        </p:nvCxnSpPr>
        <p:spPr>
          <a:xfrm rot="10800000">
            <a:off x="2362201" y="1110780"/>
            <a:ext cx="1371809" cy="43222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410200" y="1350158"/>
            <a:ext cx="1600200" cy="32624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19400" y="1143000"/>
            <a:ext cx="5148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abc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14515" y="1307068"/>
            <a:ext cx="5148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abc</a:t>
            </a: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laptop.pn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6858000" y="3048000"/>
            <a:ext cx="1143000" cy="796834"/>
          </a:xfrm>
          <a:prstGeom prst="rect">
            <a:avLst/>
          </a:prstGeom>
        </p:spPr>
      </p:pic>
      <p:pic>
        <p:nvPicPr>
          <p:cNvPr id="18" name="Picture 17" descr="laptop.pn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7086600" y="3581400"/>
            <a:ext cx="1143000" cy="7968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Implemented in </a:t>
            </a:r>
            <a:r>
              <a:rPr lang="en-US" dirty="0" smtClean="0"/>
              <a:t>Click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Single </a:t>
            </a:r>
            <a:r>
              <a:rPr lang="en-US" dirty="0" smtClean="0"/>
              <a:t>AP with two clients</a:t>
            </a:r>
          </a:p>
          <a:p>
            <a:pPr lvl="1"/>
            <a:r>
              <a:rPr lang="en-US" dirty="0" smtClean="0"/>
              <a:t>C1: perfect overhearing; high rate</a:t>
            </a:r>
          </a:p>
          <a:p>
            <a:pPr lvl="1"/>
            <a:r>
              <a:rPr lang="en-US" dirty="0" smtClean="0"/>
              <a:t>C2: varied overhearing; varied </a:t>
            </a:r>
            <a:r>
              <a:rPr lang="en-US" dirty="0" smtClean="0"/>
              <a:t>rate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Traces </a:t>
            </a:r>
            <a:r>
              <a:rPr lang="en-US" dirty="0" smtClean="0"/>
              <a:t>derived from real-world traffic</a:t>
            </a:r>
          </a:p>
          <a:p>
            <a:pPr lvl="1"/>
            <a:r>
              <a:rPr lang="en-US" dirty="0" smtClean="0"/>
              <a:t>49% inter-client </a:t>
            </a:r>
            <a:r>
              <a:rPr lang="en-US" dirty="0" smtClean="0"/>
              <a:t>redundancy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4" descr="wireless_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1905000"/>
            <a:ext cx="1295400" cy="618259"/>
          </a:xfrm>
          <a:prstGeom prst="rect">
            <a:avLst/>
          </a:prstGeom>
        </p:spPr>
      </p:pic>
      <p:cxnSp>
        <p:nvCxnSpPr>
          <p:cNvPr id="6" name="Straight Arrow Connector 5"/>
          <p:cNvCxnSpPr>
            <a:stCxn id="5" idx="2"/>
          </p:cNvCxnSpPr>
          <p:nvPr/>
        </p:nvCxnSpPr>
        <p:spPr>
          <a:xfrm rot="16200000" flipH="1">
            <a:off x="7338579" y="2690380"/>
            <a:ext cx="448543" cy="114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6400800" y="1905002"/>
            <a:ext cx="609600" cy="2285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334000" y="1524000"/>
            <a:ext cx="1143000" cy="1238310"/>
            <a:chOff x="5867400" y="2667000"/>
            <a:chExt cx="1143000" cy="1238310"/>
          </a:xfrm>
        </p:grpSpPr>
        <p:pic>
          <p:nvPicPr>
            <p:cNvPr id="9" name="Picture 8" descr="laptop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67400" y="2667000"/>
              <a:ext cx="1143000" cy="796834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096000" y="3505200"/>
              <a:ext cx="4507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C1</a:t>
              </a:r>
              <a:endParaRPr lang="en-US" sz="2000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239000" y="4114800"/>
            <a:ext cx="1143000" cy="1238310"/>
            <a:chOff x="7315200" y="2667000"/>
            <a:chExt cx="1143000" cy="1238310"/>
          </a:xfrm>
        </p:grpSpPr>
        <p:pic>
          <p:nvPicPr>
            <p:cNvPr id="12" name="Picture 11" descr="laptop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15200" y="2667000"/>
              <a:ext cx="1143000" cy="796834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7620000" y="3505200"/>
              <a:ext cx="4507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C2</a:t>
              </a:r>
              <a:endParaRPr lang="en-US" sz="2000" b="1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924800" y="313586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Near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130467" y="3657600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Middle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359453" y="4191000"/>
            <a:ext cx="479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Far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Testbed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347472">
              <a:spcBef>
                <a:spcPts val="1800"/>
              </a:spcBef>
              <a:buNone/>
            </a:pPr>
            <a:r>
              <a:rPr lang="en-US" dirty="0" smtClean="0"/>
              <a:t>	</a:t>
            </a:r>
            <a:r>
              <a:rPr lang="en-US" dirty="0" err="1" smtClean="0"/>
              <a:t>Goodput</a:t>
            </a:r>
            <a:r>
              <a:rPr lang="en-US" dirty="0" smtClean="0"/>
              <a:t> = 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2743200" y="1752600"/>
            <a:ext cx="3238500" cy="990600"/>
            <a:chOff x="7239000" y="1066800"/>
            <a:chExt cx="3238500" cy="990600"/>
          </a:xfrm>
        </p:grpSpPr>
        <p:sp>
          <p:nvSpPr>
            <p:cNvPr id="49" name="Content Placeholder 2"/>
            <p:cNvSpPr txBox="1">
              <a:spLocks/>
            </p:cNvSpPr>
            <p:nvPr/>
          </p:nvSpPr>
          <p:spPr>
            <a:xfrm>
              <a:off x="7239000" y="1066800"/>
              <a:ext cx="3238500" cy="5334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Total 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Data Transferred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Content Placeholder 2"/>
            <p:cNvSpPr txBox="1">
              <a:spLocks/>
            </p:cNvSpPr>
            <p:nvPr/>
          </p:nvSpPr>
          <p:spPr>
            <a:xfrm>
              <a:off x="7239000" y="1524000"/>
              <a:ext cx="3238500" cy="5334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Total Transmission Time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7315200" y="1524000"/>
              <a:ext cx="304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1447800" y="3657600"/>
          <a:ext cx="61722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200"/>
                <a:gridCol w="1447800"/>
                <a:gridCol w="1447800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C2’s Distance</a:t>
                      </a:r>
                      <a:br>
                        <a:rPr lang="en-US" sz="2000" b="1" dirty="0" smtClean="0"/>
                      </a:br>
                      <a:r>
                        <a:rPr lang="en-US" sz="2000" b="1" dirty="0" smtClean="0"/>
                        <a:t>From AP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REfactor</a:t>
                      </a:r>
                      <a:r>
                        <a:rPr lang="en-US" sz="2000" b="1" dirty="0" smtClean="0"/>
                        <a:t/>
                      </a:r>
                      <a:br>
                        <a:rPr lang="en-US" sz="2000" b="1" dirty="0" smtClean="0"/>
                      </a:br>
                      <a:r>
                        <a:rPr lang="en-US" sz="2000" b="1" dirty="0" err="1" smtClean="0"/>
                        <a:t>Goodput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 RE</a:t>
                      </a:r>
                      <a:br>
                        <a:rPr lang="en-US" sz="2000" b="1" dirty="0" smtClean="0"/>
                      </a:br>
                      <a:r>
                        <a:rPr lang="en-US" sz="2000" b="1" dirty="0" err="1" smtClean="0"/>
                        <a:t>Goodput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Percentage</a:t>
                      </a:r>
                      <a:br>
                        <a:rPr lang="en-US" sz="2000" b="1" dirty="0" smtClean="0"/>
                      </a:br>
                      <a:r>
                        <a:rPr lang="en-US" sz="2000" b="1" dirty="0" smtClean="0"/>
                        <a:t>Improvement</a:t>
                      </a:r>
                      <a:endParaRPr 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3m (near)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4.0 Mbps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 Mbps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20%</a:t>
                      </a:r>
                      <a:endParaRPr lang="en-US" sz="2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6m (middle)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3.0 Mbps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2.6 Mbps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14%</a:t>
                      </a:r>
                      <a:endParaRPr lang="en-US" sz="2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10m (far)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1.3 Mbps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1.2 Mbps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6%</a:t>
                      </a:r>
                      <a:endParaRPr lang="en-US" sz="2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10" name="Picture 9" descr="ap_buffalo_whr-hp-g54_vertic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1143000"/>
            <a:ext cx="1676400" cy="1954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Simulation Results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533400" y="1295400"/>
          <a:ext cx="8229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934200" y="2286000"/>
            <a:ext cx="1600200" cy="6096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 flipH="1" flipV="1">
            <a:off x="-952500" y="2552700"/>
            <a:ext cx="5334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362200" y="1752600"/>
            <a:ext cx="1524000" cy="990600"/>
            <a:chOff x="2362200" y="1752600"/>
            <a:chExt cx="1524000" cy="990600"/>
          </a:xfrm>
        </p:grpSpPr>
        <p:sp>
          <p:nvSpPr>
            <p:cNvPr id="5" name="Oval 4"/>
            <p:cNvSpPr/>
            <p:nvPr/>
          </p:nvSpPr>
          <p:spPr>
            <a:xfrm>
              <a:off x="2362200" y="1752600"/>
              <a:ext cx="1524000" cy="9906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5400000" flipH="1" flipV="1">
              <a:off x="3275806" y="2209800"/>
              <a:ext cx="457994" cy="79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 w="sm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6858000" y="2362200"/>
            <a:ext cx="1752600" cy="914400"/>
            <a:chOff x="6858000" y="2362200"/>
            <a:chExt cx="1752600" cy="914400"/>
          </a:xfrm>
        </p:grpSpPr>
        <p:sp>
          <p:nvSpPr>
            <p:cNvPr id="28" name="Oval 27"/>
            <p:cNvSpPr/>
            <p:nvPr/>
          </p:nvSpPr>
          <p:spPr>
            <a:xfrm>
              <a:off x="6858000" y="2362200"/>
              <a:ext cx="1752600" cy="9144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7467600" y="2819400"/>
              <a:ext cx="457994" cy="79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 w="sm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2286000" y="1752600"/>
            <a:ext cx="1143000" cy="5334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 animBg="0"/>
        </p:bldSub>
      </p:bldGraphic>
      <p:bldP spid="6" grpId="0" animBg="1"/>
      <p:bldP spid="6" grpId="1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 to 20% improvement in wireless </a:t>
            </a:r>
            <a:r>
              <a:rPr lang="en-US" dirty="0" err="1" smtClean="0"/>
              <a:t>goodput</a:t>
            </a:r>
            <a:endParaRPr lang="en-US" dirty="0" smtClean="0"/>
          </a:p>
          <a:p>
            <a:r>
              <a:rPr lang="en-US" dirty="0" smtClean="0"/>
              <a:t>Fine-grained at network layer</a:t>
            </a:r>
          </a:p>
          <a:p>
            <a:pPr lvl="1"/>
            <a:r>
              <a:rPr lang="en-US" dirty="0" smtClean="0"/>
              <a:t>Enables better leveraging of overhearing  </a:t>
            </a:r>
          </a:p>
          <a:p>
            <a:pPr lvl="1"/>
            <a:r>
              <a:rPr lang="en-US" dirty="0" smtClean="0"/>
              <a:t>Savings with any type of application</a:t>
            </a:r>
          </a:p>
          <a:p>
            <a:r>
              <a:rPr lang="en-US" dirty="0" smtClean="0"/>
              <a:t>Improvements in several wireless scenarios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i="1" dirty="0" smtClean="0"/>
              <a:t>agember@cs.wisc.edu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</a:t>
            </a:r>
            <a:r>
              <a:rPr lang="en-US" dirty="0" err="1" smtClean="0"/>
              <a:t>REfactor</a:t>
            </a:r>
            <a:r>
              <a:rPr lang="en-US" dirty="0" smtClean="0"/>
              <a:t> + Network 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Click simulation with </a:t>
            </a:r>
            <a:br>
              <a:rPr lang="en-US" dirty="0" smtClean="0"/>
            </a:br>
            <a:r>
              <a:rPr lang="en-US" dirty="0" err="1" smtClean="0"/>
              <a:t>REfactor</a:t>
            </a:r>
            <a:r>
              <a:rPr lang="en-US" dirty="0" smtClean="0"/>
              <a:t> + COPE </a:t>
            </a:r>
            <a:r>
              <a:rPr lang="en-US" sz="3000" dirty="0" smtClean="0"/>
              <a:t>[</a:t>
            </a:r>
            <a:r>
              <a:rPr lang="en-US" sz="3000" i="1" dirty="0" err="1" smtClean="0"/>
              <a:t>Katti</a:t>
            </a:r>
            <a:r>
              <a:rPr lang="en-US" sz="3000" i="1" dirty="0" smtClean="0"/>
              <a:t> ‘06</a:t>
            </a:r>
            <a:r>
              <a:rPr lang="en-US" sz="3000" dirty="0" smtClean="0"/>
              <a:t>]</a:t>
            </a:r>
            <a:endParaRPr lang="en-US" sz="3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33600" y="3124200"/>
          <a:ext cx="4624822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2411"/>
                <a:gridCol w="23124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C3 &amp; C4 Overhearing</a:t>
                      </a:r>
                      <a:br>
                        <a:rPr lang="en-US" sz="2400" b="1" dirty="0" smtClean="0"/>
                      </a:br>
                      <a:r>
                        <a:rPr lang="en-US" sz="2400" b="1" dirty="0" smtClean="0"/>
                        <a:t>Percentage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/>
                        <a:t>Percent better </a:t>
                      </a:r>
                      <a:br>
                        <a:rPr lang="en-US" sz="2400" b="1" baseline="0" dirty="0" smtClean="0"/>
                      </a:br>
                      <a:r>
                        <a:rPr lang="en-US" sz="2400" b="1" baseline="0" dirty="0" smtClean="0"/>
                        <a:t>than just COPE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90%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14%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50%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10%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10%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3%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SHA-1 vs. Self-addressed Chunks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667000"/>
          <a:ext cx="815340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Minimum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dirty="0" smtClean="0"/>
                        <a:t>chunk size</a:t>
                      </a:r>
                      <a:endParaRPr lang="en-US" sz="2200" b="1" dirty="0"/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REfactor</a:t>
                      </a:r>
                      <a:endParaRPr lang="en-US" sz="2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SHA Hash Based</a:t>
                      </a:r>
                      <a:endParaRPr lang="en-US" sz="2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Redundancy Detected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Effective</a:t>
                      </a:r>
                      <a:r>
                        <a:rPr lang="en-US" sz="2200" b="1" baseline="0" dirty="0" smtClean="0"/>
                        <a:t> RE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Redundancy Detected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Effective RE</a:t>
                      </a:r>
                      <a:endParaRPr lang="en-U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0.31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0.27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0.41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0.22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0.28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0.26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0.38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0.29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128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0.23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0.22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0.31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0.27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vs. Unique Chunks Tradeoff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Require </a:t>
            </a:r>
            <a:r>
              <a:rPr lang="en-US" i="1" dirty="0" smtClean="0"/>
              <a:t>2</a:t>
            </a:r>
            <a:r>
              <a:rPr lang="en-US" i="1" baseline="30000" dirty="0" smtClean="0"/>
              <a:t>n</a:t>
            </a:r>
            <a:r>
              <a:rPr lang="en-US" i="1" dirty="0" smtClean="0"/>
              <a:t> * m </a:t>
            </a:r>
            <a:r>
              <a:rPr lang="en-US" dirty="0" smtClean="0"/>
              <a:t>bytes of memory </a:t>
            </a:r>
            <a:br>
              <a:rPr lang="en-US" dirty="0" smtClean="0"/>
            </a:br>
            <a:r>
              <a:rPr lang="en-US" dirty="0" smtClean="0"/>
              <a:t>to store </a:t>
            </a:r>
            <a:r>
              <a:rPr lang="en-US" i="1" dirty="0" smtClean="0"/>
              <a:t>2</a:t>
            </a:r>
            <a:r>
              <a:rPr lang="en-US" i="1" baseline="30000" dirty="0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chunks of maximize size </a:t>
            </a:r>
            <a:r>
              <a:rPr lang="en-US" i="1" dirty="0" smtClean="0"/>
              <a:t>m</a:t>
            </a:r>
            <a:endParaRPr lang="en-US" dirty="0" smtClean="0"/>
          </a:p>
        </p:txBody>
      </p:sp>
      <p:pic>
        <p:nvPicPr>
          <p:cNvPr id="5" name="Picture 4" descr="collision_flus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6400" y="2743200"/>
            <a:ext cx="5860435" cy="3172847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 RE</a:t>
            </a:r>
            <a:endParaRPr lang="en-US" dirty="0"/>
          </a:p>
        </p:txBody>
      </p:sp>
      <p:pic>
        <p:nvPicPr>
          <p:cNvPr id="4" name="Content Placeholder 3" descr="benefit_multi_chunk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14400" y="1447800"/>
            <a:ext cx="7414052" cy="38862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27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286000" y="2057400"/>
            <a:ext cx="5638800" cy="2334126"/>
            <a:chOff x="2286000" y="2438400"/>
            <a:chExt cx="5638800" cy="2334126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2286000" y="2438400"/>
              <a:ext cx="5638800" cy="533400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026442" y="4772526"/>
              <a:ext cx="685800" cy="0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667000" y="2057400"/>
            <a:ext cx="5334000" cy="2514600"/>
            <a:chOff x="2667000" y="2438400"/>
            <a:chExt cx="5334000" cy="25146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7010400" y="4066674"/>
              <a:ext cx="685800" cy="0"/>
            </a:xfrm>
            <a:prstGeom prst="line">
              <a:avLst/>
            </a:prstGeom>
            <a:ln w="762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2667000" y="2438400"/>
              <a:ext cx="5334000" cy="2514600"/>
            </a:xfrm>
            <a:prstGeom prst="line">
              <a:avLst/>
            </a:prstGeom>
            <a:ln w="762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6813884" y="2286000"/>
            <a:ext cx="501316" cy="2743200"/>
            <a:chOff x="6813884" y="2667000"/>
            <a:chExt cx="501316" cy="2743200"/>
          </a:xfrm>
        </p:grpSpPr>
        <p:sp>
          <p:nvSpPr>
            <p:cNvPr id="16" name="Oval 15"/>
            <p:cNvSpPr/>
            <p:nvPr/>
          </p:nvSpPr>
          <p:spPr>
            <a:xfrm>
              <a:off x="6813884" y="2667000"/>
              <a:ext cx="457200" cy="457200"/>
            </a:xfrm>
            <a:prstGeom prst="ellipse">
              <a:avLst/>
            </a:pr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858000" y="4953000"/>
              <a:ext cx="457200" cy="457200"/>
            </a:xfrm>
            <a:prstGeom prst="ellipse">
              <a:avLst/>
            </a:pr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2400" y="2133600"/>
            <a:ext cx="533400" cy="2895600"/>
            <a:chOff x="3962400" y="2514600"/>
            <a:chExt cx="533400" cy="2895600"/>
          </a:xfrm>
        </p:grpSpPr>
        <p:sp>
          <p:nvSpPr>
            <p:cNvPr id="18" name="Oval 17"/>
            <p:cNvSpPr/>
            <p:nvPr/>
          </p:nvSpPr>
          <p:spPr>
            <a:xfrm>
              <a:off x="3962400" y="2514600"/>
              <a:ext cx="457200" cy="457200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038600" y="4953000"/>
              <a:ext cx="457200" cy="457200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457200" y="5410200"/>
            <a:ext cx="8229600" cy="71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Use model to decide on removal of 64B chunk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Simulation  Results - Airtime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533400" y="1295400"/>
          <a:ext cx="8229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Arrow Connector 18"/>
          <p:cNvCxnSpPr/>
          <p:nvPr/>
        </p:nvCxnSpPr>
        <p:spPr>
          <a:xfrm rot="16200000" flipH="1">
            <a:off x="3619500" y="2857500"/>
            <a:ext cx="1524000" cy="12954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1676400" y="3048000"/>
            <a:ext cx="16002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14"/>
          <p:cNvGrpSpPr/>
          <p:nvPr/>
        </p:nvGrpSpPr>
        <p:grpSpPr>
          <a:xfrm>
            <a:off x="685800" y="4495800"/>
            <a:ext cx="1748853" cy="1742420"/>
            <a:chOff x="685800" y="4495800"/>
            <a:chExt cx="1748853" cy="1742420"/>
          </a:xfrm>
        </p:grpSpPr>
        <p:pic>
          <p:nvPicPr>
            <p:cNvPr id="5" name="Picture 4" descr="lapto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5800" y="4495800"/>
              <a:ext cx="1748853" cy="1219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219200" y="5715000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C1</a:t>
              </a:r>
              <a:endParaRPr lang="en-US" sz="2800" b="1" dirty="0"/>
            </a:p>
          </p:txBody>
        </p:sp>
      </p:grpSp>
      <p:grpSp>
        <p:nvGrpSpPr>
          <p:cNvPr id="12" name="Group 13"/>
          <p:cNvGrpSpPr/>
          <p:nvPr/>
        </p:nvGrpSpPr>
        <p:grpSpPr>
          <a:xfrm>
            <a:off x="5105400" y="4495800"/>
            <a:ext cx="1020048" cy="1742420"/>
            <a:chOff x="5257800" y="4495800"/>
            <a:chExt cx="1020048" cy="1742420"/>
          </a:xfrm>
        </p:grpSpPr>
        <p:pic>
          <p:nvPicPr>
            <p:cNvPr id="6" name="Picture 5" descr="iphone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57800" y="4495800"/>
              <a:ext cx="1020048" cy="11430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638800" y="5715000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C2</a:t>
              </a:r>
              <a:endParaRPr lang="en-US" sz="2800" b="1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86000" y="1447800"/>
            <a:ext cx="1676191" cy="1181000"/>
            <a:chOff x="2286000" y="1447800"/>
            <a:chExt cx="1676191" cy="1181000"/>
          </a:xfrm>
        </p:grpSpPr>
        <p:pic>
          <p:nvPicPr>
            <p:cNvPr id="4" name="Picture 3" descr="wireless_router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86000" y="1828800"/>
              <a:ext cx="1676191" cy="8000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895600" y="1447800"/>
              <a:ext cx="7761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AP1</a:t>
              </a:r>
              <a:endParaRPr lang="en-US" sz="2800" b="1" dirty="0"/>
            </a:p>
          </p:txBody>
        </p:sp>
      </p:grpSp>
      <p:grpSp>
        <p:nvGrpSpPr>
          <p:cNvPr id="14" name="Group 19"/>
          <p:cNvGrpSpPr/>
          <p:nvPr/>
        </p:nvGrpSpPr>
        <p:grpSpPr>
          <a:xfrm>
            <a:off x="2438400" y="2133600"/>
            <a:ext cx="1676400" cy="369332"/>
            <a:chOff x="1371600" y="2971800"/>
            <a:chExt cx="1676400" cy="369332"/>
          </a:xfrm>
        </p:grpSpPr>
        <p:sp>
          <p:nvSpPr>
            <p:cNvPr id="17" name="TextBox 16"/>
            <p:cNvSpPr txBox="1"/>
            <p:nvPr/>
          </p:nvSpPr>
          <p:spPr>
            <a:xfrm>
              <a:off x="13716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C1</a:t>
              </a:r>
              <a:endParaRPr lang="en-US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098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ABEF</a:t>
              </a:r>
              <a:endParaRPr lang="en-US" b="1" dirty="0"/>
            </a:p>
          </p:txBody>
        </p:sp>
      </p:grpSp>
      <p:grpSp>
        <p:nvGrpSpPr>
          <p:cNvPr id="15" name="Group 19"/>
          <p:cNvGrpSpPr/>
          <p:nvPr/>
        </p:nvGrpSpPr>
        <p:grpSpPr>
          <a:xfrm>
            <a:off x="2438400" y="2133600"/>
            <a:ext cx="1676400" cy="369332"/>
            <a:chOff x="1371600" y="2971800"/>
            <a:chExt cx="1676400" cy="369332"/>
          </a:xfrm>
        </p:grpSpPr>
        <p:sp>
          <p:nvSpPr>
            <p:cNvPr id="28" name="TextBox 27"/>
            <p:cNvSpPr txBox="1"/>
            <p:nvPr/>
          </p:nvSpPr>
          <p:spPr>
            <a:xfrm>
              <a:off x="13716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C1</a:t>
              </a:r>
              <a:endParaRPr lang="en-US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098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ABEF</a:t>
              </a:r>
              <a:endParaRPr lang="en-US" b="1" dirty="0"/>
            </a:p>
          </p:txBody>
        </p:sp>
      </p:grpSp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762000" y="1371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553200" y="4419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2667000" y="4419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Multi-AP Scenario</a:t>
            </a:r>
            <a:endParaRPr lang="en-US" dirty="0"/>
          </a:p>
        </p:txBody>
      </p:sp>
      <p:grpSp>
        <p:nvGrpSpPr>
          <p:cNvPr id="16" name="Group 11"/>
          <p:cNvGrpSpPr/>
          <p:nvPr/>
        </p:nvGrpSpPr>
        <p:grpSpPr>
          <a:xfrm>
            <a:off x="5867400" y="1447800"/>
            <a:ext cx="1676191" cy="1181000"/>
            <a:chOff x="5867400" y="1524000"/>
            <a:chExt cx="1676191" cy="1181000"/>
          </a:xfrm>
        </p:grpSpPr>
        <p:pic>
          <p:nvPicPr>
            <p:cNvPr id="10" name="Picture 9" descr="wireless_router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67400" y="1905000"/>
              <a:ext cx="1676191" cy="8000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6477000" y="1524000"/>
              <a:ext cx="7761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AP2</a:t>
              </a:r>
              <a:endParaRPr lang="en-US" sz="2800" b="1" dirty="0"/>
            </a:p>
          </p:txBody>
        </p:sp>
      </p:grp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2667000" y="4419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6553200" y="4419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762000" y="1371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7772400" y="1371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1" name="Group 19"/>
          <p:cNvGrpSpPr/>
          <p:nvPr/>
        </p:nvGrpSpPr>
        <p:grpSpPr>
          <a:xfrm>
            <a:off x="5867400" y="2057400"/>
            <a:ext cx="1676400" cy="369332"/>
            <a:chOff x="1371600" y="2971800"/>
            <a:chExt cx="1676400" cy="369332"/>
          </a:xfrm>
        </p:grpSpPr>
        <p:sp>
          <p:nvSpPr>
            <p:cNvPr id="43" name="TextBox 42"/>
            <p:cNvSpPr txBox="1"/>
            <p:nvPr/>
          </p:nvSpPr>
          <p:spPr>
            <a:xfrm>
              <a:off x="13716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C2</a:t>
              </a:r>
              <a:endParaRPr lang="en-US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2098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ABCD</a:t>
              </a:r>
              <a:endParaRPr lang="en-US" b="1" dirty="0"/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 rot="5400000">
            <a:off x="5295900" y="3162300"/>
            <a:ext cx="16764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2" name="Group 46"/>
          <p:cNvGrpSpPr/>
          <p:nvPr/>
        </p:nvGrpSpPr>
        <p:grpSpPr>
          <a:xfrm>
            <a:off x="5867400" y="2057400"/>
            <a:ext cx="1676400" cy="369332"/>
            <a:chOff x="-2286000" y="3657600"/>
            <a:chExt cx="1676400" cy="369332"/>
          </a:xfrm>
        </p:grpSpPr>
        <p:sp>
          <p:nvSpPr>
            <p:cNvPr id="48" name="TextBox 47"/>
            <p:cNvSpPr txBox="1"/>
            <p:nvPr/>
          </p:nvSpPr>
          <p:spPr>
            <a:xfrm>
              <a:off x="-2286000" y="36576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C2</a:t>
              </a:r>
              <a:endParaRPr lang="en-US" b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-1143000" y="3657600"/>
              <a:ext cx="5334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CD</a:t>
              </a:r>
              <a:endParaRPr lang="en-US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-1447800" y="3657600"/>
              <a:ext cx="304800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</a:t>
              </a:r>
              <a:endParaRPr lang="en-US" b="1" dirty="0"/>
            </a:p>
          </p:txBody>
        </p:sp>
      </p:grpSp>
      <p:graphicFrame>
        <p:nvGraphicFramePr>
          <p:cNvPr id="51" name="Table 50"/>
          <p:cNvGraphicFramePr>
            <a:graphicFrameLocks noGrp="1"/>
          </p:cNvGraphicFramePr>
          <p:nvPr/>
        </p:nvGraphicFramePr>
        <p:xfrm>
          <a:off x="7772400" y="1371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3" name="Group 19"/>
          <p:cNvGrpSpPr/>
          <p:nvPr/>
        </p:nvGrpSpPr>
        <p:grpSpPr>
          <a:xfrm>
            <a:off x="4724400" y="4689764"/>
            <a:ext cx="1676400" cy="369332"/>
            <a:chOff x="1371600" y="2971800"/>
            <a:chExt cx="1676400" cy="369332"/>
          </a:xfrm>
        </p:grpSpPr>
        <p:sp>
          <p:nvSpPr>
            <p:cNvPr id="53" name="TextBox 52"/>
            <p:cNvSpPr txBox="1"/>
            <p:nvPr/>
          </p:nvSpPr>
          <p:spPr>
            <a:xfrm>
              <a:off x="13716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C1</a:t>
              </a:r>
              <a:endParaRPr lang="en-US" b="1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2098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ABCD</a:t>
              </a:r>
              <a:endParaRPr lang="en-US" b="1" dirty="0"/>
            </a:p>
          </p:txBody>
        </p:sp>
      </p:grpSp>
      <p:graphicFrame>
        <p:nvGraphicFramePr>
          <p:cNvPr id="55" name="Table 54"/>
          <p:cNvGraphicFramePr>
            <a:graphicFrameLocks noGrp="1"/>
          </p:cNvGraphicFramePr>
          <p:nvPr/>
        </p:nvGraphicFramePr>
        <p:xfrm>
          <a:off x="6553200" y="44196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6" name="Straight Arrow Connector 55"/>
          <p:cNvCxnSpPr/>
          <p:nvPr/>
        </p:nvCxnSpPr>
        <p:spPr>
          <a:xfrm rot="10800000">
            <a:off x="3886200" y="2133600"/>
            <a:ext cx="1828800" cy="158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-0.175 0.3731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8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24167 0.3731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18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125 0.3842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1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Leveraging Overheard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Reduced transmissions =&gt; more capacity</a:t>
            </a:r>
          </a:p>
          <a:p>
            <a:r>
              <a:rPr lang="en-US" dirty="0" smtClean="0"/>
              <a:t>Several techniques</a:t>
            </a:r>
          </a:p>
          <a:p>
            <a:pPr lvl="1"/>
            <a:r>
              <a:rPr lang="en-US" b="1" dirty="0" smtClean="0"/>
              <a:t>RTS-id</a:t>
            </a:r>
            <a:r>
              <a:rPr lang="en-US" dirty="0" smtClean="0"/>
              <a:t>: suppress transmissions [</a:t>
            </a:r>
            <a:r>
              <a:rPr lang="en-US" i="1" dirty="0" err="1" smtClean="0"/>
              <a:t>Afanasyev</a:t>
            </a:r>
            <a:r>
              <a:rPr lang="en-US" i="1" dirty="0" smtClean="0"/>
              <a:t> ‘08</a:t>
            </a:r>
            <a:r>
              <a:rPr lang="en-US" dirty="0" smtClean="0"/>
              <a:t>]</a:t>
            </a:r>
          </a:p>
          <a:p>
            <a:pPr lvl="1"/>
            <a:r>
              <a:rPr lang="en-US" b="1" dirty="0" err="1" smtClean="0"/>
              <a:t>ExOR</a:t>
            </a:r>
            <a:r>
              <a:rPr lang="en-US" dirty="0" smtClean="0"/>
              <a:t>: better forwarding [</a:t>
            </a:r>
            <a:r>
              <a:rPr lang="en-US" i="1" dirty="0" err="1" smtClean="0"/>
              <a:t>Biswas</a:t>
            </a:r>
            <a:r>
              <a:rPr lang="en-US" i="1" dirty="0" smtClean="0"/>
              <a:t> ‘05</a:t>
            </a:r>
            <a:r>
              <a:rPr lang="en-US" dirty="0" smtClean="0"/>
              <a:t>]</a:t>
            </a:r>
          </a:p>
          <a:p>
            <a:pPr lvl="1"/>
            <a:r>
              <a:rPr lang="en-US" b="1" dirty="0" smtClean="0"/>
              <a:t>COPE</a:t>
            </a:r>
            <a:r>
              <a:rPr lang="en-US" dirty="0" smtClean="0"/>
              <a:t>: network coding [</a:t>
            </a:r>
            <a:r>
              <a:rPr lang="en-US" i="1" dirty="0" err="1" smtClean="0"/>
              <a:t>Katti</a:t>
            </a:r>
            <a:r>
              <a:rPr lang="en-US" i="1" dirty="0" smtClean="0"/>
              <a:t> ‘08</a:t>
            </a:r>
            <a:r>
              <a:rPr lang="en-US" dirty="0" smtClean="0"/>
              <a:t>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105400"/>
            <a:ext cx="77724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3000" b="1" dirty="0" smtClean="0"/>
              <a:t>Do not leverage duplication across transfers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Straight Arrow Connector 57"/>
          <p:cNvCxnSpPr/>
          <p:nvPr/>
        </p:nvCxnSpPr>
        <p:spPr>
          <a:xfrm rot="10800000">
            <a:off x="5334000" y="2895600"/>
            <a:ext cx="14478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Ad-hoc Mesh Scenario</a:t>
            </a:r>
            <a:endParaRPr lang="en-US" dirty="0"/>
          </a:p>
        </p:txBody>
      </p:sp>
      <p:grpSp>
        <p:nvGrpSpPr>
          <p:cNvPr id="3" name="Group 12"/>
          <p:cNvGrpSpPr/>
          <p:nvPr/>
        </p:nvGrpSpPr>
        <p:grpSpPr>
          <a:xfrm>
            <a:off x="3737547" y="4495800"/>
            <a:ext cx="1748853" cy="1742420"/>
            <a:chOff x="3657600" y="4495800"/>
            <a:chExt cx="1748853" cy="1742420"/>
          </a:xfrm>
        </p:grpSpPr>
        <p:pic>
          <p:nvPicPr>
            <p:cNvPr id="5" name="Picture 4" descr="lapto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57600" y="4495800"/>
              <a:ext cx="1748853" cy="12192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4191000" y="5715000"/>
              <a:ext cx="5693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R1</a:t>
              </a:r>
              <a:endParaRPr lang="en-US" sz="2800" b="1" dirty="0"/>
            </a:p>
          </p:txBody>
        </p:sp>
      </p:grpSp>
      <p:grpSp>
        <p:nvGrpSpPr>
          <p:cNvPr id="4" name="Group 11"/>
          <p:cNvGrpSpPr/>
          <p:nvPr/>
        </p:nvGrpSpPr>
        <p:grpSpPr>
          <a:xfrm>
            <a:off x="3737547" y="1295400"/>
            <a:ext cx="1748853" cy="1752600"/>
            <a:chOff x="3962400" y="1295400"/>
            <a:chExt cx="1748853" cy="1752600"/>
          </a:xfrm>
        </p:grpSpPr>
        <p:pic>
          <p:nvPicPr>
            <p:cNvPr id="10" name="Picture 9" descr="lapto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62400" y="1828800"/>
              <a:ext cx="1748853" cy="1219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572000" y="1295400"/>
              <a:ext cx="5693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R2</a:t>
              </a:r>
              <a:endParaRPr lang="en-US" sz="2800" b="1" dirty="0"/>
            </a:p>
          </p:txBody>
        </p:sp>
      </p:grpSp>
      <p:grpSp>
        <p:nvGrpSpPr>
          <p:cNvPr id="7" name="Group 17"/>
          <p:cNvGrpSpPr/>
          <p:nvPr/>
        </p:nvGrpSpPr>
        <p:grpSpPr>
          <a:xfrm>
            <a:off x="6858000" y="2819400"/>
            <a:ext cx="715020" cy="1742420"/>
            <a:chOff x="7315200" y="1219200"/>
            <a:chExt cx="715020" cy="1742420"/>
          </a:xfrm>
        </p:grpSpPr>
        <p:sp>
          <p:nvSpPr>
            <p:cNvPr id="9" name="TextBox 8"/>
            <p:cNvSpPr txBox="1"/>
            <p:nvPr/>
          </p:nvSpPr>
          <p:spPr>
            <a:xfrm>
              <a:off x="7391400" y="2438400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C2</a:t>
              </a:r>
              <a:endParaRPr lang="en-US" sz="2800" b="1" dirty="0"/>
            </a:p>
          </p:txBody>
        </p:sp>
        <p:pic>
          <p:nvPicPr>
            <p:cNvPr id="14" name="Picture 13" descr="blackberr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15200" y="1219200"/>
              <a:ext cx="715020" cy="1219200"/>
            </a:xfrm>
            <a:prstGeom prst="rect">
              <a:avLst/>
            </a:prstGeom>
          </p:spPr>
        </p:pic>
      </p:grpSp>
      <p:grpSp>
        <p:nvGrpSpPr>
          <p:cNvPr id="8" name="Group 16"/>
          <p:cNvGrpSpPr/>
          <p:nvPr/>
        </p:nvGrpSpPr>
        <p:grpSpPr>
          <a:xfrm>
            <a:off x="1600200" y="2819400"/>
            <a:ext cx="715020" cy="1742420"/>
            <a:chOff x="7543800" y="3886200"/>
            <a:chExt cx="715020" cy="1742420"/>
          </a:xfrm>
        </p:grpSpPr>
        <p:sp>
          <p:nvSpPr>
            <p:cNvPr id="15" name="TextBox 14"/>
            <p:cNvSpPr txBox="1"/>
            <p:nvPr/>
          </p:nvSpPr>
          <p:spPr>
            <a:xfrm>
              <a:off x="7620000" y="5105400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C1</a:t>
              </a:r>
              <a:endParaRPr lang="en-US" sz="2800" b="1" dirty="0"/>
            </a:p>
          </p:txBody>
        </p:sp>
        <p:pic>
          <p:nvPicPr>
            <p:cNvPr id="16" name="Picture 15" descr="blackberr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43800" y="3886200"/>
              <a:ext cx="715020" cy="1219200"/>
            </a:xfrm>
            <a:prstGeom prst="rect">
              <a:avLst/>
            </a:prstGeom>
          </p:spPr>
        </p:pic>
      </p:grp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7696200" y="28194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562600" y="49530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562600" y="11430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flipV="1">
            <a:off x="2362200" y="2362200"/>
            <a:ext cx="1524000" cy="838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438399" y="3581400"/>
            <a:ext cx="1524003" cy="12954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2" name="Group 19"/>
          <p:cNvGrpSpPr/>
          <p:nvPr/>
        </p:nvGrpSpPr>
        <p:grpSpPr>
          <a:xfrm>
            <a:off x="1676400" y="3200400"/>
            <a:ext cx="1676400" cy="369332"/>
            <a:chOff x="1371600" y="2971800"/>
            <a:chExt cx="1676400" cy="369332"/>
          </a:xfrm>
        </p:grpSpPr>
        <p:sp>
          <p:nvSpPr>
            <p:cNvPr id="32" name="TextBox 31"/>
            <p:cNvSpPr txBox="1"/>
            <p:nvPr/>
          </p:nvSpPr>
          <p:spPr>
            <a:xfrm>
              <a:off x="13716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C2</a:t>
              </a:r>
              <a:endParaRPr lang="en-US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2098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ABEF</a:t>
              </a:r>
              <a:endParaRPr lang="en-US" b="1" dirty="0"/>
            </a:p>
          </p:txBody>
        </p:sp>
      </p:grp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381000" y="28194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381000" y="28194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5562600" y="49530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5562600" y="11430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1" name="Straight Arrow Connector 40"/>
          <p:cNvCxnSpPr/>
          <p:nvPr/>
        </p:nvCxnSpPr>
        <p:spPr>
          <a:xfrm flipV="1">
            <a:off x="5410200" y="3962400"/>
            <a:ext cx="13716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7696200" y="28194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3" name="Group 19"/>
          <p:cNvGrpSpPr/>
          <p:nvPr/>
        </p:nvGrpSpPr>
        <p:grpSpPr>
          <a:xfrm>
            <a:off x="1676400" y="3200400"/>
            <a:ext cx="1676400" cy="369332"/>
            <a:chOff x="1371600" y="2971800"/>
            <a:chExt cx="1676400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716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C2</a:t>
              </a:r>
              <a:endParaRPr lang="en-US" b="1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2098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ABEF</a:t>
              </a:r>
              <a:endParaRPr lang="en-US" b="1" dirty="0"/>
            </a:p>
          </p:txBody>
        </p:sp>
      </p:grpSp>
      <p:grpSp>
        <p:nvGrpSpPr>
          <p:cNvPr id="17" name="Group 19"/>
          <p:cNvGrpSpPr/>
          <p:nvPr/>
        </p:nvGrpSpPr>
        <p:grpSpPr>
          <a:xfrm>
            <a:off x="5943600" y="2971800"/>
            <a:ext cx="1676400" cy="369332"/>
            <a:chOff x="1371600" y="2971800"/>
            <a:chExt cx="1676400" cy="369332"/>
          </a:xfrm>
        </p:grpSpPr>
        <p:sp>
          <p:nvSpPr>
            <p:cNvPr id="52" name="TextBox 51"/>
            <p:cNvSpPr txBox="1"/>
            <p:nvPr/>
          </p:nvSpPr>
          <p:spPr>
            <a:xfrm>
              <a:off x="13716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C1</a:t>
              </a:r>
              <a:endParaRPr lang="en-US" b="1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2098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ABCD</a:t>
              </a:r>
              <a:endParaRPr lang="en-US" b="1" dirty="0"/>
            </a:p>
          </p:txBody>
        </p:sp>
      </p:grp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7696200" y="28194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5562600" y="11430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4" name="Table 63"/>
          <p:cNvGraphicFramePr>
            <a:graphicFrameLocks noGrp="1"/>
          </p:cNvGraphicFramePr>
          <p:nvPr/>
        </p:nvGraphicFramePr>
        <p:xfrm>
          <a:off x="5562600" y="11430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3" name="Straight Arrow Connector 72"/>
          <p:cNvCxnSpPr/>
          <p:nvPr/>
        </p:nvCxnSpPr>
        <p:spPr>
          <a:xfrm rot="10800000" flipV="1">
            <a:off x="2514600" y="2590800"/>
            <a:ext cx="13716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8" name="Group 32"/>
          <p:cNvGrpSpPr/>
          <p:nvPr/>
        </p:nvGrpSpPr>
        <p:grpSpPr>
          <a:xfrm>
            <a:off x="3810000" y="2315028"/>
            <a:ext cx="1676400" cy="369332"/>
            <a:chOff x="-2286000" y="3657600"/>
            <a:chExt cx="1676400" cy="369332"/>
          </a:xfrm>
        </p:grpSpPr>
        <p:sp>
          <p:nvSpPr>
            <p:cNvPr id="70" name="TextBox 69"/>
            <p:cNvSpPr txBox="1"/>
            <p:nvPr/>
          </p:nvSpPr>
          <p:spPr>
            <a:xfrm>
              <a:off x="-2286000" y="36576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C1</a:t>
              </a:r>
              <a:endParaRPr lang="en-US" b="1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-1143000" y="3657600"/>
              <a:ext cx="5334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CD</a:t>
              </a:r>
              <a:endParaRPr lang="en-US" b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-1447800" y="3657600"/>
              <a:ext cx="304800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4</a:t>
              </a:r>
              <a:endParaRPr lang="en-US" b="1" dirty="0"/>
            </a:p>
          </p:txBody>
        </p:sp>
      </p:grpSp>
      <p:graphicFrame>
        <p:nvGraphicFramePr>
          <p:cNvPr id="79" name="Table 78"/>
          <p:cNvGraphicFramePr>
            <a:graphicFrameLocks noGrp="1"/>
          </p:cNvGraphicFramePr>
          <p:nvPr/>
        </p:nvGraphicFramePr>
        <p:xfrm>
          <a:off x="381000" y="2819400"/>
          <a:ext cx="1143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12"/>
                <a:gridCol w="78048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9" name="Group 19"/>
          <p:cNvGrpSpPr/>
          <p:nvPr/>
        </p:nvGrpSpPr>
        <p:grpSpPr>
          <a:xfrm>
            <a:off x="1676400" y="2971800"/>
            <a:ext cx="1676400" cy="369332"/>
            <a:chOff x="1371600" y="2971800"/>
            <a:chExt cx="1676400" cy="369332"/>
          </a:xfrm>
        </p:grpSpPr>
        <p:sp>
          <p:nvSpPr>
            <p:cNvPr id="81" name="TextBox 80"/>
            <p:cNvSpPr txBox="1"/>
            <p:nvPr/>
          </p:nvSpPr>
          <p:spPr>
            <a:xfrm>
              <a:off x="13716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To: C1</a:t>
              </a:r>
              <a:endParaRPr lang="en-US" b="1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209800" y="2971800"/>
              <a:ext cx="838200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ABCD</a:t>
              </a:r>
              <a:endParaRPr lang="en-US" b="1" dirty="0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02312E-6 L 0.21667 -0.14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7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02312E-6 L 0.225 0.2395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5 0.23954 L 0.46667 0.0508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-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17919E-6 L -0.23334 -0.0934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04046E-6 L -0.23333 0.0994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5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Content-Based Overhearing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Ditto [</a:t>
            </a:r>
            <a:r>
              <a:rPr lang="en-US" i="1" dirty="0" err="1" smtClean="0"/>
              <a:t>Dogar</a:t>
            </a:r>
            <a:r>
              <a:rPr lang="en-US" i="1" dirty="0" smtClean="0"/>
              <a:t> ‘08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05800" y="2133600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C1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05800" y="3505200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C2</a:t>
            </a:r>
            <a:endParaRPr lang="en-US" sz="2800" b="1" dirty="0"/>
          </a:p>
        </p:txBody>
      </p:sp>
      <p:pic>
        <p:nvPicPr>
          <p:cNvPr id="10" name="Picture 9" descr="wireless_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2590800"/>
            <a:ext cx="1676191" cy="800000"/>
          </a:xfrm>
          <a:prstGeom prst="rect">
            <a:avLst/>
          </a:prstGeom>
        </p:spPr>
      </p:pic>
      <p:pic>
        <p:nvPicPr>
          <p:cNvPr id="11" name="Picture 10" descr="wireless_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5409" y="3364468"/>
            <a:ext cx="1676191" cy="800000"/>
          </a:xfrm>
          <a:prstGeom prst="rect">
            <a:avLst/>
          </a:prstGeom>
        </p:spPr>
      </p:pic>
      <p:cxnSp>
        <p:nvCxnSpPr>
          <p:cNvPr id="12" name="Straight Arrow Connector 11"/>
          <p:cNvCxnSpPr>
            <a:stCxn id="10" idx="3"/>
            <a:endCxn id="11" idx="1"/>
          </p:cNvCxnSpPr>
          <p:nvPr/>
        </p:nvCxnSpPr>
        <p:spPr>
          <a:xfrm>
            <a:off x="2133391" y="2990800"/>
            <a:ext cx="1372018" cy="7736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0" idx="3"/>
            <a:endCxn id="14" idx="1"/>
          </p:cNvCxnSpPr>
          <p:nvPr/>
        </p:nvCxnSpPr>
        <p:spPr>
          <a:xfrm flipV="1">
            <a:off x="2133391" y="2322835"/>
            <a:ext cx="1371809" cy="6679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Picture 13" descr="wireless_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5200" y="1922835"/>
            <a:ext cx="1676191" cy="800000"/>
          </a:xfrm>
          <a:prstGeom prst="rect">
            <a:avLst/>
          </a:prstGeom>
        </p:spPr>
      </p:pic>
      <p:pic>
        <p:nvPicPr>
          <p:cNvPr id="15" name="Picture 14" descr="lapto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61057" y="1828800"/>
            <a:ext cx="1420943" cy="990600"/>
          </a:xfrm>
          <a:prstGeom prst="rect">
            <a:avLst/>
          </a:prstGeom>
        </p:spPr>
      </p:pic>
      <p:pic>
        <p:nvPicPr>
          <p:cNvPr id="16" name="Picture 15" descr="lapto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61057" y="3270433"/>
            <a:ext cx="1420943" cy="990600"/>
          </a:xfrm>
          <a:prstGeom prst="rect">
            <a:avLst/>
          </a:prstGeom>
        </p:spPr>
      </p:pic>
      <p:cxnSp>
        <p:nvCxnSpPr>
          <p:cNvPr id="17" name="Straight Arrow Connector 16"/>
          <p:cNvCxnSpPr>
            <a:stCxn id="14" idx="3"/>
            <a:endCxn id="15" idx="1"/>
          </p:cNvCxnSpPr>
          <p:nvPr/>
        </p:nvCxnSpPr>
        <p:spPr>
          <a:xfrm>
            <a:off x="5181391" y="2322835"/>
            <a:ext cx="1779666" cy="12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3"/>
            <a:endCxn id="16" idx="1"/>
          </p:cNvCxnSpPr>
          <p:nvPr/>
        </p:nvCxnSpPr>
        <p:spPr>
          <a:xfrm>
            <a:off x="5181600" y="3764468"/>
            <a:ext cx="1779457" cy="12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371600" y="2819400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371600" y="2819400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371600" y="2819400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371600" y="2819400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371600" y="2819400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371600" y="2819400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114800" y="3821668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114800" y="3821668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AB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114800" y="3821668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ABC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620000" y="2380035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620000" y="2380035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AB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00" y="2380035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ABC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00" y="3897868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620000" y="3897868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AB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7620000" y="3897868"/>
            <a:ext cx="609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ABC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800600" y="3593068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800600" y="3593068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800600" y="3593068"/>
            <a:ext cx="304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7" name="Slide Number Placeholder 30"/>
          <p:cNvSpPr txBox="1">
            <a:spLocks/>
          </p:cNvSpPr>
          <p:nvPr/>
        </p:nvSpPr>
        <p:spPr>
          <a:xfrm>
            <a:off x="6629400" y="4070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316847-9FA5-4CBB-AEEB-705C3CEAED0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15200" y="1828800"/>
            <a:ext cx="990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Request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7467600" y="3276600"/>
            <a:ext cx="990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Request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81000" y="3352800"/>
            <a:ext cx="1493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Gateway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419600"/>
            <a:ext cx="77724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3000" b="1" dirty="0" smtClean="0"/>
              <a:t>Does not remove sub-packet redundancy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5486400"/>
            <a:ext cx="777240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3000" b="1" dirty="0" smtClean="0"/>
              <a:t>Only works for some applications</a:t>
            </a:r>
          </a:p>
        </p:txBody>
      </p:sp>
      <p:sp>
        <p:nvSpPr>
          <p:cNvPr id="7" name="TextBox 6"/>
          <p:cNvSpPr txBox="1"/>
          <p:nvPr/>
        </p:nvSpPr>
        <p:spPr>
          <a:xfrm rot="20700000">
            <a:off x="1150282" y="3154114"/>
            <a:ext cx="6991914" cy="2154436"/>
          </a:xfrm>
          <a:prstGeom prst="rect">
            <a:avLst/>
          </a:prstGeom>
          <a:solidFill>
            <a:schemeClr val="lt1">
              <a:alpha val="90000"/>
            </a:schemeClr>
          </a:solidFill>
          <a:ln w="12700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457200" tIns="457200" rIns="457200" bIns="457200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Cooper Black" pitchFamily="18" charset="0"/>
              </a:rPr>
              <a:t>MANY MISSED</a:t>
            </a:r>
            <a:br>
              <a:rPr lang="en-US" sz="4000" b="1" dirty="0" smtClean="0">
                <a:solidFill>
                  <a:srgbClr val="FF0000"/>
                </a:solidFill>
                <a:latin typeface="Cooper Black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Cooper Black" pitchFamily="18" charset="0"/>
              </a:rPr>
              <a:t>OPPORTUNITIES</a:t>
            </a:r>
            <a:endParaRPr lang="en-US" sz="4000" b="1" dirty="0">
              <a:solidFill>
                <a:srgbClr val="FF000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5607E-6 L -0.69584 0.0952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8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20851E-6 L 0.25833 -0.11096 " pathEditMode="relative" ptsTypes="AA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20851E-6 L 0.26666 0.13315 " pathEditMode="relative" ptsTypes="AA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834 -0.10449 L 0.65834 -0.10449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20851E-6 L 0.25833 -0.11096 " pathEditMode="relative" ptsTypes="AA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20851E-6 L 0.26666 0.13315 " pathEditMode="relative" ptsTypes="AA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834 -0.10449 L 0.65834 -0.10449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20851E-6 L 0.25833 -0.11096 " pathEditMode="relative" ptsTypes="AA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20851E-6 L 0.26666 0.13315 " pathEditMode="relative" ptsTypes="AA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000"/>
                            </p:stCondLst>
                            <p:childTnLst>
                              <p:par>
                                <p:cTn id="7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834 -0.10449 L 0.65834 -0.10449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1000"/>
                            </p:stCondLst>
                            <p:childTnLst>
                              <p:par>
                                <p:cTn id="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462 L -0.36667 0.00185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0.29167 -0.00463 " pathEditMode="relative" rAng="0" ptsTypes="AA">
                                      <p:cBhvr>
                                        <p:cTn id="1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4000"/>
                            </p:stCondLst>
                            <p:childTnLst>
                              <p:par>
                                <p:cTn id="13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0.29167 -0.00463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6000"/>
                            </p:stCondLst>
                            <p:childTnLst>
                              <p:par>
                                <p:cTn id="14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0.29167 -0.00463 " pathEditMode="relative" rAng="0" ptsTypes="AA">
                                      <p:cBhvr>
                                        <p:cTn id="1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7000"/>
                            </p:stCondLst>
                            <p:childTnLst>
                              <p:par>
                                <p:cTn id="1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4" grpId="3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219200" y="2286000"/>
            <a:ext cx="3048000" cy="533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19200" y="1676400"/>
          <a:ext cx="3048000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/>
                        <a:t>Application</a:t>
                      </a:r>
                      <a:endParaRPr lang="en-US" sz="32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/>
                        <a:t>Transport</a:t>
                      </a:r>
                      <a:endParaRPr lang="en-US" sz="32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/>
                        <a:t>Network</a:t>
                      </a:r>
                      <a:endParaRPr lang="en-US" sz="32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/>
                        <a:t>Link</a:t>
                      </a:r>
                      <a:endParaRPr lang="en-US" sz="32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 smtClean="0"/>
                        <a:t>Physical</a:t>
                      </a:r>
                      <a:endParaRPr lang="en-US" sz="32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="0" dirty="0" smtClean="0"/>
              <a:t> </a:t>
            </a:r>
            <a:r>
              <a:rPr lang="en-US" i="1" u="sng" dirty="0" err="1" smtClean="0"/>
              <a:t>REfactor</a:t>
            </a:r>
            <a:r>
              <a:rPr lang="en-US" i="1" dirty="0" smtClean="0"/>
              <a:t> </a:t>
            </a:r>
            <a:r>
              <a:rPr lang="en-US" dirty="0" smtClean="0"/>
              <a:t>content overhearing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41148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Content overhearing at the network layer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0" y="5029200"/>
            <a:ext cx="41148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Identify sub-packet redundancy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0" y="1676400"/>
            <a:ext cx="27432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486400" y="2590800"/>
            <a:ext cx="27432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486400" y="3505200"/>
            <a:ext cx="27432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486400" y="2895600"/>
            <a:ext cx="27432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2222E-6 L 5.55112E-17 0.08334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78834E-6 L 1.11022E-16 0.04441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17835E-6 L 1.11022E-16 -0.04442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3" grpId="0" build="p"/>
      <p:bldP spid="14" grpId="0"/>
      <p:bldP spid="20" grpId="0" animBg="1"/>
      <p:bldP spid="20" grpId="1" animBg="1"/>
      <p:bldP spid="23" grpId="0" animBg="1"/>
      <p:bldP spid="23" grpId="1" animBg="1"/>
      <p:bldP spid="24" grpId="0" animBg="1"/>
      <p:bldP spid="24" grpId="1" animBg="1"/>
      <p:bldP spid="2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of </a:t>
            </a:r>
            <a:r>
              <a:rPr lang="en-US" dirty="0" err="1" smtClean="0"/>
              <a:t>REfactor</a:t>
            </a:r>
            <a:r>
              <a:rPr lang="en-US" dirty="0" smtClean="0"/>
              <a:t> approach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 err="1" smtClean="0"/>
              <a:t>REfactor</a:t>
            </a:r>
            <a:r>
              <a:rPr lang="en-US" dirty="0" smtClean="0"/>
              <a:t> works</a:t>
            </a:r>
          </a:p>
          <a:p>
            <a:r>
              <a:rPr lang="en-US" dirty="0" smtClean="0"/>
              <a:t>Challenges &amp; design innovations</a:t>
            </a:r>
          </a:p>
          <a:p>
            <a:r>
              <a:rPr lang="en-US" dirty="0" smtClean="0"/>
              <a:t>Additional scenarios</a:t>
            </a:r>
          </a:p>
          <a:p>
            <a:r>
              <a:rPr lang="en-US" dirty="0" smtClean="0"/>
              <a:t>Evaluation results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 descr="wireless_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5029200" y="4191000"/>
            <a:ext cx="2753982" cy="13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</a:t>
            </a:r>
            <a:r>
              <a:rPr lang="en-US" dirty="0" err="1" smtClean="0"/>
              <a:t>REfactor</a:t>
            </a:r>
            <a:r>
              <a:rPr lang="en-US" dirty="0" smtClean="0"/>
              <a:t>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Operates at finer granularity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Ditto only works in 8-32KB object chunks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Object chunks require overhearing several packets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(not possible at 75% of nodes 50% of the time)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" y="2819400"/>
            <a:ext cx="7772400" cy="8925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Savings from redundancy as small as 64 bytes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5029200"/>
            <a:ext cx="7772400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Leverages any overhearing, even a single packet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</a:t>
            </a:r>
            <a:r>
              <a:rPr lang="en-US" dirty="0" err="1" smtClean="0"/>
              <a:t>REfactor</a:t>
            </a:r>
            <a:r>
              <a:rPr lang="en-US" dirty="0" smtClean="0"/>
              <a:t>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Operates at the network layer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Transport-layer approach ties data to 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application or object chunk</a:t>
            </a:r>
          </a:p>
          <a:p>
            <a:pPr lvl="1"/>
            <a:endParaRPr lang="en-US" dirty="0" smtClean="0">
              <a:solidFill>
                <a:srgbClr val="C00000"/>
              </a:solidFill>
            </a:endParaRPr>
          </a:p>
          <a:p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Transport approach requires payload reassembly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0" y="3276600"/>
            <a:ext cx="7772400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Redundancy </a:t>
            </a:r>
            <a:r>
              <a:rPr lang="en-US" sz="2800" b="1" dirty="0" smtClean="0"/>
              <a:t>elimination (RE) across all </a:t>
            </a:r>
            <a:r>
              <a:rPr lang="en-US" sz="2800" b="1" dirty="0" smtClean="0"/>
              <a:t>flows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772400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Per-packet processing exceeding 600Mbps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</a:t>
            </a:r>
            <a:r>
              <a:rPr lang="en-US" dirty="0" err="1" smtClean="0"/>
              <a:t>REfactor</a:t>
            </a:r>
            <a:r>
              <a:rPr lang="en-US" dirty="0" smtClean="0"/>
              <a:t>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Operates in more scenarios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Ditto </a:t>
            </a:r>
            <a:r>
              <a:rPr lang="en-US" dirty="0" smtClean="0">
                <a:solidFill>
                  <a:srgbClr val="C00000"/>
                </a:solidFill>
              </a:rPr>
              <a:t>design limits applicability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16847-9FA5-4CBB-AEEB-705C3CEAED0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2743200"/>
            <a:ext cx="7772400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800" b="1" dirty="0" smtClean="0"/>
              <a:t>Improvements in several wireless scenarios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2512</TotalTime>
  <Words>2609</Words>
  <Application>Microsoft Office PowerPoint</Application>
  <PresentationFormat>On-screen Show (4:3)</PresentationFormat>
  <Paragraphs>750</Paragraphs>
  <Slides>30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REfactor-ing Content Overhearing to Improve Wireless Performance</vt:lpstr>
      <vt:lpstr> Improve Wireless Performance</vt:lpstr>
      <vt:lpstr>Leveraging Overheard Packets</vt:lpstr>
      <vt:lpstr>Content-Based Overhearing</vt:lpstr>
      <vt:lpstr>We REfactor content overhearing</vt:lpstr>
      <vt:lpstr>Outline</vt:lpstr>
      <vt:lpstr>Benefits of REfactor Approach</vt:lpstr>
      <vt:lpstr>Benefits of REfactor Approach</vt:lpstr>
      <vt:lpstr>Benefits of REfactor Approach</vt:lpstr>
      <vt:lpstr>REfactor Overview</vt:lpstr>
      <vt:lpstr>REfactor Overview</vt:lpstr>
      <vt:lpstr>REfactor Overview</vt:lpstr>
      <vt:lpstr>Challenges</vt:lpstr>
      <vt:lpstr>Caching</vt:lpstr>
      <vt:lpstr>Caching</vt:lpstr>
      <vt:lpstr>Removing Redundancy</vt:lpstr>
      <vt:lpstr>Reception Probability Vectors</vt:lpstr>
      <vt:lpstr>Model-Driven RE</vt:lpstr>
      <vt:lpstr>Network Coding Scenario</vt:lpstr>
      <vt:lpstr>Evaluation</vt:lpstr>
      <vt:lpstr>Testbed Results</vt:lpstr>
      <vt:lpstr>Simulation Results</vt:lpstr>
      <vt:lpstr>Conclusion</vt:lpstr>
      <vt:lpstr>Evaluating REfactor + Network Coding</vt:lpstr>
      <vt:lpstr>SHA-1 vs. Self-addressed Chunks</vt:lpstr>
      <vt:lpstr>Memory vs. Unique Chunks Tradeoff</vt:lpstr>
      <vt:lpstr>Model-Driven RE</vt:lpstr>
      <vt:lpstr>Simulation  Results - Airtime</vt:lpstr>
      <vt:lpstr>Multi-AP Scenario</vt:lpstr>
      <vt:lpstr>Ad-hoc Mesh Scenario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Refactor-ing Content Overhearing to Improve Wireless Performance</dc:title>
  <dc:creator>Aaron Gember</dc:creator>
  <cp:lastModifiedBy>Aaron Gember</cp:lastModifiedBy>
  <cp:revision>696</cp:revision>
  <dcterms:created xsi:type="dcterms:W3CDTF">2011-08-18T16:36:00Z</dcterms:created>
  <dcterms:modified xsi:type="dcterms:W3CDTF">2011-09-16T17:37:12Z</dcterms:modified>
</cp:coreProperties>
</file>