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7" r:id="rId2"/>
    <p:sldId id="394" r:id="rId3"/>
    <p:sldId id="395" r:id="rId4"/>
    <p:sldId id="339" r:id="rId5"/>
    <p:sldId id="399" r:id="rId6"/>
    <p:sldId id="400" r:id="rId7"/>
    <p:sldId id="379" r:id="rId8"/>
    <p:sldId id="382" r:id="rId9"/>
    <p:sldId id="383" r:id="rId10"/>
    <p:sldId id="378" r:id="rId11"/>
    <p:sldId id="384" r:id="rId12"/>
    <p:sldId id="385" r:id="rId13"/>
    <p:sldId id="386" r:id="rId14"/>
    <p:sldId id="389" r:id="rId15"/>
    <p:sldId id="39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E9EDF4"/>
    <a:srgbClr val="D0D8E8"/>
    <a:srgbClr val="333399"/>
    <a:srgbClr val="008000"/>
    <a:srgbClr val="B9FFB9"/>
    <a:srgbClr val="FF6600"/>
    <a:srgbClr val="FF9900"/>
    <a:srgbClr val="FFE6D5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0942" autoAdjust="0"/>
  </p:normalViewPr>
  <p:slideViewPr>
    <p:cSldViewPr>
      <p:cViewPr>
        <p:scale>
          <a:sx n="100" d="100"/>
          <a:sy n="100" d="100"/>
        </p:scale>
        <p:origin x="-33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tsao\My%20Documents\My%20Dropbox\Mobiscope\documents\Conferences\Mobicom_2011_smartVNC\experiments\latest_data_analysis_MobiCom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tsao\Documents\My%20Dropbox\Mobiscope\documents\Conferences\Mobicom_2011_smartVNC\experiments\latest_burden_reduction_MobiCom.xlsx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ltsao\Documents\My%20Dropbox\Mobiscope\documents\Conferences\Mobicom_2011_smartVNC\experiments\latest_data_analysis_MobiCom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tsao\Documents\My%20Dropbox\Mobiscope\documents\Conferences\Mobicom_2011_smartVNC\experiments\latest_data_analysis_MobiCo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tsao\Documents\My%20Dropbox\Mobiscope\documents\Conferences\Mobicom_2011_smartVNC\experiments\latest_data_analysis_MobiCo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tsao\My%20Documents\My%20Dropbox\Mobiscope\documents\Mobicom_2011_smartVNC\experiments\burden_reduction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tsao\My%20Documents\My%20Dropbox\Mobiscope\documents\Conferences\Mobicom_2011_smartVNC\experiments\latest_data_analysis_GRA_proposal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tsao\My%20Documents\My%20Dropbox\Mobiscope\documents\Conferences\Mobicom_2011_smartVNC\experiments\latest_data_analysis_GRA_proposa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tsao\My%20Documents\My%20Dropbox\Mobiscope\documents\Conferences\Mobicom_2011_smartVNC\experiments\latest_data_analysis_MobiCom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tsao\My%20Documents\My%20Dropbox\Mobiscope\documents\Conferences\Mobicom_2011_smartVNC\experiments\latest_data_analysis_MobiCom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64648918237317"/>
          <c:y val="2.8252405949256341E-2"/>
          <c:w val="0.8054646928045206"/>
          <c:h val="0.77433973097112851"/>
        </c:manualLayout>
      </c:layout>
      <c:barChart>
        <c:barDir val="col"/>
        <c:grouping val="clustered"/>
        <c:ser>
          <c:idx val="0"/>
          <c:order val="0"/>
          <c:tx>
            <c:strRef>
              <c:f>MOS_task!$B$13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dLbls>
            <c:dLblPos val="outEnd"/>
            <c:showVal val="1"/>
          </c:dLbls>
          <c:errBars>
            <c:errBarType val="both"/>
            <c:errValType val="cust"/>
            <c:plus>
              <c:numRef>
                <c:f>MOS_task!$H$14:$H$16</c:f>
                <c:numCache>
                  <c:formatCode>General</c:formatCode>
                  <c:ptCount val="3"/>
                  <c:pt idx="0">
                    <c:v>0.17006479914391195</c:v>
                  </c:pt>
                  <c:pt idx="1">
                    <c:v>0.17396177828796874</c:v>
                  </c:pt>
                  <c:pt idx="2">
                    <c:v>0.20588172278905487</c:v>
                  </c:pt>
                </c:numCache>
              </c:numRef>
            </c:plus>
            <c:minus>
              <c:numRef>
                <c:f>MOS_task!$H$14:$H$16</c:f>
                <c:numCache>
                  <c:formatCode>General</c:formatCode>
                  <c:ptCount val="3"/>
                  <c:pt idx="0">
                    <c:v>0.17006479914391195</c:v>
                  </c:pt>
                  <c:pt idx="1">
                    <c:v>0.17396177828796874</c:v>
                  </c:pt>
                  <c:pt idx="2">
                    <c:v>0.20588172278905487</c:v>
                  </c:pt>
                </c:numCache>
              </c:numRef>
            </c:minus>
          </c:errBars>
          <c:cat>
            <c:strRef>
              <c:f>MOS_task!$A$14:$A$16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MOS_task!$B$14:$B$16</c:f>
              <c:numCache>
                <c:formatCode>0.00</c:formatCode>
                <c:ptCount val="3"/>
                <c:pt idx="0">
                  <c:v>4.4523809523809463</c:v>
                </c:pt>
                <c:pt idx="1">
                  <c:v>4.2954545454545459</c:v>
                </c:pt>
                <c:pt idx="2">
                  <c:v>4.0909090909090908</c:v>
                </c:pt>
              </c:numCache>
            </c:numRef>
          </c:val>
        </c:ser>
        <c:ser>
          <c:idx val="1"/>
          <c:order val="1"/>
          <c:tx>
            <c:strRef>
              <c:f>MOS_task!$C$13</c:f>
              <c:strCache>
                <c:ptCount val="1"/>
                <c:pt idx="0">
                  <c:v>Mobile VNC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dLbls>
            <c:dLblPos val="outEnd"/>
            <c:showVal val="1"/>
          </c:dLbls>
          <c:errBars>
            <c:errBarType val="both"/>
            <c:errValType val="cust"/>
            <c:plus>
              <c:numRef>
                <c:f>MOS_task!$I$14:$I$16</c:f>
                <c:numCache>
                  <c:formatCode>General</c:formatCode>
                  <c:ptCount val="3"/>
                  <c:pt idx="0">
                    <c:v>0.21858488735736062</c:v>
                  </c:pt>
                  <c:pt idx="1">
                    <c:v>0.22308306017485671</c:v>
                  </c:pt>
                  <c:pt idx="2">
                    <c:v>0.23053553446667494</c:v>
                  </c:pt>
                </c:numCache>
              </c:numRef>
            </c:plus>
            <c:minus>
              <c:numRef>
                <c:f>MOS_task!$I$14:$I$16</c:f>
                <c:numCache>
                  <c:formatCode>General</c:formatCode>
                  <c:ptCount val="3"/>
                  <c:pt idx="0">
                    <c:v>0.21858488735736062</c:v>
                  </c:pt>
                  <c:pt idx="1">
                    <c:v>0.22308306017485671</c:v>
                  </c:pt>
                  <c:pt idx="2">
                    <c:v>0.23053553446667494</c:v>
                  </c:pt>
                </c:numCache>
              </c:numRef>
            </c:minus>
          </c:errBars>
          <c:cat>
            <c:strRef>
              <c:f>MOS_task!$A$14:$A$16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MOS_task!$C$14:$C$16</c:f>
              <c:numCache>
                <c:formatCode>0.00</c:formatCode>
                <c:ptCount val="3"/>
                <c:pt idx="0">
                  <c:v>3.1190476190476177</c:v>
                </c:pt>
                <c:pt idx="1">
                  <c:v>2.5681818181818223</c:v>
                </c:pt>
                <c:pt idx="2">
                  <c:v>2.2045454545454546</c:v>
                </c:pt>
              </c:numCache>
            </c:numRef>
          </c:val>
        </c:ser>
        <c:gapWidth val="75"/>
        <c:overlap val="-25"/>
        <c:axId val="87907712"/>
        <c:axId val="87967232"/>
      </c:barChart>
      <c:catAx>
        <c:axId val="8790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complexity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87967232"/>
        <c:crosses val="autoZero"/>
        <c:auto val="1"/>
        <c:lblAlgn val="ctr"/>
        <c:lblOffset val="0"/>
        <c:tickLblSkip val="1"/>
      </c:catAx>
      <c:valAx>
        <c:axId val="87967232"/>
        <c:scaling>
          <c:orientation val="minMax"/>
          <c:max val="5.9"/>
          <c:min val="1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opinion score</a:t>
                </a:r>
              </a:p>
            </c:rich>
          </c:tx>
          <c:layout/>
        </c:title>
        <c:numFmt formatCode="#,##0.0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87907712"/>
        <c:crosses val="autoZero"/>
        <c:crossBetween val="between"/>
        <c:majorUnit val="1"/>
      </c:valAx>
      <c:spPr>
        <a:ln>
          <a:solidFill>
            <a:prstClr val="black"/>
          </a:solidFill>
        </a:ln>
      </c:spPr>
    </c:plotArea>
    <c:legend>
      <c:legendPos val="l"/>
      <c:layout>
        <c:manualLayout>
          <c:xMode val="edge"/>
          <c:yMode val="edge"/>
          <c:x val="0.67581746708103485"/>
          <c:y val="5.0538604549431508E-2"/>
          <c:w val="0.2990285481975169"/>
          <c:h val="0.13656815033537509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54702537182874"/>
          <c:y val="2.8252405949256338E-2"/>
          <c:w val="0.7849759238110503"/>
          <c:h val="0.77433973097112874"/>
        </c:manualLayout>
      </c:layout>
      <c:barChart>
        <c:barDir val="col"/>
        <c:grouping val="clustered"/>
        <c:ser>
          <c:idx val="0"/>
          <c:order val="0"/>
          <c:tx>
            <c:strRef>
              <c:f>MobiscopeByUser!$C$16</c:f>
              <c:strCache>
                <c:ptCount val="1"/>
                <c:pt idx="0">
                  <c:v>burden reduction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cat>
            <c:numRef>
              <c:f>MobiscopeByUser!$B$17:$B$26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MobiscopeByUser!$C$17:$C$26</c:f>
              <c:numCache>
                <c:formatCode>0.00%</c:formatCode>
                <c:ptCount val="10"/>
                <c:pt idx="0">
                  <c:v>0.23830828800084924</c:v>
                </c:pt>
                <c:pt idx="1">
                  <c:v>0.44556245105133624</c:v>
                </c:pt>
                <c:pt idx="2">
                  <c:v>0.24410500613783159</c:v>
                </c:pt>
                <c:pt idx="3">
                  <c:v>0.41118539452372521</c:v>
                </c:pt>
                <c:pt idx="4">
                  <c:v>0.19437190846408667</c:v>
                </c:pt>
                <c:pt idx="5">
                  <c:v>0.25697839976377274</c:v>
                </c:pt>
                <c:pt idx="6">
                  <c:v>0.70298197529886064</c:v>
                </c:pt>
                <c:pt idx="7">
                  <c:v>0.52307264921365437</c:v>
                </c:pt>
                <c:pt idx="8">
                  <c:v>0.14849338261203715</c:v>
                </c:pt>
                <c:pt idx="9">
                  <c:v>0.22780608499312971</c:v>
                </c:pt>
              </c:numCache>
            </c:numRef>
          </c:val>
        </c:ser>
        <c:gapWidth val="75"/>
        <c:overlap val="-25"/>
        <c:axId val="91413888"/>
        <c:axId val="91719168"/>
      </c:barChart>
      <c:catAx>
        <c:axId val="91413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Users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91719168"/>
        <c:crosses val="autoZero"/>
        <c:auto val="1"/>
        <c:lblAlgn val="ctr"/>
        <c:lblOffset val="0"/>
        <c:tickLblSkip val="1"/>
      </c:catAx>
      <c:valAx>
        <c:axId val="91719168"/>
        <c:scaling>
          <c:orientation val="minMax"/>
          <c:max val="1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Effort </a:t>
                </a:r>
                <a:r>
                  <a:rPr lang="en-US" dirty="0" smtClean="0"/>
                  <a:t>reduction from</a:t>
                </a:r>
                <a:r>
                  <a:rPr lang="en-US" baseline="0" dirty="0" smtClean="0"/>
                  <a:t> VNC</a:t>
                </a:r>
                <a:endParaRPr lang="en-US" dirty="0"/>
              </a:p>
            </c:rich>
          </c:tx>
          <c:layout/>
        </c:title>
        <c:numFmt formatCode="0%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91413888"/>
        <c:crosses val="autoZero"/>
        <c:crossBetween val="between"/>
        <c:majorUnit val="0.2"/>
      </c:valAx>
      <c:spPr>
        <a:ln>
          <a:solidFill>
            <a:prstClr val="black"/>
          </a:solidFill>
        </a:ln>
      </c:spPr>
    </c:plotArea>
    <c:plotVisOnly val="1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78418908574057"/>
          <c:y val="2.8252405949256338E-2"/>
          <c:w val="0.80532692202537182"/>
          <c:h val="0.74599482224770308"/>
        </c:manualLayout>
      </c:layout>
      <c:barChart>
        <c:barDir val="col"/>
        <c:grouping val="clustered"/>
        <c:ser>
          <c:idx val="0"/>
          <c:order val="0"/>
          <c:tx>
            <c:strRef>
              <c:f>burden_task!$B$13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burden_task!$H$14:$H$16</c:f>
                <c:numCache>
                  <c:formatCode>General</c:formatCode>
                  <c:ptCount val="3"/>
                  <c:pt idx="0">
                    <c:v>0.95013506385481661</c:v>
                  </c:pt>
                  <c:pt idx="1">
                    <c:v>1.9704884470133521</c:v>
                  </c:pt>
                  <c:pt idx="2">
                    <c:v>2.3168043419191324</c:v>
                  </c:pt>
                </c:numCache>
              </c:numRef>
            </c:plus>
            <c:minus>
              <c:numRef>
                <c:f>burden_task!$H$14:$H$16</c:f>
                <c:numCache>
                  <c:formatCode>General</c:formatCode>
                  <c:ptCount val="3"/>
                  <c:pt idx="0">
                    <c:v>0.95013506385481661</c:v>
                  </c:pt>
                  <c:pt idx="1">
                    <c:v>1.9704884470133521</c:v>
                  </c:pt>
                  <c:pt idx="2">
                    <c:v>2.3168043419191324</c:v>
                  </c:pt>
                </c:numCache>
              </c:numRef>
            </c:minus>
          </c:errBars>
          <c:cat>
            <c:strRef>
              <c:f>burden_task!$A$14:$A$16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burden_task!$B$14:$B$16</c:f>
              <c:numCache>
                <c:formatCode>0.00</c:formatCode>
                <c:ptCount val="3"/>
                <c:pt idx="0">
                  <c:v>4.5238095238095237</c:v>
                </c:pt>
                <c:pt idx="1">
                  <c:v>9.0681818181818201</c:v>
                </c:pt>
                <c:pt idx="2">
                  <c:v>15.454545454545476</c:v>
                </c:pt>
              </c:numCache>
            </c:numRef>
          </c:val>
        </c:ser>
        <c:ser>
          <c:idx val="1"/>
          <c:order val="1"/>
          <c:tx>
            <c:strRef>
              <c:f>burden_task!$C$13</c:f>
              <c:strCache>
                <c:ptCount val="1"/>
                <c:pt idx="0">
                  <c:v>Mobile VNC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burden_task!$I$14:$I$16</c:f>
                <c:numCache>
                  <c:formatCode>General</c:formatCode>
                  <c:ptCount val="3"/>
                  <c:pt idx="0">
                    <c:v>6.9728499384075464</c:v>
                  </c:pt>
                  <c:pt idx="1">
                    <c:v>7.3996188362330955</c:v>
                  </c:pt>
                  <c:pt idx="2">
                    <c:v>10.819205822229991</c:v>
                  </c:pt>
                </c:numCache>
              </c:numRef>
            </c:plus>
            <c:minus>
              <c:numRef>
                <c:f>burden_task!$I$14:$I$16</c:f>
                <c:numCache>
                  <c:formatCode>General</c:formatCode>
                  <c:ptCount val="3"/>
                  <c:pt idx="0">
                    <c:v>6.9728499384075464</c:v>
                  </c:pt>
                  <c:pt idx="1">
                    <c:v>7.3996188362330955</c:v>
                  </c:pt>
                  <c:pt idx="2">
                    <c:v>10.819205822229991</c:v>
                  </c:pt>
                </c:numCache>
              </c:numRef>
            </c:minus>
          </c:errBars>
          <c:cat>
            <c:strRef>
              <c:f>burden_task!$A$14:$A$16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burden_task!$C$14:$C$16</c:f>
              <c:numCache>
                <c:formatCode>0.00</c:formatCode>
                <c:ptCount val="3"/>
                <c:pt idx="0">
                  <c:v>20.595238095238088</c:v>
                </c:pt>
                <c:pt idx="1">
                  <c:v>30.136363636363626</c:v>
                </c:pt>
                <c:pt idx="2">
                  <c:v>51.272727272727273</c:v>
                </c:pt>
              </c:numCache>
            </c:numRef>
          </c:val>
        </c:ser>
        <c:gapWidth val="75"/>
        <c:overlap val="-25"/>
        <c:axId val="88553728"/>
        <c:axId val="88555904"/>
      </c:barChart>
      <c:catAx>
        <c:axId val="88553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complexity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88555904"/>
        <c:crosses val="autoZero"/>
        <c:auto val="1"/>
        <c:lblAlgn val="ctr"/>
        <c:lblOffset val="0"/>
        <c:tickLblSkip val="1"/>
      </c:catAx>
      <c:valAx>
        <c:axId val="885559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task effort</a:t>
                </a:r>
              </a:p>
            </c:rich>
          </c:tx>
          <c:layout/>
        </c:title>
        <c:numFmt formatCode="#,##0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88553728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l"/>
      <c:layout>
        <c:manualLayout>
          <c:xMode val="edge"/>
          <c:yMode val="edge"/>
          <c:x val="0.19169480023894467"/>
          <c:y val="5.1228005344097285E-2"/>
          <c:w val="0.33074864665354337"/>
          <c:h val="0.22337370589093034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25759757460873"/>
          <c:y val="3.404235928842228E-2"/>
          <c:w val="0.76898710143870963"/>
          <c:h val="0.71108131639983274"/>
        </c:manualLayout>
      </c:layout>
      <c:scatterChart>
        <c:scatterStyle val="lineMarker"/>
        <c:ser>
          <c:idx val="0"/>
          <c:order val="0"/>
          <c:tx>
            <c:strRef>
              <c:f>corPC!$I$7</c:f>
              <c:strCache>
                <c:ptCount val="1"/>
                <c:pt idx="0">
                  <c:v>opinion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</c:marker>
          <c:xVal>
            <c:numRef>
              <c:f>corPC!$G$8:$G$127</c:f>
              <c:numCache>
                <c:formatCode>General</c:formatCode>
                <c:ptCount val="120"/>
                <c:pt idx="0">
                  <c:v>2</c:v>
                </c:pt>
                <c:pt idx="1">
                  <c:v>16</c:v>
                </c:pt>
                <c:pt idx="2">
                  <c:v>7</c:v>
                </c:pt>
                <c:pt idx="3">
                  <c:v>6</c:v>
                </c:pt>
                <c:pt idx="4">
                  <c:v>13</c:v>
                </c:pt>
                <c:pt idx="5">
                  <c:v>6</c:v>
                </c:pt>
                <c:pt idx="6">
                  <c:v>3</c:v>
                </c:pt>
                <c:pt idx="7">
                  <c:v>30</c:v>
                </c:pt>
                <c:pt idx="8">
                  <c:v>9</c:v>
                </c:pt>
                <c:pt idx="9">
                  <c:v>6</c:v>
                </c:pt>
                <c:pt idx="10">
                  <c:v>14</c:v>
                </c:pt>
                <c:pt idx="11">
                  <c:v>4</c:v>
                </c:pt>
                <c:pt idx="12">
                  <c:v>2</c:v>
                </c:pt>
                <c:pt idx="13">
                  <c:v>16</c:v>
                </c:pt>
                <c:pt idx="14">
                  <c:v>6</c:v>
                </c:pt>
                <c:pt idx="15">
                  <c:v>3</c:v>
                </c:pt>
                <c:pt idx="16">
                  <c:v>10</c:v>
                </c:pt>
                <c:pt idx="17">
                  <c:v>4</c:v>
                </c:pt>
                <c:pt idx="18">
                  <c:v>5</c:v>
                </c:pt>
                <c:pt idx="19">
                  <c:v>13</c:v>
                </c:pt>
                <c:pt idx="20">
                  <c:v>6</c:v>
                </c:pt>
                <c:pt idx="21">
                  <c:v>3</c:v>
                </c:pt>
                <c:pt idx="22">
                  <c:v>10</c:v>
                </c:pt>
                <c:pt idx="23">
                  <c:v>5</c:v>
                </c:pt>
                <c:pt idx="24">
                  <c:v>5</c:v>
                </c:pt>
                <c:pt idx="25">
                  <c:v>31</c:v>
                </c:pt>
                <c:pt idx="26">
                  <c:v>23</c:v>
                </c:pt>
                <c:pt idx="27">
                  <c:v>7</c:v>
                </c:pt>
                <c:pt idx="28">
                  <c:v>8</c:v>
                </c:pt>
                <c:pt idx="29">
                  <c:v>24</c:v>
                </c:pt>
                <c:pt idx="30">
                  <c:v>3</c:v>
                </c:pt>
                <c:pt idx="31">
                  <c:v>14</c:v>
                </c:pt>
                <c:pt idx="32">
                  <c:v>39</c:v>
                </c:pt>
                <c:pt idx="33">
                  <c:v>6</c:v>
                </c:pt>
                <c:pt idx="34">
                  <c:v>7</c:v>
                </c:pt>
                <c:pt idx="35">
                  <c:v>6</c:v>
                </c:pt>
                <c:pt idx="36">
                  <c:v>4</c:v>
                </c:pt>
                <c:pt idx="37">
                  <c:v>6</c:v>
                </c:pt>
                <c:pt idx="38">
                  <c:v>7</c:v>
                </c:pt>
                <c:pt idx="39">
                  <c:v>6</c:v>
                </c:pt>
                <c:pt idx="40">
                  <c:v>30</c:v>
                </c:pt>
                <c:pt idx="41">
                  <c:v>26</c:v>
                </c:pt>
                <c:pt idx="42">
                  <c:v>3</c:v>
                </c:pt>
                <c:pt idx="43">
                  <c:v>6</c:v>
                </c:pt>
                <c:pt idx="44">
                  <c:v>4</c:v>
                </c:pt>
                <c:pt idx="45">
                  <c:v>5</c:v>
                </c:pt>
                <c:pt idx="46">
                  <c:v>8</c:v>
                </c:pt>
                <c:pt idx="47">
                  <c:v>7</c:v>
                </c:pt>
                <c:pt idx="48">
                  <c:v>4</c:v>
                </c:pt>
                <c:pt idx="49">
                  <c:v>19</c:v>
                </c:pt>
                <c:pt idx="50">
                  <c:v>5</c:v>
                </c:pt>
                <c:pt idx="51">
                  <c:v>4</c:v>
                </c:pt>
                <c:pt idx="52">
                  <c:v>13</c:v>
                </c:pt>
                <c:pt idx="53">
                  <c:v>8</c:v>
                </c:pt>
                <c:pt idx="54">
                  <c:v>4</c:v>
                </c:pt>
                <c:pt idx="55">
                  <c:v>13</c:v>
                </c:pt>
                <c:pt idx="56">
                  <c:v>6</c:v>
                </c:pt>
                <c:pt idx="57">
                  <c:v>4</c:v>
                </c:pt>
                <c:pt idx="58">
                  <c:v>12</c:v>
                </c:pt>
                <c:pt idx="59">
                  <c:v>8</c:v>
                </c:pt>
                <c:pt idx="60">
                  <c:v>4</c:v>
                </c:pt>
                <c:pt idx="61">
                  <c:v>13</c:v>
                </c:pt>
                <c:pt idx="62">
                  <c:v>4</c:v>
                </c:pt>
                <c:pt idx="63">
                  <c:v>5</c:v>
                </c:pt>
                <c:pt idx="64">
                  <c:v>24</c:v>
                </c:pt>
                <c:pt idx="65">
                  <c:v>8</c:v>
                </c:pt>
                <c:pt idx="66">
                  <c:v>3</c:v>
                </c:pt>
                <c:pt idx="67">
                  <c:v>16</c:v>
                </c:pt>
                <c:pt idx="68">
                  <c:v>5</c:v>
                </c:pt>
                <c:pt idx="69">
                  <c:v>1</c:v>
                </c:pt>
                <c:pt idx="70">
                  <c:v>11</c:v>
                </c:pt>
                <c:pt idx="71">
                  <c:v>5</c:v>
                </c:pt>
                <c:pt idx="72">
                  <c:v>3</c:v>
                </c:pt>
                <c:pt idx="73">
                  <c:v>17</c:v>
                </c:pt>
                <c:pt idx="74">
                  <c:v>6</c:v>
                </c:pt>
                <c:pt idx="75">
                  <c:v>1</c:v>
                </c:pt>
                <c:pt idx="76">
                  <c:v>14</c:v>
                </c:pt>
                <c:pt idx="77">
                  <c:v>6</c:v>
                </c:pt>
                <c:pt idx="78">
                  <c:v>4</c:v>
                </c:pt>
                <c:pt idx="79">
                  <c:v>8</c:v>
                </c:pt>
                <c:pt idx="80">
                  <c:v>8</c:v>
                </c:pt>
                <c:pt idx="81">
                  <c:v>6</c:v>
                </c:pt>
                <c:pt idx="82">
                  <c:v>11</c:v>
                </c:pt>
                <c:pt idx="83">
                  <c:v>5</c:v>
                </c:pt>
                <c:pt idx="84">
                  <c:v>4</c:v>
                </c:pt>
                <c:pt idx="85">
                  <c:v>9</c:v>
                </c:pt>
                <c:pt idx="86">
                  <c:v>8</c:v>
                </c:pt>
                <c:pt idx="87">
                  <c:v>4</c:v>
                </c:pt>
                <c:pt idx="88">
                  <c:v>11</c:v>
                </c:pt>
                <c:pt idx="89">
                  <c:v>5</c:v>
                </c:pt>
                <c:pt idx="90">
                  <c:v>4</c:v>
                </c:pt>
                <c:pt idx="91">
                  <c:v>15</c:v>
                </c:pt>
                <c:pt idx="92">
                  <c:v>3</c:v>
                </c:pt>
                <c:pt idx="93">
                  <c:v>4</c:v>
                </c:pt>
                <c:pt idx="94">
                  <c:v>9</c:v>
                </c:pt>
                <c:pt idx="95">
                  <c:v>7</c:v>
                </c:pt>
                <c:pt idx="96">
                  <c:v>1</c:v>
                </c:pt>
                <c:pt idx="97">
                  <c:v>6</c:v>
                </c:pt>
                <c:pt idx="98">
                  <c:v>4</c:v>
                </c:pt>
                <c:pt idx="99">
                  <c:v>3</c:v>
                </c:pt>
                <c:pt idx="100">
                  <c:v>13</c:v>
                </c:pt>
                <c:pt idx="101">
                  <c:v>3</c:v>
                </c:pt>
                <c:pt idx="102">
                  <c:v>5</c:v>
                </c:pt>
                <c:pt idx="103">
                  <c:v>17</c:v>
                </c:pt>
                <c:pt idx="104">
                  <c:v>12</c:v>
                </c:pt>
                <c:pt idx="105">
                  <c:v>6</c:v>
                </c:pt>
                <c:pt idx="106">
                  <c:v>15</c:v>
                </c:pt>
                <c:pt idx="107">
                  <c:v>6</c:v>
                </c:pt>
                <c:pt idx="108">
                  <c:v>3</c:v>
                </c:pt>
                <c:pt idx="109">
                  <c:v>31</c:v>
                </c:pt>
                <c:pt idx="110">
                  <c:v>7</c:v>
                </c:pt>
                <c:pt idx="111">
                  <c:v>1</c:v>
                </c:pt>
                <c:pt idx="112">
                  <c:v>10</c:v>
                </c:pt>
                <c:pt idx="113">
                  <c:v>7</c:v>
                </c:pt>
                <c:pt idx="115">
                  <c:v>16</c:v>
                </c:pt>
                <c:pt idx="116">
                  <c:v>7</c:v>
                </c:pt>
                <c:pt idx="117">
                  <c:v>21</c:v>
                </c:pt>
                <c:pt idx="118">
                  <c:v>22</c:v>
                </c:pt>
                <c:pt idx="119">
                  <c:v>32</c:v>
                </c:pt>
              </c:numCache>
            </c:numRef>
          </c:xVal>
          <c:yVal>
            <c:numRef>
              <c:f>corPC!$I$8:$I$127</c:f>
              <c:numCache>
                <c:formatCode>General</c:formatCode>
                <c:ptCount val="1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3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5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5</c:v>
                </c:pt>
                <c:pt idx="49">
                  <c:v>5</c:v>
                </c:pt>
                <c:pt idx="50">
                  <c:v>4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4</c:v>
                </c:pt>
                <c:pt idx="60">
                  <c:v>4</c:v>
                </c:pt>
                <c:pt idx="61">
                  <c:v>3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5</c:v>
                </c:pt>
                <c:pt idx="70">
                  <c:v>3</c:v>
                </c:pt>
                <c:pt idx="71">
                  <c:v>3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4</c:v>
                </c:pt>
                <c:pt idx="83">
                  <c:v>5</c:v>
                </c:pt>
                <c:pt idx="84">
                  <c:v>5</c:v>
                </c:pt>
                <c:pt idx="85">
                  <c:v>3</c:v>
                </c:pt>
                <c:pt idx="86">
                  <c:v>4</c:v>
                </c:pt>
                <c:pt idx="87">
                  <c:v>5</c:v>
                </c:pt>
                <c:pt idx="88">
                  <c:v>3</c:v>
                </c:pt>
                <c:pt idx="89">
                  <c:v>4</c:v>
                </c:pt>
                <c:pt idx="90">
                  <c:v>5</c:v>
                </c:pt>
                <c:pt idx="91">
                  <c:v>4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5</c:v>
                </c:pt>
                <c:pt idx="100">
                  <c:v>3</c:v>
                </c:pt>
                <c:pt idx="101">
                  <c:v>5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</c:numCache>
            </c:numRef>
          </c:yVal>
        </c:ser>
        <c:axId val="88586112"/>
        <c:axId val="88593152"/>
      </c:scatterChart>
      <c:valAx>
        <c:axId val="88586112"/>
        <c:scaling>
          <c:orientation val="minMax"/>
          <c:max val="50"/>
          <c:min val="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effort in PC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>
            <a:solidFill>
              <a:sysClr val="windowText" lastClr="000000"/>
            </a:solidFill>
          </a:ln>
        </c:spPr>
        <c:crossAx val="88593152"/>
        <c:crosses val="autoZero"/>
        <c:crossBetween val="midCat"/>
        <c:majorUnit val="10"/>
      </c:valAx>
      <c:valAx>
        <c:axId val="88593152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Opinion score in PC</a:t>
                </a:r>
              </a:p>
            </c:rich>
          </c:tx>
          <c:layout/>
        </c:title>
        <c:numFmt formatCode="#,##0" sourceLinked="0"/>
        <c:majorTickMark val="in"/>
        <c:tickLblPos val="nextTo"/>
        <c:spPr>
          <a:noFill/>
        </c:spPr>
        <c:crossAx val="8858611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noFill/>
    <a:ln>
      <a:noFill/>
    </a:ln>
  </c:spPr>
  <c:txPr>
    <a:bodyPr/>
    <a:lstStyle/>
    <a:p>
      <a:pPr>
        <a:defRPr sz="1100" baseline="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180437080781574"/>
          <c:y val="3.404235928842228E-2"/>
          <c:w val="0.75500176193253632"/>
          <c:h val="0.70506446922774846"/>
        </c:manualLayout>
      </c:layout>
      <c:scatterChart>
        <c:scatterStyle val="lineMarker"/>
        <c:ser>
          <c:idx val="0"/>
          <c:order val="0"/>
          <c:tx>
            <c:strRef>
              <c:f>corVNC!$I$7</c:f>
              <c:strCache>
                <c:ptCount val="1"/>
                <c:pt idx="0">
                  <c:v>opinion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</c:marker>
          <c:xVal>
            <c:numRef>
              <c:f>corVNC!$G$8:$G$139</c:f>
              <c:numCache>
                <c:formatCode>General</c:formatCode>
                <c:ptCount val="132"/>
                <c:pt idx="0">
                  <c:v>4</c:v>
                </c:pt>
                <c:pt idx="1">
                  <c:v>104</c:v>
                </c:pt>
                <c:pt idx="2">
                  <c:v>47</c:v>
                </c:pt>
                <c:pt idx="3">
                  <c:v>24</c:v>
                </c:pt>
                <c:pt idx="4">
                  <c:v>103</c:v>
                </c:pt>
                <c:pt idx="5">
                  <c:v>19</c:v>
                </c:pt>
                <c:pt idx="6">
                  <c:v>27</c:v>
                </c:pt>
                <c:pt idx="7">
                  <c:v>31</c:v>
                </c:pt>
                <c:pt idx="8">
                  <c:v>40</c:v>
                </c:pt>
                <c:pt idx="9">
                  <c:v>41</c:v>
                </c:pt>
                <c:pt idx="10">
                  <c:v>80</c:v>
                </c:pt>
                <c:pt idx="11">
                  <c:v>18</c:v>
                </c:pt>
                <c:pt idx="12">
                  <c:v>62</c:v>
                </c:pt>
                <c:pt idx="13">
                  <c:v>235</c:v>
                </c:pt>
                <c:pt idx="14">
                  <c:v>75</c:v>
                </c:pt>
                <c:pt idx="15">
                  <c:v>11</c:v>
                </c:pt>
                <c:pt idx="16">
                  <c:v>63</c:v>
                </c:pt>
                <c:pt idx="17">
                  <c:v>32</c:v>
                </c:pt>
                <c:pt idx="18">
                  <c:v>4</c:v>
                </c:pt>
                <c:pt idx="19">
                  <c:v>43</c:v>
                </c:pt>
                <c:pt idx="20">
                  <c:v>21</c:v>
                </c:pt>
                <c:pt idx="21">
                  <c:v>4</c:v>
                </c:pt>
                <c:pt idx="22">
                  <c:v>22</c:v>
                </c:pt>
                <c:pt idx="23">
                  <c:v>7</c:v>
                </c:pt>
                <c:pt idx="24">
                  <c:v>70</c:v>
                </c:pt>
                <c:pt idx="25">
                  <c:v>104</c:v>
                </c:pt>
                <c:pt idx="26">
                  <c:v>90</c:v>
                </c:pt>
                <c:pt idx="27">
                  <c:v>44</c:v>
                </c:pt>
                <c:pt idx="28">
                  <c:v>57</c:v>
                </c:pt>
                <c:pt idx="29">
                  <c:v>70</c:v>
                </c:pt>
                <c:pt idx="30">
                  <c:v>159</c:v>
                </c:pt>
                <c:pt idx="31">
                  <c:v>100</c:v>
                </c:pt>
                <c:pt idx="32">
                  <c:v>74</c:v>
                </c:pt>
                <c:pt idx="33">
                  <c:v>20</c:v>
                </c:pt>
                <c:pt idx="34">
                  <c:v>22</c:v>
                </c:pt>
                <c:pt idx="35">
                  <c:v>19</c:v>
                </c:pt>
                <c:pt idx="36">
                  <c:v>16</c:v>
                </c:pt>
                <c:pt idx="37">
                  <c:v>82</c:v>
                </c:pt>
                <c:pt idx="38">
                  <c:v>157</c:v>
                </c:pt>
                <c:pt idx="39">
                  <c:v>54</c:v>
                </c:pt>
                <c:pt idx="40">
                  <c:v>133</c:v>
                </c:pt>
                <c:pt idx="41">
                  <c:v>81</c:v>
                </c:pt>
                <c:pt idx="42">
                  <c:v>3</c:v>
                </c:pt>
                <c:pt idx="43">
                  <c:v>6</c:v>
                </c:pt>
                <c:pt idx="44">
                  <c:v>4</c:v>
                </c:pt>
                <c:pt idx="45">
                  <c:v>4</c:v>
                </c:pt>
                <c:pt idx="46">
                  <c:v>7</c:v>
                </c:pt>
                <c:pt idx="47">
                  <c:v>5</c:v>
                </c:pt>
                <c:pt idx="48">
                  <c:v>25</c:v>
                </c:pt>
                <c:pt idx="49">
                  <c:v>35</c:v>
                </c:pt>
                <c:pt idx="50">
                  <c:v>14</c:v>
                </c:pt>
                <c:pt idx="51">
                  <c:v>9</c:v>
                </c:pt>
                <c:pt idx="52">
                  <c:v>20</c:v>
                </c:pt>
                <c:pt idx="53">
                  <c:v>18</c:v>
                </c:pt>
                <c:pt idx="54">
                  <c:v>40</c:v>
                </c:pt>
                <c:pt idx="55">
                  <c:v>51</c:v>
                </c:pt>
                <c:pt idx="56">
                  <c:v>58</c:v>
                </c:pt>
                <c:pt idx="57">
                  <c:v>14</c:v>
                </c:pt>
                <c:pt idx="58">
                  <c:v>31</c:v>
                </c:pt>
                <c:pt idx="59">
                  <c:v>25</c:v>
                </c:pt>
                <c:pt idx="60">
                  <c:v>11</c:v>
                </c:pt>
                <c:pt idx="61">
                  <c:v>28</c:v>
                </c:pt>
                <c:pt idx="62">
                  <c:v>23</c:v>
                </c:pt>
                <c:pt idx="63">
                  <c:v>7</c:v>
                </c:pt>
                <c:pt idx="64">
                  <c:v>26</c:v>
                </c:pt>
                <c:pt idx="65">
                  <c:v>14</c:v>
                </c:pt>
                <c:pt idx="66">
                  <c:v>2</c:v>
                </c:pt>
                <c:pt idx="67">
                  <c:v>78</c:v>
                </c:pt>
                <c:pt idx="68">
                  <c:v>17</c:v>
                </c:pt>
                <c:pt idx="69">
                  <c:v>1</c:v>
                </c:pt>
                <c:pt idx="70">
                  <c:v>18</c:v>
                </c:pt>
                <c:pt idx="71">
                  <c:v>13</c:v>
                </c:pt>
                <c:pt idx="72">
                  <c:v>6</c:v>
                </c:pt>
                <c:pt idx="73">
                  <c:v>67</c:v>
                </c:pt>
                <c:pt idx="74">
                  <c:v>22</c:v>
                </c:pt>
                <c:pt idx="75">
                  <c:v>5</c:v>
                </c:pt>
                <c:pt idx="76">
                  <c:v>19</c:v>
                </c:pt>
                <c:pt idx="77">
                  <c:v>12</c:v>
                </c:pt>
                <c:pt idx="78">
                  <c:v>7</c:v>
                </c:pt>
                <c:pt idx="79">
                  <c:v>16</c:v>
                </c:pt>
                <c:pt idx="80">
                  <c:v>18</c:v>
                </c:pt>
                <c:pt idx="81">
                  <c:v>17</c:v>
                </c:pt>
                <c:pt idx="82">
                  <c:v>16</c:v>
                </c:pt>
                <c:pt idx="83">
                  <c:v>12</c:v>
                </c:pt>
                <c:pt idx="84">
                  <c:v>11</c:v>
                </c:pt>
                <c:pt idx="85">
                  <c:v>23</c:v>
                </c:pt>
                <c:pt idx="86">
                  <c:v>10</c:v>
                </c:pt>
                <c:pt idx="87">
                  <c:v>11</c:v>
                </c:pt>
                <c:pt idx="88">
                  <c:v>24</c:v>
                </c:pt>
                <c:pt idx="89">
                  <c:v>13</c:v>
                </c:pt>
                <c:pt idx="90">
                  <c:v>8</c:v>
                </c:pt>
                <c:pt idx="91">
                  <c:v>25</c:v>
                </c:pt>
                <c:pt idx="92">
                  <c:v>7</c:v>
                </c:pt>
                <c:pt idx="93">
                  <c:v>6</c:v>
                </c:pt>
                <c:pt idx="94">
                  <c:v>23</c:v>
                </c:pt>
                <c:pt idx="95">
                  <c:v>20</c:v>
                </c:pt>
                <c:pt idx="96">
                  <c:v>8</c:v>
                </c:pt>
                <c:pt idx="97">
                  <c:v>74</c:v>
                </c:pt>
                <c:pt idx="98">
                  <c:v>26</c:v>
                </c:pt>
                <c:pt idx="99">
                  <c:v>10</c:v>
                </c:pt>
                <c:pt idx="100">
                  <c:v>90</c:v>
                </c:pt>
                <c:pt idx="101">
                  <c:v>7</c:v>
                </c:pt>
                <c:pt idx="102">
                  <c:v>27</c:v>
                </c:pt>
                <c:pt idx="103">
                  <c:v>111</c:v>
                </c:pt>
                <c:pt idx="104">
                  <c:v>39</c:v>
                </c:pt>
                <c:pt idx="105">
                  <c:v>18</c:v>
                </c:pt>
                <c:pt idx="106">
                  <c:v>23</c:v>
                </c:pt>
                <c:pt idx="107">
                  <c:v>6</c:v>
                </c:pt>
                <c:pt idx="108">
                  <c:v>16</c:v>
                </c:pt>
                <c:pt idx="109">
                  <c:v>20</c:v>
                </c:pt>
                <c:pt idx="110">
                  <c:v>20</c:v>
                </c:pt>
                <c:pt idx="111">
                  <c:v>3</c:v>
                </c:pt>
                <c:pt idx="112">
                  <c:v>31</c:v>
                </c:pt>
                <c:pt idx="113">
                  <c:v>18</c:v>
                </c:pt>
                <c:pt idx="115">
                  <c:v>33</c:v>
                </c:pt>
                <c:pt idx="116">
                  <c:v>18</c:v>
                </c:pt>
                <c:pt idx="117">
                  <c:v>19</c:v>
                </c:pt>
                <c:pt idx="118">
                  <c:v>22</c:v>
                </c:pt>
                <c:pt idx="119">
                  <c:v>63</c:v>
                </c:pt>
                <c:pt idx="120">
                  <c:v>4</c:v>
                </c:pt>
                <c:pt idx="121">
                  <c:v>17</c:v>
                </c:pt>
                <c:pt idx="122">
                  <c:v>9</c:v>
                </c:pt>
                <c:pt idx="123">
                  <c:v>6</c:v>
                </c:pt>
                <c:pt idx="124">
                  <c:v>48</c:v>
                </c:pt>
                <c:pt idx="125">
                  <c:v>15</c:v>
                </c:pt>
                <c:pt idx="127">
                  <c:v>25</c:v>
                </c:pt>
                <c:pt idx="128">
                  <c:v>16</c:v>
                </c:pt>
                <c:pt idx="129">
                  <c:v>27</c:v>
                </c:pt>
                <c:pt idx="130">
                  <c:v>70</c:v>
                </c:pt>
                <c:pt idx="131">
                  <c:v>34</c:v>
                </c:pt>
              </c:numCache>
            </c:numRef>
          </c:xVal>
          <c:yVal>
            <c:numRef>
              <c:f>corVNC!$I$8:$I$139</c:f>
              <c:numCache>
                <c:formatCode>General</c:formatCode>
                <c:ptCount val="132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2</c:v>
                </c:pt>
                <c:pt idx="28">
                  <c:v>3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4</c:v>
                </c:pt>
                <c:pt idx="36">
                  <c:v>2</c:v>
                </c:pt>
                <c:pt idx="37">
                  <c:v>2</c:v>
                </c:pt>
                <c:pt idx="38">
                  <c:v>1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2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4</c:v>
                </c:pt>
                <c:pt idx="49">
                  <c:v>3</c:v>
                </c:pt>
                <c:pt idx="50">
                  <c:v>4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2</c:v>
                </c:pt>
                <c:pt idx="56">
                  <c:v>2</c:v>
                </c:pt>
                <c:pt idx="57">
                  <c:v>3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3</c:v>
                </c:pt>
                <c:pt idx="64">
                  <c:v>2</c:v>
                </c:pt>
                <c:pt idx="65">
                  <c:v>3</c:v>
                </c:pt>
                <c:pt idx="66">
                  <c:v>4</c:v>
                </c:pt>
                <c:pt idx="67">
                  <c:v>1</c:v>
                </c:pt>
                <c:pt idx="68">
                  <c:v>1</c:v>
                </c:pt>
                <c:pt idx="69">
                  <c:v>4</c:v>
                </c:pt>
                <c:pt idx="70">
                  <c:v>2</c:v>
                </c:pt>
                <c:pt idx="71">
                  <c:v>2</c:v>
                </c:pt>
                <c:pt idx="72">
                  <c:v>3</c:v>
                </c:pt>
                <c:pt idx="73">
                  <c:v>1</c:v>
                </c:pt>
                <c:pt idx="74">
                  <c:v>2</c:v>
                </c:pt>
                <c:pt idx="75">
                  <c:v>4</c:v>
                </c:pt>
                <c:pt idx="76">
                  <c:v>3</c:v>
                </c:pt>
                <c:pt idx="77">
                  <c:v>3</c:v>
                </c:pt>
                <c:pt idx="78">
                  <c:v>4</c:v>
                </c:pt>
                <c:pt idx="79">
                  <c:v>4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4</c:v>
                </c:pt>
                <c:pt idx="84">
                  <c:v>4</c:v>
                </c:pt>
                <c:pt idx="85">
                  <c:v>2</c:v>
                </c:pt>
                <c:pt idx="86">
                  <c:v>3</c:v>
                </c:pt>
                <c:pt idx="87">
                  <c:v>2</c:v>
                </c:pt>
                <c:pt idx="88">
                  <c:v>1</c:v>
                </c:pt>
                <c:pt idx="89">
                  <c:v>2</c:v>
                </c:pt>
                <c:pt idx="90">
                  <c:v>3</c:v>
                </c:pt>
                <c:pt idx="91">
                  <c:v>2</c:v>
                </c:pt>
                <c:pt idx="92">
                  <c:v>3</c:v>
                </c:pt>
                <c:pt idx="93">
                  <c:v>3</c:v>
                </c:pt>
                <c:pt idx="94">
                  <c:v>2</c:v>
                </c:pt>
                <c:pt idx="95">
                  <c:v>2</c:v>
                </c:pt>
                <c:pt idx="96">
                  <c:v>5</c:v>
                </c:pt>
                <c:pt idx="97">
                  <c:v>4</c:v>
                </c:pt>
                <c:pt idx="98">
                  <c:v>5</c:v>
                </c:pt>
                <c:pt idx="99">
                  <c:v>4</c:v>
                </c:pt>
                <c:pt idx="100">
                  <c:v>3</c:v>
                </c:pt>
                <c:pt idx="101">
                  <c:v>4</c:v>
                </c:pt>
                <c:pt idx="102">
                  <c:v>2</c:v>
                </c:pt>
                <c:pt idx="103">
                  <c:v>1</c:v>
                </c:pt>
                <c:pt idx="104">
                  <c:v>2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4</c:v>
                </c:pt>
                <c:pt idx="109">
                  <c:v>3</c:v>
                </c:pt>
                <c:pt idx="110">
                  <c:v>3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5">
                  <c:v>1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1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1</c:v>
                </c:pt>
                <c:pt idx="125">
                  <c:v>2</c:v>
                </c:pt>
                <c:pt idx="127">
                  <c:v>3</c:v>
                </c:pt>
                <c:pt idx="128">
                  <c:v>2</c:v>
                </c:pt>
                <c:pt idx="129">
                  <c:v>3</c:v>
                </c:pt>
                <c:pt idx="130">
                  <c:v>2</c:v>
                </c:pt>
                <c:pt idx="131">
                  <c:v>2</c:v>
                </c:pt>
              </c:numCache>
            </c:numRef>
          </c:yVal>
        </c:ser>
        <c:axId val="88687360"/>
        <c:axId val="88689280"/>
      </c:scatterChart>
      <c:valAx>
        <c:axId val="88687360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effort in VNC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>
            <a:solidFill>
              <a:sysClr val="windowText" lastClr="000000"/>
            </a:solidFill>
          </a:ln>
        </c:spPr>
        <c:crossAx val="88689280"/>
        <c:crosses val="autoZero"/>
        <c:crossBetween val="midCat"/>
      </c:valAx>
      <c:valAx>
        <c:axId val="8868928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Opinion score in VNC</a:t>
                </a:r>
              </a:p>
            </c:rich>
          </c:tx>
          <c:layout/>
        </c:title>
        <c:numFmt formatCode="#,##0" sourceLinked="0"/>
        <c:majorTickMark val="in"/>
        <c:tickLblPos val="nextTo"/>
        <c:spPr>
          <a:noFill/>
        </c:spPr>
        <c:crossAx val="8868736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noFill/>
    <a:ln>
      <a:noFill/>
    </a:ln>
  </c:spPr>
  <c:txPr>
    <a:bodyPr/>
    <a:lstStyle/>
    <a:p>
      <a:pPr>
        <a:defRPr sz="1100" baseline="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83549321959782"/>
          <c:y val="2.8252405949256338E-2"/>
          <c:w val="0.7119248277559056"/>
          <c:h val="0.72597969524643524"/>
        </c:manualLayout>
      </c:layout>
      <c:barChart>
        <c:barDir val="col"/>
        <c:grouping val="clustered"/>
        <c:ser>
          <c:idx val="0"/>
          <c:order val="0"/>
          <c:tx>
            <c:strRef>
              <c:f>Redundancy!$E$20</c:f>
              <c:strCache>
                <c:ptCount val="1"/>
                <c:pt idx="0">
                  <c:v>redundancy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cat>
            <c:numRef>
              <c:f>Redundancy!$B$21:$B$30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Redundancy!$E$21:$E$30</c:f>
              <c:numCache>
                <c:formatCode>0.00%</c:formatCode>
                <c:ptCount val="10"/>
                <c:pt idx="0">
                  <c:v>0.19730709476954938</c:v>
                </c:pt>
                <c:pt idx="1">
                  <c:v>0.51844326351984993</c:v>
                </c:pt>
                <c:pt idx="2">
                  <c:v>0.24130067567567567</c:v>
                </c:pt>
                <c:pt idx="3">
                  <c:v>0.45151033386327538</c:v>
                </c:pt>
                <c:pt idx="4">
                  <c:v>0.15441959531416652</c:v>
                </c:pt>
                <c:pt idx="5">
                  <c:v>0.21154613324215202</c:v>
                </c:pt>
                <c:pt idx="6">
                  <c:v>0.75246440306681273</c:v>
                </c:pt>
                <c:pt idx="7">
                  <c:v>0.55474452554744524</c:v>
                </c:pt>
                <c:pt idx="8">
                  <c:v>0.14007372301211163</c:v>
                </c:pt>
                <c:pt idx="9">
                  <c:v>0.21069019200830341</c:v>
                </c:pt>
              </c:numCache>
            </c:numRef>
          </c:val>
        </c:ser>
        <c:gapWidth val="75"/>
        <c:overlap val="-25"/>
        <c:axId val="89649152"/>
        <c:axId val="89651072"/>
      </c:barChart>
      <c:catAx>
        <c:axId val="89649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Users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89651072"/>
        <c:crosses val="autoZero"/>
        <c:auto val="1"/>
        <c:lblAlgn val="ctr"/>
        <c:lblOffset val="0"/>
        <c:tickLblSkip val="1"/>
      </c:catAx>
      <c:valAx>
        <c:axId val="89651072"/>
        <c:scaling>
          <c:orientation val="minMax"/>
          <c:max val="1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Redundancy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89649152"/>
        <c:crosses val="autoZero"/>
        <c:crossBetween val="between"/>
        <c:majorUnit val="0.2"/>
      </c:valAx>
      <c:spPr>
        <a:ln>
          <a:solidFill>
            <a:prstClr val="black"/>
          </a:solidFill>
        </a:ln>
      </c:spPr>
    </c:plotArea>
    <c:plotVisOnly val="1"/>
  </c:chart>
  <c:spPr>
    <a:ln>
      <a:noFill/>
    </a:ln>
  </c:spPr>
  <c:txPr>
    <a:bodyPr/>
    <a:lstStyle/>
    <a:p>
      <a:pPr>
        <a:defRPr sz="1400" baseline="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78418908574073"/>
          <c:y val="2.8252405949256338E-2"/>
          <c:w val="0.80532692202537182"/>
          <c:h val="0.78012676800816549"/>
        </c:manualLayout>
      </c:layout>
      <c:barChart>
        <c:barDir val="col"/>
        <c:grouping val="clustered"/>
        <c:ser>
          <c:idx val="0"/>
          <c:order val="0"/>
          <c:tx>
            <c:strRef>
              <c:f>burden_task!$B$13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burden_task!$H$14:$H$16</c:f>
                <c:numCache>
                  <c:formatCode>General</c:formatCode>
                  <c:ptCount val="3"/>
                  <c:pt idx="0">
                    <c:v>0.95013506385481661</c:v>
                  </c:pt>
                  <c:pt idx="1">
                    <c:v>1.9704884470133521</c:v>
                  </c:pt>
                  <c:pt idx="2">
                    <c:v>2.3168043419191324</c:v>
                  </c:pt>
                </c:numCache>
              </c:numRef>
            </c:plus>
            <c:minus>
              <c:numRef>
                <c:f>burden_task!$H$14:$H$16</c:f>
                <c:numCache>
                  <c:formatCode>General</c:formatCode>
                  <c:ptCount val="3"/>
                  <c:pt idx="0">
                    <c:v>0.95013506385481661</c:v>
                  </c:pt>
                  <c:pt idx="1">
                    <c:v>1.9704884470133521</c:v>
                  </c:pt>
                  <c:pt idx="2">
                    <c:v>2.3168043419191324</c:v>
                  </c:pt>
                </c:numCache>
              </c:numRef>
            </c:minus>
          </c:errBars>
          <c:cat>
            <c:strRef>
              <c:f>burden_task!$A$14:$A$16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burden_task!$B$14:$B$16</c:f>
              <c:numCache>
                <c:formatCode>0.00</c:formatCode>
                <c:ptCount val="3"/>
                <c:pt idx="0">
                  <c:v>4.5238095238095237</c:v>
                </c:pt>
                <c:pt idx="1">
                  <c:v>9.0681818181818201</c:v>
                </c:pt>
                <c:pt idx="2">
                  <c:v>15.454545454545476</c:v>
                </c:pt>
              </c:numCache>
            </c:numRef>
          </c:val>
        </c:ser>
        <c:ser>
          <c:idx val="1"/>
          <c:order val="1"/>
          <c:tx>
            <c:strRef>
              <c:f>burden_task!$C$13</c:f>
              <c:strCache>
                <c:ptCount val="1"/>
                <c:pt idx="0">
                  <c:v>Mobile VNC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burden_task!$I$14:$I$16</c:f>
                <c:numCache>
                  <c:formatCode>General</c:formatCode>
                  <c:ptCount val="3"/>
                  <c:pt idx="0">
                    <c:v>6.9728499384075464</c:v>
                  </c:pt>
                  <c:pt idx="1">
                    <c:v>7.3996188362330955</c:v>
                  </c:pt>
                  <c:pt idx="2">
                    <c:v>10.819205822230002</c:v>
                  </c:pt>
                </c:numCache>
              </c:numRef>
            </c:plus>
            <c:minus>
              <c:numRef>
                <c:f>burden_task!$I$14:$I$16</c:f>
                <c:numCache>
                  <c:formatCode>General</c:formatCode>
                  <c:ptCount val="3"/>
                  <c:pt idx="0">
                    <c:v>6.9728499384075464</c:v>
                  </c:pt>
                  <c:pt idx="1">
                    <c:v>7.3996188362330955</c:v>
                  </c:pt>
                  <c:pt idx="2">
                    <c:v>10.819205822230002</c:v>
                  </c:pt>
                </c:numCache>
              </c:numRef>
            </c:minus>
          </c:errBars>
          <c:cat>
            <c:strRef>
              <c:f>burden_task!$A$14:$A$16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burden_task!$C$14:$C$16</c:f>
              <c:numCache>
                <c:formatCode>0.00</c:formatCode>
                <c:ptCount val="3"/>
                <c:pt idx="0">
                  <c:v>20.595238095238088</c:v>
                </c:pt>
                <c:pt idx="1">
                  <c:v>30.136363636363626</c:v>
                </c:pt>
                <c:pt idx="2">
                  <c:v>51.272727272727273</c:v>
                </c:pt>
              </c:numCache>
            </c:numRef>
          </c:val>
        </c:ser>
        <c:ser>
          <c:idx val="2"/>
          <c:order val="2"/>
          <c:tx>
            <c:strRef>
              <c:f>burden_task!$D$13</c:f>
              <c:strCache>
                <c:ptCount val="1"/>
                <c:pt idx="0">
                  <c:v>SmartVNC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burden_task!$J$14:$J$16</c:f>
                <c:numCache>
                  <c:formatCode>General</c:formatCode>
                  <c:ptCount val="3"/>
                  <c:pt idx="0">
                    <c:v>0.70074142887052526</c:v>
                  </c:pt>
                  <c:pt idx="1">
                    <c:v>1.8359464090212443</c:v>
                  </c:pt>
                  <c:pt idx="2">
                    <c:v>2.0209235047808392</c:v>
                  </c:pt>
                </c:numCache>
              </c:numRef>
            </c:plus>
            <c:minus>
              <c:numRef>
                <c:f>burden_task!$J$14:$J$16</c:f>
                <c:numCache>
                  <c:formatCode>General</c:formatCode>
                  <c:ptCount val="3"/>
                  <c:pt idx="0">
                    <c:v>0.70074142887052526</c:v>
                  </c:pt>
                  <c:pt idx="1">
                    <c:v>1.8359464090212443</c:v>
                  </c:pt>
                  <c:pt idx="2">
                    <c:v>2.0209235047808392</c:v>
                  </c:pt>
                </c:numCache>
              </c:numRef>
            </c:minus>
          </c:errBars>
          <c:cat>
            <c:strRef>
              <c:f>burden_task!$A$14:$A$16</c:f>
              <c:strCache>
                <c:ptCount val="3"/>
                <c:pt idx="0">
                  <c:v>Easy</c:v>
                </c:pt>
                <c:pt idx="1">
                  <c:v>Medium</c:v>
                </c:pt>
                <c:pt idx="2">
                  <c:v>Hard</c:v>
                </c:pt>
              </c:strCache>
            </c:strRef>
          </c:cat>
          <c:val>
            <c:numRef>
              <c:f>burden_task!$D$14:$D$16</c:f>
              <c:numCache>
                <c:formatCode>0.00</c:formatCode>
                <c:ptCount val="3"/>
                <c:pt idx="0">
                  <c:v>2.8095238095238027</c:v>
                </c:pt>
                <c:pt idx="1">
                  <c:v>5.2727272727272725</c:v>
                </c:pt>
                <c:pt idx="2">
                  <c:v>9.681818181818107</c:v>
                </c:pt>
              </c:numCache>
            </c:numRef>
          </c:val>
        </c:ser>
        <c:gapWidth val="75"/>
        <c:overlap val="-25"/>
        <c:axId val="91194496"/>
        <c:axId val="91196416"/>
      </c:barChart>
      <c:catAx>
        <c:axId val="9119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complexity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91196416"/>
        <c:crosses val="autoZero"/>
        <c:auto val="1"/>
        <c:lblAlgn val="ctr"/>
        <c:lblOffset val="0"/>
        <c:tickLblSkip val="1"/>
      </c:catAx>
      <c:valAx>
        <c:axId val="911964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task effort</a:t>
                </a:r>
              </a:p>
            </c:rich>
          </c:tx>
          <c:layout/>
        </c:title>
        <c:numFmt formatCode="#,##0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91194496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l"/>
      <c:layout>
        <c:manualLayout>
          <c:xMode val="edge"/>
          <c:yMode val="edge"/>
          <c:x val="0.20051535903288994"/>
          <c:y val="6.7899715660542426E-2"/>
          <c:w val="0.33074864665354337"/>
          <c:h val="0.22337370589093036"/>
        </c:manualLayout>
      </c:layout>
      <c:overlay val="1"/>
      <c:spPr>
        <a:ln>
          <a:noFill/>
        </a:ln>
      </c:spPr>
    </c:legend>
    <c:plotVisOnly val="1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956296478565178"/>
          <c:y val="6.7794911052785942E-2"/>
          <c:w val="0.6516609251968507"/>
          <c:h val="0.76069644940215864"/>
        </c:manualLayout>
      </c:layout>
      <c:barChart>
        <c:barDir val="col"/>
        <c:grouping val="percentStacked"/>
        <c:ser>
          <c:idx val="0"/>
          <c:order val="0"/>
          <c:tx>
            <c:strRef>
              <c:f>likert!$A$15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cat>
            <c:strRef>
              <c:f>likert!$B$14:$D$14</c:f>
              <c:strCache>
                <c:ptCount val="3"/>
                <c:pt idx="0">
                  <c:v>PC</c:v>
                </c:pt>
                <c:pt idx="1">
                  <c:v>VNC</c:v>
                </c:pt>
                <c:pt idx="2">
                  <c:v>SmartVNC</c:v>
                </c:pt>
              </c:strCache>
            </c:strRef>
          </c:cat>
          <c:val>
            <c:numRef>
              <c:f>likert!$B$15:$D$15</c:f>
              <c:numCache>
                <c:formatCode>General</c:formatCode>
                <c:ptCount val="3"/>
                <c:pt idx="0">
                  <c:v>59</c:v>
                </c:pt>
                <c:pt idx="1">
                  <c:v>3</c:v>
                </c:pt>
                <c:pt idx="2">
                  <c:v>77</c:v>
                </c:pt>
              </c:numCache>
            </c:numRef>
          </c:val>
        </c:ser>
        <c:ser>
          <c:idx val="1"/>
          <c:order val="1"/>
          <c:tx>
            <c:strRef>
              <c:f>likert!$A$16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likert!$B$14:$D$14</c:f>
              <c:strCache>
                <c:ptCount val="3"/>
                <c:pt idx="0">
                  <c:v>PC</c:v>
                </c:pt>
                <c:pt idx="1">
                  <c:v>VNC</c:v>
                </c:pt>
                <c:pt idx="2">
                  <c:v>SmartVNC</c:v>
                </c:pt>
              </c:strCache>
            </c:strRef>
          </c:cat>
          <c:val>
            <c:numRef>
              <c:f>likert!$B$16:$D$16</c:f>
              <c:numCache>
                <c:formatCode>General</c:formatCode>
                <c:ptCount val="3"/>
                <c:pt idx="0">
                  <c:v>48</c:v>
                </c:pt>
                <c:pt idx="1">
                  <c:v>21</c:v>
                </c:pt>
                <c:pt idx="2">
                  <c:v>43</c:v>
                </c:pt>
              </c:numCache>
            </c:numRef>
          </c:val>
        </c:ser>
        <c:ser>
          <c:idx val="2"/>
          <c:order val="2"/>
          <c:tx>
            <c:strRef>
              <c:f>likert!$A$17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ysClr val="windowText" lastClr="000000"/>
              </a:solidFill>
            </a:ln>
          </c:spPr>
          <c:cat>
            <c:strRef>
              <c:f>likert!$B$14:$D$14</c:f>
              <c:strCache>
                <c:ptCount val="3"/>
                <c:pt idx="0">
                  <c:v>PC</c:v>
                </c:pt>
                <c:pt idx="1">
                  <c:v>VNC</c:v>
                </c:pt>
                <c:pt idx="2">
                  <c:v>SmartVNC</c:v>
                </c:pt>
              </c:strCache>
            </c:strRef>
          </c:cat>
          <c:val>
            <c:numRef>
              <c:f>likert!$B$17:$D$17</c:f>
              <c:numCache>
                <c:formatCode>General</c:formatCode>
                <c:ptCount val="3"/>
                <c:pt idx="0">
                  <c:v>23</c:v>
                </c:pt>
                <c:pt idx="1">
                  <c:v>45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likert!$A$18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</c:spPr>
          <c:cat>
            <c:strRef>
              <c:f>likert!$B$14:$D$14</c:f>
              <c:strCache>
                <c:ptCount val="3"/>
                <c:pt idx="0">
                  <c:v>PC</c:v>
                </c:pt>
                <c:pt idx="1">
                  <c:v>VNC</c:v>
                </c:pt>
                <c:pt idx="2">
                  <c:v>SmartVNC</c:v>
                </c:pt>
              </c:strCache>
            </c:strRef>
          </c:cat>
          <c:val>
            <c:numRef>
              <c:f>likert!$B$18:$D$18</c:f>
              <c:numCache>
                <c:formatCode>General</c:formatCode>
                <c:ptCount val="3"/>
                <c:pt idx="0">
                  <c:v>0</c:v>
                </c:pt>
                <c:pt idx="1">
                  <c:v>46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likert!$A$19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cat>
            <c:strRef>
              <c:f>likert!$B$14:$D$14</c:f>
              <c:strCache>
                <c:ptCount val="3"/>
                <c:pt idx="0">
                  <c:v>PC</c:v>
                </c:pt>
                <c:pt idx="1">
                  <c:v>VNC</c:v>
                </c:pt>
                <c:pt idx="2">
                  <c:v>SmartVNC</c:v>
                </c:pt>
              </c:strCache>
            </c:strRef>
          </c:cat>
          <c:val>
            <c:numRef>
              <c:f>likert!$B$19:$D$19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overlap val="100"/>
        <c:axId val="91232512"/>
        <c:axId val="91242496"/>
      </c:barChart>
      <c:catAx>
        <c:axId val="91232512"/>
        <c:scaling>
          <c:orientation val="minMax"/>
        </c:scaling>
        <c:axPos val="b"/>
        <c:numFmt formatCode="General" sourceLinked="1"/>
        <c:majorTickMark val="in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000"/>
            </a:pPr>
            <a:endParaRPr lang="en-US"/>
          </a:p>
        </c:txPr>
        <c:crossAx val="91242496"/>
        <c:crosses val="autoZero"/>
        <c:auto val="1"/>
        <c:lblAlgn val="ctr"/>
        <c:lblOffset val="100"/>
      </c:catAx>
      <c:valAx>
        <c:axId val="91242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users</a:t>
                </a:r>
              </a:p>
            </c:rich>
          </c:tx>
          <c:layout/>
        </c:title>
        <c:numFmt formatCode="0%" sourceLinked="0"/>
        <c:majorTickMark val="in"/>
        <c:tickLblPos val="nextTo"/>
        <c:spPr>
          <a:ln>
            <a:solidFill>
              <a:prstClr val="black"/>
            </a:solidFill>
          </a:ln>
        </c:spPr>
        <c:crossAx val="91232512"/>
        <c:crosses val="autoZero"/>
        <c:crossBetween val="between"/>
        <c:majorUnit val="0.2"/>
      </c:valAx>
      <c:spPr>
        <a:noFill/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764063183508316"/>
          <c:y val="0.12212106299212599"/>
          <c:w val="0.12359368164916892"/>
          <c:h val="0.66316482575094748"/>
        </c:manualLayout>
      </c:layout>
      <c:spPr>
        <a:ln>
          <a:noFill/>
        </a:ln>
      </c:spPr>
    </c:legend>
    <c:plotVisOnly val="1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164629811898515"/>
          <c:y val="4.9450003645377723E-2"/>
          <c:w val="0.72533286854768153"/>
          <c:h val="0.73044040450826053"/>
        </c:manualLayout>
      </c:layout>
      <c:barChart>
        <c:barDir val="col"/>
        <c:grouping val="clustered"/>
        <c:ser>
          <c:idx val="0"/>
          <c:order val="0"/>
          <c:tx>
            <c:strRef>
              <c:f>overhead!$B$8</c:f>
              <c:strCache>
                <c:ptCount val="1"/>
                <c:pt idx="0">
                  <c:v>VNC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cat>
            <c:strRef>
              <c:f>overhead!$A$9:$A$10</c:f>
              <c:strCache>
                <c:ptCount val="2"/>
                <c:pt idx="0">
                  <c:v>Server</c:v>
                </c:pt>
                <c:pt idx="1">
                  <c:v>Client</c:v>
                </c:pt>
              </c:strCache>
            </c:strRef>
          </c:cat>
          <c:val>
            <c:numRef>
              <c:f>overhead!$B$9:$B$10</c:f>
              <c:numCache>
                <c:formatCode>0.00%</c:formatCode>
                <c:ptCount val="2"/>
                <c:pt idx="0">
                  <c:v>0.10241</c:v>
                </c:pt>
                <c:pt idx="1">
                  <c:v>0.27700000000000002</c:v>
                </c:pt>
              </c:numCache>
            </c:numRef>
          </c:val>
        </c:ser>
        <c:ser>
          <c:idx val="1"/>
          <c:order val="1"/>
          <c:tx>
            <c:strRef>
              <c:f>overhead!$C$8</c:f>
              <c:strCache>
                <c:ptCount val="1"/>
                <c:pt idx="0">
                  <c:v>SmartVNC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cat>
            <c:strRef>
              <c:f>overhead!$A$9:$A$10</c:f>
              <c:strCache>
                <c:ptCount val="2"/>
                <c:pt idx="0">
                  <c:v>Server</c:v>
                </c:pt>
                <c:pt idx="1">
                  <c:v>Client</c:v>
                </c:pt>
              </c:strCache>
            </c:strRef>
          </c:cat>
          <c:val>
            <c:numRef>
              <c:f>overhead!$C$9:$C$10</c:f>
              <c:numCache>
                <c:formatCode>0.00%</c:formatCode>
                <c:ptCount val="2"/>
                <c:pt idx="0">
                  <c:v>0.21141000000000018</c:v>
                </c:pt>
                <c:pt idx="1">
                  <c:v>0.13600000000000001</c:v>
                </c:pt>
              </c:numCache>
            </c:numRef>
          </c:val>
        </c:ser>
        <c:gapWidth val="75"/>
        <c:overlap val="-25"/>
        <c:axId val="91128960"/>
        <c:axId val="91130496"/>
      </c:barChart>
      <c:catAx>
        <c:axId val="9112896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91130496"/>
        <c:crosses val="autoZero"/>
        <c:auto val="1"/>
        <c:lblAlgn val="ctr"/>
        <c:lblOffset val="0"/>
        <c:tickLblSkip val="1"/>
      </c:catAx>
      <c:valAx>
        <c:axId val="91130496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usage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91128960"/>
        <c:crosses val="autoZero"/>
        <c:crossBetween val="between"/>
        <c:majorUnit val="0.2"/>
      </c:valAx>
      <c:spPr>
        <a:ln>
          <a:solidFill>
            <a:prstClr val="black"/>
          </a:solidFill>
        </a:ln>
      </c:spPr>
    </c:plotArea>
    <c:legend>
      <c:legendPos val="l"/>
      <c:layout>
        <c:manualLayout>
          <c:xMode val="edge"/>
          <c:yMode val="edge"/>
          <c:x val="0.6388694089020126"/>
          <c:y val="5.6325641586468363E-2"/>
          <c:w val="0.33942920220910078"/>
          <c:h val="0.28049542826754498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47800470253721"/>
          <c:y val="2.8252405949256338E-2"/>
          <c:w val="0.75663276465441864"/>
          <c:h val="0.73044040450826053"/>
        </c:manualLayout>
      </c:layout>
      <c:barChart>
        <c:barDir val="col"/>
        <c:grouping val="clustered"/>
        <c:ser>
          <c:idx val="0"/>
          <c:order val="0"/>
          <c:tx>
            <c:strRef>
              <c:f>overhead!$B$12</c:f>
              <c:strCache>
                <c:ptCount val="1"/>
                <c:pt idx="0">
                  <c:v>VNC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cat>
            <c:strRef>
              <c:f>overhead!$A$13:$A$14</c:f>
              <c:strCache>
                <c:ptCount val="2"/>
                <c:pt idx="0">
                  <c:v>Server</c:v>
                </c:pt>
                <c:pt idx="1">
                  <c:v>Client</c:v>
                </c:pt>
              </c:strCache>
            </c:strRef>
          </c:cat>
          <c:val>
            <c:numRef>
              <c:f>overhead!$B$13:$B$14</c:f>
              <c:numCache>
                <c:formatCode>General</c:formatCode>
                <c:ptCount val="2"/>
                <c:pt idx="0">
                  <c:v>12.66</c:v>
                </c:pt>
                <c:pt idx="1">
                  <c:v>18.899999999999999</c:v>
                </c:pt>
              </c:numCache>
            </c:numRef>
          </c:val>
        </c:ser>
        <c:ser>
          <c:idx val="1"/>
          <c:order val="1"/>
          <c:tx>
            <c:strRef>
              <c:f>overhead!$C$12</c:f>
              <c:strCache>
                <c:ptCount val="1"/>
                <c:pt idx="0">
                  <c:v>SmartVNC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cat>
            <c:strRef>
              <c:f>overhead!$A$13:$A$14</c:f>
              <c:strCache>
                <c:ptCount val="2"/>
                <c:pt idx="0">
                  <c:v>Server</c:v>
                </c:pt>
                <c:pt idx="1">
                  <c:v>Client</c:v>
                </c:pt>
              </c:strCache>
            </c:strRef>
          </c:cat>
          <c:val>
            <c:numRef>
              <c:f>overhead!$C$13:$C$14</c:f>
              <c:numCache>
                <c:formatCode>General</c:formatCode>
                <c:ptCount val="2"/>
                <c:pt idx="0">
                  <c:v>38.257000000000005</c:v>
                </c:pt>
                <c:pt idx="1">
                  <c:v>19</c:v>
                </c:pt>
              </c:numCache>
            </c:numRef>
          </c:val>
        </c:ser>
        <c:gapWidth val="75"/>
        <c:overlap val="-25"/>
        <c:axId val="91401216"/>
        <c:axId val="91407104"/>
      </c:barChart>
      <c:catAx>
        <c:axId val="91401216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ysClr val="windowText" lastClr="000000"/>
            </a:solidFill>
          </a:ln>
        </c:spPr>
        <c:crossAx val="91407104"/>
        <c:crosses val="autoZero"/>
        <c:auto val="1"/>
        <c:lblAlgn val="ctr"/>
        <c:lblOffset val="0"/>
        <c:tickLblSkip val="1"/>
      </c:catAx>
      <c:valAx>
        <c:axId val="91407104"/>
        <c:scaling>
          <c:orientation val="minMax"/>
          <c:max val="10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Memory usage (MB)</a:t>
                </a:r>
              </a:p>
            </c:rich>
          </c:tx>
          <c:layout/>
        </c:title>
        <c:numFmt formatCode="#,##0" sourceLinked="0"/>
        <c:majorTickMark val="none"/>
        <c:tickLblPos val="nextTo"/>
        <c:spPr>
          <a:ln>
            <a:solidFill>
              <a:schemeClr val="tx1"/>
            </a:solidFill>
          </a:ln>
        </c:spPr>
        <c:crossAx val="91401216"/>
        <c:crosses val="autoZero"/>
        <c:crossBetween val="between"/>
        <c:majorUnit val="20"/>
      </c:valAx>
      <c:spPr>
        <a:ln>
          <a:solidFill>
            <a:prstClr val="black"/>
          </a:solidFill>
        </a:ln>
      </c:spPr>
    </c:plotArea>
    <c:legend>
      <c:legendPos val="l"/>
      <c:layout>
        <c:manualLayout>
          <c:xMode val="edge"/>
          <c:yMode val="edge"/>
          <c:x val="0.62012492462346824"/>
          <c:y val="5.6555300379119267E-2"/>
          <c:w val="0.35826004817126939"/>
          <c:h val="0.28079323417906094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0.27853</cdr:x>
      <cdr:y>0.38989</cdr:y>
    </cdr:from>
    <cdr:to>
      <cdr:x>0.46376</cdr:x>
      <cdr:y>0.49405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960" y="822960"/>
          <a:ext cx="547286" cy="219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+355%</a:t>
          </a:r>
        </a:p>
      </cdr:txBody>
    </cdr:sp>
  </cdr:relSizeAnchor>
  <cdr:relSizeAnchor xmlns:cdr="http://schemas.openxmlformats.org/drawingml/2006/chartDrawing">
    <cdr:from>
      <cdr:x>0.54674</cdr:x>
      <cdr:y>0.28159</cdr:y>
    </cdr:from>
    <cdr:to>
      <cdr:x>0.73197</cdr:x>
      <cdr:y>0.38575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15440" y="594360"/>
          <a:ext cx="547286" cy="219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+232%</a:t>
          </a:r>
        </a:p>
      </cdr:txBody>
    </cdr:sp>
  </cdr:relSizeAnchor>
  <cdr:relSizeAnchor xmlns:cdr="http://schemas.openxmlformats.org/drawingml/2006/chartDrawing">
    <cdr:from>
      <cdr:x>0.80464</cdr:x>
      <cdr:y>0.03249</cdr:y>
    </cdr:from>
    <cdr:to>
      <cdr:x>0.98987</cdr:x>
      <cdr:y>0.13665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7440" y="68580"/>
          <a:ext cx="547286" cy="219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+232%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F77D1C0-2C82-4606-A2F6-BD2CF305EFB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D4722AF-C6D3-4620-892E-C4C95A9AE95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1/02/09/technology/smartphones_eclipse_pcs/index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http://money.cnn.com/2011/02/09/technology/smartphones_eclipse_pcs/index.htm</a:t>
            </a:r>
            <a:endParaRPr lang="en-US" dirty="0" smtClean="0"/>
          </a:p>
          <a:p>
            <a:r>
              <a:rPr lang="en-US" dirty="0" smtClean="0"/>
              <a:t>Q4 2010:</a:t>
            </a:r>
            <a:r>
              <a:rPr lang="en-US" baseline="0" dirty="0" smtClean="0"/>
              <a:t> PC = 92.1M, smartphone = 100.9M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Harvard Business Review, Sept 2011. 44 surveys with</a:t>
            </a:r>
            <a:r>
              <a:rPr lang="en-US" baseline="0" dirty="0" smtClean="0"/>
              <a:t> 7312 knowledge workers in 18 organizations. </a:t>
            </a:r>
            <a:r>
              <a:rPr lang="en-US" dirty="0" smtClean="0"/>
              <a:t>Employees spend 35% of time at desk.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22AF-C6D3-4620-892E-C4C95A9AE957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5" name="Picture 17" descr="gn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20" descr="logosm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943600"/>
            <a:ext cx="1524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880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latin typeface="Tahoma" pitchFamily="34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5CD8ACF-73F4-4046-8B19-29C3D3554535}" type="datetime1">
              <a:rPr lang="zh-TW" altLang="en-US"/>
              <a:pPr/>
              <a:t>2011/9/16</a:t>
            </a:fld>
            <a:endParaRPr lang="en-US" altLang="zh-TW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9209E-C6FC-439B-A4AA-B85AF8BA11A3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88074" name="Picture 1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5600"/>
            <a:ext cx="70866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64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27763"/>
            <a:ext cx="70866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ogosm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1524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gna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943600"/>
            <a:ext cx="1219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>
            <a:lvl1pPr>
              <a:buFont typeface="Wingdings" pitchFamily="2" charset="2"/>
              <a:buChar char="¢"/>
              <a:defRPr sz="2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SzPct val="80000"/>
              <a:buFont typeface="Wingdings 2" pitchFamily="18" charset="2"/>
              <a:buChar char=""/>
              <a:defRPr sz="2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A92DA-0444-4E1A-9B1B-45CFF80D39E5}" type="datetime1">
              <a:rPr lang="zh-TW" altLang="en-US"/>
              <a:pPr/>
              <a:t>2011/9/16</a:t>
            </a:fld>
            <a:endParaRPr lang="en-US" altLang="zh-TW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A6D23-7EFC-4FAB-8431-73A85C4A55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fld id="{BC3F4ED4-75C9-44AC-B354-F9EAE5B05397}" type="datetime1">
              <a:rPr lang="zh-TW" altLang="en-US"/>
              <a:pPr/>
              <a:t>2011/9/16</a:t>
            </a:fld>
            <a:endParaRPr lang="en-US" altLang="zh-TW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3505200" y="64008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fld id="{C807D3E3-373A-4CDA-BEAF-0057BC3E01A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924800" cy="1470025"/>
          </a:xfrm>
        </p:spPr>
        <p:txBody>
          <a:bodyPr/>
          <a:lstStyle/>
          <a:p>
            <a:pPr algn="ctr" eaLnBrk="1" hangingPunct="1"/>
            <a:r>
              <a:rPr lang="en-US" altLang="zh-TW" dirty="0" err="1">
                <a:ea typeface="新細明體" pitchFamily="18" charset="-120"/>
                <a:cs typeface="Tahoma" pitchFamily="34" charset="0"/>
              </a:rPr>
              <a:t>SmartVNC</a:t>
            </a:r>
            <a:r>
              <a:rPr lang="en-US" altLang="zh-TW" dirty="0">
                <a:ea typeface="新細明體" pitchFamily="18" charset="-120"/>
                <a:cs typeface="Tahoma" pitchFamily="34" charset="0"/>
              </a:rPr>
              <a:t>: An Effective </a:t>
            </a:r>
            <a:r>
              <a:rPr lang="en-US" altLang="zh-TW" dirty="0" smtClean="0">
                <a:ea typeface="新細明體" pitchFamily="18" charset="-120"/>
                <a:cs typeface="Tahoma" pitchFamily="34" charset="0"/>
              </a:rPr>
              <a:t>Remote Computing </a:t>
            </a:r>
            <a:r>
              <a:rPr lang="en-US" altLang="zh-TW" dirty="0">
                <a:ea typeface="新細明體" pitchFamily="18" charset="-120"/>
                <a:cs typeface="Tahoma" pitchFamily="34" charset="0"/>
              </a:rPr>
              <a:t>Solution </a:t>
            </a:r>
            <a:r>
              <a:rPr lang="en-US" altLang="zh-TW" dirty="0" smtClean="0">
                <a:ea typeface="新細明體" pitchFamily="18" charset="-120"/>
                <a:cs typeface="Tahoma" pitchFamily="34" charset="0"/>
              </a:rPr>
              <a:t>for </a:t>
            </a:r>
            <a:r>
              <a:rPr lang="en-US" altLang="zh-TW" dirty="0" err="1" smtClean="0">
                <a:ea typeface="新細明體" pitchFamily="18" charset="-120"/>
                <a:cs typeface="Tahoma" pitchFamily="34" charset="0"/>
              </a:rPr>
              <a:t>Smartphones</a:t>
            </a:r>
            <a:endParaRPr lang="en-US" altLang="zh-TW" dirty="0">
              <a:ea typeface="新細明體" pitchFamily="18" charset="-12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Cheng-Lin </a:t>
            </a:r>
            <a:r>
              <a:rPr lang="en-US" altLang="zh-TW" sz="2400" dirty="0" err="1" smtClean="0">
                <a:ea typeface="新細明體" pitchFamily="18" charset="-120"/>
                <a:cs typeface="Tahoma" pitchFamily="34" charset="0"/>
              </a:rPr>
              <a:t>Tsao</a:t>
            </a: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, </a:t>
            </a:r>
            <a:r>
              <a:rPr lang="en-US" altLang="zh-TW" sz="2400" dirty="0" err="1">
                <a:ea typeface="新細明體" pitchFamily="18" charset="-120"/>
                <a:cs typeface="Tahoma" pitchFamily="34" charset="0"/>
              </a:rPr>
              <a:t>Sandeep</a:t>
            </a: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 </a:t>
            </a:r>
            <a:r>
              <a:rPr lang="en-US" altLang="zh-TW" sz="2400" dirty="0" err="1" smtClean="0">
                <a:ea typeface="新細明體" pitchFamily="18" charset="-120"/>
                <a:cs typeface="Tahoma" pitchFamily="34" charset="0"/>
              </a:rPr>
              <a:t>Kakumanu</a:t>
            </a:r>
            <a:r>
              <a:rPr lang="en-US" altLang="zh-TW" sz="2400" dirty="0" smtClean="0">
                <a:ea typeface="新細明體" pitchFamily="18" charset="-120"/>
                <a:cs typeface="Tahoma" pitchFamily="34" charset="0"/>
              </a:rPr>
              <a:t>, </a:t>
            </a: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and </a:t>
            </a:r>
            <a:r>
              <a:rPr lang="en-US" altLang="zh-TW" sz="2400" dirty="0" err="1">
                <a:ea typeface="新細明體" pitchFamily="18" charset="-120"/>
                <a:cs typeface="Tahoma" pitchFamily="34" charset="0"/>
              </a:rPr>
              <a:t>Raghupathy</a:t>
            </a: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 </a:t>
            </a:r>
            <a:r>
              <a:rPr lang="en-US" altLang="zh-TW" sz="2400" dirty="0" err="1">
                <a:ea typeface="新細明體" pitchFamily="18" charset="-120"/>
                <a:cs typeface="Tahoma" pitchFamily="34" charset="0"/>
              </a:rPr>
              <a:t>Sivakumar</a:t>
            </a:r>
            <a:endParaRPr lang="en-US" altLang="zh-TW" sz="2400" dirty="0">
              <a:ea typeface="新細明體" pitchFamily="18" charset="-12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Georgia Institute of Technology</a:t>
            </a:r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>
              <a:ea typeface="新細明體" pitchFamily="18" charset="-12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>
                <a:ea typeface="新細明體" pitchFamily="18" charset="-120"/>
                <a:cs typeface="Tahoma" pitchFamily="34" charset="0"/>
              </a:rPr>
              <a:t>ACM </a:t>
            </a:r>
            <a:r>
              <a:rPr lang="en-US" altLang="zh-TW" sz="2400" dirty="0" err="1" smtClean="0">
                <a:ea typeface="新細明體" pitchFamily="18" charset="-120"/>
                <a:cs typeface="Tahoma" pitchFamily="34" charset="0"/>
              </a:rPr>
              <a:t>MobiCom</a:t>
            </a:r>
            <a:r>
              <a:rPr lang="en-US" altLang="zh-TW" sz="2400" dirty="0" smtClean="0">
                <a:ea typeface="新細明體" pitchFamily="18" charset="-120"/>
                <a:cs typeface="Tahoma" pitchFamily="34" charset="0"/>
              </a:rPr>
              <a:t> ‘11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ea typeface="新細明體" pitchFamily="18" charset="-120"/>
                <a:cs typeface="Tahoma" pitchFamily="34" charset="0"/>
              </a:rPr>
              <a:t>Las Vegas, NV, </a:t>
            </a:r>
            <a:r>
              <a:rPr lang="en-US" altLang="zh-TW" sz="2400" dirty="0" smtClean="0">
                <a:ea typeface="新細明體" pitchFamily="18" charset="-120"/>
                <a:cs typeface="Tahoma" pitchFamily="34" charset="0"/>
              </a:rPr>
              <a:t>USA, Sept. 20, 2011</a:t>
            </a:r>
            <a:endParaRPr lang="zh-TW" altLang="en-US" sz="2400" dirty="0">
              <a:ea typeface="新細明體" pitchFamily="18" charset="-120"/>
              <a:cs typeface="Tahom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1137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Two-end enhancement on top of remote computing</a:t>
            </a:r>
          </a:p>
          <a:p>
            <a:r>
              <a:rPr lang="en-US" dirty="0" smtClean="0"/>
              <a:t>Prototyping Testbed</a:t>
            </a:r>
          </a:p>
          <a:p>
            <a:pPr lvl="1"/>
            <a:r>
              <a:rPr lang="en-US" dirty="0" smtClean="0"/>
              <a:t>SmartVNC server</a:t>
            </a:r>
          </a:p>
          <a:p>
            <a:pPr lvl="2"/>
            <a:r>
              <a:rPr lang="en-US" dirty="0" smtClean="0"/>
              <a:t>Dell desktop (2.8 GHz/3GB/19” screen/</a:t>
            </a:r>
            <a:r>
              <a:rPr lang="en-US" dirty="0" err="1" smtClean="0"/>
              <a:t>WinXP</a:t>
            </a:r>
            <a:r>
              <a:rPr lang="en-US" dirty="0" smtClean="0"/>
              <a:t> SP3)</a:t>
            </a:r>
          </a:p>
          <a:p>
            <a:pPr lvl="2"/>
            <a:r>
              <a:rPr lang="en-US" dirty="0" smtClean="0"/>
              <a:t>Coexisting with unmodified </a:t>
            </a:r>
            <a:r>
              <a:rPr lang="en-US" dirty="0" err="1" smtClean="0"/>
              <a:t>RealVNC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SmartVNC client</a:t>
            </a:r>
          </a:p>
          <a:p>
            <a:pPr lvl="2"/>
            <a:r>
              <a:rPr lang="en-US" dirty="0" smtClean="0"/>
              <a:t>Samsung Galaxy S (1GHz/512MB/4” screen/Android 2.1)</a:t>
            </a:r>
          </a:p>
          <a:p>
            <a:pPr lvl="2"/>
            <a:r>
              <a:rPr lang="en-US" dirty="0" smtClean="0"/>
              <a:t>Integrated with </a:t>
            </a:r>
            <a:r>
              <a:rPr lang="en-US" dirty="0" err="1" smtClean="0"/>
              <a:t>AndroidVNC</a:t>
            </a:r>
            <a:endParaRPr lang="en-US" dirty="0" smtClean="0"/>
          </a:p>
          <a:p>
            <a:pPr lvl="1"/>
            <a:r>
              <a:rPr lang="en-US" dirty="0" smtClean="0"/>
              <a:t>Access network</a:t>
            </a:r>
          </a:p>
          <a:p>
            <a:pPr lvl="2"/>
            <a:r>
              <a:rPr lang="en-US" dirty="0" smtClean="0"/>
              <a:t>Local Wi-Fi 802.11g (54Mbps)</a:t>
            </a:r>
          </a:p>
          <a:p>
            <a:r>
              <a:rPr lang="en-US" dirty="0" smtClean="0"/>
              <a:t>Demo: exporting a sales report with</a:t>
            </a:r>
          </a:p>
          <a:p>
            <a:pPr>
              <a:buNone/>
            </a:pPr>
            <a:r>
              <a:rPr lang="en-US" dirty="0" smtClean="0"/>
              <a:t>	QuickBooks using SmartVNC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10</a:t>
            </a:fld>
            <a:endParaRPr lang="en-US" altLang="zh-TW" dirty="0"/>
          </a:p>
        </p:txBody>
      </p:sp>
      <p:grpSp>
        <p:nvGrpSpPr>
          <p:cNvPr id="37" name="Group 36"/>
          <p:cNvGrpSpPr/>
          <p:nvPr/>
        </p:nvGrpSpPr>
        <p:grpSpPr>
          <a:xfrm>
            <a:off x="685800" y="2895600"/>
            <a:ext cx="4114800" cy="1600200"/>
            <a:chOff x="685800" y="3048000"/>
            <a:chExt cx="4114800" cy="16002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685800" y="3048000"/>
              <a:ext cx="4114800" cy="1600200"/>
            </a:xfrm>
            <a:prstGeom prst="roundRect">
              <a:avLst>
                <a:gd name="adj" fmla="val 850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charset="0"/>
                </a:rPr>
                <a:t>SmartVNC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Server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81200" y="3124200"/>
              <a:ext cx="1066800" cy="685800"/>
            </a:xfrm>
            <a:prstGeom prst="roundRect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Macro Recording</a:t>
              </a: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3657600" y="3124200"/>
              <a:ext cx="1066800" cy="685800"/>
            </a:xfrm>
            <a:prstGeom prst="can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Macro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Repository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981200" y="3886200"/>
              <a:ext cx="1066800" cy="685800"/>
            </a:xfrm>
            <a:prstGeom prst="roundRect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Macro Replaying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62000" y="3886200"/>
              <a:ext cx="1143000" cy="685800"/>
            </a:xfrm>
            <a:prstGeom prst="roundRect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Macro Recommendation</a:t>
              </a:r>
            </a:p>
          </p:txBody>
        </p:sp>
        <p:cxnSp>
          <p:nvCxnSpPr>
            <p:cNvPr id="22" name="Straight Arrow Connector 21"/>
            <p:cNvCxnSpPr>
              <a:stCxn id="17" idx="3"/>
              <a:endCxn id="18" idx="2"/>
            </p:cNvCxnSpPr>
            <p:nvPr/>
          </p:nvCxnSpPr>
          <p:spPr bwMode="auto">
            <a:xfrm>
              <a:off x="3048000" y="34671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090132" y="3200400"/>
              <a:ext cx="525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store</a:t>
              </a:r>
              <a:endParaRPr lang="en-US" sz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0" y="2895600"/>
            <a:ext cx="5410200" cy="2209800"/>
            <a:chOff x="3048000" y="3048000"/>
            <a:chExt cx="5410200" cy="22098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5943600" y="3048000"/>
              <a:ext cx="2514600" cy="2209800"/>
            </a:xfrm>
            <a:prstGeom prst="roundRect">
              <a:avLst>
                <a:gd name="adj" fmla="val 519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charset="0"/>
                </a:rPr>
                <a:t>SmartVNC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endParaRP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Client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Arrow Connector 32"/>
            <p:cNvCxnSpPr>
              <a:stCxn id="18" idx="4"/>
            </p:cNvCxnSpPr>
            <p:nvPr/>
          </p:nvCxnSpPr>
          <p:spPr bwMode="auto">
            <a:xfrm>
              <a:off x="4724400" y="3314700"/>
              <a:ext cx="1828800" cy="419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953000" y="3152001"/>
              <a:ext cx="703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retrieve</a:t>
              </a:r>
              <a:endParaRPr lang="en-US" sz="1200" dirty="0"/>
            </a:p>
          </p:txBody>
        </p:sp>
        <p:cxnSp>
          <p:nvCxnSpPr>
            <p:cNvPr id="38" name="Straight Arrow Connector 37"/>
            <p:cNvCxnSpPr>
              <a:stCxn id="28" idx="1"/>
              <a:endCxn id="19" idx="3"/>
            </p:cNvCxnSpPr>
            <p:nvPr/>
          </p:nvCxnSpPr>
          <p:spPr bwMode="auto">
            <a:xfrm rot="10800000" flipV="1">
              <a:off x="3048000" y="4000500"/>
              <a:ext cx="35052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029200" y="3810000"/>
              <a:ext cx="598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replay</a:t>
              </a:r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29000" y="4295001"/>
              <a:ext cx="1387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handle parameter</a:t>
              </a:r>
              <a:endParaRPr lang="en-US" sz="120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553200" y="3657600"/>
              <a:ext cx="1371600" cy="685800"/>
            </a:xfrm>
            <a:prstGeom prst="roundRect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Macro Presentation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0800000" flipV="1">
              <a:off x="3048000" y="4114800"/>
              <a:ext cx="35052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85800" y="4447401"/>
            <a:ext cx="7696200" cy="1572399"/>
            <a:chOff x="685800" y="4447401"/>
            <a:chExt cx="7696200" cy="1572399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85800" y="4572000"/>
              <a:ext cx="4114800" cy="457200"/>
            </a:xfrm>
            <a:prstGeom prst="roundRect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Remote Computing Server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800600" y="4447401"/>
              <a:ext cx="1219200" cy="657999"/>
              <a:chOff x="4800600" y="4599801"/>
              <a:chExt cx="1219200" cy="657999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4800600" y="4876800"/>
                <a:ext cx="1219200" cy="158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4829773" y="4599801"/>
                <a:ext cx="11608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screen output</a:t>
                </a:r>
                <a:endParaRPr lang="en-US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 bwMode="auto">
              <a:xfrm rot="10800000">
                <a:off x="4800600" y="5027611"/>
                <a:ext cx="1219200" cy="158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0" name="TextBox 89"/>
              <p:cNvSpPr txBox="1"/>
              <p:nvPr/>
            </p:nvSpPr>
            <p:spPr>
              <a:xfrm>
                <a:off x="4858946" y="4980801"/>
                <a:ext cx="11608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control input</a:t>
                </a:r>
                <a:endParaRPr lang="en-US" sz="1200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981200" y="5077598"/>
              <a:ext cx="5410200" cy="942202"/>
              <a:chOff x="1981200" y="4973597"/>
              <a:chExt cx="5410200" cy="942202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rot="10800000">
                <a:off x="2895601" y="5458599"/>
                <a:ext cx="43434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7" name="Picture 6" descr="pc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071922"/>
                <a:ext cx="1343888" cy="767677"/>
              </a:xfrm>
              <a:prstGeom prst="rect">
                <a:avLst/>
              </a:prstGeom>
            </p:spPr>
          </p:pic>
          <p:sp>
            <p:nvSpPr>
              <p:cNvPr id="9" name="Cloud 8"/>
              <p:cNvSpPr/>
              <p:nvPr/>
            </p:nvSpPr>
            <p:spPr bwMode="auto">
              <a:xfrm>
                <a:off x="3962400" y="4973597"/>
                <a:ext cx="2209800" cy="942202"/>
              </a:xfrm>
              <a:prstGeom prst="cloud">
                <a:avLst/>
              </a:prstGeom>
              <a:solidFill>
                <a:schemeClr val="bg1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Internet</a:t>
                </a:r>
              </a:p>
            </p:txBody>
          </p:sp>
          <p:pic>
            <p:nvPicPr>
              <p:cNvPr id="94" name="Picture 93" descr="androi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34200" y="5049405"/>
                <a:ext cx="457200" cy="866394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7467600" y="5181600"/>
              <a:ext cx="492443" cy="810399"/>
              <a:chOff x="1550035" y="5029200"/>
              <a:chExt cx="492443" cy="810399"/>
            </a:xfrm>
          </p:grpSpPr>
          <p:graphicFrame>
            <p:nvGraphicFramePr>
              <p:cNvPr id="92" name="Object 4"/>
              <p:cNvGraphicFramePr>
                <a:graphicFrameLocks noChangeAspect="1"/>
              </p:cNvGraphicFramePr>
              <p:nvPr/>
            </p:nvGraphicFramePr>
            <p:xfrm>
              <a:off x="1550035" y="5029200"/>
              <a:ext cx="468313" cy="606425"/>
            </p:xfrm>
            <a:graphic>
              <a:graphicData uri="http://schemas.openxmlformats.org/presentationml/2006/ole">
                <p:oleObj spid="_x0000_s438273" name="Visio" r:id="rId6" imgW="467868" imgH="605942" progId="Visio.Drawing.11">
                  <p:embed/>
                </p:oleObj>
              </a:graphicData>
            </a:graphic>
          </p:graphicFrame>
          <p:sp>
            <p:nvSpPr>
              <p:cNvPr id="93" name="TextBox 92"/>
              <p:cNvSpPr txBox="1"/>
              <p:nvPr/>
            </p:nvSpPr>
            <p:spPr>
              <a:xfrm>
                <a:off x="1550035" y="5562600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User</a:t>
                </a:r>
                <a:endParaRPr lang="en-US" sz="1200" dirty="0"/>
              </a:p>
            </p:txBody>
          </p:sp>
        </p:grpSp>
        <p:sp>
          <p:nvSpPr>
            <p:cNvPr id="27" name="Rounded Rectangle 26"/>
            <p:cNvSpPr/>
            <p:nvPr/>
          </p:nvSpPr>
          <p:spPr bwMode="auto">
            <a:xfrm>
              <a:off x="6019800" y="4572000"/>
              <a:ext cx="2362200" cy="457200"/>
            </a:xfrm>
            <a:prstGeom prst="roundRect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Remote Computing Client</a:t>
              </a:r>
            </a:p>
          </p:txBody>
        </p:sp>
      </p:grpSp>
      <p:pic>
        <p:nvPicPr>
          <p:cNvPr id="42" name="Picture 41" descr="screenshot_desktop_GU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1752600"/>
            <a:ext cx="1456006" cy="1371600"/>
          </a:xfrm>
          <a:prstGeom prst="rect">
            <a:avLst/>
          </a:prstGeom>
        </p:spPr>
      </p:pic>
      <p:pic>
        <p:nvPicPr>
          <p:cNvPr id="44" name="Picture 43" descr="screenshot_mobi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3962400"/>
            <a:ext cx="2719507" cy="143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Macroscopic: time on task and task effort</a:t>
            </a:r>
          </a:p>
          <a:p>
            <a:pPr lvl="1"/>
            <a:r>
              <a:rPr lang="en-US" dirty="0" smtClean="0"/>
              <a:t>Microscopic: subjective feedback and system overhead</a:t>
            </a:r>
          </a:p>
          <a:p>
            <a:r>
              <a:rPr lang="en-US" dirty="0" smtClean="0"/>
              <a:t>Experimental methodology</a:t>
            </a:r>
          </a:p>
          <a:p>
            <a:pPr lvl="1"/>
            <a:r>
              <a:rPr lang="en-US" dirty="0" smtClean="0"/>
              <a:t>22 volunteers</a:t>
            </a:r>
          </a:p>
          <a:p>
            <a:pPr lvl="2"/>
            <a:r>
              <a:rPr lang="en-US" dirty="0" smtClean="0"/>
              <a:t>Students of ages between 20 and 30</a:t>
            </a:r>
          </a:p>
          <a:p>
            <a:pPr lvl="1"/>
            <a:r>
              <a:rPr lang="en-US" dirty="0" smtClean="0"/>
              <a:t>54 tasks of 3 complexity levels (easy, medium, and hard)</a:t>
            </a:r>
          </a:p>
          <a:p>
            <a:pPr lvl="2"/>
            <a:r>
              <a:rPr lang="en-US" dirty="0" smtClean="0"/>
              <a:t>9 PC applications: Word, Excel, PowerPoint, Outlook, Quicken, IE, Visio, Project, and SharePoint</a:t>
            </a:r>
          </a:p>
          <a:p>
            <a:pPr lvl="1"/>
            <a:r>
              <a:rPr lang="en-US" dirty="0" smtClean="0"/>
              <a:t>Real-user experiments</a:t>
            </a:r>
          </a:p>
          <a:p>
            <a:pPr lvl="2"/>
            <a:r>
              <a:rPr lang="en-US" dirty="0" smtClean="0"/>
              <a:t>Using (after practicing) PC, mobile VNC, and </a:t>
            </a:r>
            <a:r>
              <a:rPr lang="en-US" dirty="0" err="1" smtClean="0"/>
              <a:t>SmartVNC</a:t>
            </a:r>
            <a:endParaRPr lang="en-US" dirty="0" smtClean="0"/>
          </a:p>
          <a:p>
            <a:pPr lvl="2"/>
            <a:r>
              <a:rPr lang="en-US" dirty="0" smtClean="0"/>
              <a:t>Pre-recorded macros for </a:t>
            </a:r>
            <a:r>
              <a:rPr lang="en-US" dirty="0" err="1" smtClean="0"/>
              <a:t>SmartVNC</a:t>
            </a:r>
            <a:endParaRPr lang="en-US" dirty="0" smtClean="0"/>
          </a:p>
          <a:p>
            <a:pPr lvl="1"/>
            <a:r>
              <a:rPr lang="en-US" dirty="0" smtClean="0"/>
              <a:t>Trace-based experiments</a:t>
            </a:r>
          </a:p>
          <a:p>
            <a:pPr lvl="2"/>
            <a:r>
              <a:rPr lang="en-US" dirty="0" smtClean="0"/>
              <a:t>Evaluating achievable time/effort reduction in generic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5029200"/>
          </a:xfrm>
        </p:spPr>
        <p:txBody>
          <a:bodyPr/>
          <a:lstStyle/>
          <a:p>
            <a:r>
              <a:rPr lang="en-US" dirty="0" smtClean="0"/>
              <a:t>Macroscopic performance</a:t>
            </a:r>
          </a:p>
          <a:p>
            <a:pPr lvl="1"/>
            <a:r>
              <a:rPr lang="en-US" dirty="0" smtClean="0"/>
              <a:t>Mobile VNC inflates task effort by 3.32x to 4.55x (average 3.73x).</a:t>
            </a:r>
          </a:p>
          <a:p>
            <a:pPr lvl="1"/>
            <a:r>
              <a:rPr lang="en-US" dirty="0" smtClean="0"/>
              <a:t>SmartVNC reduces task effort from smartphones by 83% to 86%.</a:t>
            </a:r>
          </a:p>
          <a:p>
            <a:pPr lvl="1"/>
            <a:r>
              <a:rPr lang="en-US" dirty="0" smtClean="0"/>
              <a:t>SmartVNC requires less tax effort than PC in certain tasks (average 0.61x).</a:t>
            </a:r>
          </a:p>
          <a:p>
            <a:pPr lvl="1"/>
            <a:r>
              <a:rPr lang="en-US" dirty="0" smtClean="0"/>
              <a:t>Time on task is similar to task effort.</a:t>
            </a:r>
          </a:p>
          <a:p>
            <a:r>
              <a:rPr lang="en-US" dirty="0" smtClean="0"/>
              <a:t>Subjective opinion</a:t>
            </a:r>
          </a:p>
          <a:p>
            <a:pPr lvl="1"/>
            <a:r>
              <a:rPr lang="en-US" dirty="0" smtClean="0"/>
              <a:t>Lots of users have poor experience with mobile VNC.</a:t>
            </a:r>
          </a:p>
          <a:p>
            <a:pPr lvl="1"/>
            <a:r>
              <a:rPr lang="en-US" dirty="0" smtClean="0"/>
              <a:t>Almost all users give good or best opinion to SmartVNC.</a:t>
            </a:r>
          </a:p>
          <a:p>
            <a:pPr lvl="1"/>
            <a:r>
              <a:rPr lang="en-US" dirty="0" smtClean="0"/>
              <a:t>Task effort reduction improves 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12</a:t>
            </a:fld>
            <a:endParaRPr lang="en-US" altLang="zh-TW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869305" y="1143000"/>
          <a:ext cx="2924175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6480" y="32766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 bar: 90% confidence interval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867400" y="3657600"/>
          <a:ext cx="29260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0" y="52578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Best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373380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Poorest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Graphic spid="10" grpId="0">
        <p:bldAsOne/>
      </p:bldGraphic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5029200"/>
          </a:xfrm>
        </p:spPr>
        <p:txBody>
          <a:bodyPr/>
          <a:lstStyle/>
          <a:p>
            <a:r>
              <a:rPr lang="en-US" dirty="0" smtClean="0"/>
              <a:t>Overhead analysis</a:t>
            </a:r>
          </a:p>
          <a:p>
            <a:pPr lvl="1"/>
            <a:r>
              <a:rPr lang="en-US" dirty="0" smtClean="0"/>
              <a:t>Server (measured w/ MS </a:t>
            </a:r>
            <a:r>
              <a:rPr lang="en-US" dirty="0" err="1" smtClean="0"/>
              <a:t>perfmon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CPU: higher usage due to fast playback</a:t>
            </a:r>
          </a:p>
          <a:p>
            <a:pPr lvl="2"/>
            <a:r>
              <a:rPr lang="en-US" dirty="0" smtClean="0"/>
              <a:t>Memory: </a:t>
            </a:r>
            <a:r>
              <a:rPr lang="en-US" dirty="0" err="1" smtClean="0"/>
              <a:t>unoptimized</a:t>
            </a:r>
            <a:r>
              <a:rPr lang="en-US" dirty="0" smtClean="0"/>
              <a:t> code but sustainable</a:t>
            </a:r>
          </a:p>
          <a:p>
            <a:pPr lvl="1"/>
            <a:r>
              <a:rPr lang="en-US" dirty="0" smtClean="0"/>
              <a:t>Client (measured w/ </a:t>
            </a:r>
            <a:r>
              <a:rPr lang="en-US" dirty="0" err="1" smtClean="0"/>
              <a:t>SystemPanel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CPU: lower usage w/ less interaction</a:t>
            </a:r>
          </a:p>
          <a:p>
            <a:pPr lvl="2"/>
            <a:r>
              <a:rPr lang="en-US" dirty="0" smtClean="0"/>
              <a:t>Memory: efficient integration</a:t>
            </a:r>
          </a:p>
          <a:p>
            <a:r>
              <a:rPr lang="en-US" dirty="0" smtClean="0"/>
              <a:t>Trace-based evaluation</a:t>
            </a:r>
          </a:p>
          <a:p>
            <a:pPr lvl="1"/>
            <a:r>
              <a:rPr lang="en-US" dirty="0" smtClean="0"/>
              <a:t>Split operations in the collected traces</a:t>
            </a:r>
          </a:p>
          <a:p>
            <a:pPr lvl="2"/>
            <a:r>
              <a:rPr lang="en-US" dirty="0" smtClean="0"/>
              <a:t>Repetitive or non-repetitive</a:t>
            </a:r>
          </a:p>
          <a:p>
            <a:pPr lvl="1"/>
            <a:r>
              <a:rPr lang="en-US" dirty="0" smtClean="0"/>
              <a:t>Calculating total effort in smartphones</a:t>
            </a:r>
          </a:p>
          <a:p>
            <a:pPr lvl="2"/>
            <a:r>
              <a:rPr lang="en-US" dirty="0" smtClean="0"/>
              <a:t>Repetitive: reduced effort (0.61x)</a:t>
            </a:r>
          </a:p>
          <a:p>
            <a:pPr lvl="2"/>
            <a:r>
              <a:rPr lang="en-US" dirty="0" smtClean="0"/>
              <a:t>Non-repetitive: inflated effort (3.73x)</a:t>
            </a:r>
          </a:p>
          <a:p>
            <a:pPr lvl="1"/>
            <a:r>
              <a:rPr lang="en-US" dirty="0" smtClean="0"/>
              <a:t>Average reduction from VNC: 37.71%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13</a:t>
            </a:fld>
            <a:endParaRPr lang="en-US" altLang="zh-TW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5715000" y="1143000"/>
          <a:ext cx="292608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715000" y="2552700"/>
          <a:ext cx="292608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715000" y="3962400"/>
          <a:ext cx="29260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user experience and high task effort in remote computing from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r>
              <a:rPr lang="en-US" dirty="0" smtClean="0"/>
              <a:t>Propose </a:t>
            </a:r>
            <a:r>
              <a:rPr lang="en-US" dirty="0" smtClean="0"/>
              <a:t>SmartVNC to reduce effort </a:t>
            </a:r>
            <a:r>
              <a:rPr lang="en-US" dirty="0" smtClean="0"/>
              <a:t>with operation aggregation</a:t>
            </a:r>
            <a:endParaRPr lang="en-US" dirty="0" smtClean="0"/>
          </a:p>
          <a:p>
            <a:pPr lvl="1"/>
            <a:r>
              <a:rPr lang="en-US" dirty="0" smtClean="0"/>
              <a:t>Application-agnostic smart-macros</a:t>
            </a:r>
          </a:p>
          <a:p>
            <a:pPr lvl="1"/>
            <a:r>
              <a:rPr lang="en-US" dirty="0" smtClean="0"/>
              <a:t>Task effort reducing front-end</a:t>
            </a:r>
          </a:p>
          <a:p>
            <a:pPr lvl="1"/>
            <a:r>
              <a:rPr lang="en-US" dirty="0" smtClean="0"/>
              <a:t>Parameterization and extensibility</a:t>
            </a:r>
          </a:p>
          <a:p>
            <a:pPr lvl="1"/>
            <a:r>
              <a:rPr lang="en-US" dirty="0" smtClean="0"/>
              <a:t>Offline macro recommendation</a:t>
            </a:r>
          </a:p>
          <a:p>
            <a:r>
              <a:rPr lang="en-US" dirty="0" smtClean="0"/>
              <a:t>Prototype and evaluate SmartVNC in testbed</a:t>
            </a:r>
          </a:p>
          <a:p>
            <a:pPr lvl="1"/>
            <a:r>
              <a:rPr lang="en-US" dirty="0" smtClean="0"/>
              <a:t>Significant performance improvement in task effort, time to task, and subjective opinion score</a:t>
            </a:r>
          </a:p>
          <a:p>
            <a:pPr lvl="1"/>
            <a:r>
              <a:rPr lang="en-US" dirty="0" smtClean="0"/>
              <a:t>Minimal system overheads at the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Computing from Smartphones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Smartphones: mobile phones w/ advanced capabilities</a:t>
            </a:r>
          </a:p>
          <a:p>
            <a:pPr lvl="1"/>
            <a:r>
              <a:rPr lang="en-US" dirty="0" smtClean="0"/>
              <a:t>Overtook PCs in global shipments in 2010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[source: CNN, Feb 2011]</a:t>
            </a:r>
            <a:endParaRPr lang="en-US" dirty="0" smtClean="0"/>
          </a:p>
          <a:p>
            <a:r>
              <a:rPr lang="en-US" dirty="0" smtClean="0"/>
              <a:t>Remote computing from smartphones</a:t>
            </a:r>
          </a:p>
          <a:p>
            <a:pPr lvl="1"/>
            <a:r>
              <a:rPr lang="en-US" dirty="0" smtClean="0"/>
              <a:t>Allowing users to access a remote PC, ex. VNC and RDP</a:t>
            </a:r>
          </a:p>
          <a:p>
            <a:pPr lvl="2"/>
            <a:r>
              <a:rPr lang="en-US" dirty="0" smtClean="0"/>
              <a:t>Accessing applications and data in a PC when being away from it</a:t>
            </a:r>
          </a:p>
          <a:p>
            <a:pPr lvl="2"/>
            <a:r>
              <a:rPr lang="en-US" dirty="0" smtClean="0"/>
              <a:t>Accessing a PC instance in VDI (Virtual Desktop Infrastructure)</a:t>
            </a:r>
          </a:p>
          <a:p>
            <a:pPr lvl="2"/>
            <a:r>
              <a:rPr lang="en-US" dirty="0" smtClean="0"/>
              <a:t>Remote IT support for troubleshooting</a:t>
            </a:r>
          </a:p>
          <a:p>
            <a:pPr lvl="1"/>
            <a:r>
              <a:rPr lang="en-US" dirty="0" smtClean="0"/>
              <a:t>Availability and popularity of remote computing clients</a:t>
            </a:r>
          </a:p>
          <a:p>
            <a:pPr lvl="2"/>
            <a:r>
              <a:rPr lang="en-US" dirty="0" err="1" smtClean="0"/>
              <a:t>AndroidVNC</a:t>
            </a:r>
            <a:r>
              <a:rPr lang="en-US" dirty="0" smtClean="0"/>
              <a:t>, </a:t>
            </a:r>
            <a:r>
              <a:rPr lang="en-US" dirty="0" err="1" smtClean="0"/>
              <a:t>TeamViewer</a:t>
            </a:r>
            <a:r>
              <a:rPr lang="en-US" dirty="0" smtClean="0"/>
              <a:t>, etc: 2.5M+ downloads in Android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2</a:t>
            </a:fld>
            <a:endParaRPr lang="en-US" altLang="zh-TW" dirty="0"/>
          </a:p>
        </p:txBody>
      </p:sp>
      <p:grpSp>
        <p:nvGrpSpPr>
          <p:cNvPr id="7" name="Group 6"/>
          <p:cNvGrpSpPr/>
          <p:nvPr/>
        </p:nvGrpSpPr>
        <p:grpSpPr>
          <a:xfrm>
            <a:off x="7848600" y="4800600"/>
            <a:ext cx="1064715" cy="886599"/>
            <a:chOff x="8000551" y="4800600"/>
            <a:chExt cx="1064715" cy="886599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8000551" y="4800600"/>
            <a:ext cx="468313" cy="606425"/>
          </p:xfrm>
          <a:graphic>
            <a:graphicData uri="http://schemas.openxmlformats.org/presentationml/2006/ole">
              <p:oleObj spid="_x0000_s450562" name="Visio" r:id="rId4" imgW="467868" imgH="605942" progId="Visio.Drawing.11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8000551" y="5410200"/>
              <a:ext cx="10647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IT technician</a:t>
              </a:r>
              <a:endParaRPr lang="en-US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19400" y="4648200"/>
            <a:ext cx="3914493" cy="1400175"/>
            <a:chOff x="2819400" y="4676001"/>
            <a:chExt cx="3914493" cy="1400175"/>
          </a:xfrm>
        </p:grpSpPr>
        <p:cxnSp>
          <p:nvCxnSpPr>
            <p:cNvPr id="11" name="Straight Connector 10"/>
            <p:cNvCxnSpPr>
              <a:stCxn id="20" idx="1"/>
            </p:cNvCxnSpPr>
            <p:nvPr/>
          </p:nvCxnSpPr>
          <p:spPr bwMode="auto">
            <a:xfrm flipH="1">
              <a:off x="2819400" y="5386197"/>
              <a:ext cx="391449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Cloud 13"/>
            <p:cNvSpPr/>
            <p:nvPr/>
          </p:nvSpPr>
          <p:spPr bwMode="auto">
            <a:xfrm>
              <a:off x="4191000" y="4676001"/>
              <a:ext cx="1600200" cy="1400175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Internet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4600" y="4969383"/>
            <a:ext cx="990600" cy="1022616"/>
            <a:chOff x="6324600" y="4997184"/>
            <a:chExt cx="990600" cy="1022616"/>
          </a:xfrm>
        </p:grpSpPr>
        <p:pic>
          <p:nvPicPr>
            <p:cNvPr id="13" name="Picture 12" descr="lapt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4600" y="4997184"/>
              <a:ext cx="990600" cy="7578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41432" y="5742801"/>
              <a:ext cx="756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Local PC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91400" y="5001399"/>
            <a:ext cx="492443" cy="810399"/>
            <a:chOff x="1550035" y="5029200"/>
            <a:chExt cx="492443" cy="810399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1550035" y="5029200"/>
            <a:ext cx="468313" cy="606425"/>
          </p:xfrm>
          <a:graphic>
            <a:graphicData uri="http://schemas.openxmlformats.org/presentationml/2006/ole">
              <p:oleObj spid="_x0000_s450563" name="Visio" r:id="rId6" imgW="467868" imgH="605942" progId="Visio.Drawing.11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550035" y="55626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57387" y="4925199"/>
            <a:ext cx="1010213" cy="1115199"/>
            <a:chOff x="6274161" y="4953000"/>
            <a:chExt cx="1010213" cy="1115199"/>
          </a:xfrm>
        </p:grpSpPr>
        <p:pic>
          <p:nvPicPr>
            <p:cNvPr id="20" name="Picture 19" descr="androi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0667" y="4953000"/>
              <a:ext cx="457200" cy="8663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74161" y="5791200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Smartphone</a:t>
              </a:r>
              <a:endParaRPr lang="en-US" sz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00" y="4419600"/>
            <a:ext cx="1679197" cy="1149121"/>
            <a:chOff x="304800" y="4718279"/>
            <a:chExt cx="1679197" cy="1149121"/>
          </a:xfrm>
        </p:grpSpPr>
        <p:pic>
          <p:nvPicPr>
            <p:cNvPr id="23" name="Picture 22" descr="serv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00" y="4718279"/>
              <a:ext cx="1069597" cy="11491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4800" y="479447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VDI server</a:t>
              </a:r>
              <a:endParaRPr lang="en-US" sz="1200" dirty="0"/>
            </a:p>
          </p:txBody>
        </p:sp>
      </p:grpSp>
      <p:sp>
        <p:nvSpPr>
          <p:cNvPr id="34" name="Rounded Rectangular Callout 33"/>
          <p:cNvSpPr/>
          <p:nvPr/>
        </p:nvSpPr>
        <p:spPr bwMode="auto">
          <a:xfrm>
            <a:off x="4724400" y="3505200"/>
            <a:ext cx="3505200" cy="1066800"/>
          </a:xfrm>
          <a:prstGeom prst="wedgeRoundRectCallout">
            <a:avLst>
              <a:gd name="adj1" fmla="val 21272"/>
              <a:gd name="adj2" fmla="val -912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3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Knowledge workers spend 35% of time at their desks.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[source: Harvard Business Review, Sept 2011]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57400" y="4953000"/>
            <a:ext cx="1562010" cy="1115199"/>
            <a:chOff x="2057400" y="4980801"/>
            <a:chExt cx="1562010" cy="1115199"/>
          </a:xfrm>
        </p:grpSpPr>
        <p:pic>
          <p:nvPicPr>
            <p:cNvPr id="12" name="Picture 11" descr="pc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7400" y="4980801"/>
              <a:ext cx="1562010" cy="8922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72348" y="5819001"/>
              <a:ext cx="932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Remote PC</a:t>
              </a:r>
              <a:endParaRPr lang="en-US" sz="1200" dirty="0"/>
            </a:p>
          </p:txBody>
        </p:sp>
      </p:grpSp>
      <p:sp>
        <p:nvSpPr>
          <p:cNvPr id="5" name="Rounded Rectangle 4"/>
          <p:cNvSpPr/>
          <p:nvPr/>
        </p:nvSpPr>
        <p:spPr bwMode="auto">
          <a:xfrm>
            <a:off x="685800" y="5791200"/>
            <a:ext cx="1295400" cy="381000"/>
          </a:xfrm>
          <a:prstGeom prst="round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Applications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762000" y="5257800"/>
            <a:ext cx="1143000" cy="457200"/>
          </a:xfrm>
          <a:prstGeom prst="can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Files &amp;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of remote computing from a smartphone</a:t>
            </a:r>
          </a:p>
          <a:p>
            <a:pPr lvl="1"/>
            <a:r>
              <a:rPr lang="en-US" dirty="0" smtClean="0"/>
              <a:t>Client: </a:t>
            </a:r>
            <a:r>
              <a:rPr lang="en-US" dirty="0" err="1" smtClean="0"/>
              <a:t>AndroidVNC</a:t>
            </a:r>
            <a:r>
              <a:rPr lang="en-US" dirty="0" smtClean="0"/>
              <a:t> in Samsung Galaxy S Android phone</a:t>
            </a:r>
          </a:p>
          <a:p>
            <a:pPr lvl="1"/>
            <a:r>
              <a:rPr lang="en-US" dirty="0" smtClean="0"/>
              <a:t>Server and PC application: MS Windows and Intuit QuickBooks</a:t>
            </a:r>
          </a:p>
          <a:p>
            <a:pPr lvl="1"/>
            <a:r>
              <a:rPr lang="en-US" dirty="0" smtClean="0"/>
              <a:t>Task: generating a sales report and exporting it into </a:t>
            </a:r>
            <a:r>
              <a:rPr lang="en-US" dirty="0" err="1" smtClean="0"/>
              <a:t>csv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Real-user experiments</a:t>
            </a:r>
          </a:p>
          <a:p>
            <a:pPr lvl="1"/>
            <a:r>
              <a:rPr lang="en-US" dirty="0" smtClean="0"/>
              <a:t>22 users, 9 applications, 54 tasks of 3 complexity levels</a:t>
            </a:r>
          </a:p>
          <a:p>
            <a:pPr lvl="1"/>
            <a:r>
              <a:rPr lang="en-US" dirty="0" smtClean="0"/>
              <a:t>Metric: opinion score (1=poorest, 5=best)</a:t>
            </a:r>
          </a:p>
          <a:p>
            <a:pPr lvl="1"/>
            <a:r>
              <a:rPr lang="en-US" dirty="0" smtClean="0"/>
              <a:t>Poorer user experience with remote</a:t>
            </a:r>
          </a:p>
          <a:p>
            <a:pPr lvl="1">
              <a:buNone/>
            </a:pPr>
            <a:r>
              <a:rPr lang="en-US" dirty="0" smtClean="0"/>
              <a:t>	computing from smartphones</a:t>
            </a:r>
          </a:p>
          <a:p>
            <a:pPr lvl="2"/>
            <a:r>
              <a:rPr lang="en-US" dirty="0" smtClean="0"/>
              <a:t>Consistent observation with Linux,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err="1" smtClean="0"/>
              <a:t>iPhone</a:t>
            </a:r>
            <a:r>
              <a:rPr lang="en-US" dirty="0" smtClean="0"/>
              <a:t>, and/or RDP</a:t>
            </a:r>
          </a:p>
          <a:p>
            <a:pPr lvl="1"/>
            <a:r>
              <a:rPr lang="en-US" dirty="0" smtClean="0"/>
              <a:t>More serious degradation from higher</a:t>
            </a:r>
          </a:p>
          <a:p>
            <a:pPr lvl="1">
              <a:buNone/>
            </a:pPr>
            <a:r>
              <a:rPr lang="en-US" dirty="0" smtClean="0"/>
              <a:t>	 task complexity when using smartphones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3</a:t>
            </a:fld>
            <a:endParaRPr lang="en-US" altLang="zh-TW"/>
          </a:p>
        </p:txBody>
      </p:sp>
      <p:graphicFrame>
        <p:nvGraphicFramePr>
          <p:cNvPr id="6" name="Chart 5"/>
          <p:cNvGraphicFramePr/>
          <p:nvPr/>
        </p:nvGraphicFramePr>
        <p:xfrm>
          <a:off x="5791200" y="3657600"/>
          <a:ext cx="2939415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User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effort: number operations required for a task</a:t>
            </a:r>
          </a:p>
          <a:p>
            <a:pPr lvl="1"/>
            <a:r>
              <a:rPr lang="en-US" dirty="0" smtClean="0"/>
              <a:t>Mouse clicks &amp; keystrokes in PCs; touch actions in smartphones</a:t>
            </a:r>
          </a:p>
          <a:p>
            <a:r>
              <a:rPr lang="en-US" dirty="0" smtClean="0"/>
              <a:t>Task effort inflation from smartphones</a:t>
            </a:r>
          </a:p>
          <a:p>
            <a:pPr lvl="1"/>
            <a:r>
              <a:rPr lang="en-US" dirty="0" smtClean="0"/>
              <a:t>Causes: the zooming, panning, keyboard, and error problems</a:t>
            </a:r>
          </a:p>
          <a:p>
            <a:pPr marL="0" lvl="0" indent="0" algn="ctr">
              <a:buNone/>
            </a:pP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TaskEffort</a:t>
            </a:r>
            <a:r>
              <a:rPr lang="en-US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RCS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TaskEffort</a:t>
            </a:r>
            <a:r>
              <a:rPr lang="en-US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Inflation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Correlation between task effort and opinion score</a:t>
            </a:r>
          </a:p>
          <a:p>
            <a:pPr lvl="1"/>
            <a:r>
              <a:rPr lang="en-US" dirty="0" smtClean="0"/>
              <a:t>Lower correlation in PCs and higher correlation in </a:t>
            </a:r>
            <a:r>
              <a:rPr lang="en-US" dirty="0" err="1" smtClean="0"/>
              <a:t>smartphones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4</a:t>
            </a:fld>
            <a:endParaRPr lang="en-US" altLang="zh-TW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533400" y="4043934"/>
          <a:ext cx="2659190" cy="189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ChangeAspect="1"/>
          </p:cNvGraphicFramePr>
          <p:nvPr/>
        </p:nvGraphicFramePr>
        <p:xfrm>
          <a:off x="3289459" y="4043934"/>
          <a:ext cx="2633472" cy="189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6019800" y="4038600"/>
          <a:ext cx="2633472" cy="189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038600" y="2819400"/>
            <a:ext cx="1676400" cy="38100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2819400"/>
            <a:ext cx="1219200" cy="38100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810000" y="4191000"/>
            <a:ext cx="1219200" cy="762000"/>
          </a:xfrm>
          <a:prstGeom prst="rightArrow">
            <a:avLst>
              <a:gd name="adj1" fmla="val 40482"/>
              <a:gd name="adj2" fmla="val 48414"/>
            </a:avLst>
          </a:prstGeom>
          <a:solidFill>
            <a:srgbClr val="9BBB59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391501">
            <a:off x="6493900" y="4621193"/>
            <a:ext cx="1057433" cy="762000"/>
          </a:xfrm>
          <a:prstGeom prst="rightArrow">
            <a:avLst>
              <a:gd name="adj1" fmla="val 40482"/>
              <a:gd name="adj2" fmla="val 48414"/>
            </a:avLst>
          </a:prstGeom>
          <a:solidFill>
            <a:srgbClr val="9BBB59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Construct: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task effort by aggregating repetitive sequences of operations in user activity</a:t>
            </a:r>
          </a:p>
          <a:p>
            <a:pPr lvl="1"/>
            <a:endParaRPr lang="en-US" sz="125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5</a:t>
            </a:fld>
            <a:endParaRPr lang="en-US" altLang="zh-TW" dirty="0"/>
          </a:p>
        </p:txBody>
      </p:sp>
      <p:sp>
        <p:nvSpPr>
          <p:cNvPr id="5" name="Oval 4"/>
          <p:cNvSpPr/>
          <p:nvPr/>
        </p:nvSpPr>
        <p:spPr bwMode="auto">
          <a:xfrm>
            <a:off x="3657600" y="2667000"/>
            <a:ext cx="2064326" cy="914400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Operation Aggregation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5943600" y="1676400"/>
            <a:ext cx="2743200" cy="990600"/>
          </a:xfrm>
          <a:prstGeom prst="wedgeRectCallout">
            <a:avLst>
              <a:gd name="adj1" fmla="val -69681"/>
              <a:gd name="adj2" fmla="val 5250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Q2. How do we efficiently harness the redundancy?</a:t>
            </a: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5943600" y="4800600"/>
            <a:ext cx="2743200" cy="1066800"/>
          </a:xfrm>
          <a:prstGeom prst="wedgeRectCallout">
            <a:avLst>
              <a:gd name="adj1" fmla="val -81267"/>
              <a:gd name="adj2" fmla="val -15939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Q3.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How do we design and realize a system for smartphone users?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5943600" y="1676400"/>
            <a:ext cx="2743200" cy="3048000"/>
          </a:xfrm>
          <a:prstGeom prst="wedgeRectCallout">
            <a:avLst>
              <a:gd name="adj1" fmla="val -69704"/>
              <a:gd name="adj2" fmla="val -1704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Q2. How do we efficiently harness the redundancy?</a:t>
            </a:r>
          </a:p>
          <a:p>
            <a:pPr marL="182880" indent="-182880">
              <a:buFont typeface="Courier New" pitchFamily="49" charset="0"/>
              <a:buChar char="o"/>
            </a:pPr>
            <a:r>
              <a:rPr lang="en-US" sz="1800" dirty="0" smtClean="0">
                <a:latin typeface="Arial" charset="0"/>
              </a:rPr>
              <a:t>Macros: a recorded sequence of instructions</a:t>
            </a: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Application macros [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Mickens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‘10,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Leshed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‘08,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Hupp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‘07, Bolin ’05, Excel]</a:t>
            </a: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Raw macros [Chang ‘04 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AutoHotkey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4200" y="2286000"/>
            <a:ext cx="627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Yes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57200" y="2209800"/>
            <a:ext cx="2667000" cy="762000"/>
          </a:xfrm>
          <a:prstGeom prst="wedgeRectCallout">
            <a:avLst>
              <a:gd name="adj1" fmla="val 68568"/>
              <a:gd name="adj2" fmla="val 4935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Q1. Does redundancy exist in user activity?</a:t>
            </a:r>
          </a:p>
        </p:txBody>
      </p:sp>
      <p:sp>
        <p:nvSpPr>
          <p:cNvPr id="23" name="L-Shape 22"/>
          <p:cNvSpPr/>
          <p:nvPr/>
        </p:nvSpPr>
        <p:spPr bwMode="auto">
          <a:xfrm>
            <a:off x="457200" y="2209800"/>
            <a:ext cx="5410200" cy="3733800"/>
          </a:xfrm>
          <a:prstGeom prst="corner">
            <a:avLst>
              <a:gd name="adj1" fmla="val 59424"/>
              <a:gd name="adj2" fmla="val 7150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57200" y="2209800"/>
            <a:ext cx="2667000" cy="3733800"/>
          </a:xfrm>
          <a:prstGeom prst="wedgeRectCallout">
            <a:avLst>
              <a:gd name="adj1" fmla="val 40869"/>
              <a:gd name="adj2" fmla="val -24583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Q1. Does redundancy exist in user activity?</a:t>
            </a:r>
          </a:p>
          <a:p>
            <a:pPr marL="182880" indent="-182880">
              <a:buFont typeface="Courier New" pitchFamily="49" charset="0"/>
              <a:buChar char="o"/>
            </a:pPr>
            <a:r>
              <a:rPr lang="en-US" sz="1800" dirty="0" smtClean="0">
                <a:latin typeface="Arial" charset="0"/>
              </a:rPr>
              <a:t>Tracing user activity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Activity monitor tool</a:t>
            </a: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10 volunteer users</a:t>
            </a: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Recording all operations in all applications</a:t>
            </a: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Average period:12.5 days</a:t>
            </a:r>
          </a:p>
          <a:p>
            <a:pPr marL="182880" indent="-182880">
              <a:buFont typeface="Courier New" pitchFamily="49" charset="0"/>
              <a:buChar char="o"/>
            </a:pPr>
            <a:r>
              <a:rPr lang="en-US" sz="1800" dirty="0" smtClean="0">
                <a:latin typeface="Arial" charset="0"/>
              </a:rPr>
              <a:t>Analyzing activity redundancy</a:t>
            </a:r>
          </a:p>
          <a:p>
            <a:pPr marL="365760" lvl="1" indent="-18288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Average redundancy: 34.32%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2819400" y="3733800"/>
          <a:ext cx="29260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1" uiExpand="1" build="allAtOnce" animBg="1"/>
      <p:bldP spid="15" grpId="0"/>
      <p:bldP spid="12" grpId="0" animBg="1"/>
      <p:bldP spid="23" grpId="0" animBg="1"/>
      <p:bldP spid="17" grpId="0" uiExpand="1" build="allAtOnce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SmartVNC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5000" dirty="0" smtClean="0"/>
          </a:p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Creating robust, general, and extensible macros to aggregate operations on the PC</a:t>
            </a:r>
          </a:p>
          <a:p>
            <a:pPr lvl="1"/>
            <a:r>
              <a:rPr lang="en-US" dirty="0" smtClean="0"/>
              <a:t>Invoking macros easily in remote computing from the </a:t>
            </a:r>
            <a:r>
              <a:rPr lang="en-US" dirty="0" err="1" smtClean="0"/>
              <a:t>smartphone</a:t>
            </a:r>
            <a:endParaRPr lang="en-US" dirty="0" smtClean="0"/>
          </a:p>
          <a:p>
            <a:pPr lvl="1"/>
            <a:r>
              <a:rPr lang="en-US" dirty="0" smtClean="0"/>
              <a:t>Generic design elements for any PC platform, </a:t>
            </a:r>
            <a:r>
              <a:rPr lang="en-US" dirty="0" err="1" smtClean="0"/>
              <a:t>smartphone</a:t>
            </a:r>
            <a:r>
              <a:rPr lang="en-US" dirty="0" smtClean="0"/>
              <a:t> platform, and remote computing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7" name="Rectangle 6"/>
          <p:cNvSpPr/>
          <p:nvPr/>
        </p:nvSpPr>
        <p:spPr bwMode="auto">
          <a:xfrm>
            <a:off x="914400" y="1295400"/>
            <a:ext cx="3886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Goals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00600" y="1295400"/>
            <a:ext cx="18288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Application macros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(ex.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Excel)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29400" y="1295400"/>
            <a:ext cx="1676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Raw macros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(ex. </a:t>
            </a:r>
            <a:r>
              <a:rPr lang="en-US" sz="1400" b="1" dirty="0" err="1" smtClean="0">
                <a:solidFill>
                  <a:schemeClr val="bg1"/>
                </a:solidFill>
                <a:latin typeface="Arial" charset="0"/>
              </a:rPr>
              <a:t>AutoHotKey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14400" y="1828800"/>
            <a:ext cx="38862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Application agnostic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2133600"/>
            <a:ext cx="3886200" cy="304800"/>
          </a:xfrm>
          <a:prstGeom prst="rect">
            <a:avLst/>
          </a:prstGeom>
          <a:solidFill>
            <a:srgbClr val="E9EDF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Robust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2743200"/>
            <a:ext cx="3886200" cy="304800"/>
          </a:xfrm>
          <a:prstGeom prst="rect">
            <a:avLst/>
          </a:prstGeom>
          <a:solidFill>
            <a:srgbClr val="E9EDF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Task effort reducing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2438400"/>
            <a:ext cx="38862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Extensible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3048000"/>
            <a:ext cx="38862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Easy adoption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00600" y="1828800"/>
            <a:ext cx="18288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2133600"/>
            <a:ext cx="1828800" cy="304800"/>
          </a:xfrm>
          <a:prstGeom prst="rect">
            <a:avLst/>
          </a:prstGeom>
          <a:solidFill>
            <a:srgbClr val="E9EDF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2438400"/>
            <a:ext cx="18288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800600" y="2743200"/>
            <a:ext cx="1828800" cy="304800"/>
          </a:xfrm>
          <a:prstGeom prst="rect">
            <a:avLst/>
          </a:prstGeom>
          <a:solidFill>
            <a:srgbClr val="E9EDF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800600" y="3048000"/>
            <a:ext cx="18288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629400" y="1828800"/>
            <a:ext cx="16764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accent3"/>
                </a:solidFill>
                <a:latin typeface="Arial" charset="0"/>
              </a:rPr>
              <a:t>O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29400" y="2133600"/>
            <a:ext cx="1676400" cy="304800"/>
          </a:xfrm>
          <a:prstGeom prst="rect">
            <a:avLst/>
          </a:prstGeom>
          <a:solidFill>
            <a:srgbClr val="E9EDF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629400" y="2438400"/>
            <a:ext cx="16764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629400" y="2743200"/>
            <a:ext cx="1676400" cy="304800"/>
          </a:xfrm>
          <a:prstGeom prst="rect">
            <a:avLst/>
          </a:prstGeom>
          <a:solidFill>
            <a:srgbClr val="E9EDF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629400" y="3048000"/>
            <a:ext cx="1676400" cy="304800"/>
          </a:xfrm>
          <a:prstGeom prst="rect">
            <a:avLst/>
          </a:prstGeom>
          <a:solidFill>
            <a:srgbClr val="D0D8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Smart-macros: a sequence of operations with addressable GUI element information</a:t>
            </a:r>
          </a:p>
          <a:p>
            <a:r>
              <a:rPr lang="en-US" dirty="0" smtClean="0"/>
              <a:t>Key design</a:t>
            </a:r>
          </a:p>
          <a:p>
            <a:pPr lvl="1"/>
            <a:r>
              <a:rPr lang="en-US" dirty="0" smtClean="0"/>
              <a:t>Tapping into a GUI accessibility framework (ex. Microsoft UI Automation) for robustness and generality</a:t>
            </a:r>
          </a:p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Extracting the GUI element handle for each operation</a:t>
            </a:r>
          </a:p>
          <a:p>
            <a:pPr lvl="2"/>
            <a:r>
              <a:rPr lang="en-US" dirty="0" err="1" smtClean="0"/>
              <a:t>FromPoint</a:t>
            </a:r>
            <a:r>
              <a:rPr lang="en-US" dirty="0" smtClean="0"/>
              <a:t>() for mouse clicks and </a:t>
            </a:r>
            <a:r>
              <a:rPr lang="en-US" dirty="0" err="1" smtClean="0"/>
              <a:t>FocusedElement</a:t>
            </a:r>
            <a:r>
              <a:rPr lang="en-US" dirty="0" smtClean="0"/>
              <a:t>() for keystrokes</a:t>
            </a:r>
          </a:p>
          <a:p>
            <a:pPr lvl="1"/>
            <a:r>
              <a:rPr lang="en-US" dirty="0" smtClean="0"/>
              <a:t>Retrieving an identifier as (name, </a:t>
            </a:r>
            <a:r>
              <a:rPr lang="en-US" dirty="0" err="1" smtClean="0"/>
              <a:t>auto_id</a:t>
            </a:r>
            <a:r>
              <a:rPr lang="en-US" dirty="0" smtClean="0"/>
              <a:t>, </a:t>
            </a:r>
            <a:r>
              <a:rPr lang="en-US" dirty="0" err="1" smtClean="0"/>
              <a:t>ctrl_type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4114800" y="4572000"/>
            <a:ext cx="2057400" cy="1447800"/>
          </a:xfrm>
          <a:prstGeom prst="roundRect">
            <a:avLst>
              <a:gd name="adj" fmla="val 850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Smart-macros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Application agnostic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Robust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Application-Agnostic Smart-Macros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7</a:t>
            </a:fld>
            <a:endParaRPr lang="en-US" altLang="zh-TW"/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4572000"/>
            <a:ext cx="2438400" cy="1447800"/>
          </a:xfrm>
          <a:prstGeom prst="roundRect">
            <a:avLst>
              <a:gd name="adj" fmla="val 8505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charset="0"/>
              </a:rPr>
              <a:t>Application macros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Application specific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charset="0"/>
              </a:rPr>
              <a:t> Robust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066800" y="4648200"/>
            <a:ext cx="1981200" cy="1447800"/>
          </a:xfrm>
          <a:prstGeom prst="roundRect">
            <a:avLst>
              <a:gd name="adj" fmla="val 850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Raw macros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Application agnostic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 Not robust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971800" y="5257800"/>
            <a:ext cx="1066800" cy="685800"/>
          </a:xfrm>
          <a:prstGeom prst="round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operating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system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038600" y="5376672"/>
            <a:ext cx="1143000" cy="276999"/>
            <a:chOff x="4038600" y="5376672"/>
            <a:chExt cx="1143000" cy="276999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5376672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event</a:t>
              </a:r>
              <a:endParaRPr lang="en-US" sz="1200" dirty="0"/>
            </a:p>
          </p:txBody>
        </p:sp>
        <p:cxnSp>
          <p:nvCxnSpPr>
            <p:cNvPr id="7" name="Straight Arrow Connector 6"/>
            <p:cNvCxnSpPr>
              <a:stCxn id="6" idx="3"/>
              <a:endCxn id="9" idx="1"/>
            </p:cNvCxnSpPr>
            <p:nvPr/>
          </p:nvCxnSpPr>
          <p:spPr bwMode="auto">
            <a:xfrm>
              <a:off x="4038600" y="5600700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Rounded Rectangle 8"/>
          <p:cNvSpPr/>
          <p:nvPr/>
        </p:nvSpPr>
        <p:spPr bwMode="auto">
          <a:xfrm>
            <a:off x="5181600" y="5257800"/>
            <a:ext cx="914400" cy="685800"/>
          </a:xfrm>
          <a:prstGeom prst="round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GUI element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467600" y="5257800"/>
            <a:ext cx="1143000" cy="685800"/>
          </a:xfrm>
          <a:prstGeom prst="round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software component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0" y="5376672"/>
            <a:ext cx="1371600" cy="461665"/>
            <a:chOff x="6096000" y="5376672"/>
            <a:chExt cx="1371600" cy="461665"/>
          </a:xfrm>
        </p:grpSpPr>
        <p:cxnSp>
          <p:nvCxnSpPr>
            <p:cNvPr id="13" name="Straight Arrow Connector 12"/>
            <p:cNvCxnSpPr>
              <a:stCxn id="9" idx="3"/>
              <a:endCxn id="10" idx="1"/>
            </p:cNvCxnSpPr>
            <p:nvPr/>
          </p:nvCxnSpPr>
          <p:spPr bwMode="auto">
            <a:xfrm>
              <a:off x="6096000" y="5600700"/>
              <a:ext cx="1371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6400800" y="5376672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function call</a:t>
              </a:r>
              <a:endParaRPr lang="en-US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5376672"/>
            <a:ext cx="2209800" cy="461665"/>
            <a:chOff x="762000" y="5376672"/>
            <a:chExt cx="2209800" cy="461665"/>
          </a:xfrm>
        </p:grpSpPr>
        <p:cxnSp>
          <p:nvCxnSpPr>
            <p:cNvPr id="36" name="Straight Arrow Connector 35"/>
            <p:cNvCxnSpPr>
              <a:endCxn id="6" idx="1"/>
            </p:cNvCxnSpPr>
            <p:nvPr/>
          </p:nvCxnSpPr>
          <p:spPr bwMode="auto">
            <a:xfrm flipV="1">
              <a:off x="762000" y="5600700"/>
              <a:ext cx="2209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1447800" y="5376672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mouse clicks</a:t>
              </a:r>
            </a:p>
            <a:p>
              <a:pPr algn="ctr"/>
              <a:r>
                <a:rPr lang="en-US" sz="1200" dirty="0" smtClean="0"/>
                <a:t>keystrokes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322" y="5257800"/>
            <a:ext cx="492443" cy="810399"/>
            <a:chOff x="1499870" y="5029200"/>
            <a:chExt cx="492443" cy="810399"/>
          </a:xfrm>
        </p:grpSpPr>
        <p:sp>
          <p:nvSpPr>
            <p:cNvPr id="18" name="TextBox 17"/>
            <p:cNvSpPr txBox="1"/>
            <p:nvPr/>
          </p:nvSpPr>
          <p:spPr>
            <a:xfrm>
              <a:off x="1499870" y="55626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1511935" y="5029200"/>
            <a:ext cx="468313" cy="606425"/>
          </p:xfrm>
          <a:graphic>
            <a:graphicData uri="http://schemas.openxmlformats.org/presentationml/2006/ole">
              <p:oleObj spid="_x0000_s431107" name="Visio" r:id="rId4" imgW="467868" imgH="605942" progId="Visio.Drawing.11">
                <p:embed/>
              </p:oleObj>
            </a:graphicData>
          </a:graphic>
        </p:graphicFrame>
      </p:grpSp>
      <p:sp>
        <p:nvSpPr>
          <p:cNvPr id="24" name="Rectangle 23"/>
          <p:cNvSpPr/>
          <p:nvPr/>
        </p:nvSpPr>
        <p:spPr bwMode="auto">
          <a:xfrm>
            <a:off x="7162800" y="1143000"/>
            <a:ext cx="1828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Smart-macros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Effort reducing frontend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Parameterization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Offline recommendation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4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and non-intrusive access to macros from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smartphones</a:t>
            </a:r>
            <a:endParaRPr lang="en-US" dirty="0" smtClean="0"/>
          </a:p>
          <a:p>
            <a:r>
              <a:rPr lang="en-US" dirty="0" smtClean="0"/>
              <a:t>Key design</a:t>
            </a:r>
          </a:p>
          <a:p>
            <a:pPr lvl="1"/>
            <a:r>
              <a:rPr lang="en-US" dirty="0" smtClean="0"/>
              <a:t>Tailored interface in reducing task effort from smartphones with seamless integration into the remote computing client</a:t>
            </a:r>
          </a:p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Collapsible overlay on the remote computing client</a:t>
            </a:r>
          </a:p>
          <a:p>
            <a:pPr lvl="2"/>
            <a:r>
              <a:rPr lang="en-US" dirty="0" smtClean="0"/>
              <a:t>Showing macro playback progress via remote computing</a:t>
            </a:r>
          </a:p>
          <a:p>
            <a:pPr lvl="1"/>
            <a:r>
              <a:rPr lang="en-US" dirty="0" smtClean="0"/>
              <a:t>Task effort reduction</a:t>
            </a:r>
          </a:p>
          <a:p>
            <a:pPr lvl="2"/>
            <a:r>
              <a:rPr lang="en-US" dirty="0" smtClean="0"/>
              <a:t>Grouping macros by applications</a:t>
            </a:r>
          </a:p>
          <a:p>
            <a:pPr lvl="2"/>
            <a:r>
              <a:rPr lang="en-US" dirty="0" smtClean="0"/>
              <a:t>Automatic application opening</a:t>
            </a:r>
          </a:p>
          <a:p>
            <a:pPr lvl="2"/>
            <a:r>
              <a:rPr lang="en-US" dirty="0" smtClean="0"/>
              <a:t>Automatic zooming and panning the</a:t>
            </a:r>
          </a:p>
          <a:p>
            <a:pPr lvl="2">
              <a:buNone/>
            </a:pPr>
            <a:r>
              <a:rPr lang="en-US" dirty="0" smtClean="0"/>
              <a:t>	front-end view to the focused GUI element</a:t>
            </a:r>
          </a:p>
          <a:p>
            <a:pPr lvl="2"/>
            <a:r>
              <a:rPr lang="en-US" dirty="0" smtClean="0"/>
              <a:t>Fast playback that minimizes time on task</a:t>
            </a:r>
          </a:p>
        </p:txBody>
      </p:sp>
      <p:pic>
        <p:nvPicPr>
          <p:cNvPr id="14" name="Picture 13" descr="desktop_back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2990850" cy="2392680"/>
          </a:xfrm>
          <a:prstGeom prst="rect">
            <a:avLst/>
          </a:prstGeom>
        </p:spPr>
      </p:pic>
      <p:pic>
        <p:nvPicPr>
          <p:cNvPr id="20" name="Picture 19" descr="screenshot_mobile_triv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817" y="4218319"/>
            <a:ext cx="2715490" cy="143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Effort Reducing Front-end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8</a:t>
            </a:fld>
            <a:endParaRPr lang="en-US" altLang="zh-TW"/>
          </a:p>
        </p:txBody>
      </p:sp>
      <p:pic>
        <p:nvPicPr>
          <p:cNvPr id="5" name="Picture 4" descr="screenshot_mob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218799"/>
            <a:ext cx="2719507" cy="1435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5741898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Hide overlay panel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5741898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Scrollable application/macro menu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5741898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Remote computing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574189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Overlay panel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6705601" y="5486398"/>
            <a:ext cx="1" cy="3048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8153401" y="5486399"/>
            <a:ext cx="1" cy="304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239000" y="4876802"/>
            <a:ext cx="533402" cy="9143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315200" y="5506476"/>
            <a:ext cx="480548" cy="2847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7162800" y="1143000"/>
            <a:ext cx="1828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Smart-macros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Effort reducing frontend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Parameterization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Offline recommendation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Parameterization and 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Accommodating variations and extensions in</a:t>
            </a:r>
          </a:p>
          <a:p>
            <a:pPr>
              <a:buNone/>
            </a:pPr>
            <a:r>
              <a:rPr lang="en-US" dirty="0" smtClean="0"/>
              <a:t>	macro replay</a:t>
            </a:r>
          </a:p>
          <a:p>
            <a:pPr lvl="1"/>
            <a:r>
              <a:rPr lang="en-US" dirty="0" smtClean="0"/>
              <a:t>Parameterization: replacing certain operations</a:t>
            </a:r>
          </a:p>
          <a:p>
            <a:pPr lvl="1"/>
            <a:r>
              <a:rPr lang="en-US" dirty="0" smtClean="0"/>
              <a:t>Extensibility: interrupting playback to add/remove operations</a:t>
            </a:r>
          </a:p>
          <a:p>
            <a:r>
              <a:rPr lang="en-US" dirty="0" smtClean="0"/>
              <a:t>Key design</a:t>
            </a:r>
          </a:p>
          <a:p>
            <a:pPr lvl="1"/>
            <a:r>
              <a:rPr lang="en-US" dirty="0" smtClean="0"/>
              <a:t>Identifying parameter operations that only change the state of the associated GUI element</a:t>
            </a:r>
          </a:p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Automatically categorizing operations by</a:t>
            </a:r>
          </a:p>
          <a:p>
            <a:pPr lvl="1">
              <a:buNone/>
            </a:pPr>
            <a:r>
              <a:rPr lang="en-US" dirty="0" smtClean="0"/>
              <a:t>	the control type</a:t>
            </a:r>
          </a:p>
          <a:p>
            <a:pPr lvl="1"/>
            <a:r>
              <a:rPr lang="en-US" dirty="0" smtClean="0"/>
              <a:t>Allowing the user to manually specify parameter operations</a:t>
            </a:r>
          </a:p>
          <a:p>
            <a:pPr lvl="1"/>
            <a:r>
              <a:rPr lang="en-US" dirty="0" smtClean="0"/>
              <a:t>Providing choices for parameter operations in runtime</a:t>
            </a:r>
          </a:p>
          <a:p>
            <a:pPr lvl="1"/>
            <a:r>
              <a:rPr lang="en-US" dirty="0" smtClean="0"/>
              <a:t>Allowing the user to pause playback and/or add raw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6D23-7EFC-4FAB-8431-73A85C4A553A}" type="slidenum">
              <a:rPr lang="zh-TW" altLang="en-US" smtClean="0"/>
              <a:pPr/>
              <a:t>9</a:t>
            </a:fld>
            <a:endParaRPr lang="en-US" altLang="zh-TW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143000"/>
            <a:ext cx="1828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Smart-macros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Effort reducing frontend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Parameterization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Offline recommendation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7" name="Picture 6" descr="screenshot_parameter_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581400"/>
            <a:ext cx="2715489" cy="143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18291</TotalTime>
  <Words>1195</Words>
  <Application>Microsoft Office PowerPoint</Application>
  <PresentationFormat>On-screen Show (4:3)</PresentationFormat>
  <Paragraphs>300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6_Default Design</vt:lpstr>
      <vt:lpstr>Equation</vt:lpstr>
      <vt:lpstr>Visio</vt:lpstr>
      <vt:lpstr>SmartVNC: An Effective Remote Computing Solution for Smartphones</vt:lpstr>
      <vt:lpstr>Remote Computing from Smartphones</vt:lpstr>
      <vt:lpstr>User Experience Today</vt:lpstr>
      <vt:lpstr>Understanding User Experience</vt:lpstr>
      <vt:lpstr>Core Construct: Aggregation</vt:lpstr>
      <vt:lpstr>SmartVNC</vt:lpstr>
      <vt:lpstr>Application-Agnostic Smart-Macros</vt:lpstr>
      <vt:lpstr>Task Effort Reducing Front-end</vt:lpstr>
      <vt:lpstr>Parameterization and Extensibility</vt:lpstr>
      <vt:lpstr>System and Prototype</vt:lpstr>
      <vt:lpstr>Performance Evaluation Methodology</vt:lpstr>
      <vt:lpstr>Performance (1/2)</vt:lpstr>
      <vt:lpstr>Performance (2/2)</vt:lpstr>
      <vt:lpstr>Summary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ksandeep</dc:creator>
  <cp:lastModifiedBy>cltsao</cp:lastModifiedBy>
  <cp:revision>2890</cp:revision>
  <cp:lastPrinted>1601-01-01T00:00:00Z</cp:lastPrinted>
  <dcterms:created xsi:type="dcterms:W3CDTF">1601-01-01T00:00:00Z</dcterms:created>
  <dcterms:modified xsi:type="dcterms:W3CDTF">2011-09-17T02:20:54Z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