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30.xml" ContentType="application/vnd.openxmlformats-officedocument.presentationml.notesSlide+xml"/>
  <Override PartName="/ppt/charts/chart20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3.xml" ContentType="application/vnd.openxmlformats-officedocument.presentationml.tags+xml"/>
  <Override PartName="/ppt/charts/chart16.xml" ContentType="application/vnd.openxmlformats-officedocument.drawingml.chart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tags/tag1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14.xml" ContentType="application/vnd.openxmlformats-officedocument.drawingml.chart+xml"/>
  <Override PartName="/ppt/notesSlides/notesSlide35.xml" ContentType="application/vnd.openxmlformats-officedocument.presentationml.notesSlide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22.xml" ContentType="application/vnd.openxmlformats-officedocument.presentationml.notesSlide+xml"/>
  <Override PartName="/ppt/charts/chart12.xml" ContentType="application/vnd.openxmlformats-officedocument.drawingml.chart+xml"/>
  <Override PartName="/ppt/notesSlides/notesSlide33.xml" ContentType="application/vnd.openxmlformats-officedocument.presentationml.notesSlide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tags/tag2.xml" ContentType="application/vnd.openxmlformats-officedocument.presentationml.tags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charts/chart15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32.xml" ContentType="application/vnd.openxmlformats-officedocument.presentationml.notesSlide+xml"/>
  <Override PartName="/ppt/charts/chart22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48"/>
  </p:notesMasterIdLst>
  <p:sldIdLst>
    <p:sldId id="271" r:id="rId2"/>
    <p:sldId id="578" r:id="rId3"/>
    <p:sldId id="518" r:id="rId4"/>
    <p:sldId id="495" r:id="rId5"/>
    <p:sldId id="513" r:id="rId6"/>
    <p:sldId id="522" r:id="rId7"/>
    <p:sldId id="472" r:id="rId8"/>
    <p:sldId id="523" r:id="rId9"/>
    <p:sldId id="498" r:id="rId10"/>
    <p:sldId id="499" r:id="rId11"/>
    <p:sldId id="525" r:id="rId12"/>
    <p:sldId id="526" r:id="rId13"/>
    <p:sldId id="527" r:id="rId14"/>
    <p:sldId id="528" r:id="rId15"/>
    <p:sldId id="529" r:id="rId16"/>
    <p:sldId id="532" r:id="rId17"/>
    <p:sldId id="533" r:id="rId18"/>
    <p:sldId id="502" r:id="rId19"/>
    <p:sldId id="580" r:id="rId20"/>
    <p:sldId id="581" r:id="rId21"/>
    <p:sldId id="582" r:id="rId22"/>
    <p:sldId id="583" r:id="rId23"/>
    <p:sldId id="584" r:id="rId24"/>
    <p:sldId id="504" r:id="rId25"/>
    <p:sldId id="368" r:id="rId26"/>
    <p:sldId id="456" r:id="rId27"/>
    <p:sldId id="566" r:id="rId28"/>
    <p:sldId id="506" r:id="rId29"/>
    <p:sldId id="371" r:id="rId30"/>
    <p:sldId id="372" r:id="rId31"/>
    <p:sldId id="567" r:id="rId32"/>
    <p:sldId id="376" r:id="rId33"/>
    <p:sldId id="538" r:id="rId34"/>
    <p:sldId id="539" r:id="rId35"/>
    <p:sldId id="377" r:id="rId36"/>
    <p:sldId id="540" r:id="rId37"/>
    <p:sldId id="564" r:id="rId38"/>
    <p:sldId id="542" r:id="rId39"/>
    <p:sldId id="543" r:id="rId40"/>
    <p:sldId id="547" r:id="rId41"/>
    <p:sldId id="549" r:id="rId42"/>
    <p:sldId id="554" r:id="rId43"/>
    <p:sldId id="553" r:id="rId44"/>
    <p:sldId id="579" r:id="rId45"/>
    <p:sldId id="568" r:id="rId46"/>
    <p:sldId id="397" r:id="rId47"/>
  </p:sldIdLst>
  <p:sldSz cx="10160000" cy="7620000"/>
  <p:notesSz cx="7102475" cy="102314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182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364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545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727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5909" algn="l" defTabSz="914364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090" algn="l" defTabSz="914364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272" algn="l" defTabSz="914364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453" algn="l" defTabSz="914364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  <p:clrMru>
    <a:srgbClr val="0000CC"/>
    <a:srgbClr val="3333CC"/>
    <a:srgbClr val="000099"/>
    <a:srgbClr val="FFFFCC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17" autoAdjust="0"/>
    <p:restoredTop sz="75812" autoAdjust="0"/>
  </p:normalViewPr>
  <p:slideViewPr>
    <p:cSldViewPr>
      <p:cViewPr>
        <p:scale>
          <a:sx n="50" d="100"/>
          <a:sy n="50" d="100"/>
        </p:scale>
        <p:origin x="-318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4" d="100"/>
        <a:sy n="84" d="100"/>
      </p:scale>
      <p:origin x="0" y="0"/>
    </p:cViewPr>
  </p:sorterViewPr>
  <p:notesViewPr>
    <p:cSldViewPr>
      <p:cViewPr>
        <p:scale>
          <a:sx n="71" d="100"/>
          <a:sy n="71" d="100"/>
        </p:scale>
        <p:origin x="-576" y="-186"/>
      </p:cViewPr>
      <p:guideLst>
        <p:guide orient="horz" pos="3223"/>
        <p:guide pos="223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Desktop\SVC-2layers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Desktop\SVC-2layer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na\AppData\Local\Temp\bench-er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12"/>
          <c:h val="0.7229181406769315"/>
        </c:manualLayout>
      </c:layout>
      <c:scatterChart>
        <c:scatterStyle val="lineMarker"/>
        <c:ser>
          <c:idx val="3"/>
          <c:order val="0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axId val="69627264"/>
        <c:axId val="69854720"/>
      </c:scatterChart>
      <c:valAx>
        <c:axId val="69627264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9854720"/>
        <c:crosses val="autoZero"/>
        <c:crossBetween val="midCat"/>
        <c:majorUnit val="5"/>
      </c:valAx>
      <c:valAx>
        <c:axId val="69854720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84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9627264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34"/>
          <c:y val="0.14831736657917896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12"/>
          <c:h val="0.7229181406769315"/>
        </c:manualLayout>
      </c:layout>
      <c:scatterChart>
        <c:scatterStyle val="lineMarker"/>
        <c:ser>
          <c:idx val="1"/>
          <c:order val="0"/>
          <c:tx>
            <c:strRef>
              <c:f>'bench-err'!$C$1</c:f>
              <c:strCache>
                <c:ptCount val="1"/>
                <c:pt idx="0">
                  <c:v>MPEG 6Mbps</c:v>
                </c:pt>
              </c:strCache>
            </c:strRef>
          </c:tx>
          <c:marker>
            <c:symbol val="square"/>
            <c:size val="4"/>
          </c:marker>
          <c:errBars>
            <c:errDir val="y"/>
            <c:errBarType val="both"/>
            <c:errValType val="cust"/>
            <c:plus>
              <c:numRef>
                <c:f>'bench-err'!$S$2:$S$44</c:f>
                <c:numCache>
                  <c:formatCode>General</c:formatCode>
                  <c:ptCount val="43"/>
                  <c:pt idx="0">
                    <c:v>2.9751799999999977</c:v>
                  </c:pt>
                  <c:pt idx="1">
                    <c:v>0.23733099999999999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'bench-err'!$K$2:$K$44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5.5278399999999746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'bench-err'!$C$2:$C$44</c:f>
              <c:numCache>
                <c:formatCode>General</c:formatCode>
                <c:ptCount val="43"/>
                <c:pt idx="0">
                  <c:v>17.379100000000001</c:v>
                </c:pt>
                <c:pt idx="1">
                  <c:v>29.623200000000001</c:v>
                </c:pt>
                <c:pt idx="2">
                  <c:v>29.860600000000002</c:v>
                </c:pt>
                <c:pt idx="3">
                  <c:v>29.860600000000002</c:v>
                </c:pt>
                <c:pt idx="4">
                  <c:v>29.860600000000002</c:v>
                </c:pt>
                <c:pt idx="5">
                  <c:v>29.860600000000002</c:v>
                </c:pt>
                <c:pt idx="6">
                  <c:v>29.860600000000002</c:v>
                </c:pt>
                <c:pt idx="7">
                  <c:v>29.860600000000002</c:v>
                </c:pt>
                <c:pt idx="8">
                  <c:v>29.860600000000002</c:v>
                </c:pt>
                <c:pt idx="9">
                  <c:v>29.860600000000002</c:v>
                </c:pt>
                <c:pt idx="10">
                  <c:v>29.860600000000002</c:v>
                </c:pt>
                <c:pt idx="11">
                  <c:v>29.860600000000002</c:v>
                </c:pt>
                <c:pt idx="12">
                  <c:v>29.860600000000002</c:v>
                </c:pt>
                <c:pt idx="13">
                  <c:v>29.860600000000002</c:v>
                </c:pt>
                <c:pt idx="14">
                  <c:v>29.860600000000002</c:v>
                </c:pt>
                <c:pt idx="15">
                  <c:v>29.860600000000002</c:v>
                </c:pt>
                <c:pt idx="16">
                  <c:v>29.860600000000002</c:v>
                </c:pt>
                <c:pt idx="17">
                  <c:v>29.860600000000002</c:v>
                </c:pt>
                <c:pt idx="18">
                  <c:v>29.860600000000002</c:v>
                </c:pt>
                <c:pt idx="19">
                  <c:v>29.860600000000002</c:v>
                </c:pt>
                <c:pt idx="20">
                  <c:v>29.860600000000002</c:v>
                </c:pt>
                <c:pt idx="21">
                  <c:v>29.860600000000002</c:v>
                </c:pt>
                <c:pt idx="22">
                  <c:v>29.860600000000002</c:v>
                </c:pt>
                <c:pt idx="23">
                  <c:v>29.860600000000002</c:v>
                </c:pt>
                <c:pt idx="24">
                  <c:v>29.860600000000002</c:v>
                </c:pt>
                <c:pt idx="25">
                  <c:v>29.860600000000002</c:v>
                </c:pt>
                <c:pt idx="26">
                  <c:v>29.860600000000002</c:v>
                </c:pt>
                <c:pt idx="27">
                  <c:v>29.860600000000002</c:v>
                </c:pt>
                <c:pt idx="28">
                  <c:v>29.860600000000002</c:v>
                </c:pt>
                <c:pt idx="29">
                  <c:v>29.860600000000002</c:v>
                </c:pt>
                <c:pt idx="30">
                  <c:v>29.860600000000002</c:v>
                </c:pt>
                <c:pt idx="31">
                  <c:v>29.860600000000002</c:v>
                </c:pt>
                <c:pt idx="32">
                  <c:v>29.860600000000002</c:v>
                </c:pt>
                <c:pt idx="33">
                  <c:v>29.860600000000002</c:v>
                </c:pt>
                <c:pt idx="34">
                  <c:v>29.860600000000002</c:v>
                </c:pt>
                <c:pt idx="35">
                  <c:v>29.860600000000002</c:v>
                </c:pt>
                <c:pt idx="36">
                  <c:v>29.860600000000002</c:v>
                </c:pt>
                <c:pt idx="37">
                  <c:v>29.860600000000002</c:v>
                </c:pt>
                <c:pt idx="38">
                  <c:v>29.860600000000002</c:v>
                </c:pt>
                <c:pt idx="39">
                  <c:v>29.860600000000002</c:v>
                </c:pt>
                <c:pt idx="40">
                  <c:v>29.860600000000002</c:v>
                </c:pt>
                <c:pt idx="41">
                  <c:v>29.860600000000002</c:v>
                </c:pt>
                <c:pt idx="42">
                  <c:v>29.860600000000002</c:v>
                </c:pt>
              </c:numCache>
            </c:numRef>
          </c:yVal>
        </c:ser>
        <c:ser>
          <c:idx val="2"/>
          <c:order val="1"/>
          <c:tx>
            <c:strRef>
              <c:f>'bench-err'!$D$1</c:f>
              <c:strCache>
                <c:ptCount val="1"/>
                <c:pt idx="0">
                  <c:v>MPEG 12Mbps</c:v>
                </c:pt>
              </c:strCache>
            </c:strRef>
          </c:tx>
          <c:marker>
            <c:symbol val="triangle"/>
            <c:size val="4"/>
          </c:marker>
          <c:errBars>
            <c:errDir val="y"/>
            <c:errBarType val="both"/>
            <c:errValType val="cust"/>
            <c:plus>
              <c:numRef>
                <c:f>'bench-err'!$T$2:$T$44</c:f>
                <c:numCache>
                  <c:formatCode>General</c:formatCode>
                  <c:ptCount val="43"/>
                  <c:pt idx="0">
                    <c:v>1.0212299999999925</c:v>
                  </c:pt>
                  <c:pt idx="1">
                    <c:v>1.0212299999999925</c:v>
                  </c:pt>
                  <c:pt idx="2">
                    <c:v>1.0212299999999925</c:v>
                  </c:pt>
                  <c:pt idx="3">
                    <c:v>1.0212299999999925</c:v>
                  </c:pt>
                  <c:pt idx="4">
                    <c:v>1.1211800000000001</c:v>
                  </c:pt>
                  <c:pt idx="5">
                    <c:v>0.60147300000000004</c:v>
                  </c:pt>
                  <c:pt idx="6">
                    <c:v>3.9715499999999859</c:v>
                  </c:pt>
                  <c:pt idx="7">
                    <c:v>5.71861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'bench-err'!$L$2:$L$44</c:f>
                <c:numCache>
                  <c:formatCode>General</c:formatCode>
                  <c:ptCount val="43"/>
                  <c:pt idx="0">
                    <c:v>0.28806000000000032</c:v>
                  </c:pt>
                  <c:pt idx="1">
                    <c:v>0.28806000000000032</c:v>
                  </c:pt>
                  <c:pt idx="2">
                    <c:v>0.28806000000000032</c:v>
                  </c:pt>
                  <c:pt idx="3">
                    <c:v>0.28806000000000032</c:v>
                  </c:pt>
                  <c:pt idx="4">
                    <c:v>0.17251200000000044</c:v>
                  </c:pt>
                  <c:pt idx="5">
                    <c:v>0.22162699999999988</c:v>
                  </c:pt>
                  <c:pt idx="6">
                    <c:v>2.9471699999999998</c:v>
                  </c:pt>
                  <c:pt idx="7">
                    <c:v>3.5567899999999977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'bench-err'!$D$2:$D$44</c:f>
              <c:numCache>
                <c:formatCode>General</c:formatCode>
                <c:ptCount val="43"/>
                <c:pt idx="0">
                  <c:v>11.9941</c:v>
                </c:pt>
                <c:pt idx="1">
                  <c:v>11.9941</c:v>
                </c:pt>
                <c:pt idx="2">
                  <c:v>11.9941</c:v>
                </c:pt>
                <c:pt idx="3">
                  <c:v>11.9941</c:v>
                </c:pt>
                <c:pt idx="4">
                  <c:v>11.416700000000002</c:v>
                </c:pt>
                <c:pt idx="5">
                  <c:v>14.945500000000004</c:v>
                </c:pt>
                <c:pt idx="6">
                  <c:v>22.075900000000001</c:v>
                </c:pt>
                <c:pt idx="7">
                  <c:v>26.88059999999987</c:v>
                </c:pt>
                <c:pt idx="8">
                  <c:v>34.056899999999999</c:v>
                </c:pt>
                <c:pt idx="9">
                  <c:v>34.056899999999999</c:v>
                </c:pt>
                <c:pt idx="10">
                  <c:v>34.056899999999999</c:v>
                </c:pt>
                <c:pt idx="11">
                  <c:v>34.056899999999999</c:v>
                </c:pt>
                <c:pt idx="12">
                  <c:v>34.056899999999999</c:v>
                </c:pt>
                <c:pt idx="13">
                  <c:v>34.056899999999999</c:v>
                </c:pt>
                <c:pt idx="14">
                  <c:v>34.056899999999999</c:v>
                </c:pt>
                <c:pt idx="15">
                  <c:v>34.056899999999999</c:v>
                </c:pt>
                <c:pt idx="16">
                  <c:v>34.056899999999999</c:v>
                </c:pt>
                <c:pt idx="17">
                  <c:v>34.056899999999999</c:v>
                </c:pt>
                <c:pt idx="18">
                  <c:v>34.056899999999999</c:v>
                </c:pt>
                <c:pt idx="19">
                  <c:v>34.056899999999999</c:v>
                </c:pt>
                <c:pt idx="20">
                  <c:v>34.056899999999999</c:v>
                </c:pt>
                <c:pt idx="21">
                  <c:v>34.056899999999999</c:v>
                </c:pt>
                <c:pt idx="22">
                  <c:v>34.056899999999999</c:v>
                </c:pt>
                <c:pt idx="23">
                  <c:v>34.056899999999999</c:v>
                </c:pt>
                <c:pt idx="24">
                  <c:v>34.056899999999999</c:v>
                </c:pt>
                <c:pt idx="25">
                  <c:v>34.056899999999999</c:v>
                </c:pt>
                <c:pt idx="26">
                  <c:v>34.056899999999999</c:v>
                </c:pt>
                <c:pt idx="27">
                  <c:v>34.056899999999999</c:v>
                </c:pt>
                <c:pt idx="28">
                  <c:v>34.056899999999999</c:v>
                </c:pt>
                <c:pt idx="29">
                  <c:v>34.056899999999999</c:v>
                </c:pt>
                <c:pt idx="30">
                  <c:v>34.056899999999999</c:v>
                </c:pt>
                <c:pt idx="31">
                  <c:v>34.056899999999999</c:v>
                </c:pt>
                <c:pt idx="32">
                  <c:v>34.056899999999999</c:v>
                </c:pt>
                <c:pt idx="33">
                  <c:v>34.056899999999999</c:v>
                </c:pt>
                <c:pt idx="34">
                  <c:v>34.056899999999999</c:v>
                </c:pt>
                <c:pt idx="35">
                  <c:v>34.056899999999999</c:v>
                </c:pt>
                <c:pt idx="36">
                  <c:v>34.056899999999999</c:v>
                </c:pt>
                <c:pt idx="37">
                  <c:v>34.056899999999999</c:v>
                </c:pt>
                <c:pt idx="38">
                  <c:v>34.056899999999999</c:v>
                </c:pt>
                <c:pt idx="39">
                  <c:v>34.056899999999999</c:v>
                </c:pt>
                <c:pt idx="40">
                  <c:v>34.056899999999999</c:v>
                </c:pt>
                <c:pt idx="41">
                  <c:v>34.056899999999999</c:v>
                </c:pt>
                <c:pt idx="42">
                  <c:v>34.056899999999999</c:v>
                </c:pt>
              </c:numCache>
            </c:numRef>
          </c:yVal>
        </c:ser>
        <c:ser>
          <c:idx val="3"/>
          <c:order val="2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x"/>
            <c:size val="4"/>
            <c:spPr>
              <a:solidFill>
                <a:schemeClr val="accent4">
                  <a:lumMod val="75000"/>
                </a:schemeClr>
              </a:solidFill>
            </c:spPr>
          </c:marker>
          <c:errBars>
            <c:errDir val="y"/>
            <c:errBarType val="both"/>
            <c:errValType val="cust"/>
            <c:plus>
              <c:numRef>
                <c:f>'bench-err'!$U$2:$U$44</c:f>
                <c:numCache>
                  <c:formatCode>General</c:formatCode>
                  <c:ptCount val="43"/>
                  <c:pt idx="0">
                    <c:v>0.44015100000000001</c:v>
                  </c:pt>
                  <c:pt idx="1">
                    <c:v>0.44015100000000001</c:v>
                  </c:pt>
                  <c:pt idx="2">
                    <c:v>0.44015100000000001</c:v>
                  </c:pt>
                  <c:pt idx="3">
                    <c:v>0.44015100000000001</c:v>
                  </c:pt>
                  <c:pt idx="4">
                    <c:v>0.44015100000000001</c:v>
                  </c:pt>
                  <c:pt idx="5">
                    <c:v>0.44015100000000001</c:v>
                  </c:pt>
                  <c:pt idx="6">
                    <c:v>0.44015100000000001</c:v>
                  </c:pt>
                  <c:pt idx="7">
                    <c:v>0.44015100000000001</c:v>
                  </c:pt>
                  <c:pt idx="8">
                    <c:v>0.44015100000000001</c:v>
                  </c:pt>
                  <c:pt idx="9">
                    <c:v>0.44015100000000001</c:v>
                  </c:pt>
                  <c:pt idx="10">
                    <c:v>1.0309599999999999</c:v>
                  </c:pt>
                  <c:pt idx="11">
                    <c:v>0.33696400000000287</c:v>
                  </c:pt>
                  <c:pt idx="12">
                    <c:v>2.7838799999999999</c:v>
                  </c:pt>
                  <c:pt idx="13">
                    <c:v>1.5697699999999932</c:v>
                  </c:pt>
                  <c:pt idx="14">
                    <c:v>3.8895300000000002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'bench-err'!$M$2:$M$44</c:f>
                <c:numCache>
                  <c:formatCode>General</c:formatCode>
                  <c:ptCount val="43"/>
                  <c:pt idx="0">
                    <c:v>0.35007000000000038</c:v>
                  </c:pt>
                  <c:pt idx="1">
                    <c:v>0.35007000000000038</c:v>
                  </c:pt>
                  <c:pt idx="2">
                    <c:v>0.35007000000000038</c:v>
                  </c:pt>
                  <c:pt idx="3">
                    <c:v>0.35007000000000038</c:v>
                  </c:pt>
                  <c:pt idx="4">
                    <c:v>0.35007000000000038</c:v>
                  </c:pt>
                  <c:pt idx="5">
                    <c:v>0.35007000000000038</c:v>
                  </c:pt>
                  <c:pt idx="6">
                    <c:v>0.35007000000000038</c:v>
                  </c:pt>
                  <c:pt idx="7">
                    <c:v>0.35007000000000038</c:v>
                  </c:pt>
                  <c:pt idx="8">
                    <c:v>0.35007000000000038</c:v>
                  </c:pt>
                  <c:pt idx="9">
                    <c:v>0.35007000000000038</c:v>
                  </c:pt>
                  <c:pt idx="10">
                    <c:v>1.0699699999999925</c:v>
                  </c:pt>
                  <c:pt idx="11">
                    <c:v>0</c:v>
                  </c:pt>
                  <c:pt idx="12">
                    <c:v>1.0710299999999937</c:v>
                  </c:pt>
                  <c:pt idx="13">
                    <c:v>2.3722199999999813</c:v>
                  </c:pt>
                  <c:pt idx="14">
                    <c:v>9.683860000000001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  <c:spPr>
              <a:ln w="12700"/>
            </c:spPr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ser>
          <c:idx val="4"/>
          <c:order val="3"/>
          <c:tx>
            <c:strRef>
              <c:f>'bench-err'!$F$1</c:f>
              <c:strCache>
                <c:ptCount val="1"/>
                <c:pt idx="0">
                  <c:v>MPEG 24Mbps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tar"/>
            <c:size val="4"/>
          </c:marker>
          <c:errBars>
            <c:errDir val="y"/>
            <c:errBarType val="both"/>
            <c:errValType val="cust"/>
            <c:plus>
              <c:numRef>
                <c:f>'bench-err'!$V$2:$V$44</c:f>
                <c:numCache>
                  <c:formatCode>General</c:formatCode>
                  <c:ptCount val="43"/>
                  <c:pt idx="0">
                    <c:v>0.27831000000000156</c:v>
                  </c:pt>
                  <c:pt idx="1">
                    <c:v>0.27831000000000156</c:v>
                  </c:pt>
                  <c:pt idx="2">
                    <c:v>0.27831000000000156</c:v>
                  </c:pt>
                  <c:pt idx="3">
                    <c:v>0.27831000000000156</c:v>
                  </c:pt>
                  <c:pt idx="4">
                    <c:v>0.27831000000000156</c:v>
                  </c:pt>
                  <c:pt idx="5">
                    <c:v>0.27831000000000156</c:v>
                  </c:pt>
                  <c:pt idx="6">
                    <c:v>0.27831000000000156</c:v>
                  </c:pt>
                  <c:pt idx="7">
                    <c:v>0.27831000000000156</c:v>
                  </c:pt>
                  <c:pt idx="8">
                    <c:v>0.27831000000000156</c:v>
                  </c:pt>
                  <c:pt idx="9">
                    <c:v>0.27831000000000156</c:v>
                  </c:pt>
                  <c:pt idx="10">
                    <c:v>0.27831000000000156</c:v>
                  </c:pt>
                  <c:pt idx="11">
                    <c:v>0.27831000000000156</c:v>
                  </c:pt>
                  <c:pt idx="12">
                    <c:v>0.27831000000000156</c:v>
                  </c:pt>
                  <c:pt idx="13">
                    <c:v>0.27831000000000156</c:v>
                  </c:pt>
                  <c:pt idx="14">
                    <c:v>0.27831000000000156</c:v>
                  </c:pt>
                  <c:pt idx="15">
                    <c:v>0.27831000000000156</c:v>
                  </c:pt>
                  <c:pt idx="16">
                    <c:v>0.27831000000000156</c:v>
                  </c:pt>
                  <c:pt idx="17">
                    <c:v>0.14242199999999999</c:v>
                  </c:pt>
                  <c:pt idx="18">
                    <c:v>0.79369900000000404</c:v>
                  </c:pt>
                  <c:pt idx="19">
                    <c:v>0.47874100000000003</c:v>
                  </c:pt>
                  <c:pt idx="20">
                    <c:v>1.0447299999999937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'bench-err'!$N$2:$N$44</c:f>
                <c:numCache>
                  <c:formatCode>General</c:formatCode>
                  <c:ptCount val="43"/>
                  <c:pt idx="0">
                    <c:v>2.52807</c:v>
                  </c:pt>
                  <c:pt idx="1">
                    <c:v>2.52807</c:v>
                  </c:pt>
                  <c:pt idx="2">
                    <c:v>2.52807</c:v>
                  </c:pt>
                  <c:pt idx="3">
                    <c:v>2.52807</c:v>
                  </c:pt>
                  <c:pt idx="4">
                    <c:v>2.52807</c:v>
                  </c:pt>
                  <c:pt idx="5">
                    <c:v>2.52807</c:v>
                  </c:pt>
                  <c:pt idx="6">
                    <c:v>2.52807</c:v>
                  </c:pt>
                  <c:pt idx="7">
                    <c:v>2.52807</c:v>
                  </c:pt>
                  <c:pt idx="8">
                    <c:v>2.52807</c:v>
                  </c:pt>
                  <c:pt idx="9">
                    <c:v>2.52807</c:v>
                  </c:pt>
                  <c:pt idx="10">
                    <c:v>2.52807</c:v>
                  </c:pt>
                  <c:pt idx="11">
                    <c:v>2.52807</c:v>
                  </c:pt>
                  <c:pt idx="12">
                    <c:v>2.52807</c:v>
                  </c:pt>
                  <c:pt idx="13">
                    <c:v>2.52807</c:v>
                  </c:pt>
                  <c:pt idx="14">
                    <c:v>2.52807</c:v>
                  </c:pt>
                  <c:pt idx="15">
                    <c:v>2.52807</c:v>
                  </c:pt>
                  <c:pt idx="16">
                    <c:v>2.52807</c:v>
                  </c:pt>
                  <c:pt idx="17">
                    <c:v>0.46298900000000032</c:v>
                  </c:pt>
                  <c:pt idx="18">
                    <c:v>0</c:v>
                  </c:pt>
                  <c:pt idx="19">
                    <c:v>0.33556800000000236</c:v>
                  </c:pt>
                  <c:pt idx="20">
                    <c:v>0.34341400000000138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'bench-err'!$F$2:$F$44</c:f>
              <c:numCache>
                <c:formatCode>General</c:formatCode>
                <c:ptCount val="43"/>
                <c:pt idx="0">
                  <c:v>12.893800000000002</c:v>
                </c:pt>
                <c:pt idx="1">
                  <c:v>12.893800000000002</c:v>
                </c:pt>
                <c:pt idx="2">
                  <c:v>12.893800000000002</c:v>
                </c:pt>
                <c:pt idx="3">
                  <c:v>12.893800000000002</c:v>
                </c:pt>
                <c:pt idx="4">
                  <c:v>12.893800000000002</c:v>
                </c:pt>
                <c:pt idx="5">
                  <c:v>12.893800000000002</c:v>
                </c:pt>
                <c:pt idx="6">
                  <c:v>12.893800000000002</c:v>
                </c:pt>
                <c:pt idx="7">
                  <c:v>12.893800000000002</c:v>
                </c:pt>
                <c:pt idx="8">
                  <c:v>12.893800000000002</c:v>
                </c:pt>
                <c:pt idx="9">
                  <c:v>12.893800000000002</c:v>
                </c:pt>
                <c:pt idx="10">
                  <c:v>12.893800000000002</c:v>
                </c:pt>
                <c:pt idx="11">
                  <c:v>12.893800000000002</c:v>
                </c:pt>
                <c:pt idx="12">
                  <c:v>12.893800000000002</c:v>
                </c:pt>
                <c:pt idx="13">
                  <c:v>12.893800000000002</c:v>
                </c:pt>
                <c:pt idx="14">
                  <c:v>12.893800000000002</c:v>
                </c:pt>
                <c:pt idx="15">
                  <c:v>12.893800000000002</c:v>
                </c:pt>
                <c:pt idx="16">
                  <c:v>12.893800000000002</c:v>
                </c:pt>
                <c:pt idx="17">
                  <c:v>12.223800000000001</c:v>
                </c:pt>
                <c:pt idx="18">
                  <c:v>11.766</c:v>
                </c:pt>
                <c:pt idx="19">
                  <c:v>15.500400000000004</c:v>
                </c:pt>
                <c:pt idx="20">
                  <c:v>22.759599999999892</c:v>
                </c:pt>
                <c:pt idx="21">
                  <c:v>38.971600000000002</c:v>
                </c:pt>
                <c:pt idx="22">
                  <c:v>38.971600000000002</c:v>
                </c:pt>
                <c:pt idx="23">
                  <c:v>38.971600000000002</c:v>
                </c:pt>
                <c:pt idx="24">
                  <c:v>38.971600000000002</c:v>
                </c:pt>
                <c:pt idx="25">
                  <c:v>38.971600000000002</c:v>
                </c:pt>
                <c:pt idx="26">
                  <c:v>38.971600000000002</c:v>
                </c:pt>
                <c:pt idx="27">
                  <c:v>38.971600000000002</c:v>
                </c:pt>
                <c:pt idx="28">
                  <c:v>38.971600000000002</c:v>
                </c:pt>
                <c:pt idx="29">
                  <c:v>38.971600000000002</c:v>
                </c:pt>
                <c:pt idx="30">
                  <c:v>38.971600000000002</c:v>
                </c:pt>
                <c:pt idx="31">
                  <c:v>38.971600000000002</c:v>
                </c:pt>
                <c:pt idx="32">
                  <c:v>38.971600000000002</c:v>
                </c:pt>
                <c:pt idx="33">
                  <c:v>38.971600000000002</c:v>
                </c:pt>
                <c:pt idx="34">
                  <c:v>38.971600000000002</c:v>
                </c:pt>
                <c:pt idx="35">
                  <c:v>38.971600000000002</c:v>
                </c:pt>
                <c:pt idx="36">
                  <c:v>38.971600000000002</c:v>
                </c:pt>
                <c:pt idx="37">
                  <c:v>38.971600000000002</c:v>
                </c:pt>
                <c:pt idx="38">
                  <c:v>38.971600000000002</c:v>
                </c:pt>
                <c:pt idx="39">
                  <c:v>38.971600000000002</c:v>
                </c:pt>
                <c:pt idx="40">
                  <c:v>38.971600000000002</c:v>
                </c:pt>
                <c:pt idx="41">
                  <c:v>38.971600000000002</c:v>
                </c:pt>
                <c:pt idx="42">
                  <c:v>38.971600000000002</c:v>
                </c:pt>
              </c:numCache>
            </c:numRef>
          </c:yVal>
        </c:ser>
        <c:ser>
          <c:idx val="5"/>
          <c:order val="4"/>
          <c:tx>
            <c:strRef>
              <c:f>'bench-err'!$G$1</c:f>
              <c:strCache>
                <c:ptCount val="1"/>
                <c:pt idx="0">
                  <c:v>MPEG 36Mbps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diamond"/>
            <c:size val="4"/>
            <c:spPr>
              <a:solidFill>
                <a:srgbClr val="FFC000"/>
              </a:solidFill>
              <a:ln>
                <a:noFill/>
              </a:ln>
            </c:spPr>
          </c:marker>
          <c:errBars>
            <c:errDir val="y"/>
            <c:errBarType val="both"/>
            <c:errValType val="cust"/>
            <c:plus>
              <c:numRef>
                <c:f>'bench-err'!$W$2:$W$44</c:f>
                <c:numCache>
                  <c:formatCode>General</c:formatCode>
                  <c:ptCount val="43"/>
                  <c:pt idx="0">
                    <c:v>0.35596000000000155</c:v>
                  </c:pt>
                  <c:pt idx="1">
                    <c:v>0.35596000000000155</c:v>
                  </c:pt>
                  <c:pt idx="2">
                    <c:v>0.35596000000000155</c:v>
                  </c:pt>
                  <c:pt idx="3">
                    <c:v>0.35596000000000155</c:v>
                  </c:pt>
                  <c:pt idx="4">
                    <c:v>0.35596000000000155</c:v>
                  </c:pt>
                  <c:pt idx="5">
                    <c:v>0.35596000000000155</c:v>
                  </c:pt>
                  <c:pt idx="6">
                    <c:v>0.35596000000000155</c:v>
                  </c:pt>
                  <c:pt idx="7">
                    <c:v>0.35596000000000155</c:v>
                  </c:pt>
                  <c:pt idx="8">
                    <c:v>0.35596000000000155</c:v>
                  </c:pt>
                  <c:pt idx="9">
                    <c:v>0.35596000000000155</c:v>
                  </c:pt>
                  <c:pt idx="10">
                    <c:v>0.35596000000000155</c:v>
                  </c:pt>
                  <c:pt idx="11">
                    <c:v>0.35596000000000155</c:v>
                  </c:pt>
                  <c:pt idx="12">
                    <c:v>0.35596000000000155</c:v>
                  </c:pt>
                  <c:pt idx="13">
                    <c:v>0.35596000000000155</c:v>
                  </c:pt>
                  <c:pt idx="14">
                    <c:v>0.35596000000000155</c:v>
                  </c:pt>
                  <c:pt idx="15">
                    <c:v>0.35596000000000155</c:v>
                  </c:pt>
                  <c:pt idx="16">
                    <c:v>0.35596000000000155</c:v>
                  </c:pt>
                  <c:pt idx="17">
                    <c:v>0.35596000000000155</c:v>
                  </c:pt>
                  <c:pt idx="18">
                    <c:v>0.35596000000000155</c:v>
                  </c:pt>
                  <c:pt idx="19">
                    <c:v>0.35596000000000155</c:v>
                  </c:pt>
                  <c:pt idx="20">
                    <c:v>0.35596000000000155</c:v>
                  </c:pt>
                  <c:pt idx="21">
                    <c:v>0.35596000000000155</c:v>
                  </c:pt>
                  <c:pt idx="22">
                    <c:v>0.35596000000000155</c:v>
                  </c:pt>
                  <c:pt idx="23">
                    <c:v>0.35596000000000155</c:v>
                  </c:pt>
                  <c:pt idx="24">
                    <c:v>0.93956499999999643</c:v>
                  </c:pt>
                  <c:pt idx="25">
                    <c:v>0.10254600000000012</c:v>
                  </c:pt>
                  <c:pt idx="26">
                    <c:v>2.0809099999999998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'bench-err'!$O$2:$O$44</c:f>
                <c:numCache>
                  <c:formatCode>General</c:formatCode>
                  <c:ptCount val="43"/>
                  <c:pt idx="0">
                    <c:v>0.62861400000000345</c:v>
                  </c:pt>
                  <c:pt idx="1">
                    <c:v>0.62861400000000345</c:v>
                  </c:pt>
                  <c:pt idx="2">
                    <c:v>0.62861400000000345</c:v>
                  </c:pt>
                  <c:pt idx="3">
                    <c:v>0.62861400000000345</c:v>
                  </c:pt>
                  <c:pt idx="4">
                    <c:v>0.62861400000000345</c:v>
                  </c:pt>
                  <c:pt idx="5">
                    <c:v>0.62861400000000345</c:v>
                  </c:pt>
                  <c:pt idx="6">
                    <c:v>0.62861400000000345</c:v>
                  </c:pt>
                  <c:pt idx="7">
                    <c:v>0.62861400000000345</c:v>
                  </c:pt>
                  <c:pt idx="8">
                    <c:v>0.62861400000000345</c:v>
                  </c:pt>
                  <c:pt idx="9">
                    <c:v>0.62861400000000345</c:v>
                  </c:pt>
                  <c:pt idx="10">
                    <c:v>0.62861400000000345</c:v>
                  </c:pt>
                  <c:pt idx="11">
                    <c:v>0.62861400000000345</c:v>
                  </c:pt>
                  <c:pt idx="12">
                    <c:v>0.62861400000000345</c:v>
                  </c:pt>
                  <c:pt idx="13">
                    <c:v>0.62861400000000345</c:v>
                  </c:pt>
                  <c:pt idx="14">
                    <c:v>0.62861400000000345</c:v>
                  </c:pt>
                  <c:pt idx="15">
                    <c:v>0.62861400000000345</c:v>
                  </c:pt>
                  <c:pt idx="16">
                    <c:v>0.62861400000000345</c:v>
                  </c:pt>
                  <c:pt idx="17">
                    <c:v>0.62861400000000345</c:v>
                  </c:pt>
                  <c:pt idx="18">
                    <c:v>0.62861400000000345</c:v>
                  </c:pt>
                  <c:pt idx="19">
                    <c:v>0.62861400000000345</c:v>
                  </c:pt>
                  <c:pt idx="20">
                    <c:v>0.62861400000000345</c:v>
                  </c:pt>
                  <c:pt idx="21">
                    <c:v>0.62861400000000345</c:v>
                  </c:pt>
                  <c:pt idx="22">
                    <c:v>0.62861400000000345</c:v>
                  </c:pt>
                  <c:pt idx="23">
                    <c:v>0.62861400000000345</c:v>
                  </c:pt>
                  <c:pt idx="24">
                    <c:v>0.11704000000000002</c:v>
                  </c:pt>
                  <c:pt idx="25">
                    <c:v>0.29897500000000032</c:v>
                  </c:pt>
                  <c:pt idx="26">
                    <c:v>1.803369999999993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'bench-err'!$G$2:$G$44</c:f>
              <c:numCache>
                <c:formatCode>General</c:formatCode>
                <c:ptCount val="43"/>
                <c:pt idx="0">
                  <c:v>12.3447</c:v>
                </c:pt>
                <c:pt idx="1">
                  <c:v>12.3447</c:v>
                </c:pt>
                <c:pt idx="2">
                  <c:v>12.3447</c:v>
                </c:pt>
                <c:pt idx="3">
                  <c:v>12.3447</c:v>
                </c:pt>
                <c:pt idx="4">
                  <c:v>12.3447</c:v>
                </c:pt>
                <c:pt idx="5">
                  <c:v>12.3447</c:v>
                </c:pt>
                <c:pt idx="6">
                  <c:v>12.3447</c:v>
                </c:pt>
                <c:pt idx="7">
                  <c:v>12.3447</c:v>
                </c:pt>
                <c:pt idx="8">
                  <c:v>12.3447</c:v>
                </c:pt>
                <c:pt idx="9">
                  <c:v>12.3447</c:v>
                </c:pt>
                <c:pt idx="10">
                  <c:v>12.3447</c:v>
                </c:pt>
                <c:pt idx="11">
                  <c:v>12.3447</c:v>
                </c:pt>
                <c:pt idx="12">
                  <c:v>12.3447</c:v>
                </c:pt>
                <c:pt idx="13">
                  <c:v>12.3447</c:v>
                </c:pt>
                <c:pt idx="14">
                  <c:v>12.3447</c:v>
                </c:pt>
                <c:pt idx="15">
                  <c:v>12.3447</c:v>
                </c:pt>
                <c:pt idx="16">
                  <c:v>12.3447</c:v>
                </c:pt>
                <c:pt idx="17">
                  <c:v>12.3447</c:v>
                </c:pt>
                <c:pt idx="18">
                  <c:v>12.3447</c:v>
                </c:pt>
                <c:pt idx="19">
                  <c:v>12.3447</c:v>
                </c:pt>
                <c:pt idx="20">
                  <c:v>12.3447</c:v>
                </c:pt>
                <c:pt idx="21">
                  <c:v>12.3447</c:v>
                </c:pt>
                <c:pt idx="22">
                  <c:v>12.3447</c:v>
                </c:pt>
                <c:pt idx="23">
                  <c:v>12.3447</c:v>
                </c:pt>
                <c:pt idx="24">
                  <c:v>11.552200000000004</c:v>
                </c:pt>
                <c:pt idx="25">
                  <c:v>13.665700000000006</c:v>
                </c:pt>
                <c:pt idx="26">
                  <c:v>18.964999999999989</c:v>
                </c:pt>
                <c:pt idx="27">
                  <c:v>42.717500000000001</c:v>
                </c:pt>
                <c:pt idx="28">
                  <c:v>42.717500000000001</c:v>
                </c:pt>
                <c:pt idx="29">
                  <c:v>42.717500000000001</c:v>
                </c:pt>
                <c:pt idx="30">
                  <c:v>42.717500000000001</c:v>
                </c:pt>
                <c:pt idx="31">
                  <c:v>42.717500000000001</c:v>
                </c:pt>
                <c:pt idx="32">
                  <c:v>42.717500000000001</c:v>
                </c:pt>
                <c:pt idx="33">
                  <c:v>42.717500000000001</c:v>
                </c:pt>
                <c:pt idx="34">
                  <c:v>42.717500000000001</c:v>
                </c:pt>
                <c:pt idx="35">
                  <c:v>42.717500000000001</c:v>
                </c:pt>
                <c:pt idx="36">
                  <c:v>42.717500000000001</c:v>
                </c:pt>
                <c:pt idx="37">
                  <c:v>42.717500000000001</c:v>
                </c:pt>
                <c:pt idx="38">
                  <c:v>42.717500000000001</c:v>
                </c:pt>
                <c:pt idx="39">
                  <c:v>42.717500000000001</c:v>
                </c:pt>
                <c:pt idx="40">
                  <c:v>42.717500000000001</c:v>
                </c:pt>
                <c:pt idx="41">
                  <c:v>42.717500000000001</c:v>
                </c:pt>
                <c:pt idx="42">
                  <c:v>42.717500000000001</c:v>
                </c:pt>
              </c:numCache>
            </c:numRef>
          </c:yVal>
        </c:ser>
        <c:ser>
          <c:idx val="6"/>
          <c:order val="5"/>
          <c:tx>
            <c:strRef>
              <c:f>'bench-err'!$H$1</c:f>
              <c:strCache>
                <c:ptCount val="1"/>
                <c:pt idx="0">
                  <c:v>MPEG 48Mbps</c:v>
                </c:pt>
              </c:strCache>
            </c:strRef>
          </c:tx>
          <c:marker>
            <c:symbol val="plus"/>
            <c:size val="7"/>
          </c:marker>
          <c:errBars>
            <c:errDir val="y"/>
            <c:errBarType val="both"/>
            <c:errValType val="cust"/>
            <c:plus>
              <c:numRef>
                <c:f>'bench-err'!$X$2:$X$44</c:f>
                <c:numCache>
                  <c:formatCode>General</c:formatCode>
                  <c:ptCount val="43"/>
                  <c:pt idx="0">
                    <c:v>0.18534000000000095</c:v>
                  </c:pt>
                  <c:pt idx="1">
                    <c:v>0.18534000000000095</c:v>
                  </c:pt>
                  <c:pt idx="2">
                    <c:v>0.18534000000000095</c:v>
                  </c:pt>
                  <c:pt idx="3">
                    <c:v>0.18534000000000095</c:v>
                  </c:pt>
                  <c:pt idx="4">
                    <c:v>0.18534000000000095</c:v>
                  </c:pt>
                  <c:pt idx="5">
                    <c:v>0.18534000000000095</c:v>
                  </c:pt>
                  <c:pt idx="6">
                    <c:v>0.18534000000000095</c:v>
                  </c:pt>
                  <c:pt idx="7">
                    <c:v>0.18534000000000095</c:v>
                  </c:pt>
                  <c:pt idx="8">
                    <c:v>0.18534000000000095</c:v>
                  </c:pt>
                  <c:pt idx="9">
                    <c:v>0.18534000000000095</c:v>
                  </c:pt>
                  <c:pt idx="10">
                    <c:v>0.18534000000000095</c:v>
                  </c:pt>
                  <c:pt idx="11">
                    <c:v>0.18534000000000095</c:v>
                  </c:pt>
                  <c:pt idx="12">
                    <c:v>0.18534000000000095</c:v>
                  </c:pt>
                  <c:pt idx="13">
                    <c:v>0.18534000000000095</c:v>
                  </c:pt>
                  <c:pt idx="14">
                    <c:v>0.18534000000000095</c:v>
                  </c:pt>
                  <c:pt idx="15">
                    <c:v>0.18534000000000095</c:v>
                  </c:pt>
                  <c:pt idx="16">
                    <c:v>0.18534000000000095</c:v>
                  </c:pt>
                  <c:pt idx="17">
                    <c:v>0.18534000000000095</c:v>
                  </c:pt>
                  <c:pt idx="18">
                    <c:v>0.18534000000000095</c:v>
                  </c:pt>
                  <c:pt idx="19">
                    <c:v>0.18534000000000095</c:v>
                  </c:pt>
                  <c:pt idx="20">
                    <c:v>0.18534000000000095</c:v>
                  </c:pt>
                  <c:pt idx="21">
                    <c:v>0.18534000000000095</c:v>
                  </c:pt>
                  <c:pt idx="22">
                    <c:v>0.18534000000000095</c:v>
                  </c:pt>
                  <c:pt idx="23">
                    <c:v>0.18534000000000095</c:v>
                  </c:pt>
                  <c:pt idx="24">
                    <c:v>0.18534000000000095</c:v>
                  </c:pt>
                  <c:pt idx="25">
                    <c:v>0.18534000000000095</c:v>
                  </c:pt>
                  <c:pt idx="26">
                    <c:v>0.18534000000000095</c:v>
                  </c:pt>
                  <c:pt idx="27">
                    <c:v>0.18534000000000095</c:v>
                  </c:pt>
                  <c:pt idx="28">
                    <c:v>0.18534000000000095</c:v>
                  </c:pt>
                  <c:pt idx="29">
                    <c:v>0.18534000000000095</c:v>
                  </c:pt>
                  <c:pt idx="30">
                    <c:v>0.18534000000000095</c:v>
                  </c:pt>
                  <c:pt idx="31">
                    <c:v>0.18534000000000095</c:v>
                  </c:pt>
                  <c:pt idx="32">
                    <c:v>0.18534000000000095</c:v>
                  </c:pt>
                  <c:pt idx="33">
                    <c:v>0.609568</c:v>
                  </c:pt>
                  <c:pt idx="34">
                    <c:v>0.94865900000000403</c:v>
                  </c:pt>
                  <c:pt idx="35">
                    <c:v>1.5064</c:v>
                  </c:pt>
                  <c:pt idx="36">
                    <c:v>8.5962300000000003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'bench-err'!$P$2:$P$44</c:f>
                <c:numCache>
                  <c:formatCode>General</c:formatCode>
                  <c:ptCount val="43"/>
                  <c:pt idx="0">
                    <c:v>0.22994100000000095</c:v>
                  </c:pt>
                  <c:pt idx="1">
                    <c:v>0.22994100000000095</c:v>
                  </c:pt>
                  <c:pt idx="2">
                    <c:v>0.22994100000000095</c:v>
                  </c:pt>
                  <c:pt idx="3">
                    <c:v>0.22994100000000095</c:v>
                  </c:pt>
                  <c:pt idx="4">
                    <c:v>0.22994100000000095</c:v>
                  </c:pt>
                  <c:pt idx="5">
                    <c:v>0.22994100000000095</c:v>
                  </c:pt>
                  <c:pt idx="6">
                    <c:v>0.22994100000000095</c:v>
                  </c:pt>
                  <c:pt idx="7">
                    <c:v>0.22994100000000095</c:v>
                  </c:pt>
                  <c:pt idx="8">
                    <c:v>0.22994100000000095</c:v>
                  </c:pt>
                  <c:pt idx="9">
                    <c:v>0.22994100000000095</c:v>
                  </c:pt>
                  <c:pt idx="10">
                    <c:v>0.22994100000000095</c:v>
                  </c:pt>
                  <c:pt idx="11">
                    <c:v>0.22994100000000095</c:v>
                  </c:pt>
                  <c:pt idx="12">
                    <c:v>0.22994100000000095</c:v>
                  </c:pt>
                  <c:pt idx="13">
                    <c:v>0.22994100000000095</c:v>
                  </c:pt>
                  <c:pt idx="14">
                    <c:v>0.22994100000000095</c:v>
                  </c:pt>
                  <c:pt idx="15">
                    <c:v>0.22994100000000095</c:v>
                  </c:pt>
                  <c:pt idx="16">
                    <c:v>0.22994100000000095</c:v>
                  </c:pt>
                  <c:pt idx="17">
                    <c:v>0.22994100000000095</c:v>
                  </c:pt>
                  <c:pt idx="18">
                    <c:v>0.22994100000000095</c:v>
                  </c:pt>
                  <c:pt idx="19">
                    <c:v>0.22994100000000095</c:v>
                  </c:pt>
                  <c:pt idx="20">
                    <c:v>0.22994100000000095</c:v>
                  </c:pt>
                  <c:pt idx="21">
                    <c:v>0.22994100000000095</c:v>
                  </c:pt>
                  <c:pt idx="22">
                    <c:v>0.22994100000000095</c:v>
                  </c:pt>
                  <c:pt idx="23">
                    <c:v>0.22994100000000095</c:v>
                  </c:pt>
                  <c:pt idx="24">
                    <c:v>0.22994100000000095</c:v>
                  </c:pt>
                  <c:pt idx="25">
                    <c:v>0.22994100000000095</c:v>
                  </c:pt>
                  <c:pt idx="26">
                    <c:v>0.22994100000000095</c:v>
                  </c:pt>
                  <c:pt idx="27">
                    <c:v>0.22994100000000095</c:v>
                  </c:pt>
                  <c:pt idx="28">
                    <c:v>0.22994100000000095</c:v>
                  </c:pt>
                  <c:pt idx="29">
                    <c:v>0.22994100000000095</c:v>
                  </c:pt>
                  <c:pt idx="30">
                    <c:v>0.22994100000000095</c:v>
                  </c:pt>
                  <c:pt idx="31">
                    <c:v>0.22994100000000095</c:v>
                  </c:pt>
                  <c:pt idx="32">
                    <c:v>0.22994100000000095</c:v>
                  </c:pt>
                  <c:pt idx="33">
                    <c:v>0.71167400000000403</c:v>
                  </c:pt>
                  <c:pt idx="34">
                    <c:v>0.76062000000000474</c:v>
                  </c:pt>
                  <c:pt idx="35">
                    <c:v>0.88576900000000003</c:v>
                  </c:pt>
                  <c:pt idx="36">
                    <c:v>4.7305099999999998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'bench-err'!$H$2:$H$44</c:f>
              <c:numCache>
                <c:formatCode>General</c:formatCode>
                <c:ptCount val="43"/>
                <c:pt idx="0">
                  <c:v>12.6363</c:v>
                </c:pt>
                <c:pt idx="1">
                  <c:v>12.6363</c:v>
                </c:pt>
                <c:pt idx="2">
                  <c:v>12.6363</c:v>
                </c:pt>
                <c:pt idx="3">
                  <c:v>12.6363</c:v>
                </c:pt>
                <c:pt idx="4">
                  <c:v>12.6363</c:v>
                </c:pt>
                <c:pt idx="5">
                  <c:v>12.6363</c:v>
                </c:pt>
                <c:pt idx="6">
                  <c:v>12.6363</c:v>
                </c:pt>
                <c:pt idx="7">
                  <c:v>12.6363</c:v>
                </c:pt>
                <c:pt idx="8">
                  <c:v>12.6363</c:v>
                </c:pt>
                <c:pt idx="9">
                  <c:v>12.6363</c:v>
                </c:pt>
                <c:pt idx="10">
                  <c:v>12.6363</c:v>
                </c:pt>
                <c:pt idx="11">
                  <c:v>12.6363</c:v>
                </c:pt>
                <c:pt idx="12">
                  <c:v>12.6363</c:v>
                </c:pt>
                <c:pt idx="13">
                  <c:v>12.6363</c:v>
                </c:pt>
                <c:pt idx="14">
                  <c:v>12.6363</c:v>
                </c:pt>
                <c:pt idx="15">
                  <c:v>12.6363</c:v>
                </c:pt>
                <c:pt idx="16">
                  <c:v>12.6363</c:v>
                </c:pt>
                <c:pt idx="17">
                  <c:v>12.6363</c:v>
                </c:pt>
                <c:pt idx="18">
                  <c:v>12.6363</c:v>
                </c:pt>
                <c:pt idx="19">
                  <c:v>12.6363</c:v>
                </c:pt>
                <c:pt idx="20">
                  <c:v>12.6363</c:v>
                </c:pt>
                <c:pt idx="21">
                  <c:v>12.6363</c:v>
                </c:pt>
                <c:pt idx="22">
                  <c:v>12.6363</c:v>
                </c:pt>
                <c:pt idx="23">
                  <c:v>12.6363</c:v>
                </c:pt>
                <c:pt idx="24">
                  <c:v>12.6363</c:v>
                </c:pt>
                <c:pt idx="25">
                  <c:v>12.6363</c:v>
                </c:pt>
                <c:pt idx="26">
                  <c:v>12.6363</c:v>
                </c:pt>
                <c:pt idx="27">
                  <c:v>12.6363</c:v>
                </c:pt>
                <c:pt idx="28">
                  <c:v>12.6363</c:v>
                </c:pt>
                <c:pt idx="29">
                  <c:v>12.6363</c:v>
                </c:pt>
                <c:pt idx="30">
                  <c:v>12.6363</c:v>
                </c:pt>
                <c:pt idx="31">
                  <c:v>12.6363</c:v>
                </c:pt>
                <c:pt idx="32">
                  <c:v>12.6363</c:v>
                </c:pt>
                <c:pt idx="33">
                  <c:v>11.9846</c:v>
                </c:pt>
                <c:pt idx="34">
                  <c:v>13.659700000000004</c:v>
                </c:pt>
                <c:pt idx="35">
                  <c:v>18.501799999999989</c:v>
                </c:pt>
                <c:pt idx="36">
                  <c:v>28.767299999999889</c:v>
                </c:pt>
                <c:pt idx="37">
                  <c:v>45.616100000000003</c:v>
                </c:pt>
                <c:pt idx="38">
                  <c:v>45.616100000000003</c:v>
                </c:pt>
                <c:pt idx="39">
                  <c:v>45.616100000000003</c:v>
                </c:pt>
                <c:pt idx="40">
                  <c:v>45.616100000000003</c:v>
                </c:pt>
                <c:pt idx="41">
                  <c:v>45.616100000000003</c:v>
                </c:pt>
                <c:pt idx="42">
                  <c:v>45.616100000000003</c:v>
                </c:pt>
              </c:numCache>
            </c:numRef>
          </c:yVal>
        </c:ser>
        <c:axId val="77752192"/>
        <c:axId val="77758464"/>
      </c:scatterChart>
      <c:valAx>
        <c:axId val="77752192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7758464"/>
        <c:crosses val="autoZero"/>
        <c:crossBetween val="midCat"/>
        <c:majorUnit val="5"/>
      </c:valAx>
      <c:valAx>
        <c:axId val="77758464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7752192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2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>
                <a:solidFill>
                  <a:srgbClr val="0070C0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>
                <a:solidFill>
                  <a:srgbClr val="FFC000"/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000">
                <a:solidFill>
                  <a:schemeClr val="accent5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34"/>
          <c:y val="0.14831736657917896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34"/>
          <c:h val="0.7229181406769315"/>
        </c:manualLayout>
      </c:layout>
      <c:scatterChart>
        <c:scatterStyle val="lineMarker"/>
        <c:ser>
          <c:idx val="3"/>
          <c:order val="0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axId val="77996800"/>
        <c:axId val="77998720"/>
      </c:scatterChart>
      <c:valAx>
        <c:axId val="77996800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7998720"/>
        <c:crosses val="autoZero"/>
        <c:crossBetween val="midCat"/>
        <c:majorUnit val="5"/>
      </c:valAx>
      <c:valAx>
        <c:axId val="77998720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7996800"/>
        <c:crosses val="autoZero"/>
        <c:crossBetween val="midCat"/>
        <c:majorUnit val="5"/>
      </c:valAx>
      <c:spPr>
        <a:noFill/>
        <a:ln w="25400">
          <a:noFill/>
        </a:ln>
      </c:spPr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56"/>
          <c:h val="0.7229181406769315"/>
        </c:manualLayout>
      </c:layout>
      <c:scatterChart>
        <c:scatterStyle val="lineMarker"/>
        <c:ser>
          <c:idx val="1"/>
          <c:order val="0"/>
          <c:tx>
            <c:strRef>
              <c:f>'bench-err'!$C$1</c:f>
              <c:strCache>
                <c:ptCount val="1"/>
                <c:pt idx="0">
                  <c:v>MPEG 6Mbps</c:v>
                </c:pt>
              </c:strCache>
            </c:strRef>
          </c:tx>
          <c:marker>
            <c:symbol val="square"/>
            <c:size val="4"/>
          </c:marker>
          <c:errBars>
            <c:errDir val="y"/>
            <c:errBarType val="both"/>
            <c:errValType val="cust"/>
            <c:plus>
              <c:numRef>
                <c:f>'bench-err'!$S$2:$S$44</c:f>
                <c:numCache>
                  <c:formatCode>General</c:formatCode>
                  <c:ptCount val="43"/>
                  <c:pt idx="0">
                    <c:v>2.9751799999999977</c:v>
                  </c:pt>
                  <c:pt idx="1">
                    <c:v>0.23733099999999999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'bench-err'!$K$2:$K$44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5.5278399999999746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'bench-err'!$C$2:$C$44</c:f>
              <c:numCache>
                <c:formatCode>General</c:formatCode>
                <c:ptCount val="43"/>
                <c:pt idx="0">
                  <c:v>17.379100000000001</c:v>
                </c:pt>
                <c:pt idx="1">
                  <c:v>29.623200000000001</c:v>
                </c:pt>
                <c:pt idx="2">
                  <c:v>29.860600000000002</c:v>
                </c:pt>
                <c:pt idx="3">
                  <c:v>29.860600000000002</c:v>
                </c:pt>
                <c:pt idx="4">
                  <c:v>29.860600000000002</c:v>
                </c:pt>
                <c:pt idx="5">
                  <c:v>29.860600000000002</c:v>
                </c:pt>
                <c:pt idx="6">
                  <c:v>29.860600000000002</c:v>
                </c:pt>
                <c:pt idx="7">
                  <c:v>29.860600000000002</c:v>
                </c:pt>
                <c:pt idx="8">
                  <c:v>29.860600000000002</c:v>
                </c:pt>
                <c:pt idx="9">
                  <c:v>29.860600000000002</c:v>
                </c:pt>
                <c:pt idx="10">
                  <c:v>29.860600000000002</c:v>
                </c:pt>
                <c:pt idx="11">
                  <c:v>29.860600000000002</c:v>
                </c:pt>
                <c:pt idx="12">
                  <c:v>29.860600000000002</c:v>
                </c:pt>
                <c:pt idx="13">
                  <c:v>29.860600000000002</c:v>
                </c:pt>
                <c:pt idx="14">
                  <c:v>29.860600000000002</c:v>
                </c:pt>
                <c:pt idx="15">
                  <c:v>29.860600000000002</c:v>
                </c:pt>
                <c:pt idx="16">
                  <c:v>29.860600000000002</c:v>
                </c:pt>
                <c:pt idx="17">
                  <c:v>29.860600000000002</c:v>
                </c:pt>
                <c:pt idx="18">
                  <c:v>29.860600000000002</c:v>
                </c:pt>
                <c:pt idx="19">
                  <c:v>29.860600000000002</c:v>
                </c:pt>
                <c:pt idx="20">
                  <c:v>29.860600000000002</c:v>
                </c:pt>
                <c:pt idx="21">
                  <c:v>29.860600000000002</c:v>
                </c:pt>
                <c:pt idx="22">
                  <c:v>29.860600000000002</c:v>
                </c:pt>
                <c:pt idx="23">
                  <c:v>29.860600000000002</c:v>
                </c:pt>
                <c:pt idx="24">
                  <c:v>29.860600000000002</c:v>
                </c:pt>
                <c:pt idx="25">
                  <c:v>29.860600000000002</c:v>
                </c:pt>
                <c:pt idx="26">
                  <c:v>29.860600000000002</c:v>
                </c:pt>
                <c:pt idx="27">
                  <c:v>29.860600000000002</c:v>
                </c:pt>
                <c:pt idx="28">
                  <c:v>29.860600000000002</c:v>
                </c:pt>
                <c:pt idx="29">
                  <c:v>29.860600000000002</c:v>
                </c:pt>
                <c:pt idx="30">
                  <c:v>29.860600000000002</c:v>
                </c:pt>
                <c:pt idx="31">
                  <c:v>29.860600000000002</c:v>
                </c:pt>
                <c:pt idx="32">
                  <c:v>29.860600000000002</c:v>
                </c:pt>
                <c:pt idx="33">
                  <c:v>29.860600000000002</c:v>
                </c:pt>
                <c:pt idx="34">
                  <c:v>29.860600000000002</c:v>
                </c:pt>
                <c:pt idx="35">
                  <c:v>29.860600000000002</c:v>
                </c:pt>
                <c:pt idx="36">
                  <c:v>29.860600000000002</c:v>
                </c:pt>
                <c:pt idx="37">
                  <c:v>29.860600000000002</c:v>
                </c:pt>
                <c:pt idx="38">
                  <c:v>29.860600000000002</c:v>
                </c:pt>
                <c:pt idx="39">
                  <c:v>29.860600000000002</c:v>
                </c:pt>
                <c:pt idx="40">
                  <c:v>29.860600000000002</c:v>
                </c:pt>
                <c:pt idx="41">
                  <c:v>29.860600000000002</c:v>
                </c:pt>
                <c:pt idx="42">
                  <c:v>29.860600000000002</c:v>
                </c:pt>
              </c:numCache>
            </c:numRef>
          </c:yVal>
        </c:ser>
        <c:axId val="78035584"/>
        <c:axId val="78050048"/>
      </c:scatterChart>
      <c:valAx>
        <c:axId val="78035584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8050048"/>
        <c:crosses val="autoZero"/>
        <c:crossBetween val="midCat"/>
        <c:majorUnit val="5"/>
      </c:valAx>
      <c:valAx>
        <c:axId val="78050048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8035584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2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89"/>
          <c:y val="0.14831736657917913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56"/>
          <c:h val="0.7229181406769315"/>
        </c:manualLayout>
      </c:layout>
      <c:scatterChart>
        <c:scatterStyle val="lineMarker"/>
        <c:ser>
          <c:idx val="2"/>
          <c:order val="0"/>
          <c:tx>
            <c:strRef>
              <c:f>'bench-err'!$D$1</c:f>
              <c:strCache>
                <c:ptCount val="1"/>
                <c:pt idx="0">
                  <c:v>MPEG 12Mbps</c:v>
                </c:pt>
              </c:strCache>
            </c:strRef>
          </c:tx>
          <c:marker>
            <c:symbol val="triangle"/>
            <c:size val="4"/>
          </c:marker>
          <c:errBars>
            <c:errDir val="y"/>
            <c:errBarType val="both"/>
            <c:errValType val="cust"/>
            <c:plus>
              <c:numRef>
                <c:f>'bench-err'!$T$2:$T$44</c:f>
                <c:numCache>
                  <c:formatCode>General</c:formatCode>
                  <c:ptCount val="43"/>
                  <c:pt idx="0">
                    <c:v>1.0212299999999912</c:v>
                  </c:pt>
                  <c:pt idx="1">
                    <c:v>1.0212299999999912</c:v>
                  </c:pt>
                  <c:pt idx="2">
                    <c:v>1.0212299999999912</c:v>
                  </c:pt>
                  <c:pt idx="3">
                    <c:v>1.0212299999999912</c:v>
                  </c:pt>
                  <c:pt idx="4">
                    <c:v>1.1211800000000001</c:v>
                  </c:pt>
                  <c:pt idx="5">
                    <c:v>0.60147300000000004</c:v>
                  </c:pt>
                  <c:pt idx="6">
                    <c:v>3.9715499999999828</c:v>
                  </c:pt>
                  <c:pt idx="7">
                    <c:v>5.71861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'bench-err'!$L$2:$L$44</c:f>
                <c:numCache>
                  <c:formatCode>General</c:formatCode>
                  <c:ptCount val="43"/>
                  <c:pt idx="0">
                    <c:v>0.28806000000000032</c:v>
                  </c:pt>
                  <c:pt idx="1">
                    <c:v>0.28806000000000032</c:v>
                  </c:pt>
                  <c:pt idx="2">
                    <c:v>0.28806000000000032</c:v>
                  </c:pt>
                  <c:pt idx="3">
                    <c:v>0.28806000000000032</c:v>
                  </c:pt>
                  <c:pt idx="4">
                    <c:v>0.17251200000000044</c:v>
                  </c:pt>
                  <c:pt idx="5">
                    <c:v>0.22162699999999988</c:v>
                  </c:pt>
                  <c:pt idx="6">
                    <c:v>2.9471699999999998</c:v>
                  </c:pt>
                  <c:pt idx="7">
                    <c:v>3.5567899999999977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'bench-err'!$D$2:$D$44</c:f>
              <c:numCache>
                <c:formatCode>General</c:formatCode>
                <c:ptCount val="43"/>
                <c:pt idx="0">
                  <c:v>11.9941</c:v>
                </c:pt>
                <c:pt idx="1">
                  <c:v>11.9941</c:v>
                </c:pt>
                <c:pt idx="2">
                  <c:v>11.9941</c:v>
                </c:pt>
                <c:pt idx="3">
                  <c:v>11.9941</c:v>
                </c:pt>
                <c:pt idx="4">
                  <c:v>11.416700000000002</c:v>
                </c:pt>
                <c:pt idx="5">
                  <c:v>14.945500000000004</c:v>
                </c:pt>
                <c:pt idx="6">
                  <c:v>22.075900000000001</c:v>
                </c:pt>
                <c:pt idx="7">
                  <c:v>26.880599999999855</c:v>
                </c:pt>
                <c:pt idx="8">
                  <c:v>34.056899999999999</c:v>
                </c:pt>
                <c:pt idx="9">
                  <c:v>34.056899999999999</c:v>
                </c:pt>
                <c:pt idx="10">
                  <c:v>34.056899999999999</c:v>
                </c:pt>
                <c:pt idx="11">
                  <c:v>34.056899999999999</c:v>
                </c:pt>
                <c:pt idx="12">
                  <c:v>34.056899999999999</c:v>
                </c:pt>
                <c:pt idx="13">
                  <c:v>34.056899999999999</c:v>
                </c:pt>
                <c:pt idx="14">
                  <c:v>34.056899999999999</c:v>
                </c:pt>
                <c:pt idx="15">
                  <c:v>34.056899999999999</c:v>
                </c:pt>
                <c:pt idx="16">
                  <c:v>34.056899999999999</c:v>
                </c:pt>
                <c:pt idx="17">
                  <c:v>34.056899999999999</c:v>
                </c:pt>
                <c:pt idx="18">
                  <c:v>34.056899999999999</c:v>
                </c:pt>
                <c:pt idx="19">
                  <c:v>34.056899999999999</c:v>
                </c:pt>
                <c:pt idx="20">
                  <c:v>34.056899999999999</c:v>
                </c:pt>
                <c:pt idx="21">
                  <c:v>34.056899999999999</c:v>
                </c:pt>
                <c:pt idx="22">
                  <c:v>34.056899999999999</c:v>
                </c:pt>
                <c:pt idx="23">
                  <c:v>34.056899999999999</c:v>
                </c:pt>
                <c:pt idx="24">
                  <c:v>34.056899999999999</c:v>
                </c:pt>
                <c:pt idx="25">
                  <c:v>34.056899999999999</c:v>
                </c:pt>
                <c:pt idx="26">
                  <c:v>34.056899999999999</c:v>
                </c:pt>
                <c:pt idx="27">
                  <c:v>34.056899999999999</c:v>
                </c:pt>
                <c:pt idx="28">
                  <c:v>34.056899999999999</c:v>
                </c:pt>
                <c:pt idx="29">
                  <c:v>34.056899999999999</c:v>
                </c:pt>
                <c:pt idx="30">
                  <c:v>34.056899999999999</c:v>
                </c:pt>
                <c:pt idx="31">
                  <c:v>34.056899999999999</c:v>
                </c:pt>
                <c:pt idx="32">
                  <c:v>34.056899999999999</c:v>
                </c:pt>
                <c:pt idx="33">
                  <c:v>34.056899999999999</c:v>
                </c:pt>
                <c:pt idx="34">
                  <c:v>34.056899999999999</c:v>
                </c:pt>
                <c:pt idx="35">
                  <c:v>34.056899999999999</c:v>
                </c:pt>
                <c:pt idx="36">
                  <c:v>34.056899999999999</c:v>
                </c:pt>
                <c:pt idx="37">
                  <c:v>34.056899999999999</c:v>
                </c:pt>
                <c:pt idx="38">
                  <c:v>34.056899999999999</c:v>
                </c:pt>
                <c:pt idx="39">
                  <c:v>34.056899999999999</c:v>
                </c:pt>
                <c:pt idx="40">
                  <c:v>34.056899999999999</c:v>
                </c:pt>
                <c:pt idx="41">
                  <c:v>34.056899999999999</c:v>
                </c:pt>
                <c:pt idx="42">
                  <c:v>34.056899999999999</c:v>
                </c:pt>
              </c:numCache>
            </c:numRef>
          </c:yVal>
        </c:ser>
        <c:axId val="77954048"/>
        <c:axId val="77964416"/>
      </c:scatterChart>
      <c:valAx>
        <c:axId val="77954048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7964416"/>
        <c:crosses val="autoZero"/>
        <c:crossBetween val="midCat"/>
        <c:majorUnit val="5"/>
      </c:valAx>
      <c:valAx>
        <c:axId val="77964416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7954048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89"/>
          <c:y val="0.14831736657917913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56"/>
          <c:h val="0.7229181406769315"/>
        </c:manualLayout>
      </c:layout>
      <c:scatterChart>
        <c:scatterStyle val="lineMarker"/>
        <c:ser>
          <c:idx val="3"/>
          <c:order val="0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x"/>
            <c:size val="4"/>
            <c:spPr>
              <a:solidFill>
                <a:schemeClr val="accent4">
                  <a:lumMod val="75000"/>
                </a:schemeClr>
              </a:solidFill>
            </c:spPr>
          </c:marker>
          <c:errBars>
            <c:errDir val="y"/>
            <c:errBarType val="both"/>
            <c:errValType val="cust"/>
            <c:plus>
              <c:numRef>
                <c:f>'bench-err'!$U$2:$U$44</c:f>
                <c:numCache>
                  <c:formatCode>General</c:formatCode>
                  <c:ptCount val="43"/>
                  <c:pt idx="0">
                    <c:v>0.44015100000000001</c:v>
                  </c:pt>
                  <c:pt idx="1">
                    <c:v>0.44015100000000001</c:v>
                  </c:pt>
                  <c:pt idx="2">
                    <c:v>0.44015100000000001</c:v>
                  </c:pt>
                  <c:pt idx="3">
                    <c:v>0.44015100000000001</c:v>
                  </c:pt>
                  <c:pt idx="4">
                    <c:v>0.44015100000000001</c:v>
                  </c:pt>
                  <c:pt idx="5">
                    <c:v>0.44015100000000001</c:v>
                  </c:pt>
                  <c:pt idx="6">
                    <c:v>0.44015100000000001</c:v>
                  </c:pt>
                  <c:pt idx="7">
                    <c:v>0.44015100000000001</c:v>
                  </c:pt>
                  <c:pt idx="8">
                    <c:v>0.44015100000000001</c:v>
                  </c:pt>
                  <c:pt idx="9">
                    <c:v>0.44015100000000001</c:v>
                  </c:pt>
                  <c:pt idx="10">
                    <c:v>1.0309599999999999</c:v>
                  </c:pt>
                  <c:pt idx="11">
                    <c:v>0.33696400000000326</c:v>
                  </c:pt>
                  <c:pt idx="12">
                    <c:v>2.7838799999999999</c:v>
                  </c:pt>
                  <c:pt idx="13">
                    <c:v>1.5697699999999923</c:v>
                  </c:pt>
                  <c:pt idx="14">
                    <c:v>3.8895300000000002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'bench-err'!$M$2:$M$44</c:f>
                <c:numCache>
                  <c:formatCode>General</c:formatCode>
                  <c:ptCount val="43"/>
                  <c:pt idx="0">
                    <c:v>0.35007000000000038</c:v>
                  </c:pt>
                  <c:pt idx="1">
                    <c:v>0.35007000000000038</c:v>
                  </c:pt>
                  <c:pt idx="2">
                    <c:v>0.35007000000000038</c:v>
                  </c:pt>
                  <c:pt idx="3">
                    <c:v>0.35007000000000038</c:v>
                  </c:pt>
                  <c:pt idx="4">
                    <c:v>0.35007000000000038</c:v>
                  </c:pt>
                  <c:pt idx="5">
                    <c:v>0.35007000000000038</c:v>
                  </c:pt>
                  <c:pt idx="6">
                    <c:v>0.35007000000000038</c:v>
                  </c:pt>
                  <c:pt idx="7">
                    <c:v>0.35007000000000038</c:v>
                  </c:pt>
                  <c:pt idx="8">
                    <c:v>0.35007000000000038</c:v>
                  </c:pt>
                  <c:pt idx="9">
                    <c:v>0.35007000000000038</c:v>
                  </c:pt>
                  <c:pt idx="10">
                    <c:v>1.0699699999999912</c:v>
                  </c:pt>
                  <c:pt idx="11">
                    <c:v>0</c:v>
                  </c:pt>
                  <c:pt idx="12">
                    <c:v>1.0710299999999928</c:v>
                  </c:pt>
                  <c:pt idx="13">
                    <c:v>2.3722199999999782</c:v>
                  </c:pt>
                  <c:pt idx="14">
                    <c:v>9.683860000000001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  <c:spPr>
              <a:ln w="12700"/>
            </c:spPr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axId val="71400832"/>
        <c:axId val="71419392"/>
      </c:scatterChart>
      <c:valAx>
        <c:axId val="71400832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419392"/>
        <c:crosses val="autoZero"/>
        <c:crossBetween val="midCat"/>
        <c:majorUnit val="5"/>
      </c:valAx>
      <c:valAx>
        <c:axId val="71419392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400832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89"/>
          <c:y val="0.14831736657917913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56"/>
          <c:h val="0.7229181406769315"/>
        </c:manualLayout>
      </c:layout>
      <c:scatterChart>
        <c:scatterStyle val="lineMarker"/>
        <c:ser>
          <c:idx val="1"/>
          <c:order val="0"/>
          <c:tx>
            <c:strRef>
              <c:f>'bench-err'!$C$1</c:f>
              <c:strCache>
                <c:ptCount val="1"/>
                <c:pt idx="0">
                  <c:v>MPEG 6Mbps</c:v>
                </c:pt>
              </c:strCache>
            </c:strRef>
          </c:tx>
          <c:marker>
            <c:symbol val="square"/>
            <c:size val="4"/>
          </c:marker>
          <c:errBars>
            <c:errDir val="y"/>
            <c:errBarType val="both"/>
            <c:errValType val="cust"/>
            <c:plus>
              <c:numRef>
                <c:f>'bench-err'!$S$2:$S$44</c:f>
                <c:numCache>
                  <c:formatCode>General</c:formatCode>
                  <c:ptCount val="43"/>
                  <c:pt idx="0">
                    <c:v>2.9751799999999977</c:v>
                  </c:pt>
                  <c:pt idx="1">
                    <c:v>0.23733099999999999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'bench-err'!$K$2:$K$44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5.5278399999999746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'bench-err'!$C$2:$C$44</c:f>
              <c:numCache>
                <c:formatCode>General</c:formatCode>
                <c:ptCount val="43"/>
                <c:pt idx="0">
                  <c:v>17.379100000000001</c:v>
                </c:pt>
                <c:pt idx="1">
                  <c:v>29.623200000000001</c:v>
                </c:pt>
                <c:pt idx="2">
                  <c:v>29.860600000000002</c:v>
                </c:pt>
                <c:pt idx="3">
                  <c:v>29.860600000000002</c:v>
                </c:pt>
                <c:pt idx="4">
                  <c:v>29.860600000000002</c:v>
                </c:pt>
                <c:pt idx="5">
                  <c:v>29.860600000000002</c:v>
                </c:pt>
                <c:pt idx="6">
                  <c:v>29.860600000000002</c:v>
                </c:pt>
                <c:pt idx="7">
                  <c:v>29.860600000000002</c:v>
                </c:pt>
                <c:pt idx="8">
                  <c:v>29.860600000000002</c:v>
                </c:pt>
                <c:pt idx="9">
                  <c:v>29.860600000000002</c:v>
                </c:pt>
                <c:pt idx="10">
                  <c:v>29.860600000000002</c:v>
                </c:pt>
                <c:pt idx="11">
                  <c:v>29.860600000000002</c:v>
                </c:pt>
                <c:pt idx="12">
                  <c:v>29.860600000000002</c:v>
                </c:pt>
                <c:pt idx="13">
                  <c:v>29.860600000000002</c:v>
                </c:pt>
                <c:pt idx="14">
                  <c:v>29.860600000000002</c:v>
                </c:pt>
                <c:pt idx="15">
                  <c:v>29.860600000000002</c:v>
                </c:pt>
                <c:pt idx="16">
                  <c:v>29.860600000000002</c:v>
                </c:pt>
                <c:pt idx="17">
                  <c:v>29.860600000000002</c:v>
                </c:pt>
                <c:pt idx="18">
                  <c:v>29.860600000000002</c:v>
                </c:pt>
                <c:pt idx="19">
                  <c:v>29.860600000000002</c:v>
                </c:pt>
                <c:pt idx="20">
                  <c:v>29.860600000000002</c:v>
                </c:pt>
                <c:pt idx="21">
                  <c:v>29.860600000000002</c:v>
                </c:pt>
                <c:pt idx="22">
                  <c:v>29.860600000000002</c:v>
                </c:pt>
                <c:pt idx="23">
                  <c:v>29.860600000000002</c:v>
                </c:pt>
                <c:pt idx="24">
                  <c:v>29.860600000000002</c:v>
                </c:pt>
                <c:pt idx="25">
                  <c:v>29.860600000000002</c:v>
                </c:pt>
                <c:pt idx="26">
                  <c:v>29.860600000000002</c:v>
                </c:pt>
                <c:pt idx="27">
                  <c:v>29.860600000000002</c:v>
                </c:pt>
                <c:pt idx="28">
                  <c:v>29.860600000000002</c:v>
                </c:pt>
                <c:pt idx="29">
                  <c:v>29.860600000000002</c:v>
                </c:pt>
                <c:pt idx="30">
                  <c:v>29.860600000000002</c:v>
                </c:pt>
                <c:pt idx="31">
                  <c:v>29.860600000000002</c:v>
                </c:pt>
                <c:pt idx="32">
                  <c:v>29.860600000000002</c:v>
                </c:pt>
                <c:pt idx="33">
                  <c:v>29.860600000000002</c:v>
                </c:pt>
                <c:pt idx="34">
                  <c:v>29.860600000000002</c:v>
                </c:pt>
                <c:pt idx="35">
                  <c:v>29.860600000000002</c:v>
                </c:pt>
                <c:pt idx="36">
                  <c:v>29.860600000000002</c:v>
                </c:pt>
                <c:pt idx="37">
                  <c:v>29.860600000000002</c:v>
                </c:pt>
                <c:pt idx="38">
                  <c:v>29.860600000000002</c:v>
                </c:pt>
                <c:pt idx="39">
                  <c:v>29.860600000000002</c:v>
                </c:pt>
                <c:pt idx="40">
                  <c:v>29.860600000000002</c:v>
                </c:pt>
                <c:pt idx="41">
                  <c:v>29.860600000000002</c:v>
                </c:pt>
                <c:pt idx="42">
                  <c:v>29.860600000000002</c:v>
                </c:pt>
              </c:numCache>
            </c:numRef>
          </c:yVal>
        </c:ser>
        <c:ser>
          <c:idx val="2"/>
          <c:order val="1"/>
          <c:tx>
            <c:strRef>
              <c:f>'bench-err'!$D$1</c:f>
              <c:strCache>
                <c:ptCount val="1"/>
                <c:pt idx="0">
                  <c:v>MPEG 12Mbps</c:v>
                </c:pt>
              </c:strCache>
            </c:strRef>
          </c:tx>
          <c:marker>
            <c:symbol val="triangle"/>
            <c:size val="4"/>
          </c:marker>
          <c:errBars>
            <c:errDir val="y"/>
            <c:errBarType val="both"/>
            <c:errValType val="cust"/>
            <c:plus>
              <c:numRef>
                <c:f>'bench-err'!$T$2:$T$44</c:f>
                <c:numCache>
                  <c:formatCode>General</c:formatCode>
                  <c:ptCount val="43"/>
                  <c:pt idx="0">
                    <c:v>1.0212299999999912</c:v>
                  </c:pt>
                  <c:pt idx="1">
                    <c:v>1.0212299999999912</c:v>
                  </c:pt>
                  <c:pt idx="2">
                    <c:v>1.0212299999999912</c:v>
                  </c:pt>
                  <c:pt idx="3">
                    <c:v>1.0212299999999912</c:v>
                  </c:pt>
                  <c:pt idx="4">
                    <c:v>1.1211800000000001</c:v>
                  </c:pt>
                  <c:pt idx="5">
                    <c:v>0.60147300000000004</c:v>
                  </c:pt>
                  <c:pt idx="6">
                    <c:v>3.9715499999999828</c:v>
                  </c:pt>
                  <c:pt idx="7">
                    <c:v>5.71861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'bench-err'!$L$2:$L$44</c:f>
                <c:numCache>
                  <c:formatCode>General</c:formatCode>
                  <c:ptCount val="43"/>
                  <c:pt idx="0">
                    <c:v>0.28806000000000032</c:v>
                  </c:pt>
                  <c:pt idx="1">
                    <c:v>0.28806000000000032</c:v>
                  </c:pt>
                  <c:pt idx="2">
                    <c:v>0.28806000000000032</c:v>
                  </c:pt>
                  <c:pt idx="3">
                    <c:v>0.28806000000000032</c:v>
                  </c:pt>
                  <c:pt idx="4">
                    <c:v>0.17251200000000044</c:v>
                  </c:pt>
                  <c:pt idx="5">
                    <c:v>0.22162699999999988</c:v>
                  </c:pt>
                  <c:pt idx="6">
                    <c:v>2.9471699999999998</c:v>
                  </c:pt>
                  <c:pt idx="7">
                    <c:v>3.5567899999999977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'bench-err'!$D$2:$D$44</c:f>
              <c:numCache>
                <c:formatCode>General</c:formatCode>
                <c:ptCount val="43"/>
                <c:pt idx="0">
                  <c:v>11.9941</c:v>
                </c:pt>
                <c:pt idx="1">
                  <c:v>11.9941</c:v>
                </c:pt>
                <c:pt idx="2">
                  <c:v>11.9941</c:v>
                </c:pt>
                <c:pt idx="3">
                  <c:v>11.9941</c:v>
                </c:pt>
                <c:pt idx="4">
                  <c:v>11.416700000000002</c:v>
                </c:pt>
                <c:pt idx="5">
                  <c:v>14.945500000000004</c:v>
                </c:pt>
                <c:pt idx="6">
                  <c:v>22.075900000000001</c:v>
                </c:pt>
                <c:pt idx="7">
                  <c:v>26.880599999999855</c:v>
                </c:pt>
                <c:pt idx="8">
                  <c:v>34.056899999999999</c:v>
                </c:pt>
                <c:pt idx="9">
                  <c:v>34.056899999999999</c:v>
                </c:pt>
                <c:pt idx="10">
                  <c:v>34.056899999999999</c:v>
                </c:pt>
                <c:pt idx="11">
                  <c:v>34.056899999999999</c:v>
                </c:pt>
                <c:pt idx="12">
                  <c:v>34.056899999999999</c:v>
                </c:pt>
                <c:pt idx="13">
                  <c:v>34.056899999999999</c:v>
                </c:pt>
                <c:pt idx="14">
                  <c:v>34.056899999999999</c:v>
                </c:pt>
                <c:pt idx="15">
                  <c:v>34.056899999999999</c:v>
                </c:pt>
                <c:pt idx="16">
                  <c:v>34.056899999999999</c:v>
                </c:pt>
                <c:pt idx="17">
                  <c:v>34.056899999999999</c:v>
                </c:pt>
                <c:pt idx="18">
                  <c:v>34.056899999999999</c:v>
                </c:pt>
                <c:pt idx="19">
                  <c:v>34.056899999999999</c:v>
                </c:pt>
                <c:pt idx="20">
                  <c:v>34.056899999999999</c:v>
                </c:pt>
                <c:pt idx="21">
                  <c:v>34.056899999999999</c:v>
                </c:pt>
                <c:pt idx="22">
                  <c:v>34.056899999999999</c:v>
                </c:pt>
                <c:pt idx="23">
                  <c:v>34.056899999999999</c:v>
                </c:pt>
                <c:pt idx="24">
                  <c:v>34.056899999999999</c:v>
                </c:pt>
                <c:pt idx="25">
                  <c:v>34.056899999999999</c:v>
                </c:pt>
                <c:pt idx="26">
                  <c:v>34.056899999999999</c:v>
                </c:pt>
                <c:pt idx="27">
                  <c:v>34.056899999999999</c:v>
                </c:pt>
                <c:pt idx="28">
                  <c:v>34.056899999999999</c:v>
                </c:pt>
                <c:pt idx="29">
                  <c:v>34.056899999999999</c:v>
                </c:pt>
                <c:pt idx="30">
                  <c:v>34.056899999999999</c:v>
                </c:pt>
                <c:pt idx="31">
                  <c:v>34.056899999999999</c:v>
                </c:pt>
                <c:pt idx="32">
                  <c:v>34.056899999999999</c:v>
                </c:pt>
                <c:pt idx="33">
                  <c:v>34.056899999999999</c:v>
                </c:pt>
                <c:pt idx="34">
                  <c:v>34.056899999999999</c:v>
                </c:pt>
                <c:pt idx="35">
                  <c:v>34.056899999999999</c:v>
                </c:pt>
                <c:pt idx="36">
                  <c:v>34.056899999999999</c:v>
                </c:pt>
                <c:pt idx="37">
                  <c:v>34.056899999999999</c:v>
                </c:pt>
                <c:pt idx="38">
                  <c:v>34.056899999999999</c:v>
                </c:pt>
                <c:pt idx="39">
                  <c:v>34.056899999999999</c:v>
                </c:pt>
                <c:pt idx="40">
                  <c:v>34.056899999999999</c:v>
                </c:pt>
                <c:pt idx="41">
                  <c:v>34.056899999999999</c:v>
                </c:pt>
                <c:pt idx="42">
                  <c:v>34.056899999999999</c:v>
                </c:pt>
              </c:numCache>
            </c:numRef>
          </c:yVal>
        </c:ser>
        <c:ser>
          <c:idx val="3"/>
          <c:order val="2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x"/>
            <c:size val="4"/>
            <c:spPr>
              <a:solidFill>
                <a:schemeClr val="accent4">
                  <a:lumMod val="75000"/>
                </a:schemeClr>
              </a:solidFill>
            </c:spPr>
          </c:marker>
          <c:errBars>
            <c:errDir val="y"/>
            <c:errBarType val="both"/>
            <c:errValType val="cust"/>
            <c:plus>
              <c:numRef>
                <c:f>'bench-err'!$U$2:$U$44</c:f>
                <c:numCache>
                  <c:formatCode>General</c:formatCode>
                  <c:ptCount val="43"/>
                  <c:pt idx="0">
                    <c:v>0.44015100000000001</c:v>
                  </c:pt>
                  <c:pt idx="1">
                    <c:v>0.44015100000000001</c:v>
                  </c:pt>
                  <c:pt idx="2">
                    <c:v>0.44015100000000001</c:v>
                  </c:pt>
                  <c:pt idx="3">
                    <c:v>0.44015100000000001</c:v>
                  </c:pt>
                  <c:pt idx="4">
                    <c:v>0.44015100000000001</c:v>
                  </c:pt>
                  <c:pt idx="5">
                    <c:v>0.44015100000000001</c:v>
                  </c:pt>
                  <c:pt idx="6">
                    <c:v>0.44015100000000001</c:v>
                  </c:pt>
                  <c:pt idx="7">
                    <c:v>0.44015100000000001</c:v>
                  </c:pt>
                  <c:pt idx="8">
                    <c:v>0.44015100000000001</c:v>
                  </c:pt>
                  <c:pt idx="9">
                    <c:v>0.44015100000000001</c:v>
                  </c:pt>
                  <c:pt idx="10">
                    <c:v>1.0309599999999999</c:v>
                  </c:pt>
                  <c:pt idx="11">
                    <c:v>0.33696400000000326</c:v>
                  </c:pt>
                  <c:pt idx="12">
                    <c:v>2.7838799999999999</c:v>
                  </c:pt>
                  <c:pt idx="13">
                    <c:v>1.5697699999999923</c:v>
                  </c:pt>
                  <c:pt idx="14">
                    <c:v>3.8895300000000002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'bench-err'!$M$2:$M$44</c:f>
                <c:numCache>
                  <c:formatCode>General</c:formatCode>
                  <c:ptCount val="43"/>
                  <c:pt idx="0">
                    <c:v>0.35007000000000038</c:v>
                  </c:pt>
                  <c:pt idx="1">
                    <c:v>0.35007000000000038</c:v>
                  </c:pt>
                  <c:pt idx="2">
                    <c:v>0.35007000000000038</c:v>
                  </c:pt>
                  <c:pt idx="3">
                    <c:v>0.35007000000000038</c:v>
                  </c:pt>
                  <c:pt idx="4">
                    <c:v>0.35007000000000038</c:v>
                  </c:pt>
                  <c:pt idx="5">
                    <c:v>0.35007000000000038</c:v>
                  </c:pt>
                  <c:pt idx="6">
                    <c:v>0.35007000000000038</c:v>
                  </c:pt>
                  <c:pt idx="7">
                    <c:v>0.35007000000000038</c:v>
                  </c:pt>
                  <c:pt idx="8">
                    <c:v>0.35007000000000038</c:v>
                  </c:pt>
                  <c:pt idx="9">
                    <c:v>0.35007000000000038</c:v>
                  </c:pt>
                  <c:pt idx="10">
                    <c:v>1.0699699999999912</c:v>
                  </c:pt>
                  <c:pt idx="11">
                    <c:v>0</c:v>
                  </c:pt>
                  <c:pt idx="12">
                    <c:v>1.0710299999999928</c:v>
                  </c:pt>
                  <c:pt idx="13">
                    <c:v>2.3722199999999782</c:v>
                  </c:pt>
                  <c:pt idx="14">
                    <c:v>9.683860000000001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  <c:spPr>
              <a:ln w="12700"/>
            </c:spPr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ser>
          <c:idx val="4"/>
          <c:order val="3"/>
          <c:tx>
            <c:strRef>
              <c:f>'bench-err'!$F$1</c:f>
              <c:strCache>
                <c:ptCount val="1"/>
                <c:pt idx="0">
                  <c:v>MPEG 24Mbps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tar"/>
            <c:size val="4"/>
          </c:marker>
          <c:errBars>
            <c:errDir val="y"/>
            <c:errBarType val="both"/>
            <c:errValType val="cust"/>
            <c:plus>
              <c:numRef>
                <c:f>'bench-err'!$V$2:$V$44</c:f>
                <c:numCache>
                  <c:formatCode>General</c:formatCode>
                  <c:ptCount val="43"/>
                  <c:pt idx="0">
                    <c:v>0.27831000000000178</c:v>
                  </c:pt>
                  <c:pt idx="1">
                    <c:v>0.27831000000000178</c:v>
                  </c:pt>
                  <c:pt idx="2">
                    <c:v>0.27831000000000178</c:v>
                  </c:pt>
                  <c:pt idx="3">
                    <c:v>0.27831000000000178</c:v>
                  </c:pt>
                  <c:pt idx="4">
                    <c:v>0.27831000000000178</c:v>
                  </c:pt>
                  <c:pt idx="5">
                    <c:v>0.27831000000000178</c:v>
                  </c:pt>
                  <c:pt idx="6">
                    <c:v>0.27831000000000178</c:v>
                  </c:pt>
                  <c:pt idx="7">
                    <c:v>0.27831000000000178</c:v>
                  </c:pt>
                  <c:pt idx="8">
                    <c:v>0.27831000000000178</c:v>
                  </c:pt>
                  <c:pt idx="9">
                    <c:v>0.27831000000000178</c:v>
                  </c:pt>
                  <c:pt idx="10">
                    <c:v>0.27831000000000178</c:v>
                  </c:pt>
                  <c:pt idx="11">
                    <c:v>0.27831000000000178</c:v>
                  </c:pt>
                  <c:pt idx="12">
                    <c:v>0.27831000000000178</c:v>
                  </c:pt>
                  <c:pt idx="13">
                    <c:v>0.27831000000000178</c:v>
                  </c:pt>
                  <c:pt idx="14">
                    <c:v>0.27831000000000178</c:v>
                  </c:pt>
                  <c:pt idx="15">
                    <c:v>0.27831000000000178</c:v>
                  </c:pt>
                  <c:pt idx="16">
                    <c:v>0.27831000000000178</c:v>
                  </c:pt>
                  <c:pt idx="17">
                    <c:v>0.14242199999999999</c:v>
                  </c:pt>
                  <c:pt idx="18">
                    <c:v>0.79369900000000471</c:v>
                  </c:pt>
                  <c:pt idx="19">
                    <c:v>0.47874100000000003</c:v>
                  </c:pt>
                  <c:pt idx="20">
                    <c:v>1.0447299999999928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'bench-err'!$N$2:$N$44</c:f>
                <c:numCache>
                  <c:formatCode>General</c:formatCode>
                  <c:ptCount val="43"/>
                  <c:pt idx="0">
                    <c:v>2.52807</c:v>
                  </c:pt>
                  <c:pt idx="1">
                    <c:v>2.52807</c:v>
                  </c:pt>
                  <c:pt idx="2">
                    <c:v>2.52807</c:v>
                  </c:pt>
                  <c:pt idx="3">
                    <c:v>2.52807</c:v>
                  </c:pt>
                  <c:pt idx="4">
                    <c:v>2.52807</c:v>
                  </c:pt>
                  <c:pt idx="5">
                    <c:v>2.52807</c:v>
                  </c:pt>
                  <c:pt idx="6">
                    <c:v>2.52807</c:v>
                  </c:pt>
                  <c:pt idx="7">
                    <c:v>2.52807</c:v>
                  </c:pt>
                  <c:pt idx="8">
                    <c:v>2.52807</c:v>
                  </c:pt>
                  <c:pt idx="9">
                    <c:v>2.52807</c:v>
                  </c:pt>
                  <c:pt idx="10">
                    <c:v>2.52807</c:v>
                  </c:pt>
                  <c:pt idx="11">
                    <c:v>2.52807</c:v>
                  </c:pt>
                  <c:pt idx="12">
                    <c:v>2.52807</c:v>
                  </c:pt>
                  <c:pt idx="13">
                    <c:v>2.52807</c:v>
                  </c:pt>
                  <c:pt idx="14">
                    <c:v>2.52807</c:v>
                  </c:pt>
                  <c:pt idx="15">
                    <c:v>2.52807</c:v>
                  </c:pt>
                  <c:pt idx="16">
                    <c:v>2.52807</c:v>
                  </c:pt>
                  <c:pt idx="17">
                    <c:v>0.46298900000000032</c:v>
                  </c:pt>
                  <c:pt idx="18">
                    <c:v>0</c:v>
                  </c:pt>
                  <c:pt idx="19">
                    <c:v>0.33556800000000264</c:v>
                  </c:pt>
                  <c:pt idx="20">
                    <c:v>0.34341400000000138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'bench-err'!$F$2:$F$44</c:f>
              <c:numCache>
                <c:formatCode>General</c:formatCode>
                <c:ptCount val="43"/>
                <c:pt idx="0">
                  <c:v>12.893800000000002</c:v>
                </c:pt>
                <c:pt idx="1">
                  <c:v>12.893800000000002</c:v>
                </c:pt>
                <c:pt idx="2">
                  <c:v>12.893800000000002</c:v>
                </c:pt>
                <c:pt idx="3">
                  <c:v>12.893800000000002</c:v>
                </c:pt>
                <c:pt idx="4">
                  <c:v>12.893800000000002</c:v>
                </c:pt>
                <c:pt idx="5">
                  <c:v>12.893800000000002</c:v>
                </c:pt>
                <c:pt idx="6">
                  <c:v>12.893800000000002</c:v>
                </c:pt>
                <c:pt idx="7">
                  <c:v>12.893800000000002</c:v>
                </c:pt>
                <c:pt idx="8">
                  <c:v>12.893800000000002</c:v>
                </c:pt>
                <c:pt idx="9">
                  <c:v>12.893800000000002</c:v>
                </c:pt>
                <c:pt idx="10">
                  <c:v>12.893800000000002</c:v>
                </c:pt>
                <c:pt idx="11">
                  <c:v>12.893800000000002</c:v>
                </c:pt>
                <c:pt idx="12">
                  <c:v>12.893800000000002</c:v>
                </c:pt>
                <c:pt idx="13">
                  <c:v>12.893800000000002</c:v>
                </c:pt>
                <c:pt idx="14">
                  <c:v>12.893800000000002</c:v>
                </c:pt>
                <c:pt idx="15">
                  <c:v>12.893800000000002</c:v>
                </c:pt>
                <c:pt idx="16">
                  <c:v>12.893800000000002</c:v>
                </c:pt>
                <c:pt idx="17">
                  <c:v>12.223800000000001</c:v>
                </c:pt>
                <c:pt idx="18">
                  <c:v>11.766</c:v>
                </c:pt>
                <c:pt idx="19">
                  <c:v>15.500400000000004</c:v>
                </c:pt>
                <c:pt idx="20">
                  <c:v>22.759599999999889</c:v>
                </c:pt>
                <c:pt idx="21">
                  <c:v>38.971600000000002</c:v>
                </c:pt>
                <c:pt idx="22">
                  <c:v>38.971600000000002</c:v>
                </c:pt>
                <c:pt idx="23">
                  <c:v>38.971600000000002</c:v>
                </c:pt>
                <c:pt idx="24">
                  <c:v>38.971600000000002</c:v>
                </c:pt>
                <c:pt idx="25">
                  <c:v>38.971600000000002</c:v>
                </c:pt>
                <c:pt idx="26">
                  <c:v>38.971600000000002</c:v>
                </c:pt>
                <c:pt idx="27">
                  <c:v>38.971600000000002</c:v>
                </c:pt>
                <c:pt idx="28">
                  <c:v>38.971600000000002</c:v>
                </c:pt>
                <c:pt idx="29">
                  <c:v>38.971600000000002</c:v>
                </c:pt>
                <c:pt idx="30">
                  <c:v>38.971600000000002</c:v>
                </c:pt>
                <c:pt idx="31">
                  <c:v>38.971600000000002</c:v>
                </c:pt>
                <c:pt idx="32">
                  <c:v>38.971600000000002</c:v>
                </c:pt>
                <c:pt idx="33">
                  <c:v>38.971600000000002</c:v>
                </c:pt>
                <c:pt idx="34">
                  <c:v>38.971600000000002</c:v>
                </c:pt>
                <c:pt idx="35">
                  <c:v>38.971600000000002</c:v>
                </c:pt>
                <c:pt idx="36">
                  <c:v>38.971600000000002</c:v>
                </c:pt>
                <c:pt idx="37">
                  <c:v>38.971600000000002</c:v>
                </c:pt>
                <c:pt idx="38">
                  <c:v>38.971600000000002</c:v>
                </c:pt>
                <c:pt idx="39">
                  <c:v>38.971600000000002</c:v>
                </c:pt>
                <c:pt idx="40">
                  <c:v>38.971600000000002</c:v>
                </c:pt>
                <c:pt idx="41">
                  <c:v>38.971600000000002</c:v>
                </c:pt>
                <c:pt idx="42">
                  <c:v>38.971600000000002</c:v>
                </c:pt>
              </c:numCache>
            </c:numRef>
          </c:yVal>
        </c:ser>
        <c:ser>
          <c:idx val="5"/>
          <c:order val="4"/>
          <c:tx>
            <c:strRef>
              <c:f>'bench-err'!$G$1</c:f>
              <c:strCache>
                <c:ptCount val="1"/>
                <c:pt idx="0">
                  <c:v>MPEG 36Mbps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diamond"/>
            <c:size val="4"/>
            <c:spPr>
              <a:solidFill>
                <a:srgbClr val="FFC000"/>
              </a:solidFill>
              <a:ln>
                <a:noFill/>
              </a:ln>
            </c:spPr>
          </c:marker>
          <c:errBars>
            <c:errDir val="y"/>
            <c:errBarType val="both"/>
            <c:errValType val="cust"/>
            <c:plus>
              <c:numRef>
                <c:f>'bench-err'!$W$2:$W$44</c:f>
                <c:numCache>
                  <c:formatCode>General</c:formatCode>
                  <c:ptCount val="43"/>
                  <c:pt idx="0">
                    <c:v>0.35596000000000177</c:v>
                  </c:pt>
                  <c:pt idx="1">
                    <c:v>0.35596000000000177</c:v>
                  </c:pt>
                  <c:pt idx="2">
                    <c:v>0.35596000000000177</c:v>
                  </c:pt>
                  <c:pt idx="3">
                    <c:v>0.35596000000000177</c:v>
                  </c:pt>
                  <c:pt idx="4">
                    <c:v>0.35596000000000177</c:v>
                  </c:pt>
                  <c:pt idx="5">
                    <c:v>0.35596000000000177</c:v>
                  </c:pt>
                  <c:pt idx="6">
                    <c:v>0.35596000000000177</c:v>
                  </c:pt>
                  <c:pt idx="7">
                    <c:v>0.35596000000000177</c:v>
                  </c:pt>
                  <c:pt idx="8">
                    <c:v>0.35596000000000177</c:v>
                  </c:pt>
                  <c:pt idx="9">
                    <c:v>0.35596000000000177</c:v>
                  </c:pt>
                  <c:pt idx="10">
                    <c:v>0.35596000000000177</c:v>
                  </c:pt>
                  <c:pt idx="11">
                    <c:v>0.35596000000000177</c:v>
                  </c:pt>
                  <c:pt idx="12">
                    <c:v>0.35596000000000177</c:v>
                  </c:pt>
                  <c:pt idx="13">
                    <c:v>0.35596000000000177</c:v>
                  </c:pt>
                  <c:pt idx="14">
                    <c:v>0.35596000000000177</c:v>
                  </c:pt>
                  <c:pt idx="15">
                    <c:v>0.35596000000000177</c:v>
                  </c:pt>
                  <c:pt idx="16">
                    <c:v>0.35596000000000177</c:v>
                  </c:pt>
                  <c:pt idx="17">
                    <c:v>0.35596000000000177</c:v>
                  </c:pt>
                  <c:pt idx="18">
                    <c:v>0.35596000000000177</c:v>
                  </c:pt>
                  <c:pt idx="19">
                    <c:v>0.35596000000000177</c:v>
                  </c:pt>
                  <c:pt idx="20">
                    <c:v>0.35596000000000177</c:v>
                  </c:pt>
                  <c:pt idx="21">
                    <c:v>0.35596000000000177</c:v>
                  </c:pt>
                  <c:pt idx="22">
                    <c:v>0.35596000000000177</c:v>
                  </c:pt>
                  <c:pt idx="23">
                    <c:v>0.35596000000000177</c:v>
                  </c:pt>
                  <c:pt idx="24">
                    <c:v>0.93956499999999599</c:v>
                  </c:pt>
                  <c:pt idx="25">
                    <c:v>0.10254600000000012</c:v>
                  </c:pt>
                  <c:pt idx="26">
                    <c:v>2.0809099999999998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'bench-err'!$O$2:$O$44</c:f>
                <c:numCache>
                  <c:formatCode>General</c:formatCode>
                  <c:ptCount val="43"/>
                  <c:pt idx="0">
                    <c:v>0.628614000000004</c:v>
                  </c:pt>
                  <c:pt idx="1">
                    <c:v>0.628614000000004</c:v>
                  </c:pt>
                  <c:pt idx="2">
                    <c:v>0.628614000000004</c:v>
                  </c:pt>
                  <c:pt idx="3">
                    <c:v>0.628614000000004</c:v>
                  </c:pt>
                  <c:pt idx="4">
                    <c:v>0.628614000000004</c:v>
                  </c:pt>
                  <c:pt idx="5">
                    <c:v>0.628614000000004</c:v>
                  </c:pt>
                  <c:pt idx="6">
                    <c:v>0.628614000000004</c:v>
                  </c:pt>
                  <c:pt idx="7">
                    <c:v>0.628614000000004</c:v>
                  </c:pt>
                  <c:pt idx="8">
                    <c:v>0.628614000000004</c:v>
                  </c:pt>
                  <c:pt idx="9">
                    <c:v>0.628614000000004</c:v>
                  </c:pt>
                  <c:pt idx="10">
                    <c:v>0.628614000000004</c:v>
                  </c:pt>
                  <c:pt idx="11">
                    <c:v>0.628614000000004</c:v>
                  </c:pt>
                  <c:pt idx="12">
                    <c:v>0.628614000000004</c:v>
                  </c:pt>
                  <c:pt idx="13">
                    <c:v>0.628614000000004</c:v>
                  </c:pt>
                  <c:pt idx="14">
                    <c:v>0.628614000000004</c:v>
                  </c:pt>
                  <c:pt idx="15">
                    <c:v>0.628614000000004</c:v>
                  </c:pt>
                  <c:pt idx="16">
                    <c:v>0.628614000000004</c:v>
                  </c:pt>
                  <c:pt idx="17">
                    <c:v>0.628614000000004</c:v>
                  </c:pt>
                  <c:pt idx="18">
                    <c:v>0.628614000000004</c:v>
                  </c:pt>
                  <c:pt idx="19">
                    <c:v>0.628614000000004</c:v>
                  </c:pt>
                  <c:pt idx="20">
                    <c:v>0.628614000000004</c:v>
                  </c:pt>
                  <c:pt idx="21">
                    <c:v>0.628614000000004</c:v>
                  </c:pt>
                  <c:pt idx="22">
                    <c:v>0.628614000000004</c:v>
                  </c:pt>
                  <c:pt idx="23">
                    <c:v>0.628614000000004</c:v>
                  </c:pt>
                  <c:pt idx="24">
                    <c:v>0.11704000000000002</c:v>
                  </c:pt>
                  <c:pt idx="25">
                    <c:v>0.29897500000000032</c:v>
                  </c:pt>
                  <c:pt idx="26">
                    <c:v>1.8033699999999921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'bench-err'!$G$2:$G$44</c:f>
              <c:numCache>
                <c:formatCode>General</c:formatCode>
                <c:ptCount val="43"/>
                <c:pt idx="0">
                  <c:v>12.3447</c:v>
                </c:pt>
                <c:pt idx="1">
                  <c:v>12.3447</c:v>
                </c:pt>
                <c:pt idx="2">
                  <c:v>12.3447</c:v>
                </c:pt>
                <c:pt idx="3">
                  <c:v>12.3447</c:v>
                </c:pt>
                <c:pt idx="4">
                  <c:v>12.3447</c:v>
                </c:pt>
                <c:pt idx="5">
                  <c:v>12.3447</c:v>
                </c:pt>
                <c:pt idx="6">
                  <c:v>12.3447</c:v>
                </c:pt>
                <c:pt idx="7">
                  <c:v>12.3447</c:v>
                </c:pt>
                <c:pt idx="8">
                  <c:v>12.3447</c:v>
                </c:pt>
                <c:pt idx="9">
                  <c:v>12.3447</c:v>
                </c:pt>
                <c:pt idx="10">
                  <c:v>12.3447</c:v>
                </c:pt>
                <c:pt idx="11">
                  <c:v>12.3447</c:v>
                </c:pt>
                <c:pt idx="12">
                  <c:v>12.3447</c:v>
                </c:pt>
                <c:pt idx="13">
                  <c:v>12.3447</c:v>
                </c:pt>
                <c:pt idx="14">
                  <c:v>12.3447</c:v>
                </c:pt>
                <c:pt idx="15">
                  <c:v>12.3447</c:v>
                </c:pt>
                <c:pt idx="16">
                  <c:v>12.3447</c:v>
                </c:pt>
                <c:pt idx="17">
                  <c:v>12.3447</c:v>
                </c:pt>
                <c:pt idx="18">
                  <c:v>12.3447</c:v>
                </c:pt>
                <c:pt idx="19">
                  <c:v>12.3447</c:v>
                </c:pt>
                <c:pt idx="20">
                  <c:v>12.3447</c:v>
                </c:pt>
                <c:pt idx="21">
                  <c:v>12.3447</c:v>
                </c:pt>
                <c:pt idx="22">
                  <c:v>12.3447</c:v>
                </c:pt>
                <c:pt idx="23">
                  <c:v>12.3447</c:v>
                </c:pt>
                <c:pt idx="24">
                  <c:v>11.552200000000004</c:v>
                </c:pt>
                <c:pt idx="25">
                  <c:v>13.665700000000006</c:v>
                </c:pt>
                <c:pt idx="26">
                  <c:v>18.964999999999989</c:v>
                </c:pt>
                <c:pt idx="27">
                  <c:v>42.717500000000001</c:v>
                </c:pt>
                <c:pt idx="28">
                  <c:v>42.717500000000001</c:v>
                </c:pt>
                <c:pt idx="29">
                  <c:v>42.717500000000001</c:v>
                </c:pt>
                <c:pt idx="30">
                  <c:v>42.717500000000001</c:v>
                </c:pt>
                <c:pt idx="31">
                  <c:v>42.717500000000001</c:v>
                </c:pt>
                <c:pt idx="32">
                  <c:v>42.717500000000001</c:v>
                </c:pt>
                <c:pt idx="33">
                  <c:v>42.717500000000001</c:v>
                </c:pt>
                <c:pt idx="34">
                  <c:v>42.717500000000001</c:v>
                </c:pt>
                <c:pt idx="35">
                  <c:v>42.717500000000001</c:v>
                </c:pt>
                <c:pt idx="36">
                  <c:v>42.717500000000001</c:v>
                </c:pt>
                <c:pt idx="37">
                  <c:v>42.717500000000001</c:v>
                </c:pt>
                <c:pt idx="38">
                  <c:v>42.717500000000001</c:v>
                </c:pt>
                <c:pt idx="39">
                  <c:v>42.717500000000001</c:v>
                </c:pt>
                <c:pt idx="40">
                  <c:v>42.717500000000001</c:v>
                </c:pt>
                <c:pt idx="41">
                  <c:v>42.717500000000001</c:v>
                </c:pt>
                <c:pt idx="42">
                  <c:v>42.717500000000001</c:v>
                </c:pt>
              </c:numCache>
            </c:numRef>
          </c:yVal>
        </c:ser>
        <c:ser>
          <c:idx val="6"/>
          <c:order val="5"/>
          <c:tx>
            <c:strRef>
              <c:f>'bench-err'!$H$1</c:f>
              <c:strCache>
                <c:ptCount val="1"/>
                <c:pt idx="0">
                  <c:v>MPEG 48Mbps</c:v>
                </c:pt>
              </c:strCache>
            </c:strRef>
          </c:tx>
          <c:marker>
            <c:symbol val="plus"/>
            <c:size val="7"/>
          </c:marker>
          <c:errBars>
            <c:errDir val="y"/>
            <c:errBarType val="both"/>
            <c:errValType val="cust"/>
            <c:plus>
              <c:numRef>
                <c:f>'bench-err'!$X$2:$X$44</c:f>
                <c:numCache>
                  <c:formatCode>General</c:formatCode>
                  <c:ptCount val="43"/>
                  <c:pt idx="0">
                    <c:v>0.18534000000000106</c:v>
                  </c:pt>
                  <c:pt idx="1">
                    <c:v>0.18534000000000106</c:v>
                  </c:pt>
                  <c:pt idx="2">
                    <c:v>0.18534000000000106</c:v>
                  </c:pt>
                  <c:pt idx="3">
                    <c:v>0.18534000000000106</c:v>
                  </c:pt>
                  <c:pt idx="4">
                    <c:v>0.18534000000000106</c:v>
                  </c:pt>
                  <c:pt idx="5">
                    <c:v>0.18534000000000106</c:v>
                  </c:pt>
                  <c:pt idx="6">
                    <c:v>0.18534000000000106</c:v>
                  </c:pt>
                  <c:pt idx="7">
                    <c:v>0.18534000000000106</c:v>
                  </c:pt>
                  <c:pt idx="8">
                    <c:v>0.18534000000000106</c:v>
                  </c:pt>
                  <c:pt idx="9">
                    <c:v>0.18534000000000106</c:v>
                  </c:pt>
                  <c:pt idx="10">
                    <c:v>0.18534000000000106</c:v>
                  </c:pt>
                  <c:pt idx="11">
                    <c:v>0.18534000000000106</c:v>
                  </c:pt>
                  <c:pt idx="12">
                    <c:v>0.18534000000000106</c:v>
                  </c:pt>
                  <c:pt idx="13">
                    <c:v>0.18534000000000106</c:v>
                  </c:pt>
                  <c:pt idx="14">
                    <c:v>0.18534000000000106</c:v>
                  </c:pt>
                  <c:pt idx="15">
                    <c:v>0.18534000000000106</c:v>
                  </c:pt>
                  <c:pt idx="16">
                    <c:v>0.18534000000000106</c:v>
                  </c:pt>
                  <c:pt idx="17">
                    <c:v>0.18534000000000106</c:v>
                  </c:pt>
                  <c:pt idx="18">
                    <c:v>0.18534000000000106</c:v>
                  </c:pt>
                  <c:pt idx="19">
                    <c:v>0.18534000000000106</c:v>
                  </c:pt>
                  <c:pt idx="20">
                    <c:v>0.18534000000000106</c:v>
                  </c:pt>
                  <c:pt idx="21">
                    <c:v>0.18534000000000106</c:v>
                  </c:pt>
                  <c:pt idx="22">
                    <c:v>0.18534000000000106</c:v>
                  </c:pt>
                  <c:pt idx="23">
                    <c:v>0.18534000000000106</c:v>
                  </c:pt>
                  <c:pt idx="24">
                    <c:v>0.18534000000000106</c:v>
                  </c:pt>
                  <c:pt idx="25">
                    <c:v>0.18534000000000106</c:v>
                  </c:pt>
                  <c:pt idx="26">
                    <c:v>0.18534000000000106</c:v>
                  </c:pt>
                  <c:pt idx="27">
                    <c:v>0.18534000000000106</c:v>
                  </c:pt>
                  <c:pt idx="28">
                    <c:v>0.18534000000000106</c:v>
                  </c:pt>
                  <c:pt idx="29">
                    <c:v>0.18534000000000106</c:v>
                  </c:pt>
                  <c:pt idx="30">
                    <c:v>0.18534000000000106</c:v>
                  </c:pt>
                  <c:pt idx="31">
                    <c:v>0.18534000000000106</c:v>
                  </c:pt>
                  <c:pt idx="32">
                    <c:v>0.18534000000000106</c:v>
                  </c:pt>
                  <c:pt idx="33">
                    <c:v>0.609568</c:v>
                  </c:pt>
                  <c:pt idx="34">
                    <c:v>0.94865900000000458</c:v>
                  </c:pt>
                  <c:pt idx="35">
                    <c:v>1.5064</c:v>
                  </c:pt>
                  <c:pt idx="36">
                    <c:v>8.5962300000000003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'bench-err'!$P$2:$P$44</c:f>
                <c:numCache>
                  <c:formatCode>General</c:formatCode>
                  <c:ptCount val="43"/>
                  <c:pt idx="0">
                    <c:v>0.22994100000000106</c:v>
                  </c:pt>
                  <c:pt idx="1">
                    <c:v>0.22994100000000106</c:v>
                  </c:pt>
                  <c:pt idx="2">
                    <c:v>0.22994100000000106</c:v>
                  </c:pt>
                  <c:pt idx="3">
                    <c:v>0.22994100000000106</c:v>
                  </c:pt>
                  <c:pt idx="4">
                    <c:v>0.22994100000000106</c:v>
                  </c:pt>
                  <c:pt idx="5">
                    <c:v>0.22994100000000106</c:v>
                  </c:pt>
                  <c:pt idx="6">
                    <c:v>0.22994100000000106</c:v>
                  </c:pt>
                  <c:pt idx="7">
                    <c:v>0.22994100000000106</c:v>
                  </c:pt>
                  <c:pt idx="8">
                    <c:v>0.22994100000000106</c:v>
                  </c:pt>
                  <c:pt idx="9">
                    <c:v>0.22994100000000106</c:v>
                  </c:pt>
                  <c:pt idx="10">
                    <c:v>0.22994100000000106</c:v>
                  </c:pt>
                  <c:pt idx="11">
                    <c:v>0.22994100000000106</c:v>
                  </c:pt>
                  <c:pt idx="12">
                    <c:v>0.22994100000000106</c:v>
                  </c:pt>
                  <c:pt idx="13">
                    <c:v>0.22994100000000106</c:v>
                  </c:pt>
                  <c:pt idx="14">
                    <c:v>0.22994100000000106</c:v>
                  </c:pt>
                  <c:pt idx="15">
                    <c:v>0.22994100000000106</c:v>
                  </c:pt>
                  <c:pt idx="16">
                    <c:v>0.22994100000000106</c:v>
                  </c:pt>
                  <c:pt idx="17">
                    <c:v>0.22994100000000106</c:v>
                  </c:pt>
                  <c:pt idx="18">
                    <c:v>0.22994100000000106</c:v>
                  </c:pt>
                  <c:pt idx="19">
                    <c:v>0.22994100000000106</c:v>
                  </c:pt>
                  <c:pt idx="20">
                    <c:v>0.22994100000000106</c:v>
                  </c:pt>
                  <c:pt idx="21">
                    <c:v>0.22994100000000106</c:v>
                  </c:pt>
                  <c:pt idx="22">
                    <c:v>0.22994100000000106</c:v>
                  </c:pt>
                  <c:pt idx="23">
                    <c:v>0.22994100000000106</c:v>
                  </c:pt>
                  <c:pt idx="24">
                    <c:v>0.22994100000000106</c:v>
                  </c:pt>
                  <c:pt idx="25">
                    <c:v>0.22994100000000106</c:v>
                  </c:pt>
                  <c:pt idx="26">
                    <c:v>0.22994100000000106</c:v>
                  </c:pt>
                  <c:pt idx="27">
                    <c:v>0.22994100000000106</c:v>
                  </c:pt>
                  <c:pt idx="28">
                    <c:v>0.22994100000000106</c:v>
                  </c:pt>
                  <c:pt idx="29">
                    <c:v>0.22994100000000106</c:v>
                  </c:pt>
                  <c:pt idx="30">
                    <c:v>0.22994100000000106</c:v>
                  </c:pt>
                  <c:pt idx="31">
                    <c:v>0.22994100000000106</c:v>
                  </c:pt>
                  <c:pt idx="32">
                    <c:v>0.22994100000000106</c:v>
                  </c:pt>
                  <c:pt idx="33">
                    <c:v>0.71167400000000458</c:v>
                  </c:pt>
                  <c:pt idx="34">
                    <c:v>0.7606200000000054</c:v>
                  </c:pt>
                  <c:pt idx="35">
                    <c:v>0.88576900000000003</c:v>
                  </c:pt>
                  <c:pt idx="36">
                    <c:v>4.7305099999999998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'bench-err'!$H$2:$H$44</c:f>
              <c:numCache>
                <c:formatCode>General</c:formatCode>
                <c:ptCount val="43"/>
                <c:pt idx="0">
                  <c:v>12.6363</c:v>
                </c:pt>
                <c:pt idx="1">
                  <c:v>12.6363</c:v>
                </c:pt>
                <c:pt idx="2">
                  <c:v>12.6363</c:v>
                </c:pt>
                <c:pt idx="3">
                  <c:v>12.6363</c:v>
                </c:pt>
                <c:pt idx="4">
                  <c:v>12.6363</c:v>
                </c:pt>
                <c:pt idx="5">
                  <c:v>12.6363</c:v>
                </c:pt>
                <c:pt idx="6">
                  <c:v>12.6363</c:v>
                </c:pt>
                <c:pt idx="7">
                  <c:v>12.6363</c:v>
                </c:pt>
                <c:pt idx="8">
                  <c:v>12.6363</c:v>
                </c:pt>
                <c:pt idx="9">
                  <c:v>12.6363</c:v>
                </c:pt>
                <c:pt idx="10">
                  <c:v>12.6363</c:v>
                </c:pt>
                <c:pt idx="11">
                  <c:v>12.6363</c:v>
                </c:pt>
                <c:pt idx="12">
                  <c:v>12.6363</c:v>
                </c:pt>
                <c:pt idx="13">
                  <c:v>12.6363</c:v>
                </c:pt>
                <c:pt idx="14">
                  <c:v>12.6363</c:v>
                </c:pt>
                <c:pt idx="15">
                  <c:v>12.6363</c:v>
                </c:pt>
                <c:pt idx="16">
                  <c:v>12.6363</c:v>
                </c:pt>
                <c:pt idx="17">
                  <c:v>12.6363</c:v>
                </c:pt>
                <c:pt idx="18">
                  <c:v>12.6363</c:v>
                </c:pt>
                <c:pt idx="19">
                  <c:v>12.6363</c:v>
                </c:pt>
                <c:pt idx="20">
                  <c:v>12.6363</c:v>
                </c:pt>
                <c:pt idx="21">
                  <c:v>12.6363</c:v>
                </c:pt>
                <c:pt idx="22">
                  <c:v>12.6363</c:v>
                </c:pt>
                <c:pt idx="23">
                  <c:v>12.6363</c:v>
                </c:pt>
                <c:pt idx="24">
                  <c:v>12.6363</c:v>
                </c:pt>
                <c:pt idx="25">
                  <c:v>12.6363</c:v>
                </c:pt>
                <c:pt idx="26">
                  <c:v>12.6363</c:v>
                </c:pt>
                <c:pt idx="27">
                  <c:v>12.6363</c:v>
                </c:pt>
                <c:pt idx="28">
                  <c:v>12.6363</c:v>
                </c:pt>
                <c:pt idx="29">
                  <c:v>12.6363</c:v>
                </c:pt>
                <c:pt idx="30">
                  <c:v>12.6363</c:v>
                </c:pt>
                <c:pt idx="31">
                  <c:v>12.6363</c:v>
                </c:pt>
                <c:pt idx="32">
                  <c:v>12.6363</c:v>
                </c:pt>
                <c:pt idx="33">
                  <c:v>11.9846</c:v>
                </c:pt>
                <c:pt idx="34">
                  <c:v>13.659700000000004</c:v>
                </c:pt>
                <c:pt idx="35">
                  <c:v>18.501799999999989</c:v>
                </c:pt>
                <c:pt idx="36">
                  <c:v>28.767299999999889</c:v>
                </c:pt>
                <c:pt idx="37">
                  <c:v>45.616100000000003</c:v>
                </c:pt>
                <c:pt idx="38">
                  <c:v>45.616100000000003</c:v>
                </c:pt>
                <c:pt idx="39">
                  <c:v>45.616100000000003</c:v>
                </c:pt>
                <c:pt idx="40">
                  <c:v>45.616100000000003</c:v>
                </c:pt>
                <c:pt idx="41">
                  <c:v>45.616100000000003</c:v>
                </c:pt>
                <c:pt idx="42">
                  <c:v>45.616100000000003</c:v>
                </c:pt>
              </c:numCache>
            </c:numRef>
          </c:yVal>
        </c:ser>
        <c:axId val="78219136"/>
        <c:axId val="78229504"/>
      </c:scatterChart>
      <c:valAx>
        <c:axId val="78219136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8229504"/>
        <c:crosses val="autoZero"/>
        <c:crossBetween val="midCat"/>
        <c:majorUnit val="5"/>
      </c:valAx>
      <c:valAx>
        <c:axId val="78229504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8219136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2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>
                <a:solidFill>
                  <a:srgbClr val="0070C0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>
                <a:solidFill>
                  <a:srgbClr val="FFC000"/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000">
                <a:solidFill>
                  <a:schemeClr val="accent5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89"/>
          <c:y val="0.14831736657917913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9"/>
          <c:h val="0.7229181406769315"/>
        </c:manualLayout>
      </c:layout>
      <c:scatterChart>
        <c:scatterStyle val="lineMarker"/>
        <c:ser>
          <c:idx val="1"/>
          <c:order val="0"/>
          <c:tx>
            <c:strRef>
              <c:f>'bench-err'!$C$1</c:f>
              <c:strCache>
                <c:ptCount val="1"/>
                <c:pt idx="0">
                  <c:v>MPEG 6Mbps</c:v>
                </c:pt>
              </c:strCache>
            </c:strRef>
          </c:tx>
          <c:marker>
            <c:symbol val="square"/>
            <c:size val="4"/>
          </c:marker>
          <c:errBars>
            <c:errDir val="y"/>
            <c:errBarType val="both"/>
            <c:errValType val="cust"/>
            <c:plus>
              <c:numRef>
                <c:f>'bench-err'!$S$2:$S$44</c:f>
                <c:numCache>
                  <c:formatCode>General</c:formatCode>
                  <c:ptCount val="43"/>
                  <c:pt idx="0">
                    <c:v>2.9751799999999977</c:v>
                  </c:pt>
                  <c:pt idx="1">
                    <c:v>0.23733099999999999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'bench-err'!$K$2:$K$44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5.5278399999999746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'bench-err'!$C$2:$C$44</c:f>
              <c:numCache>
                <c:formatCode>General</c:formatCode>
                <c:ptCount val="43"/>
                <c:pt idx="0">
                  <c:v>17.379100000000001</c:v>
                </c:pt>
                <c:pt idx="1">
                  <c:v>29.623200000000001</c:v>
                </c:pt>
                <c:pt idx="2">
                  <c:v>29.860600000000002</c:v>
                </c:pt>
                <c:pt idx="3">
                  <c:v>29.860600000000002</c:v>
                </c:pt>
                <c:pt idx="4">
                  <c:v>29.860600000000002</c:v>
                </c:pt>
                <c:pt idx="5">
                  <c:v>29.860600000000002</c:v>
                </c:pt>
                <c:pt idx="6">
                  <c:v>29.860600000000002</c:v>
                </c:pt>
                <c:pt idx="7">
                  <c:v>29.860600000000002</c:v>
                </c:pt>
                <c:pt idx="8">
                  <c:v>29.860600000000002</c:v>
                </c:pt>
                <c:pt idx="9">
                  <c:v>29.860600000000002</c:v>
                </c:pt>
                <c:pt idx="10">
                  <c:v>29.860600000000002</c:v>
                </c:pt>
                <c:pt idx="11">
                  <c:v>29.860600000000002</c:v>
                </c:pt>
                <c:pt idx="12">
                  <c:v>29.860600000000002</c:v>
                </c:pt>
                <c:pt idx="13">
                  <c:v>29.860600000000002</c:v>
                </c:pt>
                <c:pt idx="14">
                  <c:v>29.860600000000002</c:v>
                </c:pt>
                <c:pt idx="15">
                  <c:v>29.860600000000002</c:v>
                </c:pt>
                <c:pt idx="16">
                  <c:v>29.860600000000002</c:v>
                </c:pt>
                <c:pt idx="17">
                  <c:v>29.860600000000002</c:v>
                </c:pt>
                <c:pt idx="18">
                  <c:v>29.860600000000002</c:v>
                </c:pt>
                <c:pt idx="19">
                  <c:v>29.860600000000002</c:v>
                </c:pt>
                <c:pt idx="20">
                  <c:v>29.860600000000002</c:v>
                </c:pt>
                <c:pt idx="21">
                  <c:v>29.860600000000002</c:v>
                </c:pt>
                <c:pt idx="22">
                  <c:v>29.860600000000002</c:v>
                </c:pt>
                <c:pt idx="23">
                  <c:v>29.860600000000002</c:v>
                </c:pt>
                <c:pt idx="24">
                  <c:v>29.860600000000002</c:v>
                </c:pt>
                <c:pt idx="25">
                  <c:v>29.860600000000002</c:v>
                </c:pt>
                <c:pt idx="26">
                  <c:v>29.860600000000002</c:v>
                </c:pt>
                <c:pt idx="27">
                  <c:v>29.860600000000002</c:v>
                </c:pt>
                <c:pt idx="28">
                  <c:v>29.860600000000002</c:v>
                </c:pt>
                <c:pt idx="29">
                  <c:v>29.860600000000002</c:v>
                </c:pt>
                <c:pt idx="30">
                  <c:v>29.860600000000002</c:v>
                </c:pt>
                <c:pt idx="31">
                  <c:v>29.860600000000002</c:v>
                </c:pt>
                <c:pt idx="32">
                  <c:v>29.860600000000002</c:v>
                </c:pt>
                <c:pt idx="33">
                  <c:v>29.860600000000002</c:v>
                </c:pt>
                <c:pt idx="34">
                  <c:v>29.860600000000002</c:v>
                </c:pt>
                <c:pt idx="35">
                  <c:v>29.860600000000002</c:v>
                </c:pt>
                <c:pt idx="36">
                  <c:v>29.860600000000002</c:v>
                </c:pt>
                <c:pt idx="37">
                  <c:v>29.860600000000002</c:v>
                </c:pt>
                <c:pt idx="38">
                  <c:v>29.860600000000002</c:v>
                </c:pt>
                <c:pt idx="39">
                  <c:v>29.860600000000002</c:v>
                </c:pt>
                <c:pt idx="40">
                  <c:v>29.860600000000002</c:v>
                </c:pt>
                <c:pt idx="41">
                  <c:v>29.860600000000002</c:v>
                </c:pt>
                <c:pt idx="42">
                  <c:v>29.860600000000002</c:v>
                </c:pt>
              </c:numCache>
            </c:numRef>
          </c:yVal>
        </c:ser>
        <c:ser>
          <c:idx val="2"/>
          <c:order val="1"/>
          <c:tx>
            <c:strRef>
              <c:f>'bench-err'!$D$1</c:f>
              <c:strCache>
                <c:ptCount val="1"/>
                <c:pt idx="0">
                  <c:v>MPEG 12Mbps</c:v>
                </c:pt>
              </c:strCache>
            </c:strRef>
          </c:tx>
          <c:marker>
            <c:symbol val="triangle"/>
            <c:size val="4"/>
          </c:marker>
          <c:errBars>
            <c:errDir val="y"/>
            <c:errBarType val="both"/>
            <c:errValType val="cust"/>
            <c:plus>
              <c:numRef>
                <c:f>'bench-err'!$T$2:$T$44</c:f>
                <c:numCache>
                  <c:formatCode>General</c:formatCode>
                  <c:ptCount val="43"/>
                  <c:pt idx="0">
                    <c:v>1.0212299999999908</c:v>
                  </c:pt>
                  <c:pt idx="1">
                    <c:v>1.0212299999999908</c:v>
                  </c:pt>
                  <c:pt idx="2">
                    <c:v>1.0212299999999908</c:v>
                  </c:pt>
                  <c:pt idx="3">
                    <c:v>1.0212299999999908</c:v>
                  </c:pt>
                  <c:pt idx="4">
                    <c:v>1.1211800000000001</c:v>
                  </c:pt>
                  <c:pt idx="5">
                    <c:v>0.60147300000000004</c:v>
                  </c:pt>
                  <c:pt idx="6">
                    <c:v>3.9715499999999819</c:v>
                  </c:pt>
                  <c:pt idx="7">
                    <c:v>5.71861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'bench-err'!$L$2:$L$44</c:f>
                <c:numCache>
                  <c:formatCode>General</c:formatCode>
                  <c:ptCount val="43"/>
                  <c:pt idx="0">
                    <c:v>0.28806000000000032</c:v>
                  </c:pt>
                  <c:pt idx="1">
                    <c:v>0.28806000000000032</c:v>
                  </c:pt>
                  <c:pt idx="2">
                    <c:v>0.28806000000000032</c:v>
                  </c:pt>
                  <c:pt idx="3">
                    <c:v>0.28806000000000032</c:v>
                  </c:pt>
                  <c:pt idx="4">
                    <c:v>0.17251200000000044</c:v>
                  </c:pt>
                  <c:pt idx="5">
                    <c:v>0.22162699999999988</c:v>
                  </c:pt>
                  <c:pt idx="6">
                    <c:v>2.9471699999999998</c:v>
                  </c:pt>
                  <c:pt idx="7">
                    <c:v>3.5567899999999977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'bench-err'!$D$2:$D$44</c:f>
              <c:numCache>
                <c:formatCode>General</c:formatCode>
                <c:ptCount val="43"/>
                <c:pt idx="0">
                  <c:v>11.9941</c:v>
                </c:pt>
                <c:pt idx="1">
                  <c:v>11.9941</c:v>
                </c:pt>
                <c:pt idx="2">
                  <c:v>11.9941</c:v>
                </c:pt>
                <c:pt idx="3">
                  <c:v>11.9941</c:v>
                </c:pt>
                <c:pt idx="4">
                  <c:v>11.416700000000002</c:v>
                </c:pt>
                <c:pt idx="5">
                  <c:v>14.945500000000004</c:v>
                </c:pt>
                <c:pt idx="6">
                  <c:v>22.075900000000001</c:v>
                </c:pt>
                <c:pt idx="7">
                  <c:v>26.880599999999841</c:v>
                </c:pt>
                <c:pt idx="8">
                  <c:v>34.056899999999999</c:v>
                </c:pt>
                <c:pt idx="9">
                  <c:v>34.056899999999999</c:v>
                </c:pt>
                <c:pt idx="10">
                  <c:v>34.056899999999999</c:v>
                </c:pt>
                <c:pt idx="11">
                  <c:v>34.056899999999999</c:v>
                </c:pt>
                <c:pt idx="12">
                  <c:v>34.056899999999999</c:v>
                </c:pt>
                <c:pt idx="13">
                  <c:v>34.056899999999999</c:v>
                </c:pt>
                <c:pt idx="14">
                  <c:v>34.056899999999999</c:v>
                </c:pt>
                <c:pt idx="15">
                  <c:v>34.056899999999999</c:v>
                </c:pt>
                <c:pt idx="16">
                  <c:v>34.056899999999999</c:v>
                </c:pt>
                <c:pt idx="17">
                  <c:v>34.056899999999999</c:v>
                </c:pt>
                <c:pt idx="18">
                  <c:v>34.056899999999999</c:v>
                </c:pt>
                <c:pt idx="19">
                  <c:v>34.056899999999999</c:v>
                </c:pt>
                <c:pt idx="20">
                  <c:v>34.056899999999999</c:v>
                </c:pt>
                <c:pt idx="21">
                  <c:v>34.056899999999999</c:v>
                </c:pt>
                <c:pt idx="22">
                  <c:v>34.056899999999999</c:v>
                </c:pt>
                <c:pt idx="23">
                  <c:v>34.056899999999999</c:v>
                </c:pt>
                <c:pt idx="24">
                  <c:v>34.056899999999999</c:v>
                </c:pt>
                <c:pt idx="25">
                  <c:v>34.056899999999999</c:v>
                </c:pt>
                <c:pt idx="26">
                  <c:v>34.056899999999999</c:v>
                </c:pt>
                <c:pt idx="27">
                  <c:v>34.056899999999999</c:v>
                </c:pt>
                <c:pt idx="28">
                  <c:v>34.056899999999999</c:v>
                </c:pt>
                <c:pt idx="29">
                  <c:v>34.056899999999999</c:v>
                </c:pt>
                <c:pt idx="30">
                  <c:v>34.056899999999999</c:v>
                </c:pt>
                <c:pt idx="31">
                  <c:v>34.056899999999999</c:v>
                </c:pt>
                <c:pt idx="32">
                  <c:v>34.056899999999999</c:v>
                </c:pt>
                <c:pt idx="33">
                  <c:v>34.056899999999999</c:v>
                </c:pt>
                <c:pt idx="34">
                  <c:v>34.056899999999999</c:v>
                </c:pt>
                <c:pt idx="35">
                  <c:v>34.056899999999999</c:v>
                </c:pt>
                <c:pt idx="36">
                  <c:v>34.056899999999999</c:v>
                </c:pt>
                <c:pt idx="37">
                  <c:v>34.056899999999999</c:v>
                </c:pt>
                <c:pt idx="38">
                  <c:v>34.056899999999999</c:v>
                </c:pt>
                <c:pt idx="39">
                  <c:v>34.056899999999999</c:v>
                </c:pt>
                <c:pt idx="40">
                  <c:v>34.056899999999999</c:v>
                </c:pt>
                <c:pt idx="41">
                  <c:v>34.056899999999999</c:v>
                </c:pt>
                <c:pt idx="42">
                  <c:v>34.056899999999999</c:v>
                </c:pt>
              </c:numCache>
            </c:numRef>
          </c:yVal>
        </c:ser>
        <c:ser>
          <c:idx val="3"/>
          <c:order val="2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x"/>
            <c:size val="4"/>
            <c:spPr>
              <a:solidFill>
                <a:schemeClr val="accent4">
                  <a:lumMod val="75000"/>
                </a:schemeClr>
              </a:solidFill>
            </c:spPr>
          </c:marker>
          <c:errBars>
            <c:errDir val="y"/>
            <c:errBarType val="both"/>
            <c:errValType val="cust"/>
            <c:plus>
              <c:numRef>
                <c:f>'bench-err'!$U$2:$U$44</c:f>
                <c:numCache>
                  <c:formatCode>General</c:formatCode>
                  <c:ptCount val="43"/>
                  <c:pt idx="0">
                    <c:v>0.44015100000000001</c:v>
                  </c:pt>
                  <c:pt idx="1">
                    <c:v>0.44015100000000001</c:v>
                  </c:pt>
                  <c:pt idx="2">
                    <c:v>0.44015100000000001</c:v>
                  </c:pt>
                  <c:pt idx="3">
                    <c:v>0.44015100000000001</c:v>
                  </c:pt>
                  <c:pt idx="4">
                    <c:v>0.44015100000000001</c:v>
                  </c:pt>
                  <c:pt idx="5">
                    <c:v>0.44015100000000001</c:v>
                  </c:pt>
                  <c:pt idx="6">
                    <c:v>0.44015100000000001</c:v>
                  </c:pt>
                  <c:pt idx="7">
                    <c:v>0.44015100000000001</c:v>
                  </c:pt>
                  <c:pt idx="8">
                    <c:v>0.44015100000000001</c:v>
                  </c:pt>
                  <c:pt idx="9">
                    <c:v>0.44015100000000001</c:v>
                  </c:pt>
                  <c:pt idx="10">
                    <c:v>1.0309599999999999</c:v>
                  </c:pt>
                  <c:pt idx="11">
                    <c:v>0.33696400000000343</c:v>
                  </c:pt>
                  <c:pt idx="12">
                    <c:v>2.7838799999999999</c:v>
                  </c:pt>
                  <c:pt idx="13">
                    <c:v>1.5697699999999917</c:v>
                  </c:pt>
                  <c:pt idx="14">
                    <c:v>3.8895300000000002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'bench-err'!$M$2:$M$44</c:f>
                <c:numCache>
                  <c:formatCode>General</c:formatCode>
                  <c:ptCount val="43"/>
                  <c:pt idx="0">
                    <c:v>0.35007000000000038</c:v>
                  </c:pt>
                  <c:pt idx="1">
                    <c:v>0.35007000000000038</c:v>
                  </c:pt>
                  <c:pt idx="2">
                    <c:v>0.35007000000000038</c:v>
                  </c:pt>
                  <c:pt idx="3">
                    <c:v>0.35007000000000038</c:v>
                  </c:pt>
                  <c:pt idx="4">
                    <c:v>0.35007000000000038</c:v>
                  </c:pt>
                  <c:pt idx="5">
                    <c:v>0.35007000000000038</c:v>
                  </c:pt>
                  <c:pt idx="6">
                    <c:v>0.35007000000000038</c:v>
                  </c:pt>
                  <c:pt idx="7">
                    <c:v>0.35007000000000038</c:v>
                  </c:pt>
                  <c:pt idx="8">
                    <c:v>0.35007000000000038</c:v>
                  </c:pt>
                  <c:pt idx="9">
                    <c:v>0.35007000000000038</c:v>
                  </c:pt>
                  <c:pt idx="10">
                    <c:v>1.0699699999999908</c:v>
                  </c:pt>
                  <c:pt idx="11">
                    <c:v>0</c:v>
                  </c:pt>
                  <c:pt idx="12">
                    <c:v>1.0710299999999924</c:v>
                  </c:pt>
                  <c:pt idx="13">
                    <c:v>2.3722199999999769</c:v>
                  </c:pt>
                  <c:pt idx="14">
                    <c:v>9.683860000000001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  <c:spPr>
              <a:ln w="12700"/>
            </c:spPr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ser>
          <c:idx val="4"/>
          <c:order val="3"/>
          <c:tx>
            <c:strRef>
              <c:f>'bench-err'!$F$1</c:f>
              <c:strCache>
                <c:ptCount val="1"/>
                <c:pt idx="0">
                  <c:v>MPEG 24Mbps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tar"/>
            <c:size val="4"/>
          </c:marker>
          <c:errBars>
            <c:errDir val="y"/>
            <c:errBarType val="both"/>
            <c:errValType val="cust"/>
            <c:plus>
              <c:numRef>
                <c:f>'bench-err'!$V$2:$V$44</c:f>
                <c:numCache>
                  <c:formatCode>General</c:formatCode>
                  <c:ptCount val="43"/>
                  <c:pt idx="0">
                    <c:v>0.27831000000000189</c:v>
                  </c:pt>
                  <c:pt idx="1">
                    <c:v>0.27831000000000189</c:v>
                  </c:pt>
                  <c:pt idx="2">
                    <c:v>0.27831000000000189</c:v>
                  </c:pt>
                  <c:pt idx="3">
                    <c:v>0.27831000000000189</c:v>
                  </c:pt>
                  <c:pt idx="4">
                    <c:v>0.27831000000000189</c:v>
                  </c:pt>
                  <c:pt idx="5">
                    <c:v>0.27831000000000189</c:v>
                  </c:pt>
                  <c:pt idx="6">
                    <c:v>0.27831000000000189</c:v>
                  </c:pt>
                  <c:pt idx="7">
                    <c:v>0.27831000000000189</c:v>
                  </c:pt>
                  <c:pt idx="8">
                    <c:v>0.27831000000000189</c:v>
                  </c:pt>
                  <c:pt idx="9">
                    <c:v>0.27831000000000189</c:v>
                  </c:pt>
                  <c:pt idx="10">
                    <c:v>0.27831000000000189</c:v>
                  </c:pt>
                  <c:pt idx="11">
                    <c:v>0.27831000000000189</c:v>
                  </c:pt>
                  <c:pt idx="12">
                    <c:v>0.27831000000000189</c:v>
                  </c:pt>
                  <c:pt idx="13">
                    <c:v>0.27831000000000189</c:v>
                  </c:pt>
                  <c:pt idx="14">
                    <c:v>0.27831000000000189</c:v>
                  </c:pt>
                  <c:pt idx="15">
                    <c:v>0.27831000000000189</c:v>
                  </c:pt>
                  <c:pt idx="16">
                    <c:v>0.27831000000000189</c:v>
                  </c:pt>
                  <c:pt idx="17">
                    <c:v>0.14242199999999999</c:v>
                  </c:pt>
                  <c:pt idx="18">
                    <c:v>0.79369900000000493</c:v>
                  </c:pt>
                  <c:pt idx="19">
                    <c:v>0.47874100000000003</c:v>
                  </c:pt>
                  <c:pt idx="20">
                    <c:v>1.0447299999999924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'bench-err'!$N$2:$N$44</c:f>
                <c:numCache>
                  <c:formatCode>General</c:formatCode>
                  <c:ptCount val="43"/>
                  <c:pt idx="0">
                    <c:v>2.52807</c:v>
                  </c:pt>
                  <c:pt idx="1">
                    <c:v>2.52807</c:v>
                  </c:pt>
                  <c:pt idx="2">
                    <c:v>2.52807</c:v>
                  </c:pt>
                  <c:pt idx="3">
                    <c:v>2.52807</c:v>
                  </c:pt>
                  <c:pt idx="4">
                    <c:v>2.52807</c:v>
                  </c:pt>
                  <c:pt idx="5">
                    <c:v>2.52807</c:v>
                  </c:pt>
                  <c:pt idx="6">
                    <c:v>2.52807</c:v>
                  </c:pt>
                  <c:pt idx="7">
                    <c:v>2.52807</c:v>
                  </c:pt>
                  <c:pt idx="8">
                    <c:v>2.52807</c:v>
                  </c:pt>
                  <c:pt idx="9">
                    <c:v>2.52807</c:v>
                  </c:pt>
                  <c:pt idx="10">
                    <c:v>2.52807</c:v>
                  </c:pt>
                  <c:pt idx="11">
                    <c:v>2.52807</c:v>
                  </c:pt>
                  <c:pt idx="12">
                    <c:v>2.52807</c:v>
                  </c:pt>
                  <c:pt idx="13">
                    <c:v>2.52807</c:v>
                  </c:pt>
                  <c:pt idx="14">
                    <c:v>2.52807</c:v>
                  </c:pt>
                  <c:pt idx="15">
                    <c:v>2.52807</c:v>
                  </c:pt>
                  <c:pt idx="16">
                    <c:v>2.52807</c:v>
                  </c:pt>
                  <c:pt idx="17">
                    <c:v>0.46298900000000032</c:v>
                  </c:pt>
                  <c:pt idx="18">
                    <c:v>0</c:v>
                  </c:pt>
                  <c:pt idx="19">
                    <c:v>0.33556800000000286</c:v>
                  </c:pt>
                  <c:pt idx="20">
                    <c:v>0.34341400000000138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'bench-err'!$F$2:$F$44</c:f>
              <c:numCache>
                <c:formatCode>General</c:formatCode>
                <c:ptCount val="43"/>
                <c:pt idx="0">
                  <c:v>12.893800000000002</c:v>
                </c:pt>
                <c:pt idx="1">
                  <c:v>12.893800000000002</c:v>
                </c:pt>
                <c:pt idx="2">
                  <c:v>12.893800000000002</c:v>
                </c:pt>
                <c:pt idx="3">
                  <c:v>12.893800000000002</c:v>
                </c:pt>
                <c:pt idx="4">
                  <c:v>12.893800000000002</c:v>
                </c:pt>
                <c:pt idx="5">
                  <c:v>12.893800000000002</c:v>
                </c:pt>
                <c:pt idx="6">
                  <c:v>12.893800000000002</c:v>
                </c:pt>
                <c:pt idx="7">
                  <c:v>12.893800000000002</c:v>
                </c:pt>
                <c:pt idx="8">
                  <c:v>12.893800000000002</c:v>
                </c:pt>
                <c:pt idx="9">
                  <c:v>12.893800000000002</c:v>
                </c:pt>
                <c:pt idx="10">
                  <c:v>12.893800000000002</c:v>
                </c:pt>
                <c:pt idx="11">
                  <c:v>12.893800000000002</c:v>
                </c:pt>
                <c:pt idx="12">
                  <c:v>12.893800000000002</c:v>
                </c:pt>
                <c:pt idx="13">
                  <c:v>12.893800000000002</c:v>
                </c:pt>
                <c:pt idx="14">
                  <c:v>12.893800000000002</c:v>
                </c:pt>
                <c:pt idx="15">
                  <c:v>12.893800000000002</c:v>
                </c:pt>
                <c:pt idx="16">
                  <c:v>12.893800000000002</c:v>
                </c:pt>
                <c:pt idx="17">
                  <c:v>12.223800000000001</c:v>
                </c:pt>
                <c:pt idx="18">
                  <c:v>11.766</c:v>
                </c:pt>
                <c:pt idx="19">
                  <c:v>15.500400000000004</c:v>
                </c:pt>
                <c:pt idx="20">
                  <c:v>22.759599999999889</c:v>
                </c:pt>
                <c:pt idx="21">
                  <c:v>38.971600000000002</c:v>
                </c:pt>
                <c:pt idx="22">
                  <c:v>38.971600000000002</c:v>
                </c:pt>
                <c:pt idx="23">
                  <c:v>38.971600000000002</c:v>
                </c:pt>
                <c:pt idx="24">
                  <c:v>38.971600000000002</c:v>
                </c:pt>
                <c:pt idx="25">
                  <c:v>38.971600000000002</c:v>
                </c:pt>
                <c:pt idx="26">
                  <c:v>38.971600000000002</c:v>
                </c:pt>
                <c:pt idx="27">
                  <c:v>38.971600000000002</c:v>
                </c:pt>
                <c:pt idx="28">
                  <c:v>38.971600000000002</c:v>
                </c:pt>
                <c:pt idx="29">
                  <c:v>38.971600000000002</c:v>
                </c:pt>
                <c:pt idx="30">
                  <c:v>38.971600000000002</c:v>
                </c:pt>
                <c:pt idx="31">
                  <c:v>38.971600000000002</c:v>
                </c:pt>
                <c:pt idx="32">
                  <c:v>38.971600000000002</c:v>
                </c:pt>
                <c:pt idx="33">
                  <c:v>38.971600000000002</c:v>
                </c:pt>
                <c:pt idx="34">
                  <c:v>38.971600000000002</c:v>
                </c:pt>
                <c:pt idx="35">
                  <c:v>38.971600000000002</c:v>
                </c:pt>
                <c:pt idx="36">
                  <c:v>38.971600000000002</c:v>
                </c:pt>
                <c:pt idx="37">
                  <c:v>38.971600000000002</c:v>
                </c:pt>
                <c:pt idx="38">
                  <c:v>38.971600000000002</c:v>
                </c:pt>
                <c:pt idx="39">
                  <c:v>38.971600000000002</c:v>
                </c:pt>
                <c:pt idx="40">
                  <c:v>38.971600000000002</c:v>
                </c:pt>
                <c:pt idx="41">
                  <c:v>38.971600000000002</c:v>
                </c:pt>
                <c:pt idx="42">
                  <c:v>38.971600000000002</c:v>
                </c:pt>
              </c:numCache>
            </c:numRef>
          </c:yVal>
        </c:ser>
        <c:ser>
          <c:idx val="5"/>
          <c:order val="4"/>
          <c:tx>
            <c:strRef>
              <c:f>'bench-err'!$G$1</c:f>
              <c:strCache>
                <c:ptCount val="1"/>
                <c:pt idx="0">
                  <c:v>MPEG 36Mbps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diamond"/>
            <c:size val="4"/>
            <c:spPr>
              <a:solidFill>
                <a:srgbClr val="FFC000"/>
              </a:solidFill>
              <a:ln>
                <a:noFill/>
              </a:ln>
            </c:spPr>
          </c:marker>
          <c:errBars>
            <c:errDir val="y"/>
            <c:errBarType val="both"/>
            <c:errValType val="cust"/>
            <c:plus>
              <c:numRef>
                <c:f>'bench-err'!$W$2:$W$44</c:f>
                <c:numCache>
                  <c:formatCode>General</c:formatCode>
                  <c:ptCount val="43"/>
                  <c:pt idx="0">
                    <c:v>0.35596000000000189</c:v>
                  </c:pt>
                  <c:pt idx="1">
                    <c:v>0.35596000000000189</c:v>
                  </c:pt>
                  <c:pt idx="2">
                    <c:v>0.35596000000000189</c:v>
                  </c:pt>
                  <c:pt idx="3">
                    <c:v>0.35596000000000189</c:v>
                  </c:pt>
                  <c:pt idx="4">
                    <c:v>0.35596000000000189</c:v>
                  </c:pt>
                  <c:pt idx="5">
                    <c:v>0.35596000000000189</c:v>
                  </c:pt>
                  <c:pt idx="6">
                    <c:v>0.35596000000000189</c:v>
                  </c:pt>
                  <c:pt idx="7">
                    <c:v>0.35596000000000189</c:v>
                  </c:pt>
                  <c:pt idx="8">
                    <c:v>0.35596000000000189</c:v>
                  </c:pt>
                  <c:pt idx="9">
                    <c:v>0.35596000000000189</c:v>
                  </c:pt>
                  <c:pt idx="10">
                    <c:v>0.35596000000000189</c:v>
                  </c:pt>
                  <c:pt idx="11">
                    <c:v>0.35596000000000189</c:v>
                  </c:pt>
                  <c:pt idx="12">
                    <c:v>0.35596000000000189</c:v>
                  </c:pt>
                  <c:pt idx="13">
                    <c:v>0.35596000000000189</c:v>
                  </c:pt>
                  <c:pt idx="14">
                    <c:v>0.35596000000000189</c:v>
                  </c:pt>
                  <c:pt idx="15">
                    <c:v>0.35596000000000189</c:v>
                  </c:pt>
                  <c:pt idx="16">
                    <c:v>0.35596000000000189</c:v>
                  </c:pt>
                  <c:pt idx="17">
                    <c:v>0.35596000000000189</c:v>
                  </c:pt>
                  <c:pt idx="18">
                    <c:v>0.35596000000000189</c:v>
                  </c:pt>
                  <c:pt idx="19">
                    <c:v>0.35596000000000189</c:v>
                  </c:pt>
                  <c:pt idx="20">
                    <c:v>0.35596000000000189</c:v>
                  </c:pt>
                  <c:pt idx="21">
                    <c:v>0.35596000000000189</c:v>
                  </c:pt>
                  <c:pt idx="22">
                    <c:v>0.35596000000000189</c:v>
                  </c:pt>
                  <c:pt idx="23">
                    <c:v>0.35596000000000189</c:v>
                  </c:pt>
                  <c:pt idx="24">
                    <c:v>0.93956499999999576</c:v>
                  </c:pt>
                  <c:pt idx="25">
                    <c:v>0.10254600000000012</c:v>
                  </c:pt>
                  <c:pt idx="26">
                    <c:v>2.0809099999999998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'bench-err'!$O$2:$O$44</c:f>
                <c:numCache>
                  <c:formatCode>General</c:formatCode>
                  <c:ptCount val="43"/>
                  <c:pt idx="0">
                    <c:v>0.62861400000000422</c:v>
                  </c:pt>
                  <c:pt idx="1">
                    <c:v>0.62861400000000422</c:v>
                  </c:pt>
                  <c:pt idx="2">
                    <c:v>0.62861400000000422</c:v>
                  </c:pt>
                  <c:pt idx="3">
                    <c:v>0.62861400000000422</c:v>
                  </c:pt>
                  <c:pt idx="4">
                    <c:v>0.62861400000000422</c:v>
                  </c:pt>
                  <c:pt idx="5">
                    <c:v>0.62861400000000422</c:v>
                  </c:pt>
                  <c:pt idx="6">
                    <c:v>0.62861400000000422</c:v>
                  </c:pt>
                  <c:pt idx="7">
                    <c:v>0.62861400000000422</c:v>
                  </c:pt>
                  <c:pt idx="8">
                    <c:v>0.62861400000000422</c:v>
                  </c:pt>
                  <c:pt idx="9">
                    <c:v>0.62861400000000422</c:v>
                  </c:pt>
                  <c:pt idx="10">
                    <c:v>0.62861400000000422</c:v>
                  </c:pt>
                  <c:pt idx="11">
                    <c:v>0.62861400000000422</c:v>
                  </c:pt>
                  <c:pt idx="12">
                    <c:v>0.62861400000000422</c:v>
                  </c:pt>
                  <c:pt idx="13">
                    <c:v>0.62861400000000422</c:v>
                  </c:pt>
                  <c:pt idx="14">
                    <c:v>0.62861400000000422</c:v>
                  </c:pt>
                  <c:pt idx="15">
                    <c:v>0.62861400000000422</c:v>
                  </c:pt>
                  <c:pt idx="16">
                    <c:v>0.62861400000000422</c:v>
                  </c:pt>
                  <c:pt idx="17">
                    <c:v>0.62861400000000422</c:v>
                  </c:pt>
                  <c:pt idx="18">
                    <c:v>0.62861400000000422</c:v>
                  </c:pt>
                  <c:pt idx="19">
                    <c:v>0.62861400000000422</c:v>
                  </c:pt>
                  <c:pt idx="20">
                    <c:v>0.62861400000000422</c:v>
                  </c:pt>
                  <c:pt idx="21">
                    <c:v>0.62861400000000422</c:v>
                  </c:pt>
                  <c:pt idx="22">
                    <c:v>0.62861400000000422</c:v>
                  </c:pt>
                  <c:pt idx="23">
                    <c:v>0.62861400000000422</c:v>
                  </c:pt>
                  <c:pt idx="24">
                    <c:v>0.11704000000000002</c:v>
                  </c:pt>
                  <c:pt idx="25">
                    <c:v>0.29897500000000032</c:v>
                  </c:pt>
                  <c:pt idx="26">
                    <c:v>1.8033699999999915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'bench-err'!$G$2:$G$44</c:f>
              <c:numCache>
                <c:formatCode>General</c:formatCode>
                <c:ptCount val="43"/>
                <c:pt idx="0">
                  <c:v>12.3447</c:v>
                </c:pt>
                <c:pt idx="1">
                  <c:v>12.3447</c:v>
                </c:pt>
                <c:pt idx="2">
                  <c:v>12.3447</c:v>
                </c:pt>
                <c:pt idx="3">
                  <c:v>12.3447</c:v>
                </c:pt>
                <c:pt idx="4">
                  <c:v>12.3447</c:v>
                </c:pt>
                <c:pt idx="5">
                  <c:v>12.3447</c:v>
                </c:pt>
                <c:pt idx="6">
                  <c:v>12.3447</c:v>
                </c:pt>
                <c:pt idx="7">
                  <c:v>12.3447</c:v>
                </c:pt>
                <c:pt idx="8">
                  <c:v>12.3447</c:v>
                </c:pt>
                <c:pt idx="9">
                  <c:v>12.3447</c:v>
                </c:pt>
                <c:pt idx="10">
                  <c:v>12.3447</c:v>
                </c:pt>
                <c:pt idx="11">
                  <c:v>12.3447</c:v>
                </c:pt>
                <c:pt idx="12">
                  <c:v>12.3447</c:v>
                </c:pt>
                <c:pt idx="13">
                  <c:v>12.3447</c:v>
                </c:pt>
                <c:pt idx="14">
                  <c:v>12.3447</c:v>
                </c:pt>
                <c:pt idx="15">
                  <c:v>12.3447</c:v>
                </c:pt>
                <c:pt idx="16">
                  <c:v>12.3447</c:v>
                </c:pt>
                <c:pt idx="17">
                  <c:v>12.3447</c:v>
                </c:pt>
                <c:pt idx="18">
                  <c:v>12.3447</c:v>
                </c:pt>
                <c:pt idx="19">
                  <c:v>12.3447</c:v>
                </c:pt>
                <c:pt idx="20">
                  <c:v>12.3447</c:v>
                </c:pt>
                <c:pt idx="21">
                  <c:v>12.3447</c:v>
                </c:pt>
                <c:pt idx="22">
                  <c:v>12.3447</c:v>
                </c:pt>
                <c:pt idx="23">
                  <c:v>12.3447</c:v>
                </c:pt>
                <c:pt idx="24">
                  <c:v>11.552200000000004</c:v>
                </c:pt>
                <c:pt idx="25">
                  <c:v>13.665700000000006</c:v>
                </c:pt>
                <c:pt idx="26">
                  <c:v>18.964999999999989</c:v>
                </c:pt>
                <c:pt idx="27">
                  <c:v>42.717500000000001</c:v>
                </c:pt>
                <c:pt idx="28">
                  <c:v>42.717500000000001</c:v>
                </c:pt>
                <c:pt idx="29">
                  <c:v>42.717500000000001</c:v>
                </c:pt>
                <c:pt idx="30">
                  <c:v>42.717500000000001</c:v>
                </c:pt>
                <c:pt idx="31">
                  <c:v>42.717500000000001</c:v>
                </c:pt>
                <c:pt idx="32">
                  <c:v>42.717500000000001</c:v>
                </c:pt>
                <c:pt idx="33">
                  <c:v>42.717500000000001</c:v>
                </c:pt>
                <c:pt idx="34">
                  <c:v>42.717500000000001</c:v>
                </c:pt>
                <c:pt idx="35">
                  <c:v>42.717500000000001</c:v>
                </c:pt>
                <c:pt idx="36">
                  <c:v>42.717500000000001</c:v>
                </c:pt>
                <c:pt idx="37">
                  <c:v>42.717500000000001</c:v>
                </c:pt>
                <c:pt idx="38">
                  <c:v>42.717500000000001</c:v>
                </c:pt>
                <c:pt idx="39">
                  <c:v>42.717500000000001</c:v>
                </c:pt>
                <c:pt idx="40">
                  <c:v>42.717500000000001</c:v>
                </c:pt>
                <c:pt idx="41">
                  <c:v>42.717500000000001</c:v>
                </c:pt>
                <c:pt idx="42">
                  <c:v>42.717500000000001</c:v>
                </c:pt>
              </c:numCache>
            </c:numRef>
          </c:yVal>
        </c:ser>
        <c:ser>
          <c:idx val="6"/>
          <c:order val="5"/>
          <c:tx>
            <c:strRef>
              <c:f>'bench-err'!$H$1</c:f>
              <c:strCache>
                <c:ptCount val="1"/>
                <c:pt idx="0">
                  <c:v>MPEG 48Mbps</c:v>
                </c:pt>
              </c:strCache>
            </c:strRef>
          </c:tx>
          <c:marker>
            <c:symbol val="plus"/>
            <c:size val="7"/>
          </c:marker>
          <c:errBars>
            <c:errDir val="y"/>
            <c:errBarType val="both"/>
            <c:errValType val="cust"/>
            <c:plus>
              <c:numRef>
                <c:f>'bench-err'!$X$2:$X$44</c:f>
                <c:numCache>
                  <c:formatCode>General</c:formatCode>
                  <c:ptCount val="43"/>
                  <c:pt idx="0">
                    <c:v>0.18534000000000111</c:v>
                  </c:pt>
                  <c:pt idx="1">
                    <c:v>0.18534000000000111</c:v>
                  </c:pt>
                  <c:pt idx="2">
                    <c:v>0.18534000000000111</c:v>
                  </c:pt>
                  <c:pt idx="3">
                    <c:v>0.18534000000000111</c:v>
                  </c:pt>
                  <c:pt idx="4">
                    <c:v>0.18534000000000111</c:v>
                  </c:pt>
                  <c:pt idx="5">
                    <c:v>0.18534000000000111</c:v>
                  </c:pt>
                  <c:pt idx="6">
                    <c:v>0.18534000000000111</c:v>
                  </c:pt>
                  <c:pt idx="7">
                    <c:v>0.18534000000000111</c:v>
                  </c:pt>
                  <c:pt idx="8">
                    <c:v>0.18534000000000111</c:v>
                  </c:pt>
                  <c:pt idx="9">
                    <c:v>0.18534000000000111</c:v>
                  </c:pt>
                  <c:pt idx="10">
                    <c:v>0.18534000000000111</c:v>
                  </c:pt>
                  <c:pt idx="11">
                    <c:v>0.18534000000000111</c:v>
                  </c:pt>
                  <c:pt idx="12">
                    <c:v>0.18534000000000111</c:v>
                  </c:pt>
                  <c:pt idx="13">
                    <c:v>0.18534000000000111</c:v>
                  </c:pt>
                  <c:pt idx="14">
                    <c:v>0.18534000000000111</c:v>
                  </c:pt>
                  <c:pt idx="15">
                    <c:v>0.18534000000000111</c:v>
                  </c:pt>
                  <c:pt idx="16">
                    <c:v>0.18534000000000111</c:v>
                  </c:pt>
                  <c:pt idx="17">
                    <c:v>0.18534000000000111</c:v>
                  </c:pt>
                  <c:pt idx="18">
                    <c:v>0.18534000000000111</c:v>
                  </c:pt>
                  <c:pt idx="19">
                    <c:v>0.18534000000000111</c:v>
                  </c:pt>
                  <c:pt idx="20">
                    <c:v>0.18534000000000111</c:v>
                  </c:pt>
                  <c:pt idx="21">
                    <c:v>0.18534000000000111</c:v>
                  </c:pt>
                  <c:pt idx="22">
                    <c:v>0.18534000000000111</c:v>
                  </c:pt>
                  <c:pt idx="23">
                    <c:v>0.18534000000000111</c:v>
                  </c:pt>
                  <c:pt idx="24">
                    <c:v>0.18534000000000111</c:v>
                  </c:pt>
                  <c:pt idx="25">
                    <c:v>0.18534000000000111</c:v>
                  </c:pt>
                  <c:pt idx="26">
                    <c:v>0.18534000000000111</c:v>
                  </c:pt>
                  <c:pt idx="27">
                    <c:v>0.18534000000000111</c:v>
                  </c:pt>
                  <c:pt idx="28">
                    <c:v>0.18534000000000111</c:v>
                  </c:pt>
                  <c:pt idx="29">
                    <c:v>0.18534000000000111</c:v>
                  </c:pt>
                  <c:pt idx="30">
                    <c:v>0.18534000000000111</c:v>
                  </c:pt>
                  <c:pt idx="31">
                    <c:v>0.18534000000000111</c:v>
                  </c:pt>
                  <c:pt idx="32">
                    <c:v>0.18534000000000111</c:v>
                  </c:pt>
                  <c:pt idx="33">
                    <c:v>0.609568</c:v>
                  </c:pt>
                  <c:pt idx="34">
                    <c:v>0.94865900000000491</c:v>
                  </c:pt>
                  <c:pt idx="35">
                    <c:v>1.5064</c:v>
                  </c:pt>
                  <c:pt idx="36">
                    <c:v>8.5962300000000003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'bench-err'!$P$2:$P$44</c:f>
                <c:numCache>
                  <c:formatCode>General</c:formatCode>
                  <c:ptCount val="43"/>
                  <c:pt idx="0">
                    <c:v>0.22994100000000112</c:v>
                  </c:pt>
                  <c:pt idx="1">
                    <c:v>0.22994100000000112</c:v>
                  </c:pt>
                  <c:pt idx="2">
                    <c:v>0.22994100000000112</c:v>
                  </c:pt>
                  <c:pt idx="3">
                    <c:v>0.22994100000000112</c:v>
                  </c:pt>
                  <c:pt idx="4">
                    <c:v>0.22994100000000112</c:v>
                  </c:pt>
                  <c:pt idx="5">
                    <c:v>0.22994100000000112</c:v>
                  </c:pt>
                  <c:pt idx="6">
                    <c:v>0.22994100000000112</c:v>
                  </c:pt>
                  <c:pt idx="7">
                    <c:v>0.22994100000000112</c:v>
                  </c:pt>
                  <c:pt idx="8">
                    <c:v>0.22994100000000112</c:v>
                  </c:pt>
                  <c:pt idx="9">
                    <c:v>0.22994100000000112</c:v>
                  </c:pt>
                  <c:pt idx="10">
                    <c:v>0.22994100000000112</c:v>
                  </c:pt>
                  <c:pt idx="11">
                    <c:v>0.22994100000000112</c:v>
                  </c:pt>
                  <c:pt idx="12">
                    <c:v>0.22994100000000112</c:v>
                  </c:pt>
                  <c:pt idx="13">
                    <c:v>0.22994100000000112</c:v>
                  </c:pt>
                  <c:pt idx="14">
                    <c:v>0.22994100000000112</c:v>
                  </c:pt>
                  <c:pt idx="15">
                    <c:v>0.22994100000000112</c:v>
                  </c:pt>
                  <c:pt idx="16">
                    <c:v>0.22994100000000112</c:v>
                  </c:pt>
                  <c:pt idx="17">
                    <c:v>0.22994100000000112</c:v>
                  </c:pt>
                  <c:pt idx="18">
                    <c:v>0.22994100000000112</c:v>
                  </c:pt>
                  <c:pt idx="19">
                    <c:v>0.22994100000000112</c:v>
                  </c:pt>
                  <c:pt idx="20">
                    <c:v>0.22994100000000112</c:v>
                  </c:pt>
                  <c:pt idx="21">
                    <c:v>0.22994100000000112</c:v>
                  </c:pt>
                  <c:pt idx="22">
                    <c:v>0.22994100000000112</c:v>
                  </c:pt>
                  <c:pt idx="23">
                    <c:v>0.22994100000000112</c:v>
                  </c:pt>
                  <c:pt idx="24">
                    <c:v>0.22994100000000112</c:v>
                  </c:pt>
                  <c:pt idx="25">
                    <c:v>0.22994100000000112</c:v>
                  </c:pt>
                  <c:pt idx="26">
                    <c:v>0.22994100000000112</c:v>
                  </c:pt>
                  <c:pt idx="27">
                    <c:v>0.22994100000000112</c:v>
                  </c:pt>
                  <c:pt idx="28">
                    <c:v>0.22994100000000112</c:v>
                  </c:pt>
                  <c:pt idx="29">
                    <c:v>0.22994100000000112</c:v>
                  </c:pt>
                  <c:pt idx="30">
                    <c:v>0.22994100000000112</c:v>
                  </c:pt>
                  <c:pt idx="31">
                    <c:v>0.22994100000000112</c:v>
                  </c:pt>
                  <c:pt idx="32">
                    <c:v>0.22994100000000112</c:v>
                  </c:pt>
                  <c:pt idx="33">
                    <c:v>0.71167400000000491</c:v>
                  </c:pt>
                  <c:pt idx="34">
                    <c:v>0.76062000000000574</c:v>
                  </c:pt>
                  <c:pt idx="35">
                    <c:v>0.88576900000000003</c:v>
                  </c:pt>
                  <c:pt idx="36">
                    <c:v>4.7305099999999998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'bench-err'!$H$2:$H$44</c:f>
              <c:numCache>
                <c:formatCode>General</c:formatCode>
                <c:ptCount val="43"/>
                <c:pt idx="0">
                  <c:v>12.6363</c:v>
                </c:pt>
                <c:pt idx="1">
                  <c:v>12.6363</c:v>
                </c:pt>
                <c:pt idx="2">
                  <c:v>12.6363</c:v>
                </c:pt>
                <c:pt idx="3">
                  <c:v>12.6363</c:v>
                </c:pt>
                <c:pt idx="4">
                  <c:v>12.6363</c:v>
                </c:pt>
                <c:pt idx="5">
                  <c:v>12.6363</c:v>
                </c:pt>
                <c:pt idx="6">
                  <c:v>12.6363</c:v>
                </c:pt>
                <c:pt idx="7">
                  <c:v>12.6363</c:v>
                </c:pt>
                <c:pt idx="8">
                  <c:v>12.6363</c:v>
                </c:pt>
                <c:pt idx="9">
                  <c:v>12.6363</c:v>
                </c:pt>
                <c:pt idx="10">
                  <c:v>12.6363</c:v>
                </c:pt>
                <c:pt idx="11">
                  <c:v>12.6363</c:v>
                </c:pt>
                <c:pt idx="12">
                  <c:v>12.6363</c:v>
                </c:pt>
                <c:pt idx="13">
                  <c:v>12.6363</c:v>
                </c:pt>
                <c:pt idx="14">
                  <c:v>12.6363</c:v>
                </c:pt>
                <c:pt idx="15">
                  <c:v>12.6363</c:v>
                </c:pt>
                <c:pt idx="16">
                  <c:v>12.6363</c:v>
                </c:pt>
                <c:pt idx="17">
                  <c:v>12.6363</c:v>
                </c:pt>
                <c:pt idx="18">
                  <c:v>12.6363</c:v>
                </c:pt>
                <c:pt idx="19">
                  <c:v>12.6363</c:v>
                </c:pt>
                <c:pt idx="20">
                  <c:v>12.6363</c:v>
                </c:pt>
                <c:pt idx="21">
                  <c:v>12.6363</c:v>
                </c:pt>
                <c:pt idx="22">
                  <c:v>12.6363</c:v>
                </c:pt>
                <c:pt idx="23">
                  <c:v>12.6363</c:v>
                </c:pt>
                <c:pt idx="24">
                  <c:v>12.6363</c:v>
                </c:pt>
                <c:pt idx="25">
                  <c:v>12.6363</c:v>
                </c:pt>
                <c:pt idx="26">
                  <c:v>12.6363</c:v>
                </c:pt>
                <c:pt idx="27">
                  <c:v>12.6363</c:v>
                </c:pt>
                <c:pt idx="28">
                  <c:v>12.6363</c:v>
                </c:pt>
                <c:pt idx="29">
                  <c:v>12.6363</c:v>
                </c:pt>
                <c:pt idx="30">
                  <c:v>12.6363</c:v>
                </c:pt>
                <c:pt idx="31">
                  <c:v>12.6363</c:v>
                </c:pt>
                <c:pt idx="32">
                  <c:v>12.6363</c:v>
                </c:pt>
                <c:pt idx="33">
                  <c:v>11.9846</c:v>
                </c:pt>
                <c:pt idx="34">
                  <c:v>13.659700000000004</c:v>
                </c:pt>
                <c:pt idx="35">
                  <c:v>18.501799999999989</c:v>
                </c:pt>
                <c:pt idx="36">
                  <c:v>28.767299999999889</c:v>
                </c:pt>
                <c:pt idx="37">
                  <c:v>45.616100000000003</c:v>
                </c:pt>
                <c:pt idx="38">
                  <c:v>45.616100000000003</c:v>
                </c:pt>
                <c:pt idx="39">
                  <c:v>45.616100000000003</c:v>
                </c:pt>
                <c:pt idx="40">
                  <c:v>45.616100000000003</c:v>
                </c:pt>
                <c:pt idx="41">
                  <c:v>45.616100000000003</c:v>
                </c:pt>
                <c:pt idx="42">
                  <c:v>45.616100000000003</c:v>
                </c:pt>
              </c:numCache>
            </c:numRef>
          </c:yVal>
        </c:ser>
        <c:axId val="78348288"/>
        <c:axId val="78350208"/>
      </c:scatterChart>
      <c:valAx>
        <c:axId val="78348288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8350208"/>
        <c:crosses val="autoZero"/>
        <c:crossBetween val="midCat"/>
        <c:majorUnit val="5"/>
      </c:valAx>
      <c:valAx>
        <c:axId val="78350208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8348288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2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>
                <a:solidFill>
                  <a:srgbClr val="0070C0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>
                <a:solidFill>
                  <a:srgbClr val="FFC000"/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000">
                <a:solidFill>
                  <a:schemeClr val="accent5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712"/>
          <c:y val="0.14831736657917924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34"/>
          <c:h val="0.7229181406769315"/>
        </c:manualLayout>
      </c:layout>
      <c:scatterChart>
        <c:scatterStyle val="lineMarker"/>
        <c:ser>
          <c:idx val="0"/>
          <c:order val="0"/>
          <c:tx>
            <c:strRef>
              <c:f>'bench-err'!$B$1</c:f>
              <c:strCache>
                <c:ptCount val="1"/>
                <c:pt idx="0">
                  <c:v>SoftCast</c:v>
                </c:pt>
              </c:strCache>
            </c:strRef>
          </c:tx>
          <c:spPr>
            <a:ln w="34925">
              <a:solidFill>
                <a:schemeClr val="tx1"/>
              </a:solidFill>
            </a:ln>
          </c:spPr>
          <c:marker>
            <c:symbol val="diamond"/>
            <c:size val="4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'bench-err'!$R$2:$R$44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0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'bench-err'!$J$2:$J$44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0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'bench-err'!$B$2:$B$44</c:f>
              <c:numCache>
                <c:formatCode>General</c:formatCode>
                <c:ptCount val="43"/>
                <c:pt idx="0">
                  <c:v>28.971800000000005</c:v>
                </c:pt>
                <c:pt idx="1">
                  <c:v>29.376200000000001</c:v>
                </c:pt>
                <c:pt idx="2">
                  <c:v>29.788599999999786</c:v>
                </c:pt>
                <c:pt idx="3">
                  <c:v>30.206199999999889</c:v>
                </c:pt>
                <c:pt idx="4">
                  <c:v>30.629000000000001</c:v>
                </c:pt>
                <c:pt idx="5">
                  <c:v>31.056699999999989</c:v>
                </c:pt>
                <c:pt idx="6">
                  <c:v>31.48919999999983</c:v>
                </c:pt>
                <c:pt idx="7">
                  <c:v>31.926199999999866</c:v>
                </c:pt>
                <c:pt idx="8">
                  <c:v>32.367699999999999</c:v>
                </c:pt>
                <c:pt idx="9">
                  <c:v>32.813299999999998</c:v>
                </c:pt>
                <c:pt idx="10">
                  <c:v>33.262900000000243</c:v>
                </c:pt>
                <c:pt idx="11">
                  <c:v>33.7164</c:v>
                </c:pt>
                <c:pt idx="12">
                  <c:v>34.173500000000011</c:v>
                </c:pt>
                <c:pt idx="13">
                  <c:v>34.634</c:v>
                </c:pt>
                <c:pt idx="14">
                  <c:v>35.097700000000003</c:v>
                </c:pt>
                <c:pt idx="15">
                  <c:v>35.564500000000002</c:v>
                </c:pt>
                <c:pt idx="16">
                  <c:v>36.034100000000002</c:v>
                </c:pt>
                <c:pt idx="17">
                  <c:v>36.506400000000006</c:v>
                </c:pt>
                <c:pt idx="18">
                  <c:v>36.981099999999998</c:v>
                </c:pt>
                <c:pt idx="19">
                  <c:v>37.458100000000002</c:v>
                </c:pt>
                <c:pt idx="20">
                  <c:v>37.937200000000004</c:v>
                </c:pt>
                <c:pt idx="21">
                  <c:v>38.418300000000002</c:v>
                </c:pt>
                <c:pt idx="22">
                  <c:v>38.901200000000003</c:v>
                </c:pt>
                <c:pt idx="23">
                  <c:v>39.3857</c:v>
                </c:pt>
                <c:pt idx="24">
                  <c:v>39.871799999999993</c:v>
                </c:pt>
                <c:pt idx="25">
                  <c:v>40.359200000000001</c:v>
                </c:pt>
                <c:pt idx="26">
                  <c:v>40.847799999999999</c:v>
                </c:pt>
                <c:pt idx="27">
                  <c:v>41.337600000000002</c:v>
                </c:pt>
                <c:pt idx="28">
                  <c:v>41.828400000000002</c:v>
                </c:pt>
                <c:pt idx="29">
                  <c:v>42.3202</c:v>
                </c:pt>
                <c:pt idx="30">
                  <c:v>42.812800000000003</c:v>
                </c:pt>
                <c:pt idx="31">
                  <c:v>43.306100000000001</c:v>
                </c:pt>
                <c:pt idx="32">
                  <c:v>43.800200000000004</c:v>
                </c:pt>
                <c:pt idx="33">
                  <c:v>44.294900000000013</c:v>
                </c:pt>
                <c:pt idx="34">
                  <c:v>44.790100000000265</c:v>
                </c:pt>
                <c:pt idx="35">
                  <c:v>45.285800000000002</c:v>
                </c:pt>
                <c:pt idx="36">
                  <c:v>45.782000000000011</c:v>
                </c:pt>
                <c:pt idx="37">
                  <c:v>46.278600000000012</c:v>
                </c:pt>
                <c:pt idx="38">
                  <c:v>46.775500000000221</c:v>
                </c:pt>
                <c:pt idx="39">
                  <c:v>47.272800000000011</c:v>
                </c:pt>
                <c:pt idx="40">
                  <c:v>47.770300000000013</c:v>
                </c:pt>
                <c:pt idx="41">
                  <c:v>48.268200000000213</c:v>
                </c:pt>
                <c:pt idx="42">
                  <c:v>48.766200000000012</c:v>
                </c:pt>
              </c:numCache>
            </c:numRef>
          </c:yVal>
        </c:ser>
        <c:axId val="78747520"/>
        <c:axId val="78749056"/>
      </c:scatterChart>
      <c:valAx>
        <c:axId val="78747520"/>
        <c:scaling>
          <c:orientation val="minMax"/>
          <c:max val="30"/>
          <c:min val="0"/>
        </c:scaling>
        <c:delete val="1"/>
        <c:axPos val="b"/>
        <c:numFmt formatCode="General" sourceLinked="1"/>
        <c:tickLblPos val="none"/>
        <c:crossAx val="78749056"/>
        <c:crosses val="autoZero"/>
        <c:crossBetween val="midCat"/>
        <c:majorUnit val="5"/>
      </c:valAx>
      <c:valAx>
        <c:axId val="78749056"/>
        <c:scaling>
          <c:orientation val="minMax"/>
          <c:max val="50"/>
          <c:min val="20"/>
        </c:scaling>
        <c:delete val="1"/>
        <c:axPos val="l"/>
        <c:numFmt formatCode="General" sourceLinked="1"/>
        <c:tickLblPos val="none"/>
        <c:crossAx val="78747520"/>
        <c:crosses val="autoZero"/>
        <c:crossBetween val="midCat"/>
        <c:majorUnit val="5"/>
      </c:valAx>
      <c:spPr>
        <a:noFill/>
        <a:ln w="25400">
          <a:noFill/>
        </a:ln>
      </c:spPr>
    </c:plotArea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56"/>
          <c:h val="0.7229181406769315"/>
        </c:manualLayout>
      </c:layout>
      <c:scatterChart>
        <c:scatterStyle val="lineMarker"/>
        <c:ser>
          <c:idx val="3"/>
          <c:order val="0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axId val="78795520"/>
        <c:axId val="78797440"/>
      </c:scatterChart>
      <c:valAx>
        <c:axId val="78795520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8797440"/>
        <c:crosses val="autoZero"/>
        <c:crossBetween val="midCat"/>
        <c:majorUnit val="5"/>
      </c:valAx>
      <c:valAx>
        <c:axId val="78797440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8795520"/>
        <c:crosses val="autoZero"/>
        <c:crossBetween val="midCat"/>
        <c:majorUnit val="5"/>
      </c:valAx>
      <c:spPr>
        <a:noFill/>
        <a:ln w="25400">
          <a:noFill/>
        </a:ln>
      </c:spPr>
    </c:plotArea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9"/>
          <c:h val="0.7229181406769315"/>
        </c:manualLayout>
      </c:layout>
      <c:scatterChart>
        <c:scatterStyle val="lineMarker"/>
        <c:ser>
          <c:idx val="0"/>
          <c:order val="0"/>
          <c:tx>
            <c:strRef>
              <c:f>'bench-err'!$B$1</c:f>
              <c:strCache>
                <c:ptCount val="1"/>
                <c:pt idx="0">
                  <c:v>SoftCast</c:v>
                </c:pt>
              </c:strCache>
            </c:strRef>
          </c:tx>
          <c:spPr>
            <a:ln w="34925">
              <a:solidFill>
                <a:schemeClr val="tx1"/>
              </a:solidFill>
            </a:ln>
          </c:spPr>
          <c:marker>
            <c:symbol val="diamond"/>
            <c:size val="4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'bench-err'!$R$2:$R$44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0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'bench-err'!$J$2:$J$44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0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'bench-err'!$B$2:$B$44</c:f>
              <c:numCache>
                <c:formatCode>General</c:formatCode>
                <c:ptCount val="43"/>
                <c:pt idx="0">
                  <c:v>28.971800000000005</c:v>
                </c:pt>
                <c:pt idx="1">
                  <c:v>29.376200000000001</c:v>
                </c:pt>
                <c:pt idx="2">
                  <c:v>29.788599999999768</c:v>
                </c:pt>
                <c:pt idx="3">
                  <c:v>30.206199999999889</c:v>
                </c:pt>
                <c:pt idx="4">
                  <c:v>30.629000000000001</c:v>
                </c:pt>
                <c:pt idx="5">
                  <c:v>31.056699999999989</c:v>
                </c:pt>
                <c:pt idx="6">
                  <c:v>31.489199999999812</c:v>
                </c:pt>
                <c:pt idx="7">
                  <c:v>31.926199999999852</c:v>
                </c:pt>
                <c:pt idx="8">
                  <c:v>32.367699999999999</c:v>
                </c:pt>
                <c:pt idx="9">
                  <c:v>32.813299999999998</c:v>
                </c:pt>
                <c:pt idx="10">
                  <c:v>33.262900000000272</c:v>
                </c:pt>
                <c:pt idx="11">
                  <c:v>33.7164</c:v>
                </c:pt>
                <c:pt idx="12">
                  <c:v>34.173500000000011</c:v>
                </c:pt>
                <c:pt idx="13">
                  <c:v>34.634</c:v>
                </c:pt>
                <c:pt idx="14">
                  <c:v>35.097700000000003</c:v>
                </c:pt>
                <c:pt idx="15">
                  <c:v>35.564500000000002</c:v>
                </c:pt>
                <c:pt idx="16">
                  <c:v>36.034100000000002</c:v>
                </c:pt>
                <c:pt idx="17">
                  <c:v>36.506400000000006</c:v>
                </c:pt>
                <c:pt idx="18">
                  <c:v>36.981099999999998</c:v>
                </c:pt>
                <c:pt idx="19">
                  <c:v>37.458100000000002</c:v>
                </c:pt>
                <c:pt idx="20">
                  <c:v>37.937200000000004</c:v>
                </c:pt>
                <c:pt idx="21">
                  <c:v>38.418300000000002</c:v>
                </c:pt>
                <c:pt idx="22">
                  <c:v>38.901200000000003</c:v>
                </c:pt>
                <c:pt idx="23">
                  <c:v>39.3857</c:v>
                </c:pt>
                <c:pt idx="24">
                  <c:v>39.871799999999993</c:v>
                </c:pt>
                <c:pt idx="25">
                  <c:v>40.359200000000001</c:v>
                </c:pt>
                <c:pt idx="26">
                  <c:v>40.847799999999999</c:v>
                </c:pt>
                <c:pt idx="27">
                  <c:v>41.337600000000002</c:v>
                </c:pt>
                <c:pt idx="28">
                  <c:v>41.828400000000002</c:v>
                </c:pt>
                <c:pt idx="29">
                  <c:v>42.3202</c:v>
                </c:pt>
                <c:pt idx="30">
                  <c:v>42.812800000000003</c:v>
                </c:pt>
                <c:pt idx="31">
                  <c:v>43.306100000000001</c:v>
                </c:pt>
                <c:pt idx="32">
                  <c:v>43.800200000000004</c:v>
                </c:pt>
                <c:pt idx="33">
                  <c:v>44.294900000000013</c:v>
                </c:pt>
                <c:pt idx="34">
                  <c:v>44.790100000000294</c:v>
                </c:pt>
                <c:pt idx="35">
                  <c:v>45.285800000000002</c:v>
                </c:pt>
                <c:pt idx="36">
                  <c:v>45.782000000000011</c:v>
                </c:pt>
                <c:pt idx="37">
                  <c:v>46.278600000000012</c:v>
                </c:pt>
                <c:pt idx="38">
                  <c:v>46.77550000000025</c:v>
                </c:pt>
                <c:pt idx="39">
                  <c:v>47.272800000000011</c:v>
                </c:pt>
                <c:pt idx="40">
                  <c:v>47.770300000000013</c:v>
                </c:pt>
                <c:pt idx="41">
                  <c:v>48.268200000000213</c:v>
                </c:pt>
                <c:pt idx="42">
                  <c:v>48.766200000000012</c:v>
                </c:pt>
              </c:numCache>
            </c:numRef>
          </c:yVal>
        </c:ser>
        <c:axId val="78826112"/>
        <c:axId val="78836096"/>
      </c:scatterChart>
      <c:valAx>
        <c:axId val="78826112"/>
        <c:scaling>
          <c:orientation val="minMax"/>
          <c:max val="30"/>
          <c:min val="0"/>
        </c:scaling>
        <c:delete val="1"/>
        <c:axPos val="b"/>
        <c:numFmt formatCode="General" sourceLinked="1"/>
        <c:tickLblPos val="none"/>
        <c:crossAx val="78836096"/>
        <c:crosses val="autoZero"/>
        <c:crossBetween val="midCat"/>
        <c:majorUnit val="5"/>
      </c:valAx>
      <c:valAx>
        <c:axId val="78836096"/>
        <c:scaling>
          <c:orientation val="minMax"/>
          <c:max val="50"/>
          <c:min val="20"/>
        </c:scaling>
        <c:delete val="1"/>
        <c:axPos val="l"/>
        <c:numFmt formatCode="General" sourceLinked="1"/>
        <c:tickLblPos val="none"/>
        <c:crossAx val="78826112"/>
        <c:crosses val="autoZero"/>
        <c:crossBetween val="midCat"/>
        <c:majorUnit val="5"/>
      </c:valAx>
      <c:spPr>
        <a:noFill/>
        <a:ln w="25400">
          <a:noFill/>
        </a:ln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34"/>
          <c:h val="0.7229181406769315"/>
        </c:manualLayout>
      </c:layout>
      <c:scatterChart>
        <c:scatterStyle val="lineMarker"/>
        <c:ser>
          <c:idx val="3"/>
          <c:order val="0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x"/>
            <c:size val="4"/>
            <c:spPr>
              <a:solidFill>
                <a:schemeClr val="accent4">
                  <a:lumMod val="75000"/>
                </a:schemeClr>
              </a:solidFill>
            </c:spPr>
          </c:marker>
          <c:errBars>
            <c:errDir val="y"/>
            <c:errBarType val="both"/>
            <c:errValType val="cust"/>
            <c:plus>
              <c:numRef>
                <c:f>'bench-err'!$U$2:$U$44</c:f>
                <c:numCache>
                  <c:formatCode>General</c:formatCode>
                  <c:ptCount val="43"/>
                  <c:pt idx="0">
                    <c:v>0.44015100000000001</c:v>
                  </c:pt>
                  <c:pt idx="1">
                    <c:v>0.44015100000000001</c:v>
                  </c:pt>
                  <c:pt idx="2">
                    <c:v>0.44015100000000001</c:v>
                  </c:pt>
                  <c:pt idx="3">
                    <c:v>0.44015100000000001</c:v>
                  </c:pt>
                  <c:pt idx="4">
                    <c:v>0.44015100000000001</c:v>
                  </c:pt>
                  <c:pt idx="5">
                    <c:v>0.44015100000000001</c:v>
                  </c:pt>
                  <c:pt idx="6">
                    <c:v>0.44015100000000001</c:v>
                  </c:pt>
                  <c:pt idx="7">
                    <c:v>0.44015100000000001</c:v>
                  </c:pt>
                  <c:pt idx="8">
                    <c:v>0.44015100000000001</c:v>
                  </c:pt>
                  <c:pt idx="9">
                    <c:v>0.44015100000000001</c:v>
                  </c:pt>
                  <c:pt idx="10">
                    <c:v>1.0309599999999999</c:v>
                  </c:pt>
                  <c:pt idx="11">
                    <c:v>0.33696400000000304</c:v>
                  </c:pt>
                  <c:pt idx="12">
                    <c:v>2.7838799999999999</c:v>
                  </c:pt>
                  <c:pt idx="13">
                    <c:v>1.5697699999999928</c:v>
                  </c:pt>
                  <c:pt idx="14">
                    <c:v>3.8895300000000002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'bench-err'!$M$2:$M$44</c:f>
                <c:numCache>
                  <c:formatCode>General</c:formatCode>
                  <c:ptCount val="43"/>
                  <c:pt idx="0">
                    <c:v>0.35007000000000038</c:v>
                  </c:pt>
                  <c:pt idx="1">
                    <c:v>0.35007000000000038</c:v>
                  </c:pt>
                  <c:pt idx="2">
                    <c:v>0.35007000000000038</c:v>
                  </c:pt>
                  <c:pt idx="3">
                    <c:v>0.35007000000000038</c:v>
                  </c:pt>
                  <c:pt idx="4">
                    <c:v>0.35007000000000038</c:v>
                  </c:pt>
                  <c:pt idx="5">
                    <c:v>0.35007000000000038</c:v>
                  </c:pt>
                  <c:pt idx="6">
                    <c:v>0.35007000000000038</c:v>
                  </c:pt>
                  <c:pt idx="7">
                    <c:v>0.35007000000000038</c:v>
                  </c:pt>
                  <c:pt idx="8">
                    <c:v>0.35007000000000038</c:v>
                  </c:pt>
                  <c:pt idx="9">
                    <c:v>0.35007000000000038</c:v>
                  </c:pt>
                  <c:pt idx="10">
                    <c:v>1.0699699999999916</c:v>
                  </c:pt>
                  <c:pt idx="11">
                    <c:v>0</c:v>
                  </c:pt>
                  <c:pt idx="12">
                    <c:v>1.0710299999999933</c:v>
                  </c:pt>
                  <c:pt idx="13">
                    <c:v>2.3722199999999796</c:v>
                  </c:pt>
                  <c:pt idx="14">
                    <c:v>9.683860000000001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  <c:spPr>
              <a:ln w="12700"/>
            </c:spPr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axId val="69951488"/>
        <c:axId val="69953408"/>
      </c:scatterChart>
      <c:valAx>
        <c:axId val="69951488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9953408"/>
        <c:crosses val="autoZero"/>
        <c:crossBetween val="midCat"/>
        <c:majorUnit val="5"/>
      </c:valAx>
      <c:valAx>
        <c:axId val="69953408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9951488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56"/>
          <c:y val="0.14831736657917902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spPr>
            <a:ln w="28575"/>
          </c:spPr>
          <c:marker>
            <c:spPr>
              <a:ln w="28575"/>
            </c:spPr>
          </c:marker>
          <c:xVal>
            <c:numRef>
              <c:f>Sheet1!$A$1:$A$20</c:f>
              <c:numCache>
                <c:formatCode>General</c:formatCode>
                <c:ptCount val="20"/>
                <c:pt idx="0">
                  <c:v>8</c:v>
                </c:pt>
                <c:pt idx="1">
                  <c:v>8.2000000000000011</c:v>
                </c:pt>
                <c:pt idx="2">
                  <c:v>8.5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</c:numCache>
            </c:numRef>
          </c:xVal>
          <c:yVal>
            <c:numRef>
              <c:f>Sheet1!$B$1:$B$20</c:f>
              <c:numCache>
                <c:formatCode>General</c:formatCode>
                <c:ptCount val="20"/>
                <c:pt idx="0">
                  <c:v>20</c:v>
                </c:pt>
                <c:pt idx="1">
                  <c:v>22</c:v>
                </c:pt>
                <c:pt idx="2">
                  <c:v>31</c:v>
                </c:pt>
                <c:pt idx="3">
                  <c:v>33</c:v>
                </c:pt>
                <c:pt idx="4">
                  <c:v>34</c:v>
                </c:pt>
                <c:pt idx="5">
                  <c:v>34</c:v>
                </c:pt>
                <c:pt idx="6">
                  <c:v>34</c:v>
                </c:pt>
                <c:pt idx="7">
                  <c:v>34</c:v>
                </c:pt>
                <c:pt idx="8">
                  <c:v>34</c:v>
                </c:pt>
                <c:pt idx="9">
                  <c:v>34</c:v>
                </c:pt>
                <c:pt idx="10">
                  <c:v>34</c:v>
                </c:pt>
                <c:pt idx="11">
                  <c:v>34</c:v>
                </c:pt>
                <c:pt idx="12">
                  <c:v>35</c:v>
                </c:pt>
                <c:pt idx="13">
                  <c:v>38</c:v>
                </c:pt>
                <c:pt idx="14">
                  <c:v>41</c:v>
                </c:pt>
                <c:pt idx="15">
                  <c:v>42</c:v>
                </c:pt>
                <c:pt idx="16">
                  <c:v>42</c:v>
                </c:pt>
                <c:pt idx="17">
                  <c:v>42</c:v>
                </c:pt>
                <c:pt idx="18">
                  <c:v>42</c:v>
                </c:pt>
                <c:pt idx="19">
                  <c:v>42</c:v>
                </c:pt>
              </c:numCache>
            </c:numRef>
          </c:yVal>
          <c:smooth val="1"/>
        </c:ser>
        <c:axId val="78908032"/>
        <c:axId val="78914304"/>
      </c:scatterChart>
      <c:valAx>
        <c:axId val="78908032"/>
        <c:scaling>
          <c:orientation val="minMax"/>
        </c:scaling>
        <c:delete val="1"/>
        <c:axPos val="b"/>
        <c:numFmt formatCode="General" sourceLinked="1"/>
        <c:tickLblPos val="none"/>
        <c:crossAx val="78914304"/>
        <c:crosses val="autoZero"/>
        <c:crossBetween val="midCat"/>
      </c:valAx>
      <c:valAx>
        <c:axId val="78914304"/>
        <c:scaling>
          <c:orientation val="minMax"/>
          <c:max val="50"/>
          <c:min val="20"/>
        </c:scaling>
        <c:delete val="1"/>
        <c:axPos val="l"/>
        <c:numFmt formatCode="General" sourceLinked="1"/>
        <c:tickLblPos val="none"/>
        <c:crossAx val="78908032"/>
        <c:crosses val="autoZero"/>
        <c:crossBetween val="midCat"/>
      </c:valAx>
      <c:spPr>
        <a:noFill/>
        <a:ln w="25400">
          <a:noFill/>
        </a:ln>
      </c:spPr>
    </c:plotArea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34"/>
          <c:h val="0.7229181406769315"/>
        </c:manualLayout>
      </c:layout>
      <c:scatterChart>
        <c:scatterStyle val="lineMarker"/>
        <c:ser>
          <c:idx val="3"/>
          <c:order val="0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axId val="79193984"/>
        <c:axId val="79212544"/>
      </c:scatterChart>
      <c:valAx>
        <c:axId val="79193984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9212544"/>
        <c:crosses val="autoZero"/>
        <c:crossBetween val="midCat"/>
        <c:majorUnit val="5"/>
      </c:valAx>
      <c:valAx>
        <c:axId val="79212544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9193984"/>
        <c:crosses val="autoZero"/>
        <c:crossBetween val="midCat"/>
        <c:majorUnit val="5"/>
      </c:valAx>
      <c:spPr>
        <a:noFill/>
        <a:ln w="25400">
          <a:noFill/>
        </a:ln>
      </c:spPr>
    </c:plotArea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56"/>
          <c:h val="0.7229181406769315"/>
        </c:manualLayout>
      </c:layout>
      <c:scatterChart>
        <c:scatterStyle val="lineMarker"/>
        <c:ser>
          <c:idx val="0"/>
          <c:order val="0"/>
          <c:tx>
            <c:strRef>
              <c:f>'bench-err'!$B$1</c:f>
              <c:strCache>
                <c:ptCount val="1"/>
                <c:pt idx="0">
                  <c:v>SoftCast</c:v>
                </c:pt>
              </c:strCache>
            </c:strRef>
          </c:tx>
          <c:spPr>
            <a:ln w="34925">
              <a:solidFill>
                <a:schemeClr val="tx1"/>
              </a:solidFill>
            </a:ln>
          </c:spPr>
          <c:marker>
            <c:symbol val="diamond"/>
            <c:size val="4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'bench-err'!$R$2:$R$44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0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'bench-err'!$J$2:$J$44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0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'bench-err'!$B$2:$B$44</c:f>
              <c:numCache>
                <c:formatCode>General</c:formatCode>
                <c:ptCount val="43"/>
                <c:pt idx="0">
                  <c:v>28.971800000000005</c:v>
                </c:pt>
                <c:pt idx="1">
                  <c:v>29.376200000000001</c:v>
                </c:pt>
                <c:pt idx="2">
                  <c:v>29.788599999999779</c:v>
                </c:pt>
                <c:pt idx="3">
                  <c:v>30.206199999999889</c:v>
                </c:pt>
                <c:pt idx="4">
                  <c:v>30.629000000000001</c:v>
                </c:pt>
                <c:pt idx="5">
                  <c:v>31.056699999999989</c:v>
                </c:pt>
                <c:pt idx="6">
                  <c:v>31.489199999999819</c:v>
                </c:pt>
                <c:pt idx="7">
                  <c:v>31.926199999999859</c:v>
                </c:pt>
                <c:pt idx="8">
                  <c:v>32.367699999999999</c:v>
                </c:pt>
                <c:pt idx="9">
                  <c:v>32.813299999999998</c:v>
                </c:pt>
                <c:pt idx="10">
                  <c:v>33.262900000000258</c:v>
                </c:pt>
                <c:pt idx="11">
                  <c:v>33.7164</c:v>
                </c:pt>
                <c:pt idx="12">
                  <c:v>34.173500000000011</c:v>
                </c:pt>
                <c:pt idx="13">
                  <c:v>34.634</c:v>
                </c:pt>
                <c:pt idx="14">
                  <c:v>35.097700000000003</c:v>
                </c:pt>
                <c:pt idx="15">
                  <c:v>35.564500000000002</c:v>
                </c:pt>
                <c:pt idx="16">
                  <c:v>36.034100000000002</c:v>
                </c:pt>
                <c:pt idx="17">
                  <c:v>36.506400000000006</c:v>
                </c:pt>
                <c:pt idx="18">
                  <c:v>36.981099999999998</c:v>
                </c:pt>
                <c:pt idx="19">
                  <c:v>37.458100000000002</c:v>
                </c:pt>
                <c:pt idx="20">
                  <c:v>37.937200000000004</c:v>
                </c:pt>
                <c:pt idx="21">
                  <c:v>38.418300000000002</c:v>
                </c:pt>
                <c:pt idx="22">
                  <c:v>38.901200000000003</c:v>
                </c:pt>
                <c:pt idx="23">
                  <c:v>39.3857</c:v>
                </c:pt>
                <c:pt idx="24">
                  <c:v>39.871799999999993</c:v>
                </c:pt>
                <c:pt idx="25">
                  <c:v>40.359200000000001</c:v>
                </c:pt>
                <c:pt idx="26">
                  <c:v>40.847799999999999</c:v>
                </c:pt>
                <c:pt idx="27">
                  <c:v>41.337600000000002</c:v>
                </c:pt>
                <c:pt idx="28">
                  <c:v>41.828400000000002</c:v>
                </c:pt>
                <c:pt idx="29">
                  <c:v>42.3202</c:v>
                </c:pt>
                <c:pt idx="30">
                  <c:v>42.812800000000003</c:v>
                </c:pt>
                <c:pt idx="31">
                  <c:v>43.306100000000001</c:v>
                </c:pt>
                <c:pt idx="32">
                  <c:v>43.800200000000004</c:v>
                </c:pt>
                <c:pt idx="33">
                  <c:v>44.294900000000013</c:v>
                </c:pt>
                <c:pt idx="34">
                  <c:v>44.79010000000028</c:v>
                </c:pt>
                <c:pt idx="35">
                  <c:v>45.285800000000002</c:v>
                </c:pt>
                <c:pt idx="36">
                  <c:v>45.782000000000011</c:v>
                </c:pt>
                <c:pt idx="37">
                  <c:v>46.278600000000012</c:v>
                </c:pt>
                <c:pt idx="38">
                  <c:v>46.775500000000235</c:v>
                </c:pt>
                <c:pt idx="39">
                  <c:v>47.272800000000011</c:v>
                </c:pt>
                <c:pt idx="40">
                  <c:v>47.770300000000013</c:v>
                </c:pt>
                <c:pt idx="41">
                  <c:v>48.268200000000213</c:v>
                </c:pt>
                <c:pt idx="42">
                  <c:v>48.766200000000012</c:v>
                </c:pt>
              </c:numCache>
            </c:numRef>
          </c:yVal>
        </c:ser>
        <c:axId val="78975360"/>
        <c:axId val="79230464"/>
      </c:scatterChart>
      <c:valAx>
        <c:axId val="78975360"/>
        <c:scaling>
          <c:orientation val="minMax"/>
          <c:max val="30"/>
          <c:min val="0"/>
        </c:scaling>
        <c:delete val="1"/>
        <c:axPos val="b"/>
        <c:numFmt formatCode="General" sourceLinked="1"/>
        <c:tickLblPos val="none"/>
        <c:crossAx val="79230464"/>
        <c:crosses val="autoZero"/>
        <c:crossBetween val="midCat"/>
        <c:majorUnit val="5"/>
      </c:valAx>
      <c:valAx>
        <c:axId val="79230464"/>
        <c:scaling>
          <c:orientation val="minMax"/>
          <c:max val="50"/>
          <c:min val="20"/>
        </c:scaling>
        <c:delete val="1"/>
        <c:axPos val="l"/>
        <c:numFmt formatCode="General" sourceLinked="1"/>
        <c:tickLblPos val="none"/>
        <c:crossAx val="78975360"/>
        <c:crosses val="autoZero"/>
        <c:crossBetween val="midCat"/>
        <c:majorUnit val="5"/>
      </c:valAx>
      <c:spPr>
        <a:noFill/>
        <a:ln w="25400">
          <a:noFill/>
        </a:ln>
      </c:spPr>
    </c:plotArea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smoothMarker"/>
        <c:ser>
          <c:idx val="0"/>
          <c:order val="0"/>
          <c:spPr>
            <a:ln w="28575"/>
          </c:spPr>
          <c:marker>
            <c:spPr>
              <a:ln w="28575"/>
            </c:spPr>
          </c:marker>
          <c:xVal>
            <c:numRef>
              <c:f>Sheet1!$A$1:$A$20</c:f>
              <c:numCache>
                <c:formatCode>General</c:formatCode>
                <c:ptCount val="20"/>
                <c:pt idx="0">
                  <c:v>8</c:v>
                </c:pt>
                <c:pt idx="1">
                  <c:v>8.2000000000000011</c:v>
                </c:pt>
                <c:pt idx="2">
                  <c:v>8.5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</c:numCache>
            </c:numRef>
          </c:xVal>
          <c:yVal>
            <c:numRef>
              <c:f>Sheet1!$B$1:$B$20</c:f>
              <c:numCache>
                <c:formatCode>General</c:formatCode>
                <c:ptCount val="20"/>
                <c:pt idx="0">
                  <c:v>20</c:v>
                </c:pt>
                <c:pt idx="1">
                  <c:v>22</c:v>
                </c:pt>
                <c:pt idx="2">
                  <c:v>31</c:v>
                </c:pt>
                <c:pt idx="3">
                  <c:v>33</c:v>
                </c:pt>
                <c:pt idx="4">
                  <c:v>34</c:v>
                </c:pt>
                <c:pt idx="5">
                  <c:v>34</c:v>
                </c:pt>
                <c:pt idx="6">
                  <c:v>34</c:v>
                </c:pt>
                <c:pt idx="7">
                  <c:v>34</c:v>
                </c:pt>
                <c:pt idx="8">
                  <c:v>34</c:v>
                </c:pt>
                <c:pt idx="9">
                  <c:v>34</c:v>
                </c:pt>
                <c:pt idx="10">
                  <c:v>34</c:v>
                </c:pt>
                <c:pt idx="11">
                  <c:v>34</c:v>
                </c:pt>
                <c:pt idx="12">
                  <c:v>35</c:v>
                </c:pt>
                <c:pt idx="13">
                  <c:v>38</c:v>
                </c:pt>
                <c:pt idx="14">
                  <c:v>41</c:v>
                </c:pt>
                <c:pt idx="15">
                  <c:v>42</c:v>
                </c:pt>
                <c:pt idx="16">
                  <c:v>42</c:v>
                </c:pt>
                <c:pt idx="17">
                  <c:v>42</c:v>
                </c:pt>
                <c:pt idx="18">
                  <c:v>42</c:v>
                </c:pt>
                <c:pt idx="19">
                  <c:v>42</c:v>
                </c:pt>
              </c:numCache>
            </c:numRef>
          </c:yVal>
          <c:smooth val="1"/>
        </c:ser>
        <c:ser>
          <c:idx val="1"/>
          <c:order val="1"/>
          <c:xVal>
            <c:numRef>
              <c:f>Sheet1!$A$1:$A$20</c:f>
              <c:numCache>
                <c:formatCode>General</c:formatCode>
                <c:ptCount val="20"/>
                <c:pt idx="0">
                  <c:v>8</c:v>
                </c:pt>
                <c:pt idx="1">
                  <c:v>8.2000000000000011</c:v>
                </c:pt>
                <c:pt idx="2">
                  <c:v>8.5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</c:numCache>
            </c:numRef>
          </c:xVal>
          <c:yVal>
            <c:numRef>
              <c:f>Sheet1!$C$1:$C$20</c:f>
              <c:numCache>
                <c:formatCode>General</c:formatCode>
                <c:ptCount val="20"/>
                <c:pt idx="0">
                  <c:v>20</c:v>
                </c:pt>
                <c:pt idx="1">
                  <c:v>22</c:v>
                </c:pt>
                <c:pt idx="2">
                  <c:v>30.5</c:v>
                </c:pt>
                <c:pt idx="3">
                  <c:v>32.800000000000004</c:v>
                </c:pt>
                <c:pt idx="4">
                  <c:v>33.6</c:v>
                </c:pt>
                <c:pt idx="5">
                  <c:v>34</c:v>
                </c:pt>
                <c:pt idx="6">
                  <c:v>34</c:v>
                </c:pt>
                <c:pt idx="7">
                  <c:v>34</c:v>
                </c:pt>
                <c:pt idx="8">
                  <c:v>34</c:v>
                </c:pt>
                <c:pt idx="9">
                  <c:v>34</c:v>
                </c:pt>
                <c:pt idx="10">
                  <c:v>35</c:v>
                </c:pt>
                <c:pt idx="11">
                  <c:v>37</c:v>
                </c:pt>
                <c:pt idx="12">
                  <c:v>37</c:v>
                </c:pt>
                <c:pt idx="13">
                  <c:v>38</c:v>
                </c:pt>
                <c:pt idx="14">
                  <c:v>39.700000000000003</c:v>
                </c:pt>
                <c:pt idx="15">
                  <c:v>40</c:v>
                </c:pt>
                <c:pt idx="16">
                  <c:v>40</c:v>
                </c:pt>
                <c:pt idx="17">
                  <c:v>40</c:v>
                </c:pt>
                <c:pt idx="18">
                  <c:v>40</c:v>
                </c:pt>
                <c:pt idx="19">
                  <c:v>40</c:v>
                </c:pt>
              </c:numCache>
            </c:numRef>
          </c:yVal>
          <c:smooth val="1"/>
        </c:ser>
        <c:axId val="78996608"/>
        <c:axId val="78998144"/>
      </c:scatterChart>
      <c:valAx>
        <c:axId val="78996608"/>
        <c:scaling>
          <c:orientation val="minMax"/>
        </c:scaling>
        <c:delete val="1"/>
        <c:axPos val="b"/>
        <c:numFmt formatCode="General" sourceLinked="1"/>
        <c:tickLblPos val="none"/>
        <c:crossAx val="78998144"/>
        <c:crosses val="autoZero"/>
        <c:crossBetween val="midCat"/>
      </c:valAx>
      <c:valAx>
        <c:axId val="78998144"/>
        <c:scaling>
          <c:orientation val="minMax"/>
          <c:max val="50"/>
          <c:min val="20"/>
        </c:scaling>
        <c:delete val="1"/>
        <c:axPos val="l"/>
        <c:numFmt formatCode="General" sourceLinked="1"/>
        <c:tickLblPos val="none"/>
        <c:crossAx val="78996608"/>
        <c:crosses val="autoZero"/>
        <c:crossBetween val="midCat"/>
      </c:valAx>
      <c:spPr>
        <a:noFill/>
        <a:ln w="25400">
          <a:noFill/>
        </a:ln>
      </c:spPr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56"/>
          <c:h val="0.7229181406769315"/>
        </c:manualLayout>
      </c:layout>
      <c:scatterChart>
        <c:scatterStyle val="lineMarker"/>
        <c:ser>
          <c:idx val="3"/>
          <c:order val="0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x"/>
            <c:size val="4"/>
            <c:spPr>
              <a:solidFill>
                <a:schemeClr val="accent4">
                  <a:lumMod val="75000"/>
                </a:schemeClr>
              </a:solidFill>
            </c:spPr>
          </c:marker>
          <c:errBars>
            <c:errDir val="y"/>
            <c:errBarType val="both"/>
            <c:errValType val="cust"/>
            <c:plus>
              <c:numRef>
                <c:f>'bench-err'!$U$2:$U$44</c:f>
                <c:numCache>
                  <c:formatCode>General</c:formatCode>
                  <c:ptCount val="43"/>
                  <c:pt idx="0">
                    <c:v>0.44015100000000001</c:v>
                  </c:pt>
                  <c:pt idx="1">
                    <c:v>0.44015100000000001</c:v>
                  </c:pt>
                  <c:pt idx="2">
                    <c:v>0.44015100000000001</c:v>
                  </c:pt>
                  <c:pt idx="3">
                    <c:v>0.44015100000000001</c:v>
                  </c:pt>
                  <c:pt idx="4">
                    <c:v>0.44015100000000001</c:v>
                  </c:pt>
                  <c:pt idx="5">
                    <c:v>0.44015100000000001</c:v>
                  </c:pt>
                  <c:pt idx="6">
                    <c:v>0.44015100000000001</c:v>
                  </c:pt>
                  <c:pt idx="7">
                    <c:v>0.44015100000000001</c:v>
                  </c:pt>
                  <c:pt idx="8">
                    <c:v>0.44015100000000001</c:v>
                  </c:pt>
                  <c:pt idx="9">
                    <c:v>0.44015100000000001</c:v>
                  </c:pt>
                  <c:pt idx="10">
                    <c:v>1.0309599999999999</c:v>
                  </c:pt>
                  <c:pt idx="11">
                    <c:v>0.33696400000000326</c:v>
                  </c:pt>
                  <c:pt idx="12">
                    <c:v>2.7838799999999999</c:v>
                  </c:pt>
                  <c:pt idx="13">
                    <c:v>1.5697699999999923</c:v>
                  </c:pt>
                  <c:pt idx="14">
                    <c:v>3.8895300000000002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'bench-err'!$M$2:$M$44</c:f>
                <c:numCache>
                  <c:formatCode>General</c:formatCode>
                  <c:ptCount val="43"/>
                  <c:pt idx="0">
                    <c:v>0.35007000000000038</c:v>
                  </c:pt>
                  <c:pt idx="1">
                    <c:v>0.35007000000000038</c:v>
                  </c:pt>
                  <c:pt idx="2">
                    <c:v>0.35007000000000038</c:v>
                  </c:pt>
                  <c:pt idx="3">
                    <c:v>0.35007000000000038</c:v>
                  </c:pt>
                  <c:pt idx="4">
                    <c:v>0.35007000000000038</c:v>
                  </c:pt>
                  <c:pt idx="5">
                    <c:v>0.35007000000000038</c:v>
                  </c:pt>
                  <c:pt idx="6">
                    <c:v>0.35007000000000038</c:v>
                  </c:pt>
                  <c:pt idx="7">
                    <c:v>0.35007000000000038</c:v>
                  </c:pt>
                  <c:pt idx="8">
                    <c:v>0.35007000000000038</c:v>
                  </c:pt>
                  <c:pt idx="9">
                    <c:v>0.35007000000000038</c:v>
                  </c:pt>
                  <c:pt idx="10">
                    <c:v>1.0699699999999912</c:v>
                  </c:pt>
                  <c:pt idx="11">
                    <c:v>0</c:v>
                  </c:pt>
                  <c:pt idx="12">
                    <c:v>1.0710299999999928</c:v>
                  </c:pt>
                  <c:pt idx="13">
                    <c:v>2.3722199999999782</c:v>
                  </c:pt>
                  <c:pt idx="14">
                    <c:v>9.683860000000001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  <c:spPr>
              <a:ln w="12700"/>
            </c:spPr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axId val="70624000"/>
        <c:axId val="70625920"/>
      </c:scatterChart>
      <c:valAx>
        <c:axId val="70624000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625920"/>
        <c:crosses val="autoZero"/>
        <c:crossBetween val="midCat"/>
        <c:majorUnit val="5"/>
      </c:valAx>
      <c:valAx>
        <c:axId val="70625920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624000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89"/>
          <c:y val="0.14831736657917913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12"/>
          <c:h val="0.7229181406769315"/>
        </c:manualLayout>
      </c:layout>
      <c:scatterChart>
        <c:scatterStyle val="lineMarker"/>
        <c:ser>
          <c:idx val="1"/>
          <c:order val="0"/>
          <c:tx>
            <c:strRef>
              <c:f>'bench-err'!$C$1</c:f>
              <c:strCache>
                <c:ptCount val="1"/>
                <c:pt idx="0">
                  <c:v>MPEG 6Mbps</c:v>
                </c:pt>
              </c:strCache>
            </c:strRef>
          </c:tx>
          <c:marker>
            <c:symbol val="square"/>
            <c:size val="4"/>
          </c:marker>
          <c:errBars>
            <c:errDir val="y"/>
            <c:errBarType val="both"/>
            <c:errValType val="cust"/>
            <c:plus>
              <c:numRef>
                <c:f>'bench-err'!$S$2:$S$44</c:f>
                <c:numCache>
                  <c:formatCode>General</c:formatCode>
                  <c:ptCount val="43"/>
                  <c:pt idx="0">
                    <c:v>2.9751799999999977</c:v>
                  </c:pt>
                  <c:pt idx="1">
                    <c:v>0.23733099999999999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'bench-err'!$K$2:$K$44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5.5278399999999746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'bench-err'!$C$2:$C$44</c:f>
              <c:numCache>
                <c:formatCode>General</c:formatCode>
                <c:ptCount val="43"/>
                <c:pt idx="0">
                  <c:v>17.379100000000001</c:v>
                </c:pt>
                <c:pt idx="1">
                  <c:v>29.623200000000001</c:v>
                </c:pt>
                <c:pt idx="2">
                  <c:v>29.860600000000002</c:v>
                </c:pt>
                <c:pt idx="3">
                  <c:v>29.860600000000002</c:v>
                </c:pt>
                <c:pt idx="4">
                  <c:v>29.860600000000002</c:v>
                </c:pt>
                <c:pt idx="5">
                  <c:v>29.860600000000002</c:v>
                </c:pt>
                <c:pt idx="6">
                  <c:v>29.860600000000002</c:v>
                </c:pt>
                <c:pt idx="7">
                  <c:v>29.860600000000002</c:v>
                </c:pt>
                <c:pt idx="8">
                  <c:v>29.860600000000002</c:v>
                </c:pt>
                <c:pt idx="9">
                  <c:v>29.860600000000002</c:v>
                </c:pt>
                <c:pt idx="10">
                  <c:v>29.860600000000002</c:v>
                </c:pt>
                <c:pt idx="11">
                  <c:v>29.860600000000002</c:v>
                </c:pt>
                <c:pt idx="12">
                  <c:v>29.860600000000002</c:v>
                </c:pt>
                <c:pt idx="13">
                  <c:v>29.860600000000002</c:v>
                </c:pt>
                <c:pt idx="14">
                  <c:v>29.860600000000002</c:v>
                </c:pt>
                <c:pt idx="15">
                  <c:v>29.860600000000002</c:v>
                </c:pt>
                <c:pt idx="16">
                  <c:v>29.860600000000002</c:v>
                </c:pt>
                <c:pt idx="17">
                  <c:v>29.860600000000002</c:v>
                </c:pt>
                <c:pt idx="18">
                  <c:v>29.860600000000002</c:v>
                </c:pt>
                <c:pt idx="19">
                  <c:v>29.860600000000002</c:v>
                </c:pt>
                <c:pt idx="20">
                  <c:v>29.860600000000002</c:v>
                </c:pt>
                <c:pt idx="21">
                  <c:v>29.860600000000002</c:v>
                </c:pt>
                <c:pt idx="22">
                  <c:v>29.860600000000002</c:v>
                </c:pt>
                <c:pt idx="23">
                  <c:v>29.860600000000002</c:v>
                </c:pt>
                <c:pt idx="24">
                  <c:v>29.860600000000002</c:v>
                </c:pt>
                <c:pt idx="25">
                  <c:v>29.860600000000002</c:v>
                </c:pt>
                <c:pt idx="26">
                  <c:v>29.860600000000002</c:v>
                </c:pt>
                <c:pt idx="27">
                  <c:v>29.860600000000002</c:v>
                </c:pt>
                <c:pt idx="28">
                  <c:v>29.860600000000002</c:v>
                </c:pt>
                <c:pt idx="29">
                  <c:v>29.860600000000002</c:v>
                </c:pt>
                <c:pt idx="30">
                  <c:v>29.860600000000002</c:v>
                </c:pt>
                <c:pt idx="31">
                  <c:v>29.860600000000002</c:v>
                </c:pt>
                <c:pt idx="32">
                  <c:v>29.860600000000002</c:v>
                </c:pt>
                <c:pt idx="33">
                  <c:v>29.860600000000002</c:v>
                </c:pt>
                <c:pt idx="34">
                  <c:v>29.860600000000002</c:v>
                </c:pt>
                <c:pt idx="35">
                  <c:v>29.860600000000002</c:v>
                </c:pt>
                <c:pt idx="36">
                  <c:v>29.860600000000002</c:v>
                </c:pt>
                <c:pt idx="37">
                  <c:v>29.860600000000002</c:v>
                </c:pt>
                <c:pt idx="38">
                  <c:v>29.860600000000002</c:v>
                </c:pt>
                <c:pt idx="39">
                  <c:v>29.860600000000002</c:v>
                </c:pt>
                <c:pt idx="40">
                  <c:v>29.860600000000002</c:v>
                </c:pt>
                <c:pt idx="41">
                  <c:v>29.860600000000002</c:v>
                </c:pt>
                <c:pt idx="42">
                  <c:v>29.860600000000002</c:v>
                </c:pt>
              </c:numCache>
            </c:numRef>
          </c:yVal>
        </c:ser>
        <c:axId val="70555136"/>
        <c:axId val="70557056"/>
      </c:scatterChart>
      <c:valAx>
        <c:axId val="70555136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557056"/>
        <c:crosses val="autoZero"/>
        <c:crossBetween val="midCat"/>
        <c:majorUnit val="5"/>
      </c:valAx>
      <c:valAx>
        <c:axId val="70557056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555136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2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34"/>
          <c:y val="0.14831736657917896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12"/>
          <c:h val="0.7229181406769315"/>
        </c:manualLayout>
      </c:layout>
      <c:scatterChart>
        <c:scatterStyle val="lineMarker"/>
        <c:ser>
          <c:idx val="2"/>
          <c:order val="0"/>
          <c:tx>
            <c:strRef>
              <c:f>'bench-err'!$D$1</c:f>
              <c:strCache>
                <c:ptCount val="1"/>
                <c:pt idx="0">
                  <c:v>MPEG 12Mbps</c:v>
                </c:pt>
              </c:strCache>
            </c:strRef>
          </c:tx>
          <c:marker>
            <c:symbol val="triangle"/>
            <c:size val="4"/>
          </c:marker>
          <c:errBars>
            <c:errDir val="y"/>
            <c:errBarType val="both"/>
            <c:errValType val="cust"/>
            <c:plus>
              <c:numRef>
                <c:f>'bench-err'!$T$2:$T$44</c:f>
                <c:numCache>
                  <c:formatCode>General</c:formatCode>
                  <c:ptCount val="43"/>
                  <c:pt idx="0">
                    <c:v>1.0212299999999925</c:v>
                  </c:pt>
                  <c:pt idx="1">
                    <c:v>1.0212299999999925</c:v>
                  </c:pt>
                  <c:pt idx="2">
                    <c:v>1.0212299999999925</c:v>
                  </c:pt>
                  <c:pt idx="3">
                    <c:v>1.0212299999999925</c:v>
                  </c:pt>
                  <c:pt idx="4">
                    <c:v>1.1211800000000001</c:v>
                  </c:pt>
                  <c:pt idx="5">
                    <c:v>0.60147300000000004</c:v>
                  </c:pt>
                  <c:pt idx="6">
                    <c:v>3.9715499999999859</c:v>
                  </c:pt>
                  <c:pt idx="7">
                    <c:v>5.71861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'bench-err'!$L$2:$L$44</c:f>
                <c:numCache>
                  <c:formatCode>General</c:formatCode>
                  <c:ptCount val="43"/>
                  <c:pt idx="0">
                    <c:v>0.28806000000000032</c:v>
                  </c:pt>
                  <c:pt idx="1">
                    <c:v>0.28806000000000032</c:v>
                  </c:pt>
                  <c:pt idx="2">
                    <c:v>0.28806000000000032</c:v>
                  </c:pt>
                  <c:pt idx="3">
                    <c:v>0.28806000000000032</c:v>
                  </c:pt>
                  <c:pt idx="4">
                    <c:v>0.17251200000000044</c:v>
                  </c:pt>
                  <c:pt idx="5">
                    <c:v>0.22162699999999988</c:v>
                  </c:pt>
                  <c:pt idx="6">
                    <c:v>2.9471699999999998</c:v>
                  </c:pt>
                  <c:pt idx="7">
                    <c:v>3.5567899999999977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'bench-err'!$D$2:$D$44</c:f>
              <c:numCache>
                <c:formatCode>General</c:formatCode>
                <c:ptCount val="43"/>
                <c:pt idx="0">
                  <c:v>11.9941</c:v>
                </c:pt>
                <c:pt idx="1">
                  <c:v>11.9941</c:v>
                </c:pt>
                <c:pt idx="2">
                  <c:v>11.9941</c:v>
                </c:pt>
                <c:pt idx="3">
                  <c:v>11.9941</c:v>
                </c:pt>
                <c:pt idx="4">
                  <c:v>11.416700000000002</c:v>
                </c:pt>
                <c:pt idx="5">
                  <c:v>14.945500000000004</c:v>
                </c:pt>
                <c:pt idx="6">
                  <c:v>22.075900000000001</c:v>
                </c:pt>
                <c:pt idx="7">
                  <c:v>26.88059999999987</c:v>
                </c:pt>
                <c:pt idx="8">
                  <c:v>34.056899999999999</c:v>
                </c:pt>
                <c:pt idx="9">
                  <c:v>34.056899999999999</c:v>
                </c:pt>
                <c:pt idx="10">
                  <c:v>34.056899999999999</c:v>
                </c:pt>
                <c:pt idx="11">
                  <c:v>34.056899999999999</c:v>
                </c:pt>
                <c:pt idx="12">
                  <c:v>34.056899999999999</c:v>
                </c:pt>
                <c:pt idx="13">
                  <c:v>34.056899999999999</c:v>
                </c:pt>
                <c:pt idx="14">
                  <c:v>34.056899999999999</c:v>
                </c:pt>
                <c:pt idx="15">
                  <c:v>34.056899999999999</c:v>
                </c:pt>
                <c:pt idx="16">
                  <c:v>34.056899999999999</c:v>
                </c:pt>
                <c:pt idx="17">
                  <c:v>34.056899999999999</c:v>
                </c:pt>
                <c:pt idx="18">
                  <c:v>34.056899999999999</c:v>
                </c:pt>
                <c:pt idx="19">
                  <c:v>34.056899999999999</c:v>
                </c:pt>
                <c:pt idx="20">
                  <c:v>34.056899999999999</c:v>
                </c:pt>
                <c:pt idx="21">
                  <c:v>34.056899999999999</c:v>
                </c:pt>
                <c:pt idx="22">
                  <c:v>34.056899999999999</c:v>
                </c:pt>
                <c:pt idx="23">
                  <c:v>34.056899999999999</c:v>
                </c:pt>
                <c:pt idx="24">
                  <c:v>34.056899999999999</c:v>
                </c:pt>
                <c:pt idx="25">
                  <c:v>34.056899999999999</c:v>
                </c:pt>
                <c:pt idx="26">
                  <c:v>34.056899999999999</c:v>
                </c:pt>
                <c:pt idx="27">
                  <c:v>34.056899999999999</c:v>
                </c:pt>
                <c:pt idx="28">
                  <c:v>34.056899999999999</c:v>
                </c:pt>
                <c:pt idx="29">
                  <c:v>34.056899999999999</c:v>
                </c:pt>
                <c:pt idx="30">
                  <c:v>34.056899999999999</c:v>
                </c:pt>
                <c:pt idx="31">
                  <c:v>34.056899999999999</c:v>
                </c:pt>
                <c:pt idx="32">
                  <c:v>34.056899999999999</c:v>
                </c:pt>
                <c:pt idx="33">
                  <c:v>34.056899999999999</c:v>
                </c:pt>
                <c:pt idx="34">
                  <c:v>34.056899999999999</c:v>
                </c:pt>
                <c:pt idx="35">
                  <c:v>34.056899999999999</c:v>
                </c:pt>
                <c:pt idx="36">
                  <c:v>34.056899999999999</c:v>
                </c:pt>
                <c:pt idx="37">
                  <c:v>34.056899999999999</c:v>
                </c:pt>
                <c:pt idx="38">
                  <c:v>34.056899999999999</c:v>
                </c:pt>
                <c:pt idx="39">
                  <c:v>34.056899999999999</c:v>
                </c:pt>
                <c:pt idx="40">
                  <c:v>34.056899999999999</c:v>
                </c:pt>
                <c:pt idx="41">
                  <c:v>34.056899999999999</c:v>
                </c:pt>
                <c:pt idx="42">
                  <c:v>34.056899999999999</c:v>
                </c:pt>
              </c:numCache>
            </c:numRef>
          </c:yVal>
        </c:ser>
        <c:axId val="70735744"/>
        <c:axId val="70742016"/>
      </c:scatterChart>
      <c:valAx>
        <c:axId val="70735744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742016"/>
        <c:crosses val="autoZero"/>
        <c:crossBetween val="midCat"/>
        <c:majorUnit val="5"/>
      </c:valAx>
      <c:valAx>
        <c:axId val="70742016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735744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34"/>
          <c:y val="0.14831736657917896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12"/>
          <c:h val="0.7229181406769315"/>
        </c:manualLayout>
      </c:layout>
      <c:scatterChart>
        <c:scatterStyle val="lineMarker"/>
        <c:ser>
          <c:idx val="3"/>
          <c:order val="0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x"/>
            <c:size val="4"/>
            <c:spPr>
              <a:solidFill>
                <a:schemeClr val="accent4">
                  <a:lumMod val="75000"/>
                </a:schemeClr>
              </a:solidFill>
            </c:spPr>
          </c:marker>
          <c:errBars>
            <c:errDir val="y"/>
            <c:errBarType val="both"/>
            <c:errValType val="cust"/>
            <c:plus>
              <c:numRef>
                <c:f>'bench-err'!$U$2:$U$44</c:f>
                <c:numCache>
                  <c:formatCode>General</c:formatCode>
                  <c:ptCount val="43"/>
                  <c:pt idx="0">
                    <c:v>0.44015100000000001</c:v>
                  </c:pt>
                  <c:pt idx="1">
                    <c:v>0.44015100000000001</c:v>
                  </c:pt>
                  <c:pt idx="2">
                    <c:v>0.44015100000000001</c:v>
                  </c:pt>
                  <c:pt idx="3">
                    <c:v>0.44015100000000001</c:v>
                  </c:pt>
                  <c:pt idx="4">
                    <c:v>0.44015100000000001</c:v>
                  </c:pt>
                  <c:pt idx="5">
                    <c:v>0.44015100000000001</c:v>
                  </c:pt>
                  <c:pt idx="6">
                    <c:v>0.44015100000000001</c:v>
                  </c:pt>
                  <c:pt idx="7">
                    <c:v>0.44015100000000001</c:v>
                  </c:pt>
                  <c:pt idx="8">
                    <c:v>0.44015100000000001</c:v>
                  </c:pt>
                  <c:pt idx="9">
                    <c:v>0.44015100000000001</c:v>
                  </c:pt>
                  <c:pt idx="10">
                    <c:v>1.0309599999999999</c:v>
                  </c:pt>
                  <c:pt idx="11">
                    <c:v>0.33696400000000287</c:v>
                  </c:pt>
                  <c:pt idx="12">
                    <c:v>2.7838799999999999</c:v>
                  </c:pt>
                  <c:pt idx="13">
                    <c:v>1.5697699999999932</c:v>
                  </c:pt>
                  <c:pt idx="14">
                    <c:v>3.8895300000000002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'bench-err'!$M$2:$M$44</c:f>
                <c:numCache>
                  <c:formatCode>General</c:formatCode>
                  <c:ptCount val="43"/>
                  <c:pt idx="0">
                    <c:v>0.35007000000000038</c:v>
                  </c:pt>
                  <c:pt idx="1">
                    <c:v>0.35007000000000038</c:v>
                  </c:pt>
                  <c:pt idx="2">
                    <c:v>0.35007000000000038</c:v>
                  </c:pt>
                  <c:pt idx="3">
                    <c:v>0.35007000000000038</c:v>
                  </c:pt>
                  <c:pt idx="4">
                    <c:v>0.35007000000000038</c:v>
                  </c:pt>
                  <c:pt idx="5">
                    <c:v>0.35007000000000038</c:v>
                  </c:pt>
                  <c:pt idx="6">
                    <c:v>0.35007000000000038</c:v>
                  </c:pt>
                  <c:pt idx="7">
                    <c:v>0.35007000000000038</c:v>
                  </c:pt>
                  <c:pt idx="8">
                    <c:v>0.35007000000000038</c:v>
                  </c:pt>
                  <c:pt idx="9">
                    <c:v>0.35007000000000038</c:v>
                  </c:pt>
                  <c:pt idx="10">
                    <c:v>1.0699699999999925</c:v>
                  </c:pt>
                  <c:pt idx="11">
                    <c:v>0</c:v>
                  </c:pt>
                  <c:pt idx="12">
                    <c:v>1.0710299999999937</c:v>
                  </c:pt>
                  <c:pt idx="13">
                    <c:v>2.3722199999999813</c:v>
                  </c:pt>
                  <c:pt idx="14">
                    <c:v>9.683860000000001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  <c:spPr>
              <a:ln w="12700"/>
            </c:spPr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axId val="71125248"/>
        <c:axId val="71131520"/>
      </c:scatterChart>
      <c:valAx>
        <c:axId val="71125248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131520"/>
        <c:crosses val="autoZero"/>
        <c:crossBetween val="midCat"/>
        <c:majorUnit val="5"/>
      </c:valAx>
      <c:valAx>
        <c:axId val="71131520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125248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34"/>
          <c:y val="0.14831736657917896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12"/>
          <c:h val="0.7229181406769315"/>
        </c:manualLayout>
      </c:layout>
      <c:scatterChart>
        <c:scatterStyle val="lineMarker"/>
        <c:ser>
          <c:idx val="5"/>
          <c:order val="0"/>
          <c:tx>
            <c:strRef>
              <c:f>'bench-err'!$G$1</c:f>
              <c:strCache>
                <c:ptCount val="1"/>
                <c:pt idx="0">
                  <c:v>MPEG 36Mbps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diamond"/>
            <c:size val="4"/>
            <c:spPr>
              <a:solidFill>
                <a:srgbClr val="FFC000"/>
              </a:solidFill>
              <a:ln>
                <a:noFill/>
              </a:ln>
            </c:spPr>
          </c:marker>
          <c:errBars>
            <c:errDir val="y"/>
            <c:errBarType val="both"/>
            <c:errValType val="cust"/>
            <c:plus>
              <c:numRef>
                <c:f>'bench-err'!$W$2:$W$44</c:f>
                <c:numCache>
                  <c:formatCode>General</c:formatCode>
                  <c:ptCount val="43"/>
                  <c:pt idx="0">
                    <c:v>0.35596000000000155</c:v>
                  </c:pt>
                  <c:pt idx="1">
                    <c:v>0.35596000000000155</c:v>
                  </c:pt>
                  <c:pt idx="2">
                    <c:v>0.35596000000000155</c:v>
                  </c:pt>
                  <c:pt idx="3">
                    <c:v>0.35596000000000155</c:v>
                  </c:pt>
                  <c:pt idx="4">
                    <c:v>0.35596000000000155</c:v>
                  </c:pt>
                  <c:pt idx="5">
                    <c:v>0.35596000000000155</c:v>
                  </c:pt>
                  <c:pt idx="6">
                    <c:v>0.35596000000000155</c:v>
                  </c:pt>
                  <c:pt idx="7">
                    <c:v>0.35596000000000155</c:v>
                  </c:pt>
                  <c:pt idx="8">
                    <c:v>0.35596000000000155</c:v>
                  </c:pt>
                  <c:pt idx="9">
                    <c:v>0.35596000000000155</c:v>
                  </c:pt>
                  <c:pt idx="10">
                    <c:v>0.35596000000000155</c:v>
                  </c:pt>
                  <c:pt idx="11">
                    <c:v>0.35596000000000155</c:v>
                  </c:pt>
                  <c:pt idx="12">
                    <c:v>0.35596000000000155</c:v>
                  </c:pt>
                  <c:pt idx="13">
                    <c:v>0.35596000000000155</c:v>
                  </c:pt>
                  <c:pt idx="14">
                    <c:v>0.35596000000000155</c:v>
                  </c:pt>
                  <c:pt idx="15">
                    <c:v>0.35596000000000155</c:v>
                  </c:pt>
                  <c:pt idx="16">
                    <c:v>0.35596000000000155</c:v>
                  </c:pt>
                  <c:pt idx="17">
                    <c:v>0.35596000000000155</c:v>
                  </c:pt>
                  <c:pt idx="18">
                    <c:v>0.35596000000000155</c:v>
                  </c:pt>
                  <c:pt idx="19">
                    <c:v>0.35596000000000155</c:v>
                  </c:pt>
                  <c:pt idx="20">
                    <c:v>0.35596000000000155</c:v>
                  </c:pt>
                  <c:pt idx="21">
                    <c:v>0.35596000000000155</c:v>
                  </c:pt>
                  <c:pt idx="22">
                    <c:v>0.35596000000000155</c:v>
                  </c:pt>
                  <c:pt idx="23">
                    <c:v>0.35596000000000155</c:v>
                  </c:pt>
                  <c:pt idx="24">
                    <c:v>0.93956499999999643</c:v>
                  </c:pt>
                  <c:pt idx="25">
                    <c:v>0.10254600000000012</c:v>
                  </c:pt>
                  <c:pt idx="26">
                    <c:v>2.0809099999999998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'bench-err'!$O$2:$O$44</c:f>
                <c:numCache>
                  <c:formatCode>General</c:formatCode>
                  <c:ptCount val="43"/>
                  <c:pt idx="0">
                    <c:v>0.62861400000000345</c:v>
                  </c:pt>
                  <c:pt idx="1">
                    <c:v>0.62861400000000345</c:v>
                  </c:pt>
                  <c:pt idx="2">
                    <c:v>0.62861400000000345</c:v>
                  </c:pt>
                  <c:pt idx="3">
                    <c:v>0.62861400000000345</c:v>
                  </c:pt>
                  <c:pt idx="4">
                    <c:v>0.62861400000000345</c:v>
                  </c:pt>
                  <c:pt idx="5">
                    <c:v>0.62861400000000345</c:v>
                  </c:pt>
                  <c:pt idx="6">
                    <c:v>0.62861400000000345</c:v>
                  </c:pt>
                  <c:pt idx="7">
                    <c:v>0.62861400000000345</c:v>
                  </c:pt>
                  <c:pt idx="8">
                    <c:v>0.62861400000000345</c:v>
                  </c:pt>
                  <c:pt idx="9">
                    <c:v>0.62861400000000345</c:v>
                  </c:pt>
                  <c:pt idx="10">
                    <c:v>0.62861400000000345</c:v>
                  </c:pt>
                  <c:pt idx="11">
                    <c:v>0.62861400000000345</c:v>
                  </c:pt>
                  <c:pt idx="12">
                    <c:v>0.62861400000000345</c:v>
                  </c:pt>
                  <c:pt idx="13">
                    <c:v>0.62861400000000345</c:v>
                  </c:pt>
                  <c:pt idx="14">
                    <c:v>0.62861400000000345</c:v>
                  </c:pt>
                  <c:pt idx="15">
                    <c:v>0.62861400000000345</c:v>
                  </c:pt>
                  <c:pt idx="16">
                    <c:v>0.62861400000000345</c:v>
                  </c:pt>
                  <c:pt idx="17">
                    <c:v>0.62861400000000345</c:v>
                  </c:pt>
                  <c:pt idx="18">
                    <c:v>0.62861400000000345</c:v>
                  </c:pt>
                  <c:pt idx="19">
                    <c:v>0.62861400000000345</c:v>
                  </c:pt>
                  <c:pt idx="20">
                    <c:v>0.62861400000000345</c:v>
                  </c:pt>
                  <c:pt idx="21">
                    <c:v>0.62861400000000345</c:v>
                  </c:pt>
                  <c:pt idx="22">
                    <c:v>0.62861400000000345</c:v>
                  </c:pt>
                  <c:pt idx="23">
                    <c:v>0.62861400000000345</c:v>
                  </c:pt>
                  <c:pt idx="24">
                    <c:v>0.11704000000000002</c:v>
                  </c:pt>
                  <c:pt idx="25">
                    <c:v>0.29897500000000032</c:v>
                  </c:pt>
                  <c:pt idx="26">
                    <c:v>1.803369999999993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'bench-err'!$G$2:$G$44</c:f>
              <c:numCache>
                <c:formatCode>General</c:formatCode>
                <c:ptCount val="43"/>
                <c:pt idx="0">
                  <c:v>12.3447</c:v>
                </c:pt>
                <c:pt idx="1">
                  <c:v>12.3447</c:v>
                </c:pt>
                <c:pt idx="2">
                  <c:v>12.3447</c:v>
                </c:pt>
                <c:pt idx="3">
                  <c:v>12.3447</c:v>
                </c:pt>
                <c:pt idx="4">
                  <c:v>12.3447</c:v>
                </c:pt>
                <c:pt idx="5">
                  <c:v>12.3447</c:v>
                </c:pt>
                <c:pt idx="6">
                  <c:v>12.3447</c:v>
                </c:pt>
                <c:pt idx="7">
                  <c:v>12.3447</c:v>
                </c:pt>
                <c:pt idx="8">
                  <c:v>12.3447</c:v>
                </c:pt>
                <c:pt idx="9">
                  <c:v>12.3447</c:v>
                </c:pt>
                <c:pt idx="10">
                  <c:v>12.3447</c:v>
                </c:pt>
                <c:pt idx="11">
                  <c:v>12.3447</c:v>
                </c:pt>
                <c:pt idx="12">
                  <c:v>12.3447</c:v>
                </c:pt>
                <c:pt idx="13">
                  <c:v>12.3447</c:v>
                </c:pt>
                <c:pt idx="14">
                  <c:v>12.3447</c:v>
                </c:pt>
                <c:pt idx="15">
                  <c:v>12.3447</c:v>
                </c:pt>
                <c:pt idx="16">
                  <c:v>12.3447</c:v>
                </c:pt>
                <c:pt idx="17">
                  <c:v>12.3447</c:v>
                </c:pt>
                <c:pt idx="18">
                  <c:v>12.3447</c:v>
                </c:pt>
                <c:pt idx="19">
                  <c:v>12.3447</c:v>
                </c:pt>
                <c:pt idx="20">
                  <c:v>12.3447</c:v>
                </c:pt>
                <c:pt idx="21">
                  <c:v>12.3447</c:v>
                </c:pt>
                <c:pt idx="22">
                  <c:v>12.3447</c:v>
                </c:pt>
                <c:pt idx="23">
                  <c:v>12.3447</c:v>
                </c:pt>
                <c:pt idx="24">
                  <c:v>11.552200000000004</c:v>
                </c:pt>
                <c:pt idx="25">
                  <c:v>13.665700000000006</c:v>
                </c:pt>
                <c:pt idx="26">
                  <c:v>18.964999999999989</c:v>
                </c:pt>
                <c:pt idx="27">
                  <c:v>42.717500000000001</c:v>
                </c:pt>
                <c:pt idx="28">
                  <c:v>42.717500000000001</c:v>
                </c:pt>
                <c:pt idx="29">
                  <c:v>42.717500000000001</c:v>
                </c:pt>
                <c:pt idx="30">
                  <c:v>42.717500000000001</c:v>
                </c:pt>
                <c:pt idx="31">
                  <c:v>42.717500000000001</c:v>
                </c:pt>
                <c:pt idx="32">
                  <c:v>42.717500000000001</c:v>
                </c:pt>
                <c:pt idx="33">
                  <c:v>42.717500000000001</c:v>
                </c:pt>
                <c:pt idx="34">
                  <c:v>42.717500000000001</c:v>
                </c:pt>
                <c:pt idx="35">
                  <c:v>42.717500000000001</c:v>
                </c:pt>
                <c:pt idx="36">
                  <c:v>42.717500000000001</c:v>
                </c:pt>
                <c:pt idx="37">
                  <c:v>42.717500000000001</c:v>
                </c:pt>
                <c:pt idx="38">
                  <c:v>42.717500000000001</c:v>
                </c:pt>
                <c:pt idx="39">
                  <c:v>42.717500000000001</c:v>
                </c:pt>
                <c:pt idx="40">
                  <c:v>42.717500000000001</c:v>
                </c:pt>
                <c:pt idx="41">
                  <c:v>42.717500000000001</c:v>
                </c:pt>
                <c:pt idx="42">
                  <c:v>42.717500000000001</c:v>
                </c:pt>
              </c:numCache>
            </c:numRef>
          </c:yVal>
        </c:ser>
        <c:axId val="71064192"/>
        <c:axId val="71070464"/>
      </c:scatterChart>
      <c:valAx>
        <c:axId val="71064192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070464"/>
        <c:crosses val="autoZero"/>
        <c:crossBetween val="midCat"/>
        <c:majorUnit val="5"/>
      </c:valAx>
      <c:valAx>
        <c:axId val="71070464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064192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rgbClr val="FFC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34"/>
          <c:y val="0.14831736657917896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34"/>
          <c:h val="0.7229181406769315"/>
        </c:manualLayout>
      </c:layout>
      <c:scatterChart>
        <c:scatterStyle val="lineMarker"/>
        <c:ser>
          <c:idx val="6"/>
          <c:order val="0"/>
          <c:tx>
            <c:strRef>
              <c:f>'bench-err'!$H$1</c:f>
              <c:strCache>
                <c:ptCount val="1"/>
                <c:pt idx="0">
                  <c:v>MPEG 48Mbps</c:v>
                </c:pt>
              </c:strCache>
            </c:strRef>
          </c:tx>
          <c:spPr>
            <a:ln w="38100"/>
          </c:spPr>
          <c:marker>
            <c:symbol val="plus"/>
            <c:size val="7"/>
            <c:spPr>
              <a:ln w="38100"/>
            </c:spPr>
          </c:marker>
          <c:errBars>
            <c:errDir val="y"/>
            <c:errBarType val="both"/>
            <c:errValType val="cust"/>
            <c:plus>
              <c:numRef>
                <c:f>'bench-err'!$X$2:$X$44</c:f>
                <c:numCache>
                  <c:formatCode>General</c:formatCode>
                  <c:ptCount val="43"/>
                  <c:pt idx="0">
                    <c:v>0.185340000000001</c:v>
                  </c:pt>
                  <c:pt idx="1">
                    <c:v>0.185340000000001</c:v>
                  </c:pt>
                  <c:pt idx="2">
                    <c:v>0.185340000000001</c:v>
                  </c:pt>
                  <c:pt idx="3">
                    <c:v>0.185340000000001</c:v>
                  </c:pt>
                  <c:pt idx="4">
                    <c:v>0.185340000000001</c:v>
                  </c:pt>
                  <c:pt idx="5">
                    <c:v>0.185340000000001</c:v>
                  </c:pt>
                  <c:pt idx="6">
                    <c:v>0.185340000000001</c:v>
                  </c:pt>
                  <c:pt idx="7">
                    <c:v>0.185340000000001</c:v>
                  </c:pt>
                  <c:pt idx="8">
                    <c:v>0.185340000000001</c:v>
                  </c:pt>
                  <c:pt idx="9">
                    <c:v>0.185340000000001</c:v>
                  </c:pt>
                  <c:pt idx="10">
                    <c:v>0.185340000000001</c:v>
                  </c:pt>
                  <c:pt idx="11">
                    <c:v>0.185340000000001</c:v>
                  </c:pt>
                  <c:pt idx="12">
                    <c:v>0.185340000000001</c:v>
                  </c:pt>
                  <c:pt idx="13">
                    <c:v>0.185340000000001</c:v>
                  </c:pt>
                  <c:pt idx="14">
                    <c:v>0.185340000000001</c:v>
                  </c:pt>
                  <c:pt idx="15">
                    <c:v>0.185340000000001</c:v>
                  </c:pt>
                  <c:pt idx="16">
                    <c:v>0.185340000000001</c:v>
                  </c:pt>
                  <c:pt idx="17">
                    <c:v>0.185340000000001</c:v>
                  </c:pt>
                  <c:pt idx="18">
                    <c:v>0.185340000000001</c:v>
                  </c:pt>
                  <c:pt idx="19">
                    <c:v>0.185340000000001</c:v>
                  </c:pt>
                  <c:pt idx="20">
                    <c:v>0.185340000000001</c:v>
                  </c:pt>
                  <c:pt idx="21">
                    <c:v>0.185340000000001</c:v>
                  </c:pt>
                  <c:pt idx="22">
                    <c:v>0.185340000000001</c:v>
                  </c:pt>
                  <c:pt idx="23">
                    <c:v>0.185340000000001</c:v>
                  </c:pt>
                  <c:pt idx="24">
                    <c:v>0.185340000000001</c:v>
                  </c:pt>
                  <c:pt idx="25">
                    <c:v>0.185340000000001</c:v>
                  </c:pt>
                  <c:pt idx="26">
                    <c:v>0.185340000000001</c:v>
                  </c:pt>
                  <c:pt idx="27">
                    <c:v>0.185340000000001</c:v>
                  </c:pt>
                  <c:pt idx="28">
                    <c:v>0.185340000000001</c:v>
                  </c:pt>
                  <c:pt idx="29">
                    <c:v>0.185340000000001</c:v>
                  </c:pt>
                  <c:pt idx="30">
                    <c:v>0.185340000000001</c:v>
                  </c:pt>
                  <c:pt idx="31">
                    <c:v>0.185340000000001</c:v>
                  </c:pt>
                  <c:pt idx="32">
                    <c:v>0.185340000000001</c:v>
                  </c:pt>
                  <c:pt idx="33">
                    <c:v>0.609568</c:v>
                  </c:pt>
                  <c:pt idx="34">
                    <c:v>0.94865900000000425</c:v>
                  </c:pt>
                  <c:pt idx="35">
                    <c:v>1.5064</c:v>
                  </c:pt>
                  <c:pt idx="36">
                    <c:v>8.5962300000000003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'bench-err'!$P$2:$P$44</c:f>
                <c:numCache>
                  <c:formatCode>General</c:formatCode>
                  <c:ptCount val="43"/>
                  <c:pt idx="0">
                    <c:v>0.22994100000000101</c:v>
                  </c:pt>
                  <c:pt idx="1">
                    <c:v>0.22994100000000101</c:v>
                  </c:pt>
                  <c:pt idx="2">
                    <c:v>0.22994100000000101</c:v>
                  </c:pt>
                  <c:pt idx="3">
                    <c:v>0.22994100000000101</c:v>
                  </c:pt>
                  <c:pt idx="4">
                    <c:v>0.22994100000000101</c:v>
                  </c:pt>
                  <c:pt idx="5">
                    <c:v>0.22994100000000101</c:v>
                  </c:pt>
                  <c:pt idx="6">
                    <c:v>0.22994100000000101</c:v>
                  </c:pt>
                  <c:pt idx="7">
                    <c:v>0.22994100000000101</c:v>
                  </c:pt>
                  <c:pt idx="8">
                    <c:v>0.22994100000000101</c:v>
                  </c:pt>
                  <c:pt idx="9">
                    <c:v>0.22994100000000101</c:v>
                  </c:pt>
                  <c:pt idx="10">
                    <c:v>0.22994100000000101</c:v>
                  </c:pt>
                  <c:pt idx="11">
                    <c:v>0.22994100000000101</c:v>
                  </c:pt>
                  <c:pt idx="12">
                    <c:v>0.22994100000000101</c:v>
                  </c:pt>
                  <c:pt idx="13">
                    <c:v>0.22994100000000101</c:v>
                  </c:pt>
                  <c:pt idx="14">
                    <c:v>0.22994100000000101</c:v>
                  </c:pt>
                  <c:pt idx="15">
                    <c:v>0.22994100000000101</c:v>
                  </c:pt>
                  <c:pt idx="16">
                    <c:v>0.22994100000000101</c:v>
                  </c:pt>
                  <c:pt idx="17">
                    <c:v>0.22994100000000101</c:v>
                  </c:pt>
                  <c:pt idx="18">
                    <c:v>0.22994100000000101</c:v>
                  </c:pt>
                  <c:pt idx="19">
                    <c:v>0.22994100000000101</c:v>
                  </c:pt>
                  <c:pt idx="20">
                    <c:v>0.22994100000000101</c:v>
                  </c:pt>
                  <c:pt idx="21">
                    <c:v>0.22994100000000101</c:v>
                  </c:pt>
                  <c:pt idx="22">
                    <c:v>0.22994100000000101</c:v>
                  </c:pt>
                  <c:pt idx="23">
                    <c:v>0.22994100000000101</c:v>
                  </c:pt>
                  <c:pt idx="24">
                    <c:v>0.22994100000000101</c:v>
                  </c:pt>
                  <c:pt idx="25">
                    <c:v>0.22994100000000101</c:v>
                  </c:pt>
                  <c:pt idx="26">
                    <c:v>0.22994100000000101</c:v>
                  </c:pt>
                  <c:pt idx="27">
                    <c:v>0.22994100000000101</c:v>
                  </c:pt>
                  <c:pt idx="28">
                    <c:v>0.22994100000000101</c:v>
                  </c:pt>
                  <c:pt idx="29">
                    <c:v>0.22994100000000101</c:v>
                  </c:pt>
                  <c:pt idx="30">
                    <c:v>0.22994100000000101</c:v>
                  </c:pt>
                  <c:pt idx="31">
                    <c:v>0.22994100000000101</c:v>
                  </c:pt>
                  <c:pt idx="32">
                    <c:v>0.22994100000000101</c:v>
                  </c:pt>
                  <c:pt idx="33">
                    <c:v>0.71167400000000425</c:v>
                  </c:pt>
                  <c:pt idx="34">
                    <c:v>0.76062000000000496</c:v>
                  </c:pt>
                  <c:pt idx="35">
                    <c:v>0.88576900000000003</c:v>
                  </c:pt>
                  <c:pt idx="36">
                    <c:v>4.7305099999999998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'bench-err'!$H$2:$H$44</c:f>
              <c:numCache>
                <c:formatCode>General</c:formatCode>
                <c:ptCount val="43"/>
                <c:pt idx="0">
                  <c:v>12.6363</c:v>
                </c:pt>
                <c:pt idx="1">
                  <c:v>12.6363</c:v>
                </c:pt>
                <c:pt idx="2">
                  <c:v>12.6363</c:v>
                </c:pt>
                <c:pt idx="3">
                  <c:v>12.6363</c:v>
                </c:pt>
                <c:pt idx="4">
                  <c:v>12.6363</c:v>
                </c:pt>
                <c:pt idx="5">
                  <c:v>12.6363</c:v>
                </c:pt>
                <c:pt idx="6">
                  <c:v>12.6363</c:v>
                </c:pt>
                <c:pt idx="7">
                  <c:v>12.6363</c:v>
                </c:pt>
                <c:pt idx="8">
                  <c:v>12.6363</c:v>
                </c:pt>
                <c:pt idx="9">
                  <c:v>12.6363</c:v>
                </c:pt>
                <c:pt idx="10">
                  <c:v>12.6363</c:v>
                </c:pt>
                <c:pt idx="11">
                  <c:v>12.6363</c:v>
                </c:pt>
                <c:pt idx="12">
                  <c:v>12.6363</c:v>
                </c:pt>
                <c:pt idx="13">
                  <c:v>12.6363</c:v>
                </c:pt>
                <c:pt idx="14">
                  <c:v>12.6363</c:v>
                </c:pt>
                <c:pt idx="15">
                  <c:v>12.6363</c:v>
                </c:pt>
                <c:pt idx="16">
                  <c:v>12.6363</c:v>
                </c:pt>
                <c:pt idx="17">
                  <c:v>12.6363</c:v>
                </c:pt>
                <c:pt idx="18">
                  <c:v>12.6363</c:v>
                </c:pt>
                <c:pt idx="19">
                  <c:v>12.6363</c:v>
                </c:pt>
                <c:pt idx="20">
                  <c:v>12.6363</c:v>
                </c:pt>
                <c:pt idx="21">
                  <c:v>12.6363</c:v>
                </c:pt>
                <c:pt idx="22">
                  <c:v>12.6363</c:v>
                </c:pt>
                <c:pt idx="23">
                  <c:v>12.6363</c:v>
                </c:pt>
                <c:pt idx="24">
                  <c:v>12.6363</c:v>
                </c:pt>
                <c:pt idx="25">
                  <c:v>12.6363</c:v>
                </c:pt>
                <c:pt idx="26">
                  <c:v>12.6363</c:v>
                </c:pt>
                <c:pt idx="27">
                  <c:v>12.6363</c:v>
                </c:pt>
                <c:pt idx="28">
                  <c:v>12.6363</c:v>
                </c:pt>
                <c:pt idx="29">
                  <c:v>12.6363</c:v>
                </c:pt>
                <c:pt idx="30">
                  <c:v>12.6363</c:v>
                </c:pt>
                <c:pt idx="31">
                  <c:v>12.6363</c:v>
                </c:pt>
                <c:pt idx="32">
                  <c:v>12.6363</c:v>
                </c:pt>
                <c:pt idx="33">
                  <c:v>11.9846</c:v>
                </c:pt>
                <c:pt idx="34">
                  <c:v>13.659700000000004</c:v>
                </c:pt>
                <c:pt idx="35">
                  <c:v>18.501799999999989</c:v>
                </c:pt>
                <c:pt idx="36">
                  <c:v>28.767299999999889</c:v>
                </c:pt>
                <c:pt idx="37">
                  <c:v>45.616100000000003</c:v>
                </c:pt>
                <c:pt idx="38">
                  <c:v>45.616100000000003</c:v>
                </c:pt>
                <c:pt idx="39">
                  <c:v>45.616100000000003</c:v>
                </c:pt>
                <c:pt idx="40">
                  <c:v>45.616100000000003</c:v>
                </c:pt>
                <c:pt idx="41">
                  <c:v>45.616100000000003</c:v>
                </c:pt>
                <c:pt idx="42">
                  <c:v>45.616100000000003</c:v>
                </c:pt>
              </c:numCache>
            </c:numRef>
          </c:yVal>
        </c:ser>
        <c:axId val="71248896"/>
        <c:axId val="71267456"/>
      </c:scatterChart>
      <c:valAx>
        <c:axId val="71248896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267456"/>
        <c:crosses val="autoZero"/>
        <c:crossBetween val="midCat"/>
        <c:majorUnit val="5"/>
      </c:valAx>
      <c:valAx>
        <c:axId val="71267456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248896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5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56"/>
          <c:y val="0.14831736657917902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839795342037969"/>
          <c:y val="6.6688161824599509E-2"/>
          <c:w val="0.66960349476863734"/>
          <c:h val="0.7229181406769315"/>
        </c:manualLayout>
      </c:layout>
      <c:scatterChart>
        <c:scatterStyle val="lineMarker"/>
        <c:ser>
          <c:idx val="1"/>
          <c:order val="0"/>
          <c:tx>
            <c:strRef>
              <c:f>'bench-err'!$C$1</c:f>
              <c:strCache>
                <c:ptCount val="1"/>
                <c:pt idx="0">
                  <c:v>MPEG 6Mbps</c:v>
                </c:pt>
              </c:strCache>
            </c:strRef>
          </c:tx>
          <c:marker>
            <c:symbol val="square"/>
            <c:size val="4"/>
          </c:marker>
          <c:errBars>
            <c:errDir val="y"/>
            <c:errBarType val="both"/>
            <c:errValType val="cust"/>
            <c:plus>
              <c:numRef>
                <c:f>'bench-err'!$S$2:$S$44</c:f>
                <c:numCache>
                  <c:formatCode>General</c:formatCode>
                  <c:ptCount val="43"/>
                  <c:pt idx="0">
                    <c:v>2.9751799999999977</c:v>
                  </c:pt>
                  <c:pt idx="1">
                    <c:v>0.23733099999999999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'bench-err'!$K$2:$K$44</c:f>
                <c:numCache>
                  <c:formatCode>General</c:formatCode>
                  <c:ptCount val="43"/>
                  <c:pt idx="0">
                    <c:v>0</c:v>
                  </c:pt>
                  <c:pt idx="1">
                    <c:v>5.5278399999999746</c:v>
                  </c:pt>
                  <c:pt idx="2">
                    <c:v>0</c:v>
                  </c:pt>
                  <c:pt idx="3">
                    <c:v>0</c:v>
                  </c:pt>
                  <c:pt idx="4">
                    <c:v>0</c:v>
                  </c:pt>
                  <c:pt idx="5">
                    <c:v>0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'bench-err'!$C$2:$C$44</c:f>
              <c:numCache>
                <c:formatCode>General</c:formatCode>
                <c:ptCount val="43"/>
                <c:pt idx="0">
                  <c:v>17.379100000000001</c:v>
                </c:pt>
                <c:pt idx="1">
                  <c:v>29.623200000000001</c:v>
                </c:pt>
                <c:pt idx="2">
                  <c:v>29.860600000000002</c:v>
                </c:pt>
                <c:pt idx="3">
                  <c:v>29.860600000000002</c:v>
                </c:pt>
                <c:pt idx="4">
                  <c:v>29.860600000000002</c:v>
                </c:pt>
                <c:pt idx="5">
                  <c:v>29.860600000000002</c:v>
                </c:pt>
                <c:pt idx="6">
                  <c:v>29.860600000000002</c:v>
                </c:pt>
                <c:pt idx="7">
                  <c:v>29.860600000000002</c:v>
                </c:pt>
                <c:pt idx="8">
                  <c:v>29.860600000000002</c:v>
                </c:pt>
                <c:pt idx="9">
                  <c:v>29.860600000000002</c:v>
                </c:pt>
                <c:pt idx="10">
                  <c:v>29.860600000000002</c:v>
                </c:pt>
                <c:pt idx="11">
                  <c:v>29.860600000000002</c:v>
                </c:pt>
                <c:pt idx="12">
                  <c:v>29.860600000000002</c:v>
                </c:pt>
                <c:pt idx="13">
                  <c:v>29.860600000000002</c:v>
                </c:pt>
                <c:pt idx="14">
                  <c:v>29.860600000000002</c:v>
                </c:pt>
                <c:pt idx="15">
                  <c:v>29.860600000000002</c:v>
                </c:pt>
                <c:pt idx="16">
                  <c:v>29.860600000000002</c:v>
                </c:pt>
                <c:pt idx="17">
                  <c:v>29.860600000000002</c:v>
                </c:pt>
                <c:pt idx="18">
                  <c:v>29.860600000000002</c:v>
                </c:pt>
                <c:pt idx="19">
                  <c:v>29.860600000000002</c:v>
                </c:pt>
                <c:pt idx="20">
                  <c:v>29.860600000000002</c:v>
                </c:pt>
                <c:pt idx="21">
                  <c:v>29.860600000000002</c:v>
                </c:pt>
                <c:pt idx="22">
                  <c:v>29.860600000000002</c:v>
                </c:pt>
                <c:pt idx="23">
                  <c:v>29.860600000000002</c:v>
                </c:pt>
                <c:pt idx="24">
                  <c:v>29.860600000000002</c:v>
                </c:pt>
                <c:pt idx="25">
                  <c:v>29.860600000000002</c:v>
                </c:pt>
                <c:pt idx="26">
                  <c:v>29.860600000000002</c:v>
                </c:pt>
                <c:pt idx="27">
                  <c:v>29.860600000000002</c:v>
                </c:pt>
                <c:pt idx="28">
                  <c:v>29.860600000000002</c:v>
                </c:pt>
                <c:pt idx="29">
                  <c:v>29.860600000000002</c:v>
                </c:pt>
                <c:pt idx="30">
                  <c:v>29.860600000000002</c:v>
                </c:pt>
                <c:pt idx="31">
                  <c:v>29.860600000000002</c:v>
                </c:pt>
                <c:pt idx="32">
                  <c:v>29.860600000000002</c:v>
                </c:pt>
                <c:pt idx="33">
                  <c:v>29.860600000000002</c:v>
                </c:pt>
                <c:pt idx="34">
                  <c:v>29.860600000000002</c:v>
                </c:pt>
                <c:pt idx="35">
                  <c:v>29.860600000000002</c:v>
                </c:pt>
                <c:pt idx="36">
                  <c:v>29.860600000000002</c:v>
                </c:pt>
                <c:pt idx="37">
                  <c:v>29.860600000000002</c:v>
                </c:pt>
                <c:pt idx="38">
                  <c:v>29.860600000000002</c:v>
                </c:pt>
                <c:pt idx="39">
                  <c:v>29.860600000000002</c:v>
                </c:pt>
                <c:pt idx="40">
                  <c:v>29.860600000000002</c:v>
                </c:pt>
                <c:pt idx="41">
                  <c:v>29.860600000000002</c:v>
                </c:pt>
                <c:pt idx="42">
                  <c:v>29.860600000000002</c:v>
                </c:pt>
              </c:numCache>
            </c:numRef>
          </c:yVal>
        </c:ser>
        <c:ser>
          <c:idx val="2"/>
          <c:order val="1"/>
          <c:tx>
            <c:strRef>
              <c:f>'bench-err'!$D$1</c:f>
              <c:strCache>
                <c:ptCount val="1"/>
                <c:pt idx="0">
                  <c:v>MPEG 12Mbps</c:v>
                </c:pt>
              </c:strCache>
            </c:strRef>
          </c:tx>
          <c:marker>
            <c:symbol val="triangle"/>
            <c:size val="4"/>
          </c:marker>
          <c:errBars>
            <c:errDir val="y"/>
            <c:errBarType val="both"/>
            <c:errValType val="cust"/>
            <c:plus>
              <c:numRef>
                <c:f>'bench-err'!$T$2:$T$44</c:f>
                <c:numCache>
                  <c:formatCode>General</c:formatCode>
                  <c:ptCount val="43"/>
                  <c:pt idx="0">
                    <c:v>1.0212299999999916</c:v>
                  </c:pt>
                  <c:pt idx="1">
                    <c:v>1.0212299999999916</c:v>
                  </c:pt>
                  <c:pt idx="2">
                    <c:v>1.0212299999999916</c:v>
                  </c:pt>
                  <c:pt idx="3">
                    <c:v>1.0212299999999916</c:v>
                  </c:pt>
                  <c:pt idx="4">
                    <c:v>1.1211800000000001</c:v>
                  </c:pt>
                  <c:pt idx="5">
                    <c:v>0.60147300000000004</c:v>
                  </c:pt>
                  <c:pt idx="6">
                    <c:v>3.9715499999999841</c:v>
                  </c:pt>
                  <c:pt idx="7">
                    <c:v>5.71861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'bench-err'!$L$2:$L$44</c:f>
                <c:numCache>
                  <c:formatCode>General</c:formatCode>
                  <c:ptCount val="43"/>
                  <c:pt idx="0">
                    <c:v>0.28806000000000032</c:v>
                  </c:pt>
                  <c:pt idx="1">
                    <c:v>0.28806000000000032</c:v>
                  </c:pt>
                  <c:pt idx="2">
                    <c:v>0.28806000000000032</c:v>
                  </c:pt>
                  <c:pt idx="3">
                    <c:v>0.28806000000000032</c:v>
                  </c:pt>
                  <c:pt idx="4">
                    <c:v>0.17251200000000044</c:v>
                  </c:pt>
                  <c:pt idx="5">
                    <c:v>0.22162699999999988</c:v>
                  </c:pt>
                  <c:pt idx="6">
                    <c:v>2.9471699999999998</c:v>
                  </c:pt>
                  <c:pt idx="7">
                    <c:v>3.5567899999999977</c:v>
                  </c:pt>
                  <c:pt idx="8">
                    <c:v>0</c:v>
                  </c:pt>
                  <c:pt idx="9">
                    <c:v>0</c:v>
                  </c:pt>
                  <c:pt idx="10">
                    <c:v>0</c:v>
                  </c:pt>
                  <c:pt idx="11">
                    <c:v>0</c:v>
                  </c:pt>
                  <c:pt idx="12">
                    <c:v>0</c:v>
                  </c:pt>
                  <c:pt idx="13">
                    <c:v>0</c:v>
                  </c:pt>
                  <c:pt idx="14">
                    <c:v>0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'bench-err'!$D$2:$D$44</c:f>
              <c:numCache>
                <c:formatCode>General</c:formatCode>
                <c:ptCount val="43"/>
                <c:pt idx="0">
                  <c:v>11.9941</c:v>
                </c:pt>
                <c:pt idx="1">
                  <c:v>11.9941</c:v>
                </c:pt>
                <c:pt idx="2">
                  <c:v>11.9941</c:v>
                </c:pt>
                <c:pt idx="3">
                  <c:v>11.9941</c:v>
                </c:pt>
                <c:pt idx="4">
                  <c:v>11.416700000000002</c:v>
                </c:pt>
                <c:pt idx="5">
                  <c:v>14.945500000000004</c:v>
                </c:pt>
                <c:pt idx="6">
                  <c:v>22.075900000000001</c:v>
                </c:pt>
                <c:pt idx="7">
                  <c:v>26.880599999999863</c:v>
                </c:pt>
                <c:pt idx="8">
                  <c:v>34.056899999999999</c:v>
                </c:pt>
                <c:pt idx="9">
                  <c:v>34.056899999999999</c:v>
                </c:pt>
                <c:pt idx="10">
                  <c:v>34.056899999999999</c:v>
                </c:pt>
                <c:pt idx="11">
                  <c:v>34.056899999999999</c:v>
                </c:pt>
                <c:pt idx="12">
                  <c:v>34.056899999999999</c:v>
                </c:pt>
                <c:pt idx="13">
                  <c:v>34.056899999999999</c:v>
                </c:pt>
                <c:pt idx="14">
                  <c:v>34.056899999999999</c:v>
                </c:pt>
                <c:pt idx="15">
                  <c:v>34.056899999999999</c:v>
                </c:pt>
                <c:pt idx="16">
                  <c:v>34.056899999999999</c:v>
                </c:pt>
                <c:pt idx="17">
                  <c:v>34.056899999999999</c:v>
                </c:pt>
                <c:pt idx="18">
                  <c:v>34.056899999999999</c:v>
                </c:pt>
                <c:pt idx="19">
                  <c:v>34.056899999999999</c:v>
                </c:pt>
                <c:pt idx="20">
                  <c:v>34.056899999999999</c:v>
                </c:pt>
                <c:pt idx="21">
                  <c:v>34.056899999999999</c:v>
                </c:pt>
                <c:pt idx="22">
                  <c:v>34.056899999999999</c:v>
                </c:pt>
                <c:pt idx="23">
                  <c:v>34.056899999999999</c:v>
                </c:pt>
                <c:pt idx="24">
                  <c:v>34.056899999999999</c:v>
                </c:pt>
                <c:pt idx="25">
                  <c:v>34.056899999999999</c:v>
                </c:pt>
                <c:pt idx="26">
                  <c:v>34.056899999999999</c:v>
                </c:pt>
                <c:pt idx="27">
                  <c:v>34.056899999999999</c:v>
                </c:pt>
                <c:pt idx="28">
                  <c:v>34.056899999999999</c:v>
                </c:pt>
                <c:pt idx="29">
                  <c:v>34.056899999999999</c:v>
                </c:pt>
                <c:pt idx="30">
                  <c:v>34.056899999999999</c:v>
                </c:pt>
                <c:pt idx="31">
                  <c:v>34.056899999999999</c:v>
                </c:pt>
                <c:pt idx="32">
                  <c:v>34.056899999999999</c:v>
                </c:pt>
                <c:pt idx="33">
                  <c:v>34.056899999999999</c:v>
                </c:pt>
                <c:pt idx="34">
                  <c:v>34.056899999999999</c:v>
                </c:pt>
                <c:pt idx="35">
                  <c:v>34.056899999999999</c:v>
                </c:pt>
                <c:pt idx="36">
                  <c:v>34.056899999999999</c:v>
                </c:pt>
                <c:pt idx="37">
                  <c:v>34.056899999999999</c:v>
                </c:pt>
                <c:pt idx="38">
                  <c:v>34.056899999999999</c:v>
                </c:pt>
                <c:pt idx="39">
                  <c:v>34.056899999999999</c:v>
                </c:pt>
                <c:pt idx="40">
                  <c:v>34.056899999999999</c:v>
                </c:pt>
                <c:pt idx="41">
                  <c:v>34.056899999999999</c:v>
                </c:pt>
                <c:pt idx="42">
                  <c:v>34.056899999999999</c:v>
                </c:pt>
              </c:numCache>
            </c:numRef>
          </c:yVal>
        </c:ser>
        <c:ser>
          <c:idx val="3"/>
          <c:order val="2"/>
          <c:tx>
            <c:strRef>
              <c:f>'bench-err'!$E$1</c:f>
              <c:strCache>
                <c:ptCount val="1"/>
                <c:pt idx="0">
                  <c:v>MPEG 18Mbps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x"/>
            <c:size val="4"/>
            <c:spPr>
              <a:solidFill>
                <a:schemeClr val="accent4">
                  <a:lumMod val="75000"/>
                </a:schemeClr>
              </a:solidFill>
            </c:spPr>
          </c:marker>
          <c:errBars>
            <c:errDir val="y"/>
            <c:errBarType val="both"/>
            <c:errValType val="cust"/>
            <c:plus>
              <c:numRef>
                <c:f>'bench-err'!$U$2:$U$44</c:f>
                <c:numCache>
                  <c:formatCode>General</c:formatCode>
                  <c:ptCount val="43"/>
                  <c:pt idx="0">
                    <c:v>0.44015100000000001</c:v>
                  </c:pt>
                  <c:pt idx="1">
                    <c:v>0.44015100000000001</c:v>
                  </c:pt>
                  <c:pt idx="2">
                    <c:v>0.44015100000000001</c:v>
                  </c:pt>
                  <c:pt idx="3">
                    <c:v>0.44015100000000001</c:v>
                  </c:pt>
                  <c:pt idx="4">
                    <c:v>0.44015100000000001</c:v>
                  </c:pt>
                  <c:pt idx="5">
                    <c:v>0.44015100000000001</c:v>
                  </c:pt>
                  <c:pt idx="6">
                    <c:v>0.44015100000000001</c:v>
                  </c:pt>
                  <c:pt idx="7">
                    <c:v>0.44015100000000001</c:v>
                  </c:pt>
                  <c:pt idx="8">
                    <c:v>0.44015100000000001</c:v>
                  </c:pt>
                  <c:pt idx="9">
                    <c:v>0.44015100000000001</c:v>
                  </c:pt>
                  <c:pt idx="10">
                    <c:v>1.0309599999999999</c:v>
                  </c:pt>
                  <c:pt idx="11">
                    <c:v>0.33696400000000304</c:v>
                  </c:pt>
                  <c:pt idx="12">
                    <c:v>2.7838799999999999</c:v>
                  </c:pt>
                  <c:pt idx="13">
                    <c:v>1.5697699999999928</c:v>
                  </c:pt>
                  <c:pt idx="14">
                    <c:v>3.8895300000000002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'bench-err'!$M$2:$M$44</c:f>
                <c:numCache>
                  <c:formatCode>General</c:formatCode>
                  <c:ptCount val="43"/>
                  <c:pt idx="0">
                    <c:v>0.35007000000000038</c:v>
                  </c:pt>
                  <c:pt idx="1">
                    <c:v>0.35007000000000038</c:v>
                  </c:pt>
                  <c:pt idx="2">
                    <c:v>0.35007000000000038</c:v>
                  </c:pt>
                  <c:pt idx="3">
                    <c:v>0.35007000000000038</c:v>
                  </c:pt>
                  <c:pt idx="4">
                    <c:v>0.35007000000000038</c:v>
                  </c:pt>
                  <c:pt idx="5">
                    <c:v>0.35007000000000038</c:v>
                  </c:pt>
                  <c:pt idx="6">
                    <c:v>0.35007000000000038</c:v>
                  </c:pt>
                  <c:pt idx="7">
                    <c:v>0.35007000000000038</c:v>
                  </c:pt>
                  <c:pt idx="8">
                    <c:v>0.35007000000000038</c:v>
                  </c:pt>
                  <c:pt idx="9">
                    <c:v>0.35007000000000038</c:v>
                  </c:pt>
                  <c:pt idx="10">
                    <c:v>1.0699699999999916</c:v>
                  </c:pt>
                  <c:pt idx="11">
                    <c:v>0</c:v>
                  </c:pt>
                  <c:pt idx="12">
                    <c:v>1.0710299999999933</c:v>
                  </c:pt>
                  <c:pt idx="13">
                    <c:v>2.3722199999999796</c:v>
                  </c:pt>
                  <c:pt idx="14">
                    <c:v>9.683860000000001</c:v>
                  </c:pt>
                  <c:pt idx="15">
                    <c:v>0</c:v>
                  </c:pt>
                  <c:pt idx="16">
                    <c:v>0</c:v>
                  </c:pt>
                  <c:pt idx="17">
                    <c:v>0</c:v>
                  </c:pt>
                  <c:pt idx="18">
                    <c:v>0</c:v>
                  </c:pt>
                  <c:pt idx="19">
                    <c:v>0</c:v>
                  </c:pt>
                  <c:pt idx="20">
                    <c:v>0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  <c:spPr>
              <a:ln w="12700"/>
            </c:spPr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'bench-err'!$E$2:$E$44</c:f>
              <c:numCache>
                <c:formatCode>General</c:formatCode>
                <c:ptCount val="43"/>
                <c:pt idx="0">
                  <c:v>12.083</c:v>
                </c:pt>
                <c:pt idx="1">
                  <c:v>12.083</c:v>
                </c:pt>
                <c:pt idx="2">
                  <c:v>12.083</c:v>
                </c:pt>
                <c:pt idx="3">
                  <c:v>12.083</c:v>
                </c:pt>
                <c:pt idx="4">
                  <c:v>12.083</c:v>
                </c:pt>
                <c:pt idx="5">
                  <c:v>12.083</c:v>
                </c:pt>
                <c:pt idx="6">
                  <c:v>12.083</c:v>
                </c:pt>
                <c:pt idx="7">
                  <c:v>12.083</c:v>
                </c:pt>
                <c:pt idx="8">
                  <c:v>12.083</c:v>
                </c:pt>
                <c:pt idx="9">
                  <c:v>12.083</c:v>
                </c:pt>
                <c:pt idx="10">
                  <c:v>12.066400000000026</c:v>
                </c:pt>
                <c:pt idx="11">
                  <c:v>13.858000000000002</c:v>
                </c:pt>
                <c:pt idx="12">
                  <c:v>18.1875</c:v>
                </c:pt>
                <c:pt idx="13">
                  <c:v>26.8263</c:v>
                </c:pt>
                <c:pt idx="14">
                  <c:v>32.407499999999999</c:v>
                </c:pt>
                <c:pt idx="15">
                  <c:v>36.656100000000002</c:v>
                </c:pt>
                <c:pt idx="16">
                  <c:v>36.656100000000002</c:v>
                </c:pt>
                <c:pt idx="17">
                  <c:v>36.656100000000002</c:v>
                </c:pt>
                <c:pt idx="18">
                  <c:v>36.656100000000002</c:v>
                </c:pt>
                <c:pt idx="19">
                  <c:v>36.656100000000002</c:v>
                </c:pt>
                <c:pt idx="20">
                  <c:v>36.656100000000002</c:v>
                </c:pt>
                <c:pt idx="21">
                  <c:v>36.656100000000002</c:v>
                </c:pt>
                <c:pt idx="22">
                  <c:v>36.656100000000002</c:v>
                </c:pt>
                <c:pt idx="23">
                  <c:v>36.656100000000002</c:v>
                </c:pt>
                <c:pt idx="24">
                  <c:v>36.656100000000002</c:v>
                </c:pt>
                <c:pt idx="25">
                  <c:v>36.656100000000002</c:v>
                </c:pt>
                <c:pt idx="26">
                  <c:v>36.656100000000002</c:v>
                </c:pt>
                <c:pt idx="27">
                  <c:v>36.656100000000002</c:v>
                </c:pt>
                <c:pt idx="28">
                  <c:v>36.656100000000002</c:v>
                </c:pt>
                <c:pt idx="29">
                  <c:v>36.656100000000002</c:v>
                </c:pt>
                <c:pt idx="30">
                  <c:v>36.656100000000002</c:v>
                </c:pt>
                <c:pt idx="31">
                  <c:v>36.656100000000002</c:v>
                </c:pt>
                <c:pt idx="32">
                  <c:v>36.656100000000002</c:v>
                </c:pt>
                <c:pt idx="33">
                  <c:v>36.656100000000002</c:v>
                </c:pt>
                <c:pt idx="34">
                  <c:v>36.656100000000002</c:v>
                </c:pt>
                <c:pt idx="35">
                  <c:v>36.656100000000002</c:v>
                </c:pt>
                <c:pt idx="36">
                  <c:v>36.656100000000002</c:v>
                </c:pt>
                <c:pt idx="37">
                  <c:v>36.656100000000002</c:v>
                </c:pt>
                <c:pt idx="38">
                  <c:v>36.656100000000002</c:v>
                </c:pt>
                <c:pt idx="39">
                  <c:v>36.656100000000002</c:v>
                </c:pt>
                <c:pt idx="40">
                  <c:v>36.656100000000002</c:v>
                </c:pt>
                <c:pt idx="41">
                  <c:v>36.656100000000002</c:v>
                </c:pt>
                <c:pt idx="42">
                  <c:v>36.656100000000002</c:v>
                </c:pt>
              </c:numCache>
            </c:numRef>
          </c:yVal>
        </c:ser>
        <c:ser>
          <c:idx val="4"/>
          <c:order val="3"/>
          <c:tx>
            <c:strRef>
              <c:f>'bench-err'!$F$1</c:f>
              <c:strCache>
                <c:ptCount val="1"/>
                <c:pt idx="0">
                  <c:v>MPEG 24Mbps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tar"/>
            <c:size val="4"/>
          </c:marker>
          <c:errBars>
            <c:errDir val="y"/>
            <c:errBarType val="both"/>
            <c:errValType val="cust"/>
            <c:plus>
              <c:numRef>
                <c:f>'bench-err'!$V$2:$V$44</c:f>
                <c:numCache>
                  <c:formatCode>General</c:formatCode>
                  <c:ptCount val="43"/>
                  <c:pt idx="0">
                    <c:v>0.27831000000000167</c:v>
                  </c:pt>
                  <c:pt idx="1">
                    <c:v>0.27831000000000167</c:v>
                  </c:pt>
                  <c:pt idx="2">
                    <c:v>0.27831000000000167</c:v>
                  </c:pt>
                  <c:pt idx="3">
                    <c:v>0.27831000000000167</c:v>
                  </c:pt>
                  <c:pt idx="4">
                    <c:v>0.27831000000000167</c:v>
                  </c:pt>
                  <c:pt idx="5">
                    <c:v>0.27831000000000167</c:v>
                  </c:pt>
                  <c:pt idx="6">
                    <c:v>0.27831000000000167</c:v>
                  </c:pt>
                  <c:pt idx="7">
                    <c:v>0.27831000000000167</c:v>
                  </c:pt>
                  <c:pt idx="8">
                    <c:v>0.27831000000000167</c:v>
                  </c:pt>
                  <c:pt idx="9">
                    <c:v>0.27831000000000167</c:v>
                  </c:pt>
                  <c:pt idx="10">
                    <c:v>0.27831000000000167</c:v>
                  </c:pt>
                  <c:pt idx="11">
                    <c:v>0.27831000000000167</c:v>
                  </c:pt>
                  <c:pt idx="12">
                    <c:v>0.27831000000000167</c:v>
                  </c:pt>
                  <c:pt idx="13">
                    <c:v>0.27831000000000167</c:v>
                  </c:pt>
                  <c:pt idx="14">
                    <c:v>0.27831000000000167</c:v>
                  </c:pt>
                  <c:pt idx="15">
                    <c:v>0.27831000000000167</c:v>
                  </c:pt>
                  <c:pt idx="16">
                    <c:v>0.27831000000000167</c:v>
                  </c:pt>
                  <c:pt idx="17">
                    <c:v>0.14242199999999999</c:v>
                  </c:pt>
                  <c:pt idx="18">
                    <c:v>0.79369900000000426</c:v>
                  </c:pt>
                  <c:pt idx="19">
                    <c:v>0.47874100000000003</c:v>
                  </c:pt>
                  <c:pt idx="20">
                    <c:v>1.0447299999999933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'bench-err'!$N$2:$N$44</c:f>
                <c:numCache>
                  <c:formatCode>General</c:formatCode>
                  <c:ptCount val="43"/>
                  <c:pt idx="0">
                    <c:v>2.52807</c:v>
                  </c:pt>
                  <c:pt idx="1">
                    <c:v>2.52807</c:v>
                  </c:pt>
                  <c:pt idx="2">
                    <c:v>2.52807</c:v>
                  </c:pt>
                  <c:pt idx="3">
                    <c:v>2.52807</c:v>
                  </c:pt>
                  <c:pt idx="4">
                    <c:v>2.52807</c:v>
                  </c:pt>
                  <c:pt idx="5">
                    <c:v>2.52807</c:v>
                  </c:pt>
                  <c:pt idx="6">
                    <c:v>2.52807</c:v>
                  </c:pt>
                  <c:pt idx="7">
                    <c:v>2.52807</c:v>
                  </c:pt>
                  <c:pt idx="8">
                    <c:v>2.52807</c:v>
                  </c:pt>
                  <c:pt idx="9">
                    <c:v>2.52807</c:v>
                  </c:pt>
                  <c:pt idx="10">
                    <c:v>2.52807</c:v>
                  </c:pt>
                  <c:pt idx="11">
                    <c:v>2.52807</c:v>
                  </c:pt>
                  <c:pt idx="12">
                    <c:v>2.52807</c:v>
                  </c:pt>
                  <c:pt idx="13">
                    <c:v>2.52807</c:v>
                  </c:pt>
                  <c:pt idx="14">
                    <c:v>2.52807</c:v>
                  </c:pt>
                  <c:pt idx="15">
                    <c:v>2.52807</c:v>
                  </c:pt>
                  <c:pt idx="16">
                    <c:v>2.52807</c:v>
                  </c:pt>
                  <c:pt idx="17">
                    <c:v>0.46298900000000032</c:v>
                  </c:pt>
                  <c:pt idx="18">
                    <c:v>0</c:v>
                  </c:pt>
                  <c:pt idx="19">
                    <c:v>0.33556800000000248</c:v>
                  </c:pt>
                  <c:pt idx="20">
                    <c:v>0.34341400000000138</c:v>
                  </c:pt>
                  <c:pt idx="21">
                    <c:v>0</c:v>
                  </c:pt>
                  <c:pt idx="22">
                    <c:v>0</c:v>
                  </c:pt>
                  <c:pt idx="23">
                    <c:v>0</c:v>
                  </c:pt>
                  <c:pt idx="24">
                    <c:v>0</c:v>
                  </c:pt>
                  <c:pt idx="25">
                    <c:v>0</c:v>
                  </c:pt>
                  <c:pt idx="26">
                    <c:v>0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'bench-err'!$F$2:$F$44</c:f>
              <c:numCache>
                <c:formatCode>General</c:formatCode>
                <c:ptCount val="43"/>
                <c:pt idx="0">
                  <c:v>12.893800000000002</c:v>
                </c:pt>
                <c:pt idx="1">
                  <c:v>12.893800000000002</c:v>
                </c:pt>
                <c:pt idx="2">
                  <c:v>12.893800000000002</c:v>
                </c:pt>
                <c:pt idx="3">
                  <c:v>12.893800000000002</c:v>
                </c:pt>
                <c:pt idx="4">
                  <c:v>12.893800000000002</c:v>
                </c:pt>
                <c:pt idx="5">
                  <c:v>12.893800000000002</c:v>
                </c:pt>
                <c:pt idx="6">
                  <c:v>12.893800000000002</c:v>
                </c:pt>
                <c:pt idx="7">
                  <c:v>12.893800000000002</c:v>
                </c:pt>
                <c:pt idx="8">
                  <c:v>12.893800000000002</c:v>
                </c:pt>
                <c:pt idx="9">
                  <c:v>12.893800000000002</c:v>
                </c:pt>
                <c:pt idx="10">
                  <c:v>12.893800000000002</c:v>
                </c:pt>
                <c:pt idx="11">
                  <c:v>12.893800000000002</c:v>
                </c:pt>
                <c:pt idx="12">
                  <c:v>12.893800000000002</c:v>
                </c:pt>
                <c:pt idx="13">
                  <c:v>12.893800000000002</c:v>
                </c:pt>
                <c:pt idx="14">
                  <c:v>12.893800000000002</c:v>
                </c:pt>
                <c:pt idx="15">
                  <c:v>12.893800000000002</c:v>
                </c:pt>
                <c:pt idx="16">
                  <c:v>12.893800000000002</c:v>
                </c:pt>
                <c:pt idx="17">
                  <c:v>12.223800000000001</c:v>
                </c:pt>
                <c:pt idx="18">
                  <c:v>11.766</c:v>
                </c:pt>
                <c:pt idx="19">
                  <c:v>15.500400000000004</c:v>
                </c:pt>
                <c:pt idx="20">
                  <c:v>22.759599999999889</c:v>
                </c:pt>
                <c:pt idx="21">
                  <c:v>38.971600000000002</c:v>
                </c:pt>
                <c:pt idx="22">
                  <c:v>38.971600000000002</c:v>
                </c:pt>
                <c:pt idx="23">
                  <c:v>38.971600000000002</c:v>
                </c:pt>
                <c:pt idx="24">
                  <c:v>38.971600000000002</c:v>
                </c:pt>
                <c:pt idx="25">
                  <c:v>38.971600000000002</c:v>
                </c:pt>
                <c:pt idx="26">
                  <c:v>38.971600000000002</c:v>
                </c:pt>
                <c:pt idx="27">
                  <c:v>38.971600000000002</c:v>
                </c:pt>
                <c:pt idx="28">
                  <c:v>38.971600000000002</c:v>
                </c:pt>
                <c:pt idx="29">
                  <c:v>38.971600000000002</c:v>
                </c:pt>
                <c:pt idx="30">
                  <c:v>38.971600000000002</c:v>
                </c:pt>
                <c:pt idx="31">
                  <c:v>38.971600000000002</c:v>
                </c:pt>
                <c:pt idx="32">
                  <c:v>38.971600000000002</c:v>
                </c:pt>
                <c:pt idx="33">
                  <c:v>38.971600000000002</c:v>
                </c:pt>
                <c:pt idx="34">
                  <c:v>38.971600000000002</c:v>
                </c:pt>
                <c:pt idx="35">
                  <c:v>38.971600000000002</c:v>
                </c:pt>
                <c:pt idx="36">
                  <c:v>38.971600000000002</c:v>
                </c:pt>
                <c:pt idx="37">
                  <c:v>38.971600000000002</c:v>
                </c:pt>
                <c:pt idx="38">
                  <c:v>38.971600000000002</c:v>
                </c:pt>
                <c:pt idx="39">
                  <c:v>38.971600000000002</c:v>
                </c:pt>
                <c:pt idx="40">
                  <c:v>38.971600000000002</c:v>
                </c:pt>
                <c:pt idx="41">
                  <c:v>38.971600000000002</c:v>
                </c:pt>
                <c:pt idx="42">
                  <c:v>38.971600000000002</c:v>
                </c:pt>
              </c:numCache>
            </c:numRef>
          </c:yVal>
        </c:ser>
        <c:ser>
          <c:idx val="5"/>
          <c:order val="4"/>
          <c:tx>
            <c:strRef>
              <c:f>'bench-err'!$G$1</c:f>
              <c:strCache>
                <c:ptCount val="1"/>
                <c:pt idx="0">
                  <c:v>MPEG 36Mbps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diamond"/>
            <c:size val="4"/>
            <c:spPr>
              <a:solidFill>
                <a:srgbClr val="FFC000"/>
              </a:solidFill>
              <a:ln>
                <a:noFill/>
              </a:ln>
            </c:spPr>
          </c:marker>
          <c:errBars>
            <c:errDir val="y"/>
            <c:errBarType val="both"/>
            <c:errValType val="cust"/>
            <c:plus>
              <c:numRef>
                <c:f>'bench-err'!$W$2:$W$44</c:f>
                <c:numCache>
                  <c:formatCode>General</c:formatCode>
                  <c:ptCount val="43"/>
                  <c:pt idx="0">
                    <c:v>0.35596000000000166</c:v>
                  </c:pt>
                  <c:pt idx="1">
                    <c:v>0.35596000000000166</c:v>
                  </c:pt>
                  <c:pt idx="2">
                    <c:v>0.35596000000000166</c:v>
                  </c:pt>
                  <c:pt idx="3">
                    <c:v>0.35596000000000166</c:v>
                  </c:pt>
                  <c:pt idx="4">
                    <c:v>0.35596000000000166</c:v>
                  </c:pt>
                  <c:pt idx="5">
                    <c:v>0.35596000000000166</c:v>
                  </c:pt>
                  <c:pt idx="6">
                    <c:v>0.35596000000000166</c:v>
                  </c:pt>
                  <c:pt idx="7">
                    <c:v>0.35596000000000166</c:v>
                  </c:pt>
                  <c:pt idx="8">
                    <c:v>0.35596000000000166</c:v>
                  </c:pt>
                  <c:pt idx="9">
                    <c:v>0.35596000000000166</c:v>
                  </c:pt>
                  <c:pt idx="10">
                    <c:v>0.35596000000000166</c:v>
                  </c:pt>
                  <c:pt idx="11">
                    <c:v>0.35596000000000166</c:v>
                  </c:pt>
                  <c:pt idx="12">
                    <c:v>0.35596000000000166</c:v>
                  </c:pt>
                  <c:pt idx="13">
                    <c:v>0.35596000000000166</c:v>
                  </c:pt>
                  <c:pt idx="14">
                    <c:v>0.35596000000000166</c:v>
                  </c:pt>
                  <c:pt idx="15">
                    <c:v>0.35596000000000166</c:v>
                  </c:pt>
                  <c:pt idx="16">
                    <c:v>0.35596000000000166</c:v>
                  </c:pt>
                  <c:pt idx="17">
                    <c:v>0.35596000000000166</c:v>
                  </c:pt>
                  <c:pt idx="18">
                    <c:v>0.35596000000000166</c:v>
                  </c:pt>
                  <c:pt idx="19">
                    <c:v>0.35596000000000166</c:v>
                  </c:pt>
                  <c:pt idx="20">
                    <c:v>0.35596000000000166</c:v>
                  </c:pt>
                  <c:pt idx="21">
                    <c:v>0.35596000000000166</c:v>
                  </c:pt>
                  <c:pt idx="22">
                    <c:v>0.35596000000000166</c:v>
                  </c:pt>
                  <c:pt idx="23">
                    <c:v>0.35596000000000166</c:v>
                  </c:pt>
                  <c:pt idx="24">
                    <c:v>0.93956499999999621</c:v>
                  </c:pt>
                  <c:pt idx="25">
                    <c:v>0.10254600000000012</c:v>
                  </c:pt>
                  <c:pt idx="26">
                    <c:v>2.0809099999999998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'bench-err'!$O$2:$O$44</c:f>
                <c:numCache>
                  <c:formatCode>General</c:formatCode>
                  <c:ptCount val="43"/>
                  <c:pt idx="0">
                    <c:v>0.62861400000000378</c:v>
                  </c:pt>
                  <c:pt idx="1">
                    <c:v>0.62861400000000378</c:v>
                  </c:pt>
                  <c:pt idx="2">
                    <c:v>0.62861400000000378</c:v>
                  </c:pt>
                  <c:pt idx="3">
                    <c:v>0.62861400000000378</c:v>
                  </c:pt>
                  <c:pt idx="4">
                    <c:v>0.62861400000000378</c:v>
                  </c:pt>
                  <c:pt idx="5">
                    <c:v>0.62861400000000378</c:v>
                  </c:pt>
                  <c:pt idx="6">
                    <c:v>0.62861400000000378</c:v>
                  </c:pt>
                  <c:pt idx="7">
                    <c:v>0.62861400000000378</c:v>
                  </c:pt>
                  <c:pt idx="8">
                    <c:v>0.62861400000000378</c:v>
                  </c:pt>
                  <c:pt idx="9">
                    <c:v>0.62861400000000378</c:v>
                  </c:pt>
                  <c:pt idx="10">
                    <c:v>0.62861400000000378</c:v>
                  </c:pt>
                  <c:pt idx="11">
                    <c:v>0.62861400000000378</c:v>
                  </c:pt>
                  <c:pt idx="12">
                    <c:v>0.62861400000000378</c:v>
                  </c:pt>
                  <c:pt idx="13">
                    <c:v>0.62861400000000378</c:v>
                  </c:pt>
                  <c:pt idx="14">
                    <c:v>0.62861400000000378</c:v>
                  </c:pt>
                  <c:pt idx="15">
                    <c:v>0.62861400000000378</c:v>
                  </c:pt>
                  <c:pt idx="16">
                    <c:v>0.62861400000000378</c:v>
                  </c:pt>
                  <c:pt idx="17">
                    <c:v>0.62861400000000378</c:v>
                  </c:pt>
                  <c:pt idx="18">
                    <c:v>0.62861400000000378</c:v>
                  </c:pt>
                  <c:pt idx="19">
                    <c:v>0.62861400000000378</c:v>
                  </c:pt>
                  <c:pt idx="20">
                    <c:v>0.62861400000000378</c:v>
                  </c:pt>
                  <c:pt idx="21">
                    <c:v>0.62861400000000378</c:v>
                  </c:pt>
                  <c:pt idx="22">
                    <c:v>0.62861400000000378</c:v>
                  </c:pt>
                  <c:pt idx="23">
                    <c:v>0.62861400000000378</c:v>
                  </c:pt>
                  <c:pt idx="24">
                    <c:v>0.11704000000000002</c:v>
                  </c:pt>
                  <c:pt idx="25">
                    <c:v>0.29897500000000032</c:v>
                  </c:pt>
                  <c:pt idx="26">
                    <c:v>1.8033699999999926</c:v>
                  </c:pt>
                  <c:pt idx="27">
                    <c:v>0</c:v>
                  </c:pt>
                  <c:pt idx="28">
                    <c:v>0</c:v>
                  </c:pt>
                  <c:pt idx="29">
                    <c:v>0</c:v>
                  </c:pt>
                  <c:pt idx="30">
                    <c:v>0</c:v>
                  </c:pt>
                  <c:pt idx="31">
                    <c:v>0</c:v>
                  </c:pt>
                  <c:pt idx="32">
                    <c:v>0</c:v>
                  </c:pt>
                  <c:pt idx="33">
                    <c:v>0</c:v>
                  </c:pt>
                  <c:pt idx="34">
                    <c:v>0</c:v>
                  </c:pt>
                  <c:pt idx="35">
                    <c:v>0</c:v>
                  </c:pt>
                  <c:pt idx="36">
                    <c:v>0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'bench-err'!$G$2:$G$44</c:f>
              <c:numCache>
                <c:formatCode>General</c:formatCode>
                <c:ptCount val="43"/>
                <c:pt idx="0">
                  <c:v>12.3447</c:v>
                </c:pt>
                <c:pt idx="1">
                  <c:v>12.3447</c:v>
                </c:pt>
                <c:pt idx="2">
                  <c:v>12.3447</c:v>
                </c:pt>
                <c:pt idx="3">
                  <c:v>12.3447</c:v>
                </c:pt>
                <c:pt idx="4">
                  <c:v>12.3447</c:v>
                </c:pt>
                <c:pt idx="5">
                  <c:v>12.3447</c:v>
                </c:pt>
                <c:pt idx="6">
                  <c:v>12.3447</c:v>
                </c:pt>
                <c:pt idx="7">
                  <c:v>12.3447</c:v>
                </c:pt>
                <c:pt idx="8">
                  <c:v>12.3447</c:v>
                </c:pt>
                <c:pt idx="9">
                  <c:v>12.3447</c:v>
                </c:pt>
                <c:pt idx="10">
                  <c:v>12.3447</c:v>
                </c:pt>
                <c:pt idx="11">
                  <c:v>12.3447</c:v>
                </c:pt>
                <c:pt idx="12">
                  <c:v>12.3447</c:v>
                </c:pt>
                <c:pt idx="13">
                  <c:v>12.3447</c:v>
                </c:pt>
                <c:pt idx="14">
                  <c:v>12.3447</c:v>
                </c:pt>
                <c:pt idx="15">
                  <c:v>12.3447</c:v>
                </c:pt>
                <c:pt idx="16">
                  <c:v>12.3447</c:v>
                </c:pt>
                <c:pt idx="17">
                  <c:v>12.3447</c:v>
                </c:pt>
                <c:pt idx="18">
                  <c:v>12.3447</c:v>
                </c:pt>
                <c:pt idx="19">
                  <c:v>12.3447</c:v>
                </c:pt>
                <c:pt idx="20">
                  <c:v>12.3447</c:v>
                </c:pt>
                <c:pt idx="21">
                  <c:v>12.3447</c:v>
                </c:pt>
                <c:pt idx="22">
                  <c:v>12.3447</c:v>
                </c:pt>
                <c:pt idx="23">
                  <c:v>12.3447</c:v>
                </c:pt>
                <c:pt idx="24">
                  <c:v>11.552200000000004</c:v>
                </c:pt>
                <c:pt idx="25">
                  <c:v>13.665700000000006</c:v>
                </c:pt>
                <c:pt idx="26">
                  <c:v>18.964999999999989</c:v>
                </c:pt>
                <c:pt idx="27">
                  <c:v>42.717500000000001</c:v>
                </c:pt>
                <c:pt idx="28">
                  <c:v>42.717500000000001</c:v>
                </c:pt>
                <c:pt idx="29">
                  <c:v>42.717500000000001</c:v>
                </c:pt>
                <c:pt idx="30">
                  <c:v>42.717500000000001</c:v>
                </c:pt>
                <c:pt idx="31">
                  <c:v>42.717500000000001</c:v>
                </c:pt>
                <c:pt idx="32">
                  <c:v>42.717500000000001</c:v>
                </c:pt>
                <c:pt idx="33">
                  <c:v>42.717500000000001</c:v>
                </c:pt>
                <c:pt idx="34">
                  <c:v>42.717500000000001</c:v>
                </c:pt>
                <c:pt idx="35">
                  <c:v>42.717500000000001</c:v>
                </c:pt>
                <c:pt idx="36">
                  <c:v>42.717500000000001</c:v>
                </c:pt>
                <c:pt idx="37">
                  <c:v>42.717500000000001</c:v>
                </c:pt>
                <c:pt idx="38">
                  <c:v>42.717500000000001</c:v>
                </c:pt>
                <c:pt idx="39">
                  <c:v>42.717500000000001</c:v>
                </c:pt>
                <c:pt idx="40">
                  <c:v>42.717500000000001</c:v>
                </c:pt>
                <c:pt idx="41">
                  <c:v>42.717500000000001</c:v>
                </c:pt>
                <c:pt idx="42">
                  <c:v>42.717500000000001</c:v>
                </c:pt>
              </c:numCache>
            </c:numRef>
          </c:yVal>
        </c:ser>
        <c:ser>
          <c:idx val="6"/>
          <c:order val="5"/>
          <c:tx>
            <c:strRef>
              <c:f>'bench-err'!$H$1</c:f>
              <c:strCache>
                <c:ptCount val="1"/>
                <c:pt idx="0">
                  <c:v>MPEG 48Mbps</c:v>
                </c:pt>
              </c:strCache>
            </c:strRef>
          </c:tx>
          <c:marker>
            <c:symbol val="plus"/>
            <c:size val="7"/>
          </c:marker>
          <c:errBars>
            <c:errDir val="y"/>
            <c:errBarType val="both"/>
            <c:errValType val="cust"/>
            <c:plus>
              <c:numRef>
                <c:f>'bench-err'!$X$2:$X$44</c:f>
                <c:numCache>
                  <c:formatCode>General</c:formatCode>
                  <c:ptCount val="43"/>
                  <c:pt idx="0">
                    <c:v>0.185340000000001</c:v>
                  </c:pt>
                  <c:pt idx="1">
                    <c:v>0.185340000000001</c:v>
                  </c:pt>
                  <c:pt idx="2">
                    <c:v>0.185340000000001</c:v>
                  </c:pt>
                  <c:pt idx="3">
                    <c:v>0.185340000000001</c:v>
                  </c:pt>
                  <c:pt idx="4">
                    <c:v>0.185340000000001</c:v>
                  </c:pt>
                  <c:pt idx="5">
                    <c:v>0.185340000000001</c:v>
                  </c:pt>
                  <c:pt idx="6">
                    <c:v>0.185340000000001</c:v>
                  </c:pt>
                  <c:pt idx="7">
                    <c:v>0.185340000000001</c:v>
                  </c:pt>
                  <c:pt idx="8">
                    <c:v>0.185340000000001</c:v>
                  </c:pt>
                  <c:pt idx="9">
                    <c:v>0.185340000000001</c:v>
                  </c:pt>
                  <c:pt idx="10">
                    <c:v>0.185340000000001</c:v>
                  </c:pt>
                  <c:pt idx="11">
                    <c:v>0.185340000000001</c:v>
                  </c:pt>
                  <c:pt idx="12">
                    <c:v>0.185340000000001</c:v>
                  </c:pt>
                  <c:pt idx="13">
                    <c:v>0.185340000000001</c:v>
                  </c:pt>
                  <c:pt idx="14">
                    <c:v>0.185340000000001</c:v>
                  </c:pt>
                  <c:pt idx="15">
                    <c:v>0.185340000000001</c:v>
                  </c:pt>
                  <c:pt idx="16">
                    <c:v>0.185340000000001</c:v>
                  </c:pt>
                  <c:pt idx="17">
                    <c:v>0.185340000000001</c:v>
                  </c:pt>
                  <c:pt idx="18">
                    <c:v>0.185340000000001</c:v>
                  </c:pt>
                  <c:pt idx="19">
                    <c:v>0.185340000000001</c:v>
                  </c:pt>
                  <c:pt idx="20">
                    <c:v>0.185340000000001</c:v>
                  </c:pt>
                  <c:pt idx="21">
                    <c:v>0.185340000000001</c:v>
                  </c:pt>
                  <c:pt idx="22">
                    <c:v>0.185340000000001</c:v>
                  </c:pt>
                  <c:pt idx="23">
                    <c:v>0.185340000000001</c:v>
                  </c:pt>
                  <c:pt idx="24">
                    <c:v>0.185340000000001</c:v>
                  </c:pt>
                  <c:pt idx="25">
                    <c:v>0.185340000000001</c:v>
                  </c:pt>
                  <c:pt idx="26">
                    <c:v>0.185340000000001</c:v>
                  </c:pt>
                  <c:pt idx="27">
                    <c:v>0.185340000000001</c:v>
                  </c:pt>
                  <c:pt idx="28">
                    <c:v>0.185340000000001</c:v>
                  </c:pt>
                  <c:pt idx="29">
                    <c:v>0.185340000000001</c:v>
                  </c:pt>
                  <c:pt idx="30">
                    <c:v>0.185340000000001</c:v>
                  </c:pt>
                  <c:pt idx="31">
                    <c:v>0.185340000000001</c:v>
                  </c:pt>
                  <c:pt idx="32">
                    <c:v>0.185340000000001</c:v>
                  </c:pt>
                  <c:pt idx="33">
                    <c:v>0.609568</c:v>
                  </c:pt>
                  <c:pt idx="34">
                    <c:v>0.94865900000000425</c:v>
                  </c:pt>
                  <c:pt idx="35">
                    <c:v>1.5064</c:v>
                  </c:pt>
                  <c:pt idx="36">
                    <c:v>8.5962300000000003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plus>
            <c:minus>
              <c:numRef>
                <c:f>'bench-err'!$P$2:$P$44</c:f>
                <c:numCache>
                  <c:formatCode>General</c:formatCode>
                  <c:ptCount val="43"/>
                  <c:pt idx="0">
                    <c:v>0.22994100000000101</c:v>
                  </c:pt>
                  <c:pt idx="1">
                    <c:v>0.22994100000000101</c:v>
                  </c:pt>
                  <c:pt idx="2">
                    <c:v>0.22994100000000101</c:v>
                  </c:pt>
                  <c:pt idx="3">
                    <c:v>0.22994100000000101</c:v>
                  </c:pt>
                  <c:pt idx="4">
                    <c:v>0.22994100000000101</c:v>
                  </c:pt>
                  <c:pt idx="5">
                    <c:v>0.22994100000000101</c:v>
                  </c:pt>
                  <c:pt idx="6">
                    <c:v>0.22994100000000101</c:v>
                  </c:pt>
                  <c:pt idx="7">
                    <c:v>0.22994100000000101</c:v>
                  </c:pt>
                  <c:pt idx="8">
                    <c:v>0.22994100000000101</c:v>
                  </c:pt>
                  <c:pt idx="9">
                    <c:v>0.22994100000000101</c:v>
                  </c:pt>
                  <c:pt idx="10">
                    <c:v>0.22994100000000101</c:v>
                  </c:pt>
                  <c:pt idx="11">
                    <c:v>0.22994100000000101</c:v>
                  </c:pt>
                  <c:pt idx="12">
                    <c:v>0.22994100000000101</c:v>
                  </c:pt>
                  <c:pt idx="13">
                    <c:v>0.22994100000000101</c:v>
                  </c:pt>
                  <c:pt idx="14">
                    <c:v>0.22994100000000101</c:v>
                  </c:pt>
                  <c:pt idx="15">
                    <c:v>0.22994100000000101</c:v>
                  </c:pt>
                  <c:pt idx="16">
                    <c:v>0.22994100000000101</c:v>
                  </c:pt>
                  <c:pt idx="17">
                    <c:v>0.22994100000000101</c:v>
                  </c:pt>
                  <c:pt idx="18">
                    <c:v>0.22994100000000101</c:v>
                  </c:pt>
                  <c:pt idx="19">
                    <c:v>0.22994100000000101</c:v>
                  </c:pt>
                  <c:pt idx="20">
                    <c:v>0.22994100000000101</c:v>
                  </c:pt>
                  <c:pt idx="21">
                    <c:v>0.22994100000000101</c:v>
                  </c:pt>
                  <c:pt idx="22">
                    <c:v>0.22994100000000101</c:v>
                  </c:pt>
                  <c:pt idx="23">
                    <c:v>0.22994100000000101</c:v>
                  </c:pt>
                  <c:pt idx="24">
                    <c:v>0.22994100000000101</c:v>
                  </c:pt>
                  <c:pt idx="25">
                    <c:v>0.22994100000000101</c:v>
                  </c:pt>
                  <c:pt idx="26">
                    <c:v>0.22994100000000101</c:v>
                  </c:pt>
                  <c:pt idx="27">
                    <c:v>0.22994100000000101</c:v>
                  </c:pt>
                  <c:pt idx="28">
                    <c:v>0.22994100000000101</c:v>
                  </c:pt>
                  <c:pt idx="29">
                    <c:v>0.22994100000000101</c:v>
                  </c:pt>
                  <c:pt idx="30">
                    <c:v>0.22994100000000101</c:v>
                  </c:pt>
                  <c:pt idx="31">
                    <c:v>0.22994100000000101</c:v>
                  </c:pt>
                  <c:pt idx="32">
                    <c:v>0.22994100000000101</c:v>
                  </c:pt>
                  <c:pt idx="33">
                    <c:v>0.71167400000000425</c:v>
                  </c:pt>
                  <c:pt idx="34">
                    <c:v>0.76062000000000496</c:v>
                  </c:pt>
                  <c:pt idx="35">
                    <c:v>0.88576900000000003</c:v>
                  </c:pt>
                  <c:pt idx="36">
                    <c:v>4.7305099999999998</c:v>
                  </c:pt>
                  <c:pt idx="37">
                    <c:v>0</c:v>
                  </c:pt>
                  <c:pt idx="38">
                    <c:v>0</c:v>
                  </c:pt>
                  <c:pt idx="39">
                    <c:v>0</c:v>
                  </c:pt>
                  <c:pt idx="40">
                    <c:v>0</c:v>
                  </c:pt>
                  <c:pt idx="41">
                    <c:v>0</c:v>
                  </c:pt>
                  <c:pt idx="42">
                    <c:v>0</c:v>
                  </c:pt>
                </c:numCache>
              </c:numRef>
            </c:minus>
          </c:errBars>
          <c:xVal>
            <c:numRef>
              <c:f>'bench-err'!$A$2:$A$44</c:f>
              <c:numCache>
                <c:formatCode>General</c:formatCode>
                <c:ptCount val="43"/>
                <c:pt idx="0">
                  <c:v>4</c:v>
                </c:pt>
                <c:pt idx="1">
                  <c:v>4.5</c:v>
                </c:pt>
                <c:pt idx="2">
                  <c:v>5</c:v>
                </c:pt>
                <c:pt idx="3">
                  <c:v>5.5</c:v>
                </c:pt>
                <c:pt idx="4">
                  <c:v>6</c:v>
                </c:pt>
                <c:pt idx="5">
                  <c:v>6.5</c:v>
                </c:pt>
                <c:pt idx="6">
                  <c:v>7</c:v>
                </c:pt>
                <c:pt idx="7">
                  <c:v>7.5</c:v>
                </c:pt>
                <c:pt idx="8">
                  <c:v>8</c:v>
                </c:pt>
                <c:pt idx="9">
                  <c:v>8.5</c:v>
                </c:pt>
                <c:pt idx="10">
                  <c:v>9</c:v>
                </c:pt>
                <c:pt idx="11">
                  <c:v>9.5</c:v>
                </c:pt>
                <c:pt idx="12">
                  <c:v>10</c:v>
                </c:pt>
                <c:pt idx="13">
                  <c:v>10.5</c:v>
                </c:pt>
                <c:pt idx="14">
                  <c:v>11</c:v>
                </c:pt>
                <c:pt idx="15">
                  <c:v>11.5</c:v>
                </c:pt>
                <c:pt idx="16">
                  <c:v>12</c:v>
                </c:pt>
                <c:pt idx="17">
                  <c:v>12.5</c:v>
                </c:pt>
                <c:pt idx="18">
                  <c:v>13</c:v>
                </c:pt>
                <c:pt idx="19">
                  <c:v>13.5</c:v>
                </c:pt>
                <c:pt idx="20">
                  <c:v>14</c:v>
                </c:pt>
                <c:pt idx="21">
                  <c:v>14.5</c:v>
                </c:pt>
                <c:pt idx="22">
                  <c:v>15</c:v>
                </c:pt>
                <c:pt idx="23">
                  <c:v>15.5</c:v>
                </c:pt>
                <c:pt idx="24">
                  <c:v>16</c:v>
                </c:pt>
                <c:pt idx="25">
                  <c:v>16.5</c:v>
                </c:pt>
                <c:pt idx="26">
                  <c:v>17</c:v>
                </c:pt>
                <c:pt idx="27">
                  <c:v>17.5</c:v>
                </c:pt>
                <c:pt idx="28">
                  <c:v>18</c:v>
                </c:pt>
                <c:pt idx="29">
                  <c:v>18.5</c:v>
                </c:pt>
                <c:pt idx="30">
                  <c:v>19</c:v>
                </c:pt>
                <c:pt idx="31">
                  <c:v>19.5</c:v>
                </c:pt>
                <c:pt idx="32">
                  <c:v>20</c:v>
                </c:pt>
                <c:pt idx="33">
                  <c:v>20.5</c:v>
                </c:pt>
                <c:pt idx="34">
                  <c:v>21</c:v>
                </c:pt>
                <c:pt idx="35">
                  <c:v>21.5</c:v>
                </c:pt>
                <c:pt idx="36">
                  <c:v>22</c:v>
                </c:pt>
                <c:pt idx="37">
                  <c:v>22.5</c:v>
                </c:pt>
                <c:pt idx="38">
                  <c:v>23</c:v>
                </c:pt>
                <c:pt idx="39">
                  <c:v>23.5</c:v>
                </c:pt>
                <c:pt idx="40">
                  <c:v>24</c:v>
                </c:pt>
                <c:pt idx="41">
                  <c:v>24.5</c:v>
                </c:pt>
                <c:pt idx="42">
                  <c:v>25</c:v>
                </c:pt>
              </c:numCache>
            </c:numRef>
          </c:xVal>
          <c:yVal>
            <c:numRef>
              <c:f>'bench-err'!$H$2:$H$44</c:f>
              <c:numCache>
                <c:formatCode>General</c:formatCode>
                <c:ptCount val="43"/>
                <c:pt idx="0">
                  <c:v>12.6363</c:v>
                </c:pt>
                <c:pt idx="1">
                  <c:v>12.6363</c:v>
                </c:pt>
                <c:pt idx="2">
                  <c:v>12.6363</c:v>
                </c:pt>
                <c:pt idx="3">
                  <c:v>12.6363</c:v>
                </c:pt>
                <c:pt idx="4">
                  <c:v>12.6363</c:v>
                </c:pt>
                <c:pt idx="5">
                  <c:v>12.6363</c:v>
                </c:pt>
                <c:pt idx="6">
                  <c:v>12.6363</c:v>
                </c:pt>
                <c:pt idx="7">
                  <c:v>12.6363</c:v>
                </c:pt>
                <c:pt idx="8">
                  <c:v>12.6363</c:v>
                </c:pt>
                <c:pt idx="9">
                  <c:v>12.6363</c:v>
                </c:pt>
                <c:pt idx="10">
                  <c:v>12.6363</c:v>
                </c:pt>
                <c:pt idx="11">
                  <c:v>12.6363</c:v>
                </c:pt>
                <c:pt idx="12">
                  <c:v>12.6363</c:v>
                </c:pt>
                <c:pt idx="13">
                  <c:v>12.6363</c:v>
                </c:pt>
                <c:pt idx="14">
                  <c:v>12.6363</c:v>
                </c:pt>
                <c:pt idx="15">
                  <c:v>12.6363</c:v>
                </c:pt>
                <c:pt idx="16">
                  <c:v>12.6363</c:v>
                </c:pt>
                <c:pt idx="17">
                  <c:v>12.6363</c:v>
                </c:pt>
                <c:pt idx="18">
                  <c:v>12.6363</c:v>
                </c:pt>
                <c:pt idx="19">
                  <c:v>12.6363</c:v>
                </c:pt>
                <c:pt idx="20">
                  <c:v>12.6363</c:v>
                </c:pt>
                <c:pt idx="21">
                  <c:v>12.6363</c:v>
                </c:pt>
                <c:pt idx="22">
                  <c:v>12.6363</c:v>
                </c:pt>
                <c:pt idx="23">
                  <c:v>12.6363</c:v>
                </c:pt>
                <c:pt idx="24">
                  <c:v>12.6363</c:v>
                </c:pt>
                <c:pt idx="25">
                  <c:v>12.6363</c:v>
                </c:pt>
                <c:pt idx="26">
                  <c:v>12.6363</c:v>
                </c:pt>
                <c:pt idx="27">
                  <c:v>12.6363</c:v>
                </c:pt>
                <c:pt idx="28">
                  <c:v>12.6363</c:v>
                </c:pt>
                <c:pt idx="29">
                  <c:v>12.6363</c:v>
                </c:pt>
                <c:pt idx="30">
                  <c:v>12.6363</c:v>
                </c:pt>
                <c:pt idx="31">
                  <c:v>12.6363</c:v>
                </c:pt>
                <c:pt idx="32">
                  <c:v>12.6363</c:v>
                </c:pt>
                <c:pt idx="33">
                  <c:v>11.9846</c:v>
                </c:pt>
                <c:pt idx="34">
                  <c:v>13.659700000000004</c:v>
                </c:pt>
                <c:pt idx="35">
                  <c:v>18.501799999999989</c:v>
                </c:pt>
                <c:pt idx="36">
                  <c:v>28.767299999999889</c:v>
                </c:pt>
                <c:pt idx="37">
                  <c:v>45.616100000000003</c:v>
                </c:pt>
                <c:pt idx="38">
                  <c:v>45.616100000000003</c:v>
                </c:pt>
                <c:pt idx="39">
                  <c:v>45.616100000000003</c:v>
                </c:pt>
                <c:pt idx="40">
                  <c:v>45.616100000000003</c:v>
                </c:pt>
                <c:pt idx="41">
                  <c:v>45.616100000000003</c:v>
                </c:pt>
                <c:pt idx="42">
                  <c:v>45.616100000000003</c:v>
                </c:pt>
              </c:numCache>
            </c:numRef>
          </c:yVal>
        </c:ser>
        <c:axId val="71185920"/>
        <c:axId val="71187840"/>
      </c:scatterChart>
      <c:valAx>
        <c:axId val="71185920"/>
        <c:scaling>
          <c:orientation val="minMax"/>
          <c:max val="30"/>
          <c:min val="0"/>
        </c:scaling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baseline="0" dirty="0" smtClean="0">
                    <a:latin typeface="Arial" pitchFamily="34" charset="0"/>
                    <a:cs typeface="Arial" pitchFamily="34" charset="0"/>
                  </a:rPr>
                  <a:t>Channel Quality [SNR in dB</a:t>
                </a:r>
                <a:r>
                  <a:rPr lang="en-US" sz="2000" b="0" baseline="0" dirty="0">
                    <a:latin typeface="Arial" pitchFamily="34" charset="0"/>
                    <a:cs typeface="Arial" pitchFamily="34" charset="0"/>
                  </a:rPr>
                  <a:t>]</a:t>
                </a:r>
                <a:endParaRPr lang="en-US" sz="20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187840"/>
        <c:crosses val="autoZero"/>
        <c:crossBetween val="midCat"/>
        <c:majorUnit val="5"/>
      </c:valAx>
      <c:valAx>
        <c:axId val="71187840"/>
        <c:scaling>
          <c:orientation val="minMax"/>
          <c:max val="50"/>
          <c:min val="20"/>
        </c:scaling>
        <c:axPos val="l"/>
        <c:title>
          <c:tx>
            <c:rich>
              <a:bodyPr rot="-5400000" vert="horz"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Video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Quality [PSNR in dB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3.3728831841225342E-3"/>
              <c:y val="4.861937396714297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185920"/>
        <c:crosses val="autoZero"/>
        <c:crossBetween val="midCat"/>
        <c:majorUnit val="5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2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>
                <a:solidFill>
                  <a:srgbClr val="0070C0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>
                <a:solidFill>
                  <a:srgbClr val="FFC000"/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000">
                <a:solidFill>
                  <a:schemeClr val="accent5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314399741128656"/>
          <c:y val="0.14831736657917902"/>
          <c:w val="0.23681454620803977"/>
          <c:h val="0.56715819842923543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B99761A-2278-4219-9EEE-83741022E00A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6116672-F69E-476E-885E-14147295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3" algn="l" defTabSz="9143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can we </a:t>
            </a:r>
            <a:r>
              <a:rPr lang="en-US" dirty="0" err="1" smtClean="0"/>
              <a:t>obtian</a:t>
            </a:r>
            <a:r>
              <a:rPr lang="en-US" dirty="0" smtClean="0"/>
              <a:t> this ideal?</a:t>
            </a:r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err="1" smtClean="0"/>
              <a:t>undertand</a:t>
            </a:r>
            <a:r>
              <a:rPr lang="en-US" dirty="0" smtClean="0"/>
              <a:t> this we first</a:t>
            </a:r>
            <a:r>
              <a:rPr lang="en-US" baseline="0" dirty="0" smtClean="0"/>
              <a:t> need to understand why existing video suffers form cliff effect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</a:t>
            </a:r>
            <a:r>
              <a:rPr lang="en-US" baseline="0" dirty="0" smtClean="0"/>
              <a:t> *why* </a:t>
            </a:r>
            <a:r>
              <a:rPr lang="en-US" dirty="0" smtClean="0"/>
              <a:t>cannot the current design *provide* smooth video degradation?</a:t>
            </a:r>
          </a:p>
          <a:p>
            <a:endParaRPr lang="en-US" dirty="0" smtClean="0"/>
          </a:p>
          <a:p>
            <a:r>
              <a:rPr lang="en-US" dirty="0" smtClean="0"/>
              <a:t>The reason is that it has completely sacrificed smooth degradation for efficiency,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that is, it tries very hard to compress and error-protect the stream but in the process gives up on smooth degradation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Current</a:t>
            </a:r>
            <a:r>
              <a:rPr lang="en-US" baseline="0" dirty="0" smtClean="0"/>
              <a:t> c</a:t>
            </a:r>
            <a:r>
              <a:rPr lang="en-US" dirty="0" smtClean="0"/>
              <a:t>ompression and error protection  convert real-valued</a:t>
            </a:r>
            <a:r>
              <a:rPr lang="en-US" baseline="0" dirty="0" smtClean="0"/>
              <a:t> pixels to sequences of bits.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These bits, </a:t>
            </a:r>
            <a:r>
              <a:rPr lang="en-US" dirty="0" smtClean="0"/>
              <a:t>have _no numerical relation, _whatsoever_, to the original pixel values.</a:t>
            </a:r>
          </a:p>
          <a:p>
            <a:endParaRPr lang="en-US" dirty="0" smtClean="0"/>
          </a:p>
          <a:p>
            <a:r>
              <a:rPr lang="en-US" dirty="0" smtClean="0"/>
              <a:t>For example, two sequences</a:t>
            </a:r>
            <a:r>
              <a:rPr lang="en-US" baseline="0" dirty="0" smtClean="0"/>
              <a:t> that differ in only one bit, like 11110 and 111111, </a:t>
            </a:r>
          </a:p>
          <a:p>
            <a:r>
              <a:rPr lang="en-US" baseline="0" dirty="0" smtClean="0"/>
              <a:t>could refer to pixel values as different as 5 and 149.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end up with a system</a:t>
            </a:r>
            <a:r>
              <a:rPr lang="en-US" baseline="0" dirty="0" smtClean="0"/>
              <a:t> where</a:t>
            </a:r>
          </a:p>
          <a:p>
            <a:r>
              <a:rPr lang="en-US" baseline="0" dirty="0" smtClean="0"/>
              <a:t>- if you can correct *all* bit errors, then all the pixels are *correct*…</a:t>
            </a:r>
          </a:p>
          <a:p>
            <a:pPr>
              <a:buFontTx/>
              <a:buChar char="-"/>
            </a:pPr>
            <a:r>
              <a:rPr lang="en-US" baseline="0" dirty="0" smtClean="0"/>
              <a:t> however, even *one* residual bit error leads to _arbitrary_ errors in pixel values</a:t>
            </a:r>
          </a:p>
          <a:p>
            <a:pPr>
              <a:buFontTx/>
              <a:buNone/>
            </a:pPr>
            <a:r>
              <a:rPr lang="en-US" baseline="0" dirty="0" smtClean="0"/>
              <a:t>-- and *sharp* degradation in video quality.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1047024">
              <a:defRPr/>
            </a:pPr>
            <a:r>
              <a:rPr lang="en-US" baseline="0" dirty="0" smtClean="0"/>
              <a:t>But </a:t>
            </a:r>
            <a:r>
              <a:rPr lang="en-US" baseline="0" dirty="0" err="1" smtClean="0"/>
              <a:t>we_had</a:t>
            </a:r>
            <a:r>
              <a:rPr lang="en-US" baseline="0" dirty="0" smtClean="0"/>
              <a:t>_ a system that provided smooth video degradation: analog TV</a:t>
            </a:r>
          </a:p>
          <a:p>
            <a:pPr defTabSz="1047024">
              <a:defRPr/>
            </a:pPr>
            <a:r>
              <a:rPr lang="en-US" baseline="0" dirty="0" smtClean="0"/>
              <a:t>(pause)</a:t>
            </a:r>
          </a:p>
          <a:p>
            <a:pPr defTabSz="1047024">
              <a:defRPr/>
            </a:pPr>
            <a:endParaRPr lang="en-US" baseline="0" dirty="0" smtClean="0"/>
          </a:p>
          <a:p>
            <a:pPr defTabSz="1047024">
              <a:defRPr/>
            </a:pPr>
            <a:r>
              <a:rPr lang="en-US" baseline="0" dirty="0" smtClean="0"/>
              <a:t>Analog TV, did *not* convert pixels to *bits*.</a:t>
            </a:r>
          </a:p>
          <a:p>
            <a:pPr defTabSz="1047024">
              <a:defRPr/>
            </a:pPr>
            <a:r>
              <a:rPr lang="en-US" baseline="0" dirty="0" smtClean="0"/>
              <a:t>Instead, it simply transmitted a scaled version of the *pixels*. </a:t>
            </a:r>
          </a:p>
          <a:p>
            <a:pPr defTabSz="1047024">
              <a:defRPr/>
            </a:pPr>
            <a:endParaRPr lang="en-US" baseline="0" dirty="0" smtClean="0"/>
          </a:p>
          <a:p>
            <a:pPr defTabSz="1047024">
              <a:defRPr/>
            </a:pPr>
            <a:r>
              <a:rPr lang="en-US" baseline="0" dirty="0" smtClean="0"/>
              <a:t>It was LINEAR.</a:t>
            </a:r>
          </a:p>
          <a:p>
            <a:pPr defTabSz="1047024">
              <a:defRPr/>
            </a:pPr>
            <a:r>
              <a:rPr lang="en-US" baseline="0" dirty="0" smtClean="0"/>
              <a:t>-- so naturally, when the channel perturbed the transmitted signal,</a:t>
            </a:r>
          </a:p>
          <a:p>
            <a:pPr defTabSz="1047024">
              <a:defRPr/>
            </a:pPr>
            <a:r>
              <a:rPr lang="en-US" baseline="0" dirty="0" smtClean="0"/>
              <a:t> it caused a _proportional_ perturbation in the pixel values, and hence *smooth* degradation.</a:t>
            </a:r>
          </a:p>
          <a:p>
            <a:pPr defTabSz="1047024">
              <a:defRPr/>
            </a:pPr>
            <a:endParaRPr lang="en-US" baseline="0" dirty="0" smtClean="0"/>
          </a:p>
          <a:p>
            <a:pPr defTabSz="1047024">
              <a:defRPr/>
            </a:pPr>
            <a:r>
              <a:rPr lang="en-US" baseline="0" dirty="0" smtClean="0"/>
              <a:t>But the *problem* with  analog TV is that it is not *efficient*, </a:t>
            </a:r>
          </a:p>
          <a:p>
            <a:pPr defTabSz="1047024">
              <a:defRPr/>
            </a:pPr>
            <a:r>
              <a:rPr lang="en-US" baseline="0" dirty="0" smtClean="0"/>
              <a:t>because it has no compression nor error protection coding.</a:t>
            </a:r>
          </a:p>
          <a:p>
            <a:pPr defTabSz="1047024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468">
              <a:defRPr/>
            </a:pPr>
            <a:r>
              <a:rPr lang="en-US" baseline="0" smtClean="0"/>
              <a:t>First, how does SoftCast compress? -&gt; In </a:t>
            </a:r>
            <a:r>
              <a:rPr lang="en-US" baseline="0" dirty="0" smtClean="0"/>
              <a:t>an image, pixels change *gradually*, which means the *frequency* of change is small; </a:t>
            </a:r>
          </a:p>
          <a:p>
            <a:pPr defTabSz="990468">
              <a:defRPr/>
            </a:pPr>
            <a:r>
              <a:rPr lang="en-US" baseline="0" dirty="0" smtClean="0"/>
              <a:t>so if we *change* image representation to the _frequency_ domain, we find that most of the *high* frequencies are _zero_.</a:t>
            </a:r>
          </a:p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r>
              <a:rPr lang="en-US" baseline="0" dirty="0" err="1" smtClean="0"/>
              <a:t>SoftCast</a:t>
            </a:r>
            <a:r>
              <a:rPr lang="en-US" baseline="0" dirty="0" smtClean="0"/>
              <a:t> compression *exploits* this fact, and has the following *two* steps:</a:t>
            </a:r>
          </a:p>
          <a:p>
            <a:pPr defTabSz="990468">
              <a:defRPr/>
            </a:pPr>
            <a:r>
              <a:rPr lang="en-US" baseline="0" dirty="0" smtClean="0"/>
              <a:t>-&gt; first, it converts each frame to the frequency domain using DCT (DCT is a *well known* transform, if you haven’t *heard* of it before, just *think* of it as the Fourier transform)</a:t>
            </a:r>
          </a:p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r>
              <a:rPr lang="en-US" baseline="0" dirty="0" smtClean="0"/>
              <a:t>-&gt;So here’s a frame. </a:t>
            </a:r>
            <a:r>
              <a:rPr lang="en-US" baseline="0" dirty="0" err="1" smtClean="0"/>
              <a:t>SoftCast</a:t>
            </a:r>
            <a:r>
              <a:rPr lang="en-US" baseline="0" dirty="0" smtClean="0"/>
              <a:t> computes DCT on all pixels in the frame. By applying DCT on the frame as a whole, we get a representation that looks -&gt; like this.  (        ) The level of gray in *this* image corresponds to the magnitude of each frequency. So all of the values in the black areas are zeros.</a:t>
            </a:r>
          </a:p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r>
              <a:rPr lang="en-US" baseline="0" dirty="0" smtClean="0"/>
              <a:t>We don’t need to transmit the zeros, we just need to tell the decoder where they are, because it can just insert the zeros back.</a:t>
            </a:r>
          </a:p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r>
              <a:rPr lang="en-US" baseline="0" dirty="0" smtClean="0"/>
              <a:t>So now in the second step, -&gt; </a:t>
            </a:r>
            <a:r>
              <a:rPr lang="en-US" baseline="0" dirty="0" err="1" smtClean="0"/>
              <a:t>SoftCast</a:t>
            </a:r>
            <a:r>
              <a:rPr lang="en-US" baseline="0" dirty="0" smtClean="0"/>
              <a:t> ignores all the zero frequencies, and transmits only the non-zero frequencies.  (         ) -&gt; Since a *large* fraction of the frequencies is zeros…, by discarding them, we can achieve high *compression* rate, without losing *information*.</a:t>
            </a:r>
          </a:p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468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468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Now that we have _compressed_ the video, how do we *protect it* from *channel* noise?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Conventional error protection codes are designed to operate on *bit sequences*, so they are not *suitable* for </a:t>
            </a:r>
            <a:r>
              <a:rPr lang="en-US" baseline="0" dirty="0" err="1" smtClean="0"/>
              <a:t>SoftCast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-&gt; In order to provide error protection to _real_ values, </a:t>
            </a:r>
            <a:r>
              <a:rPr lang="en-US" baseline="0" dirty="0" err="1" smtClean="0"/>
              <a:t>SoftCast</a:t>
            </a:r>
            <a:r>
              <a:rPr lang="en-US" baseline="0" dirty="0" smtClean="0"/>
              <a:t> uses *magnitude scaling*.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r>
              <a:rPr lang="en-US" baseline="0" dirty="0" smtClean="0"/>
              <a:t>Let’s see how this works using an example.</a:t>
            </a:r>
          </a:p>
          <a:p>
            <a:pPr defTabSz="990468">
              <a:defRPr/>
            </a:pPr>
            <a:r>
              <a:rPr lang="en-US" baseline="0" dirty="0" smtClean="0"/>
              <a:t>-&gt; Suppose we want to transmit a codeword that has a value of 2.5.</a:t>
            </a:r>
          </a:p>
          <a:p>
            <a:pPr defTabSz="990468">
              <a:defRPr/>
            </a:pPr>
            <a:r>
              <a:rPr lang="en-US" baseline="0" dirty="0" smtClean="0"/>
              <a:t>-&gt; Say, we scale the codeword up 10x before transmission, </a:t>
            </a:r>
          </a:p>
          <a:p>
            <a:pPr defTabSz="990468">
              <a:defRPr/>
            </a:pPr>
            <a:r>
              <a:rPr lang="en-US" baseline="0" dirty="0" smtClean="0"/>
              <a:t>-&gt; in this case, we’re going to transmit 25.</a:t>
            </a:r>
          </a:p>
          <a:p>
            <a:pPr defTabSz="990468">
              <a:defRPr/>
            </a:pPr>
            <a:r>
              <a:rPr lang="en-US" baseline="0" dirty="0" smtClean="0"/>
              <a:t>-&gt; the channel adds noise to the transmitted value, </a:t>
            </a:r>
            <a:br>
              <a:rPr lang="en-US" baseline="0" dirty="0" smtClean="0"/>
            </a:br>
            <a:r>
              <a:rPr lang="en-US" baseline="0" dirty="0" smtClean="0"/>
              <a:t>for example suppose the noise is +- 0.1</a:t>
            </a:r>
          </a:p>
          <a:p>
            <a:pPr defTabSz="990468">
              <a:defRPr/>
            </a:pPr>
            <a:r>
              <a:rPr lang="en-US" baseline="0" dirty="0" smtClean="0"/>
              <a:t>-&gt; the receiver then receives a value between 24.9 and 25.1</a:t>
            </a:r>
          </a:p>
          <a:p>
            <a:pPr defTabSz="990468">
              <a:defRPr/>
            </a:pPr>
            <a:r>
              <a:rPr lang="en-US" baseline="0" dirty="0" smtClean="0"/>
              <a:t>-&gt; when the receiver scales this value back down, the error is reduced to just 0.01</a:t>
            </a:r>
          </a:p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r>
              <a:rPr lang="en-US" baseline="0" dirty="0" smtClean="0"/>
              <a:t>=&gt; Thus, scaling the codeword *up*, scales the effective noise on the channel _down_  by the same factor.</a:t>
            </a:r>
          </a:p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r>
              <a:rPr lang="en-US" baseline="0" dirty="0" smtClean="0"/>
              <a:t>(</a:t>
            </a:r>
            <a:r>
              <a:rPr lang="en-US" baseline="0" dirty="0" err="1" smtClean="0"/>
              <a:t>emo</a:t>
            </a:r>
            <a:r>
              <a:rPr lang="en-US" baseline="0" dirty="0" smtClean="0"/>
              <a:t>) Ok! Let’s just scale *everything* *all the way up*!!</a:t>
            </a:r>
          </a:p>
          <a:p>
            <a:pPr defTabSz="990468">
              <a:defRPr/>
            </a:pPr>
            <a:endParaRPr lang="en-US" baseline="0" dirty="0" smtClean="0"/>
          </a:p>
          <a:p>
            <a:pPr defTabSz="990468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468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468">
              <a:defRPr/>
            </a:pPr>
            <a:r>
              <a:rPr lang="en-US" baseline="0" dirty="0" smtClean="0">
                <a:sym typeface="Wingdings" pitchFamily="2" charset="2"/>
              </a:rPr>
              <a:t>So now, how do we _transmit_ these compressed and error-protected *</a:t>
            </a:r>
            <a:r>
              <a:rPr lang="en-US" baseline="0" dirty="0" err="1" smtClean="0">
                <a:sym typeface="Wingdings" pitchFamily="2" charset="2"/>
              </a:rPr>
              <a:t>codewords</a:t>
            </a:r>
            <a:r>
              <a:rPr lang="en-US" baseline="0" dirty="0" smtClean="0">
                <a:sym typeface="Wingdings" pitchFamily="2" charset="2"/>
              </a:rPr>
              <a:t>*?</a:t>
            </a:r>
          </a:p>
          <a:p>
            <a:endParaRPr lang="en-US" dirty="0" smtClean="0"/>
          </a:p>
          <a:p>
            <a:r>
              <a:rPr lang="en-US" dirty="0" smtClean="0"/>
              <a:t>At</a:t>
            </a:r>
            <a:r>
              <a:rPr lang="en-US" baseline="0" dirty="0" smtClean="0"/>
              <a:t> a high level, recall that the wireless channel transmits *pairs of real values*, that are referred to as the I and Q samples.</a:t>
            </a:r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The current PHY has to map the *bits* to these real-valued I and Q.</a:t>
            </a:r>
          </a:p>
          <a:p>
            <a:r>
              <a:rPr lang="en-US" dirty="0" smtClean="0"/>
              <a:t>The process that</a:t>
            </a:r>
            <a:r>
              <a:rPr lang="en-US" baseline="0" dirty="0" smtClean="0"/>
              <a:t> performs this mapping is called </a:t>
            </a:r>
            <a:r>
              <a:rPr lang="en-US" baseline="0" dirty="0" err="1" smtClean="0"/>
              <a:t>Quadrature</a:t>
            </a:r>
            <a:r>
              <a:rPr lang="en-US" baseline="0" dirty="0" smtClean="0"/>
              <a:t> Amplitude Modulation or QAM</a:t>
            </a:r>
            <a:endParaRPr lang="en-US" dirty="0" smtClean="0"/>
          </a:p>
          <a:p>
            <a:endParaRPr lang="en-US" dirty="0" smtClean="0"/>
          </a:p>
          <a:p>
            <a:pPr defTabSz="990468">
              <a:defRPr/>
            </a:pPr>
            <a:r>
              <a:rPr lang="en-US" baseline="0" dirty="0" smtClean="0"/>
              <a:t>In contrast, </a:t>
            </a:r>
            <a:r>
              <a:rPr lang="en-US" baseline="0" dirty="0" err="1" smtClean="0"/>
              <a:t>SoftCast’s</a:t>
            </a:r>
            <a:r>
              <a:rPr lang="en-US" baseline="0" dirty="0" smtClean="0"/>
              <a:t> codewords are *</a:t>
            </a:r>
            <a:r>
              <a:rPr lang="en-US" sz="1300" dirty="0" smtClean="0"/>
              <a:t>already* real-valued. </a:t>
            </a:r>
            <a:r>
              <a:rPr lang="en-US" sz="1300" dirty="0" smtClean="0">
                <a:sym typeface="Wingdings" pitchFamily="2" charset="2"/>
              </a:rPr>
              <a:t>Thus the job of the PHY is much simpler: -&gt; it can directly transmit pairs of </a:t>
            </a:r>
            <a:r>
              <a:rPr lang="en-US" sz="1300" dirty="0" err="1" smtClean="0">
                <a:sym typeface="Wingdings" pitchFamily="2" charset="2"/>
              </a:rPr>
              <a:t>SoftCast</a:t>
            </a:r>
            <a:r>
              <a:rPr lang="en-US" sz="1300" dirty="0" smtClean="0">
                <a:sym typeface="Wingdings" pitchFamily="2" charset="2"/>
              </a:rPr>
              <a:t> codewords as the I and Q samples</a:t>
            </a:r>
          </a:p>
          <a:p>
            <a:pPr defTabSz="990468">
              <a:defRPr/>
            </a:pPr>
            <a:endParaRPr lang="en-US" sz="1300" dirty="0" smtClean="0">
              <a:sym typeface="Wingdings" pitchFamily="2" charset="2"/>
            </a:endParaRPr>
          </a:p>
          <a:p>
            <a:pPr defTabSz="990468">
              <a:defRPr/>
            </a:pPr>
            <a:r>
              <a:rPr lang="en-US" sz="1300" dirty="0" smtClean="0">
                <a:sym typeface="Wingdings" pitchFamily="2" charset="2"/>
              </a:rPr>
              <a:t>For example, if the incoming codewords are y1, y2, y3, and so on, </a:t>
            </a:r>
          </a:p>
          <a:p>
            <a:pPr defTabSz="990468">
              <a:defRPr/>
            </a:pPr>
            <a:r>
              <a:rPr lang="en-US" sz="1300" dirty="0" smtClean="0">
                <a:sym typeface="Wingdings" pitchFamily="2" charset="2"/>
              </a:rPr>
              <a:t>then we can take the first pair y1 and y2 and transmit them as the first pair of I/Q samples, </a:t>
            </a:r>
          </a:p>
          <a:p>
            <a:pPr defTabSz="990468">
              <a:defRPr/>
            </a:pPr>
            <a:r>
              <a:rPr lang="en-US" sz="1300" dirty="0" smtClean="0">
                <a:sym typeface="Wingdings" pitchFamily="2" charset="2"/>
              </a:rPr>
              <a:t>then take the next pair y3,y4 and transmit them as the next pair of I/Q, and so on.</a:t>
            </a:r>
            <a:endParaRPr lang="en-US" sz="1300" dirty="0" smtClean="0"/>
          </a:p>
          <a:p>
            <a:endParaRPr lang="en-US" baseline="0" dirty="0" smtClean="0"/>
          </a:p>
          <a:p>
            <a:pPr defTabSz="990468">
              <a:defRPr/>
            </a:pPr>
            <a:r>
              <a:rPr lang="en-US" baseline="0" dirty="0" smtClean="0"/>
              <a:t>As you can see, by maintaining the real-valued representation, =&gt; </a:t>
            </a:r>
            <a:r>
              <a:rPr lang="en-US" baseline="0" dirty="0" err="1" smtClean="0"/>
              <a:t>SoftCast</a:t>
            </a:r>
            <a:r>
              <a:rPr lang="en-US" baseline="0" dirty="0" smtClean="0"/>
              <a:t> achieves its goal of ensuring that the transmitted signal is linearly related to the pixels.</a:t>
            </a:r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see how </a:t>
            </a:r>
            <a:r>
              <a:rPr lang="en-US" dirty="0" err="1" smtClean="0"/>
              <a:t>SoftCast</a:t>
            </a:r>
            <a:r>
              <a:rPr lang="en-US" dirty="0" smtClean="0"/>
              <a:t> performs.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512C98-7ABB-554D-A908-746B5A8F3E0B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512C98-7ABB-554D-A908-746B5A8F3E0B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existing technology</a:t>
            </a:r>
            <a:r>
              <a:rPr lang="en-US" baseline="0" dirty="0" smtClean="0"/>
              <a:t> support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36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37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38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39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40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41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42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43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16672-F69E-476E-885E-1414729565F4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7143"/>
            <a:ext cx="8636000" cy="16333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3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7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5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3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39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47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5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63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1170-29A6-4084-8C11-46E3972862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D777-AF23-4601-8370-D86C7462F2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305154"/>
            <a:ext cx="2286000" cy="650169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305154"/>
            <a:ext cx="6688667" cy="650169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9937-15D5-40B9-8391-063FE59CAE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8000" y="305154"/>
            <a:ext cx="9144000" cy="804921"/>
          </a:xfrm>
        </p:spPr>
        <p:txBody>
          <a:bodyPr rtlCol="0"/>
          <a:lstStyle>
            <a:lvl1pPr>
              <a:defRPr b="1">
                <a:solidFill>
                  <a:srgbClr val="0078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508000" y="1429927"/>
            <a:ext cx="9144000" cy="5376922"/>
          </a:xfrm>
        </p:spPr>
        <p:txBody>
          <a:bodyPr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E026C-9B7C-964A-9AB0-21B2B0C30D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-76200"/>
            <a:ext cx="9144000" cy="127000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47800"/>
            <a:ext cx="9144000" cy="5028848"/>
          </a:xfrm>
        </p:spPr>
        <p:txBody>
          <a:bodyPr/>
          <a:lstStyle>
            <a:lvl2pPr>
              <a:defRPr sz="3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3334-0F87-4A16-8D73-E5F5E9869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4896559"/>
            <a:ext cx="8636000" cy="1513417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3229684"/>
            <a:ext cx="8636000" cy="16668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79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596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39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19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3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47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5585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638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EE471-0DDC-495A-93E7-0CE89B3624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87333" cy="502884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9" y="1778000"/>
            <a:ext cx="4487333" cy="502884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501EB-F80C-4583-9CE4-8E42C5527B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5681"/>
            <a:ext cx="4489098" cy="71084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7980" indent="0">
              <a:buNone/>
              <a:defRPr sz="2200" b="1"/>
            </a:lvl2pPr>
            <a:lvl3pPr marL="1015960" indent="0">
              <a:buNone/>
              <a:defRPr sz="2000" b="1"/>
            </a:lvl3pPr>
            <a:lvl4pPr marL="1523940" indent="0">
              <a:buNone/>
              <a:defRPr sz="1800" b="1"/>
            </a:lvl4pPr>
            <a:lvl5pPr marL="2031920" indent="0">
              <a:buNone/>
              <a:defRPr sz="1800" b="1"/>
            </a:lvl5pPr>
            <a:lvl6pPr marL="2539900" indent="0">
              <a:buNone/>
              <a:defRPr sz="1800" b="1"/>
            </a:lvl6pPr>
            <a:lvl7pPr marL="3047880" indent="0">
              <a:buNone/>
              <a:defRPr sz="1800" b="1"/>
            </a:lvl7pPr>
            <a:lvl8pPr marL="3555858" indent="0">
              <a:buNone/>
              <a:defRPr sz="1800" b="1"/>
            </a:lvl8pPr>
            <a:lvl9pPr marL="4063836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528"/>
            <a:ext cx="4489098" cy="439032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3" y="1705681"/>
            <a:ext cx="4490861" cy="71084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7980" indent="0">
              <a:buNone/>
              <a:defRPr sz="2200" b="1"/>
            </a:lvl2pPr>
            <a:lvl3pPr marL="1015960" indent="0">
              <a:buNone/>
              <a:defRPr sz="2000" b="1"/>
            </a:lvl3pPr>
            <a:lvl4pPr marL="1523940" indent="0">
              <a:buNone/>
              <a:defRPr sz="1800" b="1"/>
            </a:lvl4pPr>
            <a:lvl5pPr marL="2031920" indent="0">
              <a:buNone/>
              <a:defRPr sz="1800" b="1"/>
            </a:lvl5pPr>
            <a:lvl6pPr marL="2539900" indent="0">
              <a:buNone/>
              <a:defRPr sz="1800" b="1"/>
            </a:lvl6pPr>
            <a:lvl7pPr marL="3047880" indent="0">
              <a:buNone/>
              <a:defRPr sz="1800" b="1"/>
            </a:lvl7pPr>
            <a:lvl8pPr marL="3555858" indent="0">
              <a:buNone/>
              <a:defRPr sz="1800" b="1"/>
            </a:lvl8pPr>
            <a:lvl9pPr marL="4063836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3" y="2416528"/>
            <a:ext cx="4490861" cy="439032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6E9C-1F70-48D4-BB90-C6E3339B6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5EDF3-0937-4DBD-85A7-42D75AC4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049A-E497-45F0-9181-B6D7EE6E68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08000" y="-76200"/>
            <a:ext cx="9144000" cy="1270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303392"/>
            <a:ext cx="3342570" cy="129116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303393"/>
            <a:ext cx="5679722" cy="650345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4" y="1594556"/>
            <a:ext cx="3342570" cy="5212292"/>
          </a:xfrm>
        </p:spPr>
        <p:txBody>
          <a:bodyPr/>
          <a:lstStyle>
            <a:lvl1pPr marL="0" indent="0">
              <a:buNone/>
              <a:defRPr sz="1600"/>
            </a:lvl1pPr>
            <a:lvl2pPr marL="507980" indent="0">
              <a:buNone/>
              <a:defRPr sz="1300"/>
            </a:lvl2pPr>
            <a:lvl3pPr marL="1015960" indent="0">
              <a:buNone/>
              <a:defRPr sz="1100"/>
            </a:lvl3pPr>
            <a:lvl4pPr marL="1523940" indent="0">
              <a:buNone/>
              <a:defRPr sz="1000"/>
            </a:lvl4pPr>
            <a:lvl5pPr marL="2031920" indent="0">
              <a:buNone/>
              <a:defRPr sz="1000"/>
            </a:lvl5pPr>
            <a:lvl6pPr marL="2539900" indent="0">
              <a:buNone/>
              <a:defRPr sz="1000"/>
            </a:lvl6pPr>
            <a:lvl7pPr marL="3047880" indent="0">
              <a:buNone/>
              <a:defRPr sz="1000"/>
            </a:lvl7pPr>
            <a:lvl8pPr marL="3555858" indent="0">
              <a:buNone/>
              <a:defRPr sz="1000"/>
            </a:lvl8pPr>
            <a:lvl9pPr marL="4063836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A09BD-3DD2-440B-872F-6E4790970D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5334001"/>
            <a:ext cx="6096000" cy="62970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680861"/>
            <a:ext cx="6096000" cy="4572000"/>
          </a:xfrm>
        </p:spPr>
        <p:txBody>
          <a:bodyPr/>
          <a:lstStyle>
            <a:lvl1pPr marL="0" indent="0">
              <a:buNone/>
              <a:defRPr sz="3600"/>
            </a:lvl1pPr>
            <a:lvl2pPr marL="507980" indent="0">
              <a:buNone/>
              <a:defRPr sz="3100"/>
            </a:lvl2pPr>
            <a:lvl3pPr marL="1015960" indent="0">
              <a:buNone/>
              <a:defRPr sz="2700"/>
            </a:lvl3pPr>
            <a:lvl4pPr marL="1523940" indent="0">
              <a:buNone/>
              <a:defRPr sz="2200"/>
            </a:lvl4pPr>
            <a:lvl5pPr marL="2031920" indent="0">
              <a:buNone/>
              <a:defRPr sz="2200"/>
            </a:lvl5pPr>
            <a:lvl6pPr marL="2539900" indent="0">
              <a:buNone/>
              <a:defRPr sz="2200"/>
            </a:lvl6pPr>
            <a:lvl7pPr marL="3047880" indent="0">
              <a:buNone/>
              <a:defRPr sz="2200"/>
            </a:lvl7pPr>
            <a:lvl8pPr marL="3555858" indent="0">
              <a:buNone/>
              <a:defRPr sz="2200"/>
            </a:lvl8pPr>
            <a:lvl9pPr marL="4063836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5963710"/>
            <a:ext cx="6096000" cy="894291"/>
          </a:xfrm>
        </p:spPr>
        <p:txBody>
          <a:bodyPr/>
          <a:lstStyle>
            <a:lvl1pPr marL="0" indent="0">
              <a:buNone/>
              <a:defRPr sz="1600"/>
            </a:lvl1pPr>
            <a:lvl2pPr marL="507980" indent="0">
              <a:buNone/>
              <a:defRPr sz="1300"/>
            </a:lvl2pPr>
            <a:lvl3pPr marL="1015960" indent="0">
              <a:buNone/>
              <a:defRPr sz="1100"/>
            </a:lvl3pPr>
            <a:lvl4pPr marL="1523940" indent="0">
              <a:buNone/>
              <a:defRPr sz="1000"/>
            </a:lvl4pPr>
            <a:lvl5pPr marL="2031920" indent="0">
              <a:buNone/>
              <a:defRPr sz="1000"/>
            </a:lvl5pPr>
            <a:lvl6pPr marL="2539900" indent="0">
              <a:buNone/>
              <a:defRPr sz="1000"/>
            </a:lvl6pPr>
            <a:lvl7pPr marL="3047880" indent="0">
              <a:buNone/>
              <a:defRPr sz="1000"/>
            </a:lvl7pPr>
            <a:lvl8pPr marL="3555858" indent="0">
              <a:buNone/>
              <a:defRPr sz="1000"/>
            </a:lvl8pPr>
            <a:lvl9pPr marL="4063836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7CE81-25E6-4E7F-A9FC-7AFEEF263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76200"/>
            <a:ext cx="9144000" cy="1270000"/>
          </a:xfrm>
          <a:prstGeom prst="rect">
            <a:avLst/>
          </a:prstGeom>
        </p:spPr>
        <p:txBody>
          <a:bodyPr vert="horz" lIns="101596" tIns="50796" rIns="101596" bIns="5079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78000"/>
            <a:ext cx="9144000" cy="5028848"/>
          </a:xfrm>
          <a:prstGeom prst="rect">
            <a:avLst/>
          </a:prstGeom>
        </p:spPr>
        <p:txBody>
          <a:bodyPr vert="horz" lIns="101596" tIns="50796" rIns="101596" bIns="5079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2" y="7062614"/>
            <a:ext cx="2370667" cy="405694"/>
          </a:xfrm>
          <a:prstGeom prst="rect">
            <a:avLst/>
          </a:prstGeom>
        </p:spPr>
        <p:txBody>
          <a:bodyPr vert="horz" lIns="101596" tIns="50796" rIns="101596" bIns="5079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7" y="7062614"/>
            <a:ext cx="3217333" cy="405694"/>
          </a:xfrm>
          <a:prstGeom prst="rect">
            <a:avLst/>
          </a:prstGeom>
        </p:spPr>
        <p:txBody>
          <a:bodyPr vert="horz" lIns="101596" tIns="50796" rIns="101596" bIns="5079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3" y="7062614"/>
            <a:ext cx="2370667" cy="405694"/>
          </a:xfrm>
          <a:prstGeom prst="rect">
            <a:avLst/>
          </a:prstGeom>
        </p:spPr>
        <p:txBody>
          <a:bodyPr vert="horz" lIns="101596" tIns="50796" rIns="101596" bIns="5079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ED2FB-A3F8-43BD-A540-BD1CF753BA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</p:sldLayoutIdLst>
  <p:timing>
    <p:tnLst>
      <p:par>
        <p:cTn id="1" dur="indefinite" restart="never" nodeType="tmRoot"/>
      </p:par>
    </p:tnLst>
  </p:timing>
  <p:txStyles>
    <p:titleStyle>
      <a:lvl1pPr algn="ctr" defTabSz="101596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0984" indent="-380984" algn="l" defTabSz="101596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5467" indent="-317487" algn="l" defTabSz="1015960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9950" indent="-253990" algn="l" defTabSz="101596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77929" indent="-253990" algn="l" defTabSz="101596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09" indent="-253990" algn="l" defTabSz="101596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889" indent="-253990" algn="l" defTabSz="101596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868" indent="-253990" algn="l" defTabSz="101596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847" indent="-253990" algn="l" defTabSz="101596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827" indent="-253990" algn="l" defTabSz="101596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6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80" algn="l" defTabSz="101596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60" algn="l" defTabSz="101596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40" algn="l" defTabSz="101596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20" algn="l" defTabSz="101596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00" algn="l" defTabSz="101596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880" algn="l" defTabSz="101596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858" algn="l" defTabSz="101596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836" algn="l" defTabSz="101596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chart" Target="../charts/char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csail.mit.edu/szym/softcast/single.swf?config=data/football/b016_h.xml" TargetMode="External"/><Relationship Id="rId2" Type="http://schemas.openxmlformats.org/officeDocument/2006/relationships/hyperlink" Target="http://people.csail.mit.edu/szym/softcast/single.swf?config=data/football/b130_h.xml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people.csail.mit.edu/szym/softcast/multi.swf?config=data/msr/er.xml&amp;zoom=1.0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10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" y="914400"/>
            <a:ext cx="9804400" cy="1676400"/>
          </a:xfrm>
        </p:spPr>
        <p:txBody>
          <a:bodyPr>
            <a:normAutofit fontScale="90000"/>
          </a:bodyPr>
          <a:lstStyle/>
          <a:p>
            <a:r>
              <a:rPr lang="en-US" sz="4800" dirty="0" err="1" smtClean="0">
                <a:solidFill>
                  <a:srgbClr val="0000CC"/>
                </a:solidFill>
                <a:latin typeface="Comic Sans MS" pitchFamily="66" charset="0"/>
              </a:rPr>
              <a:t>SoftCast</a:t>
            </a:r>
            <a:r>
              <a:rPr lang="en-US" sz="8000" baseline="30000" dirty="0" smtClean="0">
                <a:solidFill>
                  <a:srgbClr val="0000CC"/>
                </a:solidFill>
                <a:latin typeface="Comic Sans MS" pitchFamily="66" charset="0"/>
              </a:rPr>
              <a:t>+</a:t>
            </a:r>
            <a:r>
              <a:rPr lang="en-US" sz="4800" dirty="0" smtClean="0">
                <a:solidFill>
                  <a:srgbClr val="0000CC"/>
                </a:solidFill>
                <a:latin typeface="Comic Sans MS" pitchFamily="66" charset="0"/>
              </a:rPr>
              <a:t/>
            </a:r>
            <a:br>
              <a:rPr lang="en-US" sz="4800" dirty="0" smtClean="0">
                <a:solidFill>
                  <a:srgbClr val="0000CC"/>
                </a:solidFill>
                <a:latin typeface="Comic Sans MS" pitchFamily="66" charset="0"/>
              </a:rPr>
            </a:br>
            <a:r>
              <a:rPr lang="en-US" sz="4800" dirty="0" smtClean="0">
                <a:solidFill>
                  <a:srgbClr val="0000CC"/>
                </a:solidFill>
                <a:latin typeface="Comic Sans MS" pitchFamily="66" charset="0"/>
              </a:rPr>
              <a:t>Scalable Robust Mobile </a:t>
            </a:r>
            <a:r>
              <a:rPr lang="en-US" sz="4800" dirty="0" smtClean="0">
                <a:solidFill>
                  <a:srgbClr val="0000CC"/>
                </a:solidFill>
                <a:latin typeface="Comic Sans MS" pitchFamily="66" charset="0"/>
              </a:rPr>
              <a:t>Video</a:t>
            </a:r>
            <a:endParaRPr lang="en-US" sz="48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10160000" cy="1947333"/>
          </a:xfrm>
        </p:spPr>
        <p:txBody>
          <a:bodyPr>
            <a:noAutofit/>
          </a:bodyPr>
          <a:lstStyle/>
          <a:p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Szymon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Jakubczak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and Dina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Katabi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Comic Sans MS" pitchFamily="66" charset="0"/>
            </a:endParaRP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7899400" y="6248400"/>
            <a:ext cx="2181222" cy="1295400"/>
            <a:chOff x="146" y="3525"/>
            <a:chExt cx="1151" cy="635"/>
          </a:xfrm>
        </p:grpSpPr>
        <p:pic>
          <p:nvPicPr>
            <p:cNvPr id="5" name="Picture 9" descr="mit-blackred-display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6" y="3525"/>
              <a:ext cx="1151" cy="635"/>
            </a:xfrm>
            <a:prstGeom prst="rect">
              <a:avLst/>
            </a:prstGeom>
            <a:noFill/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</p:pic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168" y="3572"/>
              <a:ext cx="116" cy="564"/>
            </a:xfrm>
            <a:prstGeom prst="rect">
              <a:avLst/>
            </a:prstGeom>
            <a:solidFill>
              <a:srgbClr val="333333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1"/>
            <p:cNvSpPr>
              <a:spLocks noChangeArrowheads="1"/>
            </p:cNvSpPr>
            <p:nvPr/>
          </p:nvSpPr>
          <p:spPr bwMode="auto">
            <a:xfrm>
              <a:off x="576" y="3572"/>
              <a:ext cx="116" cy="564"/>
            </a:xfrm>
            <a:prstGeom prst="rect">
              <a:avLst/>
            </a:prstGeom>
            <a:solidFill>
              <a:srgbClr val="333333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372" y="3578"/>
              <a:ext cx="116" cy="371"/>
            </a:xfrm>
            <a:prstGeom prst="rect">
              <a:avLst/>
            </a:prstGeom>
            <a:solidFill>
              <a:srgbClr val="333333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3"/>
            <p:cNvSpPr>
              <a:spLocks noChangeArrowheads="1"/>
            </p:cNvSpPr>
            <p:nvPr/>
          </p:nvSpPr>
          <p:spPr bwMode="auto">
            <a:xfrm>
              <a:off x="980" y="3758"/>
              <a:ext cx="122" cy="371"/>
            </a:xfrm>
            <a:prstGeom prst="rect">
              <a:avLst/>
            </a:prstGeom>
            <a:solidFill>
              <a:srgbClr val="333333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4"/>
            <p:cNvSpPr>
              <a:spLocks noChangeArrowheads="1"/>
            </p:cNvSpPr>
            <p:nvPr/>
          </p:nvSpPr>
          <p:spPr bwMode="auto">
            <a:xfrm>
              <a:off x="993" y="3564"/>
              <a:ext cx="259" cy="131"/>
            </a:xfrm>
            <a:prstGeom prst="rect">
              <a:avLst/>
            </a:prstGeom>
            <a:solidFill>
              <a:srgbClr val="333333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772" y="3570"/>
              <a:ext cx="109" cy="125"/>
            </a:xfrm>
            <a:prstGeom prst="rect">
              <a:avLst/>
            </a:prstGeom>
            <a:solidFill>
              <a:srgbClr val="333333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6"/>
            <p:cNvSpPr>
              <a:spLocks noChangeArrowheads="1"/>
            </p:cNvSpPr>
            <p:nvPr/>
          </p:nvSpPr>
          <p:spPr bwMode="auto">
            <a:xfrm>
              <a:off x="778" y="3759"/>
              <a:ext cx="116" cy="371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2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Performance Cliff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5757337"/>
            <a:ext cx="10160000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better than critical point  Video doesn’t improve</a:t>
            </a:r>
          </a:p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worse than critical point  Video is unwatchable</a:t>
            </a:r>
            <a:endParaRPr lang="en-US" sz="27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16200000" flipH="1">
            <a:off x="3175005" y="1905003"/>
            <a:ext cx="575731" cy="4910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60600" y="1270000"/>
            <a:ext cx="2667000" cy="5232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Critical quality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708400" y="4267200"/>
            <a:ext cx="3886200" cy="3048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20" rIns="91439" bIns="45720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2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Performance Cliff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5757337"/>
            <a:ext cx="10160000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better than critical point  Video doesn’t improve</a:t>
            </a:r>
          </a:p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worse than critical point  Video is unwatchable</a:t>
            </a:r>
            <a:endParaRPr lang="en-US" sz="27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16200000" flipH="1">
            <a:off x="3175005" y="1905003"/>
            <a:ext cx="575731" cy="4910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60600" y="1270000"/>
            <a:ext cx="2667000" cy="5232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Critical quality</a:t>
            </a:r>
          </a:p>
        </p:txBody>
      </p:sp>
      <p:sp>
        <p:nvSpPr>
          <p:cNvPr id="9" name="Left Arrow 8"/>
          <p:cNvSpPr/>
          <p:nvPr/>
        </p:nvSpPr>
        <p:spPr>
          <a:xfrm>
            <a:off x="1727200" y="4267200"/>
            <a:ext cx="1752600" cy="304800"/>
          </a:xfrm>
          <a:prstGeom prst="leftArrow">
            <a:avLst>
              <a:gd name="adj1" fmla="val 50000"/>
              <a:gd name="adj2" fmla="val 7222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20" rIns="91439" bIns="45720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2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Performance Cliff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757337"/>
            <a:ext cx="10160000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better than critical point  Video doesn’t improve</a:t>
            </a:r>
          </a:p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worse than critical point  Video is unwatchable</a:t>
            </a:r>
            <a:endParaRPr lang="en-US" sz="27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0600" y="3302169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FF0000"/>
                </a:solidFill>
              </a:rPr>
              <a:t>H.264; BPSK ½ rate   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2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Performance Cliff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757337"/>
            <a:ext cx="10160000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better than critical point  Video doesn’t improve</a:t>
            </a:r>
          </a:p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worse than critical point  Video is unwatchable</a:t>
            </a:r>
            <a:endParaRPr lang="en-US" sz="27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70600" y="28956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B050">
                    <a:lumMod val="75000"/>
                  </a:srgbClr>
                </a:solidFill>
              </a:rPr>
              <a:t>H.264; BPSK ¾ rate   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2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Performance Cliff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757337"/>
            <a:ext cx="10160000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better than critical point  Video doesn’t improve</a:t>
            </a:r>
          </a:p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worse than critical point  Video is unwatchable</a:t>
            </a:r>
            <a:endParaRPr lang="en-US" sz="27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0600" y="24384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7030A0"/>
                </a:solidFill>
              </a:rPr>
              <a:t>H.264; QPSK ½ rate   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2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Performance Cliff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757337"/>
            <a:ext cx="10160000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better than critical point  Video doesn’t improve</a:t>
            </a:r>
          </a:p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worse than critical point  Video is unwatchable</a:t>
            </a:r>
            <a:endParaRPr lang="en-US" sz="27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23000" y="16002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FFC000"/>
                </a:solidFill>
              </a:rPr>
              <a:t>H.264; 16QAM ½ rate   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2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Performance Cliff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757337"/>
            <a:ext cx="10160000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better than critical point  Video doesn’t improve</a:t>
            </a:r>
          </a:p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worse than critical point  Video is unwatchable</a:t>
            </a:r>
            <a:endParaRPr lang="en-US" sz="27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3000" y="12192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66FF">
                    <a:lumMod val="75000"/>
                  </a:srgbClr>
                </a:solidFill>
              </a:rPr>
              <a:t>H.264; 16QAM ¾ rate   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2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Performance Cliff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757337"/>
            <a:ext cx="10160000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better than critical point  Video doesn’t improve</a:t>
            </a:r>
          </a:p>
          <a:p>
            <a:r>
              <a:rPr lang="en-US" sz="2700" dirty="0" smtClean="0">
                <a:solidFill>
                  <a:prstClr val="black"/>
                </a:solidFill>
                <a:latin typeface="Comic Sans MS" pitchFamily="66" charset="0"/>
                <a:sym typeface="Wingdings" pitchFamily="2" charset="2"/>
              </a:rPr>
              <a:t>Channel is worse than critical point  Video is unwatchable</a:t>
            </a:r>
            <a:endParaRPr lang="en-US" sz="27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0600" y="3302169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FF0000"/>
                </a:solidFill>
              </a:rPr>
              <a:t>H.264; BPSK ½ rate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70600" y="28956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B050">
                    <a:lumMod val="75000"/>
                  </a:srgbClr>
                </a:solidFill>
              </a:rPr>
              <a:t>H.264; BPSK ¾ rate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70600" y="24384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7030A0"/>
                </a:solidFill>
              </a:rPr>
              <a:t>H.264; QPSK ½ rate 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23000" y="16002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FFC000"/>
                </a:solidFill>
              </a:rPr>
              <a:t>H.264; 16QAM ½ rate  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23000" y="12192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66FF">
                    <a:lumMod val="75000"/>
                  </a:srgbClr>
                </a:solidFill>
              </a:rPr>
              <a:t>H.264; 16QAM ¾ rate 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70600" y="19812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70C0"/>
                </a:solidFill>
              </a:rPr>
              <a:t>H.264; QPSK ¾ rate   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0600" y="34290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FF0000"/>
                </a:solidFill>
              </a:rPr>
              <a:t>H.264; BPSK ½ rate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70600" y="28956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B050">
                    <a:lumMod val="75000"/>
                  </a:srgbClr>
                </a:solidFill>
              </a:rPr>
              <a:t>H.264; BPSK ¾ rate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70600" y="23622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7030A0"/>
                </a:solidFill>
              </a:rPr>
              <a:t>H.264; QPSK ½ rate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70600" y="18288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FFC000"/>
                </a:solidFill>
              </a:rPr>
              <a:t>H.264; QPSK ¾ rate 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23000" y="12954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66FF">
                    <a:lumMod val="75000"/>
                  </a:srgbClr>
                </a:solidFill>
              </a:rPr>
              <a:t>H.264; 16QAM ½ rate   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600200" y="1088571"/>
            <a:ext cx="8966200" cy="3302000"/>
          </a:xfrm>
          <a:prstGeom prst="rect">
            <a:avLst/>
          </a:prstGeom>
          <a:solidFill>
            <a:srgbClr val="FFFFFF">
              <a:alpha val="53000"/>
            </a:srgbClr>
          </a:solidFill>
          <a:ln w="19050">
            <a:noFill/>
            <a:prstDash val="dash"/>
            <a:round/>
            <a:headEnd type="arrow" w="lg" len="lg"/>
            <a:tailEnd type="arrow" w="lg" len="lg"/>
          </a:ln>
          <a:effectLst/>
        </p:spPr>
        <p:txBody>
          <a:bodyPr lIns="101595" tIns="50795" rIns="101595" bIns="50795"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65400" y="1524000"/>
            <a:ext cx="1752600" cy="595026"/>
          </a:xfrm>
          <a:prstGeom prst="rect">
            <a:avLst/>
          </a:prstGeom>
          <a:noFill/>
        </p:spPr>
        <p:txBody>
          <a:bodyPr wrap="square" lIns="101595" tIns="50795" rIns="101595" bIns="50795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Ideal</a:t>
            </a:r>
          </a:p>
        </p:txBody>
      </p:sp>
      <p:sp>
        <p:nvSpPr>
          <p:cNvPr id="18" name="Freeform 17"/>
          <p:cNvSpPr/>
          <p:nvPr/>
        </p:nvSpPr>
        <p:spPr>
          <a:xfrm>
            <a:off x="2244340" y="1266372"/>
            <a:ext cx="4435860" cy="2149107"/>
          </a:xfrm>
          <a:custGeom>
            <a:avLst/>
            <a:gdLst>
              <a:gd name="connsiteX0" fmla="*/ 26064 w 3992274"/>
              <a:gd name="connsiteY0" fmla="*/ 1921164 h 1934196"/>
              <a:gd name="connsiteX1" fmla="*/ 94644 w 3992274"/>
              <a:gd name="connsiteY1" fmla="*/ 1886874 h 1934196"/>
              <a:gd name="connsiteX2" fmla="*/ 128934 w 3992274"/>
              <a:gd name="connsiteY2" fmla="*/ 1864014 h 1934196"/>
              <a:gd name="connsiteX3" fmla="*/ 243234 w 3992274"/>
              <a:gd name="connsiteY3" fmla="*/ 1829724 h 1934196"/>
              <a:gd name="connsiteX4" fmla="*/ 346104 w 3992274"/>
              <a:gd name="connsiteY4" fmla="*/ 1784004 h 1934196"/>
              <a:gd name="connsiteX5" fmla="*/ 380394 w 3992274"/>
              <a:gd name="connsiteY5" fmla="*/ 1772574 h 1934196"/>
              <a:gd name="connsiteX6" fmla="*/ 448974 w 3992274"/>
              <a:gd name="connsiteY6" fmla="*/ 1726854 h 1934196"/>
              <a:gd name="connsiteX7" fmla="*/ 483264 w 3992274"/>
              <a:gd name="connsiteY7" fmla="*/ 1703994 h 1934196"/>
              <a:gd name="connsiteX8" fmla="*/ 528984 w 3992274"/>
              <a:gd name="connsiteY8" fmla="*/ 1681134 h 1934196"/>
              <a:gd name="connsiteX9" fmla="*/ 563274 w 3992274"/>
              <a:gd name="connsiteY9" fmla="*/ 1658274 h 1934196"/>
              <a:gd name="connsiteX10" fmla="*/ 643284 w 3992274"/>
              <a:gd name="connsiteY10" fmla="*/ 1635414 h 1934196"/>
              <a:gd name="connsiteX11" fmla="*/ 746154 w 3992274"/>
              <a:gd name="connsiteY11" fmla="*/ 1566834 h 1934196"/>
              <a:gd name="connsiteX12" fmla="*/ 780444 w 3992274"/>
              <a:gd name="connsiteY12" fmla="*/ 1555404 h 1934196"/>
              <a:gd name="connsiteX13" fmla="*/ 814734 w 3992274"/>
              <a:gd name="connsiteY13" fmla="*/ 1532544 h 1934196"/>
              <a:gd name="connsiteX14" fmla="*/ 849024 w 3992274"/>
              <a:gd name="connsiteY14" fmla="*/ 1521114 h 1934196"/>
              <a:gd name="connsiteX15" fmla="*/ 917604 w 3992274"/>
              <a:gd name="connsiteY15" fmla="*/ 1475394 h 1934196"/>
              <a:gd name="connsiteX16" fmla="*/ 963324 w 3992274"/>
              <a:gd name="connsiteY16" fmla="*/ 1463964 h 1934196"/>
              <a:gd name="connsiteX17" fmla="*/ 1009044 w 3992274"/>
              <a:gd name="connsiteY17" fmla="*/ 1441104 h 1934196"/>
              <a:gd name="connsiteX18" fmla="*/ 1077624 w 3992274"/>
              <a:gd name="connsiteY18" fmla="*/ 1418244 h 1934196"/>
              <a:gd name="connsiteX19" fmla="*/ 1111914 w 3992274"/>
              <a:gd name="connsiteY19" fmla="*/ 1395384 h 1934196"/>
              <a:gd name="connsiteX20" fmla="*/ 1237644 w 3992274"/>
              <a:gd name="connsiteY20" fmla="*/ 1338234 h 1934196"/>
              <a:gd name="connsiteX21" fmla="*/ 1340514 w 3992274"/>
              <a:gd name="connsiteY21" fmla="*/ 1269654 h 1934196"/>
              <a:gd name="connsiteX22" fmla="*/ 1374804 w 3992274"/>
              <a:gd name="connsiteY22" fmla="*/ 1258224 h 1934196"/>
              <a:gd name="connsiteX23" fmla="*/ 1443384 w 3992274"/>
              <a:gd name="connsiteY23" fmla="*/ 1223934 h 1934196"/>
              <a:gd name="connsiteX24" fmla="*/ 1523394 w 3992274"/>
              <a:gd name="connsiteY24" fmla="*/ 1189644 h 1934196"/>
              <a:gd name="connsiteX25" fmla="*/ 1626264 w 3992274"/>
              <a:gd name="connsiteY25" fmla="*/ 1143924 h 1934196"/>
              <a:gd name="connsiteX26" fmla="*/ 1671984 w 3992274"/>
              <a:gd name="connsiteY26" fmla="*/ 1121064 h 1934196"/>
              <a:gd name="connsiteX27" fmla="*/ 1706274 w 3992274"/>
              <a:gd name="connsiteY27" fmla="*/ 1109634 h 1934196"/>
              <a:gd name="connsiteX28" fmla="*/ 1797714 w 3992274"/>
              <a:gd name="connsiteY28" fmla="*/ 1063914 h 1934196"/>
              <a:gd name="connsiteX29" fmla="*/ 1866294 w 3992274"/>
              <a:gd name="connsiteY29" fmla="*/ 1041054 h 1934196"/>
              <a:gd name="connsiteX30" fmla="*/ 1969164 w 3992274"/>
              <a:gd name="connsiteY30" fmla="*/ 983904 h 1934196"/>
              <a:gd name="connsiteX31" fmla="*/ 2037744 w 3992274"/>
              <a:gd name="connsiteY31" fmla="*/ 949614 h 1934196"/>
              <a:gd name="connsiteX32" fmla="*/ 2106324 w 3992274"/>
              <a:gd name="connsiteY32" fmla="*/ 915324 h 1934196"/>
              <a:gd name="connsiteX33" fmla="*/ 2140614 w 3992274"/>
              <a:gd name="connsiteY33" fmla="*/ 892464 h 1934196"/>
              <a:gd name="connsiteX34" fmla="*/ 2174904 w 3992274"/>
              <a:gd name="connsiteY34" fmla="*/ 881034 h 1934196"/>
              <a:gd name="connsiteX35" fmla="*/ 2277774 w 3992274"/>
              <a:gd name="connsiteY35" fmla="*/ 823884 h 1934196"/>
              <a:gd name="connsiteX36" fmla="*/ 2312064 w 3992274"/>
              <a:gd name="connsiteY36" fmla="*/ 801024 h 1934196"/>
              <a:gd name="connsiteX37" fmla="*/ 2346354 w 3992274"/>
              <a:gd name="connsiteY37" fmla="*/ 789594 h 1934196"/>
              <a:gd name="connsiteX38" fmla="*/ 2414934 w 3992274"/>
              <a:gd name="connsiteY38" fmla="*/ 743874 h 1934196"/>
              <a:gd name="connsiteX39" fmla="*/ 2460654 w 3992274"/>
              <a:gd name="connsiteY39" fmla="*/ 721014 h 1934196"/>
              <a:gd name="connsiteX40" fmla="*/ 2529234 w 3992274"/>
              <a:gd name="connsiteY40" fmla="*/ 686724 h 1934196"/>
              <a:gd name="connsiteX41" fmla="*/ 2597814 w 3992274"/>
              <a:gd name="connsiteY41" fmla="*/ 641004 h 1934196"/>
              <a:gd name="connsiteX42" fmla="*/ 2677824 w 3992274"/>
              <a:gd name="connsiteY42" fmla="*/ 606714 h 1934196"/>
              <a:gd name="connsiteX43" fmla="*/ 2712114 w 3992274"/>
              <a:gd name="connsiteY43" fmla="*/ 583854 h 1934196"/>
              <a:gd name="connsiteX44" fmla="*/ 2757834 w 3992274"/>
              <a:gd name="connsiteY44" fmla="*/ 560994 h 1934196"/>
              <a:gd name="connsiteX45" fmla="*/ 2792124 w 3992274"/>
              <a:gd name="connsiteY45" fmla="*/ 538134 h 1934196"/>
              <a:gd name="connsiteX46" fmla="*/ 2860704 w 3992274"/>
              <a:gd name="connsiteY46" fmla="*/ 515274 h 1934196"/>
              <a:gd name="connsiteX47" fmla="*/ 2940714 w 3992274"/>
              <a:gd name="connsiteY47" fmla="*/ 469554 h 1934196"/>
              <a:gd name="connsiteX48" fmla="*/ 2986434 w 3992274"/>
              <a:gd name="connsiteY48" fmla="*/ 458124 h 1934196"/>
              <a:gd name="connsiteX49" fmla="*/ 3066444 w 3992274"/>
              <a:gd name="connsiteY49" fmla="*/ 412404 h 1934196"/>
              <a:gd name="connsiteX50" fmla="*/ 3100734 w 3992274"/>
              <a:gd name="connsiteY50" fmla="*/ 400974 h 1934196"/>
              <a:gd name="connsiteX51" fmla="*/ 3169314 w 3992274"/>
              <a:gd name="connsiteY51" fmla="*/ 366684 h 1934196"/>
              <a:gd name="connsiteX52" fmla="*/ 3249324 w 3992274"/>
              <a:gd name="connsiteY52" fmla="*/ 332394 h 1934196"/>
              <a:gd name="connsiteX53" fmla="*/ 3295044 w 3992274"/>
              <a:gd name="connsiteY53" fmla="*/ 298104 h 1934196"/>
              <a:gd name="connsiteX54" fmla="*/ 3420774 w 3992274"/>
              <a:gd name="connsiteY54" fmla="*/ 252384 h 1934196"/>
              <a:gd name="connsiteX55" fmla="*/ 3500784 w 3992274"/>
              <a:gd name="connsiteY55" fmla="*/ 218094 h 1934196"/>
              <a:gd name="connsiteX56" fmla="*/ 3535074 w 3992274"/>
              <a:gd name="connsiteY56" fmla="*/ 195234 h 1934196"/>
              <a:gd name="connsiteX57" fmla="*/ 3603654 w 3992274"/>
              <a:gd name="connsiteY57" fmla="*/ 172374 h 1934196"/>
              <a:gd name="connsiteX58" fmla="*/ 3672234 w 3992274"/>
              <a:gd name="connsiteY58" fmla="*/ 138084 h 1934196"/>
              <a:gd name="connsiteX59" fmla="*/ 3706524 w 3992274"/>
              <a:gd name="connsiteY59" fmla="*/ 115224 h 1934196"/>
              <a:gd name="connsiteX60" fmla="*/ 3786534 w 3992274"/>
              <a:gd name="connsiteY60" fmla="*/ 92364 h 1934196"/>
              <a:gd name="connsiteX61" fmla="*/ 3877974 w 3992274"/>
              <a:gd name="connsiteY61" fmla="*/ 46644 h 1934196"/>
              <a:gd name="connsiteX62" fmla="*/ 3912264 w 3992274"/>
              <a:gd name="connsiteY62" fmla="*/ 35214 h 1934196"/>
              <a:gd name="connsiteX63" fmla="*/ 3980844 w 3992274"/>
              <a:gd name="connsiteY63" fmla="*/ 924 h 1934196"/>
              <a:gd name="connsiteX64" fmla="*/ 3992274 w 3992274"/>
              <a:gd name="connsiteY64" fmla="*/ 924 h 1934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992274" h="1934196">
                <a:moveTo>
                  <a:pt x="26064" y="1921164"/>
                </a:moveTo>
                <a:cubicBezTo>
                  <a:pt x="124334" y="1855650"/>
                  <a:pt x="0" y="1934196"/>
                  <a:pt x="94644" y="1886874"/>
                </a:cubicBezTo>
                <a:cubicBezTo>
                  <a:pt x="106931" y="1880731"/>
                  <a:pt x="116381" y="1869593"/>
                  <a:pt x="128934" y="1864014"/>
                </a:cubicBezTo>
                <a:cubicBezTo>
                  <a:pt x="164712" y="1848112"/>
                  <a:pt x="205236" y="1839223"/>
                  <a:pt x="243234" y="1829724"/>
                </a:cubicBezTo>
                <a:cubicBezTo>
                  <a:pt x="297574" y="1793498"/>
                  <a:pt x="264492" y="1811208"/>
                  <a:pt x="346104" y="1784004"/>
                </a:cubicBezTo>
                <a:lnTo>
                  <a:pt x="380394" y="1772574"/>
                </a:lnTo>
                <a:lnTo>
                  <a:pt x="448974" y="1726854"/>
                </a:lnTo>
                <a:cubicBezTo>
                  <a:pt x="460404" y="1719234"/>
                  <a:pt x="470977" y="1710137"/>
                  <a:pt x="483264" y="1703994"/>
                </a:cubicBezTo>
                <a:cubicBezTo>
                  <a:pt x="498504" y="1696374"/>
                  <a:pt x="514190" y="1689588"/>
                  <a:pt x="528984" y="1681134"/>
                </a:cubicBezTo>
                <a:cubicBezTo>
                  <a:pt x="540911" y="1674318"/>
                  <a:pt x="550987" y="1664417"/>
                  <a:pt x="563274" y="1658274"/>
                </a:cubicBezTo>
                <a:cubicBezTo>
                  <a:pt x="579672" y="1650075"/>
                  <a:pt x="628635" y="1639076"/>
                  <a:pt x="643284" y="1635414"/>
                </a:cubicBezTo>
                <a:lnTo>
                  <a:pt x="746154" y="1566834"/>
                </a:lnTo>
                <a:cubicBezTo>
                  <a:pt x="756179" y="1560151"/>
                  <a:pt x="769014" y="1559214"/>
                  <a:pt x="780444" y="1555404"/>
                </a:cubicBezTo>
                <a:cubicBezTo>
                  <a:pt x="791874" y="1547784"/>
                  <a:pt x="802447" y="1538687"/>
                  <a:pt x="814734" y="1532544"/>
                </a:cubicBezTo>
                <a:cubicBezTo>
                  <a:pt x="825510" y="1527156"/>
                  <a:pt x="838492" y="1526965"/>
                  <a:pt x="849024" y="1521114"/>
                </a:cubicBezTo>
                <a:cubicBezTo>
                  <a:pt x="873041" y="1507771"/>
                  <a:pt x="890950" y="1482057"/>
                  <a:pt x="917604" y="1475394"/>
                </a:cubicBezTo>
                <a:cubicBezTo>
                  <a:pt x="932844" y="1471584"/>
                  <a:pt x="948615" y="1469480"/>
                  <a:pt x="963324" y="1463964"/>
                </a:cubicBezTo>
                <a:cubicBezTo>
                  <a:pt x="979278" y="1457981"/>
                  <a:pt x="993224" y="1447432"/>
                  <a:pt x="1009044" y="1441104"/>
                </a:cubicBezTo>
                <a:cubicBezTo>
                  <a:pt x="1031417" y="1432155"/>
                  <a:pt x="1077624" y="1418244"/>
                  <a:pt x="1077624" y="1418244"/>
                </a:cubicBezTo>
                <a:cubicBezTo>
                  <a:pt x="1089054" y="1410624"/>
                  <a:pt x="1099627" y="1401527"/>
                  <a:pt x="1111914" y="1395384"/>
                </a:cubicBezTo>
                <a:cubicBezTo>
                  <a:pt x="1209013" y="1346835"/>
                  <a:pt x="1049217" y="1463852"/>
                  <a:pt x="1237644" y="1338234"/>
                </a:cubicBezTo>
                <a:lnTo>
                  <a:pt x="1340514" y="1269654"/>
                </a:lnTo>
                <a:cubicBezTo>
                  <a:pt x="1350539" y="1262971"/>
                  <a:pt x="1363374" y="1262034"/>
                  <a:pt x="1374804" y="1258224"/>
                </a:cubicBezTo>
                <a:cubicBezTo>
                  <a:pt x="1440701" y="1214293"/>
                  <a:pt x="1377133" y="1252327"/>
                  <a:pt x="1443384" y="1223934"/>
                </a:cubicBezTo>
                <a:cubicBezTo>
                  <a:pt x="1542253" y="1181562"/>
                  <a:pt x="1442978" y="1216449"/>
                  <a:pt x="1523394" y="1189644"/>
                </a:cubicBezTo>
                <a:cubicBezTo>
                  <a:pt x="1577734" y="1153418"/>
                  <a:pt x="1544652" y="1171128"/>
                  <a:pt x="1626264" y="1143924"/>
                </a:cubicBezTo>
                <a:cubicBezTo>
                  <a:pt x="1642428" y="1138536"/>
                  <a:pt x="1656323" y="1127776"/>
                  <a:pt x="1671984" y="1121064"/>
                </a:cubicBezTo>
                <a:cubicBezTo>
                  <a:pt x="1683058" y="1116318"/>
                  <a:pt x="1694844" y="1113444"/>
                  <a:pt x="1706274" y="1109634"/>
                </a:cubicBezTo>
                <a:cubicBezTo>
                  <a:pt x="1752019" y="1079137"/>
                  <a:pt x="1736198" y="1086283"/>
                  <a:pt x="1797714" y="1063914"/>
                </a:cubicBezTo>
                <a:cubicBezTo>
                  <a:pt x="1820360" y="1055679"/>
                  <a:pt x="1866294" y="1041054"/>
                  <a:pt x="1866294" y="1041054"/>
                </a:cubicBezTo>
                <a:cubicBezTo>
                  <a:pt x="1944899" y="988651"/>
                  <a:pt x="1908810" y="1004022"/>
                  <a:pt x="1969164" y="983904"/>
                </a:cubicBezTo>
                <a:cubicBezTo>
                  <a:pt x="2067434" y="918390"/>
                  <a:pt x="1943100" y="996936"/>
                  <a:pt x="2037744" y="949614"/>
                </a:cubicBezTo>
                <a:cubicBezTo>
                  <a:pt x="2126374" y="905299"/>
                  <a:pt x="2020135" y="944054"/>
                  <a:pt x="2106324" y="915324"/>
                </a:cubicBezTo>
                <a:cubicBezTo>
                  <a:pt x="2117754" y="907704"/>
                  <a:pt x="2128327" y="898607"/>
                  <a:pt x="2140614" y="892464"/>
                </a:cubicBezTo>
                <a:cubicBezTo>
                  <a:pt x="2151390" y="887076"/>
                  <a:pt x="2164372" y="886885"/>
                  <a:pt x="2174904" y="881034"/>
                </a:cubicBezTo>
                <a:cubicBezTo>
                  <a:pt x="2292811" y="815530"/>
                  <a:pt x="2200184" y="849747"/>
                  <a:pt x="2277774" y="823884"/>
                </a:cubicBezTo>
                <a:cubicBezTo>
                  <a:pt x="2289204" y="816264"/>
                  <a:pt x="2299777" y="807167"/>
                  <a:pt x="2312064" y="801024"/>
                </a:cubicBezTo>
                <a:cubicBezTo>
                  <a:pt x="2322840" y="795636"/>
                  <a:pt x="2335822" y="795445"/>
                  <a:pt x="2346354" y="789594"/>
                </a:cubicBezTo>
                <a:cubicBezTo>
                  <a:pt x="2370371" y="776251"/>
                  <a:pt x="2392074" y="759114"/>
                  <a:pt x="2414934" y="743874"/>
                </a:cubicBezTo>
                <a:cubicBezTo>
                  <a:pt x="2429111" y="734423"/>
                  <a:pt x="2445860" y="729468"/>
                  <a:pt x="2460654" y="721014"/>
                </a:cubicBezTo>
                <a:cubicBezTo>
                  <a:pt x="2522695" y="685562"/>
                  <a:pt x="2466365" y="707680"/>
                  <a:pt x="2529234" y="686724"/>
                </a:cubicBezTo>
                <a:cubicBezTo>
                  <a:pt x="2552094" y="671484"/>
                  <a:pt x="2571750" y="649692"/>
                  <a:pt x="2597814" y="641004"/>
                </a:cubicBezTo>
                <a:cubicBezTo>
                  <a:pt x="2636284" y="628181"/>
                  <a:pt x="2638277" y="629313"/>
                  <a:pt x="2677824" y="606714"/>
                </a:cubicBezTo>
                <a:cubicBezTo>
                  <a:pt x="2689751" y="599898"/>
                  <a:pt x="2700187" y="590670"/>
                  <a:pt x="2712114" y="583854"/>
                </a:cubicBezTo>
                <a:cubicBezTo>
                  <a:pt x="2726908" y="575400"/>
                  <a:pt x="2743040" y="569448"/>
                  <a:pt x="2757834" y="560994"/>
                </a:cubicBezTo>
                <a:cubicBezTo>
                  <a:pt x="2769761" y="554178"/>
                  <a:pt x="2779571" y="543713"/>
                  <a:pt x="2792124" y="538134"/>
                </a:cubicBezTo>
                <a:cubicBezTo>
                  <a:pt x="2814144" y="528347"/>
                  <a:pt x="2837844" y="522894"/>
                  <a:pt x="2860704" y="515274"/>
                </a:cubicBezTo>
                <a:cubicBezTo>
                  <a:pt x="2967489" y="479679"/>
                  <a:pt x="2852921" y="507180"/>
                  <a:pt x="2940714" y="469554"/>
                </a:cubicBezTo>
                <a:cubicBezTo>
                  <a:pt x="2955153" y="463366"/>
                  <a:pt x="2971725" y="463640"/>
                  <a:pt x="2986434" y="458124"/>
                </a:cubicBezTo>
                <a:cubicBezTo>
                  <a:pt x="3066589" y="428066"/>
                  <a:pt x="3000121" y="445566"/>
                  <a:pt x="3066444" y="412404"/>
                </a:cubicBezTo>
                <a:cubicBezTo>
                  <a:pt x="3077220" y="407016"/>
                  <a:pt x="3089304" y="404784"/>
                  <a:pt x="3100734" y="400974"/>
                </a:cubicBezTo>
                <a:cubicBezTo>
                  <a:pt x="3166631" y="357043"/>
                  <a:pt x="3103063" y="395077"/>
                  <a:pt x="3169314" y="366684"/>
                </a:cubicBezTo>
                <a:cubicBezTo>
                  <a:pt x="3268183" y="324312"/>
                  <a:pt x="3168908" y="359199"/>
                  <a:pt x="3249324" y="332394"/>
                </a:cubicBezTo>
                <a:cubicBezTo>
                  <a:pt x="3264564" y="320964"/>
                  <a:pt x="3278391" y="307355"/>
                  <a:pt x="3295044" y="298104"/>
                </a:cubicBezTo>
                <a:cubicBezTo>
                  <a:pt x="3376804" y="252682"/>
                  <a:pt x="3330102" y="297720"/>
                  <a:pt x="3420774" y="252384"/>
                </a:cubicBezTo>
                <a:cubicBezTo>
                  <a:pt x="3477270" y="224136"/>
                  <a:pt x="3450330" y="234912"/>
                  <a:pt x="3500784" y="218094"/>
                </a:cubicBezTo>
                <a:cubicBezTo>
                  <a:pt x="3512214" y="210474"/>
                  <a:pt x="3522521" y="200813"/>
                  <a:pt x="3535074" y="195234"/>
                </a:cubicBezTo>
                <a:cubicBezTo>
                  <a:pt x="3557094" y="185447"/>
                  <a:pt x="3603654" y="172374"/>
                  <a:pt x="3603654" y="172374"/>
                </a:cubicBezTo>
                <a:cubicBezTo>
                  <a:pt x="3701924" y="106860"/>
                  <a:pt x="3577590" y="185406"/>
                  <a:pt x="3672234" y="138084"/>
                </a:cubicBezTo>
                <a:cubicBezTo>
                  <a:pt x="3684521" y="131941"/>
                  <a:pt x="3694237" y="121367"/>
                  <a:pt x="3706524" y="115224"/>
                </a:cubicBezTo>
                <a:cubicBezTo>
                  <a:pt x="3745392" y="95790"/>
                  <a:pt x="3742588" y="110675"/>
                  <a:pt x="3786534" y="92364"/>
                </a:cubicBezTo>
                <a:cubicBezTo>
                  <a:pt x="3817990" y="79257"/>
                  <a:pt x="3845645" y="57420"/>
                  <a:pt x="3877974" y="46644"/>
                </a:cubicBezTo>
                <a:lnTo>
                  <a:pt x="3912264" y="35214"/>
                </a:lnTo>
                <a:cubicBezTo>
                  <a:pt x="3945788" y="12865"/>
                  <a:pt x="3942986" y="10388"/>
                  <a:pt x="3980844" y="924"/>
                </a:cubicBezTo>
                <a:cubicBezTo>
                  <a:pt x="3984540" y="0"/>
                  <a:pt x="3988464" y="924"/>
                  <a:pt x="3992274" y="924"/>
                </a:cubicBezTo>
              </a:path>
            </a:pathLst>
          </a:custGeom>
          <a:ln w="444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1595" tIns="50795" rIns="101595" bIns="50795"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-114300" y="-76200"/>
            <a:ext cx="10414000" cy="1270000"/>
          </a:xfrm>
        </p:spPr>
        <p:txBody>
          <a:bodyPr>
            <a:normAutofit/>
          </a:bodyPr>
          <a:lstStyle/>
          <a:p>
            <a:r>
              <a:rPr lang="en-US" sz="3400" b="1" dirty="0" smtClean="0">
                <a:latin typeface="Comic Sans MS" pitchFamily="66" charset="0"/>
              </a:rPr>
              <a:t>Ideally:</a:t>
            </a:r>
            <a:r>
              <a:rPr lang="en-US" sz="3400" dirty="0" smtClean="0">
                <a:latin typeface="Comic Sans MS" pitchFamily="66" charset="0"/>
              </a:rPr>
              <a:t> </a:t>
            </a:r>
            <a:r>
              <a:rPr lang="en-US" sz="3400" dirty="0" smtClean="0">
                <a:solidFill>
                  <a:schemeClr val="tx1"/>
                </a:solidFill>
                <a:latin typeface="Comic Sans MS" pitchFamily="66" charset="0"/>
              </a:rPr>
              <a:t>One-Video for All Channel Qualities</a:t>
            </a:r>
            <a:endParaRPr lang="en-US" sz="3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9400" y="5410201"/>
            <a:ext cx="9601200" cy="1615826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37" tIns="91439" rIns="91437" bIns="45720" rtlCol="0">
            <a:spAutoFit/>
          </a:bodyPr>
          <a:lstStyle/>
          <a:p>
            <a:pPr marL="574675" indent="-346075">
              <a:buFont typeface="Arial" pitchFamily="34" charset="0"/>
              <a:buChar char="•"/>
            </a:pPr>
            <a:r>
              <a:rPr lang="en-US" sz="3200" dirty="0" smtClean="0">
                <a:latin typeface="Comic Sans MS" pitchFamily="66" charset="0"/>
              </a:rPr>
              <a:t>Transmitter broadcasts one video</a:t>
            </a:r>
          </a:p>
          <a:p>
            <a:pPr marL="574675" indent="-346075">
              <a:buFont typeface="Arial" pitchFamily="34" charset="0"/>
              <a:buChar char="•"/>
            </a:pPr>
            <a:r>
              <a:rPr lang="en-US" sz="3200" dirty="0" smtClean="0">
                <a:latin typeface="Comic Sans MS" pitchFamily="66" charset="0"/>
              </a:rPr>
              <a:t>Each receiver </a:t>
            </a:r>
            <a:r>
              <a:rPr lang="en-US" sz="3200" dirty="0" smtClean="0">
                <a:latin typeface="Comic Sans MS" pitchFamily="66" charset="0"/>
              </a:rPr>
              <a:t>decodes </a:t>
            </a:r>
            <a:r>
              <a:rPr lang="en-US" sz="3200" dirty="0" smtClean="0">
                <a:latin typeface="Comic Sans MS" pitchFamily="66" charset="0"/>
              </a:rPr>
              <a:t>a video quality commensurate with its channel quality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9400" y="5334000"/>
            <a:ext cx="9601200" cy="198218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37" tIns="274317" rIns="91437" bIns="45720" rtlCol="0">
            <a:noAutofit/>
          </a:bodyPr>
          <a:lstStyle/>
          <a:p>
            <a:pPr marL="347653" indent="-347653" algn="ctr"/>
            <a:r>
              <a:rPr lang="en-US" sz="4400" dirty="0" smtClean="0">
                <a:latin typeface="Comic Sans MS" pitchFamily="66" charset="0"/>
              </a:rPr>
              <a:t>Large Bandwidth Saving</a:t>
            </a:r>
          </a:p>
          <a:p>
            <a:pPr marL="347653" indent="-347653" algn="ctr"/>
            <a:r>
              <a:rPr lang="en-US" sz="4400" dirty="0" smtClean="0">
                <a:latin typeface="Comic Sans MS" pitchFamily="66" charset="0"/>
              </a:rPr>
              <a:t>No glitches or stalls with mobility</a:t>
            </a:r>
          </a:p>
        </p:txBody>
      </p:sp>
    </p:spTree>
    <p:custDataLst>
      <p:tags r:id="rId1"/>
    </p:custDataLst>
  </p:cSld>
  <p:clrMapOvr>
    <a:masterClrMapping/>
  </p:clrMapOvr>
  <p:transition advTm="2101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build="p" bldLvl="2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4300" y="-76200"/>
            <a:ext cx="10414000" cy="1270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Why Does </a:t>
            </a:r>
            <a:r>
              <a:rPr lang="en-US" sz="3600" dirty="0" smtClean="0">
                <a:latin typeface="Comic Sans MS" pitchFamily="66" charset="0"/>
              </a:rPr>
              <a:t>Today’s </a:t>
            </a:r>
            <a:r>
              <a:rPr lang="en-US" sz="3600" dirty="0" smtClean="0">
                <a:latin typeface="Comic Sans MS" pitchFamily="66" charset="0"/>
              </a:rPr>
              <a:t>Video Suffer a Cliff?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3890" y="1363133"/>
            <a:ext cx="2971800" cy="11514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2294" tIns="41147" rIns="82294" bIns="41147" rtlCol="0">
            <a:noAutofit/>
          </a:bodyPr>
          <a:lstStyle/>
          <a:p>
            <a:pPr algn="ctr">
              <a:lnSpc>
                <a:spcPts val="4000"/>
              </a:lnSpc>
            </a:pPr>
            <a:r>
              <a:rPr lang="en-US" sz="3200" dirty="0" smtClean="0">
                <a:solidFill>
                  <a:srgbClr val="000099"/>
                </a:solidFill>
              </a:rPr>
              <a:t>Video Codec</a:t>
            </a:r>
          </a:p>
          <a:p>
            <a:pPr algn="ctr">
              <a:lnSpc>
                <a:spcPts val="4000"/>
              </a:lnSpc>
            </a:pPr>
            <a:r>
              <a:rPr lang="en-US" sz="3200" dirty="0" smtClean="0">
                <a:solidFill>
                  <a:srgbClr val="000099"/>
                </a:solidFill>
              </a:rPr>
              <a:t>(Compression)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08690" y="1363132"/>
            <a:ext cx="3138510" cy="1143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2294" tIns="41147" rIns="82294" bIns="41147" rtlCol="0">
            <a:noAutofit/>
          </a:bodyPr>
          <a:lstStyle/>
          <a:p>
            <a:pPr algn="ctr">
              <a:lnSpc>
                <a:spcPts val="4000"/>
              </a:lnSpc>
            </a:pPr>
            <a:r>
              <a:rPr lang="en-US" sz="3200" dirty="0" smtClean="0">
                <a:solidFill>
                  <a:srgbClr val="000099"/>
                </a:solidFill>
              </a:rPr>
              <a:t>PHY Code</a:t>
            </a:r>
          </a:p>
          <a:p>
            <a:pPr algn="ctr">
              <a:lnSpc>
                <a:spcPts val="4000"/>
              </a:lnSpc>
            </a:pPr>
            <a:r>
              <a:rPr lang="en-US" sz="3200" dirty="0" smtClean="0">
                <a:solidFill>
                  <a:srgbClr val="000099"/>
                </a:solidFill>
              </a:rPr>
              <a:t>(Error Protection)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65690" y="1311757"/>
            <a:ext cx="1143000" cy="58477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Bits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6200" y="2971800"/>
            <a:ext cx="9956800" cy="3733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31775" marR="0" lvl="0" indent="-231775" algn="l" defTabSz="10159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Compression and error protection convert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real-valued pixels to bits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</a:p>
          <a:p>
            <a:pPr marL="231775" marR="0" lvl="0" indent="-231775" algn="l" defTabSz="10159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231775" marR="0" lvl="0" indent="-231775" algn="l" defTabSz="10159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Bits destroy the numerical properties of original pixels</a:t>
            </a:r>
          </a:p>
          <a:p>
            <a:pPr marL="623888" marR="0" lvl="1" indent="-333375" algn="l" defTabSz="10159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11110 and 11111 could refer to pixels as different as 5 and 149</a:t>
            </a:r>
          </a:p>
          <a:p>
            <a:pPr marL="231775" marR="0" lvl="0" indent="-231775" algn="l" defTabSz="10159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231775" marR="0" lvl="0" indent="-231775" algn="l" defTabSz="10159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If all bit errors can be corrected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all pixels are correct</a:t>
            </a:r>
          </a:p>
          <a:p>
            <a:pPr marL="231775" marR="0" lvl="0" indent="-231775" algn="l" defTabSz="10159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  <a:sym typeface="Wingdings" pitchFamily="2" charset="2"/>
              </a:rPr>
              <a:t>Even one residual bit error arbitrary errors in pixels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cxnSp>
        <p:nvCxnSpPr>
          <p:cNvPr id="20" name="Straight Arrow Connector 19"/>
          <p:cNvCxnSpPr>
            <a:stCxn id="3" idx="3"/>
            <a:endCxn id="4" idx="1"/>
          </p:cNvCxnSpPr>
          <p:nvPr/>
        </p:nvCxnSpPr>
        <p:spPr>
          <a:xfrm flipV="1">
            <a:off x="5065690" y="1934632"/>
            <a:ext cx="1143000" cy="42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08000" y="1244025"/>
            <a:ext cx="1143000" cy="58477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Pixels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889000" y="1905000"/>
            <a:ext cx="1143000" cy="42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7" grpId="0"/>
      <p:bldP spid="7" grpId="0" build="p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0" dirty="0" smtClean="0">
                <a:latin typeface="Comic Sans MS" pitchFamily="66" charset="0"/>
              </a:rPr>
              <a:t>Demos</a:t>
            </a:r>
            <a:endParaRPr lang="en-US" sz="4800" b="0" dirty="0">
              <a:latin typeface="Comic Sans MS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000" y="1371600"/>
            <a:ext cx="9956800" cy="58090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>
                <a:latin typeface="Comic Sans MS" pitchFamily="66" charset="0"/>
              </a:rPr>
              <a:t>Compare our </a:t>
            </a:r>
            <a:r>
              <a:rPr lang="en-US" sz="3200" dirty="0" err="1" smtClean="0">
                <a:latin typeface="Comic Sans MS" pitchFamily="66" charset="0"/>
              </a:rPr>
              <a:t>SoftCast</a:t>
            </a:r>
            <a:r>
              <a:rPr lang="en-US" sz="3200" dirty="0" smtClean="0">
                <a:latin typeface="Comic Sans MS" pitchFamily="66" charset="0"/>
              </a:rPr>
              <a:t> and MPEG4/H.264</a:t>
            </a:r>
          </a:p>
          <a:p>
            <a:r>
              <a:rPr lang="en-US" sz="3200" dirty="0" smtClean="0">
                <a:latin typeface="Comic Sans MS" pitchFamily="66" charset="0"/>
              </a:rPr>
              <a:t>Mobility demo: receiver moves away from source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  <a:r>
              <a:rPr lang="en-US" sz="2800" dirty="0" smtClean="0">
                <a:hlinkClick r:id="rId2"/>
              </a:rPr>
              <a:t>http://people.csail.mit.edu/szym/softcast/single.swf?config=data/football/b130_h.xml</a:t>
            </a:r>
            <a:endParaRPr lang="en-US" sz="2800" dirty="0" smtClean="0"/>
          </a:p>
          <a:p>
            <a:r>
              <a:rPr lang="en-US" sz="3200" dirty="0" smtClean="0">
                <a:latin typeface="Comic Sans MS" pitchFamily="66" charset="0"/>
              </a:rPr>
              <a:t>Same mobility demo but with 10x more compression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  <a:r>
              <a:rPr lang="en-US" sz="2800" dirty="0" smtClean="0">
                <a:hlinkClick r:id="rId3"/>
              </a:rPr>
              <a:t>http://people.csail.mit.edu/szym/softcast/single.swf?config=data/football/b016_h.xml</a:t>
            </a:r>
            <a:endParaRPr lang="en-US" sz="2800" dirty="0" smtClean="0"/>
          </a:p>
          <a:p>
            <a:r>
              <a:rPr lang="en-US" sz="3200" dirty="0" smtClean="0">
                <a:latin typeface="Comic Sans MS" pitchFamily="66" charset="0"/>
              </a:rPr>
              <a:t>Packet loss demo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  <a:r>
              <a:rPr lang="en-US" sz="2800" dirty="0" smtClean="0">
                <a:hlinkClick r:id="rId4"/>
              </a:rPr>
              <a:t>http://people.csail.mit.edu/szym/softcast/multi.swf?config=data/msr/er.xml&amp;zoom=1.0</a:t>
            </a:r>
            <a:endParaRPr lang="en-US" sz="2800" dirty="0" smtClean="0"/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" y="-50800"/>
            <a:ext cx="10058400" cy="1270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Analog TV Did not Suffer a Cliff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355600" y="1905000"/>
            <a:ext cx="3657600" cy="96006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algn="ctr" defTabSz="101599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Comic Sans MS" pitchFamily="66" charset="0"/>
              </a:rPr>
              <a:t>Real-Valued P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ixels</a:t>
            </a:r>
            <a:r>
              <a:rPr lang="en-US" sz="2800" dirty="0" smtClean="0">
                <a:latin typeface="Comic Sans MS" pitchFamily="66" charset="0"/>
              </a:rPr>
              <a:t/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2, 153, …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6299200" y="1905000"/>
            <a:ext cx="3860800" cy="9906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marL="0" marR="0" lvl="0" indent="0" algn="ctr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Comic Sans MS" pitchFamily="66" charset="0"/>
              </a:rPr>
              <a:t>Transmitted Values</a:t>
            </a:r>
          </a:p>
          <a:p>
            <a:pPr lvl="0" algn="ctr" defTabSz="10159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dirty="0" smtClean="0">
                <a:latin typeface="Comic Sans MS" pitchFamily="66" charset="0"/>
              </a:rPr>
              <a:t>2α, 153α, … </a:t>
            </a:r>
          </a:p>
          <a:p>
            <a:pPr marL="0" marR="0" lvl="0" indent="0" algn="ctr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317500" y="3200400"/>
            <a:ext cx="9867900" cy="6858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marL="0" marR="0" lvl="0" indent="0" defTabSz="1015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FF0000"/>
                </a:solidFill>
                <a:latin typeface="Comic Sans MS" pitchFamily="66" charset="0"/>
              </a:rPr>
              <a:t>Transmitted values are linearly related to pixels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355600" y="5257800"/>
            <a:ext cx="9296400" cy="19812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marL="0" marR="0" lvl="0" indent="0" defTabSz="1015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noProof="0" dirty="0" smtClean="0">
                <a:latin typeface="Comic Sans MS" pitchFamily="66" charset="0"/>
                <a:sym typeface="Wingdings" pitchFamily="2" charset="2"/>
              </a:rPr>
              <a:t>But Analog TV </a:t>
            </a:r>
            <a:r>
              <a:rPr lang="en-US" sz="2800" b="1" dirty="0" smtClean="0">
                <a:latin typeface="Comic Sans MS" pitchFamily="66" charset="0"/>
                <a:sym typeface="Wingdings" pitchFamily="2" charset="2"/>
              </a:rPr>
              <a:t>was not efficient:</a:t>
            </a:r>
            <a:endParaRPr lang="en-US" sz="2800" b="1" noProof="0" dirty="0" smtClean="0">
              <a:latin typeface="Comic Sans MS" pitchFamily="66" charset="0"/>
            </a:endParaRPr>
          </a:p>
          <a:p>
            <a:pPr marL="176213" marR="0" lvl="0" indent="-176213" defTabSz="1015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noProof="0" dirty="0" smtClean="0">
                <a:solidFill>
                  <a:schemeClr val="accent2"/>
                </a:solidFill>
                <a:latin typeface="Comic Sans MS" pitchFamily="66" charset="0"/>
              </a:rPr>
              <a:t> No compression</a:t>
            </a:r>
          </a:p>
          <a:p>
            <a:pPr marL="176213" marR="0" lvl="0" indent="-176213" defTabSz="1015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solidFill>
                  <a:schemeClr val="accent2"/>
                </a:solidFill>
                <a:latin typeface="Comic Sans MS" pitchFamily="66" charset="0"/>
              </a:rPr>
              <a:t> No error protection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556000" y="2667000"/>
            <a:ext cx="1143000" cy="1588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537200" y="2667000"/>
            <a:ext cx="1066800" cy="1588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0"/>
          <p:cNvGrpSpPr/>
          <p:nvPr/>
        </p:nvGrpSpPr>
        <p:grpSpPr>
          <a:xfrm>
            <a:off x="4920352" y="1905000"/>
            <a:ext cx="417102" cy="914400"/>
            <a:chOff x="4593946" y="2743200"/>
            <a:chExt cx="417102" cy="914400"/>
          </a:xfrm>
        </p:grpSpPr>
        <p:sp>
          <p:nvSpPr>
            <p:cNvPr id="12" name="TextBox 11"/>
            <p:cNvSpPr txBox="1"/>
            <p:nvPr/>
          </p:nvSpPr>
          <p:spPr>
            <a:xfrm>
              <a:off x="4593946" y="2743200"/>
              <a:ext cx="417102" cy="58477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l-GR" sz="3200" dirty="0" smtClean="0"/>
                <a:t>α</a:t>
              </a:r>
              <a:endParaRPr lang="en-US" sz="3200" dirty="0" smtClean="0"/>
            </a:p>
          </p:txBody>
        </p:sp>
        <p:sp>
          <p:nvSpPr>
            <p:cNvPr id="13" name="Flowchart: Summing Junction 12"/>
            <p:cNvSpPr/>
            <p:nvPr/>
          </p:nvSpPr>
          <p:spPr>
            <a:xfrm>
              <a:off x="4622800" y="3352800"/>
              <a:ext cx="304800" cy="304800"/>
            </a:xfrm>
            <a:prstGeom prst="flowChartSummingJunct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Content Placeholder 2"/>
          <p:cNvSpPr txBox="1">
            <a:spLocks/>
          </p:cNvSpPr>
          <p:nvPr/>
        </p:nvSpPr>
        <p:spPr>
          <a:xfrm>
            <a:off x="6146800" y="4191000"/>
            <a:ext cx="4013200" cy="10668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marL="0" marR="0" lvl="0" indent="0" algn="ctr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latin typeface="Comic Sans MS" pitchFamily="66" charset="0"/>
              </a:rPr>
              <a:t>Small perturbation on channel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20" name="Right Arrow 19"/>
          <p:cNvSpPr/>
          <p:nvPr/>
        </p:nvSpPr>
        <p:spPr>
          <a:xfrm rot="10800000">
            <a:off x="5003801" y="4572000"/>
            <a:ext cx="990600" cy="30480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812800" y="4114800"/>
            <a:ext cx="4013200" cy="10668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marL="0" marR="0" lvl="0" indent="0" algn="ctr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latin typeface="Comic Sans MS" pitchFamily="66" charset="0"/>
              </a:rPr>
              <a:t>Small perturbation in pixel values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81000" y="1143000"/>
            <a:ext cx="9652000" cy="5334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marL="0" marR="0" lvl="0" indent="0" defTabSz="1015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Comic Sans MS" pitchFamily="66" charset="0"/>
              </a:rPr>
              <a:t>It did not convert pixels to bits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2" grpId="0"/>
      <p:bldP spid="33" grpId="0"/>
      <p:bldP spid="34" grpId="0" build="p"/>
      <p:bldP spid="19" grpId="0"/>
      <p:bldP spid="20" grpId="0" animBg="1"/>
      <p:bldP spid="21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-76200"/>
            <a:ext cx="9144000" cy="1270000"/>
          </a:xfrm>
        </p:spPr>
        <p:txBody>
          <a:bodyPr/>
          <a:lstStyle/>
          <a:p>
            <a:r>
              <a:rPr lang="en-US" dirty="0" err="1" smtClean="0">
                <a:latin typeface="Comic Sans MS" pitchFamily="66" charset="0"/>
              </a:rPr>
              <a:t>SoftCast</a:t>
            </a:r>
            <a:r>
              <a:rPr lang="en-US" sz="7200" baseline="30000" dirty="0" smtClean="0">
                <a:solidFill>
                  <a:srgbClr val="0000CC"/>
                </a:solidFill>
                <a:latin typeface="Comic Sans MS" pitchFamily="66" charset="0"/>
              </a:rPr>
              <a:t> +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7800" y="685800"/>
            <a:ext cx="10160000" cy="1270000"/>
          </a:xfrm>
          <a:prstGeom prst="rect">
            <a:avLst/>
          </a:prstGeom>
        </p:spPr>
        <p:txBody>
          <a:bodyPr vert="horz" lIns="101596" tIns="50796" rIns="101596" bIns="50796" rtlCol="0" anchor="ctr">
            <a:noAutofit/>
          </a:bodyPr>
          <a:lstStyle/>
          <a:p>
            <a:pPr marL="457200" marR="0" lvl="0" indent="-457200" defTabSz="10159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SoftCast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combines the best of both </a:t>
            </a:r>
            <a:r>
              <a:rPr lang="en-US" sz="3000" noProof="0" dirty="0" smtClean="0">
                <a:latin typeface="Comic Sans MS" pitchFamily="66" charset="0"/>
                <a:ea typeface="+mj-ea"/>
                <a:cs typeface="+mj-cs"/>
              </a:rPr>
              <a:t>w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orlds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1752600"/>
            <a:ext cx="95250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80984" marR="0" lvl="0" indent="-380984" algn="l" defTabSz="10159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dirty="0" smtClean="0">
                <a:latin typeface="Comic Sans MS" pitchFamily="66" charset="0"/>
              </a:rPr>
              <a:t>Is as </a:t>
            </a:r>
            <a:r>
              <a:rPr lang="en-US" sz="3000" dirty="0" smtClean="0">
                <a:solidFill>
                  <a:srgbClr val="0070C0"/>
                </a:solidFill>
                <a:latin typeface="Comic Sans MS" pitchFamily="66" charset="0"/>
              </a:rPr>
              <a:t>efficient</a:t>
            </a:r>
            <a:r>
              <a:rPr lang="en-US" sz="3000" dirty="0" smtClean="0">
                <a:latin typeface="Comic Sans MS" pitchFamily="66" charset="0"/>
              </a:rPr>
              <a:t> as digital video</a:t>
            </a:r>
            <a:endParaRPr kumimoji="0" lang="pl-PL" sz="3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5800" y="2362200"/>
            <a:ext cx="9448800" cy="8382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marL="380996" marR="0" lvl="0" indent="-380996" algn="l" defTabSz="10159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dirty="0" smtClean="0">
                <a:latin typeface="Comic Sans MS" pitchFamily="66" charset="0"/>
              </a:rPr>
              <a:t>H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as </a:t>
            </a:r>
            <a:r>
              <a:rPr lang="en-US" sz="3000" noProof="0" dirty="0" smtClean="0">
                <a:solidFill>
                  <a:srgbClr val="0070C0"/>
                </a:solidFill>
                <a:latin typeface="Comic Sans MS" pitchFamily="66" charset="0"/>
              </a:rPr>
              <a:t>n</a:t>
            </a:r>
            <a:r>
              <a:rPr lang="en-US" sz="3000" dirty="0" smtClean="0">
                <a:solidFill>
                  <a:srgbClr val="0070C0"/>
                </a:solidFill>
                <a:latin typeface="Comic Sans MS" pitchFamily="66" charset="0"/>
              </a:rPr>
              <a:t>o cliff effect</a:t>
            </a:r>
            <a:r>
              <a:rPr lang="en-US" sz="3000" dirty="0" smtClean="0">
                <a:latin typeface="Comic Sans MS" pitchFamily="66" charset="0"/>
              </a:rPr>
              <a:t>, like analog video</a:t>
            </a:r>
            <a:endParaRPr kumimoji="0" lang="pl-PL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508000" y="-76200"/>
            <a:ext cx="9144000" cy="1270000"/>
          </a:xfrm>
        </p:spPr>
        <p:txBody>
          <a:bodyPr/>
          <a:lstStyle/>
          <a:p>
            <a:r>
              <a:rPr lang="en-US" dirty="0" err="1" smtClean="0">
                <a:latin typeface="Comic Sans MS" pitchFamily="66" charset="0"/>
              </a:rPr>
              <a:t>SoftCast</a:t>
            </a:r>
            <a:r>
              <a:rPr lang="en-US" sz="7200" baseline="30000" dirty="0" smtClean="0">
                <a:solidFill>
                  <a:srgbClr val="0000CC"/>
                </a:solidFill>
                <a:latin typeface="Comic Sans MS" pitchFamily="66" charset="0"/>
              </a:rPr>
              <a:t> +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-25400" y="2949714"/>
            <a:ext cx="10109200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Linear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93890" y="1363133"/>
            <a:ext cx="2971800" cy="11514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2294" tIns="41147" rIns="82294" bIns="41147" rtlCol="0">
            <a:noAutofit/>
          </a:bodyPr>
          <a:lstStyle/>
          <a:p>
            <a:pPr algn="ctr">
              <a:lnSpc>
                <a:spcPts val="4000"/>
              </a:lnSpc>
            </a:pPr>
            <a:r>
              <a:rPr lang="en-US" sz="3200" dirty="0" smtClean="0">
                <a:solidFill>
                  <a:srgbClr val="000099"/>
                </a:solidFill>
              </a:rPr>
              <a:t>Video Codec</a:t>
            </a:r>
          </a:p>
          <a:p>
            <a:pPr algn="ctr">
              <a:lnSpc>
                <a:spcPts val="4000"/>
              </a:lnSpc>
            </a:pPr>
            <a:r>
              <a:rPr lang="en-US" sz="3200" dirty="0" smtClean="0">
                <a:solidFill>
                  <a:srgbClr val="000099"/>
                </a:solidFill>
              </a:rPr>
              <a:t>(Compression)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08690" y="1363132"/>
            <a:ext cx="3138510" cy="1143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2294" tIns="41147" rIns="82294" bIns="41147" rtlCol="0">
            <a:noAutofit/>
          </a:bodyPr>
          <a:lstStyle/>
          <a:p>
            <a:pPr algn="ctr">
              <a:lnSpc>
                <a:spcPts val="4000"/>
              </a:lnSpc>
            </a:pPr>
            <a:r>
              <a:rPr lang="en-US" sz="3200" dirty="0" smtClean="0">
                <a:solidFill>
                  <a:srgbClr val="000099"/>
                </a:solidFill>
              </a:rPr>
              <a:t>PHY Code</a:t>
            </a:r>
          </a:p>
          <a:p>
            <a:pPr algn="ctr">
              <a:lnSpc>
                <a:spcPts val="4000"/>
              </a:lnSpc>
            </a:pPr>
            <a:r>
              <a:rPr lang="en-US" sz="3200" dirty="0" smtClean="0">
                <a:solidFill>
                  <a:srgbClr val="000099"/>
                </a:solidFill>
              </a:rPr>
              <a:t>(Error Protection)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65690" y="1311757"/>
            <a:ext cx="1143000" cy="58477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Bits</a:t>
            </a:r>
          </a:p>
        </p:txBody>
      </p:sp>
      <p:cxnSp>
        <p:nvCxnSpPr>
          <p:cNvPr id="22" name="Straight Arrow Connector 21"/>
          <p:cNvCxnSpPr>
            <a:stCxn id="19" idx="3"/>
            <a:endCxn id="20" idx="1"/>
          </p:cNvCxnSpPr>
          <p:nvPr/>
        </p:nvCxnSpPr>
        <p:spPr>
          <a:xfrm flipV="1">
            <a:off x="5065690" y="1934632"/>
            <a:ext cx="1143000" cy="42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3690" y="1286932"/>
            <a:ext cx="1143000" cy="58477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Pixels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889000" y="1905000"/>
            <a:ext cx="1143000" cy="42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091267" y="1346200"/>
            <a:ext cx="5655733" cy="1244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7" tIns="45720" rIns="91437" bIns="45720" rtlCol="0">
            <a:noAutofit/>
          </a:bodyPr>
          <a:lstStyle/>
          <a:p>
            <a:pPr algn="ctr">
              <a:lnSpc>
                <a:spcPts val="4667"/>
              </a:lnSpc>
            </a:pPr>
            <a:r>
              <a:rPr lang="en-US" sz="4000" dirty="0" smtClean="0">
                <a:solidFill>
                  <a:srgbClr val="000099"/>
                </a:solidFill>
              </a:rPr>
              <a:t>Joint code to compress and protect from error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18400" y="1371600"/>
            <a:ext cx="1981200" cy="107721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Signal samples 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7747000" y="1905000"/>
            <a:ext cx="1676400" cy="84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508000" y="-76200"/>
            <a:ext cx="9144000" cy="1270000"/>
          </a:xfrm>
        </p:spPr>
        <p:txBody>
          <a:bodyPr/>
          <a:lstStyle/>
          <a:p>
            <a:r>
              <a:rPr lang="en-US" dirty="0" err="1" smtClean="0">
                <a:latin typeface="Comic Sans MS" pitchFamily="66" charset="0"/>
              </a:rPr>
              <a:t>SoftCast</a:t>
            </a:r>
            <a:r>
              <a:rPr lang="en-US" sz="7200" baseline="30000" dirty="0" smtClean="0">
                <a:solidFill>
                  <a:srgbClr val="0000CC"/>
                </a:solidFill>
                <a:latin typeface="Comic Sans MS" pitchFamily="66" charset="0"/>
              </a:rPr>
              <a:t> +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5715000" y="4191000"/>
            <a:ext cx="4013200" cy="10668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marL="0" marR="0" lvl="0" indent="0" algn="ctr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latin typeface="Comic Sans MS" pitchFamily="66" charset="0"/>
              </a:rPr>
              <a:t>Small perturbation on channel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24" name="Right Arrow 23"/>
          <p:cNvSpPr/>
          <p:nvPr/>
        </p:nvSpPr>
        <p:spPr>
          <a:xfrm rot="10800000">
            <a:off x="4572001" y="4495800"/>
            <a:ext cx="990600" cy="30480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381000" y="4114800"/>
            <a:ext cx="4013200" cy="10668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marL="0" marR="0" lvl="0" indent="0" algn="ctr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latin typeface="Comic Sans MS" pitchFamily="66" charset="0"/>
              </a:rPr>
              <a:t>Small perturbation in pixel values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3200" y="5257800"/>
            <a:ext cx="9601200" cy="16764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37" tIns="274317" rIns="91437" bIns="45720" rtlCol="0">
            <a:noAutofit/>
          </a:bodyPr>
          <a:lstStyle/>
          <a:p>
            <a:pPr marL="347653" indent="-347653" algn="ctr"/>
            <a:r>
              <a:rPr lang="en-US" sz="4000" dirty="0" smtClean="0">
                <a:latin typeface="Comic Sans MS" pitchFamily="66" charset="0"/>
                <a:sym typeface="Wingdings" pitchFamily="2" charset="2"/>
              </a:rPr>
              <a:t>No Cliff Effect</a:t>
            </a:r>
            <a:endParaRPr lang="en-US" sz="4000" dirty="0" smtClean="0"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55600" y="5410200"/>
            <a:ext cx="9601200" cy="16764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37" tIns="274317" rIns="91437" bIns="45720" rtlCol="0">
            <a:noAutofit/>
          </a:bodyPr>
          <a:lstStyle/>
          <a:p>
            <a:pPr marL="347653" indent="-347653" algn="ctr"/>
            <a:r>
              <a:rPr lang="en-US" sz="4000" dirty="0" smtClean="0">
                <a:latin typeface="Comic Sans MS" pitchFamily="66" charset="0"/>
                <a:sym typeface="Wingdings" pitchFamily="2" charset="2"/>
              </a:rPr>
              <a:t>Need to compress and protect from errors, while staying linear!</a:t>
            </a:r>
            <a:endParaRPr lang="en-US" sz="4000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/>
      <p:bldP spid="29" grpId="0" animBg="1"/>
      <p:bldP spid="32" grpId="0"/>
      <p:bldP spid="32" grpId="1"/>
      <p:bldP spid="23" grpId="0"/>
      <p:bldP spid="24" grpId="0" animBg="1"/>
      <p:bldP spid="25" grpId="0"/>
      <p:bldP spid="34" grpId="0" animBg="1"/>
      <p:bldP spid="3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3000" y="-50800"/>
            <a:ext cx="7670800" cy="1270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 Existing compression is not linear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253424"/>
            <a:ext cx="3479800" cy="5847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8" tIns="45720" rIns="91438" bIns="45720" rtlCol="0">
            <a:spAutoFit/>
          </a:bodyPr>
          <a:lstStyle/>
          <a:p>
            <a:r>
              <a:rPr lang="en-US" sz="3200" u="sng" dirty="0" smtClean="0">
                <a:latin typeface="Comic Sans MS" pitchFamily="66" charset="0"/>
              </a:rPr>
              <a:t>Challenge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279400" y="5105400"/>
            <a:ext cx="9448800" cy="16002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Pixel values change slowly in space and time</a:t>
            </a:r>
          </a:p>
          <a:p>
            <a:pPr defTabSz="101596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è"/>
              <a:defRPr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In the frequency domain, most temporal and spatial frequencies are zeros</a:t>
            </a:r>
          </a:p>
          <a:p>
            <a:pPr defTabSz="101596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è"/>
              <a:defRPr/>
            </a:pP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SoftCast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+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transforms to freq. domain using 3D-DCT</a:t>
            </a:r>
          </a:p>
          <a:p>
            <a:pPr defTabSz="10159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600" dirty="0" smtClean="0">
              <a:latin typeface="Comic Sans MS" pitchFamily="66" charset="0"/>
              <a:sym typeface="Wingdings" pitchFamily="2" charset="2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5600" y="1219200"/>
            <a:ext cx="3505200" cy="387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ight Arrow 22"/>
          <p:cNvSpPr/>
          <p:nvPr/>
        </p:nvSpPr>
        <p:spPr>
          <a:xfrm>
            <a:off x="4241800" y="2522663"/>
            <a:ext cx="914400" cy="45720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20" rIns="91437" bIns="45720" rtlCol="0" anchor="ctr"/>
          <a:lstStyle/>
          <a:p>
            <a:pPr algn="ctr"/>
            <a:endParaRPr lang="en-US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3708400" y="1989263"/>
            <a:ext cx="1905000" cy="11430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algn="ctr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/>
                </a:solidFill>
                <a:latin typeface="+mn-lt"/>
              </a:rPr>
              <a:t>3D DCT</a:t>
            </a:r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61000" y="1219204"/>
            <a:ext cx="3429000" cy="373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6" name="Straight Arrow Connector 25"/>
          <p:cNvCxnSpPr/>
          <p:nvPr/>
        </p:nvCxnSpPr>
        <p:spPr>
          <a:xfrm rot="10800000" flipV="1">
            <a:off x="6832602" y="1143003"/>
            <a:ext cx="1066798" cy="60960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>
          <a:xfrm>
            <a:off x="7899400" y="838200"/>
            <a:ext cx="2260600" cy="9906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algn="ctr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2"/>
                </a:solidFill>
                <a:latin typeface="+mn-lt"/>
              </a:rPr>
              <a:t>Black Regions are Zeros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7899399" y="2514601"/>
            <a:ext cx="2133600" cy="60959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803400" y="-107950"/>
            <a:ext cx="8356600" cy="1270000"/>
          </a:xfrm>
        </p:spPr>
        <p:txBody>
          <a:bodyPr>
            <a:noAutofit/>
          </a:bodyPr>
          <a:lstStyle/>
          <a:p>
            <a:r>
              <a:rPr lang="en-US" sz="3400" dirty="0" smtClean="0">
                <a:latin typeface="Comic Sans MS" pitchFamily="66" charset="0"/>
              </a:rPr>
              <a:t> Compress by dropping 3D frequencies </a:t>
            </a:r>
            <a:endParaRPr lang="en-US" sz="3400" dirty="0"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253424"/>
            <a:ext cx="3479800" cy="5847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8" tIns="45720" rIns="91438" bIns="45720" rtlCol="0">
            <a:spAutoFit/>
          </a:bodyPr>
          <a:lstStyle/>
          <a:p>
            <a:r>
              <a:rPr lang="en-US" sz="3200" u="sng" dirty="0" smtClean="0">
                <a:latin typeface="Comic Sans MS" pitchFamily="66" charset="0"/>
              </a:rPr>
              <a:t>Solution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279400" y="5105400"/>
            <a:ext cx="9575800" cy="16002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u="sng" dirty="0" smtClean="0">
                <a:latin typeface="Comic Sans MS" pitchFamily="66" charset="0"/>
                <a:sym typeface="Wingdings" pitchFamily="2" charset="2"/>
              </a:rPr>
              <a:t>Compression: </a:t>
            </a:r>
            <a:r>
              <a:rPr lang="en-US" sz="3200" dirty="0" smtClean="0">
                <a:latin typeface="Comic Sans MS" pitchFamily="66" charset="0"/>
                <a:sym typeface="Wingdings" pitchFamily="2" charset="2"/>
              </a:rPr>
              <a:t>Send only non-zero frequencies </a:t>
            </a:r>
          </a:p>
          <a:p>
            <a:pPr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u="sng" dirty="0" smtClean="0">
                <a:latin typeface="Comic Sans MS" pitchFamily="66" charset="0"/>
                <a:sym typeface="Wingdings" pitchFamily="2" charset="2"/>
              </a:rPr>
              <a:t>More aggressive compression: </a:t>
            </a:r>
            <a:r>
              <a:rPr lang="en-US" sz="3200" dirty="0" smtClean="0">
                <a:latin typeface="Comic Sans MS" pitchFamily="66" charset="0"/>
                <a:sym typeface="Wingdings" pitchFamily="2" charset="2"/>
              </a:rPr>
              <a:t>Send only frequencies above a threshold value </a:t>
            </a:r>
          </a:p>
          <a:p>
            <a:pPr defTabSz="10159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800" dirty="0" smtClean="0">
              <a:latin typeface="Comic Sans MS" pitchFamily="66" charset="0"/>
              <a:sym typeface="Wingdings" pitchFamily="2" charset="2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5600" y="1219200"/>
            <a:ext cx="3505200" cy="387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ight Arrow 22"/>
          <p:cNvSpPr/>
          <p:nvPr/>
        </p:nvSpPr>
        <p:spPr>
          <a:xfrm>
            <a:off x="4241800" y="2522663"/>
            <a:ext cx="914400" cy="45720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20" rIns="91437" bIns="45720" rtlCol="0" anchor="ctr"/>
          <a:lstStyle/>
          <a:p>
            <a:pPr algn="ctr"/>
            <a:endParaRPr lang="en-US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3708400" y="1989263"/>
            <a:ext cx="1905000" cy="11430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algn="ctr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/>
                </a:solidFill>
                <a:latin typeface="+mn-lt"/>
              </a:rPr>
              <a:t>3D DCT</a:t>
            </a:r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61000" y="1219204"/>
            <a:ext cx="3429000" cy="373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6" name="Straight Arrow Connector 25"/>
          <p:cNvCxnSpPr/>
          <p:nvPr/>
        </p:nvCxnSpPr>
        <p:spPr>
          <a:xfrm rot="10800000" flipV="1">
            <a:off x="6832602" y="1143003"/>
            <a:ext cx="1066798" cy="60960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>
          <a:xfrm>
            <a:off x="7899400" y="838200"/>
            <a:ext cx="2260600" cy="9906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algn="ctr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2"/>
                </a:solidFill>
                <a:latin typeface="+mn-lt"/>
              </a:rPr>
              <a:t>Black Regions are Zeros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7899399" y="2514601"/>
            <a:ext cx="2133600" cy="60959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803400" y="-107950"/>
            <a:ext cx="8356600" cy="1270000"/>
          </a:xfrm>
        </p:spPr>
        <p:txBody>
          <a:bodyPr>
            <a:noAutofit/>
          </a:bodyPr>
          <a:lstStyle/>
          <a:p>
            <a:r>
              <a:rPr lang="en-US" sz="3400" dirty="0" smtClean="0">
                <a:latin typeface="Comic Sans MS" pitchFamily="66" charset="0"/>
              </a:rPr>
              <a:t> Compress by dropping 3D frequencies </a:t>
            </a:r>
            <a:endParaRPr lang="en-US" sz="3400" dirty="0">
              <a:latin typeface="Comic Sans MS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" y="253424"/>
            <a:ext cx="3479800" cy="5847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8" tIns="45720" rIns="91438" bIns="45720" rtlCol="0">
            <a:spAutoFit/>
          </a:bodyPr>
          <a:lstStyle/>
          <a:p>
            <a:r>
              <a:rPr lang="en-US" sz="3200" u="sng" dirty="0" smtClean="0">
                <a:latin typeface="Comic Sans MS" pitchFamily="66" charset="0"/>
              </a:rPr>
              <a:t>Solution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279400" y="5105400"/>
            <a:ext cx="9575800" cy="16002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u="sng" dirty="0" smtClean="0">
                <a:latin typeface="Comic Sans MS" pitchFamily="66" charset="0"/>
                <a:sym typeface="Wingdings" pitchFamily="2" charset="2"/>
              </a:rPr>
              <a:t>Compression: </a:t>
            </a:r>
            <a:r>
              <a:rPr lang="en-US" sz="3200" dirty="0" smtClean="0">
                <a:latin typeface="Comic Sans MS" pitchFamily="66" charset="0"/>
                <a:sym typeface="Wingdings" pitchFamily="2" charset="2"/>
              </a:rPr>
              <a:t>Send only non-zero frequencies </a:t>
            </a:r>
          </a:p>
          <a:p>
            <a:pPr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u="sng" dirty="0" smtClean="0">
                <a:latin typeface="Comic Sans MS" pitchFamily="66" charset="0"/>
                <a:sym typeface="Wingdings" pitchFamily="2" charset="2"/>
              </a:rPr>
              <a:t>More aggressive compression: </a:t>
            </a:r>
            <a:r>
              <a:rPr lang="en-US" sz="3200" dirty="0" smtClean="0">
                <a:latin typeface="Comic Sans MS" pitchFamily="66" charset="0"/>
                <a:sym typeface="Wingdings" pitchFamily="2" charset="2"/>
              </a:rPr>
              <a:t>Send only frequencies above a threshold value </a:t>
            </a:r>
          </a:p>
          <a:p>
            <a:pPr defTabSz="10159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800" dirty="0" smtClean="0">
              <a:latin typeface="Comic Sans MS" pitchFamily="66" charset="0"/>
              <a:sym typeface="Wingdings" pitchFamily="2" charset="2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5600" y="1219200"/>
            <a:ext cx="3505200" cy="387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ight Arrow 22"/>
          <p:cNvSpPr/>
          <p:nvPr/>
        </p:nvSpPr>
        <p:spPr>
          <a:xfrm>
            <a:off x="4241800" y="2522663"/>
            <a:ext cx="914400" cy="45720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20" rIns="91437" bIns="45720" rtlCol="0" anchor="ctr"/>
          <a:lstStyle/>
          <a:p>
            <a:pPr algn="ctr"/>
            <a:endParaRPr lang="en-US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3708400" y="1989263"/>
            <a:ext cx="1905000" cy="11430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algn="ctr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/>
                </a:solidFill>
                <a:latin typeface="+mn-lt"/>
              </a:rPr>
              <a:t>3D DCT</a:t>
            </a:r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61000" y="1219204"/>
            <a:ext cx="3429000" cy="373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6" name="Straight Arrow Connector 25"/>
          <p:cNvCxnSpPr/>
          <p:nvPr/>
        </p:nvCxnSpPr>
        <p:spPr>
          <a:xfrm rot="10800000" flipV="1">
            <a:off x="6832602" y="1143003"/>
            <a:ext cx="1066798" cy="60960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>
          <a:xfrm>
            <a:off x="7899400" y="838200"/>
            <a:ext cx="2260600" cy="9906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algn="ctr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2"/>
                </a:solidFill>
                <a:latin typeface="+mn-lt"/>
              </a:rPr>
              <a:t>Black Regions are Zeros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7899399" y="2514601"/>
            <a:ext cx="2133600" cy="60959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803400" y="-107950"/>
            <a:ext cx="8356600" cy="1270000"/>
          </a:xfrm>
        </p:spPr>
        <p:txBody>
          <a:bodyPr>
            <a:noAutofit/>
          </a:bodyPr>
          <a:lstStyle/>
          <a:p>
            <a:r>
              <a:rPr lang="en-US" sz="3400" dirty="0" smtClean="0">
                <a:latin typeface="Comic Sans MS" pitchFamily="66" charset="0"/>
              </a:rPr>
              <a:t> Compress by dropping 3D frequencies </a:t>
            </a:r>
            <a:endParaRPr lang="en-US" sz="3400" dirty="0">
              <a:latin typeface="Comic Sans MS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" y="253424"/>
            <a:ext cx="3479800" cy="5847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8" tIns="45720" rIns="91438" bIns="45720" rtlCol="0">
            <a:spAutoFit/>
          </a:bodyPr>
          <a:lstStyle/>
          <a:p>
            <a:r>
              <a:rPr lang="en-US" sz="3200" u="sng" dirty="0" smtClean="0">
                <a:latin typeface="Comic Sans MS" pitchFamily="66" charset="0"/>
              </a:rPr>
              <a:t>Solution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3200" y="4953000"/>
            <a:ext cx="9601200" cy="838200"/>
          </a:xfrm>
          <a:prstGeom prst="rect">
            <a:avLst/>
          </a:prstGeom>
          <a:solidFill>
            <a:srgbClr val="002060"/>
          </a:solidFill>
          <a:ln/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marL="347663" indent="-347663" algn="ctr"/>
            <a:r>
              <a:rPr lang="en-US" sz="3300" dirty="0" smtClean="0">
                <a:latin typeface="Comic Sans MS" pitchFamily="66" charset="0"/>
              </a:rPr>
              <a:t>	3D DCT compresses within and across frames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3200" y="5791200"/>
            <a:ext cx="9652000" cy="990600"/>
          </a:xfrm>
          <a:prstGeom prst="rect">
            <a:avLst/>
          </a:prstGeom>
          <a:solidFill>
            <a:srgbClr val="C00000"/>
          </a:solidFill>
          <a:ln/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347663" indent="-347663" algn="ctr"/>
            <a:r>
              <a:rPr lang="en-US" sz="3200" dirty="0" smtClean="0">
                <a:latin typeface="Comic Sans MS" pitchFamily="66" charset="0"/>
              </a:rPr>
              <a:t>DCT is a linear operator </a:t>
            </a:r>
            <a:r>
              <a:rPr lang="en-US" sz="3200" dirty="0" smtClean="0">
                <a:latin typeface="Comic Sans MS" pitchFamily="66" charset="0"/>
                <a:sym typeface="Wingdings" pitchFamily="2" charset="2"/>
              </a:rPr>
              <a:t> Linear Compression </a:t>
            </a:r>
            <a:endParaRPr lang="en-US" sz="32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2108200" y="101600"/>
            <a:ext cx="8051800" cy="1270000"/>
          </a:xfrm>
          <a:prstGeom prst="rect">
            <a:avLst/>
          </a:prstGeom>
        </p:spPr>
        <p:txBody>
          <a:bodyPr vert="horz" lIns="101596" tIns="50796" rIns="101596" bIns="50796" rtlCol="0" anchor="ctr">
            <a:noAutofit/>
          </a:bodyPr>
          <a:lstStyle/>
          <a:p>
            <a:pPr marL="0" marR="0" lvl="0" indent="0" algn="ctr" defTabSz="10159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en-US" sz="3400" noProof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+mj-ea"/>
                <a:cs typeface="+mj-cs"/>
              </a:rPr>
              <a:t>E</a:t>
            </a:r>
            <a:r>
              <a:rPr kumimoji="0" lang="en-US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xisting </a:t>
            </a:r>
            <a:r>
              <a:rPr lang="en-US" sz="3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+mj-ea"/>
                <a:cs typeface="+mj-cs"/>
              </a:rPr>
              <a:t>e</a:t>
            </a:r>
            <a:r>
              <a:rPr kumimoji="0" lang="en-US" sz="3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rror</a:t>
            </a:r>
            <a:r>
              <a:rPr kumimoji="0" lang="en-US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en-US" sz="3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+mj-ea"/>
                <a:cs typeface="+mj-cs"/>
              </a:rPr>
              <a:t>p</a:t>
            </a:r>
            <a:r>
              <a:rPr kumimoji="0" lang="en-US" sz="3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rotection</a:t>
            </a:r>
            <a:r>
              <a:rPr kumimoji="0" lang="en-US" sz="3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codes </a:t>
            </a:r>
            <a:r>
              <a:rPr lang="en-US" sz="3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+mj-ea"/>
                <a:cs typeface="+mj-cs"/>
              </a:rPr>
              <a:t>operate on bits not </a:t>
            </a:r>
            <a:r>
              <a:rPr lang="en-US" sz="34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+mj-ea"/>
                <a:cs typeface="+mj-cs"/>
              </a:rPr>
              <a:t>reals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253424"/>
            <a:ext cx="3479800" cy="5847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8" tIns="45720" rIns="91438" bIns="45720" rtlCol="0">
            <a:spAutoFit/>
          </a:bodyPr>
          <a:lstStyle/>
          <a:p>
            <a:r>
              <a:rPr lang="en-US" sz="3200" u="sng" dirty="0" smtClean="0">
                <a:latin typeface="Comic Sans MS" pitchFamily="66" charset="0"/>
              </a:rPr>
              <a:t>Challenge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4"/>
          <p:cNvGrpSpPr/>
          <p:nvPr/>
        </p:nvGrpSpPr>
        <p:grpSpPr>
          <a:xfrm>
            <a:off x="736600" y="4648193"/>
            <a:ext cx="648794" cy="461665"/>
            <a:chOff x="812800" y="5939135"/>
            <a:chExt cx="648794" cy="461665"/>
          </a:xfrm>
        </p:grpSpPr>
        <p:sp>
          <p:nvSpPr>
            <p:cNvPr id="7" name="TextBox 6"/>
            <p:cNvSpPr txBox="1"/>
            <p:nvPr/>
          </p:nvSpPr>
          <p:spPr>
            <a:xfrm>
              <a:off x="812800" y="5939135"/>
              <a:ext cx="572593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2.5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309194" y="6172200"/>
              <a:ext cx="152400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127000" y="762000"/>
            <a:ext cx="10007600" cy="6858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algn="ctr" defTabSz="1015960" fontAlgn="auto">
              <a:spcBef>
                <a:spcPct val="20000"/>
              </a:spcBef>
              <a:spcAft>
                <a:spcPts val="0"/>
              </a:spcAft>
            </a:pPr>
            <a:r>
              <a:rPr lang="en-US" sz="3200" dirty="0" smtClean="0">
                <a:solidFill>
                  <a:srgbClr val="0000CC"/>
                </a:solidFill>
                <a:latin typeface="Comic Sans MS" pitchFamily="66" charset="0"/>
              </a:rPr>
              <a:t>Protect transmitted values using magnitude-scaling </a:t>
            </a:r>
          </a:p>
          <a:p>
            <a:pPr algn="ctr" defTabSz="1015960" fontAlgn="auto">
              <a:spcBef>
                <a:spcPct val="20000"/>
              </a:spcBef>
              <a:spcAft>
                <a:spcPts val="0"/>
              </a:spcAft>
            </a:pPr>
            <a:endParaRPr lang="en-US" sz="32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0369" y="5643265"/>
            <a:ext cx="1781633" cy="844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Compressed value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52708" y="5638800"/>
            <a:ext cx="1702390" cy="4685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Transmitted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379899" y="5643266"/>
            <a:ext cx="1324936" cy="4685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Received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814790" y="5643266"/>
            <a:ext cx="1313038" cy="4685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Decoded</a:t>
            </a:r>
          </a:p>
        </p:txBody>
      </p:sp>
      <p:sp>
        <p:nvSpPr>
          <p:cNvPr id="46" name="Right Arrow 45"/>
          <p:cNvSpPr/>
          <p:nvPr/>
        </p:nvSpPr>
        <p:spPr>
          <a:xfrm>
            <a:off x="1942176" y="5795666"/>
            <a:ext cx="762000" cy="228600"/>
          </a:xfrm>
          <a:prstGeom prst="rightArrow">
            <a:avLst>
              <a:gd name="adj1" fmla="val 50001"/>
              <a:gd name="adj2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20" rIns="91437" bIns="45720"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>
            <a:off x="4532976" y="5795666"/>
            <a:ext cx="762000" cy="228600"/>
          </a:xfrm>
          <a:prstGeom prst="rightArrow">
            <a:avLst>
              <a:gd name="adj1" fmla="val 50001"/>
              <a:gd name="adj2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20" rIns="91437" bIns="45720" rtlCol="0" anchor="ctr"/>
          <a:lstStyle/>
          <a:p>
            <a:pPr algn="ctr"/>
            <a:endParaRPr lang="en-US"/>
          </a:p>
        </p:txBody>
      </p:sp>
      <p:sp>
        <p:nvSpPr>
          <p:cNvPr id="48" name="Right Arrow 47"/>
          <p:cNvSpPr/>
          <p:nvPr/>
        </p:nvSpPr>
        <p:spPr>
          <a:xfrm>
            <a:off x="6895176" y="5795666"/>
            <a:ext cx="762000" cy="228600"/>
          </a:xfrm>
          <a:prstGeom prst="rightArrow">
            <a:avLst>
              <a:gd name="adj1" fmla="val 50001"/>
              <a:gd name="adj2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20" rIns="91437" bIns="45720" rtlCol="0" anchor="ctr"/>
          <a:lstStyle/>
          <a:p>
            <a:pPr algn="ctr"/>
            <a:endParaRPr lang="en-US"/>
          </a:p>
        </p:txBody>
      </p:sp>
      <p:grpSp>
        <p:nvGrpSpPr>
          <p:cNvPr id="4" name="Group 66"/>
          <p:cNvGrpSpPr/>
          <p:nvPr/>
        </p:nvGrpSpPr>
        <p:grpSpPr>
          <a:xfrm>
            <a:off x="5232409" y="1523997"/>
            <a:ext cx="1717875" cy="990600"/>
            <a:chOff x="5232400" y="5638803"/>
            <a:chExt cx="1717872" cy="990600"/>
          </a:xfrm>
        </p:grpSpPr>
        <p:sp>
          <p:nvSpPr>
            <p:cNvPr id="34" name="TextBox 33"/>
            <p:cNvSpPr txBox="1"/>
            <p:nvPr/>
          </p:nvSpPr>
          <p:spPr>
            <a:xfrm>
              <a:off x="5232402" y="6167738"/>
              <a:ext cx="728082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24.9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 rot="10800000">
              <a:off x="5918200" y="5943600"/>
              <a:ext cx="152400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0800000">
              <a:off x="5918201" y="6399211"/>
              <a:ext cx="152400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5232400" y="5638803"/>
              <a:ext cx="728082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25.1</a:t>
              </a: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rot="5400000">
              <a:off x="5918994" y="6172200"/>
              <a:ext cx="457200" cy="1588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6223792" y="5939142"/>
              <a:ext cx="726480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±0.1</a:t>
              </a:r>
            </a:p>
          </p:txBody>
        </p:sp>
      </p:grpSp>
      <p:grpSp>
        <p:nvGrpSpPr>
          <p:cNvPr id="5" name="Group 67"/>
          <p:cNvGrpSpPr/>
          <p:nvPr/>
        </p:nvGrpSpPr>
        <p:grpSpPr>
          <a:xfrm>
            <a:off x="7516860" y="4419597"/>
            <a:ext cx="2135146" cy="770930"/>
            <a:chOff x="7516855" y="5858473"/>
            <a:chExt cx="2135144" cy="770930"/>
          </a:xfrm>
        </p:grpSpPr>
        <p:sp>
          <p:nvSpPr>
            <p:cNvPr id="52" name="TextBox 51"/>
            <p:cNvSpPr txBox="1"/>
            <p:nvPr/>
          </p:nvSpPr>
          <p:spPr>
            <a:xfrm>
              <a:off x="7516857" y="6167738"/>
              <a:ext cx="728082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2.49</a:t>
              </a:r>
            </a:p>
          </p:txBody>
        </p:sp>
        <p:cxnSp>
          <p:nvCxnSpPr>
            <p:cNvPr id="53" name="Straight Connector 52"/>
            <p:cNvCxnSpPr/>
            <p:nvPr/>
          </p:nvCxnSpPr>
          <p:spPr>
            <a:xfrm rot="10800000">
              <a:off x="8356600" y="6242346"/>
              <a:ext cx="152400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0800000">
              <a:off x="8356601" y="6399211"/>
              <a:ext cx="152400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7516855" y="5858473"/>
              <a:ext cx="728082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2.51</a:t>
              </a:r>
            </a:p>
          </p:txBody>
        </p:sp>
        <p:cxnSp>
          <p:nvCxnSpPr>
            <p:cNvPr id="59" name="Straight Arrow Connector 58"/>
            <p:cNvCxnSpPr/>
            <p:nvPr/>
          </p:nvCxnSpPr>
          <p:spPr>
            <a:xfrm rot="5400000">
              <a:off x="8524132" y="6282581"/>
              <a:ext cx="233064" cy="41473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8737598" y="6091538"/>
              <a:ext cx="914401" cy="478763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±0.01</a:t>
              </a:r>
            </a:p>
          </p:txBody>
        </p:sp>
      </p:grpSp>
      <p:grpSp>
        <p:nvGrpSpPr>
          <p:cNvPr id="6" name="Group 63"/>
          <p:cNvGrpSpPr/>
          <p:nvPr/>
        </p:nvGrpSpPr>
        <p:grpSpPr>
          <a:xfrm>
            <a:off x="1269603" y="4876799"/>
            <a:ext cx="76200" cy="766466"/>
            <a:chOff x="2336800" y="2895600"/>
            <a:chExt cx="152400" cy="4038600"/>
          </a:xfrm>
        </p:grpSpPr>
        <p:cxnSp>
          <p:nvCxnSpPr>
            <p:cNvPr id="62" name="Straight Connector 61"/>
            <p:cNvCxnSpPr/>
            <p:nvPr/>
          </p:nvCxnSpPr>
          <p:spPr>
            <a:xfrm rot="5400000" flipH="1" flipV="1">
              <a:off x="394097" y="4914503"/>
              <a:ext cx="4038600" cy="794"/>
            </a:xfrm>
            <a:prstGeom prst="lin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0800000">
              <a:off x="2336800" y="6932614"/>
              <a:ext cx="152400" cy="1586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7" name="Straight Connector 76"/>
          <p:cNvCxnSpPr/>
          <p:nvPr/>
        </p:nvCxnSpPr>
        <p:spPr>
          <a:xfrm rot="10800000">
            <a:off x="8356600" y="5641677"/>
            <a:ext cx="152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781364" y="3124200"/>
            <a:ext cx="2012089" cy="46850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Channel Noise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465235" y="3585866"/>
            <a:ext cx="736812" cy="46850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±0.1</a:t>
            </a:r>
          </a:p>
        </p:txBody>
      </p:sp>
      <p:grpSp>
        <p:nvGrpSpPr>
          <p:cNvPr id="8" name="Group 64"/>
          <p:cNvGrpSpPr/>
          <p:nvPr/>
        </p:nvGrpSpPr>
        <p:grpSpPr>
          <a:xfrm>
            <a:off x="2907947" y="1752593"/>
            <a:ext cx="571852" cy="461665"/>
            <a:chOff x="889742" y="5939135"/>
            <a:chExt cx="571852" cy="461665"/>
          </a:xfrm>
        </p:grpSpPr>
        <p:sp>
          <p:nvSpPr>
            <p:cNvPr id="56" name="TextBox 55"/>
            <p:cNvSpPr txBox="1"/>
            <p:nvPr/>
          </p:nvSpPr>
          <p:spPr>
            <a:xfrm>
              <a:off x="889742" y="5939135"/>
              <a:ext cx="495649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25</a:t>
              </a:r>
            </a:p>
          </p:txBody>
        </p:sp>
        <p:cxnSp>
          <p:nvCxnSpPr>
            <p:cNvPr id="61" name="Straight Connector 60"/>
            <p:cNvCxnSpPr/>
            <p:nvPr/>
          </p:nvCxnSpPr>
          <p:spPr>
            <a:xfrm rot="10800000">
              <a:off x="1309194" y="6172200"/>
              <a:ext cx="152400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Straight Connector 64"/>
          <p:cNvCxnSpPr/>
          <p:nvPr/>
        </p:nvCxnSpPr>
        <p:spPr>
          <a:xfrm rot="5400000" flipH="1" flipV="1">
            <a:off x="1571825" y="3811490"/>
            <a:ext cx="3662066" cy="1491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>
            <a:off x="3364009" y="5642966"/>
            <a:ext cx="76200" cy="301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 flipH="1" flipV="1">
            <a:off x="4086422" y="3735290"/>
            <a:ext cx="3814467" cy="1491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0800000">
            <a:off x="5954809" y="5642966"/>
            <a:ext cx="76200" cy="301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027816" y="3810000"/>
            <a:ext cx="637070" cy="46850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x10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480168" y="3048001"/>
            <a:ext cx="1542432" cy="84467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Before </a:t>
            </a:r>
            <a:r>
              <a:rPr lang="en-US" dirty="0" err="1" smtClean="0"/>
              <a:t>Tx</a:t>
            </a:r>
            <a:r>
              <a:rPr lang="en-US" dirty="0" smtClean="0"/>
              <a:t> Scale up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006373" y="3729336"/>
            <a:ext cx="622821" cy="46850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/10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451603" y="2967335"/>
            <a:ext cx="1771032" cy="84467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7" tIns="45720" rIns="91437" bIns="45720" rtlCol="0">
            <a:spAutoFit/>
          </a:bodyPr>
          <a:lstStyle/>
          <a:p>
            <a:pPr algn="ctr"/>
            <a:r>
              <a:rPr lang="en-US" dirty="0" smtClean="0"/>
              <a:t>After Rx Scale down</a:t>
            </a:r>
          </a:p>
        </p:txBody>
      </p:sp>
      <p:cxnSp>
        <p:nvCxnSpPr>
          <p:cNvPr id="93" name="Straight Connector 92"/>
          <p:cNvCxnSpPr/>
          <p:nvPr/>
        </p:nvCxnSpPr>
        <p:spPr>
          <a:xfrm>
            <a:off x="889000" y="5638800"/>
            <a:ext cx="777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8011468" y="5221933"/>
            <a:ext cx="842666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203200" y="6096000"/>
            <a:ext cx="9601200" cy="1084058"/>
          </a:xfrm>
          <a:prstGeom prst="rect">
            <a:avLst/>
          </a:prstGeom>
          <a:solidFill>
            <a:srgbClr val="C00000"/>
          </a:solidFill>
          <a:ln/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37" tIns="45720" rIns="91437" bIns="45720" rtlCol="0">
            <a:spAutoFit/>
          </a:bodyPr>
          <a:lstStyle/>
          <a:p>
            <a:pPr algn="ctr"/>
            <a:r>
              <a:rPr lang="en-US" sz="3200" dirty="0" smtClean="0">
                <a:latin typeface="Comic Sans MS" pitchFamily="66" charset="0"/>
              </a:rPr>
              <a:t>Scaling the transmitted values up, scales down the error by the same factor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0" y="101025"/>
            <a:ext cx="3479800" cy="58819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8" tIns="45720" rIns="91438" bIns="45720" rtlCol="0">
            <a:spAutoFit/>
          </a:bodyPr>
          <a:lstStyle/>
          <a:p>
            <a:r>
              <a:rPr lang="en-US" sz="3200" u="sng" dirty="0" smtClean="0">
                <a:latin typeface="Comic Sans MS" pitchFamily="66" charset="0"/>
              </a:rPr>
              <a:t>Solution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6" grpId="0"/>
      <p:bldP spid="32" grpId="0"/>
      <p:bldP spid="39" grpId="0"/>
      <p:bldP spid="45" grpId="0"/>
      <p:bldP spid="46" grpId="0" animBg="1"/>
      <p:bldP spid="47" grpId="0" animBg="1"/>
      <p:bldP spid="48" grpId="0" animBg="1"/>
      <p:bldP spid="78" grpId="0"/>
      <p:bldP spid="80" grpId="0"/>
      <p:bldP spid="82" grpId="0"/>
      <p:bldP spid="83" grpId="0"/>
      <p:bldP spid="86" grpId="0"/>
      <p:bldP spid="87" grpId="0"/>
      <p:bldP spid="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phone_new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79688" y="647700"/>
            <a:ext cx="1498600" cy="224790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9088" y="1219200"/>
            <a:ext cx="9067800" cy="106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All TV programs to your handheld device</a:t>
            </a:r>
          </a:p>
          <a:p>
            <a:pPr>
              <a:buNone/>
            </a:pPr>
            <a:endParaRPr lang="en-US" sz="4800" dirty="0" smtClean="0">
              <a:latin typeface="Comic Sans MS" pitchFamily="66" charset="0"/>
            </a:endParaRPr>
          </a:p>
        </p:txBody>
      </p:sp>
      <p:pic>
        <p:nvPicPr>
          <p:cNvPr id="8" name="Picture 7" descr="ipad-baseball-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51400" y="2286000"/>
            <a:ext cx="2304288" cy="2057400"/>
          </a:xfrm>
          <a:prstGeom prst="rect">
            <a:avLst/>
          </a:prstGeom>
        </p:spPr>
      </p:pic>
      <p:sp>
        <p:nvSpPr>
          <p:cNvPr id="9" name="Content Placeholder 13"/>
          <p:cNvSpPr txBox="1">
            <a:spLocks/>
          </p:cNvSpPr>
          <p:nvPr/>
        </p:nvSpPr>
        <p:spPr>
          <a:xfrm>
            <a:off x="-25400" y="2667000"/>
            <a:ext cx="5562600" cy="1828800"/>
          </a:xfrm>
          <a:prstGeom prst="rect">
            <a:avLst/>
          </a:prstGeom>
        </p:spPr>
        <p:txBody>
          <a:bodyPr vert="horz" lIns="101596" tIns="50796" rIns="101596" bIns="50796" rtlCol="0">
            <a:normAutofit/>
          </a:bodyPr>
          <a:lstStyle/>
          <a:p>
            <a:pPr marL="380984" indent="-380984" defTabSz="1015960" fontAlgn="auto">
              <a:spcBef>
                <a:spcPct val="20000"/>
              </a:spcBef>
              <a:spcAft>
                <a:spcPts val="0"/>
              </a:spcAft>
            </a:pPr>
            <a:r>
              <a:rPr lang="en-US" sz="3600" dirty="0" smtClean="0">
                <a:latin typeface="Comic Sans MS" pitchFamily="66" charset="0"/>
              </a:rPr>
              <a:t>	Live broadcast of sports and concerts</a:t>
            </a:r>
          </a:p>
          <a:p>
            <a:pPr marL="380984" indent="-380984" defTabSz="1015960" fontAlgn="auto">
              <a:spcBef>
                <a:spcPct val="20000"/>
              </a:spcBef>
              <a:spcAft>
                <a:spcPts val="0"/>
              </a:spcAft>
            </a:pPr>
            <a:endParaRPr lang="en-US" sz="4800" dirty="0" smtClean="0">
              <a:latin typeface="Comic Sans MS" pitchFamily="66" charset="0"/>
            </a:endParaRPr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2888488" y="5334000"/>
            <a:ext cx="7010400" cy="1828800"/>
          </a:xfrm>
          <a:prstGeom prst="rect">
            <a:avLst/>
          </a:prstGeom>
        </p:spPr>
        <p:txBody>
          <a:bodyPr vert="horz" lIns="101596" tIns="50796" rIns="101596" bIns="50796" rtlCol="0">
            <a:normAutofit/>
          </a:bodyPr>
          <a:lstStyle/>
          <a:p>
            <a:pPr marL="380984" indent="-380984" defTabSz="1015960" fontAlgn="auto">
              <a:spcBef>
                <a:spcPct val="20000"/>
              </a:spcBef>
              <a:spcAft>
                <a:spcPts val="0"/>
              </a:spcAft>
            </a:pPr>
            <a:r>
              <a:rPr lang="en-US" sz="3600" dirty="0" smtClean="0">
                <a:latin typeface="Comic Sans MS" pitchFamily="66" charset="0"/>
              </a:rPr>
              <a:t>Mobile video calls</a:t>
            </a:r>
          </a:p>
          <a:p>
            <a:pPr marL="380984" indent="-380984" defTabSz="1015960" fontAlgn="auto">
              <a:spcBef>
                <a:spcPct val="20000"/>
              </a:spcBef>
              <a:spcAft>
                <a:spcPts val="0"/>
              </a:spcAft>
            </a:pPr>
            <a:endParaRPr lang="en-US" sz="4800" dirty="0" smtClean="0">
              <a:latin typeface="Comic Sans MS" pitchFamily="66" charset="0"/>
            </a:endParaRPr>
          </a:p>
        </p:txBody>
      </p:sp>
      <p:sp>
        <p:nvSpPr>
          <p:cNvPr id="15" name="Content Placeholder 13"/>
          <p:cNvSpPr txBox="1">
            <a:spLocks/>
          </p:cNvSpPr>
          <p:nvPr/>
        </p:nvSpPr>
        <p:spPr>
          <a:xfrm>
            <a:off x="431800" y="228600"/>
            <a:ext cx="7848600" cy="1066800"/>
          </a:xfrm>
          <a:prstGeom prst="rect">
            <a:avLst/>
          </a:prstGeom>
        </p:spPr>
        <p:txBody>
          <a:bodyPr vert="horz" lIns="101596" tIns="50796" rIns="101596" bIns="50796" rtlCol="0">
            <a:normAutofit/>
          </a:bodyPr>
          <a:lstStyle/>
          <a:p>
            <a:pPr marL="380984" indent="-380984" defTabSz="1015960" fontAlgn="auto">
              <a:spcBef>
                <a:spcPct val="20000"/>
              </a:spcBef>
              <a:spcAft>
                <a:spcPts val="0"/>
              </a:spcAft>
            </a:pPr>
            <a:r>
              <a:rPr lang="en-US" sz="3600" dirty="0" smtClean="0">
                <a:latin typeface="Comic Sans MS" pitchFamily="66" charset="0"/>
              </a:rPr>
              <a:t>Mobile video is the future …</a:t>
            </a:r>
          </a:p>
          <a:p>
            <a:pPr marL="380984" indent="-380984" defTabSz="101596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4800" dirty="0" smtClean="0">
              <a:latin typeface="Comic Sans MS" pitchFamily="66" charset="0"/>
            </a:endParaRPr>
          </a:p>
        </p:txBody>
      </p:sp>
      <p:pic>
        <p:nvPicPr>
          <p:cNvPr id="43010" name="Picture 2" descr="http://www.blogsdna.com/wp-content/uploads/2010/02/iphone3g-videocallin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088" y="3962400"/>
            <a:ext cx="2179449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9" grpId="0"/>
      <p:bldP spid="11" grpId="0"/>
      <p:bldP spid="1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Comic Sans MS" pitchFamily="66" charset="0"/>
              </a:rPr>
              <a:t>How much to scale up?</a:t>
            </a:r>
            <a:endParaRPr lang="en-US" sz="4000" dirty="0">
              <a:latin typeface="Comic Sans MS" pitchFamily="66" charset="0"/>
            </a:endParaRPr>
          </a:p>
        </p:txBody>
      </p:sp>
      <p:sp>
        <p:nvSpPr>
          <p:cNvPr id="61" name="Content Placeholder 2"/>
          <p:cNvSpPr txBox="1">
            <a:spLocks/>
          </p:cNvSpPr>
          <p:nvPr/>
        </p:nvSpPr>
        <p:spPr>
          <a:xfrm>
            <a:off x="152400" y="1219200"/>
            <a:ext cx="10642600" cy="12192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defTabSz="1015960" fontAlgn="auto">
              <a:spcBef>
                <a:spcPct val="20000"/>
              </a:spcBef>
              <a:spcAft>
                <a:spcPts val="0"/>
              </a:spcAft>
            </a:pPr>
            <a:r>
              <a:rPr lang="en-US" sz="2800" dirty="0" smtClean="0">
                <a:latin typeface="Comic Sans MS" pitchFamily="66" charset="0"/>
              </a:rPr>
              <a:t>Scaled-up values are larger 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</a:t>
            </a:r>
            <a:r>
              <a:rPr lang="en-US" sz="2800" dirty="0" smtClean="0">
                <a:latin typeface="Comic Sans MS" pitchFamily="66" charset="0"/>
              </a:rPr>
              <a:t> take more power to transmit</a:t>
            </a:r>
          </a:p>
          <a:p>
            <a:pPr defTabSz="1015960" fontAlgn="auto">
              <a:spcBef>
                <a:spcPct val="20000"/>
              </a:spcBef>
              <a:spcAft>
                <a:spcPts val="0"/>
              </a:spcAft>
            </a:pPr>
            <a:r>
              <a:rPr lang="en-US" sz="2800" dirty="0" smtClean="0">
                <a:latin typeface="Comic Sans MS" pitchFamily="66" charset="0"/>
              </a:rPr>
              <a:t>But hardware has limited </a:t>
            </a:r>
            <a:r>
              <a:rPr lang="en-US" sz="2800" dirty="0" smtClean="0">
                <a:latin typeface="Comic Sans MS" pitchFamily="66" charset="0"/>
              </a:rPr>
              <a:t>power</a:t>
            </a:r>
            <a:endParaRPr lang="en-US" sz="2800" dirty="0" smtClean="0">
              <a:latin typeface="Comic Sans MS" pitchFamily="66" charset="0"/>
            </a:endParaRPr>
          </a:p>
          <a:p>
            <a:pPr algn="ctr" defTabSz="1015960" fontAlgn="auto">
              <a:spcBef>
                <a:spcPct val="20000"/>
              </a:spcBef>
              <a:spcAft>
                <a:spcPts val="0"/>
              </a:spcAft>
            </a:pPr>
            <a:endParaRPr lang="en-US" sz="2800" dirty="0">
              <a:latin typeface="Comic Sans MS" pitchFamily="66" charset="0"/>
            </a:endParaRPr>
          </a:p>
        </p:txBody>
      </p:sp>
      <p:sp>
        <p:nvSpPr>
          <p:cNvPr id="10" name="Content Placeholder 4"/>
          <p:cNvSpPr>
            <a:spLocks noGrp="1"/>
          </p:cNvSpPr>
          <p:nvPr>
            <p:ph idx="1"/>
          </p:nvPr>
        </p:nvSpPr>
        <p:spPr>
          <a:xfrm>
            <a:off x="889000" y="3647182"/>
            <a:ext cx="8458200" cy="3048000"/>
          </a:xfrm>
          <a:solidFill>
            <a:srgbClr val="FFFFCC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u="sng" dirty="0" smtClean="0"/>
              <a:t>Theorem </a:t>
            </a:r>
          </a:p>
          <a:p>
            <a:pPr marL="0" indent="0"/>
            <a:r>
              <a:rPr lang="en-US" sz="2800" dirty="0" smtClean="0"/>
              <a:t>   Let 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8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/>
              <a:t> be </a:t>
            </a:r>
            <a:r>
              <a:rPr lang="pl-PL" sz="2800" dirty="0" smtClean="0"/>
              <a:t>the </a:t>
            </a:r>
            <a:r>
              <a:rPr lang="en-US" sz="2800" dirty="0" smtClean="0"/>
              <a:t>variance of a set of frequencies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800" dirty="0" smtClean="0"/>
          </a:p>
          <a:p>
            <a:pPr marL="347660" indent="-347660"/>
            <a:r>
              <a:rPr lang="pl-PL" sz="2800" dirty="0" smtClean="0"/>
              <a:t>T</a:t>
            </a:r>
            <a:r>
              <a:rPr lang="en-US" sz="2800" dirty="0" smtClean="0"/>
              <a:t>he linear</a:t>
            </a:r>
            <a:r>
              <a:rPr lang="pl-PL" sz="2800" dirty="0" smtClean="0"/>
              <a:t> </a:t>
            </a:r>
            <a:r>
              <a:rPr lang="en-US" sz="2800" dirty="0" smtClean="0"/>
              <a:t>en</a:t>
            </a:r>
            <a:r>
              <a:rPr lang="pl-PL" sz="2800" dirty="0" smtClean="0"/>
              <a:t>coder that minimizes video errors</a:t>
            </a:r>
            <a:r>
              <a:rPr lang="en-US" sz="2800" dirty="0" smtClean="0"/>
              <a:t> scales the values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/>
              <a:t> in the set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/>
              <a:t> as follows: </a:t>
            </a:r>
          </a:p>
          <a:p>
            <a:pPr marL="0" indent="0">
              <a:buNone/>
            </a:pPr>
            <a:r>
              <a:rPr lang="pl-PL" sz="2800" dirty="0" smtClean="0"/>
              <a:t>	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/>
              <a:t>where</a:t>
            </a:r>
            <a:r>
              <a:rPr lang="en-US" sz="2800" i="1" dirty="0" smtClean="0"/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~ </a:t>
            </a:r>
            <a:r>
              <a:rPr lang="el-GR" sz="3200" i="1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3200" i="1" baseline="-25000" dirty="0" smtClean="0"/>
              <a:t>i</a:t>
            </a:r>
            <a:r>
              <a:rPr lang="en-US" sz="3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1/4</a:t>
            </a:r>
            <a:r>
              <a:rPr lang="en-US" sz="3200" i="1" baseline="30000" dirty="0" smtClean="0"/>
              <a:t> </a:t>
            </a:r>
            <a:r>
              <a:rPr lang="en-US" sz="2800" dirty="0" smtClean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3200" y="5486400"/>
            <a:ext cx="9677400" cy="1752600"/>
          </a:xfrm>
          <a:prstGeom prst="rect">
            <a:avLst/>
          </a:prstGeom>
          <a:solidFill>
            <a:srgbClr val="002060"/>
          </a:solidFill>
          <a:ln/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39" tIns="45720" rIns="91439" bIns="45720" rtlCol="0">
            <a:noAutofit/>
          </a:bodyPr>
          <a:lstStyle/>
          <a:p>
            <a:pPr algn="ctr">
              <a:spcBef>
                <a:spcPts val="1800"/>
              </a:spcBef>
            </a:pPr>
            <a:endParaRPr lang="en-US" sz="100" dirty="0" smtClean="0">
              <a:latin typeface="Comic Sans MS" pitchFamily="66" charset="0"/>
              <a:sym typeface="Wingdings" pitchFamily="2" charset="2"/>
            </a:endParaRPr>
          </a:p>
          <a:p>
            <a:pPr algn="ctr">
              <a:spcBef>
                <a:spcPts val="1800"/>
              </a:spcBef>
            </a:pPr>
            <a:r>
              <a:rPr lang="en-US" sz="3600" dirty="0" smtClean="0">
                <a:latin typeface="Comic Sans MS" pitchFamily="66" charset="0"/>
                <a:sym typeface="Wingdings" pitchFamily="2" charset="2"/>
              </a:rPr>
              <a:t>Magnitude Scaling is Linear </a:t>
            </a:r>
          </a:p>
          <a:p>
            <a:pPr algn="ctr">
              <a:spcBef>
                <a:spcPts val="600"/>
              </a:spcBef>
            </a:pPr>
            <a:r>
              <a:rPr lang="en-US" sz="3600" dirty="0" smtClean="0">
                <a:latin typeface="Comic Sans MS" pitchFamily="66" charset="0"/>
                <a:sym typeface="Wingdings" pitchFamily="2" charset="2"/>
              </a:rPr>
              <a:t> Linear Error Protection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5250" y="2438400"/>
            <a:ext cx="10064750" cy="12192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defTabSz="1015960" fontAlgn="auto">
              <a:spcBef>
                <a:spcPct val="20000"/>
              </a:spcBef>
              <a:spcAft>
                <a:spcPts val="0"/>
              </a:spcAft>
            </a:pPr>
            <a:r>
              <a:rPr lang="en-US" sz="2800" dirty="0" smtClean="0">
                <a:solidFill>
                  <a:srgbClr val="0000CC"/>
                </a:solidFill>
                <a:latin typeface="Comic Sans MS" pitchFamily="66" charset="0"/>
              </a:rPr>
              <a:t>Formulate it as an optimization that finds the scaling factors that minimize received video errors</a:t>
            </a:r>
            <a:endParaRPr lang="en-US" sz="2800" dirty="0" smtClean="0">
              <a:solidFill>
                <a:srgbClr val="0000CC"/>
              </a:solidFill>
              <a:latin typeface="Comic Sans MS" pitchFamily="66" charset="0"/>
            </a:endParaRPr>
          </a:p>
          <a:p>
            <a:pPr algn="ctr" defTabSz="1015960" fontAlgn="auto">
              <a:spcBef>
                <a:spcPct val="20000"/>
              </a:spcBef>
              <a:spcAft>
                <a:spcPts val="0"/>
              </a:spcAft>
            </a:pPr>
            <a:endParaRPr lang="en-US" sz="28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03200" y="2514600"/>
            <a:ext cx="9753600" cy="1219200"/>
          </a:xfrm>
          <a:prstGeom prst="rect">
            <a:avLst/>
          </a:prstGeom>
          <a:solidFill>
            <a:srgbClr val="C00000"/>
          </a:solidFill>
        </p:spPr>
        <p:txBody>
          <a:bodyPr vert="horz" lIns="101596" tIns="50796" rIns="101596" bIns="50796" rtlCol="0">
            <a:noAutofit/>
          </a:bodyPr>
          <a:lstStyle/>
          <a:p>
            <a:pPr defTabSz="1015960" fontAlgn="auto">
              <a:spcBef>
                <a:spcPct val="20000"/>
              </a:spcBef>
              <a:spcAft>
                <a:spcPts val="0"/>
              </a:spcAft>
            </a:pPr>
            <a:r>
              <a:rPr lang="en-US" sz="3200" u="sng" dirty="0" smtClean="0">
                <a:solidFill>
                  <a:schemeClr val="bg1"/>
                </a:solidFill>
                <a:latin typeface="Comic Sans MS" pitchFamily="66" charset="0"/>
              </a:rPr>
              <a:t>Idea:</a:t>
            </a:r>
            <a:r>
              <a:rPr lang="en-US" sz="32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Comic Sans MS" pitchFamily="66" charset="0"/>
              </a:rPr>
              <a:t>Scale</a:t>
            </a:r>
            <a:r>
              <a:rPr lang="en-US" sz="3200" dirty="0" smtClean="0">
                <a:solidFill>
                  <a:schemeClr val="bg1"/>
                </a:solidFill>
                <a:latin typeface="Comic Sans MS" pitchFamily="66" charset="0"/>
              </a:rPr>
              <a:t> DCT </a:t>
            </a:r>
            <a:r>
              <a:rPr lang="en-US" sz="3200" dirty="0" smtClean="0">
                <a:solidFill>
                  <a:schemeClr val="bg1"/>
                </a:solidFill>
                <a:latin typeface="Comic Sans MS" pitchFamily="66" charset="0"/>
              </a:rPr>
              <a:t>frequencies based on their information content, i.e., their variance  </a:t>
            </a:r>
          </a:p>
          <a:p>
            <a:pPr defTabSz="1015960" fontAlgn="auto">
              <a:spcBef>
                <a:spcPct val="20000"/>
              </a:spcBef>
              <a:spcAft>
                <a:spcPts val="0"/>
              </a:spcAft>
            </a:pPr>
            <a:endParaRPr lang="en-US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uiExpand="1" build="p"/>
      <p:bldP spid="10" grpId="0" uiExpand="1" build="p" animBg="1"/>
      <p:bldP spid="6" grpId="0" animBg="1"/>
      <p:bldP spid="8" grpId="0" build="p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-76200"/>
            <a:ext cx="9144000" cy="1270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Comic Sans MS" pitchFamily="66" charset="0"/>
              </a:rPr>
              <a:t>How Does the</a:t>
            </a:r>
            <a:r>
              <a:rPr lang="pl-PL" sz="4400" dirty="0" smtClean="0">
                <a:latin typeface="Comic Sans MS" pitchFamily="66" charset="0"/>
              </a:rPr>
              <a:t> </a:t>
            </a:r>
            <a:r>
              <a:rPr lang="en-US" sz="4400" dirty="0" smtClean="0">
                <a:latin typeface="Comic Sans MS" pitchFamily="66" charset="0"/>
              </a:rPr>
              <a:t>PHY Transmit?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51" name="Content Placeholder 50"/>
          <p:cNvSpPr>
            <a:spLocks noGrp="1"/>
          </p:cNvSpPr>
          <p:nvPr>
            <p:ph sz="half" idx="1"/>
          </p:nvPr>
        </p:nvSpPr>
        <p:spPr>
          <a:xfrm>
            <a:off x="0" y="1752600"/>
            <a:ext cx="10160000" cy="609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Traditional PHY maps bits to </a:t>
            </a:r>
            <a:r>
              <a:rPr lang="en-US" sz="2800" dirty="0" err="1" smtClean="0">
                <a:solidFill>
                  <a:srgbClr val="FF0000"/>
                </a:solidFill>
                <a:latin typeface="Comic Sans MS" pitchFamily="66" charset="0"/>
              </a:rPr>
              <a:t>reals</a:t>
            </a:r>
            <a:r>
              <a:rPr lang="en-US" sz="2800" dirty="0" smtClean="0">
                <a:latin typeface="Comic Sans MS" pitchFamily="66" charset="0"/>
              </a:rPr>
              <a:t> (I,Q) using modulation</a:t>
            </a:r>
          </a:p>
        </p:txBody>
      </p:sp>
      <p:sp>
        <p:nvSpPr>
          <p:cNvPr id="53" name="Content Placeholder 52"/>
          <p:cNvSpPr>
            <a:spLocks noGrp="1"/>
          </p:cNvSpPr>
          <p:nvPr>
            <p:ph sz="half" idx="2"/>
          </p:nvPr>
        </p:nvSpPr>
        <p:spPr>
          <a:xfrm>
            <a:off x="0" y="3886200"/>
            <a:ext cx="10160000" cy="533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800" dirty="0" err="1" smtClean="0">
                <a:solidFill>
                  <a:srgbClr val="FF0000"/>
                </a:solidFill>
                <a:latin typeface="Comic Sans MS" pitchFamily="66" charset="0"/>
              </a:rPr>
              <a:t>SoftCast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PHY sends the real-valued </a:t>
            </a:r>
            <a:r>
              <a:rPr lang="en-US" sz="2800" dirty="0" err="1" smtClean="0">
                <a:solidFill>
                  <a:srgbClr val="FF0000"/>
                </a:solidFill>
                <a:latin typeface="Comic Sans MS" pitchFamily="66" charset="0"/>
              </a:rPr>
              <a:t>codewords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as I and Q</a:t>
            </a:r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0" y="1066800"/>
            <a:ext cx="10160000" cy="609600"/>
          </a:xfrm>
          <a:prstGeom prst="rect">
            <a:avLst/>
          </a:prstGeom>
        </p:spPr>
        <p:txBody>
          <a:bodyPr vert="horz" lIns="101599" tIns="50799" rIns="101599" bIns="50799" rtlCol="0">
            <a:noAutofit/>
          </a:bodyPr>
          <a:lstStyle/>
          <a:p>
            <a:pPr algn="ctr" defTabSz="1015990" fontAlgn="auto">
              <a:spcBef>
                <a:spcPct val="20000"/>
              </a:spcBef>
              <a:spcAft>
                <a:spcPts val="0"/>
              </a:spcAft>
            </a:pPr>
            <a:r>
              <a:rPr lang="en-US" sz="2800" b="1" dirty="0" smtClean="0">
                <a:latin typeface="Comic Sans MS" pitchFamily="66" charset="0"/>
              </a:rPr>
              <a:t>Recall:</a:t>
            </a:r>
            <a:r>
              <a:rPr lang="en-US" sz="2800" dirty="0" smtClean="0">
                <a:latin typeface="Comic Sans MS" pitchFamily="66" charset="0"/>
              </a:rPr>
              <a:t> Channel transmits pairs of real values (I and Q)</a:t>
            </a:r>
          </a:p>
        </p:txBody>
      </p:sp>
      <p:grpSp>
        <p:nvGrpSpPr>
          <p:cNvPr id="3" name="Group 43"/>
          <p:cNvGrpSpPr/>
          <p:nvPr/>
        </p:nvGrpSpPr>
        <p:grpSpPr>
          <a:xfrm>
            <a:off x="2565400" y="2590800"/>
            <a:ext cx="5356451" cy="1059327"/>
            <a:chOff x="2740617" y="1371600"/>
            <a:chExt cx="3136162" cy="1505683"/>
          </a:xfrm>
        </p:grpSpPr>
        <p:cxnSp>
          <p:nvCxnSpPr>
            <p:cNvPr id="58" name="Straight Arrow Connector 57"/>
            <p:cNvCxnSpPr/>
            <p:nvPr/>
          </p:nvCxnSpPr>
          <p:spPr>
            <a:xfrm>
              <a:off x="2740617" y="1981200"/>
              <a:ext cx="597982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3365221" y="1447800"/>
              <a:ext cx="1650738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QAM modulation</a:t>
              </a:r>
              <a:endParaRPr lang="en-US" sz="2800" dirty="0"/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5023064" y="1676400"/>
              <a:ext cx="533400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5023064" y="2362200"/>
              <a:ext cx="533400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5602345" y="1371600"/>
              <a:ext cx="274434" cy="743683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I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615374" y="2133600"/>
              <a:ext cx="248261" cy="743683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Q</a:t>
              </a: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660400" y="2743200"/>
            <a:ext cx="1981200" cy="584775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…0011001</a:t>
            </a:r>
            <a:endParaRPr lang="en-US" sz="3200" dirty="0"/>
          </a:p>
        </p:txBody>
      </p:sp>
      <p:sp>
        <p:nvSpPr>
          <p:cNvPr id="81" name="TextBox 80"/>
          <p:cNvSpPr txBox="1"/>
          <p:nvPr/>
        </p:nvSpPr>
        <p:spPr>
          <a:xfrm>
            <a:off x="889000" y="4963180"/>
            <a:ext cx="2819400" cy="52322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800" dirty="0" smtClean="0">
                <a:solidFill>
                  <a:prstClr val="black"/>
                </a:solidFill>
              </a:rPr>
              <a:t>…y</a:t>
            </a:r>
            <a:r>
              <a:rPr lang="en-US" sz="2800" baseline="-25000" dirty="0" smtClean="0">
                <a:solidFill>
                  <a:prstClr val="black"/>
                </a:solidFill>
              </a:rPr>
              <a:t>[5]</a:t>
            </a:r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[4]</a:t>
            </a:r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[3]</a:t>
            </a:r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[2]</a:t>
            </a:r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[1]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grpSp>
        <p:nvGrpSpPr>
          <p:cNvPr id="4" name="Group 108"/>
          <p:cNvGrpSpPr/>
          <p:nvPr/>
        </p:nvGrpSpPr>
        <p:grpSpPr>
          <a:xfrm>
            <a:off x="3556000" y="4658380"/>
            <a:ext cx="2895600" cy="1132820"/>
            <a:chOff x="3556000" y="5019020"/>
            <a:chExt cx="2895600" cy="1132820"/>
          </a:xfrm>
        </p:grpSpPr>
        <p:cxnSp>
          <p:nvCxnSpPr>
            <p:cNvPr id="86" name="Straight Arrow Connector 85"/>
            <p:cNvCxnSpPr/>
            <p:nvPr/>
          </p:nvCxnSpPr>
          <p:spPr>
            <a:xfrm>
              <a:off x="3556000" y="5628620"/>
              <a:ext cx="1219201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5003800" y="5323820"/>
              <a:ext cx="911028" cy="111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5003800" y="5857220"/>
              <a:ext cx="911028" cy="111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5918200" y="5019020"/>
              <a:ext cx="468723" cy="52322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I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918200" y="5628620"/>
              <a:ext cx="533400" cy="52322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Q</a:t>
              </a:r>
            </a:p>
          </p:txBody>
        </p:sp>
        <p:sp>
          <p:nvSpPr>
            <p:cNvPr id="103" name="Flowchart: Manual Operation 102"/>
            <p:cNvSpPr/>
            <p:nvPr/>
          </p:nvSpPr>
          <p:spPr>
            <a:xfrm rot="5400000">
              <a:off x="4407506" y="5491696"/>
              <a:ext cx="989390" cy="205376"/>
            </a:xfrm>
            <a:prstGeom prst="flowChartManualOperat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TextBox 109"/>
          <p:cNvSpPr txBox="1"/>
          <p:nvPr/>
        </p:nvSpPr>
        <p:spPr>
          <a:xfrm>
            <a:off x="190500" y="5867400"/>
            <a:ext cx="9842500" cy="1077218"/>
          </a:xfrm>
          <a:prstGeom prst="rect">
            <a:avLst/>
          </a:prstGeom>
          <a:solidFill>
            <a:srgbClr val="002060"/>
          </a:solidFill>
          <a:ln/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Comic Sans MS" pitchFamily="66" charset="0"/>
              </a:rPr>
              <a:t>SoftCast</a:t>
            </a:r>
            <a:r>
              <a:rPr lang="en-US" sz="3200" dirty="0" smtClean="0">
                <a:latin typeface="Comic Sans MS" pitchFamily="66" charset="0"/>
              </a:rPr>
              <a:t>+ </a:t>
            </a:r>
            <a:r>
              <a:rPr lang="en-US" sz="3200" dirty="0" smtClean="0">
                <a:latin typeface="Comic Sans MS" pitchFamily="66" charset="0"/>
              </a:rPr>
              <a:t>achieves its goal of ensuring that the transmitted signal is linearly related to the pixels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89000" y="4963180"/>
            <a:ext cx="2819400" cy="52322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800" dirty="0" smtClean="0">
                <a:solidFill>
                  <a:prstClr val="black"/>
                </a:solidFill>
              </a:rPr>
              <a:t>…y</a:t>
            </a:r>
            <a:r>
              <a:rPr lang="en-US" sz="2800" baseline="-25000" dirty="0" smtClean="0">
                <a:solidFill>
                  <a:prstClr val="black"/>
                </a:solidFill>
              </a:rPr>
              <a:t>[5]</a:t>
            </a:r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[4]</a:t>
            </a:r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[3]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27800" y="4592360"/>
            <a:ext cx="1752600" cy="52322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r"/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[1]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527800" y="5191780"/>
            <a:ext cx="1752600" cy="52322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r"/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[2]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89000" y="4963180"/>
            <a:ext cx="2819400" cy="52322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800" dirty="0" smtClean="0">
                <a:solidFill>
                  <a:prstClr val="black"/>
                </a:solidFill>
              </a:rPr>
              <a:t>…y</a:t>
            </a:r>
            <a:r>
              <a:rPr lang="en-US" sz="2800" baseline="-25000" dirty="0" smtClean="0">
                <a:solidFill>
                  <a:prstClr val="black"/>
                </a:solidFill>
              </a:rPr>
              <a:t>[5]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527800" y="4592360"/>
            <a:ext cx="1752600" cy="52322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r"/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[3]</a:t>
            </a:r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[1]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527800" y="5191780"/>
            <a:ext cx="1752600" cy="52322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r"/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[4]</a:t>
            </a:r>
            <a:r>
              <a:rPr lang="en-US" sz="2800" dirty="0" smtClean="0">
                <a:solidFill>
                  <a:prstClr val="black"/>
                </a:solidFill>
              </a:rPr>
              <a:t>y</a:t>
            </a:r>
            <a:r>
              <a:rPr lang="en-US" sz="2800" baseline="-25000" dirty="0" smtClean="0">
                <a:solidFill>
                  <a:prstClr val="black"/>
                </a:solidFill>
              </a:rPr>
              <a:t>[2]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build="p"/>
      <p:bldP spid="53" grpId="0" build="p"/>
      <p:bldP spid="50" grpId="0"/>
      <p:bldP spid="77" grpId="0" animBg="1"/>
      <p:bldP spid="81" grpId="0" animBg="1"/>
      <p:bldP spid="110" grpId="0" animBg="1"/>
      <p:bldP spid="27" grpId="0" animBg="1"/>
      <p:bldP spid="28" grpId="0" animBg="1"/>
      <p:bldP spid="29" grpId="0" animBg="1"/>
      <p:bldP spid="30" grpId="0" animBg="1"/>
      <p:bldP spid="106" grpId="0" animBg="1"/>
      <p:bldP spid="10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8000" y="3149600"/>
            <a:ext cx="9144000" cy="12700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Performance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SRP Boar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4973" y="2035529"/>
            <a:ext cx="3115028" cy="2813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 dirty="0" smtClean="0">
                <a:latin typeface="Comic Sans MS" pitchFamily="66" charset="0"/>
              </a:rPr>
              <a:t>Implementation</a:t>
            </a:r>
            <a:endParaRPr lang="en-US" sz="4000" b="0" dirty="0">
              <a:latin typeface="Comic Sans MS" pitchFamily="6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27027" y="1695808"/>
            <a:ext cx="6634173" cy="397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541" tIns="49388" rIns="100541" bIns="49388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Comic Sans MS" pitchFamily="66" charset="0"/>
              </a:rPr>
              <a:t> USRP2 Hardware</a:t>
            </a:r>
          </a:p>
          <a:p>
            <a:pPr>
              <a:spcBef>
                <a:spcPct val="20000"/>
              </a:spcBef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Comic Sans MS" pitchFamily="66" charset="0"/>
              </a:rPr>
              <a:t> GNURadio software</a:t>
            </a:r>
          </a:p>
          <a:p>
            <a:pPr>
              <a:spcBef>
                <a:spcPct val="20000"/>
              </a:spcBef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Comic Sans MS" pitchFamily="66" charset="0"/>
              </a:rPr>
              <a:t> Carrier Freq: </a:t>
            </a:r>
            <a:r>
              <a:rPr lang="en-US" sz="3600" dirty="0" smtClean="0">
                <a:solidFill>
                  <a:srgbClr val="000000"/>
                </a:solidFill>
                <a:latin typeface="Comic Sans MS" pitchFamily="66" charset="0"/>
              </a:rPr>
              <a:t>2.4 GHz</a:t>
            </a:r>
            <a:endParaRPr lang="en-US" sz="36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ct val="20000"/>
              </a:spcBef>
              <a:buFont typeface="Arial"/>
              <a:buChar char="•"/>
            </a:pPr>
            <a:r>
              <a:rPr lang="en-US" sz="3600" dirty="0" smtClean="0">
                <a:solidFill>
                  <a:srgbClr val="000000"/>
                </a:solidFill>
                <a:latin typeface="Comic Sans MS" pitchFamily="66" charset="0"/>
              </a:rPr>
              <a:t> OFDM-Based Physical </a:t>
            </a:r>
            <a:r>
              <a:rPr lang="en-US" sz="3600" dirty="0" smtClean="0">
                <a:solidFill>
                  <a:srgbClr val="000000"/>
                </a:solidFill>
                <a:latin typeface="Comic Sans MS" pitchFamily="66" charset="0"/>
              </a:rPr>
              <a:t>Layer</a:t>
            </a:r>
            <a:endParaRPr lang="en-US" sz="36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ct val="20000"/>
              </a:spcBef>
            </a:pPr>
            <a:endParaRPr lang="en-US" sz="36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ct val="20000"/>
              </a:spcBef>
            </a:pPr>
            <a:endParaRPr lang="en-US" sz="3600" dirty="0">
              <a:solidFill>
                <a:srgbClr val="000000"/>
              </a:solidFill>
              <a:latin typeface="Comic Sans MS" pitchFamily="66" charset="0"/>
            </a:endParaRPr>
          </a:p>
        </p:txBody>
      </p:sp>
    </p:spTree>
    <p:custDataLst>
      <p:tags r:id="rId1"/>
    </p:custDataLst>
  </p:cSld>
  <p:clrMapOvr>
    <a:masterClrMapping/>
  </p:clrMapOvr>
  <p:transition advTm="338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3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1247" y="226321"/>
            <a:ext cx="9144000" cy="804921"/>
          </a:xfrm>
        </p:spPr>
        <p:txBody>
          <a:bodyPr/>
          <a:lstStyle/>
          <a:p>
            <a:r>
              <a:rPr lang="en-US" sz="4000" b="0" dirty="0" smtClean="0">
                <a:latin typeface="Comic Sans MS" pitchFamily="66" charset="0"/>
              </a:rPr>
              <a:t>Testbed</a:t>
            </a:r>
            <a:endParaRPr lang="en-US" sz="4000" b="0" dirty="0">
              <a:latin typeface="Comic Sans MS" pitchFamily="66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 bwMode="auto">
          <a:xfrm>
            <a:off x="73817" y="1219200"/>
            <a:ext cx="4244183" cy="50414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101599" tIns="50799" rIns="101599" bIns="50799" numCol="1" rtlCol="0" anchor="t" anchorCtr="0" compatLnSpc="1">
            <a:prstTxWarp prst="textNoShape">
              <a:avLst/>
            </a:prstTxWarp>
          </a:bodyPr>
          <a:lstStyle/>
          <a:p>
            <a:pPr marL="380996" indent="-380996" defTabSz="1015990" eaLnBrk="0" hangingPunct="0">
              <a:spcBef>
                <a:spcPct val="20000"/>
              </a:spcBef>
              <a:spcAft>
                <a:spcPts val="1333"/>
              </a:spcAft>
              <a:buFont typeface="Arial" pitchFamily="34" charset="0"/>
              <a:buChar char="•"/>
            </a:pPr>
            <a:r>
              <a:rPr lang="en-US" sz="3200" kern="0" dirty="0" smtClean="0">
                <a:latin typeface="Comic Sans MS"/>
                <a:ea typeface="ＭＳ Ｐゴシック" pitchFamily="-112" charset="-128"/>
                <a:cs typeface="ＭＳ Ｐゴシック" pitchFamily="-112" charset="-128"/>
              </a:rPr>
              <a:t>In each run, we pick a transmitter at random and let the other nodes be receivers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546600" y="1498121"/>
            <a:ext cx="5573159" cy="5117599"/>
            <a:chOff x="4089400" y="1498121"/>
            <a:chExt cx="6030359" cy="5117599"/>
          </a:xfrm>
        </p:grpSpPr>
        <p:pic>
          <p:nvPicPr>
            <p:cNvPr id="40" name="Picture 39" descr="stata9.eps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 rot="5400000">
              <a:off x="4545780" y="1041741"/>
              <a:ext cx="5117599" cy="6030359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8774035" y="2629734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8955550" y="3016574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6807679" y="4613090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6534733" y="3588719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4886917" y="2090258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120559" y="2321896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8341460" y="3391114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8981115" y="4415727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7800462" y="5495269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8256215" y="6101457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7360316" y="2374940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Comic Sans MS" pitchFamily="66" charset="0"/>
              </a:endParaRP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5943982" y="2775789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6485942" y="2716096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5826365" y="2145852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9327787" y="3705155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9403987" y="4086155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5140565" y="1841052"/>
              <a:ext cx="232378" cy="193297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0541" tIns="49388" rIns="100541" bIns="49388" rtlCol="0" anchor="t" compatLnSpc="1"/>
            <a:lstStyle/>
            <a:p>
              <a:pPr defTabSz="1015990" eaLnBrk="0" hangingPunct="0"/>
              <a:endParaRPr lang="en-US" sz="2000" dirty="0">
                <a:solidFill>
                  <a:schemeClr val="tx1">
                    <a:alpha val="100000"/>
                  </a:schemeClr>
                </a:solidFill>
                <a:latin typeface="Arial"/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Tm="836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Comic Sans MS" pitchFamily="66" charset="0"/>
              </a:rPr>
              <a:t>Compared Schemes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447800"/>
            <a:ext cx="9804400" cy="5028848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Comic Sans MS" pitchFamily="66" charset="0"/>
              </a:rPr>
              <a:t>SoftCast</a:t>
            </a:r>
            <a:r>
              <a:rPr lang="en-US" sz="4800" baseline="30000" dirty="0" smtClean="0">
                <a:latin typeface="Comic Sans MS" pitchFamily="66" charset="0"/>
              </a:rPr>
              <a:t> +</a:t>
            </a:r>
            <a:endParaRPr lang="en-US" sz="3200" dirty="0" smtClean="0">
              <a:latin typeface="Comic Sans MS" pitchFamily="66" charset="0"/>
            </a:endParaRPr>
          </a:p>
          <a:p>
            <a:pPr lvl="8"/>
            <a:endParaRPr lang="en-US" sz="1800" dirty="0" smtClean="0">
              <a:latin typeface="Comic Sans MS" pitchFamily="66" charset="0"/>
            </a:endParaRPr>
          </a:p>
          <a:p>
            <a:r>
              <a:rPr lang="en-US" sz="3200" dirty="0" smtClean="0">
                <a:latin typeface="Comic Sans MS" pitchFamily="66" charset="0"/>
              </a:rPr>
              <a:t>H.264/MPEG4 over </a:t>
            </a:r>
            <a:r>
              <a:rPr lang="en-US" sz="3200" dirty="0" smtClean="0">
                <a:latin typeface="Comic Sans MS" pitchFamily="66" charset="0"/>
              </a:rPr>
              <a:t>802.11-like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smtClean="0">
                <a:latin typeface="Comic Sans MS" pitchFamily="66" charset="0"/>
              </a:rPr>
              <a:t>OFDM physical layer</a:t>
            </a:r>
          </a:p>
          <a:p>
            <a:endParaRPr lang="en-US" sz="1800" dirty="0" smtClean="0">
              <a:latin typeface="Comic Sans MS" pitchFamily="66" charset="0"/>
            </a:endParaRPr>
          </a:p>
          <a:p>
            <a:r>
              <a:rPr lang="en-US" sz="3200" dirty="0" smtClean="0">
                <a:latin typeface="Comic Sans MS" pitchFamily="66" charset="0"/>
              </a:rPr>
              <a:t>Layered video (i.e., SCV) over Hierarchical Modulation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3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Video Quality as Function of Channel Quality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graphicFrame>
        <p:nvGraphicFramePr>
          <p:cNvPr id="12" name="Chart 11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3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Video Quality as Function of Channel Quality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70600" y="3302169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FF0000"/>
                </a:solidFill>
              </a:rPr>
              <a:t>H.264; BPSK ½ rate   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3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Video Quality as Function of Channel Quality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70600" y="28956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B050">
                    <a:lumMod val="75000"/>
                  </a:srgbClr>
                </a:solidFill>
              </a:rPr>
              <a:t>H.264; BPSK ¾ rate   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3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Video Quality as Function of Channel Quality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70600" y="24384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7030A0"/>
                </a:solidFill>
              </a:rPr>
              <a:t>H.264; QPSK ½ rate   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304800"/>
            <a:ext cx="10896600" cy="106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FF0000"/>
                </a:solidFill>
                <a:latin typeface="Comic Sans MS" pitchFamily="66" charset="0"/>
              </a:rPr>
              <a:t>Cisco</a:t>
            </a:r>
            <a:r>
              <a:rPr lang="en-US" sz="4000" dirty="0" smtClean="0">
                <a:solidFill>
                  <a:srgbClr val="0000CC"/>
                </a:solidFill>
                <a:latin typeface="Comic Sans MS" pitchFamily="66" charset="0"/>
              </a:rPr>
              <a:t> </a:t>
            </a:r>
            <a:r>
              <a:rPr lang="en-US" sz="4000" dirty="0" smtClean="0">
                <a:latin typeface="Comic Sans MS" pitchFamily="66" charset="0"/>
              </a:rPr>
              <a:t>Visual Networking Index predicts </a:t>
            </a:r>
            <a:endParaRPr lang="en-US" sz="1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	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19200" y="2177142"/>
            <a:ext cx="9194800" cy="1023258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marL="380984" indent="-380984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0000"/>
                </a:solidFill>
                <a:latin typeface="Comic Sans MS" pitchFamily="66" charset="0"/>
              </a:rPr>
              <a:t>66x increase </a:t>
            </a:r>
            <a:r>
              <a:rPr lang="en-US" sz="4000" dirty="0" smtClean="0">
                <a:latin typeface="Comic Sans MS" pitchFamily="66" charset="0"/>
              </a:rPr>
              <a:t>in mobile traffic</a:t>
            </a:r>
            <a:endParaRPr lang="en-US" sz="2000" dirty="0" smtClean="0">
              <a:latin typeface="Comic Sans MS" pitchFamily="66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95400" y="2972154"/>
            <a:ext cx="6629400" cy="914048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marL="380984" indent="-380984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dirty="0" smtClean="0">
                <a:latin typeface="Comic Sans MS" pitchFamily="66" charset="0"/>
              </a:rPr>
              <a:t>mainly</a:t>
            </a:r>
            <a:r>
              <a:rPr lang="en-US" sz="4000" dirty="0" smtClean="0">
                <a:solidFill>
                  <a:srgbClr val="FF0000"/>
                </a:solidFill>
                <a:latin typeface="Comic Sans MS" pitchFamily="66" charset="0"/>
              </a:rPr>
              <a:t> mobile video</a:t>
            </a:r>
            <a:endParaRPr lang="en-US" sz="2000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19200" y="1295400"/>
            <a:ext cx="9499600" cy="1023258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marL="380984" indent="-380984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dirty="0" smtClean="0">
                <a:latin typeface="Comic Sans MS" pitchFamily="66" charset="0"/>
              </a:rPr>
              <a:t>the incoming 5 years will show </a:t>
            </a:r>
            <a:endParaRPr lang="en-US" sz="2000" dirty="0" smtClean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600" y="3962400"/>
            <a:ext cx="9499600" cy="22098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37" tIns="182876" rIns="91437" bIns="45720" rtlCol="0">
            <a:noAutofit/>
          </a:bodyPr>
          <a:lstStyle/>
          <a:p>
            <a:pPr marL="347653" indent="-347653" algn="ctr"/>
            <a:r>
              <a:rPr lang="en-US" sz="4400" dirty="0" smtClean="0">
                <a:latin typeface="Comic Sans MS" pitchFamily="66" charset="0"/>
              </a:rPr>
              <a:t>Can </a:t>
            </a:r>
            <a:r>
              <a:rPr lang="en-US" sz="4400" dirty="0" smtClean="0">
                <a:latin typeface="Comic Sans MS" pitchFamily="66" charset="0"/>
              </a:rPr>
              <a:t>WiFi, </a:t>
            </a:r>
            <a:r>
              <a:rPr lang="en-US" sz="4400" dirty="0" err="1" smtClean="0">
                <a:latin typeface="Comic Sans MS" pitchFamily="66" charset="0"/>
              </a:rPr>
              <a:t>WiMax</a:t>
            </a:r>
            <a:r>
              <a:rPr lang="en-US" sz="4400" dirty="0" smtClean="0">
                <a:latin typeface="Comic Sans MS" pitchFamily="66" charset="0"/>
              </a:rPr>
              <a:t>, or LTE </a:t>
            </a:r>
            <a:r>
              <a:rPr lang="en-US" sz="4400" dirty="0" smtClean="0">
                <a:latin typeface="Comic Sans MS" pitchFamily="66" charset="0"/>
              </a:rPr>
              <a:t>deal with </a:t>
            </a:r>
            <a:r>
              <a:rPr lang="en-US" sz="4400" dirty="0" smtClean="0">
                <a:latin typeface="Comic Sans MS" pitchFamily="66" charset="0"/>
              </a:rPr>
              <a:t>such</a:t>
            </a:r>
            <a:r>
              <a:rPr lang="en-US" sz="4400" dirty="0" smtClean="0">
                <a:latin typeface="Comic Sans MS" pitchFamily="66" charset="0"/>
              </a:rPr>
              <a:t> </a:t>
            </a:r>
            <a:r>
              <a:rPr lang="en-US" sz="4400" dirty="0" smtClean="0">
                <a:latin typeface="Comic Sans MS" pitchFamily="66" charset="0"/>
              </a:rPr>
              <a:t>growth?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3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Video Quality as Function of Channel Quality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70600" y="3302169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FF0000"/>
                </a:solidFill>
              </a:rPr>
              <a:t>H.264; BPSK ½ rate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70600" y="28956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B050">
                    <a:lumMod val="75000"/>
                  </a:srgbClr>
                </a:solidFill>
              </a:rPr>
              <a:t>H.264; BPSK ¾ rate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70600" y="24384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7030A0"/>
                </a:solidFill>
              </a:rPr>
              <a:t>H.264; QPSK ½ rate  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23000" y="16002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FFC000"/>
                </a:solidFill>
              </a:rPr>
              <a:t>H.264; 16QAM ½ rate  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23000" y="12192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66FF">
                    <a:lumMod val="75000"/>
                  </a:srgbClr>
                </a:solidFill>
              </a:rPr>
              <a:t>H.264; 16QAM ¾ rate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70600" y="1981200"/>
            <a:ext cx="4038600" cy="50783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5" tIns="45720" rIns="91435" bIns="45720" rtlCol="0">
            <a:spAutoFit/>
          </a:bodyPr>
          <a:lstStyle/>
          <a:p>
            <a:pPr algn="r"/>
            <a:r>
              <a:rPr lang="en-US" sz="2700" dirty="0" smtClean="0">
                <a:solidFill>
                  <a:srgbClr val="0070C0"/>
                </a:solidFill>
              </a:rPr>
              <a:t>H.264; QPSK ¾ rate  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27000" y="5562600"/>
            <a:ext cx="9753600" cy="12192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101596" tIns="50796" rIns="101596" bIns="50796" rtlCol="0">
            <a:no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Current approach cannot deliver a single video that works well for all channel qualities</a:t>
            </a: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3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Video Quality as Function of Channel Quality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203200" y="5486400"/>
            <a:ext cx="9829800" cy="16002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101596" tIns="50796" rIns="101596" bIns="50796" rtlCol="0">
            <a:noAutofit/>
          </a:bodyPr>
          <a:lstStyle/>
          <a:p>
            <a:pPr algn="ctr"/>
            <a:r>
              <a:rPr lang="en-US" sz="3600" dirty="0" err="1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SoftCast</a:t>
            </a:r>
            <a:r>
              <a:rPr lang="en-US" sz="4800" baseline="30000" dirty="0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+</a:t>
            </a:r>
            <a:r>
              <a:rPr lang="en-US" sz="3600" dirty="0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3600" dirty="0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delivers one-video that satisfies all channels qualities</a:t>
            </a:r>
          </a:p>
          <a:p>
            <a:pPr algn="ctr"/>
            <a:endParaRPr lang="en-US" sz="3600" dirty="0" smtClean="0">
              <a:solidFill>
                <a:schemeClr val="bg1"/>
              </a:solidFill>
              <a:latin typeface="Comic Sans MS" pitchFamily="66" charset="0"/>
              <a:sym typeface="Wingdings" pitchFamily="2" charset="2"/>
            </a:endParaRPr>
          </a:p>
          <a:p>
            <a:pPr algn="ctr">
              <a:buFont typeface="Arial" pitchFamily="34" charset="0"/>
              <a:buChar char="•"/>
            </a:pPr>
            <a:endParaRPr lang="en-US" sz="3600" dirty="0" smtClean="0">
              <a:solidFill>
                <a:schemeClr val="bg1"/>
              </a:solidFill>
              <a:latin typeface="Comic Sans MS" pitchFamily="66" charset="0"/>
              <a:sym typeface="Wingdings" pitchFamily="2" charset="2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08000" y="838200"/>
            <a:ext cx="9753600" cy="4572000"/>
            <a:chOff x="508000" y="838200"/>
            <a:chExt cx="9753600" cy="4572000"/>
          </a:xfrm>
        </p:grpSpPr>
        <p:graphicFrame>
          <p:nvGraphicFramePr>
            <p:cNvPr id="7" name="Chart 6"/>
            <p:cNvGraphicFramePr/>
            <p:nvPr/>
          </p:nvGraphicFramePr>
          <p:xfrm>
            <a:off x="508000" y="838200"/>
            <a:ext cx="9271000" cy="4572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8" name="Rectangle 7"/>
            <p:cNvSpPr/>
            <p:nvPr/>
          </p:nvSpPr>
          <p:spPr>
            <a:xfrm>
              <a:off x="7366000" y="1447800"/>
              <a:ext cx="2514600" cy="281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20" rIns="91435" bIns="45720"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070600" y="3302169"/>
              <a:ext cx="4038600" cy="50783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1435" tIns="45720" rIns="91435" bIns="45720" rtlCol="0">
              <a:spAutoFit/>
            </a:bodyPr>
            <a:lstStyle/>
            <a:p>
              <a:pPr algn="r"/>
              <a:r>
                <a:rPr lang="en-US" sz="2700" dirty="0" smtClean="0">
                  <a:solidFill>
                    <a:srgbClr val="FF0000"/>
                  </a:solidFill>
                </a:rPr>
                <a:t>H.264; BPSK ½ rate   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70600" y="2895600"/>
              <a:ext cx="4038600" cy="50783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1435" tIns="45720" rIns="91435" bIns="45720" rtlCol="0">
              <a:spAutoFit/>
            </a:bodyPr>
            <a:lstStyle/>
            <a:p>
              <a:pPr algn="r"/>
              <a:r>
                <a:rPr lang="en-US" sz="2700" dirty="0" smtClean="0">
                  <a:solidFill>
                    <a:srgbClr val="00B050">
                      <a:lumMod val="75000"/>
                    </a:srgbClr>
                  </a:solidFill>
                </a:rPr>
                <a:t>H.264; BPSK ¾ rate   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70600" y="2438400"/>
              <a:ext cx="4038600" cy="50783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1435" tIns="45720" rIns="91435" bIns="45720" rtlCol="0">
              <a:spAutoFit/>
            </a:bodyPr>
            <a:lstStyle/>
            <a:p>
              <a:pPr algn="r"/>
              <a:r>
                <a:rPr lang="en-US" sz="2700" dirty="0" smtClean="0">
                  <a:solidFill>
                    <a:srgbClr val="7030A0"/>
                  </a:solidFill>
                </a:rPr>
                <a:t>H.264; QPSK ½ rate  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23000" y="1600200"/>
              <a:ext cx="4038600" cy="50783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1435" tIns="45720" rIns="91435" bIns="45720" rtlCol="0">
              <a:spAutoFit/>
            </a:bodyPr>
            <a:lstStyle/>
            <a:p>
              <a:pPr algn="r"/>
              <a:r>
                <a:rPr lang="en-US" sz="2700" dirty="0" smtClean="0">
                  <a:solidFill>
                    <a:srgbClr val="FFC000"/>
                  </a:solidFill>
                </a:rPr>
                <a:t>H.264; 16QAM ½ rate   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23000" y="1219200"/>
              <a:ext cx="4038600" cy="50783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1435" tIns="45720" rIns="91435" bIns="45720" rtlCol="0">
              <a:spAutoFit/>
            </a:bodyPr>
            <a:lstStyle/>
            <a:p>
              <a:pPr algn="r"/>
              <a:r>
                <a:rPr lang="en-US" sz="2700" dirty="0" smtClean="0">
                  <a:solidFill>
                    <a:srgbClr val="0066FF">
                      <a:lumMod val="75000"/>
                    </a:srgbClr>
                  </a:solidFill>
                </a:rPr>
                <a:t>H.264; 16QAM ¾ rate  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70600" y="1981200"/>
              <a:ext cx="4038600" cy="50783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1435" tIns="45720" rIns="91435" bIns="45720" rtlCol="0">
              <a:spAutoFit/>
            </a:bodyPr>
            <a:lstStyle/>
            <a:p>
              <a:pPr algn="r"/>
              <a:r>
                <a:rPr lang="en-US" sz="2700" dirty="0" smtClean="0">
                  <a:solidFill>
                    <a:srgbClr val="0070C0"/>
                  </a:solidFill>
                </a:rPr>
                <a:t>H.264; QPSK ¾ rate   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1600200" y="1088571"/>
              <a:ext cx="8559800" cy="3302000"/>
            </a:xfrm>
            <a:prstGeom prst="rect">
              <a:avLst/>
            </a:prstGeom>
            <a:solidFill>
              <a:srgbClr val="FFFFFF">
                <a:alpha val="38000"/>
              </a:srgbClr>
            </a:solidFill>
            <a:ln w="19050">
              <a:noFill/>
              <a:prstDash val="dash"/>
              <a:round/>
              <a:headEnd type="arrow" w="lg" len="lg"/>
              <a:tailEnd type="arrow" w="lg" len="lg"/>
            </a:ln>
            <a:effectLst/>
          </p:spPr>
          <p:txBody>
            <a:bodyPr lIns="101595" tIns="50795" rIns="101595" bIns="50795"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727200" y="1451824"/>
              <a:ext cx="1714500" cy="57554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82292" tIns="41148" rIns="82292" bIns="41148" rtlCol="0">
              <a:spAutoFit/>
            </a:bodyPr>
            <a:lstStyle/>
            <a:p>
              <a:pPr algn="r"/>
              <a:r>
                <a:rPr lang="en-US" sz="3200" b="1" dirty="0" err="1" smtClean="0">
                  <a:solidFill>
                    <a:prstClr val="black"/>
                  </a:solidFill>
                </a:rPr>
                <a:t>SoftCast</a:t>
              </a:r>
              <a:r>
                <a:rPr lang="en-US" sz="3200" b="1" dirty="0" smtClean="0">
                  <a:solidFill>
                    <a:prstClr val="black"/>
                  </a:solidFill>
                </a:rPr>
                <a:t>   </a:t>
              </a:r>
            </a:p>
          </p:txBody>
        </p:sp>
        <p:graphicFrame>
          <p:nvGraphicFramePr>
            <p:cNvPr id="25" name="Chart 24"/>
            <p:cNvGraphicFramePr/>
            <p:nvPr/>
          </p:nvGraphicFramePr>
          <p:xfrm>
            <a:off x="736600" y="1066800"/>
            <a:ext cx="8343900" cy="411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24" name="TextBox 23"/>
          <p:cNvSpPr txBox="1"/>
          <p:nvPr/>
        </p:nvSpPr>
        <p:spPr>
          <a:xfrm>
            <a:off x="3327400" y="1143000"/>
            <a:ext cx="990600" cy="595025"/>
          </a:xfrm>
          <a:prstGeom prst="rect">
            <a:avLst/>
          </a:prstGeom>
          <a:noFill/>
        </p:spPr>
        <p:txBody>
          <a:bodyPr wrap="square" lIns="101595" tIns="50795" rIns="101595" bIns="50795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+</a:t>
            </a:r>
            <a:endParaRPr lang="en-US" sz="3200" dirty="0" smtClean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 bldLvl="2" animBg="1"/>
      <p:bldP spid="2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3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Video Quality as Function of Channel Quality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08000" y="838200"/>
            <a:ext cx="9372600" cy="4572000"/>
            <a:chOff x="508000" y="838200"/>
            <a:chExt cx="9372600" cy="4572000"/>
          </a:xfrm>
        </p:grpSpPr>
        <p:sp>
          <p:nvSpPr>
            <p:cNvPr id="8" name="Rectangle 7"/>
            <p:cNvSpPr/>
            <p:nvPr/>
          </p:nvSpPr>
          <p:spPr>
            <a:xfrm>
              <a:off x="7366000" y="1447800"/>
              <a:ext cx="2514600" cy="281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20" rIns="91435" bIns="45720"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727200" y="1451824"/>
              <a:ext cx="1714500" cy="57554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82292" tIns="41148" rIns="82292" bIns="41148" rtlCol="0">
              <a:spAutoFit/>
            </a:bodyPr>
            <a:lstStyle/>
            <a:p>
              <a:pPr algn="r"/>
              <a:r>
                <a:rPr lang="en-US" sz="3200" b="1" dirty="0" err="1" smtClean="0">
                  <a:solidFill>
                    <a:prstClr val="black"/>
                  </a:solidFill>
                </a:rPr>
                <a:t>SoftCast</a:t>
              </a:r>
              <a:r>
                <a:rPr lang="en-US" sz="3200" b="1" dirty="0" smtClean="0">
                  <a:solidFill>
                    <a:prstClr val="black"/>
                  </a:solidFill>
                </a:rPr>
                <a:t>   </a:t>
              </a:r>
            </a:p>
          </p:txBody>
        </p:sp>
        <p:graphicFrame>
          <p:nvGraphicFramePr>
            <p:cNvPr id="16" name="Chart 15"/>
            <p:cNvGraphicFramePr/>
            <p:nvPr/>
          </p:nvGraphicFramePr>
          <p:xfrm>
            <a:off x="508000" y="838200"/>
            <a:ext cx="9271000" cy="4572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4" name="Chart 23"/>
            <p:cNvGraphicFramePr/>
            <p:nvPr/>
          </p:nvGraphicFramePr>
          <p:xfrm>
            <a:off x="736600" y="1066800"/>
            <a:ext cx="8343900" cy="411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26" name="Chart 25"/>
            <p:cNvGraphicFramePr/>
            <p:nvPr/>
          </p:nvGraphicFramePr>
          <p:xfrm>
            <a:off x="1270000" y="990600"/>
            <a:ext cx="6400800" cy="3581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27" name="TextBox 26"/>
            <p:cNvSpPr txBox="1"/>
            <p:nvPr/>
          </p:nvSpPr>
          <p:spPr>
            <a:xfrm>
              <a:off x="6908800" y="1600200"/>
              <a:ext cx="2667000" cy="52322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3333CC"/>
                  </a:solidFill>
                </a:rPr>
                <a:t>2-layer video</a:t>
              </a: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rot="5400000">
            <a:off x="5957094" y="1789906"/>
            <a:ext cx="381000" cy="1588"/>
          </a:xfrm>
          <a:prstGeom prst="straightConnector1">
            <a:avLst/>
          </a:prstGeom>
          <a:ln w="5715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27400" y="1143000"/>
            <a:ext cx="990600" cy="595025"/>
          </a:xfrm>
          <a:prstGeom prst="rect">
            <a:avLst/>
          </a:prstGeom>
          <a:noFill/>
        </p:spPr>
        <p:txBody>
          <a:bodyPr wrap="square" lIns="101595" tIns="50795" rIns="101595" bIns="50795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+</a:t>
            </a:r>
            <a:endParaRPr lang="en-US" sz="3200" dirty="0" smtClean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3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Video Quality as Function of Channel Quality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203200" y="5486400"/>
            <a:ext cx="9829800" cy="18288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101596" tIns="50796" rIns="101596" bIns="50796" rtlCol="0">
            <a:no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Alternatives, simply replace one cliff with a few smaller cliffs</a:t>
            </a:r>
          </a:p>
          <a:p>
            <a:pPr algn="ctr">
              <a:buFont typeface="Arial" pitchFamily="34" charset="0"/>
              <a:buChar char="•"/>
            </a:pPr>
            <a:endParaRPr lang="en-US" sz="3600" dirty="0" smtClean="0">
              <a:solidFill>
                <a:schemeClr val="bg1"/>
              </a:solidFill>
              <a:latin typeface="Comic Sans MS" pitchFamily="66" charset="0"/>
              <a:sym typeface="Wingdings" pitchFamily="2" charset="2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08000" y="838200"/>
            <a:ext cx="9372600" cy="4572000"/>
            <a:chOff x="508000" y="838200"/>
            <a:chExt cx="9372600" cy="4572000"/>
          </a:xfrm>
        </p:grpSpPr>
        <p:sp>
          <p:nvSpPr>
            <p:cNvPr id="8" name="Rectangle 7"/>
            <p:cNvSpPr/>
            <p:nvPr/>
          </p:nvSpPr>
          <p:spPr>
            <a:xfrm>
              <a:off x="7366000" y="1447800"/>
              <a:ext cx="2514600" cy="281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20" rIns="91435" bIns="45720"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727200" y="1451824"/>
              <a:ext cx="1714500" cy="57554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82292" tIns="41148" rIns="82292" bIns="41148" rtlCol="0">
              <a:spAutoFit/>
            </a:bodyPr>
            <a:lstStyle/>
            <a:p>
              <a:pPr algn="r"/>
              <a:r>
                <a:rPr lang="en-US" sz="3200" b="1" dirty="0" err="1" smtClean="0">
                  <a:solidFill>
                    <a:prstClr val="black"/>
                  </a:solidFill>
                </a:rPr>
                <a:t>SoftCast</a:t>
              </a:r>
              <a:r>
                <a:rPr lang="en-US" sz="3200" b="1" dirty="0" smtClean="0">
                  <a:solidFill>
                    <a:prstClr val="black"/>
                  </a:solidFill>
                </a:rPr>
                <a:t>   </a:t>
              </a:r>
            </a:p>
          </p:txBody>
        </p:sp>
        <p:graphicFrame>
          <p:nvGraphicFramePr>
            <p:cNvPr id="16" name="Chart 15"/>
            <p:cNvGraphicFramePr/>
            <p:nvPr/>
          </p:nvGraphicFramePr>
          <p:xfrm>
            <a:off x="508000" y="838200"/>
            <a:ext cx="9271000" cy="4572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4" name="Chart 23"/>
            <p:cNvGraphicFramePr/>
            <p:nvPr/>
          </p:nvGraphicFramePr>
          <p:xfrm>
            <a:off x="736600" y="1066800"/>
            <a:ext cx="8343900" cy="411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26" name="Chart 25"/>
            <p:cNvGraphicFramePr/>
            <p:nvPr/>
          </p:nvGraphicFramePr>
          <p:xfrm>
            <a:off x="1270000" y="990600"/>
            <a:ext cx="6400800" cy="3581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27" name="TextBox 26"/>
            <p:cNvSpPr txBox="1"/>
            <p:nvPr/>
          </p:nvSpPr>
          <p:spPr>
            <a:xfrm>
              <a:off x="6908800" y="1600200"/>
              <a:ext cx="2667000" cy="52322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3333CC"/>
                  </a:solidFill>
                </a:rPr>
                <a:t>2-layer video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908800" y="1915180"/>
              <a:ext cx="2667000" cy="52322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3-layer video</a:t>
              </a:r>
            </a:p>
          </p:txBody>
        </p:sp>
      </p:grpSp>
      <p:cxnSp>
        <p:nvCxnSpPr>
          <p:cNvPr id="34" name="Straight Arrow Connector 33"/>
          <p:cNvCxnSpPr/>
          <p:nvPr/>
        </p:nvCxnSpPr>
        <p:spPr>
          <a:xfrm rot="5400000">
            <a:off x="5957094" y="1789906"/>
            <a:ext cx="381000" cy="1588"/>
          </a:xfrm>
          <a:prstGeom prst="straightConnector1">
            <a:avLst/>
          </a:prstGeom>
          <a:ln w="5715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6032500" y="1866106"/>
            <a:ext cx="685800" cy="1588"/>
          </a:xfrm>
          <a:prstGeom prst="straightConnector1">
            <a:avLst/>
          </a:prstGeom>
          <a:ln w="5715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27400" y="1143000"/>
            <a:ext cx="990600" cy="595025"/>
          </a:xfrm>
          <a:prstGeom prst="rect">
            <a:avLst/>
          </a:prstGeom>
          <a:noFill/>
        </p:spPr>
        <p:txBody>
          <a:bodyPr wrap="square" lIns="101595" tIns="50795" rIns="101595" bIns="50795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+</a:t>
            </a:r>
            <a:endParaRPr lang="en-US" sz="3200" dirty="0" smtClean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ransition advTm="115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 bldLvl="2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>
                <a:latin typeface="Comic Sans MS" pitchFamily="66" charset="0"/>
              </a:rPr>
              <a:t>Mobility Demo</a:t>
            </a:r>
            <a:endParaRPr lang="en-US" b="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0"/>
            <a:ext cx="98806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 smtClean="0">
                <a:latin typeface="Comic Sans MS" pitchFamily="66" charset="0"/>
              </a:rPr>
              <a:t>SoftCast</a:t>
            </a:r>
            <a:r>
              <a:rPr lang="en-US" sz="7200" baseline="30000" dirty="0" smtClean="0">
                <a:latin typeface="Comic Sans MS" pitchFamily="66" charset="0"/>
                <a:ea typeface="+mj-ea"/>
                <a:cs typeface="+mj-cs"/>
              </a:rPr>
              <a:t>+</a:t>
            </a:r>
            <a:r>
              <a:rPr lang="en-US" sz="4400" dirty="0" smtClean="0">
                <a:latin typeface="Comic Sans MS" pitchFamily="66" charset="0"/>
              </a:rPr>
              <a:t> </a:t>
            </a:r>
            <a:r>
              <a:rPr lang="en-US" sz="4400" dirty="0" smtClean="0">
                <a:latin typeface="Comic Sans MS" pitchFamily="66" charset="0"/>
              </a:rPr>
              <a:t>is beneficial even with a </a:t>
            </a:r>
            <a:r>
              <a:rPr lang="en-US" sz="4400" dirty="0" smtClean="0">
                <a:solidFill>
                  <a:srgbClr val="0070C0"/>
                </a:solidFill>
                <a:latin typeface="Comic Sans MS" pitchFamily="66" charset="0"/>
              </a:rPr>
              <a:t>single mobile receiver</a:t>
            </a:r>
            <a:endParaRPr lang="en-US" sz="44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86200"/>
            <a:ext cx="1016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+mn-lt"/>
              </a:rPr>
              <a:t>http://people.csail.mit.edu/szym/softcast/single.swf?config=data/tennis.xml&amp;chart=0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  <p:transition advTm="10296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>
                <a:latin typeface="Comic Sans MS" pitchFamily="66" charset="0"/>
              </a:rPr>
              <a:t>Related Work</a:t>
            </a:r>
            <a:endParaRPr lang="en-US" b="0" dirty="0">
              <a:latin typeface="Comic Sans MS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9400" y="1219200"/>
            <a:ext cx="9652000" cy="580907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Rate distortion theory </a:t>
            </a:r>
          </a:p>
          <a:p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Past work on joint source channel coding</a:t>
            </a:r>
          </a:p>
          <a:p>
            <a:pPr lvl="4"/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Analog and hybrid systems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But has compression &amp; error protection over real values</a:t>
            </a:r>
          </a:p>
          <a:p>
            <a:pPr lvl="2"/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Conclusion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10160000" cy="5257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000" u="sng" dirty="0" err="1" smtClean="0">
                <a:latin typeface="Comic Sans MS" pitchFamily="66" charset="0"/>
                <a:sym typeface="Wingdings" pitchFamily="2" charset="2"/>
              </a:rPr>
              <a:t>SoftCast</a:t>
            </a:r>
            <a:r>
              <a:rPr lang="en-US" sz="4000" baseline="30000" dirty="0" smtClean="0">
                <a:latin typeface="Comic Sans MS" pitchFamily="66" charset="0"/>
              </a:rPr>
              <a:t>+</a:t>
            </a:r>
            <a:r>
              <a:rPr lang="en-US" sz="4000" baseline="30000" dirty="0" smtClean="0">
                <a:solidFill>
                  <a:srgbClr val="0000CC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  <a:sym typeface="Wingdings" pitchFamily="2" charset="2"/>
              </a:rPr>
              <a:t>:</a:t>
            </a: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one video to satisfy all channel qualities</a:t>
            </a:r>
          </a:p>
          <a:p>
            <a:pPr>
              <a:defRPr/>
            </a:pPr>
            <a:endParaRPr lang="en-US" sz="1800" dirty="0" smtClean="0">
              <a:latin typeface="Comic Sans MS" pitchFamily="66" charset="0"/>
              <a:sym typeface="Wingdings" pitchFamily="2" charset="2"/>
            </a:endParaRPr>
          </a:p>
          <a:p>
            <a:pPr>
              <a:defRPr/>
            </a:pPr>
            <a:r>
              <a:rPr lang="en-US" sz="3000" u="sng" dirty="0" smtClean="0">
                <a:latin typeface="Comic Sans MS" pitchFamily="66" charset="0"/>
                <a:sym typeface="Wingdings" pitchFamily="2" charset="2"/>
              </a:rPr>
              <a:t>Key idea:</a:t>
            </a: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 Linear JSCC over the </a:t>
            </a:r>
            <a:r>
              <a:rPr lang="en-US" sz="3000" dirty="0" err="1" smtClean="0">
                <a:latin typeface="Comic Sans MS" pitchFamily="66" charset="0"/>
                <a:sym typeface="Wingdings" pitchFamily="2" charset="2"/>
              </a:rPr>
              <a:t>reals</a:t>
            </a:r>
            <a:endParaRPr lang="en-US" sz="3000" dirty="0" smtClean="0">
              <a:latin typeface="Comic Sans MS" pitchFamily="66" charset="0"/>
              <a:sym typeface="Wingdings" pitchFamily="2" charset="2"/>
            </a:endParaRPr>
          </a:p>
          <a:p>
            <a:pPr>
              <a:defRPr/>
            </a:pPr>
            <a:endParaRPr lang="en-US" sz="1800" dirty="0" smtClean="0">
              <a:latin typeface="Comic Sans MS" pitchFamily="66" charset="0"/>
              <a:sym typeface="Wingdings" pitchFamily="2" charset="2"/>
            </a:endParaRPr>
          </a:p>
          <a:p>
            <a:pPr>
              <a:buNone/>
              <a:defRPr/>
            </a:pPr>
            <a:endParaRPr lang="en-US" sz="200" dirty="0" smtClean="0">
              <a:latin typeface="Comic Sans MS" pitchFamily="66" charset="0"/>
              <a:sym typeface="Wingdings" pitchFamily="2" charset="2"/>
            </a:endParaRPr>
          </a:p>
          <a:p>
            <a:pPr lvl="5">
              <a:defRPr/>
            </a:pPr>
            <a:r>
              <a:rPr lang="en-US" sz="200" dirty="0" smtClean="0">
                <a:latin typeface="Comic Sans MS" pitchFamily="66" charset="0"/>
                <a:sym typeface="Wingdings" pitchFamily="2" charset="2"/>
              </a:rPr>
              <a:t>						 </a:t>
            </a:r>
            <a:endParaRPr lang="en-US" sz="200" dirty="0" smtClean="0">
              <a:latin typeface="Comic Sans MS" pitchFamily="66" charset="0"/>
            </a:endParaRPr>
          </a:p>
          <a:p>
            <a:pPr>
              <a:defRPr/>
            </a:pPr>
            <a:r>
              <a:rPr lang="en-US" sz="3000" dirty="0" smtClean="0">
                <a:latin typeface="Comic Sans MS" pitchFamily="66" charset="0"/>
              </a:rPr>
              <a:t>Is implemented and evaluated in a wireless </a:t>
            </a:r>
            <a:r>
              <a:rPr lang="en-US" sz="3000" dirty="0" err="1" smtClean="0">
                <a:latin typeface="Comic Sans MS" pitchFamily="66" charset="0"/>
              </a:rPr>
              <a:t>testbed</a:t>
            </a:r>
            <a:endParaRPr lang="en-US" sz="3000" dirty="0" smtClean="0">
              <a:latin typeface="Comic Sans MS" pitchFamily="66" charset="0"/>
            </a:endParaRPr>
          </a:p>
          <a:p>
            <a:pPr>
              <a:buNone/>
              <a:defRPr/>
            </a:pPr>
            <a:endParaRPr lang="en-US" sz="1800" dirty="0" smtClean="0">
              <a:latin typeface="Comic Sans MS" pitchFamily="66" charset="0"/>
            </a:endParaRPr>
          </a:p>
          <a:p>
            <a:pPr>
              <a:defRPr/>
            </a:pPr>
            <a:r>
              <a:rPr lang="en-US" sz="3000" dirty="0" smtClean="0">
                <a:latin typeface="Comic Sans MS" pitchFamily="66" charset="0"/>
              </a:rPr>
              <a:t>Increases </a:t>
            </a:r>
            <a:r>
              <a:rPr lang="en-US" sz="3000" dirty="0" smtClean="0">
                <a:latin typeface="Comic Sans MS" pitchFamily="66" charset="0"/>
              </a:rPr>
              <a:t>scalability and robustness </a:t>
            </a:r>
            <a:r>
              <a:rPr lang="en-US" sz="3000" dirty="0" smtClean="0">
                <a:latin typeface="Comic Sans MS" pitchFamily="66" charset="0"/>
              </a:rPr>
              <a:t>to mobility</a:t>
            </a:r>
          </a:p>
          <a:p>
            <a:endParaRPr lang="en-US" sz="30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3136"/>
            <a:ext cx="10160000" cy="1270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Today’s Wireless Video Is </a:t>
            </a:r>
            <a:r>
              <a:rPr lang="en-US" sz="3600" dirty="0" err="1" smtClean="0">
                <a:latin typeface="Comic Sans MS" pitchFamily="66" charset="0"/>
              </a:rPr>
              <a:t>Unscalable</a:t>
            </a:r>
            <a:endParaRPr lang="en-US" sz="3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3136"/>
            <a:ext cx="10160000" cy="1270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Today’s Wireless Video Is </a:t>
            </a:r>
            <a:r>
              <a:rPr lang="en-US" sz="3600" dirty="0" err="1" smtClean="0">
                <a:latin typeface="Comic Sans MS" pitchFamily="66" charset="0"/>
              </a:rPr>
              <a:t>Unscalable</a:t>
            </a:r>
            <a:endParaRPr lang="en-US" sz="3600" dirty="0">
              <a:latin typeface="Comic Sans MS" pitchFamily="66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336800" y="3096166"/>
            <a:ext cx="1676400" cy="609600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/>
          <p:cNvSpPr txBox="1">
            <a:spLocks/>
          </p:cNvSpPr>
          <p:nvPr/>
        </p:nvSpPr>
        <p:spPr>
          <a:xfrm>
            <a:off x="355600" y="1143000"/>
            <a:ext cx="10134600" cy="9906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marL="357178" indent="-315904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D</a:t>
            </a:r>
            <a:r>
              <a:rPr lang="en-US" sz="3000" dirty="0" err="1" smtClean="0">
                <a:latin typeface="Comic Sans MS" pitchFamily="66" charset="0"/>
                <a:sym typeface="Wingdings" pitchFamily="2" charset="2"/>
              </a:rPr>
              <a:t>ifferent</a:t>
            </a: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 receivers have different channel qualities</a:t>
            </a:r>
            <a:endParaRPr lang="en-US" sz="3000" dirty="0" smtClean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357178" indent="-315904" defTabSz="101596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000" dirty="0" smtClean="0"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0800000" flipV="1">
            <a:off x="2121809" y="3378900"/>
            <a:ext cx="1510393" cy="5847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7" tIns="45720" rIns="91437" bIns="45720" rtlCol="0">
            <a:spAutoFit/>
          </a:bodyPr>
          <a:lstStyle/>
          <a:p>
            <a:pPr algn="ctr"/>
            <a:r>
              <a:rPr lang="en-US" sz="3200" dirty="0" smtClean="0"/>
              <a:t>6 Mb/s</a:t>
            </a:r>
          </a:p>
        </p:txBody>
      </p:sp>
      <p:sp>
        <p:nvSpPr>
          <p:cNvPr id="19" name="TextBox 18"/>
          <p:cNvSpPr txBox="1"/>
          <p:nvPr/>
        </p:nvSpPr>
        <p:spPr>
          <a:xfrm rot="10319795" flipV="1">
            <a:off x="4546600" y="1778700"/>
            <a:ext cx="1510393" cy="5847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37" tIns="45720" rIns="91437" bIns="45720" rtlCol="0">
            <a:spAutoFit/>
          </a:bodyPr>
          <a:lstStyle/>
          <a:p>
            <a:pPr algn="ctr"/>
            <a:r>
              <a:rPr lang="en-US" sz="3200" dirty="0" smtClean="0"/>
              <a:t>1 Mb/s</a:t>
            </a:r>
          </a:p>
        </p:txBody>
      </p:sp>
      <p:pic>
        <p:nvPicPr>
          <p:cNvPr id="21" name="Picture 20" descr="ipad-baseball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18000" y="2515879"/>
            <a:ext cx="2438400" cy="2177143"/>
          </a:xfrm>
          <a:prstGeom prst="rect">
            <a:avLst/>
          </a:prstGeom>
        </p:spPr>
      </p:pic>
      <p:pic>
        <p:nvPicPr>
          <p:cNvPr id="22" name="Picture 21" descr="ipad-baseball-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43954" y="1677676"/>
            <a:ext cx="1450848" cy="129540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V="1">
            <a:off x="2336800" y="2134877"/>
            <a:ext cx="5334000" cy="732690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 txBox="1">
            <a:spLocks/>
          </p:cNvSpPr>
          <p:nvPr/>
        </p:nvSpPr>
        <p:spPr>
          <a:xfrm>
            <a:off x="0" y="4724400"/>
            <a:ext cx="10160000" cy="6096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marL="357178" indent="-315904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	In current wireless,  sender has to pick one </a:t>
            </a:r>
            <a:r>
              <a:rPr lang="en-US" sz="3000" dirty="0" err="1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bitrate</a:t>
            </a:r>
            <a:endParaRPr lang="en-US" sz="3000" dirty="0" smtClean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0" y="5410200"/>
            <a:ext cx="10160000" cy="5334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marL="357178" indent="-315904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   Broadcast </a:t>
            </a: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one stream to all receiver</a:t>
            </a:r>
          </a:p>
          <a:p>
            <a:pPr marL="357178" indent="-315904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	     Reduce all to the performance of worst receiver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5600" y="4724400"/>
            <a:ext cx="9448800" cy="2216736"/>
          </a:xfrm>
          <a:prstGeom prst="rect">
            <a:avLst/>
          </a:prstGeom>
          <a:solidFill>
            <a:srgbClr val="C00000"/>
          </a:solidFill>
          <a:ln/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37" tIns="274314" rIns="91437" bIns="45720" rtlCol="0">
            <a:noAutofit/>
          </a:bodyPr>
          <a:lstStyle/>
          <a:p>
            <a:pPr marL="347653" indent="-347653"/>
            <a:r>
              <a:rPr lang="en-US" sz="3200" dirty="0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Today, sender transmits one video per receiver 			</a:t>
            </a:r>
          </a:p>
          <a:p>
            <a:pPr marL="347653" indent="-347653"/>
            <a:r>
              <a:rPr lang="en-US" sz="3200" dirty="0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				</a:t>
            </a:r>
            <a:r>
              <a:rPr lang="en-US" sz="4800" dirty="0" smtClean="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4800" dirty="0" err="1" smtClean="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Unscalable</a:t>
            </a:r>
            <a:endParaRPr lang="en-US" sz="3200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23" name="Content Placeholder 5" descr="tx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17600" y="2057400"/>
            <a:ext cx="13716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52400"/>
            <a:ext cx="9880600" cy="1270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Mobility Makes Things Worse</a:t>
            </a:r>
            <a:endParaRPr lang="en-US" sz="3600" dirty="0">
              <a:latin typeface="Comic Sans MS" pitchFamily="66" charset="0"/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1346200" y="1371600"/>
            <a:ext cx="7043738" cy="3657600"/>
            <a:chOff x="1346200" y="1524000"/>
            <a:chExt cx="7043738" cy="365760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46200" y="1752600"/>
              <a:ext cx="7043738" cy="3363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Rectangle 10"/>
            <p:cNvSpPr/>
            <p:nvPr/>
          </p:nvSpPr>
          <p:spPr>
            <a:xfrm>
              <a:off x="4114265" y="4343400"/>
              <a:ext cx="3954379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omic Sans MS" pitchFamily="66" charset="0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2268888" y="4189412"/>
              <a:ext cx="5799755" cy="1588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670126" y="4186536"/>
              <a:ext cx="1174111" cy="47876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/>
                  </a:solidFill>
                  <a:latin typeface="Comic Sans MS" pitchFamily="66" charset="0"/>
                </a:rPr>
                <a:t>200ms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08400" y="4876800"/>
              <a:ext cx="30480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omic Sans MS" pitchFamily="66" charset="0"/>
                </a:rPr>
                <a:t>Time [ms]</a:t>
              </a:r>
              <a:endParaRPr lang="en-US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 rot="16200000">
              <a:off x="-215901" y="3162300"/>
              <a:ext cx="36576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omic Sans MS" pitchFamily="66" charset="0"/>
                </a:rPr>
                <a:t>Received Signal Level </a:t>
              </a:r>
              <a:r>
                <a:rPr lang="en-US" sz="1800" dirty="0" smtClean="0">
                  <a:solidFill>
                    <a:schemeClr val="tx1"/>
                  </a:solidFill>
                  <a:latin typeface="Comic Sans MS" pitchFamily="66" charset="0"/>
                </a:rPr>
                <a:t>[</a:t>
              </a:r>
              <a:r>
                <a:rPr lang="en-US" sz="1800" dirty="0" err="1" smtClean="0">
                  <a:solidFill>
                    <a:schemeClr val="tx1"/>
                  </a:solidFill>
                  <a:latin typeface="Comic Sans MS" pitchFamily="66" charset="0"/>
                </a:rPr>
                <a:t>dBm</a:t>
              </a:r>
              <a:r>
                <a:rPr lang="en-US" sz="1800" dirty="0" smtClean="0">
                  <a:solidFill>
                    <a:schemeClr val="tx1"/>
                  </a:solidFill>
                  <a:latin typeface="Comic Sans MS" pitchFamily="66" charset="0"/>
                </a:rPr>
                <a:t>]</a:t>
              </a:r>
              <a:endParaRPr lang="en-US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21" name="Content Placeholder 10"/>
          <p:cNvSpPr txBox="1">
            <a:spLocks/>
          </p:cNvSpPr>
          <p:nvPr/>
        </p:nvSpPr>
        <p:spPr>
          <a:xfrm>
            <a:off x="127000" y="968589"/>
            <a:ext cx="10160000" cy="784013"/>
          </a:xfrm>
          <a:prstGeom prst="rect">
            <a:avLst/>
          </a:prstGeom>
        </p:spPr>
        <p:txBody>
          <a:bodyPr vert="horz" lIns="101596" tIns="50796" rIns="101596" bIns="50796" rtlCol="0">
            <a:normAutofit fontScale="92500"/>
          </a:bodyPr>
          <a:lstStyle/>
          <a:p>
            <a:pPr marL="380984" indent="-380984" algn="ctr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 smtClean="0">
                <a:latin typeface="Comic Sans MS" pitchFamily="66" charset="0"/>
                <a:sym typeface="Wingdings" pitchFamily="2" charset="2"/>
              </a:rPr>
              <a:t>Causes fast </a:t>
            </a:r>
            <a:r>
              <a:rPr lang="en-US" sz="32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unpredictable variations in channel quality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0" y="5105400"/>
            <a:ext cx="10160000" cy="609600"/>
          </a:xfrm>
          <a:prstGeom prst="rect">
            <a:avLst/>
          </a:prstGeom>
        </p:spPr>
        <p:txBody>
          <a:bodyPr vert="horz" lIns="101596" tIns="50796" rIns="101596" bIns="50796" rtlCol="0">
            <a:noAutofit/>
          </a:bodyPr>
          <a:lstStyle/>
          <a:p>
            <a:pPr marL="357178" indent="-315904" algn="ctr" defTabSz="101596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	Current wireless can’t transmit one video that works at all channel qualities </a:t>
            </a:r>
            <a:endParaRPr lang="en-US" sz="3000" dirty="0" smtClean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800" y="6172200"/>
            <a:ext cx="10033000" cy="1219200"/>
          </a:xfrm>
          <a:prstGeom prst="rect">
            <a:avLst/>
          </a:prstGeom>
          <a:solidFill>
            <a:srgbClr val="C00000"/>
          </a:solidFill>
          <a:ln/>
          <a:effectLst>
            <a:outerShdw blurRad="50800" dist="63500" dir="5400000" sx="101000" sy="101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37" tIns="182876" rIns="91437" bIns="45720" rtlCol="0">
            <a:noAutofit/>
          </a:bodyPr>
          <a:lstStyle/>
          <a:p>
            <a:pPr marL="347653" indent="-347653" algn="ctr"/>
            <a:r>
              <a:rPr lang="en-US" sz="3600" dirty="0" smtClean="0">
                <a:latin typeface="Comic Sans MS" pitchFamily="66" charset="0"/>
              </a:rPr>
              <a:t>Mobile video experiences glitches and stalls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26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Problem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9400" y="1828800"/>
            <a:ext cx="6553200" cy="91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Comic Sans MS" pitchFamily="66" charset="0"/>
              </a:rPr>
              <a:t>Today’s </a:t>
            </a:r>
            <a:r>
              <a:rPr lang="en-US" sz="4000" dirty="0" err="1" smtClean="0">
                <a:latin typeface="Comic Sans MS" pitchFamily="66" charset="0"/>
              </a:rPr>
              <a:t>WiMax</a:t>
            </a:r>
            <a:r>
              <a:rPr lang="en-US" sz="4000" dirty="0" smtClean="0">
                <a:latin typeface="Comic Sans MS" pitchFamily="66" charset="0"/>
              </a:rPr>
              <a:t>, </a:t>
            </a:r>
            <a:r>
              <a:rPr lang="en-US" sz="4000" dirty="0" err="1" smtClean="0">
                <a:latin typeface="Comic Sans MS" pitchFamily="66" charset="0"/>
              </a:rPr>
              <a:t>WiFi</a:t>
            </a:r>
            <a:r>
              <a:rPr lang="en-US" sz="4000" dirty="0" smtClean="0">
                <a:latin typeface="Comic Sans MS" pitchFamily="66" charset="0"/>
              </a:rPr>
              <a:t>, … </a:t>
            </a:r>
          </a:p>
          <a:p>
            <a:pPr>
              <a:buNone/>
            </a:pPr>
            <a:endParaRPr lang="en-US" sz="4000" dirty="0" smtClean="0">
              <a:latin typeface="Comic Sans MS" pitchFamily="66" charset="0"/>
            </a:endParaRPr>
          </a:p>
          <a:p>
            <a:pPr>
              <a:buNone/>
            </a:pPr>
            <a:endParaRPr lang="en-US" sz="4000" dirty="0">
              <a:latin typeface="Comic Sans MS" pitchFamily="66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279400" y="2743200"/>
            <a:ext cx="9652000" cy="1041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Comic Sans MS" pitchFamily="66" charset="0"/>
              </a:rPr>
              <a:t>	Cannot transmit one video stream that satisfies all channel qualities </a:t>
            </a:r>
          </a:p>
          <a:p>
            <a:pPr>
              <a:buNone/>
            </a:pPr>
            <a:endParaRPr lang="en-US" sz="4000" dirty="0" smtClean="0">
              <a:latin typeface="Comic Sans MS" pitchFamily="66" charset="0"/>
            </a:endParaRPr>
          </a:p>
          <a:p>
            <a:pPr>
              <a:buNone/>
            </a:pPr>
            <a:endParaRPr lang="en-US" sz="40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508000" y="838200"/>
          <a:ext cx="927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366000" y="1447800"/>
            <a:ext cx="25146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20" rIns="91435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84667"/>
            <a:ext cx="10160000" cy="1270000"/>
          </a:xfrm>
          <a:prstGeom prst="rect">
            <a:avLst/>
          </a:prstGeom>
        </p:spPr>
        <p:txBody>
          <a:bodyPr lIns="91435" tIns="45720" rIns="91435" bIns="45720">
            <a:normAutofit/>
          </a:bodyPr>
          <a:lstStyle/>
          <a:p>
            <a:pPr algn="ctr" defTabSz="101592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Performance Cliff</a:t>
            </a:r>
            <a:endParaRPr lang="en-US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11778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3.8|4.2|4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9.7|15.5"/>
</p:tagLst>
</file>

<file path=ppt/theme/theme1.xml><?xml version="1.0" encoding="utf-8"?>
<a:theme xmlns:a="http://schemas.openxmlformats.org/drawingml/2006/main" name="Office Theme">
  <a:themeElements>
    <a:clrScheme name="Custom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6FF"/>
      </a:accent1>
      <a:accent2>
        <a:srgbClr val="FF0000"/>
      </a:accent2>
      <a:accent3>
        <a:srgbClr val="00B050"/>
      </a:accent3>
      <a:accent4>
        <a:srgbClr val="7030A0"/>
      </a:accent4>
      <a:accent5>
        <a:srgbClr val="4BACC6"/>
      </a:accent5>
      <a:accent6>
        <a:srgbClr val="003399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noFill/>
        </a:ln>
      </a:spPr>
      <a:bodyPr wrap="none" rtlCol="0">
        <a:spAutoFit/>
      </a:bodyPr>
      <a:lstStyle>
        <a:defPPr algn="ctr">
          <a:defRPr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26547</TotalTime>
  <Words>2466</Words>
  <Application>Microsoft Office PowerPoint</Application>
  <PresentationFormat>Custom</PresentationFormat>
  <Paragraphs>430</Paragraphs>
  <Slides>46</Slides>
  <Notes>39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SoftCast+ Scalable Robust Mobile Video</vt:lpstr>
      <vt:lpstr>Demos</vt:lpstr>
      <vt:lpstr>Slide 3</vt:lpstr>
      <vt:lpstr>Slide 4</vt:lpstr>
      <vt:lpstr>Today’s Wireless Video Is Unscalable</vt:lpstr>
      <vt:lpstr>Today’s Wireless Video Is Unscalable</vt:lpstr>
      <vt:lpstr>Mobility Makes Things Worse</vt:lpstr>
      <vt:lpstr>Problem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Ideally: One-Video for All Channel Qualities</vt:lpstr>
      <vt:lpstr>Why Does Today’s Video Suffer a Cliff?</vt:lpstr>
      <vt:lpstr>Analog TV Did not Suffer a Cliff</vt:lpstr>
      <vt:lpstr>SoftCast +</vt:lpstr>
      <vt:lpstr>SoftCast +</vt:lpstr>
      <vt:lpstr>SoftCast +</vt:lpstr>
      <vt:lpstr> Existing compression is not linear</vt:lpstr>
      <vt:lpstr> Compress by dropping 3D frequencies </vt:lpstr>
      <vt:lpstr> Compress by dropping 3D frequencies </vt:lpstr>
      <vt:lpstr> Compress by dropping 3D frequencies </vt:lpstr>
      <vt:lpstr>Slide 28</vt:lpstr>
      <vt:lpstr>Slide 29</vt:lpstr>
      <vt:lpstr>How much to scale up?</vt:lpstr>
      <vt:lpstr>How Does the PHY Transmit?</vt:lpstr>
      <vt:lpstr>Performance</vt:lpstr>
      <vt:lpstr>Implementation</vt:lpstr>
      <vt:lpstr>Testbed</vt:lpstr>
      <vt:lpstr>Compared Schemes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Mobility Demo</vt:lpstr>
      <vt:lpstr>Related Work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dina</cp:lastModifiedBy>
  <cp:revision>2156</cp:revision>
  <dcterms:created xsi:type="dcterms:W3CDTF">2004-05-06T09:28:21Z</dcterms:created>
  <dcterms:modified xsi:type="dcterms:W3CDTF">2011-09-22T22:01:29Z</dcterms:modified>
</cp:coreProperties>
</file>