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372" r:id="rId3"/>
    <p:sldId id="373" r:id="rId4"/>
    <p:sldId id="340" r:id="rId5"/>
    <p:sldId id="262" r:id="rId6"/>
    <p:sldId id="359" r:id="rId7"/>
    <p:sldId id="341" r:id="rId8"/>
    <p:sldId id="342" r:id="rId9"/>
    <p:sldId id="348" r:id="rId10"/>
    <p:sldId id="343" r:id="rId11"/>
    <p:sldId id="349" r:id="rId12"/>
    <p:sldId id="344" r:id="rId13"/>
    <p:sldId id="346" r:id="rId14"/>
    <p:sldId id="286" r:id="rId15"/>
    <p:sldId id="353" r:id="rId16"/>
    <p:sldId id="354" r:id="rId17"/>
    <p:sldId id="366" r:id="rId18"/>
    <p:sldId id="367" r:id="rId19"/>
    <p:sldId id="377" r:id="rId20"/>
    <p:sldId id="374" r:id="rId21"/>
    <p:sldId id="375" r:id="rId22"/>
    <p:sldId id="356" r:id="rId23"/>
    <p:sldId id="324" r:id="rId24"/>
    <p:sldId id="362" r:id="rId25"/>
    <p:sldId id="369" r:id="rId26"/>
    <p:sldId id="27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9ED6"/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773" autoAdjust="0"/>
    <p:restoredTop sz="83977" autoAdjust="0"/>
  </p:normalViewPr>
  <p:slideViewPr>
    <p:cSldViewPr>
      <p:cViewPr varScale="1">
        <p:scale>
          <a:sx n="63" d="100"/>
          <a:sy n="63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440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BE4E373-0656-4EDC-821E-BE09C952B1F6}">
      <dgm:prSet phldrT="[Text]" custT="1"/>
      <dgm:spPr/>
      <dgm:t>
        <a:bodyPr/>
        <a:lstStyle/>
        <a:p>
          <a:pPr algn="l"/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Adaptive Sensor Sampling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3200"/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3200"/>
        </a:p>
      </dgm:t>
    </dgm:pt>
    <dgm:pt modelId="{D1776C8F-2B10-4075-8DF7-7F65AB725ED5}">
      <dgm:prSet phldrT="[Text]" custT="1"/>
      <dgm:spPr/>
      <dgm:t>
        <a:bodyPr/>
        <a:lstStyle/>
        <a:p>
          <a:endParaRPr lang="en-US" sz="4400" dirty="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3200"/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en-US"/>
        </a:p>
      </dgm:t>
    </dgm:pt>
    <dgm:pt modelId="{F5034101-5B7D-4FE7-B47A-5A48CF39606B}" type="pres">
      <dgm:prSet presAssocID="{D1776C8F-2B10-4075-8DF7-7F65AB725ED5}" presName="parentText" presStyleLbl="node1" presStyleIdx="0" presStyleCnt="1" custLinFactNeighborY="7692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7C3E6FD-D83F-4BDA-907E-B5EE041DA931}" type="pres">
      <dgm:prSet presAssocID="{D1776C8F-2B10-4075-8DF7-7F65AB725ED5}" presName="descendantText" presStyleLbl="alignAccFollowNode1" presStyleIdx="0" presStyleCnt="1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2A97B3AE-F15A-4C42-A90B-D0C57F5F7E16}" type="presOf" srcId="{6BE4E373-0656-4EDC-821E-BE09C952B1F6}" destId="{C7C3E6FD-D83F-4BDA-907E-B5EE041DA931}" srcOrd="0" destOrd="0" presId="urn:microsoft.com/office/officeart/2005/8/layout/vList5"/>
    <dgm:cxn modelId="{5417F3DF-8CAE-4E6C-ADBB-ED6F50084B8E}" type="presOf" srcId="{D1776C8F-2B10-4075-8DF7-7F65AB725ED5}" destId="{F5034101-5B7D-4FE7-B47A-5A48CF39606B}" srcOrd="0" destOrd="0" presId="urn:microsoft.com/office/officeart/2005/8/layout/vList5"/>
    <dgm:cxn modelId="{7077B78D-FCDC-4519-8416-DC357ACD5043}" srcId="{F6FEADD9-F67D-41F5-BA4C-3C84956E7F46}" destId="{D1776C8F-2B10-4075-8DF7-7F65AB725ED5}" srcOrd="0" destOrd="0" parTransId="{7291E740-3E17-41B3-99D3-1D67AE37CC3F}" sibTransId="{88B75C29-8054-417D-BCE3-878A55118F6D}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DBCA7E61-D822-40A0-A27A-D7E092386A0B}" type="presOf" srcId="{F6FEADD9-F67D-41F5-BA4C-3C84956E7F46}" destId="{AAE7A1E6-6847-453D-B55B-8A82BF138C1D}" srcOrd="0" destOrd="0" presId="urn:microsoft.com/office/officeart/2005/8/layout/vList5"/>
    <dgm:cxn modelId="{FD2A22C3-24B0-4E4D-A3BC-79528D3FBC48}" type="presParOf" srcId="{AAE7A1E6-6847-453D-B55B-8A82BF138C1D}" destId="{477213BE-9E91-4950-8451-7F60796F47F4}" srcOrd="0" destOrd="0" presId="urn:microsoft.com/office/officeart/2005/8/layout/vList5"/>
    <dgm:cxn modelId="{2D9E3819-8AF8-4F78-AD5E-1D892BCE0381}" type="presParOf" srcId="{477213BE-9E91-4950-8451-7F60796F47F4}" destId="{F5034101-5B7D-4FE7-B47A-5A48CF39606B}" srcOrd="0" destOrd="0" presId="urn:microsoft.com/office/officeart/2005/8/layout/vList5"/>
    <dgm:cxn modelId="{5E068070-60F4-0F4B-9901-0E3862BE33A3}" type="presParOf" srcId="{477213BE-9E91-4950-8451-7F60796F47F4}" destId="{C7C3E6FD-D83F-4BDA-907E-B5EE041DA931}" srcOrd="1" destOrd="0" presId="urn:microsoft.com/office/officeart/2005/8/layout/vList5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1776C8F-2B10-4075-8DF7-7F65AB725ED5}">
      <dgm:prSet phldrT="[Text]" custT="1"/>
      <dgm:spPr/>
      <dgm:t>
        <a:bodyPr/>
        <a:lstStyle/>
        <a:p>
          <a:endParaRPr lang="en-US" sz="4400" dirty="0"/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320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3200"/>
        </a:p>
      </dgm:t>
    </dgm:pt>
    <dgm:pt modelId="{6BE4E373-0656-4EDC-821E-BE09C952B1F6}">
      <dgm:prSet phldrT="[Text]" custT="1"/>
      <dgm:spPr/>
      <dgm:t>
        <a:bodyPr/>
        <a:lstStyle/>
        <a:p>
          <a:pPr algn="l"/>
          <a:r>
            <a:rPr lang="en-US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CASE STUDY</a:t>
          </a: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/>
          </a:r>
          <a:b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 Application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3200"/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en-US"/>
        </a:p>
      </dgm:t>
    </dgm:pt>
    <dgm:pt modelId="{F5034101-5B7D-4FE7-B47A-5A48CF39606B}" type="pres">
      <dgm:prSet presAssocID="{D1776C8F-2B10-4075-8DF7-7F65AB725ED5}" presName="parentText" presStyleLbl="node1" presStyleIdx="0" presStyleCnt="1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7C3E6FD-D83F-4BDA-907E-B5EE041DA931}" type="pres">
      <dgm:prSet presAssocID="{D1776C8F-2B10-4075-8DF7-7F65AB725ED5}" presName="descendantText" presStyleLbl="alignAccFollowNode1" presStyleIdx="0" presStyleCnt="1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7077B78D-FCDC-4519-8416-DC357ACD5043}" srcId="{F6FEADD9-F67D-41F5-BA4C-3C84956E7F46}" destId="{D1776C8F-2B10-4075-8DF7-7F65AB725ED5}" srcOrd="0" destOrd="0" parTransId="{7291E740-3E17-41B3-99D3-1D67AE37CC3F}" sibTransId="{88B75C29-8054-417D-BCE3-878A55118F6D}"/>
    <dgm:cxn modelId="{C7ABC41B-AFBC-5546-B5ED-6D408F9A24F3}" type="presOf" srcId="{6BE4E373-0656-4EDC-821E-BE09C952B1F6}" destId="{C7C3E6FD-D83F-4BDA-907E-B5EE041DA931}" srcOrd="0" destOrd="0" presId="urn:microsoft.com/office/officeart/2005/8/layout/vList5"/>
    <dgm:cxn modelId="{D3BF4DE8-F28E-464F-8FA8-34939FE11F1B}" type="presOf" srcId="{F6FEADD9-F67D-41F5-BA4C-3C84956E7F46}" destId="{AAE7A1E6-6847-453D-B55B-8A82BF138C1D}" srcOrd="0" destOrd="0" presId="urn:microsoft.com/office/officeart/2005/8/layout/vList5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7364A859-3C58-8F47-B216-E7D65E79C620}" type="presOf" srcId="{D1776C8F-2B10-4075-8DF7-7F65AB725ED5}" destId="{F5034101-5B7D-4FE7-B47A-5A48CF39606B}" srcOrd="0" destOrd="0" presId="urn:microsoft.com/office/officeart/2005/8/layout/vList5"/>
    <dgm:cxn modelId="{8155B753-454C-1C4F-ABE9-6125480EF2E9}" type="presParOf" srcId="{AAE7A1E6-6847-453D-B55B-8A82BF138C1D}" destId="{477213BE-9E91-4950-8451-7F60796F47F4}" srcOrd="0" destOrd="0" presId="urn:microsoft.com/office/officeart/2005/8/layout/vList5"/>
    <dgm:cxn modelId="{84D25F51-9AAE-2A4C-A040-4ACD3B4B10DE}" type="presParOf" srcId="{477213BE-9E91-4950-8451-7F60796F47F4}" destId="{F5034101-5B7D-4FE7-B47A-5A48CF39606B}" srcOrd="0" destOrd="0" presId="urn:microsoft.com/office/officeart/2005/8/layout/vList5"/>
    <dgm:cxn modelId="{3DBD2616-E58B-EC4F-8CC8-9CCCB0F091D3}" type="presParOf" srcId="{477213BE-9E91-4950-8451-7F60796F47F4}" destId="{C7C3E6FD-D83F-4BDA-907E-B5EE041DA931}" srcOrd="1" destOrd="0" presId="urn:microsoft.com/office/officeart/2005/8/layout/vList5"/>
  </dgm:cxnLst>
  <dgm:bg/>
  <dgm:whole/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1776C8F-2B10-4075-8DF7-7F65AB725ED5}">
      <dgm:prSet phldrT="[Text]" custT="1"/>
      <dgm:spPr/>
      <dgm:t>
        <a:bodyPr/>
        <a:lstStyle/>
        <a:p>
          <a:endParaRPr lang="en-US" sz="4400" dirty="0"/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3200"/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3200"/>
        </a:p>
      </dgm:t>
    </dgm:pt>
    <dgm:pt modelId="{6BE4E373-0656-4EDC-821E-BE09C952B1F6}">
      <dgm:prSet phldrT="[Text]" custT="1"/>
      <dgm:spPr/>
      <dgm:t>
        <a:bodyPr/>
        <a:lstStyle/>
        <a:p>
          <a:pPr algn="l"/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Computation Distribution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3200"/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3200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en-US"/>
        </a:p>
      </dgm:t>
    </dgm:pt>
    <dgm:pt modelId="{F5034101-5B7D-4FE7-B47A-5A48CF39606B}" type="pres">
      <dgm:prSet presAssocID="{D1776C8F-2B10-4075-8DF7-7F65AB725ED5}" presName="parentText" presStyleLbl="node1" presStyleIdx="0" presStyleCnt="1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7C3E6FD-D83F-4BDA-907E-B5EE041DA931}" type="pres">
      <dgm:prSet presAssocID="{D1776C8F-2B10-4075-8DF7-7F65AB725ED5}" presName="descendantText" presStyleLbl="alignAccFollowNode1" presStyleIdx="0" presStyleCnt="1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C97EB881-C813-6940-A481-C9EC62BCB27E}" type="presOf" srcId="{D1776C8F-2B10-4075-8DF7-7F65AB725ED5}" destId="{F5034101-5B7D-4FE7-B47A-5A48CF39606B}" srcOrd="0" destOrd="0" presId="urn:microsoft.com/office/officeart/2005/8/layout/vList5"/>
    <dgm:cxn modelId="{0EAA116B-64D4-5341-9314-567E6512D3EC}" type="presOf" srcId="{F6FEADD9-F67D-41F5-BA4C-3C84956E7F46}" destId="{AAE7A1E6-6847-453D-B55B-8A82BF138C1D}" srcOrd="0" destOrd="0" presId="urn:microsoft.com/office/officeart/2005/8/layout/vList5"/>
    <dgm:cxn modelId="{7077B78D-FCDC-4519-8416-DC357ACD5043}" srcId="{F6FEADD9-F67D-41F5-BA4C-3C84956E7F46}" destId="{D1776C8F-2B10-4075-8DF7-7F65AB725ED5}" srcOrd="0" destOrd="0" parTransId="{7291E740-3E17-41B3-99D3-1D67AE37CC3F}" sibTransId="{88B75C29-8054-417D-BCE3-878A55118F6D}"/>
    <dgm:cxn modelId="{2596E65C-758D-AC43-8BC3-FCD0C88CCAE3}" type="presOf" srcId="{6BE4E373-0656-4EDC-821E-BE09C952B1F6}" destId="{C7C3E6FD-D83F-4BDA-907E-B5EE041DA931}" srcOrd="0" destOrd="0" presId="urn:microsoft.com/office/officeart/2005/8/layout/vList5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0F319F1D-1372-354B-A290-DF262403002B}" type="presParOf" srcId="{AAE7A1E6-6847-453D-B55B-8A82BF138C1D}" destId="{477213BE-9E91-4950-8451-7F60796F47F4}" srcOrd="0" destOrd="0" presId="urn:microsoft.com/office/officeart/2005/8/layout/vList5"/>
    <dgm:cxn modelId="{B693BD0B-03E1-7F46-ADB3-13385EAED1BD}" type="presParOf" srcId="{477213BE-9E91-4950-8451-7F60796F47F4}" destId="{F5034101-5B7D-4FE7-B47A-5A48CF39606B}" srcOrd="0" destOrd="0" presId="urn:microsoft.com/office/officeart/2005/8/layout/vList5"/>
    <dgm:cxn modelId="{7D77713C-61F4-0F4B-A1D1-28AA677E78C4}" type="presParOf" srcId="{477213BE-9E91-4950-8451-7F60796F47F4}" destId="{C7C3E6FD-D83F-4BDA-907E-B5EE041DA931}" srcOrd="1" destOrd="0" presId="urn:microsoft.com/office/officeart/2005/8/layout/vList5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1BD15F6-290A-4734-AD0E-B3C0AD57838E}" type="datetime1">
              <a:rPr lang="en-GB"/>
              <a:pPr>
                <a:defRPr/>
              </a:pPr>
              <a:t>19/09/2011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E37ECD-18F5-4B09-B9F1-6C2566B97A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AC42C7-2BD0-4694-B7CE-418763252DB6}" type="datetime1">
              <a:rPr lang="en-GB"/>
              <a:pPr>
                <a:defRPr/>
              </a:pPr>
              <a:t>19/09/2011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38BE78F-BC51-471D-A728-405E3540CC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F04655-172D-4938-8D84-442B9E47C7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29698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32770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35842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37890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0B0F74-BE17-4B25-9F42-FDB03DAA6A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41986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44034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46082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48130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4D3BA3-F145-4C21-83E9-8FD89C4006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53250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55298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57346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CE88F5-4D2E-4D65-9021-6BA1BF300B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0FFBD-3617-4EE6-A892-EE48537D11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63490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3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Microsoft </a:t>
            </a:r>
            <a:r>
              <a:rPr lang="en-US" b="1" smtClean="0"/>
              <a:t>Engineering Excellence</a:t>
            </a:r>
            <a:endParaRPr lang="en-US" smtClean="0"/>
          </a:p>
        </p:txBody>
      </p:sp>
      <p:sp>
        <p:nvSpPr>
          <p:cNvPr id="65538" name="Rectangle 25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Microsoft Confidential</a:t>
            </a:r>
          </a:p>
        </p:txBody>
      </p:sp>
      <p:sp>
        <p:nvSpPr>
          <p:cNvPr id="65539" name="Rectangle 2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AC1990-8D29-4669-AD43-4F24482FA3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45085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7975" y="4130675"/>
            <a:ext cx="6261100" cy="4554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14338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16386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18434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1FD34A-D51C-429A-9D5E-C41C3242A9B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22530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24578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numCol="2" spcCol="182880"/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pPr>
            <a:endParaRPr lang="en-US" dirty="0"/>
          </a:p>
        </p:txBody>
      </p:sp>
      <p:sp>
        <p:nvSpPr>
          <p:cNvPr id="27650" name="Slide Image Placeholder 4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9750" y="503238"/>
            <a:ext cx="3143250" cy="2359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3721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logo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443913" y="6203950"/>
            <a:ext cx="47148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1200" b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582AB3D-D82A-45ED-A3B8-8A61325DE9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9172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logo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443913" y="6203950"/>
            <a:ext cx="47148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</p:spPr>
        <p:txBody>
          <a:bodyPr anchor="b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 b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030967A-9AB2-4B98-B12C-585EC182F4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37B04-BB31-430A-9296-625027E45D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7848600" y="6492875"/>
            <a:ext cx="1295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D7AB011-C263-4536-A895-2E8A0BD9BEA6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443913" y="6203950"/>
            <a:ext cx="47148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7848600" y="6492875"/>
            <a:ext cx="12954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085368B-15B6-475B-B9D9-DBC27E5F044B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34822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2400" y="-109538"/>
            <a:ext cx="819150" cy="708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492875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B82607E-1F24-4230-82DE-3B63F973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4824" name="Picture 13" descr="logo.pdf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443913" y="6203950"/>
            <a:ext cx="47148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3" r:id="rId3"/>
    <p:sldLayoutId id="2147483656" r:id="rId4"/>
    <p:sldLayoutId id="2147483657" r:id="rId5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lang="en-US" sz="4400" kern="1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tags" Target="../tags/tag8.xml"/><Relationship Id="rId16" Type="http://schemas.openxmlformats.org/officeDocument/2006/relationships/image" Target="../media/image20.png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Relationship Id="rId14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11263" y="1120775"/>
            <a:ext cx="7856537" cy="1470025"/>
          </a:xfrm>
        </p:spPr>
        <p:txBody>
          <a:bodyPr rtlCol="0">
            <a:no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sz="3600" cap="none" dirty="0" err="1" smtClean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SociableSense</a:t>
            </a:r>
            <a:r>
              <a:rPr sz="3600" cap="none" dirty="0" smtClean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: Exploring the Trade-offs of Adaptive Sampling and Computation Offloading for Social Sensing</a:t>
            </a:r>
            <a:endParaRPr sz="3600" cap="none" dirty="0">
              <a:solidFill>
                <a:schemeClr val="accent5">
                  <a:lumMod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810000" y="3352800"/>
            <a:ext cx="5334000" cy="3429000"/>
          </a:xfrm>
        </p:spPr>
        <p:txBody>
          <a:bodyPr rtlCol="0">
            <a:normAutofit fontScale="625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b="1" u="sng" dirty="0" err="1" smtClean="0">
                <a:latin typeface="+mn-lt"/>
              </a:rPr>
              <a:t>Kiran</a:t>
            </a:r>
            <a:r>
              <a:rPr lang="en-US" sz="3100" b="1" u="sng" dirty="0" smtClean="0">
                <a:latin typeface="+mn-lt"/>
              </a:rPr>
              <a:t> K. </a:t>
            </a:r>
            <a:r>
              <a:rPr lang="en-US" sz="3100" b="1" u="sng" dirty="0" err="1" smtClean="0">
                <a:latin typeface="+mn-lt"/>
              </a:rPr>
              <a:t>Rachuri</a:t>
            </a:r>
            <a:r>
              <a:rPr lang="en-US" sz="3100" baseline="30000" dirty="0" err="1"/>
              <a:t>δ</a:t>
            </a:r>
            <a:r>
              <a:rPr lang="en-US" sz="3100" dirty="0" smtClean="0">
                <a:latin typeface="+mn-lt"/>
              </a:rPr>
              <a:t>		Cecilia </a:t>
            </a:r>
            <a:r>
              <a:rPr lang="en-US" sz="3100" dirty="0" err="1" smtClean="0">
                <a:latin typeface="+mn-lt"/>
              </a:rPr>
              <a:t>Mascolo</a:t>
            </a:r>
            <a:r>
              <a:rPr lang="en-US" sz="3100" baseline="30000" dirty="0" err="1" smtClean="0">
                <a:solidFill>
                  <a:srgbClr val="000000"/>
                </a:solidFill>
                <a:latin typeface="Calibri"/>
              </a:rPr>
              <a:t>δ</a:t>
            </a:r>
            <a:endParaRPr lang="en-US" sz="3100" baseline="30000" dirty="0" smtClean="0">
              <a:solidFill>
                <a:srgbClr val="000000"/>
              </a:solidFill>
              <a:latin typeface="Calibri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3100" dirty="0" smtClean="0">
              <a:latin typeface="+mn-lt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100" dirty="0" err="1" smtClean="0">
                <a:latin typeface="+mn-lt"/>
              </a:rPr>
              <a:t>Mirco</a:t>
            </a:r>
            <a:r>
              <a:rPr lang="en-US" sz="3100" dirty="0" smtClean="0">
                <a:latin typeface="+mn-lt"/>
              </a:rPr>
              <a:t> </a:t>
            </a:r>
            <a:r>
              <a:rPr lang="en-US" sz="3100" dirty="0" err="1" smtClean="0">
                <a:latin typeface="+mn-lt"/>
              </a:rPr>
              <a:t>Musolesi</a:t>
            </a:r>
            <a:r>
              <a:rPr lang="en-US" sz="3100" baseline="30000" dirty="0" err="1"/>
              <a:t>ψ</a:t>
            </a:r>
            <a:r>
              <a:rPr lang="en-US" sz="3100" dirty="0" smtClean="0">
                <a:latin typeface="+mn-lt"/>
              </a:rPr>
              <a:t> 		Peter J. </a:t>
            </a:r>
            <a:r>
              <a:rPr lang="en-US" sz="3100" dirty="0" err="1" smtClean="0">
                <a:latin typeface="+mn-lt"/>
              </a:rPr>
              <a:t>Rentfrow</a:t>
            </a:r>
            <a:r>
              <a:rPr lang="en-US" sz="3100" baseline="30000" dirty="0" smtClean="0">
                <a:solidFill>
                  <a:srgbClr val="000000"/>
                </a:solidFill>
                <a:latin typeface="Calibri"/>
              </a:rPr>
              <a:t>†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baseline="30000" dirty="0" smtClean="0">
              <a:solidFill>
                <a:srgbClr val="000000"/>
              </a:solidFill>
              <a:latin typeface="Calibri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baseline="30000" dirty="0" smtClean="0">
              <a:solidFill>
                <a:srgbClr val="000000"/>
              </a:solidFill>
              <a:latin typeface="Calibri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aseline="30000" dirty="0" err="1" smtClean="0">
                <a:solidFill>
                  <a:srgbClr val="000000"/>
                </a:solidFill>
                <a:latin typeface="Calibri"/>
              </a:rPr>
              <a:t>δ</a:t>
            </a:r>
            <a:r>
              <a:rPr lang="en-US" sz="2600" baseline="30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Computer</a:t>
            </a:r>
            <a:r>
              <a:rPr lang="en-US" sz="2600" baseline="30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Laboratory, University of Cambridge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 smtClean="0">
              <a:solidFill>
                <a:srgbClr val="000000"/>
              </a:solidFill>
              <a:latin typeface="+mn-lt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aseline="30000" dirty="0" err="1" smtClean="0"/>
              <a:t>ψ</a:t>
            </a:r>
            <a:r>
              <a:rPr lang="en-US" sz="2600" dirty="0" err="1" smtClean="0">
                <a:solidFill>
                  <a:srgbClr val="000000"/>
                </a:solidFill>
                <a:latin typeface="+mn-lt"/>
              </a:rPr>
              <a:t>School</a:t>
            </a: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+mn-lt"/>
              </a:rPr>
              <a:t>of Computer Science, University of </a:t>
            </a:r>
            <a:r>
              <a:rPr lang="en-US" sz="2600" dirty="0" smtClean="0">
                <a:solidFill>
                  <a:srgbClr val="000000"/>
                </a:solidFill>
                <a:latin typeface="+mn-lt"/>
              </a:rPr>
              <a:t>Birmingham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aseline="30000" dirty="0" smtClean="0">
                <a:solidFill>
                  <a:srgbClr val="000000"/>
                </a:solidFill>
                <a:latin typeface="+mn-lt"/>
              </a:rPr>
              <a:t>†</a:t>
            </a:r>
            <a:r>
              <a:rPr lang="en-US" sz="2600" dirty="0" smtClean="0">
                <a:latin typeface="+mn-lt"/>
              </a:rPr>
              <a:t>Faculty </a:t>
            </a:r>
            <a:r>
              <a:rPr lang="en-US" sz="2600" dirty="0">
                <a:latin typeface="+mn-lt"/>
              </a:rPr>
              <a:t>of Politics, Psychology, Sociology </a:t>
            </a:r>
            <a:r>
              <a:rPr lang="en-US" sz="2600" dirty="0" smtClean="0">
                <a:latin typeface="+mn-lt"/>
              </a:rPr>
              <a:t>and International Studies</a:t>
            </a:r>
            <a:r>
              <a:rPr lang="en-US" sz="2600" dirty="0">
                <a:latin typeface="+mn-lt"/>
              </a:rPr>
              <a:t>, University of Cambridge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 smtClean="0">
              <a:latin typeface="+mn-lt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572000"/>
            <a:ext cx="2058988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Computation Distribution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838200" y="1600200"/>
            <a:ext cx="6324600" cy="2819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Where to perform the computations: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Locally on the phone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Remotely in the cloud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Decision considering the dimensions: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Energy consumption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Latency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Data sent over the network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5" name="Up Arrow 4"/>
          <p:cNvSpPr/>
          <p:nvPr/>
        </p:nvSpPr>
        <p:spPr>
          <a:xfrm rot="5400000">
            <a:off x="3390900" y="4229100"/>
            <a:ext cx="685800" cy="24384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5334000" y="4191000"/>
            <a:ext cx="3200400" cy="2362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572000"/>
            <a:ext cx="14224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Computation Distribution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98488" y="1524000"/>
            <a:ext cx="8316912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Each subtask can be computed locally or remotely. </a:t>
            </a:r>
            <a:br>
              <a:rPr lang="en-US" sz="2400" dirty="0" smtClean="0"/>
            </a:br>
            <a:r>
              <a:rPr lang="en-US" sz="2400" dirty="0" smtClean="0"/>
              <a:t>Total combinations in which this task can be executed: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E.g. T = {t1, t2}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</p:txBody>
      </p:sp>
      <p:graphicFrame>
        <p:nvGraphicFramePr>
          <p:cNvPr id="4" name="Object 425"/>
          <p:cNvGraphicFramePr>
            <a:graphicFrameLocks noChangeAspect="1"/>
          </p:cNvGraphicFramePr>
          <p:nvPr/>
        </p:nvGraphicFramePr>
        <p:xfrm>
          <a:off x="1252538" y="1447800"/>
          <a:ext cx="3548062" cy="685800"/>
        </p:xfrm>
        <a:graphic>
          <a:graphicData uri="http://schemas.openxmlformats.org/presentationml/2006/ole">
            <p:oleObj spid="_x0000_s8617" name="Equation" r:id="rId4" imgW="1106280" imgH="200880" progId="Equation.3">
              <p:embed/>
            </p:oleObj>
          </a:graphicData>
        </a:graphic>
      </p:graphicFrame>
      <p:graphicFrame>
        <p:nvGraphicFramePr>
          <p:cNvPr id="5" name="Object 426"/>
          <p:cNvGraphicFramePr>
            <a:graphicFrameLocks noChangeAspect="1"/>
          </p:cNvGraphicFramePr>
          <p:nvPr/>
        </p:nvGraphicFramePr>
        <p:xfrm>
          <a:off x="1219200" y="3276600"/>
          <a:ext cx="3460750" cy="914400"/>
        </p:xfrm>
        <a:graphic>
          <a:graphicData uri="http://schemas.openxmlformats.org/presentationml/2006/ole">
            <p:oleObj spid="_x0000_s8618" name="Equation" r:id="rId5" imgW="950760" imgH="237600" progId="Equation.3">
              <p:embed/>
            </p:oleObj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33800" y="4419600"/>
          <a:ext cx="39624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128"/>
                <a:gridCol w="1129262"/>
                <a:gridCol w="1147010"/>
              </a:tblGrid>
              <a:tr h="4267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Configuration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Task 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Task</a:t>
                      </a:r>
                      <a:r>
                        <a:rPr lang="en-US" sz="2000" baseline="0" dirty="0" smtClean="0"/>
                        <a:t> 2</a:t>
                      </a:r>
                      <a:endParaRPr lang="en-US" sz="20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Local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Local</a:t>
                      </a:r>
                      <a:endParaRPr lang="en-US" sz="20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Local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Remote</a:t>
                      </a:r>
                      <a:endParaRPr lang="en-US" sz="20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Remote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Local</a:t>
                      </a:r>
                      <a:endParaRPr lang="en-US" sz="20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Remote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Remote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Utility Functions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98488" y="1371600"/>
            <a:ext cx="8316912" cy="5334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Utility for each configuration: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defRPr/>
            </a:pPr>
            <a:endParaRPr lang="en-US" sz="2000" dirty="0"/>
          </a:p>
          <a:p>
            <a:pPr fontAlgn="auto">
              <a:spcAft>
                <a:spcPts val="0"/>
              </a:spcAft>
              <a:defRPr/>
            </a:pPr>
            <a:endParaRPr lang="en-US" sz="2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000" dirty="0" smtClean="0"/>
              <a:t>Weights (</a:t>
            </a:r>
            <a:r>
              <a:rPr lang="en-US" sz="2000" i="1" dirty="0" smtClean="0"/>
              <a:t>w</a:t>
            </a:r>
            <a:r>
              <a:rPr lang="en-US" sz="2000" dirty="0" smtClean="0"/>
              <a:t>) defined by experiment designers</a:t>
            </a:r>
          </a:p>
          <a:p>
            <a:pPr fontAlgn="auto">
              <a:spcAft>
                <a:spcPts val="0"/>
              </a:spcAft>
              <a:defRPr/>
            </a:pPr>
            <a:endParaRPr lang="en-US" sz="2000" dirty="0"/>
          </a:p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Utility value for </a:t>
            </a:r>
            <a:r>
              <a:rPr lang="en-US" sz="2000" dirty="0" smtClean="0"/>
              <a:t>energy:</a:t>
            </a:r>
            <a:endParaRPr lang="en-US" sz="2000" dirty="0"/>
          </a:p>
          <a:p>
            <a:pPr fontAlgn="auto">
              <a:spcAft>
                <a:spcPts val="0"/>
              </a:spcAft>
              <a:defRPr/>
            </a:pPr>
            <a:endParaRPr lang="en-US" sz="2000" dirty="0" smtClean="0"/>
          </a:p>
        </p:txBody>
      </p:sp>
      <p:graphicFrame>
        <p:nvGraphicFramePr>
          <p:cNvPr id="4" name="Object 620"/>
          <p:cNvGraphicFramePr>
            <a:graphicFrameLocks noChangeAspect="1"/>
          </p:cNvGraphicFramePr>
          <p:nvPr/>
        </p:nvGraphicFramePr>
        <p:xfrm>
          <a:off x="2971800" y="5181600"/>
          <a:ext cx="2819400" cy="1287463"/>
        </p:xfrm>
        <a:graphic>
          <a:graphicData uri="http://schemas.openxmlformats.org/presentationml/2006/ole">
            <p:oleObj spid="_x0000_s1644" name="Equation" r:id="rId4" imgW="849960" imgH="383760" progId="Equation.3">
              <p:embed/>
            </p:oleObj>
          </a:graphicData>
        </a:graphic>
      </p:graphicFrame>
      <p:graphicFrame>
        <p:nvGraphicFramePr>
          <p:cNvPr id="5" name="Object 621"/>
          <p:cNvGraphicFramePr>
            <a:graphicFrameLocks noChangeAspect="1"/>
          </p:cNvGraphicFramePr>
          <p:nvPr/>
        </p:nvGraphicFramePr>
        <p:xfrm>
          <a:off x="1600200" y="2590800"/>
          <a:ext cx="6653213" cy="838200"/>
        </p:xfrm>
        <a:graphic>
          <a:graphicData uri="http://schemas.openxmlformats.org/presentationml/2006/ole">
            <p:oleObj spid="_x0000_s1645" name="Equation" r:id="rId5" imgW="1599840" imgH="191880" progId="Equation.3">
              <p:embed/>
            </p:oleObj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077200" cy="1143000"/>
          </a:xfrm>
        </p:spPr>
        <p:txBody>
          <a:bodyPr/>
          <a:lstStyle/>
          <a:p>
            <a:r>
              <a:rPr sz="3600"/>
              <a:t>Computation Distribution - Adaptation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295400" y="1143000"/>
            <a:ext cx="8077200" cy="2819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Adaptation of weights to changing mobile phone resources: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battery</a:t>
            </a: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data sent over the network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8200" y="2667000"/>
            <a:ext cx="7467600" cy="3886200"/>
          </a:xfrm>
          <a:prstGeom prst="roundRect">
            <a:avLst/>
          </a:prstGeom>
          <a:ln w="76200" cmpd="sng"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Monaco"/>
              <a:cs typeface="Monaco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rules&gt;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&lt;condition </a:t>
            </a:r>
            <a:r>
              <a:rPr lang="en-US" b="1" dirty="0" err="1">
                <a:solidFill>
                  <a:schemeClr val="tx1"/>
                </a:solidFill>
                <a:latin typeface="Monaco"/>
                <a:cs typeface="Monaco"/>
              </a:rPr>
              <a:t>expr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=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"</a:t>
            </a:r>
            <a:r>
              <a:rPr lang="en-US" b="1" dirty="0" err="1">
                <a:solidFill>
                  <a:srgbClr val="0000FF"/>
                </a:solidFill>
                <a:latin typeface="Monaco"/>
                <a:cs typeface="Monaco"/>
              </a:rPr>
              <a:t>battery_left</a:t>
            </a:r>
            <a:r>
              <a:rPr lang="en-US" b="1" dirty="0">
                <a:solidFill>
                  <a:srgbClr val="0000FF"/>
                </a:solidFill>
                <a:latin typeface="Monaco"/>
                <a:cs typeface="Monaco"/>
              </a:rPr>
              <a:t> &gt; 80 </a:t>
            </a:r>
            <a:endParaRPr lang="en-US" b="1" dirty="0">
              <a:solidFill>
                <a:srgbClr val="0000FF"/>
              </a:solidFill>
              <a:latin typeface="Monaco"/>
              <a:cs typeface="Monaco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Monaco"/>
                <a:cs typeface="Monaco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Monaco"/>
                <a:cs typeface="Monaco"/>
              </a:rPr>
              <a:t>			and </a:t>
            </a:r>
            <a:r>
              <a:rPr lang="en-US" b="1" dirty="0" err="1">
                <a:solidFill>
                  <a:srgbClr val="0000FF"/>
                </a:solidFill>
                <a:latin typeface="Monaco"/>
                <a:cs typeface="Monaco"/>
              </a:rPr>
              <a:t>data_sent</a:t>
            </a:r>
            <a:r>
              <a:rPr lang="en-US" b="1" dirty="0">
                <a:solidFill>
                  <a:srgbClr val="0000FF"/>
                </a:solidFill>
                <a:latin typeface="Monaco"/>
                <a:cs typeface="Monaco"/>
              </a:rPr>
              <a:t> &lt; 50MB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"&gt;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weight metric="energy"&gt;33.3&lt;/weight&gt;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weight metric="latency"&gt;33.3&lt;/weight&gt;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weight metric="data"&gt;33.3&lt;/weight&gt;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/condition&gt;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&lt;condition </a:t>
            </a:r>
            <a:r>
              <a:rPr lang="en-US" b="1" dirty="0" err="1">
                <a:solidFill>
                  <a:schemeClr val="tx1"/>
                </a:solidFill>
                <a:latin typeface="Monaco"/>
                <a:cs typeface="Monaco"/>
              </a:rPr>
              <a:t>expr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=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"</a:t>
            </a:r>
            <a:r>
              <a:rPr lang="en-US" b="1" dirty="0" err="1">
                <a:solidFill>
                  <a:srgbClr val="0000FF"/>
                </a:solidFill>
                <a:latin typeface="Monaco"/>
                <a:cs typeface="Monaco"/>
              </a:rPr>
              <a:t>battery_left</a:t>
            </a:r>
            <a:r>
              <a:rPr lang="en-US" b="1" dirty="0">
                <a:solidFill>
                  <a:srgbClr val="0000FF"/>
                </a:solidFill>
                <a:latin typeface="Monaco"/>
                <a:cs typeface="Monaco"/>
              </a:rPr>
              <a:t> &lt; 20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"&gt;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weight metric="energy"&gt;60&lt;/weight&gt;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weight metric="latency"&gt;20&lt;/weight&gt;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weight metric="data"&gt;20&lt;/weight&gt;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    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/condition&gt;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&lt;</a:t>
            </a:r>
            <a:r>
              <a:rPr lang="en-US" b="1" dirty="0">
                <a:solidFill>
                  <a:schemeClr val="tx1"/>
                </a:solidFill>
                <a:latin typeface="Monaco"/>
                <a:cs typeface="Monaco"/>
              </a:rPr>
              <a:t>/rules&gt;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Monaco"/>
              <a:cs typeface="Monaco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838200"/>
            <a:ext cx="4343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5400" dirty="0" smtClean="0"/>
              <a:t>EVALUATION</a:t>
            </a:r>
            <a:endParaRPr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581400"/>
            <a:ext cx="45720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Micro-benchmarks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Social psychology study</a:t>
            </a:r>
            <a:endParaRPr lang="en-US" sz="2800" dirty="0">
              <a:latin typeface="+mn-lt"/>
            </a:endParaRP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590800"/>
            <a:ext cx="22542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438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3600"/>
              <a:t>Computation Distribution Benchmarks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447800"/>
            <a:ext cx="4953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en-US" sz="24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Speaker Identification: two tasks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 b="1">
                <a:solidFill>
                  <a:srgbClr val="0000FF"/>
                </a:solidFill>
                <a:latin typeface="Calibri" pitchFamily="34" charset="0"/>
              </a:rPr>
              <a:t>Task 1:</a:t>
            </a:r>
            <a:r>
              <a:rPr lang="en-US" sz="2400">
                <a:latin typeface="Calibri" pitchFamily="34" charset="0"/>
              </a:rPr>
              <a:t> converts the recorded audio sample to parametric form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en-US" sz="24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 b="1">
                <a:solidFill>
                  <a:srgbClr val="0000FF"/>
                </a:solidFill>
                <a:latin typeface="Calibri" pitchFamily="34" charset="0"/>
              </a:rPr>
              <a:t>Task 2:</a:t>
            </a:r>
            <a:r>
              <a:rPr lang="en-US" sz="2400">
                <a:latin typeface="Calibri" pitchFamily="34" charset="0"/>
              </a:rPr>
              <a:t> compares the parametric file with preloaded speaker models to identify speaker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077200" cy="1143000"/>
          </a:xfrm>
        </p:spPr>
        <p:txBody>
          <a:bodyPr/>
          <a:lstStyle/>
          <a:p>
            <a:r>
              <a:rPr sz="2800"/>
              <a:t>Computation Distribution for Speaker Identification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0" y="4953000"/>
          <a:ext cx="3581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020679"/>
                <a:gridCol w="1036721"/>
              </a:tblGrid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Configuration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Task 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Task</a:t>
                      </a:r>
                      <a:r>
                        <a:rPr lang="en-US" sz="1800" baseline="0" dirty="0" smtClean="0"/>
                        <a:t> 2</a:t>
                      </a:r>
                      <a:endParaRPr lang="en-US" sz="1800" dirty="0"/>
                    </a:p>
                  </a:txBody>
                  <a:tcPr/>
                </a:tc>
              </a:tr>
              <a:tr h="1927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410200" y="4953000"/>
          <a:ext cx="2667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289"/>
                <a:gridCol w="602226"/>
                <a:gridCol w="688259"/>
                <a:gridCol w="602225"/>
              </a:tblGrid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Wl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Wd</a:t>
                      </a:r>
                      <a:endParaRPr lang="en-US" sz="1800" dirty="0"/>
                    </a:p>
                  </a:txBody>
                  <a:tcPr/>
                </a:tc>
              </a:tr>
              <a:tr h="3348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3068" name="Picture 9" descr="microphoneEnergyCompBmark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914400"/>
            <a:ext cx="56578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onut 4"/>
          <p:cNvSpPr/>
          <p:nvPr/>
        </p:nvSpPr>
        <p:spPr>
          <a:xfrm>
            <a:off x="5105400" y="4953000"/>
            <a:ext cx="3124200" cy="1066800"/>
          </a:xfrm>
          <a:prstGeom prst="donut">
            <a:avLst>
              <a:gd name="adj" fmla="val 172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5729288" y="3048000"/>
            <a:ext cx="900112" cy="838200"/>
          </a:xfrm>
          <a:prstGeom prst="donut">
            <a:avLst>
              <a:gd name="adj" fmla="val 172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0" y="4953000"/>
          <a:ext cx="3581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020679"/>
                <a:gridCol w="1036721"/>
              </a:tblGrid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Configuration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Task 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Task</a:t>
                      </a:r>
                      <a:r>
                        <a:rPr lang="en-US" sz="1800" baseline="0" dirty="0" smtClean="0"/>
                        <a:t> 2</a:t>
                      </a:r>
                      <a:endParaRPr lang="en-US" sz="1800" dirty="0"/>
                    </a:p>
                  </a:txBody>
                  <a:tcPr/>
                </a:tc>
              </a:tr>
              <a:tr h="1927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410200" y="4953000"/>
          <a:ext cx="2667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289"/>
                <a:gridCol w="602226"/>
                <a:gridCol w="688259"/>
                <a:gridCol w="602225"/>
              </a:tblGrid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Wl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Wd</a:t>
                      </a:r>
                      <a:endParaRPr lang="en-US" sz="1800" dirty="0"/>
                    </a:p>
                  </a:txBody>
                  <a:tcPr/>
                </a:tc>
              </a:tr>
              <a:tr h="3348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5115" name="Picture 5" descr="microphoneLatencyCompBmark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3550" y="917575"/>
            <a:ext cx="56578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16" name="Title 1"/>
          <p:cNvSpPr txBox="1">
            <a:spLocks/>
          </p:cNvSpPr>
          <p:nvPr/>
        </p:nvSpPr>
        <p:spPr bwMode="auto">
          <a:xfrm>
            <a:off x="762000" y="-1524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>
                <a:latin typeface="Calibri" pitchFamily="34" charset="0"/>
              </a:rPr>
              <a:t>Computation Distribution for Speaker Identification</a:t>
            </a:r>
          </a:p>
        </p:txBody>
      </p:sp>
      <p:sp>
        <p:nvSpPr>
          <p:cNvPr id="7" name="Donut 6"/>
          <p:cNvSpPr/>
          <p:nvPr/>
        </p:nvSpPr>
        <p:spPr>
          <a:xfrm>
            <a:off x="5105400" y="5334000"/>
            <a:ext cx="3124200" cy="1066800"/>
          </a:xfrm>
          <a:prstGeom prst="donut">
            <a:avLst>
              <a:gd name="adj" fmla="val 172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5943600" y="3276600"/>
            <a:ext cx="900113" cy="838200"/>
          </a:xfrm>
          <a:prstGeom prst="donut">
            <a:avLst>
              <a:gd name="adj" fmla="val 172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62000" y="4953000"/>
          <a:ext cx="3581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020679"/>
                <a:gridCol w="1036721"/>
              </a:tblGrid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Configuration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Task 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Task</a:t>
                      </a:r>
                      <a:r>
                        <a:rPr lang="en-US" sz="1800" baseline="0" dirty="0" smtClean="0"/>
                        <a:t> 2</a:t>
                      </a:r>
                      <a:endParaRPr lang="en-US" sz="1800" dirty="0"/>
                    </a:p>
                  </a:txBody>
                  <a:tcPr/>
                </a:tc>
              </a:tr>
              <a:tr h="1927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Local</a:t>
                      </a:r>
                      <a:endParaRPr lang="en-US" sz="1800" dirty="0"/>
                    </a:p>
                  </a:txBody>
                  <a:tcPr/>
                </a:tc>
              </a:tr>
              <a:tr h="3373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Remote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410200" y="4953000"/>
          <a:ext cx="2667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289"/>
                <a:gridCol w="602226"/>
                <a:gridCol w="688259"/>
                <a:gridCol w="602225"/>
              </a:tblGrid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Wl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Wd</a:t>
                      </a:r>
                      <a:endParaRPr lang="en-US" sz="1800" dirty="0"/>
                    </a:p>
                  </a:txBody>
                  <a:tcPr/>
                </a:tc>
              </a:tr>
              <a:tr h="3348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</a:tr>
              <a:tr h="3413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0.33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7163" name="Picture 5" descr="microphoneDataCompBmark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917575"/>
            <a:ext cx="56578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64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077200" cy="1143000"/>
          </a:xfrm>
        </p:spPr>
        <p:txBody>
          <a:bodyPr/>
          <a:lstStyle/>
          <a:p>
            <a:r>
              <a:rPr sz="2800"/>
              <a:t>Computation Distribution for Speaker Identification</a:t>
            </a:r>
          </a:p>
        </p:txBody>
      </p:sp>
      <p:sp>
        <p:nvSpPr>
          <p:cNvPr id="7" name="Donut 6"/>
          <p:cNvSpPr/>
          <p:nvPr/>
        </p:nvSpPr>
        <p:spPr>
          <a:xfrm>
            <a:off x="5105400" y="5715000"/>
            <a:ext cx="3124200" cy="1066800"/>
          </a:xfrm>
          <a:prstGeom prst="donut">
            <a:avLst>
              <a:gd name="adj" fmla="val 172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667000" y="3581400"/>
            <a:ext cx="900113" cy="838200"/>
          </a:xfrm>
          <a:prstGeom prst="donut">
            <a:avLst>
              <a:gd name="adj" fmla="val 172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838200"/>
            <a:ext cx="4343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5400" dirty="0" smtClean="0"/>
              <a:t>CASE STUDY</a:t>
            </a:r>
            <a:endParaRPr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581400"/>
            <a:ext cx="65532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Social psychology application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Uses the services of sensor sampling and computation distribution components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286000"/>
            <a:ext cx="33496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t>Mobile Phone Sensing</a:t>
            </a:r>
          </a:p>
        </p:txBody>
      </p:sp>
      <p:sp>
        <p:nvSpPr>
          <p:cNvPr id="3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066800" y="1646238"/>
            <a:ext cx="4800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Sensors in a mobile phone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Accelerometer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Ambient </a:t>
            </a:r>
            <a:r>
              <a:rPr lang="en-US" sz="2400" dirty="0" smtClean="0"/>
              <a:t>light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Bluetooth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Camera</a:t>
            </a: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GPS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Magnetometer</a:t>
            </a: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Microphone </a:t>
            </a: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Proximity</a:t>
            </a:r>
            <a:endParaRPr lang="en-US" sz="2400" dirty="0"/>
          </a:p>
        </p:txBody>
      </p:sp>
      <p:pic>
        <p:nvPicPr>
          <p:cNvPr id="52228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3400" y="4800600"/>
            <a:ext cx="6238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8" descr="C:\Users\kiran\Desktop\Tower-wireles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7975" y="1447800"/>
            <a:ext cx="4286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2209800"/>
            <a:ext cx="444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5791200"/>
            <a:ext cx="6794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53400" y="2209800"/>
            <a:ext cx="4968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76788" y="4648200"/>
            <a:ext cx="86201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2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53000" y="3505200"/>
            <a:ext cx="5222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2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3352800"/>
            <a:ext cx="862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Social Application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98488" y="1371600"/>
            <a:ext cx="6259512" cy="5181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200" dirty="0" smtClean="0"/>
              <a:t>Sociability: strength of user’s connection </a:t>
            </a:r>
            <a:br>
              <a:rPr lang="en-US" sz="2200" dirty="0" smtClean="0"/>
            </a:br>
            <a:r>
              <a:rPr lang="en-US" sz="2200" dirty="0" smtClean="0"/>
              <a:t>to his/her group</a:t>
            </a:r>
          </a:p>
          <a:p>
            <a:pPr fontAlgn="auto">
              <a:spcAft>
                <a:spcPts val="0"/>
              </a:spcAft>
              <a:defRPr/>
            </a:pPr>
            <a:endParaRPr lang="en-US" sz="22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200" dirty="0"/>
              <a:t>We use the </a:t>
            </a:r>
            <a:r>
              <a:rPr lang="en-US" sz="2200" dirty="0" smtClean="0"/>
              <a:t>network </a:t>
            </a:r>
            <a:r>
              <a:rPr lang="en-US" sz="2200" dirty="0"/>
              <a:t>constraint </a:t>
            </a:r>
            <a:r>
              <a:rPr lang="en-US" sz="2200" dirty="0" smtClean="0"/>
              <a:t>to </a:t>
            </a:r>
            <a:r>
              <a:rPr lang="en-US" sz="2200" dirty="0"/>
              <a:t>evaluate sociability.</a:t>
            </a:r>
            <a:endParaRPr lang="en-US" sz="2200" dirty="0" smtClean="0"/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dirty="0" smtClean="0"/>
          </a:p>
          <a:p>
            <a:pPr lvl="1" fontAlgn="auto">
              <a:spcAft>
                <a:spcPts val="0"/>
              </a:spcAft>
              <a:defRPr/>
            </a:pPr>
            <a:endParaRPr lang="en-US" sz="2200" dirty="0" smtClean="0"/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i="1" dirty="0" smtClean="0"/>
              <a:t/>
            </a:r>
            <a:br>
              <a:rPr lang="en-US" sz="2000" i="1" dirty="0" smtClean="0"/>
            </a:br>
            <a:endParaRPr lang="en-US" sz="2000" i="1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200" dirty="0" smtClean="0"/>
              <a:t>Two dimensions for measuring sociability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200" dirty="0" smtClean="0"/>
              <a:t>Colocation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200" dirty="0" smtClean="0"/>
              <a:t>Interaction</a:t>
            </a:r>
          </a:p>
        </p:txBody>
      </p:sp>
      <p:graphicFrame>
        <p:nvGraphicFramePr>
          <p:cNvPr id="4" name="Object 58"/>
          <p:cNvGraphicFramePr>
            <a:graphicFrameLocks noChangeAspect="1"/>
          </p:cNvGraphicFramePr>
          <p:nvPr/>
        </p:nvGraphicFramePr>
        <p:xfrm>
          <a:off x="1238250" y="3587750"/>
          <a:ext cx="5086350" cy="908050"/>
        </p:xfrm>
        <a:graphic>
          <a:graphicData uri="http://schemas.openxmlformats.org/presentationml/2006/ole">
            <p:oleObj spid="_x0000_s11322" name="Equation" r:id="rId4" imgW="1983960" imgH="347400" progId="Equation.3">
              <p:embed/>
            </p:oleObj>
          </a:graphicData>
        </a:graphic>
      </p:graphicFrame>
      <p:pic>
        <p:nvPicPr>
          <p:cNvPr id="11325" name="Picture 4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810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43434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Network Constraint - Examples</a:t>
            </a:r>
          </a:p>
        </p:txBody>
      </p:sp>
      <p:sp>
        <p:nvSpPr>
          <p:cNvPr id="3" name="Oval 2"/>
          <p:cNvSpPr/>
          <p:nvPr/>
        </p:nvSpPr>
        <p:spPr>
          <a:xfrm>
            <a:off x="914400" y="16002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B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28800" y="32004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</a:rPr>
              <a:t>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743200" y="16002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C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543800" y="35814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4800600" y="35814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6172200" y="26670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7543800" y="15240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4800600" y="1524000"/>
            <a:ext cx="762000" cy="762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B</a:t>
            </a:r>
          </a:p>
        </p:txBody>
      </p:sp>
      <p:cxnSp>
        <p:nvCxnSpPr>
          <p:cNvPr id="11" name="Curved Connector 10"/>
          <p:cNvCxnSpPr>
            <a:stCxn id="0" idx="2"/>
            <a:endCxn id="0" idx="3"/>
          </p:cNvCxnSpPr>
          <p:nvPr/>
        </p:nvCxnSpPr>
        <p:spPr>
          <a:xfrm rot="10800000">
            <a:off x="1025525" y="2251075"/>
            <a:ext cx="803275" cy="1330325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4" idx="7"/>
            <a:endCxn id="5" idx="3"/>
          </p:cNvCxnSpPr>
          <p:nvPr/>
        </p:nvCxnSpPr>
        <p:spPr>
          <a:xfrm rot="5400000" flipH="1" flipV="1">
            <a:off x="2136775" y="2593975"/>
            <a:ext cx="1060450" cy="3746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5" idx="5"/>
            <a:endCxn id="4" idx="6"/>
          </p:cNvCxnSpPr>
          <p:nvPr/>
        </p:nvCxnSpPr>
        <p:spPr>
          <a:xfrm rot="5400000">
            <a:off x="2327275" y="2514600"/>
            <a:ext cx="1330325" cy="803275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3" idx="5"/>
            <a:endCxn id="4" idx="1"/>
          </p:cNvCxnSpPr>
          <p:nvPr/>
        </p:nvCxnSpPr>
        <p:spPr>
          <a:xfrm rot="16200000" flipH="1">
            <a:off x="1222375" y="2593975"/>
            <a:ext cx="1060450" cy="37465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0" idx="2"/>
            <a:endCxn id="0" idx="1"/>
          </p:cNvCxnSpPr>
          <p:nvPr/>
        </p:nvCxnSpPr>
        <p:spPr>
          <a:xfrm rot="10800000" flipH="1" flipV="1">
            <a:off x="4800600" y="1905000"/>
            <a:ext cx="111125" cy="1787525"/>
          </a:xfrm>
          <a:prstGeom prst="curvedConnector4">
            <a:avLst>
              <a:gd name="adj1" fmla="val -204853"/>
              <a:gd name="adj2" fmla="val 57534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5800" y="29718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0.5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209800" y="2357438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0.5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00200" y="22098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1.0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00400" y="29718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1.0</a:t>
            </a:r>
          </a:p>
        </p:txBody>
      </p:sp>
      <p:cxnSp>
        <p:nvCxnSpPr>
          <p:cNvPr id="20" name="Curved Connector 19"/>
          <p:cNvCxnSpPr>
            <a:stCxn id="9" idx="6"/>
            <a:endCxn id="6" idx="7"/>
          </p:cNvCxnSpPr>
          <p:nvPr/>
        </p:nvCxnSpPr>
        <p:spPr>
          <a:xfrm flipH="1">
            <a:off x="8194675" y="1905000"/>
            <a:ext cx="111125" cy="1787525"/>
          </a:xfrm>
          <a:prstGeom prst="curvedConnector4">
            <a:avLst>
              <a:gd name="adj1" fmla="val -204853"/>
              <a:gd name="adj2" fmla="val 57534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7" idx="7"/>
            <a:endCxn id="10" idx="4"/>
          </p:cNvCxnSpPr>
          <p:nvPr/>
        </p:nvCxnSpPr>
        <p:spPr>
          <a:xfrm rot="16200000" flipV="1">
            <a:off x="4613275" y="2854325"/>
            <a:ext cx="1406525" cy="26987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0" idx="1"/>
            <a:endCxn id="9" idx="4"/>
          </p:cNvCxnSpPr>
          <p:nvPr/>
        </p:nvCxnSpPr>
        <p:spPr>
          <a:xfrm rot="5400000" flipH="1" flipV="1">
            <a:off x="7086600" y="2854325"/>
            <a:ext cx="1406525" cy="26987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7" idx="6"/>
            <a:endCxn id="8" idx="2"/>
          </p:cNvCxnSpPr>
          <p:nvPr/>
        </p:nvCxnSpPr>
        <p:spPr>
          <a:xfrm flipV="1">
            <a:off x="5562600" y="3048000"/>
            <a:ext cx="609600" cy="9144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8" idx="4"/>
            <a:endCxn id="7" idx="5"/>
          </p:cNvCxnSpPr>
          <p:nvPr/>
        </p:nvCxnSpPr>
        <p:spPr>
          <a:xfrm rot="5400000">
            <a:off x="5600700" y="3279775"/>
            <a:ext cx="803275" cy="1101725"/>
          </a:xfrm>
          <a:prstGeom prst="curvedConnector3">
            <a:avLst>
              <a:gd name="adj1" fmla="val 102047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urved Connector 144"/>
          <p:cNvCxnSpPr>
            <a:stCxn id="10" idx="6"/>
            <a:endCxn id="9" idx="2"/>
          </p:cNvCxnSpPr>
          <p:nvPr/>
        </p:nvCxnSpPr>
        <p:spPr>
          <a:xfrm>
            <a:off x="5562600" y="1905000"/>
            <a:ext cx="1981200" cy="0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urved Connector 144"/>
          <p:cNvCxnSpPr>
            <a:stCxn id="10" idx="5"/>
            <a:endCxn id="8" idx="1"/>
          </p:cNvCxnSpPr>
          <p:nvPr/>
        </p:nvCxnSpPr>
        <p:spPr>
          <a:xfrm>
            <a:off x="5451475" y="2174875"/>
            <a:ext cx="831850" cy="603250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urved Connector 144"/>
          <p:cNvCxnSpPr>
            <a:stCxn id="8" idx="7"/>
            <a:endCxn id="9" idx="3"/>
          </p:cNvCxnSpPr>
          <p:nvPr/>
        </p:nvCxnSpPr>
        <p:spPr>
          <a:xfrm flipV="1">
            <a:off x="6823075" y="2174875"/>
            <a:ext cx="831850" cy="603250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096000" y="14478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0.4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629400" y="21336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0.4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715000" y="21336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0.4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343400" y="30480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181600" y="28194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0.5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638800" y="35052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0.5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248400" y="38100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0.2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315200" y="28194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1.0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229600" y="3048000"/>
            <a:ext cx="68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0.2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14400" y="4648200"/>
            <a:ext cx="3429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Calibri" pitchFamily="34" charset="0"/>
              </a:rPr>
              <a:t>Network constraint of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A : 0.5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B : 1.25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C : 1.25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029200" y="4572000"/>
            <a:ext cx="3429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Calibri" pitchFamily="34" charset="0"/>
              </a:rPr>
              <a:t>Network constraint of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C : 0.69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A : 0.83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B : 0.83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D : 1.13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>
                <a:latin typeface="Calibri" pitchFamily="34" charset="0"/>
              </a:rPr>
              <a:t>E : 1.32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B8CF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B8CF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FB8CF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50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/>
      <p:bldP spid="17" grpId="0"/>
      <p:bldP spid="18" grpId="0"/>
      <p:bldP spid="19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667000"/>
            <a:ext cx="38100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Social Psychology Study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85800" y="16764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Two working weeks with 10 users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Two phases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000">
                <a:solidFill>
                  <a:srgbClr val="0000FF"/>
                </a:solidFill>
                <a:latin typeface="Calibri" pitchFamily="34" charset="0"/>
              </a:rPr>
              <a:t>Phase 1:</a:t>
            </a:r>
            <a:r>
              <a:rPr lang="en-US" sz="2000">
                <a:latin typeface="Calibri" pitchFamily="34" charset="0"/>
              </a:rPr>
              <a:t> </a:t>
            </a:r>
            <a:br>
              <a:rPr lang="en-US" sz="200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feedback mechanisms disabled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000">
                <a:solidFill>
                  <a:srgbClr val="0000FF"/>
                </a:solidFill>
                <a:latin typeface="Calibri" pitchFamily="34" charset="0"/>
              </a:rPr>
              <a:t>Phase 2: </a:t>
            </a:r>
            <a:r>
              <a:rPr lang="en-US" sz="2000">
                <a:latin typeface="Calibri" pitchFamily="34" charset="0"/>
              </a:rPr>
              <a:t/>
            </a:r>
            <a:br>
              <a:rPr lang="en-US" sz="200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feedback mechanisms enabled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en-US" sz="24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Five main locations: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200">
                <a:latin typeface="Calibri" pitchFamily="34" charset="0"/>
              </a:rPr>
              <a:t>3 : work locations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200">
                <a:latin typeface="Calibri" pitchFamily="34" charset="0"/>
              </a:rPr>
              <a:t>2 : sociable locations</a:t>
            </a:r>
          </a:p>
        </p:txBody>
      </p:sp>
      <p:pic>
        <p:nvPicPr>
          <p:cNvPr id="563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457200"/>
            <a:ext cx="21447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163"/>
            <a:ext cx="9144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itle 1"/>
          <p:cNvSpPr txBox="1">
            <a:spLocks/>
          </p:cNvSpPr>
          <p:nvPr/>
        </p:nvSpPr>
        <p:spPr bwMode="auto">
          <a:xfrm>
            <a:off x="533400" y="3048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>
                <a:latin typeface="Calibri" pitchFamily="34" charset="0"/>
              </a:rPr>
              <a:t>Social Study Results</a:t>
            </a:r>
          </a:p>
        </p:txBody>
      </p:sp>
      <p:pic>
        <p:nvPicPr>
          <p:cNvPr id="58371" name="Picture 1" descr="speakerConstraint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8" y="1228725"/>
            <a:ext cx="77136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163"/>
            <a:ext cx="9144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itle 1"/>
          <p:cNvSpPr txBox="1">
            <a:spLocks/>
          </p:cNvSpPr>
          <p:nvPr/>
        </p:nvSpPr>
        <p:spPr bwMode="auto">
          <a:xfrm>
            <a:off x="533400" y="3048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>
                <a:latin typeface="Calibri" pitchFamily="34" charset="0"/>
              </a:rPr>
              <a:t>Social Study Results</a:t>
            </a:r>
          </a:p>
        </p:txBody>
      </p:sp>
      <p:pic>
        <p:nvPicPr>
          <p:cNvPr id="60419" name="Picture 1" descr="colocationConstraint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19200"/>
            <a:ext cx="77136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152400"/>
            <a:ext cx="8077200" cy="1143000"/>
          </a:xfrm>
        </p:spPr>
        <p:txBody>
          <a:bodyPr/>
          <a:lstStyle/>
          <a:p>
            <a:r>
              <a:t>Summary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657600"/>
            <a:ext cx="12461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Up Arrow 9"/>
          <p:cNvSpPr/>
          <p:nvPr/>
        </p:nvSpPr>
        <p:spPr>
          <a:xfrm rot="5400000">
            <a:off x="6577807" y="3834606"/>
            <a:ext cx="685800" cy="78898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7494588" y="3657600"/>
            <a:ext cx="1447800" cy="10668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5588" y="3810000"/>
            <a:ext cx="736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1988" y="2286000"/>
            <a:ext cx="40481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C:\Users\kiran\Desktop\Tower-wireles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8225" y="304800"/>
            <a:ext cx="2317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509588"/>
            <a:ext cx="3683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15200" y="2667000"/>
            <a:ext cx="5270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9600" y="357188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10400" y="738188"/>
            <a:ext cx="111918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00800" y="2109788"/>
            <a:ext cx="5635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11925" y="1347788"/>
            <a:ext cx="3460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153400" y="1271588"/>
            <a:ext cx="647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38200" y="1295400"/>
            <a:ext cx="5029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Mobile phones for social sensing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SociableSense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Adaptive sensor sampling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Computation distribution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Social application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Benchmarks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Deployment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800"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14800" y="51816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114800" y="685800"/>
            <a:ext cx="4800600" cy="457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dirty="0" smtClean="0"/>
              <a:t>Thank you</a:t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err="1" smtClean="0"/>
              <a:t>Kiran</a:t>
            </a:r>
            <a:r>
              <a:rPr dirty="0" smtClean="0"/>
              <a:t> K. </a:t>
            </a:r>
            <a:r>
              <a:rPr dirty="0" err="1" smtClean="0"/>
              <a:t>Rachuri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>Computer Laboratory</a:t>
            </a:r>
            <a:br>
              <a:rPr dirty="0" smtClean="0"/>
            </a:br>
            <a:r>
              <a:rPr dirty="0" smtClean="0"/>
              <a:t>University of Cambridge</a:t>
            </a:r>
            <a:br>
              <a:rPr dirty="0" smtClean="0"/>
            </a:br>
            <a:r>
              <a:rPr dirty="0" smtClean="0"/>
              <a:t>Email: </a:t>
            </a:r>
            <a:r>
              <a:rPr dirty="0"/>
              <a:t>kkr</a:t>
            </a:r>
            <a:r>
              <a:rPr sz="3200" dirty="0"/>
              <a:t>27</a:t>
            </a:r>
            <a:r>
              <a:rPr sz="3600" dirty="0"/>
              <a:t>@</a:t>
            </a:r>
            <a:r>
              <a:rPr dirty="0"/>
              <a:t>cam.ac.uk</a:t>
            </a:r>
            <a:br>
              <a:rPr dirty="0"/>
            </a:br>
            <a:endParaRPr dirty="0" smtClean="0"/>
          </a:p>
        </p:txBody>
      </p:sp>
      <p:pic>
        <p:nvPicPr>
          <p:cNvPr id="6451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" y="4724400"/>
            <a:ext cx="4699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t>Applications</a:t>
            </a:r>
          </a:p>
        </p:txBody>
      </p:sp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739775" y="1481138"/>
            <a:ext cx="46704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Calibri" pitchFamily="34" charset="0"/>
              </a:rPr>
              <a:t>Microphone – Speaker Recognition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400" y="2082800"/>
            <a:ext cx="406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ontent Placeholder 1"/>
          <p:cNvSpPr txBox="1">
            <a:spLocks/>
          </p:cNvSpPr>
          <p:nvPr/>
        </p:nvSpPr>
        <p:spPr bwMode="auto">
          <a:xfrm>
            <a:off x="5334000" y="1143000"/>
            <a:ext cx="37338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US" sz="2400">
                <a:latin typeface="Calibri" pitchFamily="34" charset="0"/>
              </a:rPr>
              <a:t>Camera – Face Recognition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7013" y="4402138"/>
            <a:ext cx="2998787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ontent Placeholder 1"/>
          <p:cNvSpPr txBox="1">
            <a:spLocks/>
          </p:cNvSpPr>
          <p:nvPr/>
        </p:nvSpPr>
        <p:spPr bwMode="auto">
          <a:xfrm>
            <a:off x="762000" y="3614738"/>
            <a:ext cx="497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US" sz="2400">
                <a:latin typeface="Calibri" pitchFamily="34" charset="0"/>
              </a:rPr>
              <a:t>Accelerometer – Activity Recognition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en-US" sz="2400">
              <a:latin typeface="Calibri" pitchFamily="34" charset="0"/>
            </a:endParaRPr>
          </a:p>
        </p:txBody>
      </p:sp>
      <p:sp>
        <p:nvSpPr>
          <p:cNvPr id="30" name="Content Placeholder 1"/>
          <p:cNvSpPr txBox="1">
            <a:spLocks/>
          </p:cNvSpPr>
          <p:nvPr/>
        </p:nvSpPr>
        <p:spPr bwMode="auto">
          <a:xfrm>
            <a:off x="4495800" y="4300538"/>
            <a:ext cx="4594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US" sz="2400">
                <a:latin typeface="Calibri" pitchFamily="34" charset="0"/>
              </a:rPr>
              <a:t>Bluetooth – Colocation  Detection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4724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1828800"/>
            <a:ext cx="2662238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t>Challenges</a:t>
            </a:r>
          </a:p>
        </p:txBody>
      </p:sp>
      <p:sp>
        <p:nvSpPr>
          <p:cNvPr id="3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38200" y="15240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Continuous sensor sampling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Limited energy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Accuracy-energy trade-offs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endParaRPr lang="en-US" sz="24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Where to perform the computations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Locally on the phone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Remotely in the cloud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5562600"/>
            <a:ext cx="12461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Up Arrow 9"/>
          <p:cNvSpPr/>
          <p:nvPr/>
        </p:nvSpPr>
        <p:spPr>
          <a:xfrm rot="5400000">
            <a:off x="2846388" y="5410200"/>
            <a:ext cx="685800" cy="1447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4217988" y="5562600"/>
            <a:ext cx="1447800" cy="10668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8988" y="5715000"/>
            <a:ext cx="736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62913" y="3200400"/>
            <a:ext cx="623887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C:\Users\kiran\Desktop\Tower-wireless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38975" y="709613"/>
            <a:ext cx="4286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56300" y="838200"/>
            <a:ext cx="444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34200" y="3511550"/>
            <a:ext cx="6794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37513" y="762000"/>
            <a:ext cx="496887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53200" y="1219200"/>
            <a:ext cx="144780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91200" y="3124200"/>
            <a:ext cx="633413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67400" y="2047875"/>
            <a:ext cx="52228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24800" y="1828800"/>
            <a:ext cx="8620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53200" y="4343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62000" y="1371600"/>
            <a:ext cx="5486400" cy="487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Mobile Phone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066800" y="4191000"/>
          <a:ext cx="4876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841375" y="301625"/>
            <a:ext cx="8077200" cy="1143000"/>
          </a:xfrm>
        </p:spPr>
        <p:txBody>
          <a:bodyPr/>
          <a:lstStyle/>
          <a:p>
            <a:r>
              <a:t>Contributions</a:t>
            </a:r>
          </a:p>
        </p:txBody>
      </p:sp>
      <p:sp>
        <p:nvSpPr>
          <p:cNvPr id="6" name="Oval 5"/>
          <p:cNvSpPr/>
          <p:nvPr/>
        </p:nvSpPr>
        <p:spPr>
          <a:xfrm>
            <a:off x="4876800" y="5486400"/>
            <a:ext cx="1143000" cy="609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Mic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200400" y="5486400"/>
            <a:ext cx="1600200" cy="609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Bluetooth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14400" y="5486400"/>
            <a:ext cx="2209800" cy="609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Accelerometer</a:t>
            </a:r>
            <a:endParaRPr lang="en-US" dirty="0"/>
          </a:p>
        </p:txBody>
      </p:sp>
      <p:sp>
        <p:nvSpPr>
          <p:cNvPr id="10" name="Left-Right Arrow 9"/>
          <p:cNvSpPr/>
          <p:nvPr/>
        </p:nvSpPr>
        <p:spPr>
          <a:xfrm>
            <a:off x="6172200" y="3429000"/>
            <a:ext cx="914400" cy="5334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7086600" y="2743200"/>
            <a:ext cx="1981200" cy="1752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15200" y="3048000"/>
            <a:ext cx="1752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Remote Classifiers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Alerts Module</a:t>
            </a:r>
          </a:p>
        </p:txBody>
      </p:sp>
      <p:graphicFrame>
        <p:nvGraphicFramePr>
          <p:cNvPr id="14" name="Diagram 13"/>
          <p:cNvGraphicFramePr/>
          <p:nvPr/>
        </p:nvGraphicFramePr>
        <p:xfrm>
          <a:off x="1066800" y="1905000"/>
          <a:ext cx="4876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 14"/>
          <p:cNvGraphicFramePr/>
          <p:nvPr/>
        </p:nvGraphicFramePr>
        <p:xfrm>
          <a:off x="1066800" y="3124200"/>
          <a:ext cx="4876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914400" y="2971800"/>
            <a:ext cx="5181600" cy="2362200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3" grpId="0">
        <p:bldSub>
          <a:bldDgm bld="one"/>
        </p:bldSub>
      </p:bldGraphic>
      <p:bldP spid="6" grpId="0" animBg="1"/>
      <p:bldP spid="7" grpId="0" animBg="1"/>
      <p:bldP spid="8" grpId="0" animBg="1"/>
      <p:bldP spid="10" grpId="0" animBg="1"/>
      <p:bldP spid="11" grpId="0" animBg="1"/>
      <p:bldP spid="13" grpId="0"/>
      <p:bldGraphic spid="14" grpId="0">
        <p:bldSub>
          <a:bldDgm bld="one"/>
        </p:bldSub>
      </p:bldGraphic>
      <p:bldGraphic spid="15" grpId="0">
        <p:bldSub>
          <a:bldDgm bld="one"/>
        </p:bldSub>
      </p:bldGraphic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163"/>
            <a:ext cx="9144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33400" y="5334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>
                <a:latin typeface="Calibri" pitchFamily="34" charset="0"/>
              </a:rPr>
              <a:t>Sensor Sampling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52400" y="2667000"/>
            <a:ext cx="884555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Time </a:t>
            </a:r>
            <a:r>
              <a:rPr lang="en-US" dirty="0" err="1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Lightning Bolt 43"/>
          <p:cNvSpPr/>
          <p:nvPr/>
        </p:nvSpPr>
        <p:spPr>
          <a:xfrm>
            <a:off x="17589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Lightning Bolt 44"/>
          <p:cNvSpPr/>
          <p:nvPr/>
        </p:nvSpPr>
        <p:spPr>
          <a:xfrm>
            <a:off x="80073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Lightning Bolt 45"/>
          <p:cNvSpPr/>
          <p:nvPr/>
        </p:nvSpPr>
        <p:spPr>
          <a:xfrm>
            <a:off x="53403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Lightning Bolt 46"/>
          <p:cNvSpPr/>
          <p:nvPr/>
        </p:nvSpPr>
        <p:spPr>
          <a:xfrm>
            <a:off x="14541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Lightning Bolt 47"/>
          <p:cNvSpPr/>
          <p:nvPr/>
        </p:nvSpPr>
        <p:spPr>
          <a:xfrm>
            <a:off x="20637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Lightning Bolt 48"/>
          <p:cNvSpPr/>
          <p:nvPr/>
        </p:nvSpPr>
        <p:spPr>
          <a:xfrm>
            <a:off x="388620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Lightning Bolt 49"/>
          <p:cNvSpPr/>
          <p:nvPr/>
        </p:nvSpPr>
        <p:spPr>
          <a:xfrm>
            <a:off x="49593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Lightning Bolt 50"/>
          <p:cNvSpPr/>
          <p:nvPr/>
        </p:nvSpPr>
        <p:spPr>
          <a:xfrm>
            <a:off x="68643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Lightning Bolt 51"/>
          <p:cNvSpPr/>
          <p:nvPr/>
        </p:nvSpPr>
        <p:spPr>
          <a:xfrm>
            <a:off x="72453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Lightning Bolt 52"/>
          <p:cNvSpPr/>
          <p:nvPr/>
        </p:nvSpPr>
        <p:spPr>
          <a:xfrm>
            <a:off x="7626350" y="19431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158750" y="3162300"/>
            <a:ext cx="175260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Sleep</a:t>
            </a:r>
            <a:endParaRPr lang="en-US" dirty="0"/>
          </a:p>
        </p:txBody>
      </p:sp>
      <p:sp>
        <p:nvSpPr>
          <p:cNvPr id="55" name="Rounded Rectangle 54"/>
          <p:cNvSpPr/>
          <p:nvPr/>
        </p:nvSpPr>
        <p:spPr>
          <a:xfrm>
            <a:off x="1987550" y="3162300"/>
            <a:ext cx="1752600" cy="457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816350" y="3162300"/>
            <a:ext cx="175260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Sleep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5645150" y="3162300"/>
            <a:ext cx="1752600" cy="457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473950" y="3162300"/>
            <a:ext cx="152400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Sleep</a:t>
            </a:r>
            <a:endParaRPr lang="en-US" dirty="0"/>
          </a:p>
        </p:txBody>
      </p:sp>
      <p:sp>
        <p:nvSpPr>
          <p:cNvPr id="19475" name="TextBox 58"/>
          <p:cNvSpPr txBox="1">
            <a:spLocks noChangeArrowheads="1"/>
          </p:cNvSpPr>
          <p:nvPr/>
        </p:nvSpPr>
        <p:spPr bwMode="auto">
          <a:xfrm>
            <a:off x="234950" y="1990725"/>
            <a:ext cx="121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Events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58750" y="4991100"/>
            <a:ext cx="8845550" cy="381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Time </a:t>
            </a:r>
            <a:r>
              <a:rPr lang="en-US" dirty="0" err="1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Lightning Bolt 60"/>
          <p:cNvSpPr/>
          <p:nvPr/>
        </p:nvSpPr>
        <p:spPr>
          <a:xfrm>
            <a:off x="17653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Lightning Bolt 61"/>
          <p:cNvSpPr/>
          <p:nvPr/>
        </p:nvSpPr>
        <p:spPr>
          <a:xfrm>
            <a:off x="80137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Lightning Bolt 62"/>
          <p:cNvSpPr/>
          <p:nvPr/>
        </p:nvSpPr>
        <p:spPr>
          <a:xfrm>
            <a:off x="53467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Lightning Bolt 63"/>
          <p:cNvSpPr/>
          <p:nvPr/>
        </p:nvSpPr>
        <p:spPr>
          <a:xfrm>
            <a:off x="14605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Lightning Bolt 64"/>
          <p:cNvSpPr/>
          <p:nvPr/>
        </p:nvSpPr>
        <p:spPr>
          <a:xfrm>
            <a:off x="2070100" y="43053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Lightning Bolt 65"/>
          <p:cNvSpPr/>
          <p:nvPr/>
        </p:nvSpPr>
        <p:spPr>
          <a:xfrm>
            <a:off x="39624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Lightning Bolt 66"/>
          <p:cNvSpPr/>
          <p:nvPr/>
        </p:nvSpPr>
        <p:spPr>
          <a:xfrm>
            <a:off x="49657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Lightning Bolt 67"/>
          <p:cNvSpPr/>
          <p:nvPr/>
        </p:nvSpPr>
        <p:spPr>
          <a:xfrm>
            <a:off x="68707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Lightning Bolt 68"/>
          <p:cNvSpPr/>
          <p:nvPr/>
        </p:nvSpPr>
        <p:spPr>
          <a:xfrm>
            <a:off x="72517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Lightning Bolt 69"/>
          <p:cNvSpPr/>
          <p:nvPr/>
        </p:nvSpPr>
        <p:spPr>
          <a:xfrm>
            <a:off x="7632700" y="4267200"/>
            <a:ext cx="381000" cy="647700"/>
          </a:xfrm>
          <a:prstGeom prst="lightningBol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165100" y="5486400"/>
            <a:ext cx="83185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Sleep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1073150" y="5486400"/>
            <a:ext cx="3054350" cy="457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41300" y="4314825"/>
            <a:ext cx="121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Events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5111750" y="5486400"/>
            <a:ext cx="2978150" cy="4572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Sense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8166100" y="5486400"/>
            <a:ext cx="83185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Sleep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4197350" y="5486400"/>
            <a:ext cx="831850" cy="457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Sleep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0192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 animBg="1"/>
      <p:bldP spid="75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06388"/>
            <a:ext cx="8077200" cy="1143000"/>
          </a:xfrm>
        </p:spPr>
        <p:txBody>
          <a:bodyPr/>
          <a:lstStyle/>
          <a:p>
            <a:r>
              <a:t>Event Classification</a:t>
            </a:r>
          </a:p>
        </p:txBody>
      </p:sp>
      <p:sp>
        <p:nvSpPr>
          <p:cNvPr id="3" name="Lightning Bolt 2"/>
          <p:cNvSpPr/>
          <p:nvPr/>
        </p:nvSpPr>
        <p:spPr>
          <a:xfrm>
            <a:off x="4038600" y="1295400"/>
            <a:ext cx="990600" cy="1371600"/>
          </a:xfrm>
          <a:prstGeom prst="lightningBol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own Arrow Callout 3"/>
          <p:cNvSpPr/>
          <p:nvPr/>
        </p:nvSpPr>
        <p:spPr>
          <a:xfrm>
            <a:off x="1828800" y="3048000"/>
            <a:ext cx="1676400" cy="1219200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uninteresting</a:t>
            </a:r>
            <a:endParaRPr lang="en-US" sz="2000" b="1" dirty="0"/>
          </a:p>
        </p:txBody>
      </p:sp>
      <p:sp>
        <p:nvSpPr>
          <p:cNvPr id="5" name="Down Arrow Callout 4"/>
          <p:cNvSpPr/>
          <p:nvPr/>
        </p:nvSpPr>
        <p:spPr>
          <a:xfrm>
            <a:off x="6324600" y="3048000"/>
            <a:ext cx="1600200" cy="1219200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interesting</a:t>
            </a:r>
            <a:endParaRPr lang="en-US" sz="2000" b="1" dirty="0"/>
          </a:p>
        </p:txBody>
      </p:sp>
      <p:sp>
        <p:nvSpPr>
          <p:cNvPr id="6" name="Hexagon 5"/>
          <p:cNvSpPr/>
          <p:nvPr/>
        </p:nvSpPr>
        <p:spPr>
          <a:xfrm>
            <a:off x="1676400" y="4343400"/>
            <a:ext cx="1981200" cy="1600200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/>
              <a:t>missable</a:t>
            </a:r>
            <a:endParaRPr lang="en-US" sz="2000" b="1" dirty="0"/>
          </a:p>
        </p:txBody>
      </p:sp>
      <p:sp>
        <p:nvSpPr>
          <p:cNvPr id="7" name="Hexagon 6"/>
          <p:cNvSpPr/>
          <p:nvPr/>
        </p:nvSpPr>
        <p:spPr>
          <a:xfrm>
            <a:off x="6172200" y="4343400"/>
            <a:ext cx="1981200" cy="1524000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/>
              <a:t>unmissable</a:t>
            </a:r>
            <a:endParaRPr lang="en-US" sz="2000" b="1" dirty="0"/>
          </a:p>
        </p:txBody>
      </p:sp>
      <p:sp>
        <p:nvSpPr>
          <p:cNvPr id="8" name="Bent-Up Arrow 7"/>
          <p:cNvSpPr/>
          <p:nvPr/>
        </p:nvSpPr>
        <p:spPr>
          <a:xfrm rot="5400000">
            <a:off x="5181600" y="2590800"/>
            <a:ext cx="990600" cy="1143000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Bent-Up Arrow 8"/>
          <p:cNvSpPr/>
          <p:nvPr/>
        </p:nvSpPr>
        <p:spPr>
          <a:xfrm rot="16200000" flipH="1">
            <a:off x="3657600" y="2590800"/>
            <a:ext cx="990600" cy="1143000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2000" y="1676400"/>
            <a:ext cx="259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E.g.  microphone sensor records ‘silence data’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29400" y="1676400"/>
            <a:ext cx="259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E.g.  microphone sensor records ‘audible data’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Learning based Sensor Sampling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838200" y="1600200"/>
            <a:ext cx="7315200" cy="2209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Reinforcement learning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Linear reward inaction algorithm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Defined in terms of: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Probability of taking these Actions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Success and failure of taking these Actions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762000" y="4114800"/>
            <a:ext cx="830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b="1">
                <a:solidFill>
                  <a:srgbClr val="0000FF"/>
                </a:solidFill>
                <a:latin typeface="Calibri" pitchFamily="34" charset="0"/>
              </a:rPr>
              <a:t>Action</a:t>
            </a:r>
            <a:r>
              <a:rPr lang="en-US" sz="2800">
                <a:latin typeface="Calibri" pitchFamily="34" charset="0"/>
              </a:rPr>
              <a:t>: Sensing from a sensor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b="1">
                <a:solidFill>
                  <a:srgbClr val="0000FF"/>
                </a:solidFill>
                <a:latin typeface="Calibri" pitchFamily="34" charset="0"/>
              </a:rPr>
              <a:t>Success</a:t>
            </a:r>
            <a:r>
              <a:rPr lang="en-US" sz="2800">
                <a:latin typeface="Calibri" pitchFamily="34" charset="0"/>
              </a:rPr>
              <a:t>: Sensing action results in an interesting event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800" b="1">
                <a:solidFill>
                  <a:srgbClr val="0000FF"/>
                </a:solidFill>
                <a:latin typeface="Calibri" pitchFamily="34" charset="0"/>
              </a:rPr>
              <a:t>Failure</a:t>
            </a:r>
            <a:r>
              <a:rPr lang="en-US" sz="2800">
                <a:latin typeface="Calibri" pitchFamily="34" charset="0"/>
              </a:rPr>
              <a:t>: Sensing action results in an uninteresting event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Sensor Sampling Adaptation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838200" y="1524000"/>
            <a:ext cx="8077200" cy="2286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</a:rPr>
              <a:t>Adapts</a:t>
            </a:r>
            <a:r>
              <a:rPr lang="en-US" dirty="0" smtClean="0"/>
              <a:t> to the context by adjusting the probability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</a:rPr>
              <a:t>Increases</a:t>
            </a:r>
            <a:r>
              <a:rPr lang="en-US" dirty="0" smtClean="0"/>
              <a:t> the probability when an interesting event is detected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</a:rPr>
              <a:t>Decreases</a:t>
            </a:r>
            <a:r>
              <a:rPr lang="en-US" dirty="0" smtClean="0"/>
              <a:t> the probability when an uninteresting event is detected</a:t>
            </a:r>
          </a:p>
        </p:txBody>
      </p:sp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2895600" y="5257800"/>
          <a:ext cx="530225" cy="685800"/>
        </p:xfrm>
        <a:graphic>
          <a:graphicData uri="http://schemas.openxmlformats.org/presentationml/2006/ole">
            <p:oleObj spid="_x0000_s12304" name="Equation" r:id="rId4" imgW="155160" imgH="200880" progId="Equation.3">
              <p:embed/>
            </p:oleObj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3352800" y="54102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= Probability of taking an action</a:t>
            </a:r>
          </a:p>
        </p:txBody>
      </p:sp>
      <p:graphicFrame>
        <p:nvGraphicFramePr>
          <p:cNvPr id="6" name="Object 17"/>
          <p:cNvGraphicFramePr>
            <a:graphicFrameLocks noChangeAspect="1"/>
          </p:cNvGraphicFramePr>
          <p:nvPr/>
        </p:nvGraphicFramePr>
        <p:xfrm>
          <a:off x="7467600" y="5334000"/>
          <a:ext cx="488950" cy="685800"/>
        </p:xfrm>
        <a:graphic>
          <a:graphicData uri="http://schemas.openxmlformats.org/presentationml/2006/ole">
            <p:oleObj spid="_x0000_s12305" name="Equation" r:id="rId5" imgW="136800" imgH="200880" progId="Equation.3">
              <p:embed/>
            </p:oleObj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1295400" y="38862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Calibri" pitchFamily="34" charset="0"/>
              </a:rPr>
              <a:t>Success</a:t>
            </a:r>
            <a:r>
              <a:rPr lang="en-US" sz="2800">
                <a:latin typeface="Calibri" pitchFamily="34" charset="0"/>
              </a:rPr>
              <a:t>:</a:t>
            </a:r>
          </a:p>
        </p:txBody>
      </p:sp>
      <p:graphicFrame>
        <p:nvGraphicFramePr>
          <p:cNvPr id="8" name="Object 18"/>
          <p:cNvGraphicFramePr>
            <a:graphicFrameLocks noChangeAspect="1"/>
          </p:cNvGraphicFramePr>
          <p:nvPr/>
        </p:nvGraphicFramePr>
        <p:xfrm>
          <a:off x="2997200" y="3851275"/>
          <a:ext cx="3870325" cy="720725"/>
        </p:xfrm>
        <a:graphic>
          <a:graphicData uri="http://schemas.openxmlformats.org/presentationml/2006/ole">
            <p:oleObj spid="_x0000_s12306" name="Equation" r:id="rId6" imgW="1096920" imgH="200880" progId="Equation.3">
              <p:embed/>
            </p:oleObj>
          </a:graphicData>
        </a:graphic>
      </p:graphicFrame>
      <p:graphicFrame>
        <p:nvGraphicFramePr>
          <p:cNvPr id="9" name="Object 19"/>
          <p:cNvGraphicFramePr>
            <a:graphicFrameLocks noChangeAspect="1"/>
          </p:cNvGraphicFramePr>
          <p:nvPr/>
        </p:nvGraphicFramePr>
        <p:xfrm>
          <a:off x="2959100" y="4572000"/>
          <a:ext cx="2713038" cy="720725"/>
        </p:xfrm>
        <a:graphic>
          <a:graphicData uri="http://schemas.openxmlformats.org/presentationml/2006/ole">
            <p:oleObj spid="_x0000_s12307" name="Equation" r:id="rId7" imgW="804240" imgH="200880" progId="Equation.3">
              <p:embed/>
            </p:oleObj>
          </a:graphicData>
        </a:graphic>
      </p:graphicFrame>
      <p:graphicFrame>
        <p:nvGraphicFramePr>
          <p:cNvPr id="10" name="Object 20"/>
          <p:cNvGraphicFramePr>
            <a:graphicFrameLocks noChangeAspect="1"/>
          </p:cNvGraphicFramePr>
          <p:nvPr/>
        </p:nvGraphicFramePr>
        <p:xfrm>
          <a:off x="3003550" y="6089650"/>
          <a:ext cx="1797050" cy="539750"/>
        </p:xfrm>
        <a:graphic>
          <a:graphicData uri="http://schemas.openxmlformats.org/presentationml/2006/ole">
            <p:oleObj spid="_x0000_s12308" name="Equation" r:id="rId8" imgW="548280" imgH="155160" progId="Equation.3">
              <p:embed/>
            </p:oleObj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 flipH="1">
            <a:off x="1295400" y="4657725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Calibri" pitchFamily="34" charset="0"/>
              </a:rPr>
              <a:t>Failure</a:t>
            </a:r>
            <a:r>
              <a:rPr lang="en-US" sz="2800">
                <a:latin typeface="Calibri" pitchFamily="34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rpkfSAY2XQl9CRvNvPM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rdC8eV6YWWfpMhsRT8jq"/>
</p:tagLst>
</file>

<file path=ppt/theme/theme1.xml><?xml version="1.0" encoding="utf-8"?>
<a:theme xmlns:a="http://schemas.openxmlformats.org/drawingml/2006/main" name="Training_v2_optimiz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New Employees.potx</Template>
  <TotalTime>0</TotalTime>
  <Words>692</Words>
  <Application>Microsoft Macintosh PowerPoint</Application>
  <PresentationFormat>On-screen Show (4:3)</PresentationFormat>
  <Paragraphs>341</Paragraphs>
  <Slides>26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Calibri</vt:lpstr>
      <vt:lpstr>Arial</vt:lpstr>
      <vt:lpstr>Georgia</vt:lpstr>
      <vt:lpstr>Wingdings 3</vt:lpstr>
      <vt:lpstr>Wingdings</vt:lpstr>
      <vt:lpstr>Monaco</vt:lpstr>
      <vt:lpstr>+mj-lt</vt:lpstr>
      <vt:lpstr>Training_v2_optimized</vt:lpstr>
      <vt:lpstr>Training_v2_optimized</vt:lpstr>
      <vt:lpstr>Training_v2_optimized</vt:lpstr>
      <vt:lpstr>Training_v2_optimized</vt:lpstr>
      <vt:lpstr>Training_v2_optimized</vt:lpstr>
      <vt:lpstr>Equation</vt:lpstr>
      <vt:lpstr>SociableSense: Exploring the Trade-offs of Adaptive Sampling and Computation Offloading for Social Sensing</vt:lpstr>
      <vt:lpstr>Mobile Phone Sensing</vt:lpstr>
      <vt:lpstr>Applications</vt:lpstr>
      <vt:lpstr>Challenges</vt:lpstr>
      <vt:lpstr>Contributions</vt:lpstr>
      <vt:lpstr>Slide 6</vt:lpstr>
      <vt:lpstr>Event Classification</vt:lpstr>
      <vt:lpstr>Learning based Sensor Sampling</vt:lpstr>
      <vt:lpstr>Sensor Sampling Adaptation</vt:lpstr>
      <vt:lpstr>Computation Distribution</vt:lpstr>
      <vt:lpstr>Computation Distribution</vt:lpstr>
      <vt:lpstr>Utility Functions</vt:lpstr>
      <vt:lpstr>Computation Distribution - Adaptation</vt:lpstr>
      <vt:lpstr>EVALUATION</vt:lpstr>
      <vt:lpstr>Computation Distribution Benchmarks</vt:lpstr>
      <vt:lpstr>Computation Distribution for Speaker Identification</vt:lpstr>
      <vt:lpstr>Slide 17</vt:lpstr>
      <vt:lpstr>Computation Distribution for Speaker Identification</vt:lpstr>
      <vt:lpstr>CASE STUDY</vt:lpstr>
      <vt:lpstr>Social Application</vt:lpstr>
      <vt:lpstr>Network Constraint - Examples</vt:lpstr>
      <vt:lpstr>Social Psychology Study</vt:lpstr>
      <vt:lpstr>Slide 23</vt:lpstr>
      <vt:lpstr>Slide 24</vt:lpstr>
      <vt:lpstr>Summary</vt:lpstr>
      <vt:lpstr>THANK YOU  KIRAN K. RACHURI COMPUTER LABORATORY UNIVERSITY OF CAMBRIDGE EMAIL: KKR27@CAM.AC.UK 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SociableSense: Exploring the Trade-offs of Adaptive Sampling and Computation Offloading for Social Sensing</dc:title>
  <dc:subject/>
  <dc:creator/>
  <cp:keywords/>
  <dc:description/>
  <cp:lastModifiedBy/>
  <cp:revision>1</cp:revision>
  <dcterms:created xsi:type="dcterms:W3CDTF">2010-02-01T21:33:28Z</dcterms:created>
  <dcterms:modified xsi:type="dcterms:W3CDTF">2011-09-19T14:05:29Z</dcterms:modified>
  <cp:category/>
</cp:coreProperties>
</file>