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8" r:id="rId4"/>
    <p:sldId id="288" r:id="rId5"/>
    <p:sldId id="283" r:id="rId6"/>
    <p:sldId id="264" r:id="rId7"/>
    <p:sldId id="304" r:id="rId8"/>
    <p:sldId id="296" r:id="rId9"/>
    <p:sldId id="269" r:id="rId10"/>
    <p:sldId id="270" r:id="rId11"/>
    <p:sldId id="290" r:id="rId12"/>
    <p:sldId id="302" r:id="rId13"/>
    <p:sldId id="294" r:id="rId14"/>
    <p:sldId id="297" r:id="rId15"/>
    <p:sldId id="299" r:id="rId16"/>
    <p:sldId id="307" r:id="rId17"/>
    <p:sldId id="273" r:id="rId18"/>
    <p:sldId id="274" r:id="rId19"/>
    <p:sldId id="275" r:id="rId20"/>
    <p:sldId id="298" r:id="rId21"/>
    <p:sldId id="276" r:id="rId22"/>
    <p:sldId id="301" r:id="rId23"/>
    <p:sldId id="305" r:id="rId24"/>
    <p:sldId id="300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BED"/>
    <a:srgbClr val="F3B329"/>
    <a:srgbClr val="001934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64526" autoAdjust="0"/>
  </p:normalViewPr>
  <p:slideViewPr>
    <p:cSldViewPr snapToGrid="0" snapToObjects="1">
      <p:cViewPr>
        <p:scale>
          <a:sx n="75" d="100"/>
          <a:sy n="75" d="100"/>
        </p:scale>
        <p:origin x="-14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1MHz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Availability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5MHz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Availability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20MHz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Availability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6056840"/>
        <c:axId val="-2096053784"/>
      </c:barChart>
      <c:catAx>
        <c:axId val="-2096056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6053784"/>
        <c:crosses val="autoZero"/>
        <c:auto val="1"/>
        <c:lblAlgn val="ctr"/>
        <c:lblOffset val="100"/>
        <c:noMultiLvlLbl val="0"/>
      </c:catAx>
      <c:valAx>
        <c:axId val="-20960537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096056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B104-87A3-B646-A072-F1E9CA8A3D99}" type="datetimeFigureOut">
              <a:rPr lang="en-US" smtClean="0"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484D-542D-884C-B91F-ED6254139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8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66EC-D380-FD47-A64A-C6B2E60EE797}" type="datetimeFigureOut">
              <a:rPr lang="en-US" smtClean="0"/>
              <a:t>9/11/12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60ED-B5BA-1343-8F2F-369F73AB0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0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7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02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8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4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2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3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1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60ED-B5BA-1343-8F2F-369F73AB0E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56095" cy="5388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0BD-B451-5D45-BFEE-A2FF042AA79B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7A7F-5ED4-3B4D-8316-C205F60EA3EA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68FA-F25C-FD41-B8AD-C630D78A3BF4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B671-B75E-294F-A33C-E2F8D2E68038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F0A2-517D-7B42-B059-45077C5CEBC3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6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DBC-8D73-4640-B1F3-E8985E2FE837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599-82CC-B947-9DD3-A208D1C473C1}" type="datetime1">
              <a:rPr lang="en-US" smtClean="0"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A82D-0504-794B-B8E3-5349CF7A67C6}" type="datetime1">
              <a:rPr lang="en-US" smtClean="0"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2E85-3C42-BE43-B714-2FA0CAF466F1}" type="datetime1">
              <a:rPr lang="en-US" smtClean="0"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2133-D934-3E4F-9F6D-E0A5302B71F1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026E-D976-774B-AEEE-CE3678FEA9EA}" type="datetime1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D34-77D2-C748-85A8-7035086168F0}" type="datetime1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FE49-9090-1540-BFCE-7CFFC5282BB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9144000" cy="399142"/>
          </a:xfrm>
          <a:prstGeom prst="rect">
            <a:avLst/>
          </a:prstGeom>
          <a:solidFill>
            <a:srgbClr val="0019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coe-4c-rev-whitem-horiz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340"/>
            <a:ext cx="2999618" cy="6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Building Efficient Spectrum-Agile Devices for Dummies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147" y="3759980"/>
            <a:ext cx="4317578" cy="10221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3B329"/>
                </a:solidFill>
              </a:rPr>
              <a:t>Eugene Chai, Kang G. Shin</a:t>
            </a:r>
            <a:endParaRPr lang="en-US" sz="3000" b="1" dirty="0">
              <a:solidFill>
                <a:srgbClr val="F3B329"/>
              </a:solidFill>
            </a:endParaRPr>
          </a:p>
          <a:p>
            <a:r>
              <a:rPr lang="en-US" sz="2200" dirty="0" smtClean="0">
                <a:solidFill>
                  <a:srgbClr val="F3B329"/>
                </a:solidFill>
              </a:rPr>
              <a:t>University of Michigan – Ann Arbor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782081"/>
            <a:ext cx="7772400" cy="900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00" b="1" dirty="0" err="1" smtClean="0">
                <a:solidFill>
                  <a:srgbClr val="F3B329"/>
                </a:solidFill>
              </a:rPr>
              <a:t>Jeongkeun</a:t>
            </a:r>
            <a:r>
              <a:rPr lang="en-US" sz="8600" b="1" dirty="0" smtClean="0">
                <a:solidFill>
                  <a:srgbClr val="F3B329"/>
                </a:solidFill>
              </a:rPr>
              <a:t> “JK” Lee, Sung-</a:t>
            </a:r>
            <a:r>
              <a:rPr lang="en-US" sz="8600" b="1" dirty="0" err="1" smtClean="0">
                <a:solidFill>
                  <a:srgbClr val="F3B329"/>
                </a:solidFill>
              </a:rPr>
              <a:t>Ju</a:t>
            </a:r>
            <a:r>
              <a:rPr lang="en-US" sz="8600" b="1" dirty="0" smtClean="0">
                <a:solidFill>
                  <a:srgbClr val="F3B329"/>
                </a:solidFill>
              </a:rPr>
              <a:t> Lee, Raul </a:t>
            </a:r>
            <a:r>
              <a:rPr lang="en-US" sz="8600" b="1" dirty="0" err="1" smtClean="0">
                <a:solidFill>
                  <a:srgbClr val="F3B329"/>
                </a:solidFill>
              </a:rPr>
              <a:t>Etkin</a:t>
            </a:r>
            <a:endParaRPr lang="en-US" sz="8600" b="1" dirty="0" smtClean="0">
              <a:solidFill>
                <a:srgbClr val="F3B329"/>
              </a:solidFill>
            </a:endParaRPr>
          </a:p>
          <a:p>
            <a:r>
              <a:rPr lang="en-US" sz="6200" dirty="0" smtClean="0">
                <a:solidFill>
                  <a:srgbClr val="F3B329"/>
                </a:solidFill>
              </a:rPr>
              <a:t>Hewlett Packard Labs – Palo Alto</a:t>
            </a:r>
            <a:endParaRPr lang="en-US" sz="6200" dirty="0">
              <a:solidFill>
                <a:srgbClr val="F3B329"/>
              </a:solidFill>
            </a:endParaRPr>
          </a:p>
        </p:txBody>
      </p:sp>
      <p:pic>
        <p:nvPicPr>
          <p:cNvPr id="7" name="Picture 6" descr="coe-4c-cse-v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1" y="5892401"/>
            <a:ext cx="3808610" cy="868839"/>
          </a:xfrm>
          <a:prstGeom prst="rect">
            <a:avLst/>
          </a:prstGeom>
        </p:spPr>
      </p:pic>
      <p:pic>
        <p:nvPicPr>
          <p:cNvPr id="5" name="Picture 4" descr="HPR_Blue_RGB_150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2" y="5892401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Spectrum Agreement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162384" y="3788533"/>
            <a:ext cx="2507351" cy="2646660"/>
            <a:chOff x="2994956" y="3803941"/>
            <a:chExt cx="2507351" cy="2646660"/>
          </a:xfrm>
        </p:grpSpPr>
        <p:sp>
          <p:nvSpPr>
            <p:cNvPr id="4" name="Rectangle 3"/>
            <p:cNvSpPr/>
            <p:nvPr/>
          </p:nvSpPr>
          <p:spPr>
            <a:xfrm>
              <a:off x="3726273" y="4012600"/>
              <a:ext cx="1776034" cy="40137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 smtClean="0"/>
                <a:t>P1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26273" y="5231064"/>
              <a:ext cx="1776034" cy="401376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400" dirty="0" smtClean="0"/>
                <a:t>Empty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26273" y="6033817"/>
              <a:ext cx="1776034" cy="40137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 smtClean="0"/>
                <a:t>P4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26273" y="4413977"/>
              <a:ext cx="1776034" cy="401376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400" dirty="0" smtClean="0"/>
                <a:t>Empty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6273" y="4829688"/>
              <a:ext cx="1776034" cy="40137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 smtClean="0"/>
                <a:t>P2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6273" y="5632440"/>
              <a:ext cx="1776034" cy="40137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466436" y="3880358"/>
              <a:ext cx="0" cy="25702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2241165" y="4843482"/>
              <a:ext cx="196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Frequency</a:t>
              </a:r>
              <a:endParaRPr lang="en-US" sz="2400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9820631"/>
                </p:ext>
              </p:extLst>
            </p:nvPr>
          </p:nvGraphicFramePr>
          <p:xfrm>
            <a:off x="4345520" y="3924591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8" name="Equation" r:id="rId4" imgW="114300" imgH="165100" progId="Equation.3">
                    <p:embed/>
                  </p:oleObj>
                </mc:Choice>
                <mc:Fallback>
                  <p:oleObj name="Equation" r:id="rId4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5520" y="3924591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1949952"/>
                </p:ext>
              </p:extLst>
            </p:nvPr>
          </p:nvGraphicFramePr>
          <p:xfrm>
            <a:off x="4345520" y="3803941"/>
            <a:ext cx="114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" name="Equation" r:id="rId6" imgW="114300" imgH="406400" progId="Equation.3">
                    <p:embed/>
                  </p:oleObj>
                </mc:Choice>
                <mc:Fallback>
                  <p:oleObj name="Equation" r:id="rId6" imgW="1143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45520" y="3803941"/>
                          <a:ext cx="1143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3514668"/>
                </p:ext>
              </p:extLst>
            </p:nvPr>
          </p:nvGraphicFramePr>
          <p:xfrm>
            <a:off x="4345520" y="3924591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0" name="Equation" r:id="rId8" imgW="114300" imgH="165100" progId="Equation.3">
                    <p:embed/>
                  </p:oleObj>
                </mc:Choice>
                <mc:Fallback>
                  <p:oleObj name="Equation" r:id="rId8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45520" y="3924591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0" y="1272496"/>
            <a:ext cx="9143999" cy="584776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Solution: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I-FOP </a:t>
            </a:r>
            <a:r>
              <a:rPr lang="en-US" sz="3200" b="1" dirty="0" smtClean="0"/>
              <a:t>(In-Front Of Preamble)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0338" y="2072099"/>
            <a:ext cx="5965408" cy="1084096"/>
            <a:chOff x="1420338" y="2072099"/>
            <a:chExt cx="5965408" cy="1084096"/>
          </a:xfrm>
        </p:grpSpPr>
        <p:sp>
          <p:nvSpPr>
            <p:cNvPr id="24" name="Rectangle 23"/>
            <p:cNvSpPr/>
            <p:nvPr/>
          </p:nvSpPr>
          <p:spPr>
            <a:xfrm>
              <a:off x="1420338" y="2647833"/>
              <a:ext cx="1009266" cy="50836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 smtClean="0"/>
                <a:t>I-FOP</a:t>
              </a:r>
              <a:endParaRPr lang="en-US" sz="2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88282" y="2647833"/>
              <a:ext cx="1860046" cy="5083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COTS Preamble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6060" y="2647833"/>
              <a:ext cx="2969686" cy="5083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Data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ft Bracket 28"/>
            <p:cNvSpPr/>
            <p:nvPr/>
          </p:nvSpPr>
          <p:spPr>
            <a:xfrm rot="5400000">
              <a:off x="4375399" y="-165236"/>
              <a:ext cx="71469" cy="5469467"/>
            </a:xfrm>
            <a:prstGeom prst="leftBracket">
              <a:avLst/>
            </a:prstGeom>
            <a:ln w="38100" cmpd="sng">
              <a:solidFill>
                <a:srgbClr val="6325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36181" y="2072099"/>
              <a:ext cx="318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Composite Rodin Frame</a:t>
              </a:r>
              <a:endParaRPr lang="en-US" sz="2400" dirty="0"/>
            </a:p>
          </p:txBody>
        </p:sp>
      </p:grpSp>
      <p:sp>
        <p:nvSpPr>
          <p:cNvPr id="31" name="Bent Arrow 30"/>
          <p:cNvSpPr/>
          <p:nvPr/>
        </p:nvSpPr>
        <p:spPr>
          <a:xfrm rot="10800000" flipH="1">
            <a:off x="1903270" y="3372577"/>
            <a:ext cx="842174" cy="20828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-1542253" y="3826800"/>
            <a:ext cx="3798617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Transmitter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Spectrum Agreement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272496"/>
            <a:ext cx="9143999" cy="584776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Solution: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I-FOP </a:t>
            </a:r>
            <a:r>
              <a:rPr lang="en-US" sz="3200" b="1" dirty="0" smtClean="0"/>
              <a:t>(In-Front Of Preamble)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11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9134" y="3476906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P1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278204" y="4786065"/>
            <a:ext cx="1757695" cy="4312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549134" y="5648570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P4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1278204" y="3908158"/>
            <a:ext cx="1757695" cy="4312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549134" y="4354812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P2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1549134" y="5217317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P3</a:t>
            </a:r>
            <a:endParaRPr lang="en-US" sz="24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29423" y="3334821"/>
            <a:ext cx="0" cy="2913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133732" y="4448570"/>
            <a:ext cx="14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111674" y="6248778"/>
            <a:ext cx="239271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6203953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4287044" y="3558410"/>
            <a:ext cx="4856955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PN Sequences P1,…,P4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7044" y="4478357"/>
            <a:ext cx="4856955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Order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87044" y="5426512"/>
            <a:ext cx="4856955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Arrival Time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16200000">
            <a:off x="-996156" y="3820871"/>
            <a:ext cx="2706423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Receiver</a:t>
            </a:r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20338" y="2072099"/>
            <a:ext cx="5965408" cy="1084096"/>
            <a:chOff x="1420338" y="2072099"/>
            <a:chExt cx="5965408" cy="1084096"/>
          </a:xfrm>
        </p:grpSpPr>
        <p:sp>
          <p:nvSpPr>
            <p:cNvPr id="27" name="Rectangle 26"/>
            <p:cNvSpPr/>
            <p:nvPr/>
          </p:nvSpPr>
          <p:spPr>
            <a:xfrm>
              <a:off x="1420338" y="2647833"/>
              <a:ext cx="1009266" cy="50836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 smtClean="0"/>
                <a:t>I-FOP</a:t>
              </a:r>
              <a:endParaRPr lang="en-US" sz="2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88282" y="2647833"/>
              <a:ext cx="1860046" cy="5083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COTS Preamble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6060" y="2647833"/>
              <a:ext cx="2969686" cy="5083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Data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Left Bracket 47"/>
            <p:cNvSpPr/>
            <p:nvPr/>
          </p:nvSpPr>
          <p:spPr>
            <a:xfrm rot="5400000">
              <a:off x="4375399" y="-165236"/>
              <a:ext cx="71469" cy="5469467"/>
            </a:xfrm>
            <a:prstGeom prst="leftBracket">
              <a:avLst/>
            </a:prstGeom>
            <a:ln w="38100" cmpd="sng">
              <a:solidFill>
                <a:srgbClr val="6325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36181" y="2072099"/>
              <a:ext cx="3185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Composite Rodin Frame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38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Spectrum Agreement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9134" y="3248045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P1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1278204" y="4557204"/>
            <a:ext cx="1757695" cy="4312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549134" y="5419709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P4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1278204" y="3679297"/>
            <a:ext cx="1757695" cy="43125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549134" y="4125951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P2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1549134" y="4988456"/>
            <a:ext cx="1757695" cy="4312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/>
              <a:t>P3</a:t>
            </a:r>
            <a:endParaRPr lang="en-US" sz="24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29423" y="3105960"/>
            <a:ext cx="0" cy="2913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133732" y="4219709"/>
            <a:ext cx="14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111674" y="6019917"/>
            <a:ext cx="239271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5975092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pic>
        <p:nvPicPr>
          <p:cNvPr id="3" name="Picture 2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2665952"/>
            <a:ext cx="3657600" cy="685800"/>
          </a:xfrm>
          <a:prstGeom prst="rect">
            <a:avLst/>
          </a:prstGeom>
        </p:spPr>
      </p:pic>
      <p:pic>
        <p:nvPicPr>
          <p:cNvPr id="4" name="Picture 3" descr="corr_hit-slid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2444529"/>
            <a:ext cx="36576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0465" y="2686092"/>
            <a:ext cx="50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0465" y="3008382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pic>
        <p:nvPicPr>
          <p:cNvPr id="29" name="Picture 28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2912046"/>
            <a:ext cx="3657600" cy="685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40465" y="3254476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pic>
        <p:nvPicPr>
          <p:cNvPr id="47" name="Picture 46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3159740"/>
            <a:ext cx="3657600" cy="6858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840465" y="350217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pic>
        <p:nvPicPr>
          <p:cNvPr id="49" name="Picture 48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4890721"/>
            <a:ext cx="3657600" cy="685800"/>
          </a:xfrm>
          <a:prstGeom prst="rect">
            <a:avLst/>
          </a:prstGeom>
        </p:spPr>
      </p:pic>
      <p:pic>
        <p:nvPicPr>
          <p:cNvPr id="50" name="Picture 49" descr="corr_hit-slid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6070309"/>
            <a:ext cx="3657600" cy="6858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823863" y="6294444"/>
            <a:ext cx="50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40465" y="5233151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pic>
        <p:nvPicPr>
          <p:cNvPr id="53" name="Picture 52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5136815"/>
            <a:ext cx="3657600" cy="685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840465" y="547924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pic>
        <p:nvPicPr>
          <p:cNvPr id="55" name="Picture 54" descr="corr_miss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19" y="5384509"/>
            <a:ext cx="3657600" cy="6858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840465" y="5726939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57" name="Left Bracket 56"/>
          <p:cNvSpPr/>
          <p:nvPr/>
        </p:nvSpPr>
        <p:spPr>
          <a:xfrm>
            <a:off x="4741333" y="2563060"/>
            <a:ext cx="45719" cy="1285880"/>
          </a:xfrm>
          <a:prstGeom prst="leftBracke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Left Bracket 57"/>
          <p:cNvSpPr/>
          <p:nvPr/>
        </p:nvSpPr>
        <p:spPr>
          <a:xfrm>
            <a:off x="4741333" y="5383118"/>
            <a:ext cx="45719" cy="1285880"/>
          </a:xfrm>
          <a:prstGeom prst="leftBracke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993466" y="2444529"/>
            <a:ext cx="321733" cy="4311580"/>
          </a:xfrm>
          <a:prstGeom prst="roundRect">
            <a:avLst/>
          </a:prstGeom>
          <a:noFill/>
          <a:ln w="381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20950930">
            <a:off x="3525916" y="3110638"/>
            <a:ext cx="1126935" cy="39397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412565">
            <a:off x="3521094" y="5691799"/>
            <a:ext cx="1126935" cy="39397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5820419" y="3957042"/>
            <a:ext cx="822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624346" y="1799398"/>
            <a:ext cx="805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 searches for P1,…, P4 in each </a:t>
            </a:r>
            <a:r>
              <a:rPr lang="en-US" sz="2400" dirty="0" err="1" smtClean="0"/>
              <a:t>subband</a:t>
            </a:r>
            <a:r>
              <a:rPr lang="en-US" sz="2400" dirty="0" smtClean="0"/>
              <a:t> simultaneously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 rot="16200000">
            <a:off x="-996156" y="3820871"/>
            <a:ext cx="2706423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Receiver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5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Rodin</a:t>
            </a:r>
            <a:r>
              <a:rPr lang="en-US" dirty="0"/>
              <a:t>: Spectrum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586972"/>
            <a:ext cx="3708400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Device Addressing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810680"/>
            <a:ext cx="3708400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Receiver Complexity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56492"/>
            <a:ext cx="3708400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Preamble Collision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2202385"/>
            <a:ext cx="855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 frame with an association preamble address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71905"/>
            <a:ext cx="855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Same PN sequences; same order; same transmit instant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54133"/>
            <a:ext cx="764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Parallel search over multiple </a:t>
            </a:r>
            <a:r>
              <a:rPr lang="en-US" sz="2800" dirty="0" err="1" smtClean="0"/>
              <a:t>subbands</a:t>
            </a:r>
            <a:r>
              <a:rPr lang="en-US" sz="2800" dirty="0" smtClean="0"/>
              <a:t> in hardware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741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Solution: </a:t>
            </a:r>
            <a:r>
              <a:rPr lang="en-US" b="1" dirty="0" smtClean="0"/>
              <a:t>Rodin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7865" y="5469476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PHY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557865" y="3945491"/>
            <a:ext cx="1337734" cy="694267"/>
          </a:xfrm>
          <a:prstGeom prst="rect">
            <a:avLst/>
          </a:prstGeom>
          <a:solidFill>
            <a:srgbClr val="37609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557865" y="3183492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NET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557865" y="2421494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TRANS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557865" y="1642565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APP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57865" y="4707477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12" name="Left Bracket 11"/>
          <p:cNvSpPr/>
          <p:nvPr/>
        </p:nvSpPr>
        <p:spPr>
          <a:xfrm>
            <a:off x="1320799" y="1811867"/>
            <a:ext cx="118534" cy="269240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5724" y="286054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COTS</a:t>
            </a:r>
            <a:endParaRPr lang="en-US" sz="2800" dirty="0"/>
          </a:p>
        </p:txBody>
      </p:sp>
      <p:sp>
        <p:nvSpPr>
          <p:cNvPr id="15" name="Left Bracket 14"/>
          <p:cNvSpPr/>
          <p:nvPr/>
        </p:nvSpPr>
        <p:spPr>
          <a:xfrm>
            <a:off x="1320799" y="4800600"/>
            <a:ext cx="118534" cy="1253077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7746" y="5140133"/>
            <a:ext cx="78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SDR</a:t>
            </a:r>
            <a:endParaRPr lang="en-US" sz="2800" dirty="0"/>
          </a:p>
        </p:txBody>
      </p:sp>
      <p:sp>
        <p:nvSpPr>
          <p:cNvPr id="17" name="Right Bracket 16"/>
          <p:cNvSpPr/>
          <p:nvPr/>
        </p:nvSpPr>
        <p:spPr>
          <a:xfrm>
            <a:off x="2963333" y="4312920"/>
            <a:ext cx="127000" cy="822960"/>
          </a:xfrm>
          <a:prstGeom prst="rightBracket">
            <a:avLst/>
          </a:prstGeom>
          <a:ln w="76200" cmpd="sng">
            <a:solidFill>
              <a:srgbClr val="6325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6800" y="2113787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Hybrid Architecture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6800" y="3454479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Per-Frame Spectrum Shaping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01" y="4792222"/>
            <a:ext cx="5537198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Spectrum-Agile Preamble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797578" y="1811867"/>
            <a:ext cx="118534" cy="4241810"/>
          </a:xfrm>
          <a:prstGeom prst="leftBracket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69235" y="3523817"/>
            <a:ext cx="1425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Rodin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5624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Rodin Compare?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8267" y="1651821"/>
            <a:ext cx="3657600" cy="46484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Picasso (SIGCOMM 2012)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867" y="1651821"/>
            <a:ext cx="2878666" cy="46484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WiFi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</a:rPr>
              <a:t>NC (NSDI 2012)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267" y="3217252"/>
            <a:ext cx="5943600" cy="46484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Spectrum Virtualization Layer (</a:t>
            </a:r>
            <a:r>
              <a:rPr lang="en-US" sz="2400" b="1" dirty="0" err="1" smtClean="0">
                <a:solidFill>
                  <a:schemeClr val="tx1"/>
                </a:solidFill>
              </a:rPr>
              <a:t>DySpan</a:t>
            </a:r>
            <a:r>
              <a:rPr lang="en-US" sz="2400" b="1" dirty="0" smtClean="0">
                <a:solidFill>
                  <a:schemeClr val="tx1"/>
                </a:solidFill>
              </a:rPr>
              <a:t> 2012)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269" y="4967024"/>
            <a:ext cx="2455332" cy="46484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Jello</a:t>
            </a:r>
            <a:r>
              <a:rPr lang="en-US" sz="2400" b="1" dirty="0" smtClean="0">
                <a:solidFill>
                  <a:schemeClr val="tx1"/>
                </a:solidFill>
              </a:rPr>
              <a:t> (NSDI 2010)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267" y="2116662"/>
            <a:ext cx="773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Concurrent operations over sub-channels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8267" y="3829585"/>
            <a:ext cx="678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Software layer between standard PHY and channel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8267" y="5465731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Flow-based spectrum allocation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521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77067" y="1896533"/>
            <a:ext cx="3657600" cy="592667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Spectrum Shaping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067" y="3437466"/>
            <a:ext cx="3657600" cy="592667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I-FOP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067" y="4876799"/>
            <a:ext cx="3657600" cy="592667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Throughput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&amp; Evaluation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50792"/>
            <a:ext cx="3314095" cy="54179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rgbClr val="000000"/>
                </a:solidFill>
              </a:rPr>
              <a:t>Spectrum Shaping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4525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FPGA and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implementations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10MHz COTS signal split into two 5MHz </a:t>
            </a:r>
            <a:r>
              <a:rPr lang="en-US" sz="2800" dirty="0" err="1" smtClean="0"/>
              <a:t>subbands</a:t>
            </a:r>
            <a:r>
              <a:rPr lang="en-US" sz="2800" dirty="0" smtClean="0"/>
              <a:t> separated by 10MHz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Interference BW is 2.5, 5 and 10MHz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332734"/>
            <a:ext cx="3314095" cy="54179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rgbClr val="000000"/>
                </a:solidFill>
              </a:rPr>
              <a:t>Parameters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238" y="2074333"/>
            <a:ext cx="8857429" cy="2258401"/>
            <a:chOff x="157238" y="2074333"/>
            <a:chExt cx="8857429" cy="2258401"/>
          </a:xfrm>
        </p:grpSpPr>
        <p:pic>
          <p:nvPicPr>
            <p:cNvPr id="3" name="Picture 2" descr="exp_setu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38" y="2074333"/>
              <a:ext cx="8857429" cy="2055912"/>
            </a:xfrm>
            <a:prstGeom prst="rect">
              <a:avLst/>
            </a:prstGeom>
          </p:spPr>
        </p:pic>
        <p:sp useBgFill="1">
          <p:nvSpPr>
            <p:cNvPr id="11" name="Rectangle 10"/>
            <p:cNvSpPr/>
            <p:nvPr/>
          </p:nvSpPr>
          <p:spPr>
            <a:xfrm>
              <a:off x="542712" y="3657600"/>
              <a:ext cx="2302088" cy="472645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2" name="Rectangle 11"/>
            <p:cNvSpPr/>
            <p:nvPr/>
          </p:nvSpPr>
          <p:spPr>
            <a:xfrm>
              <a:off x="3314095" y="3657600"/>
              <a:ext cx="2002972" cy="472645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3" name="Rectangle 12"/>
            <p:cNvSpPr/>
            <p:nvPr/>
          </p:nvSpPr>
          <p:spPr>
            <a:xfrm>
              <a:off x="5317067" y="3623734"/>
              <a:ext cx="2184400" cy="709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4" name="Rectangle 13"/>
            <p:cNvSpPr/>
            <p:nvPr/>
          </p:nvSpPr>
          <p:spPr>
            <a:xfrm>
              <a:off x="7179732" y="3556002"/>
              <a:ext cx="1507067" cy="709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Spectrum Shaping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486" y="1233697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 1</a:t>
            </a:r>
            <a:r>
              <a:rPr lang="en-US" sz="2000" dirty="0" smtClean="0"/>
              <a:t>: Spectrum shaping </a:t>
            </a:r>
            <a:r>
              <a:rPr lang="en-US" sz="2000" dirty="0" err="1" smtClean="0"/>
              <a:t>vs</a:t>
            </a:r>
            <a:r>
              <a:rPr lang="en-US" sz="2000" dirty="0" smtClean="0"/>
              <a:t> no spectrum shaping. No interference.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33836"/>
            <a:ext cx="9144000" cy="523220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Spectrum shaping does not distort the </a:t>
            </a:r>
            <a:r>
              <a:rPr lang="en-US" sz="2800" b="1" dirty="0" smtClean="0">
                <a:solidFill>
                  <a:srgbClr val="000000"/>
                </a:solidFill>
              </a:rPr>
              <a:t>signal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43568" y="1701463"/>
            <a:ext cx="4819264" cy="1228780"/>
            <a:chOff x="157238" y="2074333"/>
            <a:chExt cx="8857429" cy="2258401"/>
          </a:xfrm>
        </p:grpSpPr>
        <p:pic>
          <p:nvPicPr>
            <p:cNvPr id="10" name="Picture 9" descr="exp_setup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38" y="2074333"/>
              <a:ext cx="8857429" cy="2055912"/>
            </a:xfrm>
            <a:prstGeom prst="rect">
              <a:avLst/>
            </a:prstGeom>
          </p:spPr>
        </p:pic>
        <p:sp useBgFill="1">
          <p:nvSpPr>
            <p:cNvPr id="11" name="Rectangle 10"/>
            <p:cNvSpPr/>
            <p:nvPr/>
          </p:nvSpPr>
          <p:spPr>
            <a:xfrm>
              <a:off x="542712" y="3657600"/>
              <a:ext cx="2302088" cy="472645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2" name="Rectangle 11"/>
            <p:cNvSpPr/>
            <p:nvPr/>
          </p:nvSpPr>
          <p:spPr>
            <a:xfrm>
              <a:off x="3314094" y="3657599"/>
              <a:ext cx="2002972" cy="472645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3" name="Rectangle 12"/>
            <p:cNvSpPr/>
            <p:nvPr/>
          </p:nvSpPr>
          <p:spPr>
            <a:xfrm>
              <a:off x="5317067" y="3623734"/>
              <a:ext cx="2184400" cy="709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 useBgFill="1">
          <p:nvSpPr>
            <p:cNvPr id="14" name="Rectangle 13"/>
            <p:cNvSpPr/>
            <p:nvPr/>
          </p:nvSpPr>
          <p:spPr>
            <a:xfrm>
              <a:off x="7179732" y="3556002"/>
              <a:ext cx="1507067" cy="709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evm_per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407178"/>
            <a:ext cx="5445277" cy="3451752"/>
          </a:xfrm>
          <a:prstGeom prst="rect">
            <a:avLst/>
          </a:prstGeom>
        </p:spPr>
      </p:pic>
      <p:sp>
        <p:nvSpPr>
          <p:cNvPr id="15" name="Left Bracket 14"/>
          <p:cNvSpPr/>
          <p:nvPr/>
        </p:nvSpPr>
        <p:spPr>
          <a:xfrm rot="16200000">
            <a:off x="4961467" y="2155415"/>
            <a:ext cx="118533" cy="82296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857327" y="2721517"/>
            <a:ext cx="343747" cy="343747"/>
          </a:xfrm>
          <a:prstGeom prst="downArrow">
            <a:avLst/>
          </a:prstGeom>
          <a:solidFill>
            <a:srgbClr val="00193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eft Bracket 16"/>
          <p:cNvSpPr/>
          <p:nvPr/>
        </p:nvSpPr>
        <p:spPr>
          <a:xfrm rot="16200000">
            <a:off x="6480248" y="2148443"/>
            <a:ext cx="118533" cy="82296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8012512" y="2155414"/>
            <a:ext cx="118533" cy="82296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Bent Arrow 4"/>
          <p:cNvSpPr/>
          <p:nvPr/>
        </p:nvSpPr>
        <p:spPr>
          <a:xfrm rot="10800000">
            <a:off x="5861188" y="2721517"/>
            <a:ext cx="827478" cy="1359416"/>
          </a:xfrm>
          <a:prstGeom prst="bentArrow">
            <a:avLst/>
          </a:prstGeom>
          <a:solidFill>
            <a:srgbClr val="00193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5861189" y="2721517"/>
            <a:ext cx="2278319" cy="2104483"/>
          </a:xfrm>
          <a:prstGeom prst="bentArrow">
            <a:avLst>
              <a:gd name="adj1" fmla="val 11063"/>
              <a:gd name="adj2" fmla="val 9764"/>
              <a:gd name="adj3" fmla="val 10381"/>
              <a:gd name="adj4" fmla="val 43750"/>
            </a:avLst>
          </a:prstGeom>
          <a:solidFill>
            <a:srgbClr val="00193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be_ev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9" y="1682283"/>
            <a:ext cx="6398029" cy="4055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Spectrum Shaping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486" y="1417638"/>
            <a:ext cx="546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 2</a:t>
            </a:r>
            <a:r>
              <a:rPr lang="en-US" sz="2000" dirty="0" smtClean="0"/>
              <a:t>: Spectrum shaping </a:t>
            </a:r>
            <a:r>
              <a:rPr lang="en-US" sz="2000" i="1" dirty="0" smtClean="0"/>
              <a:t>with</a:t>
            </a:r>
            <a:r>
              <a:rPr lang="en-US" sz="2000" dirty="0" smtClean="0"/>
              <a:t> interference</a:t>
            </a:r>
            <a:endParaRPr lang="en-US" sz="2000" dirty="0"/>
          </a:p>
        </p:txBody>
      </p:sp>
      <p:sp>
        <p:nvSpPr>
          <p:cNvPr id="19" name="Oval 18"/>
          <p:cNvSpPr/>
          <p:nvPr/>
        </p:nvSpPr>
        <p:spPr>
          <a:xfrm>
            <a:off x="4250266" y="3945468"/>
            <a:ext cx="1962403" cy="254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73447"/>
            <a:ext cx="9143999" cy="523220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Rodin can avoid interference effectively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33067" y="3777736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Without shaping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6200000">
            <a:off x="2527766" y="4702771"/>
            <a:ext cx="1023538" cy="253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486" y="5246171"/>
            <a:ext cx="241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With shaping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75043" y="3318639"/>
            <a:ext cx="31563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 Vector Magnitude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3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Fast Spectrum Shaping?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212915"/>
            <a:ext cx="8686800" cy="1901471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26535480"/>
              </p:ext>
            </p:extLst>
          </p:nvPr>
        </p:nvGraphicFramePr>
        <p:xfrm>
          <a:off x="609600" y="4636271"/>
          <a:ext cx="7933535" cy="208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866" y="4286472"/>
            <a:ext cx="530688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/>
              <a:t>Median Channel Availability =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3 seconds, </a:t>
            </a:r>
            <a:r>
              <a:rPr lang="en-US" sz="2000" b="1" dirty="0" err="1" smtClean="0">
                <a:solidFill>
                  <a:srgbClr val="FF0000"/>
                </a:solidFill>
              </a:rPr>
              <a:t>approx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 useBgFill="1">
        <p:nvSpPr>
          <p:cNvPr id="4" name="TextBox 3"/>
          <p:cNvSpPr txBox="1"/>
          <p:nvPr/>
        </p:nvSpPr>
        <p:spPr>
          <a:xfrm>
            <a:off x="125596" y="2912787"/>
            <a:ext cx="96800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300MHz</a:t>
            </a:r>
            <a:endParaRPr 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8072847" y="2908239"/>
            <a:ext cx="80021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~1GHz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5734" y="3114386"/>
            <a:ext cx="5783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about allocation over time?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60143"/>
            <a:ext cx="748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measurement traces from RWTH Aachen University: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7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603905"/>
            <a:ext cx="1557867" cy="541791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rgbClr val="000000"/>
                </a:solidFill>
              </a:rPr>
              <a:t>I-FOP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691457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Implemented using </a:t>
            </a:r>
            <a:r>
              <a:rPr lang="en-US" sz="2800" dirty="0" err="1" smtClean="0"/>
              <a:t>WARPLab</a:t>
            </a:r>
            <a:r>
              <a:rPr lang="en-US" sz="2800" dirty="0" smtClean="0"/>
              <a:t> and </a:t>
            </a:r>
            <a:r>
              <a:rPr lang="en-US" sz="2800" dirty="0" err="1" smtClean="0"/>
              <a:t>Matlab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5 WARP devices placed throughout an office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20MHz channel with 8 </a:t>
            </a:r>
            <a:r>
              <a:rPr lang="en-US" sz="2800" dirty="0" err="1" smtClean="0"/>
              <a:t>subbands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Preamble consists of 4 sequences transmitted over 4 </a:t>
            </a:r>
            <a:r>
              <a:rPr lang="en-US" sz="2800" dirty="0" err="1" smtClean="0"/>
              <a:t>subbands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I-FOP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7486" y="1417638"/>
            <a:ext cx="481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Experiment 3: </a:t>
            </a:r>
            <a:r>
              <a:rPr lang="en-US" sz="2000" dirty="0" smtClean="0"/>
              <a:t>I-FOP under varying SIR levels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7487" y="1714286"/>
            <a:ext cx="793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randomly select 3 devices as transmitter, receiver and interferer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48464"/>
            <a:ext cx="9144000" cy="954107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Detection ratio increases with increasing preamble sequence length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num_correct-exp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6" y="2083618"/>
            <a:ext cx="5307426" cy="336436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54988"/>
              </p:ext>
            </p:extLst>
          </p:nvPr>
        </p:nvGraphicFramePr>
        <p:xfrm>
          <a:off x="6054912" y="2438401"/>
          <a:ext cx="2792756" cy="24141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96378"/>
                <a:gridCol w="1396378"/>
              </a:tblGrid>
              <a:tr h="859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Preamble 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Delay (</a:t>
                      </a:r>
                      <a:r>
                        <a:rPr lang="en-US" sz="2000" dirty="0" err="1" smtClean="0"/>
                        <a:t>microsec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49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1.8</a:t>
                      </a:r>
                      <a:endParaRPr lang="en-US" sz="2800" dirty="0"/>
                    </a:p>
                  </a:txBody>
                  <a:tcPr/>
                </a:tc>
              </a:tr>
              <a:tr h="49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3.65</a:t>
                      </a:r>
                      <a:endParaRPr lang="en-US" sz="2800" dirty="0"/>
                    </a:p>
                  </a:txBody>
                  <a:tcPr/>
                </a:tc>
              </a:tr>
              <a:tr h="49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5.56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1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tx_opp-5250-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918370"/>
            <a:ext cx="6783384" cy="3652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486" y="1417638"/>
            <a:ext cx="7600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Experiment 4: </a:t>
            </a:r>
            <a:r>
              <a:rPr lang="en-US" sz="2000" dirty="0" smtClean="0"/>
              <a:t>Transmission opportunities in 1.5GHz spectrum band centered at 5.25GHz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8464"/>
            <a:ext cx="9144000" cy="954107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More transmit opportunities with smaller </a:t>
            </a:r>
            <a:r>
              <a:rPr lang="en-US" sz="2800" b="1" dirty="0" err="1" smtClean="0"/>
              <a:t>subband</a:t>
            </a:r>
            <a:r>
              <a:rPr lang="en-US" sz="2800" b="1" dirty="0" smtClean="0"/>
              <a:t> bandwidth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749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6001" y="1502303"/>
            <a:ext cx="4893732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Spectrum Agile Networks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2184401"/>
            <a:ext cx="763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well do current protocols work under spectrum agility?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6001" y="3077105"/>
            <a:ext cx="4893732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Whitespace Networks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3746733"/>
            <a:ext cx="689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happens if we change the operating frequency?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016001" y="4668835"/>
            <a:ext cx="4893732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Integrated Hybrid Platform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600" y="5338467"/>
            <a:ext cx="514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we build a more integrated device?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125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1866" y="1588986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Hybrid Architecture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1866" y="2573217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Per-Frame Spectrum Shaping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1866" y="3635735"/>
            <a:ext cx="5537198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Spectrum-Agile Preamble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306" y="5080001"/>
            <a:ext cx="7935882" cy="1077218"/>
          </a:xfrm>
          <a:prstGeom prst="rect">
            <a:avLst/>
          </a:prstGeom>
          <a:solidFill>
            <a:srgbClr val="F3B32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Rodin</a:t>
            </a:r>
            <a:r>
              <a:rPr lang="en-US" sz="3200" dirty="0" smtClean="0">
                <a:solidFill>
                  <a:schemeClr val="tx1"/>
                </a:solidFill>
              </a:rPr>
              <a:t> is the key to enabling large scale spectrum agile networks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" y="387048"/>
            <a:ext cx="9156706" cy="647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1" y="27456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263" y="1421921"/>
            <a:ext cx="8828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Option 1: Commercial Off-The Shelf (COTS) Devices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710267" y="2071536"/>
            <a:ext cx="6180666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MAC: Incompatible preambles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0267" y="3053669"/>
            <a:ext cx="6180666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PHY: Monolithic spectrum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63" y="4080454"/>
            <a:ext cx="6070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Option 2: Software Defined Radios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710267" y="4721505"/>
            <a:ext cx="5384800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FPGA: Complex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0267" y="5670307"/>
            <a:ext cx="5384800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Software: Slow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Solution: </a:t>
            </a:r>
            <a:r>
              <a:rPr lang="en-US" b="1" dirty="0" smtClean="0"/>
              <a:t>Rodin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7865" y="5469476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PHY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557865" y="3945491"/>
            <a:ext cx="1337734" cy="694267"/>
          </a:xfrm>
          <a:prstGeom prst="rect">
            <a:avLst/>
          </a:prstGeom>
          <a:solidFill>
            <a:srgbClr val="37609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557865" y="3183492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NET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557865" y="2421494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TRANS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557865" y="1642565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APP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57865" y="4707477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12" name="Left Bracket 11"/>
          <p:cNvSpPr/>
          <p:nvPr/>
        </p:nvSpPr>
        <p:spPr>
          <a:xfrm>
            <a:off x="1320799" y="1811867"/>
            <a:ext cx="118534" cy="269240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5724" y="286054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COTS</a:t>
            </a:r>
            <a:endParaRPr lang="en-US" sz="2800" dirty="0"/>
          </a:p>
        </p:txBody>
      </p:sp>
      <p:sp>
        <p:nvSpPr>
          <p:cNvPr id="15" name="Left Bracket 14"/>
          <p:cNvSpPr/>
          <p:nvPr/>
        </p:nvSpPr>
        <p:spPr>
          <a:xfrm>
            <a:off x="1320799" y="4800600"/>
            <a:ext cx="118534" cy="1253077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7746" y="5140133"/>
            <a:ext cx="78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SDR</a:t>
            </a:r>
            <a:endParaRPr lang="en-US" sz="2800" dirty="0"/>
          </a:p>
        </p:txBody>
      </p:sp>
      <p:sp>
        <p:nvSpPr>
          <p:cNvPr id="17" name="Right Bracket 16"/>
          <p:cNvSpPr/>
          <p:nvPr/>
        </p:nvSpPr>
        <p:spPr>
          <a:xfrm>
            <a:off x="2963333" y="4312920"/>
            <a:ext cx="127000" cy="822960"/>
          </a:xfrm>
          <a:prstGeom prst="rightBracket">
            <a:avLst/>
          </a:prstGeom>
          <a:ln w="76200" cmpd="sng">
            <a:solidFill>
              <a:srgbClr val="6325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6800" y="2113787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Hybrid Architecture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6800" y="3454479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Per-Frame Spectrum Shaping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01" y="4792222"/>
            <a:ext cx="5537198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Spectrum-Agile Preamble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797578" y="1811867"/>
            <a:ext cx="118534" cy="4241810"/>
          </a:xfrm>
          <a:prstGeom prst="leftBracket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69235" y="3523817"/>
            <a:ext cx="1425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Rodin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946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941057" y="2443480"/>
            <a:ext cx="1495214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Empty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8927" y="2854960"/>
            <a:ext cx="1495214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Empty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Rodin</a:t>
            </a:r>
            <a:r>
              <a:rPr lang="en-US" dirty="0"/>
              <a:t>: Spectrum Shaping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993" y="4500880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5993" y="4089400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5993" y="3677920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85993" y="3266440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21741" y="2145453"/>
            <a:ext cx="0" cy="3064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88920" y="3601719"/>
            <a:ext cx="171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Frequency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06769" y="5210386"/>
            <a:ext cx="69745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0807" y="5210386"/>
            <a:ext cx="92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385993" y="2854960"/>
            <a:ext cx="1495214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Empty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5993" y="2443480"/>
            <a:ext cx="1495214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Empty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4793" y="4089400"/>
            <a:ext cx="1495214" cy="411480"/>
          </a:xfrm>
          <a:prstGeom prst="rect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88927" y="4500880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688927" y="3264476"/>
            <a:ext cx="1495214" cy="1234440"/>
            <a:chOff x="3720253" y="3178387"/>
            <a:chExt cx="1495214" cy="1234440"/>
          </a:xfrm>
        </p:grpSpPr>
        <p:sp>
          <p:nvSpPr>
            <p:cNvPr id="20" name="Rectangle 19"/>
            <p:cNvSpPr/>
            <p:nvPr/>
          </p:nvSpPr>
          <p:spPr>
            <a:xfrm>
              <a:off x="3720253" y="4001347"/>
              <a:ext cx="1495214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20253" y="3589867"/>
              <a:ext cx="1495214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20253" y="3178387"/>
              <a:ext cx="1495214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688927" y="2443480"/>
            <a:ext cx="1495214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Empty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5208" y="1573189"/>
            <a:ext cx="298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Rodin detects interference and reshapes next frame</a:t>
            </a: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3355342" y="2281075"/>
            <a:ext cx="0" cy="180636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83860" y="3264476"/>
            <a:ext cx="1495214" cy="411480"/>
          </a:xfrm>
          <a:prstGeom prst="rect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52697" y="4498916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52697" y="3675956"/>
            <a:ext cx="1495214" cy="411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83860" y="4089400"/>
            <a:ext cx="1495214" cy="411480"/>
          </a:xfrm>
          <a:prstGeom prst="rect">
            <a:avLst/>
          </a:prstGeom>
          <a:solidFill>
            <a:srgbClr val="C050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952697" y="2852996"/>
            <a:ext cx="1495214" cy="822960"/>
            <a:chOff x="1526753" y="4128347"/>
            <a:chExt cx="1495214" cy="822960"/>
          </a:xfrm>
        </p:grpSpPr>
        <p:sp>
          <p:nvSpPr>
            <p:cNvPr id="34" name="Rectangle 33"/>
            <p:cNvSpPr/>
            <p:nvPr/>
          </p:nvSpPr>
          <p:spPr>
            <a:xfrm>
              <a:off x="1526753" y="4539827"/>
              <a:ext cx="1495214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26753" y="4128347"/>
              <a:ext cx="1495214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3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-0.06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  <p:bldP spid="18" grpId="0" animBg="1"/>
      <p:bldP spid="19" grpId="0" animBg="1"/>
      <p:bldP spid="25" grpId="0" animBg="1"/>
      <p:bldP spid="26" grpId="0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29400" y="2832220"/>
            <a:ext cx="2370668" cy="3528482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3601" y="2827868"/>
            <a:ext cx="1905000" cy="3528482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9202" y="2827868"/>
            <a:ext cx="2133600" cy="3528482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32" y="2827868"/>
            <a:ext cx="2370668" cy="3528482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Spectrum Shaping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97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Rodin splits a monolithic spectrum into two </a:t>
            </a:r>
            <a:r>
              <a:rPr lang="en-US" sz="2400" dirty="0" err="1" smtClean="0"/>
              <a:t>subbands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2" y="1879303"/>
            <a:ext cx="9046602" cy="4262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732" y="4809066"/>
            <a:ext cx="1355484" cy="400110"/>
          </a:xfrm>
          <a:prstGeom prst="rect">
            <a:avLst/>
          </a:prstGeom>
          <a:solidFill>
            <a:srgbClr val="F3B329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COTS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86916" y="4819709"/>
            <a:ext cx="1374896" cy="400110"/>
          </a:xfrm>
          <a:prstGeom prst="rect">
            <a:avLst/>
          </a:prstGeom>
          <a:solidFill>
            <a:srgbClr val="F3B329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 Channel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006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399" y="4199455"/>
            <a:ext cx="3962400" cy="2070629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399" y="2128826"/>
            <a:ext cx="3962400" cy="2070629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6132" y="4199455"/>
            <a:ext cx="3962400" cy="2070629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6132" y="2128826"/>
            <a:ext cx="3962400" cy="2070629"/>
          </a:xfrm>
          <a:prstGeom prst="rect">
            <a:avLst/>
          </a:prstGeom>
          <a:solidFill>
            <a:srgbClr val="F3B32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Filter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5" y="2229896"/>
            <a:ext cx="8873066" cy="38819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5465" y="1412876"/>
            <a:ext cx="658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Problem: Frequency offset between devices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2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Solution: </a:t>
            </a:r>
            <a:r>
              <a:rPr lang="en-US" b="1" dirty="0" smtClean="0"/>
              <a:t>Rodin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7865" y="5469476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PHY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557865" y="3945491"/>
            <a:ext cx="1337734" cy="694267"/>
          </a:xfrm>
          <a:prstGeom prst="rect">
            <a:avLst/>
          </a:prstGeom>
          <a:solidFill>
            <a:srgbClr val="37609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557865" y="3183492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NET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557865" y="2421494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TRANS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557865" y="1642565"/>
            <a:ext cx="1337734" cy="694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APP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557865" y="4707477"/>
            <a:ext cx="1337734" cy="694267"/>
          </a:xfrm>
          <a:prstGeom prst="rect">
            <a:avLst/>
          </a:prstGeom>
          <a:solidFill>
            <a:srgbClr val="C0504D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MAC</a:t>
            </a:r>
            <a:endParaRPr lang="en-US" sz="3600" b="1" dirty="0"/>
          </a:p>
        </p:txBody>
      </p:sp>
      <p:sp>
        <p:nvSpPr>
          <p:cNvPr id="12" name="Left Bracket 11"/>
          <p:cNvSpPr/>
          <p:nvPr/>
        </p:nvSpPr>
        <p:spPr>
          <a:xfrm>
            <a:off x="1320799" y="1811867"/>
            <a:ext cx="118534" cy="2692400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5724" y="286054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COTS</a:t>
            </a:r>
            <a:endParaRPr lang="en-US" sz="2800" dirty="0"/>
          </a:p>
        </p:txBody>
      </p:sp>
      <p:sp>
        <p:nvSpPr>
          <p:cNvPr id="15" name="Left Bracket 14"/>
          <p:cNvSpPr/>
          <p:nvPr/>
        </p:nvSpPr>
        <p:spPr>
          <a:xfrm>
            <a:off x="1320799" y="4800600"/>
            <a:ext cx="118534" cy="1253077"/>
          </a:xfrm>
          <a:prstGeom prst="leftBracke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7746" y="5140133"/>
            <a:ext cx="78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SDR</a:t>
            </a:r>
            <a:endParaRPr lang="en-US" sz="2800" dirty="0"/>
          </a:p>
        </p:txBody>
      </p:sp>
      <p:sp>
        <p:nvSpPr>
          <p:cNvPr id="17" name="Right Bracket 16"/>
          <p:cNvSpPr/>
          <p:nvPr/>
        </p:nvSpPr>
        <p:spPr>
          <a:xfrm>
            <a:off x="2963333" y="4312920"/>
            <a:ext cx="127000" cy="822960"/>
          </a:xfrm>
          <a:prstGeom prst="rightBracket">
            <a:avLst/>
          </a:prstGeom>
          <a:ln w="76200" cmpd="sng">
            <a:solidFill>
              <a:srgbClr val="6325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6800" y="2113787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Hybrid Architecture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6800" y="3454479"/>
            <a:ext cx="5537199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Per-Frame Spectrum Shaping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01" y="4792222"/>
            <a:ext cx="5537198" cy="615413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Spectrum-Agile Preamble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797578" y="1811867"/>
            <a:ext cx="118534" cy="4241810"/>
          </a:xfrm>
          <a:prstGeom prst="leftBracket">
            <a:avLst/>
          </a:prstGeom>
          <a:ln w="381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69235" y="3523817"/>
            <a:ext cx="1425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Rodin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920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Rodin</a:t>
            </a:r>
            <a:r>
              <a:rPr lang="en-US" dirty="0" smtClean="0"/>
              <a:t>: Spectrum Agreement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339932"/>
            <a:ext cx="9143998" cy="465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Why is spectrum agreement hard?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9860" y="1907832"/>
            <a:ext cx="365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actual spectrum allocation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65261" y="2277164"/>
            <a:ext cx="1644837" cy="2089006"/>
            <a:chOff x="1565261" y="2277164"/>
            <a:chExt cx="1644837" cy="2089006"/>
          </a:xfrm>
        </p:grpSpPr>
        <p:sp>
          <p:nvSpPr>
            <p:cNvPr id="5" name="Rectangle 4"/>
            <p:cNvSpPr/>
            <p:nvPr/>
          </p:nvSpPr>
          <p:spPr>
            <a:xfrm>
              <a:off x="2076186" y="2397169"/>
              <a:ext cx="1133912" cy="32622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6186" y="3049619"/>
              <a:ext cx="1133912" cy="32622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6186" y="3387495"/>
              <a:ext cx="1133912" cy="326225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Empty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186" y="3713720"/>
              <a:ext cx="1133912" cy="32622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6186" y="4039945"/>
              <a:ext cx="1133912" cy="326225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6186" y="2723394"/>
              <a:ext cx="1133912" cy="326225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Empty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910290" y="2277164"/>
              <a:ext cx="0" cy="2089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1166511" y="3109620"/>
              <a:ext cx="1166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88413" y="190783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the receiver sees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77467" y="2277164"/>
            <a:ext cx="1644837" cy="2089006"/>
            <a:chOff x="5877467" y="2277164"/>
            <a:chExt cx="1644837" cy="2089006"/>
          </a:xfrm>
        </p:grpSpPr>
        <p:sp>
          <p:nvSpPr>
            <p:cNvPr id="18" name="Rectangle 17"/>
            <p:cNvSpPr/>
            <p:nvPr/>
          </p:nvSpPr>
          <p:spPr>
            <a:xfrm>
              <a:off x="6388392" y="2397169"/>
              <a:ext cx="1133912" cy="3262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Occupied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88392" y="3049619"/>
              <a:ext cx="1133912" cy="3262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Occupied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88392" y="3387495"/>
              <a:ext cx="1133912" cy="326225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Empty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88392" y="3713720"/>
              <a:ext cx="1133912" cy="3262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Occupied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88392" y="4039945"/>
              <a:ext cx="1133912" cy="3262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Occupied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88392" y="2723394"/>
              <a:ext cx="1133912" cy="326225"/>
            </a:xfrm>
            <a:prstGeom prst="rect">
              <a:avLst/>
            </a:prstGeom>
            <a:noFill/>
            <a:ln w="19050" cmpd="sng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Empty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222496" y="2277164"/>
              <a:ext cx="0" cy="2089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5478717" y="3109620"/>
              <a:ext cx="1166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4613749"/>
            <a:ext cx="9143999" cy="400110"/>
          </a:xfrm>
          <a:prstGeom prst="rect">
            <a:avLst/>
          </a:prstGeom>
          <a:solidFill>
            <a:srgbClr val="F3B329"/>
          </a:solidFill>
          <a:ln>
            <a:solidFill>
              <a:srgbClr val="F3B32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receiver does not know which </a:t>
            </a:r>
            <a:r>
              <a:rPr lang="en-US" sz="2000" b="1" dirty="0" err="1" smtClean="0"/>
              <a:t>subbands</a:t>
            </a:r>
            <a:r>
              <a:rPr lang="en-US" sz="2000" b="1" dirty="0" smtClean="0"/>
              <a:t> are assigned to each transmitter 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77541" y="5318756"/>
            <a:ext cx="371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transmitter uses </a:t>
            </a:r>
            <a:r>
              <a:rPr lang="en-US" i="1" dirty="0" smtClean="0"/>
              <a:t>M</a:t>
            </a:r>
            <a:r>
              <a:rPr lang="en-US" dirty="0" smtClean="0"/>
              <a:t> out of </a:t>
            </a:r>
            <a:r>
              <a:rPr lang="en-US" i="1" dirty="0" smtClean="0"/>
              <a:t>N</a:t>
            </a:r>
            <a:r>
              <a:rPr lang="en-US" dirty="0" smtClean="0"/>
              <a:t> total </a:t>
            </a:r>
            <a:r>
              <a:rPr lang="en-US" dirty="0" err="1" smtClean="0"/>
              <a:t>subbands</a:t>
            </a:r>
            <a:r>
              <a:rPr lang="en-US" dirty="0" smtClean="0"/>
              <a:t>, the number of possible combinations 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E49-9090-1540-BFCE-7CFFC5282BBE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5289550"/>
            <a:ext cx="256539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10893</TotalTime>
  <Words>790</Words>
  <Application>Microsoft Macintosh PowerPoint</Application>
  <PresentationFormat>On-screen Show (4:3)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Building Efficient Spectrum-Agile Devices for Dummies</vt:lpstr>
      <vt:lpstr>Why Fast Spectrum Shaping?</vt:lpstr>
      <vt:lpstr>How Can We Do This?</vt:lpstr>
      <vt:lpstr>Our Solution: Rodin</vt:lpstr>
      <vt:lpstr>Rodin: Spectrum Shaping</vt:lpstr>
      <vt:lpstr>Rodin: Spectrum Shaping</vt:lpstr>
      <vt:lpstr>Rodin: Filter Design</vt:lpstr>
      <vt:lpstr>Our Solution: Rodin</vt:lpstr>
      <vt:lpstr>Rodin: Spectrum Agreement</vt:lpstr>
      <vt:lpstr>Rodin: Spectrum Agreement</vt:lpstr>
      <vt:lpstr>Rodin: Spectrum Agreement</vt:lpstr>
      <vt:lpstr>Rodin: Spectrum Agreement</vt:lpstr>
      <vt:lpstr>Rodin: Spectrum Agreement</vt:lpstr>
      <vt:lpstr>Our Solution: Rodin</vt:lpstr>
      <vt:lpstr>How Does Rodin Compare?</vt:lpstr>
      <vt:lpstr>Evaluation</vt:lpstr>
      <vt:lpstr>Implementation &amp; Evaluation</vt:lpstr>
      <vt:lpstr>Evaluation: Spectrum Shaping</vt:lpstr>
      <vt:lpstr>Evaluation: Spectrum Shaping</vt:lpstr>
      <vt:lpstr>Implementation &amp; Evaluation</vt:lpstr>
      <vt:lpstr>Evaluation: I-FOP</vt:lpstr>
      <vt:lpstr>Simulations</vt:lpstr>
      <vt:lpstr>Where do we go from here?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Efficient Spectrum-Agile Devices for Dummies</dc:title>
  <dc:creator>Eugene</dc:creator>
  <cp:lastModifiedBy>Eugene</cp:lastModifiedBy>
  <cp:revision>488</cp:revision>
  <cp:lastPrinted>2012-09-11T15:54:16Z</cp:lastPrinted>
  <dcterms:created xsi:type="dcterms:W3CDTF">2012-08-06T18:54:02Z</dcterms:created>
  <dcterms:modified xsi:type="dcterms:W3CDTF">2012-09-11T16:07:45Z</dcterms:modified>
</cp:coreProperties>
</file>