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5.xml" ContentType="application/vnd.openxmlformats-officedocument.presentationml.tags+xml"/>
  <Override PartName="/ppt/notesSlides/notesSlide10.xml" ContentType="application/vnd.openxmlformats-officedocument.presentationml.notesSlide+xml"/>
  <Override PartName="/ppt/tags/tag6.xml" ContentType="application/vnd.openxmlformats-officedocument.presentationml.tags+xml"/>
  <Override PartName="/ppt/notesSlides/notesSlide11.xml" ContentType="application/vnd.openxmlformats-officedocument.presentationml.notesSlide+xml"/>
  <Override PartName="/ppt/tags/tag7.xml" ContentType="application/vnd.openxmlformats-officedocument.presentationml.tags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tags/tag9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1.xml" ContentType="application/vnd.openxmlformats-officedocument.presentationml.tags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8" r:id="rId3"/>
    <p:sldId id="314" r:id="rId4"/>
    <p:sldId id="278" r:id="rId5"/>
    <p:sldId id="263" r:id="rId6"/>
    <p:sldId id="309" r:id="rId7"/>
    <p:sldId id="290" r:id="rId8"/>
    <p:sldId id="259" r:id="rId9"/>
    <p:sldId id="319" r:id="rId10"/>
    <p:sldId id="269" r:id="rId11"/>
    <p:sldId id="317" r:id="rId12"/>
    <p:sldId id="291" r:id="rId13"/>
    <p:sldId id="294" r:id="rId14"/>
    <p:sldId id="295" r:id="rId15"/>
    <p:sldId id="311" r:id="rId16"/>
    <p:sldId id="281" r:id="rId17"/>
    <p:sldId id="297" r:id="rId18"/>
    <p:sldId id="310" r:id="rId19"/>
    <p:sldId id="274" r:id="rId20"/>
    <p:sldId id="273" r:id="rId21"/>
    <p:sldId id="279" r:id="rId22"/>
    <p:sldId id="261" r:id="rId23"/>
    <p:sldId id="307" r:id="rId24"/>
    <p:sldId id="264" r:id="rId25"/>
    <p:sldId id="299" r:id="rId26"/>
    <p:sldId id="301" r:id="rId27"/>
    <p:sldId id="300" r:id="rId28"/>
    <p:sldId id="303" r:id="rId29"/>
    <p:sldId id="304" r:id="rId30"/>
    <p:sldId id="302" r:id="rId31"/>
    <p:sldId id="305" r:id="rId32"/>
    <p:sldId id="318" r:id="rId33"/>
    <p:sldId id="267" r:id="rId34"/>
    <p:sldId id="283" r:id="rId35"/>
    <p:sldId id="298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ong Li" initials="DL" lastIdx="4" clrIdx="0"/>
  <p:cmAuthor id="1" name="Windows User" initials="WU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0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6" autoAdjust="0"/>
    <p:restoredTop sz="83434" autoAdjust="0"/>
  </p:normalViewPr>
  <p:slideViewPr>
    <p:cSldViewPr>
      <p:cViewPr>
        <p:scale>
          <a:sx n="66" d="100"/>
          <a:sy n="66" d="100"/>
        </p:scale>
        <p:origin x="-220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592C32-5384-41CA-BFC4-8918FCAE2793}" type="datetimeFigureOut">
              <a:rPr lang="zh-CN" altLang="en-US" smtClean="0"/>
              <a:pPr/>
              <a:t>2012/8/30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0B265-7104-4B29-89F6-B21B6544AEA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8708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73739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We propose to use accelerometers to detect lane-change events. Most smart phones are equipped with  3-Axis accelerometers.</a:t>
            </a:r>
          </a:p>
          <a:p>
            <a:endParaRPr lang="en-US" dirty="0" smtClean="0"/>
          </a:p>
          <a:p>
            <a:r>
              <a:rPr lang="en-US" dirty="0" smtClean="0"/>
              <a:t>Accelerometers are used to measure the proper acceleration (force) it receives along certain direction.  In the driving scenario, whenever a lane-change event happens, the accelerometer mounted on the vehicle will receive forces (with some specific pattern, i.e., a wave shape) along the width of the vehicle.</a:t>
            </a:r>
          </a:p>
          <a:p>
            <a:endParaRPr lang="en-US" dirty="0" smtClean="0"/>
          </a:p>
          <a:p>
            <a:r>
              <a:rPr lang="en-US" dirty="0" smtClean="0"/>
              <a:t>In our Experiment, one smart phone was mounted on the dashboard of the vehicle. The smart phone gives 100 3D(XYZ) readings per second. </a:t>
            </a:r>
          </a:p>
          <a:p>
            <a:r>
              <a:rPr lang="en-US" dirty="0" smtClean="0"/>
              <a:t>Those readings are re-oriented to the vehicle (X'Y'Z'), so that we can calculate the acceleration along the width of the vehicle (Y'). Please refer to P. Mohan EMNETS 2008</a:t>
            </a:r>
          </a:p>
          <a:p>
            <a:endParaRPr lang="en-US" dirty="0" smtClean="0"/>
          </a:p>
          <a:p>
            <a:r>
              <a:rPr lang="en-US" dirty="0" smtClean="0"/>
              <a:t>To cancel out the noise and inaccuracy of the accelerometer, we compute the value of a reading at any point by taking an average of readings received in the previous 0.5 second</a:t>
            </a:r>
          </a:p>
          <a:p>
            <a:endParaRPr lang="en-US" dirty="0" smtClean="0"/>
          </a:p>
          <a:p>
            <a:r>
              <a:rPr lang="en-US" dirty="0" smtClean="0"/>
              <a:t>We maintain two values: the max and min readings within the last 3 seconds. Whenever the difference of those two values exceed some threshold, a lane-change event was reported.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dots are the raw readings along the width of the vehicle (Y'). </a:t>
            </a:r>
          </a:p>
          <a:p>
            <a:r>
              <a:rPr lang="en-US" dirty="0" smtClean="0"/>
              <a:t>Black Line is the smoothed shape by taking an average within the last 0.5s.  Noise are well cancelled.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replot</a:t>
            </a:r>
            <a:r>
              <a:rPr lang="en-US" altLang="zh-CN" dirty="0" smtClean="0"/>
              <a:t> the figure</a:t>
            </a:r>
            <a:endParaRPr lang="en-US" dirty="0" smtClean="0"/>
          </a:p>
          <a:p>
            <a:r>
              <a:rPr lang="en-US" dirty="0" smtClean="0"/>
              <a:t>Blue Lines are the ground truth. (6 lane-change events and 1 noise event)</a:t>
            </a:r>
          </a:p>
          <a:p>
            <a:r>
              <a:rPr lang="en-US" dirty="0" smtClean="0"/>
              <a:t>Green line shows the corresponding max-min difference at any give time. </a:t>
            </a:r>
          </a:p>
          <a:p>
            <a:r>
              <a:rPr lang="en-US" dirty="0" smtClean="0"/>
              <a:t>The threshold for green line is 1.08 in this graph to filter out the noise.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conclusion of this slides is that 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 dots are the raw readings along the width of the vehicle (Y'). </a:t>
            </a:r>
          </a:p>
          <a:p>
            <a:r>
              <a:rPr lang="en-US" dirty="0" smtClean="0"/>
              <a:t>Black Line is the smoothed shape by taking an average within the last 0.5s.  Noise are well cancelled.</a:t>
            </a:r>
          </a:p>
          <a:p>
            <a:r>
              <a:rPr lang="en-US" altLang="zh-CN" dirty="0" smtClean="0"/>
              <a:t>--</a:t>
            </a:r>
            <a:r>
              <a:rPr lang="en-US" altLang="zh-CN" dirty="0" err="1" smtClean="0"/>
              <a:t>replot</a:t>
            </a:r>
            <a:r>
              <a:rPr lang="en-US" altLang="zh-CN" dirty="0" smtClean="0"/>
              <a:t> the figure</a:t>
            </a:r>
          </a:p>
          <a:p>
            <a:endParaRPr lang="en-US" dirty="0" smtClean="0"/>
          </a:p>
          <a:p>
            <a:r>
              <a:rPr lang="en-US" dirty="0" smtClean="0"/>
              <a:t>Blue Lines are the ground truth. (6 lane-change events and 1 noise event)</a:t>
            </a:r>
          </a:p>
          <a:p>
            <a:r>
              <a:rPr lang="en-US" dirty="0" smtClean="0"/>
              <a:t>Green line shows the corresponding max-min difference at any give time. </a:t>
            </a:r>
          </a:p>
          <a:p>
            <a:r>
              <a:rPr lang="en-US" dirty="0" smtClean="0"/>
              <a:t>The threshold for green line is 1.08 in this graph to filter out the noise. </a:t>
            </a:r>
          </a:p>
          <a:p>
            <a:r>
              <a:rPr lang="en-US" dirty="0" smtClean="0"/>
              <a:t>The</a:t>
            </a:r>
            <a:r>
              <a:rPr lang="en-US" baseline="0" dirty="0" smtClean="0"/>
              <a:t> conclusion of this slides is that :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page describes</a:t>
            </a:r>
            <a:r>
              <a:rPr lang="en-US" baseline="0" dirty="0" smtClean="0"/>
              <a:t> the ideal process of discovering cars and figuring out lanes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463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practice, phone has 802.11</a:t>
            </a:r>
            <a:r>
              <a:rPr lang="en-US" baseline="0" dirty="0" smtClean="0"/>
              <a:t> protocol, radios has </a:t>
            </a:r>
            <a:r>
              <a:rPr lang="en-US" baseline="0" dirty="0" err="1" smtClean="0"/>
              <a:t>zigbee</a:t>
            </a:r>
            <a:r>
              <a:rPr lang="en-US" baseline="0" dirty="0" smtClean="0"/>
              <a:t> protocol, we have to use a laptop to bridge them.</a:t>
            </a:r>
          </a:p>
          <a:p>
            <a:endParaRPr lang="en-US" dirty="0" smtClean="0"/>
          </a:p>
          <a:p>
            <a:r>
              <a:rPr lang="en-US" dirty="0" smtClean="0"/>
              <a:t>In our experiment, we use a</a:t>
            </a:r>
            <a:r>
              <a:rPr lang="en-US" baseline="0" dirty="0" smtClean="0"/>
              <a:t> laptop connected with  a </a:t>
            </a:r>
            <a:r>
              <a:rPr lang="en-US" baseline="0" dirty="0" err="1" smtClean="0"/>
              <a:t>zigbee</a:t>
            </a:r>
            <a:r>
              <a:rPr lang="en-US" baseline="0" dirty="0" smtClean="0"/>
              <a:t> mote, to talk with the radios. The laptop talk with the phone using </a:t>
            </a:r>
            <a:r>
              <a:rPr lang="en-US" baseline="0" dirty="0" err="1" smtClean="0"/>
              <a:t>WiFi</a:t>
            </a:r>
            <a:r>
              <a:rPr lang="en-US" baseline="0" dirty="0" smtClean="0"/>
              <a:t>. (at this moment, in our real experiment, the phone is doing nothing, the laptop did the phone’s job for the sake of implementation simplicity).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Phone, laptop with a </a:t>
            </a:r>
            <a:r>
              <a:rPr lang="en-US" baseline="0" dirty="0" err="1" smtClean="0"/>
              <a:t>zigbee</a:t>
            </a:r>
            <a:r>
              <a:rPr lang="en-US" baseline="0" dirty="0" smtClean="0"/>
              <a:t> is inside the car. Other four radios are outside the car.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to find a metric to compare how</a:t>
            </a:r>
            <a:r>
              <a:rPr lang="en-US" baseline="0" dirty="0" smtClean="0"/>
              <a:t> good each position is. We use the classification accuracy of a model generated by the data collected for a position.</a:t>
            </a:r>
          </a:p>
          <a:p>
            <a:r>
              <a:rPr lang="en-US" dirty="0" smtClean="0"/>
              <a:t>Here we use SVM (Support Vector Machine) as the classification algorithm</a:t>
            </a:r>
          </a:p>
          <a:p>
            <a:r>
              <a:rPr lang="en-US" dirty="0" err="1" smtClean="0"/>
              <a:t>RapidMinder</a:t>
            </a:r>
            <a:r>
              <a:rPr lang="en-US" baseline="0" dirty="0" smtClean="0"/>
              <a:t> is a useful tool for data mining task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We derived</a:t>
            </a:r>
            <a:r>
              <a:rPr lang="en-US" altLang="zh-CN" baseline="0" dirty="0" smtClean="0"/>
              <a:t> 21 different configurations, from the two configuration.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Four</a:t>
            </a:r>
            <a:r>
              <a:rPr lang="en-US" baseline="0" dirty="0" smtClean="0"/>
              <a:t> cars are used : two sedans, one coupe, and one </a:t>
            </a:r>
            <a:r>
              <a:rPr lang="en-US" baseline="0" dirty="0" err="1" smtClean="0"/>
              <a:t>suv</a:t>
            </a:r>
            <a:endParaRPr lang="en-US" baseline="0" dirty="0" smtClean="0"/>
          </a:p>
          <a:p>
            <a:r>
              <a:rPr lang="en-US" baseline="0" dirty="0" smtClean="0"/>
              <a:t>Two road types: local drive with speed limit 35mph, freeway with speed limit 65mph</a:t>
            </a:r>
          </a:p>
          <a:p>
            <a:r>
              <a:rPr lang="en-US" baseline="0" dirty="0" smtClean="0"/>
              <a:t>Did test on light traffic condition and heavy traffic condition.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@</a:t>
            </a:r>
            <a:r>
              <a:rPr lang="en-US" altLang="zh-CN" dirty="0" err="1" smtClean="0"/>
              <a:t>Tarun</a:t>
            </a:r>
            <a:r>
              <a:rPr lang="en-US" altLang="zh-CN" dirty="0" smtClean="0"/>
              <a:t>: Do you have data about how much accident is caused by potholes?</a:t>
            </a:r>
          </a:p>
          <a:p>
            <a:endParaRPr lang="en-US" altLang="zh-CN" dirty="0" smtClean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35,000 annual fatalities(USA);  130,000 (India); 68,000 (China)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This is on light traffic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Local </a:t>
            </a:r>
            <a:r>
              <a:rPr lang="en-US" dirty="0" smtClean="0">
                <a:sym typeface="Wingdings" pitchFamily="2" charset="2"/>
              </a:rPr>
              <a:t> Freeway &gt;97.33%</a:t>
            </a:r>
            <a:r>
              <a:rPr lang="en-US" baseline="0" dirty="0" smtClean="0">
                <a:sym typeface="Wingdings" pitchFamily="2" charset="2"/>
              </a:rPr>
              <a:t> : training on local driving data set, testing on freeway.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Freeway Local &gt;99.39% :training on freeway, testing on local driving data.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Note that in the mixing</a:t>
            </a:r>
            <a:r>
              <a:rPr lang="en-US" baseline="0" dirty="0" smtClean="0"/>
              <a:t> data, different types of data is equally distributed.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Here Mix means Mix(Two Sedans, Coupe &amp; SUV), too long to write</a:t>
            </a:r>
            <a:r>
              <a:rPr lang="en-US" baseline="0" dirty="0" smtClean="0"/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ym typeface="Wingdings" pitchFamily="2" charset="2"/>
              </a:rPr>
              <a:t>Car body is not a so important feature,</a:t>
            </a:r>
            <a:r>
              <a:rPr lang="en-US" baseline="0" dirty="0" smtClean="0">
                <a:sym typeface="Wingdings" pitchFamily="2" charset="2"/>
              </a:rPr>
              <a:t> but this feature can improve the classification accuracy.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This indicates we may do not need to train for different car body cases.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itchFamily="2" charset="2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The accuracy of mix-mix is very high, that’s because Train and test both use Sedan is high, Tran and test both use Coupe and SUV is also high.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>
                <a:sym typeface="Wingdings" pitchFamily="2" charset="2"/>
              </a:rPr>
              <a:t>88.32% and 92.73% is the result when we using one car type as training set, and another car type as testing set.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4638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The animation shows a car in</a:t>
            </a:r>
            <a:r>
              <a:rPr lang="en-US" altLang="zh-CN" baseline="0" dirty="0" smtClean="0"/>
              <a:t> 9:00Am coordinate finds a new car in 8:00am coordinate system.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588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4638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dirty="0" smtClean="0"/>
              <a:t>Specifically, given two vehicles </a:t>
            </a:r>
            <a:r>
              <a:rPr lang="en-US" altLang="zh-CN" sz="1200" b="1" dirty="0" smtClean="0"/>
              <a:t>V</a:t>
            </a:r>
            <a:r>
              <a:rPr lang="en-US" altLang="zh-CN" sz="1200" b="1" baseline="-25000" dirty="0" smtClean="0"/>
              <a:t>1</a:t>
            </a:r>
            <a:r>
              <a:rPr lang="en-US" altLang="zh-CN" sz="1200" dirty="0" smtClean="0"/>
              <a:t> and </a:t>
            </a:r>
            <a:r>
              <a:rPr lang="en-US" altLang="zh-CN" sz="1200" b="1" dirty="0" smtClean="0"/>
              <a:t>V</a:t>
            </a:r>
            <a:r>
              <a:rPr lang="en-US" altLang="zh-CN" sz="1200" b="1" baseline="-25000" dirty="0" smtClean="0"/>
              <a:t>2</a:t>
            </a:r>
            <a:r>
              <a:rPr lang="en-US" altLang="zh-CN" sz="1200" dirty="0" smtClean="0"/>
              <a:t> , we seek to determine if </a:t>
            </a:r>
            <a:r>
              <a:rPr lang="en-US" altLang="zh-CN" sz="1200" b="1" dirty="0" smtClean="0"/>
              <a:t>V</a:t>
            </a:r>
            <a:r>
              <a:rPr lang="en-US" altLang="zh-CN" sz="1200" b="1" baseline="-25000" dirty="0" smtClean="0"/>
              <a:t>1</a:t>
            </a:r>
            <a:r>
              <a:rPr lang="en-US" altLang="zh-CN" sz="1200" dirty="0" smtClean="0"/>
              <a:t> is in front, back, left lane, same lane or in right lane with respect to </a:t>
            </a:r>
            <a:r>
              <a:rPr lang="en-US" altLang="zh-CN" sz="1200" b="1" dirty="0" smtClean="0"/>
              <a:t>V</a:t>
            </a:r>
            <a:r>
              <a:rPr lang="en-US" altLang="zh-CN" sz="1200" b="1" baseline="-25000" dirty="0" smtClean="0"/>
              <a:t>2</a:t>
            </a:r>
            <a:r>
              <a:rPr lang="en-US" altLang="zh-CN" sz="1200" dirty="0" smtClean="0"/>
              <a:t>’s lane.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Width</a:t>
            </a:r>
            <a:r>
              <a:rPr lang="en-US" altLang="zh-CN" baseline="0" dirty="0" smtClean="0"/>
              <a:t> of lane recommended by AASHTO</a:t>
            </a:r>
            <a:endParaRPr lang="en-US" altLang="zh-CN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 smtClean="0"/>
              <a:t>Lane width : ~3.6 meters</a:t>
            </a:r>
          </a:p>
          <a:p>
            <a:r>
              <a:rPr lang="en-US" altLang="zh-CN" dirty="0" smtClean="0"/>
              <a:t>. ( error will be &gt;54% in our test)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6463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http://blog.nielsen.com/nielsenwire/?p=30950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23811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Say</a:t>
            </a:r>
            <a:r>
              <a:rPr lang="en-US" altLang="zh-CN" baseline="0" dirty="0" smtClean="0"/>
              <a:t> this is illustration with 2 radios.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30B265-7104-4B29-89F6-B21B6544AEA1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92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SzPct val="90000"/>
              <a:defRPr/>
            </a:lvl1pPr>
            <a:lvl2pPr>
              <a:buSzPct val="90000"/>
              <a:defRPr/>
            </a:lvl2pPr>
            <a:lvl3pPr>
              <a:buSzPct val="90000"/>
              <a:defRPr/>
            </a:lvl3pPr>
            <a:lvl4pPr>
              <a:buSzPct val="90000"/>
              <a:defRPr/>
            </a:lvl4pPr>
            <a:lvl5pPr>
              <a:buSzPct val="90000"/>
              <a:defRPr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buSzPct val="90000"/>
              <a:defRPr/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>
            <a:normAutofit/>
          </a:bodyPr>
          <a:lstStyle>
            <a:lvl1pPr marL="342900" indent="-342900">
              <a:buSzPct val="80000"/>
              <a:buFontTx/>
              <a:buBlip>
                <a:blip r:embed="rId2"/>
              </a:buBlip>
              <a:defRPr sz="2800"/>
            </a:lvl1pPr>
            <a:lvl2pPr marL="742950" indent="-285750">
              <a:buSzPct val="80000"/>
              <a:buFontTx/>
              <a:buBlip>
                <a:blip r:embed="rId2"/>
              </a:buBlip>
              <a:defRPr sz="2400"/>
            </a:lvl2pPr>
            <a:lvl3pPr marL="1143000" indent="-228600">
              <a:buSzPct val="80000"/>
              <a:buFontTx/>
              <a:buBlip>
                <a:blip r:embed="rId2"/>
              </a:buBlip>
              <a:defRPr sz="2000"/>
            </a:lvl3pPr>
            <a:lvl4pPr marL="1600200" indent="-228600">
              <a:buSzPct val="80000"/>
              <a:buFontTx/>
              <a:buBlip>
                <a:blip r:embed="rId2"/>
              </a:buBlip>
              <a:defRPr sz="1800"/>
            </a:lvl4pPr>
            <a:lvl5pPr marL="2057400" indent="-228600">
              <a:buSzPct val="80000"/>
              <a:buFontTx/>
              <a:buBlip>
                <a:blip r:embed="rId2"/>
              </a:buBlip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1524000"/>
            <a:ext cx="5111750" cy="4602163"/>
          </a:xfrm>
        </p:spPr>
        <p:txBody>
          <a:bodyPr/>
          <a:lstStyle>
            <a:lvl1pPr>
              <a:buSzPct val="90000"/>
              <a:defRPr sz="3200"/>
            </a:lvl1pPr>
            <a:lvl2pPr>
              <a:buSzPct val="90000"/>
              <a:defRPr sz="2800"/>
            </a:lvl2pPr>
            <a:lvl3pPr>
              <a:buSzPct val="90000"/>
              <a:defRPr sz="2400"/>
            </a:lvl3pPr>
            <a:lvl4pPr>
              <a:buSzPct val="90000"/>
              <a:defRPr sz="2000"/>
            </a:lvl4pPr>
            <a:lvl5pPr>
              <a:buSzPct val="90000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2895600"/>
            <a:ext cx="3008313" cy="32305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21DEB-229E-4C79-9C74-12936314D8D1}" type="datetime1">
              <a:rPr lang="en-US" smtClean="0"/>
              <a:pPr/>
              <a:t>8/30/2012</a:t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Ohio State University</a:t>
            </a:r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/>
            <a:endParaRPr lang="zh-CN" altLang="zh-CN" sz="1800">
              <a:solidFill>
                <a:schemeClr val="bg1"/>
              </a:solidFill>
              <a:latin typeface="Arial Black" charset="0"/>
            </a:endParaRPr>
          </a:p>
        </p:txBody>
      </p:sp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328532" y="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328532" y="1547192"/>
            <a:ext cx="72390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371600" y="6356350"/>
            <a:ext cx="1752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21DEB-229E-4C79-9C74-12936314D8D1}" type="datetime1">
              <a:rPr lang="en-US" smtClean="0"/>
              <a:pPr/>
              <a:t>8/30/2012</a:t>
            </a:fld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657600" y="6324600"/>
            <a:ext cx="3124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7239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16" descr="OSU_99000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81000" y="228600"/>
            <a:ext cx="609600" cy="609600"/>
          </a:xfrm>
          <a:prstGeom prst="rect">
            <a:avLst/>
          </a:prstGeom>
          <a:noFill/>
        </p:spPr>
      </p:pic>
      <p:cxnSp>
        <p:nvCxnSpPr>
          <p:cNvPr id="10" name="直接连接符 9"/>
          <p:cNvCxnSpPr/>
          <p:nvPr userDrawn="1"/>
        </p:nvCxnSpPr>
        <p:spPr>
          <a:xfrm>
            <a:off x="374372" y="1143000"/>
            <a:ext cx="8382000" cy="0"/>
          </a:xfrm>
          <a:prstGeom prst="line">
            <a:avLst/>
          </a:prstGeom>
          <a:ln w="19050" cmpd="sng">
            <a:solidFill>
              <a:srgbClr val="FF0000"/>
            </a:solidFill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3" r:id="rId2"/>
    <p:sldLayoutId id="2147483674" r:id="rId3"/>
    <p:sldLayoutId id="2147483675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Tx/>
        <a:buBlip>
          <a:blip r:embed="rId1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0000"/>
        </a:buClr>
        <a:buSzPct val="80000"/>
        <a:buFontTx/>
        <a:buBlip>
          <a:blip r:embed="rId1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0000"/>
        </a:buClr>
        <a:buSzPct val="80000"/>
        <a:buFontTx/>
        <a:buBlip>
          <a:blip r:embed="rId14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SzPct val="80000"/>
        <a:buFontTx/>
        <a:buBlip>
          <a:blip r:embed="rId1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asun%7d@cse.ohio-state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8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0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13" Type="http://schemas.openxmlformats.org/officeDocument/2006/relationships/image" Target="../media/image35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12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11" Type="http://schemas.openxmlformats.org/officeDocument/2006/relationships/image" Target="../media/image33.jpeg"/><Relationship Id="rId5" Type="http://schemas.openxmlformats.org/officeDocument/2006/relationships/image" Target="../media/image27.jpeg"/><Relationship Id="rId10" Type="http://schemas.openxmlformats.org/officeDocument/2006/relationships/image" Target="../media/image32.gif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1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5.xml"/><Relationship Id="rId4" Type="http://schemas.openxmlformats.org/officeDocument/2006/relationships/image" Target="../media/image2.gi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9080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CN" b="1" dirty="0" smtClean="0"/>
              <a:t>MARVEL:</a:t>
            </a:r>
            <a:r>
              <a:rPr lang="zh-CN" altLang="en-US" b="1" dirty="0" smtClean="0"/>
              <a:t> </a:t>
            </a:r>
            <a:r>
              <a:rPr lang="en-US" altLang="zh-CN" b="1" dirty="0" smtClean="0"/>
              <a:t>Multiple Antenna based Relative Vehicle Localizer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4267200"/>
            <a:ext cx="6400800" cy="1752600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solidFill>
                  <a:schemeClr val="tx1"/>
                </a:solidFill>
                <a:cs typeface="Calibri"/>
              </a:rPr>
              <a:t>Dong 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Li+,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Tarun</a:t>
            </a:r>
            <a:r>
              <a:rPr lang="en-US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cs typeface="Calibri"/>
              </a:rPr>
              <a:t>Bansal</a:t>
            </a:r>
            <a:r>
              <a:rPr lang="en-US" altLang="zh-CN" dirty="0" smtClean="0">
                <a:solidFill>
                  <a:schemeClr val="tx1"/>
                </a:solidFill>
                <a:cs typeface="Calibri"/>
              </a:rPr>
              <a:t>+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, </a:t>
            </a:r>
            <a:r>
              <a:rPr lang="en-US" dirty="0" err="1">
                <a:solidFill>
                  <a:schemeClr val="tx1"/>
                </a:solidFill>
                <a:cs typeface="Calibri"/>
              </a:rPr>
              <a:t>Zhixue</a:t>
            </a:r>
            <a:r>
              <a:rPr lang="en-US" dirty="0">
                <a:solidFill>
                  <a:schemeClr val="tx1"/>
                </a:solidFill>
                <a:cs typeface="Calibri"/>
              </a:rPr>
              <a:t> 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Lu</a:t>
            </a:r>
            <a:r>
              <a:rPr lang="en-US" altLang="zh-CN" dirty="0" smtClean="0">
                <a:solidFill>
                  <a:schemeClr val="tx1"/>
                </a:solidFill>
                <a:cs typeface="Calibri"/>
              </a:rPr>
              <a:t>+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, </a:t>
            </a:r>
            <a:r>
              <a:rPr lang="en-US" dirty="0">
                <a:solidFill>
                  <a:schemeClr val="tx1"/>
                </a:solidFill>
                <a:cs typeface="Calibri"/>
              </a:rPr>
              <a:t>Prasun Sinha</a:t>
            </a: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Computer Science and Engineering Department</a:t>
            </a: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The Ohio State University</a:t>
            </a:r>
          </a:p>
          <a:p>
            <a:r>
              <a:rPr lang="en-US" dirty="0">
                <a:solidFill>
                  <a:schemeClr val="tx1"/>
                </a:solidFill>
                <a:cs typeface="Calibri"/>
              </a:rPr>
              <a:t>{lido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, </a:t>
            </a:r>
            <a:r>
              <a:rPr lang="en-US" dirty="0" err="1" smtClean="0">
                <a:solidFill>
                  <a:schemeClr val="tx1"/>
                </a:solidFill>
                <a:cs typeface="Calibri"/>
              </a:rPr>
              <a:t>bansal</a:t>
            </a:r>
            <a:r>
              <a:rPr lang="en-US" dirty="0">
                <a:solidFill>
                  <a:schemeClr val="tx1"/>
                </a:solidFill>
                <a:cs typeface="Calibri"/>
              </a:rPr>
              <a:t>, luz, prasun}@</a:t>
            </a:r>
            <a:r>
              <a:rPr lang="en-US" dirty="0" smtClean="0">
                <a:solidFill>
                  <a:schemeClr val="tx1"/>
                </a:solidFill>
                <a:cs typeface="Calibri"/>
              </a:rPr>
              <a:t>cse.ohio-state.edu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+Co-primary authors</a:t>
            </a:r>
            <a:endParaRPr lang="en-US" dirty="0">
              <a:solidFill>
                <a:schemeClr val="tx1"/>
              </a:solidFill>
              <a:cs typeface="Calibri"/>
              <a:hlinkClick r:id="rId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7" name="图片 6" descr="OSU_99000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57600" y="609600"/>
            <a:ext cx="18288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3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85800" y="1635315"/>
            <a:ext cx="612397" cy="1301370"/>
            <a:chOff x="685800" y="1635315"/>
            <a:chExt cx="612397" cy="1301370"/>
          </a:xfrm>
        </p:grpSpPr>
        <p:pic>
          <p:nvPicPr>
            <p:cNvPr id="61" name="图片 4" descr="car-mode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35315"/>
              <a:ext cx="612397" cy="1301370"/>
            </a:xfrm>
            <a:prstGeom prst="rect">
              <a:avLst/>
            </a:prstGeom>
          </p:spPr>
        </p:pic>
        <p:pic>
          <p:nvPicPr>
            <p:cNvPr id="65" name="Picture 2" descr="http://i.i.com.com/cnwk.1d/i/tim/2011/06/21/700-nokia_n9_01_610x400.jpg"/>
            <p:cNvPicPr>
              <a:picLocks noChangeAspect="1" noChangeArrowheads="1"/>
            </p:cNvPicPr>
            <p:nvPr/>
          </p:nvPicPr>
          <p:blipFill>
            <a:blip r:embed="rId5" cstate="print"/>
            <a:srcRect l="35410" t="12000" r="35738" b="8000"/>
            <a:stretch>
              <a:fillRect/>
            </a:stretch>
          </p:blipFill>
          <p:spPr bwMode="auto">
            <a:xfrm>
              <a:off x="885825" y="1990726"/>
              <a:ext cx="162401" cy="295274"/>
            </a:xfrm>
            <a:prstGeom prst="rect">
              <a:avLst/>
            </a:prstGeom>
            <a:noFill/>
          </p:spPr>
        </p:pic>
      </p:grpSp>
      <p:cxnSp>
        <p:nvCxnSpPr>
          <p:cNvPr id="6" name="Straight Connector 5"/>
          <p:cNvCxnSpPr/>
          <p:nvPr/>
        </p:nvCxnSpPr>
        <p:spPr>
          <a:xfrm rot="5400000">
            <a:off x="-1714500" y="3695700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-800100" y="3695700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114300" y="3695700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85800" y="6096000"/>
            <a:ext cx="1199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 Lane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1600200" y="4724400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Link L2</a:t>
            </a:r>
            <a:endParaRPr lang="en-US" baseline="-25000" dirty="0"/>
          </a:p>
        </p:txBody>
      </p:sp>
      <p:sp>
        <p:nvSpPr>
          <p:cNvPr id="71" name="TextBox 70"/>
          <p:cNvSpPr txBox="1"/>
          <p:nvPr/>
        </p:nvSpPr>
        <p:spPr>
          <a:xfrm>
            <a:off x="1524000" y="3200400"/>
            <a:ext cx="82907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Link L1</a:t>
            </a:r>
            <a:endParaRPr lang="en-US" sz="1600" baseline="-25000" dirty="0"/>
          </a:p>
        </p:txBody>
      </p:sp>
      <p:cxnSp>
        <p:nvCxnSpPr>
          <p:cNvPr id="73" name="Straight Arrow Connector 72"/>
          <p:cNvCxnSpPr>
            <a:stCxn id="70" idx="0"/>
          </p:cNvCxnSpPr>
          <p:nvPr/>
        </p:nvCxnSpPr>
        <p:spPr>
          <a:xfrm flipH="1" flipV="1">
            <a:off x="1143019" y="4191000"/>
            <a:ext cx="871718" cy="5334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1" idx="1"/>
          </p:cNvCxnSpPr>
          <p:nvPr/>
        </p:nvCxnSpPr>
        <p:spPr>
          <a:xfrm flipH="1" flipV="1">
            <a:off x="1143020" y="3124200"/>
            <a:ext cx="380980" cy="2608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63"/>
          <p:cNvGrpSpPr/>
          <p:nvPr/>
        </p:nvGrpSpPr>
        <p:grpSpPr>
          <a:xfrm>
            <a:off x="638175" y="2209800"/>
            <a:ext cx="702945" cy="141514"/>
            <a:chOff x="4371975" y="2133600"/>
            <a:chExt cx="702945" cy="141514"/>
          </a:xfrm>
        </p:grpSpPr>
        <p:sp>
          <p:nvSpPr>
            <p:cNvPr id="11" name="Rectangle 10"/>
            <p:cNvSpPr/>
            <p:nvPr/>
          </p:nvSpPr>
          <p:spPr>
            <a:xfrm>
              <a:off x="4371975" y="2133600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998720" y="2133600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64"/>
          <p:cNvGrpSpPr/>
          <p:nvPr/>
        </p:nvGrpSpPr>
        <p:grpSpPr>
          <a:xfrm>
            <a:off x="609600" y="4953000"/>
            <a:ext cx="704850" cy="170089"/>
            <a:chOff x="4343400" y="2133600"/>
            <a:chExt cx="704850" cy="170089"/>
          </a:xfrm>
        </p:grpSpPr>
        <p:sp>
          <p:nvSpPr>
            <p:cNvPr id="66" name="Rectangle 65"/>
            <p:cNvSpPr/>
            <p:nvPr/>
          </p:nvSpPr>
          <p:spPr>
            <a:xfrm>
              <a:off x="4343400" y="2133600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972050" y="2162175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75" name="Straight Connector 74"/>
          <p:cNvCxnSpPr/>
          <p:nvPr/>
        </p:nvCxnSpPr>
        <p:spPr>
          <a:xfrm rot="16200000" flipH="1">
            <a:off x="-369493" y="3368507"/>
            <a:ext cx="2682086" cy="64770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>
            <a:off x="-367393" y="3328307"/>
            <a:ext cx="2677886" cy="723900"/>
          </a:xfrm>
          <a:prstGeom prst="line">
            <a:avLst/>
          </a:prstGeom>
          <a:ln w="254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1341120" y="2280557"/>
            <a:ext cx="1128343" cy="450975"/>
            <a:chOff x="1341120" y="2280557"/>
            <a:chExt cx="1128343" cy="450975"/>
          </a:xfrm>
        </p:grpSpPr>
        <p:sp>
          <p:nvSpPr>
            <p:cNvPr id="59" name="TextBox 58"/>
            <p:cNvSpPr txBox="1"/>
            <p:nvPr/>
          </p:nvSpPr>
          <p:spPr>
            <a:xfrm>
              <a:off x="1752600" y="2362200"/>
              <a:ext cx="7168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Radio</a:t>
              </a:r>
            </a:p>
          </p:txBody>
        </p:sp>
        <p:cxnSp>
          <p:nvCxnSpPr>
            <p:cNvPr id="86" name="Straight Arrow Connector 85"/>
            <p:cNvCxnSpPr>
              <a:stCxn id="59" idx="1"/>
              <a:endCxn id="13" idx="3"/>
            </p:cNvCxnSpPr>
            <p:nvPr/>
          </p:nvCxnSpPr>
          <p:spPr>
            <a:xfrm flipH="1" flipV="1">
              <a:off x="1341120" y="2280557"/>
              <a:ext cx="411480" cy="26630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Box 68"/>
          <p:cNvSpPr txBox="1"/>
          <p:nvPr/>
        </p:nvSpPr>
        <p:spPr>
          <a:xfrm>
            <a:off x="6172200" y="6172200"/>
            <a:ext cx="21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car in right lane</a:t>
            </a:r>
            <a:endParaRPr lang="en-US" dirty="0"/>
          </a:p>
        </p:txBody>
      </p:sp>
      <p:cxnSp>
        <p:nvCxnSpPr>
          <p:cNvPr id="87" name="Straight Connector 86"/>
          <p:cNvCxnSpPr/>
          <p:nvPr/>
        </p:nvCxnSpPr>
        <p:spPr>
          <a:xfrm rot="5400000">
            <a:off x="4381500" y="3771900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rot="5400000">
            <a:off x="5295900" y="3771900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rot="5400000">
            <a:off x="6229604" y="3771900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>
            <a:stCxn id="109" idx="1"/>
          </p:cNvCxnSpPr>
          <p:nvPr/>
        </p:nvCxnSpPr>
        <p:spPr>
          <a:xfrm flipH="1">
            <a:off x="7391400" y="2385332"/>
            <a:ext cx="247650" cy="2724267"/>
          </a:xfrm>
          <a:prstGeom prst="line">
            <a:avLst/>
          </a:prstGeom>
          <a:ln w="412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/>
          <p:cNvCxnSpPr/>
          <p:nvPr/>
        </p:nvCxnSpPr>
        <p:spPr>
          <a:xfrm flipH="1">
            <a:off x="6705600" y="2366400"/>
            <a:ext cx="1619504" cy="2739000"/>
          </a:xfrm>
          <a:prstGeom prst="line">
            <a:avLst/>
          </a:prstGeom>
          <a:ln w="95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276600" y="6172200"/>
            <a:ext cx="2072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Front car in left lane</a:t>
            </a:r>
            <a:endParaRPr lang="en-US" dirty="0"/>
          </a:p>
        </p:txBody>
      </p:sp>
      <p:cxnSp>
        <p:nvCxnSpPr>
          <p:cNvPr id="41" name="Straight Connector 40"/>
          <p:cNvCxnSpPr/>
          <p:nvPr/>
        </p:nvCxnSpPr>
        <p:spPr>
          <a:xfrm rot="5400000">
            <a:off x="1485900" y="3777344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rot="5400000">
            <a:off x="2400300" y="3777344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rot="5400000">
            <a:off x="3334004" y="3777344"/>
            <a:ext cx="44958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组合 63"/>
          <p:cNvGrpSpPr/>
          <p:nvPr/>
        </p:nvGrpSpPr>
        <p:grpSpPr>
          <a:xfrm>
            <a:off x="3829050" y="1685925"/>
            <a:ext cx="714375" cy="1301370"/>
            <a:chOff x="3829050" y="1685925"/>
            <a:chExt cx="714375" cy="1301370"/>
          </a:xfrm>
        </p:grpSpPr>
        <p:grpSp>
          <p:nvGrpSpPr>
            <p:cNvPr id="78" name="Group 77"/>
            <p:cNvGrpSpPr/>
            <p:nvPr/>
          </p:nvGrpSpPr>
          <p:grpSpPr>
            <a:xfrm>
              <a:off x="3883403" y="1685925"/>
              <a:ext cx="612397" cy="1301370"/>
              <a:chOff x="685800" y="1635315"/>
              <a:chExt cx="612397" cy="1301370"/>
            </a:xfrm>
          </p:grpSpPr>
          <p:pic>
            <p:nvPicPr>
              <p:cNvPr id="79" name="图片 4" descr="car-mode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5800" y="1635315"/>
                <a:ext cx="612397" cy="1301370"/>
              </a:xfrm>
              <a:prstGeom prst="rect">
                <a:avLst/>
              </a:prstGeom>
            </p:spPr>
          </p:pic>
          <p:pic>
            <p:nvPicPr>
              <p:cNvPr id="80" name="Picture 2" descr="http://i.i.com.com/cnwk.1d/i/tim/2011/06/21/700-nokia_n9_01_610x40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5410" t="12000" r="35738" b="8000"/>
              <a:stretch>
                <a:fillRect/>
              </a:stretch>
            </p:blipFill>
            <p:spPr bwMode="auto">
              <a:xfrm>
                <a:off x="885825" y="1990726"/>
                <a:ext cx="162401" cy="295274"/>
              </a:xfrm>
              <a:prstGeom prst="rect">
                <a:avLst/>
              </a:prstGeom>
              <a:noFill/>
            </p:spPr>
          </p:pic>
        </p:grpSp>
        <p:sp>
          <p:nvSpPr>
            <p:cNvPr id="45" name="Rectangle 44"/>
            <p:cNvSpPr/>
            <p:nvPr/>
          </p:nvSpPr>
          <p:spPr>
            <a:xfrm>
              <a:off x="3829050" y="2286000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4467225" y="2286000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4" name="Straight Connector 53"/>
          <p:cNvCxnSpPr/>
          <p:nvPr/>
        </p:nvCxnSpPr>
        <p:spPr>
          <a:xfrm rot="16200000" flipH="1">
            <a:off x="3292929" y="3668485"/>
            <a:ext cx="2672443" cy="190500"/>
          </a:xfrm>
          <a:prstGeom prst="line">
            <a:avLst/>
          </a:prstGeom>
          <a:ln w="412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16200000" flipH="1">
            <a:off x="3276600" y="2999014"/>
            <a:ext cx="2743200" cy="1600200"/>
          </a:xfrm>
          <a:prstGeom prst="line">
            <a:avLst/>
          </a:prstGeom>
          <a:ln w="952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标题 6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Radios Work</a:t>
            </a:r>
            <a:endParaRPr lang="zh-CN" altLang="en-US" dirty="0"/>
          </a:p>
        </p:txBody>
      </p:sp>
      <p:sp>
        <p:nvSpPr>
          <p:cNvPr id="58" name="Slide Number Placeholder 5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666750" y="4394580"/>
            <a:ext cx="612397" cy="1301370"/>
            <a:chOff x="685800" y="1635315"/>
            <a:chExt cx="612397" cy="1301370"/>
          </a:xfrm>
        </p:grpSpPr>
        <p:pic>
          <p:nvPicPr>
            <p:cNvPr id="74" name="图片 4" descr="car-mode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5800" y="1635315"/>
              <a:ext cx="612397" cy="1301370"/>
            </a:xfrm>
            <a:prstGeom prst="rect">
              <a:avLst/>
            </a:prstGeom>
          </p:spPr>
        </p:pic>
        <p:pic>
          <p:nvPicPr>
            <p:cNvPr id="77" name="Picture 2" descr="http://i.i.com.com/cnwk.1d/i/tim/2011/06/21/700-nokia_n9_01_610x400.jpg"/>
            <p:cNvPicPr>
              <a:picLocks noChangeAspect="1" noChangeArrowheads="1"/>
            </p:cNvPicPr>
            <p:nvPr/>
          </p:nvPicPr>
          <p:blipFill>
            <a:blip r:embed="rId5" cstate="print"/>
            <a:srcRect l="35410" t="12000" r="35738" b="8000"/>
            <a:stretch>
              <a:fillRect/>
            </a:stretch>
          </p:blipFill>
          <p:spPr bwMode="auto">
            <a:xfrm>
              <a:off x="885825" y="1990726"/>
              <a:ext cx="162401" cy="295274"/>
            </a:xfrm>
            <a:prstGeom prst="rect">
              <a:avLst/>
            </a:prstGeom>
            <a:noFill/>
          </p:spPr>
        </p:pic>
      </p:grpSp>
      <p:grpSp>
        <p:nvGrpSpPr>
          <p:cNvPr id="68" name="组合 67"/>
          <p:cNvGrpSpPr/>
          <p:nvPr/>
        </p:nvGrpSpPr>
        <p:grpSpPr>
          <a:xfrm>
            <a:off x="4714875" y="4489830"/>
            <a:ext cx="723900" cy="1301370"/>
            <a:chOff x="4714875" y="4489830"/>
            <a:chExt cx="723900" cy="1301370"/>
          </a:xfrm>
        </p:grpSpPr>
        <p:grpSp>
          <p:nvGrpSpPr>
            <p:cNvPr id="81" name="Group 80"/>
            <p:cNvGrpSpPr/>
            <p:nvPr/>
          </p:nvGrpSpPr>
          <p:grpSpPr>
            <a:xfrm>
              <a:off x="4769228" y="4489830"/>
              <a:ext cx="612397" cy="1301370"/>
              <a:chOff x="685800" y="1635315"/>
              <a:chExt cx="612397" cy="1301370"/>
            </a:xfrm>
          </p:grpSpPr>
          <p:pic>
            <p:nvPicPr>
              <p:cNvPr id="83" name="图片 4" descr="car-mode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5800" y="1635315"/>
                <a:ext cx="612397" cy="1301370"/>
              </a:xfrm>
              <a:prstGeom prst="rect">
                <a:avLst/>
              </a:prstGeom>
            </p:spPr>
          </p:pic>
          <p:pic>
            <p:nvPicPr>
              <p:cNvPr id="84" name="Picture 2" descr="http://i.i.com.com/cnwk.1d/i/tim/2011/06/21/700-nokia_n9_01_610x40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5410" t="12000" r="35738" b="8000"/>
              <a:stretch>
                <a:fillRect/>
              </a:stretch>
            </p:blipFill>
            <p:spPr bwMode="auto">
              <a:xfrm>
                <a:off x="885825" y="1990726"/>
                <a:ext cx="162401" cy="295274"/>
              </a:xfrm>
              <a:prstGeom prst="rect">
                <a:avLst/>
              </a:prstGeom>
              <a:noFill/>
            </p:spPr>
          </p:pic>
        </p:grpSp>
        <p:sp>
          <p:nvSpPr>
            <p:cNvPr id="85" name="Rectangle 84"/>
            <p:cNvSpPr/>
            <p:nvPr/>
          </p:nvSpPr>
          <p:spPr>
            <a:xfrm>
              <a:off x="4714875" y="5087711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362575" y="5116286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组合 95"/>
          <p:cNvGrpSpPr/>
          <p:nvPr/>
        </p:nvGrpSpPr>
        <p:grpSpPr>
          <a:xfrm>
            <a:off x="6705600" y="4489830"/>
            <a:ext cx="685800" cy="1301370"/>
            <a:chOff x="6705600" y="4489830"/>
            <a:chExt cx="685800" cy="1301370"/>
          </a:xfrm>
        </p:grpSpPr>
        <p:grpSp>
          <p:nvGrpSpPr>
            <p:cNvPr id="94" name="Group 93"/>
            <p:cNvGrpSpPr/>
            <p:nvPr/>
          </p:nvGrpSpPr>
          <p:grpSpPr>
            <a:xfrm>
              <a:off x="6743700" y="4489830"/>
              <a:ext cx="612397" cy="1301370"/>
              <a:chOff x="685800" y="1635315"/>
              <a:chExt cx="612397" cy="1301370"/>
            </a:xfrm>
          </p:grpSpPr>
          <p:pic>
            <p:nvPicPr>
              <p:cNvPr id="95" name="图片 4" descr="car-mode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5800" y="1635315"/>
                <a:ext cx="612397" cy="1301370"/>
              </a:xfrm>
              <a:prstGeom prst="rect">
                <a:avLst/>
              </a:prstGeom>
            </p:spPr>
          </p:pic>
          <p:pic>
            <p:nvPicPr>
              <p:cNvPr id="100" name="Picture 2" descr="http://i.i.com.com/cnwk.1d/i/tim/2011/06/21/700-nokia_n9_01_610x40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5410" t="12000" r="35738" b="8000"/>
              <a:stretch>
                <a:fillRect/>
              </a:stretch>
            </p:blipFill>
            <p:spPr bwMode="auto">
              <a:xfrm>
                <a:off x="885825" y="1990726"/>
                <a:ext cx="162401" cy="295274"/>
              </a:xfrm>
              <a:prstGeom prst="rect">
                <a:avLst/>
              </a:prstGeom>
              <a:noFill/>
            </p:spPr>
          </p:pic>
        </p:grpSp>
        <p:sp>
          <p:nvSpPr>
            <p:cNvPr id="107" name="Rectangle 106"/>
            <p:cNvSpPr/>
            <p:nvPr/>
          </p:nvSpPr>
          <p:spPr>
            <a:xfrm>
              <a:off x="6705600" y="5086350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7315200" y="5095875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7639050" y="1724025"/>
            <a:ext cx="685800" cy="1301370"/>
            <a:chOff x="7639050" y="1724025"/>
            <a:chExt cx="685800" cy="1301370"/>
          </a:xfrm>
        </p:grpSpPr>
        <p:grpSp>
          <p:nvGrpSpPr>
            <p:cNvPr id="91" name="Group 90"/>
            <p:cNvGrpSpPr/>
            <p:nvPr/>
          </p:nvGrpSpPr>
          <p:grpSpPr>
            <a:xfrm>
              <a:off x="7674353" y="1724025"/>
              <a:ext cx="612397" cy="1301370"/>
              <a:chOff x="685800" y="1635315"/>
              <a:chExt cx="612397" cy="1301370"/>
            </a:xfrm>
          </p:grpSpPr>
          <p:pic>
            <p:nvPicPr>
              <p:cNvPr id="92" name="图片 4" descr="car-model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685800" y="1635315"/>
                <a:ext cx="612397" cy="1301370"/>
              </a:xfrm>
              <a:prstGeom prst="rect">
                <a:avLst/>
              </a:prstGeom>
            </p:spPr>
          </p:pic>
          <p:pic>
            <p:nvPicPr>
              <p:cNvPr id="93" name="Picture 2" descr="http://i.i.com.com/cnwk.1d/i/tim/2011/06/21/700-nokia_n9_01_610x400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35410" t="12000" r="35738" b="8000"/>
              <a:stretch>
                <a:fillRect/>
              </a:stretch>
            </p:blipFill>
            <p:spPr bwMode="auto">
              <a:xfrm>
                <a:off x="885825" y="1990726"/>
                <a:ext cx="162401" cy="295274"/>
              </a:xfrm>
              <a:prstGeom prst="rect">
                <a:avLst/>
              </a:prstGeom>
              <a:noFill/>
            </p:spPr>
          </p:pic>
        </p:grpSp>
        <p:sp>
          <p:nvSpPr>
            <p:cNvPr id="109" name="Rectangle 108"/>
            <p:cNvSpPr/>
            <p:nvPr/>
          </p:nvSpPr>
          <p:spPr>
            <a:xfrm>
              <a:off x="7639050" y="2314575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8248650" y="2305050"/>
              <a:ext cx="76200" cy="141514"/>
            </a:xfrm>
            <a:prstGeom prst="rect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629152" y="2456089"/>
            <a:ext cx="1309119" cy="552443"/>
            <a:chOff x="4629152" y="2456089"/>
            <a:chExt cx="1309119" cy="552443"/>
          </a:xfrm>
        </p:grpSpPr>
        <p:sp>
          <p:nvSpPr>
            <p:cNvPr id="97" name="TextBox 96"/>
            <p:cNvSpPr txBox="1"/>
            <p:nvPr/>
          </p:nvSpPr>
          <p:spPr>
            <a:xfrm>
              <a:off x="5024238" y="2456089"/>
              <a:ext cx="914033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Link L1</a:t>
              </a:r>
              <a:endParaRPr lang="en-US" b="1" baseline="-25000" dirty="0"/>
            </a:p>
          </p:txBody>
        </p:sp>
        <p:cxnSp>
          <p:nvCxnSpPr>
            <p:cNvPr id="98" name="Straight Arrow Connector 75"/>
            <p:cNvCxnSpPr>
              <a:stCxn id="97" idx="1"/>
            </p:cNvCxnSpPr>
            <p:nvPr/>
          </p:nvCxnSpPr>
          <p:spPr>
            <a:xfrm flipH="1">
              <a:off x="4629152" y="2656144"/>
              <a:ext cx="395086" cy="3523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组合 26"/>
          <p:cNvGrpSpPr/>
          <p:nvPr/>
        </p:nvGrpSpPr>
        <p:grpSpPr>
          <a:xfrm>
            <a:off x="4969254" y="3833576"/>
            <a:ext cx="1002695" cy="369332"/>
            <a:chOff x="4969254" y="3833576"/>
            <a:chExt cx="1002695" cy="369332"/>
          </a:xfrm>
        </p:grpSpPr>
        <p:sp>
          <p:nvSpPr>
            <p:cNvPr id="99" name="TextBox 98"/>
            <p:cNvSpPr txBox="1"/>
            <p:nvPr/>
          </p:nvSpPr>
          <p:spPr>
            <a:xfrm>
              <a:off x="5131654" y="3833576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Link L2</a:t>
              </a:r>
              <a:endParaRPr lang="en-US" baseline="-25000" dirty="0"/>
            </a:p>
          </p:txBody>
        </p:sp>
        <p:cxnSp>
          <p:nvCxnSpPr>
            <p:cNvPr id="101" name="Straight Arrow Connector 72"/>
            <p:cNvCxnSpPr>
              <a:stCxn id="99" idx="1"/>
            </p:cNvCxnSpPr>
            <p:nvPr/>
          </p:nvCxnSpPr>
          <p:spPr>
            <a:xfrm flipH="1">
              <a:off x="4969254" y="4018242"/>
              <a:ext cx="162400" cy="184666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7865424" y="3254633"/>
            <a:ext cx="1026616" cy="441067"/>
            <a:chOff x="7865424" y="3254633"/>
            <a:chExt cx="1026616" cy="441067"/>
          </a:xfrm>
        </p:grpSpPr>
        <p:sp>
          <p:nvSpPr>
            <p:cNvPr id="102" name="TextBox 101"/>
            <p:cNvSpPr txBox="1"/>
            <p:nvPr/>
          </p:nvSpPr>
          <p:spPr>
            <a:xfrm>
              <a:off x="8062967" y="3326368"/>
              <a:ext cx="82907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Link L1</a:t>
              </a:r>
              <a:endParaRPr lang="en-US" sz="1600" baseline="-25000" dirty="0"/>
            </a:p>
          </p:txBody>
        </p:sp>
        <p:cxnSp>
          <p:nvCxnSpPr>
            <p:cNvPr id="103" name="Straight Arrow Connector 75"/>
            <p:cNvCxnSpPr>
              <a:stCxn id="102" idx="1"/>
            </p:cNvCxnSpPr>
            <p:nvPr/>
          </p:nvCxnSpPr>
          <p:spPr>
            <a:xfrm flipH="1" flipV="1">
              <a:off x="7865424" y="3254633"/>
              <a:ext cx="197543" cy="25640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组合 29"/>
          <p:cNvGrpSpPr/>
          <p:nvPr/>
        </p:nvGrpSpPr>
        <p:grpSpPr>
          <a:xfrm>
            <a:off x="7515226" y="4176085"/>
            <a:ext cx="1152071" cy="400110"/>
            <a:chOff x="7515226" y="4176085"/>
            <a:chExt cx="1152071" cy="400110"/>
          </a:xfrm>
        </p:grpSpPr>
        <p:sp>
          <p:nvSpPr>
            <p:cNvPr id="104" name="TextBox 103"/>
            <p:cNvSpPr txBox="1"/>
            <p:nvPr/>
          </p:nvSpPr>
          <p:spPr>
            <a:xfrm>
              <a:off x="7753264" y="4176085"/>
              <a:ext cx="9140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/>
                <a:t>Link L2</a:t>
              </a:r>
              <a:endParaRPr lang="en-US" sz="2000" b="1" baseline="-25000" dirty="0"/>
            </a:p>
          </p:txBody>
        </p:sp>
        <p:cxnSp>
          <p:nvCxnSpPr>
            <p:cNvPr id="111" name="Straight Arrow Connector 72"/>
            <p:cNvCxnSpPr>
              <a:stCxn id="104" idx="1"/>
            </p:cNvCxnSpPr>
            <p:nvPr/>
          </p:nvCxnSpPr>
          <p:spPr>
            <a:xfrm flipH="1" flipV="1">
              <a:off x="7515226" y="4360751"/>
              <a:ext cx="238038" cy="15389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7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Radios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altLang="zh-CN" dirty="0"/>
              <a:t>Two </a:t>
            </a:r>
            <a:r>
              <a:rPr lang="en-US" altLang="zh-CN" dirty="0" smtClean="0"/>
              <a:t>radios: </a:t>
            </a:r>
            <a:r>
              <a:rPr lang="en-US" altLang="zh-CN" dirty="0"/>
              <a:t>distinguish Left, Same, and Right lane</a:t>
            </a:r>
          </a:p>
          <a:p>
            <a:r>
              <a:rPr lang="en-US" altLang="zh-CN" dirty="0" smtClean="0"/>
              <a:t>Four radios</a:t>
            </a:r>
          </a:p>
          <a:p>
            <a:pPr lvl="1"/>
            <a:r>
              <a:rPr lang="en-US" altLang="zh-CN" dirty="0" smtClean="0"/>
              <a:t>Distinguish front and back</a:t>
            </a:r>
          </a:p>
          <a:p>
            <a:pPr lvl="1"/>
            <a:r>
              <a:rPr lang="en-US" altLang="zh-CN" dirty="0" smtClean="0"/>
              <a:t>Add robustness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45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How the System Works</a:t>
            </a:r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>
          <a:xfrm>
            <a:off x="7391400" y="6248400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4" name="Straight Arrow Connector 10"/>
          <p:cNvCxnSpPr>
            <a:stCxn id="8" idx="2"/>
            <a:endCxn id="9" idx="0"/>
          </p:cNvCxnSpPr>
          <p:nvPr/>
        </p:nvCxnSpPr>
        <p:spPr>
          <a:xfrm>
            <a:off x="4381500" y="2819400"/>
            <a:ext cx="0" cy="4572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11"/>
          <p:cNvCxnSpPr>
            <a:stCxn id="9" idx="2"/>
            <a:endCxn id="10" idx="0"/>
          </p:cNvCxnSpPr>
          <p:nvPr/>
        </p:nvCxnSpPr>
        <p:spPr>
          <a:xfrm>
            <a:off x="4381500" y="4495800"/>
            <a:ext cx="0" cy="6096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8"/>
          <p:cNvSpPr/>
          <p:nvPr/>
        </p:nvSpPr>
        <p:spPr>
          <a:xfrm>
            <a:off x="3200400" y="1600200"/>
            <a:ext cx="2362200" cy="1219200"/>
          </a:xfrm>
          <a:prstGeom prst="roundRect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Monitor Phase: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Monitor accelerometer &amp;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Look for new vehicles</a:t>
            </a:r>
            <a:endParaRPr lang="en-US" dirty="0"/>
          </a:p>
        </p:txBody>
      </p:sp>
      <p:sp>
        <p:nvSpPr>
          <p:cNvPr id="9" name="Rounded Rectangle 12"/>
          <p:cNvSpPr/>
          <p:nvPr/>
        </p:nvSpPr>
        <p:spPr>
          <a:xfrm>
            <a:off x="3200400" y="3276600"/>
            <a:ext cx="2362200" cy="1219200"/>
          </a:xfrm>
          <a:prstGeom prst="roundRect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Beacon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Phase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Direct wireless radios to </a:t>
            </a:r>
            <a:r>
              <a:rPr lang="en-US" altLang="zh-CN" dirty="0" smtClean="0">
                <a:solidFill>
                  <a:schemeClr val="tx1"/>
                </a:solidFill>
              </a:rPr>
              <a:t>send/</a:t>
            </a:r>
            <a:r>
              <a:rPr lang="en-US" altLang="zh-CN" dirty="0" err="1" smtClean="0">
                <a:solidFill>
                  <a:schemeClr val="tx1"/>
                </a:solidFill>
              </a:rPr>
              <a:t>recv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beacons</a:t>
            </a:r>
            <a:endParaRPr lang="en-US" dirty="0"/>
          </a:p>
        </p:txBody>
      </p:sp>
      <p:sp>
        <p:nvSpPr>
          <p:cNvPr id="10" name="Rounded Rectangle 13"/>
          <p:cNvSpPr/>
          <p:nvPr/>
        </p:nvSpPr>
        <p:spPr>
          <a:xfrm>
            <a:off x="3200400" y="5105400"/>
            <a:ext cx="2362200" cy="1219200"/>
          </a:xfrm>
          <a:prstGeom prst="roundRect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</a:rPr>
              <a:t>Analyze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sz="2000" b="1" dirty="0">
                <a:solidFill>
                  <a:srgbClr val="0070C0"/>
                </a:solidFill>
              </a:rPr>
              <a:t>Phase</a:t>
            </a:r>
            <a:r>
              <a:rPr lang="en-US" dirty="0" smtClean="0">
                <a:solidFill>
                  <a:srgbClr val="0070C0"/>
                </a:solidFill>
              </a:rPr>
              <a:t>: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Determine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Relative location and share locations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715000" y="2057400"/>
            <a:ext cx="990600" cy="3661350"/>
            <a:chOff x="5715000" y="2057400"/>
            <a:chExt cx="990600" cy="3661350"/>
          </a:xfrm>
        </p:grpSpPr>
        <p:cxnSp>
          <p:nvCxnSpPr>
            <p:cNvPr id="48" name="直接箭头连接符 47"/>
            <p:cNvCxnSpPr/>
            <p:nvPr/>
          </p:nvCxnSpPr>
          <p:spPr>
            <a:xfrm flipH="1">
              <a:off x="5715000" y="2057400"/>
              <a:ext cx="9906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6690610" y="2061150"/>
              <a:ext cx="0" cy="3657600"/>
            </a:xfrm>
            <a:prstGeom prst="line">
              <a:avLst/>
            </a:prstGeom>
            <a:ln w="254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4" name="直接连接符 53"/>
          <p:cNvCxnSpPr/>
          <p:nvPr/>
        </p:nvCxnSpPr>
        <p:spPr>
          <a:xfrm>
            <a:off x="5715000" y="5715000"/>
            <a:ext cx="990600" cy="0"/>
          </a:xfrm>
          <a:prstGeom prst="line">
            <a:avLst/>
          </a:prstGeom>
          <a:ln w="254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Monitor Phase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1000" y="1600200"/>
            <a:ext cx="5715000" cy="4572000"/>
          </a:xfrm>
        </p:spPr>
        <p:txBody>
          <a:bodyPr>
            <a:normAutofit/>
          </a:bodyPr>
          <a:lstStyle/>
          <a:p>
            <a:r>
              <a:rPr lang="en-US" altLang="zh-CN" dirty="0"/>
              <a:t>Discover </a:t>
            </a:r>
            <a:r>
              <a:rPr lang="en-US" altLang="zh-CN" dirty="0" smtClean="0"/>
              <a:t>vehicles </a:t>
            </a:r>
            <a:r>
              <a:rPr lang="en-US" altLang="zh-CN" dirty="0"/>
              <a:t>in neighborhood</a:t>
            </a:r>
          </a:p>
          <a:p>
            <a:pPr lvl="1"/>
            <a:r>
              <a:rPr lang="en-US" altLang="zh-CN" dirty="0" smtClean="0"/>
              <a:t>Smartphone sends/receives discover beacons</a:t>
            </a:r>
          </a:p>
          <a:p>
            <a:r>
              <a:rPr lang="en-US" altLang="zh-CN" dirty="0" smtClean="0"/>
              <a:t>Detect lane </a:t>
            </a:r>
            <a:r>
              <a:rPr lang="en-US" altLang="zh-CN" smtClean="0"/>
              <a:t>change and </a:t>
            </a:r>
            <a:r>
              <a:rPr lang="en-US" altLang="zh-CN" dirty="0" smtClean="0"/>
              <a:t>turn events:</a:t>
            </a:r>
          </a:p>
          <a:p>
            <a:pPr lvl="1"/>
            <a:r>
              <a:rPr lang="en-US" altLang="zh-CN" dirty="0" smtClean="0"/>
              <a:t>Using accelerometer</a:t>
            </a:r>
          </a:p>
          <a:p>
            <a:pPr lvl="1"/>
            <a:r>
              <a:rPr lang="en-US" dirty="0" smtClean="0"/>
              <a:t>Cancel out noise by taking an average of last 0.5s</a:t>
            </a:r>
          </a:p>
          <a:p>
            <a:pPr lvl="1"/>
            <a:r>
              <a:rPr lang="en-US" dirty="0" smtClean="0"/>
              <a:t>Maintain </a:t>
            </a:r>
            <a:r>
              <a:rPr lang="en-US" i="1" dirty="0" smtClean="0"/>
              <a:t>max</a:t>
            </a:r>
            <a:r>
              <a:rPr lang="en-US" dirty="0" smtClean="0"/>
              <a:t> and </a:t>
            </a:r>
            <a:r>
              <a:rPr lang="en-US" i="1" dirty="0" smtClean="0"/>
              <a:t>min</a:t>
            </a:r>
            <a:r>
              <a:rPr lang="en-US" dirty="0" smtClean="0"/>
              <a:t> values within last 3s. </a:t>
            </a:r>
          </a:p>
          <a:p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6" name="直接箭头连接符 5"/>
          <p:cNvCxnSpPr/>
          <p:nvPr/>
        </p:nvCxnSpPr>
        <p:spPr>
          <a:xfrm flipV="1">
            <a:off x="6806407" y="4730750"/>
            <a:ext cx="0" cy="17145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321406" y="5327652"/>
            <a:ext cx="280847" cy="4247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CN" sz="2160" b="1" dirty="0">
                <a:solidFill>
                  <a:prstClr val="black"/>
                </a:solidFill>
              </a:rPr>
              <a:t>t</a:t>
            </a:r>
            <a:endParaRPr lang="zh-CN" altLang="en-US" sz="2160" b="1" dirty="0">
              <a:solidFill>
                <a:prstClr val="black"/>
              </a:solidFill>
            </a:endParaRPr>
          </a:p>
        </p:txBody>
      </p:sp>
      <p:sp>
        <p:nvSpPr>
          <p:cNvPr id="1057" name="TextBox 1056"/>
          <p:cNvSpPr txBox="1"/>
          <p:nvPr/>
        </p:nvSpPr>
        <p:spPr>
          <a:xfrm>
            <a:off x="6724650" y="4736068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m/s</a:t>
            </a:r>
            <a:r>
              <a:rPr lang="en-US" baseline="30000" dirty="0" smtClean="0"/>
              <a:t>2</a:t>
            </a:r>
            <a:endParaRPr lang="en-US" baseline="30000" dirty="0"/>
          </a:p>
        </p:txBody>
      </p:sp>
      <p:grpSp>
        <p:nvGrpSpPr>
          <p:cNvPr id="1058" name="Group 62"/>
          <p:cNvGrpSpPr>
            <a:grpSpLocks noChangeAspect="1"/>
          </p:cNvGrpSpPr>
          <p:nvPr/>
        </p:nvGrpSpPr>
        <p:grpSpPr bwMode="auto">
          <a:xfrm>
            <a:off x="6324600" y="4386265"/>
            <a:ext cx="2513013" cy="2117726"/>
            <a:chOff x="3984" y="2763"/>
            <a:chExt cx="1583" cy="1334"/>
          </a:xfrm>
        </p:grpSpPr>
        <p:sp>
          <p:nvSpPr>
            <p:cNvPr id="1059" name="AutoShape 61"/>
            <p:cNvSpPr>
              <a:spLocks noChangeAspect="1" noChangeArrowheads="1" noTextEdit="1"/>
            </p:cNvSpPr>
            <p:nvPr/>
          </p:nvSpPr>
          <p:spPr bwMode="auto">
            <a:xfrm>
              <a:off x="3984" y="2850"/>
              <a:ext cx="1583" cy="12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0" name="Freeform 63"/>
            <p:cNvSpPr>
              <a:spLocks noEditPoints="1"/>
            </p:cNvSpPr>
            <p:nvPr/>
          </p:nvSpPr>
          <p:spPr bwMode="auto">
            <a:xfrm>
              <a:off x="4286" y="3257"/>
              <a:ext cx="1193" cy="716"/>
            </a:xfrm>
            <a:custGeom>
              <a:avLst/>
              <a:gdLst>
                <a:gd name="T0" fmla="*/ 0 w 1193"/>
                <a:gd name="T1" fmla="*/ 710 h 716"/>
                <a:gd name="T2" fmla="*/ 1193 w 1193"/>
                <a:gd name="T3" fmla="*/ 710 h 716"/>
                <a:gd name="T4" fmla="*/ 1193 w 1193"/>
                <a:gd name="T5" fmla="*/ 716 h 716"/>
                <a:gd name="T6" fmla="*/ 0 w 1193"/>
                <a:gd name="T7" fmla="*/ 716 h 716"/>
                <a:gd name="T8" fmla="*/ 0 w 1193"/>
                <a:gd name="T9" fmla="*/ 710 h 716"/>
                <a:gd name="T10" fmla="*/ 0 w 1193"/>
                <a:gd name="T11" fmla="*/ 0 h 716"/>
                <a:gd name="T12" fmla="*/ 1193 w 1193"/>
                <a:gd name="T13" fmla="*/ 0 h 716"/>
                <a:gd name="T14" fmla="*/ 1193 w 1193"/>
                <a:gd name="T15" fmla="*/ 6 h 716"/>
                <a:gd name="T16" fmla="*/ 0 w 1193"/>
                <a:gd name="T17" fmla="*/ 6 h 716"/>
                <a:gd name="T18" fmla="*/ 0 w 1193"/>
                <a:gd name="T1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93" h="716">
                  <a:moveTo>
                    <a:pt x="0" y="710"/>
                  </a:moveTo>
                  <a:lnTo>
                    <a:pt x="1193" y="710"/>
                  </a:lnTo>
                  <a:lnTo>
                    <a:pt x="1193" y="716"/>
                  </a:lnTo>
                  <a:lnTo>
                    <a:pt x="0" y="716"/>
                  </a:lnTo>
                  <a:lnTo>
                    <a:pt x="0" y="710"/>
                  </a:lnTo>
                  <a:close/>
                  <a:moveTo>
                    <a:pt x="0" y="0"/>
                  </a:moveTo>
                  <a:lnTo>
                    <a:pt x="1193" y="0"/>
                  </a:lnTo>
                  <a:lnTo>
                    <a:pt x="1193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1" name="Rectangle 64"/>
            <p:cNvSpPr>
              <a:spLocks noChangeArrowheads="1"/>
            </p:cNvSpPr>
            <p:nvPr/>
          </p:nvSpPr>
          <p:spPr bwMode="auto">
            <a:xfrm>
              <a:off x="4283" y="3260"/>
              <a:ext cx="6" cy="710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2" name="Freeform 65"/>
            <p:cNvSpPr>
              <a:spLocks noEditPoints="1"/>
            </p:cNvSpPr>
            <p:nvPr/>
          </p:nvSpPr>
          <p:spPr bwMode="auto">
            <a:xfrm>
              <a:off x="4241" y="3257"/>
              <a:ext cx="45" cy="716"/>
            </a:xfrm>
            <a:custGeom>
              <a:avLst/>
              <a:gdLst>
                <a:gd name="T0" fmla="*/ 0 w 45"/>
                <a:gd name="T1" fmla="*/ 710 h 716"/>
                <a:gd name="T2" fmla="*/ 45 w 45"/>
                <a:gd name="T3" fmla="*/ 710 h 716"/>
                <a:gd name="T4" fmla="*/ 45 w 45"/>
                <a:gd name="T5" fmla="*/ 716 h 716"/>
                <a:gd name="T6" fmla="*/ 0 w 45"/>
                <a:gd name="T7" fmla="*/ 716 h 716"/>
                <a:gd name="T8" fmla="*/ 0 w 45"/>
                <a:gd name="T9" fmla="*/ 710 h 716"/>
                <a:gd name="T10" fmla="*/ 0 w 45"/>
                <a:gd name="T11" fmla="*/ 355 h 716"/>
                <a:gd name="T12" fmla="*/ 45 w 45"/>
                <a:gd name="T13" fmla="*/ 355 h 716"/>
                <a:gd name="T14" fmla="*/ 45 w 45"/>
                <a:gd name="T15" fmla="*/ 360 h 716"/>
                <a:gd name="T16" fmla="*/ 0 w 45"/>
                <a:gd name="T17" fmla="*/ 360 h 716"/>
                <a:gd name="T18" fmla="*/ 0 w 45"/>
                <a:gd name="T19" fmla="*/ 355 h 716"/>
                <a:gd name="T20" fmla="*/ 0 w 45"/>
                <a:gd name="T21" fmla="*/ 0 h 716"/>
                <a:gd name="T22" fmla="*/ 45 w 45"/>
                <a:gd name="T23" fmla="*/ 0 h 716"/>
                <a:gd name="T24" fmla="*/ 45 w 45"/>
                <a:gd name="T25" fmla="*/ 6 h 716"/>
                <a:gd name="T26" fmla="*/ 0 w 45"/>
                <a:gd name="T27" fmla="*/ 6 h 716"/>
                <a:gd name="T28" fmla="*/ 0 w 45"/>
                <a:gd name="T29" fmla="*/ 0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5" h="716">
                  <a:moveTo>
                    <a:pt x="0" y="710"/>
                  </a:moveTo>
                  <a:lnTo>
                    <a:pt x="45" y="710"/>
                  </a:lnTo>
                  <a:lnTo>
                    <a:pt x="45" y="716"/>
                  </a:lnTo>
                  <a:lnTo>
                    <a:pt x="0" y="716"/>
                  </a:lnTo>
                  <a:lnTo>
                    <a:pt x="0" y="710"/>
                  </a:lnTo>
                  <a:close/>
                  <a:moveTo>
                    <a:pt x="0" y="355"/>
                  </a:moveTo>
                  <a:lnTo>
                    <a:pt x="45" y="355"/>
                  </a:lnTo>
                  <a:lnTo>
                    <a:pt x="45" y="360"/>
                  </a:lnTo>
                  <a:lnTo>
                    <a:pt x="0" y="360"/>
                  </a:lnTo>
                  <a:lnTo>
                    <a:pt x="0" y="355"/>
                  </a:lnTo>
                  <a:close/>
                  <a:moveTo>
                    <a:pt x="0" y="0"/>
                  </a:moveTo>
                  <a:lnTo>
                    <a:pt x="45" y="0"/>
                  </a:lnTo>
                  <a:lnTo>
                    <a:pt x="45" y="6"/>
                  </a:lnTo>
                  <a:lnTo>
                    <a:pt x="0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3" name="Rectangle 66"/>
            <p:cNvSpPr>
              <a:spLocks noChangeArrowheads="1"/>
            </p:cNvSpPr>
            <p:nvPr/>
          </p:nvSpPr>
          <p:spPr bwMode="auto">
            <a:xfrm>
              <a:off x="4286" y="3612"/>
              <a:ext cx="1193" cy="5"/>
            </a:xfrm>
            <a:prstGeom prst="rect">
              <a:avLst/>
            </a:pr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4" name="Freeform 67"/>
            <p:cNvSpPr>
              <a:spLocks noEditPoints="1"/>
            </p:cNvSpPr>
            <p:nvPr/>
          </p:nvSpPr>
          <p:spPr bwMode="auto">
            <a:xfrm>
              <a:off x="4283" y="3615"/>
              <a:ext cx="1199" cy="46"/>
            </a:xfrm>
            <a:custGeom>
              <a:avLst/>
              <a:gdLst>
                <a:gd name="T0" fmla="*/ 6 w 1199"/>
                <a:gd name="T1" fmla="*/ 46 h 46"/>
                <a:gd name="T2" fmla="*/ 0 w 1199"/>
                <a:gd name="T3" fmla="*/ 0 h 46"/>
                <a:gd name="T4" fmla="*/ 62 w 1199"/>
                <a:gd name="T5" fmla="*/ 0 h 46"/>
                <a:gd name="T6" fmla="*/ 57 w 1199"/>
                <a:gd name="T7" fmla="*/ 46 h 46"/>
                <a:gd name="T8" fmla="*/ 62 w 1199"/>
                <a:gd name="T9" fmla="*/ 0 h 46"/>
                <a:gd name="T10" fmla="*/ 120 w 1199"/>
                <a:gd name="T11" fmla="*/ 46 h 46"/>
                <a:gd name="T12" fmla="*/ 114 w 1199"/>
                <a:gd name="T13" fmla="*/ 0 h 46"/>
                <a:gd name="T14" fmla="*/ 177 w 1199"/>
                <a:gd name="T15" fmla="*/ 0 h 46"/>
                <a:gd name="T16" fmla="*/ 171 w 1199"/>
                <a:gd name="T17" fmla="*/ 46 h 46"/>
                <a:gd name="T18" fmla="*/ 177 w 1199"/>
                <a:gd name="T19" fmla="*/ 0 h 46"/>
                <a:gd name="T20" fmla="*/ 233 w 1199"/>
                <a:gd name="T21" fmla="*/ 46 h 46"/>
                <a:gd name="T22" fmla="*/ 228 w 1199"/>
                <a:gd name="T23" fmla="*/ 0 h 46"/>
                <a:gd name="T24" fmla="*/ 290 w 1199"/>
                <a:gd name="T25" fmla="*/ 0 h 46"/>
                <a:gd name="T26" fmla="*/ 284 w 1199"/>
                <a:gd name="T27" fmla="*/ 46 h 46"/>
                <a:gd name="T28" fmla="*/ 290 w 1199"/>
                <a:gd name="T29" fmla="*/ 0 h 46"/>
                <a:gd name="T30" fmla="*/ 347 w 1199"/>
                <a:gd name="T31" fmla="*/ 46 h 46"/>
                <a:gd name="T32" fmla="*/ 341 w 1199"/>
                <a:gd name="T33" fmla="*/ 0 h 46"/>
                <a:gd name="T34" fmla="*/ 404 w 1199"/>
                <a:gd name="T35" fmla="*/ 0 h 46"/>
                <a:gd name="T36" fmla="*/ 398 w 1199"/>
                <a:gd name="T37" fmla="*/ 46 h 46"/>
                <a:gd name="T38" fmla="*/ 404 w 1199"/>
                <a:gd name="T39" fmla="*/ 0 h 46"/>
                <a:gd name="T40" fmla="*/ 461 w 1199"/>
                <a:gd name="T41" fmla="*/ 46 h 46"/>
                <a:gd name="T42" fmla="*/ 455 w 1199"/>
                <a:gd name="T43" fmla="*/ 0 h 46"/>
                <a:gd name="T44" fmla="*/ 517 w 1199"/>
                <a:gd name="T45" fmla="*/ 0 h 46"/>
                <a:gd name="T46" fmla="*/ 512 w 1199"/>
                <a:gd name="T47" fmla="*/ 46 h 46"/>
                <a:gd name="T48" fmla="*/ 517 w 1199"/>
                <a:gd name="T49" fmla="*/ 0 h 46"/>
                <a:gd name="T50" fmla="*/ 574 w 1199"/>
                <a:gd name="T51" fmla="*/ 46 h 46"/>
                <a:gd name="T52" fmla="*/ 568 w 1199"/>
                <a:gd name="T53" fmla="*/ 0 h 46"/>
                <a:gd name="T54" fmla="*/ 631 w 1199"/>
                <a:gd name="T55" fmla="*/ 0 h 46"/>
                <a:gd name="T56" fmla="*/ 625 w 1199"/>
                <a:gd name="T57" fmla="*/ 46 h 46"/>
                <a:gd name="T58" fmla="*/ 631 w 1199"/>
                <a:gd name="T59" fmla="*/ 0 h 46"/>
                <a:gd name="T60" fmla="*/ 688 w 1199"/>
                <a:gd name="T61" fmla="*/ 46 h 46"/>
                <a:gd name="T62" fmla="*/ 683 w 1199"/>
                <a:gd name="T63" fmla="*/ 0 h 46"/>
                <a:gd name="T64" fmla="*/ 745 w 1199"/>
                <a:gd name="T65" fmla="*/ 0 h 46"/>
                <a:gd name="T66" fmla="*/ 739 w 1199"/>
                <a:gd name="T67" fmla="*/ 46 h 46"/>
                <a:gd name="T68" fmla="*/ 745 w 1199"/>
                <a:gd name="T69" fmla="*/ 0 h 46"/>
                <a:gd name="T70" fmla="*/ 802 w 1199"/>
                <a:gd name="T71" fmla="*/ 46 h 46"/>
                <a:gd name="T72" fmla="*/ 796 w 1199"/>
                <a:gd name="T73" fmla="*/ 0 h 46"/>
                <a:gd name="T74" fmla="*/ 858 w 1199"/>
                <a:gd name="T75" fmla="*/ 0 h 46"/>
                <a:gd name="T76" fmla="*/ 853 w 1199"/>
                <a:gd name="T77" fmla="*/ 46 h 46"/>
                <a:gd name="T78" fmla="*/ 858 w 1199"/>
                <a:gd name="T79" fmla="*/ 0 h 46"/>
                <a:gd name="T80" fmla="*/ 915 w 1199"/>
                <a:gd name="T81" fmla="*/ 46 h 46"/>
                <a:gd name="T82" fmla="*/ 909 w 1199"/>
                <a:gd name="T83" fmla="*/ 0 h 46"/>
                <a:gd name="T84" fmla="*/ 973 w 1199"/>
                <a:gd name="T85" fmla="*/ 0 h 46"/>
                <a:gd name="T86" fmla="*/ 967 w 1199"/>
                <a:gd name="T87" fmla="*/ 46 h 46"/>
                <a:gd name="T88" fmla="*/ 973 w 1199"/>
                <a:gd name="T89" fmla="*/ 0 h 46"/>
                <a:gd name="T90" fmla="*/ 1029 w 1199"/>
                <a:gd name="T91" fmla="*/ 46 h 46"/>
                <a:gd name="T92" fmla="*/ 1023 w 1199"/>
                <a:gd name="T93" fmla="*/ 0 h 46"/>
                <a:gd name="T94" fmla="*/ 1086 w 1199"/>
                <a:gd name="T95" fmla="*/ 0 h 46"/>
                <a:gd name="T96" fmla="*/ 1080 w 1199"/>
                <a:gd name="T97" fmla="*/ 46 h 46"/>
                <a:gd name="T98" fmla="*/ 1086 w 1199"/>
                <a:gd name="T99" fmla="*/ 0 h 46"/>
                <a:gd name="T100" fmla="*/ 1142 w 1199"/>
                <a:gd name="T101" fmla="*/ 46 h 46"/>
                <a:gd name="T102" fmla="*/ 1137 w 1199"/>
                <a:gd name="T103" fmla="*/ 0 h 46"/>
                <a:gd name="T104" fmla="*/ 1199 w 1199"/>
                <a:gd name="T105" fmla="*/ 0 h 46"/>
                <a:gd name="T106" fmla="*/ 1193 w 1199"/>
                <a:gd name="T107" fmla="*/ 46 h 46"/>
                <a:gd name="T108" fmla="*/ 1199 w 1199"/>
                <a:gd name="T10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199" h="46">
                  <a:moveTo>
                    <a:pt x="6" y="0"/>
                  </a:moveTo>
                  <a:lnTo>
                    <a:pt x="6" y="46"/>
                  </a:lnTo>
                  <a:lnTo>
                    <a:pt x="0" y="46"/>
                  </a:lnTo>
                  <a:lnTo>
                    <a:pt x="0" y="0"/>
                  </a:lnTo>
                  <a:lnTo>
                    <a:pt x="6" y="0"/>
                  </a:lnTo>
                  <a:close/>
                  <a:moveTo>
                    <a:pt x="62" y="0"/>
                  </a:moveTo>
                  <a:lnTo>
                    <a:pt x="62" y="46"/>
                  </a:lnTo>
                  <a:lnTo>
                    <a:pt x="57" y="46"/>
                  </a:lnTo>
                  <a:lnTo>
                    <a:pt x="57" y="0"/>
                  </a:lnTo>
                  <a:lnTo>
                    <a:pt x="62" y="0"/>
                  </a:lnTo>
                  <a:close/>
                  <a:moveTo>
                    <a:pt x="120" y="0"/>
                  </a:moveTo>
                  <a:lnTo>
                    <a:pt x="120" y="46"/>
                  </a:lnTo>
                  <a:lnTo>
                    <a:pt x="114" y="46"/>
                  </a:lnTo>
                  <a:lnTo>
                    <a:pt x="114" y="0"/>
                  </a:lnTo>
                  <a:lnTo>
                    <a:pt x="120" y="0"/>
                  </a:lnTo>
                  <a:close/>
                  <a:moveTo>
                    <a:pt x="177" y="0"/>
                  </a:moveTo>
                  <a:lnTo>
                    <a:pt x="177" y="46"/>
                  </a:lnTo>
                  <a:lnTo>
                    <a:pt x="171" y="46"/>
                  </a:lnTo>
                  <a:lnTo>
                    <a:pt x="171" y="0"/>
                  </a:lnTo>
                  <a:lnTo>
                    <a:pt x="177" y="0"/>
                  </a:lnTo>
                  <a:close/>
                  <a:moveTo>
                    <a:pt x="233" y="0"/>
                  </a:moveTo>
                  <a:lnTo>
                    <a:pt x="233" y="46"/>
                  </a:lnTo>
                  <a:lnTo>
                    <a:pt x="228" y="46"/>
                  </a:lnTo>
                  <a:lnTo>
                    <a:pt x="228" y="0"/>
                  </a:lnTo>
                  <a:lnTo>
                    <a:pt x="233" y="0"/>
                  </a:lnTo>
                  <a:close/>
                  <a:moveTo>
                    <a:pt x="290" y="0"/>
                  </a:moveTo>
                  <a:lnTo>
                    <a:pt x="290" y="46"/>
                  </a:lnTo>
                  <a:lnTo>
                    <a:pt x="284" y="46"/>
                  </a:lnTo>
                  <a:lnTo>
                    <a:pt x="284" y="0"/>
                  </a:lnTo>
                  <a:lnTo>
                    <a:pt x="290" y="0"/>
                  </a:lnTo>
                  <a:close/>
                  <a:moveTo>
                    <a:pt x="347" y="0"/>
                  </a:moveTo>
                  <a:lnTo>
                    <a:pt x="347" y="46"/>
                  </a:lnTo>
                  <a:lnTo>
                    <a:pt x="341" y="46"/>
                  </a:lnTo>
                  <a:lnTo>
                    <a:pt x="341" y="0"/>
                  </a:lnTo>
                  <a:lnTo>
                    <a:pt x="347" y="0"/>
                  </a:lnTo>
                  <a:close/>
                  <a:moveTo>
                    <a:pt x="404" y="0"/>
                  </a:moveTo>
                  <a:lnTo>
                    <a:pt x="404" y="46"/>
                  </a:lnTo>
                  <a:lnTo>
                    <a:pt x="398" y="46"/>
                  </a:lnTo>
                  <a:lnTo>
                    <a:pt x="398" y="0"/>
                  </a:lnTo>
                  <a:lnTo>
                    <a:pt x="404" y="0"/>
                  </a:lnTo>
                  <a:close/>
                  <a:moveTo>
                    <a:pt x="461" y="0"/>
                  </a:moveTo>
                  <a:lnTo>
                    <a:pt x="461" y="46"/>
                  </a:lnTo>
                  <a:lnTo>
                    <a:pt x="455" y="46"/>
                  </a:lnTo>
                  <a:lnTo>
                    <a:pt x="455" y="0"/>
                  </a:lnTo>
                  <a:lnTo>
                    <a:pt x="461" y="0"/>
                  </a:lnTo>
                  <a:close/>
                  <a:moveTo>
                    <a:pt x="517" y="0"/>
                  </a:moveTo>
                  <a:lnTo>
                    <a:pt x="517" y="46"/>
                  </a:lnTo>
                  <a:lnTo>
                    <a:pt x="512" y="46"/>
                  </a:lnTo>
                  <a:lnTo>
                    <a:pt x="512" y="0"/>
                  </a:lnTo>
                  <a:lnTo>
                    <a:pt x="517" y="0"/>
                  </a:lnTo>
                  <a:close/>
                  <a:moveTo>
                    <a:pt x="574" y="0"/>
                  </a:moveTo>
                  <a:lnTo>
                    <a:pt x="574" y="46"/>
                  </a:lnTo>
                  <a:lnTo>
                    <a:pt x="568" y="46"/>
                  </a:lnTo>
                  <a:lnTo>
                    <a:pt x="568" y="0"/>
                  </a:lnTo>
                  <a:lnTo>
                    <a:pt x="574" y="0"/>
                  </a:lnTo>
                  <a:close/>
                  <a:moveTo>
                    <a:pt x="631" y="0"/>
                  </a:moveTo>
                  <a:lnTo>
                    <a:pt x="631" y="46"/>
                  </a:lnTo>
                  <a:lnTo>
                    <a:pt x="625" y="46"/>
                  </a:lnTo>
                  <a:lnTo>
                    <a:pt x="625" y="0"/>
                  </a:lnTo>
                  <a:lnTo>
                    <a:pt x="631" y="0"/>
                  </a:lnTo>
                  <a:close/>
                  <a:moveTo>
                    <a:pt x="688" y="0"/>
                  </a:moveTo>
                  <a:lnTo>
                    <a:pt x="688" y="46"/>
                  </a:lnTo>
                  <a:lnTo>
                    <a:pt x="683" y="46"/>
                  </a:lnTo>
                  <a:lnTo>
                    <a:pt x="683" y="0"/>
                  </a:lnTo>
                  <a:lnTo>
                    <a:pt x="688" y="0"/>
                  </a:lnTo>
                  <a:close/>
                  <a:moveTo>
                    <a:pt x="745" y="0"/>
                  </a:moveTo>
                  <a:lnTo>
                    <a:pt x="745" y="46"/>
                  </a:lnTo>
                  <a:lnTo>
                    <a:pt x="739" y="46"/>
                  </a:lnTo>
                  <a:lnTo>
                    <a:pt x="739" y="0"/>
                  </a:lnTo>
                  <a:lnTo>
                    <a:pt x="745" y="0"/>
                  </a:lnTo>
                  <a:close/>
                  <a:moveTo>
                    <a:pt x="802" y="0"/>
                  </a:moveTo>
                  <a:lnTo>
                    <a:pt x="802" y="46"/>
                  </a:lnTo>
                  <a:lnTo>
                    <a:pt x="796" y="46"/>
                  </a:lnTo>
                  <a:lnTo>
                    <a:pt x="796" y="0"/>
                  </a:lnTo>
                  <a:lnTo>
                    <a:pt x="802" y="0"/>
                  </a:lnTo>
                  <a:close/>
                  <a:moveTo>
                    <a:pt x="858" y="0"/>
                  </a:moveTo>
                  <a:lnTo>
                    <a:pt x="858" y="46"/>
                  </a:lnTo>
                  <a:lnTo>
                    <a:pt x="853" y="46"/>
                  </a:lnTo>
                  <a:lnTo>
                    <a:pt x="853" y="0"/>
                  </a:lnTo>
                  <a:lnTo>
                    <a:pt x="858" y="0"/>
                  </a:lnTo>
                  <a:close/>
                  <a:moveTo>
                    <a:pt x="915" y="0"/>
                  </a:moveTo>
                  <a:lnTo>
                    <a:pt x="915" y="46"/>
                  </a:lnTo>
                  <a:lnTo>
                    <a:pt x="909" y="46"/>
                  </a:lnTo>
                  <a:lnTo>
                    <a:pt x="909" y="0"/>
                  </a:lnTo>
                  <a:lnTo>
                    <a:pt x="915" y="0"/>
                  </a:lnTo>
                  <a:close/>
                  <a:moveTo>
                    <a:pt x="973" y="0"/>
                  </a:moveTo>
                  <a:lnTo>
                    <a:pt x="973" y="46"/>
                  </a:lnTo>
                  <a:lnTo>
                    <a:pt x="967" y="46"/>
                  </a:lnTo>
                  <a:lnTo>
                    <a:pt x="967" y="0"/>
                  </a:lnTo>
                  <a:lnTo>
                    <a:pt x="973" y="0"/>
                  </a:lnTo>
                  <a:close/>
                  <a:moveTo>
                    <a:pt x="1029" y="0"/>
                  </a:moveTo>
                  <a:lnTo>
                    <a:pt x="1029" y="46"/>
                  </a:lnTo>
                  <a:lnTo>
                    <a:pt x="1023" y="46"/>
                  </a:lnTo>
                  <a:lnTo>
                    <a:pt x="1023" y="0"/>
                  </a:lnTo>
                  <a:lnTo>
                    <a:pt x="1029" y="0"/>
                  </a:lnTo>
                  <a:close/>
                  <a:moveTo>
                    <a:pt x="1086" y="0"/>
                  </a:moveTo>
                  <a:lnTo>
                    <a:pt x="1086" y="46"/>
                  </a:lnTo>
                  <a:lnTo>
                    <a:pt x="1080" y="46"/>
                  </a:lnTo>
                  <a:lnTo>
                    <a:pt x="1080" y="0"/>
                  </a:lnTo>
                  <a:lnTo>
                    <a:pt x="1086" y="0"/>
                  </a:lnTo>
                  <a:close/>
                  <a:moveTo>
                    <a:pt x="1142" y="0"/>
                  </a:moveTo>
                  <a:lnTo>
                    <a:pt x="1142" y="46"/>
                  </a:lnTo>
                  <a:lnTo>
                    <a:pt x="1137" y="46"/>
                  </a:lnTo>
                  <a:lnTo>
                    <a:pt x="1137" y="0"/>
                  </a:lnTo>
                  <a:lnTo>
                    <a:pt x="1142" y="0"/>
                  </a:lnTo>
                  <a:close/>
                  <a:moveTo>
                    <a:pt x="1199" y="0"/>
                  </a:moveTo>
                  <a:lnTo>
                    <a:pt x="1199" y="46"/>
                  </a:lnTo>
                  <a:lnTo>
                    <a:pt x="1193" y="46"/>
                  </a:lnTo>
                  <a:lnTo>
                    <a:pt x="1193" y="0"/>
                  </a:lnTo>
                  <a:lnTo>
                    <a:pt x="1199" y="0"/>
                  </a:lnTo>
                  <a:close/>
                </a:path>
              </a:pathLst>
            </a:custGeom>
            <a:solidFill>
              <a:srgbClr val="868686"/>
            </a:solidFill>
            <a:ln w="1" cap="flat">
              <a:solidFill>
                <a:srgbClr val="868686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5" name="Freeform 68"/>
            <p:cNvSpPr>
              <a:spLocks/>
            </p:cNvSpPr>
            <p:nvPr/>
          </p:nvSpPr>
          <p:spPr bwMode="auto">
            <a:xfrm>
              <a:off x="4306" y="3429"/>
              <a:ext cx="1154" cy="372"/>
            </a:xfrm>
            <a:custGeom>
              <a:avLst/>
              <a:gdLst>
                <a:gd name="T0" fmla="*/ 144 w 19232"/>
                <a:gd name="T1" fmla="*/ 2944 h 6192"/>
                <a:gd name="T2" fmla="*/ 1088 w 19232"/>
                <a:gd name="T3" fmla="*/ 2944 h 6192"/>
                <a:gd name="T4" fmla="*/ 2032 w 19232"/>
                <a:gd name="T5" fmla="*/ 2944 h 6192"/>
                <a:gd name="T6" fmla="*/ 2976 w 19232"/>
                <a:gd name="T7" fmla="*/ 2944 h 6192"/>
                <a:gd name="T8" fmla="*/ 2840 w 19232"/>
                <a:gd name="T9" fmla="*/ 3044 h 6192"/>
                <a:gd name="T10" fmla="*/ 3800 w 19232"/>
                <a:gd name="T11" fmla="*/ 100 h 6192"/>
                <a:gd name="T12" fmla="*/ 3936 w 19232"/>
                <a:gd name="T13" fmla="*/ 0 h 6192"/>
                <a:gd name="T14" fmla="*/ 4880 w 19232"/>
                <a:gd name="T15" fmla="*/ 0 h 6192"/>
                <a:gd name="T16" fmla="*/ 5824 w 19232"/>
                <a:gd name="T17" fmla="*/ 0 h 6192"/>
                <a:gd name="T18" fmla="*/ 6768 w 19232"/>
                <a:gd name="T19" fmla="*/ 0 h 6192"/>
                <a:gd name="T20" fmla="*/ 7712 w 19232"/>
                <a:gd name="T21" fmla="*/ 0 h 6192"/>
                <a:gd name="T22" fmla="*/ 8672 w 19232"/>
                <a:gd name="T23" fmla="*/ 0 h 6192"/>
                <a:gd name="T24" fmla="*/ 9616 w 19232"/>
                <a:gd name="T25" fmla="*/ 0 h 6192"/>
                <a:gd name="T26" fmla="*/ 9759 w 19232"/>
                <a:gd name="T27" fmla="*/ 122 h 6192"/>
                <a:gd name="T28" fmla="*/ 10703 w 19232"/>
                <a:gd name="T29" fmla="*/ 6026 h 6192"/>
                <a:gd name="T30" fmla="*/ 10560 w 19232"/>
                <a:gd name="T31" fmla="*/ 5904 h 6192"/>
                <a:gd name="T32" fmla="*/ 11504 w 19232"/>
                <a:gd name="T33" fmla="*/ 5904 h 6192"/>
                <a:gd name="T34" fmla="*/ 12448 w 19232"/>
                <a:gd name="T35" fmla="*/ 5904 h 6192"/>
                <a:gd name="T36" fmla="*/ 13408 w 19232"/>
                <a:gd name="T37" fmla="*/ 5904 h 6192"/>
                <a:gd name="T38" fmla="*/ 13271 w 19232"/>
                <a:gd name="T39" fmla="*/ 6005 h 6192"/>
                <a:gd name="T40" fmla="*/ 14215 w 19232"/>
                <a:gd name="T41" fmla="*/ 3045 h 6192"/>
                <a:gd name="T42" fmla="*/ 14352 w 19232"/>
                <a:gd name="T43" fmla="*/ 2944 h 6192"/>
                <a:gd name="T44" fmla="*/ 15296 w 19232"/>
                <a:gd name="T45" fmla="*/ 2944 h 6192"/>
                <a:gd name="T46" fmla="*/ 16240 w 19232"/>
                <a:gd name="T47" fmla="*/ 2944 h 6192"/>
                <a:gd name="T48" fmla="*/ 17184 w 19232"/>
                <a:gd name="T49" fmla="*/ 2944 h 6192"/>
                <a:gd name="T50" fmla="*/ 18144 w 19232"/>
                <a:gd name="T51" fmla="*/ 2944 h 6192"/>
                <a:gd name="T52" fmla="*/ 19088 w 19232"/>
                <a:gd name="T53" fmla="*/ 2944 h 6192"/>
                <a:gd name="T54" fmla="*/ 19232 w 19232"/>
                <a:gd name="T55" fmla="*/ 3088 h 6192"/>
                <a:gd name="T56" fmla="*/ 19088 w 19232"/>
                <a:gd name="T57" fmla="*/ 3232 h 6192"/>
                <a:gd name="T58" fmla="*/ 18144 w 19232"/>
                <a:gd name="T59" fmla="*/ 3232 h 6192"/>
                <a:gd name="T60" fmla="*/ 17184 w 19232"/>
                <a:gd name="T61" fmla="*/ 3232 h 6192"/>
                <a:gd name="T62" fmla="*/ 16240 w 19232"/>
                <a:gd name="T63" fmla="*/ 3232 h 6192"/>
                <a:gd name="T64" fmla="*/ 15296 w 19232"/>
                <a:gd name="T65" fmla="*/ 3232 h 6192"/>
                <a:gd name="T66" fmla="*/ 14352 w 19232"/>
                <a:gd name="T67" fmla="*/ 3232 h 6192"/>
                <a:gd name="T68" fmla="*/ 14490 w 19232"/>
                <a:gd name="T69" fmla="*/ 3132 h 6192"/>
                <a:gd name="T70" fmla="*/ 13546 w 19232"/>
                <a:gd name="T71" fmla="*/ 6092 h 6192"/>
                <a:gd name="T72" fmla="*/ 13408 w 19232"/>
                <a:gd name="T73" fmla="*/ 6192 h 6192"/>
                <a:gd name="T74" fmla="*/ 12448 w 19232"/>
                <a:gd name="T75" fmla="*/ 6192 h 6192"/>
                <a:gd name="T76" fmla="*/ 11504 w 19232"/>
                <a:gd name="T77" fmla="*/ 6192 h 6192"/>
                <a:gd name="T78" fmla="*/ 10560 w 19232"/>
                <a:gd name="T79" fmla="*/ 6192 h 6192"/>
                <a:gd name="T80" fmla="*/ 10418 w 19232"/>
                <a:gd name="T81" fmla="*/ 6071 h 6192"/>
                <a:gd name="T82" fmla="*/ 9474 w 19232"/>
                <a:gd name="T83" fmla="*/ 167 h 6192"/>
                <a:gd name="T84" fmla="*/ 9616 w 19232"/>
                <a:gd name="T85" fmla="*/ 288 h 6192"/>
                <a:gd name="T86" fmla="*/ 8672 w 19232"/>
                <a:gd name="T87" fmla="*/ 288 h 6192"/>
                <a:gd name="T88" fmla="*/ 7712 w 19232"/>
                <a:gd name="T89" fmla="*/ 288 h 6192"/>
                <a:gd name="T90" fmla="*/ 6768 w 19232"/>
                <a:gd name="T91" fmla="*/ 288 h 6192"/>
                <a:gd name="T92" fmla="*/ 5824 w 19232"/>
                <a:gd name="T93" fmla="*/ 288 h 6192"/>
                <a:gd name="T94" fmla="*/ 4880 w 19232"/>
                <a:gd name="T95" fmla="*/ 288 h 6192"/>
                <a:gd name="T96" fmla="*/ 3936 w 19232"/>
                <a:gd name="T97" fmla="*/ 288 h 6192"/>
                <a:gd name="T98" fmla="*/ 4073 w 19232"/>
                <a:gd name="T99" fmla="*/ 189 h 6192"/>
                <a:gd name="T100" fmla="*/ 3113 w 19232"/>
                <a:gd name="T101" fmla="*/ 3133 h 6192"/>
                <a:gd name="T102" fmla="*/ 2976 w 19232"/>
                <a:gd name="T103" fmla="*/ 3232 h 6192"/>
                <a:gd name="T104" fmla="*/ 2032 w 19232"/>
                <a:gd name="T105" fmla="*/ 3232 h 6192"/>
                <a:gd name="T106" fmla="*/ 1088 w 19232"/>
                <a:gd name="T107" fmla="*/ 3232 h 6192"/>
                <a:gd name="T108" fmla="*/ 144 w 19232"/>
                <a:gd name="T109" fmla="*/ 3232 h 6192"/>
                <a:gd name="T110" fmla="*/ 0 w 19232"/>
                <a:gd name="T111" fmla="*/ 3088 h 6192"/>
                <a:gd name="T112" fmla="*/ 144 w 19232"/>
                <a:gd name="T113" fmla="*/ 2944 h 6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232" h="6192">
                  <a:moveTo>
                    <a:pt x="144" y="2944"/>
                  </a:moveTo>
                  <a:lnTo>
                    <a:pt x="1088" y="2944"/>
                  </a:lnTo>
                  <a:lnTo>
                    <a:pt x="2032" y="2944"/>
                  </a:lnTo>
                  <a:lnTo>
                    <a:pt x="2976" y="2944"/>
                  </a:lnTo>
                  <a:lnTo>
                    <a:pt x="2840" y="3044"/>
                  </a:lnTo>
                  <a:lnTo>
                    <a:pt x="3800" y="100"/>
                  </a:lnTo>
                  <a:cubicBezTo>
                    <a:pt x="3819" y="41"/>
                    <a:pt x="3874" y="0"/>
                    <a:pt x="3936" y="0"/>
                  </a:cubicBezTo>
                  <a:lnTo>
                    <a:pt x="4880" y="0"/>
                  </a:lnTo>
                  <a:lnTo>
                    <a:pt x="5824" y="0"/>
                  </a:lnTo>
                  <a:lnTo>
                    <a:pt x="6768" y="0"/>
                  </a:lnTo>
                  <a:lnTo>
                    <a:pt x="7712" y="0"/>
                  </a:lnTo>
                  <a:lnTo>
                    <a:pt x="8672" y="0"/>
                  </a:lnTo>
                  <a:lnTo>
                    <a:pt x="9616" y="0"/>
                  </a:lnTo>
                  <a:cubicBezTo>
                    <a:pt x="9687" y="0"/>
                    <a:pt x="9747" y="52"/>
                    <a:pt x="9759" y="122"/>
                  </a:cubicBezTo>
                  <a:lnTo>
                    <a:pt x="10703" y="6026"/>
                  </a:lnTo>
                  <a:lnTo>
                    <a:pt x="10560" y="5904"/>
                  </a:lnTo>
                  <a:lnTo>
                    <a:pt x="11504" y="5904"/>
                  </a:lnTo>
                  <a:lnTo>
                    <a:pt x="12448" y="5904"/>
                  </a:lnTo>
                  <a:lnTo>
                    <a:pt x="13408" y="5904"/>
                  </a:lnTo>
                  <a:lnTo>
                    <a:pt x="13271" y="6005"/>
                  </a:lnTo>
                  <a:lnTo>
                    <a:pt x="14215" y="3045"/>
                  </a:lnTo>
                  <a:cubicBezTo>
                    <a:pt x="14234" y="2985"/>
                    <a:pt x="14290" y="2944"/>
                    <a:pt x="14352" y="2944"/>
                  </a:cubicBezTo>
                  <a:lnTo>
                    <a:pt x="15296" y="2944"/>
                  </a:lnTo>
                  <a:lnTo>
                    <a:pt x="16240" y="2944"/>
                  </a:lnTo>
                  <a:lnTo>
                    <a:pt x="17184" y="2944"/>
                  </a:lnTo>
                  <a:lnTo>
                    <a:pt x="18144" y="2944"/>
                  </a:lnTo>
                  <a:lnTo>
                    <a:pt x="19088" y="2944"/>
                  </a:lnTo>
                  <a:cubicBezTo>
                    <a:pt x="19168" y="2944"/>
                    <a:pt x="19232" y="3009"/>
                    <a:pt x="19232" y="3088"/>
                  </a:cubicBezTo>
                  <a:cubicBezTo>
                    <a:pt x="19232" y="3168"/>
                    <a:pt x="19168" y="3232"/>
                    <a:pt x="19088" y="3232"/>
                  </a:cubicBezTo>
                  <a:lnTo>
                    <a:pt x="18144" y="3232"/>
                  </a:lnTo>
                  <a:lnTo>
                    <a:pt x="17184" y="3232"/>
                  </a:lnTo>
                  <a:lnTo>
                    <a:pt x="16240" y="3232"/>
                  </a:lnTo>
                  <a:lnTo>
                    <a:pt x="15296" y="3232"/>
                  </a:lnTo>
                  <a:lnTo>
                    <a:pt x="14352" y="3232"/>
                  </a:lnTo>
                  <a:lnTo>
                    <a:pt x="14490" y="3132"/>
                  </a:lnTo>
                  <a:lnTo>
                    <a:pt x="13546" y="6092"/>
                  </a:lnTo>
                  <a:cubicBezTo>
                    <a:pt x="13527" y="6152"/>
                    <a:pt x="13471" y="6192"/>
                    <a:pt x="13408" y="6192"/>
                  </a:cubicBezTo>
                  <a:lnTo>
                    <a:pt x="12448" y="6192"/>
                  </a:lnTo>
                  <a:lnTo>
                    <a:pt x="11504" y="6192"/>
                  </a:lnTo>
                  <a:lnTo>
                    <a:pt x="10560" y="6192"/>
                  </a:lnTo>
                  <a:cubicBezTo>
                    <a:pt x="10490" y="6192"/>
                    <a:pt x="10429" y="6141"/>
                    <a:pt x="10418" y="6071"/>
                  </a:cubicBezTo>
                  <a:lnTo>
                    <a:pt x="9474" y="167"/>
                  </a:lnTo>
                  <a:lnTo>
                    <a:pt x="9616" y="288"/>
                  </a:lnTo>
                  <a:lnTo>
                    <a:pt x="8672" y="288"/>
                  </a:lnTo>
                  <a:lnTo>
                    <a:pt x="7712" y="288"/>
                  </a:lnTo>
                  <a:lnTo>
                    <a:pt x="6768" y="288"/>
                  </a:lnTo>
                  <a:lnTo>
                    <a:pt x="5824" y="288"/>
                  </a:lnTo>
                  <a:lnTo>
                    <a:pt x="4880" y="288"/>
                  </a:lnTo>
                  <a:lnTo>
                    <a:pt x="3936" y="288"/>
                  </a:lnTo>
                  <a:lnTo>
                    <a:pt x="4073" y="189"/>
                  </a:lnTo>
                  <a:lnTo>
                    <a:pt x="3113" y="3133"/>
                  </a:lnTo>
                  <a:cubicBezTo>
                    <a:pt x="3094" y="3192"/>
                    <a:pt x="3039" y="3232"/>
                    <a:pt x="2976" y="3232"/>
                  </a:cubicBezTo>
                  <a:lnTo>
                    <a:pt x="2032" y="3232"/>
                  </a:lnTo>
                  <a:lnTo>
                    <a:pt x="1088" y="3232"/>
                  </a:lnTo>
                  <a:lnTo>
                    <a:pt x="144" y="3232"/>
                  </a:lnTo>
                  <a:cubicBezTo>
                    <a:pt x="65" y="3232"/>
                    <a:pt x="0" y="3168"/>
                    <a:pt x="0" y="3088"/>
                  </a:cubicBezTo>
                  <a:cubicBezTo>
                    <a:pt x="0" y="3009"/>
                    <a:pt x="65" y="2944"/>
                    <a:pt x="144" y="2944"/>
                  </a:cubicBez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6" name="Freeform 69"/>
            <p:cNvSpPr>
              <a:spLocks/>
            </p:cNvSpPr>
            <p:nvPr/>
          </p:nvSpPr>
          <p:spPr bwMode="auto">
            <a:xfrm>
              <a:off x="4286" y="3587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7" name="Freeform 70"/>
            <p:cNvSpPr>
              <a:spLocks noEditPoints="1"/>
            </p:cNvSpPr>
            <p:nvPr/>
          </p:nvSpPr>
          <p:spPr bwMode="auto">
            <a:xfrm>
              <a:off x="4283" y="3584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8" name="Freeform 71"/>
            <p:cNvSpPr>
              <a:spLocks/>
            </p:cNvSpPr>
            <p:nvPr/>
          </p:nvSpPr>
          <p:spPr bwMode="auto">
            <a:xfrm>
              <a:off x="4344" y="3587"/>
              <a:ext cx="55" cy="55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9" name="Freeform 72"/>
            <p:cNvSpPr>
              <a:spLocks noEditPoints="1"/>
            </p:cNvSpPr>
            <p:nvPr/>
          </p:nvSpPr>
          <p:spPr bwMode="auto">
            <a:xfrm>
              <a:off x="4341" y="3584"/>
              <a:ext cx="61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0" name="Freeform 73"/>
            <p:cNvSpPr>
              <a:spLocks/>
            </p:cNvSpPr>
            <p:nvPr/>
          </p:nvSpPr>
          <p:spPr bwMode="auto">
            <a:xfrm>
              <a:off x="4400" y="3587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1" name="Freeform 74"/>
            <p:cNvSpPr>
              <a:spLocks noEditPoints="1"/>
            </p:cNvSpPr>
            <p:nvPr/>
          </p:nvSpPr>
          <p:spPr bwMode="auto">
            <a:xfrm>
              <a:off x="4397" y="3584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2" name="Freeform 75"/>
            <p:cNvSpPr>
              <a:spLocks/>
            </p:cNvSpPr>
            <p:nvPr/>
          </p:nvSpPr>
          <p:spPr bwMode="auto">
            <a:xfrm>
              <a:off x="4457" y="3587"/>
              <a:ext cx="55" cy="55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3" name="Freeform 76"/>
            <p:cNvSpPr>
              <a:spLocks noEditPoints="1"/>
            </p:cNvSpPr>
            <p:nvPr/>
          </p:nvSpPr>
          <p:spPr bwMode="auto">
            <a:xfrm>
              <a:off x="4454" y="3584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4" name="Freeform 77"/>
            <p:cNvSpPr>
              <a:spLocks/>
            </p:cNvSpPr>
            <p:nvPr/>
          </p:nvSpPr>
          <p:spPr bwMode="auto">
            <a:xfrm>
              <a:off x="4513" y="3409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5" name="Freeform 78"/>
            <p:cNvSpPr>
              <a:spLocks noEditPoints="1"/>
            </p:cNvSpPr>
            <p:nvPr/>
          </p:nvSpPr>
          <p:spPr bwMode="auto">
            <a:xfrm>
              <a:off x="4511" y="3406"/>
              <a:ext cx="61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6" name="Freeform 79"/>
            <p:cNvSpPr>
              <a:spLocks/>
            </p:cNvSpPr>
            <p:nvPr/>
          </p:nvSpPr>
          <p:spPr bwMode="auto">
            <a:xfrm>
              <a:off x="4570" y="3409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7" name="Freeform 80"/>
            <p:cNvSpPr>
              <a:spLocks noEditPoints="1"/>
            </p:cNvSpPr>
            <p:nvPr/>
          </p:nvSpPr>
          <p:spPr bwMode="auto">
            <a:xfrm>
              <a:off x="4567" y="3406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8" name="Freeform 81"/>
            <p:cNvSpPr>
              <a:spLocks/>
            </p:cNvSpPr>
            <p:nvPr/>
          </p:nvSpPr>
          <p:spPr bwMode="auto">
            <a:xfrm>
              <a:off x="4628" y="3409"/>
              <a:ext cx="55" cy="56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9" name="Freeform 82"/>
            <p:cNvSpPr>
              <a:spLocks noEditPoints="1"/>
            </p:cNvSpPr>
            <p:nvPr/>
          </p:nvSpPr>
          <p:spPr bwMode="auto">
            <a:xfrm>
              <a:off x="4625" y="3406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0" name="Freeform 83"/>
            <p:cNvSpPr>
              <a:spLocks/>
            </p:cNvSpPr>
            <p:nvPr/>
          </p:nvSpPr>
          <p:spPr bwMode="auto">
            <a:xfrm>
              <a:off x="4684" y="3409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1" name="Freeform 84"/>
            <p:cNvSpPr>
              <a:spLocks noEditPoints="1"/>
            </p:cNvSpPr>
            <p:nvPr/>
          </p:nvSpPr>
          <p:spPr bwMode="auto">
            <a:xfrm>
              <a:off x="4681" y="3406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2" name="Freeform 85"/>
            <p:cNvSpPr>
              <a:spLocks/>
            </p:cNvSpPr>
            <p:nvPr/>
          </p:nvSpPr>
          <p:spPr bwMode="auto">
            <a:xfrm>
              <a:off x="4741" y="3409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4" name="Freeform 86"/>
            <p:cNvSpPr>
              <a:spLocks noEditPoints="1"/>
            </p:cNvSpPr>
            <p:nvPr/>
          </p:nvSpPr>
          <p:spPr bwMode="auto">
            <a:xfrm>
              <a:off x="4738" y="3406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5" name="Freeform 87"/>
            <p:cNvSpPr>
              <a:spLocks/>
            </p:cNvSpPr>
            <p:nvPr/>
          </p:nvSpPr>
          <p:spPr bwMode="auto">
            <a:xfrm>
              <a:off x="4798" y="3409"/>
              <a:ext cx="55" cy="56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6" name="Freeform 88"/>
            <p:cNvSpPr>
              <a:spLocks noEditPoints="1"/>
            </p:cNvSpPr>
            <p:nvPr/>
          </p:nvSpPr>
          <p:spPr bwMode="auto">
            <a:xfrm>
              <a:off x="4795" y="3406"/>
              <a:ext cx="61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7" name="Freeform 89"/>
            <p:cNvSpPr>
              <a:spLocks/>
            </p:cNvSpPr>
            <p:nvPr/>
          </p:nvSpPr>
          <p:spPr bwMode="auto">
            <a:xfrm>
              <a:off x="4854" y="3409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8" name="Freeform 90"/>
            <p:cNvSpPr>
              <a:spLocks noEditPoints="1"/>
            </p:cNvSpPr>
            <p:nvPr/>
          </p:nvSpPr>
          <p:spPr bwMode="auto">
            <a:xfrm>
              <a:off x="4851" y="3406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9" name="Freeform 91"/>
            <p:cNvSpPr>
              <a:spLocks/>
            </p:cNvSpPr>
            <p:nvPr/>
          </p:nvSpPr>
          <p:spPr bwMode="auto">
            <a:xfrm>
              <a:off x="4912" y="3764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0" name="Freeform 92"/>
            <p:cNvSpPr>
              <a:spLocks noEditPoints="1"/>
            </p:cNvSpPr>
            <p:nvPr/>
          </p:nvSpPr>
          <p:spPr bwMode="auto">
            <a:xfrm>
              <a:off x="4909" y="3761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1" name="Freeform 93"/>
            <p:cNvSpPr>
              <a:spLocks/>
            </p:cNvSpPr>
            <p:nvPr/>
          </p:nvSpPr>
          <p:spPr bwMode="auto">
            <a:xfrm>
              <a:off x="4968" y="3764"/>
              <a:ext cx="56" cy="56"/>
            </a:xfrm>
            <a:custGeom>
              <a:avLst/>
              <a:gdLst>
                <a:gd name="T0" fmla="*/ 29 w 56"/>
                <a:gd name="T1" fmla="*/ 0 h 56"/>
                <a:gd name="T2" fmla="*/ 56 w 56"/>
                <a:gd name="T3" fmla="*/ 28 h 56"/>
                <a:gd name="T4" fmla="*/ 29 w 56"/>
                <a:gd name="T5" fmla="*/ 56 h 56"/>
                <a:gd name="T6" fmla="*/ 0 w 56"/>
                <a:gd name="T7" fmla="*/ 28 h 56"/>
                <a:gd name="T8" fmla="*/ 29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9" y="0"/>
                  </a:moveTo>
                  <a:lnTo>
                    <a:pt x="56" y="28"/>
                  </a:lnTo>
                  <a:lnTo>
                    <a:pt x="29" y="56"/>
                  </a:lnTo>
                  <a:lnTo>
                    <a:pt x="0" y="28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2" name="Freeform 94"/>
            <p:cNvSpPr>
              <a:spLocks noEditPoints="1"/>
            </p:cNvSpPr>
            <p:nvPr/>
          </p:nvSpPr>
          <p:spPr bwMode="auto">
            <a:xfrm>
              <a:off x="4966" y="3761"/>
              <a:ext cx="61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3" name="Freeform 95"/>
            <p:cNvSpPr>
              <a:spLocks/>
            </p:cNvSpPr>
            <p:nvPr/>
          </p:nvSpPr>
          <p:spPr bwMode="auto">
            <a:xfrm>
              <a:off x="5025" y="3764"/>
              <a:ext cx="56" cy="56"/>
            </a:xfrm>
            <a:custGeom>
              <a:avLst/>
              <a:gdLst>
                <a:gd name="T0" fmla="*/ 28 w 56"/>
                <a:gd name="T1" fmla="*/ 0 h 56"/>
                <a:gd name="T2" fmla="*/ 56 w 56"/>
                <a:gd name="T3" fmla="*/ 28 h 56"/>
                <a:gd name="T4" fmla="*/ 28 w 56"/>
                <a:gd name="T5" fmla="*/ 56 h 56"/>
                <a:gd name="T6" fmla="*/ 0 w 56"/>
                <a:gd name="T7" fmla="*/ 28 h 56"/>
                <a:gd name="T8" fmla="*/ 28 w 56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6">
                  <a:moveTo>
                    <a:pt x="28" y="0"/>
                  </a:moveTo>
                  <a:lnTo>
                    <a:pt x="56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Freeform 96"/>
            <p:cNvSpPr>
              <a:spLocks noEditPoints="1"/>
            </p:cNvSpPr>
            <p:nvPr/>
          </p:nvSpPr>
          <p:spPr bwMode="auto">
            <a:xfrm>
              <a:off x="5022" y="3761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Freeform 97"/>
            <p:cNvSpPr>
              <a:spLocks/>
            </p:cNvSpPr>
            <p:nvPr/>
          </p:nvSpPr>
          <p:spPr bwMode="auto">
            <a:xfrm>
              <a:off x="5082" y="3764"/>
              <a:ext cx="55" cy="56"/>
            </a:xfrm>
            <a:custGeom>
              <a:avLst/>
              <a:gdLst>
                <a:gd name="T0" fmla="*/ 28 w 55"/>
                <a:gd name="T1" fmla="*/ 0 h 56"/>
                <a:gd name="T2" fmla="*/ 55 w 55"/>
                <a:gd name="T3" fmla="*/ 28 h 56"/>
                <a:gd name="T4" fmla="*/ 28 w 55"/>
                <a:gd name="T5" fmla="*/ 56 h 56"/>
                <a:gd name="T6" fmla="*/ 0 w 55"/>
                <a:gd name="T7" fmla="*/ 28 h 56"/>
                <a:gd name="T8" fmla="*/ 28 w 55"/>
                <a:gd name="T9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6">
                  <a:moveTo>
                    <a:pt x="28" y="0"/>
                  </a:moveTo>
                  <a:lnTo>
                    <a:pt x="55" y="28"/>
                  </a:lnTo>
                  <a:lnTo>
                    <a:pt x="28" y="56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Freeform 98"/>
            <p:cNvSpPr>
              <a:spLocks noEditPoints="1"/>
            </p:cNvSpPr>
            <p:nvPr/>
          </p:nvSpPr>
          <p:spPr bwMode="auto">
            <a:xfrm>
              <a:off x="5079" y="3761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Freeform 99"/>
            <p:cNvSpPr>
              <a:spLocks/>
            </p:cNvSpPr>
            <p:nvPr/>
          </p:nvSpPr>
          <p:spPr bwMode="auto">
            <a:xfrm>
              <a:off x="5138" y="3587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Freeform 100"/>
            <p:cNvSpPr>
              <a:spLocks noEditPoints="1"/>
            </p:cNvSpPr>
            <p:nvPr/>
          </p:nvSpPr>
          <p:spPr bwMode="auto">
            <a:xfrm>
              <a:off x="5136" y="3584"/>
              <a:ext cx="61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Freeform 101"/>
            <p:cNvSpPr>
              <a:spLocks/>
            </p:cNvSpPr>
            <p:nvPr/>
          </p:nvSpPr>
          <p:spPr bwMode="auto">
            <a:xfrm>
              <a:off x="5195" y="3587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Freeform 102"/>
            <p:cNvSpPr>
              <a:spLocks noEditPoints="1"/>
            </p:cNvSpPr>
            <p:nvPr/>
          </p:nvSpPr>
          <p:spPr bwMode="auto">
            <a:xfrm>
              <a:off x="5192" y="3584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Freeform 103"/>
            <p:cNvSpPr>
              <a:spLocks/>
            </p:cNvSpPr>
            <p:nvPr/>
          </p:nvSpPr>
          <p:spPr bwMode="auto">
            <a:xfrm>
              <a:off x="5253" y="3587"/>
              <a:ext cx="55" cy="55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Freeform 104"/>
            <p:cNvSpPr>
              <a:spLocks noEditPoints="1"/>
            </p:cNvSpPr>
            <p:nvPr/>
          </p:nvSpPr>
          <p:spPr bwMode="auto">
            <a:xfrm>
              <a:off x="5250" y="3584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Freeform 105"/>
            <p:cNvSpPr>
              <a:spLocks/>
            </p:cNvSpPr>
            <p:nvPr/>
          </p:nvSpPr>
          <p:spPr bwMode="auto">
            <a:xfrm>
              <a:off x="5309" y="3587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Freeform 106"/>
            <p:cNvSpPr>
              <a:spLocks noEditPoints="1"/>
            </p:cNvSpPr>
            <p:nvPr/>
          </p:nvSpPr>
          <p:spPr bwMode="auto">
            <a:xfrm>
              <a:off x="5306" y="3584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Freeform 107"/>
            <p:cNvSpPr>
              <a:spLocks/>
            </p:cNvSpPr>
            <p:nvPr/>
          </p:nvSpPr>
          <p:spPr bwMode="auto">
            <a:xfrm>
              <a:off x="5366" y="3587"/>
              <a:ext cx="56" cy="55"/>
            </a:xfrm>
            <a:custGeom>
              <a:avLst/>
              <a:gdLst>
                <a:gd name="T0" fmla="*/ 28 w 56"/>
                <a:gd name="T1" fmla="*/ 0 h 55"/>
                <a:gd name="T2" fmla="*/ 56 w 56"/>
                <a:gd name="T3" fmla="*/ 28 h 55"/>
                <a:gd name="T4" fmla="*/ 28 w 56"/>
                <a:gd name="T5" fmla="*/ 55 h 55"/>
                <a:gd name="T6" fmla="*/ 0 w 56"/>
                <a:gd name="T7" fmla="*/ 28 h 55"/>
                <a:gd name="T8" fmla="*/ 28 w 56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5">
                  <a:moveTo>
                    <a:pt x="28" y="0"/>
                  </a:moveTo>
                  <a:lnTo>
                    <a:pt x="56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Freeform 108"/>
            <p:cNvSpPr>
              <a:spLocks noEditPoints="1"/>
            </p:cNvSpPr>
            <p:nvPr/>
          </p:nvSpPr>
          <p:spPr bwMode="auto">
            <a:xfrm>
              <a:off x="5363" y="3584"/>
              <a:ext cx="62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Freeform 109"/>
            <p:cNvSpPr>
              <a:spLocks/>
            </p:cNvSpPr>
            <p:nvPr/>
          </p:nvSpPr>
          <p:spPr bwMode="auto">
            <a:xfrm>
              <a:off x="5423" y="3587"/>
              <a:ext cx="55" cy="55"/>
            </a:xfrm>
            <a:custGeom>
              <a:avLst/>
              <a:gdLst>
                <a:gd name="T0" fmla="*/ 28 w 55"/>
                <a:gd name="T1" fmla="*/ 0 h 55"/>
                <a:gd name="T2" fmla="*/ 55 w 55"/>
                <a:gd name="T3" fmla="*/ 28 h 55"/>
                <a:gd name="T4" fmla="*/ 28 w 55"/>
                <a:gd name="T5" fmla="*/ 55 h 55"/>
                <a:gd name="T6" fmla="*/ 0 w 55"/>
                <a:gd name="T7" fmla="*/ 28 h 55"/>
                <a:gd name="T8" fmla="*/ 28 w 55"/>
                <a:gd name="T9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55">
                  <a:moveTo>
                    <a:pt x="28" y="0"/>
                  </a:moveTo>
                  <a:lnTo>
                    <a:pt x="55" y="28"/>
                  </a:lnTo>
                  <a:lnTo>
                    <a:pt x="28" y="55"/>
                  </a:lnTo>
                  <a:lnTo>
                    <a:pt x="0" y="2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4F81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Freeform 110"/>
            <p:cNvSpPr>
              <a:spLocks noEditPoints="1"/>
            </p:cNvSpPr>
            <p:nvPr/>
          </p:nvSpPr>
          <p:spPr bwMode="auto">
            <a:xfrm>
              <a:off x="5420" y="3584"/>
              <a:ext cx="61" cy="62"/>
            </a:xfrm>
            <a:custGeom>
              <a:avLst/>
              <a:gdLst>
                <a:gd name="T0" fmla="*/ 481 w 1029"/>
                <a:gd name="T1" fmla="*/ 15 h 1029"/>
                <a:gd name="T2" fmla="*/ 515 w 1029"/>
                <a:gd name="T3" fmla="*/ 0 h 1029"/>
                <a:gd name="T4" fmla="*/ 549 w 1029"/>
                <a:gd name="T5" fmla="*/ 15 h 1029"/>
                <a:gd name="T6" fmla="*/ 1011 w 1029"/>
                <a:gd name="T7" fmla="*/ 481 h 1029"/>
                <a:gd name="T8" fmla="*/ 1010 w 1029"/>
                <a:gd name="T9" fmla="*/ 549 h 1029"/>
                <a:gd name="T10" fmla="*/ 549 w 1029"/>
                <a:gd name="T11" fmla="*/ 1010 h 1029"/>
                <a:gd name="T12" fmla="*/ 481 w 1029"/>
                <a:gd name="T13" fmla="*/ 1011 h 1029"/>
                <a:gd name="T14" fmla="*/ 15 w 1029"/>
                <a:gd name="T15" fmla="*/ 549 h 1029"/>
                <a:gd name="T16" fmla="*/ 0 w 1029"/>
                <a:gd name="T17" fmla="*/ 515 h 1029"/>
                <a:gd name="T18" fmla="*/ 15 w 1029"/>
                <a:gd name="T19" fmla="*/ 481 h 1029"/>
                <a:gd name="T20" fmla="*/ 481 w 1029"/>
                <a:gd name="T21" fmla="*/ 15 h 1029"/>
                <a:gd name="T22" fmla="*/ 82 w 1029"/>
                <a:gd name="T23" fmla="*/ 549 h 1029"/>
                <a:gd name="T24" fmla="*/ 82 w 1029"/>
                <a:gd name="T25" fmla="*/ 481 h 1029"/>
                <a:gd name="T26" fmla="*/ 549 w 1029"/>
                <a:gd name="T27" fmla="*/ 942 h 1029"/>
                <a:gd name="T28" fmla="*/ 481 w 1029"/>
                <a:gd name="T29" fmla="*/ 943 h 1029"/>
                <a:gd name="T30" fmla="*/ 943 w 1029"/>
                <a:gd name="T31" fmla="*/ 481 h 1029"/>
                <a:gd name="T32" fmla="*/ 942 w 1029"/>
                <a:gd name="T33" fmla="*/ 549 h 1029"/>
                <a:gd name="T34" fmla="*/ 481 w 1029"/>
                <a:gd name="T35" fmla="*/ 82 h 1029"/>
                <a:gd name="T36" fmla="*/ 549 w 1029"/>
                <a:gd name="T37" fmla="*/ 82 h 1029"/>
                <a:gd name="T38" fmla="*/ 82 w 1029"/>
                <a:gd name="T39" fmla="*/ 549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29" h="1029">
                  <a:moveTo>
                    <a:pt x="481" y="15"/>
                  </a:moveTo>
                  <a:cubicBezTo>
                    <a:pt x="490" y="5"/>
                    <a:pt x="502" y="0"/>
                    <a:pt x="515" y="0"/>
                  </a:cubicBezTo>
                  <a:cubicBezTo>
                    <a:pt x="528" y="1"/>
                    <a:pt x="540" y="6"/>
                    <a:pt x="549" y="15"/>
                  </a:cubicBezTo>
                  <a:lnTo>
                    <a:pt x="1011" y="481"/>
                  </a:lnTo>
                  <a:cubicBezTo>
                    <a:pt x="1029" y="500"/>
                    <a:pt x="1029" y="530"/>
                    <a:pt x="1010" y="549"/>
                  </a:cubicBezTo>
                  <a:lnTo>
                    <a:pt x="549" y="1010"/>
                  </a:lnTo>
                  <a:cubicBezTo>
                    <a:pt x="530" y="1029"/>
                    <a:pt x="500" y="1029"/>
                    <a:pt x="481" y="1011"/>
                  </a:cubicBezTo>
                  <a:lnTo>
                    <a:pt x="15" y="549"/>
                  </a:lnTo>
                  <a:cubicBezTo>
                    <a:pt x="6" y="540"/>
                    <a:pt x="1" y="528"/>
                    <a:pt x="0" y="515"/>
                  </a:cubicBezTo>
                  <a:cubicBezTo>
                    <a:pt x="0" y="502"/>
                    <a:pt x="5" y="490"/>
                    <a:pt x="15" y="481"/>
                  </a:cubicBezTo>
                  <a:lnTo>
                    <a:pt x="481" y="15"/>
                  </a:lnTo>
                  <a:close/>
                  <a:moveTo>
                    <a:pt x="82" y="549"/>
                  </a:moveTo>
                  <a:lnTo>
                    <a:pt x="82" y="481"/>
                  </a:lnTo>
                  <a:lnTo>
                    <a:pt x="549" y="942"/>
                  </a:lnTo>
                  <a:lnTo>
                    <a:pt x="481" y="943"/>
                  </a:lnTo>
                  <a:lnTo>
                    <a:pt x="943" y="481"/>
                  </a:lnTo>
                  <a:lnTo>
                    <a:pt x="942" y="549"/>
                  </a:lnTo>
                  <a:lnTo>
                    <a:pt x="481" y="82"/>
                  </a:lnTo>
                  <a:lnTo>
                    <a:pt x="549" y="82"/>
                  </a:lnTo>
                  <a:lnTo>
                    <a:pt x="82" y="549"/>
                  </a:lnTo>
                  <a:close/>
                </a:path>
              </a:pathLst>
            </a:custGeom>
            <a:solidFill>
              <a:srgbClr val="4A7EBB"/>
            </a:solidFill>
            <a:ln w="0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111"/>
            <p:cNvSpPr>
              <a:spLocks noChangeArrowheads="1"/>
            </p:cNvSpPr>
            <p:nvPr/>
          </p:nvSpPr>
          <p:spPr bwMode="auto">
            <a:xfrm>
              <a:off x="4036" y="3874"/>
              <a:ext cx="192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-2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0" name="Rectangle 112"/>
            <p:cNvSpPr>
              <a:spLocks noChangeArrowheads="1"/>
            </p:cNvSpPr>
            <p:nvPr/>
          </p:nvSpPr>
          <p:spPr bwMode="auto">
            <a:xfrm>
              <a:off x="4080" y="3520"/>
              <a:ext cx="148" cy="2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1" name="Rectangle 113"/>
            <p:cNvSpPr>
              <a:spLocks noChangeArrowheads="1"/>
            </p:cNvSpPr>
            <p:nvPr/>
          </p:nvSpPr>
          <p:spPr bwMode="auto">
            <a:xfrm>
              <a:off x="4087" y="3165"/>
              <a:ext cx="16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2</a:t>
              </a:r>
              <a:endParaRPr kumimoji="0" lang="en-US" sz="18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2" name="Rectangle 114"/>
            <p:cNvSpPr>
              <a:spLocks noChangeArrowheads="1"/>
            </p:cNvSpPr>
            <p:nvPr/>
          </p:nvSpPr>
          <p:spPr bwMode="auto">
            <a:xfrm>
              <a:off x="4128" y="2763"/>
              <a:ext cx="34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2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Acc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13" name="Rectangle 115"/>
            <p:cNvSpPr>
              <a:spLocks noChangeArrowheads="1"/>
            </p:cNvSpPr>
            <p:nvPr/>
          </p:nvSpPr>
          <p:spPr bwMode="auto">
            <a:xfrm>
              <a:off x="4403" y="2836"/>
              <a:ext cx="121" cy="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cs typeface="Arial" pitchFamily="34" charset="0"/>
                </a:rPr>
                <a:t>y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625244" y="1371600"/>
            <a:ext cx="1888519" cy="2938857"/>
            <a:chOff x="6625244" y="1371600"/>
            <a:chExt cx="1888519" cy="2938857"/>
          </a:xfrm>
        </p:grpSpPr>
        <p:grpSp>
          <p:nvGrpSpPr>
            <p:cNvPr id="66" name="组合 65"/>
            <p:cNvGrpSpPr/>
            <p:nvPr/>
          </p:nvGrpSpPr>
          <p:grpSpPr>
            <a:xfrm>
              <a:off x="6625244" y="1371600"/>
              <a:ext cx="1888519" cy="2891560"/>
              <a:chOff x="1371600" y="1612053"/>
              <a:chExt cx="1447800" cy="2891560"/>
            </a:xfrm>
          </p:grpSpPr>
          <p:cxnSp>
            <p:nvCxnSpPr>
              <p:cNvPr id="67" name="Straight Connector 14"/>
              <p:cNvCxnSpPr/>
              <p:nvPr/>
            </p:nvCxnSpPr>
            <p:spPr>
              <a:xfrm>
                <a:off x="1371600" y="1612053"/>
                <a:ext cx="0" cy="2862657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16"/>
              <p:cNvCxnSpPr/>
              <p:nvPr/>
            </p:nvCxnSpPr>
            <p:spPr>
              <a:xfrm>
                <a:off x="2819400" y="1640955"/>
                <a:ext cx="0" cy="2862658"/>
              </a:xfrm>
              <a:prstGeom prst="line">
                <a:avLst/>
              </a:prstGeom>
              <a:ln w="25400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5" name="Straight Connector 14"/>
            <p:cNvCxnSpPr/>
            <p:nvPr/>
          </p:nvCxnSpPr>
          <p:spPr>
            <a:xfrm>
              <a:off x="7600792" y="1447800"/>
              <a:ext cx="0" cy="2862657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组合 13"/>
          <p:cNvGrpSpPr/>
          <p:nvPr/>
        </p:nvGrpSpPr>
        <p:grpSpPr>
          <a:xfrm>
            <a:off x="6477000" y="2830736"/>
            <a:ext cx="1534039" cy="1458744"/>
            <a:chOff x="6489431" y="2787868"/>
            <a:chExt cx="1534039" cy="1458744"/>
          </a:xfrm>
        </p:grpSpPr>
        <p:pic>
          <p:nvPicPr>
            <p:cNvPr id="5" name="图片 20" descr="car-model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37132" y="2787868"/>
              <a:ext cx="662449" cy="1458744"/>
            </a:xfrm>
            <a:prstGeom prst="rect">
              <a:avLst/>
            </a:prstGeom>
          </p:spPr>
        </p:pic>
        <p:grpSp>
          <p:nvGrpSpPr>
            <p:cNvPr id="13" name="组合 12"/>
            <p:cNvGrpSpPr/>
            <p:nvPr/>
          </p:nvGrpSpPr>
          <p:grpSpPr>
            <a:xfrm>
              <a:off x="6489431" y="3184618"/>
              <a:ext cx="1534039" cy="400110"/>
              <a:chOff x="6489431" y="3184618"/>
              <a:chExt cx="1534039" cy="400110"/>
            </a:xfrm>
          </p:grpSpPr>
          <p:cxnSp>
            <p:nvCxnSpPr>
              <p:cNvPr id="8" name="直接箭头连接符 7"/>
              <p:cNvCxnSpPr/>
              <p:nvPr/>
            </p:nvCxnSpPr>
            <p:spPr>
              <a:xfrm flipV="1">
                <a:off x="6489431" y="3581400"/>
                <a:ext cx="1273175" cy="3328"/>
              </a:xfrm>
              <a:prstGeom prst="straightConnector1">
                <a:avLst/>
              </a:prstGeom>
              <a:ln w="127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9581" y="3184618"/>
                <a:ext cx="62388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2000" b="1" dirty="0" err="1" smtClean="0"/>
                  <a:t>Acc</a:t>
                </a:r>
                <a:r>
                  <a:rPr lang="en-US" altLang="zh-CN" baseline="-25000" dirty="0" err="1" smtClean="0"/>
                  <a:t>y</a:t>
                </a:r>
                <a:endParaRPr lang="zh-CN" altLang="en-US" baseline="-25000" dirty="0"/>
              </a:p>
            </p:txBody>
          </p:sp>
        </p:grp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L 0.09948 -0.2078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5" y="-10394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5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2" y="1295400"/>
            <a:ext cx="7393850" cy="2563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Monitor Phase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组合 7"/>
          <p:cNvGrpSpPr/>
          <p:nvPr/>
        </p:nvGrpSpPr>
        <p:grpSpPr>
          <a:xfrm>
            <a:off x="885373" y="3581400"/>
            <a:ext cx="7343048" cy="2956508"/>
            <a:chOff x="885373" y="3581400"/>
            <a:chExt cx="7343048" cy="2956508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0" y="3804744"/>
              <a:ext cx="7085421" cy="2367456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4194630" y="6168576"/>
              <a:ext cx="1600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Time (second)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-72961" y="4539734"/>
              <a:ext cx="2286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Max-Min difference</a:t>
              </a:r>
              <a:endParaRPr lang="en-US" dirty="0"/>
            </a:p>
          </p:txBody>
        </p:sp>
      </p:grpSp>
      <p:sp>
        <p:nvSpPr>
          <p:cNvPr id="10" name="矩形标注 9"/>
          <p:cNvSpPr/>
          <p:nvPr/>
        </p:nvSpPr>
        <p:spPr>
          <a:xfrm>
            <a:off x="6172200" y="3262446"/>
            <a:ext cx="2594430" cy="1143000"/>
          </a:xfrm>
          <a:prstGeom prst="wedgeRectCallout">
            <a:avLst>
              <a:gd name="adj1" fmla="val -45359"/>
              <a:gd name="adj2" fmla="val 109492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en-US" dirty="0">
                <a:solidFill>
                  <a:schemeClr val="tx1"/>
                </a:solidFill>
              </a:rPr>
              <a:t>Trigger if the Max-Min diff. exceeds the threshold</a:t>
            </a:r>
          </a:p>
          <a:p>
            <a:pPr algn="ctr"/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65630" y="1769384"/>
            <a:ext cx="5597170" cy="378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组合 5"/>
          <p:cNvGrpSpPr/>
          <p:nvPr/>
        </p:nvGrpSpPr>
        <p:grpSpPr>
          <a:xfrm>
            <a:off x="2667000" y="1190298"/>
            <a:ext cx="1404295" cy="3855686"/>
            <a:chOff x="2743200" y="1418898"/>
            <a:chExt cx="1404295" cy="3855686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3153102" y="1833265"/>
              <a:ext cx="0" cy="344131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743200" y="1418898"/>
              <a:ext cx="140429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400" b="1" dirty="0" smtClean="0">
                  <a:solidFill>
                    <a:srgbClr val="FF0000"/>
                  </a:solidFill>
                </a:rPr>
                <a:t>1.08 m/s</a:t>
              </a:r>
              <a:r>
                <a:rPr lang="en-US" altLang="zh-CN" sz="2400" b="1" baseline="30000" dirty="0" smtClean="0">
                  <a:solidFill>
                    <a:srgbClr val="FF0000"/>
                  </a:solidFill>
                </a:rPr>
                <a:t>2</a:t>
              </a:r>
              <a:endParaRPr lang="zh-CN" altLang="en-US" sz="2400" b="1" baseline="30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Monitor Phase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4800" y="5580996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Precision:  </a:t>
            </a:r>
            <a:r>
              <a:rPr lang="en-US" altLang="zh-CN" sz="2400" dirty="0" smtClean="0"/>
              <a:t>Fraction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detected change/turn events that are true.</a:t>
            </a:r>
          </a:p>
          <a:p>
            <a:r>
              <a:rPr lang="en-US" altLang="zh-CN" sz="2400" b="1" dirty="0" smtClean="0"/>
              <a:t>Recall:</a:t>
            </a:r>
            <a:r>
              <a:rPr lang="en-US" altLang="zh-CN" sz="2400" dirty="0" smtClean="0"/>
              <a:t> Fraction </a:t>
            </a:r>
            <a:r>
              <a:rPr lang="en-US" altLang="zh-CN" sz="2400" dirty="0"/>
              <a:t>of </a:t>
            </a:r>
            <a:r>
              <a:rPr lang="en-US" altLang="zh-CN" sz="2400" dirty="0" smtClean="0"/>
              <a:t>change/turn events that are detected.</a:t>
            </a:r>
            <a:endParaRPr lang="zh-CN" altLang="en-US" sz="24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098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 System Works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49643" y="4961250"/>
            <a:ext cx="3304675" cy="1522615"/>
            <a:chOff x="838200" y="4648200"/>
            <a:chExt cx="3304675" cy="1522615"/>
          </a:xfrm>
        </p:grpSpPr>
        <p:pic>
          <p:nvPicPr>
            <p:cNvPr id="7" name="Picture 2" descr="C:\Users\dong\workspace\cars\draft\draft_3\Figures\car-body-figure.gif"/>
            <p:cNvPicPr>
              <a:picLocks noChangeAspect="1" noChangeArrowheads="1"/>
            </p:cNvPicPr>
            <p:nvPr/>
          </p:nvPicPr>
          <p:blipFill>
            <a:blip r:embed="rId4" cstate="print"/>
            <a:srcRect t="2428" r="114" b="51442"/>
            <a:stretch>
              <a:fillRect/>
            </a:stretch>
          </p:blipFill>
          <p:spPr bwMode="auto">
            <a:xfrm>
              <a:off x="838200" y="5029200"/>
              <a:ext cx="3304675" cy="1141615"/>
            </a:xfrm>
            <a:prstGeom prst="rect">
              <a:avLst/>
            </a:prstGeom>
            <a:noFill/>
          </p:spPr>
        </p:pic>
        <p:grpSp>
          <p:nvGrpSpPr>
            <p:cNvPr id="9" name="Group 8"/>
            <p:cNvGrpSpPr/>
            <p:nvPr/>
          </p:nvGrpSpPr>
          <p:grpSpPr>
            <a:xfrm>
              <a:off x="1828800" y="4648200"/>
              <a:ext cx="304800" cy="533400"/>
              <a:chOff x="1371600" y="2286000"/>
              <a:chExt cx="838200" cy="144780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1371600" y="2286000"/>
                <a:ext cx="838200" cy="1447800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447800" y="2438400"/>
                <a:ext cx="685800" cy="1143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" name="图片 21" descr="anten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621632">
              <a:off x="3183263" y="5453136"/>
              <a:ext cx="310547" cy="331852"/>
            </a:xfrm>
            <a:prstGeom prst="rect">
              <a:avLst/>
            </a:prstGeom>
          </p:spPr>
        </p:pic>
        <p:pic>
          <p:nvPicPr>
            <p:cNvPr id="17" name="图片 21" descr="anten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8096938">
              <a:off x="1362823" y="5463484"/>
              <a:ext cx="310547" cy="33185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5245443" y="4351650"/>
            <a:ext cx="3304675" cy="1370215"/>
            <a:chOff x="5257800" y="4724400"/>
            <a:chExt cx="3304675" cy="1370215"/>
          </a:xfrm>
        </p:grpSpPr>
        <p:pic>
          <p:nvPicPr>
            <p:cNvPr id="8" name="Picture 2" descr="C:\Users\dong\workspace\cars\draft\draft_3\Figures\car-body-figure.gif"/>
            <p:cNvPicPr>
              <a:picLocks noChangeAspect="1" noChangeArrowheads="1"/>
            </p:cNvPicPr>
            <p:nvPr/>
          </p:nvPicPr>
          <p:blipFill>
            <a:blip r:embed="rId4" cstate="print"/>
            <a:srcRect t="2428" r="114" b="51442"/>
            <a:stretch>
              <a:fillRect/>
            </a:stretch>
          </p:blipFill>
          <p:spPr bwMode="auto">
            <a:xfrm>
              <a:off x="5257800" y="4953000"/>
              <a:ext cx="3304675" cy="1141615"/>
            </a:xfrm>
            <a:prstGeom prst="rect">
              <a:avLst/>
            </a:prstGeom>
            <a:noFill/>
          </p:spPr>
        </p:pic>
        <p:grpSp>
          <p:nvGrpSpPr>
            <p:cNvPr id="12" name="Group 11"/>
            <p:cNvGrpSpPr/>
            <p:nvPr/>
          </p:nvGrpSpPr>
          <p:grpSpPr>
            <a:xfrm>
              <a:off x="6172200" y="4724400"/>
              <a:ext cx="304800" cy="533400"/>
              <a:chOff x="1371600" y="2286000"/>
              <a:chExt cx="838200" cy="1447800"/>
            </a:xfrm>
          </p:grpSpPr>
          <p:sp>
            <p:nvSpPr>
              <p:cNvPr id="13" name="Rounded Rectangle 12"/>
              <p:cNvSpPr/>
              <p:nvPr/>
            </p:nvSpPr>
            <p:spPr>
              <a:xfrm>
                <a:off x="1371600" y="2286000"/>
                <a:ext cx="838200" cy="1447800"/>
              </a:xfrm>
              <a:prstGeom prst="roundRect">
                <a:avLst/>
              </a:pr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1447800" y="2438400"/>
                <a:ext cx="685800" cy="114300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8" name="图片 21" descr="anten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621632">
              <a:off x="5697863" y="5376937"/>
              <a:ext cx="310547" cy="331852"/>
            </a:xfrm>
            <a:prstGeom prst="rect">
              <a:avLst/>
            </a:prstGeom>
          </p:spPr>
        </p:pic>
        <p:pic>
          <p:nvPicPr>
            <p:cNvPr id="19" name="图片 21" descr="antena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7621632">
              <a:off x="7526663" y="5376936"/>
              <a:ext cx="310547" cy="331852"/>
            </a:xfrm>
            <a:prstGeom prst="rect">
              <a:avLst/>
            </a:prstGeom>
          </p:spPr>
        </p:pic>
      </p:grpSp>
      <p:pic>
        <p:nvPicPr>
          <p:cNvPr id="25" name="Picture 2" descr="http://www.acousticscale.org/wiki/images/thumb/d/de/SHAR_PGW_2009_Waveform.eps/800px-SHAR_PGW_2009_Waveform.ep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581" t="6972" r="5389" b="61656"/>
          <a:stretch>
            <a:fillRect/>
          </a:stretch>
        </p:blipFill>
        <p:spPr bwMode="auto">
          <a:xfrm rot="21326793">
            <a:off x="2212762" y="4353162"/>
            <a:ext cx="3898907" cy="540913"/>
          </a:xfrm>
          <a:prstGeom prst="rect">
            <a:avLst/>
          </a:prstGeom>
          <a:noFill/>
        </p:spPr>
      </p:pic>
      <p:sp>
        <p:nvSpPr>
          <p:cNvPr id="26" name="TextBox 25"/>
          <p:cNvSpPr txBox="1"/>
          <p:nvPr/>
        </p:nvSpPr>
        <p:spPr>
          <a:xfrm>
            <a:off x="685800" y="1752600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Monitor Phase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      </a:t>
            </a:r>
            <a:r>
              <a:rPr lang="en-US" sz="2000" dirty="0" err="1" smtClean="0"/>
              <a:t>Smartphones</a:t>
            </a:r>
            <a:r>
              <a:rPr lang="en-US" sz="2000" dirty="0" smtClean="0"/>
              <a:t> discover each other</a:t>
            </a:r>
            <a:endParaRPr lang="en-US" sz="2000" dirty="0"/>
          </a:p>
        </p:txBody>
      </p:sp>
      <p:pic>
        <p:nvPicPr>
          <p:cNvPr id="27" name="Picture 2" descr="http://www.acousticscale.org/wiki/images/thumb/d/de/SHAR_PGW_2009_Waveform.eps/800px-SHAR_PGW_2009_Waveform.ep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581" t="6972" r="5389" b="61656"/>
          <a:stretch>
            <a:fillRect/>
          </a:stretch>
        </p:blipFill>
        <p:spPr bwMode="auto">
          <a:xfrm rot="20787601">
            <a:off x="1550763" y="5396196"/>
            <a:ext cx="4390737" cy="204476"/>
          </a:xfrm>
          <a:prstGeom prst="rect">
            <a:avLst/>
          </a:prstGeom>
          <a:noFill/>
        </p:spPr>
      </p:pic>
      <p:pic>
        <p:nvPicPr>
          <p:cNvPr id="28" name="Picture 2" descr="http://www.acousticscale.org/wiki/images/thumb/d/de/SHAR_PGW_2009_Waveform.eps/800px-SHAR_PGW_2009_Waveform.ep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9581" t="6972" r="5389" b="61656"/>
          <a:stretch>
            <a:fillRect/>
          </a:stretch>
        </p:blipFill>
        <p:spPr bwMode="auto">
          <a:xfrm rot="21153572">
            <a:off x="3258996" y="5397082"/>
            <a:ext cx="4390737" cy="204476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685800" y="28956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Beacon Phase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      Schedule a transmission</a:t>
            </a:r>
            <a:endParaRPr lang="en-US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1001120" y="3581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Send Beacons</a:t>
            </a:r>
            <a:endParaRPr lang="en-US" sz="2000" dirty="0"/>
          </a:p>
        </p:txBody>
      </p:sp>
      <p:pic>
        <p:nvPicPr>
          <p:cNvPr id="32" name="Picture 4" descr="http://www.acousticscale.org/wiki/images/thumb/d/de/SHAR_PGW_2009_Waveform.eps/800px-SHAR_PGW_2009_Waveform.eps.pn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4372" t="6972" r="4192" b="61656"/>
          <a:stretch>
            <a:fillRect/>
          </a:stretch>
        </p:blipFill>
        <p:spPr bwMode="auto">
          <a:xfrm rot="17067621">
            <a:off x="5715848" y="4544364"/>
            <a:ext cx="653205" cy="533400"/>
          </a:xfrm>
          <a:prstGeom prst="rect">
            <a:avLst/>
          </a:prstGeom>
          <a:noFill/>
        </p:spPr>
      </p:pic>
      <p:pic>
        <p:nvPicPr>
          <p:cNvPr id="33" name="Picture 4" descr="http://www.acousticscale.org/wiki/images/thumb/d/de/SHAR_PGW_2009_Waveform.eps/800px-SHAR_PGW_2009_Waveform.ep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74372" t="6972" r="4192" b="61656"/>
          <a:stretch>
            <a:fillRect/>
          </a:stretch>
        </p:blipFill>
        <p:spPr bwMode="auto">
          <a:xfrm rot="12275559">
            <a:off x="6287821" y="4599121"/>
            <a:ext cx="1305558" cy="533400"/>
          </a:xfrm>
          <a:prstGeom prst="rect">
            <a:avLst/>
          </a:prstGeom>
          <a:noFill/>
        </p:spPr>
      </p:pic>
      <p:pic>
        <p:nvPicPr>
          <p:cNvPr id="34" name="Picture 4" descr="http://www.acousticscale.org/wiki/images/thumb/d/de/SHAR_PGW_2009_Waveform.eps/800px-SHAR_PGW_2009_Waveform.eps.pn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359" t="12201" r="62874" b="63399"/>
          <a:stretch>
            <a:fillRect/>
          </a:stretch>
        </p:blipFill>
        <p:spPr bwMode="auto">
          <a:xfrm rot="18057000">
            <a:off x="1280352" y="5427556"/>
            <a:ext cx="549262" cy="304800"/>
          </a:xfrm>
          <a:prstGeom prst="rect">
            <a:avLst/>
          </a:prstGeom>
          <a:noFill/>
        </p:spPr>
      </p:pic>
      <p:pic>
        <p:nvPicPr>
          <p:cNvPr id="35" name="Picture 4" descr="http://www.acousticscale.org/wiki/images/thumb/d/de/SHAR_PGW_2009_Waveform.eps/800px-SHAR_PGW_2009_Waveform.eps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20359" t="12201" r="62874" b="63399"/>
          <a:stretch>
            <a:fillRect/>
          </a:stretch>
        </p:blipFill>
        <p:spPr bwMode="auto">
          <a:xfrm rot="11506797">
            <a:off x="2140310" y="5379596"/>
            <a:ext cx="1143810" cy="304800"/>
          </a:xfrm>
          <a:prstGeom prst="rect">
            <a:avLst/>
          </a:prstGeom>
          <a:noFill/>
        </p:spPr>
      </p:pic>
      <p:sp>
        <p:nvSpPr>
          <p:cNvPr id="36" name="TextBox 35"/>
          <p:cNvSpPr txBox="1"/>
          <p:nvPr/>
        </p:nvSpPr>
        <p:spPr>
          <a:xfrm>
            <a:off x="5867400" y="1809690"/>
            <a:ext cx="312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Analyze Phase</a:t>
            </a:r>
            <a:r>
              <a:rPr lang="en-US" sz="2000" dirty="0" smtClean="0"/>
              <a:t>: </a:t>
            </a:r>
          </a:p>
          <a:p>
            <a:r>
              <a:rPr lang="en-US" sz="2000" dirty="0" smtClean="0"/>
              <a:t>          Report RSSI</a:t>
            </a:r>
          </a:p>
          <a:p>
            <a:r>
              <a:rPr lang="en-US" sz="2000" dirty="0" smtClean="0"/>
              <a:t>          Find relative  lanes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77000" y="2800290"/>
            <a:ext cx="205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Share</a:t>
            </a:r>
            <a:r>
              <a:rPr lang="en-US" dirty="0" smtClean="0"/>
              <a:t> </a:t>
            </a:r>
            <a:r>
              <a:rPr lang="en-US" sz="2000" dirty="0" smtClean="0"/>
              <a:t>results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0" grpId="0"/>
      <p:bldP spid="36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&amp; Objective</a:t>
            </a:r>
            <a:endParaRPr lang="en-US" dirty="0"/>
          </a:p>
          <a:p>
            <a:r>
              <a:rPr lang="en-US" dirty="0"/>
              <a:t>System Design</a:t>
            </a:r>
          </a:p>
          <a:p>
            <a:r>
              <a:rPr lang="en-US" dirty="0">
                <a:solidFill>
                  <a:srgbClr val="FF0000"/>
                </a:solidFill>
              </a:rPr>
              <a:t>Experiments</a:t>
            </a:r>
          </a:p>
          <a:p>
            <a:r>
              <a:rPr lang="en-US" dirty="0" smtClean="0">
                <a:cs typeface="Calibri"/>
              </a:rPr>
              <a:t>Aggregation and Simulations</a:t>
            </a:r>
          </a:p>
          <a:p>
            <a:r>
              <a:rPr lang="en-US" altLang="zh-CN" dirty="0" smtClean="0"/>
              <a:t>Conclusion</a:t>
            </a:r>
            <a:r>
              <a:rPr lang="zh-CN" altLang="en-US" dirty="0" smtClean="0"/>
              <a:t> </a:t>
            </a:r>
            <a:r>
              <a:rPr lang="en-US" altLang="zh-CN" dirty="0"/>
              <a:t>&amp;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ong\workspace\cars\draft\draft_3\Figures\car-body-figure.gif"/>
          <p:cNvPicPr>
            <a:picLocks noChangeAspect="1" noChangeArrowheads="1"/>
          </p:cNvPicPr>
          <p:nvPr/>
        </p:nvPicPr>
        <p:blipFill>
          <a:blip r:embed="rId3" cstate="print"/>
          <a:srcRect t="2428" r="114" b="51442"/>
          <a:stretch>
            <a:fillRect/>
          </a:stretch>
        </p:blipFill>
        <p:spPr bwMode="auto">
          <a:xfrm>
            <a:off x="1676400" y="4114800"/>
            <a:ext cx="6172200" cy="2132215"/>
          </a:xfrm>
          <a:prstGeom prst="rect">
            <a:avLst/>
          </a:prstGeom>
          <a:noFill/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Experiment Settings</a:t>
            </a:r>
            <a:endParaRPr lang="zh-CN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3148" y="2895600"/>
            <a:ext cx="850346" cy="838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5" name="Straight Arrow Connector 24"/>
          <p:cNvCxnSpPr>
            <a:stCxn id="2058" idx="2"/>
          </p:cNvCxnSpPr>
          <p:nvPr/>
        </p:nvCxnSpPr>
        <p:spPr>
          <a:xfrm rot="16200000" flipH="1">
            <a:off x="3659925" y="3736125"/>
            <a:ext cx="1371600" cy="30015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6553201" y="3733799"/>
            <a:ext cx="838199" cy="1447801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4953000"/>
            <a:ext cx="381000" cy="3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4953000"/>
            <a:ext cx="381000" cy="371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63" name="Picture 15" descr="http://www.mds975.co.uk/Images/radwave2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808648" flipV="1">
            <a:off x="5429913" y="2669192"/>
            <a:ext cx="1829105" cy="34840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6477000" y="2362200"/>
            <a:ext cx="99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Zigbee</a:t>
            </a:r>
            <a:endParaRPr lang="en-US" sz="2000" dirty="0"/>
          </a:p>
        </p:txBody>
      </p:sp>
      <p:grpSp>
        <p:nvGrpSpPr>
          <p:cNvPr id="7" name="组合 6"/>
          <p:cNvGrpSpPr/>
          <p:nvPr/>
        </p:nvGrpSpPr>
        <p:grpSpPr>
          <a:xfrm>
            <a:off x="3581400" y="1905000"/>
            <a:ext cx="1680683" cy="1295400"/>
            <a:chOff x="3432122" y="2590800"/>
            <a:chExt cx="1680683" cy="1295400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432122" y="2590800"/>
              <a:ext cx="1228500" cy="1295400"/>
            </a:xfrm>
            <a:prstGeom prst="rect">
              <a:avLst/>
            </a:prstGeom>
            <a:noFill/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26285" y="2819400"/>
              <a:ext cx="386520" cy="380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2" name="任意多边形 31"/>
            <p:cNvSpPr/>
            <p:nvPr/>
          </p:nvSpPr>
          <p:spPr>
            <a:xfrm>
              <a:off x="4305300" y="3058560"/>
              <a:ext cx="519113" cy="103740"/>
            </a:xfrm>
            <a:custGeom>
              <a:avLst/>
              <a:gdLst>
                <a:gd name="connsiteX0" fmla="*/ 0 w 519113"/>
                <a:gd name="connsiteY0" fmla="*/ 103740 h 103740"/>
                <a:gd name="connsiteX1" fmla="*/ 4763 w 519113"/>
                <a:gd name="connsiteY1" fmla="*/ 84690 h 103740"/>
                <a:gd name="connsiteX2" fmla="*/ 19050 w 519113"/>
                <a:gd name="connsiteY2" fmla="*/ 70403 h 103740"/>
                <a:gd name="connsiteX3" fmla="*/ 28575 w 519113"/>
                <a:gd name="connsiteY3" fmla="*/ 56115 h 103740"/>
                <a:gd name="connsiteX4" fmla="*/ 57150 w 519113"/>
                <a:gd name="connsiteY4" fmla="*/ 41828 h 103740"/>
                <a:gd name="connsiteX5" fmla="*/ 247650 w 519113"/>
                <a:gd name="connsiteY5" fmla="*/ 37065 h 103740"/>
                <a:gd name="connsiteX6" fmla="*/ 285750 w 519113"/>
                <a:gd name="connsiteY6" fmla="*/ 41828 h 103740"/>
                <a:gd name="connsiteX7" fmla="*/ 300038 w 519113"/>
                <a:gd name="connsiteY7" fmla="*/ 46590 h 103740"/>
                <a:gd name="connsiteX8" fmla="*/ 328613 w 519113"/>
                <a:gd name="connsiteY8" fmla="*/ 60878 h 103740"/>
                <a:gd name="connsiteX9" fmla="*/ 366713 w 519113"/>
                <a:gd name="connsiteY9" fmla="*/ 65640 h 103740"/>
                <a:gd name="connsiteX10" fmla="*/ 476250 w 519113"/>
                <a:gd name="connsiteY10" fmla="*/ 60878 h 103740"/>
                <a:gd name="connsiteX11" fmla="*/ 504825 w 519113"/>
                <a:gd name="connsiteY11" fmla="*/ 56115 h 103740"/>
                <a:gd name="connsiteX12" fmla="*/ 519113 w 519113"/>
                <a:gd name="connsiteY12" fmla="*/ 51353 h 103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19113" h="103740">
                  <a:moveTo>
                    <a:pt x="0" y="103740"/>
                  </a:moveTo>
                  <a:cubicBezTo>
                    <a:pt x="1588" y="97390"/>
                    <a:pt x="1516" y="90373"/>
                    <a:pt x="4763" y="84690"/>
                  </a:cubicBezTo>
                  <a:cubicBezTo>
                    <a:pt x="8105" y="78842"/>
                    <a:pt x="14738" y="75577"/>
                    <a:pt x="19050" y="70403"/>
                  </a:cubicBezTo>
                  <a:cubicBezTo>
                    <a:pt x="22714" y="66006"/>
                    <a:pt x="24528" y="60162"/>
                    <a:pt x="28575" y="56115"/>
                  </a:cubicBezTo>
                  <a:cubicBezTo>
                    <a:pt x="37807" y="46883"/>
                    <a:pt x="45530" y="45701"/>
                    <a:pt x="57150" y="41828"/>
                  </a:cubicBezTo>
                  <a:cubicBezTo>
                    <a:pt x="119895" y="0"/>
                    <a:pt x="70173" y="29177"/>
                    <a:pt x="247650" y="37065"/>
                  </a:cubicBezTo>
                  <a:cubicBezTo>
                    <a:pt x="260436" y="37633"/>
                    <a:pt x="273050" y="40240"/>
                    <a:pt x="285750" y="41828"/>
                  </a:cubicBezTo>
                  <a:cubicBezTo>
                    <a:pt x="290513" y="43415"/>
                    <a:pt x="295548" y="44345"/>
                    <a:pt x="300038" y="46590"/>
                  </a:cubicBezTo>
                  <a:cubicBezTo>
                    <a:pt x="317469" y="55305"/>
                    <a:pt x="309801" y="57458"/>
                    <a:pt x="328613" y="60878"/>
                  </a:cubicBezTo>
                  <a:cubicBezTo>
                    <a:pt x="341205" y="63168"/>
                    <a:pt x="354013" y="64053"/>
                    <a:pt x="366713" y="65640"/>
                  </a:cubicBezTo>
                  <a:cubicBezTo>
                    <a:pt x="403225" y="64053"/>
                    <a:pt x="439790" y="63393"/>
                    <a:pt x="476250" y="60878"/>
                  </a:cubicBezTo>
                  <a:cubicBezTo>
                    <a:pt x="485884" y="60214"/>
                    <a:pt x="495399" y="58210"/>
                    <a:pt x="504825" y="56115"/>
                  </a:cubicBezTo>
                  <a:cubicBezTo>
                    <a:pt x="509726" y="55026"/>
                    <a:pt x="519113" y="51353"/>
                    <a:pt x="519113" y="51353"/>
                  </a:cubicBezTo>
                </a:path>
              </a:pathLst>
            </a:cu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6" name="Straight Arrow Connector 27"/>
          <p:cNvCxnSpPr>
            <a:endCxn id="30" idx="3"/>
          </p:cNvCxnSpPr>
          <p:nvPr/>
        </p:nvCxnSpPr>
        <p:spPr>
          <a:xfrm flipH="1">
            <a:off x="3200400" y="3733799"/>
            <a:ext cx="4191000" cy="1405166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Data Processing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矩形 4"/>
          <p:cNvSpPr/>
          <p:nvPr/>
        </p:nvSpPr>
        <p:spPr>
          <a:xfrm>
            <a:off x="618267" y="1855468"/>
            <a:ext cx="1143000" cy="10167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{RSSI, Label}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grpSp>
        <p:nvGrpSpPr>
          <p:cNvPr id="1052" name="组合 1051"/>
          <p:cNvGrpSpPr/>
          <p:nvPr/>
        </p:nvGrpSpPr>
        <p:grpSpPr>
          <a:xfrm>
            <a:off x="4021688" y="1371600"/>
            <a:ext cx="2065296" cy="992229"/>
            <a:chOff x="4765950" y="2671943"/>
            <a:chExt cx="2065296" cy="992229"/>
          </a:xfrm>
        </p:grpSpPr>
        <p:sp>
          <p:nvSpPr>
            <p:cNvPr id="1030" name="矩形 1029"/>
            <p:cNvSpPr/>
            <p:nvPr/>
          </p:nvSpPr>
          <p:spPr>
            <a:xfrm>
              <a:off x="5069568" y="2671943"/>
              <a:ext cx="1761678" cy="992229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Train with</a:t>
              </a:r>
            </a:p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SVM</a:t>
              </a:r>
            </a:p>
          </p:txBody>
        </p:sp>
        <p:cxnSp>
          <p:nvCxnSpPr>
            <p:cNvPr id="1032" name="直接箭头连接符 1031"/>
            <p:cNvCxnSpPr/>
            <p:nvPr/>
          </p:nvCxnSpPr>
          <p:spPr>
            <a:xfrm flipV="1">
              <a:off x="4765950" y="3168057"/>
              <a:ext cx="331335" cy="1173"/>
            </a:xfrm>
            <a:prstGeom prst="straightConnector1">
              <a:avLst/>
            </a:pr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grpSp>
        <p:nvGrpSpPr>
          <p:cNvPr id="1053" name="组合 1052"/>
          <p:cNvGrpSpPr/>
          <p:nvPr/>
        </p:nvGrpSpPr>
        <p:grpSpPr>
          <a:xfrm>
            <a:off x="6171851" y="1427884"/>
            <a:ext cx="2066416" cy="856285"/>
            <a:chOff x="4879673" y="3637333"/>
            <a:chExt cx="2066416" cy="856285"/>
          </a:xfrm>
        </p:grpSpPr>
        <p:cxnSp>
          <p:nvCxnSpPr>
            <p:cNvPr id="1040" name="直接箭头连接符 1039"/>
            <p:cNvCxnSpPr>
              <a:endCxn id="1046" idx="1"/>
            </p:cNvCxnSpPr>
            <p:nvPr/>
          </p:nvCxnSpPr>
          <p:spPr>
            <a:xfrm>
              <a:off x="4879673" y="4064918"/>
              <a:ext cx="612261" cy="558"/>
            </a:xfrm>
            <a:prstGeom prst="straightConnector1">
              <a:avLst/>
            </a:pr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6" name="矩形 1045"/>
            <p:cNvSpPr/>
            <p:nvPr/>
          </p:nvSpPr>
          <p:spPr>
            <a:xfrm>
              <a:off x="5491934" y="3637333"/>
              <a:ext cx="1454155" cy="856285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Model</a:t>
              </a:r>
            </a:p>
          </p:txBody>
        </p:sp>
      </p:grpSp>
      <p:sp>
        <p:nvSpPr>
          <p:cNvPr id="1038" name="矩形 1037"/>
          <p:cNvSpPr/>
          <p:nvPr/>
        </p:nvSpPr>
        <p:spPr>
          <a:xfrm>
            <a:off x="6716577" y="2867689"/>
            <a:ext cx="1589223" cy="7662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solidFill>
                  <a:schemeClr val="tx1"/>
                </a:solidFill>
              </a:rPr>
              <a:t>Accuracy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cxnSp>
        <p:nvCxnSpPr>
          <p:cNvPr id="1042" name="肘形连接符 1041"/>
          <p:cNvCxnSpPr>
            <a:stCxn id="15" idx="3"/>
            <a:endCxn id="1038" idx="1"/>
          </p:cNvCxnSpPr>
          <p:nvPr/>
        </p:nvCxnSpPr>
        <p:spPr>
          <a:xfrm>
            <a:off x="3993971" y="3006339"/>
            <a:ext cx="2722606" cy="244496"/>
          </a:xfrm>
          <a:prstGeom prst="bentConnector3">
            <a:avLst/>
          </a:pr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51" name="直接箭头连接符 1050"/>
          <p:cNvCxnSpPr>
            <a:stCxn id="1046" idx="2"/>
            <a:endCxn id="1038" idx="0"/>
          </p:cNvCxnSpPr>
          <p:nvPr/>
        </p:nvCxnSpPr>
        <p:spPr>
          <a:xfrm flipH="1">
            <a:off x="7511189" y="2284169"/>
            <a:ext cx="1" cy="583520"/>
          </a:xfrm>
          <a:prstGeom prst="straightConnector1">
            <a:avLst/>
          </a:prstGeom>
          <a:noFill/>
          <a:ln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20" name="组合 19"/>
          <p:cNvGrpSpPr/>
          <p:nvPr/>
        </p:nvGrpSpPr>
        <p:grpSpPr>
          <a:xfrm>
            <a:off x="1761267" y="1427885"/>
            <a:ext cx="2232704" cy="2001255"/>
            <a:chOff x="1191986" y="2281953"/>
            <a:chExt cx="2232704" cy="2001255"/>
          </a:xfrm>
        </p:grpSpPr>
        <p:cxnSp>
          <p:nvCxnSpPr>
            <p:cNvPr id="8" name="肘形连接符 7"/>
            <p:cNvCxnSpPr>
              <a:stCxn id="5" idx="3"/>
              <a:endCxn id="15" idx="1"/>
            </p:cNvCxnSpPr>
            <p:nvPr/>
          </p:nvCxnSpPr>
          <p:spPr>
            <a:xfrm>
              <a:off x="1191986" y="3141697"/>
              <a:ext cx="781049" cy="718710"/>
            </a:xfrm>
            <a:prstGeom prst="bentConnector3">
              <a:avLst>
                <a:gd name="adj1" fmla="val 50000"/>
              </a:avLst>
            </a:pr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12" name="肘形连接符 11"/>
            <p:cNvCxnSpPr>
              <a:stCxn id="5" idx="3"/>
              <a:endCxn id="14" idx="1"/>
            </p:cNvCxnSpPr>
            <p:nvPr/>
          </p:nvCxnSpPr>
          <p:spPr>
            <a:xfrm flipV="1">
              <a:off x="1191986" y="2710709"/>
              <a:ext cx="781049" cy="430988"/>
            </a:xfrm>
            <a:prstGeom prst="bentConnector3">
              <a:avLst>
                <a:gd name="adj1" fmla="val 50000"/>
              </a:avLst>
            </a:prstGeom>
            <a:noFill/>
            <a:ln>
              <a:tailEnd type="arrow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矩形 13"/>
            <p:cNvSpPr/>
            <p:nvPr/>
          </p:nvSpPr>
          <p:spPr>
            <a:xfrm>
              <a:off x="1973035" y="2281953"/>
              <a:ext cx="1451655" cy="857511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50%</a:t>
              </a:r>
            </a:p>
            <a:p>
              <a:pPr algn="ctr"/>
              <a:r>
                <a:rPr lang="en-US" altLang="zh-CN" sz="2800" dirty="0">
                  <a:solidFill>
                    <a:schemeClr val="tx1"/>
                  </a:solidFill>
                </a:rPr>
                <a:t>Train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973035" y="3437605"/>
              <a:ext cx="1451655" cy="84560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800" dirty="0" smtClean="0">
                  <a:solidFill>
                    <a:schemeClr val="tx1"/>
                  </a:solidFill>
                </a:rPr>
                <a:t>50%</a:t>
              </a:r>
            </a:p>
            <a:p>
              <a:pPr algn="ctr"/>
              <a:r>
                <a:rPr lang="en-US" altLang="zh-CN" sz="2800" dirty="0" smtClean="0">
                  <a:solidFill>
                    <a:schemeClr val="tx1"/>
                  </a:solidFill>
                </a:rPr>
                <a:t>Test</a:t>
              </a:r>
              <a:endParaRPr lang="zh-CN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01" name="Content Placeholder 2"/>
          <p:cNvSpPr>
            <a:spLocks noGrp="1"/>
          </p:cNvSpPr>
          <p:nvPr>
            <p:ph idx="1"/>
          </p:nvPr>
        </p:nvSpPr>
        <p:spPr>
          <a:xfrm>
            <a:off x="437324" y="4191000"/>
            <a:ext cx="8020875" cy="16303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Model trained with SVM classifier in </a:t>
            </a:r>
            <a:r>
              <a:rPr lang="en-US" dirty="0" err="1" smtClean="0">
                <a:sym typeface="Wingdings" pitchFamily="2" charset="2"/>
              </a:rPr>
              <a:t>RapidMiner</a:t>
            </a:r>
            <a:endParaRPr lang="en-US" dirty="0" smtClean="0">
              <a:sym typeface="Wingdings" pitchFamily="2" charset="2"/>
            </a:endParaRPr>
          </a:p>
          <a:p>
            <a:r>
              <a:rPr lang="en-US" altLang="zh-CN" dirty="0">
                <a:sym typeface="Wingdings" pitchFamily="2" charset="2"/>
              </a:rPr>
              <a:t>T</a:t>
            </a:r>
            <a:r>
              <a:rPr lang="en-US" dirty="0" smtClean="0">
                <a:sym typeface="Wingdings" pitchFamily="2" charset="2"/>
              </a:rPr>
              <a:t>rain and test using different datasets when cross validation.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93" name="TextBox 1092"/>
              <p:cNvSpPr txBox="1"/>
              <p:nvPr/>
            </p:nvSpPr>
            <p:spPr>
              <a:xfrm>
                <a:off x="152400" y="3276600"/>
                <a:ext cx="2045047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600" dirty="0" smtClean="0"/>
                  <a:t>label</a:t>
                </a:r>
                <a14:m>
                  <m:oMath xmlns:m="http://schemas.openxmlformats.org/officeDocument/2006/math">
                    <m:r>
                      <a:rPr lang="en-US" altLang="zh-CN" sz="1600" b="0" i="1" smtClean="0">
                        <a:latin typeface="Cambria Math"/>
                      </a:rPr>
                      <m:t>∈</m:t>
                    </m:r>
                    <m:r>
                      <a:rPr lang="en-US" altLang="zh-CN" sz="1600" b="0" i="0" smtClean="0">
                        <a:latin typeface="Cambria Math"/>
                      </a:rPr>
                      <m:t>{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/>
                      </a:rPr>
                      <m:t>Six</m:t>
                    </m:r>
                    <m:r>
                      <a:rPr lang="en-US" altLang="zh-CN" sz="1600" b="0" i="0" smtClean="0"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altLang="zh-CN" sz="1600" b="0" i="0" smtClean="0">
                        <a:latin typeface="Cambria Math"/>
                      </a:rPr>
                      <m:t>Positions</m:t>
                    </m:r>
                    <m:r>
                      <a:rPr lang="en-US" altLang="zh-CN" sz="1600" b="0" i="1" smtClean="0">
                        <a:latin typeface="Cambria Math"/>
                      </a:rPr>
                      <m:t>}</m:t>
                    </m:r>
                  </m:oMath>
                </a14:m>
                <a:endParaRPr lang="zh-CN" altLang="en-US" sz="1600" dirty="0"/>
              </a:p>
            </p:txBody>
          </p:sp>
        </mc:Choice>
        <mc:Fallback xmlns="">
          <p:sp>
            <p:nvSpPr>
              <p:cNvPr id="1093" name="TextBox 10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276600"/>
                <a:ext cx="2045047" cy="338554"/>
              </a:xfrm>
              <a:prstGeom prst="rect">
                <a:avLst/>
              </a:prstGeom>
              <a:blipFill rotWithShape="1">
                <a:blip r:embed="rId4"/>
                <a:stretch>
                  <a:fillRect l="-1493" t="-5455" b="-2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矩形 103"/>
          <p:cNvSpPr/>
          <p:nvPr/>
        </p:nvSpPr>
        <p:spPr>
          <a:xfrm>
            <a:off x="2542315" y="1419234"/>
            <a:ext cx="1451655" cy="857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Dataset A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  <p:sp>
        <p:nvSpPr>
          <p:cNvPr id="105" name="矩形 104"/>
          <p:cNvSpPr/>
          <p:nvPr/>
        </p:nvSpPr>
        <p:spPr>
          <a:xfrm>
            <a:off x="2536368" y="2583697"/>
            <a:ext cx="1451655" cy="8575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smtClean="0">
                <a:solidFill>
                  <a:schemeClr val="tx1"/>
                </a:solidFill>
              </a:rPr>
              <a:t>Dataset B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5" grpId="3" animBg="1"/>
      <p:bldP spid="1038" grpId="0" animBg="1"/>
      <p:bldP spid="101" grpId="0" uiExpand="1" build="p"/>
      <p:bldP spid="1093" grpId="0"/>
      <p:bldP spid="104" grpId="0" animBg="1"/>
      <p:bldP spid="10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important to know lane</a:t>
            </a:r>
            <a:r>
              <a:rPr lang="en-US" altLang="zh-CN" dirty="0" smtClean="0"/>
              <a:t>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 Brakes, Sudden Deceleration and Potholes</a:t>
            </a:r>
          </a:p>
          <a:p>
            <a:pPr lvl="1"/>
            <a:r>
              <a:rPr lang="en-US" dirty="0" smtClean="0"/>
              <a:t>Inform rear vehicles in the same lane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Blind spots</a:t>
            </a:r>
          </a:p>
          <a:p>
            <a:pPr lvl="1"/>
            <a:r>
              <a:rPr lang="en-US" dirty="0" smtClean="0"/>
              <a:t>Visualization and Driver alert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828800" y="3048000"/>
            <a:ext cx="3505200" cy="2239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Pct val="80000"/>
              <a:buFontTx/>
              <a:buBlip>
                <a:blip r:embed="rId4"/>
              </a:buBlip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133600" y="3105622"/>
            <a:ext cx="4838700" cy="1649396"/>
            <a:chOff x="2133600" y="3105622"/>
            <a:chExt cx="4838700" cy="1649396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3105622"/>
              <a:ext cx="2046514" cy="16493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 descr="http://upload.wikimedia.org/wikipedia/commons/thumb/7/73/Banbury's_Bretch_Hill_Pothole,_2010..png/220px-Banbury's_Bretch_Hill_Pothole,_2010.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3183392"/>
              <a:ext cx="2095500" cy="1571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4030612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Radios installation: How many and where?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4465637"/>
            <a:ext cx="8458200" cy="2239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Other radio configurations tried in driving tests</a:t>
            </a:r>
          </a:p>
          <a:p>
            <a:pPr lvl="1"/>
            <a:r>
              <a:rPr lang="en-US" altLang="zh-CN" dirty="0" smtClean="0"/>
              <a:t>Varying number of radios: 2/3/4</a:t>
            </a:r>
          </a:p>
          <a:p>
            <a:pPr lvl="1"/>
            <a:r>
              <a:rPr lang="en-US" altLang="zh-CN" dirty="0" smtClean="0"/>
              <a:t>Radios inside/outside vehicle’s body</a:t>
            </a:r>
          </a:p>
          <a:p>
            <a:pPr lvl="1"/>
            <a:r>
              <a:rPr lang="en-US" altLang="zh-CN" dirty="0" smtClean="0"/>
              <a:t>Symmetric/ Asymmetric placement of radios</a:t>
            </a:r>
            <a:endParaRPr lang="zh-CN" alt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4" name="组合 3"/>
          <p:cNvGrpSpPr/>
          <p:nvPr/>
        </p:nvGrpSpPr>
        <p:grpSpPr>
          <a:xfrm>
            <a:off x="2992775" y="1371600"/>
            <a:ext cx="1426826" cy="2278840"/>
            <a:chOff x="1599734" y="3048000"/>
            <a:chExt cx="1065784" cy="1730374"/>
          </a:xfrm>
        </p:grpSpPr>
        <p:pic>
          <p:nvPicPr>
            <p:cNvPr id="5" name="图片 4" descr="car-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3048000"/>
              <a:ext cx="762000" cy="1730374"/>
            </a:xfrm>
            <a:prstGeom prst="rect">
              <a:avLst/>
            </a:prstGeom>
          </p:spPr>
        </p:pic>
        <p:pic>
          <p:nvPicPr>
            <p:cNvPr id="6" name="图片 5" descr="ante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7621632">
              <a:off x="1599734" y="3371385"/>
              <a:ext cx="221024" cy="221024"/>
            </a:xfrm>
            <a:prstGeom prst="rect">
              <a:avLst/>
            </a:prstGeom>
          </p:spPr>
        </p:pic>
        <p:pic>
          <p:nvPicPr>
            <p:cNvPr id="7" name="图片 6" descr="ante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7621632">
              <a:off x="1601003" y="4305470"/>
              <a:ext cx="221024" cy="221024"/>
            </a:xfrm>
            <a:prstGeom prst="rect">
              <a:avLst/>
            </a:prstGeom>
          </p:spPr>
        </p:pic>
        <p:pic>
          <p:nvPicPr>
            <p:cNvPr id="8" name="图片 7" descr="ante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834270">
              <a:off x="2430524" y="3332221"/>
              <a:ext cx="221024" cy="221024"/>
            </a:xfrm>
            <a:prstGeom prst="rect">
              <a:avLst/>
            </a:prstGeom>
          </p:spPr>
        </p:pic>
        <p:pic>
          <p:nvPicPr>
            <p:cNvPr id="9" name="图片 8" descr="ante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834270">
              <a:off x="2444494" y="4259321"/>
              <a:ext cx="221024" cy="221024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4973975" y="1143000"/>
            <a:ext cx="1503025" cy="2543502"/>
            <a:chOff x="1599734" y="2880204"/>
            <a:chExt cx="1051814" cy="1898170"/>
          </a:xfrm>
        </p:grpSpPr>
        <p:pic>
          <p:nvPicPr>
            <p:cNvPr id="21" name="图片 20" descr="car-model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52600" y="3048000"/>
              <a:ext cx="762000" cy="1730374"/>
            </a:xfrm>
            <a:prstGeom prst="rect">
              <a:avLst/>
            </a:prstGeom>
          </p:spPr>
        </p:pic>
        <p:pic>
          <p:nvPicPr>
            <p:cNvPr id="22" name="图片 21" descr="ante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7621632">
              <a:off x="1599734" y="3371385"/>
              <a:ext cx="221024" cy="221024"/>
            </a:xfrm>
            <a:prstGeom prst="rect">
              <a:avLst/>
            </a:prstGeom>
          </p:spPr>
        </p:pic>
        <p:pic>
          <p:nvPicPr>
            <p:cNvPr id="24" name="图片 23" descr="ante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834270">
              <a:off x="2430524" y="3332221"/>
              <a:ext cx="221024" cy="221024"/>
            </a:xfrm>
            <a:prstGeom prst="rect">
              <a:avLst/>
            </a:prstGeom>
          </p:spPr>
        </p:pic>
        <p:pic>
          <p:nvPicPr>
            <p:cNvPr id="26" name="图片 25" descr="ante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480163">
              <a:off x="2002000" y="2880204"/>
              <a:ext cx="221024" cy="221024"/>
            </a:xfrm>
            <a:prstGeom prst="rect">
              <a:avLst/>
            </a:prstGeom>
          </p:spPr>
        </p:pic>
        <p:pic>
          <p:nvPicPr>
            <p:cNvPr id="27" name="图片 26" descr="anten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2179107">
              <a:off x="2061299" y="4530181"/>
              <a:ext cx="221024" cy="221024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3429000" y="3733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99.8%</a:t>
            </a:r>
            <a:endParaRPr lang="zh-CN" alt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5347136" y="3778468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94.7%</a:t>
            </a:r>
            <a:endParaRPr lang="zh-CN" altLang="en-US" sz="2400" dirty="0"/>
          </a:p>
        </p:txBody>
      </p:sp>
      <p:sp>
        <p:nvSpPr>
          <p:cNvPr id="23" name="Half Frame 40"/>
          <p:cNvSpPr/>
          <p:nvPr/>
        </p:nvSpPr>
        <p:spPr>
          <a:xfrm rot="11904886">
            <a:off x="3639871" y="1941767"/>
            <a:ext cx="381000" cy="914400"/>
          </a:xfrm>
          <a:prstGeom prst="halfFrame">
            <a:avLst/>
          </a:prstGeom>
          <a:solidFill>
            <a:srgbClr val="00B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Driving Experiments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676400"/>
            <a:ext cx="6777317" cy="448437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Cars: Sedan, SUV, Coupe</a:t>
            </a:r>
          </a:p>
          <a:p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Roads: Local &amp; Freeway</a:t>
            </a:r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 smtClean="0"/>
              <a:t>Light Traffic </a:t>
            </a:r>
          </a:p>
          <a:p>
            <a:pPr marL="0" indent="0">
              <a:buNone/>
            </a:pPr>
            <a:r>
              <a:rPr lang="en-US" altLang="zh-CN" dirty="0" smtClean="0"/>
              <a:t>    &amp; Heavy Traffic</a:t>
            </a:r>
          </a:p>
          <a:p>
            <a:pPr>
              <a:buNone/>
            </a:pPr>
            <a:endParaRPr lang="en-US" altLang="zh-CN" dirty="0" smtClean="0"/>
          </a:p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8" name="Picture 4" descr="http://trialx.com/curetalk/wp-content/blogs.dir/7/files/2011/06/cars/2005_Toyota_Solara-3.jpg"/>
          <p:cNvPicPr>
            <a:picLocks noChangeAspect="1" noChangeArrowheads="1"/>
          </p:cNvPicPr>
          <p:nvPr/>
        </p:nvPicPr>
        <p:blipFill>
          <a:blip r:embed="rId3" cstate="print"/>
          <a:srcRect b="20169"/>
          <a:stretch>
            <a:fillRect/>
          </a:stretch>
        </p:blipFill>
        <p:spPr bwMode="auto">
          <a:xfrm>
            <a:off x="1371600" y="2281945"/>
            <a:ext cx="1143000" cy="685800"/>
          </a:xfrm>
          <a:prstGeom prst="rect">
            <a:avLst/>
          </a:prstGeom>
          <a:noFill/>
        </p:spPr>
      </p:pic>
      <p:pic>
        <p:nvPicPr>
          <p:cNvPr id="1030" name="Picture 6" descr="http://www.carshd.net/data/media/33/mazda_6_1.jpg"/>
          <p:cNvPicPr>
            <a:picLocks noChangeAspect="1" noChangeArrowheads="1"/>
          </p:cNvPicPr>
          <p:nvPr/>
        </p:nvPicPr>
        <p:blipFill>
          <a:blip r:embed="rId4" cstate="print"/>
          <a:srcRect t="23529" b="21569"/>
          <a:stretch>
            <a:fillRect/>
          </a:stretch>
        </p:blipFill>
        <p:spPr bwMode="auto">
          <a:xfrm>
            <a:off x="2743200" y="2349990"/>
            <a:ext cx="1295400" cy="533400"/>
          </a:xfrm>
          <a:prstGeom prst="rect">
            <a:avLst/>
          </a:prstGeom>
          <a:noFill/>
        </p:spPr>
      </p:pic>
      <p:pic>
        <p:nvPicPr>
          <p:cNvPr id="1032" name="Picture 8" descr="http://www.automobile.com/images/stock-photos/lifestyle_gallery/hash/b/1/5/37baab47a1366bc26d73069eab69535add49d51b.jpg"/>
          <p:cNvPicPr>
            <a:picLocks noChangeAspect="1" noChangeArrowheads="1"/>
          </p:cNvPicPr>
          <p:nvPr/>
        </p:nvPicPr>
        <p:blipFill>
          <a:blip r:embed="rId5" cstate="print"/>
          <a:srcRect l="5556" t="22222" r="5556" b="18519"/>
          <a:stretch>
            <a:fillRect/>
          </a:stretch>
        </p:blipFill>
        <p:spPr bwMode="auto">
          <a:xfrm>
            <a:off x="4302667" y="2358145"/>
            <a:ext cx="1219200" cy="609600"/>
          </a:xfrm>
          <a:prstGeom prst="rect">
            <a:avLst/>
          </a:prstGeom>
          <a:noFill/>
        </p:spPr>
      </p:pic>
      <p:pic>
        <p:nvPicPr>
          <p:cNvPr id="1034" name="Picture 10" descr="http://latestpriceindia.com/wp-content/uploads/2010/11/Hyundai_Santa_F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4100" y="2261312"/>
            <a:ext cx="1066800" cy="710755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3810000" y="3857989"/>
            <a:ext cx="1371600" cy="762000"/>
            <a:chOff x="4648200" y="4324350"/>
            <a:chExt cx="1746250" cy="857250"/>
          </a:xfrm>
        </p:grpSpPr>
        <p:pic>
          <p:nvPicPr>
            <p:cNvPr id="1036" name="Picture 12" descr="http://www.10tv.com/content/graphics/2011/08/09/image_71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648200" y="4343400"/>
              <a:ext cx="1066800" cy="800101"/>
            </a:xfrm>
            <a:prstGeom prst="rect">
              <a:avLst/>
            </a:prstGeom>
            <a:noFill/>
          </p:spPr>
        </p:pic>
        <p:pic>
          <p:nvPicPr>
            <p:cNvPr id="13" name="Picture 14" descr="http://ts1.mm.bing.net/images/thumbnail.aspx?q=1575765159620&amp;id=2bcdf90162c2b76b63ecc0b1538f75ca&amp;url=http%3a%2f%2fwww.clker.com%2fcliparts%2fc%2f3%2f1%2f8%2f12428069941873225027Speed_Limit_65_sign.svg.hi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708650" y="4324350"/>
              <a:ext cx="685800" cy="857250"/>
            </a:xfrm>
            <a:prstGeom prst="rect">
              <a:avLst/>
            </a:prstGeom>
            <a:noFill/>
          </p:spPr>
        </p:pic>
      </p:grpSp>
      <p:grpSp>
        <p:nvGrpSpPr>
          <p:cNvPr id="17" name="Group 16"/>
          <p:cNvGrpSpPr/>
          <p:nvPr/>
        </p:nvGrpSpPr>
        <p:grpSpPr>
          <a:xfrm>
            <a:off x="1973802" y="3815405"/>
            <a:ext cx="1219200" cy="838200"/>
            <a:chOff x="1981200" y="4038600"/>
            <a:chExt cx="1561910" cy="990600"/>
          </a:xfrm>
        </p:grpSpPr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81200" y="4038600"/>
              <a:ext cx="687917" cy="990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7" descr="http://www.roadtrafficsigns.com/img/lg/X/Speed-Limit-Sign-X-R2-1-35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43200" y="4038600"/>
              <a:ext cx="799910" cy="990600"/>
            </a:xfrm>
            <a:prstGeom prst="rect">
              <a:avLst/>
            </a:prstGeom>
            <a:noFill/>
          </p:spPr>
        </p:pic>
      </p:grpSp>
      <p:pic>
        <p:nvPicPr>
          <p:cNvPr id="1043" name="Picture 19" descr="http://ts1.mm.bing.net/images/thumbnail.aspx?q=1581680369076&amp;id=3be05bd870c0ba306860a01cfe751383&amp;url=http%3a%2f%2fwww.german-autobahn.eu%2ftraffic%2flow_traffic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38600" y="5193286"/>
            <a:ext cx="1143000" cy="750570"/>
          </a:xfrm>
          <a:prstGeom prst="rect">
            <a:avLst/>
          </a:prstGeom>
          <a:noFill/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1990" y="5142824"/>
            <a:ext cx="990600" cy="851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3" name="Group 22"/>
          <p:cNvGrpSpPr/>
          <p:nvPr/>
        </p:nvGrpSpPr>
        <p:grpSpPr>
          <a:xfrm>
            <a:off x="5761994" y="3816994"/>
            <a:ext cx="2315206" cy="921990"/>
            <a:chOff x="7086600" y="3657600"/>
            <a:chExt cx="2894006" cy="1006125"/>
          </a:xfrm>
        </p:grpSpPr>
        <p:pic>
          <p:nvPicPr>
            <p:cNvPr id="1046" name="Picture 22" descr="http://us.123rf.com/400wm/400/400/skvoor/skvoor1010/skvoor101000009/7863038-twisty-road-3d-rendered-illustration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086600" y="3657600"/>
              <a:ext cx="911225" cy="911225"/>
            </a:xfrm>
            <a:prstGeom prst="rect">
              <a:avLst/>
            </a:prstGeom>
            <a:noFill/>
          </p:spPr>
        </p:pic>
        <p:sp>
          <p:nvSpPr>
            <p:cNvPr id="22" name="TextBox 21"/>
            <p:cNvSpPr txBox="1"/>
            <p:nvPr/>
          </p:nvSpPr>
          <p:spPr>
            <a:xfrm>
              <a:off x="7968236" y="4159931"/>
              <a:ext cx="2012370" cy="5037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&gt;800 miles</a:t>
              </a:r>
              <a:endParaRPr lang="en-US" sz="2400" b="1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Experiment Results: Road Types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4718" y="3505200"/>
            <a:ext cx="7239000" cy="1630363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itchFamily="2" charset="2"/>
              </a:rPr>
              <a:t>Local  roads &amp; freeways have similar path loss pattern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7" name="AutoShape 4"/>
          <p:cNvSpPr>
            <a:spLocks noChangeAspect="1" noChangeArrowheads="1" noTextEdit="1"/>
          </p:cNvSpPr>
          <p:nvPr/>
        </p:nvSpPr>
        <p:spPr bwMode="auto">
          <a:xfrm>
            <a:off x="1083468" y="1634965"/>
            <a:ext cx="7085013" cy="155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081880" y="1681003"/>
            <a:ext cx="2363788" cy="4572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445668" y="1681003"/>
            <a:ext cx="2362200" cy="4572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5807868" y="1681003"/>
            <a:ext cx="2362200" cy="45720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3437731" y="1674653"/>
            <a:ext cx="14288" cy="13827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5799931" y="1674653"/>
            <a:ext cx="14288" cy="13827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75530" y="2119153"/>
            <a:ext cx="7100888" cy="381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1075530" y="2589053"/>
            <a:ext cx="7100888" cy="127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1075530" y="1674653"/>
            <a:ext cx="14288" cy="1382713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2" name="Rectangle 20"/>
          <p:cNvSpPr>
            <a:spLocks noChangeArrowheads="1"/>
          </p:cNvSpPr>
          <p:nvPr/>
        </p:nvSpPr>
        <p:spPr bwMode="auto">
          <a:xfrm>
            <a:off x="8163718" y="1674653"/>
            <a:ext cx="12700" cy="13843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1"/>
          <p:cNvSpPr>
            <a:spLocks noChangeArrowheads="1"/>
          </p:cNvSpPr>
          <p:nvPr/>
        </p:nvSpPr>
        <p:spPr bwMode="auto">
          <a:xfrm>
            <a:off x="1075530" y="1674653"/>
            <a:ext cx="7100888" cy="14288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2"/>
          <p:cNvSpPr>
            <a:spLocks noChangeArrowheads="1"/>
          </p:cNvSpPr>
          <p:nvPr/>
        </p:nvSpPr>
        <p:spPr bwMode="auto">
          <a:xfrm>
            <a:off x="1075530" y="3046253"/>
            <a:ext cx="7100888" cy="127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3"/>
          <p:cNvSpPr>
            <a:spLocks noChangeArrowheads="1"/>
          </p:cNvSpPr>
          <p:nvPr/>
        </p:nvSpPr>
        <p:spPr bwMode="auto">
          <a:xfrm>
            <a:off x="1175543" y="1723865"/>
            <a:ext cx="22415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Training Dataset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6" name="Rectangle 24"/>
          <p:cNvSpPr>
            <a:spLocks noChangeArrowheads="1"/>
          </p:cNvSpPr>
          <p:nvPr/>
        </p:nvSpPr>
        <p:spPr bwMode="auto">
          <a:xfrm>
            <a:off x="3537743" y="1723865"/>
            <a:ext cx="6953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Test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7" name="Rectangle 25"/>
          <p:cNvSpPr>
            <a:spLocks noChangeArrowheads="1"/>
          </p:cNvSpPr>
          <p:nvPr/>
        </p:nvSpPr>
        <p:spPr bwMode="auto">
          <a:xfrm>
            <a:off x="4109243" y="1723865"/>
            <a:ext cx="1143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Dataset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8" name="Rectangle 26"/>
          <p:cNvSpPr>
            <a:spLocks noChangeArrowheads="1"/>
          </p:cNvSpPr>
          <p:nvPr/>
        </p:nvSpPr>
        <p:spPr bwMode="auto">
          <a:xfrm>
            <a:off x="6423818" y="1723865"/>
            <a:ext cx="129857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Accuracy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052" name="组合 2051"/>
          <p:cNvGrpSpPr/>
          <p:nvPr/>
        </p:nvGrpSpPr>
        <p:grpSpPr>
          <a:xfrm>
            <a:off x="1081880" y="2138203"/>
            <a:ext cx="7088188" cy="496887"/>
            <a:chOff x="1081880" y="2138203"/>
            <a:chExt cx="7088188" cy="496887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081880" y="2138203"/>
              <a:ext cx="2363788" cy="45720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3445668" y="2138203"/>
              <a:ext cx="2362200" cy="45720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5807868" y="2138203"/>
              <a:ext cx="2362200" cy="45720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1175543" y="2181065"/>
              <a:ext cx="15144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Local Drive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3537743" y="2181065"/>
              <a:ext cx="121285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Freeway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6533356" y="2181065"/>
              <a:ext cx="763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97.3%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2053" name="组合 2052"/>
          <p:cNvGrpSpPr/>
          <p:nvPr/>
        </p:nvGrpSpPr>
        <p:grpSpPr>
          <a:xfrm>
            <a:off x="1081880" y="2595403"/>
            <a:ext cx="7088188" cy="496887"/>
            <a:chOff x="1081880" y="2595403"/>
            <a:chExt cx="7088188" cy="496887"/>
          </a:xfrm>
        </p:grpSpPr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1081880" y="2595403"/>
              <a:ext cx="2363788" cy="457200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445668" y="2595403"/>
              <a:ext cx="2362200" cy="457200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5807868" y="2595403"/>
              <a:ext cx="2362200" cy="457200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8" name="Rectangle 30"/>
            <p:cNvSpPr>
              <a:spLocks noChangeArrowheads="1"/>
            </p:cNvSpPr>
            <p:nvPr/>
          </p:nvSpPr>
          <p:spPr bwMode="auto">
            <a:xfrm>
              <a:off x="1175543" y="2638265"/>
              <a:ext cx="1212850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Freeway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49" name="Rectangle 31"/>
            <p:cNvSpPr>
              <a:spLocks noChangeArrowheads="1"/>
            </p:cNvSpPr>
            <p:nvPr/>
          </p:nvSpPr>
          <p:spPr bwMode="auto">
            <a:xfrm>
              <a:off x="3537743" y="2638265"/>
              <a:ext cx="1514475" cy="454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Local Drive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1" name="Rectangle 32"/>
            <p:cNvSpPr>
              <a:spLocks noChangeArrowheads="1"/>
            </p:cNvSpPr>
            <p:nvPr/>
          </p:nvSpPr>
          <p:spPr bwMode="auto">
            <a:xfrm>
              <a:off x="6533356" y="2638265"/>
              <a:ext cx="763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99.</a:t>
              </a: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4</a:t>
              </a: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%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034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Experiment Results: Traffic Conditions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320" y="4328160"/>
            <a:ext cx="8382000" cy="207264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ym typeface="Wingdings" pitchFamily="2" charset="2"/>
              </a:rPr>
              <a:t>Light traffic pattern ≠ Heavy traffic pattern</a:t>
            </a:r>
          </a:p>
          <a:p>
            <a:r>
              <a:rPr lang="en-US" dirty="0" smtClean="0">
                <a:sym typeface="Wingdings" pitchFamily="2" charset="2"/>
              </a:rPr>
              <a:t>Must train if traffic conditions are significantly different</a:t>
            </a:r>
          </a:p>
          <a:p>
            <a:r>
              <a:rPr lang="en-US" altLang="zh-CN" dirty="0" smtClean="0">
                <a:sym typeface="Wingdings" pitchFamily="2" charset="2"/>
              </a:rPr>
              <a:t>No </a:t>
            </a:r>
            <a:r>
              <a:rPr lang="en-US" altLang="zh-CN" dirty="0">
                <a:sym typeface="Wingdings" pitchFamily="2" charset="2"/>
              </a:rPr>
              <a:t>need to provide traffic condition as an input to the classifier</a:t>
            </a:r>
          </a:p>
          <a:p>
            <a:endParaRPr lang="en-US" dirty="0" smtClean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AutoShape 5"/>
          <p:cNvSpPr>
            <a:spLocks noChangeAspect="1" noChangeArrowheads="1" noTextEdit="1"/>
          </p:cNvSpPr>
          <p:nvPr/>
        </p:nvSpPr>
        <p:spPr bwMode="auto">
          <a:xfrm>
            <a:off x="876300" y="2011368"/>
            <a:ext cx="7389815" cy="283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76300" y="1408430"/>
            <a:ext cx="2463801" cy="45720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340101" y="1408430"/>
            <a:ext cx="2463801" cy="45720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803902" y="1408430"/>
            <a:ext cx="2462213" cy="457201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76300" y="1865631"/>
            <a:ext cx="2463801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340101" y="1865631"/>
            <a:ext cx="2463801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803902" y="1865631"/>
            <a:ext cx="2462213" cy="4572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3332163" y="1402080"/>
            <a:ext cx="14288" cy="266541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5797552" y="1402080"/>
            <a:ext cx="11113" cy="266541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869950" y="1846581"/>
            <a:ext cx="7404103" cy="38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869950" y="2316482"/>
            <a:ext cx="7404103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69950" y="2773682"/>
            <a:ext cx="7404103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69950" y="2890834"/>
            <a:ext cx="7404103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69950" y="1402080"/>
            <a:ext cx="12700" cy="266541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8261353" y="1402080"/>
            <a:ext cx="12700" cy="2665418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869950" y="1402080"/>
            <a:ext cx="7404103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2049" name="Rectangle 32"/>
          <p:cNvSpPr>
            <a:spLocks noChangeArrowheads="1"/>
          </p:cNvSpPr>
          <p:nvPr/>
        </p:nvSpPr>
        <p:spPr bwMode="auto">
          <a:xfrm>
            <a:off x="968375" y="1448117"/>
            <a:ext cx="1192213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Training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2" name="Rectangle 33"/>
          <p:cNvSpPr>
            <a:spLocks noChangeArrowheads="1"/>
          </p:cNvSpPr>
          <p:nvPr/>
        </p:nvSpPr>
        <p:spPr bwMode="auto">
          <a:xfrm>
            <a:off x="2043113" y="1448117"/>
            <a:ext cx="114617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Dataset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3" name="Rectangle 34"/>
          <p:cNvSpPr>
            <a:spLocks noChangeArrowheads="1"/>
          </p:cNvSpPr>
          <p:nvPr/>
        </p:nvSpPr>
        <p:spPr bwMode="auto">
          <a:xfrm>
            <a:off x="3432176" y="1448117"/>
            <a:ext cx="17478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Test Dataset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4" name="Rectangle 35"/>
          <p:cNvSpPr>
            <a:spLocks noChangeArrowheads="1"/>
          </p:cNvSpPr>
          <p:nvPr/>
        </p:nvSpPr>
        <p:spPr bwMode="auto">
          <a:xfrm>
            <a:off x="6470652" y="1448117"/>
            <a:ext cx="129540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Accuracy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5" name="Rectangle 36"/>
          <p:cNvSpPr>
            <a:spLocks noChangeArrowheads="1"/>
          </p:cNvSpPr>
          <p:nvPr/>
        </p:nvSpPr>
        <p:spPr bwMode="auto">
          <a:xfrm>
            <a:off x="968375" y="1905318"/>
            <a:ext cx="1568451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</a:rPr>
              <a:t>Light traffic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6" name="Rectangle 37"/>
          <p:cNvSpPr>
            <a:spLocks noChangeArrowheads="1"/>
          </p:cNvSpPr>
          <p:nvPr/>
        </p:nvSpPr>
        <p:spPr bwMode="auto">
          <a:xfrm>
            <a:off x="3432176" y="1905318"/>
            <a:ext cx="1730376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</a:rPr>
              <a:t>Heavy traffic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2057" name="Rectangle 38"/>
          <p:cNvSpPr>
            <a:spLocks noChangeArrowheads="1"/>
          </p:cNvSpPr>
          <p:nvPr/>
        </p:nvSpPr>
        <p:spPr bwMode="auto">
          <a:xfrm>
            <a:off x="6580190" y="1905318"/>
            <a:ext cx="763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宋体" pitchFamily="2" charset="-122"/>
              </a:rPr>
              <a:t>25.2%</a:t>
            </a:r>
            <a:endParaRPr kumimoji="0" lang="zh-CN" altLang="zh-C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2070" name="组合 2069"/>
          <p:cNvGrpSpPr/>
          <p:nvPr/>
        </p:nvGrpSpPr>
        <p:grpSpPr>
          <a:xfrm>
            <a:off x="876300" y="2322832"/>
            <a:ext cx="7389815" cy="495300"/>
            <a:chOff x="876300" y="2971808"/>
            <a:chExt cx="7389815" cy="495300"/>
          </a:xfrm>
        </p:grpSpPr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876300" y="2971808"/>
              <a:ext cx="2463801" cy="457201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340101" y="2971808"/>
              <a:ext cx="2463801" cy="457201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803902" y="2971808"/>
              <a:ext cx="2462213" cy="457201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58" name="Rectangle 39"/>
            <p:cNvSpPr>
              <a:spLocks noChangeArrowheads="1"/>
            </p:cNvSpPr>
            <p:nvPr/>
          </p:nvSpPr>
          <p:spPr bwMode="auto">
            <a:xfrm>
              <a:off x="968375" y="3011495"/>
              <a:ext cx="1730376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Heavy traffic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59" name="Rectangle 40"/>
            <p:cNvSpPr>
              <a:spLocks noChangeArrowheads="1"/>
            </p:cNvSpPr>
            <p:nvPr/>
          </p:nvSpPr>
          <p:spPr bwMode="auto">
            <a:xfrm>
              <a:off x="3432176" y="3011495"/>
              <a:ext cx="1568451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Light traffic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0" name="Rectangle 41"/>
            <p:cNvSpPr>
              <a:spLocks noChangeArrowheads="1"/>
            </p:cNvSpPr>
            <p:nvPr/>
          </p:nvSpPr>
          <p:spPr bwMode="auto">
            <a:xfrm>
              <a:off x="6580190" y="3011495"/>
              <a:ext cx="763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38.</a:t>
              </a: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7</a:t>
              </a: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%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9950" y="2790372"/>
            <a:ext cx="7404103" cy="862014"/>
            <a:chOff x="869950" y="3237233"/>
            <a:chExt cx="7404103" cy="862014"/>
          </a:xfrm>
        </p:grpSpPr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876300" y="3237233"/>
              <a:ext cx="2463801" cy="823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340101" y="3237233"/>
              <a:ext cx="2463801" cy="823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48" name="Rectangle 31"/>
            <p:cNvSpPr>
              <a:spLocks noChangeArrowheads="1"/>
            </p:cNvSpPr>
            <p:nvPr/>
          </p:nvSpPr>
          <p:spPr bwMode="auto">
            <a:xfrm>
              <a:off x="869950" y="4054798"/>
              <a:ext cx="7404103" cy="12700"/>
            </a:xfrm>
            <a:prstGeom prst="rect">
              <a:avLst/>
            </a:prstGeom>
            <a:solidFill>
              <a:srgbClr val="FFFFFF"/>
            </a:solidFill>
            <a:ln w="0" cap="flat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5803902" y="3237233"/>
              <a:ext cx="2462213" cy="823914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064" name="Rectangle 45"/>
            <p:cNvSpPr>
              <a:spLocks noChangeArrowheads="1"/>
            </p:cNvSpPr>
            <p:nvPr/>
          </p:nvSpPr>
          <p:spPr bwMode="auto">
            <a:xfrm>
              <a:off x="968375" y="3276921"/>
              <a:ext cx="2108201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Mix light traffic 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5" name="Rectangle 46"/>
            <p:cNvSpPr>
              <a:spLocks noChangeArrowheads="1"/>
            </p:cNvSpPr>
            <p:nvPr/>
          </p:nvSpPr>
          <p:spPr bwMode="auto">
            <a:xfrm>
              <a:off x="968375" y="3643634"/>
              <a:ext cx="6238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and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6" name="Rectangle 47"/>
            <p:cNvSpPr>
              <a:spLocks noChangeArrowheads="1"/>
            </p:cNvSpPr>
            <p:nvPr/>
          </p:nvSpPr>
          <p:spPr bwMode="auto">
            <a:xfrm>
              <a:off x="1503363" y="3643634"/>
              <a:ext cx="1701801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heavy traffic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7" name="Rectangle 48"/>
            <p:cNvSpPr>
              <a:spLocks noChangeArrowheads="1"/>
            </p:cNvSpPr>
            <p:nvPr/>
          </p:nvSpPr>
          <p:spPr bwMode="auto">
            <a:xfrm>
              <a:off x="3432176" y="3276921"/>
              <a:ext cx="2108201" cy="457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Mix light traffic 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8" name="Rectangle 49"/>
            <p:cNvSpPr>
              <a:spLocks noChangeArrowheads="1"/>
            </p:cNvSpPr>
            <p:nvPr/>
          </p:nvSpPr>
          <p:spPr bwMode="auto">
            <a:xfrm>
              <a:off x="3432176" y="3643634"/>
              <a:ext cx="22367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and heavy traffic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2069" name="Rectangle 50"/>
            <p:cNvSpPr>
              <a:spLocks noChangeArrowheads="1"/>
            </p:cNvSpPr>
            <p:nvPr/>
          </p:nvSpPr>
          <p:spPr bwMode="auto">
            <a:xfrm>
              <a:off x="6580190" y="3461071"/>
              <a:ext cx="763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97.2%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6952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Experiment Results: Vehicle Bodies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4267200"/>
            <a:ext cx="8610600" cy="1706563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ym typeface="Wingdings" pitchFamily="2" charset="2"/>
              </a:rPr>
              <a:t>The bodies of the tested cars have similar path loss pattern</a:t>
            </a:r>
          </a:p>
          <a:p>
            <a:r>
              <a:rPr lang="en-US" dirty="0" smtClean="0">
                <a:sym typeface="Wingdings" pitchFamily="2" charset="2"/>
              </a:rPr>
              <a:t>Important to train on different car bodies</a:t>
            </a:r>
          </a:p>
          <a:p>
            <a:r>
              <a:rPr lang="en-US" dirty="0" smtClean="0">
                <a:sym typeface="Wingdings" pitchFamily="2" charset="2"/>
              </a:rPr>
              <a:t>No need to provide car body as an input to the classifier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38" name="AutoShape 45"/>
          <p:cNvSpPr>
            <a:spLocks noChangeAspect="1" noChangeArrowheads="1" noTextEdit="1"/>
          </p:cNvSpPr>
          <p:nvPr/>
        </p:nvSpPr>
        <p:spPr bwMode="auto">
          <a:xfrm>
            <a:off x="1295400" y="1524000"/>
            <a:ext cx="7085013" cy="218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39" name="Rectangle 47"/>
          <p:cNvSpPr>
            <a:spLocks noChangeArrowheads="1"/>
          </p:cNvSpPr>
          <p:nvPr/>
        </p:nvSpPr>
        <p:spPr bwMode="auto">
          <a:xfrm>
            <a:off x="1295400" y="1541463"/>
            <a:ext cx="2362200" cy="51435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0" name="Rectangle 48"/>
          <p:cNvSpPr>
            <a:spLocks noChangeArrowheads="1"/>
          </p:cNvSpPr>
          <p:nvPr/>
        </p:nvSpPr>
        <p:spPr bwMode="auto">
          <a:xfrm>
            <a:off x="3657600" y="1541463"/>
            <a:ext cx="2362200" cy="51435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41" name="Rectangle 49"/>
          <p:cNvSpPr>
            <a:spLocks noChangeArrowheads="1"/>
          </p:cNvSpPr>
          <p:nvPr/>
        </p:nvSpPr>
        <p:spPr bwMode="auto">
          <a:xfrm>
            <a:off x="6019800" y="1541463"/>
            <a:ext cx="2362200" cy="514350"/>
          </a:xfrm>
          <a:prstGeom prst="rect">
            <a:avLst/>
          </a:prstGeom>
          <a:solidFill>
            <a:srgbClr val="4F81B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1" name="Rectangle 59"/>
          <p:cNvSpPr>
            <a:spLocks noChangeArrowheads="1"/>
          </p:cNvSpPr>
          <p:nvPr/>
        </p:nvSpPr>
        <p:spPr bwMode="auto">
          <a:xfrm>
            <a:off x="3651250" y="1535113"/>
            <a:ext cx="12700" cy="2070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2" name="Rectangle 60"/>
          <p:cNvSpPr>
            <a:spLocks noChangeArrowheads="1"/>
          </p:cNvSpPr>
          <p:nvPr/>
        </p:nvSpPr>
        <p:spPr bwMode="auto">
          <a:xfrm>
            <a:off x="6013450" y="1535113"/>
            <a:ext cx="12700" cy="2070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3" name="Rectangle 61"/>
          <p:cNvSpPr>
            <a:spLocks noChangeArrowheads="1"/>
          </p:cNvSpPr>
          <p:nvPr/>
        </p:nvSpPr>
        <p:spPr bwMode="auto">
          <a:xfrm>
            <a:off x="1289050" y="2036763"/>
            <a:ext cx="7099301" cy="38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4" name="Rectangle 62"/>
          <p:cNvSpPr>
            <a:spLocks noChangeArrowheads="1"/>
          </p:cNvSpPr>
          <p:nvPr/>
        </p:nvSpPr>
        <p:spPr bwMode="auto">
          <a:xfrm>
            <a:off x="1289050" y="2563813"/>
            <a:ext cx="7099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5" name="Rectangle 63"/>
          <p:cNvSpPr>
            <a:spLocks noChangeArrowheads="1"/>
          </p:cNvSpPr>
          <p:nvPr/>
        </p:nvSpPr>
        <p:spPr bwMode="auto">
          <a:xfrm>
            <a:off x="1289050" y="3078163"/>
            <a:ext cx="7099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6" name="Rectangle 64"/>
          <p:cNvSpPr>
            <a:spLocks noChangeArrowheads="1"/>
          </p:cNvSpPr>
          <p:nvPr/>
        </p:nvSpPr>
        <p:spPr bwMode="auto">
          <a:xfrm>
            <a:off x="1289050" y="1535113"/>
            <a:ext cx="12700" cy="2070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7" name="Rectangle 65"/>
          <p:cNvSpPr>
            <a:spLocks noChangeArrowheads="1"/>
          </p:cNvSpPr>
          <p:nvPr/>
        </p:nvSpPr>
        <p:spPr bwMode="auto">
          <a:xfrm>
            <a:off x="8375650" y="1535113"/>
            <a:ext cx="12700" cy="20701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8" name="Rectangle 66"/>
          <p:cNvSpPr>
            <a:spLocks noChangeArrowheads="1"/>
          </p:cNvSpPr>
          <p:nvPr/>
        </p:nvSpPr>
        <p:spPr bwMode="auto">
          <a:xfrm>
            <a:off x="1289050" y="1535113"/>
            <a:ext cx="7099301" cy="12700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59" name="Rectangle 67"/>
          <p:cNvSpPr>
            <a:spLocks noChangeArrowheads="1"/>
          </p:cNvSpPr>
          <p:nvPr/>
        </p:nvSpPr>
        <p:spPr bwMode="auto">
          <a:xfrm>
            <a:off x="1289050" y="3594100"/>
            <a:ext cx="7099301" cy="11113"/>
          </a:xfrm>
          <a:prstGeom prst="rect">
            <a:avLst/>
          </a:prstGeom>
          <a:solidFill>
            <a:srgbClr val="FFFFFF"/>
          </a:solidFill>
          <a:ln w="0" cap="flat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060" name="Rectangle 68"/>
          <p:cNvSpPr>
            <a:spLocks noChangeArrowheads="1"/>
          </p:cNvSpPr>
          <p:nvPr/>
        </p:nvSpPr>
        <p:spPr bwMode="auto">
          <a:xfrm>
            <a:off x="1387475" y="1609725"/>
            <a:ext cx="2244725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Training Dataset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61" name="Rectangle 69"/>
          <p:cNvSpPr>
            <a:spLocks noChangeArrowheads="1"/>
          </p:cNvSpPr>
          <p:nvPr/>
        </p:nvSpPr>
        <p:spPr bwMode="auto">
          <a:xfrm>
            <a:off x="3749675" y="1609725"/>
            <a:ext cx="1747838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Test Dataset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sp>
        <p:nvSpPr>
          <p:cNvPr id="1062" name="Rectangle 70"/>
          <p:cNvSpPr>
            <a:spLocks noChangeArrowheads="1"/>
          </p:cNvSpPr>
          <p:nvPr/>
        </p:nvSpPr>
        <p:spPr bwMode="auto">
          <a:xfrm>
            <a:off x="6635750" y="1609725"/>
            <a:ext cx="12954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zh-CN" sz="2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宋体" pitchFamily="2" charset="-122"/>
              </a:rPr>
              <a:t>Accuracy</a:t>
            </a: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</a:endParaRPr>
          </a:p>
        </p:txBody>
      </p:sp>
      <p:grpSp>
        <p:nvGrpSpPr>
          <p:cNvPr id="1077" name="组合 1076"/>
          <p:cNvGrpSpPr/>
          <p:nvPr/>
        </p:nvGrpSpPr>
        <p:grpSpPr>
          <a:xfrm>
            <a:off x="1295400" y="2055813"/>
            <a:ext cx="7086600" cy="525462"/>
            <a:chOff x="1295400" y="2055813"/>
            <a:chExt cx="7086600" cy="525462"/>
          </a:xfrm>
        </p:grpSpPr>
        <p:sp>
          <p:nvSpPr>
            <p:cNvPr id="1042" name="Rectangle 50"/>
            <p:cNvSpPr>
              <a:spLocks noChangeArrowheads="1"/>
            </p:cNvSpPr>
            <p:nvPr/>
          </p:nvSpPr>
          <p:spPr bwMode="auto">
            <a:xfrm>
              <a:off x="1295400" y="2055813"/>
              <a:ext cx="2362200" cy="51435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3" name="Rectangle 51"/>
            <p:cNvSpPr>
              <a:spLocks noChangeArrowheads="1"/>
            </p:cNvSpPr>
            <p:nvPr/>
          </p:nvSpPr>
          <p:spPr bwMode="auto">
            <a:xfrm>
              <a:off x="3657600" y="2055813"/>
              <a:ext cx="2362200" cy="51435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4" name="Rectangle 52"/>
            <p:cNvSpPr>
              <a:spLocks noChangeArrowheads="1"/>
            </p:cNvSpPr>
            <p:nvPr/>
          </p:nvSpPr>
          <p:spPr bwMode="auto">
            <a:xfrm>
              <a:off x="6019800" y="2055813"/>
              <a:ext cx="2362200" cy="51435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3" name="Rectangle 71"/>
            <p:cNvSpPr>
              <a:spLocks noChangeArrowheads="1"/>
            </p:cNvSpPr>
            <p:nvPr/>
          </p:nvSpPr>
          <p:spPr bwMode="auto">
            <a:xfrm>
              <a:off x="1387475" y="2124075"/>
              <a:ext cx="16319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Two Sedans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64" name="Rectangle 72"/>
            <p:cNvSpPr>
              <a:spLocks noChangeArrowheads="1"/>
            </p:cNvSpPr>
            <p:nvPr/>
          </p:nvSpPr>
          <p:spPr bwMode="auto">
            <a:xfrm>
              <a:off x="3749675" y="2124075"/>
              <a:ext cx="180498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Coupe &amp; SUV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65" name="Rectangle 73"/>
            <p:cNvSpPr>
              <a:spLocks noChangeArrowheads="1"/>
            </p:cNvSpPr>
            <p:nvPr/>
          </p:nvSpPr>
          <p:spPr bwMode="auto">
            <a:xfrm>
              <a:off x="6745288" y="2124075"/>
              <a:ext cx="763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88.3%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078" name="组合 1077"/>
          <p:cNvGrpSpPr/>
          <p:nvPr/>
        </p:nvGrpSpPr>
        <p:grpSpPr>
          <a:xfrm>
            <a:off x="1295400" y="2570163"/>
            <a:ext cx="7086600" cy="525463"/>
            <a:chOff x="1295400" y="2570163"/>
            <a:chExt cx="7086600" cy="525463"/>
          </a:xfrm>
        </p:grpSpPr>
        <p:sp>
          <p:nvSpPr>
            <p:cNvPr id="1045" name="Rectangle 53"/>
            <p:cNvSpPr>
              <a:spLocks noChangeArrowheads="1"/>
            </p:cNvSpPr>
            <p:nvPr/>
          </p:nvSpPr>
          <p:spPr bwMode="auto">
            <a:xfrm>
              <a:off x="1295400" y="2570163"/>
              <a:ext cx="2362200" cy="514350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6" name="Rectangle 54"/>
            <p:cNvSpPr>
              <a:spLocks noChangeArrowheads="1"/>
            </p:cNvSpPr>
            <p:nvPr/>
          </p:nvSpPr>
          <p:spPr bwMode="auto">
            <a:xfrm>
              <a:off x="3657600" y="2570163"/>
              <a:ext cx="2362200" cy="514350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7" name="Rectangle 55"/>
            <p:cNvSpPr>
              <a:spLocks noChangeArrowheads="1"/>
            </p:cNvSpPr>
            <p:nvPr/>
          </p:nvSpPr>
          <p:spPr bwMode="auto">
            <a:xfrm>
              <a:off x="6019800" y="2570163"/>
              <a:ext cx="2362200" cy="514350"/>
            </a:xfrm>
            <a:prstGeom prst="rect">
              <a:avLst/>
            </a:prstGeom>
            <a:solidFill>
              <a:srgbClr val="E9ED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68" name="Rectangle 74"/>
            <p:cNvSpPr>
              <a:spLocks noChangeArrowheads="1"/>
            </p:cNvSpPr>
            <p:nvPr/>
          </p:nvSpPr>
          <p:spPr bwMode="auto">
            <a:xfrm>
              <a:off x="1387475" y="2640013"/>
              <a:ext cx="954088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Coupe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69" name="Rectangle 75"/>
            <p:cNvSpPr>
              <a:spLocks noChangeArrowheads="1"/>
            </p:cNvSpPr>
            <p:nvPr/>
          </p:nvSpPr>
          <p:spPr bwMode="auto">
            <a:xfrm>
              <a:off x="2251075" y="2640013"/>
              <a:ext cx="94297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&amp; SUV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70" name="Rectangle 76"/>
            <p:cNvSpPr>
              <a:spLocks noChangeArrowheads="1"/>
            </p:cNvSpPr>
            <p:nvPr/>
          </p:nvSpPr>
          <p:spPr bwMode="auto">
            <a:xfrm>
              <a:off x="3749675" y="2640013"/>
              <a:ext cx="68580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Two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71" name="Rectangle 77"/>
            <p:cNvSpPr>
              <a:spLocks noChangeArrowheads="1"/>
            </p:cNvSpPr>
            <p:nvPr/>
          </p:nvSpPr>
          <p:spPr bwMode="auto">
            <a:xfrm>
              <a:off x="4327525" y="2640013"/>
              <a:ext cx="103505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Sedans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72" name="Rectangle 78"/>
            <p:cNvSpPr>
              <a:spLocks noChangeArrowheads="1"/>
            </p:cNvSpPr>
            <p:nvPr/>
          </p:nvSpPr>
          <p:spPr bwMode="auto">
            <a:xfrm>
              <a:off x="6745288" y="2640013"/>
              <a:ext cx="763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92.7%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  <p:grpSp>
        <p:nvGrpSpPr>
          <p:cNvPr id="1079" name="组合 1078"/>
          <p:cNvGrpSpPr/>
          <p:nvPr/>
        </p:nvGrpSpPr>
        <p:grpSpPr>
          <a:xfrm>
            <a:off x="1295400" y="3084513"/>
            <a:ext cx="7086600" cy="525463"/>
            <a:chOff x="1295400" y="3084513"/>
            <a:chExt cx="7086600" cy="525463"/>
          </a:xfrm>
        </p:grpSpPr>
        <p:sp>
          <p:nvSpPr>
            <p:cNvPr id="1048" name="Rectangle 56"/>
            <p:cNvSpPr>
              <a:spLocks noChangeArrowheads="1"/>
            </p:cNvSpPr>
            <p:nvPr/>
          </p:nvSpPr>
          <p:spPr bwMode="auto">
            <a:xfrm>
              <a:off x="1295400" y="3084513"/>
              <a:ext cx="2362200" cy="51435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49" name="Rectangle 57"/>
            <p:cNvSpPr>
              <a:spLocks noChangeArrowheads="1"/>
            </p:cNvSpPr>
            <p:nvPr/>
          </p:nvSpPr>
          <p:spPr bwMode="auto">
            <a:xfrm>
              <a:off x="3657600" y="3084513"/>
              <a:ext cx="2362200" cy="51435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50" name="Rectangle 58"/>
            <p:cNvSpPr>
              <a:spLocks noChangeArrowheads="1"/>
            </p:cNvSpPr>
            <p:nvPr/>
          </p:nvSpPr>
          <p:spPr bwMode="auto">
            <a:xfrm>
              <a:off x="6019800" y="3084513"/>
              <a:ext cx="2362200" cy="514350"/>
            </a:xfrm>
            <a:prstGeom prst="rect">
              <a:avLst/>
            </a:prstGeom>
            <a:solidFill>
              <a:srgbClr val="D0D8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73" name="Rectangle 79"/>
            <p:cNvSpPr>
              <a:spLocks noChangeArrowheads="1"/>
            </p:cNvSpPr>
            <p:nvPr/>
          </p:nvSpPr>
          <p:spPr bwMode="auto">
            <a:xfrm>
              <a:off x="1387475" y="3154363"/>
              <a:ext cx="815975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Mix c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74" name="Rectangle 80"/>
            <p:cNvSpPr>
              <a:spLocks noChangeArrowheads="1"/>
            </p:cNvSpPr>
            <p:nvPr/>
          </p:nvSpPr>
          <p:spPr bwMode="auto">
            <a:xfrm>
              <a:off x="2043113" y="3154363"/>
              <a:ext cx="1149350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ar types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75" name="Rectangle 81"/>
            <p:cNvSpPr>
              <a:spLocks noChangeArrowheads="1"/>
            </p:cNvSpPr>
            <p:nvPr/>
          </p:nvSpPr>
          <p:spPr bwMode="auto">
            <a:xfrm>
              <a:off x="3749675" y="3154363"/>
              <a:ext cx="1808163" cy="4556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Mix car types</a:t>
              </a:r>
              <a:endParaRPr kumimoji="0" lang="zh-CN" altLang="zh-C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1076" name="Rectangle 82"/>
            <p:cNvSpPr>
              <a:spLocks noChangeArrowheads="1"/>
            </p:cNvSpPr>
            <p:nvPr/>
          </p:nvSpPr>
          <p:spPr bwMode="auto">
            <a:xfrm>
              <a:off x="6745288" y="3154363"/>
              <a:ext cx="763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99.</a:t>
              </a:r>
              <a:r>
                <a:rPr kumimoji="0" lang="en-US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8</a:t>
              </a:r>
              <a:r>
                <a:rPr kumimoji="0" lang="zh-CN" altLang="zh-CN" sz="2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alibri" pitchFamily="34" charset="0"/>
                  <a:ea typeface="宋体" pitchFamily="2" charset="-122"/>
                </a:rPr>
                <a:t>%</a:t>
              </a:r>
              <a:endParaRPr kumimoji="0" lang="zh-CN" altLang="zh-CN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8373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&amp; Objective</a:t>
            </a:r>
            <a:endParaRPr lang="en-US" dirty="0"/>
          </a:p>
          <a:p>
            <a:r>
              <a:rPr lang="en-US" dirty="0"/>
              <a:t>System Design</a:t>
            </a:r>
          </a:p>
          <a:p>
            <a:r>
              <a:rPr lang="en-US" dirty="0"/>
              <a:t>Experiments</a:t>
            </a:r>
          </a:p>
          <a:p>
            <a:r>
              <a:rPr lang="en-US" dirty="0" smtClean="0">
                <a:solidFill>
                  <a:srgbClr val="FF0000"/>
                </a:solidFill>
                <a:cs typeface="Calibri"/>
              </a:rPr>
              <a:t>Aggregation and Simulations</a:t>
            </a:r>
            <a:endParaRPr lang="en-US" dirty="0">
              <a:solidFill>
                <a:srgbClr val="FF0000"/>
              </a:solidFill>
              <a:cs typeface="Calibri"/>
            </a:endParaRPr>
          </a:p>
          <a:p>
            <a:r>
              <a:rPr lang="en-US" altLang="zh-CN" dirty="0" smtClean="0"/>
              <a:t>Conclusion</a:t>
            </a:r>
            <a:r>
              <a:rPr lang="zh-CN" altLang="en-US" dirty="0" smtClean="0"/>
              <a:t> </a:t>
            </a:r>
            <a:r>
              <a:rPr lang="en-US" altLang="zh-CN" dirty="0"/>
              <a:t>&amp; future work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Information Aggregation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8600" y="3429000"/>
            <a:ext cx="8458200" cy="2895600"/>
          </a:xfrm>
        </p:spPr>
        <p:txBody>
          <a:bodyPr>
            <a:normAutofit fontScale="85000" lnSpcReduction="10000"/>
          </a:bodyPr>
          <a:lstStyle/>
          <a:p>
            <a:endParaRPr lang="en-US" altLang="zh-CN" dirty="0" smtClean="0"/>
          </a:p>
          <a:p>
            <a:r>
              <a:rPr lang="en-US" altLang="zh-CN" dirty="0" smtClean="0"/>
              <a:t>Aggregation: Left-Same-Right relation OR Front-Back relation</a:t>
            </a:r>
            <a:endParaRPr lang="en-US" altLang="zh-CN" dirty="0"/>
          </a:p>
          <a:p>
            <a:r>
              <a:rPr lang="en-US" altLang="zh-CN" dirty="0" smtClean="0"/>
              <a:t>Improves localization accuracy</a:t>
            </a:r>
          </a:p>
          <a:p>
            <a:r>
              <a:rPr lang="en-US" altLang="zh-CN" dirty="0" smtClean="0"/>
              <a:t>Challenges:</a:t>
            </a:r>
          </a:p>
          <a:p>
            <a:pPr lvl="1"/>
            <a:r>
              <a:rPr lang="en-US" altLang="zh-CN" dirty="0" smtClean="0"/>
              <a:t>Distributed</a:t>
            </a:r>
          </a:p>
          <a:p>
            <a:pPr lvl="1"/>
            <a:r>
              <a:rPr lang="en-US" altLang="zh-CN" dirty="0" smtClean="0"/>
              <a:t>Rapidly changing set of neighbors</a:t>
            </a:r>
          </a:p>
          <a:p>
            <a:pPr lvl="1"/>
            <a:r>
              <a:rPr lang="en-US" altLang="zh-CN" dirty="0" smtClean="0"/>
              <a:t>SVM classifier can be incorrect</a:t>
            </a:r>
          </a:p>
          <a:p>
            <a:pPr lvl="1"/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9" name="图片 4" descr="car-mode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1447800"/>
            <a:ext cx="537871" cy="1143000"/>
          </a:xfrm>
          <a:prstGeom prst="rect">
            <a:avLst/>
          </a:prstGeom>
          <a:solidFill>
            <a:srgbClr val="00B050"/>
          </a:solidFill>
        </p:spPr>
      </p:pic>
      <p:cxnSp>
        <p:nvCxnSpPr>
          <p:cNvPr id="11" name="直接箭头连接符 10"/>
          <p:cNvCxnSpPr>
            <a:stCxn id="9" idx="1"/>
            <a:endCxn id="22" idx="3"/>
          </p:cNvCxnSpPr>
          <p:nvPr/>
        </p:nvCxnSpPr>
        <p:spPr>
          <a:xfrm rot="10800000" flipV="1">
            <a:off x="4953000" y="2019299"/>
            <a:ext cx="1447800" cy="1071579"/>
          </a:xfrm>
          <a:prstGeom prst="straightConnector1">
            <a:avLst/>
          </a:prstGeom>
          <a:ln w="444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22" idx="1"/>
            <a:endCxn id="15" idx="3"/>
          </p:cNvCxnSpPr>
          <p:nvPr/>
        </p:nvCxnSpPr>
        <p:spPr>
          <a:xfrm rot="10800000">
            <a:off x="2980756" y="2024065"/>
            <a:ext cx="1438845" cy="1066815"/>
          </a:xfrm>
          <a:prstGeom prst="straightConnector1">
            <a:avLst/>
          </a:prstGeom>
          <a:ln w="44450"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981594">
            <a:off x="3651871" y="2099416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Right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 rot="20272564">
            <a:off x="5321062" y="2069908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Right</a:t>
            </a:r>
            <a:endParaRPr lang="zh-CN" altLang="en-US" dirty="0"/>
          </a:p>
        </p:txBody>
      </p:sp>
      <p:cxnSp>
        <p:nvCxnSpPr>
          <p:cNvPr id="26" name="直接箭头连接符 25"/>
          <p:cNvCxnSpPr>
            <a:stCxn id="9" idx="1"/>
            <a:endCxn id="15" idx="3"/>
          </p:cNvCxnSpPr>
          <p:nvPr/>
        </p:nvCxnSpPr>
        <p:spPr>
          <a:xfrm rot="10800000" flipV="1">
            <a:off x="2980756" y="2019300"/>
            <a:ext cx="3420045" cy="4764"/>
          </a:xfrm>
          <a:prstGeom prst="straightConnector1">
            <a:avLst/>
          </a:prstGeom>
          <a:ln w="44450">
            <a:solidFill>
              <a:schemeClr val="tx2">
                <a:lumMod val="60000"/>
                <a:lumOff val="40000"/>
              </a:schemeClr>
            </a:solidFill>
            <a:headEnd type="none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419601" y="1654732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Right</a:t>
            </a:r>
            <a:endParaRPr lang="zh-CN" altLang="en-US" dirty="0"/>
          </a:p>
        </p:txBody>
      </p:sp>
      <p:pic>
        <p:nvPicPr>
          <p:cNvPr id="15" name="图片 4" descr="car-mode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38400" y="1447800"/>
            <a:ext cx="542355" cy="1152528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22" name="图片 4" descr="car-model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19600" y="2524130"/>
            <a:ext cx="533400" cy="11334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33" name="任意多边形 32"/>
          <p:cNvSpPr/>
          <p:nvPr/>
        </p:nvSpPr>
        <p:spPr>
          <a:xfrm>
            <a:off x="2980757" y="1295400"/>
            <a:ext cx="3420043" cy="728664"/>
          </a:xfrm>
          <a:custGeom>
            <a:avLst/>
            <a:gdLst>
              <a:gd name="connsiteX0" fmla="*/ 0 w 2873829"/>
              <a:gd name="connsiteY0" fmla="*/ 1495025 h 1495025"/>
              <a:gd name="connsiteX1" fmla="*/ 1291772 w 2873829"/>
              <a:gd name="connsiteY1" fmla="*/ 53 h 1495025"/>
              <a:gd name="connsiteX2" fmla="*/ 2873829 w 2873829"/>
              <a:gd name="connsiteY2" fmla="*/ 1451482 h 1495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73829" h="1495025">
                <a:moveTo>
                  <a:pt x="0" y="1495025"/>
                </a:moveTo>
                <a:cubicBezTo>
                  <a:pt x="406400" y="751167"/>
                  <a:pt x="812801" y="7310"/>
                  <a:pt x="1291772" y="53"/>
                </a:cubicBezTo>
                <a:cubicBezTo>
                  <a:pt x="1770744" y="-7204"/>
                  <a:pt x="2322286" y="722139"/>
                  <a:pt x="2873829" y="1451482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5420182" y="1172540"/>
            <a:ext cx="668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Right</a:t>
            </a:r>
            <a:endParaRPr lang="zh-CN" altLang="en-US" dirty="0">
              <a:solidFill>
                <a:srgbClr val="FF0000"/>
              </a:solidFill>
            </a:endParaRPr>
          </a:p>
        </p:txBody>
      </p:sp>
      <p:cxnSp>
        <p:nvCxnSpPr>
          <p:cNvPr id="35" name="直接箭头连接符 34"/>
          <p:cNvCxnSpPr>
            <a:stCxn id="9" idx="1"/>
            <a:endCxn id="22" idx="3"/>
          </p:cNvCxnSpPr>
          <p:nvPr/>
        </p:nvCxnSpPr>
        <p:spPr>
          <a:xfrm flipH="1">
            <a:off x="4953000" y="2019300"/>
            <a:ext cx="1447800" cy="1071579"/>
          </a:xfrm>
          <a:prstGeom prst="straightConnector1">
            <a:avLst/>
          </a:prstGeom>
          <a:ln w="4445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22" idx="1"/>
            <a:endCxn id="15" idx="3"/>
          </p:cNvCxnSpPr>
          <p:nvPr/>
        </p:nvCxnSpPr>
        <p:spPr>
          <a:xfrm flipH="1" flipV="1">
            <a:off x="2980755" y="2024064"/>
            <a:ext cx="1438845" cy="1066815"/>
          </a:xfrm>
          <a:prstGeom prst="straightConnector1">
            <a:avLst/>
          </a:prstGeom>
          <a:ln w="44450">
            <a:solidFill>
              <a:srgbClr val="FF0000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Left-Same-Right Aggregation: Lane Coordinate System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447800"/>
            <a:ext cx="4876800" cy="51816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Lane Coordinate System (</a:t>
            </a:r>
            <a:r>
              <a:rPr lang="en-US" altLang="zh-CN" sz="2400" dirty="0" err="1" smtClean="0">
                <a:latin typeface="Courier New" pitchFamily="49" charset="0"/>
                <a:cs typeface="Courier New" pitchFamily="49" charset="0"/>
              </a:rPr>
              <a:t>CreateTime</a:t>
            </a:r>
            <a:r>
              <a:rPr lang="en-US" altLang="zh-CN" sz="2400" dirty="0" smtClean="0"/>
              <a:t>, </a:t>
            </a:r>
            <a:r>
              <a:rPr lang="en-US" altLang="zh-CN" sz="2400" dirty="0" err="1" smtClean="0">
                <a:latin typeface="Courier New" pitchFamily="49" charset="0"/>
                <a:cs typeface="Courier New" pitchFamily="49" charset="0"/>
              </a:rPr>
              <a:t>CreatorId</a:t>
            </a:r>
            <a:r>
              <a:rPr lang="en-US" altLang="zh-CN" dirty="0" smtClean="0"/>
              <a:t>)</a:t>
            </a:r>
          </a:p>
          <a:p>
            <a:r>
              <a:rPr lang="en-US" altLang="zh-CN" dirty="0" smtClean="0"/>
              <a:t>Every vehicle has a lane number (or coordinate) in its coordinate system</a:t>
            </a:r>
          </a:p>
          <a:p>
            <a:r>
              <a:rPr lang="en-US" altLang="zh-CN" dirty="0" smtClean="0"/>
              <a:t>Join coordinate system with the earliest </a:t>
            </a:r>
            <a:r>
              <a:rPr lang="en-US" altLang="zh-CN" sz="2400" dirty="0" err="1" smtClean="0">
                <a:latin typeface="Courier New" pitchFamily="49" charset="0"/>
                <a:cs typeface="Courier New" pitchFamily="49" charset="0"/>
              </a:rPr>
              <a:t>CreateTime</a:t>
            </a:r>
            <a:endParaRPr lang="en-US" altLang="zh-CN" sz="2400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altLang="zh-CN" dirty="0" smtClean="0"/>
              <a:t>Same coordinate system </a:t>
            </a:r>
            <a:r>
              <a:rPr lang="en-US" altLang="zh-CN" dirty="0" smtClean="0">
                <a:sym typeface="Wingdings" pitchFamily="2" charset="2"/>
              </a:rPr>
              <a:t>↔ </a:t>
            </a:r>
            <a:r>
              <a:rPr lang="en-US" altLang="zh-CN" dirty="0" smtClean="0"/>
              <a:t>Lane numbers comparable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图片 4" descr="car-mode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96200" y="1778000"/>
            <a:ext cx="385484" cy="81917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cxnSp>
        <p:nvCxnSpPr>
          <p:cNvPr id="19" name="直接连接符 18"/>
          <p:cNvCxnSpPr/>
          <p:nvPr/>
        </p:nvCxnSpPr>
        <p:spPr>
          <a:xfrm>
            <a:off x="7620000" y="1600200"/>
            <a:ext cx="0" cy="32004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8229600" y="1600200"/>
            <a:ext cx="0" cy="32004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763000" y="1524000"/>
            <a:ext cx="0" cy="320040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629400" y="2057400"/>
            <a:ext cx="762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Lane 1</a:t>
            </a:r>
            <a:endParaRPr lang="zh-CN" alt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6096000" y="23622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(Created at 8:00AM, Blue car)</a:t>
            </a:r>
          </a:p>
        </p:txBody>
      </p:sp>
      <p:pic>
        <p:nvPicPr>
          <p:cNvPr id="34" name="图片 33" descr="car-mode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772400" y="4114800"/>
            <a:ext cx="396822" cy="867191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33" name="TextBox 32"/>
          <p:cNvSpPr txBox="1"/>
          <p:nvPr/>
        </p:nvSpPr>
        <p:spPr>
          <a:xfrm>
            <a:off x="7162800" y="50292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 smtClean="0"/>
              <a:t>(Created </a:t>
            </a:r>
            <a:r>
              <a:rPr lang="en-US" altLang="zh-CN" sz="1400" b="1" dirty="0"/>
              <a:t>at </a:t>
            </a:r>
            <a:r>
              <a:rPr lang="en-US" altLang="zh-CN" sz="1400" b="1" dirty="0" smtClean="0"/>
              <a:t>9:00AM, Red car)</a:t>
            </a:r>
            <a:endParaRPr lang="en-US" altLang="zh-CN" sz="14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6759388" y="4114800"/>
            <a:ext cx="78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Lane 3</a:t>
            </a:r>
            <a:endParaRPr lang="zh-CN" altLang="en-US" sz="1400" dirty="0"/>
          </a:p>
        </p:txBody>
      </p:sp>
      <p:pic>
        <p:nvPicPr>
          <p:cNvPr id="38" name="Picture 4" descr="http://www.acousticscale.org/wiki/images/thumb/d/de/SHAR_PGW_2009_Waveform.eps/800px-SHAR_PGW_2009_Waveform.eps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50810" t="5229" r="18799" b="61656"/>
          <a:stretch>
            <a:fillRect/>
          </a:stretch>
        </p:blipFill>
        <p:spPr bwMode="auto">
          <a:xfrm rot="16200000">
            <a:off x="7143780" y="3032074"/>
            <a:ext cx="1558946" cy="454106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6781800" y="4495800"/>
            <a:ext cx="7844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Lane 1</a:t>
            </a:r>
            <a:endParaRPr lang="zh-CN" alt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7239000" y="5105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b="1" dirty="0" smtClean="0"/>
              <a:t>(Created at 8:00AM, Blue car)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  <p:bldP spid="35" grpId="0"/>
      <p:bldP spid="35" grpId="1"/>
      <p:bldP spid="20" grpId="1"/>
      <p:bldP spid="2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Left-Same-Right Aggregation: Algorithm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804" y="1554480"/>
            <a:ext cx="48006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Find neighboring vehicles in the earliest coordinate system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Determine relative location with these vehicles</a:t>
            </a:r>
          </a:p>
          <a:p>
            <a:endParaRPr lang="en-US" altLang="zh-CN" dirty="0" smtClean="0"/>
          </a:p>
          <a:p>
            <a:r>
              <a:rPr lang="en-US" altLang="zh-CN" dirty="0" smtClean="0"/>
              <a:t>Determine lane number that maximizes overall confidence</a:t>
            </a:r>
          </a:p>
          <a:p>
            <a:pPr lvl="1"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 dirty="0"/>
          </a:p>
        </p:txBody>
      </p:sp>
      <p:pic>
        <p:nvPicPr>
          <p:cNvPr id="9" name="图片 4" descr="car-mode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1" y="3276600"/>
            <a:ext cx="466155" cy="990600"/>
          </a:xfrm>
          <a:prstGeom prst="rect">
            <a:avLst/>
          </a:prstGeom>
          <a:solidFill>
            <a:srgbClr val="E50987"/>
          </a:solidFill>
        </p:spPr>
      </p:pic>
      <p:cxnSp>
        <p:nvCxnSpPr>
          <p:cNvPr id="17" name="Straight Connector 16"/>
          <p:cNvCxnSpPr>
            <a:stCxn id="35" idx="0"/>
            <a:endCxn id="28" idx="2"/>
          </p:cNvCxnSpPr>
          <p:nvPr/>
        </p:nvCxnSpPr>
        <p:spPr>
          <a:xfrm rot="16200000" flipV="1">
            <a:off x="5926789" y="3526489"/>
            <a:ext cx="1447800" cy="33622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35" idx="0"/>
            <a:endCxn id="36" idx="1"/>
          </p:cNvCxnSpPr>
          <p:nvPr/>
        </p:nvCxnSpPr>
        <p:spPr>
          <a:xfrm rot="5400000" flipH="1" flipV="1">
            <a:off x="6057900" y="3009900"/>
            <a:ext cx="1866900" cy="6477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35" idx="0"/>
            <a:endCxn id="9" idx="1"/>
          </p:cNvCxnSpPr>
          <p:nvPr/>
        </p:nvCxnSpPr>
        <p:spPr>
          <a:xfrm rot="5400000" flipH="1" flipV="1">
            <a:off x="6743700" y="3695700"/>
            <a:ext cx="495300" cy="647701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248401" y="1524000"/>
            <a:ext cx="1011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SAME, 2 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001001" y="2133600"/>
            <a:ext cx="958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SAME, 3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7924801" y="3505200"/>
            <a:ext cx="816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LEFT, 3</a:t>
            </a:r>
            <a:endParaRPr lang="en-US" dirty="0"/>
          </a:p>
        </p:txBody>
      </p:sp>
      <p:cxnSp>
        <p:nvCxnSpPr>
          <p:cNvPr id="26" name="直接连接符 18"/>
          <p:cNvCxnSpPr/>
          <p:nvPr/>
        </p:nvCxnSpPr>
        <p:spPr>
          <a:xfrm rot="5400000">
            <a:off x="5143501" y="3619500"/>
            <a:ext cx="4038600" cy="0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8"/>
          <p:cNvCxnSpPr>
            <a:stCxn id="23" idx="1"/>
          </p:cNvCxnSpPr>
          <p:nvPr/>
        </p:nvCxnSpPr>
        <p:spPr>
          <a:xfrm rot="10800000" flipV="1">
            <a:off x="6248401" y="1708666"/>
            <a:ext cx="0" cy="39301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18"/>
          <p:cNvCxnSpPr/>
          <p:nvPr/>
        </p:nvCxnSpPr>
        <p:spPr>
          <a:xfrm rot="10800000" flipV="1">
            <a:off x="5334001" y="1632466"/>
            <a:ext cx="0" cy="39301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18"/>
          <p:cNvCxnSpPr/>
          <p:nvPr/>
        </p:nvCxnSpPr>
        <p:spPr>
          <a:xfrm rot="10800000" flipV="1">
            <a:off x="7924802" y="1632466"/>
            <a:ext cx="0" cy="393013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Tarun Bansal\AppData\Local\Microsoft\Windows\Temporary Internet Files\Content.IE5\YOB607MO\MC900434859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1" y="4572000"/>
            <a:ext cx="457200" cy="457200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6934201" y="4572000"/>
            <a:ext cx="1846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Lane number  is 2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" name="Picture 2" descr="C:\Users\Tarun Bansal\AppData\Local\Microsoft\Windows\Temporary Internet Files\Content.IE5\4X5LI4D7\MC90043475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75770" y="2461603"/>
            <a:ext cx="304657" cy="304657"/>
          </a:xfrm>
          <a:prstGeom prst="rect">
            <a:avLst/>
          </a:prstGeom>
          <a:noFill/>
        </p:spPr>
      </p:pic>
      <p:sp>
        <p:nvSpPr>
          <p:cNvPr id="29" name="TextBox 28"/>
          <p:cNvSpPr txBox="1"/>
          <p:nvPr/>
        </p:nvSpPr>
        <p:spPr>
          <a:xfrm>
            <a:off x="8027951" y="1730437"/>
            <a:ext cx="61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LEFT</a:t>
            </a:r>
            <a:endParaRPr lang="en-US" dirty="0"/>
          </a:p>
        </p:txBody>
      </p:sp>
      <p:pic>
        <p:nvPicPr>
          <p:cNvPr id="1027" name="Picture 3" descr="C:\Users\Tarun Bansal\AppData\Local\Microsoft\Windows\Temporary Internet Files\Content.IE5\YOB607MO\MC900432546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10514" y="2200328"/>
            <a:ext cx="247543" cy="247543"/>
          </a:xfrm>
          <a:prstGeom prst="rect">
            <a:avLst/>
          </a:prstGeom>
          <a:noFill/>
        </p:spPr>
      </p:pic>
      <p:pic>
        <p:nvPicPr>
          <p:cNvPr id="28" name="图片 4" descr="car-mode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1828800"/>
            <a:ext cx="466155" cy="9906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35" name="图片 4" descr="car-model.pn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400800" y="4267200"/>
            <a:ext cx="533400" cy="113349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pic>
        <p:nvPicPr>
          <p:cNvPr id="36" name="图片 4" descr="car-model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15200" y="1905000"/>
            <a:ext cx="466155" cy="990600"/>
          </a:xfrm>
          <a:prstGeom prst="rect">
            <a:avLst/>
          </a:prstGeom>
          <a:solidFill>
            <a:srgbClr val="00B050"/>
          </a:solid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7" grpId="0"/>
      <p:bldP spid="29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Front-Back Aggregation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5800" y="1600200"/>
            <a:ext cx="5334000" cy="4724400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Reduce local neighborhood information to a graph</a:t>
            </a:r>
          </a:p>
          <a:p>
            <a:r>
              <a:rPr lang="en-US" altLang="zh-CN" dirty="0" smtClean="0"/>
              <a:t>Cycle → Inconsistent information</a:t>
            </a:r>
          </a:p>
          <a:p>
            <a:r>
              <a:rPr lang="en-US" altLang="zh-CN" dirty="0" smtClean="0"/>
              <a:t>Algorithm to remove all cycles</a:t>
            </a:r>
          </a:p>
          <a:p>
            <a:pPr lvl="1"/>
            <a:r>
              <a:rPr lang="en-US" altLang="zh-CN" dirty="0" smtClean="0"/>
              <a:t>Eliminates cycles while maximizing the confidence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162800" y="6172200"/>
            <a:ext cx="14478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5" name="图片 4" descr="car-mode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62800" y="1371600"/>
            <a:ext cx="466155" cy="990600"/>
          </a:xfrm>
          <a:prstGeom prst="rect">
            <a:avLst/>
          </a:prstGeom>
          <a:solidFill>
            <a:srgbClr val="C00000"/>
          </a:solidFill>
        </p:spPr>
      </p:pic>
      <p:pic>
        <p:nvPicPr>
          <p:cNvPr id="6" name="图片 4" descr="car-mode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3800" y="3962400"/>
            <a:ext cx="466155" cy="990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</p:pic>
      <p:pic>
        <p:nvPicPr>
          <p:cNvPr id="7" name="图片 4" descr="car-model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82000" y="2133600"/>
            <a:ext cx="466155" cy="990600"/>
          </a:xfrm>
          <a:prstGeom prst="rect">
            <a:avLst/>
          </a:prstGeom>
          <a:solidFill>
            <a:srgbClr val="00B050"/>
          </a:solidFill>
        </p:spPr>
      </p:pic>
      <p:cxnSp>
        <p:nvCxnSpPr>
          <p:cNvPr id="8" name="直接箭头连接符 7"/>
          <p:cNvCxnSpPr>
            <a:stCxn id="7" idx="2"/>
            <a:endCxn id="6" idx="0"/>
          </p:cNvCxnSpPr>
          <p:nvPr/>
        </p:nvCxnSpPr>
        <p:spPr>
          <a:xfrm rot="5400000">
            <a:off x="7776878" y="3124200"/>
            <a:ext cx="838200" cy="838200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>
            <a:stCxn id="6" idx="0"/>
            <a:endCxn id="5" idx="2"/>
          </p:cNvCxnSpPr>
          <p:nvPr/>
        </p:nvCxnSpPr>
        <p:spPr>
          <a:xfrm rot="16200000" flipV="1">
            <a:off x="6786278" y="2971800"/>
            <a:ext cx="1600200" cy="381000"/>
          </a:xfrm>
          <a:prstGeom prst="straightConnector1">
            <a:avLst/>
          </a:prstGeom>
          <a:ln w="44450">
            <a:solidFill>
              <a:schemeClr val="tx1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箭头连接符 57"/>
          <p:cNvCxnSpPr>
            <a:stCxn id="7" idx="1"/>
            <a:endCxn id="5" idx="3"/>
          </p:cNvCxnSpPr>
          <p:nvPr/>
        </p:nvCxnSpPr>
        <p:spPr>
          <a:xfrm rot="10800000">
            <a:off x="7628956" y="1866900"/>
            <a:ext cx="753045" cy="762000"/>
          </a:xfrm>
          <a:prstGeom prst="straightConnector1">
            <a:avLst/>
          </a:prstGeom>
          <a:ln w="44450">
            <a:solidFill>
              <a:schemeClr val="tx1"/>
            </a:solidFill>
            <a:headEnd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2400" y="1295400"/>
            <a:ext cx="1377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Red in Front </a:t>
            </a:r>
          </a:p>
          <a:p>
            <a:r>
              <a:rPr lang="en-US" altLang="zh-CN" dirty="0" smtClean="0"/>
              <a:t>of Green</a:t>
            </a:r>
            <a:endParaRPr lang="zh-CN" alt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8153400" y="3429000"/>
            <a:ext cx="99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Green in</a:t>
            </a:r>
          </a:p>
          <a:p>
            <a:r>
              <a:rPr lang="en-US" altLang="zh-CN" dirty="0" smtClean="0"/>
              <a:t>Front of Blue</a:t>
            </a:r>
            <a:endParaRPr lang="zh-CN" alt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477001" y="2667000"/>
            <a:ext cx="83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Blue in</a:t>
            </a:r>
          </a:p>
          <a:p>
            <a:r>
              <a:rPr lang="en-US" altLang="zh-CN" dirty="0" smtClean="0"/>
              <a:t>Front of red</a:t>
            </a:r>
            <a:endParaRPr lang="zh-CN" altLang="en-US" dirty="0"/>
          </a:p>
        </p:txBody>
      </p:sp>
      <p:cxnSp>
        <p:nvCxnSpPr>
          <p:cNvPr id="15" name="Straight Connector 14"/>
          <p:cNvCxnSpPr>
            <a:stCxn id="5" idx="2"/>
            <a:endCxn id="6" idx="0"/>
          </p:cNvCxnSpPr>
          <p:nvPr/>
        </p:nvCxnSpPr>
        <p:spPr>
          <a:xfrm>
            <a:off x="7395878" y="2362200"/>
            <a:ext cx="381000" cy="1600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5" idx="3"/>
          </p:cNvCxnSpPr>
          <p:nvPr/>
        </p:nvCxnSpPr>
        <p:spPr>
          <a:xfrm>
            <a:off x="7628955" y="1866900"/>
            <a:ext cx="829245" cy="876300"/>
          </a:xfrm>
          <a:prstGeom prst="line">
            <a:avLst/>
          </a:prstGeom>
          <a:ln w="44450">
            <a:solidFill>
              <a:schemeClr val="tx1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6" idx="0"/>
            <a:endCxn id="7" idx="2"/>
          </p:cNvCxnSpPr>
          <p:nvPr/>
        </p:nvCxnSpPr>
        <p:spPr>
          <a:xfrm flipV="1">
            <a:off x="7776878" y="3124200"/>
            <a:ext cx="838200" cy="83820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2" descr="C:\Users\Tarun Bansal\AppData\Local\Microsoft\Windows\Temporary Internet Files\Content.IE5\YOB607MO\MC900434859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77200" y="4267200"/>
            <a:ext cx="457200" cy="457200"/>
          </a:xfrm>
          <a:prstGeom prst="rect">
            <a:avLst/>
          </a:prstGeom>
          <a:noFill/>
        </p:spPr>
      </p:pic>
      <p:cxnSp>
        <p:nvCxnSpPr>
          <p:cNvPr id="33" name="Straight Arrow Connector 32"/>
          <p:cNvCxnSpPr>
            <a:stCxn id="6" idx="0"/>
            <a:endCxn id="5" idx="2"/>
          </p:cNvCxnSpPr>
          <p:nvPr/>
        </p:nvCxnSpPr>
        <p:spPr>
          <a:xfrm flipH="1" flipV="1">
            <a:off x="7395878" y="2362200"/>
            <a:ext cx="381000" cy="1600200"/>
          </a:xfrm>
          <a:prstGeom prst="straightConnector1">
            <a:avLst/>
          </a:prstGeom>
          <a:ln w="4445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C:\Users\Tarun Bansal\AppData\Local\Microsoft\Windows\Temporary Internet Files\Content.IE5\4X5LI4D7\MC900434750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0" y="3505200"/>
            <a:ext cx="304657" cy="304657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5791201" y="51054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altLang="zh-CN" sz="2400" dirty="0" smtClean="0"/>
              <a:t>Edge from rear vehicle to vehicle in front</a:t>
            </a:r>
          </a:p>
          <a:p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3" grpId="0"/>
      <p:bldP spid="6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/>
              <a:t>System Design</a:t>
            </a:r>
          </a:p>
          <a:p>
            <a:r>
              <a:rPr lang="en-US" dirty="0"/>
              <a:t>Experiments</a:t>
            </a:r>
          </a:p>
          <a:p>
            <a:r>
              <a:rPr lang="en-US" dirty="0" smtClean="0">
                <a:cs typeface="Calibri"/>
              </a:rPr>
              <a:t>Aggregation and Simulations</a:t>
            </a:r>
            <a:endParaRPr lang="en-US" dirty="0">
              <a:cs typeface="Calibri"/>
            </a:endParaRPr>
          </a:p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&amp;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1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Simulation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Trace-driven simulations using ns-3 and SUMO</a:t>
            </a:r>
          </a:p>
          <a:p>
            <a:pPr lvl="1"/>
            <a:r>
              <a:rPr lang="en-US" altLang="zh-CN" dirty="0" smtClean="0"/>
              <a:t>SUMO: A simulator for VANETs which given a road network, generates a pre-determined number of routes for vehicles</a:t>
            </a:r>
          </a:p>
          <a:p>
            <a:r>
              <a:rPr lang="en-US" altLang="zh-CN" dirty="0" smtClean="0"/>
              <a:t>Extracted position of each vehicle at each instance from SUMO</a:t>
            </a:r>
          </a:p>
          <a:p>
            <a:r>
              <a:rPr lang="en-US" altLang="zh-CN" dirty="0" smtClean="0"/>
              <a:t>In ns-3, the trace of RSSI readings</a:t>
            </a:r>
            <a:r>
              <a:rPr lang="zh-CN" altLang="en-US" dirty="0" smtClean="0"/>
              <a:t> </a:t>
            </a:r>
            <a:r>
              <a:rPr lang="en-US" altLang="zh-CN" dirty="0" smtClean="0"/>
              <a:t>from driving experiments were plugged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84" y="2283855"/>
            <a:ext cx="4038600" cy="914400"/>
          </a:xfrm>
        </p:spPr>
        <p:txBody>
          <a:bodyPr>
            <a:noAutofit/>
          </a:bodyPr>
          <a:lstStyle/>
          <a:p>
            <a:pPr>
              <a:buSzTx/>
              <a:defRPr/>
            </a:pPr>
            <a:r>
              <a:rPr lang="en-US" altLang="zh-CN" sz="2500" dirty="0"/>
              <a:t>Increase in prediction accuracy is not significant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224" y="1356360"/>
            <a:ext cx="3913359" cy="2769391"/>
          </a:xfrm>
          <a:prstGeom prst="rect">
            <a:avLst/>
          </a:prstGeom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624840" y="4419600"/>
            <a:ext cx="8138160" cy="1676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Tx/>
              <a:buBlip>
                <a:blip r:embed="rId4"/>
              </a:buBlip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Deployment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400" dirty="0" smtClean="0"/>
              <a:t>MARVEL can provide incremental benefit to vehicles that are equipped with 4 radios.</a:t>
            </a:r>
          </a:p>
          <a:p>
            <a:pPr>
              <a:defRPr/>
            </a:pPr>
            <a:r>
              <a:rPr lang="en-US" sz="2400" dirty="0" smtClean="0"/>
              <a:t>Dedicated Short Range inter-vehicle Communication (DSRC)</a:t>
            </a:r>
          </a:p>
          <a:p>
            <a:pPr lvl="1">
              <a:defRPr/>
            </a:pPr>
            <a:r>
              <a:rPr lang="en-US" sz="2000" dirty="0" smtClean="0"/>
              <a:t>All vehicles expected to be equipped with at least one antenna.</a:t>
            </a:r>
          </a:p>
          <a:p>
            <a:pPr>
              <a:defRPr/>
            </a:pPr>
            <a:r>
              <a:rPr lang="en-US" sz="2400" dirty="0" smtClean="0"/>
              <a:t>Experiment Result</a:t>
            </a:r>
          </a:p>
          <a:p>
            <a:pPr lvl="1">
              <a:defRPr/>
            </a:pPr>
            <a:r>
              <a:rPr lang="en-US" sz="2000" dirty="0" smtClean="0"/>
              <a:t>Accuracy of relative localization between a vehicle with one antenna and a vehicle with 4 antenna: 64%</a:t>
            </a:r>
          </a:p>
          <a:p>
            <a:pPr>
              <a:defRPr/>
            </a:pPr>
            <a:r>
              <a:rPr lang="en-US" sz="2400" dirty="0" smtClean="0"/>
              <a:t>Simulation Result: When 50%  vehicles have single antenna, 50% have four antenna, with aggregation:</a:t>
            </a:r>
          </a:p>
          <a:p>
            <a:pPr lvl="1">
              <a:defRPr/>
            </a:pPr>
            <a:r>
              <a:rPr lang="en-US" sz="2000" dirty="0" smtClean="0"/>
              <a:t>Accuracy of 4 antenna vehicle with one antenna vehicle: 87.1%</a:t>
            </a:r>
          </a:p>
          <a:p>
            <a:pPr lvl="1">
              <a:defRPr/>
            </a:pPr>
            <a:r>
              <a:rPr lang="en-US" sz="2000" dirty="0" smtClean="0"/>
              <a:t>Incentive for drivers to install 4 radios due to </a:t>
            </a:r>
            <a:r>
              <a:rPr lang="en-US" sz="2000" smtClean="0"/>
              <a:t>increased accuracy</a:t>
            </a:r>
            <a:endParaRPr lang="en-US" sz="2000" dirty="0" smtClean="0"/>
          </a:p>
          <a:p>
            <a:pPr lvl="1">
              <a:defRPr/>
            </a:pPr>
            <a:endParaRPr lang="en-US" sz="2000" dirty="0" smtClean="0"/>
          </a:p>
          <a:p>
            <a:pPr lvl="1">
              <a:buSzTx/>
              <a:defRPr/>
            </a:pPr>
            <a:endParaRPr lang="en-US" sz="20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Relative lane localization using radios</a:t>
            </a:r>
          </a:p>
          <a:p>
            <a:pPr lvl="1"/>
            <a:r>
              <a:rPr lang="en-US" dirty="0" smtClean="0"/>
              <a:t>High </a:t>
            </a:r>
            <a:r>
              <a:rPr lang="en-US" dirty="0"/>
              <a:t>accuracy observed through experiments and </a:t>
            </a:r>
            <a:r>
              <a:rPr lang="en-US" dirty="0" smtClean="0"/>
              <a:t>simulations</a:t>
            </a:r>
          </a:p>
          <a:p>
            <a:pPr lvl="1"/>
            <a:r>
              <a:rPr lang="en-US" altLang="zh-CN" dirty="0" smtClean="0"/>
              <a:t>Aggregating information improves accuracy</a:t>
            </a:r>
            <a:endParaRPr lang="en-US" dirty="0" smtClean="0"/>
          </a:p>
          <a:p>
            <a:r>
              <a:rPr lang="en-US" altLang="zh-CN" dirty="0" smtClean="0"/>
              <a:t>Pros:  Independent of light/weather  conditions</a:t>
            </a:r>
          </a:p>
          <a:p>
            <a:r>
              <a:rPr lang="en-US" altLang="zh-CN" dirty="0" smtClean="0"/>
              <a:t>Cons:  Need both vehicles to install radios for higher accuracy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2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 &amp;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Determining absolute lane location</a:t>
            </a:r>
          </a:p>
          <a:p>
            <a:pPr lvl="1"/>
            <a:r>
              <a:rPr lang="en-US" dirty="0" smtClean="0"/>
              <a:t>Lane-level navigation alerts</a:t>
            </a:r>
          </a:p>
          <a:p>
            <a:endParaRPr lang="en-US" altLang="zh-CN" dirty="0" smtClean="0"/>
          </a:p>
          <a:p>
            <a:endParaRPr lang="en-US" dirty="0" smtClean="0"/>
          </a:p>
          <a:p>
            <a:r>
              <a:rPr lang="en-US" dirty="0" smtClean="0"/>
              <a:t>Work with cameras, radars to improve accuracy</a:t>
            </a:r>
          </a:p>
          <a:p>
            <a:endParaRPr lang="en-US" dirty="0"/>
          </a:p>
          <a:p>
            <a:r>
              <a:rPr lang="en-US" dirty="0" smtClean="0"/>
              <a:t>“Live training” possible using aggregation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2" descr="http://www.123driving.com/flhandbook/gfx/ch4-left-lane-turn-onl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133600"/>
            <a:ext cx="914400" cy="914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矩形 4"/>
          <p:cNvSpPr/>
          <p:nvPr/>
        </p:nvSpPr>
        <p:spPr>
          <a:xfrm>
            <a:off x="2959731" y="2967335"/>
            <a:ext cx="32245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altLang="zh-C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</a:t>
            </a:r>
            <a:endParaRPr lang="zh-CN" alt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9" name="Picture 5" descr="C:\Documents and Settings\Administrator\Local Settings\Temporary Internet Files\Content.IE5\POM1V2JT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111" y="4067504"/>
            <a:ext cx="1520825" cy="179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</a:t>
            </a:r>
            <a:endParaRPr lang="en-US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矩形 5"/>
          <p:cNvSpPr/>
          <p:nvPr/>
        </p:nvSpPr>
        <p:spPr>
          <a:xfrm>
            <a:off x="609600" y="1447800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3200" dirty="0"/>
              <a:t>To design a system, that estimates the relative </a:t>
            </a:r>
            <a:r>
              <a:rPr lang="en-US" altLang="zh-CN" sz="3200" dirty="0" smtClean="0"/>
              <a:t>location </a:t>
            </a:r>
            <a:r>
              <a:rPr lang="en-US" altLang="zh-CN" sz="3200" dirty="0"/>
              <a:t>of given two vehicles. 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3243605" y="2698991"/>
            <a:ext cx="2434885" cy="3917167"/>
            <a:chOff x="3243605" y="2698991"/>
            <a:chExt cx="2434885" cy="3917167"/>
          </a:xfrm>
        </p:grpSpPr>
        <p:grpSp>
          <p:nvGrpSpPr>
            <p:cNvPr id="4" name="组合 3"/>
            <p:cNvGrpSpPr/>
            <p:nvPr/>
          </p:nvGrpSpPr>
          <p:grpSpPr>
            <a:xfrm>
              <a:off x="3243605" y="2698991"/>
              <a:ext cx="2434885" cy="3917167"/>
              <a:chOff x="5638799" y="1676400"/>
              <a:chExt cx="2895601" cy="4658352"/>
            </a:xfrm>
          </p:grpSpPr>
          <p:grpSp>
            <p:nvGrpSpPr>
              <p:cNvPr id="10" name="组合 9"/>
              <p:cNvGrpSpPr/>
              <p:nvPr/>
            </p:nvGrpSpPr>
            <p:grpSpPr>
              <a:xfrm>
                <a:off x="5638799" y="1676400"/>
                <a:ext cx="2895601" cy="4658352"/>
                <a:chOff x="5613405" y="1709343"/>
                <a:chExt cx="2895601" cy="4658352"/>
              </a:xfrm>
            </p:grpSpPr>
            <p:grpSp>
              <p:nvGrpSpPr>
                <p:cNvPr id="47" name="Group 46"/>
                <p:cNvGrpSpPr/>
                <p:nvPr/>
              </p:nvGrpSpPr>
              <p:grpSpPr>
                <a:xfrm rot="16200000">
                  <a:off x="4732030" y="2590718"/>
                  <a:ext cx="4658352" cy="2895601"/>
                  <a:chOff x="1676401" y="1828799"/>
                  <a:chExt cx="6781800" cy="3276601"/>
                </a:xfrm>
              </p:grpSpPr>
              <p:grpSp>
                <p:nvGrpSpPr>
                  <p:cNvPr id="14" name="Group 13"/>
                  <p:cNvGrpSpPr/>
                  <p:nvPr/>
                </p:nvGrpSpPr>
                <p:grpSpPr>
                  <a:xfrm rot="5400000">
                    <a:off x="3722222" y="-217022"/>
                    <a:ext cx="2690157" cy="6781800"/>
                    <a:chOff x="990600" y="1219200"/>
                    <a:chExt cx="2690157" cy="6781800"/>
                  </a:xfrm>
                </p:grpSpPr>
                <p:cxnSp>
                  <p:nvCxnSpPr>
                    <p:cNvPr id="15" name="Straight Connector 14"/>
                    <p:cNvCxnSpPr/>
                    <p:nvPr/>
                  </p:nvCxnSpPr>
                  <p:spPr>
                    <a:xfrm flipH="1">
                      <a:off x="1775684" y="1219200"/>
                      <a:ext cx="53117" cy="6277028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7" name="Straight Connector 16"/>
                    <p:cNvCxnSpPr/>
                    <p:nvPr/>
                  </p:nvCxnSpPr>
                  <p:spPr>
                    <a:xfrm rot="5400000">
                      <a:off x="-685800" y="4572000"/>
                      <a:ext cx="6705600" cy="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9" name="Straight Connector 18"/>
                    <p:cNvCxnSpPr/>
                    <p:nvPr/>
                  </p:nvCxnSpPr>
                  <p:spPr>
                    <a:xfrm rot="5400000">
                      <a:off x="228600" y="4572000"/>
                      <a:ext cx="6553200" cy="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Straight Connector 29"/>
                    <p:cNvCxnSpPr/>
                    <p:nvPr/>
                  </p:nvCxnSpPr>
                  <p:spPr>
                    <a:xfrm rot="5400000">
                      <a:off x="-2400300" y="4610100"/>
                      <a:ext cx="6781800" cy="0"/>
                    </a:xfrm>
                    <a:prstGeom prst="line">
                      <a:avLst/>
                    </a:prstGeom>
                    <a:ln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" name="TextBox 30"/>
                    <p:cNvSpPr txBox="1"/>
                    <p:nvPr/>
                  </p:nvSpPr>
                  <p:spPr>
                    <a:xfrm>
                      <a:off x="3347445" y="1725914"/>
                      <a:ext cx="333312" cy="4373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1</a:t>
                      </a:r>
                      <a:endParaRPr lang="en-US" baseline="-25000" dirty="0"/>
                    </a:p>
                  </p:txBody>
                </p:sp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2583002" y="4055544"/>
                      <a:ext cx="333312" cy="437309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dirty="0" smtClean="0"/>
                        <a:t>V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p:txBody>
                </p:sp>
              </p:grpSp>
              <p:sp>
                <p:nvSpPr>
                  <p:cNvPr id="40" name="Right Arrow 39"/>
                  <p:cNvSpPr/>
                  <p:nvPr/>
                </p:nvSpPr>
                <p:spPr>
                  <a:xfrm>
                    <a:off x="2743200" y="4495800"/>
                    <a:ext cx="3962400" cy="609600"/>
                  </a:xfrm>
                  <a:prstGeom prst="rightArrow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dirty="0" smtClean="0">
                        <a:solidFill>
                          <a:schemeClr val="tx1"/>
                        </a:solidFill>
                      </a:rPr>
                      <a:t>Direction of Travel</a:t>
                    </a:r>
                    <a:endParaRPr lang="en-US" dirty="0">
                      <a:solidFill>
                        <a:schemeClr val="tx1"/>
                      </a:solidFill>
                    </a:endParaRPr>
                  </a:p>
                </p:txBody>
              </p:sp>
            </p:grpSp>
            <p:cxnSp>
              <p:nvCxnSpPr>
                <p:cNvPr id="24" name="Straight Connector 29"/>
                <p:cNvCxnSpPr/>
                <p:nvPr/>
              </p:nvCxnSpPr>
              <p:spPr>
                <a:xfrm flipH="1">
                  <a:off x="5613406" y="3878471"/>
                  <a:ext cx="2222206" cy="0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pic>
            <p:nvPicPr>
              <p:cNvPr id="37" name="图片 4" descr="car-model.png"/>
              <p:cNvPicPr>
                <a:picLocks noChangeAspect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artisticPaintStrokes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16825" y="3350228"/>
                <a:ext cx="466155" cy="990600"/>
              </a:xfrm>
              <a:prstGeom prst="rect">
                <a:avLst/>
              </a:prstGeom>
              <a:solidFill>
                <a:srgbClr val="00B050"/>
              </a:solidFill>
            </p:spPr>
          </p:pic>
        </p:grpSp>
        <p:pic>
          <p:nvPicPr>
            <p:cNvPr id="26" name="图片 25" descr="car-mode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2819400"/>
              <a:ext cx="396822" cy="867191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29" name="图片 28" descr="car-mode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22778" y="2819400"/>
              <a:ext cx="396822" cy="867191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38" name="图片 37" descr="car-mode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572000" y="2819400"/>
              <a:ext cx="396822" cy="867191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39" name="图片 38" descr="car-mode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604658" y="5294119"/>
              <a:ext cx="396822" cy="867191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41" name="图片 40" descr="car-mode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002312" y="5301379"/>
              <a:ext cx="396822" cy="867191"/>
            </a:xfrm>
            <a:prstGeom prst="rect">
              <a:avLst/>
            </a:prstGeom>
            <a:solidFill>
              <a:srgbClr val="FF0000"/>
            </a:solidFill>
          </p:spPr>
        </p:pic>
        <p:pic>
          <p:nvPicPr>
            <p:cNvPr id="42" name="图片 41" descr="car-model.pn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artisticPaintStrokes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352800" y="5323116"/>
              <a:ext cx="396822" cy="867191"/>
            </a:xfrm>
            <a:prstGeom prst="rect">
              <a:avLst/>
            </a:prstGeom>
            <a:solidFill>
              <a:srgbClr val="FF0000"/>
            </a:solidFill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Vehicular Localization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676400"/>
            <a:ext cx="6777317" cy="44196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GPS 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Experiment: 46% accuracy</a:t>
            </a:r>
          </a:p>
          <a:p>
            <a:pPr lvl="1">
              <a:lnSpc>
                <a:spcPct val="110000"/>
              </a:lnSpc>
            </a:pPr>
            <a:r>
              <a:rPr lang="en-US" altLang="zh-CN" dirty="0" smtClean="0"/>
              <a:t>Low accuracy in urban canyons and tunnels.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Radar, Camera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Already deployed by Lexus, BMW etc.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Can only detect neighboring vehicles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Our Solution: Radio on vehicle’s body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913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600200"/>
            <a:ext cx="7848600" cy="4525963"/>
          </a:xfrm>
        </p:spPr>
        <p:txBody>
          <a:bodyPr/>
          <a:lstStyle/>
          <a:p>
            <a:r>
              <a:rPr lang="en-US" dirty="0" smtClean="0"/>
              <a:t>Currently deployed technologies do not work well</a:t>
            </a:r>
          </a:p>
          <a:p>
            <a:pPr lvl="1"/>
            <a:r>
              <a:rPr lang="en-US" dirty="0" smtClean="0"/>
              <a:t>GPS </a:t>
            </a:r>
            <a:r>
              <a:rPr lang="en-US" altLang="zh-CN" dirty="0"/>
              <a:t> – </a:t>
            </a:r>
            <a:r>
              <a:rPr lang="en-US" dirty="0" smtClean="0"/>
              <a:t> Low accuracy</a:t>
            </a:r>
          </a:p>
          <a:p>
            <a:pPr lvl="1"/>
            <a:r>
              <a:rPr lang="en-US" dirty="0" smtClean="0"/>
              <a:t>Camera </a:t>
            </a:r>
            <a:r>
              <a:rPr lang="en-US" altLang="zh-CN" dirty="0"/>
              <a:t> – </a:t>
            </a:r>
            <a:r>
              <a:rPr lang="en-US" altLang="zh-CN" dirty="0" smtClean="0"/>
              <a:t> </a:t>
            </a:r>
            <a:r>
              <a:rPr lang="en-US" dirty="0" smtClean="0"/>
              <a:t>Light/weather conditions, Localizes only vehicles in sight</a:t>
            </a:r>
            <a:endParaRPr lang="en-US" dirty="0"/>
          </a:p>
          <a:p>
            <a:pPr lvl="1"/>
            <a:r>
              <a:rPr lang="en-US" dirty="0" smtClean="0"/>
              <a:t>Radar –  Localizes only vehicles in sight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Robust to noise/obstacles</a:t>
            </a:r>
          </a:p>
          <a:p>
            <a:pPr lvl="1"/>
            <a:r>
              <a:rPr lang="en-US" dirty="0" smtClean="0"/>
              <a:t>Different light/weather conditions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arked vehicles may </a:t>
            </a:r>
            <a:r>
              <a:rPr lang="en-US" dirty="0"/>
              <a:t>affect localization </a:t>
            </a:r>
            <a:r>
              <a:rPr lang="en-US" dirty="0" smtClean="0"/>
              <a:t>accuracy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8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 &amp; Objective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System Design</a:t>
            </a:r>
          </a:p>
          <a:p>
            <a:r>
              <a:rPr lang="en-US" dirty="0"/>
              <a:t>Experiments</a:t>
            </a:r>
          </a:p>
          <a:p>
            <a:r>
              <a:rPr lang="en-US" dirty="0" smtClean="0">
                <a:cs typeface="Calibri"/>
              </a:rPr>
              <a:t>Aggregation and Simulations</a:t>
            </a:r>
            <a:endParaRPr lang="en-US" dirty="0">
              <a:cs typeface="Calibri"/>
            </a:endParaRPr>
          </a:p>
          <a:p>
            <a:r>
              <a:rPr lang="en-US" altLang="zh-CN" dirty="0"/>
              <a:t>Conclusion</a:t>
            </a:r>
            <a:r>
              <a:rPr lang="zh-CN" altLang="en-US" dirty="0"/>
              <a:t> </a:t>
            </a:r>
            <a:r>
              <a:rPr lang="en-US" altLang="zh-CN" dirty="0"/>
              <a:t>&amp; future work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7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Devices Used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90600" y="1600200"/>
            <a:ext cx="7239000" cy="45259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Smartphone</a:t>
            </a:r>
          </a:p>
          <a:p>
            <a:pPr lvl="1"/>
            <a:r>
              <a:rPr lang="en-US" altLang="zh-CN" dirty="0" smtClean="0"/>
              <a:t>48% Americans have smartphones </a:t>
            </a:r>
            <a:r>
              <a:rPr lang="en-US" altLang="zh-CN" sz="2000" dirty="0" smtClean="0"/>
              <a:t>[Nielsen 2012]</a:t>
            </a:r>
          </a:p>
          <a:p>
            <a:pPr lvl="1"/>
            <a:r>
              <a:rPr lang="en-US" altLang="zh-CN" dirty="0" smtClean="0"/>
              <a:t>Monitors turn/ lane change events</a:t>
            </a:r>
          </a:p>
          <a:p>
            <a:pPr lvl="1"/>
            <a:r>
              <a:rPr lang="en-US" altLang="zh-CN" dirty="0" smtClean="0"/>
              <a:t>Discovers neighboring vehicles</a:t>
            </a:r>
          </a:p>
          <a:p>
            <a:pPr lvl="1"/>
            <a:r>
              <a:rPr lang="en-US" altLang="zh-CN" dirty="0" smtClean="0"/>
              <a:t>Controls activity of radios</a:t>
            </a:r>
          </a:p>
          <a:p>
            <a:pPr lvl="1"/>
            <a:r>
              <a:rPr lang="en-US" altLang="zh-CN" dirty="0" smtClean="0"/>
              <a:t>Computes relative locations</a:t>
            </a:r>
          </a:p>
          <a:p>
            <a:r>
              <a:rPr lang="en-US" altLang="zh-CN" dirty="0" smtClean="0"/>
              <a:t>Radio</a:t>
            </a:r>
          </a:p>
          <a:p>
            <a:pPr lvl="1"/>
            <a:r>
              <a:rPr lang="en-US" altLang="zh-CN" dirty="0" smtClean="0"/>
              <a:t>Send/Receive beacons</a:t>
            </a:r>
          </a:p>
          <a:p>
            <a:pPr lvl="1"/>
            <a:r>
              <a:rPr lang="en-US" altLang="zh-CN" dirty="0" smtClean="0"/>
              <a:t>Report RSSI to smartphone</a:t>
            </a:r>
          </a:p>
          <a:p>
            <a:pPr lvl="1"/>
            <a:endParaRPr lang="zh-CN" alt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8194" name="Picture 2" descr="http://i.i.com.com/cnwk.1d/i/tim/2011/06/21/700-nokia_n9_01_610x400.jpg"/>
          <p:cNvPicPr>
            <a:picLocks noChangeAspect="1" noChangeArrowheads="1"/>
          </p:cNvPicPr>
          <p:nvPr/>
        </p:nvPicPr>
        <p:blipFill>
          <a:blip r:embed="rId3" cstate="print"/>
          <a:srcRect l="35410" t="12000" r="35738" b="8000"/>
          <a:stretch>
            <a:fillRect/>
          </a:stretch>
        </p:blipFill>
        <p:spPr bwMode="auto">
          <a:xfrm>
            <a:off x="7077074" y="2590800"/>
            <a:ext cx="914398" cy="1662545"/>
          </a:xfrm>
          <a:prstGeom prst="rect">
            <a:avLst/>
          </a:prstGeom>
          <a:noFill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5" t="6611" r="3225" b="7339"/>
          <a:stretch/>
        </p:blipFill>
        <p:spPr bwMode="auto">
          <a:xfrm>
            <a:off x="6096000" y="4800599"/>
            <a:ext cx="1963796" cy="99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47800" y="6169568"/>
            <a:ext cx="40912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200" dirty="0" smtClean="0"/>
              <a:t>Nielsen 2012: http</a:t>
            </a:r>
            <a:r>
              <a:rPr lang="en-US" altLang="zh-CN" sz="1200" dirty="0"/>
              <a:t>://blog.nielsen.com/nielsenwire/?p=30950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05772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Radios Work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r>
              <a:rPr lang="en-US" altLang="zh-CN" dirty="0"/>
              <a:t>Two </a:t>
            </a:r>
            <a:r>
              <a:rPr lang="en-US" altLang="zh-CN" dirty="0" smtClean="0"/>
              <a:t>radios: </a:t>
            </a:r>
            <a:r>
              <a:rPr lang="en-US" altLang="zh-CN" dirty="0"/>
              <a:t>distinguish Left, Same, and Right </a:t>
            </a:r>
            <a:r>
              <a:rPr lang="en-US" altLang="zh-CN" dirty="0" smtClean="0"/>
              <a:t>lane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6160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8|1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7|8|5.8|4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8|11.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2|6|9.4|19.4|15.8|5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|4.5|1.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5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9|31.4|41.7|4.2|1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5.5|1.2|11.9|6.5|4.5|3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|11.4|19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4|27.3|14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7.3|26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0.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3.8|2.5|2|2.4|2.3|4.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3601</TotalTime>
  <Words>2111</Words>
  <Application>Microsoft Office PowerPoint</Application>
  <PresentationFormat>全屏显示(4:3)</PresentationFormat>
  <Paragraphs>423</Paragraphs>
  <Slides>35</Slides>
  <Notes>27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</vt:lpstr>
      <vt:lpstr>MARVEL: Multiple Antenna based Relative Vehicle Localizer</vt:lpstr>
      <vt:lpstr>Why important to know lanes?</vt:lpstr>
      <vt:lpstr>Contents</vt:lpstr>
      <vt:lpstr>Objective</vt:lpstr>
      <vt:lpstr>Vehicular Localization Techniques</vt:lpstr>
      <vt:lpstr>Challenges</vt:lpstr>
      <vt:lpstr>Contents</vt:lpstr>
      <vt:lpstr>Devices Used</vt:lpstr>
      <vt:lpstr>How Radios Work</vt:lpstr>
      <vt:lpstr>How Radios Work</vt:lpstr>
      <vt:lpstr>How Radios Work</vt:lpstr>
      <vt:lpstr>How the System Works</vt:lpstr>
      <vt:lpstr>Monitor Phase</vt:lpstr>
      <vt:lpstr>Monitor Phase</vt:lpstr>
      <vt:lpstr>Monitor Phase</vt:lpstr>
      <vt:lpstr>How the System Works</vt:lpstr>
      <vt:lpstr>Contents</vt:lpstr>
      <vt:lpstr>Experiment Settings</vt:lpstr>
      <vt:lpstr>Data Processing</vt:lpstr>
      <vt:lpstr>Radios installation: How many and where?</vt:lpstr>
      <vt:lpstr>Driving Experiments</vt:lpstr>
      <vt:lpstr>Experiment Results: Road Types</vt:lpstr>
      <vt:lpstr>Experiment Results: Traffic Conditions</vt:lpstr>
      <vt:lpstr>Experiment Results: Vehicle Bodies</vt:lpstr>
      <vt:lpstr>Contents</vt:lpstr>
      <vt:lpstr>Information Aggregation</vt:lpstr>
      <vt:lpstr>Left-Same-Right Aggregation: Lane Coordinate System</vt:lpstr>
      <vt:lpstr>Left-Same-Right Aggregation: Algorithm</vt:lpstr>
      <vt:lpstr>Front-Back Aggregation</vt:lpstr>
      <vt:lpstr>Simulation</vt:lpstr>
      <vt:lpstr>Simulation Results</vt:lpstr>
      <vt:lpstr>Incremental Deployment</vt:lpstr>
      <vt:lpstr>Conclusions </vt:lpstr>
      <vt:lpstr>Discussion &amp; Future Work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Relative Localization of Cars</dc:title>
  <dc:creator>li, dong</dc:creator>
  <cp:lastModifiedBy>Dong Li</cp:lastModifiedBy>
  <cp:revision>538</cp:revision>
  <dcterms:created xsi:type="dcterms:W3CDTF">2006-08-16T00:00:00Z</dcterms:created>
  <dcterms:modified xsi:type="dcterms:W3CDTF">2012-08-30T15:11:11Z</dcterms:modified>
</cp:coreProperties>
</file>