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8" r:id="rId3"/>
    <p:sldId id="264" r:id="rId4"/>
    <p:sldId id="265" r:id="rId5"/>
    <p:sldId id="263" r:id="rId6"/>
    <p:sldId id="262" r:id="rId7"/>
    <p:sldId id="267" r:id="rId8"/>
    <p:sldId id="273" r:id="rId9"/>
    <p:sldId id="270" r:id="rId10"/>
    <p:sldId id="271" r:id="rId11"/>
    <p:sldId id="272" r:id="rId12"/>
    <p:sldId id="274" r:id="rId13"/>
    <p:sldId id="268" r:id="rId14"/>
    <p:sldId id="275" r:id="rId15"/>
    <p:sldId id="276" r:id="rId16"/>
    <p:sldId id="277" r:id="rId17"/>
    <p:sldId id="279" r:id="rId18"/>
    <p:sldId id="278" r:id="rId19"/>
    <p:sldId id="281" r:id="rId20"/>
    <p:sldId id="280" r:id="rId21"/>
    <p:sldId id="282" r:id="rId22"/>
    <p:sldId id="283" r:id="rId23"/>
    <p:sldId id="284" r:id="rId24"/>
    <p:sldId id="307" r:id="rId25"/>
    <p:sldId id="285" r:id="rId26"/>
    <p:sldId id="286" r:id="rId27"/>
    <p:sldId id="287" r:id="rId28"/>
    <p:sldId id="289" r:id="rId29"/>
    <p:sldId id="288"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257"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06" autoAdjust="0"/>
  </p:normalViewPr>
  <p:slideViewPr>
    <p:cSldViewPr snapToGrid="0">
      <p:cViewPr varScale="1">
        <p:scale>
          <a:sx n="48" d="100"/>
          <a:sy n="48" d="100"/>
        </p:scale>
        <p:origin x="198" y="54"/>
      </p:cViewPr>
      <p:guideLst>
        <p:guide orient="horz" pos="2160"/>
        <p:guide pos="2880"/>
      </p:guideLst>
    </p:cSldViewPr>
  </p:slideViewPr>
  <p:notesTextViewPr>
    <p:cViewPr>
      <p:scale>
        <a:sx n="1" d="1"/>
        <a:sy n="1" d="1"/>
      </p:scale>
      <p:origin x="0" y="-102"/>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280B2-7C63-4E60-86A4-E61FDC9D55EA}" type="datetimeFigureOut">
              <a:rPr lang="zh-CN" altLang="en-US" smtClean="0"/>
              <a:t>2014/9/6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C5C3F-22FD-4E8C-B6F7-EFBC6A154A59}" type="slidenum">
              <a:rPr lang="zh-CN" altLang="en-US" smtClean="0"/>
              <a:t>‹#›</a:t>
            </a:fld>
            <a:endParaRPr lang="zh-CN" altLang="en-US"/>
          </a:p>
        </p:txBody>
      </p:sp>
    </p:spTree>
    <p:extLst>
      <p:ext uri="{BB962C8B-B14F-4D97-AF65-F5344CB8AC3E}">
        <p14:creationId xmlns:p14="http://schemas.microsoft.com/office/powerpoint/2010/main" val="17734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afternoon everyone. </a:t>
            </a:r>
          </a:p>
          <a:p>
            <a:r>
              <a:rPr lang="en-US" altLang="zh-CN" dirty="0" smtClean="0"/>
              <a:t>Today, I will present the paper: We Can Hear You with Wi-Fi. This work is done by Guanhua Wang, with the help of </a:t>
            </a:r>
            <a:r>
              <a:rPr lang="en-US" altLang="zh-CN" dirty="0" err="1" smtClean="0"/>
              <a:t>Yongpan</a:t>
            </a:r>
            <a:r>
              <a:rPr lang="en-US" altLang="zh-CN" baseline="0" dirty="0" smtClean="0"/>
              <a:t> Zou, </a:t>
            </a:r>
            <a:r>
              <a:rPr lang="en-US" altLang="zh-CN" baseline="0" dirty="0" err="1" smtClean="0"/>
              <a:t>Zimu</a:t>
            </a:r>
            <a:r>
              <a:rPr lang="en-US" altLang="zh-CN" baseline="0" dirty="0" smtClean="0"/>
              <a:t> Zhou, </a:t>
            </a:r>
            <a:r>
              <a:rPr lang="en-US" altLang="zh-CN" baseline="0" dirty="0" err="1" smtClean="0"/>
              <a:t>Kaishun</a:t>
            </a:r>
            <a:r>
              <a:rPr lang="en-US" altLang="zh-CN" baseline="0" dirty="0" smtClean="0"/>
              <a:t> Wu and Lionel Ni.</a:t>
            </a:r>
            <a:endParaRPr lang="en-US" altLang="zh-CN" dirty="0" smtClean="0"/>
          </a:p>
          <a:p>
            <a:r>
              <a:rPr lang="en-US" altLang="zh-CN" dirty="0" smtClean="0"/>
              <a:t>The authors are from the Hong Kong University of Science and Technology, CSE department.</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a:t>
            </a:fld>
            <a:endParaRPr lang="zh-CN" altLang="en-US"/>
          </a:p>
        </p:txBody>
      </p:sp>
    </p:spTree>
    <p:extLst>
      <p:ext uri="{BB962C8B-B14F-4D97-AF65-F5344CB8AC3E}">
        <p14:creationId xmlns:p14="http://schemas.microsoft.com/office/powerpoint/2010/main" val="423119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Since </a:t>
            </a:r>
            <a:r>
              <a:rPr lang="en-US" altLang="zh-CN" dirty="0" err="1" smtClean="0"/>
              <a:t>WiFi</a:t>
            </a:r>
            <a:r>
              <a:rPr lang="en-US" altLang="zh-CN" dirty="0" smtClean="0"/>
              <a:t> signals do not require line of sight, </a:t>
            </a:r>
            <a:r>
              <a:rPr lang="en-US" altLang="zh-CN" dirty="0" err="1" smtClean="0"/>
              <a:t>WiHear</a:t>
            </a:r>
            <a:r>
              <a:rPr lang="en-US" altLang="zh-CN" dirty="0" smtClean="0"/>
              <a:t> can “hear” people talks through walls and doors within the radio range.</a:t>
            </a:r>
          </a:p>
          <a:p>
            <a:r>
              <a:rPr lang="en-US" altLang="zh-CN" dirty="0" smtClean="0"/>
              <a:t>In addition, </a:t>
            </a:r>
            <a:r>
              <a:rPr lang="en-US" altLang="zh-CN" dirty="0" err="1" smtClean="0"/>
              <a:t>WiHear</a:t>
            </a:r>
            <a:r>
              <a:rPr lang="en-US" altLang="zh-CN" dirty="0" smtClean="0"/>
              <a:t> </a:t>
            </a:r>
            <a:r>
              <a:rPr lang="en-US" altLang="zh-CN" dirty="0" err="1" smtClean="0"/>
              <a:t>can“hear</a:t>
            </a:r>
            <a:r>
              <a:rPr lang="en-US" altLang="zh-CN" dirty="0" smtClean="0"/>
              <a:t>” and “understand” your speaking, which can get more complicated information from human talks than traditional gesture based interaction interface like Xbox Kinect (e.g. one wants to express upset, it is unlikely to be delivered by simple body gestures, but can be conveyed by speaking).</a:t>
            </a:r>
            <a:endParaRPr lang="zh-CN" altLang="en-US" dirty="0"/>
          </a:p>
        </p:txBody>
      </p:sp>
      <p:sp>
        <p:nvSpPr>
          <p:cNvPr id="4" name="Slide Number Placeholder 3"/>
          <p:cNvSpPr>
            <a:spLocks noGrp="1"/>
          </p:cNvSpPr>
          <p:nvPr>
            <p:ph type="sldNum" sz="quarter" idx="10"/>
          </p:nvPr>
        </p:nvSpPr>
        <p:spPr/>
        <p:txBody>
          <a:bodyPr/>
          <a:lstStyle/>
          <a:p>
            <a:fld id="{C7ECB07F-840A-4939-8C03-6E6043E3F5A3}" type="slidenum">
              <a:rPr lang="zh-CN" altLang="en-US" smtClean="0"/>
              <a:t>10</a:t>
            </a:fld>
            <a:endParaRPr lang="zh-CN" altLang="en-US"/>
          </a:p>
        </p:txBody>
      </p:sp>
    </p:spTree>
    <p:extLst>
      <p:ext uri="{BB962C8B-B14F-4D97-AF65-F5344CB8AC3E}">
        <p14:creationId xmlns:p14="http://schemas.microsoft.com/office/powerpoint/2010/main" val="383603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By using MIMO technology, </a:t>
            </a:r>
            <a:r>
              <a:rPr lang="en-US" altLang="zh-CN" dirty="0" err="1" smtClean="0"/>
              <a:t>WiHear</a:t>
            </a:r>
            <a:r>
              <a:rPr lang="en-US" altLang="zh-CN" dirty="0" smtClean="0"/>
              <a:t> can be extended</a:t>
            </a:r>
            <a:r>
              <a:rPr lang="en-US" altLang="zh-CN" baseline="0" dirty="0" smtClean="0"/>
              <a:t> to hear multiple human talking simultaneously.</a:t>
            </a:r>
            <a:endParaRPr lang="en-US" altLang="zh-CN" dirty="0" smtClean="0"/>
          </a:p>
          <a:p>
            <a:r>
              <a:rPr lang="en-US" altLang="zh-CN" dirty="0" smtClean="0"/>
              <a:t>In addition, since we do not need to make</a:t>
            </a:r>
            <a:r>
              <a:rPr lang="en-US" altLang="zh-CN" baseline="0" dirty="0" smtClean="0"/>
              <a:t> any changes on commercial </a:t>
            </a:r>
            <a:r>
              <a:rPr lang="en-US" altLang="zh-CN" baseline="0" dirty="0" err="1" smtClean="0"/>
              <a:t>wi-fi</a:t>
            </a:r>
            <a:r>
              <a:rPr lang="en-US" altLang="zh-CN" baseline="0" dirty="0" smtClean="0"/>
              <a:t> signals, </a:t>
            </a:r>
            <a:r>
              <a:rPr lang="en-US" altLang="zh-CN" dirty="0" err="1" smtClean="0"/>
              <a:t>WiHear</a:t>
            </a:r>
            <a:r>
              <a:rPr lang="en-US" altLang="zh-CN" dirty="0" smtClean="0"/>
              <a:t> can be easily implemented in commercial </a:t>
            </a:r>
            <a:r>
              <a:rPr lang="en-US" altLang="zh-CN" dirty="0" err="1" smtClean="0"/>
              <a:t>WiFi</a:t>
            </a:r>
            <a:r>
              <a:rPr lang="en-US" altLang="zh-CN" dirty="0" smtClean="0"/>
              <a:t> infrastructure like access points and mobile devices. </a:t>
            </a:r>
            <a:endParaRPr lang="zh-CN" altLang="en-US" dirty="0"/>
          </a:p>
        </p:txBody>
      </p:sp>
      <p:sp>
        <p:nvSpPr>
          <p:cNvPr id="4" name="Slide Number Placeholder 3"/>
          <p:cNvSpPr>
            <a:spLocks noGrp="1"/>
          </p:cNvSpPr>
          <p:nvPr>
            <p:ph type="sldNum" sz="quarter" idx="10"/>
          </p:nvPr>
        </p:nvSpPr>
        <p:spPr/>
        <p:txBody>
          <a:bodyPr/>
          <a:lstStyle/>
          <a:p>
            <a:fld id="{C7ECB07F-840A-4939-8C03-6E6043E3F5A3}" type="slidenum">
              <a:rPr lang="zh-CN" altLang="en-US" smtClean="0"/>
              <a:t>11</a:t>
            </a:fld>
            <a:endParaRPr lang="zh-CN" altLang="en-US"/>
          </a:p>
        </p:txBody>
      </p:sp>
    </p:spTree>
    <p:extLst>
      <p:ext uri="{BB962C8B-B14F-4D97-AF65-F5344CB8AC3E}">
        <p14:creationId xmlns:p14="http://schemas.microsoft.com/office/powerpoint/2010/main" val="108544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So how does</a:t>
            </a:r>
            <a:r>
              <a:rPr lang="en-US" altLang="zh-CN" baseline="0" dirty="0" smtClean="0"/>
              <a:t> </a:t>
            </a:r>
            <a:r>
              <a:rPr lang="en-US" altLang="zh-CN" baseline="0" dirty="0" err="1" smtClean="0"/>
              <a:t>wihear</a:t>
            </a:r>
            <a:r>
              <a:rPr lang="en-US" altLang="zh-CN" baseline="0" dirty="0" smtClean="0"/>
              <a:t> work?</a:t>
            </a:r>
            <a:endParaRPr lang="zh-CN" altLang="en-US" dirty="0"/>
          </a:p>
        </p:txBody>
      </p:sp>
      <p:sp>
        <p:nvSpPr>
          <p:cNvPr id="4" name="Slide Number Placeholder 3"/>
          <p:cNvSpPr>
            <a:spLocks noGrp="1"/>
          </p:cNvSpPr>
          <p:nvPr>
            <p:ph type="sldNum" sz="quarter" idx="10"/>
          </p:nvPr>
        </p:nvSpPr>
        <p:spPr/>
        <p:txBody>
          <a:bodyPr/>
          <a:lstStyle/>
          <a:p>
            <a:fld id="{C7ECB07F-840A-4939-8C03-6E6043E3F5A3}" type="slidenum">
              <a:rPr lang="zh-CN" altLang="en-US" smtClean="0"/>
              <a:t>12</a:t>
            </a:fld>
            <a:endParaRPr lang="zh-CN" altLang="en-US"/>
          </a:p>
        </p:txBody>
      </p:sp>
    </p:spTree>
    <p:extLst>
      <p:ext uri="{BB962C8B-B14F-4D97-AF65-F5344CB8AC3E}">
        <p14:creationId xmlns:p14="http://schemas.microsoft.com/office/powerpoint/2010/main" val="402687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slide gives a general view of how </a:t>
            </a:r>
            <a:r>
              <a:rPr lang="en-US" altLang="zh-CN" baseline="0" dirty="0" err="1" smtClean="0"/>
              <a:t>WiHear</a:t>
            </a:r>
            <a:r>
              <a:rPr lang="en-US" altLang="zh-CN" baseline="0" dirty="0" smtClean="0"/>
              <a:t> works. The basic prototype consists of a transmitter and a receiver.</a:t>
            </a:r>
          </a:p>
          <a:p>
            <a:r>
              <a:rPr lang="en-US" altLang="zh-CN" baseline="0" dirty="0" smtClean="0"/>
              <a:t>First, the transmitter focuses radio beam on the target’s mouth to reduce irrelevant multipath effects.</a:t>
            </a:r>
            <a:endParaRPr lang="en-US" altLang="zh-CN" dirty="0" smtClean="0"/>
          </a:p>
          <a:p>
            <a:r>
              <a:rPr lang="en-US" altLang="zh-CN" sz="1200" b="0" i="0" u="none" strike="noStrike" kern="1200" baseline="0" dirty="0" smtClean="0">
                <a:solidFill>
                  <a:schemeClr val="tx1"/>
                </a:solidFill>
                <a:latin typeface="+mn-lt"/>
                <a:ea typeface="+mn-ea"/>
                <a:cs typeface="+mn-cs"/>
              </a:rPr>
              <a:t>Then, </a:t>
            </a:r>
            <a:r>
              <a:rPr lang="en-US" altLang="zh-CN" sz="1200" b="0" i="0" u="none" strike="noStrike" kern="1200" baseline="0" dirty="0" err="1" smtClean="0">
                <a:solidFill>
                  <a:schemeClr val="tx1"/>
                </a:solidFill>
                <a:latin typeface="+mn-lt"/>
                <a:ea typeface="+mn-ea"/>
                <a:cs typeface="+mn-cs"/>
              </a:rPr>
              <a:t>WiHear</a:t>
            </a:r>
            <a:r>
              <a:rPr lang="en-US" altLang="zh-CN" sz="1200" b="0" i="0" u="none" strike="noStrike" kern="1200" baseline="0" dirty="0" smtClean="0">
                <a:solidFill>
                  <a:schemeClr val="tx1"/>
                </a:solidFill>
                <a:latin typeface="+mn-lt"/>
                <a:ea typeface="+mn-ea"/>
                <a:cs typeface="+mn-cs"/>
              </a:rPr>
              <a:t> receiver analysis signal reflection by</a:t>
            </a:r>
            <a:r>
              <a:rPr lang="en-US" altLang="zh-CN" dirty="0" smtClean="0"/>
              <a:t> mouth</a:t>
            </a:r>
            <a:r>
              <a:rPr lang="en-US" altLang="zh-CN" baseline="0" dirty="0" smtClean="0"/>
              <a:t> </a:t>
            </a:r>
            <a:r>
              <a:rPr lang="en-US" altLang="zh-CN" dirty="0" smtClean="0"/>
              <a:t>motions in two steps:</a:t>
            </a:r>
          </a:p>
          <a:p>
            <a:r>
              <a:rPr lang="en-US" altLang="zh-CN" dirty="0" smtClean="0"/>
              <a:t>1. Wavelet-based Mouth Motion Profiling: </a:t>
            </a:r>
            <a:r>
              <a:rPr lang="en-US" altLang="zh-CN" dirty="0" err="1" smtClean="0"/>
              <a:t>WiHear</a:t>
            </a:r>
            <a:r>
              <a:rPr lang="en-US" altLang="zh-CN" baseline="0" dirty="0" smtClean="0"/>
              <a:t> </a:t>
            </a:r>
            <a:r>
              <a:rPr lang="en-US" altLang="zh-CN" dirty="0" smtClean="0"/>
              <a:t>analysis received signals by filtering out-band interference</a:t>
            </a:r>
            <a:r>
              <a:rPr lang="en-US" altLang="zh-CN" baseline="0" dirty="0" smtClean="0"/>
              <a:t> </a:t>
            </a:r>
            <a:r>
              <a:rPr lang="en-US" altLang="zh-CN" dirty="0" smtClean="0"/>
              <a:t>and partially eliminating multipath. It then</a:t>
            </a:r>
            <a:r>
              <a:rPr lang="en-US" altLang="zh-CN" baseline="0" dirty="0" smtClean="0"/>
              <a:t> </a:t>
            </a:r>
            <a:r>
              <a:rPr lang="en-US" altLang="zh-CN" dirty="0" smtClean="0"/>
              <a:t>constructs mouth motion profiles via discrete wavelet</a:t>
            </a:r>
            <a:r>
              <a:rPr lang="en-US" altLang="zh-CN" baseline="0" dirty="0" smtClean="0"/>
              <a:t> </a:t>
            </a:r>
            <a:r>
              <a:rPr lang="en-US" altLang="zh-CN" dirty="0" smtClean="0"/>
              <a:t>packet decomposition.</a:t>
            </a:r>
          </a:p>
          <a:p>
            <a:r>
              <a:rPr lang="en-US" altLang="zh-CN" dirty="0" smtClean="0"/>
              <a:t>2. Learning-based Lip Reading: Once </a:t>
            </a:r>
            <a:r>
              <a:rPr lang="en-US" altLang="zh-CN" dirty="0" err="1" smtClean="0"/>
              <a:t>WiHear</a:t>
            </a:r>
            <a:r>
              <a:rPr lang="en-US" altLang="zh-CN" dirty="0" smtClean="0"/>
              <a:t> extracts</a:t>
            </a:r>
            <a:r>
              <a:rPr lang="en-US" altLang="zh-CN" baseline="0" dirty="0" smtClean="0"/>
              <a:t> </a:t>
            </a:r>
            <a:r>
              <a:rPr lang="en-US" altLang="zh-CN" dirty="0" smtClean="0"/>
              <a:t>mouth motion profiles, it applies machine learning</a:t>
            </a:r>
            <a:r>
              <a:rPr lang="en-US" altLang="zh-CN" baseline="0" dirty="0" smtClean="0"/>
              <a:t> </a:t>
            </a:r>
            <a:r>
              <a:rPr lang="en-US" altLang="zh-CN" dirty="0" smtClean="0"/>
              <a:t>to recognize pronunciations, and translates them</a:t>
            </a:r>
            <a:r>
              <a:rPr lang="en-US" altLang="zh-CN" baseline="0" dirty="0" smtClean="0"/>
              <a:t> </a:t>
            </a:r>
            <a:r>
              <a:rPr lang="en-US" altLang="zh-CN" dirty="0" smtClean="0"/>
              <a:t>via classification and context-based error correction.</a:t>
            </a:r>
          </a:p>
          <a:p>
            <a:endParaRPr lang="en-US" altLang="zh-CN" dirty="0" smtClean="0"/>
          </a:p>
          <a:p>
            <a:r>
              <a:rPr lang="en-US" altLang="zh-CN" dirty="0" smtClean="0"/>
              <a:t>In the</a:t>
            </a:r>
            <a:r>
              <a:rPr lang="en-US" altLang="zh-CN" baseline="0" dirty="0" smtClean="0"/>
              <a:t> rest of this talk, we will describe each part in details. First we focus on mouth motion profiling process.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13</a:t>
            </a:fld>
            <a:endParaRPr lang="zh-CN" altLang="en-US"/>
          </a:p>
        </p:txBody>
      </p:sp>
    </p:spTree>
    <p:extLst>
      <p:ext uri="{BB962C8B-B14F-4D97-AF65-F5344CB8AC3E}">
        <p14:creationId xmlns:p14="http://schemas.microsoft.com/office/powerpoint/2010/main" val="3932685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details of Mouth Motion profiling consists</a:t>
            </a:r>
            <a:r>
              <a:rPr lang="en-US" altLang="zh-CN" baseline="0" dirty="0" smtClean="0"/>
              <a:t> of five steps: namely, </a:t>
            </a:r>
            <a:r>
              <a:rPr lang="en-US" altLang="zh-CN" sz="1200" dirty="0" smtClean="0"/>
              <a:t>Locating on Mouth,</a:t>
            </a:r>
            <a:r>
              <a:rPr lang="en-US" altLang="zh-CN" sz="1200" baseline="0" dirty="0" smtClean="0"/>
              <a:t> </a:t>
            </a:r>
            <a:r>
              <a:rPr lang="en-US" altLang="zh-CN" sz="1200" dirty="0" smtClean="0"/>
              <a:t>Filtering Out-Band Interference</a:t>
            </a:r>
            <a:r>
              <a:rPr lang="en-US" altLang="zh-CN" sz="1200" baseline="0" dirty="0" smtClean="0"/>
              <a:t>, </a:t>
            </a:r>
            <a:r>
              <a:rPr lang="en-US" altLang="zh-CN" sz="1200" dirty="0" smtClean="0"/>
              <a:t>Partial Multipath Removal,</a:t>
            </a:r>
            <a:r>
              <a:rPr lang="en-US" altLang="zh-CN" sz="1200" baseline="0" dirty="0" smtClean="0"/>
              <a:t> </a:t>
            </a:r>
            <a:r>
              <a:rPr lang="en-US" altLang="zh-CN" sz="1200" dirty="0" smtClean="0"/>
              <a:t>Mouth Motion Profile Construction</a:t>
            </a:r>
            <a:r>
              <a:rPr lang="en-US" altLang="zh-CN" sz="1200" baseline="0" dirty="0" smtClean="0"/>
              <a:t> and </a:t>
            </a:r>
            <a:r>
              <a:rPr lang="en-US" altLang="zh-CN" sz="1200" dirty="0" smtClean="0"/>
              <a:t>Discrete Wavelet Packet Decomposition.</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14</a:t>
            </a:fld>
            <a:endParaRPr lang="zh-CN" altLang="en-US"/>
          </a:p>
        </p:txBody>
      </p:sp>
    </p:spTree>
    <p:extLst>
      <p:ext uri="{BB962C8B-B14F-4D97-AF65-F5344CB8AC3E}">
        <p14:creationId xmlns:p14="http://schemas.microsoft.com/office/powerpoint/2010/main" val="326410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let’s look at the process of locating radio beam on mouth.</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15</a:t>
            </a:fld>
            <a:endParaRPr lang="zh-CN" altLang="en-US"/>
          </a:p>
        </p:txBody>
      </p:sp>
    </p:spTree>
    <p:extLst>
      <p:ext uri="{BB962C8B-B14F-4D97-AF65-F5344CB8AC3E}">
        <p14:creationId xmlns:p14="http://schemas.microsoft.com/office/powerpoint/2010/main" val="4062615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a:t>
            </a:r>
            <a:r>
              <a:rPr lang="en-US" altLang="zh-CN" dirty="0" smtClean="0"/>
              <a:t>exploit MIMO </a:t>
            </a:r>
            <a:r>
              <a:rPr lang="en-US" altLang="zh-CN" dirty="0" err="1" smtClean="0"/>
              <a:t>beamforming</a:t>
            </a:r>
            <a:r>
              <a:rPr lang="en-US" altLang="zh-CN" dirty="0" smtClean="0"/>
              <a:t> techniques or directional</a:t>
            </a:r>
            <a:r>
              <a:rPr lang="en-US" altLang="zh-CN" baseline="0" dirty="0" smtClean="0"/>
              <a:t> antennas</a:t>
            </a:r>
            <a:r>
              <a:rPr lang="en-US" altLang="zh-CN" dirty="0" smtClean="0"/>
              <a:t> to let radio beam locate and focus</a:t>
            </a:r>
            <a:r>
              <a:rPr lang="en-US" altLang="zh-CN" baseline="0" dirty="0" smtClean="0"/>
              <a:t> </a:t>
            </a:r>
            <a:r>
              <a:rPr lang="en-US" altLang="zh-CN" dirty="0" smtClean="0"/>
              <a:t>on the mouth, thus both introducing less irrelevant multipath</a:t>
            </a:r>
            <a:r>
              <a:rPr lang="en-US" altLang="zh-CN" baseline="0" dirty="0" smtClean="0"/>
              <a:t> </a:t>
            </a:r>
            <a:r>
              <a:rPr lang="en-US" altLang="zh-CN" dirty="0" smtClean="0"/>
              <a:t>propagation and magnifying signal changes induced by</a:t>
            </a:r>
            <a:r>
              <a:rPr lang="en-US" altLang="zh-CN" baseline="0" dirty="0" smtClean="0"/>
              <a:t> </a:t>
            </a:r>
            <a:r>
              <a:rPr lang="en-US" altLang="zh-CN" dirty="0" smtClean="0"/>
              <a:t>mouth motions. It works as</a:t>
            </a:r>
            <a:r>
              <a:rPr lang="en-US" altLang="zh-CN" baseline="0" dirty="0" smtClean="0"/>
              <a:t> follows:</a:t>
            </a:r>
            <a:endParaRPr lang="en-US" altLang="zh-CN" dirty="0" smtClean="0"/>
          </a:p>
          <a:p>
            <a:endParaRPr lang="en-US" altLang="zh-CN" dirty="0" smtClean="0"/>
          </a:p>
          <a:p>
            <a:pPr marL="228600" indent="-228600">
              <a:buAutoNum type="arabicPeriod"/>
            </a:pPr>
            <a:r>
              <a:rPr lang="en-US" altLang="zh-CN" dirty="0" smtClean="0"/>
              <a:t>The transmitter sweeps its beam for multiple rounds</a:t>
            </a:r>
            <a:r>
              <a:rPr lang="en-US" altLang="zh-CN" baseline="0" dirty="0" smtClean="0"/>
              <a:t> </a:t>
            </a:r>
            <a:r>
              <a:rPr lang="en-US" altLang="zh-CN" dirty="0" smtClean="0"/>
              <a:t>while the user repeats a predefined gesture (e.g. pronouncing</a:t>
            </a:r>
            <a:r>
              <a:rPr lang="en-US" altLang="zh-CN" baseline="0" dirty="0" smtClean="0"/>
              <a:t> </a:t>
            </a:r>
            <a:r>
              <a:rPr lang="en-US" altLang="zh-CN" dirty="0" smtClean="0"/>
              <a:t>[æ] once per second).</a:t>
            </a:r>
            <a:r>
              <a:rPr lang="en-US" altLang="zh-CN" baseline="0" dirty="0" smtClean="0"/>
              <a:t> </a:t>
            </a:r>
            <a:r>
              <a:rPr lang="en-US" altLang="zh-CN" dirty="0" smtClean="0"/>
              <a:t>Meanwhile,</a:t>
            </a:r>
            <a:r>
              <a:rPr lang="en-US" altLang="zh-CN" baseline="0" dirty="0" smtClean="0"/>
              <a:t> </a:t>
            </a:r>
            <a:r>
              <a:rPr lang="en-US" altLang="zh-CN" sz="1200" b="0" i="0" u="none" strike="noStrike" kern="1200" baseline="0" dirty="0" smtClean="0">
                <a:solidFill>
                  <a:schemeClr val="tx1"/>
                </a:solidFill>
                <a:latin typeface="+mn-lt"/>
                <a:ea typeface="+mn-ea"/>
                <a:cs typeface="+mn-cs"/>
              </a:rPr>
              <a:t>the receiver searches for the time when the gesture pattern is most notable during each round of sweeping.</a:t>
            </a:r>
          </a:p>
          <a:p>
            <a:pPr marL="228600" indent="-228600">
              <a:buAutoNum type="arabicPeriod"/>
            </a:pPr>
            <a:endParaRPr lang="en-US" altLang="zh-CN" sz="1200" b="0" i="0" u="none" strike="noStrike" kern="1200" baseline="0" dirty="0" smtClean="0">
              <a:solidFill>
                <a:schemeClr val="tx1"/>
              </a:solidFill>
              <a:latin typeface="+mn-lt"/>
              <a:ea typeface="+mn-ea"/>
              <a:cs typeface="+mn-cs"/>
            </a:endParaRPr>
          </a:p>
          <a:p>
            <a:pPr marL="228600" indent="-228600">
              <a:buAutoNum type="arabicPeriod"/>
            </a:pPr>
            <a:r>
              <a:rPr lang="en-US" altLang="zh-CN" dirty="0" smtClean="0"/>
              <a:t>The receiver sends the selected time stamp back to the</a:t>
            </a:r>
            <a:r>
              <a:rPr lang="en-US" altLang="zh-CN" baseline="0" dirty="0" smtClean="0"/>
              <a:t> </a:t>
            </a:r>
            <a:r>
              <a:rPr lang="en-US" altLang="zh-CN" dirty="0" smtClean="0"/>
              <a:t>transmitter and the transmitter then adjusts and fixes its</a:t>
            </a:r>
            <a:r>
              <a:rPr lang="en-US" altLang="zh-CN" baseline="0" dirty="0" smtClean="0"/>
              <a:t> </a:t>
            </a:r>
            <a:r>
              <a:rPr lang="en-US" altLang="zh-CN" dirty="0" smtClean="0"/>
              <a:t>beam accordingly.</a:t>
            </a:r>
          </a:p>
          <a:p>
            <a:pPr marL="228600" indent="-228600">
              <a:buAutoNum type="arabicPeriod"/>
            </a:pPr>
            <a:endParaRPr lang="en-US" altLang="zh-CN" dirty="0" smtClean="0"/>
          </a:p>
          <a:p>
            <a:pPr marL="0" indent="0">
              <a:buNone/>
            </a:pPr>
            <a:r>
              <a:rPr lang="en-US" altLang="zh-CN" dirty="0" smtClean="0"/>
              <a:t>As in this example,</a:t>
            </a:r>
            <a:r>
              <a:rPr lang="en-US" altLang="zh-CN" baseline="0" dirty="0" smtClean="0"/>
              <a:t> after the transmitter sweeping the beam for several rounds, the receiver sends back time slot 3 to the transmitter.</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16</a:t>
            </a:fld>
            <a:endParaRPr lang="zh-CN" altLang="en-US"/>
          </a:p>
        </p:txBody>
      </p:sp>
    </p:spTree>
    <p:extLst>
      <p:ext uri="{BB962C8B-B14F-4D97-AF65-F5344CB8AC3E}">
        <p14:creationId xmlns:p14="http://schemas.microsoft.com/office/powerpoint/2010/main" val="1454466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After</a:t>
            </a:r>
            <a:r>
              <a:rPr lang="en-US" altLang="zh-CN" sz="1200" baseline="0" dirty="0" smtClean="0"/>
              <a:t> the beam locating process, we need to remove the radio information of irrelevant frequency components</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17</a:t>
            </a:fld>
            <a:endParaRPr lang="zh-CN" altLang="en-US"/>
          </a:p>
        </p:txBody>
      </p:sp>
    </p:spTree>
    <p:extLst>
      <p:ext uri="{BB962C8B-B14F-4D97-AF65-F5344CB8AC3E}">
        <p14:creationId xmlns:p14="http://schemas.microsoft.com/office/powerpoint/2010/main" val="4021925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Signal changes</a:t>
            </a:r>
            <a:r>
              <a:rPr lang="en-US" altLang="zh-CN" baseline="0" dirty="0" smtClean="0"/>
              <a:t> </a:t>
            </a:r>
            <a:r>
              <a:rPr lang="en-US" altLang="zh-CN" dirty="0" smtClean="0"/>
              <a:t>caused by mouth motion in the temporal domain are often</a:t>
            </a:r>
            <a:r>
              <a:rPr lang="en-US" altLang="zh-CN" baseline="0" dirty="0" smtClean="0"/>
              <a:t> </a:t>
            </a:r>
            <a:r>
              <a:rPr lang="en-US" altLang="zh-CN" dirty="0" smtClean="0"/>
              <a:t>within 2-5 Hz.</a:t>
            </a:r>
          </a:p>
          <a:p>
            <a:r>
              <a:rPr lang="en-US" altLang="zh-CN" dirty="0" smtClean="0"/>
              <a:t>Therefore, we apply band-pass filtering</a:t>
            </a:r>
            <a:r>
              <a:rPr lang="en-US" altLang="zh-CN" baseline="0" dirty="0" smtClean="0"/>
              <a:t> </a:t>
            </a:r>
            <a:r>
              <a:rPr lang="en-US" altLang="zh-CN" dirty="0" smtClean="0"/>
              <a:t>on the received samples to eliminate out-band interference.</a:t>
            </a:r>
          </a:p>
          <a:p>
            <a:r>
              <a:rPr lang="en-US" altLang="zh-CN" dirty="0" smtClean="0"/>
              <a:t>It can </a:t>
            </a:r>
            <a:r>
              <a:rPr lang="en-US" altLang="zh-CN" sz="1200" dirty="0" smtClean="0">
                <a:solidFill>
                  <a:schemeClr val="accent1"/>
                </a:solidFill>
              </a:rPr>
              <a:t>Cancel the DC component,</a:t>
            </a:r>
            <a:r>
              <a:rPr lang="en-US" altLang="zh-CN" sz="1200" baseline="0" dirty="0" smtClean="0">
                <a:solidFill>
                  <a:schemeClr val="accent1"/>
                </a:solidFill>
              </a:rPr>
              <a:t> the</a:t>
            </a:r>
            <a:r>
              <a:rPr lang="en-US" altLang="zh-CN" sz="1200" dirty="0" smtClean="0">
                <a:solidFill>
                  <a:schemeClr val="accent1"/>
                </a:solidFill>
              </a:rPr>
              <a:t> wink issue (&lt;1 Hz),</a:t>
            </a:r>
            <a:r>
              <a:rPr lang="en-US" altLang="zh-CN" sz="1200" baseline="0" dirty="0" smtClean="0">
                <a:solidFill>
                  <a:schemeClr val="accent1"/>
                </a:solidFill>
              </a:rPr>
              <a:t> and also the </a:t>
            </a:r>
            <a:r>
              <a:rPr lang="en-US" altLang="zh-CN" sz="1200" dirty="0" smtClean="0">
                <a:solidFill>
                  <a:schemeClr val="accent1"/>
                </a:solidFill>
              </a:rPr>
              <a:t>high frequency interference.</a:t>
            </a:r>
          </a:p>
          <a:p>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18</a:t>
            </a:fld>
            <a:endParaRPr lang="zh-CN" altLang="en-US"/>
          </a:p>
        </p:txBody>
      </p:sp>
    </p:spTree>
    <p:extLst>
      <p:ext uri="{BB962C8B-B14F-4D97-AF65-F5344CB8AC3E}">
        <p14:creationId xmlns:p14="http://schemas.microsoft.com/office/powerpoint/2010/main" val="49706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a:t>
            </a:r>
            <a:r>
              <a:rPr lang="en-US" altLang="zh-CN" baseline="0" dirty="0" smtClean="0"/>
              <a:t> filtering out-band interference, we apply our proposed “partial multipath removal” procedure.</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19</a:t>
            </a:fld>
            <a:endParaRPr lang="zh-CN" altLang="en-US"/>
          </a:p>
        </p:txBody>
      </p:sp>
    </p:spTree>
    <p:extLst>
      <p:ext uri="{BB962C8B-B14F-4D97-AF65-F5344CB8AC3E}">
        <p14:creationId xmlns:p14="http://schemas.microsoft.com/office/powerpoint/2010/main" val="59439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Recent research has pushed the limit of ISM band radiometric detection to a</a:t>
            </a:r>
            <a:r>
              <a:rPr lang="en-US" altLang="zh-CN" baseline="0" dirty="0" smtClean="0"/>
              <a:t> </a:t>
            </a:r>
            <a:r>
              <a:rPr lang="en-US" altLang="zh-CN" dirty="0" smtClean="0"/>
              <a:t>new level, including localization</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a:t>
            </a:fld>
            <a:endParaRPr lang="zh-CN" altLang="en-US"/>
          </a:p>
        </p:txBody>
      </p:sp>
    </p:spTree>
    <p:extLst>
      <p:ext uri="{BB962C8B-B14F-4D97-AF65-F5344CB8AC3E}">
        <p14:creationId xmlns:p14="http://schemas.microsoft.com/office/powerpoint/2010/main" val="243517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Unlike previous works</a:t>
            </a:r>
            <a:r>
              <a:rPr lang="en-US" altLang="zh-CN" baseline="0" dirty="0" smtClean="0"/>
              <a:t> in gesture recognition,</a:t>
            </a:r>
            <a:r>
              <a:rPr lang="en-US" altLang="zh-CN" dirty="0" smtClean="0"/>
              <a:t> where multipath reflections</a:t>
            </a:r>
            <a:r>
              <a:rPr lang="en-US" altLang="zh-CN" baseline="0" dirty="0" smtClean="0"/>
              <a:t> </a:t>
            </a:r>
            <a:r>
              <a:rPr lang="en-US" altLang="zh-CN" dirty="0" smtClean="0"/>
              <a:t>are eliminated thoroughly, </a:t>
            </a:r>
            <a:r>
              <a:rPr lang="en-US" altLang="zh-CN" dirty="0" err="1" smtClean="0"/>
              <a:t>WiHear</a:t>
            </a:r>
            <a:r>
              <a:rPr lang="en-US" altLang="zh-CN" dirty="0" smtClean="0"/>
              <a:t> performs partial</a:t>
            </a:r>
            <a:r>
              <a:rPr lang="en-US" altLang="zh-CN" baseline="0" dirty="0" smtClean="0"/>
              <a:t> </a:t>
            </a:r>
            <a:r>
              <a:rPr lang="en-US" altLang="zh-CN" dirty="0" smtClean="0"/>
              <a:t>multipath removal.</a:t>
            </a:r>
          </a:p>
          <a:p>
            <a:r>
              <a:rPr lang="en-US" altLang="zh-CN" dirty="0" smtClean="0"/>
              <a:t>The rationale is that mouth motions</a:t>
            </a:r>
            <a:r>
              <a:rPr lang="en-US" altLang="zh-CN" baseline="0" dirty="0" smtClean="0"/>
              <a:t> </a:t>
            </a:r>
            <a:r>
              <a:rPr lang="en-US" altLang="zh-CN" dirty="0" smtClean="0"/>
              <a:t>are non-rigid compared with arm or leg movements. It is</a:t>
            </a:r>
            <a:r>
              <a:rPr lang="en-US" altLang="zh-CN" baseline="0" dirty="0" smtClean="0"/>
              <a:t> </a:t>
            </a:r>
            <a:r>
              <a:rPr lang="en-US" altLang="zh-CN" dirty="0" smtClean="0"/>
              <a:t>common for the tongue, lips, and jaws to move in different</a:t>
            </a:r>
            <a:r>
              <a:rPr lang="en-US" altLang="zh-CN" baseline="0" dirty="0" smtClean="0"/>
              <a:t> </a:t>
            </a:r>
            <a:r>
              <a:rPr lang="en-US" altLang="zh-CN" dirty="0" smtClean="0"/>
              <a:t>patterns.</a:t>
            </a:r>
          </a:p>
          <a:p>
            <a:r>
              <a:rPr lang="en-US" altLang="zh-CN" dirty="0" smtClean="0"/>
              <a:t>Therefore, we need to remove reflections with</a:t>
            </a:r>
            <a:r>
              <a:rPr lang="en-US" altLang="zh-CN" baseline="0" dirty="0" smtClean="0"/>
              <a:t> </a:t>
            </a:r>
            <a:r>
              <a:rPr lang="en-US" altLang="zh-CN" dirty="0" smtClean="0"/>
              <a:t>long delays (often due to reflections from surroundings), and</a:t>
            </a:r>
            <a:r>
              <a:rPr lang="en-US" altLang="zh-CN" baseline="0" dirty="0" smtClean="0"/>
              <a:t> </a:t>
            </a:r>
            <a:r>
              <a:rPr lang="en-US" altLang="zh-CN" dirty="0" smtClean="0"/>
              <a:t>retain those within a delay threshold (corresponding to non-rigid</a:t>
            </a:r>
            <a:r>
              <a:rPr lang="en-US" altLang="zh-CN" baseline="0" dirty="0" smtClean="0"/>
              <a:t> </a:t>
            </a:r>
            <a:r>
              <a:rPr lang="en-US" altLang="zh-CN" dirty="0" smtClean="0"/>
              <a:t>movements of the mouth).</a:t>
            </a:r>
          </a:p>
          <a:p>
            <a:r>
              <a:rPr lang="en-US" altLang="zh-CN" dirty="0" smtClean="0"/>
              <a:t>The</a:t>
            </a:r>
            <a:r>
              <a:rPr lang="en-US" altLang="zh-CN" baseline="0" dirty="0" smtClean="0"/>
              <a:t> procedure detail is to remove multipath effects over 500ns via IFFT and FFT. Further, in order to achieve better performance, the multipath threshold value can be dynamically adjusted in different application scenarios.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20</a:t>
            </a:fld>
            <a:endParaRPr lang="zh-CN" altLang="en-US"/>
          </a:p>
        </p:txBody>
      </p:sp>
    </p:spTree>
    <p:extLst>
      <p:ext uri="{BB962C8B-B14F-4D97-AF65-F5344CB8AC3E}">
        <p14:creationId xmlns:p14="http://schemas.microsoft.com/office/powerpoint/2010/main" val="3117846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reduce</a:t>
            </a:r>
            <a:r>
              <a:rPr lang="en-US" altLang="zh-CN" baseline="0" dirty="0" smtClean="0"/>
              <a:t> </a:t>
            </a:r>
            <a:r>
              <a:rPr lang="en-US" altLang="zh-CN" dirty="0" smtClean="0"/>
              <a:t>computational complexity with keeping the temporal spectral</a:t>
            </a:r>
            <a:r>
              <a:rPr lang="en-US" altLang="zh-CN" baseline="0" dirty="0" smtClean="0"/>
              <a:t> </a:t>
            </a:r>
            <a:r>
              <a:rPr lang="en-US" altLang="zh-CN" dirty="0" smtClean="0"/>
              <a:t>characteristics, we explore to select a single representative</a:t>
            </a:r>
            <a:r>
              <a:rPr lang="en-US" altLang="zh-CN" baseline="0" dirty="0" smtClean="0"/>
              <a:t> </a:t>
            </a:r>
            <a:r>
              <a:rPr lang="en-US" altLang="zh-CN" dirty="0" smtClean="0"/>
              <a:t>value for each time slot.</a:t>
            </a:r>
          </a:p>
          <a:p>
            <a:r>
              <a:rPr lang="en-US" altLang="zh-CN" dirty="0" smtClean="0"/>
              <a:t>For</a:t>
            </a:r>
            <a:r>
              <a:rPr lang="en-US" altLang="zh-CN" baseline="0" dirty="0" smtClean="0"/>
              <a:t> more details, please take the paper as reference.</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21</a:t>
            </a:fld>
            <a:endParaRPr lang="zh-CN" altLang="en-US"/>
          </a:p>
        </p:txBody>
      </p:sp>
    </p:spTree>
    <p:extLst>
      <p:ext uri="{BB962C8B-B14F-4D97-AF65-F5344CB8AC3E}">
        <p14:creationId xmlns:p14="http://schemas.microsoft.com/office/powerpoint/2010/main" val="390567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Then </a:t>
            </a:r>
            <a:r>
              <a:rPr lang="en-US" altLang="zh-CN" sz="1200" b="0" i="0" u="none" strike="noStrike" kern="1200" baseline="0" dirty="0" err="1" smtClean="0">
                <a:solidFill>
                  <a:schemeClr val="tx1"/>
                </a:solidFill>
                <a:latin typeface="+mn-lt"/>
                <a:ea typeface="+mn-ea"/>
                <a:cs typeface="+mn-cs"/>
              </a:rPr>
              <a:t>WiHear</a:t>
            </a:r>
            <a:r>
              <a:rPr lang="en-US" altLang="zh-CN" sz="1200" b="0" i="0" u="none" strike="noStrike" kern="1200" baseline="0" dirty="0" smtClean="0">
                <a:solidFill>
                  <a:schemeClr val="tx1"/>
                </a:solidFill>
                <a:latin typeface="+mn-lt"/>
                <a:ea typeface="+mn-ea"/>
                <a:cs typeface="+mn-cs"/>
              </a:rPr>
              <a:t> performs discrete wavelet packet decomposition on the obtained </a:t>
            </a:r>
            <a:r>
              <a:rPr lang="en-US" altLang="zh-CN" sz="1200" b="0" i="1" u="none" strike="noStrike" kern="1200" baseline="0" dirty="0" smtClean="0">
                <a:solidFill>
                  <a:schemeClr val="tx1"/>
                </a:solidFill>
                <a:latin typeface="+mn-lt"/>
                <a:ea typeface="+mn-ea"/>
                <a:cs typeface="+mn-cs"/>
              </a:rPr>
              <a:t>Mouth Motion Profiles </a:t>
            </a:r>
            <a:r>
              <a:rPr lang="en-US" altLang="zh-CN" sz="1200" b="0" i="0" u="none" strike="noStrike" kern="1200" baseline="0" dirty="0" smtClean="0">
                <a:solidFill>
                  <a:schemeClr val="tx1"/>
                </a:solidFill>
                <a:latin typeface="+mn-lt"/>
                <a:ea typeface="+mn-ea"/>
                <a:cs typeface="+mn-cs"/>
              </a:rPr>
              <a:t>as input for the learning based lip reading.</a:t>
            </a:r>
          </a:p>
        </p:txBody>
      </p:sp>
      <p:sp>
        <p:nvSpPr>
          <p:cNvPr id="4" name="灯片编号占位符 3"/>
          <p:cNvSpPr>
            <a:spLocks noGrp="1"/>
          </p:cNvSpPr>
          <p:nvPr>
            <p:ph type="sldNum" sz="quarter" idx="10"/>
          </p:nvPr>
        </p:nvSpPr>
        <p:spPr/>
        <p:txBody>
          <a:bodyPr/>
          <a:lstStyle/>
          <a:p>
            <a:fld id="{243C5C3F-22FD-4E8C-B6F7-EFBC6A154A59}" type="slidenum">
              <a:rPr lang="zh-CN" altLang="en-US" smtClean="0"/>
              <a:t>22</a:t>
            </a:fld>
            <a:endParaRPr lang="zh-CN" altLang="en-US"/>
          </a:p>
        </p:txBody>
      </p:sp>
    </p:spTree>
    <p:extLst>
      <p:ext uri="{BB962C8B-B14F-4D97-AF65-F5344CB8AC3E}">
        <p14:creationId xmlns:p14="http://schemas.microsoft.com/office/powerpoint/2010/main" val="85810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Based on our experimental performance, a </a:t>
            </a:r>
            <a:r>
              <a:rPr lang="en-US" altLang="zh-CN" dirty="0" err="1" smtClean="0"/>
              <a:t>Symlet</a:t>
            </a:r>
            <a:r>
              <a:rPr lang="en-US" altLang="zh-CN" dirty="0" smtClean="0"/>
              <a:t> wavelet filter of order 4 is selected.</a:t>
            </a:r>
            <a:endParaRPr lang="zh-CN" altLang="en-US" dirty="0" smtClean="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23</a:t>
            </a:fld>
            <a:endParaRPr lang="zh-CN" altLang="en-US"/>
          </a:p>
        </p:txBody>
      </p:sp>
    </p:spTree>
    <p:extLst>
      <p:ext uri="{BB962C8B-B14F-4D97-AF65-F5344CB8AC3E}">
        <p14:creationId xmlns:p14="http://schemas.microsoft.com/office/powerpoint/2010/main" val="3844499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slide gives a general view of how </a:t>
            </a:r>
            <a:r>
              <a:rPr lang="en-US" altLang="zh-CN" baseline="0" dirty="0" err="1" smtClean="0"/>
              <a:t>WiHear</a:t>
            </a:r>
            <a:r>
              <a:rPr lang="en-US" altLang="zh-CN" baseline="0" dirty="0" smtClean="0"/>
              <a:t> works. The basic prototype consists of a transmitter and a receiver.</a:t>
            </a:r>
          </a:p>
          <a:p>
            <a:r>
              <a:rPr lang="en-US" altLang="zh-CN" baseline="0" dirty="0" smtClean="0"/>
              <a:t>First, the transmitter focuses radio beam on the target’s mouth to reduce irrelevant multipath effects.</a:t>
            </a:r>
            <a:endParaRPr lang="en-US" altLang="zh-CN" dirty="0" smtClean="0"/>
          </a:p>
          <a:p>
            <a:r>
              <a:rPr lang="en-US" altLang="zh-CN" sz="1200" b="0" i="0" u="none" strike="noStrike" kern="1200" baseline="0" dirty="0" smtClean="0">
                <a:solidFill>
                  <a:schemeClr val="tx1"/>
                </a:solidFill>
                <a:latin typeface="+mn-lt"/>
                <a:ea typeface="+mn-ea"/>
                <a:cs typeface="+mn-cs"/>
              </a:rPr>
              <a:t>Then, </a:t>
            </a:r>
            <a:r>
              <a:rPr lang="en-US" altLang="zh-CN" sz="1200" b="0" i="0" u="none" strike="noStrike" kern="1200" baseline="0" dirty="0" err="1" smtClean="0">
                <a:solidFill>
                  <a:schemeClr val="tx1"/>
                </a:solidFill>
                <a:latin typeface="+mn-lt"/>
                <a:ea typeface="+mn-ea"/>
                <a:cs typeface="+mn-cs"/>
              </a:rPr>
              <a:t>WiHear</a:t>
            </a:r>
            <a:r>
              <a:rPr lang="en-US" altLang="zh-CN" sz="1200" b="0" i="0" u="none" strike="noStrike" kern="1200" baseline="0" dirty="0" smtClean="0">
                <a:solidFill>
                  <a:schemeClr val="tx1"/>
                </a:solidFill>
                <a:latin typeface="+mn-lt"/>
                <a:ea typeface="+mn-ea"/>
                <a:cs typeface="+mn-cs"/>
              </a:rPr>
              <a:t> receiver analysis signal reflection by</a:t>
            </a:r>
            <a:r>
              <a:rPr lang="en-US" altLang="zh-CN" dirty="0" smtClean="0"/>
              <a:t> mouth</a:t>
            </a:r>
            <a:r>
              <a:rPr lang="en-US" altLang="zh-CN" baseline="0" dirty="0" smtClean="0"/>
              <a:t> </a:t>
            </a:r>
            <a:r>
              <a:rPr lang="en-US" altLang="zh-CN" dirty="0" smtClean="0"/>
              <a:t>motions in two steps:</a:t>
            </a:r>
          </a:p>
          <a:p>
            <a:r>
              <a:rPr lang="en-US" altLang="zh-CN" dirty="0" smtClean="0"/>
              <a:t>1. Wavelet-based Mouth Motion Profiling: </a:t>
            </a:r>
            <a:r>
              <a:rPr lang="en-US" altLang="zh-CN" dirty="0" err="1" smtClean="0"/>
              <a:t>WiHear</a:t>
            </a:r>
            <a:r>
              <a:rPr lang="en-US" altLang="zh-CN" baseline="0" dirty="0" smtClean="0"/>
              <a:t> </a:t>
            </a:r>
            <a:r>
              <a:rPr lang="en-US" altLang="zh-CN" dirty="0" smtClean="0"/>
              <a:t>analysis received signals by filtering out-band interference</a:t>
            </a:r>
            <a:r>
              <a:rPr lang="en-US" altLang="zh-CN" baseline="0" dirty="0" smtClean="0"/>
              <a:t> </a:t>
            </a:r>
            <a:r>
              <a:rPr lang="en-US" altLang="zh-CN" dirty="0" smtClean="0"/>
              <a:t>and partially eliminating multipath. It then</a:t>
            </a:r>
            <a:r>
              <a:rPr lang="en-US" altLang="zh-CN" baseline="0" dirty="0" smtClean="0"/>
              <a:t> </a:t>
            </a:r>
            <a:r>
              <a:rPr lang="en-US" altLang="zh-CN" dirty="0" smtClean="0"/>
              <a:t>constructs mouth motion profiles via discrete wavelet</a:t>
            </a:r>
            <a:r>
              <a:rPr lang="en-US" altLang="zh-CN" baseline="0" dirty="0" smtClean="0"/>
              <a:t> </a:t>
            </a:r>
            <a:r>
              <a:rPr lang="en-US" altLang="zh-CN" dirty="0" smtClean="0"/>
              <a:t>packet decomposition.</a:t>
            </a:r>
          </a:p>
          <a:p>
            <a:r>
              <a:rPr lang="en-US" altLang="zh-CN" dirty="0" smtClean="0"/>
              <a:t>2. Learning-based Lip Reading: Once </a:t>
            </a:r>
            <a:r>
              <a:rPr lang="en-US" altLang="zh-CN" dirty="0" err="1" smtClean="0"/>
              <a:t>WiHear</a:t>
            </a:r>
            <a:r>
              <a:rPr lang="en-US" altLang="zh-CN" dirty="0" smtClean="0"/>
              <a:t> extracts</a:t>
            </a:r>
            <a:r>
              <a:rPr lang="en-US" altLang="zh-CN" baseline="0" dirty="0" smtClean="0"/>
              <a:t> </a:t>
            </a:r>
            <a:r>
              <a:rPr lang="en-US" altLang="zh-CN" dirty="0" smtClean="0"/>
              <a:t>mouth motion profiles, it applies machine learning</a:t>
            </a:r>
            <a:r>
              <a:rPr lang="en-US" altLang="zh-CN" baseline="0" dirty="0" smtClean="0"/>
              <a:t> </a:t>
            </a:r>
            <a:r>
              <a:rPr lang="en-US" altLang="zh-CN" dirty="0" smtClean="0"/>
              <a:t>to recognize pronunciations, and translates them</a:t>
            </a:r>
            <a:r>
              <a:rPr lang="en-US" altLang="zh-CN" baseline="0" dirty="0" smtClean="0"/>
              <a:t> </a:t>
            </a:r>
            <a:r>
              <a:rPr lang="en-US" altLang="zh-CN" dirty="0" smtClean="0"/>
              <a:t>via classification and context-based error correction.</a:t>
            </a:r>
          </a:p>
          <a:p>
            <a:endParaRPr lang="en-US" altLang="zh-CN" dirty="0" smtClean="0"/>
          </a:p>
          <a:p>
            <a:r>
              <a:rPr lang="en-US" altLang="zh-CN" dirty="0" smtClean="0"/>
              <a:t>In the</a:t>
            </a:r>
            <a:r>
              <a:rPr lang="en-US" altLang="zh-CN" baseline="0" dirty="0" smtClean="0"/>
              <a:t> rest of this talk, we will describe each part in details. First we focus on mouth motion profiling process.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24</a:t>
            </a:fld>
            <a:endParaRPr lang="zh-CN" altLang="en-US"/>
          </a:p>
        </p:txBody>
      </p:sp>
    </p:spTree>
    <p:extLst>
      <p:ext uri="{BB962C8B-B14F-4D97-AF65-F5344CB8AC3E}">
        <p14:creationId xmlns:p14="http://schemas.microsoft.com/office/powerpoint/2010/main" val="3932685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we come</a:t>
            </a:r>
            <a:r>
              <a:rPr lang="en-US" altLang="zh-CN" baseline="0" dirty="0" smtClean="0"/>
              <a:t> into second part lip reading. It includes segmentation, feature extraction, classification and context-based error correction.</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25</a:t>
            </a:fld>
            <a:endParaRPr lang="zh-CN" altLang="en-US"/>
          </a:p>
        </p:txBody>
      </p:sp>
    </p:spTree>
    <p:extLst>
      <p:ext uri="{BB962C8B-B14F-4D97-AF65-F5344CB8AC3E}">
        <p14:creationId xmlns:p14="http://schemas.microsoft.com/office/powerpoint/2010/main" val="3913005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component is the segmentation</a:t>
            </a:r>
            <a:r>
              <a:rPr lang="en-US" altLang="zh-CN" baseline="0" dirty="0" smtClean="0"/>
              <a:t> of collected signals.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26</a:t>
            </a:fld>
            <a:endParaRPr lang="zh-CN" altLang="en-US"/>
          </a:p>
        </p:txBody>
      </p:sp>
    </p:spTree>
    <p:extLst>
      <p:ext uri="{BB962C8B-B14F-4D97-AF65-F5344CB8AC3E}">
        <p14:creationId xmlns:p14="http://schemas.microsoft.com/office/powerpoint/2010/main" val="1203935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have two options. Inner word segmentation and inter word segmentation.</a:t>
            </a:r>
          </a:p>
          <a:p>
            <a:r>
              <a:rPr lang="en-US" altLang="zh-CN" baseline="0" dirty="0" smtClean="0"/>
              <a:t>For inner word segmentation, we divide the words into phonetic events. And then directly match these phonetic events with training samples.</a:t>
            </a:r>
          </a:p>
          <a:p>
            <a:r>
              <a:rPr lang="en-US" altLang="zh-CN" baseline="0" dirty="0" smtClean="0"/>
              <a:t>For inter word segmentation, we leverage silent interval between words to do the segmentation.</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27</a:t>
            </a:fld>
            <a:endParaRPr lang="zh-CN" altLang="en-US"/>
          </a:p>
        </p:txBody>
      </p:sp>
    </p:spTree>
    <p:extLst>
      <p:ext uri="{BB962C8B-B14F-4D97-AF65-F5344CB8AC3E}">
        <p14:creationId xmlns:p14="http://schemas.microsoft.com/office/powerpoint/2010/main" val="3859263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is feature extraction.</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28</a:t>
            </a:fld>
            <a:endParaRPr lang="zh-CN" altLang="en-US"/>
          </a:p>
        </p:txBody>
      </p:sp>
    </p:spTree>
    <p:extLst>
      <p:ext uri="{BB962C8B-B14F-4D97-AF65-F5344CB8AC3E}">
        <p14:creationId xmlns:p14="http://schemas.microsoft.com/office/powerpoint/2010/main" val="2623948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apply</a:t>
            </a:r>
            <a:r>
              <a:rPr lang="en-US" altLang="zh-CN" baseline="0" dirty="0" smtClean="0"/>
              <a:t> a sophisticate scheme MCFS to extract signal features of each pronunciation.</a:t>
            </a:r>
          </a:p>
          <a:p>
            <a:r>
              <a:rPr lang="en-US" altLang="zh-CN" baseline="0" dirty="0" smtClean="0"/>
              <a:t>The figure shows 9 examples of selected feature and corresponding mouth movements.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29</a:t>
            </a:fld>
            <a:endParaRPr lang="zh-CN" altLang="en-US"/>
          </a:p>
        </p:txBody>
      </p:sp>
    </p:spTree>
    <p:extLst>
      <p:ext uri="{BB962C8B-B14F-4D97-AF65-F5344CB8AC3E}">
        <p14:creationId xmlns:p14="http://schemas.microsoft.com/office/powerpoint/2010/main" val="278411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Gesture Recognition</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a:t>
            </a:fld>
            <a:endParaRPr lang="zh-CN" altLang="en-US"/>
          </a:p>
        </p:txBody>
      </p:sp>
    </p:spTree>
    <p:extLst>
      <p:ext uri="{BB962C8B-B14F-4D97-AF65-F5344CB8AC3E}">
        <p14:creationId xmlns:p14="http://schemas.microsoft.com/office/powerpoint/2010/main" val="2400347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a specific individual, his speed and rhythm of speaking</a:t>
            </a:r>
            <a:r>
              <a:rPr lang="en-US" altLang="zh-CN" baseline="0" dirty="0" smtClean="0"/>
              <a:t> </a:t>
            </a:r>
            <a:r>
              <a:rPr lang="en-US" altLang="zh-CN" dirty="0" smtClean="0"/>
              <a:t>each word share similar patterns. </a:t>
            </a:r>
          </a:p>
          <a:p>
            <a:r>
              <a:rPr lang="en-US" altLang="zh-CN" dirty="0" smtClean="0"/>
              <a:t>We can thus directly</a:t>
            </a:r>
            <a:r>
              <a:rPr lang="en-US" altLang="zh-CN" baseline="0" dirty="0" smtClean="0"/>
              <a:t> </a:t>
            </a:r>
            <a:r>
              <a:rPr lang="en-US" altLang="zh-CN" dirty="0" smtClean="0"/>
              <a:t>compare the similarity of the current signals and previously</a:t>
            </a:r>
            <a:r>
              <a:rPr lang="en-US" altLang="zh-CN" baseline="0" dirty="0" smtClean="0"/>
              <a:t> </a:t>
            </a:r>
            <a:r>
              <a:rPr lang="en-US" altLang="zh-CN" dirty="0" smtClean="0"/>
              <a:t>sampled ones by generalized least squares.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30</a:t>
            </a:fld>
            <a:endParaRPr lang="zh-CN" altLang="en-US"/>
          </a:p>
        </p:txBody>
      </p:sp>
    </p:spTree>
    <p:extLst>
      <p:ext uri="{BB962C8B-B14F-4D97-AF65-F5344CB8AC3E}">
        <p14:creationId xmlns:p14="http://schemas.microsoft.com/office/powerpoint/2010/main" val="575639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 the pronunciations spoken are correlated,</a:t>
            </a:r>
            <a:r>
              <a:rPr lang="en-US" altLang="zh-CN" baseline="0" dirty="0" smtClean="0"/>
              <a:t> </a:t>
            </a:r>
            <a:r>
              <a:rPr lang="en-US" altLang="zh-CN" dirty="0" smtClean="0"/>
              <a:t>we can leverage context-aware approaches widely</a:t>
            </a:r>
            <a:r>
              <a:rPr lang="en-US" altLang="zh-CN" baseline="0" dirty="0" smtClean="0"/>
              <a:t> </a:t>
            </a:r>
            <a:r>
              <a:rPr lang="en-US" altLang="zh-CN" dirty="0" smtClean="0"/>
              <a:t>used in automatic speech recognition to improve recognition</a:t>
            </a:r>
            <a:r>
              <a:rPr lang="en-US" altLang="zh-CN" baseline="0" dirty="0" smtClean="0"/>
              <a:t> </a:t>
            </a:r>
            <a:r>
              <a:rPr lang="en-US" altLang="zh-CN" dirty="0" smtClean="0"/>
              <a:t>accuracy.</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31</a:t>
            </a:fld>
            <a:endParaRPr lang="zh-CN" altLang="en-US"/>
          </a:p>
        </p:txBody>
      </p:sp>
    </p:spTree>
    <p:extLst>
      <p:ext uri="{BB962C8B-B14F-4D97-AF65-F5344CB8AC3E}">
        <p14:creationId xmlns:p14="http://schemas.microsoft.com/office/powerpoint/2010/main" val="2520810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support debate or discussion, we need to extend </a:t>
            </a:r>
            <a:r>
              <a:rPr lang="en-US" altLang="zh-CN" dirty="0" err="1" smtClean="0"/>
              <a:t>WiHear</a:t>
            </a:r>
            <a:r>
              <a:rPr lang="en-US" altLang="zh-CN" dirty="0" smtClean="0"/>
              <a:t> to</a:t>
            </a:r>
            <a:r>
              <a:rPr lang="en-US" altLang="zh-CN" baseline="0" dirty="0" smtClean="0"/>
              <a:t> </a:t>
            </a:r>
            <a:r>
              <a:rPr lang="en-US" altLang="zh-CN" dirty="0" smtClean="0"/>
              <a:t>track</a:t>
            </a:r>
            <a:r>
              <a:rPr lang="en-US" altLang="zh-CN" baseline="0" dirty="0" smtClean="0"/>
              <a:t> </a:t>
            </a:r>
            <a:r>
              <a:rPr lang="en-US" altLang="zh-CN" dirty="0" smtClean="0"/>
              <a:t>multiple talks simultaneously. A natural approach is to leverage MIMO technology. That</a:t>
            </a:r>
            <a:r>
              <a:rPr lang="en-US" altLang="zh-CN" baseline="0" dirty="0" smtClean="0"/>
              <a:t> is to use spatial diversity via multiple </a:t>
            </a:r>
            <a:r>
              <a:rPr lang="en-US" altLang="zh-CN" baseline="0" dirty="0" err="1" smtClean="0"/>
              <a:t>rx</a:t>
            </a:r>
            <a:r>
              <a:rPr lang="en-US" altLang="zh-CN" baseline="0" dirty="0" smtClean="0"/>
              <a:t> antennas. </a:t>
            </a:r>
            <a:r>
              <a:rPr lang="en-US" altLang="zh-CN" baseline="0" dirty="0" err="1" smtClean="0"/>
              <a:t>WiHear</a:t>
            </a:r>
            <a:r>
              <a:rPr lang="en-US" altLang="zh-CN" baseline="0" dirty="0" smtClean="0"/>
              <a:t> can also achieve hearing multiple people even with single antenna via zigzag decoding.</a:t>
            </a:r>
            <a:endParaRPr lang="en-US" altLang="zh-CN" dirty="0" smtClean="0"/>
          </a:p>
          <a:p>
            <a:r>
              <a:rPr lang="en-US" altLang="zh-CN" dirty="0" smtClean="0"/>
              <a:t>Zigzag decoding: The</a:t>
            </a:r>
            <a:r>
              <a:rPr lang="en-US" altLang="zh-CN" baseline="0" dirty="0" smtClean="0"/>
              <a:t> </a:t>
            </a:r>
            <a:r>
              <a:rPr lang="en-US" altLang="zh-CN" dirty="0" smtClean="0"/>
              <a:t>key insight is that, for most of the circumstances, multiple</a:t>
            </a:r>
            <a:r>
              <a:rPr lang="en-US" altLang="zh-CN" baseline="0" dirty="0" smtClean="0"/>
              <a:t> </a:t>
            </a:r>
            <a:r>
              <a:rPr lang="en-US" altLang="zh-CN" dirty="0" smtClean="0"/>
              <a:t>people do not begin pronouncing each word exactly at the time.</a:t>
            </a:r>
          </a:p>
          <a:p>
            <a:r>
              <a:rPr lang="en-US" altLang="zh-CN" dirty="0" smtClean="0"/>
              <a:t>As shown in the Figure,</a:t>
            </a:r>
            <a:r>
              <a:rPr lang="en-US" altLang="zh-CN" baseline="0" dirty="0" smtClean="0"/>
              <a:t> </a:t>
            </a:r>
            <a:r>
              <a:rPr lang="en-US" altLang="zh-CN" dirty="0" smtClean="0"/>
              <a:t>After segmentation and classification, we can</a:t>
            </a:r>
            <a:r>
              <a:rPr lang="en-US" altLang="zh-CN" baseline="0" dirty="0" smtClean="0"/>
              <a:t> </a:t>
            </a:r>
            <a:r>
              <a:rPr lang="en-US" altLang="zh-CN" dirty="0" smtClean="0"/>
              <a:t>see each word as encompassed in the dashed red box. As is</a:t>
            </a:r>
            <a:r>
              <a:rPr lang="en-US" altLang="zh-CN" baseline="0" dirty="0" smtClean="0"/>
              <a:t> </a:t>
            </a:r>
            <a:r>
              <a:rPr lang="en-US" altLang="zh-CN" dirty="0" smtClean="0"/>
              <a:t>shown, three words from user1 have different starting and</a:t>
            </a:r>
            <a:r>
              <a:rPr lang="en-US" altLang="zh-CN" baseline="0" dirty="0" smtClean="0"/>
              <a:t> </a:t>
            </a:r>
            <a:r>
              <a:rPr lang="en-US" altLang="zh-CN" dirty="0" smtClean="0"/>
              <a:t>ending time compared with those of user2. Take the first</a:t>
            </a:r>
            <a:r>
              <a:rPr lang="en-US" altLang="zh-CN" baseline="0" dirty="0" smtClean="0"/>
              <a:t> </a:t>
            </a:r>
            <a:r>
              <a:rPr lang="en-US" altLang="zh-CN" dirty="0" smtClean="0"/>
              <a:t>word of the two users as an example, we can first recognize</a:t>
            </a:r>
            <a:r>
              <a:rPr lang="en-US" altLang="zh-CN" baseline="0" dirty="0" smtClean="0"/>
              <a:t> </a:t>
            </a:r>
            <a:r>
              <a:rPr lang="en-US" altLang="zh-CN" dirty="0" smtClean="0"/>
              <a:t>the beginning part of user1 speaking word1, and then use</a:t>
            </a:r>
            <a:r>
              <a:rPr lang="en-US" altLang="zh-CN" baseline="0" dirty="0" smtClean="0"/>
              <a:t> </a:t>
            </a:r>
            <a:r>
              <a:rPr lang="en-US" altLang="zh-CN" dirty="0" smtClean="0"/>
              <a:t>the predicted ending part of user1’s word1 to cancel in the</a:t>
            </a:r>
            <a:r>
              <a:rPr lang="en-US" altLang="zh-CN" baseline="0" dirty="0" smtClean="0"/>
              <a:t> </a:t>
            </a:r>
            <a:r>
              <a:rPr lang="en-US" altLang="zh-CN" dirty="0" smtClean="0"/>
              <a:t>combined signals of user1 and user2’s word1. Thus we use</a:t>
            </a:r>
            <a:r>
              <a:rPr lang="en-US" altLang="zh-CN" baseline="0" dirty="0" smtClean="0"/>
              <a:t> </a:t>
            </a:r>
            <a:r>
              <a:rPr lang="en-US" altLang="zh-CN" dirty="0" smtClean="0"/>
              <a:t>one antenna to simultaneously decode two users’ words.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32</a:t>
            </a:fld>
            <a:endParaRPr lang="zh-CN" altLang="en-US"/>
          </a:p>
        </p:txBody>
      </p:sp>
    </p:spTree>
    <p:extLst>
      <p:ext uri="{BB962C8B-B14F-4D97-AF65-F5344CB8AC3E}">
        <p14:creationId xmlns:p14="http://schemas.microsoft.com/office/powerpoint/2010/main" val="3907341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test</a:t>
            </a:r>
            <a:r>
              <a:rPr lang="en-US" altLang="zh-CN" baseline="0" dirty="0" smtClean="0"/>
              <a:t>ed </a:t>
            </a:r>
            <a:r>
              <a:rPr lang="en-US" altLang="zh-CN" baseline="0" dirty="0" err="1" smtClean="0"/>
              <a:t>WiHear</a:t>
            </a:r>
            <a:r>
              <a:rPr lang="en-US" altLang="zh-CN" baseline="0" dirty="0" smtClean="0"/>
              <a:t> in a typical office environment </a:t>
            </a:r>
            <a:r>
              <a:rPr lang="en-US" altLang="zh-CN" sz="1200" b="0" i="0" u="none" strike="noStrike" kern="1200" baseline="0" dirty="0" smtClean="0">
                <a:solidFill>
                  <a:schemeClr val="tx1"/>
                </a:solidFill>
                <a:latin typeface="+mn-lt"/>
                <a:ea typeface="+mn-ea"/>
                <a:cs typeface="+mn-cs"/>
              </a:rPr>
              <a:t>and run our experiments with 4 people (1 female and 3 males).</a:t>
            </a:r>
            <a:r>
              <a:rPr lang="en-US" altLang="zh-CN" baseline="0" dirty="0" smtClean="0"/>
              <a:t> And we conduct experiments on both USRP N210 and commercial Wi-Fi products.</a:t>
            </a:r>
          </a:p>
          <a:p>
            <a:r>
              <a:rPr lang="en-US" altLang="zh-CN" baseline="0" dirty="0" smtClean="0"/>
              <a:t>We extensively evaluate </a:t>
            </a:r>
            <a:r>
              <a:rPr lang="en-US" altLang="zh-CN" baseline="0" dirty="0" err="1" smtClean="0"/>
              <a:t>WiHear’s</a:t>
            </a:r>
            <a:r>
              <a:rPr lang="en-US" altLang="zh-CN" baseline="0" dirty="0" smtClean="0"/>
              <a:t> performance in the six scenarios.</a:t>
            </a:r>
            <a:r>
              <a:rPr lang="en-US" altLang="zh-CN" kern="0" dirty="0" smtClean="0">
                <a:latin typeface="Times New Roman" panose="02020603050405020304" pitchFamily="18" charset="0"/>
              </a:rPr>
              <a:t> (a) line of sight; (b) non-line-of-sight; (c) through wall </a:t>
            </a:r>
            <a:r>
              <a:rPr lang="en-US" altLang="zh-CN" kern="0" dirty="0" err="1" smtClean="0">
                <a:latin typeface="Times New Roman" panose="02020603050405020304" pitchFamily="18" charset="0"/>
              </a:rPr>
              <a:t>Tx</a:t>
            </a:r>
            <a:r>
              <a:rPr lang="en-US" altLang="zh-CN" kern="0" dirty="0" smtClean="0">
                <a:latin typeface="Times New Roman" panose="02020603050405020304" pitchFamily="18" charset="0"/>
              </a:rPr>
              <a:t> side; (d) through wall Rx side; (e) multiple Rx; (f) multiple link pairs.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33</a:t>
            </a:fld>
            <a:endParaRPr lang="zh-CN" altLang="en-US"/>
          </a:p>
        </p:txBody>
      </p:sp>
    </p:spTree>
    <p:extLst>
      <p:ext uri="{BB962C8B-B14F-4D97-AF65-F5344CB8AC3E}">
        <p14:creationId xmlns:p14="http://schemas.microsoft.com/office/powerpoint/2010/main" val="78749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vocabulary that </a:t>
            </a:r>
            <a:r>
              <a:rPr lang="en-US" altLang="zh-CN" dirty="0" err="1" smtClean="0"/>
              <a:t>WiHear</a:t>
            </a:r>
            <a:r>
              <a:rPr lang="en-US" altLang="zh-CN" dirty="0" smtClean="0"/>
              <a:t> </a:t>
            </a:r>
            <a:r>
              <a:rPr lang="en-US" altLang="zh-CN" baseline="0" dirty="0" smtClean="0"/>
              <a:t>can currently recognized is listed here, which includes 14 syllables and 33 words.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34</a:t>
            </a:fld>
            <a:endParaRPr lang="zh-CN" altLang="en-US"/>
          </a:p>
        </p:txBody>
      </p:sp>
    </p:spTree>
    <p:extLst>
      <p:ext uri="{BB962C8B-B14F-4D97-AF65-F5344CB8AC3E}">
        <p14:creationId xmlns:p14="http://schemas.microsoft.com/office/powerpoint/2010/main" val="935326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Fig.9 shows the inner-word and inter-word segmentation</a:t>
            </a:r>
            <a:r>
              <a:rPr lang="en-US" altLang="zh-CN" baseline="0" dirty="0" smtClean="0"/>
              <a:t> </a:t>
            </a:r>
            <a:r>
              <a:rPr lang="en-US" altLang="zh-CN" dirty="0" smtClean="0"/>
              <a:t>accuracy. </a:t>
            </a:r>
            <a:r>
              <a:rPr lang="en-US" altLang="zh-CN" sz="1200" b="0" i="0" u="none" strike="noStrike" kern="1200" baseline="0" dirty="0" smtClean="0">
                <a:solidFill>
                  <a:schemeClr val="tx1"/>
                </a:solidFill>
                <a:latin typeface="+mn-lt"/>
                <a:ea typeface="+mn-ea"/>
                <a:cs typeface="+mn-cs"/>
              </a:rPr>
              <a:t>We mainly focus on </a:t>
            </a:r>
            <a:r>
              <a:rPr lang="es-ES" altLang="zh-CN" sz="1200" b="0" i="0" u="none" strike="noStrike" kern="1200" baseline="0" dirty="0" smtClean="0">
                <a:solidFill>
                  <a:schemeClr val="tx1"/>
                </a:solidFill>
                <a:latin typeface="+mn-lt"/>
                <a:ea typeface="+mn-ea"/>
                <a:cs typeface="+mn-cs"/>
              </a:rPr>
              <a:t>LOS and NLOS scenarios.</a:t>
            </a:r>
            <a:endParaRPr lang="en-US" altLang="zh-CN" dirty="0" smtClean="0"/>
          </a:p>
          <a:p>
            <a:r>
              <a:rPr lang="en-US" altLang="zh-CN" dirty="0" smtClean="0"/>
              <a:t>The correct rate of inter-word segmentation is</a:t>
            </a:r>
            <a:r>
              <a:rPr lang="en-US" altLang="zh-CN" baseline="0" dirty="0" smtClean="0"/>
              <a:t> </a:t>
            </a:r>
            <a:r>
              <a:rPr lang="en-US" altLang="zh-CN" dirty="0" smtClean="0"/>
              <a:t>higher than that of inner-word</a:t>
            </a:r>
            <a:r>
              <a:rPr lang="en-US" altLang="zh-CN" baseline="0" dirty="0" smtClean="0"/>
              <a:t> </a:t>
            </a:r>
            <a:r>
              <a:rPr lang="en-US" altLang="zh-CN" dirty="0" smtClean="0"/>
              <a:t>segmentation. The main</a:t>
            </a:r>
            <a:r>
              <a:rPr lang="en-US" altLang="zh-CN" baseline="0" dirty="0" smtClean="0"/>
              <a:t> </a:t>
            </a:r>
            <a:r>
              <a:rPr lang="en-US" altLang="zh-CN" dirty="0" smtClean="0"/>
              <a:t>reason is that for inner-word segmentation, we directly use</a:t>
            </a:r>
            <a:r>
              <a:rPr lang="en-US" altLang="zh-CN" baseline="0" dirty="0" smtClean="0"/>
              <a:t> </a:t>
            </a:r>
            <a:r>
              <a:rPr lang="en-US" altLang="zh-CN" dirty="0" smtClean="0"/>
              <a:t>the waveform of each vowel or consonant to match the test</a:t>
            </a:r>
            <a:r>
              <a:rPr lang="en-US" altLang="zh-CN" baseline="0" dirty="0" smtClean="0"/>
              <a:t> </a:t>
            </a:r>
            <a:r>
              <a:rPr lang="en-US" altLang="zh-CN" dirty="0" smtClean="0"/>
              <a:t>waveform. Since different segmentation will lead to different</a:t>
            </a:r>
            <a:r>
              <a:rPr lang="en-US" altLang="zh-CN" baseline="0" dirty="0" smtClean="0"/>
              <a:t> </a:t>
            </a:r>
            <a:r>
              <a:rPr lang="en-US" altLang="zh-CN" dirty="0" smtClean="0"/>
              <a:t>combinations of vowels and consonants, even some of the</a:t>
            </a:r>
            <a:r>
              <a:rPr lang="en-US" altLang="zh-CN" baseline="0" dirty="0" smtClean="0"/>
              <a:t> </a:t>
            </a:r>
            <a:r>
              <a:rPr lang="en-US" altLang="zh-CN" dirty="0" smtClean="0"/>
              <a:t>combinations do not exist. In contrast, inter-word segmentation</a:t>
            </a:r>
            <a:r>
              <a:rPr lang="en-US" altLang="zh-CN" baseline="0" dirty="0" smtClean="0"/>
              <a:t> </a:t>
            </a:r>
            <a:r>
              <a:rPr lang="en-US" altLang="zh-CN" dirty="0" smtClean="0"/>
              <a:t>is relatively easy since it has a silent interval between</a:t>
            </a:r>
            <a:r>
              <a:rPr lang="en-US" altLang="zh-CN" baseline="0" dirty="0" smtClean="0"/>
              <a:t> </a:t>
            </a:r>
            <a:r>
              <a:rPr lang="en-US" altLang="zh-CN" dirty="0" smtClean="0"/>
              <a:t>two adjacent words.</a:t>
            </a:r>
          </a:p>
          <a:p>
            <a:r>
              <a:rPr lang="en-US" altLang="zh-CN" sz="1200" b="0" i="0" u="none" strike="noStrike" kern="1200" baseline="0" dirty="0" err="1" smtClean="0">
                <a:solidFill>
                  <a:schemeClr val="tx1"/>
                </a:solidFill>
                <a:latin typeface="+mn-lt"/>
                <a:ea typeface="+mn-ea"/>
                <a:cs typeface="+mn-cs"/>
              </a:rPr>
              <a:t>Furhter</a:t>
            </a:r>
            <a:r>
              <a:rPr lang="en-US" altLang="zh-CN" sz="1200" b="0" i="0" u="none" strike="noStrike" kern="1200" baseline="0" dirty="0" smtClean="0">
                <a:solidFill>
                  <a:schemeClr val="tx1"/>
                </a:solidFill>
                <a:latin typeface="+mn-lt"/>
                <a:ea typeface="+mn-ea"/>
                <a:cs typeface="+mn-cs"/>
              </a:rPr>
              <a:t>, we find the overall segmentation performance of commercial devices is a little bit better than USRPs.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35</a:t>
            </a:fld>
            <a:endParaRPr lang="zh-CN" altLang="en-US"/>
          </a:p>
        </p:txBody>
      </p:sp>
    </p:spTree>
    <p:extLst>
      <p:ext uri="{BB962C8B-B14F-4D97-AF65-F5344CB8AC3E}">
        <p14:creationId xmlns:p14="http://schemas.microsoft.com/office/powerpoint/2010/main" val="782034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This figure depicts the recognition accuracy on both USRP N210s and commercial Wi-Fi infrastructure in LOS and NLOS. </a:t>
            </a:r>
          </a:p>
          <a:p>
            <a:r>
              <a:rPr lang="en-US" altLang="zh-CN" dirty="0" smtClean="0"/>
              <a:t>The accuracy performance</a:t>
            </a:r>
            <a:r>
              <a:rPr lang="en-US" altLang="zh-CN" baseline="0" dirty="0" smtClean="0"/>
              <a:t> </a:t>
            </a:r>
            <a:r>
              <a:rPr lang="en-US" altLang="zh-CN" dirty="0" smtClean="0"/>
              <a:t>of commercial Wi-Fi infrastructure system achieves 91% on</a:t>
            </a:r>
            <a:r>
              <a:rPr lang="en-US" altLang="zh-CN" baseline="0" dirty="0" smtClean="0"/>
              <a:t> </a:t>
            </a:r>
            <a:r>
              <a:rPr lang="en-US" altLang="zh-CN" dirty="0" smtClean="0"/>
              <a:t>average with no more than 6-word sentences. In addition,</a:t>
            </a:r>
            <a:r>
              <a:rPr lang="en-US" altLang="zh-CN" baseline="0" dirty="0" smtClean="0"/>
              <a:t> </a:t>
            </a:r>
            <a:r>
              <a:rPr lang="en-US" altLang="zh-CN" dirty="0" smtClean="0"/>
              <a:t>with multiple receivers deployed, </a:t>
            </a:r>
            <a:r>
              <a:rPr lang="en-US" altLang="zh-CN" dirty="0" err="1" smtClean="0"/>
              <a:t>WiHear</a:t>
            </a:r>
            <a:r>
              <a:rPr lang="en-US" altLang="zh-CN" dirty="0" smtClean="0"/>
              <a:t> can achieve 91%</a:t>
            </a:r>
            <a:r>
              <a:rPr lang="en-US" altLang="zh-CN" baseline="0" dirty="0" smtClean="0"/>
              <a:t> </a:t>
            </a:r>
            <a:r>
              <a:rPr lang="en-US" altLang="zh-CN" dirty="0" smtClean="0"/>
              <a:t>on average with fewer than 10-word sentences</a:t>
            </a:r>
            <a:r>
              <a:rPr lang="en-US" altLang="zh-CN" dirty="0" smtClean="0"/>
              <a:t>.</a:t>
            </a:r>
          </a:p>
          <a:p>
            <a:r>
              <a:rPr lang="en-US" altLang="zh-CN" sz="1200" b="0" i="0" u="none" strike="noStrike" kern="1200" baseline="0" dirty="0" smtClean="0">
                <a:solidFill>
                  <a:schemeClr val="tx1"/>
                </a:solidFill>
                <a:latin typeface="+mn-lt"/>
                <a:ea typeface="+mn-ea"/>
                <a:cs typeface="+mn-cs"/>
              </a:rPr>
              <a:t>Since overall commercial Wi-Fi devices perform better than USRP N210, we mainly focus on commercial Wi-Fi devices in the following evaluations.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36</a:t>
            </a:fld>
            <a:endParaRPr lang="zh-CN" altLang="en-US"/>
          </a:p>
        </p:txBody>
      </p:sp>
    </p:spTree>
    <p:extLst>
      <p:ext uri="{BB962C8B-B14F-4D97-AF65-F5344CB8AC3E}">
        <p14:creationId xmlns:p14="http://schemas.microsoft.com/office/powerpoint/2010/main" val="3584011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a</a:t>
            </a:r>
            <a:r>
              <a:rPr lang="en-US" altLang="zh-CN" baseline="0" dirty="0" smtClean="0"/>
              <a:t> </a:t>
            </a:r>
            <a:r>
              <a:rPr lang="en-US" altLang="zh-CN" dirty="0" smtClean="0"/>
              <a:t>whole, we can see that for each word or syllable, the accuracy</a:t>
            </a:r>
            <a:r>
              <a:rPr lang="en-US" altLang="zh-CN" baseline="0" dirty="0" smtClean="0"/>
              <a:t> </a:t>
            </a:r>
            <a:r>
              <a:rPr lang="en-US" altLang="zh-CN" dirty="0" smtClean="0"/>
              <a:t>of word-based is higher than syllable-based scheme. Given</a:t>
            </a:r>
            <a:r>
              <a:rPr lang="en-US" altLang="zh-CN" baseline="0" dirty="0" smtClean="0"/>
              <a:t> </a:t>
            </a:r>
            <a:r>
              <a:rPr lang="en-US" altLang="zh-CN" dirty="0" smtClean="0"/>
              <a:t>this result, empirically we choose the quantity of training</a:t>
            </a:r>
            <a:r>
              <a:rPr lang="en-US" altLang="zh-CN" baseline="0" dirty="0" smtClean="0"/>
              <a:t> </a:t>
            </a:r>
            <a:r>
              <a:rPr lang="en-US" altLang="zh-CN" dirty="0" smtClean="0"/>
              <a:t>sample ranging from 50 to 100, which has good recognition</a:t>
            </a:r>
            <a:r>
              <a:rPr lang="en-US" altLang="zh-CN" baseline="0" dirty="0" smtClean="0"/>
              <a:t> </a:t>
            </a:r>
            <a:r>
              <a:rPr lang="en-US" altLang="zh-CN" dirty="0" smtClean="0"/>
              <a:t>accuracy with acceptable training overhead.</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37</a:t>
            </a:fld>
            <a:endParaRPr lang="zh-CN" altLang="en-US"/>
          </a:p>
        </p:txBody>
      </p:sp>
    </p:spTree>
    <p:extLst>
      <p:ext uri="{BB962C8B-B14F-4D97-AF65-F5344CB8AC3E}">
        <p14:creationId xmlns:p14="http://schemas.microsoft.com/office/powerpoint/2010/main" val="4166545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Here we evaluate the importance of context-based error correction </a:t>
            </a:r>
            <a:r>
              <a:rPr lang="es-ES" altLang="zh-CN" sz="1200" b="0" i="0" u="none" strike="noStrike" kern="1200" baseline="0" dirty="0" smtClean="0">
                <a:solidFill>
                  <a:schemeClr val="tx1"/>
                </a:solidFill>
                <a:latin typeface="+mn-lt"/>
                <a:ea typeface="+mn-ea"/>
                <a:cs typeface="+mn-cs"/>
              </a:rPr>
              <a:t>in LOS and NLOS scenarios.</a:t>
            </a:r>
          </a:p>
          <a:p>
            <a:r>
              <a:rPr lang="en-US" altLang="zh-CN" dirty="0" smtClean="0"/>
              <a:t>As we can see that without context-based error correction,</a:t>
            </a:r>
            <a:r>
              <a:rPr lang="en-US" altLang="zh-CN" baseline="0" dirty="0" smtClean="0"/>
              <a:t> </a:t>
            </a:r>
            <a:r>
              <a:rPr lang="en-US" altLang="zh-CN" dirty="0" smtClean="0"/>
              <a:t>the performance drops dramatically. Especially in the</a:t>
            </a:r>
            <a:r>
              <a:rPr lang="en-US" altLang="zh-CN" baseline="0" dirty="0" smtClean="0"/>
              <a:t> </a:t>
            </a:r>
            <a:r>
              <a:rPr lang="en-US" altLang="zh-CN" dirty="0" smtClean="0"/>
              <a:t>scenario of more than 6 words, context-based error correction</a:t>
            </a:r>
            <a:r>
              <a:rPr lang="en-US" altLang="zh-CN" baseline="0" dirty="0" smtClean="0"/>
              <a:t> </a:t>
            </a:r>
            <a:r>
              <a:rPr lang="en-US" altLang="zh-CN" dirty="0" smtClean="0"/>
              <a:t>achieves 13% performance gain than without it. This</a:t>
            </a:r>
            <a:r>
              <a:rPr lang="en-US" altLang="zh-CN" baseline="0" dirty="0" smtClean="0"/>
              <a:t> </a:t>
            </a:r>
            <a:r>
              <a:rPr lang="en-US" altLang="zh-CN" dirty="0" smtClean="0"/>
              <a:t>is because the longer the sentence, the more context information</a:t>
            </a:r>
            <a:r>
              <a:rPr lang="en-US" altLang="zh-CN" baseline="0" dirty="0" smtClean="0"/>
              <a:t> </a:t>
            </a:r>
            <a:r>
              <a:rPr lang="en-US" altLang="zh-CN" dirty="0" smtClean="0"/>
              <a:t>can be exploited for error correction.</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38</a:t>
            </a:fld>
            <a:endParaRPr lang="zh-CN" altLang="en-US"/>
          </a:p>
        </p:txBody>
      </p:sp>
    </p:spTree>
    <p:extLst>
      <p:ext uri="{BB962C8B-B14F-4D97-AF65-F5344CB8AC3E}">
        <p14:creationId xmlns:p14="http://schemas.microsoft.com/office/powerpoint/2010/main" val="379901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figure</a:t>
            </a:r>
            <a:r>
              <a:rPr lang="en-US" altLang="zh-CN" baseline="0" dirty="0" smtClean="0"/>
              <a:t> below shows the same person pronouncing the word “GOOD” has different radiometric impacts on the received signals from different perspectives (from the angles of 0, 90 and 180).</a:t>
            </a:r>
          </a:p>
          <a:p>
            <a:r>
              <a:rPr lang="en-US" altLang="zh-CN" dirty="0" smtClean="0"/>
              <a:t>As shown</a:t>
            </a:r>
            <a:r>
              <a:rPr lang="en-US" altLang="zh-CN" baseline="0" dirty="0" smtClean="0"/>
              <a:t> in the upper side figure, </a:t>
            </a:r>
            <a:r>
              <a:rPr lang="en-US" altLang="zh-CN" dirty="0" smtClean="0"/>
              <a:t>with multiple (3 in our case) dimensional training data, </a:t>
            </a:r>
            <a:r>
              <a:rPr lang="en-US" altLang="zh-CN" dirty="0" err="1" smtClean="0"/>
              <a:t>WiHear</a:t>
            </a:r>
            <a:r>
              <a:rPr lang="en-US" altLang="zh-CN" dirty="0" smtClean="0"/>
              <a:t> can achieve 87% accuracy even when the user speaks</a:t>
            </a:r>
          </a:p>
          <a:p>
            <a:r>
              <a:rPr lang="en-US" altLang="zh-CN" dirty="0" smtClean="0"/>
              <a:t>more than 6 words. It ensures the overall accuracy to be</a:t>
            </a:r>
            <a:r>
              <a:rPr lang="en-US" altLang="zh-CN" baseline="0" dirty="0" smtClean="0"/>
              <a:t> </a:t>
            </a:r>
            <a:r>
              <a:rPr lang="en-US" altLang="zh-CN" dirty="0" smtClean="0"/>
              <a:t>91% in all three words’ group scenarios. Given this, if it is</a:t>
            </a:r>
            <a:r>
              <a:rPr lang="en-US" altLang="zh-CN" baseline="0" dirty="0" smtClean="0"/>
              <a:t> </a:t>
            </a:r>
            <a:r>
              <a:rPr lang="en-US" altLang="zh-CN" dirty="0" smtClean="0"/>
              <a:t>needed for high accuracy of Wi-Fi hearing,</a:t>
            </a:r>
            <a:r>
              <a:rPr lang="en-US" altLang="zh-CN" baseline="0" dirty="0" smtClean="0"/>
              <a:t> </a:t>
            </a:r>
            <a:r>
              <a:rPr lang="en-US" altLang="zh-CN" dirty="0" smtClean="0"/>
              <a:t>we recommend</a:t>
            </a:r>
            <a:r>
              <a:rPr lang="en-US" altLang="zh-CN" baseline="0" dirty="0" smtClean="0"/>
              <a:t> </a:t>
            </a:r>
            <a:r>
              <a:rPr lang="en-US" altLang="zh-CN" dirty="0" smtClean="0"/>
              <a:t>to deploy more receivers from different views.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39</a:t>
            </a:fld>
            <a:endParaRPr lang="zh-CN" altLang="en-US"/>
          </a:p>
        </p:txBody>
      </p:sp>
    </p:spTree>
    <p:extLst>
      <p:ext uri="{BB962C8B-B14F-4D97-AF65-F5344CB8AC3E}">
        <p14:creationId xmlns:p14="http://schemas.microsoft.com/office/powerpoint/2010/main" val="400201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And even </a:t>
            </a:r>
            <a:r>
              <a:rPr lang="en-US" altLang="zh-CN" sz="1200" dirty="0" smtClean="0"/>
              <a:t>Object Detection.</a:t>
            </a:r>
            <a:endParaRPr lang="zh-CN" altLang="en-US" sz="1200" dirty="0" smtClean="0"/>
          </a:p>
        </p:txBody>
      </p:sp>
      <p:sp>
        <p:nvSpPr>
          <p:cNvPr id="4" name="灯片编号占位符 3"/>
          <p:cNvSpPr>
            <a:spLocks noGrp="1"/>
          </p:cNvSpPr>
          <p:nvPr>
            <p:ph type="sldNum" sz="quarter" idx="10"/>
          </p:nvPr>
        </p:nvSpPr>
        <p:spPr/>
        <p:txBody>
          <a:bodyPr/>
          <a:lstStyle/>
          <a:p>
            <a:fld id="{243C5C3F-22FD-4E8C-B6F7-EFBC6A154A59}" type="slidenum">
              <a:rPr lang="zh-CN" altLang="en-US" smtClean="0"/>
              <a:t>4</a:t>
            </a:fld>
            <a:endParaRPr lang="zh-CN" altLang="en-US"/>
          </a:p>
        </p:txBody>
      </p:sp>
    </p:spTree>
    <p:extLst>
      <p:ext uri="{BB962C8B-B14F-4D97-AF65-F5344CB8AC3E}">
        <p14:creationId xmlns:p14="http://schemas.microsoft.com/office/powerpoint/2010/main" val="2051765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left</a:t>
            </a:r>
            <a:r>
              <a:rPr lang="en-US" altLang="zh-CN" baseline="0" dirty="0" smtClean="0"/>
              <a:t> side figure shows to use multiple link pair for hearing multiple targets. C</a:t>
            </a:r>
            <a:r>
              <a:rPr lang="en-US" altLang="zh-CN" dirty="0" smtClean="0"/>
              <a:t>ompared with a single target,</a:t>
            </a:r>
            <a:r>
              <a:rPr lang="en-US" altLang="zh-CN" baseline="0" dirty="0" smtClean="0"/>
              <a:t> </a:t>
            </a:r>
            <a:r>
              <a:rPr lang="en-US" altLang="zh-CN" dirty="0" smtClean="0"/>
              <a:t>the overall performance decreases with the number of</a:t>
            </a:r>
            <a:r>
              <a:rPr lang="en-US" altLang="zh-CN" baseline="0" dirty="0" smtClean="0"/>
              <a:t> </a:t>
            </a:r>
            <a:r>
              <a:rPr lang="en-US" altLang="zh-CN" dirty="0" smtClean="0"/>
              <a:t>targets increasing. Further, the performance drops dramatically</a:t>
            </a:r>
            <a:r>
              <a:rPr lang="en-US" altLang="zh-CN" baseline="0" dirty="0" smtClean="0"/>
              <a:t> </a:t>
            </a:r>
            <a:r>
              <a:rPr lang="en-US" altLang="zh-CN" dirty="0" smtClean="0"/>
              <a:t>when each user speaks more than 6 words.</a:t>
            </a:r>
          </a:p>
          <a:p>
            <a:r>
              <a:rPr lang="en-US" altLang="zh-CN" dirty="0" smtClean="0"/>
              <a:t>For zigzag</a:t>
            </a:r>
            <a:r>
              <a:rPr lang="en-US" altLang="zh-CN" baseline="0" dirty="0" smtClean="0"/>
              <a:t> decoding on the right side</a:t>
            </a:r>
            <a:r>
              <a:rPr lang="en-US" altLang="zh-CN" dirty="0" smtClean="0"/>
              <a:t>,</a:t>
            </a:r>
            <a:r>
              <a:rPr lang="en-US" altLang="zh-CN" sz="1200" b="0" i="0" u="none" strike="noStrike" kern="1200" baseline="0" dirty="0" smtClean="0">
                <a:solidFill>
                  <a:schemeClr val="tx1"/>
                </a:solidFill>
                <a:latin typeface="+mn-lt"/>
                <a:ea typeface="+mn-ea"/>
                <a:cs typeface="+mn-cs"/>
              </a:rPr>
              <a:t> the performance drops more severely than that of multiple link pairs. The worst case (i.e. 3 users, 6&lt;words) only achieves less than 30% recognition accuracy. Thus we recommend to use </a:t>
            </a:r>
            <a:r>
              <a:rPr lang="en-US" altLang="zh-CN" sz="1200" b="0" i="0" u="none" strike="noStrike" kern="1200" baseline="0" dirty="0" err="1" smtClean="0">
                <a:solidFill>
                  <a:schemeClr val="tx1"/>
                </a:solidFill>
                <a:latin typeface="+mn-lt"/>
                <a:ea typeface="+mn-ea"/>
                <a:cs typeface="+mn-cs"/>
              </a:rPr>
              <a:t>ZigZag</a:t>
            </a:r>
            <a:r>
              <a:rPr lang="en-US" altLang="zh-CN" sz="1200" b="0" i="0" u="none" strike="noStrike" kern="1200" baseline="0" dirty="0" smtClean="0">
                <a:solidFill>
                  <a:schemeClr val="tx1"/>
                </a:solidFill>
                <a:latin typeface="+mn-lt"/>
                <a:ea typeface="+mn-ea"/>
                <a:cs typeface="+mn-cs"/>
              </a:rPr>
              <a:t> cancelation scheme with no more than 2 users who speak fewer than 6 words.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40</a:t>
            </a:fld>
            <a:endParaRPr lang="zh-CN" altLang="en-US"/>
          </a:p>
        </p:txBody>
      </p:sp>
    </p:spTree>
    <p:extLst>
      <p:ext uri="{BB962C8B-B14F-4D97-AF65-F5344CB8AC3E}">
        <p14:creationId xmlns:p14="http://schemas.microsoft.com/office/powerpoint/2010/main" val="15666161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shown in</a:t>
            </a:r>
            <a:r>
              <a:rPr lang="en-US" altLang="zh-CN" baseline="0" dirty="0" smtClean="0"/>
              <a:t> the left figure</a:t>
            </a:r>
            <a:r>
              <a:rPr lang="en-US" altLang="zh-CN" dirty="0" smtClean="0"/>
              <a:t>, although recognition accuracy is pretty low (around</a:t>
            </a:r>
            <a:r>
              <a:rPr lang="en-US" altLang="zh-CN" baseline="0" dirty="0" smtClean="0"/>
              <a:t> </a:t>
            </a:r>
            <a:r>
              <a:rPr lang="en-US" altLang="zh-CN" dirty="0" smtClean="0"/>
              <a:t>18% on average), compared with the probability of random</a:t>
            </a:r>
            <a:r>
              <a:rPr lang="en-US" altLang="zh-CN" baseline="0" dirty="0" smtClean="0"/>
              <a:t> </a:t>
            </a:r>
            <a:r>
              <a:rPr lang="en-US" altLang="zh-CN" dirty="0" smtClean="0"/>
              <a:t>guess (i.e. 1/33=3%), the recognition accuracy is acceptable.</a:t>
            </a:r>
          </a:p>
          <a:p>
            <a:r>
              <a:rPr lang="en-US" altLang="zh-CN" dirty="0" smtClean="0"/>
              <a:t>Performance with target on the </a:t>
            </a:r>
            <a:r>
              <a:rPr lang="en-US" altLang="zh-CN" dirty="0" err="1" smtClean="0"/>
              <a:t>Tx</a:t>
            </a:r>
            <a:r>
              <a:rPr lang="en-US" altLang="zh-CN" dirty="0" smtClean="0"/>
              <a:t> side is better.</a:t>
            </a:r>
          </a:p>
          <a:p>
            <a:r>
              <a:rPr lang="en-US" altLang="zh-CN" dirty="0" smtClean="0"/>
              <a:t>As depicted</a:t>
            </a:r>
            <a:r>
              <a:rPr lang="en-US" altLang="zh-CN" baseline="0" dirty="0" smtClean="0"/>
              <a:t> in right side figure, </a:t>
            </a:r>
            <a:r>
              <a:rPr lang="en-US" altLang="zh-CN" sz="1200" b="0" i="0" u="none" strike="noStrike" kern="1200" baseline="0" dirty="0" smtClean="0">
                <a:solidFill>
                  <a:schemeClr val="tx1"/>
                </a:solidFill>
                <a:latin typeface="+mn-lt"/>
                <a:ea typeface="+mn-ea"/>
                <a:cs typeface="+mn-cs"/>
              </a:rPr>
              <a:t>With trained samples from different views, multiple receivers can enhance through wall performance.</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41</a:t>
            </a:fld>
            <a:endParaRPr lang="zh-CN" altLang="en-US"/>
          </a:p>
        </p:txBody>
      </p:sp>
    </p:spTree>
    <p:extLst>
      <p:ext uri="{BB962C8B-B14F-4D97-AF65-F5344CB8AC3E}">
        <p14:creationId xmlns:p14="http://schemas.microsoft.com/office/powerpoint/2010/main" val="2394167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evaluate </a:t>
            </a:r>
            <a:r>
              <a:rPr lang="en-US" altLang="zh-CN" dirty="0" err="1" smtClean="0"/>
              <a:t>WiHear’s</a:t>
            </a:r>
            <a:r>
              <a:rPr lang="en-US" altLang="zh-CN" dirty="0" smtClean="0"/>
              <a:t> </a:t>
            </a:r>
            <a:r>
              <a:rPr lang="en-US" altLang="zh-CN" dirty="0" smtClean="0">
                <a:solidFill>
                  <a:srgbClr val="C00000"/>
                </a:solidFill>
              </a:rPr>
              <a:t>Resistance to Environmental Dynamics.</a:t>
            </a:r>
          </a:p>
          <a:p>
            <a:r>
              <a:rPr lang="en-US" altLang="zh-CN" sz="1200" b="0" i="0" u="none" strike="noStrike" kern="1200" baseline="0" dirty="0" smtClean="0">
                <a:solidFill>
                  <a:schemeClr val="tx1"/>
                </a:solidFill>
                <a:latin typeface="+mn-lt"/>
                <a:ea typeface="+mn-ea"/>
                <a:cs typeface="+mn-cs"/>
              </a:rPr>
              <a:t>We let one user repeatedly speak a 4-word sentence. For each of the following 3 cases, we collect the radio sequences of speaking the repeated 4-word sentence for 30 times and draw the combined waveform.</a:t>
            </a:r>
          </a:p>
          <a:p>
            <a:r>
              <a:rPr lang="en-US" altLang="zh-CN" sz="1200" b="0" i="0" u="none" strike="noStrike" kern="1200" baseline="0" dirty="0" smtClean="0">
                <a:solidFill>
                  <a:schemeClr val="tx1"/>
                </a:solidFill>
                <a:latin typeface="+mn-lt"/>
                <a:ea typeface="+mn-ea"/>
                <a:cs typeface="+mn-cs"/>
              </a:rPr>
              <a:t>For the first case, we remain the surroundings stable. As shown in the upper side figure, we can easily recognize 4 words that user speaks.</a:t>
            </a:r>
          </a:p>
          <a:p>
            <a:r>
              <a:rPr lang="en-US" altLang="zh-CN" sz="1200" b="0" i="0" u="none" strike="noStrike" kern="1200" baseline="0" dirty="0" smtClean="0">
                <a:solidFill>
                  <a:schemeClr val="tx1"/>
                </a:solidFill>
                <a:latin typeface="+mn-lt"/>
                <a:ea typeface="+mn-ea"/>
                <a:cs typeface="+mn-cs"/>
              </a:rPr>
              <a:t>For the second case, we let three men randomly stroll in the room but always keep 3 m away from the </a:t>
            </a:r>
            <a:r>
              <a:rPr lang="en-US" altLang="zh-CN" sz="1200" b="0" i="0" u="none" strike="noStrike" kern="1200" baseline="0" dirty="0" err="1" smtClean="0">
                <a:solidFill>
                  <a:schemeClr val="tx1"/>
                </a:solidFill>
                <a:latin typeface="+mn-lt"/>
                <a:ea typeface="+mn-ea"/>
                <a:cs typeface="+mn-cs"/>
              </a:rPr>
              <a:t>WiHear’s</a:t>
            </a:r>
            <a:r>
              <a:rPr lang="en-US" altLang="zh-CN" sz="1200" b="0" i="0" u="none" strike="noStrike" kern="1200" baseline="0" dirty="0" smtClean="0">
                <a:solidFill>
                  <a:schemeClr val="tx1"/>
                </a:solidFill>
                <a:latin typeface="+mn-lt"/>
                <a:ea typeface="+mn-ea"/>
                <a:cs typeface="+mn-cs"/>
              </a:rPr>
              <a:t> link pair. As shown in the middle, the words</a:t>
            </a:r>
          </a:p>
          <a:p>
            <a:r>
              <a:rPr lang="en-US" altLang="zh-CN" sz="1200" b="0" i="0" u="none" strike="noStrike" kern="1200" baseline="0" dirty="0" smtClean="0">
                <a:solidFill>
                  <a:schemeClr val="tx1"/>
                </a:solidFill>
                <a:latin typeface="+mn-lt"/>
                <a:ea typeface="+mn-ea"/>
                <a:cs typeface="+mn-cs"/>
              </a:rPr>
              <a:t>can still be correctly detected even though the waveform is loose compared with the first case.</a:t>
            </a:r>
          </a:p>
          <a:p>
            <a:r>
              <a:rPr lang="en-US" altLang="zh-CN" sz="1200" b="0" i="0" u="none" strike="noStrike" kern="1200" baseline="0" dirty="0" smtClean="0">
                <a:solidFill>
                  <a:schemeClr val="tx1"/>
                </a:solidFill>
                <a:latin typeface="+mn-lt"/>
                <a:ea typeface="+mn-ea"/>
                <a:cs typeface="+mn-cs"/>
              </a:rPr>
              <a:t>For the third case, we use a mobile phone to communicate with an AP (e.g. surfing online) and keep them 3 m away from </a:t>
            </a:r>
            <a:r>
              <a:rPr lang="en-US" altLang="zh-CN" sz="1200" b="0" i="0" u="none" strike="noStrike" kern="1200" baseline="0" dirty="0" err="1" smtClean="0">
                <a:solidFill>
                  <a:schemeClr val="tx1"/>
                </a:solidFill>
                <a:latin typeface="+mn-lt"/>
                <a:ea typeface="+mn-ea"/>
                <a:cs typeface="+mn-cs"/>
              </a:rPr>
              <a:t>WiHear’s</a:t>
            </a:r>
            <a:r>
              <a:rPr lang="en-US" altLang="zh-CN" sz="1200" b="0" i="0" u="none" strike="noStrike" kern="1200" baseline="0" dirty="0" smtClean="0">
                <a:solidFill>
                  <a:schemeClr val="tx1"/>
                </a:solidFill>
                <a:latin typeface="+mn-lt"/>
                <a:ea typeface="+mn-ea"/>
                <a:cs typeface="+mn-cs"/>
              </a:rPr>
              <a:t> link pair. As shown in the bottom, the generated waveform fluctuates a little compared with the first case, but still recognizable.</a:t>
            </a:r>
          </a:p>
        </p:txBody>
      </p:sp>
      <p:sp>
        <p:nvSpPr>
          <p:cNvPr id="4" name="灯片编号占位符 3"/>
          <p:cNvSpPr>
            <a:spLocks noGrp="1"/>
          </p:cNvSpPr>
          <p:nvPr>
            <p:ph type="sldNum" sz="quarter" idx="10"/>
          </p:nvPr>
        </p:nvSpPr>
        <p:spPr/>
        <p:txBody>
          <a:bodyPr/>
          <a:lstStyle/>
          <a:p>
            <a:fld id="{243C5C3F-22FD-4E8C-B6F7-EFBC6A154A59}" type="slidenum">
              <a:rPr lang="zh-CN" altLang="en-US" smtClean="0"/>
              <a:t>42</a:t>
            </a:fld>
            <a:endParaRPr lang="zh-CN" altLang="en-US"/>
          </a:p>
        </p:txBody>
      </p:sp>
    </p:spTree>
    <p:extLst>
      <p:ext uri="{BB962C8B-B14F-4D97-AF65-F5344CB8AC3E}">
        <p14:creationId xmlns:p14="http://schemas.microsoft.com/office/powerpoint/2010/main" val="97832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By detecting and analyzing signal reflection,</a:t>
            </a:r>
            <a:r>
              <a:rPr lang="en-US" altLang="zh-CN" baseline="0" dirty="0" smtClean="0"/>
              <a:t> </a:t>
            </a:r>
            <a:r>
              <a:rPr lang="en-US" altLang="zh-CN" dirty="0" smtClean="0"/>
              <a:t>they enable Wi-Fi to “SEE” the target objects.</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5</a:t>
            </a:fld>
            <a:endParaRPr lang="zh-CN" altLang="en-US"/>
          </a:p>
        </p:txBody>
      </p:sp>
    </p:spTree>
    <p:extLst>
      <p:ext uri="{BB962C8B-B14F-4D97-AF65-F5344CB8AC3E}">
        <p14:creationId xmlns:p14="http://schemas.microsoft.com/office/powerpoint/2010/main" val="31367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a:t>
            </a:r>
            <a:r>
              <a:rPr lang="en-US" altLang="zh-CN" baseline="0" dirty="0" smtClean="0"/>
              <a:t> paper, we ask the following question: </a:t>
            </a:r>
            <a:r>
              <a:rPr lang="en-US" altLang="zh-CN" b="0" dirty="0" smtClean="0">
                <a:solidFill>
                  <a:srgbClr val="C00000"/>
                </a:solidFill>
              </a:rPr>
              <a:t>Can we enable Wi-Fi signals to HEAR talks ?</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6</a:t>
            </a:fld>
            <a:endParaRPr lang="zh-CN" altLang="en-US"/>
          </a:p>
        </p:txBody>
      </p:sp>
    </p:spTree>
    <p:extLst>
      <p:ext uri="{BB962C8B-B14F-4D97-AF65-F5344CB8AC3E}">
        <p14:creationId xmlns:p14="http://schemas.microsoft.com/office/powerpoint/2010/main" val="231880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present </a:t>
            </a:r>
            <a:r>
              <a:rPr lang="en-US" altLang="zh-CN" baseline="0" dirty="0" err="1" smtClean="0"/>
              <a:t>WiHear</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243C5C3F-22FD-4E8C-B6F7-EFBC6A154A59}" type="slidenum">
              <a:rPr lang="zh-CN" altLang="en-US" smtClean="0"/>
              <a:t>7</a:t>
            </a:fld>
            <a:endParaRPr lang="zh-CN" altLang="en-US"/>
          </a:p>
        </p:txBody>
      </p:sp>
    </p:spTree>
    <p:extLst>
      <p:ext uri="{BB962C8B-B14F-4D97-AF65-F5344CB8AC3E}">
        <p14:creationId xmlns:p14="http://schemas.microsoft.com/office/powerpoint/2010/main" val="12909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So what is </a:t>
            </a:r>
            <a:r>
              <a:rPr lang="en-US" altLang="zh-CN" dirty="0" err="1" smtClean="0"/>
              <a:t>WiHear</a:t>
            </a:r>
            <a:r>
              <a:rPr lang="en-US" altLang="zh-CN" dirty="0" smtClean="0"/>
              <a:t>?</a:t>
            </a:r>
            <a:endParaRPr lang="zh-CN" altLang="en-US" dirty="0"/>
          </a:p>
        </p:txBody>
      </p:sp>
      <p:sp>
        <p:nvSpPr>
          <p:cNvPr id="4" name="Slide Number Placeholder 3"/>
          <p:cNvSpPr>
            <a:spLocks noGrp="1"/>
          </p:cNvSpPr>
          <p:nvPr>
            <p:ph type="sldNum" sz="quarter" idx="10"/>
          </p:nvPr>
        </p:nvSpPr>
        <p:spPr/>
        <p:txBody>
          <a:bodyPr/>
          <a:lstStyle/>
          <a:p>
            <a:fld id="{C7ECB07F-840A-4939-8C03-6E6043E3F5A3}" type="slidenum">
              <a:rPr lang="zh-CN" altLang="en-US" smtClean="0"/>
              <a:t>8</a:t>
            </a:fld>
            <a:endParaRPr lang="zh-CN" altLang="en-US"/>
          </a:p>
        </p:txBody>
      </p:sp>
    </p:spTree>
    <p:extLst>
      <p:ext uri="{BB962C8B-B14F-4D97-AF65-F5344CB8AC3E}">
        <p14:creationId xmlns:p14="http://schemas.microsoft.com/office/powerpoint/2010/main" val="177365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key insight of </a:t>
            </a:r>
            <a:r>
              <a:rPr lang="en-US" altLang="zh-CN" dirty="0" err="1" smtClean="0"/>
              <a:t>WiHear</a:t>
            </a:r>
            <a:r>
              <a:rPr lang="en-US" altLang="zh-CN" dirty="0" smtClean="0"/>
              <a:t> is to sense and recognize the radiometric impact of mouth movement on </a:t>
            </a:r>
            <a:r>
              <a:rPr lang="en-US" altLang="zh-CN" dirty="0" err="1" smtClean="0"/>
              <a:t>WiFi</a:t>
            </a:r>
            <a:r>
              <a:rPr lang="en-US" altLang="zh-CN" dirty="0" smtClean="0"/>
              <a:t> signals.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WiHear</a:t>
            </a:r>
            <a:r>
              <a:rPr lang="en-US" altLang="zh-CN" dirty="0" smtClean="0"/>
              <a:t> exploits the radiometric characteristics of mouth</a:t>
            </a:r>
            <a:r>
              <a:rPr lang="en-US" altLang="zh-CN" baseline="0" dirty="0" smtClean="0"/>
              <a:t> </a:t>
            </a:r>
            <a:r>
              <a:rPr lang="en-US" altLang="zh-CN" dirty="0" smtClean="0"/>
              <a:t>movements to analyze micro-motion in a non-invasive</a:t>
            </a:r>
            <a:r>
              <a:rPr lang="en-US" altLang="zh-CN" baseline="0" dirty="0" smtClean="0"/>
              <a:t> </a:t>
            </a:r>
            <a:r>
              <a:rPr lang="en-US" altLang="zh-CN" dirty="0" smtClean="0"/>
              <a:t>and device-free manner.</a:t>
            </a:r>
            <a:endParaRPr lang="zh-CN" altLang="en-US" dirty="0" smtClean="0"/>
          </a:p>
        </p:txBody>
      </p:sp>
      <p:sp>
        <p:nvSpPr>
          <p:cNvPr id="4" name="Slide Number Placeholder 3"/>
          <p:cNvSpPr>
            <a:spLocks noGrp="1"/>
          </p:cNvSpPr>
          <p:nvPr>
            <p:ph type="sldNum" sz="quarter" idx="10"/>
          </p:nvPr>
        </p:nvSpPr>
        <p:spPr/>
        <p:txBody>
          <a:bodyPr/>
          <a:lstStyle/>
          <a:p>
            <a:fld id="{C7ECB07F-840A-4939-8C03-6E6043E3F5A3}" type="slidenum">
              <a:rPr lang="zh-CN" altLang="en-US" smtClean="0"/>
              <a:t>9</a:t>
            </a:fld>
            <a:endParaRPr lang="zh-CN" altLang="en-US"/>
          </a:p>
        </p:txBody>
      </p:sp>
    </p:spTree>
    <p:extLst>
      <p:ext uri="{BB962C8B-B14F-4D97-AF65-F5344CB8AC3E}">
        <p14:creationId xmlns:p14="http://schemas.microsoft.com/office/powerpoint/2010/main" val="144806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23741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36357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3696410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131372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108242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427297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143278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1166404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90382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336849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DED46A5-2FC0-4C01-88F6-606DB818D9A6}" type="datetimeFigureOut">
              <a:rPr lang="zh-CN" altLang="en-US" smtClean="0"/>
              <a:t>2014/9/6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388400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ED46A5-2FC0-4C01-88F6-606DB818D9A6}" type="datetimeFigureOut">
              <a:rPr lang="zh-CN" altLang="en-US" smtClean="0"/>
              <a:t>2014/9/6</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7EA3C0-0E09-4F1C-9D17-0C8981E1D1EF}" type="slidenum">
              <a:rPr lang="zh-CN" altLang="en-US" smtClean="0"/>
              <a:t>‹#›</a:t>
            </a:fld>
            <a:endParaRPr lang="zh-CN" altLang="en-US"/>
          </a:p>
        </p:txBody>
      </p:sp>
    </p:spTree>
    <p:extLst>
      <p:ext uri="{BB962C8B-B14F-4D97-AF65-F5344CB8AC3E}">
        <p14:creationId xmlns:p14="http://schemas.microsoft.com/office/powerpoint/2010/main" val="2444367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emf"/><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emf"/><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2999" y="2162628"/>
            <a:ext cx="6858000" cy="1074057"/>
          </a:xfrm>
        </p:spPr>
        <p:txBody>
          <a:bodyPr>
            <a:normAutofit fontScale="90000"/>
          </a:bodyPr>
          <a:lstStyle/>
          <a:p>
            <a:r>
              <a:rPr lang="en-US" altLang="zh-CN" b="1" dirty="0" smtClean="0">
                <a:solidFill>
                  <a:srgbClr val="C00000"/>
                </a:solidFill>
                <a:latin typeface="+mn-lt"/>
              </a:rPr>
              <a:t>We Can Hear You with Wi-Fi !</a:t>
            </a:r>
            <a:endParaRPr lang="zh-CN" altLang="en-US" b="1" dirty="0">
              <a:solidFill>
                <a:srgbClr val="C00000"/>
              </a:solidFill>
              <a:latin typeface="+mn-lt"/>
            </a:endParaRPr>
          </a:p>
        </p:txBody>
      </p:sp>
      <p:sp>
        <p:nvSpPr>
          <p:cNvPr id="3" name="副标题 2"/>
          <p:cNvSpPr>
            <a:spLocks noGrp="1"/>
          </p:cNvSpPr>
          <p:nvPr>
            <p:ph type="subTitle" idx="1"/>
          </p:nvPr>
        </p:nvSpPr>
        <p:spPr>
          <a:xfrm>
            <a:off x="188685" y="3908989"/>
            <a:ext cx="8766629" cy="2834859"/>
          </a:xfrm>
        </p:spPr>
        <p:txBody>
          <a:bodyPr>
            <a:normAutofit/>
          </a:bodyPr>
          <a:lstStyle/>
          <a:p>
            <a:r>
              <a:rPr lang="en-US" altLang="zh-CN" sz="2400" b="1" dirty="0" err="1" smtClean="0">
                <a:solidFill>
                  <a:schemeClr val="tx1">
                    <a:lumMod val="50000"/>
                    <a:lumOff val="50000"/>
                  </a:schemeClr>
                </a:solidFill>
              </a:rPr>
              <a:t>Guanhua</a:t>
            </a:r>
            <a:r>
              <a:rPr lang="en-US" altLang="zh-CN" sz="2400" b="1" dirty="0" smtClean="0">
                <a:solidFill>
                  <a:schemeClr val="tx1">
                    <a:lumMod val="50000"/>
                    <a:lumOff val="50000"/>
                  </a:schemeClr>
                </a:solidFill>
              </a:rPr>
              <a:t> Wang</a:t>
            </a:r>
          </a:p>
          <a:p>
            <a:r>
              <a:rPr lang="en-US" altLang="zh-CN" sz="1500" b="1" dirty="0" smtClean="0">
                <a:solidFill>
                  <a:schemeClr val="tx1">
                    <a:lumMod val="50000"/>
                    <a:lumOff val="50000"/>
                  </a:schemeClr>
                </a:solidFill>
              </a:rPr>
              <a:t> </a:t>
            </a:r>
          </a:p>
          <a:p>
            <a:r>
              <a:rPr lang="en-US" altLang="zh-CN" sz="2400" dirty="0" err="1" smtClean="0">
                <a:solidFill>
                  <a:schemeClr val="tx1">
                    <a:lumMod val="50000"/>
                    <a:lumOff val="50000"/>
                  </a:schemeClr>
                </a:solidFill>
              </a:rPr>
              <a:t>Yongpan</a:t>
            </a:r>
            <a:r>
              <a:rPr lang="en-US" altLang="zh-CN" sz="2400" dirty="0" smtClean="0">
                <a:solidFill>
                  <a:schemeClr val="tx1">
                    <a:lumMod val="50000"/>
                    <a:lumOff val="50000"/>
                  </a:schemeClr>
                </a:solidFill>
              </a:rPr>
              <a:t> Zou, </a:t>
            </a:r>
            <a:r>
              <a:rPr lang="en-US" altLang="zh-CN" sz="2400" dirty="0" err="1" smtClean="0">
                <a:solidFill>
                  <a:schemeClr val="tx1">
                    <a:lumMod val="50000"/>
                    <a:lumOff val="50000"/>
                  </a:schemeClr>
                </a:solidFill>
              </a:rPr>
              <a:t>Zimu</a:t>
            </a:r>
            <a:r>
              <a:rPr lang="en-US" altLang="zh-CN" sz="2400" dirty="0" smtClean="0">
                <a:solidFill>
                  <a:schemeClr val="tx1">
                    <a:lumMod val="50000"/>
                    <a:lumOff val="50000"/>
                  </a:schemeClr>
                </a:solidFill>
              </a:rPr>
              <a:t> Zhou, </a:t>
            </a:r>
            <a:r>
              <a:rPr lang="en-US" altLang="zh-CN" sz="2400" dirty="0" err="1" smtClean="0">
                <a:solidFill>
                  <a:schemeClr val="tx1">
                    <a:lumMod val="50000"/>
                    <a:lumOff val="50000"/>
                  </a:schemeClr>
                </a:solidFill>
              </a:rPr>
              <a:t>Kaishun</a:t>
            </a:r>
            <a:r>
              <a:rPr lang="en-US" altLang="zh-CN" sz="2400" dirty="0" smtClean="0">
                <a:solidFill>
                  <a:schemeClr val="tx1">
                    <a:lumMod val="50000"/>
                    <a:lumOff val="50000"/>
                  </a:schemeClr>
                </a:solidFill>
              </a:rPr>
              <a:t> Wu, Lionel M. Ni</a:t>
            </a:r>
          </a:p>
          <a:p>
            <a:endParaRPr lang="en-US" altLang="zh-CN" sz="2000" b="1" dirty="0" smtClean="0">
              <a:solidFill>
                <a:schemeClr val="tx1">
                  <a:lumMod val="50000"/>
                  <a:lumOff val="50000"/>
                </a:schemeClr>
              </a:solidFill>
            </a:endParaRPr>
          </a:p>
          <a:p>
            <a:r>
              <a:rPr lang="en-US" altLang="zh-CN" sz="2200" i="1" dirty="0" smtClean="0">
                <a:solidFill>
                  <a:schemeClr val="tx1">
                    <a:lumMod val="50000"/>
                    <a:lumOff val="50000"/>
                  </a:schemeClr>
                </a:solidFill>
              </a:rPr>
              <a:t>Hong Kong University of Science and Technology</a:t>
            </a:r>
          </a:p>
          <a:p>
            <a:endParaRPr lang="en-US" altLang="zh-CN" sz="2400" i="1" dirty="0">
              <a:solidFill>
                <a:schemeClr val="tx1">
                  <a:lumMod val="50000"/>
                  <a:lumOff val="50000"/>
                </a:schemeClr>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85" y="265188"/>
            <a:ext cx="3160485" cy="1012976"/>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8114" y="0"/>
            <a:ext cx="4267200" cy="1376172"/>
          </a:xfrm>
          <a:prstGeom prst="rect">
            <a:avLst/>
          </a:prstGeom>
        </p:spPr>
      </p:pic>
    </p:spTree>
    <p:extLst>
      <p:ext uri="{BB962C8B-B14F-4D97-AF65-F5344CB8AC3E}">
        <p14:creationId xmlns:p14="http://schemas.microsoft.com/office/powerpoint/2010/main" val="3384922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C00000"/>
                </a:solidFill>
              </a:rPr>
              <a:t>Hearing through walls and doors</a:t>
            </a:r>
            <a:endParaRPr lang="zh-CN" altLang="en-US" b="1" dirty="0">
              <a:solidFill>
                <a:srgbClr val="C00000"/>
              </a:solidFill>
            </a:endParaRPr>
          </a:p>
        </p:txBody>
      </p:sp>
      <p:pic>
        <p:nvPicPr>
          <p:cNvPr id="6" name="Picture 5"/>
          <p:cNvPicPr>
            <a:picLocks noChangeAspect="1"/>
          </p:cNvPicPr>
          <p:nvPr/>
        </p:nvPicPr>
        <p:blipFill rotWithShape="1">
          <a:blip r:embed="rId3"/>
          <a:srcRect l="1543" r="82609" b="30775"/>
          <a:stretch/>
        </p:blipFill>
        <p:spPr>
          <a:xfrm>
            <a:off x="3097032" y="1971575"/>
            <a:ext cx="794755" cy="35494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976" y="2482128"/>
            <a:ext cx="762106" cy="2886478"/>
          </a:xfrm>
          <a:prstGeom prst="rect">
            <a:avLst/>
          </a:prstGeom>
        </p:spPr>
      </p:pic>
      <p:pic>
        <p:nvPicPr>
          <p:cNvPr id="9" name="Picture 8"/>
          <p:cNvPicPr>
            <a:picLocks noChangeAspect="1"/>
          </p:cNvPicPr>
          <p:nvPr/>
        </p:nvPicPr>
        <p:blipFill>
          <a:blip r:embed="rId5"/>
          <a:stretch>
            <a:fillRect/>
          </a:stretch>
        </p:blipFill>
        <p:spPr>
          <a:xfrm rot="2837660">
            <a:off x="6498512" y="2876828"/>
            <a:ext cx="518205" cy="499915"/>
          </a:xfrm>
          <a:prstGeom prst="rect">
            <a:avLst/>
          </a:prstGeom>
        </p:spPr>
      </p:pic>
      <p:sp>
        <p:nvSpPr>
          <p:cNvPr id="10" name="圆角矩形标注 6"/>
          <p:cNvSpPr/>
          <p:nvPr/>
        </p:nvSpPr>
        <p:spPr>
          <a:xfrm>
            <a:off x="3320970" y="1458200"/>
            <a:ext cx="2564510" cy="457307"/>
          </a:xfrm>
          <a:prstGeom prst="wedgeRoundRectCallout">
            <a:avLst>
              <a:gd name="adj1" fmla="val 38833"/>
              <a:gd name="adj2" fmla="val 244766"/>
              <a:gd name="adj3" fmla="val 16667"/>
            </a:avLst>
          </a:prstGeom>
          <a:ln w="285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800" dirty="0" smtClean="0">
                <a:solidFill>
                  <a:schemeClr val="bg1">
                    <a:lumMod val="50000"/>
                  </a:schemeClr>
                </a:solidFill>
              </a:rPr>
              <a:t>I am upset.</a:t>
            </a:r>
            <a:endParaRPr lang="zh-CN" altLang="en-US" sz="2800" dirty="0">
              <a:solidFill>
                <a:schemeClr val="bg1">
                  <a:lumMod val="50000"/>
                </a:schemeClr>
              </a:solidFill>
            </a:endParaRPr>
          </a:p>
        </p:txBody>
      </p:sp>
      <p:sp>
        <p:nvSpPr>
          <p:cNvPr id="11" name="Rounded Rectangle 10"/>
          <p:cNvSpPr/>
          <p:nvPr/>
        </p:nvSpPr>
        <p:spPr>
          <a:xfrm>
            <a:off x="2680080" y="5629739"/>
            <a:ext cx="3783840" cy="100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Understanding complicated human behavior (e.g. mood)</a:t>
            </a:r>
            <a:endParaRPr lang="zh-CN" altLang="en-US" sz="2400" dirty="0"/>
          </a:p>
        </p:txBody>
      </p:sp>
      <p:pic>
        <p:nvPicPr>
          <p:cNvPr id="12"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7274" y="2349816"/>
            <a:ext cx="1576101" cy="1109575"/>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50" y="3459391"/>
            <a:ext cx="1570127" cy="1570127"/>
          </a:xfrm>
          <a:prstGeom prst="rect">
            <a:avLst/>
          </a:prstGeom>
        </p:spPr>
      </p:pic>
    </p:spTree>
    <p:extLst>
      <p:ext uri="{BB962C8B-B14F-4D97-AF65-F5344CB8AC3E}">
        <p14:creationId xmlns:p14="http://schemas.microsoft.com/office/powerpoint/2010/main" val="39189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4.02985E-6 0.02912 L -0.47224 0.16074 " pathEditMode="fixed" rAng="0" ptsTypes="AA">
                                      <p:cBhvr>
                                        <p:cTn id="17" dur="2000" fill="hold"/>
                                        <p:tgtEl>
                                          <p:spTgt spid="9"/>
                                        </p:tgtEl>
                                        <p:attrNameLst>
                                          <p:attrName>ppt_x</p:attrName>
                                          <p:attrName>ppt_y</p:attrName>
                                        </p:attrNameLst>
                                      </p:cBhvr>
                                      <p:rCtr x="-23620" y="6570"/>
                                    </p:animMotion>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rgbClr val="C00000"/>
                </a:solidFill>
              </a:rPr>
              <a:t>Hearing multiple people simultaneously</a:t>
            </a:r>
            <a:endParaRPr lang="zh-CN" altLang="en-US"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3244" y="1985761"/>
            <a:ext cx="762106" cy="28864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1985761"/>
            <a:ext cx="828791" cy="2981741"/>
          </a:xfrm>
          <a:prstGeom prst="rect">
            <a:avLst/>
          </a:prstGeom>
        </p:spPr>
      </p:pic>
      <p:pic>
        <p:nvPicPr>
          <p:cNvPr id="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5246" y="2700343"/>
            <a:ext cx="2205362" cy="1552575"/>
          </a:xfrm>
          <a:prstGeom prst="rect">
            <a:avLst/>
          </a:prstGeom>
        </p:spPr>
      </p:pic>
      <p:sp>
        <p:nvSpPr>
          <p:cNvPr id="14" name="Rounded Rectangle 13"/>
          <p:cNvSpPr/>
          <p:nvPr/>
        </p:nvSpPr>
        <p:spPr>
          <a:xfrm>
            <a:off x="3118407" y="4466212"/>
            <a:ext cx="2907186" cy="100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MIMO Technology</a:t>
            </a:r>
            <a:endParaRPr lang="zh-CN" altLang="en-US" sz="2400" dirty="0"/>
          </a:p>
        </p:txBody>
      </p:sp>
      <p:sp>
        <p:nvSpPr>
          <p:cNvPr id="15" name="Freeform 14"/>
          <p:cNvSpPr/>
          <p:nvPr/>
        </p:nvSpPr>
        <p:spPr>
          <a:xfrm>
            <a:off x="1364566" y="2180492"/>
            <a:ext cx="2827606" cy="998806"/>
          </a:xfrm>
          <a:custGeom>
            <a:avLst/>
            <a:gdLst>
              <a:gd name="connsiteX0" fmla="*/ 2827606 w 2827606"/>
              <a:gd name="connsiteY0" fmla="*/ 998806 h 998806"/>
              <a:gd name="connsiteX1" fmla="*/ 126609 w 2827606"/>
              <a:gd name="connsiteY1" fmla="*/ 0 h 998806"/>
              <a:gd name="connsiteX2" fmla="*/ 0 w 2827606"/>
              <a:gd name="connsiteY2" fmla="*/ 309490 h 998806"/>
              <a:gd name="connsiteX3" fmla="*/ 2827606 w 2827606"/>
              <a:gd name="connsiteY3" fmla="*/ 998806 h 998806"/>
            </a:gdLst>
            <a:ahLst/>
            <a:cxnLst>
              <a:cxn ang="0">
                <a:pos x="connsiteX0" y="connsiteY0"/>
              </a:cxn>
              <a:cxn ang="0">
                <a:pos x="connsiteX1" y="connsiteY1"/>
              </a:cxn>
              <a:cxn ang="0">
                <a:pos x="connsiteX2" y="connsiteY2"/>
              </a:cxn>
              <a:cxn ang="0">
                <a:pos x="connsiteX3" y="connsiteY3"/>
              </a:cxn>
            </a:cxnLst>
            <a:rect l="l" t="t" r="r" b="b"/>
            <a:pathLst>
              <a:path w="2827606" h="998806">
                <a:moveTo>
                  <a:pt x="2827606" y="998806"/>
                </a:moveTo>
                <a:lnTo>
                  <a:pt x="126609" y="0"/>
                </a:lnTo>
                <a:lnTo>
                  <a:pt x="0" y="309490"/>
                </a:lnTo>
                <a:lnTo>
                  <a:pt x="2827606" y="99880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5"/>
          <p:cNvSpPr/>
          <p:nvPr/>
        </p:nvSpPr>
        <p:spPr>
          <a:xfrm>
            <a:off x="5620608" y="2152357"/>
            <a:ext cx="2243232" cy="1026941"/>
          </a:xfrm>
          <a:custGeom>
            <a:avLst/>
            <a:gdLst>
              <a:gd name="connsiteX0" fmla="*/ 0 w 2293034"/>
              <a:gd name="connsiteY0" fmla="*/ 956603 h 956603"/>
              <a:gd name="connsiteX1" fmla="*/ 2250831 w 2293034"/>
              <a:gd name="connsiteY1" fmla="*/ 0 h 956603"/>
              <a:gd name="connsiteX2" fmla="*/ 2293034 w 2293034"/>
              <a:gd name="connsiteY2" fmla="*/ 351692 h 956603"/>
              <a:gd name="connsiteX3" fmla="*/ 0 w 2293034"/>
              <a:gd name="connsiteY3" fmla="*/ 956603 h 956603"/>
            </a:gdLst>
            <a:ahLst/>
            <a:cxnLst>
              <a:cxn ang="0">
                <a:pos x="connsiteX0" y="connsiteY0"/>
              </a:cxn>
              <a:cxn ang="0">
                <a:pos x="connsiteX1" y="connsiteY1"/>
              </a:cxn>
              <a:cxn ang="0">
                <a:pos x="connsiteX2" y="connsiteY2"/>
              </a:cxn>
              <a:cxn ang="0">
                <a:pos x="connsiteX3" y="connsiteY3"/>
              </a:cxn>
            </a:cxnLst>
            <a:rect l="l" t="t" r="r" b="b"/>
            <a:pathLst>
              <a:path w="2293034" h="956603">
                <a:moveTo>
                  <a:pt x="0" y="956603"/>
                </a:moveTo>
                <a:lnTo>
                  <a:pt x="2250831" y="0"/>
                </a:lnTo>
                <a:lnTo>
                  <a:pt x="2293034" y="351692"/>
                </a:lnTo>
                <a:lnTo>
                  <a:pt x="0" y="95660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ounded Rectangle 16"/>
          <p:cNvSpPr/>
          <p:nvPr/>
        </p:nvSpPr>
        <p:spPr>
          <a:xfrm>
            <a:off x="2650548" y="5682086"/>
            <a:ext cx="3842903" cy="10025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Easy to be implemented in commercial Wi-Fi products</a:t>
            </a:r>
            <a:endParaRPr lang="zh-CN" altLang="en-US" sz="2400" dirty="0"/>
          </a:p>
        </p:txBody>
      </p:sp>
    </p:spTree>
    <p:extLst>
      <p:ext uri="{BB962C8B-B14F-4D97-AF65-F5344CB8AC3E}">
        <p14:creationId xmlns:p14="http://schemas.microsoft.com/office/powerpoint/2010/main" val="364175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87707" y="2248517"/>
            <a:ext cx="7886700" cy="1325563"/>
          </a:xfrm>
        </p:spPr>
        <p:txBody>
          <a:bodyPr/>
          <a:lstStyle/>
          <a:p>
            <a:r>
              <a:rPr lang="en-US" altLang="zh-CN" dirty="0" smtClean="0">
                <a:solidFill>
                  <a:schemeClr val="tx1">
                    <a:lumMod val="50000"/>
                    <a:lumOff val="50000"/>
                  </a:schemeClr>
                </a:solidFill>
              </a:rPr>
              <a:t>How does </a:t>
            </a:r>
            <a:r>
              <a:rPr lang="en-US" altLang="zh-CN" dirty="0" err="1" smtClean="0">
                <a:solidFill>
                  <a:schemeClr val="tx1">
                    <a:lumMod val="50000"/>
                    <a:lumOff val="50000"/>
                  </a:schemeClr>
                </a:solidFill>
              </a:rPr>
              <a:t>WiHear</a:t>
            </a:r>
            <a:r>
              <a:rPr lang="en-US" altLang="zh-CN" dirty="0" smtClean="0">
                <a:solidFill>
                  <a:schemeClr val="tx1">
                    <a:lumMod val="50000"/>
                    <a:lumOff val="50000"/>
                  </a:schemeClr>
                </a:solidFill>
              </a:rPr>
              <a:t> work?</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1284072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smtClean="0">
                <a:solidFill>
                  <a:srgbClr val="C00000"/>
                </a:solidFill>
              </a:rPr>
              <a:t>WiHear</a:t>
            </a:r>
            <a:r>
              <a:rPr lang="en-US" altLang="zh-CN" b="1" dirty="0" smtClean="0">
                <a:solidFill>
                  <a:srgbClr val="C00000"/>
                </a:solidFill>
              </a:rPr>
              <a:t> Framework</a:t>
            </a:r>
            <a:endParaRPr lang="zh-CN" altLang="en-US" b="1" dirty="0">
              <a:solidFill>
                <a:srgbClr val="C00000"/>
              </a:solidFill>
            </a:endParaRPr>
          </a:p>
        </p:txBody>
      </p:sp>
      <p:sp>
        <p:nvSpPr>
          <p:cNvPr id="4" name="Rectangle 9"/>
          <p:cNvSpPr/>
          <p:nvPr/>
        </p:nvSpPr>
        <p:spPr>
          <a:xfrm>
            <a:off x="5874310" y="2021380"/>
            <a:ext cx="2243637" cy="4304018"/>
          </a:xfrm>
          <a:prstGeom prst="rect">
            <a:avLst/>
          </a:prstGeom>
          <a:solidFill>
            <a:sysClr val="window" lastClr="FFFFFF"/>
          </a:solidFill>
          <a:ln w="28575" cap="flat" cmpd="sng" algn="ctr">
            <a:solidFill>
              <a:srgbClr val="FFC000"/>
            </a:solidFill>
            <a:prstDash val="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5" name="Rectangle 4"/>
          <p:cNvSpPr/>
          <p:nvPr/>
        </p:nvSpPr>
        <p:spPr>
          <a:xfrm>
            <a:off x="5999646" y="3645746"/>
            <a:ext cx="2047556" cy="6752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Feature Extraction</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6" name="Rectangle 5"/>
          <p:cNvSpPr/>
          <p:nvPr/>
        </p:nvSpPr>
        <p:spPr>
          <a:xfrm>
            <a:off x="5999646" y="2207950"/>
            <a:ext cx="2047556" cy="68931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Classification &amp; Error Correction</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 name="Right Arrow 8"/>
          <p:cNvSpPr/>
          <p:nvPr/>
        </p:nvSpPr>
        <p:spPr>
          <a:xfrm rot="16200000">
            <a:off x="6671002" y="3083879"/>
            <a:ext cx="704844" cy="35731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8" name="TextBox 10"/>
          <p:cNvSpPr txBox="1"/>
          <p:nvPr/>
        </p:nvSpPr>
        <p:spPr>
          <a:xfrm>
            <a:off x="6166784" y="5689307"/>
            <a:ext cx="1978460" cy="707886"/>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rPr>
              <a:t>Learning-based </a:t>
            </a:r>
          </a:p>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rPr>
              <a:t>Lip Reading</a:t>
            </a:r>
            <a:endParaRPr kumimoji="0" lang="zh-CN" altLang="en-US" sz="2000" b="1" i="0" u="none" strike="noStrike" kern="0" cap="none" spc="0" normalizeH="0" baseline="0" noProof="0" dirty="0" smtClean="0">
              <a:ln>
                <a:noFill/>
              </a:ln>
              <a:solidFill>
                <a:prstClr val="black"/>
              </a:solidFill>
              <a:effectLst/>
              <a:uLnTx/>
              <a:uFillTx/>
            </a:endParaRPr>
          </a:p>
        </p:txBody>
      </p:sp>
      <p:sp>
        <p:nvSpPr>
          <p:cNvPr id="9" name="Rectangle 17"/>
          <p:cNvSpPr/>
          <p:nvPr/>
        </p:nvSpPr>
        <p:spPr>
          <a:xfrm>
            <a:off x="978492" y="2035350"/>
            <a:ext cx="4475113" cy="4290048"/>
          </a:xfrm>
          <a:prstGeom prst="rect">
            <a:avLst/>
          </a:prstGeom>
          <a:solidFill>
            <a:sysClr val="window" lastClr="FFFFFF"/>
          </a:solidFill>
          <a:ln w="28575" cap="flat" cmpd="sng" algn="ctr">
            <a:solidFill>
              <a:srgbClr val="7030A0"/>
            </a:solidFill>
            <a:prstDash val="sys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pic>
        <p:nvPicPr>
          <p:cNvPr id="10" name="Picture 2"/>
          <p:cNvPicPr>
            <a:picLocks noChangeAspect="1"/>
          </p:cNvPicPr>
          <p:nvPr/>
        </p:nvPicPr>
        <p:blipFill>
          <a:blip r:embed="rId3"/>
          <a:stretch>
            <a:fillRect/>
          </a:stretch>
        </p:blipFill>
        <p:spPr>
          <a:xfrm>
            <a:off x="1030021" y="2083888"/>
            <a:ext cx="1295684" cy="1524375"/>
          </a:xfrm>
          <a:prstGeom prst="rect">
            <a:avLst/>
          </a:prstGeom>
        </p:spPr>
      </p:pic>
      <p:pic>
        <p:nvPicPr>
          <p:cNvPr id="11" name="Picture 3"/>
          <p:cNvPicPr>
            <a:picLocks noChangeAspect="1"/>
          </p:cNvPicPr>
          <p:nvPr/>
        </p:nvPicPr>
        <p:blipFill>
          <a:blip r:embed="rId4"/>
          <a:stretch>
            <a:fillRect/>
          </a:stretch>
        </p:blipFill>
        <p:spPr>
          <a:xfrm>
            <a:off x="2416795" y="3248529"/>
            <a:ext cx="673248" cy="1143281"/>
          </a:xfrm>
          <a:prstGeom prst="rect">
            <a:avLst/>
          </a:prstGeom>
        </p:spPr>
      </p:pic>
      <p:pic>
        <p:nvPicPr>
          <p:cNvPr id="12" name="Picture 4"/>
          <p:cNvPicPr>
            <a:picLocks noChangeAspect="1"/>
          </p:cNvPicPr>
          <p:nvPr/>
        </p:nvPicPr>
        <p:blipFill>
          <a:blip r:embed="rId5"/>
          <a:stretch>
            <a:fillRect/>
          </a:stretch>
        </p:blipFill>
        <p:spPr>
          <a:xfrm>
            <a:off x="1054131" y="4128561"/>
            <a:ext cx="1105142" cy="1765735"/>
          </a:xfrm>
          <a:prstGeom prst="rect">
            <a:avLst/>
          </a:prstGeom>
        </p:spPr>
      </p:pic>
      <p:sp>
        <p:nvSpPr>
          <p:cNvPr id="13" name="Freeform 7"/>
          <p:cNvSpPr/>
          <p:nvPr/>
        </p:nvSpPr>
        <p:spPr>
          <a:xfrm>
            <a:off x="1714441" y="3536320"/>
            <a:ext cx="801858" cy="1167619"/>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4" name="TextBox 8"/>
          <p:cNvSpPr txBox="1"/>
          <p:nvPr/>
        </p:nvSpPr>
        <p:spPr>
          <a:xfrm>
            <a:off x="2078899" y="4304102"/>
            <a:ext cx="1554380"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MIMO </a:t>
            </a:r>
            <a:r>
              <a:rPr kumimoji="0" lang="en-US" altLang="zh-CN" sz="1800" b="0" i="0" u="none" strike="noStrike" kern="0" cap="none" spc="0" normalizeH="0" baseline="0" noProof="0" dirty="0" err="1" smtClean="0">
                <a:ln>
                  <a:noFill/>
                </a:ln>
                <a:solidFill>
                  <a:srgbClr val="0070C0"/>
                </a:solidFill>
                <a:effectLst/>
                <a:uLnTx/>
                <a:uFillTx/>
              </a:rPr>
              <a:t>Beamforming</a:t>
            </a:r>
            <a:endParaRPr kumimoji="0" lang="zh-CN" altLang="en-US" sz="1800" b="0" i="0" u="none" strike="noStrike" kern="0" cap="none" spc="0" normalizeH="0" baseline="0" noProof="0" dirty="0" smtClean="0">
              <a:ln>
                <a:noFill/>
              </a:ln>
              <a:solidFill>
                <a:srgbClr val="0070C0"/>
              </a:solidFill>
              <a:effectLst/>
              <a:uLnTx/>
              <a:uFillTx/>
            </a:endParaRPr>
          </a:p>
        </p:txBody>
      </p:sp>
      <p:pic>
        <p:nvPicPr>
          <p:cNvPr id="15" name="Picture 10"/>
          <p:cNvPicPr>
            <a:picLocks noChangeAspect="1"/>
          </p:cNvPicPr>
          <p:nvPr/>
        </p:nvPicPr>
        <p:blipFill>
          <a:blip r:embed="rId6"/>
          <a:stretch>
            <a:fillRect/>
          </a:stretch>
        </p:blipFill>
        <p:spPr>
          <a:xfrm rot="5171512">
            <a:off x="2201304" y="3233327"/>
            <a:ext cx="364458" cy="351595"/>
          </a:xfrm>
          <a:prstGeom prst="rect">
            <a:avLst/>
          </a:prstGeom>
        </p:spPr>
      </p:pic>
      <p:sp>
        <p:nvSpPr>
          <p:cNvPr id="16" name="Right Arrow 11"/>
          <p:cNvSpPr/>
          <p:nvPr/>
        </p:nvSpPr>
        <p:spPr>
          <a:xfrm>
            <a:off x="2475609" y="2551996"/>
            <a:ext cx="1095602" cy="29137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7" name="TextBox 12"/>
          <p:cNvSpPr txBox="1"/>
          <p:nvPr/>
        </p:nvSpPr>
        <p:spPr>
          <a:xfrm>
            <a:off x="2416795" y="1999046"/>
            <a:ext cx="1324992"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Vows and consonants</a:t>
            </a:r>
            <a:endParaRPr kumimoji="0" lang="zh-CN" altLang="en-US" sz="1800" b="0" i="0" u="none" strike="noStrike" kern="0" cap="none" spc="0" normalizeH="0" baseline="0" noProof="0" dirty="0" smtClean="0">
              <a:ln>
                <a:noFill/>
              </a:ln>
              <a:solidFill>
                <a:srgbClr val="0070C0"/>
              </a:solidFill>
              <a:effectLst/>
              <a:uLnTx/>
              <a:uFillTx/>
            </a:endParaRPr>
          </a:p>
        </p:txBody>
      </p:sp>
      <p:sp>
        <p:nvSpPr>
          <p:cNvPr id="18" name="Rectangle 13"/>
          <p:cNvSpPr/>
          <p:nvPr/>
        </p:nvSpPr>
        <p:spPr>
          <a:xfrm>
            <a:off x="3672917" y="2181980"/>
            <a:ext cx="1598085" cy="67524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Filtering</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9" name="Right Arrow 14"/>
          <p:cNvSpPr/>
          <p:nvPr/>
        </p:nvSpPr>
        <p:spPr>
          <a:xfrm rot="5400000">
            <a:off x="4138348" y="3097124"/>
            <a:ext cx="547574" cy="330822"/>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0" name="Rectangle 15"/>
          <p:cNvSpPr/>
          <p:nvPr/>
        </p:nvSpPr>
        <p:spPr>
          <a:xfrm>
            <a:off x="3672917" y="5039865"/>
            <a:ext cx="1598085" cy="67524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Wavelet Transform</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1" name="TextBox 16"/>
          <p:cNvSpPr txBox="1"/>
          <p:nvPr/>
        </p:nvSpPr>
        <p:spPr>
          <a:xfrm>
            <a:off x="4492065" y="2889989"/>
            <a:ext cx="948197"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Remove </a:t>
            </a:r>
          </a:p>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Noise</a:t>
            </a:r>
          </a:p>
        </p:txBody>
      </p:sp>
      <p:sp>
        <p:nvSpPr>
          <p:cNvPr id="22" name="TextBox 18"/>
          <p:cNvSpPr txBox="1"/>
          <p:nvPr/>
        </p:nvSpPr>
        <p:spPr>
          <a:xfrm>
            <a:off x="1850891" y="5804545"/>
            <a:ext cx="3062565" cy="400110"/>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rPr>
              <a:t>Mouth Motion Profiling</a:t>
            </a:r>
            <a:endParaRPr kumimoji="0" lang="zh-CN" altLang="en-US" sz="2000" b="1" i="0" u="none" strike="noStrike" kern="0" cap="none" spc="0" normalizeH="0" baseline="0" noProof="0" dirty="0" smtClean="0">
              <a:ln>
                <a:noFill/>
              </a:ln>
              <a:solidFill>
                <a:prstClr val="black"/>
              </a:solidFill>
              <a:effectLst/>
              <a:uLnTx/>
              <a:uFillTx/>
            </a:endParaRPr>
          </a:p>
        </p:txBody>
      </p:sp>
      <p:sp>
        <p:nvSpPr>
          <p:cNvPr id="23" name="Right Arrow 7"/>
          <p:cNvSpPr/>
          <p:nvPr/>
        </p:nvSpPr>
        <p:spPr>
          <a:xfrm>
            <a:off x="5332151" y="5198833"/>
            <a:ext cx="587753" cy="35731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4" name="Rectangle 13"/>
          <p:cNvSpPr/>
          <p:nvPr/>
        </p:nvSpPr>
        <p:spPr>
          <a:xfrm>
            <a:off x="3672916" y="3565995"/>
            <a:ext cx="1598085" cy="86358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Partial Multipath Removal</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5" name="Right Arrow 14"/>
          <p:cNvSpPr/>
          <p:nvPr/>
        </p:nvSpPr>
        <p:spPr>
          <a:xfrm rot="5400000">
            <a:off x="4133788" y="4574261"/>
            <a:ext cx="547574" cy="330822"/>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6" name="Rectangle 4"/>
          <p:cNvSpPr/>
          <p:nvPr/>
        </p:nvSpPr>
        <p:spPr>
          <a:xfrm>
            <a:off x="5999646" y="5020378"/>
            <a:ext cx="2047556" cy="6752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Segmentation</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7" name="TextBox 16"/>
          <p:cNvSpPr txBox="1"/>
          <p:nvPr/>
        </p:nvSpPr>
        <p:spPr>
          <a:xfrm>
            <a:off x="4507109" y="4417951"/>
            <a:ext cx="948197"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Profile</a:t>
            </a:r>
          </a:p>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Building</a:t>
            </a:r>
          </a:p>
        </p:txBody>
      </p:sp>
      <p:sp>
        <p:nvSpPr>
          <p:cNvPr id="28" name="Right Arrow 8"/>
          <p:cNvSpPr/>
          <p:nvPr/>
        </p:nvSpPr>
        <p:spPr>
          <a:xfrm rot="16200000">
            <a:off x="6684651" y="4491516"/>
            <a:ext cx="704844" cy="35731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76512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Mouth Motion Profiling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a:t>Locating on </a:t>
            </a:r>
            <a:r>
              <a:rPr lang="en-US" altLang="zh-CN" sz="2400" dirty="0" smtClean="0"/>
              <a:t>Mouth</a:t>
            </a:r>
          </a:p>
          <a:p>
            <a:endParaRPr lang="en-US" altLang="zh-CN" sz="2400" dirty="0"/>
          </a:p>
          <a:p>
            <a:r>
              <a:rPr lang="en-US" altLang="zh-CN" sz="2400" dirty="0"/>
              <a:t>Filtering Out-Band </a:t>
            </a:r>
            <a:r>
              <a:rPr lang="en-US" altLang="zh-CN" sz="2400" dirty="0" smtClean="0"/>
              <a:t>Interference</a:t>
            </a:r>
          </a:p>
          <a:p>
            <a:endParaRPr lang="en-US" altLang="zh-CN" sz="2400" dirty="0"/>
          </a:p>
          <a:p>
            <a:r>
              <a:rPr lang="en-US" altLang="zh-CN" sz="2400" dirty="0"/>
              <a:t>Partial Multipath </a:t>
            </a:r>
            <a:r>
              <a:rPr lang="en-US" altLang="zh-CN" sz="2400" dirty="0" smtClean="0"/>
              <a:t>Removal</a:t>
            </a:r>
          </a:p>
          <a:p>
            <a:endParaRPr lang="en-US" altLang="zh-CN" sz="2400" dirty="0"/>
          </a:p>
          <a:p>
            <a:r>
              <a:rPr lang="en-US" altLang="zh-CN" sz="2400" dirty="0"/>
              <a:t>Mouth Motion Profile </a:t>
            </a:r>
            <a:r>
              <a:rPr lang="en-US" altLang="zh-CN" sz="2400" dirty="0" smtClean="0"/>
              <a:t>Construction</a:t>
            </a:r>
          </a:p>
          <a:p>
            <a:endParaRPr lang="en-US" altLang="zh-CN" sz="2400" dirty="0"/>
          </a:p>
          <a:p>
            <a:r>
              <a:rPr lang="en-US" altLang="zh-CN" sz="2400" dirty="0" smtClean="0"/>
              <a:t>Discrete Wavelet </a:t>
            </a:r>
            <a:r>
              <a:rPr lang="en-US" altLang="zh-CN" sz="2400" dirty="0"/>
              <a:t>Packet Decomposition</a:t>
            </a:r>
            <a:endParaRPr lang="zh-CN" altLang="en-US" sz="2400" dirty="0"/>
          </a:p>
        </p:txBody>
      </p:sp>
    </p:spTree>
    <p:extLst>
      <p:ext uri="{BB962C8B-B14F-4D97-AF65-F5344CB8AC3E}">
        <p14:creationId xmlns:p14="http://schemas.microsoft.com/office/powerpoint/2010/main" val="638040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Mouth Motion Profiling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a:solidFill>
                  <a:srgbClr val="C00000"/>
                </a:solidFill>
              </a:rPr>
              <a:t>Locating on </a:t>
            </a:r>
            <a:r>
              <a:rPr lang="en-US" altLang="zh-CN" sz="2400" dirty="0" smtClean="0">
                <a:solidFill>
                  <a:srgbClr val="C00000"/>
                </a:solidFill>
              </a:rPr>
              <a:t>Mouth</a:t>
            </a:r>
          </a:p>
          <a:p>
            <a:endParaRPr lang="en-US" altLang="zh-CN" sz="2400" dirty="0"/>
          </a:p>
          <a:p>
            <a:r>
              <a:rPr lang="en-US" altLang="zh-CN" sz="2400" dirty="0"/>
              <a:t>Filtering Out-Band </a:t>
            </a:r>
            <a:r>
              <a:rPr lang="en-US" altLang="zh-CN" sz="2400" dirty="0" smtClean="0"/>
              <a:t>Interference</a:t>
            </a:r>
          </a:p>
          <a:p>
            <a:endParaRPr lang="en-US" altLang="zh-CN" sz="2400" dirty="0"/>
          </a:p>
          <a:p>
            <a:r>
              <a:rPr lang="en-US" altLang="zh-CN" sz="2400" dirty="0"/>
              <a:t>Partial Multipath </a:t>
            </a:r>
            <a:r>
              <a:rPr lang="en-US" altLang="zh-CN" sz="2400" dirty="0" smtClean="0"/>
              <a:t>Removal</a:t>
            </a:r>
          </a:p>
          <a:p>
            <a:endParaRPr lang="en-US" altLang="zh-CN" sz="2400" dirty="0"/>
          </a:p>
          <a:p>
            <a:r>
              <a:rPr lang="en-US" altLang="zh-CN" sz="2400" dirty="0"/>
              <a:t>Mouth Motion Profile </a:t>
            </a:r>
            <a:r>
              <a:rPr lang="en-US" altLang="zh-CN" sz="2400" dirty="0" smtClean="0"/>
              <a:t>Construction</a:t>
            </a:r>
          </a:p>
          <a:p>
            <a:endParaRPr lang="en-US" altLang="zh-CN" sz="2400" dirty="0"/>
          </a:p>
          <a:p>
            <a:r>
              <a:rPr lang="en-US" altLang="zh-CN" sz="2400" dirty="0" smtClean="0"/>
              <a:t>Discrete Wavelet </a:t>
            </a:r>
            <a:r>
              <a:rPr lang="en-US" altLang="zh-CN" sz="2400" dirty="0"/>
              <a:t>Packet Decomposition</a:t>
            </a:r>
            <a:endParaRPr lang="zh-CN" altLang="en-US" sz="2400" dirty="0"/>
          </a:p>
        </p:txBody>
      </p:sp>
    </p:spTree>
    <p:extLst>
      <p:ext uri="{BB962C8B-B14F-4D97-AF65-F5344CB8AC3E}">
        <p14:creationId xmlns:p14="http://schemas.microsoft.com/office/powerpoint/2010/main" val="476277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olidFill>
                  <a:srgbClr val="C00000"/>
                </a:solidFill>
              </a:rPr>
              <a:t>Locating on Mouth</a:t>
            </a:r>
          </a:p>
        </p:txBody>
      </p:sp>
      <p:pic>
        <p:nvPicPr>
          <p:cNvPr id="4" name="Picture 4"/>
          <p:cNvPicPr>
            <a:picLocks noChangeAspect="1"/>
          </p:cNvPicPr>
          <p:nvPr/>
        </p:nvPicPr>
        <p:blipFill>
          <a:blip r:embed="rId3"/>
          <a:stretch>
            <a:fillRect/>
          </a:stretch>
        </p:blipFill>
        <p:spPr>
          <a:xfrm>
            <a:off x="975513" y="4350211"/>
            <a:ext cx="1105142" cy="1765735"/>
          </a:xfrm>
          <a:prstGeom prst="rect">
            <a:avLst/>
          </a:prstGeom>
        </p:spPr>
      </p:pic>
      <p:pic>
        <p:nvPicPr>
          <p:cNvPr id="5" name="Picture 3"/>
          <p:cNvPicPr>
            <a:picLocks noChangeAspect="1"/>
          </p:cNvPicPr>
          <p:nvPr/>
        </p:nvPicPr>
        <p:blipFill>
          <a:blip r:embed="rId4"/>
          <a:stretch>
            <a:fillRect/>
          </a:stretch>
        </p:blipFill>
        <p:spPr>
          <a:xfrm>
            <a:off x="4272235" y="2914894"/>
            <a:ext cx="673248" cy="1143281"/>
          </a:xfrm>
          <a:prstGeom prst="rect">
            <a:avLst/>
          </a:prstGeom>
        </p:spPr>
      </p:pic>
      <p:sp>
        <p:nvSpPr>
          <p:cNvPr id="6" name="Freeform 7"/>
          <p:cNvSpPr/>
          <p:nvPr/>
        </p:nvSpPr>
        <p:spPr>
          <a:xfrm>
            <a:off x="2104923" y="3030429"/>
            <a:ext cx="2186047" cy="1803676"/>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rgbClr val="0070C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 name="Freeform 7"/>
          <p:cNvSpPr/>
          <p:nvPr/>
        </p:nvSpPr>
        <p:spPr>
          <a:xfrm>
            <a:off x="2086809" y="2600960"/>
            <a:ext cx="1979704" cy="2149809"/>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chemeClr val="bg1"/>
          </a:solidFill>
          <a:ln w="19050" cap="flat" cmpd="sng" algn="ctr">
            <a:solidFill>
              <a:schemeClr val="tx1"/>
            </a:solidFill>
            <a:prstDash val="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8" name="Freeform 7"/>
          <p:cNvSpPr/>
          <p:nvPr/>
        </p:nvSpPr>
        <p:spPr>
          <a:xfrm>
            <a:off x="2086808" y="2032000"/>
            <a:ext cx="1754067" cy="2718769"/>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chemeClr val="bg1"/>
          </a:solidFill>
          <a:ln w="19050" cap="flat" cmpd="sng" algn="ctr">
            <a:solidFill>
              <a:schemeClr val="tx1"/>
            </a:solidFill>
            <a:prstDash val="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pic>
        <p:nvPicPr>
          <p:cNvPr id="9" name="Picture 2"/>
          <p:cNvPicPr>
            <a:picLocks noChangeAspect="1"/>
          </p:cNvPicPr>
          <p:nvPr/>
        </p:nvPicPr>
        <p:blipFill>
          <a:blip r:embed="rId5"/>
          <a:stretch>
            <a:fillRect/>
          </a:stretch>
        </p:blipFill>
        <p:spPr>
          <a:xfrm>
            <a:off x="6882181" y="4350211"/>
            <a:ext cx="1295684" cy="1524375"/>
          </a:xfrm>
          <a:prstGeom prst="rect">
            <a:avLst/>
          </a:prstGeom>
        </p:spPr>
      </p:pic>
      <p:sp>
        <p:nvSpPr>
          <p:cNvPr id="10" name="Freeform 7"/>
          <p:cNvSpPr/>
          <p:nvPr/>
        </p:nvSpPr>
        <p:spPr>
          <a:xfrm flipH="1">
            <a:off x="4946575" y="2967414"/>
            <a:ext cx="2104464" cy="1929706"/>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2" name="上弧形箭头 11"/>
          <p:cNvSpPr/>
          <p:nvPr/>
        </p:nvSpPr>
        <p:spPr>
          <a:xfrm rot="2964962">
            <a:off x="2220706" y="3917399"/>
            <a:ext cx="1008219" cy="545902"/>
          </a:xfrm>
          <a:prstGeom prst="curved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tx1"/>
              </a:solidFill>
            </a:endParaRPr>
          </a:p>
        </p:txBody>
      </p:sp>
      <p:sp>
        <p:nvSpPr>
          <p:cNvPr id="13" name="Freeform 7"/>
          <p:cNvSpPr/>
          <p:nvPr/>
        </p:nvSpPr>
        <p:spPr>
          <a:xfrm flipH="1">
            <a:off x="5172213" y="2600960"/>
            <a:ext cx="1709497" cy="1997409"/>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chemeClr val="bg1"/>
          </a:solidFill>
          <a:ln w="19050" cap="flat" cmpd="sng" algn="ctr">
            <a:solidFill>
              <a:schemeClr val="tx1"/>
            </a:solidFill>
            <a:prstDash val="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4" name="Freeform 7"/>
          <p:cNvSpPr/>
          <p:nvPr/>
        </p:nvSpPr>
        <p:spPr>
          <a:xfrm flipH="1">
            <a:off x="5381716" y="2032000"/>
            <a:ext cx="1644986" cy="2566369"/>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chemeClr val="bg1"/>
          </a:solidFill>
          <a:ln w="19050" cap="flat" cmpd="sng" algn="ctr">
            <a:solidFill>
              <a:schemeClr val="tx1"/>
            </a:solidFill>
            <a:prstDash val="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4357105" y="1847334"/>
            <a:ext cx="464481" cy="400110"/>
          </a:xfrm>
          <a:prstGeom prst="rect">
            <a:avLst/>
          </a:prstGeom>
          <a:noFill/>
        </p:spPr>
        <p:txBody>
          <a:bodyPr wrap="square" rtlCol="0">
            <a:spAutoFit/>
          </a:bodyPr>
          <a:lstStyle/>
          <a:p>
            <a:r>
              <a:rPr lang="en-US" altLang="zh-CN" sz="2000" dirty="0" smtClean="0">
                <a:solidFill>
                  <a:schemeClr val="accent6">
                    <a:lumMod val="50000"/>
                  </a:schemeClr>
                </a:solidFill>
              </a:rPr>
              <a:t>T1</a:t>
            </a:r>
            <a:endParaRPr lang="zh-CN" altLang="en-US" dirty="0">
              <a:solidFill>
                <a:schemeClr val="accent6">
                  <a:lumMod val="50000"/>
                </a:schemeClr>
              </a:solidFill>
            </a:endParaRPr>
          </a:p>
        </p:txBody>
      </p:sp>
      <p:sp>
        <p:nvSpPr>
          <p:cNvPr id="16" name="文本框 15"/>
          <p:cNvSpPr txBox="1"/>
          <p:nvPr/>
        </p:nvSpPr>
        <p:spPr>
          <a:xfrm>
            <a:off x="4377710" y="2239329"/>
            <a:ext cx="464481" cy="400110"/>
          </a:xfrm>
          <a:prstGeom prst="rect">
            <a:avLst/>
          </a:prstGeom>
          <a:noFill/>
        </p:spPr>
        <p:txBody>
          <a:bodyPr wrap="square" rtlCol="0">
            <a:spAutoFit/>
          </a:bodyPr>
          <a:lstStyle/>
          <a:p>
            <a:r>
              <a:rPr lang="en-US" altLang="zh-CN" sz="2000" dirty="0" smtClean="0">
                <a:solidFill>
                  <a:schemeClr val="accent6">
                    <a:lumMod val="50000"/>
                  </a:schemeClr>
                </a:solidFill>
              </a:rPr>
              <a:t>T2</a:t>
            </a:r>
            <a:endParaRPr lang="zh-CN" altLang="en-US" dirty="0">
              <a:solidFill>
                <a:schemeClr val="accent6">
                  <a:lumMod val="50000"/>
                </a:schemeClr>
              </a:solidFill>
            </a:endParaRPr>
          </a:p>
        </p:txBody>
      </p:sp>
      <p:sp>
        <p:nvSpPr>
          <p:cNvPr id="17" name="文本框 16"/>
          <p:cNvSpPr txBox="1"/>
          <p:nvPr/>
        </p:nvSpPr>
        <p:spPr>
          <a:xfrm>
            <a:off x="4366675" y="2544395"/>
            <a:ext cx="464481" cy="400110"/>
          </a:xfrm>
          <a:prstGeom prst="rect">
            <a:avLst/>
          </a:prstGeom>
          <a:noFill/>
        </p:spPr>
        <p:txBody>
          <a:bodyPr wrap="square" rtlCol="0">
            <a:spAutoFit/>
          </a:bodyPr>
          <a:lstStyle/>
          <a:p>
            <a:r>
              <a:rPr lang="en-US" altLang="zh-CN" sz="2000" dirty="0" smtClean="0">
                <a:solidFill>
                  <a:schemeClr val="accent6">
                    <a:lumMod val="50000"/>
                  </a:schemeClr>
                </a:solidFill>
              </a:rPr>
              <a:t>T3</a:t>
            </a:r>
            <a:endParaRPr lang="zh-CN" altLang="en-US" dirty="0">
              <a:solidFill>
                <a:schemeClr val="accent6">
                  <a:lumMod val="50000"/>
                </a:schemeClr>
              </a:solidFill>
            </a:endParaRPr>
          </a:p>
        </p:txBody>
      </p:sp>
      <p:cxnSp>
        <p:nvCxnSpPr>
          <p:cNvPr id="19" name="直接箭头连接符 18"/>
          <p:cNvCxnSpPr>
            <a:stCxn id="15" idx="1"/>
          </p:cNvCxnSpPr>
          <p:nvPr/>
        </p:nvCxnSpPr>
        <p:spPr>
          <a:xfrm flipH="1">
            <a:off x="3556001" y="2047389"/>
            <a:ext cx="801104" cy="37660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直接箭头连接符 19"/>
          <p:cNvCxnSpPr/>
          <p:nvPr/>
        </p:nvCxnSpPr>
        <p:spPr>
          <a:xfrm>
            <a:off x="4821586" y="2074913"/>
            <a:ext cx="801105" cy="31969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4" name="直接箭头连接符 23"/>
          <p:cNvCxnSpPr/>
          <p:nvPr/>
        </p:nvCxnSpPr>
        <p:spPr>
          <a:xfrm flipH="1">
            <a:off x="3861372" y="2463394"/>
            <a:ext cx="564798" cy="44338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直接箭头连接符 25"/>
          <p:cNvCxnSpPr/>
          <p:nvPr/>
        </p:nvCxnSpPr>
        <p:spPr>
          <a:xfrm>
            <a:off x="4793497" y="2459698"/>
            <a:ext cx="608824" cy="47669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直接箭头连接符 27"/>
          <p:cNvCxnSpPr/>
          <p:nvPr/>
        </p:nvCxnSpPr>
        <p:spPr>
          <a:xfrm flipH="1">
            <a:off x="3979525" y="2815990"/>
            <a:ext cx="477645" cy="49919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0" name="直接箭头连接符 29"/>
          <p:cNvCxnSpPr/>
          <p:nvPr/>
        </p:nvCxnSpPr>
        <p:spPr>
          <a:xfrm>
            <a:off x="4722118" y="2814259"/>
            <a:ext cx="427852" cy="4271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7" name="矩形 36"/>
          <p:cNvSpPr/>
          <p:nvPr/>
        </p:nvSpPr>
        <p:spPr>
          <a:xfrm>
            <a:off x="5735218" y="4985133"/>
            <a:ext cx="793462" cy="556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T3</a:t>
            </a:r>
            <a:endParaRPr lang="zh-CN" altLang="en-US" dirty="0"/>
          </a:p>
        </p:txBody>
      </p:sp>
    </p:spTree>
    <p:extLst>
      <p:ext uri="{BB962C8B-B14F-4D97-AF65-F5344CB8AC3E}">
        <p14:creationId xmlns:p14="http://schemas.microsoft.com/office/powerpoint/2010/main" val="173417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1.11111E-6 L -0.35278 -1.11111E-6 " pathEditMode="relative" rAng="0" ptsTypes="AA">
                                      <p:cBhvr>
                                        <p:cTn id="6" dur="2000" fill="hold"/>
                                        <p:tgtEl>
                                          <p:spTgt spid="37"/>
                                        </p:tgtEl>
                                        <p:attrNameLst>
                                          <p:attrName>ppt_x</p:attrName>
                                          <p:attrName>ppt_y</p:attrName>
                                        </p:attrNameLst>
                                      </p:cBhvr>
                                      <p:rCtr x="-176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Mouth Motion Profiling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a:solidFill>
                  <a:schemeClr val="accent6">
                    <a:lumMod val="50000"/>
                  </a:schemeClr>
                </a:solidFill>
              </a:rPr>
              <a:t>Locating on </a:t>
            </a:r>
            <a:r>
              <a:rPr lang="en-US" altLang="zh-CN" sz="2400" dirty="0" smtClean="0">
                <a:solidFill>
                  <a:schemeClr val="accent6">
                    <a:lumMod val="50000"/>
                  </a:schemeClr>
                </a:solidFill>
              </a:rPr>
              <a:t>Mouth</a:t>
            </a:r>
          </a:p>
          <a:p>
            <a:endParaRPr lang="en-US" altLang="zh-CN" sz="2400" dirty="0"/>
          </a:p>
          <a:p>
            <a:r>
              <a:rPr lang="en-US" altLang="zh-CN" sz="2400" dirty="0">
                <a:solidFill>
                  <a:srgbClr val="C00000"/>
                </a:solidFill>
              </a:rPr>
              <a:t>Filtering Out-Band </a:t>
            </a:r>
            <a:r>
              <a:rPr lang="en-US" altLang="zh-CN" sz="2400" dirty="0" smtClean="0">
                <a:solidFill>
                  <a:srgbClr val="C00000"/>
                </a:solidFill>
              </a:rPr>
              <a:t>Interference</a:t>
            </a:r>
          </a:p>
          <a:p>
            <a:endParaRPr lang="en-US" altLang="zh-CN" sz="2400" dirty="0"/>
          </a:p>
          <a:p>
            <a:r>
              <a:rPr lang="en-US" altLang="zh-CN" sz="2400" dirty="0"/>
              <a:t>Partial Multipath </a:t>
            </a:r>
            <a:r>
              <a:rPr lang="en-US" altLang="zh-CN" sz="2400" dirty="0" smtClean="0"/>
              <a:t>Removal</a:t>
            </a:r>
          </a:p>
          <a:p>
            <a:endParaRPr lang="en-US" altLang="zh-CN" sz="2400" dirty="0"/>
          </a:p>
          <a:p>
            <a:r>
              <a:rPr lang="en-US" altLang="zh-CN" sz="2400" dirty="0"/>
              <a:t>Mouth Motion Profile </a:t>
            </a:r>
            <a:r>
              <a:rPr lang="en-US" altLang="zh-CN" sz="2400" dirty="0" smtClean="0"/>
              <a:t>Construction</a:t>
            </a:r>
          </a:p>
          <a:p>
            <a:endParaRPr lang="en-US" altLang="zh-CN" sz="2400" dirty="0"/>
          </a:p>
          <a:p>
            <a:r>
              <a:rPr lang="en-US" altLang="zh-CN" sz="2400" dirty="0" smtClean="0"/>
              <a:t>Discrete Wavelet </a:t>
            </a:r>
            <a:r>
              <a:rPr lang="en-US" altLang="zh-CN" sz="2400" dirty="0"/>
              <a:t>Packet Decomposition</a:t>
            </a:r>
            <a:endParaRPr lang="zh-CN" altLang="en-US" sz="2400" dirty="0"/>
          </a:p>
        </p:txBody>
      </p:sp>
    </p:spTree>
    <p:extLst>
      <p:ext uri="{BB962C8B-B14F-4D97-AF65-F5344CB8AC3E}">
        <p14:creationId xmlns:p14="http://schemas.microsoft.com/office/powerpoint/2010/main" val="3022045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olidFill>
                  <a:srgbClr val="C00000"/>
                </a:solidFill>
              </a:rPr>
              <a:t>Filtering Out-Band </a:t>
            </a:r>
            <a:r>
              <a:rPr lang="en-US" altLang="zh-CN" sz="3600" dirty="0" smtClean="0">
                <a:solidFill>
                  <a:srgbClr val="C00000"/>
                </a:solidFill>
              </a:rPr>
              <a:t>Interference</a:t>
            </a:r>
            <a:endParaRPr lang="zh-CN" altLang="en-US" dirty="0"/>
          </a:p>
        </p:txBody>
      </p:sp>
      <p:sp>
        <p:nvSpPr>
          <p:cNvPr id="3" name="内容占位符 2"/>
          <p:cNvSpPr>
            <a:spLocks noGrp="1"/>
          </p:cNvSpPr>
          <p:nvPr>
            <p:ph idx="1"/>
          </p:nvPr>
        </p:nvSpPr>
        <p:spPr>
          <a:xfrm>
            <a:off x="628650" y="1825624"/>
            <a:ext cx="7886700" cy="4879976"/>
          </a:xfrm>
        </p:spPr>
        <p:txBody>
          <a:bodyPr>
            <a:normAutofit/>
          </a:bodyPr>
          <a:lstStyle/>
          <a:p>
            <a:r>
              <a:rPr lang="en-US" altLang="zh-CN" sz="2800" dirty="0" smtClean="0"/>
              <a:t>Signal changes caused by mouth motion: </a:t>
            </a:r>
            <a:r>
              <a:rPr lang="en-US" altLang="zh-CN" sz="2800" dirty="0" smtClean="0">
                <a:solidFill>
                  <a:schemeClr val="accent1"/>
                </a:solidFill>
              </a:rPr>
              <a:t>2-5 Hz</a:t>
            </a:r>
          </a:p>
          <a:p>
            <a:endParaRPr lang="en-US" altLang="zh-CN" sz="2800" dirty="0">
              <a:solidFill>
                <a:schemeClr val="accent1"/>
              </a:solidFill>
            </a:endParaRPr>
          </a:p>
          <a:p>
            <a:r>
              <a:rPr lang="en-US" altLang="zh-CN" sz="2800" dirty="0" smtClean="0"/>
              <a:t>Adopt</a:t>
            </a:r>
            <a:r>
              <a:rPr lang="en-US" altLang="zh-CN" sz="2800" dirty="0" smtClean="0">
                <a:solidFill>
                  <a:schemeClr val="accent1"/>
                </a:solidFill>
              </a:rPr>
              <a:t> a </a:t>
            </a:r>
            <a:r>
              <a:rPr lang="en-US" altLang="zh-CN" sz="2800" dirty="0">
                <a:solidFill>
                  <a:schemeClr val="accent1"/>
                </a:solidFill>
              </a:rPr>
              <a:t>3-order </a:t>
            </a:r>
            <a:r>
              <a:rPr lang="en-US" altLang="zh-CN" sz="2800" dirty="0" smtClean="0">
                <a:solidFill>
                  <a:schemeClr val="accent1"/>
                </a:solidFill>
              </a:rPr>
              <a:t>Butterworth IIR </a:t>
            </a:r>
            <a:r>
              <a:rPr lang="en-US" altLang="zh-CN" sz="2800" dirty="0">
                <a:solidFill>
                  <a:schemeClr val="accent1"/>
                </a:solidFill>
              </a:rPr>
              <a:t>band-pass </a:t>
            </a:r>
            <a:r>
              <a:rPr lang="en-US" altLang="zh-CN" sz="2800" dirty="0" smtClean="0">
                <a:solidFill>
                  <a:schemeClr val="accent1"/>
                </a:solidFill>
              </a:rPr>
              <a:t>filter</a:t>
            </a:r>
          </a:p>
          <a:p>
            <a:pPr marL="528638">
              <a:buFont typeface="Wingdings" panose="05000000000000000000" pitchFamily="2" charset="2"/>
              <a:buChar char="Ø"/>
            </a:pPr>
            <a:r>
              <a:rPr lang="en-US" altLang="zh-CN" sz="2800" dirty="0" smtClean="0"/>
              <a:t>Cancel </a:t>
            </a:r>
            <a:r>
              <a:rPr lang="en-US" altLang="zh-CN" sz="2800" dirty="0"/>
              <a:t>the </a:t>
            </a:r>
            <a:r>
              <a:rPr lang="en-US" altLang="zh-CN" sz="2800" dirty="0">
                <a:solidFill>
                  <a:srgbClr val="FF0000"/>
                </a:solidFill>
              </a:rPr>
              <a:t>DC</a:t>
            </a:r>
            <a:r>
              <a:rPr lang="en-US" altLang="zh-CN" sz="2800" dirty="0"/>
              <a:t> </a:t>
            </a:r>
            <a:r>
              <a:rPr lang="en-US" altLang="zh-CN" sz="2800" dirty="0" smtClean="0"/>
              <a:t>component</a:t>
            </a:r>
          </a:p>
          <a:p>
            <a:pPr marL="528638">
              <a:buFont typeface="Wingdings" panose="05000000000000000000" pitchFamily="2" charset="2"/>
              <a:buChar char="Ø"/>
            </a:pPr>
            <a:r>
              <a:rPr lang="en-US" altLang="zh-CN" sz="2800" dirty="0" smtClean="0">
                <a:solidFill>
                  <a:srgbClr val="000000"/>
                </a:solidFill>
              </a:rPr>
              <a:t>Cancel </a:t>
            </a:r>
            <a:r>
              <a:rPr lang="en-US" altLang="zh-CN" sz="2800" dirty="0" smtClean="0">
                <a:solidFill>
                  <a:srgbClr val="FF0000"/>
                </a:solidFill>
              </a:rPr>
              <a:t>wink</a:t>
            </a:r>
            <a:r>
              <a:rPr lang="en-US" altLang="zh-CN" sz="2800" dirty="0" smtClean="0">
                <a:solidFill>
                  <a:srgbClr val="000000"/>
                </a:solidFill>
              </a:rPr>
              <a:t> issue (</a:t>
            </a:r>
            <a:r>
              <a:rPr lang="en-US" altLang="zh-CN" sz="2800" dirty="0" smtClean="0">
                <a:solidFill>
                  <a:srgbClr val="FF0000"/>
                </a:solidFill>
              </a:rPr>
              <a:t>&lt;1 Hz</a:t>
            </a:r>
            <a:r>
              <a:rPr lang="en-US" altLang="zh-CN" sz="2800" dirty="0" smtClean="0">
                <a:solidFill>
                  <a:srgbClr val="000000"/>
                </a:solidFill>
              </a:rPr>
              <a:t>)</a:t>
            </a:r>
          </a:p>
          <a:p>
            <a:pPr marL="357188" indent="0">
              <a:buNone/>
            </a:pPr>
            <a:endParaRPr lang="en-US" altLang="zh-CN" sz="2800" dirty="0" smtClean="0">
              <a:solidFill>
                <a:schemeClr val="accent1"/>
              </a:solidFill>
            </a:endParaRPr>
          </a:p>
          <a:p>
            <a:pPr marL="357188" indent="0">
              <a:buNone/>
            </a:pPr>
            <a:endParaRPr lang="en-US" altLang="zh-CN" sz="2800" dirty="0" smtClean="0">
              <a:solidFill>
                <a:schemeClr val="accent1"/>
              </a:solidFill>
            </a:endParaRPr>
          </a:p>
          <a:p>
            <a:pPr marL="528638">
              <a:buFont typeface="Wingdings" panose="05000000000000000000" pitchFamily="2" charset="2"/>
              <a:buChar char="Ø"/>
            </a:pPr>
            <a:endParaRPr lang="en-US" altLang="zh-CN" sz="2800" dirty="0" smtClean="0">
              <a:solidFill>
                <a:schemeClr val="accent1"/>
              </a:solidFill>
            </a:endParaRPr>
          </a:p>
          <a:p>
            <a:pPr marL="528638">
              <a:buFont typeface="Wingdings" panose="05000000000000000000" pitchFamily="2" charset="2"/>
              <a:buChar char="Ø"/>
            </a:pPr>
            <a:endParaRPr lang="en-US" altLang="zh-CN" sz="2800" dirty="0" smtClean="0">
              <a:solidFill>
                <a:schemeClr val="accent1"/>
              </a:solidFill>
            </a:endParaRPr>
          </a:p>
          <a:p>
            <a:pPr marL="528638">
              <a:buFont typeface="Wingdings" panose="05000000000000000000" pitchFamily="2" charset="2"/>
              <a:buChar char="Ø"/>
            </a:pPr>
            <a:r>
              <a:rPr lang="en-US" altLang="zh-CN" sz="2800" dirty="0" smtClean="0">
                <a:solidFill>
                  <a:srgbClr val="000000"/>
                </a:solidFill>
              </a:rPr>
              <a:t>Cancel </a:t>
            </a:r>
            <a:r>
              <a:rPr lang="en-US" altLang="zh-CN" sz="2800" dirty="0" smtClean="0">
                <a:solidFill>
                  <a:srgbClr val="FF0000"/>
                </a:solidFill>
              </a:rPr>
              <a:t>high</a:t>
            </a:r>
            <a:r>
              <a:rPr lang="en-US" altLang="zh-CN" sz="2800" dirty="0" smtClean="0">
                <a:solidFill>
                  <a:srgbClr val="000000"/>
                </a:solidFill>
              </a:rPr>
              <a:t> </a:t>
            </a:r>
            <a:r>
              <a:rPr lang="en-US" altLang="zh-CN" sz="2800" dirty="0">
                <a:solidFill>
                  <a:srgbClr val="000000"/>
                </a:solidFill>
              </a:rPr>
              <a:t>frequency interference</a:t>
            </a:r>
          </a:p>
          <a:p>
            <a:endParaRPr lang="zh-CN" altLang="en-US" sz="2800" dirty="0">
              <a:solidFill>
                <a:schemeClr val="accent1"/>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Picture 1"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 y="4265612"/>
            <a:ext cx="5457825" cy="19431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5956368" y="4755028"/>
            <a:ext cx="3371782"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ea typeface="宋体" panose="02010600030101010101" pitchFamily="2" charset="-122"/>
                <a:cs typeface="Times New Roman" panose="02020603050405020304" pitchFamily="18" charset="0"/>
              </a:rPr>
              <a:t> The impact of wink (as denoted in the dashed red box).</a:t>
            </a:r>
            <a:endParaRPr kumimoji="0" lang="en-US" altLang="zh-CN"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592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Mouth Motion Profiling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a:solidFill>
                  <a:schemeClr val="accent6">
                    <a:lumMod val="50000"/>
                  </a:schemeClr>
                </a:solidFill>
              </a:rPr>
              <a:t>Locating on </a:t>
            </a:r>
            <a:r>
              <a:rPr lang="en-US" altLang="zh-CN" sz="2400" dirty="0" smtClean="0">
                <a:solidFill>
                  <a:schemeClr val="accent6">
                    <a:lumMod val="50000"/>
                  </a:schemeClr>
                </a:solidFill>
              </a:rPr>
              <a:t>Mouth</a:t>
            </a:r>
          </a:p>
          <a:p>
            <a:endParaRPr lang="en-US" altLang="zh-CN" sz="2400" dirty="0"/>
          </a:p>
          <a:p>
            <a:r>
              <a:rPr lang="en-US" altLang="zh-CN" sz="2400" dirty="0"/>
              <a:t>Filtering Out-Band </a:t>
            </a:r>
            <a:r>
              <a:rPr lang="en-US" altLang="zh-CN" sz="2400" dirty="0" smtClean="0"/>
              <a:t>Interference</a:t>
            </a:r>
          </a:p>
          <a:p>
            <a:endParaRPr lang="en-US" altLang="zh-CN" sz="2400" dirty="0"/>
          </a:p>
          <a:p>
            <a:r>
              <a:rPr lang="en-US" altLang="zh-CN" sz="2400" dirty="0">
                <a:solidFill>
                  <a:srgbClr val="C00000"/>
                </a:solidFill>
              </a:rPr>
              <a:t>Partial Multipath </a:t>
            </a:r>
            <a:r>
              <a:rPr lang="en-US" altLang="zh-CN" sz="2400" dirty="0" smtClean="0">
                <a:solidFill>
                  <a:srgbClr val="C00000"/>
                </a:solidFill>
              </a:rPr>
              <a:t>Removal</a:t>
            </a:r>
          </a:p>
          <a:p>
            <a:endParaRPr lang="en-US" altLang="zh-CN" sz="2400" dirty="0"/>
          </a:p>
          <a:p>
            <a:r>
              <a:rPr lang="en-US" altLang="zh-CN" sz="2400" dirty="0"/>
              <a:t>Mouth Motion Profile </a:t>
            </a:r>
            <a:r>
              <a:rPr lang="en-US" altLang="zh-CN" sz="2400" dirty="0" smtClean="0"/>
              <a:t>Construction</a:t>
            </a:r>
          </a:p>
          <a:p>
            <a:endParaRPr lang="en-US" altLang="zh-CN" sz="2400" dirty="0"/>
          </a:p>
          <a:p>
            <a:r>
              <a:rPr lang="en-US" altLang="zh-CN" sz="2400" dirty="0" smtClean="0"/>
              <a:t>Discrete Wavelet </a:t>
            </a:r>
            <a:r>
              <a:rPr lang="en-US" altLang="zh-CN" sz="2400" dirty="0"/>
              <a:t>Packet Decomposition</a:t>
            </a:r>
            <a:endParaRPr lang="zh-CN" altLang="en-US" sz="2400" dirty="0"/>
          </a:p>
        </p:txBody>
      </p:sp>
    </p:spTree>
    <p:extLst>
      <p:ext uri="{BB962C8B-B14F-4D97-AF65-F5344CB8AC3E}">
        <p14:creationId xmlns:p14="http://schemas.microsoft.com/office/powerpoint/2010/main" val="229633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rPr>
              <a:t>Advanced Research in ISM band</a:t>
            </a:r>
            <a:endParaRPr lang="zh-CN" altLang="en-US" b="1" dirty="0">
              <a:solidFill>
                <a:srgbClr val="C00000"/>
              </a:solidFill>
            </a:endParaRPr>
          </a:p>
        </p:txBody>
      </p:sp>
      <p:sp>
        <p:nvSpPr>
          <p:cNvPr id="3" name="内容占位符 2"/>
          <p:cNvSpPr>
            <a:spLocks noGrp="1"/>
          </p:cNvSpPr>
          <p:nvPr>
            <p:ph idx="1"/>
          </p:nvPr>
        </p:nvSpPr>
        <p:spPr>
          <a:xfrm>
            <a:off x="628650" y="1690689"/>
            <a:ext cx="7886700" cy="4351338"/>
          </a:xfrm>
        </p:spPr>
        <p:txBody>
          <a:bodyPr>
            <a:normAutofit/>
          </a:bodyPr>
          <a:lstStyle/>
          <a:p>
            <a:r>
              <a:rPr lang="en-US" altLang="zh-CN" sz="2800" dirty="0" smtClean="0"/>
              <a:t>Localization</a:t>
            </a:r>
            <a:endParaRPr lang="zh-CN" altLang="en-US" sz="2800"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317" y="1383316"/>
            <a:ext cx="6321479" cy="6026477"/>
          </a:xfrm>
          <a:prstGeom prst="rect">
            <a:avLst/>
          </a:prstGeom>
        </p:spPr>
      </p:pic>
    </p:spTree>
    <p:extLst>
      <p:ext uri="{BB962C8B-B14F-4D97-AF65-F5344CB8AC3E}">
        <p14:creationId xmlns:p14="http://schemas.microsoft.com/office/powerpoint/2010/main" val="2372719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b="1" u="sng" dirty="0">
                <a:solidFill>
                  <a:srgbClr val="C00000"/>
                </a:solidFill>
              </a:rPr>
              <a:t>Partial</a:t>
            </a:r>
            <a:r>
              <a:rPr lang="en-US" altLang="zh-CN" sz="3600" dirty="0">
                <a:solidFill>
                  <a:srgbClr val="C00000"/>
                </a:solidFill>
              </a:rPr>
              <a:t> Multipath </a:t>
            </a:r>
            <a:r>
              <a:rPr lang="en-US" altLang="zh-CN" sz="3600" dirty="0" smtClean="0">
                <a:solidFill>
                  <a:srgbClr val="C00000"/>
                </a:solidFill>
              </a:rPr>
              <a:t>Removal</a:t>
            </a:r>
            <a:endParaRPr lang="zh-CN" altLang="en-US" dirty="0"/>
          </a:p>
        </p:txBody>
      </p:sp>
      <p:sp>
        <p:nvSpPr>
          <p:cNvPr id="3" name="内容占位符 2"/>
          <p:cNvSpPr>
            <a:spLocks noGrp="1"/>
          </p:cNvSpPr>
          <p:nvPr>
            <p:ph idx="1"/>
          </p:nvPr>
        </p:nvSpPr>
        <p:spPr/>
        <p:txBody>
          <a:bodyPr>
            <a:normAutofit/>
          </a:bodyPr>
          <a:lstStyle/>
          <a:p>
            <a:r>
              <a:rPr lang="en-US" altLang="zh-CN" sz="2400" dirty="0" smtClean="0"/>
              <a:t>Mouth movement: </a:t>
            </a:r>
            <a:r>
              <a:rPr lang="en-US" altLang="zh-CN" sz="2400" dirty="0" smtClean="0">
                <a:solidFill>
                  <a:srgbClr val="0070C0"/>
                </a:solidFill>
              </a:rPr>
              <a:t>Non-rigid</a:t>
            </a:r>
          </a:p>
          <a:p>
            <a:endParaRPr lang="en-US" altLang="zh-CN" sz="2400" dirty="0"/>
          </a:p>
          <a:p>
            <a:r>
              <a:rPr lang="en-US" altLang="zh-CN" sz="2400" dirty="0" smtClean="0"/>
              <a:t>Covert CSI (Channel State Information) from frequency domain to time domain via IFFT</a:t>
            </a:r>
          </a:p>
          <a:p>
            <a:endParaRPr lang="en-US" altLang="zh-CN" sz="2400" dirty="0"/>
          </a:p>
          <a:p>
            <a:r>
              <a:rPr lang="en-US" altLang="zh-CN" sz="2400" dirty="0" smtClean="0"/>
              <a:t>Multipath removal threshold: </a:t>
            </a:r>
            <a:r>
              <a:rPr lang="en-US" altLang="zh-CN" sz="2400" dirty="0" smtClean="0">
                <a:solidFill>
                  <a:srgbClr val="0070C0"/>
                </a:solidFill>
              </a:rPr>
              <a:t>&gt;500 ns</a:t>
            </a:r>
          </a:p>
          <a:p>
            <a:endParaRPr lang="en-US" altLang="zh-CN" sz="2400" dirty="0">
              <a:solidFill>
                <a:srgbClr val="0070C0"/>
              </a:solidFill>
            </a:endParaRPr>
          </a:p>
          <a:p>
            <a:r>
              <a:rPr lang="en-US" altLang="zh-CN" sz="2400" dirty="0" smtClean="0"/>
              <a:t>Convert processed CSI (with multipath &lt; 500ns) back to frequency domain via FFT</a:t>
            </a:r>
          </a:p>
          <a:p>
            <a:endParaRPr lang="en-US" altLang="zh-CN" sz="2400" dirty="0"/>
          </a:p>
        </p:txBody>
      </p:sp>
      <p:sp>
        <p:nvSpPr>
          <p:cNvPr id="4" name="圆角矩形 3"/>
          <p:cNvSpPr/>
          <p:nvPr/>
        </p:nvSpPr>
        <p:spPr>
          <a:xfrm>
            <a:off x="1747520" y="5760561"/>
            <a:ext cx="5648960" cy="832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T</a:t>
            </a:r>
            <a:r>
              <a:rPr lang="en-US" altLang="zh-CN" sz="2400" dirty="0" smtClean="0"/>
              <a:t>he </a:t>
            </a:r>
            <a:r>
              <a:rPr lang="en-US" altLang="zh-CN" sz="2400" dirty="0"/>
              <a:t>multipath threshold </a:t>
            </a:r>
            <a:r>
              <a:rPr lang="en-US" altLang="zh-CN" sz="2400" dirty="0" smtClean="0"/>
              <a:t>value can be adjusted to achieve better performance</a:t>
            </a:r>
            <a:endParaRPr lang="en-US" altLang="zh-CN" sz="2400" dirty="0"/>
          </a:p>
        </p:txBody>
      </p:sp>
    </p:spTree>
    <p:extLst>
      <p:ext uri="{BB962C8B-B14F-4D97-AF65-F5344CB8AC3E}">
        <p14:creationId xmlns:p14="http://schemas.microsoft.com/office/powerpoint/2010/main" val="4349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Mouth Motion Profiling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a:solidFill>
                  <a:schemeClr val="accent6">
                    <a:lumMod val="50000"/>
                  </a:schemeClr>
                </a:solidFill>
              </a:rPr>
              <a:t>Locating on </a:t>
            </a:r>
            <a:r>
              <a:rPr lang="en-US" altLang="zh-CN" sz="2400" dirty="0" smtClean="0">
                <a:solidFill>
                  <a:schemeClr val="accent6">
                    <a:lumMod val="50000"/>
                  </a:schemeClr>
                </a:solidFill>
              </a:rPr>
              <a:t>Mouth</a:t>
            </a:r>
          </a:p>
          <a:p>
            <a:endParaRPr lang="en-US" altLang="zh-CN" sz="2400" dirty="0"/>
          </a:p>
          <a:p>
            <a:r>
              <a:rPr lang="en-US" altLang="zh-CN" sz="2400" dirty="0"/>
              <a:t>Filtering Out-Band </a:t>
            </a:r>
            <a:r>
              <a:rPr lang="en-US" altLang="zh-CN" sz="2400" dirty="0" smtClean="0"/>
              <a:t>Interference</a:t>
            </a:r>
          </a:p>
          <a:p>
            <a:endParaRPr lang="en-US" altLang="zh-CN" sz="2400" dirty="0"/>
          </a:p>
          <a:p>
            <a:r>
              <a:rPr lang="en-US" altLang="zh-CN" sz="2400" dirty="0"/>
              <a:t>Partial Multipath </a:t>
            </a:r>
            <a:r>
              <a:rPr lang="en-US" altLang="zh-CN" sz="2400" dirty="0" smtClean="0"/>
              <a:t>Removal</a:t>
            </a:r>
          </a:p>
          <a:p>
            <a:endParaRPr lang="en-US" altLang="zh-CN" sz="2400" dirty="0"/>
          </a:p>
          <a:p>
            <a:r>
              <a:rPr lang="en-US" altLang="zh-CN" sz="2400" dirty="0">
                <a:solidFill>
                  <a:srgbClr val="C00000"/>
                </a:solidFill>
              </a:rPr>
              <a:t>Mouth Motion Profile </a:t>
            </a:r>
            <a:r>
              <a:rPr lang="en-US" altLang="zh-CN" sz="2400" dirty="0" smtClean="0">
                <a:solidFill>
                  <a:srgbClr val="C00000"/>
                </a:solidFill>
              </a:rPr>
              <a:t>Construction</a:t>
            </a:r>
          </a:p>
          <a:p>
            <a:endParaRPr lang="en-US" altLang="zh-CN" sz="2400" dirty="0"/>
          </a:p>
          <a:p>
            <a:r>
              <a:rPr lang="en-US" altLang="zh-CN" sz="2400" dirty="0" smtClean="0"/>
              <a:t>Discrete Wavelet </a:t>
            </a:r>
            <a:r>
              <a:rPr lang="en-US" altLang="zh-CN" sz="2400" dirty="0"/>
              <a:t>Packet Decomposition</a:t>
            </a:r>
            <a:endParaRPr lang="zh-CN" altLang="en-US" sz="2400" dirty="0"/>
          </a:p>
        </p:txBody>
      </p:sp>
    </p:spTree>
    <p:extLst>
      <p:ext uri="{BB962C8B-B14F-4D97-AF65-F5344CB8AC3E}">
        <p14:creationId xmlns:p14="http://schemas.microsoft.com/office/powerpoint/2010/main" val="2412525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Mouth Motion Profiling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a:solidFill>
                  <a:schemeClr val="accent6">
                    <a:lumMod val="50000"/>
                  </a:schemeClr>
                </a:solidFill>
              </a:rPr>
              <a:t>Locating on </a:t>
            </a:r>
            <a:r>
              <a:rPr lang="en-US" altLang="zh-CN" sz="2400" dirty="0" smtClean="0">
                <a:solidFill>
                  <a:schemeClr val="accent6">
                    <a:lumMod val="50000"/>
                  </a:schemeClr>
                </a:solidFill>
              </a:rPr>
              <a:t>Mouth</a:t>
            </a:r>
          </a:p>
          <a:p>
            <a:endParaRPr lang="en-US" altLang="zh-CN" sz="2400" dirty="0"/>
          </a:p>
          <a:p>
            <a:r>
              <a:rPr lang="en-US" altLang="zh-CN" sz="2400" dirty="0"/>
              <a:t>Filtering Out-Band </a:t>
            </a:r>
            <a:r>
              <a:rPr lang="en-US" altLang="zh-CN" sz="2400" dirty="0" smtClean="0"/>
              <a:t>Interference</a:t>
            </a:r>
          </a:p>
          <a:p>
            <a:endParaRPr lang="en-US" altLang="zh-CN" sz="2400" dirty="0"/>
          </a:p>
          <a:p>
            <a:r>
              <a:rPr lang="en-US" altLang="zh-CN" sz="2400" dirty="0"/>
              <a:t>Partial Multipath </a:t>
            </a:r>
            <a:r>
              <a:rPr lang="en-US" altLang="zh-CN" sz="2400" dirty="0" smtClean="0"/>
              <a:t>Removal</a:t>
            </a:r>
          </a:p>
          <a:p>
            <a:endParaRPr lang="en-US" altLang="zh-CN" sz="2400" dirty="0"/>
          </a:p>
          <a:p>
            <a:r>
              <a:rPr lang="en-US" altLang="zh-CN" sz="2400" dirty="0"/>
              <a:t>Mouth Motion Profile </a:t>
            </a:r>
            <a:r>
              <a:rPr lang="en-US" altLang="zh-CN" sz="2400" dirty="0" smtClean="0"/>
              <a:t>Construction</a:t>
            </a:r>
          </a:p>
          <a:p>
            <a:endParaRPr lang="en-US" altLang="zh-CN" sz="2400" dirty="0"/>
          </a:p>
          <a:p>
            <a:r>
              <a:rPr lang="en-US" altLang="zh-CN" sz="2400" dirty="0" smtClean="0">
                <a:solidFill>
                  <a:srgbClr val="C00000"/>
                </a:solidFill>
              </a:rPr>
              <a:t>Discrete Wavelet </a:t>
            </a:r>
            <a:r>
              <a:rPr lang="en-US" altLang="zh-CN" sz="2400" dirty="0">
                <a:solidFill>
                  <a:srgbClr val="C00000"/>
                </a:solidFill>
              </a:rPr>
              <a:t>Packet Decomposition</a:t>
            </a:r>
            <a:endParaRPr lang="zh-CN" altLang="en-US" sz="2400" dirty="0">
              <a:solidFill>
                <a:srgbClr val="C00000"/>
              </a:solidFill>
            </a:endParaRPr>
          </a:p>
        </p:txBody>
      </p:sp>
    </p:spTree>
    <p:extLst>
      <p:ext uri="{BB962C8B-B14F-4D97-AF65-F5344CB8AC3E}">
        <p14:creationId xmlns:p14="http://schemas.microsoft.com/office/powerpoint/2010/main" val="3657222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solidFill>
                  <a:srgbClr val="C00000"/>
                </a:solidFill>
              </a:rPr>
              <a:t>Discrete Wavelet Packet </a:t>
            </a:r>
            <a:r>
              <a:rPr lang="en-US" altLang="zh-CN" sz="3600" dirty="0" smtClean="0">
                <a:solidFill>
                  <a:srgbClr val="C00000"/>
                </a:solidFill>
              </a:rPr>
              <a:t>Decomposition</a:t>
            </a:r>
            <a:endParaRPr lang="zh-CN" altLang="en-US" dirty="0"/>
          </a:p>
        </p:txBody>
      </p:sp>
      <p:sp>
        <p:nvSpPr>
          <p:cNvPr id="3" name="内容占位符 2"/>
          <p:cNvSpPr>
            <a:spLocks noGrp="1"/>
          </p:cNvSpPr>
          <p:nvPr>
            <p:ph idx="1"/>
          </p:nvPr>
        </p:nvSpPr>
        <p:spPr>
          <a:xfrm>
            <a:off x="628650" y="1690689"/>
            <a:ext cx="7886700" cy="4351338"/>
          </a:xfrm>
        </p:spPr>
        <p:txBody>
          <a:bodyPr/>
          <a:lstStyle/>
          <a:p>
            <a:r>
              <a:rPr lang="en-US" altLang="zh-CN" dirty="0" smtClean="0"/>
              <a:t>A </a:t>
            </a:r>
            <a:r>
              <a:rPr lang="en-US" altLang="zh-CN" dirty="0" err="1"/>
              <a:t>Symlet</a:t>
            </a:r>
            <a:r>
              <a:rPr lang="en-US" altLang="zh-CN" dirty="0"/>
              <a:t> wavelet </a:t>
            </a:r>
            <a:r>
              <a:rPr lang="en-US" altLang="zh-CN" dirty="0" smtClean="0"/>
              <a:t>filter of </a:t>
            </a:r>
            <a:r>
              <a:rPr lang="en-US" altLang="zh-CN" dirty="0"/>
              <a:t>order 4 is selected</a:t>
            </a:r>
            <a:endParaRPr lang="zh-CN" altLang="en-US" dirty="0"/>
          </a:p>
        </p:txBody>
      </p:sp>
      <p:pic>
        <p:nvPicPr>
          <p:cNvPr id="1026" name="Picture 2"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090" y="2036329"/>
            <a:ext cx="5037500" cy="4415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02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smtClean="0">
                <a:solidFill>
                  <a:srgbClr val="C00000"/>
                </a:solidFill>
              </a:rPr>
              <a:t>WiHear</a:t>
            </a:r>
            <a:r>
              <a:rPr lang="en-US" altLang="zh-CN" b="1" dirty="0" smtClean="0">
                <a:solidFill>
                  <a:srgbClr val="C00000"/>
                </a:solidFill>
              </a:rPr>
              <a:t> Framework</a:t>
            </a:r>
            <a:endParaRPr lang="zh-CN" altLang="en-US" b="1" dirty="0">
              <a:solidFill>
                <a:srgbClr val="C00000"/>
              </a:solidFill>
            </a:endParaRPr>
          </a:p>
        </p:txBody>
      </p:sp>
      <p:sp>
        <p:nvSpPr>
          <p:cNvPr id="4" name="Rectangle 9"/>
          <p:cNvSpPr/>
          <p:nvPr/>
        </p:nvSpPr>
        <p:spPr>
          <a:xfrm>
            <a:off x="5874310" y="2021380"/>
            <a:ext cx="2243637" cy="4304018"/>
          </a:xfrm>
          <a:prstGeom prst="rect">
            <a:avLst/>
          </a:prstGeom>
          <a:solidFill>
            <a:sysClr val="window" lastClr="FFFFFF"/>
          </a:solidFill>
          <a:ln w="28575" cap="flat" cmpd="sng" algn="ctr">
            <a:solidFill>
              <a:srgbClr val="FFC000"/>
            </a:solidFill>
            <a:prstDash val="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sp>
        <p:nvSpPr>
          <p:cNvPr id="5" name="Rectangle 4"/>
          <p:cNvSpPr/>
          <p:nvPr/>
        </p:nvSpPr>
        <p:spPr>
          <a:xfrm>
            <a:off x="5999646" y="3645746"/>
            <a:ext cx="2047556" cy="6752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Feature Extraction</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6" name="Rectangle 5"/>
          <p:cNvSpPr/>
          <p:nvPr/>
        </p:nvSpPr>
        <p:spPr>
          <a:xfrm>
            <a:off x="5999646" y="2207950"/>
            <a:ext cx="2047556" cy="68931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Classification &amp; Error Correction</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7" name="Right Arrow 8"/>
          <p:cNvSpPr/>
          <p:nvPr/>
        </p:nvSpPr>
        <p:spPr>
          <a:xfrm rot="16200000">
            <a:off x="6671002" y="3083879"/>
            <a:ext cx="704844" cy="35731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8" name="TextBox 10"/>
          <p:cNvSpPr txBox="1"/>
          <p:nvPr/>
        </p:nvSpPr>
        <p:spPr>
          <a:xfrm>
            <a:off x="6166784" y="5689307"/>
            <a:ext cx="1978460" cy="707886"/>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rPr>
              <a:t>Learning-based </a:t>
            </a:r>
          </a:p>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rPr>
              <a:t>Lip Reading</a:t>
            </a:r>
            <a:endParaRPr kumimoji="0" lang="zh-CN" altLang="en-US" sz="2000" b="1" i="0" u="none" strike="noStrike" kern="0" cap="none" spc="0" normalizeH="0" baseline="0" noProof="0" dirty="0" smtClean="0">
              <a:ln>
                <a:noFill/>
              </a:ln>
              <a:solidFill>
                <a:prstClr val="black"/>
              </a:solidFill>
              <a:effectLst/>
              <a:uLnTx/>
              <a:uFillTx/>
            </a:endParaRPr>
          </a:p>
        </p:txBody>
      </p:sp>
      <p:sp>
        <p:nvSpPr>
          <p:cNvPr id="9" name="Rectangle 17"/>
          <p:cNvSpPr/>
          <p:nvPr/>
        </p:nvSpPr>
        <p:spPr>
          <a:xfrm>
            <a:off x="978492" y="2035350"/>
            <a:ext cx="4475113" cy="4290048"/>
          </a:xfrm>
          <a:prstGeom prst="rect">
            <a:avLst/>
          </a:prstGeom>
          <a:solidFill>
            <a:sysClr val="window" lastClr="FFFFFF"/>
          </a:solidFill>
          <a:ln w="28575" cap="flat" cmpd="sng" algn="ctr">
            <a:solidFill>
              <a:srgbClr val="7030A0"/>
            </a:solidFill>
            <a:prstDash val="sysDash"/>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pic>
        <p:nvPicPr>
          <p:cNvPr id="10" name="Picture 2"/>
          <p:cNvPicPr>
            <a:picLocks noChangeAspect="1"/>
          </p:cNvPicPr>
          <p:nvPr/>
        </p:nvPicPr>
        <p:blipFill>
          <a:blip r:embed="rId3"/>
          <a:stretch>
            <a:fillRect/>
          </a:stretch>
        </p:blipFill>
        <p:spPr>
          <a:xfrm>
            <a:off x="1030021" y="2083888"/>
            <a:ext cx="1295684" cy="1524375"/>
          </a:xfrm>
          <a:prstGeom prst="rect">
            <a:avLst/>
          </a:prstGeom>
        </p:spPr>
      </p:pic>
      <p:pic>
        <p:nvPicPr>
          <p:cNvPr id="11" name="Picture 3"/>
          <p:cNvPicPr>
            <a:picLocks noChangeAspect="1"/>
          </p:cNvPicPr>
          <p:nvPr/>
        </p:nvPicPr>
        <p:blipFill>
          <a:blip r:embed="rId4"/>
          <a:stretch>
            <a:fillRect/>
          </a:stretch>
        </p:blipFill>
        <p:spPr>
          <a:xfrm>
            <a:off x="2416795" y="3248529"/>
            <a:ext cx="673248" cy="1143281"/>
          </a:xfrm>
          <a:prstGeom prst="rect">
            <a:avLst/>
          </a:prstGeom>
        </p:spPr>
      </p:pic>
      <p:pic>
        <p:nvPicPr>
          <p:cNvPr id="12" name="Picture 4"/>
          <p:cNvPicPr>
            <a:picLocks noChangeAspect="1"/>
          </p:cNvPicPr>
          <p:nvPr/>
        </p:nvPicPr>
        <p:blipFill>
          <a:blip r:embed="rId5"/>
          <a:stretch>
            <a:fillRect/>
          </a:stretch>
        </p:blipFill>
        <p:spPr>
          <a:xfrm>
            <a:off x="1054131" y="4128561"/>
            <a:ext cx="1105142" cy="1765735"/>
          </a:xfrm>
          <a:prstGeom prst="rect">
            <a:avLst/>
          </a:prstGeom>
        </p:spPr>
      </p:pic>
      <p:sp>
        <p:nvSpPr>
          <p:cNvPr id="13" name="Freeform 7"/>
          <p:cNvSpPr/>
          <p:nvPr/>
        </p:nvSpPr>
        <p:spPr>
          <a:xfrm>
            <a:off x="1714441" y="3536320"/>
            <a:ext cx="801858" cy="1167619"/>
          </a:xfrm>
          <a:custGeom>
            <a:avLst/>
            <a:gdLst>
              <a:gd name="connsiteX0" fmla="*/ 0 w 801858"/>
              <a:gd name="connsiteY0" fmla="*/ 1167619 h 1167619"/>
              <a:gd name="connsiteX1" fmla="*/ 731520 w 801858"/>
              <a:gd name="connsiteY1" fmla="*/ 0 h 1167619"/>
              <a:gd name="connsiteX2" fmla="*/ 801858 w 801858"/>
              <a:gd name="connsiteY2" fmla="*/ 196948 h 1167619"/>
              <a:gd name="connsiteX3" fmla="*/ 0 w 801858"/>
              <a:gd name="connsiteY3" fmla="*/ 1167619 h 1167619"/>
            </a:gdLst>
            <a:ahLst/>
            <a:cxnLst>
              <a:cxn ang="0">
                <a:pos x="connsiteX0" y="connsiteY0"/>
              </a:cxn>
              <a:cxn ang="0">
                <a:pos x="connsiteX1" y="connsiteY1"/>
              </a:cxn>
              <a:cxn ang="0">
                <a:pos x="connsiteX2" y="connsiteY2"/>
              </a:cxn>
              <a:cxn ang="0">
                <a:pos x="connsiteX3" y="connsiteY3"/>
              </a:cxn>
            </a:cxnLst>
            <a:rect l="l" t="t" r="r" b="b"/>
            <a:pathLst>
              <a:path w="801858" h="1167619">
                <a:moveTo>
                  <a:pt x="0" y="1167619"/>
                </a:moveTo>
                <a:lnTo>
                  <a:pt x="731520" y="0"/>
                </a:lnTo>
                <a:lnTo>
                  <a:pt x="801858" y="196948"/>
                </a:lnTo>
                <a:lnTo>
                  <a:pt x="0" y="1167619"/>
                </a:lnTo>
                <a:close/>
              </a:path>
            </a:pathLst>
          </a:cu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4" name="TextBox 8"/>
          <p:cNvSpPr txBox="1"/>
          <p:nvPr/>
        </p:nvSpPr>
        <p:spPr>
          <a:xfrm>
            <a:off x="2078899" y="4304102"/>
            <a:ext cx="1554380"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MIMO </a:t>
            </a:r>
            <a:r>
              <a:rPr kumimoji="0" lang="en-US" altLang="zh-CN" sz="1800" b="0" i="0" u="none" strike="noStrike" kern="0" cap="none" spc="0" normalizeH="0" baseline="0" noProof="0" dirty="0" err="1" smtClean="0">
                <a:ln>
                  <a:noFill/>
                </a:ln>
                <a:solidFill>
                  <a:srgbClr val="0070C0"/>
                </a:solidFill>
                <a:effectLst/>
                <a:uLnTx/>
                <a:uFillTx/>
              </a:rPr>
              <a:t>Beamforming</a:t>
            </a:r>
            <a:endParaRPr kumimoji="0" lang="zh-CN" altLang="en-US" sz="1800" b="0" i="0" u="none" strike="noStrike" kern="0" cap="none" spc="0" normalizeH="0" baseline="0" noProof="0" dirty="0" smtClean="0">
              <a:ln>
                <a:noFill/>
              </a:ln>
              <a:solidFill>
                <a:srgbClr val="0070C0"/>
              </a:solidFill>
              <a:effectLst/>
              <a:uLnTx/>
              <a:uFillTx/>
            </a:endParaRPr>
          </a:p>
        </p:txBody>
      </p:sp>
      <p:pic>
        <p:nvPicPr>
          <p:cNvPr id="15" name="Picture 10"/>
          <p:cNvPicPr>
            <a:picLocks noChangeAspect="1"/>
          </p:cNvPicPr>
          <p:nvPr/>
        </p:nvPicPr>
        <p:blipFill>
          <a:blip r:embed="rId6"/>
          <a:stretch>
            <a:fillRect/>
          </a:stretch>
        </p:blipFill>
        <p:spPr>
          <a:xfrm rot="5171512">
            <a:off x="2201304" y="3233327"/>
            <a:ext cx="364458" cy="351595"/>
          </a:xfrm>
          <a:prstGeom prst="rect">
            <a:avLst/>
          </a:prstGeom>
        </p:spPr>
      </p:pic>
      <p:sp>
        <p:nvSpPr>
          <p:cNvPr id="16" name="Right Arrow 11"/>
          <p:cNvSpPr/>
          <p:nvPr/>
        </p:nvSpPr>
        <p:spPr>
          <a:xfrm>
            <a:off x="2475609" y="2551996"/>
            <a:ext cx="1095602" cy="29137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7" name="TextBox 12"/>
          <p:cNvSpPr txBox="1"/>
          <p:nvPr/>
        </p:nvSpPr>
        <p:spPr>
          <a:xfrm>
            <a:off x="2416795" y="1999046"/>
            <a:ext cx="1324992"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Vows and consonants</a:t>
            </a:r>
            <a:endParaRPr kumimoji="0" lang="zh-CN" altLang="en-US" sz="1800" b="0" i="0" u="none" strike="noStrike" kern="0" cap="none" spc="0" normalizeH="0" baseline="0" noProof="0" dirty="0" smtClean="0">
              <a:ln>
                <a:noFill/>
              </a:ln>
              <a:solidFill>
                <a:srgbClr val="0070C0"/>
              </a:solidFill>
              <a:effectLst/>
              <a:uLnTx/>
              <a:uFillTx/>
            </a:endParaRPr>
          </a:p>
        </p:txBody>
      </p:sp>
      <p:sp>
        <p:nvSpPr>
          <p:cNvPr id="18" name="Rectangle 13"/>
          <p:cNvSpPr/>
          <p:nvPr/>
        </p:nvSpPr>
        <p:spPr>
          <a:xfrm>
            <a:off x="3672917" y="2181980"/>
            <a:ext cx="1598085" cy="67524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Filtering</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9" name="Right Arrow 14"/>
          <p:cNvSpPr/>
          <p:nvPr/>
        </p:nvSpPr>
        <p:spPr>
          <a:xfrm rot="5400000">
            <a:off x="4138348" y="3097124"/>
            <a:ext cx="547574" cy="330822"/>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0" name="Rectangle 15"/>
          <p:cNvSpPr/>
          <p:nvPr/>
        </p:nvSpPr>
        <p:spPr>
          <a:xfrm>
            <a:off x="3672917" y="5039865"/>
            <a:ext cx="1598085" cy="67524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Wavelet Transform</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1" name="TextBox 16"/>
          <p:cNvSpPr txBox="1"/>
          <p:nvPr/>
        </p:nvSpPr>
        <p:spPr>
          <a:xfrm>
            <a:off x="4492065" y="2889989"/>
            <a:ext cx="948197"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Remove </a:t>
            </a:r>
          </a:p>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Noise</a:t>
            </a:r>
          </a:p>
        </p:txBody>
      </p:sp>
      <p:sp>
        <p:nvSpPr>
          <p:cNvPr id="22" name="TextBox 18"/>
          <p:cNvSpPr txBox="1"/>
          <p:nvPr/>
        </p:nvSpPr>
        <p:spPr>
          <a:xfrm>
            <a:off x="1850891" y="5804545"/>
            <a:ext cx="3062565" cy="400110"/>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prstClr val="black"/>
                </a:solidFill>
                <a:effectLst/>
                <a:uLnTx/>
                <a:uFillTx/>
              </a:rPr>
              <a:t>Mouth Motion Profiling</a:t>
            </a:r>
            <a:endParaRPr kumimoji="0" lang="zh-CN" altLang="en-US" sz="2000" b="1" i="0" u="none" strike="noStrike" kern="0" cap="none" spc="0" normalizeH="0" baseline="0" noProof="0" dirty="0" smtClean="0">
              <a:ln>
                <a:noFill/>
              </a:ln>
              <a:solidFill>
                <a:prstClr val="black"/>
              </a:solidFill>
              <a:effectLst/>
              <a:uLnTx/>
              <a:uFillTx/>
            </a:endParaRPr>
          </a:p>
        </p:txBody>
      </p:sp>
      <p:sp>
        <p:nvSpPr>
          <p:cNvPr id="23" name="Right Arrow 7"/>
          <p:cNvSpPr/>
          <p:nvPr/>
        </p:nvSpPr>
        <p:spPr>
          <a:xfrm>
            <a:off x="5332151" y="5198833"/>
            <a:ext cx="587753" cy="35731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4" name="Rectangle 13"/>
          <p:cNvSpPr/>
          <p:nvPr/>
        </p:nvSpPr>
        <p:spPr>
          <a:xfrm>
            <a:off x="3672916" y="3565995"/>
            <a:ext cx="1598085" cy="86358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Partial Multipath Removal</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5" name="Right Arrow 14"/>
          <p:cNvSpPr/>
          <p:nvPr/>
        </p:nvSpPr>
        <p:spPr>
          <a:xfrm rot="5400000">
            <a:off x="4133788" y="4574261"/>
            <a:ext cx="547574" cy="330822"/>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6" name="Rectangle 4"/>
          <p:cNvSpPr/>
          <p:nvPr/>
        </p:nvSpPr>
        <p:spPr>
          <a:xfrm>
            <a:off x="5999646" y="5020378"/>
            <a:ext cx="2047556" cy="6752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Segmentation</a:t>
            </a:r>
            <a:endParaRPr kumimoji="0" lang="zh-CN" altLang="en-US" sz="20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27" name="TextBox 16"/>
          <p:cNvSpPr txBox="1"/>
          <p:nvPr/>
        </p:nvSpPr>
        <p:spPr>
          <a:xfrm>
            <a:off x="4507109" y="4417951"/>
            <a:ext cx="948197" cy="646331"/>
          </a:xfrm>
          <a:prstGeom prst="rect">
            <a:avLst/>
          </a:prstGeom>
          <a:noFill/>
        </p:spPr>
        <p:txBody>
          <a:bodyPr wrap="square" rtlCol="0">
            <a:spAutoFit/>
          </a:bodyPr>
          <a:lstStyle/>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Profile</a:t>
            </a:r>
          </a:p>
          <a:p>
            <a:pPr marL="0" marR="0" lvl="0" indent="0" defTabSz="719999"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rPr>
              <a:t>Building</a:t>
            </a:r>
          </a:p>
        </p:txBody>
      </p:sp>
      <p:sp>
        <p:nvSpPr>
          <p:cNvPr id="28" name="Right Arrow 8"/>
          <p:cNvSpPr/>
          <p:nvPr/>
        </p:nvSpPr>
        <p:spPr>
          <a:xfrm rot="16200000">
            <a:off x="6684651" y="4491516"/>
            <a:ext cx="704844" cy="357311"/>
          </a:xfrm>
          <a:prstGeom prst="righ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719999" eaLnBrk="1" fontAlgn="auto" latinLnBrk="0" hangingPunct="1">
              <a:lnSpc>
                <a:spcPct val="100000"/>
              </a:lnSpc>
              <a:spcBef>
                <a:spcPts val="0"/>
              </a:spcBef>
              <a:spcAft>
                <a:spcPts val="0"/>
              </a:spcAft>
              <a:buClrTx/>
              <a:buSzTx/>
              <a:buFontTx/>
              <a:buNone/>
              <a:tabLst/>
              <a:defRPr/>
            </a:pPr>
            <a:endParaRPr kumimoji="0" lang="zh-CN" altLang="en-US" sz="1417"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4643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Lip Reading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smtClean="0"/>
              <a:t>Segmentation</a:t>
            </a:r>
          </a:p>
          <a:p>
            <a:endParaRPr lang="en-US" altLang="zh-CN" sz="2400" dirty="0"/>
          </a:p>
          <a:p>
            <a:r>
              <a:rPr lang="en-US" altLang="zh-CN" sz="2400" dirty="0"/>
              <a:t>Feature </a:t>
            </a:r>
            <a:r>
              <a:rPr lang="en-US" altLang="zh-CN" sz="2400" dirty="0" smtClean="0"/>
              <a:t>Extraction</a:t>
            </a:r>
          </a:p>
          <a:p>
            <a:endParaRPr lang="en-US" altLang="zh-CN" sz="2400" dirty="0"/>
          </a:p>
          <a:p>
            <a:r>
              <a:rPr lang="en-US" altLang="zh-CN" sz="2400" dirty="0" smtClean="0"/>
              <a:t>Classification</a:t>
            </a:r>
          </a:p>
          <a:p>
            <a:endParaRPr lang="en-US" altLang="zh-CN" sz="2400" dirty="0"/>
          </a:p>
          <a:p>
            <a:r>
              <a:rPr lang="en-US" altLang="zh-CN" sz="2400" dirty="0"/>
              <a:t>Context-based Error Correction</a:t>
            </a:r>
            <a:endParaRPr lang="zh-CN" altLang="en-US" sz="2400" dirty="0"/>
          </a:p>
        </p:txBody>
      </p:sp>
    </p:spTree>
    <p:extLst>
      <p:ext uri="{BB962C8B-B14F-4D97-AF65-F5344CB8AC3E}">
        <p14:creationId xmlns:p14="http://schemas.microsoft.com/office/powerpoint/2010/main" val="3091700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Lip Reading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smtClean="0">
                <a:solidFill>
                  <a:srgbClr val="C00000"/>
                </a:solidFill>
              </a:rPr>
              <a:t>Segmentation</a:t>
            </a:r>
          </a:p>
          <a:p>
            <a:endParaRPr lang="en-US" altLang="zh-CN" sz="2400" dirty="0"/>
          </a:p>
          <a:p>
            <a:r>
              <a:rPr lang="en-US" altLang="zh-CN" sz="2400" dirty="0"/>
              <a:t>Feature </a:t>
            </a:r>
            <a:r>
              <a:rPr lang="en-US" altLang="zh-CN" sz="2400" dirty="0" smtClean="0"/>
              <a:t>Extraction</a:t>
            </a:r>
          </a:p>
          <a:p>
            <a:endParaRPr lang="en-US" altLang="zh-CN" sz="2400" dirty="0"/>
          </a:p>
          <a:p>
            <a:r>
              <a:rPr lang="en-US" altLang="zh-CN" sz="2400" dirty="0" smtClean="0"/>
              <a:t>Classification</a:t>
            </a:r>
          </a:p>
          <a:p>
            <a:endParaRPr lang="en-US" altLang="zh-CN" sz="2400" dirty="0"/>
          </a:p>
          <a:p>
            <a:r>
              <a:rPr lang="en-US" altLang="zh-CN" sz="2400" dirty="0"/>
              <a:t>Context-based Error Correction</a:t>
            </a:r>
            <a:endParaRPr lang="zh-CN" altLang="en-US" sz="2400" dirty="0"/>
          </a:p>
        </p:txBody>
      </p:sp>
    </p:spTree>
    <p:extLst>
      <p:ext uri="{BB962C8B-B14F-4D97-AF65-F5344CB8AC3E}">
        <p14:creationId xmlns:p14="http://schemas.microsoft.com/office/powerpoint/2010/main" val="1456105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Segmentation</a:t>
            </a:r>
            <a:endParaRPr lang="zh-CN" altLang="en-US" dirty="0"/>
          </a:p>
        </p:txBody>
      </p:sp>
      <p:sp>
        <p:nvSpPr>
          <p:cNvPr id="3" name="内容占位符 2"/>
          <p:cNvSpPr>
            <a:spLocks noGrp="1"/>
          </p:cNvSpPr>
          <p:nvPr>
            <p:ph idx="1"/>
          </p:nvPr>
        </p:nvSpPr>
        <p:spPr>
          <a:xfrm>
            <a:off x="628650" y="1369017"/>
            <a:ext cx="7886700" cy="4351338"/>
          </a:xfrm>
        </p:spPr>
        <p:txBody>
          <a:bodyPr/>
          <a:lstStyle/>
          <a:p>
            <a:pPr marL="0" lvl="0" indent="0">
              <a:buNone/>
            </a:pPr>
            <a:endParaRPr lang="en-US" altLang="zh-CN" sz="2800" dirty="0">
              <a:solidFill>
                <a:prstClr val="black"/>
              </a:solidFill>
              <a:latin typeface="Calibri Light"/>
            </a:endParaRPr>
          </a:p>
          <a:p>
            <a:pPr lvl="0"/>
            <a:r>
              <a:rPr lang="en-US" altLang="zh-CN" sz="2800" dirty="0">
                <a:solidFill>
                  <a:prstClr val="black"/>
                </a:solidFill>
                <a:latin typeface="Calibri Light"/>
              </a:rPr>
              <a:t>Inter word segmentation</a:t>
            </a:r>
          </a:p>
          <a:p>
            <a:pPr marL="447675" lvl="0">
              <a:buFont typeface="Wingdings" panose="05000000000000000000" pitchFamily="2" charset="2"/>
              <a:buChar char="Ø"/>
            </a:pPr>
            <a:r>
              <a:rPr lang="en-US" altLang="zh-CN" sz="2800" dirty="0">
                <a:solidFill>
                  <a:srgbClr val="0070C0"/>
                </a:solidFill>
                <a:latin typeface="Calibri Light"/>
              </a:rPr>
              <a:t>Silent interval </a:t>
            </a:r>
            <a:r>
              <a:rPr lang="en-US" altLang="zh-CN" sz="2800" dirty="0">
                <a:solidFill>
                  <a:prstClr val="black"/>
                </a:solidFill>
                <a:latin typeface="Calibri Light"/>
              </a:rPr>
              <a:t>between words</a:t>
            </a:r>
          </a:p>
          <a:p>
            <a:pPr marL="447675">
              <a:buFont typeface="Wingdings" panose="05000000000000000000" pitchFamily="2" charset="2"/>
              <a:buChar char="Ø"/>
            </a:pPr>
            <a:endParaRPr lang="en-US" altLang="zh-CN" sz="2800" dirty="0">
              <a:latin typeface="+mj-lt"/>
            </a:endParaRPr>
          </a:p>
          <a:p>
            <a:pPr lvl="0"/>
            <a:r>
              <a:rPr lang="en-US" altLang="zh-CN" sz="2800" dirty="0">
                <a:solidFill>
                  <a:prstClr val="black"/>
                </a:solidFill>
                <a:latin typeface="Calibri Light"/>
              </a:rPr>
              <a:t>Inner word segmentation</a:t>
            </a:r>
          </a:p>
          <a:p>
            <a:pPr marL="447675" lvl="0" indent="-184150">
              <a:buFont typeface="Wingdings" panose="05000000000000000000" pitchFamily="2" charset="2"/>
              <a:buChar char="Ø"/>
            </a:pPr>
            <a:r>
              <a:rPr lang="en-US" altLang="zh-CN" sz="2800" dirty="0">
                <a:solidFill>
                  <a:prstClr val="black"/>
                </a:solidFill>
                <a:latin typeface="Calibri Light"/>
              </a:rPr>
              <a:t> Words are divided into </a:t>
            </a:r>
            <a:r>
              <a:rPr lang="en-US" altLang="zh-CN" sz="2800" dirty="0">
                <a:solidFill>
                  <a:srgbClr val="0070C0"/>
                </a:solidFill>
                <a:latin typeface="Calibri Light"/>
              </a:rPr>
              <a:t>phonetic</a:t>
            </a:r>
            <a:r>
              <a:rPr lang="en-US" altLang="zh-CN" sz="2800" dirty="0">
                <a:solidFill>
                  <a:prstClr val="black"/>
                </a:solidFill>
                <a:latin typeface="Calibri Light"/>
              </a:rPr>
              <a:t> </a:t>
            </a:r>
            <a:r>
              <a:rPr lang="en-US" altLang="zh-CN" sz="2800" dirty="0">
                <a:solidFill>
                  <a:srgbClr val="0070C0"/>
                </a:solidFill>
                <a:latin typeface="Calibri Light"/>
              </a:rPr>
              <a:t>events</a:t>
            </a:r>
          </a:p>
          <a:p>
            <a:pPr marL="447675">
              <a:buFont typeface="Wingdings" panose="05000000000000000000" pitchFamily="2" charset="2"/>
              <a:buChar char="Ø"/>
            </a:pPr>
            <a:endParaRPr lang="zh-CN" altLang="en-US" dirty="0">
              <a:latin typeface="+mj-lt"/>
            </a:endParaRPr>
          </a:p>
        </p:txBody>
      </p:sp>
    </p:spTree>
    <p:extLst>
      <p:ext uri="{BB962C8B-B14F-4D97-AF65-F5344CB8AC3E}">
        <p14:creationId xmlns:p14="http://schemas.microsoft.com/office/powerpoint/2010/main" val="318431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Lip Reading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smtClean="0"/>
              <a:t>Segmentation</a:t>
            </a:r>
          </a:p>
          <a:p>
            <a:endParaRPr lang="en-US" altLang="zh-CN" sz="2400" dirty="0"/>
          </a:p>
          <a:p>
            <a:r>
              <a:rPr lang="en-US" altLang="zh-CN" sz="2400" dirty="0">
                <a:solidFill>
                  <a:srgbClr val="C00000"/>
                </a:solidFill>
              </a:rPr>
              <a:t>Feature </a:t>
            </a:r>
            <a:r>
              <a:rPr lang="en-US" altLang="zh-CN" sz="2400" dirty="0" smtClean="0">
                <a:solidFill>
                  <a:srgbClr val="C00000"/>
                </a:solidFill>
              </a:rPr>
              <a:t>Extraction</a:t>
            </a:r>
          </a:p>
          <a:p>
            <a:endParaRPr lang="en-US" altLang="zh-CN" sz="2400" dirty="0"/>
          </a:p>
          <a:p>
            <a:r>
              <a:rPr lang="en-US" altLang="zh-CN" sz="2400" dirty="0" smtClean="0"/>
              <a:t>Classification</a:t>
            </a:r>
          </a:p>
          <a:p>
            <a:endParaRPr lang="en-US" altLang="zh-CN" sz="2400" dirty="0"/>
          </a:p>
          <a:p>
            <a:r>
              <a:rPr lang="en-US" altLang="zh-CN" sz="2400" dirty="0"/>
              <a:t>Context-based Error Correction</a:t>
            </a:r>
            <a:endParaRPr lang="zh-CN" altLang="en-US" sz="2400" dirty="0"/>
          </a:p>
        </p:txBody>
      </p:sp>
    </p:spTree>
    <p:extLst>
      <p:ext uri="{BB962C8B-B14F-4D97-AF65-F5344CB8AC3E}">
        <p14:creationId xmlns:p14="http://schemas.microsoft.com/office/powerpoint/2010/main" val="612447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Feature </a:t>
            </a:r>
            <a:r>
              <a:rPr lang="en-US" altLang="zh-CN" dirty="0" smtClean="0">
                <a:solidFill>
                  <a:srgbClr val="C00000"/>
                </a:solidFill>
              </a:rPr>
              <a:t>Extraction</a:t>
            </a:r>
            <a:endParaRPr lang="zh-CN" altLang="en-US" dirty="0"/>
          </a:p>
        </p:txBody>
      </p:sp>
      <p:sp>
        <p:nvSpPr>
          <p:cNvPr id="3" name="内容占位符 2"/>
          <p:cNvSpPr>
            <a:spLocks noGrp="1"/>
          </p:cNvSpPr>
          <p:nvPr>
            <p:ph idx="1"/>
          </p:nvPr>
        </p:nvSpPr>
        <p:spPr>
          <a:xfrm>
            <a:off x="628650" y="1439545"/>
            <a:ext cx="7886700" cy="4351338"/>
          </a:xfrm>
        </p:spPr>
        <p:txBody>
          <a:bodyPr/>
          <a:lstStyle/>
          <a:p>
            <a:r>
              <a:rPr lang="en-US" altLang="zh-CN" dirty="0"/>
              <a:t>Multi-Cluster/Class Feature </a:t>
            </a:r>
            <a:r>
              <a:rPr lang="en-US" altLang="zh-CN" dirty="0" smtClean="0"/>
              <a:t>Selection (MCFS</a:t>
            </a:r>
            <a:r>
              <a:rPr lang="en-US" altLang="zh-CN" dirty="0"/>
              <a:t>) scheme</a:t>
            </a:r>
            <a:endParaRPr lang="zh-CN" altLang="en-US" dirty="0"/>
          </a:p>
        </p:txBody>
      </p:sp>
      <p:pic>
        <p:nvPicPr>
          <p:cNvPr id="2050"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269" y="1966118"/>
            <a:ext cx="4300732" cy="4891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95475"/>
            <a:ext cx="4311650" cy="496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7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rPr>
              <a:t>Advanced Research in ISM band</a:t>
            </a:r>
            <a:endParaRPr lang="zh-CN" altLang="en-US" b="1" dirty="0">
              <a:solidFill>
                <a:srgbClr val="C00000"/>
              </a:solidFill>
            </a:endParaRPr>
          </a:p>
        </p:txBody>
      </p:sp>
      <p:sp>
        <p:nvSpPr>
          <p:cNvPr id="3" name="内容占位符 2"/>
          <p:cNvSpPr>
            <a:spLocks noGrp="1"/>
          </p:cNvSpPr>
          <p:nvPr>
            <p:ph idx="1"/>
          </p:nvPr>
        </p:nvSpPr>
        <p:spPr>
          <a:xfrm>
            <a:off x="628650" y="1690689"/>
            <a:ext cx="7886700" cy="4351338"/>
          </a:xfrm>
        </p:spPr>
        <p:txBody>
          <a:bodyPr>
            <a:normAutofit/>
          </a:bodyPr>
          <a:lstStyle/>
          <a:p>
            <a:r>
              <a:rPr lang="en-US" altLang="zh-CN" sz="2800" dirty="0"/>
              <a:t>Gesture </a:t>
            </a:r>
            <a:r>
              <a:rPr lang="en-US" altLang="zh-CN" sz="2800" dirty="0" smtClean="0"/>
              <a:t>Recognition</a:t>
            </a:r>
            <a:endParaRPr lang="zh-CN" altLang="en-US" sz="28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287" y="2320158"/>
            <a:ext cx="6829425" cy="4267200"/>
          </a:xfrm>
          <a:prstGeom prst="rect">
            <a:avLst/>
          </a:prstGeom>
        </p:spPr>
      </p:pic>
    </p:spTree>
    <p:extLst>
      <p:ext uri="{BB962C8B-B14F-4D97-AF65-F5344CB8AC3E}">
        <p14:creationId xmlns:p14="http://schemas.microsoft.com/office/powerpoint/2010/main" val="1885810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Lip Reading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smtClean="0"/>
              <a:t>Segmentation</a:t>
            </a:r>
          </a:p>
          <a:p>
            <a:endParaRPr lang="en-US" altLang="zh-CN" sz="2400" dirty="0"/>
          </a:p>
          <a:p>
            <a:r>
              <a:rPr lang="en-US" altLang="zh-CN" sz="2400" dirty="0"/>
              <a:t>Feature </a:t>
            </a:r>
            <a:r>
              <a:rPr lang="en-US" altLang="zh-CN" sz="2400" dirty="0" smtClean="0"/>
              <a:t>Extraction</a:t>
            </a:r>
          </a:p>
          <a:p>
            <a:endParaRPr lang="en-US" altLang="zh-CN" sz="2400" dirty="0"/>
          </a:p>
          <a:p>
            <a:r>
              <a:rPr lang="en-US" altLang="zh-CN" sz="2400" dirty="0" smtClean="0">
                <a:solidFill>
                  <a:srgbClr val="C00000"/>
                </a:solidFill>
              </a:rPr>
              <a:t>Classification</a:t>
            </a:r>
          </a:p>
          <a:p>
            <a:endParaRPr lang="en-US" altLang="zh-CN" sz="2400" dirty="0"/>
          </a:p>
          <a:p>
            <a:r>
              <a:rPr lang="en-US" altLang="zh-CN" sz="2400" dirty="0"/>
              <a:t>Context-based Error Correction</a:t>
            </a:r>
            <a:endParaRPr lang="zh-CN" altLang="en-US" sz="2400" dirty="0"/>
          </a:p>
        </p:txBody>
      </p:sp>
    </p:spTree>
    <p:extLst>
      <p:ext uri="{BB962C8B-B14F-4D97-AF65-F5344CB8AC3E}">
        <p14:creationId xmlns:p14="http://schemas.microsoft.com/office/powerpoint/2010/main" val="3342992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Lip Reading</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smtClean="0"/>
              <a:t>Segmentation</a:t>
            </a:r>
          </a:p>
          <a:p>
            <a:endParaRPr lang="en-US" altLang="zh-CN" sz="2400" dirty="0"/>
          </a:p>
          <a:p>
            <a:r>
              <a:rPr lang="en-US" altLang="zh-CN" sz="2400" dirty="0"/>
              <a:t>Feature </a:t>
            </a:r>
            <a:r>
              <a:rPr lang="en-US" altLang="zh-CN" sz="2400" dirty="0" smtClean="0"/>
              <a:t>Extraction</a:t>
            </a:r>
          </a:p>
          <a:p>
            <a:endParaRPr lang="en-US" altLang="zh-CN" sz="2400" dirty="0"/>
          </a:p>
          <a:p>
            <a:r>
              <a:rPr lang="en-US" altLang="zh-CN" sz="2400" dirty="0" smtClean="0"/>
              <a:t>Classification</a:t>
            </a:r>
          </a:p>
          <a:p>
            <a:endParaRPr lang="en-US" altLang="zh-CN" sz="2400" dirty="0"/>
          </a:p>
          <a:p>
            <a:r>
              <a:rPr lang="en-US" altLang="zh-CN" sz="2400" dirty="0">
                <a:solidFill>
                  <a:srgbClr val="C00000"/>
                </a:solidFill>
              </a:rPr>
              <a:t>Context-based Error Correction</a:t>
            </a:r>
            <a:endParaRPr lang="zh-CN" altLang="en-US" sz="2400" dirty="0">
              <a:solidFill>
                <a:srgbClr val="C00000"/>
              </a:solidFill>
            </a:endParaRPr>
          </a:p>
        </p:txBody>
      </p:sp>
    </p:spTree>
    <p:extLst>
      <p:ext uri="{BB962C8B-B14F-4D97-AF65-F5344CB8AC3E}">
        <p14:creationId xmlns:p14="http://schemas.microsoft.com/office/powerpoint/2010/main" val="854605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Extending To Multiple Targets</a:t>
            </a:r>
            <a:endParaRPr lang="zh-CN" altLang="en-US" dirty="0">
              <a:solidFill>
                <a:srgbClr val="C00000"/>
              </a:solidFill>
            </a:endParaRPr>
          </a:p>
        </p:txBody>
      </p:sp>
      <p:sp>
        <p:nvSpPr>
          <p:cNvPr id="3" name="内容占位符 2"/>
          <p:cNvSpPr>
            <a:spLocks noGrp="1"/>
          </p:cNvSpPr>
          <p:nvPr>
            <p:ph idx="1"/>
          </p:nvPr>
        </p:nvSpPr>
        <p:spPr/>
        <p:txBody>
          <a:bodyPr>
            <a:normAutofit/>
          </a:bodyPr>
          <a:lstStyle/>
          <a:p>
            <a:r>
              <a:rPr lang="en-US" altLang="zh-CN" sz="2400" dirty="0" smtClean="0"/>
              <a:t>MIMO: Spatial diversity via </a:t>
            </a:r>
            <a:r>
              <a:rPr lang="en-US" altLang="zh-CN" sz="2400" dirty="0" smtClean="0">
                <a:solidFill>
                  <a:srgbClr val="FF0000"/>
                </a:solidFill>
              </a:rPr>
              <a:t>multiple</a:t>
            </a:r>
            <a:r>
              <a:rPr lang="en-US" altLang="zh-CN" sz="2400" dirty="0" smtClean="0"/>
              <a:t> Rx antennas</a:t>
            </a:r>
          </a:p>
          <a:p>
            <a:endParaRPr lang="en-US" altLang="zh-CN" sz="2400" dirty="0"/>
          </a:p>
          <a:p>
            <a:r>
              <a:rPr lang="en-US" altLang="zh-CN" sz="2400" dirty="0" err="1" smtClean="0"/>
              <a:t>ZigZag</a:t>
            </a:r>
            <a:r>
              <a:rPr lang="en-US" altLang="zh-CN" sz="2400" dirty="0" smtClean="0"/>
              <a:t> decoding: a </a:t>
            </a:r>
            <a:r>
              <a:rPr lang="en-US" altLang="zh-CN" sz="2400" dirty="0" smtClean="0">
                <a:solidFill>
                  <a:srgbClr val="FF0000"/>
                </a:solidFill>
              </a:rPr>
              <a:t>single</a:t>
            </a:r>
            <a:r>
              <a:rPr lang="en-US" altLang="zh-CN" sz="2400" dirty="0" smtClean="0"/>
              <a:t> Rx antenna</a:t>
            </a:r>
            <a:endParaRPr lang="zh-CN" altLang="en-US" sz="2400" dirty="0"/>
          </a:p>
        </p:txBody>
      </p:sp>
      <p:pic>
        <p:nvPicPr>
          <p:cNvPr id="3074"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643" y="3117850"/>
            <a:ext cx="4286250" cy="374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5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Implementation</a:t>
            </a:r>
            <a:endParaRPr lang="zh-CN" altLang="en-US" dirty="0">
              <a:solidFill>
                <a:srgbClr val="C00000"/>
              </a:solidFill>
            </a:endParaRPr>
          </a:p>
        </p:txBody>
      </p:sp>
      <p:pic>
        <p:nvPicPr>
          <p:cNvPr id="4098" name="Picture 2"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6455"/>
            <a:ext cx="4216400" cy="309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4" descr="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630" y="2673668"/>
            <a:ext cx="4667250" cy="254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265388" y="5410188"/>
            <a:ext cx="3685624" cy="369332"/>
          </a:xfrm>
          <a:prstGeom prst="rect">
            <a:avLst/>
          </a:prstGeom>
        </p:spPr>
        <p:txBody>
          <a:bodyPr wrap="none">
            <a:spAutoFit/>
          </a:bodyPr>
          <a:lstStyle/>
          <a:p>
            <a:r>
              <a:rPr lang="en-US" altLang="zh-CN" kern="0" dirty="0">
                <a:latin typeface="Times New Roman" panose="02020603050405020304" pitchFamily="18" charset="0"/>
              </a:rPr>
              <a:t>Floor plan of the testing environment.</a:t>
            </a:r>
            <a:endParaRPr lang="zh-CN" altLang="en-US" dirty="0"/>
          </a:p>
        </p:txBody>
      </p:sp>
      <p:sp>
        <p:nvSpPr>
          <p:cNvPr id="5" name="矩形 4"/>
          <p:cNvSpPr/>
          <p:nvPr/>
        </p:nvSpPr>
        <p:spPr>
          <a:xfrm>
            <a:off x="4453255" y="5410188"/>
            <a:ext cx="4572000" cy="1200329"/>
          </a:xfrm>
          <a:prstGeom prst="rect">
            <a:avLst/>
          </a:prstGeom>
        </p:spPr>
        <p:txBody>
          <a:bodyPr>
            <a:spAutoFit/>
          </a:bodyPr>
          <a:lstStyle/>
          <a:p>
            <a:r>
              <a:rPr lang="en-US" altLang="zh-CN" kern="0" dirty="0">
                <a:latin typeface="Times New Roman" panose="02020603050405020304" pitchFamily="18" charset="0"/>
              </a:rPr>
              <a:t>Experimental scenarios layouts. (a) line of sight; (b) non-line-of-sight; (c) through wall </a:t>
            </a:r>
            <a:r>
              <a:rPr lang="en-US" altLang="zh-CN" kern="0" dirty="0" err="1">
                <a:latin typeface="Times New Roman" panose="02020603050405020304" pitchFamily="18" charset="0"/>
              </a:rPr>
              <a:t>Tx</a:t>
            </a:r>
            <a:r>
              <a:rPr lang="en-US" altLang="zh-CN" kern="0" dirty="0">
                <a:latin typeface="Times New Roman" panose="02020603050405020304" pitchFamily="18" charset="0"/>
              </a:rPr>
              <a:t> side; (d) through wall Rx side; (e) multiple Rx; (f) multiple link pairs.</a:t>
            </a:r>
            <a:endParaRPr lang="zh-CN" altLang="en-US" dirty="0"/>
          </a:p>
        </p:txBody>
      </p:sp>
    </p:spTree>
    <p:extLst>
      <p:ext uri="{BB962C8B-B14F-4D97-AF65-F5344CB8AC3E}">
        <p14:creationId xmlns:p14="http://schemas.microsoft.com/office/powerpoint/2010/main" val="3382560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Vocabulary</a:t>
            </a:r>
            <a:endParaRPr lang="zh-CN" altLang="en-US" dirty="0">
              <a:solidFill>
                <a:srgbClr val="C00000"/>
              </a:solidFill>
            </a:endParaRPr>
          </a:p>
        </p:txBody>
      </p:sp>
      <p:sp>
        <p:nvSpPr>
          <p:cNvPr id="3" name="内容占位符 2"/>
          <p:cNvSpPr>
            <a:spLocks noGrp="1"/>
          </p:cNvSpPr>
          <p:nvPr>
            <p:ph idx="1"/>
          </p:nvPr>
        </p:nvSpPr>
        <p:spPr/>
        <p:txBody>
          <a:bodyPr>
            <a:noAutofit/>
          </a:bodyPr>
          <a:lstStyle/>
          <a:p>
            <a:r>
              <a:rPr lang="en-US" altLang="zh-CN" sz="2400" b="1" dirty="0"/>
              <a:t>Syllables: </a:t>
            </a:r>
            <a:endParaRPr lang="en-US" altLang="zh-CN" sz="2400" b="1" dirty="0" smtClean="0"/>
          </a:p>
          <a:p>
            <a:pPr marL="365125">
              <a:buFont typeface="Wingdings" panose="05000000000000000000" pitchFamily="2" charset="2"/>
              <a:buChar char="Ø"/>
            </a:pPr>
            <a:r>
              <a:rPr lang="en-US" altLang="zh-CN" sz="2400" dirty="0" smtClean="0"/>
              <a:t>[</a:t>
            </a:r>
            <a:r>
              <a:rPr lang="en-US" altLang="zh-CN" sz="2400" dirty="0"/>
              <a:t>æ], [e], [</a:t>
            </a:r>
            <a:r>
              <a:rPr lang="en-US" altLang="zh-CN" sz="2400" dirty="0" err="1"/>
              <a:t>i</a:t>
            </a:r>
            <a:r>
              <a:rPr lang="en-US" altLang="zh-CN" sz="2400" dirty="0"/>
              <a:t>], [u], [s], [l], [m], [h], [v], </a:t>
            </a:r>
            <a:r>
              <a:rPr lang="en-US" altLang="zh-CN" sz="2400" dirty="0" smtClean="0"/>
              <a:t>[</a:t>
            </a:r>
            <a:r>
              <a:rPr lang="en-US" altLang="zh-CN" sz="2400" dirty="0"/>
              <a:t>ɔ</a:t>
            </a:r>
            <a:r>
              <a:rPr lang="en-US" altLang="zh-CN" sz="2400" dirty="0" smtClean="0"/>
              <a:t>], </a:t>
            </a:r>
            <a:r>
              <a:rPr lang="en-US" altLang="zh-CN" sz="2400" dirty="0"/>
              <a:t>[w], [b</a:t>
            </a:r>
            <a:r>
              <a:rPr lang="en-US" altLang="zh-CN" sz="2400" dirty="0" smtClean="0"/>
              <a:t>], [</a:t>
            </a:r>
            <a:r>
              <a:rPr lang="en-US" altLang="zh-CN" sz="2400" dirty="0"/>
              <a:t>j], </a:t>
            </a:r>
            <a:r>
              <a:rPr lang="en-US" altLang="zh-CN" sz="2400" dirty="0" smtClean="0"/>
              <a:t>[ ʃ ].</a:t>
            </a:r>
          </a:p>
          <a:p>
            <a:pPr marL="365125">
              <a:buFont typeface="Wingdings" panose="05000000000000000000" pitchFamily="2" charset="2"/>
              <a:buChar char="Ø"/>
            </a:pPr>
            <a:endParaRPr lang="en-US" altLang="zh-CN" sz="2400" dirty="0"/>
          </a:p>
          <a:p>
            <a:pPr marL="365125">
              <a:buFont typeface="Wingdings" panose="05000000000000000000" pitchFamily="2" charset="2"/>
              <a:buChar char="Ø"/>
            </a:pPr>
            <a:endParaRPr lang="en-US" altLang="zh-CN" sz="2400" dirty="0"/>
          </a:p>
          <a:p>
            <a:r>
              <a:rPr lang="en-US" altLang="zh-CN" sz="2400" b="1" dirty="0"/>
              <a:t>Words: </a:t>
            </a:r>
            <a:endParaRPr lang="en-US" altLang="zh-CN" sz="2400" b="1" dirty="0" smtClean="0"/>
          </a:p>
          <a:p>
            <a:pPr marL="447675" indent="-265113">
              <a:buFont typeface="Wingdings" panose="05000000000000000000" pitchFamily="2" charset="2"/>
              <a:buChar char="Ø"/>
            </a:pPr>
            <a:r>
              <a:rPr lang="en-US" altLang="zh-CN" sz="2400" dirty="0" smtClean="0"/>
              <a:t>see</a:t>
            </a:r>
            <a:r>
              <a:rPr lang="en-US" altLang="zh-CN" sz="2400" dirty="0"/>
              <a:t>, good, how, are, you, fine, look, open, is, </a:t>
            </a:r>
            <a:r>
              <a:rPr lang="en-US" altLang="zh-CN" sz="2400" dirty="0" smtClean="0"/>
              <a:t>the, door</a:t>
            </a:r>
            <a:r>
              <a:rPr lang="en-US" altLang="zh-CN" sz="2400" dirty="0"/>
              <a:t>, thank, boy, any, show, dog, bird, cat, zoo, yes, </a:t>
            </a:r>
            <a:r>
              <a:rPr lang="en-US" altLang="zh-CN" sz="2400" dirty="0" smtClean="0"/>
              <a:t>meet, some</a:t>
            </a:r>
            <a:r>
              <a:rPr lang="en-US" altLang="zh-CN" sz="2400" dirty="0"/>
              <a:t>, watch, horse, sing, play, dance, lady, ride, today, </a:t>
            </a:r>
            <a:r>
              <a:rPr lang="en-US" altLang="zh-CN" sz="2400" dirty="0" smtClean="0"/>
              <a:t>like, he</a:t>
            </a:r>
            <a:r>
              <a:rPr lang="en-US" altLang="zh-CN" sz="2400" dirty="0"/>
              <a:t>, she.</a:t>
            </a:r>
            <a:endParaRPr lang="zh-CN" altLang="en-US" sz="2400" dirty="0"/>
          </a:p>
        </p:txBody>
      </p:sp>
    </p:spTree>
    <p:extLst>
      <p:ext uri="{BB962C8B-B14F-4D97-AF65-F5344CB8AC3E}">
        <p14:creationId xmlns:p14="http://schemas.microsoft.com/office/powerpoint/2010/main" val="1519444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Automatic Segmentation Accuracy</a:t>
            </a:r>
            <a:endParaRPr lang="zh-CN" altLang="en-US" dirty="0">
              <a:solidFill>
                <a:srgbClr val="C00000"/>
              </a:solidFill>
            </a:endParaRPr>
          </a:p>
        </p:txBody>
      </p:sp>
      <p:sp>
        <p:nvSpPr>
          <p:cNvPr id="5" name="矩形 4"/>
          <p:cNvSpPr/>
          <p:nvPr/>
        </p:nvSpPr>
        <p:spPr>
          <a:xfrm>
            <a:off x="6068595" y="2527724"/>
            <a:ext cx="2850816" cy="2862322"/>
          </a:xfrm>
          <a:prstGeom prst="rect">
            <a:avLst/>
          </a:prstGeom>
        </p:spPr>
        <p:txBody>
          <a:bodyPr wrap="square">
            <a:spAutoFit/>
          </a:bodyPr>
          <a:lstStyle/>
          <a:p>
            <a:r>
              <a:rPr lang="en-US" altLang="zh-CN" kern="0" dirty="0">
                <a:latin typeface="Times New Roman" panose="02020603050405020304" pitchFamily="18" charset="0"/>
              </a:rPr>
              <a:t>Automatic segmentation accuracy for </a:t>
            </a:r>
            <a:endParaRPr lang="en-US" altLang="zh-CN" kern="0" dirty="0" smtClean="0">
              <a:latin typeface="Times New Roman" panose="02020603050405020304" pitchFamily="18" charset="0"/>
            </a:endParaRPr>
          </a:p>
          <a:p>
            <a:pPr marL="342900" indent="-342900">
              <a:buAutoNum type="alphaLcParenBoth"/>
            </a:pPr>
            <a:r>
              <a:rPr lang="en-US" altLang="zh-CN" kern="0" dirty="0">
                <a:solidFill>
                  <a:srgbClr val="FF0000"/>
                </a:solidFill>
                <a:latin typeface="Times New Roman" panose="02020603050405020304" pitchFamily="18" charset="0"/>
              </a:rPr>
              <a:t>I</a:t>
            </a:r>
            <a:r>
              <a:rPr lang="en-US" altLang="zh-CN" kern="0" dirty="0" smtClean="0">
                <a:solidFill>
                  <a:srgbClr val="FF0000"/>
                </a:solidFill>
                <a:latin typeface="Times New Roman" panose="02020603050405020304" pitchFamily="18" charset="0"/>
              </a:rPr>
              <a:t>nner</a:t>
            </a:r>
            <a:r>
              <a:rPr lang="en-US" altLang="zh-CN" kern="0" dirty="0" smtClean="0">
                <a:latin typeface="Times New Roman" panose="02020603050405020304" pitchFamily="18" charset="0"/>
              </a:rPr>
              <a:t>-word </a:t>
            </a:r>
            <a:r>
              <a:rPr lang="en-US" altLang="zh-CN" kern="0" dirty="0">
                <a:latin typeface="Times New Roman" panose="02020603050405020304" pitchFamily="18" charset="0"/>
              </a:rPr>
              <a:t>segmentation on </a:t>
            </a:r>
            <a:r>
              <a:rPr lang="en-US" altLang="zh-CN" kern="0" dirty="0">
                <a:solidFill>
                  <a:schemeClr val="accent5">
                    <a:lumMod val="60000"/>
                    <a:lumOff val="40000"/>
                  </a:schemeClr>
                </a:solidFill>
                <a:latin typeface="Times New Roman" panose="02020603050405020304" pitchFamily="18" charset="0"/>
              </a:rPr>
              <a:t>commercial</a:t>
            </a:r>
            <a:r>
              <a:rPr lang="en-US" altLang="zh-CN" kern="0" dirty="0">
                <a:latin typeface="Times New Roman" panose="02020603050405020304" pitchFamily="18" charset="0"/>
              </a:rPr>
              <a:t> </a:t>
            </a:r>
            <a:r>
              <a:rPr lang="en-US" altLang="zh-CN" kern="0" dirty="0" smtClean="0">
                <a:latin typeface="Times New Roman" panose="02020603050405020304" pitchFamily="18" charset="0"/>
              </a:rPr>
              <a:t>devices </a:t>
            </a:r>
          </a:p>
          <a:p>
            <a:r>
              <a:rPr lang="en-US" altLang="zh-CN" kern="0" dirty="0" smtClean="0">
                <a:latin typeface="Times New Roman" panose="02020603050405020304" pitchFamily="18" charset="0"/>
              </a:rPr>
              <a:t>(</a:t>
            </a:r>
            <a:r>
              <a:rPr lang="en-US" altLang="zh-CN" kern="0" dirty="0">
                <a:latin typeface="Times New Roman" panose="02020603050405020304" pitchFamily="18" charset="0"/>
              </a:rPr>
              <a:t>b) </a:t>
            </a:r>
            <a:r>
              <a:rPr lang="en-US" altLang="zh-CN" kern="0" dirty="0" smtClean="0">
                <a:solidFill>
                  <a:srgbClr val="FF0000"/>
                </a:solidFill>
                <a:latin typeface="Times New Roman" panose="02020603050405020304" pitchFamily="18" charset="0"/>
              </a:rPr>
              <a:t>Inter</a:t>
            </a:r>
            <a:r>
              <a:rPr lang="en-US" altLang="zh-CN" kern="0" dirty="0">
                <a:latin typeface="Times New Roman" panose="02020603050405020304" pitchFamily="18" charset="0"/>
              </a:rPr>
              <a:t>-word segmentation on </a:t>
            </a:r>
            <a:r>
              <a:rPr lang="en-US" altLang="zh-CN" kern="0" dirty="0">
                <a:solidFill>
                  <a:srgbClr val="8FAADC"/>
                </a:solidFill>
                <a:latin typeface="Times New Roman" panose="02020603050405020304" pitchFamily="18" charset="0"/>
              </a:rPr>
              <a:t>commercial</a:t>
            </a:r>
            <a:r>
              <a:rPr lang="en-US" altLang="zh-CN" kern="0" dirty="0">
                <a:latin typeface="Times New Roman" panose="02020603050405020304" pitchFamily="18" charset="0"/>
              </a:rPr>
              <a:t> </a:t>
            </a:r>
            <a:r>
              <a:rPr lang="en-US" altLang="zh-CN" kern="0" dirty="0" smtClean="0">
                <a:latin typeface="Times New Roman" panose="02020603050405020304" pitchFamily="18" charset="0"/>
              </a:rPr>
              <a:t>devices </a:t>
            </a:r>
          </a:p>
          <a:p>
            <a:r>
              <a:rPr lang="en-US" altLang="zh-CN" kern="0" dirty="0" smtClean="0">
                <a:latin typeface="Times New Roman" panose="02020603050405020304" pitchFamily="18" charset="0"/>
              </a:rPr>
              <a:t>(</a:t>
            </a:r>
            <a:r>
              <a:rPr lang="en-US" altLang="zh-CN" kern="0" dirty="0">
                <a:latin typeface="Times New Roman" panose="02020603050405020304" pitchFamily="18" charset="0"/>
              </a:rPr>
              <a:t>c) </a:t>
            </a:r>
            <a:r>
              <a:rPr lang="en-US" altLang="zh-CN" kern="0" dirty="0" smtClean="0">
                <a:solidFill>
                  <a:schemeClr val="accent2"/>
                </a:solidFill>
                <a:latin typeface="Times New Roman" panose="02020603050405020304" pitchFamily="18" charset="0"/>
              </a:rPr>
              <a:t>Inner</a:t>
            </a:r>
            <a:r>
              <a:rPr lang="en-US" altLang="zh-CN" kern="0" dirty="0">
                <a:latin typeface="Times New Roman" panose="02020603050405020304" pitchFamily="18" charset="0"/>
              </a:rPr>
              <a:t>-word segmentation on </a:t>
            </a:r>
            <a:r>
              <a:rPr lang="en-US" altLang="zh-CN" kern="0" dirty="0" smtClean="0">
                <a:solidFill>
                  <a:schemeClr val="accent6"/>
                </a:solidFill>
                <a:latin typeface="Times New Roman" panose="02020603050405020304" pitchFamily="18" charset="0"/>
              </a:rPr>
              <a:t>USRP</a:t>
            </a:r>
          </a:p>
          <a:p>
            <a:r>
              <a:rPr lang="en-US" altLang="zh-CN" kern="0" dirty="0" smtClean="0">
                <a:latin typeface="Times New Roman" panose="02020603050405020304" pitchFamily="18" charset="0"/>
              </a:rPr>
              <a:t>(</a:t>
            </a:r>
            <a:r>
              <a:rPr lang="en-US" altLang="zh-CN" kern="0" dirty="0">
                <a:latin typeface="Times New Roman" panose="02020603050405020304" pitchFamily="18" charset="0"/>
              </a:rPr>
              <a:t>d) </a:t>
            </a:r>
            <a:r>
              <a:rPr lang="en-US" altLang="zh-CN" kern="0" dirty="0" smtClean="0">
                <a:solidFill>
                  <a:srgbClr val="ED7D31"/>
                </a:solidFill>
                <a:latin typeface="Times New Roman" panose="02020603050405020304" pitchFamily="18" charset="0"/>
              </a:rPr>
              <a:t>Inter</a:t>
            </a:r>
            <a:r>
              <a:rPr lang="en-US" altLang="zh-CN" kern="0" dirty="0">
                <a:latin typeface="Times New Roman" panose="02020603050405020304" pitchFamily="18" charset="0"/>
              </a:rPr>
              <a:t>-word segmentation on </a:t>
            </a:r>
            <a:r>
              <a:rPr lang="en-US" altLang="zh-CN" kern="0" dirty="0">
                <a:solidFill>
                  <a:schemeClr val="accent6"/>
                </a:solidFill>
                <a:latin typeface="Times New Roman" panose="02020603050405020304" pitchFamily="18" charset="0"/>
              </a:rPr>
              <a:t>USRP</a:t>
            </a:r>
            <a:endParaRPr lang="zh-CN" altLang="en-US" dirty="0">
              <a:solidFill>
                <a:schemeClr val="accent6"/>
              </a:solidFill>
            </a:endParaRPr>
          </a:p>
        </p:txBody>
      </p:sp>
      <p:pic>
        <p:nvPicPr>
          <p:cNvPr id="5122" name="Picture 2" descr="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8010"/>
            <a:ext cx="5937250" cy="2589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3" descr="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3225"/>
            <a:ext cx="5937250" cy="259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77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Classification Accuracy</a:t>
            </a:r>
            <a:endParaRPr lang="zh-CN" altLang="en-US" dirty="0">
              <a:solidFill>
                <a:srgbClr val="C00000"/>
              </a:solidFill>
            </a:endParaRPr>
          </a:p>
        </p:txBody>
      </p:sp>
      <p:pic>
        <p:nvPicPr>
          <p:cNvPr id="6147" name="Picture 3"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1" y="1995490"/>
            <a:ext cx="4886492" cy="352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223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Training Overhead</a:t>
            </a:r>
            <a:endParaRPr lang="zh-CN" altLang="en-US" dirty="0">
              <a:solidFill>
                <a:srgbClr val="C00000"/>
              </a:solidFill>
            </a:endParaRPr>
          </a:p>
        </p:txBody>
      </p:sp>
      <p:pic>
        <p:nvPicPr>
          <p:cNvPr id="7170" name="Picture 2"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926" y="2011481"/>
            <a:ext cx="5053263" cy="3609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632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Impact of Context-based Error Correction</a:t>
            </a:r>
            <a:endParaRPr lang="zh-CN" altLang="en-US" dirty="0">
              <a:solidFill>
                <a:srgbClr val="C00000"/>
              </a:solidFill>
            </a:endParaRPr>
          </a:p>
        </p:txBody>
      </p:sp>
      <p:pic>
        <p:nvPicPr>
          <p:cNvPr id="8194" name="Picture 2"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745" y="2233028"/>
            <a:ext cx="5210510" cy="3709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537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Performance with Multiple Receivers</a:t>
            </a:r>
            <a:endParaRPr lang="zh-CN" altLang="en-US" dirty="0">
              <a:solidFill>
                <a:srgbClr val="C00000"/>
              </a:solidFill>
            </a:endParaRPr>
          </a:p>
        </p:txBody>
      </p:sp>
      <p:pic>
        <p:nvPicPr>
          <p:cNvPr id="9218" name="Picture 2" descr="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289" y="1372409"/>
            <a:ext cx="4417218" cy="3206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9" name="Picture 3" descr="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90" y="4578982"/>
            <a:ext cx="6789216" cy="1683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2209289" y="6262779"/>
            <a:ext cx="4948989" cy="369332"/>
          </a:xfrm>
          <a:prstGeom prst="rect">
            <a:avLst/>
          </a:prstGeom>
        </p:spPr>
        <p:txBody>
          <a:bodyPr wrap="square">
            <a:spAutoFit/>
          </a:bodyPr>
          <a:lstStyle/>
          <a:p>
            <a:r>
              <a:rPr lang="en-US" altLang="zh-CN" kern="0" dirty="0">
                <a:latin typeface="Times New Roman" panose="02020603050405020304" pitchFamily="18" charset="0"/>
              </a:rPr>
              <a:t>Example of different views for pronouncing words</a:t>
            </a:r>
            <a:endParaRPr lang="zh-CN" altLang="en-US" dirty="0"/>
          </a:p>
        </p:txBody>
      </p:sp>
    </p:spTree>
    <p:extLst>
      <p:ext uri="{BB962C8B-B14F-4D97-AF65-F5344CB8AC3E}">
        <p14:creationId xmlns:p14="http://schemas.microsoft.com/office/powerpoint/2010/main" val="3594188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rPr>
              <a:t>Advanced Research in ISM band</a:t>
            </a:r>
            <a:endParaRPr lang="zh-CN" altLang="en-US" b="1" dirty="0">
              <a:solidFill>
                <a:srgbClr val="C00000"/>
              </a:solidFill>
            </a:endParaRPr>
          </a:p>
        </p:txBody>
      </p:sp>
      <p:sp>
        <p:nvSpPr>
          <p:cNvPr id="3" name="内容占位符 2"/>
          <p:cNvSpPr>
            <a:spLocks noGrp="1"/>
          </p:cNvSpPr>
          <p:nvPr>
            <p:ph idx="1"/>
          </p:nvPr>
        </p:nvSpPr>
        <p:spPr>
          <a:xfrm>
            <a:off x="628650" y="1690689"/>
            <a:ext cx="7886700" cy="4351338"/>
          </a:xfrm>
        </p:spPr>
        <p:txBody>
          <a:bodyPr>
            <a:normAutofit/>
          </a:bodyPr>
          <a:lstStyle/>
          <a:p>
            <a:r>
              <a:rPr lang="en-US" altLang="zh-CN" sz="2800" dirty="0"/>
              <a:t>Object </a:t>
            </a:r>
            <a:r>
              <a:rPr lang="en-US" altLang="zh-CN" sz="2800" dirty="0" smtClean="0"/>
              <a:t>Detection</a:t>
            </a:r>
            <a:endParaRPr lang="zh-CN" altLang="en-US" sz="28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732" y="2214265"/>
            <a:ext cx="5982535" cy="4258269"/>
          </a:xfrm>
          <a:prstGeom prst="rect">
            <a:avLst/>
          </a:prstGeom>
        </p:spPr>
      </p:pic>
      <p:sp>
        <p:nvSpPr>
          <p:cNvPr id="6" name="文本框 5"/>
          <p:cNvSpPr txBox="1"/>
          <p:nvPr/>
        </p:nvSpPr>
        <p:spPr>
          <a:xfrm>
            <a:off x="2017986" y="6488668"/>
            <a:ext cx="4682359" cy="369332"/>
          </a:xfrm>
          <a:prstGeom prst="rect">
            <a:avLst/>
          </a:prstGeom>
          <a:noFill/>
        </p:spPr>
        <p:txBody>
          <a:bodyPr wrap="square" rtlCol="0">
            <a:spAutoFit/>
          </a:bodyPr>
          <a:lstStyle/>
          <a:p>
            <a:pPr algn="ctr"/>
            <a:r>
              <a:rPr lang="en-US" altLang="zh-CN" dirty="0" smtClean="0"/>
              <a:t>Full </a:t>
            </a:r>
            <a:r>
              <a:rPr lang="en-US" altLang="zh-CN" dirty="0"/>
              <a:t>Duplex </a:t>
            </a:r>
            <a:r>
              <a:rPr lang="en-US" altLang="zh-CN" dirty="0" smtClean="0"/>
              <a:t>Backscatter. In </a:t>
            </a:r>
            <a:r>
              <a:rPr lang="en-US" altLang="zh-CN" dirty="0" err="1" smtClean="0"/>
              <a:t>hotnets</a:t>
            </a:r>
            <a:r>
              <a:rPr lang="en-US" altLang="zh-CN" dirty="0" smtClean="0"/>
              <a:t> 2013</a:t>
            </a:r>
            <a:endParaRPr lang="zh-CN" altLang="en-US" dirty="0"/>
          </a:p>
        </p:txBody>
      </p:sp>
    </p:spTree>
    <p:extLst>
      <p:ext uri="{BB962C8B-B14F-4D97-AF65-F5344CB8AC3E}">
        <p14:creationId xmlns:p14="http://schemas.microsoft.com/office/powerpoint/2010/main" val="3795941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Performance for Multiple Targets</a:t>
            </a:r>
            <a:endParaRPr lang="zh-CN" altLang="en-US" dirty="0">
              <a:solidFill>
                <a:srgbClr val="C00000"/>
              </a:solidFill>
            </a:endParaRPr>
          </a:p>
        </p:txBody>
      </p:sp>
      <p:pic>
        <p:nvPicPr>
          <p:cNvPr id="10242" name="Picture 2"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9318"/>
            <a:ext cx="4263254" cy="307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3" name="Picture 3"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99318"/>
            <a:ext cx="4251325" cy="307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628650" y="5184522"/>
            <a:ext cx="4074862" cy="646331"/>
          </a:xfrm>
          <a:prstGeom prst="rect">
            <a:avLst/>
          </a:prstGeom>
        </p:spPr>
        <p:txBody>
          <a:bodyPr wrap="square">
            <a:spAutoFit/>
          </a:bodyPr>
          <a:lstStyle/>
          <a:p>
            <a:r>
              <a:rPr lang="en-US" altLang="zh-CN" kern="0" dirty="0">
                <a:latin typeface="Times New Roman" panose="02020603050405020304" pitchFamily="18" charset="0"/>
              </a:rPr>
              <a:t>Performance of multiple users with multiple link </a:t>
            </a:r>
            <a:r>
              <a:rPr lang="en-US" altLang="zh-CN" kern="0" dirty="0" smtClean="0">
                <a:latin typeface="Times New Roman" panose="02020603050405020304" pitchFamily="18" charset="0"/>
              </a:rPr>
              <a:t>pairs.</a:t>
            </a:r>
            <a:endParaRPr lang="zh-CN" altLang="en-US" dirty="0"/>
          </a:p>
        </p:txBody>
      </p:sp>
      <p:sp>
        <p:nvSpPr>
          <p:cNvPr id="5" name="矩形 4"/>
          <p:cNvSpPr/>
          <p:nvPr/>
        </p:nvSpPr>
        <p:spPr>
          <a:xfrm>
            <a:off x="5053179" y="5187444"/>
            <a:ext cx="3946442" cy="646331"/>
          </a:xfrm>
          <a:prstGeom prst="rect">
            <a:avLst/>
          </a:prstGeom>
        </p:spPr>
        <p:txBody>
          <a:bodyPr wrap="square">
            <a:spAutoFit/>
          </a:bodyPr>
          <a:lstStyle/>
          <a:p>
            <a:r>
              <a:rPr lang="en-US" altLang="zh-CN" kern="0" dirty="0">
                <a:latin typeface="Times New Roman" panose="02020603050405020304" pitchFamily="18" charset="0"/>
              </a:rPr>
              <a:t>Performance of zigzag decoding for multiple users.</a:t>
            </a:r>
            <a:endParaRPr lang="zh-CN" altLang="en-US" dirty="0"/>
          </a:p>
        </p:txBody>
      </p:sp>
    </p:spTree>
    <p:extLst>
      <p:ext uri="{BB962C8B-B14F-4D97-AF65-F5344CB8AC3E}">
        <p14:creationId xmlns:p14="http://schemas.microsoft.com/office/powerpoint/2010/main" val="782650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C00000"/>
                </a:solidFill>
              </a:rPr>
              <a:t>Through Wall </a:t>
            </a:r>
            <a:r>
              <a:rPr lang="en-US" altLang="zh-CN" dirty="0">
                <a:solidFill>
                  <a:srgbClr val="C00000"/>
                </a:solidFill>
              </a:rPr>
              <a:t>Performance</a:t>
            </a:r>
            <a:endParaRPr lang="zh-CN" altLang="en-US" dirty="0">
              <a:solidFill>
                <a:srgbClr val="C00000"/>
              </a:solidFill>
            </a:endParaRPr>
          </a:p>
        </p:txBody>
      </p:sp>
      <p:pic>
        <p:nvPicPr>
          <p:cNvPr id="11266" name="Picture 2"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90" y="2046412"/>
            <a:ext cx="4218904" cy="3098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7" name="Picture 3" descr="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169" y="2046412"/>
            <a:ext cx="4251325" cy="309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131490" y="5500934"/>
            <a:ext cx="4224233" cy="369332"/>
          </a:xfrm>
          <a:prstGeom prst="rect">
            <a:avLst/>
          </a:prstGeom>
        </p:spPr>
        <p:txBody>
          <a:bodyPr wrap="none">
            <a:spAutoFit/>
          </a:bodyPr>
          <a:lstStyle/>
          <a:p>
            <a:r>
              <a:rPr lang="en-US" altLang="zh-CN" kern="0" dirty="0">
                <a:latin typeface="Times New Roman" panose="02020603050405020304" pitchFamily="18" charset="0"/>
              </a:rPr>
              <a:t>Performance of two through wall scenarios.</a:t>
            </a:r>
            <a:endParaRPr lang="zh-CN" altLang="en-US" dirty="0"/>
          </a:p>
        </p:txBody>
      </p:sp>
      <p:sp>
        <p:nvSpPr>
          <p:cNvPr id="5" name="矩形 4"/>
          <p:cNvSpPr/>
          <p:nvPr/>
        </p:nvSpPr>
        <p:spPr>
          <a:xfrm>
            <a:off x="4700169" y="5500934"/>
            <a:ext cx="4525598" cy="369332"/>
          </a:xfrm>
          <a:prstGeom prst="rect">
            <a:avLst/>
          </a:prstGeom>
        </p:spPr>
        <p:txBody>
          <a:bodyPr wrap="none">
            <a:spAutoFit/>
          </a:bodyPr>
          <a:lstStyle/>
          <a:p>
            <a:r>
              <a:rPr lang="en-US" altLang="zh-CN" kern="0" dirty="0">
                <a:latin typeface="Times New Roman" panose="02020603050405020304" pitchFamily="18" charset="0"/>
              </a:rPr>
              <a:t>Performance of through wall with multiple Rx.</a:t>
            </a:r>
            <a:endParaRPr lang="zh-CN" altLang="en-US" dirty="0"/>
          </a:p>
        </p:txBody>
      </p:sp>
    </p:spTree>
    <p:extLst>
      <p:ext uri="{BB962C8B-B14F-4D97-AF65-F5344CB8AC3E}">
        <p14:creationId xmlns:p14="http://schemas.microsoft.com/office/powerpoint/2010/main" val="429761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00000"/>
                </a:solidFill>
              </a:rPr>
              <a:t>Resistance to Environmental Dynamics</a:t>
            </a:r>
            <a:endParaRPr lang="zh-CN" altLang="en-US" dirty="0">
              <a:solidFill>
                <a:srgbClr val="C00000"/>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1155"/>
            <a:ext cx="4601277" cy="1881531"/>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 y="4823880"/>
            <a:ext cx="4600765" cy="1875697"/>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1277" y="2942349"/>
            <a:ext cx="4611077" cy="1881531"/>
          </a:xfrm>
          <a:prstGeom prst="rect">
            <a:avLst/>
          </a:prstGeom>
        </p:spPr>
      </p:pic>
      <p:sp>
        <p:nvSpPr>
          <p:cNvPr id="10" name="矩形 9"/>
          <p:cNvSpPr/>
          <p:nvPr/>
        </p:nvSpPr>
        <p:spPr>
          <a:xfrm>
            <a:off x="4768691" y="1699861"/>
            <a:ext cx="4572000" cy="923330"/>
          </a:xfrm>
          <a:prstGeom prst="rect">
            <a:avLst/>
          </a:prstGeom>
        </p:spPr>
        <p:txBody>
          <a:bodyPr>
            <a:spAutoFit/>
          </a:bodyPr>
          <a:lstStyle/>
          <a:p>
            <a:r>
              <a:rPr lang="en-US" altLang="zh-CN" dirty="0"/>
              <a:t>Waveform of a </a:t>
            </a:r>
            <a:r>
              <a:rPr lang="en-US" altLang="zh-CN" dirty="0">
                <a:solidFill>
                  <a:srgbClr val="FF0000"/>
                </a:solidFill>
              </a:rPr>
              <a:t>4-word</a:t>
            </a:r>
            <a:r>
              <a:rPr lang="en-US" altLang="zh-CN" dirty="0"/>
              <a:t> sentence </a:t>
            </a:r>
            <a:r>
              <a:rPr lang="en-US" altLang="zh-CN" dirty="0">
                <a:solidFill>
                  <a:srgbClr val="FF0000"/>
                </a:solidFill>
              </a:rPr>
              <a:t>without</a:t>
            </a:r>
            <a:r>
              <a:rPr lang="en-US" altLang="zh-CN" dirty="0"/>
              <a:t> </a:t>
            </a:r>
            <a:r>
              <a:rPr lang="en-US" altLang="zh-CN" dirty="0">
                <a:solidFill>
                  <a:schemeClr val="accent2"/>
                </a:solidFill>
              </a:rPr>
              <a:t>interference</a:t>
            </a:r>
            <a:r>
              <a:rPr lang="en-US" altLang="zh-CN" dirty="0"/>
              <a:t> </a:t>
            </a:r>
            <a:r>
              <a:rPr lang="en-US" altLang="zh-CN" dirty="0" smtClean="0"/>
              <a:t>of ISM </a:t>
            </a:r>
            <a:r>
              <a:rPr lang="en-US" altLang="zh-CN" dirty="0"/>
              <a:t>band signals or irrelevant human </a:t>
            </a:r>
            <a:r>
              <a:rPr lang="en-US" altLang="zh-CN" dirty="0">
                <a:solidFill>
                  <a:srgbClr val="ED7D31"/>
                </a:solidFill>
              </a:rPr>
              <a:t>motions</a:t>
            </a:r>
            <a:endParaRPr lang="zh-CN" altLang="en-US" dirty="0">
              <a:solidFill>
                <a:srgbClr val="ED7D31"/>
              </a:solidFill>
            </a:endParaRPr>
          </a:p>
        </p:txBody>
      </p:sp>
      <p:sp>
        <p:nvSpPr>
          <p:cNvPr id="12" name="右箭头 11"/>
          <p:cNvSpPr/>
          <p:nvPr/>
        </p:nvSpPr>
        <p:spPr>
          <a:xfrm rot="10800000" flipV="1">
            <a:off x="4397254" y="1987828"/>
            <a:ext cx="408046" cy="347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3300" y="3559948"/>
            <a:ext cx="4572000" cy="646331"/>
          </a:xfrm>
          <a:prstGeom prst="rect">
            <a:avLst/>
          </a:prstGeom>
        </p:spPr>
        <p:txBody>
          <a:bodyPr>
            <a:spAutoFit/>
          </a:bodyPr>
          <a:lstStyle/>
          <a:p>
            <a:r>
              <a:rPr lang="en-US" altLang="zh-CN" dirty="0"/>
              <a:t>Impact of irrelevant human </a:t>
            </a:r>
            <a:r>
              <a:rPr lang="en-US" altLang="zh-CN" dirty="0">
                <a:solidFill>
                  <a:srgbClr val="FF0000"/>
                </a:solidFill>
              </a:rPr>
              <a:t>movements</a:t>
            </a:r>
            <a:r>
              <a:rPr lang="en-US" altLang="zh-CN" dirty="0"/>
              <a:t> interference</a:t>
            </a:r>
            <a:endParaRPr lang="zh-CN" altLang="en-US" dirty="0"/>
          </a:p>
        </p:txBody>
      </p:sp>
      <p:sp>
        <p:nvSpPr>
          <p:cNvPr id="14" name="矩形 13"/>
          <p:cNvSpPr/>
          <p:nvPr/>
        </p:nvSpPr>
        <p:spPr>
          <a:xfrm>
            <a:off x="5290365" y="5652045"/>
            <a:ext cx="3224985" cy="369332"/>
          </a:xfrm>
          <a:prstGeom prst="rect">
            <a:avLst/>
          </a:prstGeom>
        </p:spPr>
        <p:txBody>
          <a:bodyPr wrap="none">
            <a:spAutoFit/>
          </a:bodyPr>
          <a:lstStyle/>
          <a:p>
            <a:r>
              <a:rPr lang="en-US" altLang="zh-CN" dirty="0"/>
              <a:t>Impact of ISM band </a:t>
            </a:r>
            <a:r>
              <a:rPr lang="en-US" altLang="zh-CN" dirty="0">
                <a:solidFill>
                  <a:srgbClr val="FF0000"/>
                </a:solidFill>
              </a:rPr>
              <a:t>interference</a:t>
            </a:r>
            <a:endParaRPr lang="zh-CN" altLang="en-US" dirty="0">
              <a:solidFill>
                <a:srgbClr val="FF0000"/>
              </a:solidFill>
            </a:endParaRPr>
          </a:p>
        </p:txBody>
      </p:sp>
      <p:sp>
        <p:nvSpPr>
          <p:cNvPr id="16" name="右箭头 15"/>
          <p:cNvSpPr/>
          <p:nvPr/>
        </p:nvSpPr>
        <p:spPr>
          <a:xfrm rot="10800000" flipV="1">
            <a:off x="4537775" y="5673981"/>
            <a:ext cx="408046" cy="347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flipV="1">
            <a:off x="4193231" y="3671319"/>
            <a:ext cx="408046" cy="347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309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rPr>
              <a:t>Conclusion</a:t>
            </a:r>
            <a:endParaRPr lang="zh-CN" altLang="en-US" b="1" dirty="0">
              <a:solidFill>
                <a:srgbClr val="C00000"/>
              </a:solidFill>
            </a:endParaRPr>
          </a:p>
        </p:txBody>
      </p:sp>
      <p:sp>
        <p:nvSpPr>
          <p:cNvPr id="4" name="Title 1"/>
          <p:cNvSpPr txBox="1">
            <a:spLocks/>
          </p:cNvSpPr>
          <p:nvPr/>
        </p:nvSpPr>
        <p:spPr>
          <a:xfrm>
            <a:off x="239151" y="1483516"/>
            <a:ext cx="8721968" cy="16324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buFont typeface="Arial" panose="020B0604020202020204" pitchFamily="34" charset="0"/>
              <a:buChar char="•"/>
            </a:pPr>
            <a:r>
              <a:rPr lang="en-US" altLang="zh-CN" sz="2800" dirty="0" err="1" smtClean="0"/>
              <a:t>WiHear</a:t>
            </a:r>
            <a:r>
              <a:rPr lang="en-US" altLang="zh-CN" sz="2800" dirty="0" smtClean="0"/>
              <a:t> is the </a:t>
            </a:r>
            <a:r>
              <a:rPr lang="en-US" altLang="zh-CN" sz="2800" dirty="0" smtClean="0">
                <a:solidFill>
                  <a:srgbClr val="FF0000"/>
                </a:solidFill>
              </a:rPr>
              <a:t>1</a:t>
            </a:r>
            <a:r>
              <a:rPr lang="en-US" altLang="zh-CN" sz="2800" baseline="30000" dirty="0" smtClean="0">
                <a:solidFill>
                  <a:srgbClr val="FF0000"/>
                </a:solidFill>
              </a:rPr>
              <a:t>st</a:t>
            </a:r>
            <a:r>
              <a:rPr lang="en-US" altLang="zh-CN" sz="2800" dirty="0" smtClean="0"/>
              <a:t> prototype in the world, trying to use Wi-Fi signal to sense and recognize human talks. </a:t>
            </a:r>
            <a:endParaRPr lang="zh-CN" altLang="en-US" sz="2800" dirty="0"/>
          </a:p>
        </p:txBody>
      </p:sp>
      <p:sp>
        <p:nvSpPr>
          <p:cNvPr id="5" name="Title 1"/>
          <p:cNvSpPr txBox="1">
            <a:spLocks/>
          </p:cNvSpPr>
          <p:nvPr/>
        </p:nvSpPr>
        <p:spPr>
          <a:xfrm>
            <a:off x="239151" y="3116003"/>
            <a:ext cx="8721968" cy="16324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buFont typeface="Arial" panose="020B0604020202020204" pitchFamily="34" charset="0"/>
              <a:buChar char="•"/>
            </a:pPr>
            <a:r>
              <a:rPr lang="en-US" altLang="zh-CN" sz="2800" dirty="0" err="1" smtClean="0"/>
              <a:t>WiHear</a:t>
            </a:r>
            <a:r>
              <a:rPr lang="en-US" altLang="zh-CN" sz="2800" dirty="0" smtClean="0"/>
              <a:t> takes the </a:t>
            </a:r>
            <a:r>
              <a:rPr lang="en-US" altLang="zh-CN" sz="2800" dirty="0" smtClean="0">
                <a:solidFill>
                  <a:srgbClr val="FF0000"/>
                </a:solidFill>
              </a:rPr>
              <a:t>1</a:t>
            </a:r>
            <a:r>
              <a:rPr lang="en-US" altLang="zh-CN" sz="2800" baseline="30000" dirty="0" smtClean="0">
                <a:solidFill>
                  <a:srgbClr val="FF0000"/>
                </a:solidFill>
              </a:rPr>
              <a:t>st</a:t>
            </a:r>
            <a:r>
              <a:rPr lang="en-US" altLang="zh-CN" sz="2800" dirty="0" smtClean="0"/>
              <a:t> step </a:t>
            </a:r>
            <a:r>
              <a:rPr lang="en-US" altLang="zh-CN" sz="2800" dirty="0"/>
              <a:t>to bridge communication between </a:t>
            </a:r>
            <a:r>
              <a:rPr lang="en-US" altLang="zh-CN" sz="2800" i="1" dirty="0">
                <a:solidFill>
                  <a:srgbClr val="0070C0"/>
                </a:solidFill>
              </a:rPr>
              <a:t>human </a:t>
            </a:r>
            <a:r>
              <a:rPr lang="en-US" altLang="zh-CN" sz="2800" i="1" dirty="0" smtClean="0">
                <a:solidFill>
                  <a:srgbClr val="0070C0"/>
                </a:solidFill>
              </a:rPr>
              <a:t>speaking </a:t>
            </a:r>
            <a:r>
              <a:rPr lang="en-US" altLang="zh-CN" sz="2800" dirty="0"/>
              <a:t>and </a:t>
            </a:r>
            <a:r>
              <a:rPr lang="en-US" altLang="zh-CN" sz="2800" i="1" dirty="0">
                <a:solidFill>
                  <a:srgbClr val="0070C0"/>
                </a:solidFill>
              </a:rPr>
              <a:t>wireless signals</a:t>
            </a:r>
            <a:r>
              <a:rPr lang="en-US" altLang="zh-CN" sz="2800" dirty="0"/>
              <a:t>. </a:t>
            </a:r>
            <a:endParaRPr lang="zh-CN" altLang="en-US" sz="2800" dirty="0"/>
          </a:p>
        </p:txBody>
      </p:sp>
      <p:sp>
        <p:nvSpPr>
          <p:cNvPr id="6" name="Title 1"/>
          <p:cNvSpPr txBox="1">
            <a:spLocks/>
          </p:cNvSpPr>
          <p:nvPr/>
        </p:nvSpPr>
        <p:spPr>
          <a:xfrm>
            <a:off x="239151" y="4748490"/>
            <a:ext cx="8721968" cy="16324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buFont typeface="Arial" panose="020B0604020202020204" pitchFamily="34" charset="0"/>
              <a:buChar char="•"/>
            </a:pPr>
            <a:r>
              <a:rPr lang="en-US" altLang="zh-CN" sz="2800" dirty="0" err="1" smtClean="0"/>
              <a:t>WiHear</a:t>
            </a:r>
            <a:r>
              <a:rPr lang="en-US" altLang="zh-CN" sz="2800" dirty="0" smtClean="0"/>
              <a:t> introduces </a:t>
            </a:r>
            <a:r>
              <a:rPr lang="en-US" altLang="zh-CN" sz="2800" dirty="0"/>
              <a:t>a new way so that machine can sense </a:t>
            </a:r>
            <a:r>
              <a:rPr lang="en-US" altLang="zh-CN" sz="2800" dirty="0" smtClean="0"/>
              <a:t>more </a:t>
            </a:r>
            <a:r>
              <a:rPr lang="en-US" altLang="zh-CN" sz="2800" dirty="0"/>
              <a:t>complicated </a:t>
            </a:r>
            <a:r>
              <a:rPr lang="en-US" altLang="zh-CN" sz="2800" i="1" dirty="0"/>
              <a:t>human behaviors </a:t>
            </a:r>
            <a:r>
              <a:rPr lang="en-US" altLang="zh-CN" sz="2800" dirty="0"/>
              <a:t>(e.g. </a:t>
            </a:r>
            <a:r>
              <a:rPr lang="en-US" altLang="zh-CN" sz="2800" dirty="0" smtClean="0">
                <a:solidFill>
                  <a:srgbClr val="0070C0"/>
                </a:solidFill>
              </a:rPr>
              <a:t>mood</a:t>
            </a:r>
            <a:r>
              <a:rPr lang="en-US" altLang="zh-CN" sz="2800" dirty="0"/>
              <a:t>). </a:t>
            </a:r>
            <a:endParaRPr lang="zh-CN" altLang="en-US" sz="2800" dirty="0"/>
          </a:p>
        </p:txBody>
      </p:sp>
    </p:spTree>
    <p:extLst>
      <p:ext uri="{BB962C8B-B14F-4D97-AF65-F5344CB8AC3E}">
        <p14:creationId xmlns:p14="http://schemas.microsoft.com/office/powerpoint/2010/main" val="14727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87707" y="224851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dirty="0" smtClean="0">
                <a:solidFill>
                  <a:schemeClr val="bg1">
                    <a:lumMod val="50000"/>
                  </a:schemeClr>
                </a:solidFill>
              </a:rPr>
              <a:t>Thank you for your listening !</a:t>
            </a:r>
            <a:endParaRPr lang="zh-CN" altLang="en-US" dirty="0">
              <a:solidFill>
                <a:schemeClr val="bg1">
                  <a:lumMod val="50000"/>
                </a:schemeClr>
              </a:solidFill>
            </a:endParaRPr>
          </a:p>
        </p:txBody>
      </p:sp>
    </p:spTree>
    <p:extLst>
      <p:ext uri="{BB962C8B-B14F-4D97-AF65-F5344CB8AC3E}">
        <p14:creationId xmlns:p14="http://schemas.microsoft.com/office/powerpoint/2010/main" val="401788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84206"/>
            <a:ext cx="7886700" cy="1325563"/>
          </a:xfrm>
        </p:spPr>
        <p:txBody>
          <a:bodyPr>
            <a:normAutofit/>
          </a:bodyPr>
          <a:lstStyle/>
          <a:p>
            <a:pPr algn="ctr"/>
            <a:r>
              <a:rPr lang="en-US" altLang="zh-CN" sz="4800" dirty="0" smtClean="0">
                <a:solidFill>
                  <a:srgbClr val="C00000"/>
                </a:solidFill>
                <a:latin typeface="+mn-lt"/>
              </a:rPr>
              <a:t>Questions ?</a:t>
            </a:r>
            <a:endParaRPr lang="zh-CN" altLang="en-US" sz="4800" dirty="0">
              <a:solidFill>
                <a:srgbClr val="C00000"/>
              </a:solidFill>
              <a:latin typeface="+mn-lt"/>
            </a:endParaRPr>
          </a:p>
        </p:txBody>
      </p:sp>
      <p:sp>
        <p:nvSpPr>
          <p:cNvPr id="3" name="内容占位符 2"/>
          <p:cNvSpPr>
            <a:spLocks noGrp="1"/>
          </p:cNvSpPr>
          <p:nvPr>
            <p:ph idx="1"/>
          </p:nvPr>
        </p:nvSpPr>
        <p:spPr>
          <a:xfrm>
            <a:off x="628650" y="2708984"/>
            <a:ext cx="7886700" cy="3472192"/>
          </a:xfrm>
        </p:spPr>
        <p:txBody>
          <a:bodyPr/>
          <a:lstStyle/>
          <a:p>
            <a:pPr marL="0" indent="0">
              <a:buNone/>
            </a:pPr>
            <a:endParaRPr lang="en-US" altLang="zh-CN" dirty="0" smtClean="0"/>
          </a:p>
          <a:p>
            <a:pPr marL="0" indent="0" algn="ctr">
              <a:buNone/>
            </a:pPr>
            <a:endParaRPr lang="en-US" altLang="zh-CN" sz="2400" b="1" dirty="0" smtClean="0">
              <a:solidFill>
                <a:schemeClr val="tx1">
                  <a:lumMod val="50000"/>
                  <a:lumOff val="50000"/>
                </a:schemeClr>
              </a:solidFill>
            </a:endParaRPr>
          </a:p>
          <a:p>
            <a:pPr marL="0" indent="0" algn="ctr">
              <a:buNone/>
            </a:pPr>
            <a:endParaRPr lang="en-US" altLang="zh-CN" b="1" dirty="0" smtClean="0">
              <a:solidFill>
                <a:schemeClr val="tx1">
                  <a:lumMod val="50000"/>
                  <a:lumOff val="50000"/>
                </a:schemeClr>
              </a:solidFill>
            </a:endParaRPr>
          </a:p>
          <a:p>
            <a:pPr marL="0" indent="0" algn="ctr">
              <a:buNone/>
            </a:pPr>
            <a:r>
              <a:rPr lang="en-US" altLang="zh-CN" sz="2000" b="1" dirty="0" smtClean="0">
                <a:solidFill>
                  <a:schemeClr val="tx1">
                    <a:lumMod val="50000"/>
                    <a:lumOff val="50000"/>
                  </a:schemeClr>
                </a:solidFill>
              </a:rPr>
              <a:t>                                    </a:t>
            </a:r>
            <a:r>
              <a:rPr lang="en-US" altLang="zh-CN" sz="2000" b="1" dirty="0" smtClean="0">
                <a:solidFill>
                  <a:schemeClr val="tx1">
                    <a:lumMod val="50000"/>
                    <a:lumOff val="50000"/>
                  </a:schemeClr>
                </a:solidFill>
              </a:rPr>
              <a:t>   </a:t>
            </a:r>
            <a:r>
              <a:rPr lang="en-US" altLang="zh-CN" sz="2400" b="1" dirty="0" smtClean="0">
                <a:solidFill>
                  <a:schemeClr val="tx1">
                    <a:lumMod val="50000"/>
                    <a:lumOff val="50000"/>
                  </a:schemeClr>
                </a:solidFill>
              </a:rPr>
              <a:t>Guanhua Wang</a:t>
            </a:r>
            <a:endParaRPr lang="en-US" altLang="zh-CN" sz="2400" b="1" dirty="0">
              <a:solidFill>
                <a:schemeClr val="tx1">
                  <a:lumMod val="50000"/>
                  <a:lumOff val="50000"/>
                </a:schemeClr>
              </a:solidFill>
            </a:endParaRPr>
          </a:p>
          <a:p>
            <a:pPr marL="0" indent="0" algn="ctr">
              <a:buNone/>
            </a:pPr>
            <a:endParaRPr lang="en-US" altLang="zh-CN" sz="2400" dirty="0" smtClean="0">
              <a:solidFill>
                <a:schemeClr val="tx1">
                  <a:lumMod val="50000"/>
                  <a:lumOff val="50000"/>
                </a:schemeClr>
              </a:solidFill>
            </a:endParaRPr>
          </a:p>
          <a:p>
            <a:pPr marL="0" indent="0" algn="ctr">
              <a:buNone/>
            </a:pPr>
            <a:r>
              <a:rPr lang="en-US" altLang="zh-CN" sz="2400" dirty="0" smtClean="0">
                <a:solidFill>
                  <a:schemeClr val="tx1">
                    <a:lumMod val="50000"/>
                    <a:lumOff val="50000"/>
                  </a:schemeClr>
                </a:solidFill>
              </a:rPr>
              <a:t>                                          </a:t>
            </a:r>
            <a:r>
              <a:rPr lang="en-US" altLang="zh-CN" sz="2400" dirty="0" smtClean="0">
                <a:solidFill>
                  <a:schemeClr val="tx1">
                    <a:lumMod val="50000"/>
                    <a:lumOff val="50000"/>
                  </a:schemeClr>
                </a:solidFill>
              </a:rPr>
              <a:t>  </a:t>
            </a:r>
            <a:r>
              <a:rPr lang="en-US" altLang="zh-CN" sz="2400" dirty="0" smtClean="0">
                <a:solidFill>
                  <a:schemeClr val="tx1">
                    <a:lumMod val="50000"/>
                    <a:lumOff val="50000"/>
                  </a:schemeClr>
                </a:solidFill>
              </a:rPr>
              <a:t>gwangab@cse.ust.hk</a:t>
            </a:r>
            <a:endParaRPr lang="zh-CN" altLang="en-US" sz="2400" dirty="0">
              <a:solidFill>
                <a:schemeClr val="tx1">
                  <a:lumMod val="50000"/>
                  <a:lumOff val="50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6648" y="3593898"/>
            <a:ext cx="1886712" cy="1886712"/>
          </a:xfrm>
          <a:prstGeom prst="rect">
            <a:avLst/>
          </a:prstGeom>
        </p:spPr>
      </p:pic>
      <p:sp>
        <p:nvSpPr>
          <p:cNvPr id="11" name="标题 1"/>
          <p:cNvSpPr>
            <a:spLocks noGrp="1"/>
          </p:cNvSpPr>
          <p:nvPr/>
        </p:nvSpPr>
        <p:spPr>
          <a:xfrm>
            <a:off x="1394606" y="2135226"/>
            <a:ext cx="3188910" cy="758106"/>
          </a:xfrm>
          <a:prstGeom prst="rect">
            <a:avLst/>
          </a:prstGeom>
          <a:effectLst>
            <a:reflection blurRad="6350" stA="52000" endA="300" endPos="35000" dir="5400000" sy="-100000" algn="bl" rotWithShape="0"/>
          </a:effectLst>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b="1" dirty="0" err="1" smtClean="0">
                <a:solidFill>
                  <a:srgbClr val="0070C0"/>
                </a:solidFill>
                <a:latin typeface="+mn-lt"/>
              </a:rPr>
              <a:t>Wi</a:t>
            </a:r>
            <a:r>
              <a:rPr lang="en-US" altLang="zh-CN" b="1" dirty="0" err="1" smtClean="0">
                <a:solidFill>
                  <a:srgbClr val="C00000"/>
                </a:solidFill>
                <a:latin typeface="+mn-lt"/>
              </a:rPr>
              <a:t>Hear</a:t>
            </a:r>
            <a:endParaRPr lang="zh-CN" altLang="en-US" b="1" dirty="0">
              <a:solidFill>
                <a:srgbClr val="C00000"/>
              </a:solidFill>
              <a:latin typeface="+mn-lt"/>
            </a:endParaRPr>
          </a:p>
        </p:txBody>
      </p:sp>
      <p:sp>
        <p:nvSpPr>
          <p:cNvPr id="12" name="副标题 2"/>
          <p:cNvSpPr>
            <a:spLocks noGrp="1"/>
          </p:cNvSpPr>
          <p:nvPr/>
        </p:nvSpPr>
        <p:spPr>
          <a:xfrm>
            <a:off x="2044682" y="2877134"/>
            <a:ext cx="5326339" cy="84760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altLang="zh-CN" sz="2800" dirty="0" smtClean="0">
                <a:solidFill>
                  <a:schemeClr val="bg1">
                    <a:lumMod val="50000"/>
                  </a:schemeClr>
                </a:solidFill>
              </a:rPr>
              <a:t>We Can Hear You With Wi-Fi !</a:t>
            </a:r>
            <a:endParaRPr lang="zh-CN" altLang="en-US" sz="2800" dirty="0">
              <a:solidFill>
                <a:schemeClr val="bg1">
                  <a:lumMod val="50000"/>
                </a:schemeClr>
              </a:solidFill>
            </a:endParaRPr>
          </a:p>
        </p:txBody>
      </p:sp>
      <p:sp>
        <p:nvSpPr>
          <p:cNvPr id="13" name="弧形 12"/>
          <p:cNvSpPr/>
          <p:nvPr/>
        </p:nvSpPr>
        <p:spPr>
          <a:xfrm>
            <a:off x="2484416" y="2152200"/>
            <a:ext cx="302416" cy="302208"/>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4" name="弧形 13"/>
          <p:cNvSpPr/>
          <p:nvPr/>
        </p:nvSpPr>
        <p:spPr>
          <a:xfrm>
            <a:off x="2249861" y="1896648"/>
            <a:ext cx="780143" cy="794658"/>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5" name="弧形 14"/>
          <p:cNvSpPr/>
          <p:nvPr/>
        </p:nvSpPr>
        <p:spPr>
          <a:xfrm>
            <a:off x="2351463" y="2015680"/>
            <a:ext cx="568322" cy="566897"/>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extLst>
      <p:ext uri="{BB962C8B-B14F-4D97-AF65-F5344CB8AC3E}">
        <p14:creationId xmlns:p14="http://schemas.microsoft.com/office/powerpoint/2010/main" val="22054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49" y="1643620"/>
            <a:ext cx="7886700" cy="4351338"/>
          </a:xfrm>
        </p:spPr>
        <p:txBody>
          <a:bodyPr/>
          <a:lstStyle/>
          <a:p>
            <a:r>
              <a:rPr lang="en-US" altLang="zh-CN" sz="2800" dirty="0" smtClean="0"/>
              <a:t>Localization</a:t>
            </a:r>
          </a:p>
          <a:p>
            <a:pPr marL="0" indent="0">
              <a:buNone/>
            </a:pPr>
            <a:endParaRPr lang="en-US" altLang="zh-CN" sz="2800" dirty="0" smtClean="0"/>
          </a:p>
          <a:p>
            <a:endParaRPr lang="en-US" altLang="zh-CN" sz="2800" dirty="0"/>
          </a:p>
          <a:p>
            <a:r>
              <a:rPr lang="en-US" altLang="zh-CN" sz="2800" dirty="0"/>
              <a:t>Gesture </a:t>
            </a:r>
            <a:r>
              <a:rPr lang="en-US" altLang="zh-CN" sz="2800" dirty="0" smtClean="0"/>
              <a:t>recognition</a:t>
            </a:r>
          </a:p>
          <a:p>
            <a:pPr marL="0" indent="0">
              <a:buNone/>
            </a:pPr>
            <a:endParaRPr lang="en-US" altLang="zh-CN" sz="2800" dirty="0" smtClean="0"/>
          </a:p>
          <a:p>
            <a:endParaRPr lang="en-US" altLang="zh-CN" sz="2800" dirty="0"/>
          </a:p>
          <a:p>
            <a:r>
              <a:rPr lang="en-US" altLang="zh-CN" sz="2800" dirty="0"/>
              <a:t>Object Classification</a:t>
            </a:r>
            <a:endParaRPr lang="zh-CN" altLang="en-US" sz="2800" dirty="0"/>
          </a:p>
          <a:p>
            <a:endParaRPr lang="zh-CN" altLang="en-US" dirty="0"/>
          </a:p>
          <a:p>
            <a:endParaRPr lang="zh-CN" altLang="en-US" dirty="0"/>
          </a:p>
          <a:p>
            <a:endParaRPr lang="zh-CN" altLang="en-US" dirty="0"/>
          </a:p>
        </p:txBody>
      </p:sp>
      <p:sp>
        <p:nvSpPr>
          <p:cNvPr id="4" name="圆角矩形 3"/>
          <p:cNvSpPr/>
          <p:nvPr/>
        </p:nvSpPr>
        <p:spPr>
          <a:xfrm>
            <a:off x="1545020" y="5498711"/>
            <a:ext cx="6053959" cy="100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They </a:t>
            </a:r>
            <a:r>
              <a:rPr lang="en-US" altLang="zh-CN" sz="2400" dirty="0"/>
              <a:t>enable Wi-Fi to “SEE” target </a:t>
            </a:r>
            <a:r>
              <a:rPr lang="en-US" altLang="zh-CN" sz="2400" dirty="0" smtClean="0"/>
              <a:t>objects.</a:t>
            </a:r>
            <a:endParaRPr lang="zh-CN" altLang="en-US" sz="24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216" y="756487"/>
            <a:ext cx="2398964" cy="228701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8841" y="2419447"/>
            <a:ext cx="2223567" cy="138934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315" y="3808789"/>
            <a:ext cx="2315582" cy="1648193"/>
          </a:xfrm>
          <a:prstGeom prst="rect">
            <a:avLst/>
          </a:prstGeom>
        </p:spPr>
      </p:pic>
      <p:sp>
        <p:nvSpPr>
          <p:cNvPr id="10" name="标题 1"/>
          <p:cNvSpPr txBox="1">
            <a:spLocks/>
          </p:cNvSpPr>
          <p:nvPr/>
        </p:nvSpPr>
        <p:spPr>
          <a:xfrm>
            <a:off x="628649" y="31805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b="1" dirty="0" smtClean="0">
                <a:solidFill>
                  <a:srgbClr val="C00000"/>
                </a:solidFill>
              </a:rPr>
              <a:t>Advanced Research in ISM band</a:t>
            </a:r>
            <a:endParaRPr lang="zh-CN" altLang="en-US" b="1" dirty="0">
              <a:solidFill>
                <a:srgbClr val="C00000"/>
              </a:solidFill>
            </a:endParaRPr>
          </a:p>
        </p:txBody>
      </p:sp>
    </p:spTree>
    <p:extLst>
      <p:ext uri="{BB962C8B-B14F-4D97-AF65-F5344CB8AC3E}">
        <p14:creationId xmlns:p14="http://schemas.microsoft.com/office/powerpoint/2010/main" val="305844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rPr>
              <a:t>Can we enable Wi-Fi signals to HEAR talks?</a:t>
            </a:r>
            <a:endParaRPr lang="zh-CN" altLang="en-US" b="1" dirty="0">
              <a:solidFill>
                <a:srgbClr val="C0000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39" y="1906621"/>
            <a:ext cx="3128670" cy="36449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369" y="2161297"/>
            <a:ext cx="3795507" cy="3390224"/>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9429" y="2927417"/>
            <a:ext cx="1065519" cy="1857983"/>
          </a:xfrm>
          <a:prstGeom prst="rect">
            <a:avLst/>
          </a:prstGeom>
        </p:spPr>
      </p:pic>
    </p:spTree>
    <p:extLst>
      <p:ext uri="{BB962C8B-B14F-4D97-AF65-F5344CB8AC3E}">
        <p14:creationId xmlns:p14="http://schemas.microsoft.com/office/powerpoint/2010/main" val="22804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C00000"/>
                </a:solidFill>
              </a:rPr>
              <a:t>Can we </a:t>
            </a:r>
            <a:r>
              <a:rPr lang="en-US" altLang="zh-CN" b="1" dirty="0">
                <a:solidFill>
                  <a:srgbClr val="C00000"/>
                </a:solidFill>
              </a:rPr>
              <a:t>enable </a:t>
            </a:r>
            <a:r>
              <a:rPr lang="en-US" altLang="zh-CN" b="1" dirty="0" smtClean="0">
                <a:solidFill>
                  <a:srgbClr val="C00000"/>
                </a:solidFill>
              </a:rPr>
              <a:t>Wi-Fi signals to HEAR talks?</a:t>
            </a:r>
            <a:endParaRPr lang="zh-CN" altLang="en-US" b="1" dirty="0">
              <a:solidFill>
                <a:srgbClr val="C00000"/>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39" y="1906621"/>
            <a:ext cx="3128670" cy="36449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369" y="2161297"/>
            <a:ext cx="3795507" cy="3390224"/>
          </a:xfrm>
          <a:prstGeom prst="rect">
            <a:avLst/>
          </a:prstGeom>
        </p:spPr>
      </p:pic>
      <p:pic>
        <p:nvPicPr>
          <p:cNvPr id="3" name="图片 2"/>
          <p:cNvPicPr>
            <a:picLocks noChangeAspect="1"/>
          </p:cNvPicPr>
          <p:nvPr/>
        </p:nvPicPr>
        <p:blipFill>
          <a:blip r:embed="rId5"/>
          <a:stretch>
            <a:fillRect/>
          </a:stretch>
        </p:blipFill>
        <p:spPr>
          <a:xfrm>
            <a:off x="2817260" y="5324167"/>
            <a:ext cx="3509479" cy="2111015"/>
          </a:xfrm>
          <a:prstGeom prst="rect">
            <a:avLst/>
          </a:prstGeom>
        </p:spPr>
      </p:pic>
    </p:spTree>
    <p:extLst>
      <p:ext uri="{BB962C8B-B14F-4D97-AF65-F5344CB8AC3E}">
        <p14:creationId xmlns:p14="http://schemas.microsoft.com/office/powerpoint/2010/main" val="286136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587707" y="2248517"/>
            <a:ext cx="7886700" cy="1325563"/>
          </a:xfrm>
        </p:spPr>
        <p:txBody>
          <a:bodyPr/>
          <a:lstStyle/>
          <a:p>
            <a:r>
              <a:rPr lang="en-US" altLang="zh-CN" dirty="0" smtClean="0">
                <a:solidFill>
                  <a:schemeClr val="tx1">
                    <a:lumMod val="50000"/>
                    <a:lumOff val="50000"/>
                  </a:schemeClr>
                </a:solidFill>
              </a:rPr>
              <a:t>What is </a:t>
            </a:r>
            <a:r>
              <a:rPr lang="en-US" altLang="zh-CN" dirty="0" err="1" smtClean="0">
                <a:solidFill>
                  <a:schemeClr val="tx1">
                    <a:lumMod val="50000"/>
                    <a:lumOff val="50000"/>
                  </a:schemeClr>
                </a:solidFill>
              </a:rPr>
              <a:t>WiHear</a:t>
            </a:r>
            <a:r>
              <a:rPr lang="en-US" altLang="zh-CN" dirty="0" smtClean="0">
                <a:solidFill>
                  <a:schemeClr val="tx1">
                    <a:lumMod val="50000"/>
                    <a:lumOff val="50000"/>
                  </a:schemeClr>
                </a:solidFill>
              </a:rPr>
              <a:t>?</a:t>
            </a:r>
            <a:endParaRPr lang="zh-CN" altLang="en-US" dirty="0">
              <a:solidFill>
                <a:schemeClr val="tx1">
                  <a:lumMod val="50000"/>
                  <a:lumOff val="50000"/>
                </a:schemeClr>
              </a:solidFill>
            </a:endParaRPr>
          </a:p>
        </p:txBody>
      </p:sp>
    </p:spTree>
    <p:extLst>
      <p:ext uri="{BB962C8B-B14F-4D97-AF65-F5344CB8AC3E}">
        <p14:creationId xmlns:p14="http://schemas.microsoft.com/office/powerpoint/2010/main" val="4237317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6" y="410341"/>
            <a:ext cx="7886700" cy="1325563"/>
          </a:xfrm>
        </p:spPr>
        <p:txBody>
          <a:bodyPr/>
          <a:lstStyle/>
          <a:p>
            <a:r>
              <a:rPr lang="en-US" altLang="zh-CN" b="1" dirty="0" smtClean="0">
                <a:solidFill>
                  <a:srgbClr val="C00000"/>
                </a:solidFill>
              </a:rPr>
              <a:t>“Hearing” human talks with Wi-Fi signals</a:t>
            </a:r>
            <a:endParaRPr lang="zh-CN" altLang="en-US" b="1" dirty="0">
              <a:solidFill>
                <a:srgbClr val="C00000"/>
              </a:solidFill>
            </a:endParaRPr>
          </a:p>
        </p:txBody>
      </p:sp>
      <p:pic>
        <p:nvPicPr>
          <p:cNvPr id="6" name="图片 5" descr="C:\Users\G.H. Wang\Desktop\ec46603e-8403-4682-bcc3-ca08c5534409.jpg"/>
          <p:cNvPicPr/>
          <p:nvPr/>
        </p:nvPicPr>
        <p:blipFill>
          <a:blip r:embed="rId3">
            <a:extLst>
              <a:ext uri="{28A0092B-C50C-407E-A947-70E740481C1C}">
                <a14:useLocalDpi xmlns:a14="http://schemas.microsoft.com/office/drawing/2010/main" val="0"/>
              </a:ext>
            </a:extLst>
          </a:blip>
          <a:srcRect/>
          <a:stretch>
            <a:fillRect/>
          </a:stretch>
        </p:blipFill>
        <p:spPr bwMode="auto">
          <a:xfrm>
            <a:off x="4411509" y="3300509"/>
            <a:ext cx="1720215" cy="1552575"/>
          </a:xfrm>
          <a:prstGeom prst="rect">
            <a:avLst/>
          </a:prstGeom>
          <a:noFill/>
          <a:ln>
            <a:noFill/>
          </a:ln>
        </p:spPr>
      </p:pic>
      <p:sp>
        <p:nvSpPr>
          <p:cNvPr id="8" name="圆角矩形标注 6"/>
          <p:cNvSpPr/>
          <p:nvPr/>
        </p:nvSpPr>
        <p:spPr>
          <a:xfrm>
            <a:off x="1110470" y="2231397"/>
            <a:ext cx="2564510" cy="457307"/>
          </a:xfrm>
          <a:prstGeom prst="wedgeRoundRectCallout">
            <a:avLst>
              <a:gd name="adj1" fmla="val 84363"/>
              <a:gd name="adj2" fmla="val 155556"/>
              <a:gd name="adj3" fmla="val 16667"/>
            </a:avLst>
          </a:prstGeom>
          <a:ln w="285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800" dirty="0" smtClean="0">
                <a:solidFill>
                  <a:schemeClr val="bg1">
                    <a:lumMod val="50000"/>
                  </a:schemeClr>
                </a:solidFill>
              </a:rPr>
              <a:t>Hello</a:t>
            </a:r>
            <a:endParaRPr lang="zh-CN" altLang="en-US" sz="2800" dirty="0">
              <a:solidFill>
                <a:schemeClr val="bg1">
                  <a:lumMod val="50000"/>
                </a:schemeClr>
              </a:solidFill>
            </a:endParaRPr>
          </a:p>
        </p:txBody>
      </p:sp>
      <p:pic>
        <p:nvPicPr>
          <p:cNvPr id="9" name="Picture 8"/>
          <p:cNvPicPr>
            <a:picLocks noChangeAspect="1"/>
          </p:cNvPicPr>
          <p:nvPr/>
        </p:nvPicPr>
        <p:blipFill>
          <a:blip r:embed="rId4"/>
          <a:stretch>
            <a:fillRect/>
          </a:stretch>
        </p:blipFill>
        <p:spPr>
          <a:xfrm rot="2837660">
            <a:off x="6789855" y="3302091"/>
            <a:ext cx="518205" cy="499915"/>
          </a:xfrm>
          <a:prstGeom prst="rect">
            <a:avLst/>
          </a:prstGeom>
        </p:spPr>
      </p:pic>
      <p:sp>
        <p:nvSpPr>
          <p:cNvPr id="10" name="Rounded Rectangle 9"/>
          <p:cNvSpPr/>
          <p:nvPr/>
        </p:nvSpPr>
        <p:spPr>
          <a:xfrm>
            <a:off x="2727375" y="5652928"/>
            <a:ext cx="3910375" cy="654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Non-invasive</a:t>
            </a:r>
            <a:r>
              <a:rPr lang="zh-CN" altLang="en-US" sz="2400" dirty="0" smtClean="0"/>
              <a:t> </a:t>
            </a:r>
            <a:r>
              <a:rPr lang="en-US" altLang="zh-CN" sz="2400" dirty="0" smtClean="0"/>
              <a:t>and device-free </a:t>
            </a:r>
            <a:endParaRPr lang="zh-CN" altLang="en-US" sz="2400" dirty="0"/>
          </a:p>
        </p:txBody>
      </p:sp>
      <p:pic>
        <p:nvPicPr>
          <p:cNvPr id="11"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0110" y="3248756"/>
            <a:ext cx="1441398" cy="1014744"/>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798" y="3192118"/>
            <a:ext cx="1587253" cy="1587253"/>
          </a:xfrm>
          <a:prstGeom prst="rect">
            <a:avLst/>
          </a:prstGeom>
        </p:spPr>
      </p:pic>
    </p:spTree>
    <p:extLst>
      <p:ext uri="{BB962C8B-B14F-4D97-AF65-F5344CB8AC3E}">
        <p14:creationId xmlns:p14="http://schemas.microsoft.com/office/powerpoint/2010/main" val="6473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9" presetClass="path" presetSubtype="0" accel="50000" decel="50000" fill="hold" nodeType="withEffect">
                                  <p:stCondLst>
                                    <p:cond delay="0"/>
                                  </p:stCondLst>
                                  <p:childTnLst>
                                    <p:animMotion origin="layout" path="M 3.81812E-8 -9.48415E-7 L -0.50764 0.00023 " pathEditMode="fixed" rAng="0" ptsTypes="AA">
                                      <p:cBhvr>
                                        <p:cTn id="18" dur="2000" fill="hold"/>
                                        <p:tgtEl>
                                          <p:spTgt spid="9"/>
                                        </p:tgtEl>
                                        <p:attrNameLst>
                                          <p:attrName>ppt_x</p:attrName>
                                          <p:attrName>ppt_y</p:attrName>
                                        </p:attrNameLst>
                                      </p:cBhvr>
                                      <p:rCtr x="-25390" y="0"/>
                                    </p:animMotion>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TotalTime>
  <Words>3262</Words>
  <Application>Microsoft Office PowerPoint</Application>
  <PresentationFormat>全屏显示(4:3)</PresentationFormat>
  <Paragraphs>389</Paragraphs>
  <Slides>45</Slides>
  <Notes>42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45</vt:i4>
      </vt:variant>
    </vt:vector>
  </HeadingPairs>
  <TitlesOfParts>
    <vt:vector size="52" baseType="lpstr">
      <vt:lpstr>宋体</vt:lpstr>
      <vt:lpstr>Arial</vt:lpstr>
      <vt:lpstr>Calibri</vt:lpstr>
      <vt:lpstr>Calibri Light</vt:lpstr>
      <vt:lpstr>Times New Roman</vt:lpstr>
      <vt:lpstr>Wingdings</vt:lpstr>
      <vt:lpstr>Office 主题</vt:lpstr>
      <vt:lpstr>We Can Hear You with Wi-Fi !</vt:lpstr>
      <vt:lpstr>Advanced Research in ISM band</vt:lpstr>
      <vt:lpstr>Advanced Research in ISM band</vt:lpstr>
      <vt:lpstr>Advanced Research in ISM band</vt:lpstr>
      <vt:lpstr>PowerPoint 演示文稿</vt:lpstr>
      <vt:lpstr>Can we enable Wi-Fi signals to HEAR talks?</vt:lpstr>
      <vt:lpstr>Can we enable Wi-Fi signals to HEAR talks?</vt:lpstr>
      <vt:lpstr>What is WiHear?</vt:lpstr>
      <vt:lpstr>“Hearing” human talks with Wi-Fi signals</vt:lpstr>
      <vt:lpstr>Hearing through walls and doors</vt:lpstr>
      <vt:lpstr>Hearing multiple people simultaneously</vt:lpstr>
      <vt:lpstr>How does WiHear work?</vt:lpstr>
      <vt:lpstr>WiHear Framework</vt:lpstr>
      <vt:lpstr>Mouth Motion Profiling</vt:lpstr>
      <vt:lpstr>Mouth Motion Profiling</vt:lpstr>
      <vt:lpstr>Locating on Mouth</vt:lpstr>
      <vt:lpstr>Mouth Motion Profiling</vt:lpstr>
      <vt:lpstr>Filtering Out-Band Interference</vt:lpstr>
      <vt:lpstr>Mouth Motion Profiling</vt:lpstr>
      <vt:lpstr>Partial Multipath Removal</vt:lpstr>
      <vt:lpstr>Mouth Motion Profiling</vt:lpstr>
      <vt:lpstr>Mouth Motion Profiling</vt:lpstr>
      <vt:lpstr>Discrete Wavelet Packet Decomposition</vt:lpstr>
      <vt:lpstr>WiHear Framework</vt:lpstr>
      <vt:lpstr>Lip Reading</vt:lpstr>
      <vt:lpstr>Lip Reading</vt:lpstr>
      <vt:lpstr>Segmentation</vt:lpstr>
      <vt:lpstr>Lip Reading</vt:lpstr>
      <vt:lpstr>Feature Extraction</vt:lpstr>
      <vt:lpstr>Lip Reading</vt:lpstr>
      <vt:lpstr>Lip Reading</vt:lpstr>
      <vt:lpstr>Extending To Multiple Targets</vt:lpstr>
      <vt:lpstr>Implementation</vt:lpstr>
      <vt:lpstr>Vocabulary</vt:lpstr>
      <vt:lpstr>Automatic Segmentation Accuracy</vt:lpstr>
      <vt:lpstr>Classification Accuracy</vt:lpstr>
      <vt:lpstr>Training Overhead</vt:lpstr>
      <vt:lpstr>Impact of Context-based Error Correction</vt:lpstr>
      <vt:lpstr>Performance with Multiple Receivers</vt:lpstr>
      <vt:lpstr>Performance for Multiple Targets</vt:lpstr>
      <vt:lpstr>Through Wall Performance</vt:lpstr>
      <vt:lpstr>Resistance to Environmental Dynamics</vt:lpstr>
      <vt:lpstr>Conclusion</vt:lpstr>
      <vt:lpstr>PowerPoint 演示文稿</vt:lpstr>
      <vt:lpstr>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Can Hear You with Wi-Fi !</dc:title>
  <dc:creator>Guanhua Wang</dc:creator>
  <cp:lastModifiedBy>Guanhua Wang</cp:lastModifiedBy>
  <cp:revision>107</cp:revision>
  <dcterms:created xsi:type="dcterms:W3CDTF">2014-08-26T07:19:27Z</dcterms:created>
  <dcterms:modified xsi:type="dcterms:W3CDTF">2014-09-06T12:07:37Z</dcterms:modified>
</cp:coreProperties>
</file>