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9" r:id="rId3"/>
    <p:sldId id="292" r:id="rId4"/>
    <p:sldId id="261" r:id="rId5"/>
    <p:sldId id="262" r:id="rId6"/>
    <p:sldId id="266" r:id="rId7"/>
    <p:sldId id="304" r:id="rId8"/>
    <p:sldId id="291" r:id="rId9"/>
    <p:sldId id="267" r:id="rId10"/>
    <p:sldId id="268" r:id="rId11"/>
    <p:sldId id="295" r:id="rId12"/>
    <p:sldId id="296" r:id="rId13"/>
    <p:sldId id="308" r:id="rId14"/>
    <p:sldId id="314" r:id="rId15"/>
    <p:sldId id="315" r:id="rId16"/>
    <p:sldId id="270" r:id="rId17"/>
    <p:sldId id="272" r:id="rId18"/>
    <p:sldId id="273" r:id="rId19"/>
    <p:sldId id="303" r:id="rId20"/>
    <p:sldId id="316" r:id="rId21"/>
    <p:sldId id="317" r:id="rId22"/>
    <p:sldId id="275" r:id="rId23"/>
    <p:sldId id="276" r:id="rId24"/>
    <p:sldId id="319" r:id="rId25"/>
    <p:sldId id="318" r:id="rId26"/>
    <p:sldId id="278" r:id="rId27"/>
    <p:sldId id="279" r:id="rId28"/>
    <p:sldId id="280" r:id="rId29"/>
    <p:sldId id="281" r:id="rId30"/>
    <p:sldId id="298" r:id="rId31"/>
    <p:sldId id="284" r:id="rId32"/>
    <p:sldId id="286" r:id="rId33"/>
    <p:sldId id="287" r:id="rId34"/>
    <p:sldId id="305" r:id="rId35"/>
    <p:sldId id="306" r:id="rId36"/>
    <p:sldId id="312" r:id="rId37"/>
    <p:sldId id="301" r:id="rId38"/>
  </p:sldIdLst>
  <p:sldSz cx="12192000" cy="6858000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00CC00"/>
    <a:srgbClr val="9966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83028" autoAdjust="0"/>
  </p:normalViewPr>
  <p:slideViewPr>
    <p:cSldViewPr snapToGrid="0">
      <p:cViewPr varScale="1">
        <p:scale>
          <a:sx n="62" d="100"/>
          <a:sy n="62" d="100"/>
        </p:scale>
        <p:origin x="8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3176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3176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/>
            </a:lvl1pPr>
          </a:lstStyle>
          <a:p>
            <a:fld id="{783F0514-3AFE-4ACA-B37F-745055780FED}" type="datetimeFigureOut">
              <a:rPr lang="en-SG" smtClean="0"/>
              <a:t>7/9/2014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542"/>
            <a:ext cx="2945862" cy="493176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379542"/>
            <a:ext cx="2945862" cy="493176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fld id="{62FE29A6-0934-4FAF-88BB-F1BF8E3444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841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E913C-48CE-434D-9F03-8A25D2995E3F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26C0-8FE0-4B64-B3A5-A2D20614C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76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163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62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7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8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13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31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12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09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42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39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0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29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42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68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3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26C0-8FE0-4B64-B3A5-A2D20614CC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92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2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1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0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2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9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0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0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11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10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A95-2D35-4A13-8DA2-E079C1D65E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78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53FB-1CCA-4C34-AC72-DB9B162BF0FB}" type="datetimeFigureOut">
              <a:rPr lang="zh-CN" altLang="en-US" smtClean="0"/>
              <a:t>2014/9/7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6A95-2D35-4A13-8DA2-E079C1D65E4D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7" y="174454"/>
            <a:ext cx="1624845" cy="4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37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dcc.ntu.edu.sg/wands/pfzho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3093" y="1731180"/>
            <a:ext cx="11038446" cy="2135970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FFFF00"/>
                </a:solidFill>
                <a:latin typeface="Calibri" panose="020F0502020204030204" pitchFamily="34" charset="0"/>
              </a:rPr>
              <a:t>Use it Free: Instantly Knowing Your Phone Attitude</a:t>
            </a:r>
            <a:endParaRPr lang="zh-CN" altLang="en-US" sz="4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72278" y="4976108"/>
            <a:ext cx="4919240" cy="942092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Calibri" panose="020F0502020204030204" pitchFamily="34" charset="0"/>
              </a:rPr>
              <a:t>Pengfei</a:t>
            </a:r>
            <a:r>
              <a:rPr lang="en-US" altLang="zh-CN" dirty="0" smtClean="0">
                <a:latin typeface="Calibri" panose="020F0502020204030204" pitchFamily="34" charset="0"/>
              </a:rPr>
              <a:t> Zhou*, Mo Li</a:t>
            </a:r>
          </a:p>
          <a:p>
            <a:r>
              <a:rPr lang="en-US" altLang="zh-CN" sz="2000" dirty="0" err="1" smtClean="0">
                <a:latin typeface="Calibri" panose="020F0502020204030204" pitchFamily="34" charset="0"/>
              </a:rPr>
              <a:t>Nanyang</a:t>
            </a:r>
            <a:r>
              <a:rPr lang="en-US" altLang="zh-CN" sz="2000" dirty="0" smtClean="0">
                <a:latin typeface="Calibri" panose="020F0502020204030204" pitchFamily="34" charset="0"/>
              </a:rPr>
              <a:t> Technological University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6594767" y="4976108"/>
            <a:ext cx="3279494" cy="942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>
                <a:latin typeface="Calibri" panose="020F0502020204030204" pitchFamily="34" charset="0"/>
              </a:rPr>
              <a:t>Guobin</a:t>
            </a:r>
            <a:r>
              <a:rPr lang="en-US" altLang="zh-CN" dirty="0" smtClean="0">
                <a:latin typeface="Calibri" panose="020F0502020204030204" pitchFamily="34" charset="0"/>
              </a:rPr>
              <a:t> (Jacky) Shen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</a:rPr>
              <a:t>Microsoft Research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74" y="300426"/>
            <a:ext cx="1915345" cy="5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st.edu.sg/wp-content/uploads/2013/09/NTU-color-logo-w-SCE-sub-bran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b="29755"/>
          <a:stretch/>
        </p:blipFill>
        <p:spPr bwMode="auto">
          <a:xfrm>
            <a:off x="216690" y="177267"/>
            <a:ext cx="2280849" cy="8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91" y="288839"/>
            <a:ext cx="2145130" cy="6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Impact of phone motion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786415"/>
            <a:ext cx="10677041" cy="716097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Phone motion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18" y="3604205"/>
            <a:ext cx="1875679" cy="12684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19" y="3600075"/>
            <a:ext cx="1875679" cy="126842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27618" y="2842902"/>
            <a:ext cx="1783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</a:rPr>
              <a:t>Rotational </a:t>
            </a:r>
            <a:endParaRPr lang="en-SG" sz="2400" dirty="0"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9857" y="2842902"/>
            <a:ext cx="2241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</a:rPr>
              <a:t>Translational </a:t>
            </a:r>
            <a:endParaRPr lang="en-SG" sz="2400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5233" y="5542305"/>
            <a:ext cx="305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</a:rPr>
              <a:t>Angular velocities</a:t>
            </a:r>
            <a:endParaRPr lang="en-SG" sz="2400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75250" y="5542304"/>
            <a:ext cx="321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</a:rPr>
              <a:t>Linear accelerations</a:t>
            </a:r>
            <a:endParaRPr lang="en-SG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24479 -0.00555 " pathEditMode="relative" rAng="0" ptsTypes="AA">
                                      <p:cBhvr>
                                        <p:cTn id="15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Impact of rotational motion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786415"/>
            <a:ext cx="10677041" cy="716097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Low-frequency motion </a:t>
            </a:r>
            <a:r>
              <a:rPr lang="en-US" altLang="zh-CN" sz="3200" dirty="0" err="1" smtClean="0">
                <a:latin typeface="Calibri" panose="020F0502020204030204" pitchFamily="34" charset="0"/>
              </a:rPr>
              <a:t>v.s</a:t>
            </a:r>
            <a:r>
              <a:rPr lang="en-US" altLang="zh-CN" sz="3200" dirty="0" smtClean="0">
                <a:latin typeface="Calibri" panose="020F0502020204030204" pitchFamily="34" charset="0"/>
              </a:rPr>
              <a:t>. out-of-range motion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5523981" y="2556418"/>
            <a:ext cx="4605452" cy="3706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18" y="3604205"/>
            <a:ext cx="1875679" cy="12684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11718" y="2842902"/>
            <a:ext cx="1783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</a:rPr>
              <a:t>Rotational </a:t>
            </a:r>
            <a:endParaRPr lang="en-SG" sz="24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4433" y="5548002"/>
            <a:ext cx="2598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</a:rPr>
              <a:t>Angular velocities</a:t>
            </a:r>
            <a:endParaRPr lang="en-SG" sz="2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5200" y="5143500"/>
            <a:ext cx="1638300" cy="853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97900" y="2971800"/>
            <a:ext cx="1531533" cy="30251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Impact of translational motion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786415"/>
            <a:ext cx="10677041" cy="716097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Low-frequency motion </a:t>
            </a:r>
            <a:r>
              <a:rPr lang="en-US" altLang="zh-CN" sz="3200" dirty="0" err="1" smtClean="0">
                <a:latin typeface="Calibri" panose="020F0502020204030204" pitchFamily="34" charset="0"/>
              </a:rPr>
              <a:t>v.s</a:t>
            </a:r>
            <a:r>
              <a:rPr lang="en-US" altLang="zh-CN" sz="3200" dirty="0" smtClean="0">
                <a:latin typeface="Calibri" panose="020F0502020204030204" pitchFamily="34" charset="0"/>
              </a:rPr>
              <a:t>. out-of-range motion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2"/>
          <a:srcRect l="51272"/>
          <a:stretch/>
        </p:blipFill>
        <p:spPr>
          <a:xfrm>
            <a:off x="6019797" y="2548901"/>
            <a:ext cx="4555721" cy="3761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1" y="3600075"/>
            <a:ext cx="1875679" cy="12684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959" y="2842902"/>
            <a:ext cx="2241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</a:rPr>
              <a:t>Translational </a:t>
            </a:r>
            <a:endParaRPr lang="en-SG" sz="24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0959" y="5543870"/>
            <a:ext cx="2851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</a:rPr>
              <a:t>Linear accelerations</a:t>
            </a:r>
            <a:endParaRPr lang="en-SG" sz="24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5400" y="5143500"/>
            <a:ext cx="1638300" cy="8534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0800" y="2971800"/>
            <a:ext cx="1531533" cy="30251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ccel="20000" decel="2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0833E-6 -3.33333E-6 L 0.24479 -0.0055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-1.11111E-6 L 0.24375 -0.00741 " pathEditMode="relative" rAng="0" ptsTypes="AA">
                                      <p:cBhvr>
                                        <p:cTn id="2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Impact of tracking time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86415"/>
            <a:ext cx="10566400" cy="119808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Cumulative error</a:t>
            </a:r>
          </a:p>
          <a:p>
            <a:pPr lvl="1"/>
            <a:r>
              <a:rPr lang="en-US" altLang="zh-CN" dirty="0" smtClean="0">
                <a:latin typeface="Calibri" panose="020F0502020204030204" pitchFamily="34" charset="0"/>
              </a:rPr>
              <a:t>the error of attitude estimation after a certain period of usage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14" y="2826859"/>
            <a:ext cx="6333937" cy="39827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64602" y="4635520"/>
            <a:ext cx="5461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Callout 2 18"/>
          <p:cNvSpPr/>
          <p:nvPr/>
        </p:nvSpPr>
        <p:spPr>
          <a:xfrm>
            <a:off x="5304334" y="3923838"/>
            <a:ext cx="662017" cy="3206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7411"/>
              <a:gd name="adj6" fmla="val -74076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ysClr val="windowText" lastClr="000000"/>
                </a:solidFill>
                <a:latin typeface="Calibri" panose="020F0502020204030204" pitchFamily="34" charset="0"/>
                <a:cs typeface="Times New Roman"/>
              </a:rPr>
              <a:t>3°</a:t>
            </a:r>
            <a:endParaRPr lang="en-SG" dirty="0">
              <a:solidFill>
                <a:sysClr val="windowText" lastClr="000000"/>
              </a:solidFill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6814653" y="3923838"/>
            <a:ext cx="662017" cy="3206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7411"/>
              <a:gd name="adj6" fmla="val -74076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ysClr val="windowText" lastClr="000000"/>
                </a:solidFill>
                <a:latin typeface="Calibri" panose="020F0502020204030204" pitchFamily="34" charset="0"/>
                <a:cs typeface="Times New Roman"/>
              </a:rPr>
              <a:t>30°</a:t>
            </a:r>
            <a:endParaRPr lang="en-SG" dirty="0">
              <a:solidFill>
                <a:sysClr val="windowText" lastClr="000000"/>
              </a:solidFill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7145661" y="4983018"/>
            <a:ext cx="662017" cy="3206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0510"/>
              <a:gd name="adj6" fmla="val -54509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ysClr val="windowText" lastClr="000000"/>
                </a:solidFill>
                <a:latin typeface="Calibri" panose="020F0502020204030204" pitchFamily="34" charset="0"/>
                <a:cs typeface="Times New Roman"/>
              </a:rPr>
              <a:t>39°</a:t>
            </a:r>
            <a:endParaRPr lang="en-SG" dirty="0">
              <a:solidFill>
                <a:sysClr val="windowText" lastClr="000000"/>
              </a:solidFill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5393061" y="4983018"/>
            <a:ext cx="662017" cy="3206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0510"/>
              <a:gd name="adj6" fmla="val -54509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ysClr val="windowText" lastClr="000000"/>
                </a:solidFill>
                <a:latin typeface="Calibri" panose="020F0502020204030204" pitchFamily="34" charset="0"/>
                <a:cs typeface="Times New Roman"/>
              </a:rPr>
              <a:t>6°</a:t>
            </a:r>
            <a:endParaRPr lang="en-SG" dirty="0">
              <a:solidFill>
                <a:sysClr val="windowText" lastClr="000000"/>
              </a:solidFill>
              <a:latin typeface="Calibri" panose="020F0502020204030204" pitchFamily="34" charset="0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69171" y="3969915"/>
            <a:ext cx="0" cy="14858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80154" y="4407345"/>
            <a:ext cx="202395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Random usage</a:t>
            </a:r>
            <a:endParaRPr lang="en-SG" sz="36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073">
            <a:off x="1490320" y="2978524"/>
            <a:ext cx="1311373" cy="886811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073">
            <a:off x="1626183" y="5667757"/>
            <a:ext cx="1311373" cy="8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Gyroscope performance summary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51" y="2434893"/>
            <a:ext cx="7343906" cy="35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3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Gyroscope performance summary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7937" y="1983783"/>
            <a:ext cx="11172509" cy="4633992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Error is almost </a:t>
            </a:r>
            <a:r>
              <a:rPr lang="en-US" altLang="zh-CN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linearly </a:t>
            </a:r>
            <a:r>
              <a:rPr lang="en-US" altLang="zh-CN" sz="3200" dirty="0" smtClean="0">
                <a:latin typeface="Calibri" panose="020F0502020204030204" pitchFamily="34" charset="0"/>
              </a:rPr>
              <a:t>proportional to the tracking time and mobile phone motion (linear acceleration &amp; angular velocity).</a:t>
            </a:r>
            <a:endParaRPr lang="en-US" altLang="zh-CN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3200" dirty="0">
              <a:latin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</a:rPr>
              <a:t>The </a:t>
            </a:r>
            <a:r>
              <a:rPr lang="en-US" altLang="zh-CN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error</a:t>
            </a:r>
            <a:r>
              <a:rPr lang="en-US" altLang="zh-CN" sz="3200" dirty="0" smtClean="0">
                <a:latin typeface="Calibri" panose="020F0502020204030204" pitchFamily="34" charset="0"/>
              </a:rPr>
              <a:t> of gyroscope </a:t>
            </a:r>
            <a:r>
              <a:rPr lang="en-US" altLang="zh-CN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can be tracked </a:t>
            </a:r>
            <a:r>
              <a:rPr lang="en-US" altLang="zh-CN" sz="3200" dirty="0" smtClean="0">
                <a:latin typeface="Calibri" panose="020F0502020204030204" pitchFamily="34" charset="0"/>
              </a:rPr>
              <a:t>based on the real time phone motion and tracking time</a:t>
            </a:r>
          </a:p>
          <a:p>
            <a:endParaRPr lang="en-US" altLang="zh-CN" sz="3200" dirty="0">
              <a:latin typeface="Calibri" panose="020F0502020204030204" pitchFamily="34" charset="0"/>
            </a:endParaRPr>
          </a:p>
          <a:p>
            <a:r>
              <a:rPr lang="en-US" altLang="zh-CN" sz="3200" dirty="0">
                <a:latin typeface="Calibri" panose="020F0502020204030204" pitchFamily="34" charset="0"/>
              </a:rPr>
              <a:t>If working within short time period and safe condition range, </a:t>
            </a:r>
            <a:r>
              <a:rPr lang="en-US" altLang="zh-CN" sz="3200" dirty="0" smtClean="0">
                <a:latin typeface="Calibri" panose="020F0502020204030204" pitchFamily="34" charset="0"/>
              </a:rPr>
              <a:t>gyroscope </a:t>
            </a:r>
            <a:r>
              <a:rPr lang="en-US" altLang="zh-CN" sz="3200" dirty="0">
                <a:latin typeface="Calibri" panose="020F0502020204030204" pitchFamily="34" charset="0"/>
              </a:rPr>
              <a:t>is </a:t>
            </a:r>
            <a:r>
              <a:rPr lang="en-US" altLang="zh-CN" sz="3200" dirty="0">
                <a:solidFill>
                  <a:srgbClr val="FFFF00"/>
                </a:solidFill>
                <a:latin typeface="Calibri" panose="020F0502020204030204" pitchFamily="34" charset="0"/>
              </a:rPr>
              <a:t>accurate</a:t>
            </a:r>
            <a:r>
              <a:rPr lang="en-US" altLang="zh-CN" sz="3200" dirty="0" smtClean="0">
                <a:latin typeface="Calibri" panose="020F0502020204030204" pitchFamily="34" charset="0"/>
              </a:rPr>
              <a:t>. The </a:t>
            </a:r>
            <a:r>
              <a:rPr lang="en-US" altLang="zh-CN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out-of-range</a:t>
            </a:r>
            <a:r>
              <a:rPr lang="en-US" altLang="zh-CN" sz="3200" dirty="0" smtClean="0">
                <a:latin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</a:rPr>
              <a:t>motion significantly pollutes the </a:t>
            </a:r>
            <a:r>
              <a:rPr lang="en-US" altLang="zh-CN" sz="3200" dirty="0">
                <a:solidFill>
                  <a:srgbClr val="FFFF00"/>
                </a:solidFill>
                <a:latin typeface="Calibri" panose="020F0502020204030204" pitchFamily="34" charset="0"/>
              </a:rPr>
              <a:t>consequent</a:t>
            </a:r>
            <a:r>
              <a:rPr lang="en-US" altLang="zh-CN" sz="3200" dirty="0">
                <a:latin typeface="Calibri" panose="020F0502020204030204" pitchFamily="34" charset="0"/>
              </a:rPr>
              <a:t> estimation results!</a:t>
            </a:r>
          </a:p>
          <a:p>
            <a:endParaRPr lang="en-US" altLang="zh-CN" sz="3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An alternative for attitude estimation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2456" y="1711321"/>
            <a:ext cx="11063288" cy="1072558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Combination: estimate the phone attitude instantly.</a:t>
            </a:r>
          </a:p>
          <a:p>
            <a:pPr lvl="1"/>
            <a:r>
              <a:rPr lang="en-US" altLang="zh-CN" sz="2800" dirty="0" smtClean="0">
                <a:latin typeface="Calibri" panose="020F0502020204030204" pitchFamily="34" charset="0"/>
              </a:rPr>
              <a:t>Another 3 degrees of freedom: independent of gyroscope estimation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05467" y="3113956"/>
            <a:ext cx="0" cy="24948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86233" y="5608783"/>
            <a:ext cx="1219235" cy="11422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05467" y="5608782"/>
            <a:ext cx="2705066" cy="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41"/>
          <p:cNvSpPr txBox="1"/>
          <p:nvPr/>
        </p:nvSpPr>
        <p:spPr>
          <a:xfrm>
            <a:off x="4707899" y="2852346"/>
            <a:ext cx="69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atin typeface="Calibri" panose="020F0502020204030204" pitchFamily="34" charset="0"/>
              </a:rPr>
              <a:t>Z</a:t>
            </a:r>
            <a:r>
              <a:rPr lang="en-US" altLang="zh-CN" sz="2800" b="1" baseline="-25000" dirty="0" err="1" smtClean="0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文本框 41"/>
          <p:cNvSpPr txBox="1"/>
          <p:nvPr/>
        </p:nvSpPr>
        <p:spPr>
          <a:xfrm>
            <a:off x="7313539" y="5370931"/>
            <a:ext cx="69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Calibri" panose="020F0502020204030204" pitchFamily="34" charset="0"/>
              </a:rPr>
              <a:t>Y</a:t>
            </a:r>
            <a:r>
              <a:rPr lang="en-US" altLang="zh-CN" sz="2800" b="1" baseline="-25000" dirty="0" smtClean="0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9" name="文本框 41"/>
          <p:cNvSpPr txBox="1"/>
          <p:nvPr/>
        </p:nvSpPr>
        <p:spPr>
          <a:xfrm>
            <a:off x="3733019" y="6375336"/>
            <a:ext cx="69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atin typeface="Calibri" panose="020F0502020204030204" pitchFamily="34" charset="0"/>
              </a:rPr>
              <a:t>X</a:t>
            </a:r>
            <a:r>
              <a:rPr lang="en-US" altLang="zh-CN" sz="2800" b="1" baseline="-25000" dirty="0" err="1" smtClean="0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62256" y="3567607"/>
            <a:ext cx="2871927" cy="854772"/>
          </a:xfrm>
          <a:prstGeom prst="ellipse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705469" y="4126781"/>
            <a:ext cx="1349339" cy="1482001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32246" y="4126781"/>
            <a:ext cx="1373221" cy="1482001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196186" y="4384229"/>
            <a:ext cx="0" cy="171545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067417" y="5619840"/>
            <a:ext cx="303411" cy="374651"/>
          </a:xfrm>
          <a:custGeom>
            <a:avLst/>
            <a:gdLst>
              <a:gd name="connsiteX0" fmla="*/ 0 w 228600"/>
              <a:gd name="connsiteY0" fmla="*/ 215900 h 215900"/>
              <a:gd name="connsiteX1" fmla="*/ 76200 w 228600"/>
              <a:gd name="connsiteY1" fmla="*/ 203200 h 215900"/>
              <a:gd name="connsiteX2" fmla="*/ 114300 w 228600"/>
              <a:gd name="connsiteY2" fmla="*/ 177800 h 215900"/>
              <a:gd name="connsiteX3" fmla="*/ 152400 w 228600"/>
              <a:gd name="connsiteY3" fmla="*/ 165100 h 215900"/>
              <a:gd name="connsiteX4" fmla="*/ 171450 w 228600"/>
              <a:gd name="connsiteY4" fmla="*/ 158750 h 215900"/>
              <a:gd name="connsiteX5" fmla="*/ 184150 w 228600"/>
              <a:gd name="connsiteY5" fmla="*/ 133350 h 215900"/>
              <a:gd name="connsiteX6" fmla="*/ 209550 w 228600"/>
              <a:gd name="connsiteY6" fmla="*/ 95250 h 215900"/>
              <a:gd name="connsiteX7" fmla="*/ 222250 w 228600"/>
              <a:gd name="connsiteY7" fmla="*/ 57150 h 215900"/>
              <a:gd name="connsiteX8" fmla="*/ 228600 w 228600"/>
              <a:gd name="connsiteY8" fmla="*/ 38100 h 215900"/>
              <a:gd name="connsiteX9" fmla="*/ 228600 w 228600"/>
              <a:gd name="connsiteY9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" h="215900">
                <a:moveTo>
                  <a:pt x="0" y="215900"/>
                </a:moveTo>
                <a:cubicBezTo>
                  <a:pt x="10492" y="214734"/>
                  <a:pt x="57583" y="213543"/>
                  <a:pt x="76200" y="203200"/>
                </a:cubicBezTo>
                <a:cubicBezTo>
                  <a:pt x="89543" y="195787"/>
                  <a:pt x="99820" y="182627"/>
                  <a:pt x="114300" y="177800"/>
                </a:cubicBezTo>
                <a:lnTo>
                  <a:pt x="152400" y="165100"/>
                </a:lnTo>
                <a:lnTo>
                  <a:pt x="171450" y="158750"/>
                </a:lnTo>
                <a:cubicBezTo>
                  <a:pt x="175683" y="150283"/>
                  <a:pt x="179280" y="141467"/>
                  <a:pt x="184150" y="133350"/>
                </a:cubicBezTo>
                <a:cubicBezTo>
                  <a:pt x="192003" y="120262"/>
                  <a:pt x="204723" y="109730"/>
                  <a:pt x="209550" y="95250"/>
                </a:cubicBezTo>
                <a:lnTo>
                  <a:pt x="222250" y="57150"/>
                </a:lnTo>
                <a:cubicBezTo>
                  <a:pt x="224367" y="50800"/>
                  <a:pt x="228600" y="44793"/>
                  <a:pt x="228600" y="38100"/>
                </a:cubicBezTo>
                <a:lnTo>
                  <a:pt x="2286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57726" y="5614167"/>
            <a:ext cx="465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2800" dirty="0" smtClean="0">
                <a:latin typeface="Calibri" panose="020F0502020204030204" pitchFamily="34" charset="0"/>
              </a:rPr>
              <a:t>α</a:t>
            </a:r>
            <a:endParaRPr lang="en-SG" sz="4000" dirty="0">
              <a:latin typeface="Calibri" panose="020F0502020204030204" pitchFamily="34" charset="0"/>
            </a:endParaRPr>
          </a:p>
        </p:txBody>
      </p:sp>
      <p:sp>
        <p:nvSpPr>
          <p:cNvPr id="56" name="文本框 41"/>
          <p:cNvSpPr txBox="1"/>
          <p:nvPr/>
        </p:nvSpPr>
        <p:spPr>
          <a:xfrm>
            <a:off x="5443324" y="3641971"/>
            <a:ext cx="40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05469" y="5608784"/>
            <a:ext cx="1142755" cy="11422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850" flipV="1">
            <a:off x="4019858" y="4581897"/>
            <a:ext cx="829094" cy="10315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647" flipH="1" flipV="1">
            <a:off x="4716064" y="4577624"/>
            <a:ext cx="805365" cy="100205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169" flipH="1" flipV="1">
            <a:off x="4472820" y="4599087"/>
            <a:ext cx="858557" cy="1068237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V="1">
            <a:off x="4722230" y="3754945"/>
            <a:ext cx="724047" cy="18538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4" grpId="0" animBg="1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An alternative for attitude estimation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1113" y="2072368"/>
            <a:ext cx="10990943" cy="391477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Gravity extraction using low pass filters (e.g., Butterworth Filter in Android)</a:t>
            </a:r>
          </a:p>
          <a:p>
            <a:pPr lvl="1"/>
            <a:r>
              <a:rPr lang="en-US" altLang="zh-CN" sz="2800" dirty="0" smtClean="0">
                <a:latin typeface="Calibri" panose="020F0502020204030204" pitchFamily="34" charset="0"/>
              </a:rPr>
              <a:t>The extraction is accurate when phone motion is low but complicated during high-frequency motion</a:t>
            </a:r>
          </a:p>
          <a:p>
            <a:pPr lvl="1"/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en-US" altLang="zh-CN" sz="3200" dirty="0">
                <a:latin typeface="Calibri" panose="020F0502020204030204" pitchFamily="34" charset="0"/>
              </a:rPr>
              <a:t>Earth north estimation based on the earth magnetic field signal.</a:t>
            </a:r>
          </a:p>
          <a:p>
            <a:pPr lvl="1"/>
            <a:r>
              <a:rPr lang="en-US" altLang="zh-CN" sz="2800" dirty="0" smtClean="0">
                <a:latin typeface="Calibri" panose="020F0502020204030204" pitchFamily="34" charset="0"/>
              </a:rPr>
              <a:t>The estimation </a:t>
            </a:r>
            <a:r>
              <a:rPr lang="en-US" altLang="zh-CN" sz="2800" dirty="0">
                <a:latin typeface="Calibri" panose="020F0502020204030204" pitchFamily="34" charset="0"/>
              </a:rPr>
              <a:t>is accurate outdoors but complicated </a:t>
            </a:r>
            <a:r>
              <a:rPr lang="en-US" altLang="zh-CN" sz="2800" dirty="0" smtClean="0">
                <a:latin typeface="Calibri" panose="020F0502020204030204" pitchFamily="34" charset="0"/>
              </a:rPr>
              <a:t>indoors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Different nature of the IMU sensors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0362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Sensing redundancy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36" y="2542442"/>
            <a:ext cx="7434890" cy="36304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54156" y="3373258"/>
            <a:ext cx="614363" cy="1384478"/>
          </a:xfrm>
          <a:prstGeom prst="rect">
            <a:avLst/>
          </a:prstGeom>
          <a:noFill/>
          <a:ln w="571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Different nature of the IMU sensors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0362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Sensing redundancy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38" y="2542442"/>
            <a:ext cx="7434890" cy="36304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54158" y="3373258"/>
            <a:ext cx="614363" cy="13844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/>
          <p:nvPr/>
        </p:nvSpPr>
        <p:spPr>
          <a:xfrm flipH="1">
            <a:off x="2496437" y="2542441"/>
            <a:ext cx="7434888" cy="36304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1671638" y="3829080"/>
            <a:ext cx="3157537" cy="1443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Calibri" panose="020F0502020204030204" pitchFamily="34" charset="0"/>
              </a:rPr>
              <a:t>Gyroscope based Attitude Tracking</a:t>
            </a:r>
            <a:endParaRPr lang="en-SG" sz="3000" dirty="0">
              <a:latin typeface="Calibri" panose="020F050202020403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200782" y="3829080"/>
            <a:ext cx="4619618" cy="1443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Accelerometer &amp; Compass based Calibration</a:t>
            </a:r>
            <a:endParaRPr lang="en-SG" sz="3000" dirty="0">
              <a:latin typeface="Calibri" panose="020F0502020204030204" pitchFamily="34" charset="0"/>
            </a:endParaRPr>
          </a:p>
        </p:txBody>
      </p:sp>
      <p:sp>
        <p:nvSpPr>
          <p:cNvPr id="10" name="Cross 10"/>
          <p:cNvSpPr/>
          <p:nvPr/>
        </p:nvSpPr>
        <p:spPr>
          <a:xfrm>
            <a:off x="5234441" y="4343399"/>
            <a:ext cx="608013" cy="542925"/>
          </a:xfrm>
          <a:prstGeom prst="plus">
            <a:avLst>
              <a:gd name="adj" fmla="val 3429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0371" r="14675"/>
          <a:stretch/>
        </p:blipFill>
        <p:spPr>
          <a:xfrm>
            <a:off x="7086599" y="1943099"/>
            <a:ext cx="3971925" cy="3805093"/>
          </a:xfrm>
          <a:prstGeom prst="rect">
            <a:avLst/>
          </a:prstGeom>
          <a:ln>
            <a:noFill/>
          </a:ln>
          <a:effectLst>
            <a:softEdge rad="3937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What is phone attitude?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内容占位符 2"/>
          <p:cNvSpPr>
            <a:spLocks noGrp="1"/>
          </p:cNvSpPr>
          <p:nvPr>
            <p:ph idx="1"/>
          </p:nvPr>
        </p:nvSpPr>
        <p:spPr>
          <a:xfrm>
            <a:off x="481739" y="1776858"/>
            <a:ext cx="6501500" cy="114141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3D orientation of the phone with respect to the Geo-frame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245155" y="6061454"/>
            <a:ext cx="22174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Body-frame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956718" y="6061454"/>
            <a:ext cx="22174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Geo-frame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92233" y="3448211"/>
            <a:ext cx="44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>
                <a:latin typeface="Calibri" panose="020F0502020204030204" pitchFamily="34" charset="0"/>
              </a:rPr>
              <a:t>Y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671522" y="3957809"/>
            <a:ext cx="886338" cy="638008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3752995" y="4381414"/>
            <a:ext cx="994992" cy="443502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226076" y="3189471"/>
            <a:ext cx="6099" cy="1325399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/>
        </p:nvSpPr>
        <p:spPr>
          <a:xfrm>
            <a:off x="1921379" y="4041702"/>
            <a:ext cx="313166" cy="498208"/>
          </a:xfrm>
          <a:custGeom>
            <a:avLst/>
            <a:gdLst>
              <a:gd name="connsiteX0" fmla="*/ 335025 w 344378"/>
              <a:gd name="connsiteY0" fmla="*/ 243415 h 586912"/>
              <a:gd name="connsiteX1" fmla="*/ 339788 w 344378"/>
              <a:gd name="connsiteY1" fmla="*/ 88634 h 586912"/>
              <a:gd name="connsiteX2" fmla="*/ 277875 w 344378"/>
              <a:gd name="connsiteY2" fmla="*/ 7672 h 586912"/>
              <a:gd name="connsiteX3" fmla="*/ 161194 w 344378"/>
              <a:gd name="connsiteY3" fmla="*/ 21959 h 586912"/>
              <a:gd name="connsiteX4" fmla="*/ 44513 w 344378"/>
              <a:gd name="connsiteY4" fmla="*/ 171978 h 586912"/>
              <a:gd name="connsiteX5" fmla="*/ 1650 w 344378"/>
              <a:gd name="connsiteY5" fmla="*/ 469634 h 586912"/>
              <a:gd name="connsiteX6" fmla="*/ 94519 w 344378"/>
              <a:gd name="connsiteY6" fmla="*/ 586315 h 586912"/>
              <a:gd name="connsiteX7" fmla="*/ 194532 w 344378"/>
              <a:gd name="connsiteY7" fmla="*/ 510115 h 586912"/>
              <a:gd name="connsiteX8" fmla="*/ 256444 w 344378"/>
              <a:gd name="connsiteY8" fmla="*/ 400578 h 5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78" h="586912">
                <a:moveTo>
                  <a:pt x="335025" y="243415"/>
                </a:moveTo>
                <a:cubicBezTo>
                  <a:pt x="342169" y="185669"/>
                  <a:pt x="349313" y="127924"/>
                  <a:pt x="339788" y="88634"/>
                </a:cubicBezTo>
                <a:cubicBezTo>
                  <a:pt x="330263" y="49344"/>
                  <a:pt x="307641" y="18784"/>
                  <a:pt x="277875" y="7672"/>
                </a:cubicBezTo>
                <a:cubicBezTo>
                  <a:pt x="248109" y="-3440"/>
                  <a:pt x="200088" y="-5425"/>
                  <a:pt x="161194" y="21959"/>
                </a:cubicBezTo>
                <a:cubicBezTo>
                  <a:pt x="122300" y="49343"/>
                  <a:pt x="71104" y="97365"/>
                  <a:pt x="44513" y="171978"/>
                </a:cubicBezTo>
                <a:cubicBezTo>
                  <a:pt x="17922" y="246591"/>
                  <a:pt x="-6684" y="400578"/>
                  <a:pt x="1650" y="469634"/>
                </a:cubicBezTo>
                <a:cubicBezTo>
                  <a:pt x="9984" y="538690"/>
                  <a:pt x="62372" y="579568"/>
                  <a:pt x="94519" y="586315"/>
                </a:cubicBezTo>
                <a:cubicBezTo>
                  <a:pt x="126666" y="593062"/>
                  <a:pt x="167545" y="541071"/>
                  <a:pt x="194532" y="510115"/>
                </a:cubicBezTo>
                <a:cubicBezTo>
                  <a:pt x="221519" y="479159"/>
                  <a:pt x="245331" y="415262"/>
                  <a:pt x="256444" y="400578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rot="17750464" flipV="1">
            <a:off x="3069493" y="3609717"/>
            <a:ext cx="313166" cy="498208"/>
          </a:xfrm>
          <a:custGeom>
            <a:avLst/>
            <a:gdLst>
              <a:gd name="connsiteX0" fmla="*/ 335025 w 344378"/>
              <a:gd name="connsiteY0" fmla="*/ 243415 h 586912"/>
              <a:gd name="connsiteX1" fmla="*/ 339788 w 344378"/>
              <a:gd name="connsiteY1" fmla="*/ 88634 h 586912"/>
              <a:gd name="connsiteX2" fmla="*/ 277875 w 344378"/>
              <a:gd name="connsiteY2" fmla="*/ 7672 h 586912"/>
              <a:gd name="connsiteX3" fmla="*/ 161194 w 344378"/>
              <a:gd name="connsiteY3" fmla="*/ 21959 h 586912"/>
              <a:gd name="connsiteX4" fmla="*/ 44513 w 344378"/>
              <a:gd name="connsiteY4" fmla="*/ 171978 h 586912"/>
              <a:gd name="connsiteX5" fmla="*/ 1650 w 344378"/>
              <a:gd name="connsiteY5" fmla="*/ 469634 h 586912"/>
              <a:gd name="connsiteX6" fmla="*/ 94519 w 344378"/>
              <a:gd name="connsiteY6" fmla="*/ 586315 h 586912"/>
              <a:gd name="connsiteX7" fmla="*/ 194532 w 344378"/>
              <a:gd name="connsiteY7" fmla="*/ 510115 h 586912"/>
              <a:gd name="connsiteX8" fmla="*/ 256444 w 344378"/>
              <a:gd name="connsiteY8" fmla="*/ 400578 h 5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78" h="586912">
                <a:moveTo>
                  <a:pt x="335025" y="243415"/>
                </a:moveTo>
                <a:cubicBezTo>
                  <a:pt x="342169" y="185669"/>
                  <a:pt x="349313" y="127924"/>
                  <a:pt x="339788" y="88634"/>
                </a:cubicBezTo>
                <a:cubicBezTo>
                  <a:pt x="330263" y="49344"/>
                  <a:pt x="307641" y="18784"/>
                  <a:pt x="277875" y="7672"/>
                </a:cubicBezTo>
                <a:cubicBezTo>
                  <a:pt x="248109" y="-3440"/>
                  <a:pt x="200088" y="-5425"/>
                  <a:pt x="161194" y="21959"/>
                </a:cubicBezTo>
                <a:cubicBezTo>
                  <a:pt x="122300" y="49343"/>
                  <a:pt x="71104" y="97365"/>
                  <a:pt x="44513" y="171978"/>
                </a:cubicBezTo>
                <a:cubicBezTo>
                  <a:pt x="17922" y="246591"/>
                  <a:pt x="-6684" y="400578"/>
                  <a:pt x="1650" y="469634"/>
                </a:cubicBezTo>
                <a:cubicBezTo>
                  <a:pt x="9984" y="538690"/>
                  <a:pt x="62372" y="579568"/>
                  <a:pt x="94519" y="586315"/>
                </a:cubicBezTo>
                <a:cubicBezTo>
                  <a:pt x="126666" y="593062"/>
                  <a:pt x="167545" y="541071"/>
                  <a:pt x="194532" y="510115"/>
                </a:cubicBezTo>
                <a:cubicBezTo>
                  <a:pt x="221519" y="479159"/>
                  <a:pt x="245331" y="415262"/>
                  <a:pt x="256444" y="400578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 rot="20734889" flipH="1">
            <a:off x="4127460" y="4355632"/>
            <a:ext cx="320334" cy="498208"/>
          </a:xfrm>
          <a:custGeom>
            <a:avLst/>
            <a:gdLst>
              <a:gd name="connsiteX0" fmla="*/ 335025 w 344378"/>
              <a:gd name="connsiteY0" fmla="*/ 243415 h 586912"/>
              <a:gd name="connsiteX1" fmla="*/ 339788 w 344378"/>
              <a:gd name="connsiteY1" fmla="*/ 88634 h 586912"/>
              <a:gd name="connsiteX2" fmla="*/ 277875 w 344378"/>
              <a:gd name="connsiteY2" fmla="*/ 7672 h 586912"/>
              <a:gd name="connsiteX3" fmla="*/ 161194 w 344378"/>
              <a:gd name="connsiteY3" fmla="*/ 21959 h 586912"/>
              <a:gd name="connsiteX4" fmla="*/ 44513 w 344378"/>
              <a:gd name="connsiteY4" fmla="*/ 171978 h 586912"/>
              <a:gd name="connsiteX5" fmla="*/ 1650 w 344378"/>
              <a:gd name="connsiteY5" fmla="*/ 469634 h 586912"/>
              <a:gd name="connsiteX6" fmla="*/ 94519 w 344378"/>
              <a:gd name="connsiteY6" fmla="*/ 586315 h 586912"/>
              <a:gd name="connsiteX7" fmla="*/ 194532 w 344378"/>
              <a:gd name="connsiteY7" fmla="*/ 510115 h 586912"/>
              <a:gd name="connsiteX8" fmla="*/ 256444 w 344378"/>
              <a:gd name="connsiteY8" fmla="*/ 400578 h 5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78" h="586912">
                <a:moveTo>
                  <a:pt x="335025" y="243415"/>
                </a:moveTo>
                <a:cubicBezTo>
                  <a:pt x="342169" y="185669"/>
                  <a:pt x="349313" y="127924"/>
                  <a:pt x="339788" y="88634"/>
                </a:cubicBezTo>
                <a:cubicBezTo>
                  <a:pt x="330263" y="49344"/>
                  <a:pt x="307641" y="18784"/>
                  <a:pt x="277875" y="7672"/>
                </a:cubicBezTo>
                <a:cubicBezTo>
                  <a:pt x="248109" y="-3440"/>
                  <a:pt x="200088" y="-5425"/>
                  <a:pt x="161194" y="21959"/>
                </a:cubicBezTo>
                <a:cubicBezTo>
                  <a:pt x="122300" y="49343"/>
                  <a:pt x="71104" y="97365"/>
                  <a:pt x="44513" y="171978"/>
                </a:cubicBezTo>
                <a:cubicBezTo>
                  <a:pt x="17922" y="246591"/>
                  <a:pt x="-6684" y="400578"/>
                  <a:pt x="1650" y="469634"/>
                </a:cubicBezTo>
                <a:cubicBezTo>
                  <a:pt x="9984" y="538690"/>
                  <a:pt x="62372" y="579568"/>
                  <a:pt x="94519" y="586315"/>
                </a:cubicBezTo>
                <a:cubicBezTo>
                  <a:pt x="126666" y="593062"/>
                  <a:pt x="167545" y="541071"/>
                  <a:pt x="194532" y="510115"/>
                </a:cubicBezTo>
                <a:cubicBezTo>
                  <a:pt x="221519" y="479159"/>
                  <a:pt x="245331" y="415262"/>
                  <a:pt x="256444" y="400578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73195" y="4190615"/>
            <a:ext cx="82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Roll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44469" y="2738299"/>
            <a:ext cx="44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>
                <a:latin typeface="Calibri" panose="020F0502020204030204" pitchFamily="34" charset="0"/>
              </a:rPr>
              <a:t>Z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54989" y="3320705"/>
            <a:ext cx="8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Yaw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662643" y="4824883"/>
            <a:ext cx="110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Pitch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736942" y="4030463"/>
            <a:ext cx="44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X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3" name="文本框 41"/>
          <p:cNvSpPr txBox="1"/>
          <p:nvPr/>
        </p:nvSpPr>
        <p:spPr>
          <a:xfrm>
            <a:off x="11058524" y="4672961"/>
            <a:ext cx="71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Calibri" panose="020F0502020204030204" pitchFamily="34" charset="0"/>
              </a:rPr>
              <a:t>X</a:t>
            </a:r>
            <a:r>
              <a:rPr lang="en-US" altLang="zh-CN" sz="2800" b="1" baseline="-25000" dirty="0" err="1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5" name="文本框 41"/>
          <p:cNvSpPr txBox="1"/>
          <p:nvPr/>
        </p:nvSpPr>
        <p:spPr>
          <a:xfrm>
            <a:off x="6615119" y="4635900"/>
            <a:ext cx="58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Y</a:t>
            </a:r>
            <a:r>
              <a:rPr lang="en-US" altLang="zh-CN" sz="2800" b="1" baseline="-25000" dirty="0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6" name="文本框 41"/>
          <p:cNvSpPr txBox="1"/>
          <p:nvPr/>
        </p:nvSpPr>
        <p:spPr>
          <a:xfrm>
            <a:off x="8821564" y="1448455"/>
            <a:ext cx="69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Calibri" panose="020F0502020204030204" pitchFamily="34" charset="0"/>
              </a:rPr>
              <a:t>Z</a:t>
            </a:r>
            <a:r>
              <a:rPr lang="en-US" altLang="zh-CN" sz="2800" b="1" baseline="-25000" dirty="0" err="1" smtClean="0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23" y="4458800"/>
            <a:ext cx="1875679" cy="1268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21" y="3473662"/>
            <a:ext cx="1875679" cy="12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45" grpId="0" animBg="1"/>
      <p:bldP spid="45" grpId="1" animBg="1"/>
      <p:bldP spid="46" grpId="0" animBg="1"/>
      <p:bldP spid="43" grpId="0"/>
      <p:bldP spid="43" grpId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/>
      <p:bldP spid="35" grpId="1"/>
      <p:bldP spid="41" grpId="0"/>
      <p:bldP spid="41" grpId="1"/>
      <p:bldP spid="36" grpId="0"/>
      <p:bldP spid="36" grpId="1"/>
      <p:bldP spid="37" grpId="0"/>
      <p:bldP spid="37" grpId="1"/>
      <p:bldP spid="42" grpId="0"/>
      <p:bldP spid="42" grpId="1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224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Attitude tracking and calibration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682" y="5469976"/>
            <a:ext cx="1864962" cy="5433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Gyroscope</a:t>
            </a:r>
            <a:endParaRPr lang="en-SG" sz="28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4667" y="5469976"/>
            <a:ext cx="2438485" cy="5433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Accelerometer</a:t>
            </a:r>
            <a:endParaRPr lang="en-SG" sz="28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6306" y="5469976"/>
            <a:ext cx="1929446" cy="5433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Compass</a:t>
            </a:r>
            <a:endParaRPr lang="en-SG" sz="28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8526" y="3859796"/>
            <a:ext cx="2144889" cy="8803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Gyroscope Tracking</a:t>
            </a:r>
            <a:endParaRPr lang="en-SG" sz="28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0535" y="3859796"/>
            <a:ext cx="2238070" cy="8549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Calibration</a:t>
            </a:r>
            <a:endParaRPr lang="en-SG" sz="28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5899" y="2312463"/>
            <a:ext cx="272813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Real-time Attitude</a:t>
            </a:r>
            <a:endParaRPr lang="en-SG" sz="2800" dirty="0">
              <a:latin typeface="Calibri" panose="020F0502020204030204" pitchFamily="34" charset="0"/>
            </a:endParaRPr>
          </a:p>
        </p:txBody>
      </p:sp>
      <p:cxnSp>
        <p:nvCxnSpPr>
          <p:cNvPr id="12" name="Elbow Connector 11"/>
          <p:cNvCxnSpPr>
            <a:stCxn id="5" idx="0"/>
            <a:endCxn id="8" idx="2"/>
          </p:cNvCxnSpPr>
          <p:nvPr/>
        </p:nvCxnSpPr>
        <p:spPr>
          <a:xfrm rot="5400000" flipH="1" flipV="1">
            <a:off x="2624129" y="4613134"/>
            <a:ext cx="729877" cy="983808"/>
          </a:xfrm>
          <a:prstGeom prst="bent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>
            <a:off x="3453911" y="5110218"/>
            <a:ext cx="1148894" cy="364521"/>
          </a:xfrm>
          <a:prstGeom prst="bentConnector3">
            <a:avLst>
              <a:gd name="adj1" fmla="val 4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0"/>
            <a:endCxn id="10" idx="2"/>
          </p:cNvCxnSpPr>
          <p:nvPr/>
        </p:nvCxnSpPr>
        <p:spPr>
          <a:xfrm rot="5400000" flipH="1" flipV="1">
            <a:off x="4265753" y="2505582"/>
            <a:ext cx="569433" cy="2138996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0"/>
            <a:endCxn id="10" idx="2"/>
          </p:cNvCxnSpPr>
          <p:nvPr/>
        </p:nvCxnSpPr>
        <p:spPr>
          <a:xfrm rot="16200000" flipV="1">
            <a:off x="6515053" y="2395278"/>
            <a:ext cx="569433" cy="2359603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/>
          <p:cNvSpPr/>
          <p:nvPr/>
        </p:nvSpPr>
        <p:spPr>
          <a:xfrm>
            <a:off x="8585801" y="5469976"/>
            <a:ext cx="2638176" cy="5433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Indoor/outdoor</a:t>
            </a:r>
            <a:endParaRPr lang="en-SG" sz="2800" dirty="0">
              <a:latin typeface="Calibri" panose="020F0502020204030204" pitchFamily="34" charset="0"/>
            </a:endParaRPr>
          </a:p>
        </p:txBody>
      </p:sp>
      <p:cxnSp>
        <p:nvCxnSpPr>
          <p:cNvPr id="24" name="肘形连接符 23"/>
          <p:cNvCxnSpPr/>
          <p:nvPr/>
        </p:nvCxnSpPr>
        <p:spPr>
          <a:xfrm flipV="1">
            <a:off x="5209808" y="5093550"/>
            <a:ext cx="2218840" cy="364523"/>
          </a:xfrm>
          <a:prstGeom prst="bentConnector3">
            <a:avLst>
              <a:gd name="adj1" fmla="val 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7" idx="0"/>
            <a:endCxn id="9" idx="2"/>
          </p:cNvCxnSpPr>
          <p:nvPr/>
        </p:nvCxnSpPr>
        <p:spPr>
          <a:xfrm rot="5400000" flipH="1" flipV="1">
            <a:off x="7327661" y="4818068"/>
            <a:ext cx="755277" cy="548541"/>
          </a:xfrm>
          <a:prstGeom prst="bent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stCxn id="15" idx="0"/>
            <a:endCxn id="9" idx="2"/>
          </p:cNvCxnSpPr>
          <p:nvPr/>
        </p:nvCxnSpPr>
        <p:spPr>
          <a:xfrm rot="16200000" flipV="1">
            <a:off x="8564592" y="4129678"/>
            <a:ext cx="755277" cy="1925319"/>
          </a:xfrm>
          <a:prstGeom prst="bent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594" y="2783280"/>
            <a:ext cx="1089224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Calibri" panose="020F0502020204030204" pitchFamily="34" charset="0"/>
              </a:rPr>
              <a:t>Is that all?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Rectangle 4"/>
          <p:cNvSpPr/>
          <p:nvPr/>
        </p:nvSpPr>
        <p:spPr>
          <a:xfrm>
            <a:off x="661594" y="4421144"/>
            <a:ext cx="10892246" cy="9877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Problem: Calibration opportunities could be too few</a:t>
            </a:r>
            <a:endParaRPr lang="en-SG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838200" y="365125"/>
            <a:ext cx="1089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mtClean="0">
                <a:solidFill>
                  <a:srgbClr val="FFFF00"/>
                </a:solidFill>
                <a:latin typeface="Calibri" panose="020F0502020204030204" pitchFamily="34" charset="0"/>
              </a:rPr>
              <a:t>Attitude tracking and calibration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Opportunistic calibration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180" y="2081483"/>
            <a:ext cx="11077575" cy="4519341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What does the MEMS gyroscope measure?</a:t>
            </a:r>
          </a:p>
          <a:p>
            <a:pPr lvl="1"/>
            <a:r>
              <a:rPr lang="en-US" altLang="zh-CN" dirty="0" smtClean="0">
                <a:latin typeface="Calibri" panose="020F0502020204030204" pitchFamily="34" charset="0"/>
              </a:rPr>
              <a:t>Angular velocity: the attitude change of the mobile phone</a:t>
            </a:r>
          </a:p>
          <a:p>
            <a:pPr lvl="1"/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Gyroscope is accurate within a short time period (e.g., 2 </a:t>
            </a:r>
            <a:r>
              <a:rPr lang="en-US" altLang="zh-CN" dirty="0" err="1" smtClean="0">
                <a:latin typeface="Calibri" panose="020F0502020204030204" pitchFamily="34" charset="0"/>
              </a:rPr>
              <a:t>secs</a:t>
            </a:r>
            <a:r>
              <a:rPr lang="en-US" altLang="zh-CN" dirty="0" smtClean="0">
                <a:latin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CN" dirty="0" smtClean="0">
                <a:latin typeface="Calibri" panose="020F0502020204030204" pitchFamily="34" charset="0"/>
                <a:sym typeface="Wingdings" panose="05000000000000000000" pitchFamily="2" charset="2"/>
              </a:rPr>
              <a:t>The measure of the attitude </a:t>
            </a:r>
            <a:r>
              <a:rPr lang="en-US" altLang="zh-CN" b="1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change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sym typeface="Wingdings" panose="05000000000000000000" pitchFamily="2" charset="2"/>
              </a:rPr>
              <a:t>is accurate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CN" dirty="0" smtClean="0">
                <a:latin typeface="Calibri" panose="020F0502020204030204" pitchFamily="34" charset="0"/>
                <a:sym typeface="Wingdings" panose="05000000000000000000" pitchFamily="2" charset="2"/>
              </a:rPr>
              <a:t>We can compare the </a:t>
            </a:r>
            <a:r>
              <a:rPr lang="en-US" altLang="zh-CN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change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sym typeface="Wingdings" panose="05000000000000000000" pitchFamily="2" charset="2"/>
              </a:rPr>
              <a:t>of gravity estimation and earth north estimation with that of gyroscope</a:t>
            </a:r>
            <a:endParaRPr lang="en-US" altLang="zh-CN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en-US" altLang="zh-CN" dirty="0" smtClean="0">
                <a:latin typeface="Calibri" panose="020F0502020204030204" pitchFamily="34" charset="0"/>
              </a:rPr>
              <a:t>Similar </a:t>
            </a:r>
            <a:r>
              <a:rPr lang="en-US" altLang="zh-CN" b="1" dirty="0">
                <a:solidFill>
                  <a:srgbClr val="FFFF00"/>
                </a:solidFill>
                <a:latin typeface="Calibri" panose="020F0502020204030204" pitchFamily="34" charset="0"/>
              </a:rPr>
              <a:t>trend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</a:rPr>
              <a:t>indicates a positive calibration opportunity</a:t>
            </a:r>
          </a:p>
          <a:p>
            <a:pPr>
              <a:buFont typeface="Wingdings"/>
              <a:buChar char="è"/>
            </a:pPr>
            <a:endParaRPr lang="zh-CN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Opportunistic calibration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5042" b="42343"/>
          <a:stretch/>
        </p:blipFill>
        <p:spPr>
          <a:xfrm>
            <a:off x="2186874" y="1627322"/>
            <a:ext cx="7360082" cy="2661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8126" y="2143126"/>
            <a:ext cx="364334" cy="123110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2"/>
          <a:srcRect t="59694"/>
          <a:stretch/>
        </p:blipFill>
        <p:spPr>
          <a:xfrm>
            <a:off x="2186874" y="4353051"/>
            <a:ext cx="7360082" cy="20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709" y="261237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Calibri" panose="020F0502020204030204" pitchFamily="34" charset="0"/>
              </a:rPr>
              <a:t>Evaluation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Previous work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77230"/>
            <a:ext cx="7421956" cy="731059"/>
          </a:xfrm>
        </p:spPr>
        <p:txBody>
          <a:bodyPr>
            <a:normAutofit/>
          </a:bodyPr>
          <a:lstStyle/>
          <a:p>
            <a:r>
              <a:rPr lang="en-US" altLang="zh-CN" sz="3200" dirty="0" err="1" smtClean="0">
                <a:latin typeface="Calibri" panose="020F0502020204030204" pitchFamily="34" charset="0"/>
              </a:rPr>
              <a:t>Kalman</a:t>
            </a:r>
            <a:r>
              <a:rPr lang="en-US" altLang="zh-CN" sz="3200" dirty="0" smtClean="0">
                <a:latin typeface="Calibri" panose="020F0502020204030204" pitchFamily="34" charset="0"/>
              </a:rPr>
              <a:t>-based algorithms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172455" y="4646185"/>
            <a:ext cx="1674253" cy="6448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s(k-1)</a:t>
            </a:r>
            <a:endParaRPr lang="en-SG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4905953" y="4646184"/>
            <a:ext cx="1674253" cy="6448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p(k)</a:t>
            </a:r>
            <a:endParaRPr lang="en-SG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905952" y="3186623"/>
            <a:ext cx="1674253" cy="6448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m(k)</a:t>
            </a:r>
            <a:endParaRPr lang="en-SG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6" t="53948" r="9407" b="10929"/>
          <a:stretch/>
        </p:blipFill>
        <p:spPr>
          <a:xfrm>
            <a:off x="3896302" y="3431063"/>
            <a:ext cx="850900" cy="77081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6" t="53948" r="9407" b="10929"/>
          <a:stretch/>
        </p:blipFill>
        <p:spPr>
          <a:xfrm>
            <a:off x="3896302" y="5069970"/>
            <a:ext cx="850900" cy="77081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cxnSp>
        <p:nvCxnSpPr>
          <p:cNvPr id="11" name="Straight Arrow Connector 10"/>
          <p:cNvCxnSpPr>
            <a:stCxn id="4" idx="3"/>
            <a:endCxn id="6" idx="1"/>
          </p:cNvCxnSpPr>
          <p:nvPr/>
        </p:nvCxnSpPr>
        <p:spPr>
          <a:xfrm flipV="1">
            <a:off x="3846708" y="4968603"/>
            <a:ext cx="1059245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  <a:endCxn id="6" idx="3"/>
          </p:cNvCxnSpPr>
          <p:nvPr/>
        </p:nvCxnSpPr>
        <p:spPr>
          <a:xfrm>
            <a:off x="6580205" y="3509042"/>
            <a:ext cx="1" cy="1459561"/>
          </a:xfrm>
          <a:prstGeom prst="bentConnector3">
            <a:avLst>
              <a:gd name="adj1" fmla="val 228601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/>
          <p:nvPr/>
        </p:nvSpPr>
        <p:spPr>
          <a:xfrm>
            <a:off x="7791670" y="3922843"/>
            <a:ext cx="1674253" cy="6448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s(k)</a:t>
            </a:r>
            <a:endParaRPr lang="en-SG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6809592" y="4245260"/>
            <a:ext cx="982078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45620" y="2780271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e</a:t>
            </a:r>
            <a:r>
              <a:rPr lang="en-US" altLang="zh-CN" sz="3200" baseline="-25000" dirty="0" smtClean="0">
                <a:latin typeface="Calibri" panose="020F0502020204030204" pitchFamily="34" charset="0"/>
              </a:rPr>
              <a:t>2</a:t>
            </a:r>
            <a:endParaRPr lang="en-SG" sz="3200" baseline="-25000" dirty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5619" y="4377249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e</a:t>
            </a:r>
            <a:r>
              <a:rPr lang="en-US" altLang="zh-CN" sz="3200" baseline="-25000" dirty="0" smtClean="0">
                <a:latin typeface="Calibri" panose="020F0502020204030204" pitchFamily="34" charset="0"/>
              </a:rPr>
              <a:t>1</a:t>
            </a:r>
            <a:endParaRPr lang="en-SG" sz="3200" baseline="-250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live.surveyshack.com/Portals/16480/images/1%20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71" y="3678576"/>
            <a:ext cx="763264" cy="76326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ive.surveyshack.com/Portals/16480/images/1%20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71" y="5455376"/>
            <a:ext cx="763264" cy="76326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6" grpId="0" animBg="1"/>
      <p:bldP spid="22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Evaluation settings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20308"/>
            <a:ext cx="10515600" cy="492255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Mobile Phones</a:t>
            </a:r>
          </a:p>
          <a:p>
            <a:pPr lvl="1"/>
            <a:r>
              <a:rPr lang="en-US" altLang="zh-CN" dirty="0" smtClean="0">
                <a:latin typeface="Calibri" panose="020F0502020204030204" pitchFamily="34" charset="0"/>
              </a:rPr>
              <a:t>HTC Sensation </a:t>
            </a:r>
            <a:r>
              <a:rPr lang="en-US" altLang="zh-CN" dirty="0">
                <a:latin typeface="Calibri" panose="020F0502020204030204" pitchFamily="34" charset="0"/>
              </a:rPr>
              <a:t>XE, Samsung Galaxy S2 i9100, and LG Google </a:t>
            </a:r>
            <a:r>
              <a:rPr lang="en-US" altLang="zh-CN" dirty="0" smtClean="0">
                <a:latin typeface="Calibri" panose="020F0502020204030204" pitchFamily="34" charset="0"/>
              </a:rPr>
              <a:t>Nexus 4</a:t>
            </a:r>
          </a:p>
          <a:p>
            <a:pPr lvl="2"/>
            <a:endParaRPr lang="en-US" altLang="zh-CN" sz="1050" dirty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Scenarios: walking in hand &amp; in pocket</a:t>
            </a:r>
          </a:p>
          <a:p>
            <a:pPr lvl="3"/>
            <a:endParaRPr lang="en-US" altLang="zh-CN" sz="1100" dirty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Comparison</a:t>
            </a:r>
          </a:p>
          <a:p>
            <a:pPr lvl="1"/>
            <a:r>
              <a:rPr lang="en-US" altLang="zh-CN" dirty="0" smtClean="0">
                <a:latin typeface="Calibri" panose="020F0502020204030204" pitchFamily="34" charset="0"/>
              </a:rPr>
              <a:t>Basic A</a:t>
            </a:r>
            <a:r>
              <a:rPr lang="en-US" altLang="zh-CN" baseline="30000" dirty="0" smtClean="0">
                <a:latin typeface="Calibri" panose="020F0502020204030204" pitchFamily="34" charset="0"/>
              </a:rPr>
              <a:t>3</a:t>
            </a:r>
          </a:p>
          <a:p>
            <a:pPr lvl="1"/>
            <a:r>
              <a:rPr lang="en-US" altLang="zh-CN" dirty="0" smtClean="0">
                <a:latin typeface="Calibri" panose="020F0502020204030204" pitchFamily="34" charset="0"/>
              </a:rPr>
              <a:t>A</a:t>
            </a:r>
            <a:r>
              <a:rPr lang="en-US" altLang="zh-CN" baseline="30000" dirty="0">
                <a:latin typeface="Calibri" panose="020F0502020204030204" pitchFamily="34" charset="0"/>
              </a:rPr>
              <a:t>3</a:t>
            </a:r>
          </a:p>
          <a:p>
            <a:pPr lvl="1"/>
            <a:r>
              <a:rPr lang="en-US" altLang="zh-CN" dirty="0" smtClean="0">
                <a:latin typeface="Calibri" panose="020F0502020204030204" pitchFamily="34" charset="0"/>
              </a:rPr>
              <a:t>Android API</a:t>
            </a:r>
          </a:p>
          <a:p>
            <a:pPr lvl="1"/>
            <a:r>
              <a:rPr lang="en-US" altLang="zh-CN" dirty="0" smtClean="0">
                <a:latin typeface="Calibri" panose="020F0502020204030204" pitchFamily="34" charset="0"/>
              </a:rPr>
              <a:t>x-AHRS</a:t>
            </a:r>
          </a:p>
          <a:p>
            <a:pPr lvl="2"/>
            <a:endParaRPr lang="en-US" altLang="zh-CN" sz="1050" dirty="0" smtClean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Popular apps investigation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An instant trace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671" y="2080889"/>
            <a:ext cx="7086600" cy="4029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82" y="2561336"/>
            <a:ext cx="3702627" cy="27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Performance in different scenarios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0156" y="1763632"/>
            <a:ext cx="4586207" cy="840083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Walking in hand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150"/>
          <a:stretch/>
        </p:blipFill>
        <p:spPr>
          <a:xfrm>
            <a:off x="805912" y="2459682"/>
            <a:ext cx="5423111" cy="3964581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094927" y="1763632"/>
            <a:ext cx="4586207" cy="840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Calibri" panose="020F0502020204030204" pitchFamily="34" charset="0"/>
              </a:rPr>
              <a:t>Walking in pocket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833" y="2444184"/>
            <a:ext cx="5257800" cy="39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In popular apps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5" y="2160183"/>
            <a:ext cx="9760631" cy="40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132112" y="2160183"/>
            <a:ext cx="4625747" cy="40589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757861" y="2160183"/>
            <a:ext cx="3328987" cy="40589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9086850" y="2160183"/>
            <a:ext cx="1805896" cy="40589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0371" r="14675"/>
          <a:stretch/>
        </p:blipFill>
        <p:spPr>
          <a:xfrm>
            <a:off x="7086599" y="1943099"/>
            <a:ext cx="3971925" cy="3805093"/>
          </a:xfrm>
          <a:prstGeom prst="rect">
            <a:avLst/>
          </a:prstGeom>
          <a:ln>
            <a:noFill/>
          </a:ln>
          <a:effectLst>
            <a:softEdge rad="3937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What is phone attitude?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矩形 3"/>
          <p:cNvSpPr/>
          <p:nvPr/>
        </p:nvSpPr>
        <p:spPr>
          <a:xfrm>
            <a:off x="225901" y="2239462"/>
            <a:ext cx="7804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Calibri" panose="020F0502020204030204" pitchFamily="34" charset="0"/>
              </a:rPr>
              <a:t>Relative difference of the two frames</a:t>
            </a:r>
          </a:p>
        </p:txBody>
      </p:sp>
      <p:sp>
        <p:nvSpPr>
          <p:cNvPr id="23" name="矩形 4"/>
          <p:cNvSpPr/>
          <p:nvPr/>
        </p:nvSpPr>
        <p:spPr>
          <a:xfrm>
            <a:off x="796179" y="3033345"/>
            <a:ext cx="2932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</a:rPr>
              <a:t>Euler Angles</a:t>
            </a:r>
            <a:endParaRPr lang="en-US" altLang="zh-CN" sz="2800" b="1" i="1" dirty="0">
              <a:latin typeface="Calibri" panose="020F0502020204030204" pitchFamily="34" charset="0"/>
            </a:endParaRPr>
          </a:p>
        </p:txBody>
      </p:sp>
      <p:sp>
        <p:nvSpPr>
          <p:cNvPr id="24" name="矩形 5"/>
          <p:cNvSpPr/>
          <p:nvPr/>
        </p:nvSpPr>
        <p:spPr>
          <a:xfrm>
            <a:off x="796179" y="3617534"/>
            <a:ext cx="3133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</a:rPr>
              <a:t>Rotation </a:t>
            </a:r>
            <a:r>
              <a:rPr lang="en-US" altLang="zh-CN" sz="2800" dirty="0" smtClean="0">
                <a:latin typeface="Calibri" panose="020F0502020204030204" pitchFamily="34" charset="0"/>
              </a:rPr>
              <a:t>Matrix </a:t>
            </a:r>
            <a:r>
              <a:rPr lang="en-US" altLang="zh-CN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zh-CN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1058524" y="4672961"/>
            <a:ext cx="71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Calibri" panose="020F0502020204030204" pitchFamily="34" charset="0"/>
              </a:rPr>
              <a:t>X</a:t>
            </a:r>
            <a:r>
              <a:rPr lang="en-US" altLang="zh-CN" sz="2800" b="1" baseline="-25000" dirty="0" err="1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文本框 41"/>
          <p:cNvSpPr txBox="1"/>
          <p:nvPr/>
        </p:nvSpPr>
        <p:spPr>
          <a:xfrm>
            <a:off x="6615119" y="4635900"/>
            <a:ext cx="58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Y</a:t>
            </a:r>
            <a:r>
              <a:rPr lang="en-US" altLang="zh-CN" sz="2800" b="1" baseline="-25000" dirty="0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4" name="文本框 41"/>
          <p:cNvSpPr txBox="1"/>
          <p:nvPr/>
        </p:nvSpPr>
        <p:spPr>
          <a:xfrm>
            <a:off x="8821564" y="1448455"/>
            <a:ext cx="69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Calibri" panose="020F0502020204030204" pitchFamily="34" charset="0"/>
              </a:rPr>
              <a:t>Z</a:t>
            </a:r>
            <a:r>
              <a:rPr lang="en-US" altLang="zh-CN" sz="2800" b="1" baseline="-25000" dirty="0" err="1" smtClean="0">
                <a:latin typeface="Calibri" panose="020F0502020204030204" pitchFamily="34" charset="0"/>
              </a:rPr>
              <a:t>e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5" name="文本框 45"/>
          <p:cNvSpPr txBox="1"/>
          <p:nvPr/>
        </p:nvSpPr>
        <p:spPr>
          <a:xfrm>
            <a:off x="7956718" y="6061454"/>
            <a:ext cx="22174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Geo-frame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79" y="3469715"/>
            <a:ext cx="1875679" cy="1268421"/>
          </a:xfrm>
          <a:prstGeom prst="rect">
            <a:avLst/>
          </a:prstGeom>
        </p:spPr>
      </p:pic>
      <p:sp>
        <p:nvSpPr>
          <p:cNvPr id="17" name="矩形 3"/>
          <p:cNvSpPr/>
          <p:nvPr/>
        </p:nvSpPr>
        <p:spPr>
          <a:xfrm>
            <a:off x="254930" y="4378440"/>
            <a:ext cx="651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Calibri" panose="020F0502020204030204" pitchFamily="34" charset="0"/>
              </a:rPr>
              <a:t>3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17855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Conclusion</a:t>
            </a:r>
            <a:endParaRPr lang="en-SG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957" y="1825625"/>
            <a:ext cx="10134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Detailed studies to understand the basic performance of mobile phone IMU sensors and their sensitivity to environments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 novel phone attitude estimation method which fully exploits the sensing redundancy of gyro, accelerometer and compass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 novel opportunistic calibration technique which looks at the trend of the estimation instead of the absolute value</a:t>
            </a:r>
            <a:endParaRPr lang="en-S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693" y="2705369"/>
            <a:ext cx="6794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Thank you &amp; questions.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945178" y="5179308"/>
            <a:ext cx="6763722" cy="1145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Calibri" panose="020F0502020204030204" pitchFamily="34" charset="0"/>
              </a:rPr>
              <a:t>Pengfei Zhou</a:t>
            </a:r>
          </a:p>
          <a:p>
            <a:pPr marL="0" indent="0">
              <a:buNone/>
            </a:pPr>
            <a:r>
              <a:rPr lang="en-SG" sz="2000" dirty="0">
                <a:latin typeface="Calibri" panose="020F0502020204030204" pitchFamily="34" charset="0"/>
                <a:hlinkClick r:id="rId2"/>
              </a:rPr>
              <a:t>http://pdcc.ntu.edu.sg/wands/pfzhou/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74" y="300426"/>
            <a:ext cx="1915345" cy="5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st.edu.sg/wp-content/uploads/2013/09/NTU-color-logo-w-SCE-sub-bran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b="29755"/>
          <a:stretch/>
        </p:blipFill>
        <p:spPr bwMode="auto">
          <a:xfrm>
            <a:off x="216690" y="177267"/>
            <a:ext cx="2280849" cy="8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91" y="288839"/>
            <a:ext cx="2145130" cy="6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Gyroscope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812800" y="1622426"/>
            <a:ext cx="9461500" cy="727074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Integration time slots for angular velocities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41400" y="3725189"/>
            <a:ext cx="9558589" cy="0"/>
          </a:xfrm>
          <a:prstGeom prst="line">
            <a:avLst/>
          </a:prstGeom>
          <a:ln w="889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447082" y="3490285"/>
            <a:ext cx="0" cy="2349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864019" y="3493436"/>
            <a:ext cx="0" cy="2349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408106" y="3250824"/>
            <a:ext cx="822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……</a:t>
            </a:r>
            <a:endParaRPr lang="zh-CN" alt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777277" y="3256117"/>
            <a:ext cx="822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……</a:t>
            </a:r>
            <a:endParaRPr lang="zh-CN" alt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2254437" y="2780251"/>
                <a:ext cx="5019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437" y="2780251"/>
                <a:ext cx="50193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4658326" y="2780251"/>
                <a:ext cx="5102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326" y="2780251"/>
                <a:ext cx="5102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2200379" y="3721854"/>
                <a:ext cx="506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79" y="3721854"/>
                <a:ext cx="50642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4623635" y="3721854"/>
                <a:ext cx="513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635" y="3721854"/>
                <a:ext cx="51353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9031689" y="3721854"/>
                <a:ext cx="513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689" y="3721854"/>
                <a:ext cx="51353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/>
          <p:cNvCxnSpPr/>
          <p:nvPr/>
        </p:nvCxnSpPr>
        <p:spPr>
          <a:xfrm flipV="1">
            <a:off x="7080408" y="3486950"/>
            <a:ext cx="0" cy="2349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9301159" y="3486950"/>
            <a:ext cx="0" cy="2349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836338" y="3721854"/>
                <a:ext cx="513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38" y="3721854"/>
                <a:ext cx="513539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i2.cdn.turner.com/money/dam/assets/130821095422-iphone-for-sale-620xa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r="38063"/>
          <a:stretch/>
        </p:blipFill>
        <p:spPr bwMode="auto">
          <a:xfrm rot="20572983">
            <a:off x="2127180" y="4235905"/>
            <a:ext cx="626402" cy="12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3nevzfk7ii3be.cloudfront.net/igi/dF6DITZNDVYNEGR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r="15919"/>
          <a:stretch/>
        </p:blipFill>
        <p:spPr bwMode="auto">
          <a:xfrm>
            <a:off x="4381982" y="4242391"/>
            <a:ext cx="1003494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14886" r="17449" b="9130"/>
          <a:stretch/>
        </p:blipFill>
        <p:spPr>
          <a:xfrm rot="399125">
            <a:off x="6494252" y="4515190"/>
            <a:ext cx="1337455" cy="883225"/>
          </a:xfrm>
          <a:prstGeom prst="rect">
            <a:avLst/>
          </a:prstGeom>
        </p:spPr>
      </p:pic>
      <p:pic>
        <p:nvPicPr>
          <p:cNvPr id="1030" name="Picture 6" descr="http://static.itpro.co.uk/sites/itpro/files/styles/gallery_wide/public/images/dir_238/it_photo_119281.jpg?itok=YD40sbeX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9" t="12038" r="24791" b="8036"/>
          <a:stretch/>
        </p:blipFill>
        <p:spPr bwMode="auto">
          <a:xfrm rot="258316">
            <a:off x="9065981" y="4320325"/>
            <a:ext cx="538256" cy="11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6826893" y="2780251"/>
                <a:ext cx="5102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893" y="2780251"/>
                <a:ext cx="510203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9046057" y="2780251"/>
                <a:ext cx="5102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057" y="2780251"/>
                <a:ext cx="510203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9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Euler Angle/Axis method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71" y="3595093"/>
            <a:ext cx="2275823" cy="691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07" y="4503162"/>
            <a:ext cx="3117729" cy="9494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056686" y="5637499"/>
            <a:ext cx="1313673" cy="728330"/>
            <a:chOff x="5539809" y="4995835"/>
            <a:chExt cx="1859392" cy="102024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8838" y="4995835"/>
              <a:ext cx="1530363" cy="102024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9809" y="5342200"/>
              <a:ext cx="329029" cy="35277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302500" y="5767286"/>
            <a:ext cx="2685862" cy="461665"/>
            <a:chOff x="1245915" y="5150567"/>
            <a:chExt cx="3167172" cy="5577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5915" y="5251268"/>
              <a:ext cx="752446" cy="43641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81906" y="5150567"/>
              <a:ext cx="2431181" cy="557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latin typeface="Calibri" panose="020F0502020204030204" pitchFamily="34" charset="0"/>
                </a:rPr>
                <a:t>rotation matrix</a:t>
              </a:r>
              <a:endParaRPr lang="zh-CN" altLang="en-US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6389" y="1664789"/>
            <a:ext cx="11695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Calibri" panose="020F0502020204030204" pitchFamily="34" charset="0"/>
              </a:rPr>
              <a:t>3-axis angular velocity integration</a:t>
            </a:r>
            <a:endParaRPr lang="en-US" altLang="zh-CN" sz="32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</a:rPr>
              <a:t>Find a equation for the rotation speed in the geo-frame based on differential.</a:t>
            </a:r>
          </a:p>
        </p:txBody>
      </p:sp>
    </p:spTree>
    <p:extLst>
      <p:ext uri="{BB962C8B-B14F-4D97-AF65-F5344CB8AC3E}">
        <p14:creationId xmlns:p14="http://schemas.microsoft.com/office/powerpoint/2010/main" val="19532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Gravity extraction using accelerometer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3182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Using low pass filters to extract gravity (e.g., Butterworth Filter in Android)</a:t>
            </a:r>
          </a:p>
          <a:p>
            <a:endParaRPr lang="en-US" altLang="zh-CN" sz="3200" dirty="0" smtClean="0">
              <a:latin typeface="Calibri" panose="020F0502020204030204" pitchFamily="34" charset="0"/>
            </a:endParaRPr>
          </a:p>
          <a:p>
            <a:endParaRPr lang="en-US" altLang="zh-CN" sz="3200" dirty="0">
              <a:latin typeface="Calibri" panose="020F0502020204030204" pitchFamily="34" charset="0"/>
            </a:endParaRPr>
          </a:p>
          <a:p>
            <a:endParaRPr lang="en-US" altLang="zh-CN" sz="3200" dirty="0" smtClean="0">
              <a:latin typeface="Calibri" panose="020F0502020204030204" pitchFamily="34" charset="0"/>
            </a:endParaRPr>
          </a:p>
          <a:p>
            <a:endParaRPr lang="en-US" altLang="zh-CN" sz="3200" dirty="0" smtClean="0">
              <a:latin typeface="Calibri" panose="020F0502020204030204" pitchFamily="34" charset="0"/>
            </a:endParaRPr>
          </a:p>
          <a:p>
            <a:pPr lvl="1"/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</a:rPr>
              <a:t>Performance gain </a:t>
            </a:r>
            <a:r>
              <a:rPr lang="en-US" altLang="zh-CN" sz="32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G(w</a:t>
            </a:r>
            <a:r>
              <a:rPr lang="en-US" altLang="zh-CN" sz="3200" i="1" baseline="-2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zh-CN" sz="32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zh-CN" sz="3200" dirty="0" smtClean="0">
                <a:latin typeface="Calibri" panose="020F0502020204030204" pitchFamily="34" charset="0"/>
              </a:rPr>
              <a:t>depends </a:t>
            </a:r>
            <a:r>
              <a:rPr lang="en-US" altLang="zh-CN" sz="3200" dirty="0">
                <a:latin typeface="Calibri" panose="020F0502020204030204" pitchFamily="34" charset="0"/>
              </a:rPr>
              <a:t>on the phone </a:t>
            </a:r>
            <a:r>
              <a:rPr lang="en-US" altLang="zh-CN" sz="3200" dirty="0" smtClean="0">
                <a:latin typeface="Calibri" panose="020F0502020204030204" pitchFamily="34" charset="0"/>
              </a:rPr>
              <a:t>motion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6521"/>
          <a:stretch/>
        </p:blipFill>
        <p:spPr>
          <a:xfrm>
            <a:off x="2199386" y="3251200"/>
            <a:ext cx="3388614" cy="1201833"/>
          </a:xfrm>
          <a:prstGeom prst="rect">
            <a:avLst/>
          </a:prstGeom>
        </p:spPr>
      </p:pic>
      <p:pic>
        <p:nvPicPr>
          <p:cNvPr id="6" name="Picture 4" descr="http://t1.gstatic.com/images?q=tbn:ANd9GcSxSoRYR9JcDrBQYB1diok22zV07Rs9vnaFYaHVhinTdZ6BYR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99" y="2731853"/>
            <a:ext cx="2487100" cy="26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Earth north estimation using compass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500" y="1825625"/>
            <a:ext cx="11150600" cy="479107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Earth north estimation based on the earth magnetic field signal.</a:t>
            </a:r>
          </a:p>
          <a:p>
            <a:endParaRPr lang="en-US" altLang="zh-CN" sz="3200" dirty="0">
              <a:latin typeface="Calibri" panose="020F0502020204030204" pitchFamily="34" charset="0"/>
            </a:endParaRPr>
          </a:p>
          <a:p>
            <a:endParaRPr lang="en-US" altLang="zh-CN" sz="3200" dirty="0" smtClean="0">
              <a:latin typeface="Calibri" panose="020F0502020204030204" pitchFamily="34" charset="0"/>
            </a:endParaRPr>
          </a:p>
          <a:p>
            <a:pPr lvl="1"/>
            <a:endParaRPr lang="en-US" altLang="zh-CN" dirty="0" smtClean="0">
              <a:latin typeface="Calibri" panose="020F0502020204030204" pitchFamily="34" charset="0"/>
            </a:endParaRPr>
          </a:p>
          <a:p>
            <a:endParaRPr lang="en-US" altLang="zh-CN" sz="3200" dirty="0">
              <a:latin typeface="Calibri" panose="020F0502020204030204" pitchFamily="34" charset="0"/>
            </a:endParaRPr>
          </a:p>
          <a:p>
            <a:endParaRPr lang="en-US" altLang="zh-CN" sz="3200" dirty="0">
              <a:latin typeface="Calibri" panose="020F0502020204030204" pitchFamily="34" charset="0"/>
            </a:endParaRPr>
          </a:p>
          <a:p>
            <a:pPr lvl="1"/>
            <a:endParaRPr lang="en-US" altLang="zh-CN" dirty="0" smtClean="0">
              <a:latin typeface="Calibri" panose="020F0502020204030204" pitchFamily="34" charset="0"/>
            </a:endParaRPr>
          </a:p>
          <a:p>
            <a:pPr lvl="1"/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</a:rPr>
              <a:t>Estimation is accurate outdoors but complicated indoors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7511"/>
          <a:stretch/>
        </p:blipFill>
        <p:spPr>
          <a:xfrm>
            <a:off x="1224642" y="2621239"/>
            <a:ext cx="6003472" cy="3033288"/>
          </a:xfrm>
          <a:prstGeom prst="rect">
            <a:avLst/>
          </a:prstGeom>
        </p:spPr>
      </p:pic>
      <p:pic>
        <p:nvPicPr>
          <p:cNvPr id="6" name="Picture 8" descr="http://www.animated-gifs.eu/transportation-boats-compass/00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72" y="2946396"/>
            <a:ext cx="1923628" cy="19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ijisun.com.fj/wp-content/uploads/2013/05/ti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8146957" y="3835399"/>
            <a:ext cx="731660" cy="609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zenlifesolutions.com/wp-content/uploads/2013/01/question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2" y="4484905"/>
            <a:ext cx="620444" cy="770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How to find good calibration opportunities?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214" y="3957812"/>
            <a:ext cx="9829800" cy="69355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Quality of the gyroscope estimation result.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213" y="4639614"/>
            <a:ext cx="9340517" cy="645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latin typeface="Calibri" panose="020F0502020204030204" pitchFamily="34" charset="0"/>
              </a:rPr>
              <a:t>Quality of the combination of gravity and compass.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95320" y="2181496"/>
            <a:ext cx="10306056" cy="156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latin typeface="Calibri" panose="020F0502020204030204" pitchFamily="34" charset="0"/>
              </a:rPr>
              <a:t>What are good calibration opportunities?</a:t>
            </a:r>
          </a:p>
          <a:p>
            <a:pPr lvl="1"/>
            <a:r>
              <a:rPr lang="en-US" altLang="zh-CN" sz="2800" dirty="0" smtClean="0">
                <a:latin typeface="Calibri" panose="020F0502020204030204" pitchFamily="34" charset="0"/>
              </a:rPr>
              <a:t>When the gravity extraction and earth north estimation are more accurate than the gyroscope estimation.</a:t>
            </a:r>
          </a:p>
        </p:txBody>
      </p:sp>
    </p:spTree>
    <p:extLst>
      <p:ext uri="{BB962C8B-B14F-4D97-AF65-F5344CB8AC3E}">
        <p14:creationId xmlns:p14="http://schemas.microsoft.com/office/powerpoint/2010/main" val="26769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Power consumption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40" y="1612412"/>
            <a:ext cx="10185680" cy="47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Why phone attitude is important?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182" y="4275030"/>
            <a:ext cx="2048675" cy="255757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0" y="4421198"/>
            <a:ext cx="1688979" cy="168897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1431"/>
            <a:ext cx="2832105" cy="188806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4" name="矩形 4"/>
          <p:cNvSpPr/>
          <p:nvPr/>
        </p:nvSpPr>
        <p:spPr>
          <a:xfrm>
            <a:off x="1011320" y="3415919"/>
            <a:ext cx="4228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 smtClean="0">
                <a:latin typeface="Calibri" panose="020F0502020204030204" pitchFamily="34" charset="0"/>
              </a:rPr>
              <a:t>Dead-reckoning based localization</a:t>
            </a:r>
            <a:endParaRPr lang="en-US" altLang="zh-CN" sz="2200" dirty="0">
              <a:latin typeface="Calibri" panose="020F0502020204030204" pitchFamily="34" charset="0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7542451" y="3508797"/>
            <a:ext cx="25461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Calibri" panose="020F0502020204030204" pitchFamily="34" charset="0"/>
              </a:rPr>
              <a:t>3-D photography</a:t>
            </a:r>
          </a:p>
        </p:txBody>
      </p:sp>
      <p:sp>
        <p:nvSpPr>
          <p:cNvPr id="16" name="矩形 4"/>
          <p:cNvSpPr/>
          <p:nvPr/>
        </p:nvSpPr>
        <p:spPr>
          <a:xfrm>
            <a:off x="1158338" y="6283919"/>
            <a:ext cx="39734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 smtClean="0">
                <a:latin typeface="Calibri" panose="020F0502020204030204" pitchFamily="34" charset="0"/>
              </a:rPr>
              <a:t>Fine-grained </a:t>
            </a:r>
            <a:r>
              <a:rPr lang="en-US" altLang="zh-CN" sz="2200" dirty="0">
                <a:latin typeface="Calibri" panose="020F0502020204030204" pitchFamily="34" charset="0"/>
              </a:rPr>
              <a:t>gesture recognition</a:t>
            </a:r>
          </a:p>
        </p:txBody>
      </p:sp>
      <p:sp>
        <p:nvSpPr>
          <p:cNvPr id="21" name="矩形 4"/>
          <p:cNvSpPr/>
          <p:nvPr/>
        </p:nvSpPr>
        <p:spPr>
          <a:xfrm>
            <a:off x="6832395" y="6049690"/>
            <a:ext cx="2112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Calibri" panose="020F0502020204030204" pitchFamily="34" charset="0"/>
              </a:rPr>
              <a:t>Mobile gaming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77" y="4281247"/>
            <a:ext cx="2150731" cy="148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16" y="1514678"/>
            <a:ext cx="3620084" cy="205972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36" y="4411673"/>
            <a:ext cx="2550986" cy="170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7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How to derive it?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3169" y="1716897"/>
            <a:ext cx="8614893" cy="760281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Inertial Measurement Unit (IMU) sensors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pic>
        <p:nvPicPr>
          <p:cNvPr id="2052" name="Picture 4" descr="http://t1.gstatic.com/images?q=tbn:ANd9GcSxSoRYR9JcDrBQYB1diok22zV07Rs9vnaFYaHVhinTdZ6BYR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42" y="2484422"/>
            <a:ext cx="1714472" cy="1816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319105" y="4457612"/>
            <a:ext cx="2367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</a:rPr>
              <a:t>MEMS Gyroscope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65673" y="4457612"/>
            <a:ext cx="2055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</a:rPr>
              <a:t>Accelerometer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14747" y="4457612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</a:rPr>
              <a:t>Compass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pic>
        <p:nvPicPr>
          <p:cNvPr id="2056" name="Picture 8" descr="http://www.animated-gifs.eu/transportation-boats-compass/003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9" y="2557394"/>
            <a:ext cx="1741827" cy="17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883169" y="5256473"/>
            <a:ext cx="9941418" cy="146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latin typeface="Calibri" panose="020F0502020204030204" pitchFamily="34" charset="0"/>
              </a:rPr>
              <a:t>Android APIs</a:t>
            </a:r>
          </a:p>
          <a:p>
            <a:pPr lvl="1"/>
            <a:r>
              <a:rPr lang="en-US" altLang="zh-CN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getRotationMatrix</a:t>
            </a:r>
            <a:r>
              <a:rPr lang="en-US" altLang="zh-CN" dirty="0" smtClean="0">
                <a:solidFill>
                  <a:srgbClr val="FFFF00"/>
                </a:solidFill>
                <a:latin typeface="Calibri" panose="020F0502020204030204" pitchFamily="34" charset="0"/>
              </a:rPr>
              <a:t>() </a:t>
            </a:r>
            <a:r>
              <a:rPr lang="en-US" altLang="zh-CN" dirty="0" smtClean="0">
                <a:latin typeface="Calibri" panose="020F0502020204030204" pitchFamily="34" charset="0"/>
              </a:rPr>
              <a:t>: accelerometer + compass</a:t>
            </a:r>
          </a:p>
          <a:p>
            <a:pPr lvl="1"/>
            <a:r>
              <a:rPr lang="en-US" altLang="zh-CN" dirty="0" err="1">
                <a:solidFill>
                  <a:srgbClr val="FFFF00"/>
                </a:solidFill>
                <a:latin typeface="Calibri" panose="020F0502020204030204" pitchFamily="34" charset="0"/>
              </a:rPr>
              <a:t>getRotationMatrixFromVector</a:t>
            </a:r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()</a:t>
            </a:r>
            <a:r>
              <a:rPr lang="en-US" altLang="zh-CN" dirty="0" smtClean="0">
                <a:latin typeface="Calibri" panose="020F0502020204030204" pitchFamily="34" charset="0"/>
              </a:rPr>
              <a:t>: gyro + accelerometer + compass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5" y="2652647"/>
            <a:ext cx="2701915" cy="164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0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MEMS gyroscope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42596"/>
            <a:ext cx="9383973" cy="694944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Widely blamed for its poor accuracy</a:t>
            </a:r>
            <a:endParaRPr lang="en-US" altLang="zh-CN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70954"/>
              </p:ext>
            </p:extLst>
          </p:nvPr>
        </p:nvGraphicFramePr>
        <p:xfrm>
          <a:off x="753837" y="2795794"/>
          <a:ext cx="10798630" cy="35324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7481"/>
                <a:gridCol w="6271149"/>
              </a:tblGrid>
              <a:tr h="4450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Papers / Apps</a:t>
                      </a:r>
                      <a:endParaRPr lang="en-S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Error / Statements</a:t>
                      </a:r>
                      <a:endParaRPr lang="en-SG" sz="2000" dirty="0"/>
                    </a:p>
                  </a:txBody>
                  <a:tcPr anchor="ctr"/>
                </a:tc>
              </a:tr>
              <a:tr h="4450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UnLoc</a:t>
                      </a:r>
                      <a:r>
                        <a:rPr lang="en-US" sz="2000" dirty="0" smtClean="0"/>
                        <a:t> @</a:t>
                      </a:r>
                      <a:r>
                        <a:rPr lang="en-US" sz="2000" baseline="0" dirty="0" smtClean="0"/>
                        <a:t> MobiSys’12</a:t>
                      </a:r>
                      <a:endParaRPr lang="en-S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“</a:t>
                      </a:r>
                      <a:r>
                        <a:rPr lang="en-SG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Error accumulates over time</a:t>
                      </a:r>
                      <a:r>
                        <a:rPr lang="en-US" sz="2000" dirty="0" smtClean="0"/>
                        <a:t>”, 20 </a:t>
                      </a:r>
                      <a:r>
                        <a:rPr lang="en-US" sz="2000" baseline="0" dirty="0" smtClean="0"/>
                        <a:t>meters within 3 </a:t>
                      </a:r>
                      <a:r>
                        <a:rPr lang="en-US" sz="2000" baseline="0" dirty="0" err="1" smtClean="0"/>
                        <a:t>mins</a:t>
                      </a:r>
                      <a:endParaRPr lang="en-SG" sz="2000" dirty="0"/>
                    </a:p>
                  </a:txBody>
                  <a:tcPr anchor="ctr"/>
                </a:tc>
              </a:tr>
              <a:tr h="4450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Walkie</a:t>
                      </a:r>
                      <a:r>
                        <a:rPr lang="en-US" sz="2000" dirty="0" smtClean="0"/>
                        <a:t>-Markie</a:t>
                      </a:r>
                      <a:r>
                        <a:rPr lang="en-US" sz="2000" baseline="0" dirty="0" smtClean="0"/>
                        <a:t> @ NSDI’13</a:t>
                      </a:r>
                      <a:endParaRPr lang="en-S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“Rapid error accumulation as distance increases”</a:t>
                      </a:r>
                      <a:endParaRPr lang="en-SG" sz="2000" dirty="0" smtClean="0"/>
                    </a:p>
                  </a:txBody>
                  <a:tcPr anchor="ctr"/>
                </a:tc>
              </a:tr>
              <a:tr h="445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Sensing Vehicle Dynamics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 MobiSys’13</a:t>
                      </a:r>
                      <a:endParaRPr lang="en-SG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“Gyro </a:t>
                      </a:r>
                      <a:r>
                        <a:rPr lang="en-SG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 readings can be noisy and unreliable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SG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5024">
                <a:tc>
                  <a:txBody>
                    <a:bodyPr/>
                    <a:lstStyle/>
                    <a:p>
                      <a:pPr algn="ctr"/>
                      <a:r>
                        <a:rPr lang="en-SG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Characterization study @ TCMS</a:t>
                      </a:r>
                      <a:endParaRPr lang="en-S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 and humidity affects MEMS gyroscope</a:t>
                      </a:r>
                      <a:endParaRPr lang="en-SG" sz="2000" dirty="0"/>
                    </a:p>
                  </a:txBody>
                  <a:tcPr anchor="ctr"/>
                </a:tc>
              </a:tr>
              <a:tr h="4450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Gyrophone</a:t>
                      </a:r>
                      <a:r>
                        <a:rPr lang="en-US" sz="2000" dirty="0" smtClean="0"/>
                        <a:t> @ USENIX Security’14</a:t>
                      </a:r>
                      <a:endParaRPr lang="en-S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“Susceptible to ambient acoustic noises”</a:t>
                      </a:r>
                      <a:endParaRPr lang="en-SG" sz="2000" dirty="0"/>
                    </a:p>
                  </a:txBody>
                  <a:tcPr anchor="ctr"/>
                </a:tc>
              </a:tr>
              <a:tr h="4450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Sensor Box @ Android</a:t>
                      </a:r>
                      <a:endParaRPr lang="en-S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65</a:t>
                      </a:r>
                      <a:r>
                        <a:rPr lang="en-US" altLang="zh-CN" sz="2000" dirty="0" smtClean="0"/>
                        <a:t>°within 3 </a:t>
                      </a:r>
                      <a:r>
                        <a:rPr lang="en-US" altLang="zh-CN" sz="2000" dirty="0" err="1" smtClean="0"/>
                        <a:t>mins</a:t>
                      </a:r>
                      <a:endParaRPr lang="en-SG" sz="2000" dirty="0" smtClean="0"/>
                    </a:p>
                  </a:txBody>
                  <a:tcPr anchor="ctr"/>
                </a:tc>
              </a:tr>
              <a:tr h="4172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Seene</a:t>
                      </a:r>
                      <a:r>
                        <a:rPr lang="en-US" sz="2000" baseline="0" dirty="0" smtClean="0"/>
                        <a:t> @ iPhone</a:t>
                      </a:r>
                      <a:endParaRPr lang="en-SG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30</a:t>
                      </a:r>
                      <a:r>
                        <a:rPr lang="en-US" altLang="zh-CN" sz="2000" dirty="0" smtClean="0"/>
                        <a:t>°within 3 </a:t>
                      </a:r>
                      <a:r>
                        <a:rPr lang="en-US" altLang="zh-CN" sz="2000" dirty="0" err="1" smtClean="0"/>
                        <a:t>mins</a:t>
                      </a:r>
                      <a:endParaRPr lang="en-SG" sz="20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8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Why poor accuracy of gyro?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7891" y="1677228"/>
            <a:ext cx="11290300" cy="135948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</a:rPr>
              <a:t>Low-end MEMS gyroscope sensor ($20 ~ $100)</a:t>
            </a:r>
          </a:p>
          <a:p>
            <a:r>
              <a:rPr lang="en-US" altLang="zh-CN" dirty="0" smtClean="0">
                <a:latin typeface="Calibri" panose="020F0502020204030204" pitchFamily="34" charset="0"/>
              </a:rPr>
              <a:t>Insufficient understanding on the sensor nature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08" y="2746880"/>
            <a:ext cx="7012215" cy="404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"/>
          <p:cNvSpPr/>
          <p:nvPr/>
        </p:nvSpPr>
        <p:spPr>
          <a:xfrm>
            <a:off x="1319011" y="4273650"/>
            <a:ext cx="6974114" cy="717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9" y="2325510"/>
            <a:ext cx="7343906" cy="35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Why poor accuracy of gyro?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3793653"/>
            <a:ext cx="10871199" cy="17707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</a:rPr>
              <a:t>What are the major factors influencing the performance of smartphone gyroscopes?</a:t>
            </a:r>
            <a:endParaRPr lang="zh-CN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Calibri" panose="020F0502020204030204" pitchFamily="34" charset="0"/>
              </a:rPr>
              <a:t>Gyroscope experiment</a:t>
            </a:r>
            <a:endParaRPr lang="zh-CN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86415"/>
            <a:ext cx="10039066" cy="435507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Factors investigated</a:t>
            </a:r>
          </a:p>
          <a:p>
            <a:pPr lvl="1"/>
            <a:r>
              <a:rPr lang="en-US" altLang="zh-CN" sz="2800" dirty="0" smtClean="0">
                <a:latin typeface="Calibri" panose="020F0502020204030204" pitchFamily="34" charset="0"/>
              </a:rPr>
              <a:t>Temperature</a:t>
            </a:r>
          </a:p>
          <a:p>
            <a:pPr lvl="1"/>
            <a:r>
              <a:rPr lang="en-US" altLang="zh-CN" sz="2800" dirty="0" smtClean="0">
                <a:latin typeface="Calibri" panose="020F0502020204030204" pitchFamily="34" charset="0"/>
              </a:rPr>
              <a:t>Phone motion</a:t>
            </a:r>
          </a:p>
          <a:p>
            <a:pPr lvl="1"/>
            <a:r>
              <a:rPr lang="en-US" altLang="zh-CN" sz="2800" dirty="0">
                <a:latin typeface="Calibri" panose="020F0502020204030204" pitchFamily="34" charset="0"/>
              </a:rPr>
              <a:t>Tracking time</a:t>
            </a:r>
          </a:p>
          <a:p>
            <a:pPr lvl="1"/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</a:rPr>
              <a:t>Experiment devices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</a:rPr>
              <a:t>HTC Sensation XE mobile phone</a:t>
            </a:r>
          </a:p>
          <a:p>
            <a:pPr lvl="1"/>
            <a:r>
              <a:rPr lang="en-US" altLang="zh-CN" dirty="0" smtClean="0">
                <a:latin typeface="Calibri" panose="020F0502020204030204" pitchFamily="34" charset="0"/>
              </a:rPr>
              <a:t>Motor, dimmer, and a power supply</a:t>
            </a:r>
          </a:p>
          <a:p>
            <a:endParaRPr lang="en-US" altLang="zh-CN" sz="3200" dirty="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444" y="3900663"/>
            <a:ext cx="2808880" cy="16862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7548" y="2253734"/>
            <a:ext cx="8285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</a:rPr>
              <a:t>-- single point compensation has</a:t>
            </a:r>
            <a:r>
              <a:rPr lang="en-US" altLang="zh-CN" sz="2800" dirty="0">
                <a:latin typeface="Calibri" panose="020F0502020204030204" pitchFamily="34" charset="0"/>
              </a:rPr>
              <a:t> already</a:t>
            </a:r>
            <a:r>
              <a:rPr lang="en-US" altLang="zh-CN" sz="2800" dirty="0" smtClean="0">
                <a:latin typeface="Calibri" panose="020F0502020204030204" pitchFamily="34" charset="0"/>
              </a:rPr>
              <a:t> been done</a:t>
            </a:r>
            <a:endParaRPr lang="en-SG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2330</TotalTime>
  <Words>893</Words>
  <Application>Microsoft Office PowerPoint</Application>
  <PresentationFormat>宽屏</PresentationFormat>
  <Paragraphs>234</Paragraphs>
  <Slides>37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Use it Free: Instantly Knowing Your Phone Attitude</vt:lpstr>
      <vt:lpstr>What is phone attitude?</vt:lpstr>
      <vt:lpstr>What is phone attitude?</vt:lpstr>
      <vt:lpstr>Why phone attitude is important?</vt:lpstr>
      <vt:lpstr>How to derive it?</vt:lpstr>
      <vt:lpstr>MEMS gyroscope</vt:lpstr>
      <vt:lpstr>Why poor accuracy of gyro?</vt:lpstr>
      <vt:lpstr>Why poor accuracy of gyro?</vt:lpstr>
      <vt:lpstr>Gyroscope experiment</vt:lpstr>
      <vt:lpstr>Impact of phone motion</vt:lpstr>
      <vt:lpstr>Impact of rotational motion</vt:lpstr>
      <vt:lpstr>Impact of translational motion</vt:lpstr>
      <vt:lpstr>Impact of tracking time</vt:lpstr>
      <vt:lpstr>Gyroscope performance summary</vt:lpstr>
      <vt:lpstr>Gyroscope performance summary</vt:lpstr>
      <vt:lpstr>An alternative for attitude estimation</vt:lpstr>
      <vt:lpstr>An alternative for attitude estimation</vt:lpstr>
      <vt:lpstr>Different nature of the IMU sensors</vt:lpstr>
      <vt:lpstr>Different nature of the IMU sensors</vt:lpstr>
      <vt:lpstr>Attitude tracking and calibration</vt:lpstr>
      <vt:lpstr>Is that all?</vt:lpstr>
      <vt:lpstr>Opportunistic calibration</vt:lpstr>
      <vt:lpstr>Opportunistic calibration</vt:lpstr>
      <vt:lpstr>Evaluation</vt:lpstr>
      <vt:lpstr>Previous work</vt:lpstr>
      <vt:lpstr>Evaluation settings</vt:lpstr>
      <vt:lpstr>An instant trace</vt:lpstr>
      <vt:lpstr>Performance in different scenarios</vt:lpstr>
      <vt:lpstr>In popular apps</vt:lpstr>
      <vt:lpstr>Conclusion</vt:lpstr>
      <vt:lpstr>Thank you &amp; questions.</vt:lpstr>
      <vt:lpstr>Gyroscope</vt:lpstr>
      <vt:lpstr>Euler Angle/Axis method</vt:lpstr>
      <vt:lpstr>Gravity extraction using accelerometer</vt:lpstr>
      <vt:lpstr>Earth north estimation using compass</vt:lpstr>
      <vt:lpstr>How to find good calibration opportunities?</vt:lpstr>
      <vt:lpstr>Power consumption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Acube</dc:title>
  <dc:creator>Zhou Pengfei</dc:creator>
  <cp:lastModifiedBy>Zhou Pengfei</cp:lastModifiedBy>
  <cp:revision>327</cp:revision>
  <cp:lastPrinted>2014-08-25T14:30:28Z</cp:lastPrinted>
  <dcterms:created xsi:type="dcterms:W3CDTF">2014-08-19T04:28:22Z</dcterms:created>
  <dcterms:modified xsi:type="dcterms:W3CDTF">2014-09-08T09:00:12Z</dcterms:modified>
</cp:coreProperties>
</file>