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charts/chart28.xml" ContentType="application/vnd.openxmlformats-officedocument.drawingml.char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3" r:id="rId3"/>
    <p:sldId id="297" r:id="rId4"/>
    <p:sldId id="266" r:id="rId5"/>
    <p:sldId id="260" r:id="rId6"/>
    <p:sldId id="270" r:id="rId7"/>
    <p:sldId id="268" r:id="rId8"/>
    <p:sldId id="272" r:id="rId9"/>
    <p:sldId id="274" r:id="rId10"/>
    <p:sldId id="292" r:id="rId11"/>
    <p:sldId id="285" r:id="rId12"/>
    <p:sldId id="291" r:id="rId13"/>
    <p:sldId id="296" r:id="rId14"/>
    <p:sldId id="286" r:id="rId15"/>
    <p:sldId id="275" r:id="rId16"/>
    <p:sldId id="294" r:id="rId17"/>
    <p:sldId id="276" r:id="rId18"/>
    <p:sldId id="279" r:id="rId19"/>
    <p:sldId id="293" r:id="rId20"/>
    <p:sldId id="282" r:id="rId21"/>
    <p:sldId id="295" r:id="rId22"/>
    <p:sldId id="289" r:id="rId23"/>
    <p:sldId id="277" r:id="rId24"/>
    <p:sldId id="264" r:id="rId25"/>
  </p:sldIdLst>
  <p:sldSz cx="9144000" cy="6858000" type="screen4x3"/>
  <p:notesSz cx="6669088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6060"/>
    <a:srgbClr val="F1550F"/>
    <a:srgbClr val="FBC4BB"/>
    <a:srgbClr val="FAB194"/>
    <a:srgbClr val="00B0F0"/>
    <a:srgbClr val="CCE8EA"/>
    <a:srgbClr val="FF6600"/>
    <a:srgbClr val="12FA00"/>
    <a:srgbClr val="D03B30"/>
    <a:srgbClr val="AD53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7" autoAdjust="0"/>
    <p:restoredTop sz="66487" autoAdjust="0"/>
  </p:normalViewPr>
  <p:slideViewPr>
    <p:cSldViewPr>
      <p:cViewPr>
        <p:scale>
          <a:sx n="50" d="100"/>
          <a:sy n="50" d="100"/>
        </p:scale>
        <p:origin x="-115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65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.WANG\Dropbox\2014\activity%20recognition\csi%20activity%20recognition\temporary%20figures\falsepositi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.WANG\Dropbox\2014\activity%20recognition\csi%20activity%20recognition\temporary%20figures\falsepositive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.WANG\Dropbox\2014\activity%20recognition\csi%20activity%20recognition\temporary%20figures\falsepositiv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.WANG\Dropbox\2014\activity%20recognition\csi%20activity%20recognition\temporary%20figures\falsepositiv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plotArea>
      <c:layout>
        <c:manualLayout>
          <c:layoutTarget val="inner"/>
          <c:xMode val="edge"/>
          <c:yMode val="edge"/>
          <c:x val="8.7513943569553845E-2"/>
          <c:y val="4.7968749999999998E-2"/>
          <c:w val="0.88691535433070867"/>
          <c:h val="0.8330834153543307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Washing dishes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22</c:v>
                </c:pt>
                <c:pt idx="4">
                  <c:v>3.5</c:v>
                </c:pt>
                <c:pt idx="5">
                  <c:v>3.5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9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Talking on the phone</c:v>
                </c:pt>
              </c:strCache>
            </c:strRef>
          </c:tx>
          <c:spPr>
            <a:solidFill>
              <a:srgbClr val="00B0F0"/>
            </a:solidFill>
            <a:ln w="9525"/>
          </c:spPr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22</c:v>
                </c:pt>
                <c:pt idx="4">
                  <c:v>0</c:v>
                </c:pt>
                <c:pt idx="5">
                  <c:v>3.5</c:v>
                </c:pt>
                <c:pt idx="6">
                  <c:v>0</c:v>
                </c:pt>
                <c:pt idx="7">
                  <c:v>1</c:v>
                </c:pt>
                <c:pt idx="8">
                  <c:v>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gapWidth val="51"/>
        <c:axId val="96044928"/>
        <c:axId val="98306688"/>
      </c:barChart>
      <c:catAx>
        <c:axId val="96044928"/>
        <c:scaling>
          <c:orientation val="minMax"/>
        </c:scaling>
        <c:axPos val="b"/>
        <c:numFmt formatCode="General" sourceLinked="1"/>
        <c:tickLblPos val="nextTo"/>
        <c:crossAx val="98306688"/>
        <c:crosses val="autoZero"/>
        <c:auto val="1"/>
        <c:lblAlgn val="ctr"/>
        <c:lblOffset val="100"/>
        <c:tickLblSkip val="4"/>
      </c:catAx>
      <c:valAx>
        <c:axId val="98306688"/>
        <c:scaling>
          <c:orientation val="minMax"/>
        </c:scaling>
        <c:axPos val="l"/>
        <c:majorGridlines/>
        <c:numFmt formatCode="General" sourceLinked="1"/>
        <c:tickLblPos val="nextTo"/>
        <c:crossAx val="9604492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9913690775109145"/>
          <c:y val="9.1505295716978727E-2"/>
          <c:w val="0.54917269037966043"/>
          <c:h val="0.22636039855331741"/>
        </c:manualLayout>
      </c:layout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2207996399278637"/>
          <c:y val="8.5058813572634714E-2"/>
          <c:w val="0.62342962627310328"/>
          <c:h val="0.899475947595977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Sheet1!$A$2:$A$200</c:f>
              <c:numCache>
                <c:formatCode>General</c:formatCode>
                <c:ptCount val="199"/>
              </c:numCache>
            </c:numRef>
          </c:cat>
          <c:val>
            <c:numRef>
              <c:f>Sheet1!$B$2:$B$200</c:f>
              <c:numCache>
                <c:formatCode>General</c:formatCode>
                <c:ptCount val="199"/>
                <c:pt idx="0">
                  <c:v>32.232648757072198</c:v>
                </c:pt>
                <c:pt idx="1">
                  <c:v>32.5333978810772</c:v>
                </c:pt>
                <c:pt idx="2">
                  <c:v>32.954549468196326</c:v>
                </c:pt>
                <c:pt idx="3">
                  <c:v>32.772020623022811</c:v>
                </c:pt>
                <c:pt idx="4">
                  <c:v>32.562592762352203</c:v>
                </c:pt>
                <c:pt idx="5">
                  <c:v>33.150055328236597</c:v>
                </c:pt>
                <c:pt idx="6">
                  <c:v>33.957047347289475</c:v>
                </c:pt>
                <c:pt idx="7">
                  <c:v>33.93438265157242</c:v>
                </c:pt>
                <c:pt idx="8">
                  <c:v>34.114153354006802</c:v>
                </c:pt>
                <c:pt idx="9">
                  <c:v>34.327189931706997</c:v>
                </c:pt>
                <c:pt idx="10">
                  <c:v>33.528937852668811</c:v>
                </c:pt>
                <c:pt idx="11">
                  <c:v>33.632042309781795</c:v>
                </c:pt>
                <c:pt idx="12">
                  <c:v>32.96580474201</c:v>
                </c:pt>
                <c:pt idx="13">
                  <c:v>32.912042303601801</c:v>
                </c:pt>
                <c:pt idx="14">
                  <c:v>33.3514329955714</c:v>
                </c:pt>
                <c:pt idx="15">
                  <c:v>33.945943811524771</c:v>
                </c:pt>
                <c:pt idx="16">
                  <c:v>33.525735642434043</c:v>
                </c:pt>
                <c:pt idx="17">
                  <c:v>33.963811364008301</c:v>
                </c:pt>
                <c:pt idx="18">
                  <c:v>33.972122119635202</c:v>
                </c:pt>
                <c:pt idx="19">
                  <c:v>34.17623577012278</c:v>
                </c:pt>
                <c:pt idx="20">
                  <c:v>34.553965371637588</c:v>
                </c:pt>
                <c:pt idx="21">
                  <c:v>34.959217747527298</c:v>
                </c:pt>
                <c:pt idx="22">
                  <c:v>35.532706442100071</c:v>
                </c:pt>
                <c:pt idx="23">
                  <c:v>36.639872999823972</c:v>
                </c:pt>
                <c:pt idx="24">
                  <c:v>36.8660013197781</c:v>
                </c:pt>
                <c:pt idx="25">
                  <c:v>36.247378647444599</c:v>
                </c:pt>
                <c:pt idx="26">
                  <c:v>36.407167223436794</c:v>
                </c:pt>
                <c:pt idx="27">
                  <c:v>36.348859377938297</c:v>
                </c:pt>
                <c:pt idx="28">
                  <c:v>36.152860682008196</c:v>
                </c:pt>
                <c:pt idx="29">
                  <c:v>36.010730411886229</c:v>
                </c:pt>
                <c:pt idx="30">
                  <c:v>35.7024186174935</c:v>
                </c:pt>
                <c:pt idx="31">
                  <c:v>35.640101590128779</c:v>
                </c:pt>
                <c:pt idx="32">
                  <c:v>35.755344369261294</c:v>
                </c:pt>
                <c:pt idx="33">
                  <c:v>35.253888957039997</c:v>
                </c:pt>
                <c:pt idx="34">
                  <c:v>35.152170517011697</c:v>
                </c:pt>
                <c:pt idx="35">
                  <c:v>36.095451590054111</c:v>
                </c:pt>
                <c:pt idx="36">
                  <c:v>35.950386765106074</c:v>
                </c:pt>
                <c:pt idx="37">
                  <c:v>35.712486792951303</c:v>
                </c:pt>
                <c:pt idx="38">
                  <c:v>35.36122742024935</c:v>
                </c:pt>
                <c:pt idx="39">
                  <c:v>35.596602377358103</c:v>
                </c:pt>
                <c:pt idx="40">
                  <c:v>34.857354020466275</c:v>
                </c:pt>
                <c:pt idx="41">
                  <c:v>34.885917262181103</c:v>
                </c:pt>
                <c:pt idx="42">
                  <c:v>34.757259520053701</c:v>
                </c:pt>
                <c:pt idx="43">
                  <c:v>35.3341800564057</c:v>
                </c:pt>
                <c:pt idx="44">
                  <c:v>35.211313878743198</c:v>
                </c:pt>
                <c:pt idx="45">
                  <c:v>36.258414886712295</c:v>
                </c:pt>
                <c:pt idx="46">
                  <c:v>35.737745001122597</c:v>
                </c:pt>
                <c:pt idx="47">
                  <c:v>35.890988217579896</c:v>
                </c:pt>
                <c:pt idx="48">
                  <c:v>36.340842864945195</c:v>
                </c:pt>
                <c:pt idx="49">
                  <c:v>35.158995038707211</c:v>
                </c:pt>
                <c:pt idx="50">
                  <c:v>33.665902708490513</c:v>
                </c:pt>
                <c:pt idx="51">
                  <c:v>33.754417618696074</c:v>
                </c:pt>
                <c:pt idx="52">
                  <c:v>32.586592074568003</c:v>
                </c:pt>
                <c:pt idx="53">
                  <c:v>31.7694341142086</c:v>
                </c:pt>
                <c:pt idx="54">
                  <c:v>32.340364611891978</c:v>
                </c:pt>
                <c:pt idx="55">
                  <c:v>32.746620567628497</c:v>
                </c:pt>
                <c:pt idx="56">
                  <c:v>32.39577195042488</c:v>
                </c:pt>
                <c:pt idx="57">
                  <c:v>30.400528356320056</c:v>
                </c:pt>
                <c:pt idx="58">
                  <c:v>30.812403695673702</c:v>
                </c:pt>
                <c:pt idx="59">
                  <c:v>31.500023075479589</c:v>
                </c:pt>
                <c:pt idx="60">
                  <c:v>31.5438416175142</c:v>
                </c:pt>
                <c:pt idx="61">
                  <c:v>32.528076522545071</c:v>
                </c:pt>
                <c:pt idx="62">
                  <c:v>35.922384422379203</c:v>
                </c:pt>
                <c:pt idx="63">
                  <c:v>35.6004008525356</c:v>
                </c:pt>
                <c:pt idx="64">
                  <c:v>34.993424244595211</c:v>
                </c:pt>
                <c:pt idx="65">
                  <c:v>34.885060239553901</c:v>
                </c:pt>
                <c:pt idx="66">
                  <c:v>34.775394856669202</c:v>
                </c:pt>
                <c:pt idx="67">
                  <c:v>34.66092394410412</c:v>
                </c:pt>
                <c:pt idx="68">
                  <c:v>35.243383746523818</c:v>
                </c:pt>
                <c:pt idx="69">
                  <c:v>35.135728716406071</c:v>
                </c:pt>
                <c:pt idx="70">
                  <c:v>35.894292325683701</c:v>
                </c:pt>
                <c:pt idx="71">
                  <c:v>36.075102272358919</c:v>
                </c:pt>
                <c:pt idx="72">
                  <c:v>35.277192917612396</c:v>
                </c:pt>
                <c:pt idx="73">
                  <c:v>34.64218886184662</c:v>
                </c:pt>
                <c:pt idx="74">
                  <c:v>35.357907114742659</c:v>
                </c:pt>
                <c:pt idx="75">
                  <c:v>34.689616955293097</c:v>
                </c:pt>
                <c:pt idx="76">
                  <c:v>34.473465877287829</c:v>
                </c:pt>
                <c:pt idx="77">
                  <c:v>35.081527873609971</c:v>
                </c:pt>
                <c:pt idx="78">
                  <c:v>35.78542107768962</c:v>
                </c:pt>
                <c:pt idx="79">
                  <c:v>34.918377953379498</c:v>
                </c:pt>
                <c:pt idx="80">
                  <c:v>34.628114186676896</c:v>
                </c:pt>
                <c:pt idx="81">
                  <c:v>34.590751909766702</c:v>
                </c:pt>
                <c:pt idx="82">
                  <c:v>34.580038709974303</c:v>
                </c:pt>
                <c:pt idx="83">
                  <c:v>34.555676813669798</c:v>
                </c:pt>
                <c:pt idx="84">
                  <c:v>35.061525599633796</c:v>
                </c:pt>
                <c:pt idx="85">
                  <c:v>35.310130945371171</c:v>
                </c:pt>
                <c:pt idx="86">
                  <c:v>34.825300856248397</c:v>
                </c:pt>
                <c:pt idx="87">
                  <c:v>34.460013393331913</c:v>
                </c:pt>
                <c:pt idx="88">
                  <c:v>34.220751278892813</c:v>
                </c:pt>
                <c:pt idx="89">
                  <c:v>33.6671692354873</c:v>
                </c:pt>
                <c:pt idx="90">
                  <c:v>34.252283562896174</c:v>
                </c:pt>
                <c:pt idx="91">
                  <c:v>34.090953584798697</c:v>
                </c:pt>
                <c:pt idx="92">
                  <c:v>35.003860360828298</c:v>
                </c:pt>
                <c:pt idx="93">
                  <c:v>34.961942899024812</c:v>
                </c:pt>
                <c:pt idx="94">
                  <c:v>35.710208143156002</c:v>
                </c:pt>
                <c:pt idx="95">
                  <c:v>35.006424445353289</c:v>
                </c:pt>
                <c:pt idx="96">
                  <c:v>34.908247278275198</c:v>
                </c:pt>
                <c:pt idx="97">
                  <c:v>34.610558935053071</c:v>
                </c:pt>
                <c:pt idx="98">
                  <c:v>34.313420685283127</c:v>
                </c:pt>
                <c:pt idx="99">
                  <c:v>33.638753128068579</c:v>
                </c:pt>
                <c:pt idx="100">
                  <c:v>34.6478588296753</c:v>
                </c:pt>
                <c:pt idx="101">
                  <c:v>35.318418570825202</c:v>
                </c:pt>
                <c:pt idx="102">
                  <c:v>34.306082576440197</c:v>
                </c:pt>
                <c:pt idx="103">
                  <c:v>34.422358664545996</c:v>
                </c:pt>
                <c:pt idx="104">
                  <c:v>34.599583362912</c:v>
                </c:pt>
                <c:pt idx="105">
                  <c:v>33.19883548670898</c:v>
                </c:pt>
                <c:pt idx="106">
                  <c:v>32.939056404161903</c:v>
                </c:pt>
                <c:pt idx="107">
                  <c:v>34.7734540370273</c:v>
                </c:pt>
                <c:pt idx="108">
                  <c:v>34.710298420784703</c:v>
                </c:pt>
                <c:pt idx="109">
                  <c:v>34.930691902351299</c:v>
                </c:pt>
                <c:pt idx="110">
                  <c:v>35.828158084700512</c:v>
                </c:pt>
                <c:pt idx="111">
                  <c:v>33.293844307518299</c:v>
                </c:pt>
                <c:pt idx="112">
                  <c:v>31.648665435641288</c:v>
                </c:pt>
                <c:pt idx="113">
                  <c:v>31.211431901499701</c:v>
                </c:pt>
                <c:pt idx="114">
                  <c:v>30.740225120223087</c:v>
                </c:pt>
                <c:pt idx="115">
                  <c:v>31.012349169944802</c:v>
                </c:pt>
                <c:pt idx="116">
                  <c:v>33.256022930878295</c:v>
                </c:pt>
                <c:pt idx="117">
                  <c:v>33.304250908593197</c:v>
                </c:pt>
                <c:pt idx="118">
                  <c:v>33.471508589934899</c:v>
                </c:pt>
                <c:pt idx="119">
                  <c:v>31.197024560285101</c:v>
                </c:pt>
                <c:pt idx="120">
                  <c:v>30.941470828142787</c:v>
                </c:pt>
                <c:pt idx="121">
                  <c:v>32.827595135955313</c:v>
                </c:pt>
                <c:pt idx="122">
                  <c:v>33.71469896539412</c:v>
                </c:pt>
                <c:pt idx="123">
                  <c:v>31.462635215762717</c:v>
                </c:pt>
                <c:pt idx="124">
                  <c:v>31.888244624237089</c:v>
                </c:pt>
                <c:pt idx="125">
                  <c:v>30.626275821397435</c:v>
                </c:pt>
                <c:pt idx="126">
                  <c:v>27.95162883172614</c:v>
                </c:pt>
                <c:pt idx="127">
                  <c:v>25.261259788053799</c:v>
                </c:pt>
                <c:pt idx="128">
                  <c:v>25.063535248453686</c:v>
                </c:pt>
                <c:pt idx="129">
                  <c:v>26.064370703846901</c:v>
                </c:pt>
                <c:pt idx="130">
                  <c:v>26.251829603310288</c:v>
                </c:pt>
                <c:pt idx="131">
                  <c:v>27.532510845284989</c:v>
                </c:pt>
                <c:pt idx="132">
                  <c:v>28.6154636706868</c:v>
                </c:pt>
                <c:pt idx="133">
                  <c:v>31.099821254780501</c:v>
                </c:pt>
                <c:pt idx="134">
                  <c:v>30.967662653174589</c:v>
                </c:pt>
                <c:pt idx="135">
                  <c:v>30.4773631269852</c:v>
                </c:pt>
                <c:pt idx="136">
                  <c:v>28.132555915770901</c:v>
                </c:pt>
                <c:pt idx="137">
                  <c:v>26.896238666479299</c:v>
                </c:pt>
                <c:pt idx="138">
                  <c:v>25.016742697046787</c:v>
                </c:pt>
                <c:pt idx="139">
                  <c:v>24.049355325029605</c:v>
                </c:pt>
                <c:pt idx="140">
                  <c:v>23.407017421187501</c:v>
                </c:pt>
                <c:pt idx="141">
                  <c:v>24.400910632722951</c:v>
                </c:pt>
                <c:pt idx="142">
                  <c:v>22.926188052155887</c:v>
                </c:pt>
                <c:pt idx="143">
                  <c:v>22.04553522319106</c:v>
                </c:pt>
                <c:pt idx="144">
                  <c:v>21.573325402771989</c:v>
                </c:pt>
                <c:pt idx="145">
                  <c:v>21.1211118135097</c:v>
                </c:pt>
                <c:pt idx="146">
                  <c:v>19.438471163478201</c:v>
                </c:pt>
                <c:pt idx="147">
                  <c:v>20.480951927031999</c:v>
                </c:pt>
                <c:pt idx="148">
                  <c:v>20.897065949652763</c:v>
                </c:pt>
                <c:pt idx="149">
                  <c:v>20.1364929663767</c:v>
                </c:pt>
                <c:pt idx="150">
                  <c:v>19.1651480934704</c:v>
                </c:pt>
                <c:pt idx="151">
                  <c:v>19.54954278631384</c:v>
                </c:pt>
                <c:pt idx="152">
                  <c:v>19.324028656573088</c:v>
                </c:pt>
                <c:pt idx="153">
                  <c:v>20.309101706762899</c:v>
                </c:pt>
                <c:pt idx="154">
                  <c:v>22.332044170086988</c:v>
                </c:pt>
                <c:pt idx="155">
                  <c:v>25.534492822442701</c:v>
                </c:pt>
                <c:pt idx="156">
                  <c:v>27.731436685518887</c:v>
                </c:pt>
                <c:pt idx="157">
                  <c:v>30.0291060286795</c:v>
                </c:pt>
                <c:pt idx="158">
                  <c:v>31.172427531431236</c:v>
                </c:pt>
                <c:pt idx="159">
                  <c:v>32.465325117574295</c:v>
                </c:pt>
                <c:pt idx="160">
                  <c:v>32.680712441774602</c:v>
                </c:pt>
                <c:pt idx="161">
                  <c:v>32.3726332065172</c:v>
                </c:pt>
                <c:pt idx="162">
                  <c:v>32.597163584616375</c:v>
                </c:pt>
                <c:pt idx="163">
                  <c:v>32.879203807794298</c:v>
                </c:pt>
                <c:pt idx="164">
                  <c:v>33.259946735931813</c:v>
                </c:pt>
                <c:pt idx="165">
                  <c:v>33.32707427039152</c:v>
                </c:pt>
                <c:pt idx="166">
                  <c:v>34.14101952576442</c:v>
                </c:pt>
                <c:pt idx="167">
                  <c:v>31.198226030317951</c:v>
                </c:pt>
                <c:pt idx="168">
                  <c:v>30.316743323417999</c:v>
                </c:pt>
                <c:pt idx="169">
                  <c:v>30.62861728894006</c:v>
                </c:pt>
                <c:pt idx="170">
                  <c:v>31.246825787680731</c:v>
                </c:pt>
                <c:pt idx="171">
                  <c:v>30.005503378560324</c:v>
                </c:pt>
                <c:pt idx="172">
                  <c:v>32.367767920100903</c:v>
                </c:pt>
                <c:pt idx="173">
                  <c:v>33.447473588006588</c:v>
                </c:pt>
                <c:pt idx="174">
                  <c:v>33.05169926410229</c:v>
                </c:pt>
                <c:pt idx="175">
                  <c:v>33.072197647529372</c:v>
                </c:pt>
                <c:pt idx="176">
                  <c:v>33.142374142615203</c:v>
                </c:pt>
                <c:pt idx="177">
                  <c:v>32.1145223406632</c:v>
                </c:pt>
                <c:pt idx="178">
                  <c:v>30.760605925885088</c:v>
                </c:pt>
                <c:pt idx="179">
                  <c:v>30.277166318995</c:v>
                </c:pt>
                <c:pt idx="180">
                  <c:v>28.421934685234199</c:v>
                </c:pt>
                <c:pt idx="181">
                  <c:v>28.648630878108751</c:v>
                </c:pt>
                <c:pt idx="182">
                  <c:v>29.9344546873089</c:v>
                </c:pt>
                <c:pt idx="183">
                  <c:v>31.26888034158036</c:v>
                </c:pt>
                <c:pt idx="184">
                  <c:v>31.854661336802131</c:v>
                </c:pt>
                <c:pt idx="185">
                  <c:v>29.898021446410901</c:v>
                </c:pt>
                <c:pt idx="186">
                  <c:v>30.099369884480886</c:v>
                </c:pt>
                <c:pt idx="187">
                  <c:v>29.949952468311899</c:v>
                </c:pt>
                <c:pt idx="188">
                  <c:v>29.110614842788902</c:v>
                </c:pt>
                <c:pt idx="189">
                  <c:v>28.109765590427902</c:v>
                </c:pt>
                <c:pt idx="190">
                  <c:v>29.698353500780186</c:v>
                </c:pt>
                <c:pt idx="191">
                  <c:v>29.168585709292635</c:v>
                </c:pt>
                <c:pt idx="192">
                  <c:v>29.167239097686899</c:v>
                </c:pt>
                <c:pt idx="193">
                  <c:v>29.784819949411187</c:v>
                </c:pt>
                <c:pt idx="194">
                  <c:v>29.721841075443287</c:v>
                </c:pt>
                <c:pt idx="195">
                  <c:v>28.1628728026955</c:v>
                </c:pt>
                <c:pt idx="196">
                  <c:v>28.362951497905701</c:v>
                </c:pt>
                <c:pt idx="197">
                  <c:v>26.068886435962689</c:v>
                </c:pt>
                <c:pt idx="198">
                  <c:v>30.473755542463159</c:v>
                </c:pt>
              </c:numCache>
            </c:numRef>
          </c:val>
        </c:ser>
        <c:marker val="1"/>
        <c:axId val="128180608"/>
        <c:axId val="128182144"/>
      </c:lineChart>
      <c:catAx>
        <c:axId val="128180608"/>
        <c:scaling>
          <c:orientation val="minMax"/>
        </c:scaling>
        <c:delete val="1"/>
        <c:axPos val="b"/>
        <c:numFmt formatCode="General" sourceLinked="1"/>
        <c:tickLblPos val="none"/>
        <c:crossAx val="128182144"/>
        <c:crosses val="autoZero"/>
        <c:auto val="1"/>
        <c:lblAlgn val="ctr"/>
        <c:lblOffset val="100"/>
      </c:catAx>
      <c:valAx>
        <c:axId val="128182144"/>
        <c:scaling>
          <c:orientation val="minMax"/>
        </c:scaling>
        <c:delete val="1"/>
        <c:axPos val="l"/>
        <c:numFmt formatCode="General" sourceLinked="1"/>
        <c:tickLblPos val="none"/>
        <c:crossAx val="1281806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893234420621314"/>
          <c:y val="0.18558286597665719"/>
          <c:w val="0.60213531158757505"/>
          <c:h val="0.5592406933054399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Sheet1!$A$2:$A$200</c:f>
              <c:numCache>
                <c:formatCode>General</c:formatCode>
                <c:ptCount val="199"/>
              </c:numCache>
            </c:numRef>
          </c:cat>
          <c:val>
            <c:numRef>
              <c:f>Sheet1!$B$2:$B$200</c:f>
              <c:numCache>
                <c:formatCode>General</c:formatCode>
                <c:ptCount val="199"/>
                <c:pt idx="0">
                  <c:v>15.336479116612219</c:v>
                </c:pt>
                <c:pt idx="1">
                  <c:v>15.704951336663999</c:v>
                </c:pt>
                <c:pt idx="2">
                  <c:v>16.182207593281152</c:v>
                </c:pt>
                <c:pt idx="3">
                  <c:v>16.267360756623088</c:v>
                </c:pt>
                <c:pt idx="4">
                  <c:v>16.1715933795784</c:v>
                </c:pt>
                <c:pt idx="5">
                  <c:v>16.50331206556476</c:v>
                </c:pt>
                <c:pt idx="6">
                  <c:v>16.77288172885957</c:v>
                </c:pt>
                <c:pt idx="7">
                  <c:v>16.782995990926256</c:v>
                </c:pt>
                <c:pt idx="8">
                  <c:v>16.795963195056835</c:v>
                </c:pt>
                <c:pt idx="9">
                  <c:v>16.976243329757189</c:v>
                </c:pt>
                <c:pt idx="10">
                  <c:v>16.684526229713502</c:v>
                </c:pt>
                <c:pt idx="11">
                  <c:v>16.759991425518763</c:v>
                </c:pt>
                <c:pt idx="12">
                  <c:v>16.422992137693587</c:v>
                </c:pt>
                <c:pt idx="13">
                  <c:v>16.399844585506202</c:v>
                </c:pt>
                <c:pt idx="14">
                  <c:v>16.509979570471089</c:v>
                </c:pt>
                <c:pt idx="15">
                  <c:v>16.76574467842341</c:v>
                </c:pt>
                <c:pt idx="16">
                  <c:v>16.613412067683399</c:v>
                </c:pt>
                <c:pt idx="17">
                  <c:v>16.872148914686701</c:v>
                </c:pt>
                <c:pt idx="18">
                  <c:v>16.8174193131991</c:v>
                </c:pt>
                <c:pt idx="19">
                  <c:v>16.8328829468797</c:v>
                </c:pt>
                <c:pt idx="20">
                  <c:v>16.893170254855399</c:v>
                </c:pt>
                <c:pt idx="21">
                  <c:v>16.967873498393505</c:v>
                </c:pt>
                <c:pt idx="22">
                  <c:v>17.138909090458331</c:v>
                </c:pt>
                <c:pt idx="23">
                  <c:v>17.735495081947686</c:v>
                </c:pt>
                <c:pt idx="24">
                  <c:v>17.894615822764099</c:v>
                </c:pt>
                <c:pt idx="25">
                  <c:v>17.554007498646847</c:v>
                </c:pt>
                <c:pt idx="26">
                  <c:v>17.5670101637727</c:v>
                </c:pt>
                <c:pt idx="27">
                  <c:v>17.427643828346589</c:v>
                </c:pt>
                <c:pt idx="28">
                  <c:v>17.266762055594789</c:v>
                </c:pt>
                <c:pt idx="29">
                  <c:v>17.161730383088599</c:v>
                </c:pt>
                <c:pt idx="30">
                  <c:v>17.139904117302759</c:v>
                </c:pt>
                <c:pt idx="31">
                  <c:v>17.246298856367844</c:v>
                </c:pt>
                <c:pt idx="32">
                  <c:v>17.087916972672989</c:v>
                </c:pt>
                <c:pt idx="33">
                  <c:v>16.664538851668802</c:v>
                </c:pt>
                <c:pt idx="34">
                  <c:v>16.734888562165899</c:v>
                </c:pt>
                <c:pt idx="35">
                  <c:v>17.009479247509752</c:v>
                </c:pt>
                <c:pt idx="36">
                  <c:v>16.827415525454398</c:v>
                </c:pt>
                <c:pt idx="37">
                  <c:v>16.931704094941587</c:v>
                </c:pt>
                <c:pt idx="38">
                  <c:v>17.088332245426201</c:v>
                </c:pt>
                <c:pt idx="39">
                  <c:v>16.899245764873601</c:v>
                </c:pt>
                <c:pt idx="40">
                  <c:v>16.7730504953823</c:v>
                </c:pt>
                <c:pt idx="41">
                  <c:v>16.982501899485651</c:v>
                </c:pt>
                <c:pt idx="42">
                  <c:v>16.989502075841909</c:v>
                </c:pt>
                <c:pt idx="43">
                  <c:v>17.202005075045086</c:v>
                </c:pt>
                <c:pt idx="44">
                  <c:v>17.318923180252547</c:v>
                </c:pt>
                <c:pt idx="45">
                  <c:v>17.6296667732861</c:v>
                </c:pt>
                <c:pt idx="46">
                  <c:v>17.214483852661356</c:v>
                </c:pt>
                <c:pt idx="47">
                  <c:v>17.451684730326686</c:v>
                </c:pt>
                <c:pt idx="48">
                  <c:v>17.478593775687589</c:v>
                </c:pt>
                <c:pt idx="49">
                  <c:v>17.415404371515333</c:v>
                </c:pt>
                <c:pt idx="50">
                  <c:v>17.279310912230887</c:v>
                </c:pt>
                <c:pt idx="51">
                  <c:v>17.649448010273389</c:v>
                </c:pt>
                <c:pt idx="52">
                  <c:v>17.238983646214631</c:v>
                </c:pt>
                <c:pt idx="53">
                  <c:v>16.7580167219975</c:v>
                </c:pt>
                <c:pt idx="54">
                  <c:v>16.580299866351844</c:v>
                </c:pt>
                <c:pt idx="55">
                  <c:v>16.396361334119799</c:v>
                </c:pt>
                <c:pt idx="56">
                  <c:v>16.062394779887352</c:v>
                </c:pt>
                <c:pt idx="57">
                  <c:v>14.905098073637923</c:v>
                </c:pt>
                <c:pt idx="58">
                  <c:v>15.5913893524461</c:v>
                </c:pt>
                <c:pt idx="59">
                  <c:v>15.959619940181019</c:v>
                </c:pt>
                <c:pt idx="60">
                  <c:v>15.833686999504529</c:v>
                </c:pt>
                <c:pt idx="61">
                  <c:v>16.116285054804578</c:v>
                </c:pt>
                <c:pt idx="62">
                  <c:v>17.497950838818547</c:v>
                </c:pt>
                <c:pt idx="63">
                  <c:v>16.9818943517107</c:v>
                </c:pt>
                <c:pt idx="64">
                  <c:v>16.554981735610252</c:v>
                </c:pt>
                <c:pt idx="65">
                  <c:v>16.727792519189489</c:v>
                </c:pt>
                <c:pt idx="66">
                  <c:v>16.726410184488</c:v>
                </c:pt>
                <c:pt idx="67">
                  <c:v>16.895293432156286</c:v>
                </c:pt>
                <c:pt idx="68">
                  <c:v>17.293259022093199</c:v>
                </c:pt>
                <c:pt idx="69">
                  <c:v>17.324454831794988</c:v>
                </c:pt>
                <c:pt idx="70">
                  <c:v>17.683299085217499</c:v>
                </c:pt>
                <c:pt idx="71">
                  <c:v>17.747437989260089</c:v>
                </c:pt>
                <c:pt idx="72">
                  <c:v>17.378009038520055</c:v>
                </c:pt>
                <c:pt idx="73">
                  <c:v>17.053857587180701</c:v>
                </c:pt>
                <c:pt idx="74">
                  <c:v>17.426092935308755</c:v>
                </c:pt>
                <c:pt idx="75">
                  <c:v>17.0409219283951</c:v>
                </c:pt>
                <c:pt idx="76">
                  <c:v>17.030911687400231</c:v>
                </c:pt>
                <c:pt idx="77">
                  <c:v>17.308242786240189</c:v>
                </c:pt>
                <c:pt idx="78">
                  <c:v>17.6342154425211</c:v>
                </c:pt>
                <c:pt idx="79">
                  <c:v>17.38984963930384</c:v>
                </c:pt>
                <c:pt idx="80">
                  <c:v>17.466119197977644</c:v>
                </c:pt>
                <c:pt idx="81">
                  <c:v>17.560219074016956</c:v>
                </c:pt>
                <c:pt idx="82">
                  <c:v>17.656861748368051</c:v>
                </c:pt>
                <c:pt idx="83">
                  <c:v>17.712914018930999</c:v>
                </c:pt>
                <c:pt idx="84">
                  <c:v>17.969625912424586</c:v>
                </c:pt>
                <c:pt idx="85">
                  <c:v>17.979353423308101</c:v>
                </c:pt>
                <c:pt idx="86">
                  <c:v>17.482352646524618</c:v>
                </c:pt>
                <c:pt idx="87">
                  <c:v>16.9722157738946</c:v>
                </c:pt>
                <c:pt idx="88">
                  <c:v>16.630342571198089</c:v>
                </c:pt>
                <c:pt idx="89">
                  <c:v>16.3580543637303</c:v>
                </c:pt>
                <c:pt idx="90">
                  <c:v>16.736125156796035</c:v>
                </c:pt>
                <c:pt idx="91">
                  <c:v>17.098352272734733</c:v>
                </c:pt>
                <c:pt idx="92">
                  <c:v>17.826872586552501</c:v>
                </c:pt>
                <c:pt idx="93">
                  <c:v>18.036496821150401</c:v>
                </c:pt>
                <c:pt idx="94">
                  <c:v>18.266943630046356</c:v>
                </c:pt>
                <c:pt idx="95">
                  <c:v>17.948135003834256</c:v>
                </c:pt>
                <c:pt idx="96">
                  <c:v>17.816774121809555</c:v>
                </c:pt>
                <c:pt idx="97">
                  <c:v>17.567499505228689</c:v>
                </c:pt>
                <c:pt idx="98">
                  <c:v>17.249835890406999</c:v>
                </c:pt>
                <c:pt idx="99">
                  <c:v>17.425999245627732</c:v>
                </c:pt>
                <c:pt idx="100">
                  <c:v>17.992412969223729</c:v>
                </c:pt>
                <c:pt idx="101">
                  <c:v>18.582187137846699</c:v>
                </c:pt>
                <c:pt idx="102">
                  <c:v>18.325306770268355</c:v>
                </c:pt>
                <c:pt idx="103">
                  <c:v>19.5145975937941</c:v>
                </c:pt>
                <c:pt idx="104">
                  <c:v>19.7849159837386</c:v>
                </c:pt>
                <c:pt idx="105">
                  <c:v>18.995816698979333</c:v>
                </c:pt>
                <c:pt idx="106">
                  <c:v>18.667152595377789</c:v>
                </c:pt>
                <c:pt idx="107">
                  <c:v>19.308599689250286</c:v>
                </c:pt>
                <c:pt idx="108">
                  <c:v>18.11405401315897</c:v>
                </c:pt>
                <c:pt idx="109">
                  <c:v>17.144001694493546</c:v>
                </c:pt>
                <c:pt idx="110">
                  <c:v>17.245727143711132</c:v>
                </c:pt>
                <c:pt idx="111">
                  <c:v>15.683046616073227</c:v>
                </c:pt>
                <c:pt idx="112">
                  <c:v>14.976387458456102</c:v>
                </c:pt>
                <c:pt idx="113">
                  <c:v>15.086479280646802</c:v>
                </c:pt>
                <c:pt idx="114">
                  <c:v>15.537700040489399</c:v>
                </c:pt>
                <c:pt idx="115">
                  <c:v>16.174149118447801</c:v>
                </c:pt>
                <c:pt idx="116">
                  <c:v>17.634112150592131</c:v>
                </c:pt>
                <c:pt idx="117">
                  <c:v>17.712056281960052</c:v>
                </c:pt>
                <c:pt idx="118">
                  <c:v>17.833993098035705</c:v>
                </c:pt>
                <c:pt idx="119">
                  <c:v>16.452169442498299</c:v>
                </c:pt>
                <c:pt idx="120">
                  <c:v>16.131350487123498</c:v>
                </c:pt>
                <c:pt idx="121">
                  <c:v>16.8720266532866</c:v>
                </c:pt>
                <c:pt idx="122">
                  <c:v>17.480420582428909</c:v>
                </c:pt>
                <c:pt idx="123">
                  <c:v>15.9622777023844</c:v>
                </c:pt>
                <c:pt idx="124">
                  <c:v>16.193010352994701</c:v>
                </c:pt>
                <c:pt idx="125">
                  <c:v>15.024245763698998</c:v>
                </c:pt>
                <c:pt idx="126">
                  <c:v>13.181397818419219</c:v>
                </c:pt>
                <c:pt idx="127">
                  <c:v>11.225972340870998</c:v>
                </c:pt>
                <c:pt idx="128">
                  <c:v>11.2684901341129</c:v>
                </c:pt>
                <c:pt idx="129">
                  <c:v>12.481632565158419</c:v>
                </c:pt>
                <c:pt idx="130">
                  <c:v>13.5801195443143</c:v>
                </c:pt>
                <c:pt idx="131">
                  <c:v>15.046906457054501</c:v>
                </c:pt>
                <c:pt idx="132">
                  <c:v>15.538703061588198</c:v>
                </c:pt>
                <c:pt idx="133">
                  <c:v>16.359859121830759</c:v>
                </c:pt>
                <c:pt idx="134">
                  <c:v>16.65755306465077</c:v>
                </c:pt>
                <c:pt idx="135">
                  <c:v>17.025302900473317</c:v>
                </c:pt>
                <c:pt idx="136">
                  <c:v>16.078318851593689</c:v>
                </c:pt>
                <c:pt idx="137">
                  <c:v>16.573333852561017</c:v>
                </c:pt>
                <c:pt idx="138">
                  <c:v>17.057610038192287</c:v>
                </c:pt>
                <c:pt idx="139">
                  <c:v>16.487144757970686</c:v>
                </c:pt>
                <c:pt idx="140">
                  <c:v>16.112717548324152</c:v>
                </c:pt>
                <c:pt idx="141">
                  <c:v>16.847628709669099</c:v>
                </c:pt>
                <c:pt idx="142">
                  <c:v>16.686306148738289</c:v>
                </c:pt>
                <c:pt idx="143">
                  <c:v>16.421679118899501</c:v>
                </c:pt>
                <c:pt idx="144">
                  <c:v>16.061123477767655</c:v>
                </c:pt>
                <c:pt idx="145">
                  <c:v>15.215754781417299</c:v>
                </c:pt>
                <c:pt idx="146">
                  <c:v>14.07195113267518</c:v>
                </c:pt>
                <c:pt idx="147">
                  <c:v>13.878032417578419</c:v>
                </c:pt>
                <c:pt idx="148">
                  <c:v>13.675702373380506</c:v>
                </c:pt>
                <c:pt idx="149">
                  <c:v>12.242348627290568</c:v>
                </c:pt>
                <c:pt idx="150">
                  <c:v>11.065517534795825</c:v>
                </c:pt>
                <c:pt idx="151">
                  <c:v>10.593136857182243</c:v>
                </c:pt>
                <c:pt idx="152">
                  <c:v>9.8962388023975496</c:v>
                </c:pt>
                <c:pt idx="153">
                  <c:v>10.402797080667021</c:v>
                </c:pt>
                <c:pt idx="154">
                  <c:v>12.509106233306641</c:v>
                </c:pt>
                <c:pt idx="155">
                  <c:v>14.807020764747101</c:v>
                </c:pt>
                <c:pt idx="156">
                  <c:v>16.627877320509835</c:v>
                </c:pt>
                <c:pt idx="157">
                  <c:v>18.248329138854089</c:v>
                </c:pt>
                <c:pt idx="158">
                  <c:v>18.523295337798999</c:v>
                </c:pt>
                <c:pt idx="159">
                  <c:v>18.073317434763233</c:v>
                </c:pt>
                <c:pt idx="160">
                  <c:v>17.652517575700344</c:v>
                </c:pt>
                <c:pt idx="161">
                  <c:v>17.018684395065687</c:v>
                </c:pt>
                <c:pt idx="162">
                  <c:v>17.3475852982695</c:v>
                </c:pt>
                <c:pt idx="163">
                  <c:v>17.690447655825686</c:v>
                </c:pt>
                <c:pt idx="164">
                  <c:v>18.399724081971939</c:v>
                </c:pt>
                <c:pt idx="165">
                  <c:v>18.769104671486499</c:v>
                </c:pt>
                <c:pt idx="166">
                  <c:v>18.934030775202501</c:v>
                </c:pt>
                <c:pt idx="167">
                  <c:v>17.521205875450505</c:v>
                </c:pt>
                <c:pt idx="168">
                  <c:v>17.022176348261851</c:v>
                </c:pt>
                <c:pt idx="169">
                  <c:v>17.127367680742498</c:v>
                </c:pt>
                <c:pt idx="170">
                  <c:v>17.297918981535886</c:v>
                </c:pt>
                <c:pt idx="171">
                  <c:v>16.4762636240634</c:v>
                </c:pt>
                <c:pt idx="172">
                  <c:v>16.591342335718789</c:v>
                </c:pt>
                <c:pt idx="173">
                  <c:v>16.351415691359598</c:v>
                </c:pt>
                <c:pt idx="174">
                  <c:v>15.53612076613638</c:v>
                </c:pt>
                <c:pt idx="175">
                  <c:v>14.9115951979751</c:v>
                </c:pt>
                <c:pt idx="176">
                  <c:v>14.984256639098323</c:v>
                </c:pt>
                <c:pt idx="177">
                  <c:v>15.0988978759754</c:v>
                </c:pt>
                <c:pt idx="178">
                  <c:v>15.333754745070999</c:v>
                </c:pt>
                <c:pt idx="179">
                  <c:v>16.216459445733889</c:v>
                </c:pt>
                <c:pt idx="180">
                  <c:v>16.354031364825101</c:v>
                </c:pt>
                <c:pt idx="181">
                  <c:v>17.719357629414951</c:v>
                </c:pt>
                <c:pt idx="182">
                  <c:v>19.128882719385601</c:v>
                </c:pt>
                <c:pt idx="183">
                  <c:v>20.187835668555451</c:v>
                </c:pt>
                <c:pt idx="184">
                  <c:v>20.606070067458255</c:v>
                </c:pt>
                <c:pt idx="185">
                  <c:v>19.203003827428986</c:v>
                </c:pt>
                <c:pt idx="186">
                  <c:v>18.6819247931852</c:v>
                </c:pt>
                <c:pt idx="187">
                  <c:v>17.910776201393489</c:v>
                </c:pt>
                <c:pt idx="188">
                  <c:v>16.895802530079752</c:v>
                </c:pt>
                <c:pt idx="189">
                  <c:v>16.018194797203101</c:v>
                </c:pt>
                <c:pt idx="190">
                  <c:v>17.1095725528128</c:v>
                </c:pt>
                <c:pt idx="191">
                  <c:v>16.969846573075909</c:v>
                </c:pt>
                <c:pt idx="192">
                  <c:v>16.956599780916488</c:v>
                </c:pt>
                <c:pt idx="193">
                  <c:v>17.247105180184501</c:v>
                </c:pt>
                <c:pt idx="194">
                  <c:v>16.981709448040487</c:v>
                </c:pt>
                <c:pt idx="195">
                  <c:v>16.019429422771687</c:v>
                </c:pt>
                <c:pt idx="196">
                  <c:v>15.9288068918198</c:v>
                </c:pt>
                <c:pt idx="197">
                  <c:v>14.693145374667919</c:v>
                </c:pt>
                <c:pt idx="198">
                  <c:v>16.684229513520233</c:v>
                </c:pt>
              </c:numCache>
            </c:numRef>
          </c:val>
        </c:ser>
        <c:marker val="1"/>
        <c:axId val="128209664"/>
        <c:axId val="128211200"/>
      </c:lineChart>
      <c:catAx>
        <c:axId val="128209664"/>
        <c:scaling>
          <c:orientation val="minMax"/>
        </c:scaling>
        <c:delete val="1"/>
        <c:axPos val="b"/>
        <c:numFmt formatCode="General" sourceLinked="1"/>
        <c:tickLblPos val="none"/>
        <c:crossAx val="128211200"/>
        <c:crosses val="autoZero"/>
        <c:auto val="1"/>
        <c:lblAlgn val="ctr"/>
        <c:lblOffset val="100"/>
      </c:catAx>
      <c:valAx>
        <c:axId val="128211200"/>
        <c:scaling>
          <c:orientation val="minMax"/>
        </c:scaling>
        <c:delete val="1"/>
        <c:axPos val="l"/>
        <c:numFmt formatCode="General" sourceLinked="1"/>
        <c:tickLblPos val="none"/>
        <c:crossAx val="128209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835160667032581"/>
          <c:y val="0.15465238831388103"/>
          <c:w val="0.60329678665934861"/>
          <c:h val="0.6906952233722386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rgbClr val="CCCC00"/>
              </a:solidFill>
            </a:ln>
          </c:spPr>
          <c:marker>
            <c:symbol val="none"/>
          </c:marker>
          <c:cat>
            <c:numRef>
              <c:f>Sheet1!$A$2:$A$200</c:f>
              <c:numCache>
                <c:formatCode>General</c:formatCode>
                <c:ptCount val="199"/>
              </c:numCache>
            </c:numRef>
          </c:cat>
          <c:val>
            <c:numRef>
              <c:f>Sheet1!$B$2:$B$200</c:f>
              <c:numCache>
                <c:formatCode>General</c:formatCode>
                <c:ptCount val="199"/>
                <c:pt idx="0">
                  <c:v>27.743652190450899</c:v>
                </c:pt>
                <c:pt idx="1">
                  <c:v>28.18903950657111</c:v>
                </c:pt>
                <c:pt idx="2">
                  <c:v>28.682557770878887</c:v>
                </c:pt>
                <c:pt idx="3">
                  <c:v>28.644487528732899</c:v>
                </c:pt>
                <c:pt idx="4">
                  <c:v>28.535987352383199</c:v>
                </c:pt>
                <c:pt idx="5">
                  <c:v>29.217004196273301</c:v>
                </c:pt>
                <c:pt idx="6">
                  <c:v>29.97152886206106</c:v>
                </c:pt>
                <c:pt idx="7">
                  <c:v>30.075461146898551</c:v>
                </c:pt>
                <c:pt idx="8">
                  <c:v>30.276842284934652</c:v>
                </c:pt>
                <c:pt idx="9">
                  <c:v>30.554309123410331</c:v>
                </c:pt>
                <c:pt idx="10">
                  <c:v>29.971904634077287</c:v>
                </c:pt>
                <c:pt idx="11">
                  <c:v>30.240784443366351</c:v>
                </c:pt>
                <c:pt idx="12">
                  <c:v>29.731879392746631</c:v>
                </c:pt>
                <c:pt idx="13">
                  <c:v>29.823709587403556</c:v>
                </c:pt>
                <c:pt idx="14">
                  <c:v>30.041611170728689</c:v>
                </c:pt>
                <c:pt idx="15">
                  <c:v>30.517506142923587</c:v>
                </c:pt>
                <c:pt idx="16">
                  <c:v>30.060198081813187</c:v>
                </c:pt>
                <c:pt idx="17">
                  <c:v>30.326188226027988</c:v>
                </c:pt>
                <c:pt idx="18">
                  <c:v>30.182804932110287</c:v>
                </c:pt>
                <c:pt idx="19">
                  <c:v>30.2222583587684</c:v>
                </c:pt>
                <c:pt idx="20">
                  <c:v>30.361399418780987</c:v>
                </c:pt>
                <c:pt idx="21">
                  <c:v>30.620099256355989</c:v>
                </c:pt>
                <c:pt idx="22">
                  <c:v>31.069857938953</c:v>
                </c:pt>
                <c:pt idx="23">
                  <c:v>31.922044180404956</c:v>
                </c:pt>
                <c:pt idx="24">
                  <c:v>32.1214422671721</c:v>
                </c:pt>
                <c:pt idx="25">
                  <c:v>31.511891994680852</c:v>
                </c:pt>
                <c:pt idx="26">
                  <c:v>31.467728976017689</c:v>
                </c:pt>
                <c:pt idx="27">
                  <c:v>31.2684517936245</c:v>
                </c:pt>
                <c:pt idx="28">
                  <c:v>31.210582792858201</c:v>
                </c:pt>
                <c:pt idx="29">
                  <c:v>31.101499956590601</c:v>
                </c:pt>
                <c:pt idx="30">
                  <c:v>31.016289546391089</c:v>
                </c:pt>
                <c:pt idx="31">
                  <c:v>30.946038301100586</c:v>
                </c:pt>
                <c:pt idx="32">
                  <c:v>30.764747230865609</c:v>
                </c:pt>
                <c:pt idx="33">
                  <c:v>29.912219618164151</c:v>
                </c:pt>
                <c:pt idx="34">
                  <c:v>29.970871674768599</c:v>
                </c:pt>
                <c:pt idx="35">
                  <c:v>30.656519092555687</c:v>
                </c:pt>
                <c:pt idx="36">
                  <c:v>30.712609502186655</c:v>
                </c:pt>
                <c:pt idx="37">
                  <c:v>30.8395537717841</c:v>
                </c:pt>
                <c:pt idx="38">
                  <c:v>30.897628942094101</c:v>
                </c:pt>
                <c:pt idx="39">
                  <c:v>30.900135948394102</c:v>
                </c:pt>
                <c:pt idx="40">
                  <c:v>30.454150119495747</c:v>
                </c:pt>
                <c:pt idx="41">
                  <c:v>30.752261167884935</c:v>
                </c:pt>
                <c:pt idx="42">
                  <c:v>30.822982847680599</c:v>
                </c:pt>
                <c:pt idx="43">
                  <c:v>31.560591511097499</c:v>
                </c:pt>
                <c:pt idx="44">
                  <c:v>31.649667524308388</c:v>
                </c:pt>
                <c:pt idx="45">
                  <c:v>32.210455768602799</c:v>
                </c:pt>
                <c:pt idx="46">
                  <c:v>31.747772058240088</c:v>
                </c:pt>
                <c:pt idx="47">
                  <c:v>31.930757041770356</c:v>
                </c:pt>
                <c:pt idx="48">
                  <c:v>32.075061756467797</c:v>
                </c:pt>
                <c:pt idx="49">
                  <c:v>31.6501321564919</c:v>
                </c:pt>
                <c:pt idx="50">
                  <c:v>31.247880016525787</c:v>
                </c:pt>
                <c:pt idx="51">
                  <c:v>31.720612528119652</c:v>
                </c:pt>
                <c:pt idx="52">
                  <c:v>30.947750749754501</c:v>
                </c:pt>
                <c:pt idx="53">
                  <c:v>30.190515457175</c:v>
                </c:pt>
                <c:pt idx="54">
                  <c:v>29.939418090783089</c:v>
                </c:pt>
                <c:pt idx="55">
                  <c:v>29.778830656035289</c:v>
                </c:pt>
                <c:pt idx="56">
                  <c:v>29.243563852475752</c:v>
                </c:pt>
                <c:pt idx="57">
                  <c:v>27.220046321143233</c:v>
                </c:pt>
                <c:pt idx="58">
                  <c:v>28.088344856178033</c:v>
                </c:pt>
                <c:pt idx="59">
                  <c:v>28.765589889827417</c:v>
                </c:pt>
                <c:pt idx="60">
                  <c:v>28.656114271444</c:v>
                </c:pt>
                <c:pt idx="61">
                  <c:v>28.984312120054501</c:v>
                </c:pt>
                <c:pt idx="62">
                  <c:v>31.573083638037787</c:v>
                </c:pt>
                <c:pt idx="63">
                  <c:v>30.711063144132705</c:v>
                </c:pt>
                <c:pt idx="64">
                  <c:v>30.328031732684501</c:v>
                </c:pt>
                <c:pt idx="65">
                  <c:v>30.358319335702756</c:v>
                </c:pt>
                <c:pt idx="66">
                  <c:v>30.35582416738773</c:v>
                </c:pt>
                <c:pt idx="67">
                  <c:v>30.491355425288852</c:v>
                </c:pt>
                <c:pt idx="68">
                  <c:v>31.028712977561877</c:v>
                </c:pt>
                <c:pt idx="69">
                  <c:v>30.645475557869887</c:v>
                </c:pt>
                <c:pt idx="70">
                  <c:v>31.349621043601189</c:v>
                </c:pt>
                <c:pt idx="71">
                  <c:v>31.550137320192601</c:v>
                </c:pt>
                <c:pt idx="72">
                  <c:v>30.871698128089935</c:v>
                </c:pt>
                <c:pt idx="73">
                  <c:v>30.374023725134801</c:v>
                </c:pt>
                <c:pt idx="74">
                  <c:v>31.222444999978489</c:v>
                </c:pt>
                <c:pt idx="75">
                  <c:v>30.505516710708356</c:v>
                </c:pt>
                <c:pt idx="76">
                  <c:v>30.305877945128799</c:v>
                </c:pt>
                <c:pt idx="77">
                  <c:v>30.884663749915902</c:v>
                </c:pt>
                <c:pt idx="78">
                  <c:v>31.391045242949499</c:v>
                </c:pt>
                <c:pt idx="79">
                  <c:v>30.838528776194099</c:v>
                </c:pt>
                <c:pt idx="80">
                  <c:v>30.968240341921589</c:v>
                </c:pt>
                <c:pt idx="81">
                  <c:v>31.069345159638299</c:v>
                </c:pt>
                <c:pt idx="82">
                  <c:v>31.237933419301299</c:v>
                </c:pt>
                <c:pt idx="83">
                  <c:v>31.2749312697193</c:v>
                </c:pt>
                <c:pt idx="84">
                  <c:v>32.012827260155198</c:v>
                </c:pt>
                <c:pt idx="85">
                  <c:v>32.224250732082979</c:v>
                </c:pt>
                <c:pt idx="86">
                  <c:v>31.484049900569694</c:v>
                </c:pt>
                <c:pt idx="87">
                  <c:v>30.777778680309087</c:v>
                </c:pt>
                <c:pt idx="88">
                  <c:v>30.233808822994646</c:v>
                </c:pt>
                <c:pt idx="89">
                  <c:v>29.443699100796955</c:v>
                </c:pt>
                <c:pt idx="90">
                  <c:v>30.094220449883899</c:v>
                </c:pt>
                <c:pt idx="91">
                  <c:v>30.622844789971289</c:v>
                </c:pt>
                <c:pt idx="92">
                  <c:v>31.936739139272344</c:v>
                </c:pt>
                <c:pt idx="93">
                  <c:v>32.560574320886502</c:v>
                </c:pt>
                <c:pt idx="94">
                  <c:v>33.066175920862513</c:v>
                </c:pt>
                <c:pt idx="95">
                  <c:v>32.520468842470827</c:v>
                </c:pt>
                <c:pt idx="96">
                  <c:v>32.435222792167011</c:v>
                </c:pt>
                <c:pt idx="97">
                  <c:v>31.850937547899299</c:v>
                </c:pt>
                <c:pt idx="98">
                  <c:v>31.212208430117499</c:v>
                </c:pt>
                <c:pt idx="99">
                  <c:v>31.569502182467833</c:v>
                </c:pt>
                <c:pt idx="100">
                  <c:v>32.6750976325172</c:v>
                </c:pt>
                <c:pt idx="101">
                  <c:v>33.616107522019902</c:v>
                </c:pt>
                <c:pt idx="102">
                  <c:v>33.268643091506803</c:v>
                </c:pt>
                <c:pt idx="103">
                  <c:v>35.169896851496944</c:v>
                </c:pt>
                <c:pt idx="104">
                  <c:v>35.459309702129978</c:v>
                </c:pt>
                <c:pt idx="105">
                  <c:v>33.9054483005336</c:v>
                </c:pt>
                <c:pt idx="106">
                  <c:v>33.442010649992604</c:v>
                </c:pt>
                <c:pt idx="107">
                  <c:v>35.003768097754595</c:v>
                </c:pt>
                <c:pt idx="108">
                  <c:v>33.126302106054411</c:v>
                </c:pt>
                <c:pt idx="109">
                  <c:v>31.920049564455756</c:v>
                </c:pt>
                <c:pt idx="110">
                  <c:v>32.233925435447496</c:v>
                </c:pt>
                <c:pt idx="111">
                  <c:v>29.532035257669786</c:v>
                </c:pt>
                <c:pt idx="112">
                  <c:v>27.947206624782787</c:v>
                </c:pt>
                <c:pt idx="113">
                  <c:v>28.150339719381186</c:v>
                </c:pt>
                <c:pt idx="114">
                  <c:v>28.536476898399286</c:v>
                </c:pt>
                <c:pt idx="115">
                  <c:v>29.726673023439087</c:v>
                </c:pt>
                <c:pt idx="116">
                  <c:v>32.268045202471349</c:v>
                </c:pt>
                <c:pt idx="117">
                  <c:v>32.244927556329394</c:v>
                </c:pt>
                <c:pt idx="118">
                  <c:v>32.557277079651513</c:v>
                </c:pt>
                <c:pt idx="119">
                  <c:v>30.2744075297976</c:v>
                </c:pt>
                <c:pt idx="120">
                  <c:v>29.5558901815604</c:v>
                </c:pt>
                <c:pt idx="121">
                  <c:v>30.918730550726117</c:v>
                </c:pt>
                <c:pt idx="122">
                  <c:v>31.775454312664888</c:v>
                </c:pt>
                <c:pt idx="123">
                  <c:v>28.645942482278187</c:v>
                </c:pt>
                <c:pt idx="124">
                  <c:v>28.789605087174589</c:v>
                </c:pt>
                <c:pt idx="125">
                  <c:v>26.998073575553917</c:v>
                </c:pt>
                <c:pt idx="126">
                  <c:v>23.973652480235486</c:v>
                </c:pt>
                <c:pt idx="127">
                  <c:v>20.661769792899531</c:v>
                </c:pt>
                <c:pt idx="128">
                  <c:v>20.865904153612131</c:v>
                </c:pt>
                <c:pt idx="129">
                  <c:v>22.894102000947289</c:v>
                </c:pt>
                <c:pt idx="130">
                  <c:v>24.203208983298605</c:v>
                </c:pt>
                <c:pt idx="131">
                  <c:v>26.1259308271827</c:v>
                </c:pt>
                <c:pt idx="132">
                  <c:v>26.379699666100887</c:v>
                </c:pt>
                <c:pt idx="133">
                  <c:v>27.460474770548402</c:v>
                </c:pt>
                <c:pt idx="134">
                  <c:v>27.938062559850888</c:v>
                </c:pt>
                <c:pt idx="135">
                  <c:v>28.505442743195132</c:v>
                </c:pt>
                <c:pt idx="136">
                  <c:v>26.528867650669799</c:v>
                </c:pt>
                <c:pt idx="137">
                  <c:v>27.580921365914801</c:v>
                </c:pt>
                <c:pt idx="138">
                  <c:v>28.3387164056264</c:v>
                </c:pt>
                <c:pt idx="139">
                  <c:v>26.994474369764699</c:v>
                </c:pt>
                <c:pt idx="140">
                  <c:v>26.027692121580188</c:v>
                </c:pt>
                <c:pt idx="141">
                  <c:v>27.423264610560587</c:v>
                </c:pt>
                <c:pt idx="142">
                  <c:v>27.160657587742602</c:v>
                </c:pt>
                <c:pt idx="143">
                  <c:v>26.768959135075889</c:v>
                </c:pt>
                <c:pt idx="144">
                  <c:v>26.348702831367493</c:v>
                </c:pt>
                <c:pt idx="145">
                  <c:v>25.753220683521633</c:v>
                </c:pt>
                <c:pt idx="146">
                  <c:v>24.221392466590601</c:v>
                </c:pt>
                <c:pt idx="147">
                  <c:v>24.215190134372087</c:v>
                </c:pt>
                <c:pt idx="148">
                  <c:v>24.120844574811699</c:v>
                </c:pt>
                <c:pt idx="149">
                  <c:v>21.922972201735909</c:v>
                </c:pt>
                <c:pt idx="150">
                  <c:v>19.5434646617908</c:v>
                </c:pt>
                <c:pt idx="151">
                  <c:v>18.921126546633133</c:v>
                </c:pt>
                <c:pt idx="152">
                  <c:v>17.692386255276688</c:v>
                </c:pt>
                <c:pt idx="153">
                  <c:v>18.679980570574099</c:v>
                </c:pt>
                <c:pt idx="154">
                  <c:v>22.310162776566099</c:v>
                </c:pt>
                <c:pt idx="155">
                  <c:v>26.688411875504244</c:v>
                </c:pt>
                <c:pt idx="156">
                  <c:v>29.840905397081698</c:v>
                </c:pt>
                <c:pt idx="157">
                  <c:v>32.792817751895697</c:v>
                </c:pt>
                <c:pt idx="158">
                  <c:v>33.489751382158303</c:v>
                </c:pt>
                <c:pt idx="159">
                  <c:v>33.22321973899161</c:v>
                </c:pt>
                <c:pt idx="160">
                  <c:v>32.341114296013096</c:v>
                </c:pt>
                <c:pt idx="161">
                  <c:v>31.356777619000447</c:v>
                </c:pt>
                <c:pt idx="162">
                  <c:v>32.032076965159163</c:v>
                </c:pt>
                <c:pt idx="163">
                  <c:v>32.6216248675752</c:v>
                </c:pt>
                <c:pt idx="164">
                  <c:v>33.874753309193096</c:v>
                </c:pt>
                <c:pt idx="165">
                  <c:v>34.710128020047911</c:v>
                </c:pt>
                <c:pt idx="166">
                  <c:v>34.840270990166204</c:v>
                </c:pt>
                <c:pt idx="167">
                  <c:v>32.201641962278799</c:v>
                </c:pt>
                <c:pt idx="168">
                  <c:v>30.865559281559317</c:v>
                </c:pt>
                <c:pt idx="169">
                  <c:v>30.363234951333556</c:v>
                </c:pt>
                <c:pt idx="170">
                  <c:v>29.917458015403547</c:v>
                </c:pt>
                <c:pt idx="171">
                  <c:v>28.141642982561009</c:v>
                </c:pt>
                <c:pt idx="172">
                  <c:v>28.287142483597144</c:v>
                </c:pt>
                <c:pt idx="173">
                  <c:v>27.9724585646645</c:v>
                </c:pt>
                <c:pt idx="174">
                  <c:v>26.684980921044652</c:v>
                </c:pt>
                <c:pt idx="175">
                  <c:v>25.848695276775217</c:v>
                </c:pt>
                <c:pt idx="176">
                  <c:v>25.667143468021099</c:v>
                </c:pt>
                <c:pt idx="177">
                  <c:v>25.708086434375744</c:v>
                </c:pt>
                <c:pt idx="178">
                  <c:v>25.772047849079833</c:v>
                </c:pt>
                <c:pt idx="179">
                  <c:v>27.383567209634286</c:v>
                </c:pt>
                <c:pt idx="180">
                  <c:v>27.595722916387544</c:v>
                </c:pt>
                <c:pt idx="181">
                  <c:v>30.440478468733687</c:v>
                </c:pt>
                <c:pt idx="182">
                  <c:v>33.028369467088098</c:v>
                </c:pt>
                <c:pt idx="183">
                  <c:v>35.3631670038517</c:v>
                </c:pt>
                <c:pt idx="184">
                  <c:v>36.009014027202213</c:v>
                </c:pt>
                <c:pt idx="185">
                  <c:v>33.645718427812298</c:v>
                </c:pt>
                <c:pt idx="186">
                  <c:v>32.748767876476599</c:v>
                </c:pt>
                <c:pt idx="187">
                  <c:v>31.4911243572625</c:v>
                </c:pt>
                <c:pt idx="188">
                  <c:v>29.685986454306505</c:v>
                </c:pt>
                <c:pt idx="189">
                  <c:v>28.134550905855235</c:v>
                </c:pt>
                <c:pt idx="190">
                  <c:v>30.007999079163852</c:v>
                </c:pt>
                <c:pt idx="191">
                  <c:v>29.652598026330601</c:v>
                </c:pt>
                <c:pt idx="192">
                  <c:v>29.5235734631265</c:v>
                </c:pt>
                <c:pt idx="193">
                  <c:v>30.093909864208605</c:v>
                </c:pt>
                <c:pt idx="194">
                  <c:v>29.848794992750356</c:v>
                </c:pt>
                <c:pt idx="195">
                  <c:v>28.451939165617805</c:v>
                </c:pt>
                <c:pt idx="196">
                  <c:v>28.344164974858735</c:v>
                </c:pt>
                <c:pt idx="197">
                  <c:v>26.449208142429889</c:v>
                </c:pt>
                <c:pt idx="198">
                  <c:v>29.34634193958356</c:v>
                </c:pt>
              </c:numCache>
            </c:numRef>
          </c:val>
        </c:ser>
        <c:marker val="1"/>
        <c:axId val="128943232"/>
        <c:axId val="128944768"/>
      </c:lineChart>
      <c:catAx>
        <c:axId val="128943232"/>
        <c:scaling>
          <c:orientation val="minMax"/>
        </c:scaling>
        <c:delete val="1"/>
        <c:axPos val="b"/>
        <c:numFmt formatCode="General" sourceLinked="1"/>
        <c:tickLblPos val="none"/>
        <c:crossAx val="128944768"/>
        <c:crosses val="autoZero"/>
        <c:auto val="1"/>
        <c:lblAlgn val="ctr"/>
        <c:lblOffset val="100"/>
      </c:catAx>
      <c:valAx>
        <c:axId val="128944768"/>
        <c:scaling>
          <c:orientation val="minMax"/>
        </c:scaling>
        <c:delete val="1"/>
        <c:axPos val="l"/>
        <c:numFmt formatCode="General" sourceLinked="1"/>
        <c:tickLblPos val="none"/>
        <c:crossAx val="1289432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</c:spPr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9</c:v>
                </c:pt>
                <c:pt idx="14">
                  <c:v>12</c:v>
                </c:pt>
                <c:pt idx="15">
                  <c:v>10</c:v>
                </c:pt>
                <c:pt idx="16">
                  <c:v>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gapWidth val="0"/>
        <c:axId val="126590336"/>
        <c:axId val="126621184"/>
      </c:barChart>
      <c:catAx>
        <c:axId val="126590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CSI Amplitude Bins</a:t>
                </a:r>
              </a:p>
            </c:rich>
          </c:tx>
          <c:layout/>
        </c:title>
        <c:numFmt formatCode="General" sourceLinked="1"/>
        <c:tickLblPos val="nextTo"/>
        <c:crossAx val="126621184"/>
        <c:crosses val="autoZero"/>
        <c:auto val="1"/>
        <c:lblAlgn val="ctr"/>
        <c:lblOffset val="100"/>
        <c:tickLblSkip val="5"/>
      </c:catAx>
      <c:valAx>
        <c:axId val="1266211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</c:title>
        <c:numFmt formatCode="General" sourceLinked="1"/>
        <c:tickLblPos val="nextTo"/>
        <c:crossAx val="126590336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>
                  <a:lumMod val="50000"/>
                </a:schemeClr>
              </a:solidFill>
            </a:ln>
          </c:spPr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14</c:v>
                </c:pt>
                <c:pt idx="11">
                  <c:v>13</c:v>
                </c:pt>
                <c:pt idx="12">
                  <c:v>10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gapWidth val="0"/>
        <c:axId val="126669568"/>
        <c:axId val="126671488"/>
      </c:barChart>
      <c:catAx>
        <c:axId val="126669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CSI Amplitude Bins</a:t>
                </a:r>
              </a:p>
            </c:rich>
          </c:tx>
          <c:layout/>
        </c:title>
        <c:numFmt formatCode="General" sourceLinked="1"/>
        <c:tickLblPos val="nextTo"/>
        <c:crossAx val="126671488"/>
        <c:crosses val="autoZero"/>
        <c:auto val="1"/>
        <c:lblAlgn val="ctr"/>
        <c:lblOffset val="100"/>
        <c:tickLblSkip val="5"/>
      </c:catAx>
      <c:valAx>
        <c:axId val="1266714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</c:title>
        <c:numFmt formatCode="General" sourceLinked="1"/>
        <c:tickLblPos val="nextTo"/>
        <c:crossAx val="126669568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5856572615923"/>
          <c:y val="7.9947916666666674E-2"/>
          <c:w val="0.80278078521434826"/>
          <c:h val="0.721805692257218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Raw data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Sheet1!$A$2:$A$94</c:f>
              <c:numCache>
                <c:formatCode>General</c:formatCode>
                <c:ptCount val="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</c:numCache>
            </c:numRef>
          </c:cat>
          <c:val>
            <c:numRef>
              <c:f>Sheet1!$B$2:$B$94</c:f>
              <c:numCache>
                <c:formatCode>General</c:formatCode>
                <c:ptCount val="93"/>
                <c:pt idx="0">
                  <c:v>31.462635219999949</c:v>
                </c:pt>
                <c:pt idx="1">
                  <c:v>31.888244619999966</c:v>
                </c:pt>
                <c:pt idx="2">
                  <c:v>30.626275820000025</c:v>
                </c:pt>
                <c:pt idx="3">
                  <c:v>27.951628829999986</c:v>
                </c:pt>
                <c:pt idx="4">
                  <c:v>25.26125979</c:v>
                </c:pt>
                <c:pt idx="5">
                  <c:v>25.063535249999969</c:v>
                </c:pt>
                <c:pt idx="6">
                  <c:v>26.064370700000001</c:v>
                </c:pt>
                <c:pt idx="7">
                  <c:v>26.251829600000001</c:v>
                </c:pt>
                <c:pt idx="8">
                  <c:v>27.532510849999969</c:v>
                </c:pt>
                <c:pt idx="9">
                  <c:v>28.61546367</c:v>
                </c:pt>
                <c:pt idx="10">
                  <c:v>31.099821250000005</c:v>
                </c:pt>
                <c:pt idx="11">
                  <c:v>30.967662649999969</c:v>
                </c:pt>
                <c:pt idx="12">
                  <c:v>30.477363130000001</c:v>
                </c:pt>
                <c:pt idx="13">
                  <c:v>28.132555920000037</c:v>
                </c:pt>
                <c:pt idx="14">
                  <c:v>26.896238669999999</c:v>
                </c:pt>
                <c:pt idx="15">
                  <c:v>25.016742700000002</c:v>
                </c:pt>
                <c:pt idx="16">
                  <c:v>24.049355330000001</c:v>
                </c:pt>
                <c:pt idx="17">
                  <c:v>23.407017419999999</c:v>
                </c:pt>
                <c:pt idx="18">
                  <c:v>24.400910629999988</c:v>
                </c:pt>
                <c:pt idx="19">
                  <c:v>22.92618805</c:v>
                </c:pt>
                <c:pt idx="20">
                  <c:v>22.045535219999969</c:v>
                </c:pt>
                <c:pt idx="21">
                  <c:v>21.573325400000005</c:v>
                </c:pt>
                <c:pt idx="22">
                  <c:v>21.121111809999999</c:v>
                </c:pt>
                <c:pt idx="23">
                  <c:v>19.438471159999999</c:v>
                </c:pt>
                <c:pt idx="24">
                  <c:v>20.48095193</c:v>
                </c:pt>
                <c:pt idx="25">
                  <c:v>20.897065949999998</c:v>
                </c:pt>
                <c:pt idx="26">
                  <c:v>20.136492969999999</c:v>
                </c:pt>
                <c:pt idx="27">
                  <c:v>19.16514808999997</c:v>
                </c:pt>
                <c:pt idx="28">
                  <c:v>19.549542789999961</c:v>
                </c:pt>
                <c:pt idx="29">
                  <c:v>19.324028660000025</c:v>
                </c:pt>
                <c:pt idx="30">
                  <c:v>20.309101710000029</c:v>
                </c:pt>
                <c:pt idx="31">
                  <c:v>22.33204417</c:v>
                </c:pt>
                <c:pt idx="32">
                  <c:v>25.534492820000001</c:v>
                </c:pt>
                <c:pt idx="33">
                  <c:v>27.73143668999997</c:v>
                </c:pt>
                <c:pt idx="34">
                  <c:v>30.029106029999987</c:v>
                </c:pt>
                <c:pt idx="35">
                  <c:v>31.172427529999986</c:v>
                </c:pt>
                <c:pt idx="36">
                  <c:v>32.465325120000067</c:v>
                </c:pt>
                <c:pt idx="37">
                  <c:v>32.68071244000005</c:v>
                </c:pt>
                <c:pt idx="38">
                  <c:v>32.372633210000011</c:v>
                </c:pt>
                <c:pt idx="39">
                  <c:v>32.59716358</c:v>
                </c:pt>
                <c:pt idx="40">
                  <c:v>32.87920381</c:v>
                </c:pt>
                <c:pt idx="41">
                  <c:v>33.259946740000011</c:v>
                </c:pt>
                <c:pt idx="42">
                  <c:v>33.327074269999997</c:v>
                </c:pt>
                <c:pt idx="43">
                  <c:v>34.141019530000001</c:v>
                </c:pt>
                <c:pt idx="44">
                  <c:v>31.198226029999987</c:v>
                </c:pt>
                <c:pt idx="45">
                  <c:v>30.31674332</c:v>
                </c:pt>
                <c:pt idx="46">
                  <c:v>30.628617289999969</c:v>
                </c:pt>
                <c:pt idx="47">
                  <c:v>31.246825789999999</c:v>
                </c:pt>
                <c:pt idx="48">
                  <c:v>30.005503379999968</c:v>
                </c:pt>
                <c:pt idx="49">
                  <c:v>32.367767919999999</c:v>
                </c:pt>
                <c:pt idx="50">
                  <c:v>33.447473589999994</c:v>
                </c:pt>
                <c:pt idx="51">
                  <c:v>33.05169925999995</c:v>
                </c:pt>
                <c:pt idx="52">
                  <c:v>33.07219765</c:v>
                </c:pt>
                <c:pt idx="53">
                  <c:v>33.142374140000058</c:v>
                </c:pt>
                <c:pt idx="54">
                  <c:v>32.11452234000005</c:v>
                </c:pt>
                <c:pt idx="55">
                  <c:v>30.760605929999986</c:v>
                </c:pt>
                <c:pt idx="56">
                  <c:v>30.277166319999999</c:v>
                </c:pt>
                <c:pt idx="57">
                  <c:v>28.421934690000001</c:v>
                </c:pt>
                <c:pt idx="58">
                  <c:v>28.648630879999949</c:v>
                </c:pt>
                <c:pt idx="59">
                  <c:v>29.934454689999999</c:v>
                </c:pt>
                <c:pt idx="60">
                  <c:v>31.268880339999971</c:v>
                </c:pt>
                <c:pt idx="61">
                  <c:v>31.854661340000025</c:v>
                </c:pt>
                <c:pt idx="62">
                  <c:v>29.898021450000005</c:v>
                </c:pt>
                <c:pt idx="63">
                  <c:v>30.099369879999969</c:v>
                </c:pt>
                <c:pt idx="64">
                  <c:v>29.949952469999999</c:v>
                </c:pt>
                <c:pt idx="65">
                  <c:v>29.11061484</c:v>
                </c:pt>
                <c:pt idx="66">
                  <c:v>28.109765589999999</c:v>
                </c:pt>
                <c:pt idx="67">
                  <c:v>29.6983535</c:v>
                </c:pt>
                <c:pt idx="68">
                  <c:v>29.168585709999999</c:v>
                </c:pt>
                <c:pt idx="69">
                  <c:v>29.1672391</c:v>
                </c:pt>
                <c:pt idx="70">
                  <c:v>29.784819949999989</c:v>
                </c:pt>
                <c:pt idx="71">
                  <c:v>29.721841080000001</c:v>
                </c:pt>
                <c:pt idx="72">
                  <c:v>28.162872799999999</c:v>
                </c:pt>
                <c:pt idx="73">
                  <c:v>28.362951500000001</c:v>
                </c:pt>
                <c:pt idx="74">
                  <c:v>26.06888644</c:v>
                </c:pt>
                <c:pt idx="75">
                  <c:v>30.473755539999974</c:v>
                </c:pt>
                <c:pt idx="76">
                  <c:v>29.934454689999999</c:v>
                </c:pt>
                <c:pt idx="77">
                  <c:v>31.268880339999971</c:v>
                </c:pt>
                <c:pt idx="78">
                  <c:v>31.854661340000025</c:v>
                </c:pt>
                <c:pt idx="79">
                  <c:v>29.898021450000005</c:v>
                </c:pt>
                <c:pt idx="80">
                  <c:v>30.099369879999969</c:v>
                </c:pt>
                <c:pt idx="81">
                  <c:v>29.949952469999999</c:v>
                </c:pt>
                <c:pt idx="82">
                  <c:v>29.11061484</c:v>
                </c:pt>
                <c:pt idx="83">
                  <c:v>28.109765589999999</c:v>
                </c:pt>
                <c:pt idx="84">
                  <c:v>29.6983535</c:v>
                </c:pt>
                <c:pt idx="85">
                  <c:v>29.168585709999999</c:v>
                </c:pt>
                <c:pt idx="86">
                  <c:v>29.1672391</c:v>
                </c:pt>
                <c:pt idx="87">
                  <c:v>29.784819949999989</c:v>
                </c:pt>
                <c:pt idx="88">
                  <c:v>29.721841080000001</c:v>
                </c:pt>
                <c:pt idx="89">
                  <c:v>28.162872799999999</c:v>
                </c:pt>
                <c:pt idx="90">
                  <c:v>28.362951500000001</c:v>
                </c:pt>
                <c:pt idx="91">
                  <c:v>26.06888644</c:v>
                </c:pt>
                <c:pt idx="92">
                  <c:v>30.473755539999974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Quantized data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Sheet1!$A$2:$A$94</c:f>
              <c:numCache>
                <c:formatCode>General</c:formatCode>
                <c:ptCount val="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</c:numCache>
            </c:numRef>
          </c:cat>
          <c:val>
            <c:numRef>
              <c:f>Sheet1!$C$2:$C$94</c:f>
              <c:numCache>
                <c:formatCode>General</c:formatCode>
                <c:ptCount val="9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30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30</c:v>
                </c:pt>
                <c:pt idx="9">
                  <c:v>30</c:v>
                </c:pt>
                <c:pt idx="10">
                  <c:v>33</c:v>
                </c:pt>
                <c:pt idx="11">
                  <c:v>33</c:v>
                </c:pt>
                <c:pt idx="12">
                  <c:v>33</c:v>
                </c:pt>
                <c:pt idx="13">
                  <c:v>30</c:v>
                </c:pt>
                <c:pt idx="14">
                  <c:v>27</c:v>
                </c:pt>
                <c:pt idx="15">
                  <c:v>27</c:v>
                </c:pt>
                <c:pt idx="16">
                  <c:v>27</c:v>
                </c:pt>
                <c:pt idx="17">
                  <c:v>24</c:v>
                </c:pt>
                <c:pt idx="18">
                  <c:v>27</c:v>
                </c:pt>
                <c:pt idx="19">
                  <c:v>24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21</c:v>
                </c:pt>
                <c:pt idx="24">
                  <c:v>21</c:v>
                </c:pt>
                <c:pt idx="25">
                  <c:v>21</c:v>
                </c:pt>
                <c:pt idx="26">
                  <c:v>21</c:v>
                </c:pt>
                <c:pt idx="27">
                  <c:v>21</c:v>
                </c:pt>
                <c:pt idx="28">
                  <c:v>21</c:v>
                </c:pt>
                <c:pt idx="29">
                  <c:v>21</c:v>
                </c:pt>
                <c:pt idx="30">
                  <c:v>21</c:v>
                </c:pt>
                <c:pt idx="31">
                  <c:v>24</c:v>
                </c:pt>
                <c:pt idx="32">
                  <c:v>27</c:v>
                </c:pt>
                <c:pt idx="33">
                  <c:v>30</c:v>
                </c:pt>
                <c:pt idx="34">
                  <c:v>33</c:v>
                </c:pt>
                <c:pt idx="35">
                  <c:v>33</c:v>
                </c:pt>
                <c:pt idx="36">
                  <c:v>33</c:v>
                </c:pt>
                <c:pt idx="37">
                  <c:v>33</c:v>
                </c:pt>
                <c:pt idx="38">
                  <c:v>33</c:v>
                </c:pt>
                <c:pt idx="39">
                  <c:v>33</c:v>
                </c:pt>
                <c:pt idx="40">
                  <c:v>33</c:v>
                </c:pt>
                <c:pt idx="41">
                  <c:v>36</c:v>
                </c:pt>
                <c:pt idx="42">
                  <c:v>36</c:v>
                </c:pt>
                <c:pt idx="43">
                  <c:v>36</c:v>
                </c:pt>
                <c:pt idx="44">
                  <c:v>33</c:v>
                </c:pt>
                <c:pt idx="45">
                  <c:v>33</c:v>
                </c:pt>
                <c:pt idx="46">
                  <c:v>33</c:v>
                </c:pt>
                <c:pt idx="47">
                  <c:v>33</c:v>
                </c:pt>
                <c:pt idx="48">
                  <c:v>33</c:v>
                </c:pt>
                <c:pt idx="49">
                  <c:v>33</c:v>
                </c:pt>
                <c:pt idx="50">
                  <c:v>36</c:v>
                </c:pt>
                <c:pt idx="51">
                  <c:v>36</c:v>
                </c:pt>
                <c:pt idx="52">
                  <c:v>36</c:v>
                </c:pt>
                <c:pt idx="53">
                  <c:v>36</c:v>
                </c:pt>
                <c:pt idx="54">
                  <c:v>33</c:v>
                </c:pt>
                <c:pt idx="55">
                  <c:v>33</c:v>
                </c:pt>
                <c:pt idx="56">
                  <c:v>33</c:v>
                </c:pt>
                <c:pt idx="57">
                  <c:v>30</c:v>
                </c:pt>
                <c:pt idx="58">
                  <c:v>30</c:v>
                </c:pt>
                <c:pt idx="59">
                  <c:v>30</c:v>
                </c:pt>
                <c:pt idx="60">
                  <c:v>33</c:v>
                </c:pt>
                <c:pt idx="61">
                  <c:v>33</c:v>
                </c:pt>
                <c:pt idx="62">
                  <c:v>30</c:v>
                </c:pt>
                <c:pt idx="63">
                  <c:v>33</c:v>
                </c:pt>
                <c:pt idx="64">
                  <c:v>30</c:v>
                </c:pt>
                <c:pt idx="65">
                  <c:v>30</c:v>
                </c:pt>
                <c:pt idx="66">
                  <c:v>30</c:v>
                </c:pt>
                <c:pt idx="67">
                  <c:v>30</c:v>
                </c:pt>
                <c:pt idx="68">
                  <c:v>30</c:v>
                </c:pt>
                <c:pt idx="69">
                  <c:v>30</c:v>
                </c:pt>
                <c:pt idx="70">
                  <c:v>30</c:v>
                </c:pt>
                <c:pt idx="71">
                  <c:v>30</c:v>
                </c:pt>
                <c:pt idx="72">
                  <c:v>30</c:v>
                </c:pt>
                <c:pt idx="73">
                  <c:v>30</c:v>
                </c:pt>
                <c:pt idx="74">
                  <c:v>27</c:v>
                </c:pt>
                <c:pt idx="75">
                  <c:v>33</c:v>
                </c:pt>
                <c:pt idx="76">
                  <c:v>30</c:v>
                </c:pt>
                <c:pt idx="77">
                  <c:v>33</c:v>
                </c:pt>
                <c:pt idx="78">
                  <c:v>33</c:v>
                </c:pt>
                <c:pt idx="79">
                  <c:v>30</c:v>
                </c:pt>
                <c:pt idx="80">
                  <c:v>33</c:v>
                </c:pt>
                <c:pt idx="81">
                  <c:v>30</c:v>
                </c:pt>
                <c:pt idx="82">
                  <c:v>30</c:v>
                </c:pt>
                <c:pt idx="83">
                  <c:v>30</c:v>
                </c:pt>
                <c:pt idx="84">
                  <c:v>30</c:v>
                </c:pt>
                <c:pt idx="85">
                  <c:v>30</c:v>
                </c:pt>
                <c:pt idx="86">
                  <c:v>30</c:v>
                </c:pt>
                <c:pt idx="87">
                  <c:v>30</c:v>
                </c:pt>
                <c:pt idx="88">
                  <c:v>30</c:v>
                </c:pt>
                <c:pt idx="89">
                  <c:v>30</c:v>
                </c:pt>
                <c:pt idx="90">
                  <c:v>30</c:v>
                </c:pt>
                <c:pt idx="91">
                  <c:v>27</c:v>
                </c:pt>
                <c:pt idx="92">
                  <c:v>33</c:v>
                </c:pt>
              </c:numCache>
            </c:numRef>
          </c:val>
        </c:ser>
        <c:marker val="1"/>
        <c:axId val="128328832"/>
        <c:axId val="128330368"/>
      </c:lineChart>
      <c:catAx>
        <c:axId val="1283288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8330368"/>
        <c:crosses val="autoZero"/>
        <c:auto val="1"/>
        <c:lblAlgn val="ctr"/>
        <c:lblOffset val="100"/>
        <c:tickLblSkip val="20"/>
        <c:tickMarkSkip val="20"/>
      </c:catAx>
      <c:valAx>
        <c:axId val="128330368"/>
        <c:scaling>
          <c:orientation val="minMax"/>
        </c:scaling>
        <c:delete val="1"/>
        <c:axPos val="l"/>
        <c:numFmt formatCode="General" sourceLinked="1"/>
        <c:tickLblPos val="none"/>
        <c:crossAx val="128328832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8531250000000078"/>
          <c:y val="0.51089115813648378"/>
          <c:w val="0.54524305555555563"/>
          <c:h val="0.25331036745406887"/>
        </c:manualLayout>
      </c:layout>
      <c:overlay val="1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>
                  <a:lumMod val="50000"/>
                </a:schemeClr>
              </a:solidFill>
            </a:ln>
          </c:spPr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14</c:v>
                </c:pt>
                <c:pt idx="11">
                  <c:v>13</c:v>
                </c:pt>
                <c:pt idx="12">
                  <c:v>10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gapWidth val="0"/>
        <c:axId val="128552960"/>
        <c:axId val="128554880"/>
      </c:barChart>
      <c:catAx>
        <c:axId val="1285529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CSI Amplitude Bins</a:t>
                </a:r>
              </a:p>
            </c:rich>
          </c:tx>
          <c:layout>
            <c:manualLayout>
              <c:xMode val="edge"/>
              <c:yMode val="edge"/>
              <c:x val="0.30782702062833622"/>
              <c:y val="0.77984496124031089"/>
            </c:manualLayout>
          </c:layout>
        </c:title>
        <c:numFmt formatCode="General" sourceLinked="1"/>
        <c:tickLblPos val="none"/>
        <c:crossAx val="128554880"/>
        <c:crosses val="autoZero"/>
        <c:auto val="1"/>
        <c:lblAlgn val="ctr"/>
        <c:lblOffset val="100"/>
        <c:tickLblSkip val="5"/>
        <c:tickMarkSkip val="5"/>
      </c:catAx>
      <c:valAx>
        <c:axId val="12855488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>
            <c:manualLayout>
              <c:xMode val="edge"/>
              <c:yMode val="edge"/>
              <c:x val="5.7429336291722942E-2"/>
              <c:y val="0.1787529756454862"/>
            </c:manualLayout>
          </c:layout>
        </c:title>
        <c:numFmt formatCode="General" sourceLinked="1"/>
        <c:tickLblPos val="none"/>
        <c:crossAx val="128552960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CSI measurements</a:t>
            </a:r>
            <a:endParaRPr lang="en-US" dirty="0"/>
          </a:p>
        </c:rich>
      </c:tx>
      <c:layout>
        <c:manualLayout>
          <c:xMode val="edge"/>
          <c:yMode val="edge"/>
          <c:x val="0.27882524490838612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1821101130916359"/>
          <c:y val="0.13296981271149563"/>
          <c:w val="0.84165562065377686"/>
          <c:h val="0.6152740085547411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>
                  <a:lumMod val="50000"/>
                </a:schemeClr>
              </a:solidFill>
            </a:ln>
          </c:spPr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14</c:v>
                </c:pt>
                <c:pt idx="11">
                  <c:v>13</c:v>
                </c:pt>
                <c:pt idx="12">
                  <c:v>10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gapWidth val="0"/>
        <c:axId val="128803200"/>
        <c:axId val="128805120"/>
      </c:barChart>
      <c:catAx>
        <c:axId val="12880320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CSI Amplitude Bins</a:t>
                </a:r>
              </a:p>
            </c:rich>
          </c:tx>
          <c:layout>
            <c:manualLayout>
              <c:xMode val="edge"/>
              <c:yMode val="edge"/>
              <c:x val="0.30782702062833622"/>
              <c:y val="0.77984496124031111"/>
            </c:manualLayout>
          </c:layout>
        </c:title>
        <c:numFmt formatCode="General" sourceLinked="1"/>
        <c:tickLblPos val="none"/>
        <c:crossAx val="128805120"/>
        <c:crosses val="autoZero"/>
        <c:auto val="1"/>
        <c:lblAlgn val="ctr"/>
        <c:lblOffset val="100"/>
        <c:tickLblSkip val="5"/>
        <c:tickMarkSkip val="5"/>
      </c:catAx>
      <c:valAx>
        <c:axId val="12880512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>
            <c:manualLayout>
              <c:xMode val="edge"/>
              <c:yMode val="edge"/>
              <c:x val="8.3391697713754237E-2"/>
              <c:y val="0.15215934599792308"/>
            </c:manualLayout>
          </c:layout>
        </c:title>
        <c:numFmt formatCode="General" sourceLinked="1"/>
        <c:tickLblPos val="none"/>
        <c:crossAx val="128803200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Activity profile</a:t>
            </a:r>
            <a:endParaRPr lang="en-US" sz="1600" dirty="0"/>
          </a:p>
        </c:rich>
      </c:tx>
      <c:layout>
        <c:manualLayout>
          <c:xMode val="edge"/>
          <c:yMode val="edge"/>
          <c:x val="0.28306474190726238"/>
          <c:y val="9.1483289892777014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334928229665072"/>
          <c:y val="0.12960132734810112"/>
          <c:w val="0.86156299840510353"/>
          <c:h val="0.6691354348877899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>
                  <a:lumMod val="50000"/>
                </a:schemeClr>
              </a:solidFill>
            </a:ln>
          </c:spPr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16</c:v>
                </c:pt>
                <c:pt idx="11">
                  <c:v>13</c:v>
                </c:pt>
                <c:pt idx="12">
                  <c:v>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gapWidth val="0"/>
        <c:axId val="128747392"/>
        <c:axId val="128749568"/>
      </c:barChart>
      <c:catAx>
        <c:axId val="12874739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CSI Amplitude Bins</a:t>
                </a:r>
              </a:p>
            </c:rich>
          </c:tx>
          <c:layout>
            <c:manualLayout>
              <c:xMode val="edge"/>
              <c:yMode val="edge"/>
              <c:x val="0.33268744531933564"/>
              <c:y val="0.822857217847769"/>
            </c:manualLayout>
          </c:layout>
        </c:title>
        <c:numFmt formatCode="General" sourceLinked="1"/>
        <c:tickLblPos val="none"/>
        <c:crossAx val="128749568"/>
        <c:crosses val="autoZero"/>
        <c:auto val="1"/>
        <c:lblAlgn val="ctr"/>
        <c:lblOffset val="100"/>
        <c:tickLblSkip val="5"/>
      </c:catAx>
      <c:valAx>
        <c:axId val="12874956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>
            <c:manualLayout>
              <c:xMode val="edge"/>
              <c:yMode val="edge"/>
              <c:x val="0.10092592592592604"/>
              <c:y val="0.28209568767941035"/>
            </c:manualLayout>
          </c:layout>
        </c:title>
        <c:numFmt formatCode="General" sourceLinked="1"/>
        <c:tickLblPos val="none"/>
        <c:crossAx val="128747392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v>Single WiFi device</c:v>
          </c:tx>
          <c:spPr>
            <a:solidFill>
              <a:srgbClr val="00B0F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cat>
            <c:strRef>
              <c:f>'one bedroom small scale'!$CA$28:$CA$35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f</c:v>
                </c:pt>
                <c:pt idx="3">
                  <c:v>g</c:v>
                </c:pt>
                <c:pt idx="4">
                  <c:v>h</c:v>
                </c:pt>
                <c:pt idx="5">
                  <c:v>i</c:v>
                </c:pt>
                <c:pt idx="6">
                  <c:v>j</c:v>
                </c:pt>
                <c:pt idx="7">
                  <c:v>o</c:v>
                </c:pt>
              </c:strCache>
            </c:strRef>
          </c:cat>
          <c:val>
            <c:numRef>
              <c:f>'one bedroom small scale'!$CF$28:$CF$35</c:f>
              <c:numCache>
                <c:formatCode>General</c:formatCode>
                <c:ptCount val="8"/>
                <c:pt idx="0">
                  <c:v>2.5000000000000027E-3</c:v>
                </c:pt>
                <c:pt idx="1">
                  <c:v>0</c:v>
                </c:pt>
                <c:pt idx="2">
                  <c:v>5.0000000000000053E-3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1.7500000000000005E-2</c:v>
                </c:pt>
                <c:pt idx="7">
                  <c:v>8.5000000000000006E-2</c:v>
                </c:pt>
              </c:numCache>
            </c:numRef>
          </c:val>
        </c:ser>
        <c:ser>
          <c:idx val="1"/>
          <c:order val="1"/>
          <c:tx>
            <c:v>Mult. WiFi device</c:v>
          </c:tx>
          <c:spPr>
            <a:solidFill>
              <a:srgbClr val="F1550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cat>
            <c:strRef>
              <c:f>'one bedroom small scale'!$CA$28:$CA$35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f</c:v>
                </c:pt>
                <c:pt idx="3">
                  <c:v>g</c:v>
                </c:pt>
                <c:pt idx="4">
                  <c:v>h</c:v>
                </c:pt>
                <c:pt idx="5">
                  <c:v>i</c:v>
                </c:pt>
                <c:pt idx="6">
                  <c:v>j</c:v>
                </c:pt>
                <c:pt idx="7">
                  <c:v>o</c:v>
                </c:pt>
              </c:strCache>
            </c:strRef>
          </c:cat>
          <c:val>
            <c:numRef>
              <c:f>'one bedroom small scale'!$CG$28:$CG$35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1.2500000000000001E-2</c:v>
                </c:pt>
                <c:pt idx="7">
                  <c:v>2.0000000000000011E-2</c:v>
                </c:pt>
              </c:numCache>
            </c:numRef>
          </c:val>
        </c:ser>
        <c:axId val="80822272"/>
        <c:axId val="80823808"/>
      </c:barChart>
      <c:catAx>
        <c:axId val="80822272"/>
        <c:scaling>
          <c:orientation val="minMax"/>
        </c:scaling>
        <c:axPos val="b"/>
        <c:tickLblPos val="nextTo"/>
        <c:crossAx val="80823808"/>
        <c:crosses val="autoZero"/>
        <c:auto val="1"/>
        <c:lblAlgn val="ctr"/>
        <c:lblOffset val="100"/>
      </c:catAx>
      <c:valAx>
        <c:axId val="80823808"/>
        <c:scaling>
          <c:orientation val="minMax"/>
          <c:max val="0.4"/>
        </c:scaling>
        <c:axPos val="l"/>
        <c:numFmt formatCode="General" sourceLinked="1"/>
        <c:tickLblPos val="nextTo"/>
        <c:crossAx val="80822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930186627610255"/>
          <c:y val="0.12479157019344202"/>
          <c:w val="0.52755877221625158"/>
          <c:h val="0.24213016691535319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plotArea>
      <c:layout>
        <c:manualLayout>
          <c:layoutTarget val="inner"/>
          <c:xMode val="edge"/>
          <c:yMode val="edge"/>
          <c:x val="8.7513943569553845E-2"/>
          <c:y val="4.7968749999999998E-2"/>
          <c:w val="0.88691535433070867"/>
          <c:h val="0.8330834153543307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Washing dishes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7</c:v>
                </c:pt>
                <c:pt idx="13">
                  <c:v>14</c:v>
                </c:pt>
                <c:pt idx="14">
                  <c:v>11</c:v>
                </c:pt>
                <c:pt idx="15">
                  <c:v>5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Talking on the phone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5</c:v>
                </c:pt>
                <c:pt idx="4">
                  <c:v>9</c:v>
                </c:pt>
                <c:pt idx="5">
                  <c:v>25</c:v>
                </c:pt>
                <c:pt idx="6">
                  <c:v>0</c:v>
                </c:pt>
                <c:pt idx="7">
                  <c:v>1</c:v>
                </c:pt>
                <c:pt idx="8">
                  <c:v>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gapWidth val="51"/>
        <c:axId val="97976320"/>
        <c:axId val="97977856"/>
      </c:barChart>
      <c:catAx>
        <c:axId val="97976320"/>
        <c:scaling>
          <c:orientation val="minMax"/>
        </c:scaling>
        <c:axPos val="b"/>
        <c:numFmt formatCode="General" sourceLinked="1"/>
        <c:tickLblPos val="nextTo"/>
        <c:crossAx val="97977856"/>
        <c:crosses val="autoZero"/>
        <c:auto val="1"/>
        <c:lblAlgn val="ctr"/>
        <c:lblOffset val="100"/>
        <c:tickLblSkip val="4"/>
      </c:catAx>
      <c:valAx>
        <c:axId val="97977856"/>
        <c:scaling>
          <c:orientation val="minMax"/>
        </c:scaling>
        <c:axPos val="l"/>
        <c:majorGridlines/>
        <c:numFmt formatCode="General" sourceLinked="1"/>
        <c:tickLblPos val="nextTo"/>
        <c:crossAx val="9797632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2556898357115025"/>
          <c:y val="9.7150149099690636E-2"/>
          <c:w val="0.51970464332227262"/>
          <c:h val="0.22636039855331741"/>
        </c:manualLayout>
      </c:layout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v>Single WiFi device</c:v>
          </c:tx>
          <c:spPr>
            <a:solidFill>
              <a:srgbClr val="00B0F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cat>
            <c:strRef>
              <c:f>'one bedroom small scale'!$BC$28:$BC$35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o</c:v>
                </c:pt>
              </c:strCache>
            </c:strRef>
          </c:cat>
          <c:val>
            <c:numRef>
              <c:f>'one bedroom small scale'!$BH$28:$BH$35</c:f>
              <c:numCache>
                <c:formatCode>General</c:formatCode>
                <c:ptCount val="8"/>
                <c:pt idx="0">
                  <c:v>1.2500000000000001E-2</c:v>
                </c:pt>
                <c:pt idx="1">
                  <c:v>0</c:v>
                </c:pt>
                <c:pt idx="2">
                  <c:v>3.2500000000000001E-2</c:v>
                </c:pt>
                <c:pt idx="3">
                  <c:v>0</c:v>
                </c:pt>
                <c:pt idx="4">
                  <c:v>0</c:v>
                </c:pt>
                <c:pt idx="5">
                  <c:v>4.0000000000000022E-2</c:v>
                </c:pt>
                <c:pt idx="6">
                  <c:v>5.0000000000000053E-3</c:v>
                </c:pt>
                <c:pt idx="7">
                  <c:v>1.4999999999999998E-2</c:v>
                </c:pt>
              </c:numCache>
            </c:numRef>
          </c:val>
        </c:ser>
        <c:ser>
          <c:idx val="1"/>
          <c:order val="1"/>
          <c:tx>
            <c:v>Mult.WiFi devices</c:v>
          </c:tx>
          <c:spPr>
            <a:solidFill>
              <a:srgbClr val="F1550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cat>
            <c:strRef>
              <c:f>'one bedroom small scale'!$BC$28:$BC$35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o</c:v>
                </c:pt>
              </c:strCache>
            </c:strRef>
          </c:cat>
          <c:val>
            <c:numRef>
              <c:f>'one bedroom small scale'!$BI$28:$BI$35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3.0000000000000002E-2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axId val="42836352"/>
        <c:axId val="42837888"/>
      </c:barChart>
      <c:catAx>
        <c:axId val="42836352"/>
        <c:scaling>
          <c:orientation val="minMax"/>
        </c:scaling>
        <c:axPos val="b"/>
        <c:tickLblPos val="nextTo"/>
        <c:crossAx val="42837888"/>
        <c:crosses val="autoZero"/>
        <c:auto val="1"/>
        <c:lblAlgn val="ctr"/>
        <c:lblOffset val="100"/>
      </c:catAx>
      <c:valAx>
        <c:axId val="42837888"/>
        <c:scaling>
          <c:orientation val="minMax"/>
          <c:max val="0.4"/>
        </c:scaling>
        <c:axPos val="l"/>
        <c:numFmt formatCode="General" sourceLinked="1"/>
        <c:tickLblPos val="nextTo"/>
        <c:crossAx val="4283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805482694968327"/>
          <c:y val="0.13232685836589342"/>
          <c:w val="0.54006464173585489"/>
          <c:h val="0.25225242859352554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722261601339224"/>
          <c:y val="0.21013262994338458"/>
          <c:w val="0.83985759422082129"/>
          <c:h val="0.60532799278001848"/>
        </c:manualLayout>
      </c:layout>
      <c:barChart>
        <c:barDir val="col"/>
        <c:grouping val="clustered"/>
        <c:ser>
          <c:idx val="0"/>
          <c:order val="0"/>
          <c:tx>
            <c:v>Single WiFi device</c:v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cat>
            <c:strRef>
              <c:f>'one bedroom small scale'!$BC$28:$BC$35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o</c:v>
                </c:pt>
              </c:strCache>
            </c:strRef>
          </c:cat>
          <c:val>
            <c:numRef>
              <c:f>'one bedroom small scale'!$BD$28:$BD$35</c:f>
              <c:numCache>
                <c:formatCode>General</c:formatCode>
                <c:ptCount val="8"/>
                <c:pt idx="0">
                  <c:v>0.9</c:v>
                </c:pt>
                <c:pt idx="1">
                  <c:v>0.98</c:v>
                </c:pt>
                <c:pt idx="2">
                  <c:v>1</c:v>
                </c:pt>
                <c:pt idx="3">
                  <c:v>0.84</c:v>
                </c:pt>
                <c:pt idx="4">
                  <c:v>1</c:v>
                </c:pt>
                <c:pt idx="5">
                  <c:v>0.9</c:v>
                </c:pt>
                <c:pt idx="6">
                  <c:v>0.78</c:v>
                </c:pt>
                <c:pt idx="7">
                  <c:v>0.88</c:v>
                </c:pt>
              </c:numCache>
            </c:numRef>
          </c:val>
        </c:ser>
        <c:ser>
          <c:idx val="1"/>
          <c:order val="1"/>
          <c:tx>
            <c:v>Mult. WiFi device</c:v>
          </c:tx>
          <c:spPr>
            <a:solidFill>
              <a:srgbClr val="E8343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cat>
            <c:strRef>
              <c:f>'one bedroom small scale'!$BC$28:$BC$35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o</c:v>
                </c:pt>
              </c:strCache>
            </c:strRef>
          </c:cat>
          <c:val>
            <c:numRef>
              <c:f>'one bedroom small scale'!$BE$28:$BE$35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0.84</c:v>
                </c:pt>
                <c:pt idx="4">
                  <c:v>1</c:v>
                </c:pt>
                <c:pt idx="5">
                  <c:v>0.94</c:v>
                </c:pt>
                <c:pt idx="6">
                  <c:v>0.98</c:v>
                </c:pt>
                <c:pt idx="7">
                  <c:v>1</c:v>
                </c:pt>
              </c:numCache>
            </c:numRef>
          </c:val>
        </c:ser>
        <c:axId val="42805888"/>
        <c:axId val="42815872"/>
      </c:barChart>
      <c:catAx>
        <c:axId val="42805888"/>
        <c:scaling>
          <c:orientation val="minMax"/>
        </c:scaling>
        <c:axPos val="b"/>
        <c:tickLblPos val="nextTo"/>
        <c:crossAx val="42815872"/>
        <c:crosses val="autoZero"/>
        <c:auto val="1"/>
        <c:lblAlgn val="ctr"/>
        <c:lblOffset val="100"/>
      </c:catAx>
      <c:valAx>
        <c:axId val="42815872"/>
        <c:scaling>
          <c:orientation val="minMax"/>
          <c:max val="1"/>
        </c:scaling>
        <c:axPos val="l"/>
        <c:numFmt formatCode="General" sourceLinked="1"/>
        <c:tickLblPos val="nextTo"/>
        <c:crossAx val="4280588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6.8234688645241071E-2"/>
          <c:y val="3.7843906500320659E-4"/>
          <c:w val="0.89181949115477999"/>
          <c:h val="0.1469918699186991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74530055285947"/>
          <c:y val="0.24718754124579148"/>
          <c:w val="0.83956758972015189"/>
          <c:h val="0.60386129990276882"/>
        </c:manualLayout>
      </c:layout>
      <c:barChart>
        <c:barDir val="col"/>
        <c:grouping val="clustered"/>
        <c:ser>
          <c:idx val="0"/>
          <c:order val="0"/>
          <c:tx>
            <c:v>Single WiFi device</c:v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cat>
            <c:strRef>
              <c:f>'one bedroom small scale'!$CA$28:$CA$35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f</c:v>
                </c:pt>
                <c:pt idx="3">
                  <c:v>g</c:v>
                </c:pt>
                <c:pt idx="4">
                  <c:v>h</c:v>
                </c:pt>
                <c:pt idx="5">
                  <c:v>i</c:v>
                </c:pt>
                <c:pt idx="6">
                  <c:v>j</c:v>
                </c:pt>
                <c:pt idx="7">
                  <c:v>o</c:v>
                </c:pt>
              </c:strCache>
            </c:strRef>
          </c:cat>
          <c:val>
            <c:numRef>
              <c:f>'one bedroom small scale'!$CB$28:$CB$35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0.96000000000000052</c:v>
                </c:pt>
                <c:pt idx="4">
                  <c:v>1</c:v>
                </c:pt>
                <c:pt idx="5">
                  <c:v>0.9400000000000005</c:v>
                </c:pt>
                <c:pt idx="6">
                  <c:v>0.36000000000000026</c:v>
                </c:pt>
                <c:pt idx="7">
                  <c:v>0.93</c:v>
                </c:pt>
              </c:numCache>
            </c:numRef>
          </c:val>
        </c:ser>
        <c:ser>
          <c:idx val="1"/>
          <c:order val="1"/>
          <c:tx>
            <c:v>Mult. WiFi device</c:v>
          </c:tx>
          <c:spPr>
            <a:solidFill>
              <a:srgbClr val="E8343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cat>
            <c:strRef>
              <c:f>'one bedroom small scale'!$CA$28:$CA$35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f</c:v>
                </c:pt>
                <c:pt idx="3">
                  <c:v>g</c:v>
                </c:pt>
                <c:pt idx="4">
                  <c:v>h</c:v>
                </c:pt>
                <c:pt idx="5">
                  <c:v>i</c:v>
                </c:pt>
                <c:pt idx="6">
                  <c:v>j</c:v>
                </c:pt>
                <c:pt idx="7">
                  <c:v>o</c:v>
                </c:pt>
              </c:strCache>
            </c:strRef>
          </c:cat>
          <c:val>
            <c:numRef>
              <c:f>'one bedroom small scale'!$CC$28:$CC$35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0.96000000000000052</c:v>
                </c:pt>
                <c:pt idx="4">
                  <c:v>1</c:v>
                </c:pt>
                <c:pt idx="5">
                  <c:v>1</c:v>
                </c:pt>
                <c:pt idx="6">
                  <c:v>0.88000000000000012</c:v>
                </c:pt>
                <c:pt idx="7">
                  <c:v>0.95000000000000051</c:v>
                </c:pt>
              </c:numCache>
            </c:numRef>
          </c:val>
        </c:ser>
        <c:axId val="80505472"/>
        <c:axId val="80519552"/>
      </c:barChart>
      <c:catAx>
        <c:axId val="80505472"/>
        <c:scaling>
          <c:orientation val="minMax"/>
        </c:scaling>
        <c:axPos val="b"/>
        <c:tickLblPos val="nextTo"/>
        <c:crossAx val="80519552"/>
        <c:crosses val="autoZero"/>
        <c:auto val="1"/>
        <c:lblAlgn val="ctr"/>
        <c:lblOffset val="100"/>
      </c:catAx>
      <c:valAx>
        <c:axId val="80519552"/>
        <c:scaling>
          <c:orientation val="minMax"/>
          <c:max val="1"/>
        </c:scaling>
        <c:axPos val="l"/>
        <c:numFmt formatCode="General" sourceLinked="1"/>
        <c:tickLblPos val="nextTo"/>
        <c:crossAx val="8050547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6.9028231267544649E-2"/>
          <c:y val="5.1888456212580286E-2"/>
          <c:w val="0.89413776325980998"/>
          <c:h val="0.14451750854604734"/>
        </c:manualLayout>
      </c:layout>
      <c:overlay val="1"/>
      <c:spPr>
        <a:solidFill>
          <a:sysClr val="window" lastClr="FFFFFF"/>
        </a:solidFill>
        <a:ln>
          <a:solidFill>
            <a:schemeClr val="tx1">
              <a:lumMod val="85000"/>
              <a:lumOff val="15000"/>
            </a:schemeClr>
          </a:solidFill>
        </a:ln>
      </c:sp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True Positive Rate</a:t>
            </a:r>
          </a:p>
        </c:rich>
      </c:tx>
      <c:layout>
        <c:manualLayout>
          <c:xMode val="edge"/>
          <c:yMode val="edge"/>
          <c:x val="0.27927657480314982"/>
          <c:y val="5.7224263824016415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pPr>
              <a:ln w="57150">
                <a:solidFill>
                  <a:srgbClr val="C00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0.18000000000000016</c:v>
                </c:pt>
                <c:pt idx="1">
                  <c:v>0.17500000000000004</c:v>
                </c:pt>
                <c:pt idx="2">
                  <c:v>0.46</c:v>
                </c:pt>
                <c:pt idx="3">
                  <c:v>0.88</c:v>
                </c:pt>
                <c:pt idx="4">
                  <c:v>0.93</c:v>
                </c:pt>
                <c:pt idx="5">
                  <c:v>0.96000000000000063</c:v>
                </c:pt>
                <c:pt idx="6">
                  <c:v>0.94000000000000061</c:v>
                </c:pt>
                <c:pt idx="7">
                  <c:v>0.99</c:v>
                </c:pt>
                <c:pt idx="8">
                  <c:v>0.98</c:v>
                </c:pt>
              </c:numCache>
            </c:numRef>
          </c:val>
        </c:ser>
        <c:marker val="1"/>
        <c:axId val="128952192"/>
        <c:axId val="130818432"/>
      </c:lineChart>
      <c:catAx>
        <c:axId val="128952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EMD bins</a:t>
                </a:r>
              </a:p>
            </c:rich>
          </c:tx>
          <c:layout/>
        </c:title>
        <c:numFmt formatCode="General" sourceLinked="1"/>
        <c:tickLblPos val="nextTo"/>
        <c:crossAx val="130818432"/>
        <c:crosses val="autoZero"/>
        <c:auto val="1"/>
        <c:lblAlgn val="ctr"/>
        <c:lblOffset val="100"/>
      </c:catAx>
      <c:valAx>
        <c:axId val="130818432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TPR</a:t>
                </a:r>
              </a:p>
            </c:rich>
          </c:tx>
          <c:layout/>
        </c:title>
        <c:numFmt formatCode="General" sourceLinked="1"/>
        <c:tickLblPos val="nextTo"/>
        <c:crossAx val="128952192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False </a:t>
            </a:r>
            <a:r>
              <a:rPr lang="en-US" dirty="0"/>
              <a:t>Positive Rate</a:t>
            </a:r>
          </a:p>
        </c:rich>
      </c:tx>
      <c:layout>
        <c:manualLayout>
          <c:xMode val="edge"/>
          <c:yMode val="edge"/>
          <c:x val="0.25546705099362577"/>
          <c:y val="5.7224140781061771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pPr>
              <a:ln w="57150">
                <a:solidFill>
                  <a:srgbClr val="0070C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0.25</c:v>
                </c:pt>
                <c:pt idx="1">
                  <c:v>0.26</c:v>
                </c:pt>
                <c:pt idx="2">
                  <c:v>0.26500000000000001</c:v>
                </c:pt>
                <c:pt idx="3">
                  <c:v>0.18900000000000017</c:v>
                </c:pt>
                <c:pt idx="4">
                  <c:v>3.0000000000000002E-2</c:v>
                </c:pt>
                <c:pt idx="5">
                  <c:v>2.0000000000000011E-2</c:v>
                </c:pt>
                <c:pt idx="6">
                  <c:v>2.0000000000000011E-2</c:v>
                </c:pt>
                <c:pt idx="7">
                  <c:v>2.0000000000000011E-2</c:v>
                </c:pt>
                <c:pt idx="8">
                  <c:v>1.0000000000000005E-2</c:v>
                </c:pt>
              </c:numCache>
            </c:numRef>
          </c:val>
        </c:ser>
        <c:marker val="1"/>
        <c:axId val="130867968"/>
        <c:axId val="130966272"/>
      </c:lineChart>
      <c:catAx>
        <c:axId val="130867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EMD bins</a:t>
                </a:r>
              </a:p>
            </c:rich>
          </c:tx>
          <c:layout/>
        </c:title>
        <c:numFmt formatCode="General" sourceLinked="1"/>
        <c:tickLblPos val="nextTo"/>
        <c:crossAx val="130966272"/>
        <c:crosses val="autoZero"/>
        <c:auto val="1"/>
        <c:lblAlgn val="ctr"/>
        <c:lblOffset val="100"/>
      </c:catAx>
      <c:valAx>
        <c:axId val="130966272"/>
        <c:scaling>
          <c:orientation val="minMax"/>
          <c:max val="0.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F</a:t>
                </a:r>
                <a:r>
                  <a:rPr lang="en-US" dirty="0" smtClean="0"/>
                  <a:t>PR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30867968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Average true positive rate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cat>
            <c:numRef>
              <c:f>Sheet1!$A$2:$A$5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0.85000000000000064</c:v>
                </c:pt>
                <c:pt idx="1">
                  <c:v>0.93</c:v>
                </c:pt>
                <c:pt idx="2">
                  <c:v>0.95000000000000062</c:v>
                </c:pt>
                <c:pt idx="3">
                  <c:v>0.98</c:v>
                </c:pt>
              </c:numCache>
            </c:numRef>
          </c:val>
        </c:ser>
        <c:axId val="131115264"/>
        <c:axId val="131260416"/>
      </c:barChart>
      <c:catAx>
        <c:axId val="131115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1260416"/>
        <c:crosses val="autoZero"/>
        <c:auto val="1"/>
        <c:lblAlgn val="ctr"/>
        <c:lblOffset val="100"/>
      </c:catAx>
      <c:valAx>
        <c:axId val="1312604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1115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Average false positive rate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cat>
            <c:numRef>
              <c:f>Sheet1!$A$2:$A$5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2.0000000000000011E-2</c:v>
                </c:pt>
                <c:pt idx="1">
                  <c:v>1.7000000000000001E-2</c:v>
                </c:pt>
                <c:pt idx="2">
                  <c:v>1.0000000000000005E-2</c:v>
                </c:pt>
                <c:pt idx="3">
                  <c:v>7.0000000000000062E-3</c:v>
                </c:pt>
              </c:numCache>
            </c:numRef>
          </c:val>
        </c:ser>
        <c:axId val="152628608"/>
        <c:axId val="152716416"/>
      </c:barChart>
      <c:catAx>
        <c:axId val="152628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52716416"/>
        <c:crosses val="autoZero"/>
        <c:auto val="1"/>
        <c:lblAlgn val="ctr"/>
        <c:lblOffset val="100"/>
      </c:catAx>
      <c:valAx>
        <c:axId val="152716416"/>
        <c:scaling>
          <c:orientation val="minMax"/>
          <c:max val="0.1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526286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651037226484795"/>
          <c:y val="0.27173913043478215"/>
          <c:w val="0.78402955385052564"/>
          <c:h val="0.666666666666666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</c:spPr>
          <c:dPt>
            <c:idx val="1"/>
            <c:spPr>
              <a:solidFill>
                <a:srgbClr val="FB776D"/>
              </a:solidFill>
              <a:ln>
                <a:noFill/>
              </a:ln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0.85000000000000064</c:v>
                </c:pt>
                <c:pt idx="1">
                  <c:v>0.93</c:v>
                </c:pt>
                <c:pt idx="2">
                  <c:v>0.95000000000000062</c:v>
                </c:pt>
                <c:pt idx="3">
                  <c:v>0.98</c:v>
                </c:pt>
              </c:numCache>
            </c:numRef>
          </c:val>
        </c:ser>
        <c:axId val="152765184"/>
        <c:axId val="152766720"/>
      </c:barChart>
      <c:catAx>
        <c:axId val="152765184"/>
        <c:scaling>
          <c:orientation val="minMax"/>
        </c:scaling>
        <c:delete val="1"/>
        <c:axPos val="b"/>
        <c:numFmt formatCode="General" sourceLinked="1"/>
        <c:tickLblPos val="none"/>
        <c:crossAx val="152766720"/>
        <c:crosses val="autoZero"/>
        <c:auto val="1"/>
        <c:lblAlgn val="ctr"/>
        <c:lblOffset val="100"/>
      </c:catAx>
      <c:valAx>
        <c:axId val="152766720"/>
        <c:scaling>
          <c:orientation val="minMax"/>
        </c:scaling>
        <c:delete val="1"/>
        <c:axPos val="l"/>
        <c:numFmt formatCode="General" sourceLinked="1"/>
        <c:tickLblPos val="none"/>
        <c:crossAx val="1527651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1651037226484795"/>
          <c:y val="0.27536231884057982"/>
          <c:w val="0.78402955385052564"/>
          <c:h val="0.6630434782608708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</c:spPr>
          <c:dPt>
            <c:idx val="1"/>
            <c:spPr>
              <a:solidFill>
                <a:srgbClr val="FB776D"/>
              </a:solidFill>
              <a:ln>
                <a:noFill/>
              </a:ln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1.7000000000000001E-2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152782336"/>
        <c:axId val="152783872"/>
      </c:barChart>
      <c:catAx>
        <c:axId val="152782336"/>
        <c:scaling>
          <c:orientation val="minMax"/>
        </c:scaling>
        <c:delete val="1"/>
        <c:axPos val="b"/>
        <c:numFmt formatCode="General" sourceLinked="1"/>
        <c:tickLblPos val="none"/>
        <c:crossAx val="152783872"/>
        <c:crosses val="autoZero"/>
        <c:auto val="1"/>
        <c:lblAlgn val="ctr"/>
        <c:lblOffset val="100"/>
      </c:catAx>
      <c:valAx>
        <c:axId val="152783872"/>
        <c:scaling>
          <c:orientation val="minMax"/>
          <c:max val="0.1"/>
          <c:min val="0"/>
        </c:scaling>
        <c:delete val="1"/>
        <c:axPos val="l"/>
        <c:numFmt formatCode="General" sourceLinked="1"/>
        <c:tickLblPos val="none"/>
        <c:crossAx val="152782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rgbClr val="CCCC00"/>
              </a:solidFill>
            </a:ln>
          </c:spPr>
          <c:marker>
            <c:symbol val="none"/>
          </c:marker>
          <c:cat>
            <c:numRef>
              <c:f>Sheet1!$A$2:$A$200</c:f>
              <c:numCache>
                <c:formatCode>General</c:formatCode>
                <c:ptCount val="199"/>
              </c:numCache>
            </c:numRef>
          </c:cat>
          <c:val>
            <c:numRef>
              <c:f>Sheet1!$B$2:$B$200</c:f>
              <c:numCache>
                <c:formatCode>General</c:formatCode>
                <c:ptCount val="199"/>
                <c:pt idx="0">
                  <c:v>27.743652190450899</c:v>
                </c:pt>
                <c:pt idx="1">
                  <c:v>28.189039506571135</c:v>
                </c:pt>
                <c:pt idx="2">
                  <c:v>28.682557770878887</c:v>
                </c:pt>
                <c:pt idx="3">
                  <c:v>28.644487528732899</c:v>
                </c:pt>
                <c:pt idx="4">
                  <c:v>28.535987352383199</c:v>
                </c:pt>
                <c:pt idx="5">
                  <c:v>29.217004196273301</c:v>
                </c:pt>
                <c:pt idx="6">
                  <c:v>29.971528862061071</c:v>
                </c:pt>
                <c:pt idx="7">
                  <c:v>30.07546114689854</c:v>
                </c:pt>
                <c:pt idx="8">
                  <c:v>30.276842284934663</c:v>
                </c:pt>
                <c:pt idx="9">
                  <c:v>30.554309123410327</c:v>
                </c:pt>
                <c:pt idx="10">
                  <c:v>29.971904634077287</c:v>
                </c:pt>
                <c:pt idx="11">
                  <c:v>30.240784443366366</c:v>
                </c:pt>
                <c:pt idx="12">
                  <c:v>29.731879392746627</c:v>
                </c:pt>
                <c:pt idx="13">
                  <c:v>29.823709587403567</c:v>
                </c:pt>
                <c:pt idx="14">
                  <c:v>30.041611170728689</c:v>
                </c:pt>
                <c:pt idx="15">
                  <c:v>30.517506142923587</c:v>
                </c:pt>
                <c:pt idx="16">
                  <c:v>30.060198081813187</c:v>
                </c:pt>
                <c:pt idx="17">
                  <c:v>30.326188226027988</c:v>
                </c:pt>
                <c:pt idx="18">
                  <c:v>30.182804932110287</c:v>
                </c:pt>
                <c:pt idx="19">
                  <c:v>30.2222583587684</c:v>
                </c:pt>
                <c:pt idx="20">
                  <c:v>30.361399418780987</c:v>
                </c:pt>
                <c:pt idx="21">
                  <c:v>30.620099256355989</c:v>
                </c:pt>
                <c:pt idx="22">
                  <c:v>31.069857938953</c:v>
                </c:pt>
                <c:pt idx="23">
                  <c:v>31.922044180404967</c:v>
                </c:pt>
                <c:pt idx="24">
                  <c:v>32.1214422671721</c:v>
                </c:pt>
                <c:pt idx="25">
                  <c:v>31.511891994680841</c:v>
                </c:pt>
                <c:pt idx="26">
                  <c:v>31.467728976017689</c:v>
                </c:pt>
                <c:pt idx="27">
                  <c:v>31.2684517936245</c:v>
                </c:pt>
                <c:pt idx="28">
                  <c:v>31.210582792858201</c:v>
                </c:pt>
                <c:pt idx="29">
                  <c:v>31.101499956590601</c:v>
                </c:pt>
                <c:pt idx="30">
                  <c:v>31.016289546391089</c:v>
                </c:pt>
                <c:pt idx="31">
                  <c:v>30.946038301100586</c:v>
                </c:pt>
                <c:pt idx="32">
                  <c:v>30.764747230865634</c:v>
                </c:pt>
                <c:pt idx="33">
                  <c:v>29.912219618164166</c:v>
                </c:pt>
                <c:pt idx="34">
                  <c:v>29.970871674768599</c:v>
                </c:pt>
                <c:pt idx="35">
                  <c:v>30.656519092555687</c:v>
                </c:pt>
                <c:pt idx="36">
                  <c:v>30.712609502186666</c:v>
                </c:pt>
                <c:pt idx="37">
                  <c:v>30.8395537717841</c:v>
                </c:pt>
                <c:pt idx="38">
                  <c:v>30.897628942094101</c:v>
                </c:pt>
                <c:pt idx="39">
                  <c:v>30.900135948394102</c:v>
                </c:pt>
                <c:pt idx="40">
                  <c:v>30.454150119495736</c:v>
                </c:pt>
                <c:pt idx="41">
                  <c:v>30.752261167884928</c:v>
                </c:pt>
                <c:pt idx="42">
                  <c:v>30.822982847680599</c:v>
                </c:pt>
                <c:pt idx="43">
                  <c:v>31.560591511097499</c:v>
                </c:pt>
                <c:pt idx="44">
                  <c:v>31.649667524308388</c:v>
                </c:pt>
                <c:pt idx="45">
                  <c:v>32.210455768602799</c:v>
                </c:pt>
                <c:pt idx="46">
                  <c:v>31.747772058240088</c:v>
                </c:pt>
                <c:pt idx="47">
                  <c:v>31.930757041770367</c:v>
                </c:pt>
                <c:pt idx="48">
                  <c:v>32.075061756467797</c:v>
                </c:pt>
                <c:pt idx="49">
                  <c:v>31.6501321564919</c:v>
                </c:pt>
                <c:pt idx="50">
                  <c:v>31.247880016525787</c:v>
                </c:pt>
                <c:pt idx="51">
                  <c:v>31.720612528119663</c:v>
                </c:pt>
                <c:pt idx="52">
                  <c:v>30.947750749754501</c:v>
                </c:pt>
                <c:pt idx="53">
                  <c:v>30.190515457175</c:v>
                </c:pt>
                <c:pt idx="54">
                  <c:v>29.939418090783089</c:v>
                </c:pt>
                <c:pt idx="55">
                  <c:v>29.778830656035289</c:v>
                </c:pt>
                <c:pt idx="56">
                  <c:v>29.243563852475763</c:v>
                </c:pt>
                <c:pt idx="57">
                  <c:v>27.220046321143254</c:v>
                </c:pt>
                <c:pt idx="58">
                  <c:v>28.088344856178054</c:v>
                </c:pt>
                <c:pt idx="59">
                  <c:v>28.765589889827442</c:v>
                </c:pt>
                <c:pt idx="60">
                  <c:v>28.656114271444</c:v>
                </c:pt>
                <c:pt idx="61">
                  <c:v>28.984312120054501</c:v>
                </c:pt>
                <c:pt idx="62">
                  <c:v>31.573083638037787</c:v>
                </c:pt>
                <c:pt idx="63">
                  <c:v>30.711063144132705</c:v>
                </c:pt>
                <c:pt idx="64">
                  <c:v>30.328031732684501</c:v>
                </c:pt>
                <c:pt idx="65">
                  <c:v>30.358319335702767</c:v>
                </c:pt>
                <c:pt idx="66">
                  <c:v>30.355824167387727</c:v>
                </c:pt>
                <c:pt idx="67">
                  <c:v>30.491355425288841</c:v>
                </c:pt>
                <c:pt idx="68">
                  <c:v>31.028712977561909</c:v>
                </c:pt>
                <c:pt idx="69">
                  <c:v>30.645475557869887</c:v>
                </c:pt>
                <c:pt idx="70">
                  <c:v>31.349621043601189</c:v>
                </c:pt>
                <c:pt idx="71">
                  <c:v>31.550137320192601</c:v>
                </c:pt>
                <c:pt idx="72">
                  <c:v>30.871698128089928</c:v>
                </c:pt>
                <c:pt idx="73">
                  <c:v>30.374023725134801</c:v>
                </c:pt>
                <c:pt idx="74">
                  <c:v>31.222444999978489</c:v>
                </c:pt>
                <c:pt idx="75">
                  <c:v>30.505516710708367</c:v>
                </c:pt>
                <c:pt idx="76">
                  <c:v>30.305877945128799</c:v>
                </c:pt>
                <c:pt idx="77">
                  <c:v>30.884663749915902</c:v>
                </c:pt>
                <c:pt idx="78">
                  <c:v>31.391045242949499</c:v>
                </c:pt>
                <c:pt idx="79">
                  <c:v>30.838528776194099</c:v>
                </c:pt>
                <c:pt idx="80">
                  <c:v>30.968240341921621</c:v>
                </c:pt>
                <c:pt idx="81">
                  <c:v>31.069345159638299</c:v>
                </c:pt>
                <c:pt idx="82">
                  <c:v>31.237933419301299</c:v>
                </c:pt>
                <c:pt idx="83">
                  <c:v>31.2749312697193</c:v>
                </c:pt>
                <c:pt idx="84">
                  <c:v>32.012827260155198</c:v>
                </c:pt>
                <c:pt idx="85">
                  <c:v>32.224250732082957</c:v>
                </c:pt>
                <c:pt idx="86">
                  <c:v>31.484049900569723</c:v>
                </c:pt>
                <c:pt idx="87">
                  <c:v>30.777778680309087</c:v>
                </c:pt>
                <c:pt idx="88">
                  <c:v>30.233808822994636</c:v>
                </c:pt>
                <c:pt idx="89">
                  <c:v>29.443699100796966</c:v>
                </c:pt>
                <c:pt idx="90">
                  <c:v>30.094220449883899</c:v>
                </c:pt>
                <c:pt idx="91">
                  <c:v>30.622844789971289</c:v>
                </c:pt>
                <c:pt idx="92">
                  <c:v>31.936739139272365</c:v>
                </c:pt>
                <c:pt idx="93">
                  <c:v>32.560574320886502</c:v>
                </c:pt>
                <c:pt idx="94">
                  <c:v>33.066175920862513</c:v>
                </c:pt>
                <c:pt idx="95">
                  <c:v>32.520468842470798</c:v>
                </c:pt>
                <c:pt idx="96">
                  <c:v>32.435222792167011</c:v>
                </c:pt>
                <c:pt idx="97">
                  <c:v>31.850937547899299</c:v>
                </c:pt>
                <c:pt idx="98">
                  <c:v>31.212208430117499</c:v>
                </c:pt>
                <c:pt idx="99">
                  <c:v>31.569502182467854</c:v>
                </c:pt>
                <c:pt idx="100">
                  <c:v>32.6750976325172</c:v>
                </c:pt>
                <c:pt idx="101">
                  <c:v>33.616107522019902</c:v>
                </c:pt>
                <c:pt idx="102">
                  <c:v>33.268643091506803</c:v>
                </c:pt>
                <c:pt idx="103">
                  <c:v>35.169896851496944</c:v>
                </c:pt>
                <c:pt idx="104">
                  <c:v>35.459309702129957</c:v>
                </c:pt>
                <c:pt idx="105">
                  <c:v>33.9054483005336</c:v>
                </c:pt>
                <c:pt idx="106">
                  <c:v>33.442010649992604</c:v>
                </c:pt>
                <c:pt idx="107">
                  <c:v>35.003768097754595</c:v>
                </c:pt>
                <c:pt idx="108">
                  <c:v>33.126302106054375</c:v>
                </c:pt>
                <c:pt idx="109">
                  <c:v>31.920049564455766</c:v>
                </c:pt>
                <c:pt idx="110">
                  <c:v>32.233925435447496</c:v>
                </c:pt>
                <c:pt idx="111">
                  <c:v>29.532035257669786</c:v>
                </c:pt>
                <c:pt idx="112">
                  <c:v>27.947206624782787</c:v>
                </c:pt>
                <c:pt idx="113">
                  <c:v>28.150339719381186</c:v>
                </c:pt>
                <c:pt idx="114">
                  <c:v>28.536476898399286</c:v>
                </c:pt>
                <c:pt idx="115">
                  <c:v>29.726673023439087</c:v>
                </c:pt>
                <c:pt idx="116">
                  <c:v>32.268045202471313</c:v>
                </c:pt>
                <c:pt idx="117">
                  <c:v>32.244927556329394</c:v>
                </c:pt>
                <c:pt idx="118">
                  <c:v>32.557277079651563</c:v>
                </c:pt>
                <c:pt idx="119">
                  <c:v>30.2744075297976</c:v>
                </c:pt>
                <c:pt idx="120">
                  <c:v>29.5558901815604</c:v>
                </c:pt>
                <c:pt idx="121">
                  <c:v>30.918730550726142</c:v>
                </c:pt>
                <c:pt idx="122">
                  <c:v>31.775454312664888</c:v>
                </c:pt>
                <c:pt idx="123">
                  <c:v>28.645942482278187</c:v>
                </c:pt>
                <c:pt idx="124">
                  <c:v>28.789605087174589</c:v>
                </c:pt>
                <c:pt idx="125">
                  <c:v>26.998073575553942</c:v>
                </c:pt>
                <c:pt idx="126">
                  <c:v>23.973652480235486</c:v>
                </c:pt>
                <c:pt idx="127">
                  <c:v>20.661769792899527</c:v>
                </c:pt>
                <c:pt idx="128">
                  <c:v>20.865904153612128</c:v>
                </c:pt>
                <c:pt idx="129">
                  <c:v>22.894102000947289</c:v>
                </c:pt>
                <c:pt idx="130">
                  <c:v>24.203208983298605</c:v>
                </c:pt>
                <c:pt idx="131">
                  <c:v>26.1259308271827</c:v>
                </c:pt>
                <c:pt idx="132">
                  <c:v>26.379699666100887</c:v>
                </c:pt>
                <c:pt idx="133">
                  <c:v>27.460474770548402</c:v>
                </c:pt>
                <c:pt idx="134">
                  <c:v>27.938062559850888</c:v>
                </c:pt>
                <c:pt idx="135">
                  <c:v>28.505442743195154</c:v>
                </c:pt>
                <c:pt idx="136">
                  <c:v>26.528867650669799</c:v>
                </c:pt>
                <c:pt idx="137">
                  <c:v>27.580921365914801</c:v>
                </c:pt>
                <c:pt idx="138">
                  <c:v>28.3387164056264</c:v>
                </c:pt>
                <c:pt idx="139">
                  <c:v>26.994474369764699</c:v>
                </c:pt>
                <c:pt idx="140">
                  <c:v>26.027692121580188</c:v>
                </c:pt>
                <c:pt idx="141">
                  <c:v>27.423264610560587</c:v>
                </c:pt>
                <c:pt idx="142">
                  <c:v>27.160657587742602</c:v>
                </c:pt>
                <c:pt idx="143">
                  <c:v>26.768959135075889</c:v>
                </c:pt>
                <c:pt idx="144">
                  <c:v>26.348702831367522</c:v>
                </c:pt>
                <c:pt idx="145">
                  <c:v>25.753220683521654</c:v>
                </c:pt>
                <c:pt idx="146">
                  <c:v>24.221392466590601</c:v>
                </c:pt>
                <c:pt idx="147">
                  <c:v>24.215190134372087</c:v>
                </c:pt>
                <c:pt idx="148">
                  <c:v>24.120844574811699</c:v>
                </c:pt>
                <c:pt idx="149">
                  <c:v>21.922972201735934</c:v>
                </c:pt>
                <c:pt idx="150">
                  <c:v>19.5434646617908</c:v>
                </c:pt>
                <c:pt idx="151">
                  <c:v>18.921126546633154</c:v>
                </c:pt>
                <c:pt idx="152">
                  <c:v>17.692386255276688</c:v>
                </c:pt>
                <c:pt idx="153">
                  <c:v>18.679980570574099</c:v>
                </c:pt>
                <c:pt idx="154">
                  <c:v>22.310162776566099</c:v>
                </c:pt>
                <c:pt idx="155">
                  <c:v>26.688411875504265</c:v>
                </c:pt>
                <c:pt idx="156">
                  <c:v>29.840905397081698</c:v>
                </c:pt>
                <c:pt idx="157">
                  <c:v>32.792817751895697</c:v>
                </c:pt>
                <c:pt idx="158">
                  <c:v>33.489751382158303</c:v>
                </c:pt>
                <c:pt idx="159">
                  <c:v>33.223219738991574</c:v>
                </c:pt>
                <c:pt idx="160">
                  <c:v>32.341114296013096</c:v>
                </c:pt>
                <c:pt idx="161">
                  <c:v>31.356777619000436</c:v>
                </c:pt>
                <c:pt idx="162">
                  <c:v>32.032076965159156</c:v>
                </c:pt>
                <c:pt idx="163">
                  <c:v>32.6216248675752</c:v>
                </c:pt>
                <c:pt idx="164">
                  <c:v>33.874753309193096</c:v>
                </c:pt>
                <c:pt idx="165">
                  <c:v>34.710128020047911</c:v>
                </c:pt>
                <c:pt idx="166">
                  <c:v>34.840270990166204</c:v>
                </c:pt>
                <c:pt idx="167">
                  <c:v>32.201641962278799</c:v>
                </c:pt>
                <c:pt idx="168">
                  <c:v>30.865559281559342</c:v>
                </c:pt>
                <c:pt idx="169">
                  <c:v>30.363234951333567</c:v>
                </c:pt>
                <c:pt idx="170">
                  <c:v>29.917458015403536</c:v>
                </c:pt>
                <c:pt idx="171">
                  <c:v>28.141642982561034</c:v>
                </c:pt>
                <c:pt idx="172">
                  <c:v>28.287142483597165</c:v>
                </c:pt>
                <c:pt idx="173">
                  <c:v>27.9724585646645</c:v>
                </c:pt>
                <c:pt idx="174">
                  <c:v>26.684980921044641</c:v>
                </c:pt>
                <c:pt idx="175">
                  <c:v>25.848695276775242</c:v>
                </c:pt>
                <c:pt idx="176">
                  <c:v>25.667143468021099</c:v>
                </c:pt>
                <c:pt idx="177">
                  <c:v>25.708086434375765</c:v>
                </c:pt>
                <c:pt idx="178">
                  <c:v>25.772047849079854</c:v>
                </c:pt>
                <c:pt idx="179">
                  <c:v>27.383567209634286</c:v>
                </c:pt>
                <c:pt idx="180">
                  <c:v>27.595722916387565</c:v>
                </c:pt>
                <c:pt idx="181">
                  <c:v>30.440478468733687</c:v>
                </c:pt>
                <c:pt idx="182">
                  <c:v>33.028369467088098</c:v>
                </c:pt>
                <c:pt idx="183">
                  <c:v>35.3631670038517</c:v>
                </c:pt>
                <c:pt idx="184">
                  <c:v>36.009014027202234</c:v>
                </c:pt>
                <c:pt idx="185">
                  <c:v>33.645718427812298</c:v>
                </c:pt>
                <c:pt idx="186">
                  <c:v>32.748767876476599</c:v>
                </c:pt>
                <c:pt idx="187">
                  <c:v>31.4911243572625</c:v>
                </c:pt>
                <c:pt idx="188">
                  <c:v>29.685986454306505</c:v>
                </c:pt>
                <c:pt idx="189">
                  <c:v>28.134550905855228</c:v>
                </c:pt>
                <c:pt idx="190">
                  <c:v>30.007999079163863</c:v>
                </c:pt>
                <c:pt idx="191">
                  <c:v>29.652598026330601</c:v>
                </c:pt>
                <c:pt idx="192">
                  <c:v>29.5235734631265</c:v>
                </c:pt>
                <c:pt idx="193">
                  <c:v>30.093909864208605</c:v>
                </c:pt>
                <c:pt idx="194">
                  <c:v>29.848794992750367</c:v>
                </c:pt>
                <c:pt idx="195">
                  <c:v>28.451939165617805</c:v>
                </c:pt>
                <c:pt idx="196">
                  <c:v>28.344164974858728</c:v>
                </c:pt>
                <c:pt idx="197">
                  <c:v>26.449208142429889</c:v>
                </c:pt>
                <c:pt idx="198">
                  <c:v>29.346341939583571</c:v>
                </c:pt>
              </c:numCache>
            </c:numRef>
          </c:val>
        </c:ser>
        <c:marker val="1"/>
        <c:axId val="125312384"/>
        <c:axId val="126166528"/>
      </c:lineChart>
      <c:catAx>
        <c:axId val="125312384"/>
        <c:scaling>
          <c:orientation val="minMax"/>
        </c:scaling>
        <c:delete val="1"/>
        <c:axPos val="b"/>
        <c:numFmt formatCode="General" sourceLinked="1"/>
        <c:tickLblPos val="none"/>
        <c:crossAx val="126166528"/>
        <c:crosses val="autoZero"/>
        <c:auto val="1"/>
        <c:lblAlgn val="ctr"/>
        <c:lblOffset val="100"/>
      </c:catAx>
      <c:valAx>
        <c:axId val="126166528"/>
        <c:scaling>
          <c:orientation val="minMax"/>
        </c:scaling>
        <c:delete val="1"/>
        <c:axPos val="l"/>
        <c:numFmt formatCode="General" sourceLinked="1"/>
        <c:tickLblPos val="none"/>
        <c:crossAx val="1253123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Sheet1!$A$2:$A$200</c:f>
              <c:numCache>
                <c:formatCode>General</c:formatCode>
                <c:ptCount val="199"/>
              </c:numCache>
            </c:numRef>
          </c:cat>
          <c:val>
            <c:numRef>
              <c:f>Sheet1!$B$2:$B$200</c:f>
              <c:numCache>
                <c:formatCode>General</c:formatCode>
                <c:ptCount val="199"/>
                <c:pt idx="0">
                  <c:v>32.232648757072198</c:v>
                </c:pt>
                <c:pt idx="1">
                  <c:v>32.5333978810772</c:v>
                </c:pt>
                <c:pt idx="2">
                  <c:v>32.954549468196376</c:v>
                </c:pt>
                <c:pt idx="3">
                  <c:v>32.772020623022811</c:v>
                </c:pt>
                <c:pt idx="4">
                  <c:v>32.562592762352203</c:v>
                </c:pt>
                <c:pt idx="5">
                  <c:v>33.150055328236597</c:v>
                </c:pt>
                <c:pt idx="6">
                  <c:v>33.957047347289517</c:v>
                </c:pt>
                <c:pt idx="7">
                  <c:v>33.934382651572442</c:v>
                </c:pt>
                <c:pt idx="8">
                  <c:v>34.114153354006802</c:v>
                </c:pt>
                <c:pt idx="9">
                  <c:v>34.327189931706997</c:v>
                </c:pt>
                <c:pt idx="10">
                  <c:v>33.528937852668811</c:v>
                </c:pt>
                <c:pt idx="11">
                  <c:v>33.632042309781767</c:v>
                </c:pt>
                <c:pt idx="12">
                  <c:v>32.96580474201</c:v>
                </c:pt>
                <c:pt idx="13">
                  <c:v>32.912042303601801</c:v>
                </c:pt>
                <c:pt idx="14">
                  <c:v>33.3514329955714</c:v>
                </c:pt>
                <c:pt idx="15">
                  <c:v>33.945943811524749</c:v>
                </c:pt>
                <c:pt idx="16">
                  <c:v>33.525735642434</c:v>
                </c:pt>
                <c:pt idx="17">
                  <c:v>33.963811364008301</c:v>
                </c:pt>
                <c:pt idx="18">
                  <c:v>33.972122119635202</c:v>
                </c:pt>
                <c:pt idx="19">
                  <c:v>34.176235770122759</c:v>
                </c:pt>
                <c:pt idx="20">
                  <c:v>34.553965371637624</c:v>
                </c:pt>
                <c:pt idx="21">
                  <c:v>34.959217747527298</c:v>
                </c:pt>
                <c:pt idx="22">
                  <c:v>35.53270644210005</c:v>
                </c:pt>
                <c:pt idx="23">
                  <c:v>36.63987299982395</c:v>
                </c:pt>
                <c:pt idx="24">
                  <c:v>36.8660013197781</c:v>
                </c:pt>
                <c:pt idx="25">
                  <c:v>36.247378647444599</c:v>
                </c:pt>
                <c:pt idx="26">
                  <c:v>36.407167223436794</c:v>
                </c:pt>
                <c:pt idx="27">
                  <c:v>36.348859377938297</c:v>
                </c:pt>
                <c:pt idx="28">
                  <c:v>36.152860682008196</c:v>
                </c:pt>
                <c:pt idx="29">
                  <c:v>36.01073041188625</c:v>
                </c:pt>
                <c:pt idx="30">
                  <c:v>35.7024186174935</c:v>
                </c:pt>
                <c:pt idx="31">
                  <c:v>35.640101590128758</c:v>
                </c:pt>
                <c:pt idx="32">
                  <c:v>35.755344369261294</c:v>
                </c:pt>
                <c:pt idx="33">
                  <c:v>35.253888957039997</c:v>
                </c:pt>
                <c:pt idx="34">
                  <c:v>35.152170517011697</c:v>
                </c:pt>
                <c:pt idx="35">
                  <c:v>36.095451590054111</c:v>
                </c:pt>
                <c:pt idx="36">
                  <c:v>35.950386765106117</c:v>
                </c:pt>
                <c:pt idx="37">
                  <c:v>35.712486792951303</c:v>
                </c:pt>
                <c:pt idx="38">
                  <c:v>35.361227420249392</c:v>
                </c:pt>
                <c:pt idx="39">
                  <c:v>35.596602377358103</c:v>
                </c:pt>
                <c:pt idx="40">
                  <c:v>34.857354020466317</c:v>
                </c:pt>
                <c:pt idx="41">
                  <c:v>34.885917262181103</c:v>
                </c:pt>
                <c:pt idx="42">
                  <c:v>34.757259520053701</c:v>
                </c:pt>
                <c:pt idx="43">
                  <c:v>35.3341800564057</c:v>
                </c:pt>
                <c:pt idx="44">
                  <c:v>35.211313878743198</c:v>
                </c:pt>
                <c:pt idx="45">
                  <c:v>36.258414886712295</c:v>
                </c:pt>
                <c:pt idx="46">
                  <c:v>35.737745001122597</c:v>
                </c:pt>
                <c:pt idx="47">
                  <c:v>35.890988217579867</c:v>
                </c:pt>
                <c:pt idx="48">
                  <c:v>36.340842864945195</c:v>
                </c:pt>
                <c:pt idx="49">
                  <c:v>35.158995038707211</c:v>
                </c:pt>
                <c:pt idx="50">
                  <c:v>33.665902708490513</c:v>
                </c:pt>
                <c:pt idx="51">
                  <c:v>33.754417618696117</c:v>
                </c:pt>
                <c:pt idx="52">
                  <c:v>32.586592074568003</c:v>
                </c:pt>
                <c:pt idx="53">
                  <c:v>31.7694341142086</c:v>
                </c:pt>
                <c:pt idx="54">
                  <c:v>32.340364611891999</c:v>
                </c:pt>
                <c:pt idx="55">
                  <c:v>32.746620567628533</c:v>
                </c:pt>
                <c:pt idx="56">
                  <c:v>32.395771950424859</c:v>
                </c:pt>
                <c:pt idx="57">
                  <c:v>30.400528356320066</c:v>
                </c:pt>
                <c:pt idx="58">
                  <c:v>30.812403695673702</c:v>
                </c:pt>
                <c:pt idx="59">
                  <c:v>31.500023075479589</c:v>
                </c:pt>
                <c:pt idx="60">
                  <c:v>31.5438416175142</c:v>
                </c:pt>
                <c:pt idx="61">
                  <c:v>32.528076522545049</c:v>
                </c:pt>
                <c:pt idx="62">
                  <c:v>35.922384422379203</c:v>
                </c:pt>
                <c:pt idx="63">
                  <c:v>35.6004008525356</c:v>
                </c:pt>
                <c:pt idx="64">
                  <c:v>34.993424244595211</c:v>
                </c:pt>
                <c:pt idx="65">
                  <c:v>34.885060239553901</c:v>
                </c:pt>
                <c:pt idx="66">
                  <c:v>34.775394856669202</c:v>
                </c:pt>
                <c:pt idx="67">
                  <c:v>34.660923944104084</c:v>
                </c:pt>
                <c:pt idx="68">
                  <c:v>35.243383746523776</c:v>
                </c:pt>
                <c:pt idx="69">
                  <c:v>35.135728716406049</c:v>
                </c:pt>
                <c:pt idx="70">
                  <c:v>35.894292325683701</c:v>
                </c:pt>
                <c:pt idx="71">
                  <c:v>36.075102272358876</c:v>
                </c:pt>
                <c:pt idx="72">
                  <c:v>35.277192917612396</c:v>
                </c:pt>
                <c:pt idx="73">
                  <c:v>34.642188861846641</c:v>
                </c:pt>
                <c:pt idx="74">
                  <c:v>35.357907114742709</c:v>
                </c:pt>
                <c:pt idx="75">
                  <c:v>34.689616955293133</c:v>
                </c:pt>
                <c:pt idx="76">
                  <c:v>34.47346587728785</c:v>
                </c:pt>
                <c:pt idx="77">
                  <c:v>35.08152787361</c:v>
                </c:pt>
                <c:pt idx="78">
                  <c:v>35.785421077689641</c:v>
                </c:pt>
                <c:pt idx="79">
                  <c:v>34.918377953379498</c:v>
                </c:pt>
                <c:pt idx="80">
                  <c:v>34.628114186676868</c:v>
                </c:pt>
                <c:pt idx="81">
                  <c:v>34.590751909766702</c:v>
                </c:pt>
                <c:pt idx="82">
                  <c:v>34.580038709974303</c:v>
                </c:pt>
                <c:pt idx="83">
                  <c:v>34.555676813669798</c:v>
                </c:pt>
                <c:pt idx="84">
                  <c:v>35.061525599633796</c:v>
                </c:pt>
                <c:pt idx="85">
                  <c:v>35.310130945371149</c:v>
                </c:pt>
                <c:pt idx="86">
                  <c:v>34.825300856248397</c:v>
                </c:pt>
                <c:pt idx="87">
                  <c:v>34.460013393331913</c:v>
                </c:pt>
                <c:pt idx="88">
                  <c:v>34.220751278892813</c:v>
                </c:pt>
                <c:pt idx="89">
                  <c:v>33.6671692354873</c:v>
                </c:pt>
                <c:pt idx="90">
                  <c:v>34.252283562896217</c:v>
                </c:pt>
                <c:pt idx="91">
                  <c:v>34.090953584798697</c:v>
                </c:pt>
                <c:pt idx="92">
                  <c:v>35.003860360828298</c:v>
                </c:pt>
                <c:pt idx="93">
                  <c:v>34.961942899024812</c:v>
                </c:pt>
                <c:pt idx="94">
                  <c:v>35.710208143156002</c:v>
                </c:pt>
                <c:pt idx="95">
                  <c:v>35.006424445353318</c:v>
                </c:pt>
                <c:pt idx="96">
                  <c:v>34.908247278275198</c:v>
                </c:pt>
                <c:pt idx="97">
                  <c:v>34.610558935053049</c:v>
                </c:pt>
                <c:pt idx="98">
                  <c:v>34.313420685283177</c:v>
                </c:pt>
                <c:pt idx="99">
                  <c:v>33.638753128068558</c:v>
                </c:pt>
                <c:pt idx="100">
                  <c:v>34.6478588296753</c:v>
                </c:pt>
                <c:pt idx="101">
                  <c:v>35.318418570825202</c:v>
                </c:pt>
                <c:pt idx="102">
                  <c:v>34.306082576440232</c:v>
                </c:pt>
                <c:pt idx="103">
                  <c:v>34.422358664545968</c:v>
                </c:pt>
                <c:pt idx="104">
                  <c:v>34.599583362912</c:v>
                </c:pt>
                <c:pt idx="105">
                  <c:v>33.198835486708958</c:v>
                </c:pt>
                <c:pt idx="106">
                  <c:v>32.939056404161903</c:v>
                </c:pt>
                <c:pt idx="107">
                  <c:v>34.7734540370273</c:v>
                </c:pt>
                <c:pt idx="108">
                  <c:v>34.710298420784703</c:v>
                </c:pt>
                <c:pt idx="109">
                  <c:v>34.930691902351299</c:v>
                </c:pt>
                <c:pt idx="110">
                  <c:v>35.828158084700512</c:v>
                </c:pt>
                <c:pt idx="111">
                  <c:v>33.293844307518299</c:v>
                </c:pt>
                <c:pt idx="112">
                  <c:v>31.648665435641288</c:v>
                </c:pt>
                <c:pt idx="113">
                  <c:v>31.211431901499701</c:v>
                </c:pt>
                <c:pt idx="114">
                  <c:v>30.740225120223087</c:v>
                </c:pt>
                <c:pt idx="115">
                  <c:v>31.012349169944802</c:v>
                </c:pt>
                <c:pt idx="116">
                  <c:v>33.256022930878267</c:v>
                </c:pt>
                <c:pt idx="117">
                  <c:v>33.304250908593197</c:v>
                </c:pt>
                <c:pt idx="118">
                  <c:v>33.471508589934899</c:v>
                </c:pt>
                <c:pt idx="119">
                  <c:v>31.197024560285101</c:v>
                </c:pt>
                <c:pt idx="120">
                  <c:v>30.941470828142787</c:v>
                </c:pt>
                <c:pt idx="121">
                  <c:v>32.827595135955313</c:v>
                </c:pt>
                <c:pt idx="122">
                  <c:v>33.714698965394142</c:v>
                </c:pt>
                <c:pt idx="123">
                  <c:v>31.462635215762745</c:v>
                </c:pt>
                <c:pt idx="124">
                  <c:v>31.888244624237089</c:v>
                </c:pt>
                <c:pt idx="125">
                  <c:v>30.626275821397424</c:v>
                </c:pt>
                <c:pt idx="126">
                  <c:v>27.951628831726161</c:v>
                </c:pt>
                <c:pt idx="127">
                  <c:v>25.261259788053799</c:v>
                </c:pt>
                <c:pt idx="128">
                  <c:v>25.063535248453686</c:v>
                </c:pt>
                <c:pt idx="129">
                  <c:v>26.064370703846901</c:v>
                </c:pt>
                <c:pt idx="130">
                  <c:v>26.251829603310288</c:v>
                </c:pt>
                <c:pt idx="131">
                  <c:v>27.532510845284989</c:v>
                </c:pt>
                <c:pt idx="132">
                  <c:v>28.6154636706868</c:v>
                </c:pt>
                <c:pt idx="133">
                  <c:v>31.099821254780501</c:v>
                </c:pt>
                <c:pt idx="134">
                  <c:v>30.967662653174589</c:v>
                </c:pt>
                <c:pt idx="135">
                  <c:v>30.4773631269852</c:v>
                </c:pt>
                <c:pt idx="136">
                  <c:v>28.132555915770901</c:v>
                </c:pt>
                <c:pt idx="137">
                  <c:v>26.896238666479299</c:v>
                </c:pt>
                <c:pt idx="138">
                  <c:v>25.016742697046787</c:v>
                </c:pt>
                <c:pt idx="139">
                  <c:v>24.049355325029605</c:v>
                </c:pt>
                <c:pt idx="140">
                  <c:v>23.407017421187501</c:v>
                </c:pt>
                <c:pt idx="141">
                  <c:v>24.400910632722969</c:v>
                </c:pt>
                <c:pt idx="142">
                  <c:v>22.926188052155887</c:v>
                </c:pt>
                <c:pt idx="143">
                  <c:v>22.04553522319107</c:v>
                </c:pt>
                <c:pt idx="144">
                  <c:v>21.573325402771989</c:v>
                </c:pt>
                <c:pt idx="145">
                  <c:v>21.1211118135097</c:v>
                </c:pt>
                <c:pt idx="146">
                  <c:v>19.438471163478201</c:v>
                </c:pt>
                <c:pt idx="147">
                  <c:v>20.480951927031999</c:v>
                </c:pt>
                <c:pt idx="148">
                  <c:v>20.897065949652742</c:v>
                </c:pt>
                <c:pt idx="149">
                  <c:v>20.1364929663767</c:v>
                </c:pt>
                <c:pt idx="150">
                  <c:v>19.1651480934704</c:v>
                </c:pt>
                <c:pt idx="151">
                  <c:v>19.549542786313861</c:v>
                </c:pt>
                <c:pt idx="152">
                  <c:v>19.324028656573088</c:v>
                </c:pt>
                <c:pt idx="153">
                  <c:v>20.309101706762899</c:v>
                </c:pt>
                <c:pt idx="154">
                  <c:v>22.332044170086988</c:v>
                </c:pt>
                <c:pt idx="155">
                  <c:v>25.534492822442701</c:v>
                </c:pt>
                <c:pt idx="156">
                  <c:v>27.731436685518887</c:v>
                </c:pt>
                <c:pt idx="157">
                  <c:v>30.0291060286795</c:v>
                </c:pt>
                <c:pt idx="158">
                  <c:v>31.172427531431257</c:v>
                </c:pt>
                <c:pt idx="159">
                  <c:v>32.465325117574267</c:v>
                </c:pt>
                <c:pt idx="160">
                  <c:v>32.680712441774602</c:v>
                </c:pt>
                <c:pt idx="161">
                  <c:v>32.3726332065172</c:v>
                </c:pt>
                <c:pt idx="162">
                  <c:v>32.597163584616418</c:v>
                </c:pt>
                <c:pt idx="163">
                  <c:v>32.879203807794333</c:v>
                </c:pt>
                <c:pt idx="164">
                  <c:v>33.259946735931813</c:v>
                </c:pt>
                <c:pt idx="165">
                  <c:v>33.327074270391542</c:v>
                </c:pt>
                <c:pt idx="166">
                  <c:v>34.141019525764442</c:v>
                </c:pt>
                <c:pt idx="167">
                  <c:v>31.198226030317969</c:v>
                </c:pt>
                <c:pt idx="168">
                  <c:v>30.316743323417999</c:v>
                </c:pt>
                <c:pt idx="169">
                  <c:v>30.62861728894007</c:v>
                </c:pt>
                <c:pt idx="170">
                  <c:v>31.246825787680724</c:v>
                </c:pt>
                <c:pt idx="171">
                  <c:v>30.005503378560352</c:v>
                </c:pt>
                <c:pt idx="172">
                  <c:v>32.367767920100903</c:v>
                </c:pt>
                <c:pt idx="173">
                  <c:v>33.447473588006623</c:v>
                </c:pt>
                <c:pt idx="174">
                  <c:v>33.051699264102318</c:v>
                </c:pt>
                <c:pt idx="175">
                  <c:v>33.07219764752935</c:v>
                </c:pt>
                <c:pt idx="176">
                  <c:v>33.142374142615203</c:v>
                </c:pt>
                <c:pt idx="177">
                  <c:v>32.1145223406632</c:v>
                </c:pt>
                <c:pt idx="178">
                  <c:v>30.760605925885088</c:v>
                </c:pt>
                <c:pt idx="179">
                  <c:v>30.277166318995</c:v>
                </c:pt>
                <c:pt idx="180">
                  <c:v>28.421934685234199</c:v>
                </c:pt>
                <c:pt idx="181">
                  <c:v>28.648630878108769</c:v>
                </c:pt>
                <c:pt idx="182">
                  <c:v>29.9344546873089</c:v>
                </c:pt>
                <c:pt idx="183">
                  <c:v>31.26888034158037</c:v>
                </c:pt>
                <c:pt idx="184">
                  <c:v>31.854661336802124</c:v>
                </c:pt>
                <c:pt idx="185">
                  <c:v>29.898021446410901</c:v>
                </c:pt>
                <c:pt idx="186">
                  <c:v>30.099369884480886</c:v>
                </c:pt>
                <c:pt idx="187">
                  <c:v>29.949952468311899</c:v>
                </c:pt>
                <c:pt idx="188">
                  <c:v>29.110614842788902</c:v>
                </c:pt>
                <c:pt idx="189">
                  <c:v>28.109765590427902</c:v>
                </c:pt>
                <c:pt idx="190">
                  <c:v>29.698353500780186</c:v>
                </c:pt>
                <c:pt idx="191">
                  <c:v>29.168585709292625</c:v>
                </c:pt>
                <c:pt idx="192">
                  <c:v>29.167239097686899</c:v>
                </c:pt>
                <c:pt idx="193">
                  <c:v>29.784819949411187</c:v>
                </c:pt>
                <c:pt idx="194">
                  <c:v>29.721841075443287</c:v>
                </c:pt>
                <c:pt idx="195">
                  <c:v>28.1628728026955</c:v>
                </c:pt>
                <c:pt idx="196">
                  <c:v>28.362951497905701</c:v>
                </c:pt>
                <c:pt idx="197">
                  <c:v>26.068886435962689</c:v>
                </c:pt>
                <c:pt idx="198">
                  <c:v>30.47375554246317</c:v>
                </c:pt>
              </c:numCache>
            </c:numRef>
          </c:val>
        </c:ser>
        <c:marker val="1"/>
        <c:axId val="126236160"/>
        <c:axId val="126237696"/>
      </c:lineChart>
      <c:catAx>
        <c:axId val="126236160"/>
        <c:scaling>
          <c:orientation val="minMax"/>
        </c:scaling>
        <c:delete val="1"/>
        <c:axPos val="b"/>
        <c:numFmt formatCode="General" sourceLinked="1"/>
        <c:tickLblPos val="none"/>
        <c:crossAx val="126237696"/>
        <c:crosses val="autoZero"/>
        <c:auto val="1"/>
        <c:lblAlgn val="ctr"/>
        <c:lblOffset val="100"/>
      </c:catAx>
      <c:valAx>
        <c:axId val="126237696"/>
        <c:scaling>
          <c:orientation val="minMax"/>
        </c:scaling>
        <c:delete val="1"/>
        <c:axPos val="l"/>
        <c:numFmt formatCode="General" sourceLinked="1"/>
        <c:tickLblPos val="none"/>
        <c:crossAx val="1262361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Sheet1!$A$2:$A$200</c:f>
              <c:numCache>
                <c:formatCode>General</c:formatCode>
                <c:ptCount val="199"/>
              </c:numCache>
            </c:numRef>
          </c:cat>
          <c:val>
            <c:numRef>
              <c:f>Sheet1!$B$2:$B$200</c:f>
              <c:numCache>
                <c:formatCode>General</c:formatCode>
                <c:ptCount val="199"/>
                <c:pt idx="0">
                  <c:v>15.336479116612214</c:v>
                </c:pt>
                <c:pt idx="1">
                  <c:v>15.704951336663999</c:v>
                </c:pt>
                <c:pt idx="2">
                  <c:v>16.182207593281163</c:v>
                </c:pt>
                <c:pt idx="3">
                  <c:v>16.267360756623088</c:v>
                </c:pt>
                <c:pt idx="4">
                  <c:v>16.1715933795784</c:v>
                </c:pt>
                <c:pt idx="5">
                  <c:v>16.503312065564771</c:v>
                </c:pt>
                <c:pt idx="6">
                  <c:v>16.772881728859549</c:v>
                </c:pt>
                <c:pt idx="7">
                  <c:v>16.782995990926267</c:v>
                </c:pt>
                <c:pt idx="8">
                  <c:v>16.795963195056828</c:v>
                </c:pt>
                <c:pt idx="9">
                  <c:v>16.976243329757189</c:v>
                </c:pt>
                <c:pt idx="10">
                  <c:v>16.684526229713502</c:v>
                </c:pt>
                <c:pt idx="11">
                  <c:v>16.759991425518745</c:v>
                </c:pt>
                <c:pt idx="12">
                  <c:v>16.422992137693587</c:v>
                </c:pt>
                <c:pt idx="13">
                  <c:v>16.399844585506202</c:v>
                </c:pt>
                <c:pt idx="14">
                  <c:v>16.509979570471089</c:v>
                </c:pt>
                <c:pt idx="15">
                  <c:v>16.765744678423435</c:v>
                </c:pt>
                <c:pt idx="16">
                  <c:v>16.613412067683399</c:v>
                </c:pt>
                <c:pt idx="17">
                  <c:v>16.872148914686701</c:v>
                </c:pt>
                <c:pt idx="18">
                  <c:v>16.8174193131991</c:v>
                </c:pt>
                <c:pt idx="19">
                  <c:v>16.8328829468797</c:v>
                </c:pt>
                <c:pt idx="20">
                  <c:v>16.893170254855399</c:v>
                </c:pt>
                <c:pt idx="21">
                  <c:v>16.967873498393505</c:v>
                </c:pt>
                <c:pt idx="22">
                  <c:v>17.138909090458327</c:v>
                </c:pt>
                <c:pt idx="23">
                  <c:v>17.735495081947686</c:v>
                </c:pt>
                <c:pt idx="24">
                  <c:v>17.894615822764099</c:v>
                </c:pt>
                <c:pt idx="25">
                  <c:v>17.554007498646836</c:v>
                </c:pt>
                <c:pt idx="26">
                  <c:v>17.5670101637727</c:v>
                </c:pt>
                <c:pt idx="27">
                  <c:v>17.427643828346589</c:v>
                </c:pt>
                <c:pt idx="28">
                  <c:v>17.266762055594789</c:v>
                </c:pt>
                <c:pt idx="29">
                  <c:v>17.161730383088599</c:v>
                </c:pt>
                <c:pt idx="30">
                  <c:v>17.139904117302745</c:v>
                </c:pt>
                <c:pt idx="31">
                  <c:v>17.246298856367865</c:v>
                </c:pt>
                <c:pt idx="32">
                  <c:v>17.087916972672989</c:v>
                </c:pt>
                <c:pt idx="33">
                  <c:v>16.664538851668802</c:v>
                </c:pt>
                <c:pt idx="34">
                  <c:v>16.734888562165899</c:v>
                </c:pt>
                <c:pt idx="35">
                  <c:v>17.009479247509763</c:v>
                </c:pt>
                <c:pt idx="36">
                  <c:v>16.827415525454398</c:v>
                </c:pt>
                <c:pt idx="37">
                  <c:v>16.931704094941587</c:v>
                </c:pt>
                <c:pt idx="38">
                  <c:v>17.088332245426223</c:v>
                </c:pt>
                <c:pt idx="39">
                  <c:v>16.899245764873601</c:v>
                </c:pt>
                <c:pt idx="40">
                  <c:v>16.7730504953823</c:v>
                </c:pt>
                <c:pt idx="41">
                  <c:v>16.982501899485666</c:v>
                </c:pt>
                <c:pt idx="42">
                  <c:v>16.989502075841934</c:v>
                </c:pt>
                <c:pt idx="43">
                  <c:v>17.202005075045086</c:v>
                </c:pt>
                <c:pt idx="44">
                  <c:v>17.318923180252536</c:v>
                </c:pt>
                <c:pt idx="45">
                  <c:v>17.6296667732861</c:v>
                </c:pt>
                <c:pt idx="46">
                  <c:v>17.214483852661367</c:v>
                </c:pt>
                <c:pt idx="47">
                  <c:v>17.451684730326686</c:v>
                </c:pt>
                <c:pt idx="48">
                  <c:v>17.478593775687589</c:v>
                </c:pt>
                <c:pt idx="49">
                  <c:v>17.415404371515354</c:v>
                </c:pt>
                <c:pt idx="50">
                  <c:v>17.279310912230887</c:v>
                </c:pt>
                <c:pt idx="51">
                  <c:v>17.649448010273389</c:v>
                </c:pt>
                <c:pt idx="52">
                  <c:v>17.238983646214628</c:v>
                </c:pt>
                <c:pt idx="53">
                  <c:v>16.7580167219975</c:v>
                </c:pt>
                <c:pt idx="54">
                  <c:v>16.580299866351865</c:v>
                </c:pt>
                <c:pt idx="55">
                  <c:v>16.396361334119799</c:v>
                </c:pt>
                <c:pt idx="56">
                  <c:v>16.062394779887363</c:v>
                </c:pt>
                <c:pt idx="57">
                  <c:v>14.905098073637916</c:v>
                </c:pt>
                <c:pt idx="58">
                  <c:v>15.5913893524461</c:v>
                </c:pt>
                <c:pt idx="59">
                  <c:v>15.959619940181014</c:v>
                </c:pt>
                <c:pt idx="60">
                  <c:v>15.833686999504524</c:v>
                </c:pt>
                <c:pt idx="61">
                  <c:v>16.116285054804557</c:v>
                </c:pt>
                <c:pt idx="62">
                  <c:v>17.497950838818536</c:v>
                </c:pt>
                <c:pt idx="63">
                  <c:v>16.9818943517107</c:v>
                </c:pt>
                <c:pt idx="64">
                  <c:v>16.554981735610241</c:v>
                </c:pt>
                <c:pt idx="65">
                  <c:v>16.727792519189489</c:v>
                </c:pt>
                <c:pt idx="66">
                  <c:v>16.726410184488</c:v>
                </c:pt>
                <c:pt idx="67">
                  <c:v>16.895293432156286</c:v>
                </c:pt>
                <c:pt idx="68">
                  <c:v>17.293259022093199</c:v>
                </c:pt>
                <c:pt idx="69">
                  <c:v>17.324454831794988</c:v>
                </c:pt>
                <c:pt idx="70">
                  <c:v>17.683299085217499</c:v>
                </c:pt>
                <c:pt idx="71">
                  <c:v>17.747437989260089</c:v>
                </c:pt>
                <c:pt idx="72">
                  <c:v>17.378009038520066</c:v>
                </c:pt>
                <c:pt idx="73">
                  <c:v>17.053857587180701</c:v>
                </c:pt>
                <c:pt idx="74">
                  <c:v>17.426092935308766</c:v>
                </c:pt>
                <c:pt idx="75">
                  <c:v>17.0409219283951</c:v>
                </c:pt>
                <c:pt idx="76">
                  <c:v>17.030911687400227</c:v>
                </c:pt>
                <c:pt idx="77">
                  <c:v>17.308242786240189</c:v>
                </c:pt>
                <c:pt idx="78">
                  <c:v>17.6342154425211</c:v>
                </c:pt>
                <c:pt idx="79">
                  <c:v>17.389849639303861</c:v>
                </c:pt>
                <c:pt idx="80">
                  <c:v>17.466119197977665</c:v>
                </c:pt>
                <c:pt idx="81">
                  <c:v>17.560219074016967</c:v>
                </c:pt>
                <c:pt idx="82">
                  <c:v>17.656861748368041</c:v>
                </c:pt>
                <c:pt idx="83">
                  <c:v>17.712914018930999</c:v>
                </c:pt>
                <c:pt idx="84">
                  <c:v>17.969625912424586</c:v>
                </c:pt>
                <c:pt idx="85">
                  <c:v>17.979353423308101</c:v>
                </c:pt>
                <c:pt idx="86">
                  <c:v>17.482352646524642</c:v>
                </c:pt>
                <c:pt idx="87">
                  <c:v>16.9722157738946</c:v>
                </c:pt>
                <c:pt idx="88">
                  <c:v>16.630342571198089</c:v>
                </c:pt>
                <c:pt idx="89">
                  <c:v>16.3580543637303</c:v>
                </c:pt>
                <c:pt idx="90">
                  <c:v>16.736125156796028</c:v>
                </c:pt>
                <c:pt idx="91">
                  <c:v>17.098352272734754</c:v>
                </c:pt>
                <c:pt idx="92">
                  <c:v>17.826872586552501</c:v>
                </c:pt>
                <c:pt idx="93">
                  <c:v>18.036496821150401</c:v>
                </c:pt>
                <c:pt idx="94">
                  <c:v>18.266943630046367</c:v>
                </c:pt>
                <c:pt idx="95">
                  <c:v>17.948135003834267</c:v>
                </c:pt>
                <c:pt idx="96">
                  <c:v>17.816774121809544</c:v>
                </c:pt>
                <c:pt idx="97">
                  <c:v>17.567499505228689</c:v>
                </c:pt>
                <c:pt idx="98">
                  <c:v>17.249835890406999</c:v>
                </c:pt>
                <c:pt idx="99">
                  <c:v>17.425999245627754</c:v>
                </c:pt>
                <c:pt idx="100">
                  <c:v>17.99241296922375</c:v>
                </c:pt>
                <c:pt idx="101">
                  <c:v>18.582187137846699</c:v>
                </c:pt>
                <c:pt idx="102">
                  <c:v>18.325306770268366</c:v>
                </c:pt>
                <c:pt idx="103">
                  <c:v>19.5145975937941</c:v>
                </c:pt>
                <c:pt idx="104">
                  <c:v>19.7849159837386</c:v>
                </c:pt>
                <c:pt idx="105">
                  <c:v>18.995816698979354</c:v>
                </c:pt>
                <c:pt idx="106">
                  <c:v>18.667152595377789</c:v>
                </c:pt>
                <c:pt idx="107">
                  <c:v>19.308599689250286</c:v>
                </c:pt>
                <c:pt idx="108">
                  <c:v>18.114054013158949</c:v>
                </c:pt>
                <c:pt idx="109">
                  <c:v>17.144001694493536</c:v>
                </c:pt>
                <c:pt idx="110">
                  <c:v>17.245727143711154</c:v>
                </c:pt>
                <c:pt idx="111">
                  <c:v>15.683046616073222</c:v>
                </c:pt>
                <c:pt idx="112">
                  <c:v>14.976387458456102</c:v>
                </c:pt>
                <c:pt idx="113">
                  <c:v>15.086479280646802</c:v>
                </c:pt>
                <c:pt idx="114">
                  <c:v>15.537700040489399</c:v>
                </c:pt>
                <c:pt idx="115">
                  <c:v>16.174149118447801</c:v>
                </c:pt>
                <c:pt idx="116">
                  <c:v>17.634112150592127</c:v>
                </c:pt>
                <c:pt idx="117">
                  <c:v>17.712056281960063</c:v>
                </c:pt>
                <c:pt idx="118">
                  <c:v>17.833993098035705</c:v>
                </c:pt>
                <c:pt idx="119">
                  <c:v>16.452169442498299</c:v>
                </c:pt>
                <c:pt idx="120">
                  <c:v>16.131350487123498</c:v>
                </c:pt>
                <c:pt idx="121">
                  <c:v>16.8720266532866</c:v>
                </c:pt>
                <c:pt idx="122">
                  <c:v>17.480420582428934</c:v>
                </c:pt>
                <c:pt idx="123">
                  <c:v>15.9622777023844</c:v>
                </c:pt>
                <c:pt idx="124">
                  <c:v>16.193010352994701</c:v>
                </c:pt>
                <c:pt idx="125">
                  <c:v>15.024245763698998</c:v>
                </c:pt>
                <c:pt idx="126">
                  <c:v>13.181397818419214</c:v>
                </c:pt>
                <c:pt idx="127">
                  <c:v>11.225972340870998</c:v>
                </c:pt>
                <c:pt idx="128">
                  <c:v>11.2684901341129</c:v>
                </c:pt>
                <c:pt idx="129">
                  <c:v>12.481632565158414</c:v>
                </c:pt>
                <c:pt idx="130">
                  <c:v>13.5801195443143</c:v>
                </c:pt>
                <c:pt idx="131">
                  <c:v>15.046906457054501</c:v>
                </c:pt>
                <c:pt idx="132">
                  <c:v>15.538703061588198</c:v>
                </c:pt>
                <c:pt idx="133">
                  <c:v>16.359859121830745</c:v>
                </c:pt>
                <c:pt idx="134">
                  <c:v>16.657553064650749</c:v>
                </c:pt>
                <c:pt idx="135">
                  <c:v>17.025302900473342</c:v>
                </c:pt>
                <c:pt idx="136">
                  <c:v>16.078318851593689</c:v>
                </c:pt>
                <c:pt idx="137">
                  <c:v>16.573333852561042</c:v>
                </c:pt>
                <c:pt idx="138">
                  <c:v>17.057610038192287</c:v>
                </c:pt>
                <c:pt idx="139">
                  <c:v>16.487144757970686</c:v>
                </c:pt>
                <c:pt idx="140">
                  <c:v>16.112717548324163</c:v>
                </c:pt>
                <c:pt idx="141">
                  <c:v>16.847628709669099</c:v>
                </c:pt>
                <c:pt idx="142">
                  <c:v>16.686306148738289</c:v>
                </c:pt>
                <c:pt idx="143">
                  <c:v>16.421679118899501</c:v>
                </c:pt>
                <c:pt idx="144">
                  <c:v>16.061123477767666</c:v>
                </c:pt>
                <c:pt idx="145">
                  <c:v>15.215754781417299</c:v>
                </c:pt>
                <c:pt idx="146">
                  <c:v>14.071951132675185</c:v>
                </c:pt>
                <c:pt idx="147">
                  <c:v>13.878032417578414</c:v>
                </c:pt>
                <c:pt idx="148">
                  <c:v>13.675702373380506</c:v>
                </c:pt>
                <c:pt idx="149">
                  <c:v>12.242348627290578</c:v>
                </c:pt>
                <c:pt idx="150">
                  <c:v>11.065517534795818</c:v>
                </c:pt>
                <c:pt idx="151">
                  <c:v>10.59313685718223</c:v>
                </c:pt>
                <c:pt idx="152">
                  <c:v>9.8962388023975496</c:v>
                </c:pt>
                <c:pt idx="153">
                  <c:v>10.402797080667014</c:v>
                </c:pt>
                <c:pt idx="154">
                  <c:v>12.50910623330663</c:v>
                </c:pt>
                <c:pt idx="155">
                  <c:v>14.807020764747101</c:v>
                </c:pt>
                <c:pt idx="156">
                  <c:v>16.627877320509828</c:v>
                </c:pt>
                <c:pt idx="157">
                  <c:v>18.248329138854089</c:v>
                </c:pt>
                <c:pt idx="158">
                  <c:v>18.523295337798999</c:v>
                </c:pt>
                <c:pt idx="159">
                  <c:v>18.073317434763254</c:v>
                </c:pt>
                <c:pt idx="160">
                  <c:v>17.652517575700365</c:v>
                </c:pt>
                <c:pt idx="161">
                  <c:v>17.018684395065687</c:v>
                </c:pt>
                <c:pt idx="162">
                  <c:v>17.3475852982695</c:v>
                </c:pt>
                <c:pt idx="163">
                  <c:v>17.690447655825686</c:v>
                </c:pt>
                <c:pt idx="164">
                  <c:v>18.399724081971961</c:v>
                </c:pt>
                <c:pt idx="165">
                  <c:v>18.769104671486499</c:v>
                </c:pt>
                <c:pt idx="166">
                  <c:v>18.934030775202501</c:v>
                </c:pt>
                <c:pt idx="167">
                  <c:v>17.521205875450505</c:v>
                </c:pt>
                <c:pt idx="168">
                  <c:v>17.022176348261866</c:v>
                </c:pt>
                <c:pt idx="169">
                  <c:v>17.127367680742498</c:v>
                </c:pt>
                <c:pt idx="170">
                  <c:v>17.297918981535886</c:v>
                </c:pt>
                <c:pt idx="171">
                  <c:v>16.4762636240634</c:v>
                </c:pt>
                <c:pt idx="172">
                  <c:v>16.591342335718789</c:v>
                </c:pt>
                <c:pt idx="173">
                  <c:v>16.351415691359598</c:v>
                </c:pt>
                <c:pt idx="174">
                  <c:v>15.536120766136385</c:v>
                </c:pt>
                <c:pt idx="175">
                  <c:v>14.9115951979751</c:v>
                </c:pt>
                <c:pt idx="176">
                  <c:v>14.984256639098316</c:v>
                </c:pt>
                <c:pt idx="177">
                  <c:v>15.0988978759754</c:v>
                </c:pt>
                <c:pt idx="178">
                  <c:v>15.333754745070999</c:v>
                </c:pt>
                <c:pt idx="179">
                  <c:v>16.216459445733889</c:v>
                </c:pt>
                <c:pt idx="180">
                  <c:v>16.354031364825101</c:v>
                </c:pt>
                <c:pt idx="181">
                  <c:v>17.71935762941494</c:v>
                </c:pt>
                <c:pt idx="182">
                  <c:v>19.128882719385601</c:v>
                </c:pt>
                <c:pt idx="183">
                  <c:v>20.18783566855544</c:v>
                </c:pt>
                <c:pt idx="184">
                  <c:v>20.606070067458244</c:v>
                </c:pt>
                <c:pt idx="185">
                  <c:v>19.203003827428986</c:v>
                </c:pt>
                <c:pt idx="186">
                  <c:v>18.6819247931852</c:v>
                </c:pt>
                <c:pt idx="187">
                  <c:v>17.910776201393489</c:v>
                </c:pt>
                <c:pt idx="188">
                  <c:v>16.895802530079763</c:v>
                </c:pt>
                <c:pt idx="189">
                  <c:v>16.018194797203101</c:v>
                </c:pt>
                <c:pt idx="190">
                  <c:v>17.1095725528128</c:v>
                </c:pt>
                <c:pt idx="191">
                  <c:v>16.969846573075934</c:v>
                </c:pt>
                <c:pt idx="192">
                  <c:v>16.956599780916488</c:v>
                </c:pt>
                <c:pt idx="193">
                  <c:v>17.247105180184501</c:v>
                </c:pt>
                <c:pt idx="194">
                  <c:v>16.981709448040487</c:v>
                </c:pt>
                <c:pt idx="195">
                  <c:v>16.019429422771687</c:v>
                </c:pt>
                <c:pt idx="196">
                  <c:v>15.9288068918198</c:v>
                </c:pt>
                <c:pt idx="197">
                  <c:v>14.693145374667914</c:v>
                </c:pt>
                <c:pt idx="198">
                  <c:v>16.684229513520254</c:v>
                </c:pt>
              </c:numCache>
            </c:numRef>
          </c:val>
        </c:ser>
        <c:marker val="1"/>
        <c:axId val="126502784"/>
        <c:axId val="126504320"/>
      </c:lineChart>
      <c:catAx>
        <c:axId val="126502784"/>
        <c:scaling>
          <c:orientation val="minMax"/>
        </c:scaling>
        <c:delete val="1"/>
        <c:axPos val="b"/>
        <c:numFmt formatCode="General" sourceLinked="1"/>
        <c:tickLblPos val="none"/>
        <c:crossAx val="126504320"/>
        <c:crosses val="autoZero"/>
        <c:auto val="1"/>
        <c:lblAlgn val="ctr"/>
        <c:lblOffset val="100"/>
      </c:catAx>
      <c:valAx>
        <c:axId val="126504320"/>
        <c:scaling>
          <c:orientation val="minMax"/>
        </c:scaling>
        <c:delete val="1"/>
        <c:axPos val="l"/>
        <c:numFmt formatCode="General" sourceLinked="1"/>
        <c:tickLblPos val="none"/>
        <c:crossAx val="1265027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Sheet1!$A$2:$A$200</c:f>
              <c:numCache>
                <c:formatCode>General</c:formatCode>
                <c:ptCount val="199"/>
              </c:numCache>
            </c:numRef>
          </c:cat>
          <c:val>
            <c:numRef>
              <c:f>Sheet1!$B$2:$B$200</c:f>
              <c:numCache>
                <c:formatCode>General</c:formatCode>
                <c:ptCount val="199"/>
                <c:pt idx="0">
                  <c:v>15.336479116612223</c:v>
                </c:pt>
                <c:pt idx="1">
                  <c:v>15.704951336663999</c:v>
                </c:pt>
                <c:pt idx="2">
                  <c:v>16.182207593281145</c:v>
                </c:pt>
                <c:pt idx="3">
                  <c:v>16.267360756623088</c:v>
                </c:pt>
                <c:pt idx="4">
                  <c:v>16.1715933795784</c:v>
                </c:pt>
                <c:pt idx="5">
                  <c:v>16.503312065564753</c:v>
                </c:pt>
                <c:pt idx="6">
                  <c:v>16.772881728859584</c:v>
                </c:pt>
                <c:pt idx="7">
                  <c:v>16.782995990926249</c:v>
                </c:pt>
                <c:pt idx="8">
                  <c:v>16.795963195056835</c:v>
                </c:pt>
                <c:pt idx="9">
                  <c:v>16.976243329757189</c:v>
                </c:pt>
                <c:pt idx="10">
                  <c:v>16.684526229713502</c:v>
                </c:pt>
                <c:pt idx="11">
                  <c:v>16.759991425518777</c:v>
                </c:pt>
                <c:pt idx="12">
                  <c:v>16.422992137693587</c:v>
                </c:pt>
                <c:pt idx="13">
                  <c:v>16.399844585506202</c:v>
                </c:pt>
                <c:pt idx="14">
                  <c:v>16.509979570471089</c:v>
                </c:pt>
                <c:pt idx="15">
                  <c:v>16.765744678423395</c:v>
                </c:pt>
                <c:pt idx="16">
                  <c:v>16.613412067683399</c:v>
                </c:pt>
                <c:pt idx="17">
                  <c:v>16.872148914686701</c:v>
                </c:pt>
                <c:pt idx="18">
                  <c:v>16.8174193131991</c:v>
                </c:pt>
                <c:pt idx="19">
                  <c:v>16.8328829468797</c:v>
                </c:pt>
                <c:pt idx="20">
                  <c:v>16.893170254855399</c:v>
                </c:pt>
                <c:pt idx="21">
                  <c:v>16.967873498393505</c:v>
                </c:pt>
                <c:pt idx="22">
                  <c:v>17.138909090458331</c:v>
                </c:pt>
                <c:pt idx="23">
                  <c:v>17.735495081947686</c:v>
                </c:pt>
                <c:pt idx="24">
                  <c:v>17.894615822764099</c:v>
                </c:pt>
                <c:pt idx="25">
                  <c:v>17.554007498646854</c:v>
                </c:pt>
                <c:pt idx="26">
                  <c:v>17.5670101637727</c:v>
                </c:pt>
                <c:pt idx="27">
                  <c:v>17.427643828346589</c:v>
                </c:pt>
                <c:pt idx="28">
                  <c:v>17.266762055594789</c:v>
                </c:pt>
                <c:pt idx="29">
                  <c:v>17.161730383088599</c:v>
                </c:pt>
                <c:pt idx="30">
                  <c:v>17.139904117302773</c:v>
                </c:pt>
                <c:pt idx="31">
                  <c:v>17.246298856367829</c:v>
                </c:pt>
                <c:pt idx="32">
                  <c:v>17.087916972672989</c:v>
                </c:pt>
                <c:pt idx="33">
                  <c:v>16.664538851668802</c:v>
                </c:pt>
                <c:pt idx="34">
                  <c:v>16.734888562165899</c:v>
                </c:pt>
                <c:pt idx="35">
                  <c:v>17.009479247509741</c:v>
                </c:pt>
                <c:pt idx="36">
                  <c:v>16.827415525454398</c:v>
                </c:pt>
                <c:pt idx="37">
                  <c:v>16.931704094941587</c:v>
                </c:pt>
                <c:pt idx="38">
                  <c:v>17.08833224542618</c:v>
                </c:pt>
                <c:pt idx="39">
                  <c:v>16.899245764873601</c:v>
                </c:pt>
                <c:pt idx="40">
                  <c:v>16.7730504953823</c:v>
                </c:pt>
                <c:pt idx="41">
                  <c:v>16.982501899485637</c:v>
                </c:pt>
                <c:pt idx="42">
                  <c:v>16.989502075841894</c:v>
                </c:pt>
                <c:pt idx="43">
                  <c:v>17.202005075045086</c:v>
                </c:pt>
                <c:pt idx="44">
                  <c:v>17.318923180252554</c:v>
                </c:pt>
                <c:pt idx="45">
                  <c:v>17.6296667732861</c:v>
                </c:pt>
                <c:pt idx="46">
                  <c:v>17.214483852661349</c:v>
                </c:pt>
                <c:pt idx="47">
                  <c:v>17.451684730326686</c:v>
                </c:pt>
                <c:pt idx="48">
                  <c:v>17.478593775687589</c:v>
                </c:pt>
                <c:pt idx="49">
                  <c:v>17.415404371515322</c:v>
                </c:pt>
                <c:pt idx="50">
                  <c:v>17.279310912230887</c:v>
                </c:pt>
                <c:pt idx="51">
                  <c:v>17.649448010273389</c:v>
                </c:pt>
                <c:pt idx="52">
                  <c:v>17.238983646214631</c:v>
                </c:pt>
                <c:pt idx="53">
                  <c:v>16.7580167219975</c:v>
                </c:pt>
                <c:pt idx="54">
                  <c:v>16.58029986635183</c:v>
                </c:pt>
                <c:pt idx="55">
                  <c:v>16.396361334119799</c:v>
                </c:pt>
                <c:pt idx="56">
                  <c:v>16.062394779887345</c:v>
                </c:pt>
                <c:pt idx="57">
                  <c:v>14.905098073637927</c:v>
                </c:pt>
                <c:pt idx="58">
                  <c:v>15.5913893524461</c:v>
                </c:pt>
                <c:pt idx="59">
                  <c:v>15.959619940181023</c:v>
                </c:pt>
                <c:pt idx="60">
                  <c:v>15.833686999504534</c:v>
                </c:pt>
                <c:pt idx="61">
                  <c:v>16.116285054804592</c:v>
                </c:pt>
                <c:pt idx="62">
                  <c:v>17.497950838818554</c:v>
                </c:pt>
                <c:pt idx="63">
                  <c:v>16.9818943517107</c:v>
                </c:pt>
                <c:pt idx="64">
                  <c:v>16.554981735610266</c:v>
                </c:pt>
                <c:pt idx="65">
                  <c:v>16.727792519189489</c:v>
                </c:pt>
                <c:pt idx="66">
                  <c:v>16.726410184488</c:v>
                </c:pt>
                <c:pt idx="67">
                  <c:v>16.895293432156286</c:v>
                </c:pt>
                <c:pt idx="68">
                  <c:v>17.293259022093199</c:v>
                </c:pt>
                <c:pt idx="69">
                  <c:v>17.324454831794988</c:v>
                </c:pt>
                <c:pt idx="70">
                  <c:v>17.683299085217499</c:v>
                </c:pt>
                <c:pt idx="71">
                  <c:v>17.747437989260089</c:v>
                </c:pt>
                <c:pt idx="72">
                  <c:v>17.378009038520041</c:v>
                </c:pt>
                <c:pt idx="73">
                  <c:v>17.053857587180701</c:v>
                </c:pt>
                <c:pt idx="74">
                  <c:v>17.426092935308741</c:v>
                </c:pt>
                <c:pt idx="75">
                  <c:v>17.0409219283951</c:v>
                </c:pt>
                <c:pt idx="76">
                  <c:v>17.030911687400231</c:v>
                </c:pt>
                <c:pt idx="77">
                  <c:v>17.308242786240189</c:v>
                </c:pt>
                <c:pt idx="78">
                  <c:v>17.6342154425211</c:v>
                </c:pt>
                <c:pt idx="79">
                  <c:v>17.389849639303826</c:v>
                </c:pt>
                <c:pt idx="80">
                  <c:v>17.46611919797763</c:v>
                </c:pt>
                <c:pt idx="81">
                  <c:v>17.560219074016949</c:v>
                </c:pt>
                <c:pt idx="82">
                  <c:v>17.656861748368058</c:v>
                </c:pt>
                <c:pt idx="83">
                  <c:v>17.712914018930999</c:v>
                </c:pt>
                <c:pt idx="84">
                  <c:v>17.969625912424586</c:v>
                </c:pt>
                <c:pt idx="85">
                  <c:v>17.979353423308101</c:v>
                </c:pt>
                <c:pt idx="86">
                  <c:v>17.482352646524603</c:v>
                </c:pt>
                <c:pt idx="87">
                  <c:v>16.9722157738946</c:v>
                </c:pt>
                <c:pt idx="88">
                  <c:v>16.630342571198089</c:v>
                </c:pt>
                <c:pt idx="89">
                  <c:v>16.3580543637303</c:v>
                </c:pt>
                <c:pt idx="90">
                  <c:v>16.736125156796035</c:v>
                </c:pt>
                <c:pt idx="91">
                  <c:v>17.098352272734722</c:v>
                </c:pt>
                <c:pt idx="92">
                  <c:v>17.826872586552501</c:v>
                </c:pt>
                <c:pt idx="93">
                  <c:v>18.036496821150401</c:v>
                </c:pt>
                <c:pt idx="94">
                  <c:v>18.266943630046349</c:v>
                </c:pt>
                <c:pt idx="95">
                  <c:v>17.948135003834249</c:v>
                </c:pt>
                <c:pt idx="96">
                  <c:v>17.816774121809566</c:v>
                </c:pt>
                <c:pt idx="97">
                  <c:v>17.567499505228689</c:v>
                </c:pt>
                <c:pt idx="98">
                  <c:v>17.249835890406999</c:v>
                </c:pt>
                <c:pt idx="99">
                  <c:v>17.425999245627718</c:v>
                </c:pt>
                <c:pt idx="100">
                  <c:v>17.992412969223718</c:v>
                </c:pt>
                <c:pt idx="101">
                  <c:v>18.582187137846699</c:v>
                </c:pt>
                <c:pt idx="102">
                  <c:v>18.325306770268341</c:v>
                </c:pt>
                <c:pt idx="103">
                  <c:v>19.5145975937941</c:v>
                </c:pt>
                <c:pt idx="104">
                  <c:v>19.7849159837386</c:v>
                </c:pt>
                <c:pt idx="105">
                  <c:v>18.995816698979322</c:v>
                </c:pt>
                <c:pt idx="106">
                  <c:v>18.667152595377789</c:v>
                </c:pt>
                <c:pt idx="107">
                  <c:v>19.308599689250286</c:v>
                </c:pt>
                <c:pt idx="108">
                  <c:v>18.114054013158984</c:v>
                </c:pt>
                <c:pt idx="109">
                  <c:v>17.144001694493554</c:v>
                </c:pt>
                <c:pt idx="110">
                  <c:v>17.245727143711118</c:v>
                </c:pt>
                <c:pt idx="111">
                  <c:v>15.683046616073231</c:v>
                </c:pt>
                <c:pt idx="112">
                  <c:v>14.976387458456102</c:v>
                </c:pt>
                <c:pt idx="113">
                  <c:v>15.086479280646802</c:v>
                </c:pt>
                <c:pt idx="114">
                  <c:v>15.537700040489399</c:v>
                </c:pt>
                <c:pt idx="115">
                  <c:v>16.174149118447801</c:v>
                </c:pt>
                <c:pt idx="116">
                  <c:v>17.634112150592131</c:v>
                </c:pt>
                <c:pt idx="117">
                  <c:v>17.712056281960045</c:v>
                </c:pt>
                <c:pt idx="118">
                  <c:v>17.833993098035705</c:v>
                </c:pt>
                <c:pt idx="119">
                  <c:v>16.452169442498299</c:v>
                </c:pt>
                <c:pt idx="120">
                  <c:v>16.131350487123498</c:v>
                </c:pt>
                <c:pt idx="121">
                  <c:v>16.8720266532866</c:v>
                </c:pt>
                <c:pt idx="122">
                  <c:v>17.480420582428895</c:v>
                </c:pt>
                <c:pt idx="123">
                  <c:v>15.9622777023844</c:v>
                </c:pt>
                <c:pt idx="124">
                  <c:v>16.193010352994701</c:v>
                </c:pt>
                <c:pt idx="125">
                  <c:v>15.024245763698998</c:v>
                </c:pt>
                <c:pt idx="126">
                  <c:v>13.181397818419223</c:v>
                </c:pt>
                <c:pt idx="127">
                  <c:v>11.225972340870998</c:v>
                </c:pt>
                <c:pt idx="128">
                  <c:v>11.2684901341129</c:v>
                </c:pt>
                <c:pt idx="129">
                  <c:v>12.481632565158423</c:v>
                </c:pt>
                <c:pt idx="130">
                  <c:v>13.5801195443143</c:v>
                </c:pt>
                <c:pt idx="131">
                  <c:v>15.046906457054501</c:v>
                </c:pt>
                <c:pt idx="132">
                  <c:v>15.538703061588198</c:v>
                </c:pt>
                <c:pt idx="133">
                  <c:v>16.359859121830773</c:v>
                </c:pt>
                <c:pt idx="134">
                  <c:v>16.657553064650784</c:v>
                </c:pt>
                <c:pt idx="135">
                  <c:v>17.025302900473303</c:v>
                </c:pt>
                <c:pt idx="136">
                  <c:v>16.078318851593689</c:v>
                </c:pt>
                <c:pt idx="137">
                  <c:v>16.573333852561003</c:v>
                </c:pt>
                <c:pt idx="138">
                  <c:v>17.057610038192287</c:v>
                </c:pt>
                <c:pt idx="139">
                  <c:v>16.487144757970686</c:v>
                </c:pt>
                <c:pt idx="140">
                  <c:v>16.112717548324145</c:v>
                </c:pt>
                <c:pt idx="141">
                  <c:v>16.847628709669099</c:v>
                </c:pt>
                <c:pt idx="142">
                  <c:v>16.686306148738289</c:v>
                </c:pt>
                <c:pt idx="143">
                  <c:v>16.421679118899501</c:v>
                </c:pt>
                <c:pt idx="144">
                  <c:v>16.061123477767641</c:v>
                </c:pt>
                <c:pt idx="145">
                  <c:v>15.215754781417299</c:v>
                </c:pt>
                <c:pt idx="146">
                  <c:v>14.071951132675176</c:v>
                </c:pt>
                <c:pt idx="147">
                  <c:v>13.878032417578423</c:v>
                </c:pt>
                <c:pt idx="148">
                  <c:v>13.675702373380506</c:v>
                </c:pt>
                <c:pt idx="149">
                  <c:v>12.242348627290562</c:v>
                </c:pt>
                <c:pt idx="150">
                  <c:v>11.065517534795829</c:v>
                </c:pt>
                <c:pt idx="151">
                  <c:v>10.593136857182254</c:v>
                </c:pt>
                <c:pt idx="152">
                  <c:v>9.8962388023975496</c:v>
                </c:pt>
                <c:pt idx="153">
                  <c:v>10.402797080667025</c:v>
                </c:pt>
                <c:pt idx="154">
                  <c:v>12.50910623330665</c:v>
                </c:pt>
                <c:pt idx="155">
                  <c:v>14.807020764747101</c:v>
                </c:pt>
                <c:pt idx="156">
                  <c:v>16.627877320509835</c:v>
                </c:pt>
                <c:pt idx="157">
                  <c:v>18.248329138854089</c:v>
                </c:pt>
                <c:pt idx="158">
                  <c:v>18.523295337798999</c:v>
                </c:pt>
                <c:pt idx="159">
                  <c:v>18.073317434763222</c:v>
                </c:pt>
                <c:pt idx="160">
                  <c:v>17.65251757570033</c:v>
                </c:pt>
                <c:pt idx="161">
                  <c:v>17.018684395065687</c:v>
                </c:pt>
                <c:pt idx="162">
                  <c:v>17.3475852982695</c:v>
                </c:pt>
                <c:pt idx="163">
                  <c:v>17.690447655825686</c:v>
                </c:pt>
                <c:pt idx="164">
                  <c:v>18.399724081971925</c:v>
                </c:pt>
                <c:pt idx="165">
                  <c:v>18.769104671486499</c:v>
                </c:pt>
                <c:pt idx="166">
                  <c:v>18.934030775202501</c:v>
                </c:pt>
                <c:pt idx="167">
                  <c:v>17.521205875450505</c:v>
                </c:pt>
                <c:pt idx="168">
                  <c:v>17.022176348261837</c:v>
                </c:pt>
                <c:pt idx="169">
                  <c:v>17.127367680742498</c:v>
                </c:pt>
                <c:pt idx="170">
                  <c:v>17.297918981535886</c:v>
                </c:pt>
                <c:pt idx="171">
                  <c:v>16.4762636240634</c:v>
                </c:pt>
                <c:pt idx="172">
                  <c:v>16.591342335718789</c:v>
                </c:pt>
                <c:pt idx="173">
                  <c:v>16.351415691359598</c:v>
                </c:pt>
                <c:pt idx="174">
                  <c:v>15.536120766136376</c:v>
                </c:pt>
                <c:pt idx="175">
                  <c:v>14.9115951979751</c:v>
                </c:pt>
                <c:pt idx="176">
                  <c:v>14.984256639098327</c:v>
                </c:pt>
                <c:pt idx="177">
                  <c:v>15.0988978759754</c:v>
                </c:pt>
                <c:pt idx="178">
                  <c:v>15.333754745070999</c:v>
                </c:pt>
                <c:pt idx="179">
                  <c:v>16.216459445733889</c:v>
                </c:pt>
                <c:pt idx="180">
                  <c:v>16.354031364825101</c:v>
                </c:pt>
                <c:pt idx="181">
                  <c:v>17.719357629414958</c:v>
                </c:pt>
                <c:pt idx="182">
                  <c:v>19.128882719385601</c:v>
                </c:pt>
                <c:pt idx="183">
                  <c:v>20.187835668555458</c:v>
                </c:pt>
                <c:pt idx="184">
                  <c:v>20.606070067458262</c:v>
                </c:pt>
                <c:pt idx="185">
                  <c:v>19.203003827428986</c:v>
                </c:pt>
                <c:pt idx="186">
                  <c:v>18.6819247931852</c:v>
                </c:pt>
                <c:pt idx="187">
                  <c:v>17.910776201393489</c:v>
                </c:pt>
                <c:pt idx="188">
                  <c:v>16.895802530079745</c:v>
                </c:pt>
                <c:pt idx="189">
                  <c:v>16.018194797203101</c:v>
                </c:pt>
                <c:pt idx="190">
                  <c:v>17.1095725528128</c:v>
                </c:pt>
                <c:pt idx="191">
                  <c:v>16.969846573075895</c:v>
                </c:pt>
                <c:pt idx="192">
                  <c:v>16.956599780916488</c:v>
                </c:pt>
                <c:pt idx="193">
                  <c:v>17.247105180184501</c:v>
                </c:pt>
                <c:pt idx="194">
                  <c:v>16.981709448040487</c:v>
                </c:pt>
                <c:pt idx="195">
                  <c:v>16.019429422771687</c:v>
                </c:pt>
                <c:pt idx="196">
                  <c:v>15.9288068918198</c:v>
                </c:pt>
                <c:pt idx="197">
                  <c:v>14.693145374667923</c:v>
                </c:pt>
                <c:pt idx="198">
                  <c:v>16.684229513520222</c:v>
                </c:pt>
              </c:numCache>
            </c:numRef>
          </c:val>
        </c:ser>
        <c:marker val="1"/>
        <c:axId val="126544512"/>
        <c:axId val="126632320"/>
      </c:lineChart>
      <c:catAx>
        <c:axId val="126544512"/>
        <c:scaling>
          <c:orientation val="minMax"/>
        </c:scaling>
        <c:delete val="1"/>
        <c:axPos val="b"/>
        <c:numFmt formatCode="General" sourceLinked="1"/>
        <c:tickLblPos val="none"/>
        <c:crossAx val="126632320"/>
        <c:crosses val="autoZero"/>
        <c:auto val="1"/>
        <c:lblAlgn val="ctr"/>
        <c:lblOffset val="100"/>
      </c:catAx>
      <c:valAx>
        <c:axId val="126632320"/>
        <c:scaling>
          <c:orientation val="minMax"/>
        </c:scaling>
        <c:delete val="1"/>
        <c:axPos val="l"/>
        <c:numFmt formatCode="General" sourceLinked="1"/>
        <c:tickLblPos val="none"/>
        <c:crossAx val="1265445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Sheet1!$A$2:$A$200</c:f>
              <c:numCache>
                <c:formatCode>General</c:formatCode>
                <c:ptCount val="199"/>
              </c:numCache>
            </c:numRef>
          </c:cat>
          <c:val>
            <c:numRef>
              <c:f>Sheet1!$B$2:$B$200</c:f>
              <c:numCache>
                <c:formatCode>General</c:formatCode>
                <c:ptCount val="199"/>
                <c:pt idx="0">
                  <c:v>32.232648757072198</c:v>
                </c:pt>
                <c:pt idx="1">
                  <c:v>32.5333978810772</c:v>
                </c:pt>
                <c:pt idx="2">
                  <c:v>32.95454946819634</c:v>
                </c:pt>
                <c:pt idx="3">
                  <c:v>32.772020623022811</c:v>
                </c:pt>
                <c:pt idx="4">
                  <c:v>32.562592762352203</c:v>
                </c:pt>
                <c:pt idx="5">
                  <c:v>33.150055328236597</c:v>
                </c:pt>
                <c:pt idx="6">
                  <c:v>33.957047347289489</c:v>
                </c:pt>
                <c:pt idx="7">
                  <c:v>33.934382651572427</c:v>
                </c:pt>
                <c:pt idx="8">
                  <c:v>34.114153354006802</c:v>
                </c:pt>
                <c:pt idx="9">
                  <c:v>34.327189931706997</c:v>
                </c:pt>
                <c:pt idx="10">
                  <c:v>33.528937852668811</c:v>
                </c:pt>
                <c:pt idx="11">
                  <c:v>33.632042309781788</c:v>
                </c:pt>
                <c:pt idx="12">
                  <c:v>32.96580474201</c:v>
                </c:pt>
                <c:pt idx="13">
                  <c:v>32.912042303601801</c:v>
                </c:pt>
                <c:pt idx="14">
                  <c:v>33.3514329955714</c:v>
                </c:pt>
                <c:pt idx="15">
                  <c:v>33.945943811524764</c:v>
                </c:pt>
                <c:pt idx="16">
                  <c:v>33.525735642434029</c:v>
                </c:pt>
                <c:pt idx="17">
                  <c:v>33.963811364008301</c:v>
                </c:pt>
                <c:pt idx="18">
                  <c:v>33.972122119635202</c:v>
                </c:pt>
                <c:pt idx="19">
                  <c:v>34.176235770122773</c:v>
                </c:pt>
                <c:pt idx="20">
                  <c:v>34.553965371637602</c:v>
                </c:pt>
                <c:pt idx="21">
                  <c:v>34.959217747527298</c:v>
                </c:pt>
                <c:pt idx="22">
                  <c:v>35.532706442100064</c:v>
                </c:pt>
                <c:pt idx="23">
                  <c:v>36.639872999823965</c:v>
                </c:pt>
                <c:pt idx="24">
                  <c:v>36.8660013197781</c:v>
                </c:pt>
                <c:pt idx="25">
                  <c:v>36.247378647444599</c:v>
                </c:pt>
                <c:pt idx="26">
                  <c:v>36.407167223436794</c:v>
                </c:pt>
                <c:pt idx="27">
                  <c:v>36.348859377938297</c:v>
                </c:pt>
                <c:pt idx="28">
                  <c:v>36.152860682008196</c:v>
                </c:pt>
                <c:pt idx="29">
                  <c:v>36.010730411886236</c:v>
                </c:pt>
                <c:pt idx="30">
                  <c:v>35.7024186174935</c:v>
                </c:pt>
                <c:pt idx="31">
                  <c:v>35.640101590128772</c:v>
                </c:pt>
                <c:pt idx="32">
                  <c:v>35.755344369261294</c:v>
                </c:pt>
                <c:pt idx="33">
                  <c:v>35.253888957039997</c:v>
                </c:pt>
                <c:pt idx="34">
                  <c:v>35.152170517011697</c:v>
                </c:pt>
                <c:pt idx="35">
                  <c:v>36.095451590054111</c:v>
                </c:pt>
                <c:pt idx="36">
                  <c:v>35.950386765106089</c:v>
                </c:pt>
                <c:pt idx="37">
                  <c:v>35.712486792951303</c:v>
                </c:pt>
                <c:pt idx="38">
                  <c:v>35.361227420249364</c:v>
                </c:pt>
                <c:pt idx="39">
                  <c:v>35.596602377358103</c:v>
                </c:pt>
                <c:pt idx="40">
                  <c:v>34.857354020466289</c:v>
                </c:pt>
                <c:pt idx="41">
                  <c:v>34.885917262181103</c:v>
                </c:pt>
                <c:pt idx="42">
                  <c:v>34.757259520053701</c:v>
                </c:pt>
                <c:pt idx="43">
                  <c:v>35.3341800564057</c:v>
                </c:pt>
                <c:pt idx="44">
                  <c:v>35.211313878743198</c:v>
                </c:pt>
                <c:pt idx="45">
                  <c:v>36.258414886712295</c:v>
                </c:pt>
                <c:pt idx="46">
                  <c:v>35.737745001122597</c:v>
                </c:pt>
                <c:pt idx="47">
                  <c:v>35.890988217579888</c:v>
                </c:pt>
                <c:pt idx="48">
                  <c:v>36.340842864945195</c:v>
                </c:pt>
                <c:pt idx="49">
                  <c:v>35.158995038707211</c:v>
                </c:pt>
                <c:pt idx="50">
                  <c:v>33.665902708490513</c:v>
                </c:pt>
                <c:pt idx="51">
                  <c:v>33.754417618696088</c:v>
                </c:pt>
                <c:pt idx="52">
                  <c:v>32.586592074568003</c:v>
                </c:pt>
                <c:pt idx="53">
                  <c:v>31.7694341142086</c:v>
                </c:pt>
                <c:pt idx="54">
                  <c:v>32.340364611891985</c:v>
                </c:pt>
                <c:pt idx="55">
                  <c:v>32.746620567628504</c:v>
                </c:pt>
                <c:pt idx="56">
                  <c:v>32.395771950424873</c:v>
                </c:pt>
                <c:pt idx="57">
                  <c:v>30.400528356320059</c:v>
                </c:pt>
                <c:pt idx="58">
                  <c:v>30.812403695673702</c:v>
                </c:pt>
                <c:pt idx="59">
                  <c:v>31.500023075479589</c:v>
                </c:pt>
                <c:pt idx="60">
                  <c:v>31.5438416175142</c:v>
                </c:pt>
                <c:pt idx="61">
                  <c:v>32.528076522545064</c:v>
                </c:pt>
                <c:pt idx="62">
                  <c:v>35.922384422379203</c:v>
                </c:pt>
                <c:pt idx="63">
                  <c:v>35.6004008525356</c:v>
                </c:pt>
                <c:pt idx="64">
                  <c:v>34.993424244595211</c:v>
                </c:pt>
                <c:pt idx="65">
                  <c:v>34.885060239553901</c:v>
                </c:pt>
                <c:pt idx="66">
                  <c:v>34.775394856669202</c:v>
                </c:pt>
                <c:pt idx="67">
                  <c:v>34.660923944104113</c:v>
                </c:pt>
                <c:pt idx="68">
                  <c:v>35.243383746523804</c:v>
                </c:pt>
                <c:pt idx="69">
                  <c:v>35.135728716406064</c:v>
                </c:pt>
                <c:pt idx="70">
                  <c:v>35.894292325683701</c:v>
                </c:pt>
                <c:pt idx="71">
                  <c:v>36.075102272358905</c:v>
                </c:pt>
                <c:pt idx="72">
                  <c:v>35.277192917612396</c:v>
                </c:pt>
                <c:pt idx="73">
                  <c:v>34.642188861846627</c:v>
                </c:pt>
                <c:pt idx="74">
                  <c:v>35.35790711474268</c:v>
                </c:pt>
                <c:pt idx="75">
                  <c:v>34.689616955293104</c:v>
                </c:pt>
                <c:pt idx="76">
                  <c:v>34.473465877287836</c:v>
                </c:pt>
                <c:pt idx="77">
                  <c:v>35.081527873609978</c:v>
                </c:pt>
                <c:pt idx="78">
                  <c:v>35.785421077689627</c:v>
                </c:pt>
                <c:pt idx="79">
                  <c:v>34.918377953379498</c:v>
                </c:pt>
                <c:pt idx="80">
                  <c:v>34.628114186676889</c:v>
                </c:pt>
                <c:pt idx="81">
                  <c:v>34.590751909766702</c:v>
                </c:pt>
                <c:pt idx="82">
                  <c:v>34.580038709974303</c:v>
                </c:pt>
                <c:pt idx="83">
                  <c:v>34.555676813669798</c:v>
                </c:pt>
                <c:pt idx="84">
                  <c:v>35.061525599633796</c:v>
                </c:pt>
                <c:pt idx="85">
                  <c:v>35.310130945371164</c:v>
                </c:pt>
                <c:pt idx="86">
                  <c:v>34.825300856248397</c:v>
                </c:pt>
                <c:pt idx="87">
                  <c:v>34.460013393331913</c:v>
                </c:pt>
                <c:pt idx="88">
                  <c:v>34.220751278892813</c:v>
                </c:pt>
                <c:pt idx="89">
                  <c:v>33.6671692354873</c:v>
                </c:pt>
                <c:pt idx="90">
                  <c:v>34.252283562896189</c:v>
                </c:pt>
                <c:pt idx="91">
                  <c:v>34.090953584798697</c:v>
                </c:pt>
                <c:pt idx="92">
                  <c:v>35.003860360828298</c:v>
                </c:pt>
                <c:pt idx="93">
                  <c:v>34.961942899024812</c:v>
                </c:pt>
                <c:pt idx="94">
                  <c:v>35.710208143156002</c:v>
                </c:pt>
                <c:pt idx="95">
                  <c:v>35.006424445353296</c:v>
                </c:pt>
                <c:pt idx="96">
                  <c:v>34.908247278275198</c:v>
                </c:pt>
                <c:pt idx="97">
                  <c:v>34.610558935053064</c:v>
                </c:pt>
                <c:pt idx="98">
                  <c:v>34.313420685283141</c:v>
                </c:pt>
                <c:pt idx="99">
                  <c:v>33.638753128068572</c:v>
                </c:pt>
                <c:pt idx="100">
                  <c:v>34.6478588296753</c:v>
                </c:pt>
                <c:pt idx="101">
                  <c:v>35.318418570825202</c:v>
                </c:pt>
                <c:pt idx="102">
                  <c:v>34.306082576440204</c:v>
                </c:pt>
                <c:pt idx="103">
                  <c:v>34.422358664545989</c:v>
                </c:pt>
                <c:pt idx="104">
                  <c:v>34.599583362912</c:v>
                </c:pt>
                <c:pt idx="105">
                  <c:v>33.198835486708973</c:v>
                </c:pt>
                <c:pt idx="106">
                  <c:v>32.939056404161903</c:v>
                </c:pt>
                <c:pt idx="107">
                  <c:v>34.7734540370273</c:v>
                </c:pt>
                <c:pt idx="108">
                  <c:v>34.710298420784703</c:v>
                </c:pt>
                <c:pt idx="109">
                  <c:v>34.930691902351299</c:v>
                </c:pt>
                <c:pt idx="110">
                  <c:v>35.828158084700512</c:v>
                </c:pt>
                <c:pt idx="111">
                  <c:v>33.293844307518299</c:v>
                </c:pt>
                <c:pt idx="112">
                  <c:v>31.648665435641288</c:v>
                </c:pt>
                <c:pt idx="113">
                  <c:v>31.211431901499701</c:v>
                </c:pt>
                <c:pt idx="114">
                  <c:v>30.740225120223087</c:v>
                </c:pt>
                <c:pt idx="115">
                  <c:v>31.012349169944802</c:v>
                </c:pt>
                <c:pt idx="116">
                  <c:v>33.256022930878288</c:v>
                </c:pt>
                <c:pt idx="117">
                  <c:v>33.304250908593197</c:v>
                </c:pt>
                <c:pt idx="118">
                  <c:v>33.471508589934899</c:v>
                </c:pt>
                <c:pt idx="119">
                  <c:v>31.197024560285101</c:v>
                </c:pt>
                <c:pt idx="120">
                  <c:v>30.941470828142787</c:v>
                </c:pt>
                <c:pt idx="121">
                  <c:v>32.827595135955313</c:v>
                </c:pt>
                <c:pt idx="122">
                  <c:v>33.714698965394128</c:v>
                </c:pt>
                <c:pt idx="123">
                  <c:v>31.462635215762724</c:v>
                </c:pt>
                <c:pt idx="124">
                  <c:v>31.888244624237089</c:v>
                </c:pt>
                <c:pt idx="125">
                  <c:v>30.626275821397432</c:v>
                </c:pt>
                <c:pt idx="126">
                  <c:v>27.951628831726147</c:v>
                </c:pt>
                <c:pt idx="127">
                  <c:v>25.261259788053799</c:v>
                </c:pt>
                <c:pt idx="128">
                  <c:v>25.063535248453686</c:v>
                </c:pt>
                <c:pt idx="129">
                  <c:v>26.064370703846901</c:v>
                </c:pt>
                <c:pt idx="130">
                  <c:v>26.251829603310288</c:v>
                </c:pt>
                <c:pt idx="131">
                  <c:v>27.532510845284989</c:v>
                </c:pt>
                <c:pt idx="132">
                  <c:v>28.6154636706868</c:v>
                </c:pt>
                <c:pt idx="133">
                  <c:v>31.099821254780501</c:v>
                </c:pt>
                <c:pt idx="134">
                  <c:v>30.967662653174589</c:v>
                </c:pt>
                <c:pt idx="135">
                  <c:v>30.4773631269852</c:v>
                </c:pt>
                <c:pt idx="136">
                  <c:v>28.132555915770901</c:v>
                </c:pt>
                <c:pt idx="137">
                  <c:v>26.896238666479299</c:v>
                </c:pt>
                <c:pt idx="138">
                  <c:v>25.016742697046787</c:v>
                </c:pt>
                <c:pt idx="139">
                  <c:v>24.049355325029605</c:v>
                </c:pt>
                <c:pt idx="140">
                  <c:v>23.407017421187501</c:v>
                </c:pt>
                <c:pt idx="141">
                  <c:v>24.400910632722958</c:v>
                </c:pt>
                <c:pt idx="142">
                  <c:v>22.926188052155887</c:v>
                </c:pt>
                <c:pt idx="143">
                  <c:v>22.045535223191063</c:v>
                </c:pt>
                <c:pt idx="144">
                  <c:v>21.573325402771989</c:v>
                </c:pt>
                <c:pt idx="145">
                  <c:v>21.1211118135097</c:v>
                </c:pt>
                <c:pt idx="146">
                  <c:v>19.438471163478201</c:v>
                </c:pt>
                <c:pt idx="147">
                  <c:v>20.480951927031999</c:v>
                </c:pt>
                <c:pt idx="148">
                  <c:v>20.897065949652756</c:v>
                </c:pt>
                <c:pt idx="149">
                  <c:v>20.1364929663767</c:v>
                </c:pt>
                <c:pt idx="150">
                  <c:v>19.1651480934704</c:v>
                </c:pt>
                <c:pt idx="151">
                  <c:v>19.549542786313847</c:v>
                </c:pt>
                <c:pt idx="152">
                  <c:v>19.324028656573088</c:v>
                </c:pt>
                <c:pt idx="153">
                  <c:v>20.309101706762899</c:v>
                </c:pt>
                <c:pt idx="154">
                  <c:v>22.332044170086988</c:v>
                </c:pt>
                <c:pt idx="155">
                  <c:v>25.534492822442701</c:v>
                </c:pt>
                <c:pt idx="156">
                  <c:v>27.731436685518887</c:v>
                </c:pt>
                <c:pt idx="157">
                  <c:v>30.0291060286795</c:v>
                </c:pt>
                <c:pt idx="158">
                  <c:v>31.172427531431243</c:v>
                </c:pt>
                <c:pt idx="159">
                  <c:v>32.465325117574288</c:v>
                </c:pt>
                <c:pt idx="160">
                  <c:v>32.680712441774602</c:v>
                </c:pt>
                <c:pt idx="161">
                  <c:v>32.3726332065172</c:v>
                </c:pt>
                <c:pt idx="162">
                  <c:v>32.597163584616389</c:v>
                </c:pt>
                <c:pt idx="163">
                  <c:v>32.879203807794305</c:v>
                </c:pt>
                <c:pt idx="164">
                  <c:v>33.259946735931813</c:v>
                </c:pt>
                <c:pt idx="165">
                  <c:v>33.327074270391527</c:v>
                </c:pt>
                <c:pt idx="166">
                  <c:v>34.141019525764428</c:v>
                </c:pt>
                <c:pt idx="167">
                  <c:v>31.198226030317958</c:v>
                </c:pt>
                <c:pt idx="168">
                  <c:v>30.316743323417999</c:v>
                </c:pt>
                <c:pt idx="169">
                  <c:v>30.628617288940063</c:v>
                </c:pt>
                <c:pt idx="170">
                  <c:v>31.246825787680731</c:v>
                </c:pt>
                <c:pt idx="171">
                  <c:v>30.005503378560334</c:v>
                </c:pt>
                <c:pt idx="172">
                  <c:v>32.367767920100903</c:v>
                </c:pt>
                <c:pt idx="173">
                  <c:v>33.447473588006595</c:v>
                </c:pt>
                <c:pt idx="174">
                  <c:v>33.051699264102297</c:v>
                </c:pt>
                <c:pt idx="175">
                  <c:v>33.072197647529364</c:v>
                </c:pt>
                <c:pt idx="176">
                  <c:v>33.142374142615203</c:v>
                </c:pt>
                <c:pt idx="177">
                  <c:v>32.1145223406632</c:v>
                </c:pt>
                <c:pt idx="178">
                  <c:v>30.760605925885088</c:v>
                </c:pt>
                <c:pt idx="179">
                  <c:v>30.277166318995</c:v>
                </c:pt>
                <c:pt idx="180">
                  <c:v>28.421934685234199</c:v>
                </c:pt>
                <c:pt idx="181">
                  <c:v>28.648630878108758</c:v>
                </c:pt>
                <c:pt idx="182">
                  <c:v>29.9344546873089</c:v>
                </c:pt>
                <c:pt idx="183">
                  <c:v>31.268880341580363</c:v>
                </c:pt>
                <c:pt idx="184">
                  <c:v>31.854661336802131</c:v>
                </c:pt>
                <c:pt idx="185">
                  <c:v>29.898021446410901</c:v>
                </c:pt>
                <c:pt idx="186">
                  <c:v>30.099369884480886</c:v>
                </c:pt>
                <c:pt idx="187">
                  <c:v>29.949952468311899</c:v>
                </c:pt>
                <c:pt idx="188">
                  <c:v>29.110614842788902</c:v>
                </c:pt>
                <c:pt idx="189">
                  <c:v>28.109765590427902</c:v>
                </c:pt>
                <c:pt idx="190">
                  <c:v>29.698353500780186</c:v>
                </c:pt>
                <c:pt idx="191">
                  <c:v>29.168585709292632</c:v>
                </c:pt>
                <c:pt idx="192">
                  <c:v>29.167239097686899</c:v>
                </c:pt>
                <c:pt idx="193">
                  <c:v>29.784819949411187</c:v>
                </c:pt>
                <c:pt idx="194">
                  <c:v>29.721841075443287</c:v>
                </c:pt>
                <c:pt idx="195">
                  <c:v>28.1628728026955</c:v>
                </c:pt>
                <c:pt idx="196">
                  <c:v>28.362951497905701</c:v>
                </c:pt>
                <c:pt idx="197">
                  <c:v>26.068886435962689</c:v>
                </c:pt>
                <c:pt idx="198">
                  <c:v>30.473755542463163</c:v>
                </c:pt>
              </c:numCache>
            </c:numRef>
          </c:val>
        </c:ser>
        <c:marker val="1"/>
        <c:axId val="126675968"/>
        <c:axId val="128346752"/>
      </c:lineChart>
      <c:catAx>
        <c:axId val="126675968"/>
        <c:scaling>
          <c:orientation val="minMax"/>
        </c:scaling>
        <c:delete val="1"/>
        <c:axPos val="b"/>
        <c:numFmt formatCode="General" sourceLinked="1"/>
        <c:tickLblPos val="none"/>
        <c:crossAx val="128346752"/>
        <c:crosses val="autoZero"/>
        <c:auto val="1"/>
        <c:lblAlgn val="ctr"/>
        <c:lblOffset val="100"/>
      </c:catAx>
      <c:valAx>
        <c:axId val="128346752"/>
        <c:scaling>
          <c:orientation val="minMax"/>
        </c:scaling>
        <c:delete val="1"/>
        <c:axPos val="l"/>
        <c:numFmt formatCode="General" sourceLinked="1"/>
        <c:tickLblPos val="none"/>
        <c:crossAx val="1266759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Sheet1!$A$2:$A$200</c:f>
              <c:numCache>
                <c:formatCode>General</c:formatCode>
                <c:ptCount val="199"/>
              </c:numCache>
            </c:numRef>
          </c:cat>
          <c:val>
            <c:numRef>
              <c:f>Sheet1!$B$2:$B$200</c:f>
              <c:numCache>
                <c:formatCode>General</c:formatCode>
                <c:ptCount val="199"/>
                <c:pt idx="0">
                  <c:v>15.336479116612217</c:v>
                </c:pt>
                <c:pt idx="1">
                  <c:v>15.704951336663999</c:v>
                </c:pt>
                <c:pt idx="2">
                  <c:v>16.182207593281156</c:v>
                </c:pt>
                <c:pt idx="3">
                  <c:v>16.267360756623088</c:v>
                </c:pt>
                <c:pt idx="4">
                  <c:v>16.1715933795784</c:v>
                </c:pt>
                <c:pt idx="5">
                  <c:v>16.503312065564764</c:v>
                </c:pt>
                <c:pt idx="6">
                  <c:v>16.772881728859563</c:v>
                </c:pt>
                <c:pt idx="7">
                  <c:v>16.78299599092626</c:v>
                </c:pt>
                <c:pt idx="8">
                  <c:v>16.795963195056835</c:v>
                </c:pt>
                <c:pt idx="9">
                  <c:v>16.976243329757189</c:v>
                </c:pt>
                <c:pt idx="10">
                  <c:v>16.684526229713502</c:v>
                </c:pt>
                <c:pt idx="11">
                  <c:v>16.759991425518756</c:v>
                </c:pt>
                <c:pt idx="12">
                  <c:v>16.422992137693587</c:v>
                </c:pt>
                <c:pt idx="13">
                  <c:v>16.399844585506202</c:v>
                </c:pt>
                <c:pt idx="14">
                  <c:v>16.509979570471089</c:v>
                </c:pt>
                <c:pt idx="15">
                  <c:v>16.765744678423417</c:v>
                </c:pt>
                <c:pt idx="16">
                  <c:v>16.613412067683399</c:v>
                </c:pt>
                <c:pt idx="17">
                  <c:v>16.872148914686701</c:v>
                </c:pt>
                <c:pt idx="18">
                  <c:v>16.8174193131991</c:v>
                </c:pt>
                <c:pt idx="19">
                  <c:v>16.8328829468797</c:v>
                </c:pt>
                <c:pt idx="20">
                  <c:v>16.893170254855399</c:v>
                </c:pt>
                <c:pt idx="21">
                  <c:v>16.967873498393505</c:v>
                </c:pt>
                <c:pt idx="22">
                  <c:v>17.138909090458331</c:v>
                </c:pt>
                <c:pt idx="23">
                  <c:v>17.735495081947686</c:v>
                </c:pt>
                <c:pt idx="24">
                  <c:v>17.894615822764099</c:v>
                </c:pt>
                <c:pt idx="25">
                  <c:v>17.554007498646843</c:v>
                </c:pt>
                <c:pt idx="26">
                  <c:v>17.5670101637727</c:v>
                </c:pt>
                <c:pt idx="27">
                  <c:v>17.427643828346589</c:v>
                </c:pt>
                <c:pt idx="28">
                  <c:v>17.266762055594789</c:v>
                </c:pt>
                <c:pt idx="29">
                  <c:v>17.161730383088599</c:v>
                </c:pt>
                <c:pt idx="30">
                  <c:v>17.139904117302752</c:v>
                </c:pt>
                <c:pt idx="31">
                  <c:v>17.246298856367851</c:v>
                </c:pt>
                <c:pt idx="32">
                  <c:v>17.087916972672989</c:v>
                </c:pt>
                <c:pt idx="33">
                  <c:v>16.664538851668802</c:v>
                </c:pt>
                <c:pt idx="34">
                  <c:v>16.734888562165899</c:v>
                </c:pt>
                <c:pt idx="35">
                  <c:v>17.009479247509756</c:v>
                </c:pt>
                <c:pt idx="36">
                  <c:v>16.827415525454398</c:v>
                </c:pt>
                <c:pt idx="37">
                  <c:v>16.931704094941587</c:v>
                </c:pt>
                <c:pt idx="38">
                  <c:v>17.088332245426209</c:v>
                </c:pt>
                <c:pt idx="39">
                  <c:v>16.899245764873601</c:v>
                </c:pt>
                <c:pt idx="40">
                  <c:v>16.7730504953823</c:v>
                </c:pt>
                <c:pt idx="41">
                  <c:v>16.982501899485658</c:v>
                </c:pt>
                <c:pt idx="42">
                  <c:v>16.989502075841916</c:v>
                </c:pt>
                <c:pt idx="43">
                  <c:v>17.202005075045086</c:v>
                </c:pt>
                <c:pt idx="44">
                  <c:v>17.318923180252543</c:v>
                </c:pt>
                <c:pt idx="45">
                  <c:v>17.6296667732861</c:v>
                </c:pt>
                <c:pt idx="46">
                  <c:v>17.21448385266136</c:v>
                </c:pt>
                <c:pt idx="47">
                  <c:v>17.451684730326686</c:v>
                </c:pt>
                <c:pt idx="48">
                  <c:v>17.478593775687589</c:v>
                </c:pt>
                <c:pt idx="49">
                  <c:v>17.41540437151534</c:v>
                </c:pt>
                <c:pt idx="50">
                  <c:v>17.279310912230887</c:v>
                </c:pt>
                <c:pt idx="51">
                  <c:v>17.649448010273389</c:v>
                </c:pt>
                <c:pt idx="52">
                  <c:v>17.238983646214631</c:v>
                </c:pt>
                <c:pt idx="53">
                  <c:v>16.7580167219975</c:v>
                </c:pt>
                <c:pt idx="54">
                  <c:v>16.580299866351851</c:v>
                </c:pt>
                <c:pt idx="55">
                  <c:v>16.396361334119799</c:v>
                </c:pt>
                <c:pt idx="56">
                  <c:v>16.062394779887356</c:v>
                </c:pt>
                <c:pt idx="57">
                  <c:v>14.905098073637921</c:v>
                </c:pt>
                <c:pt idx="58">
                  <c:v>15.5913893524461</c:v>
                </c:pt>
                <c:pt idx="59">
                  <c:v>15.959619940181017</c:v>
                </c:pt>
                <c:pt idx="60">
                  <c:v>15.833686999504527</c:v>
                </c:pt>
                <c:pt idx="61">
                  <c:v>16.116285054804571</c:v>
                </c:pt>
                <c:pt idx="62">
                  <c:v>17.497950838818543</c:v>
                </c:pt>
                <c:pt idx="63">
                  <c:v>16.9818943517107</c:v>
                </c:pt>
                <c:pt idx="64">
                  <c:v>16.554981735610248</c:v>
                </c:pt>
                <c:pt idx="65">
                  <c:v>16.727792519189489</c:v>
                </c:pt>
                <c:pt idx="66">
                  <c:v>16.726410184488</c:v>
                </c:pt>
                <c:pt idx="67">
                  <c:v>16.895293432156286</c:v>
                </c:pt>
                <c:pt idx="68">
                  <c:v>17.293259022093199</c:v>
                </c:pt>
                <c:pt idx="69">
                  <c:v>17.324454831794988</c:v>
                </c:pt>
                <c:pt idx="70">
                  <c:v>17.683299085217499</c:v>
                </c:pt>
                <c:pt idx="71">
                  <c:v>17.747437989260089</c:v>
                </c:pt>
                <c:pt idx="72">
                  <c:v>17.378009038520059</c:v>
                </c:pt>
                <c:pt idx="73">
                  <c:v>17.053857587180701</c:v>
                </c:pt>
                <c:pt idx="74">
                  <c:v>17.426092935308759</c:v>
                </c:pt>
                <c:pt idx="75">
                  <c:v>17.0409219283951</c:v>
                </c:pt>
                <c:pt idx="76">
                  <c:v>17.030911687400231</c:v>
                </c:pt>
                <c:pt idx="77">
                  <c:v>17.308242786240189</c:v>
                </c:pt>
                <c:pt idx="78">
                  <c:v>17.6342154425211</c:v>
                </c:pt>
                <c:pt idx="79">
                  <c:v>17.389849639303847</c:v>
                </c:pt>
                <c:pt idx="80">
                  <c:v>17.466119197977651</c:v>
                </c:pt>
                <c:pt idx="81">
                  <c:v>17.56021907401696</c:v>
                </c:pt>
                <c:pt idx="82">
                  <c:v>17.656861748368048</c:v>
                </c:pt>
                <c:pt idx="83">
                  <c:v>17.712914018930999</c:v>
                </c:pt>
                <c:pt idx="84">
                  <c:v>17.969625912424586</c:v>
                </c:pt>
                <c:pt idx="85">
                  <c:v>17.979353423308101</c:v>
                </c:pt>
                <c:pt idx="86">
                  <c:v>17.482352646524625</c:v>
                </c:pt>
                <c:pt idx="87">
                  <c:v>16.9722157738946</c:v>
                </c:pt>
                <c:pt idx="88">
                  <c:v>16.630342571198089</c:v>
                </c:pt>
                <c:pt idx="89">
                  <c:v>16.3580543637303</c:v>
                </c:pt>
                <c:pt idx="90">
                  <c:v>16.736125156796035</c:v>
                </c:pt>
                <c:pt idx="91">
                  <c:v>17.09835227273474</c:v>
                </c:pt>
                <c:pt idx="92">
                  <c:v>17.826872586552501</c:v>
                </c:pt>
                <c:pt idx="93">
                  <c:v>18.036496821150401</c:v>
                </c:pt>
                <c:pt idx="94">
                  <c:v>18.266943630046359</c:v>
                </c:pt>
                <c:pt idx="95">
                  <c:v>17.94813500383426</c:v>
                </c:pt>
                <c:pt idx="96">
                  <c:v>17.816774121809551</c:v>
                </c:pt>
                <c:pt idx="97">
                  <c:v>17.567499505228689</c:v>
                </c:pt>
                <c:pt idx="98">
                  <c:v>17.249835890406999</c:v>
                </c:pt>
                <c:pt idx="99">
                  <c:v>17.425999245627739</c:v>
                </c:pt>
                <c:pt idx="100">
                  <c:v>17.992412969223736</c:v>
                </c:pt>
                <c:pt idx="101">
                  <c:v>18.582187137846699</c:v>
                </c:pt>
                <c:pt idx="102">
                  <c:v>18.325306770268359</c:v>
                </c:pt>
                <c:pt idx="103">
                  <c:v>19.5145975937941</c:v>
                </c:pt>
                <c:pt idx="104">
                  <c:v>19.7849159837386</c:v>
                </c:pt>
                <c:pt idx="105">
                  <c:v>18.99581669897934</c:v>
                </c:pt>
                <c:pt idx="106">
                  <c:v>18.667152595377789</c:v>
                </c:pt>
                <c:pt idx="107">
                  <c:v>19.308599689250286</c:v>
                </c:pt>
                <c:pt idx="108">
                  <c:v>18.114054013158963</c:v>
                </c:pt>
                <c:pt idx="109">
                  <c:v>17.144001694493543</c:v>
                </c:pt>
                <c:pt idx="110">
                  <c:v>17.245727143711139</c:v>
                </c:pt>
                <c:pt idx="111">
                  <c:v>15.683046616073225</c:v>
                </c:pt>
                <c:pt idx="112">
                  <c:v>14.976387458456102</c:v>
                </c:pt>
                <c:pt idx="113">
                  <c:v>15.086479280646802</c:v>
                </c:pt>
                <c:pt idx="114">
                  <c:v>15.537700040489399</c:v>
                </c:pt>
                <c:pt idx="115">
                  <c:v>16.174149118447801</c:v>
                </c:pt>
                <c:pt idx="116">
                  <c:v>17.634112150592131</c:v>
                </c:pt>
                <c:pt idx="117">
                  <c:v>17.712056281960056</c:v>
                </c:pt>
                <c:pt idx="118">
                  <c:v>17.833993098035705</c:v>
                </c:pt>
                <c:pt idx="119">
                  <c:v>16.452169442498299</c:v>
                </c:pt>
                <c:pt idx="120">
                  <c:v>16.131350487123498</c:v>
                </c:pt>
                <c:pt idx="121">
                  <c:v>16.8720266532866</c:v>
                </c:pt>
                <c:pt idx="122">
                  <c:v>17.480420582428916</c:v>
                </c:pt>
                <c:pt idx="123">
                  <c:v>15.9622777023844</c:v>
                </c:pt>
                <c:pt idx="124">
                  <c:v>16.193010352994701</c:v>
                </c:pt>
                <c:pt idx="125">
                  <c:v>15.024245763698998</c:v>
                </c:pt>
                <c:pt idx="126">
                  <c:v>13.181397818419217</c:v>
                </c:pt>
                <c:pt idx="127">
                  <c:v>11.225972340870998</c:v>
                </c:pt>
                <c:pt idx="128">
                  <c:v>11.2684901341129</c:v>
                </c:pt>
                <c:pt idx="129">
                  <c:v>12.481632565158417</c:v>
                </c:pt>
                <c:pt idx="130">
                  <c:v>13.5801195443143</c:v>
                </c:pt>
                <c:pt idx="131">
                  <c:v>15.046906457054501</c:v>
                </c:pt>
                <c:pt idx="132">
                  <c:v>15.538703061588198</c:v>
                </c:pt>
                <c:pt idx="133">
                  <c:v>16.359859121830752</c:v>
                </c:pt>
                <c:pt idx="134">
                  <c:v>16.657553064650763</c:v>
                </c:pt>
                <c:pt idx="135">
                  <c:v>17.025302900473324</c:v>
                </c:pt>
                <c:pt idx="136">
                  <c:v>16.078318851593689</c:v>
                </c:pt>
                <c:pt idx="137">
                  <c:v>16.573333852561024</c:v>
                </c:pt>
                <c:pt idx="138">
                  <c:v>17.057610038192287</c:v>
                </c:pt>
                <c:pt idx="139">
                  <c:v>16.487144757970686</c:v>
                </c:pt>
                <c:pt idx="140">
                  <c:v>16.112717548324156</c:v>
                </c:pt>
                <c:pt idx="141">
                  <c:v>16.847628709669099</c:v>
                </c:pt>
                <c:pt idx="142">
                  <c:v>16.686306148738289</c:v>
                </c:pt>
                <c:pt idx="143">
                  <c:v>16.421679118899501</c:v>
                </c:pt>
                <c:pt idx="144">
                  <c:v>16.061123477767659</c:v>
                </c:pt>
                <c:pt idx="145">
                  <c:v>15.215754781417299</c:v>
                </c:pt>
                <c:pt idx="146">
                  <c:v>14.071951132675181</c:v>
                </c:pt>
                <c:pt idx="147">
                  <c:v>13.878032417578417</c:v>
                </c:pt>
                <c:pt idx="148">
                  <c:v>13.675702373380506</c:v>
                </c:pt>
                <c:pt idx="149">
                  <c:v>12.242348627290571</c:v>
                </c:pt>
                <c:pt idx="150">
                  <c:v>11.065517534795823</c:v>
                </c:pt>
                <c:pt idx="151">
                  <c:v>10.593136857182238</c:v>
                </c:pt>
                <c:pt idx="152">
                  <c:v>9.8962388023975496</c:v>
                </c:pt>
                <c:pt idx="153">
                  <c:v>10.402797080667018</c:v>
                </c:pt>
                <c:pt idx="154">
                  <c:v>12.509106233306637</c:v>
                </c:pt>
                <c:pt idx="155">
                  <c:v>14.807020764747101</c:v>
                </c:pt>
                <c:pt idx="156">
                  <c:v>16.627877320509835</c:v>
                </c:pt>
                <c:pt idx="157">
                  <c:v>18.248329138854089</c:v>
                </c:pt>
                <c:pt idx="158">
                  <c:v>18.523295337798999</c:v>
                </c:pt>
                <c:pt idx="159">
                  <c:v>18.07331743476324</c:v>
                </c:pt>
                <c:pt idx="160">
                  <c:v>17.652517575700351</c:v>
                </c:pt>
                <c:pt idx="161">
                  <c:v>17.018684395065687</c:v>
                </c:pt>
                <c:pt idx="162">
                  <c:v>17.3475852982695</c:v>
                </c:pt>
                <c:pt idx="163">
                  <c:v>17.690447655825686</c:v>
                </c:pt>
                <c:pt idx="164">
                  <c:v>18.399724081971947</c:v>
                </c:pt>
                <c:pt idx="165">
                  <c:v>18.769104671486499</c:v>
                </c:pt>
                <c:pt idx="166">
                  <c:v>18.934030775202501</c:v>
                </c:pt>
                <c:pt idx="167">
                  <c:v>17.521205875450505</c:v>
                </c:pt>
                <c:pt idx="168">
                  <c:v>17.022176348261858</c:v>
                </c:pt>
                <c:pt idx="169">
                  <c:v>17.127367680742498</c:v>
                </c:pt>
                <c:pt idx="170">
                  <c:v>17.297918981535886</c:v>
                </c:pt>
                <c:pt idx="171">
                  <c:v>16.4762636240634</c:v>
                </c:pt>
                <c:pt idx="172">
                  <c:v>16.591342335718789</c:v>
                </c:pt>
                <c:pt idx="173">
                  <c:v>16.351415691359598</c:v>
                </c:pt>
                <c:pt idx="174">
                  <c:v>15.536120766136381</c:v>
                </c:pt>
                <c:pt idx="175">
                  <c:v>14.9115951979751</c:v>
                </c:pt>
                <c:pt idx="176">
                  <c:v>14.984256639098321</c:v>
                </c:pt>
                <c:pt idx="177">
                  <c:v>15.0988978759754</c:v>
                </c:pt>
                <c:pt idx="178">
                  <c:v>15.333754745070999</c:v>
                </c:pt>
                <c:pt idx="179">
                  <c:v>16.216459445733889</c:v>
                </c:pt>
                <c:pt idx="180">
                  <c:v>16.354031364825101</c:v>
                </c:pt>
                <c:pt idx="181">
                  <c:v>17.719357629414947</c:v>
                </c:pt>
                <c:pt idx="182">
                  <c:v>19.128882719385601</c:v>
                </c:pt>
                <c:pt idx="183">
                  <c:v>20.187835668555447</c:v>
                </c:pt>
                <c:pt idx="184">
                  <c:v>20.606070067458251</c:v>
                </c:pt>
                <c:pt idx="185">
                  <c:v>19.203003827428986</c:v>
                </c:pt>
                <c:pt idx="186">
                  <c:v>18.6819247931852</c:v>
                </c:pt>
                <c:pt idx="187">
                  <c:v>17.910776201393489</c:v>
                </c:pt>
                <c:pt idx="188">
                  <c:v>16.895802530079756</c:v>
                </c:pt>
                <c:pt idx="189">
                  <c:v>16.018194797203101</c:v>
                </c:pt>
                <c:pt idx="190">
                  <c:v>17.1095725528128</c:v>
                </c:pt>
                <c:pt idx="191">
                  <c:v>16.969846573075916</c:v>
                </c:pt>
                <c:pt idx="192">
                  <c:v>16.956599780916488</c:v>
                </c:pt>
                <c:pt idx="193">
                  <c:v>17.247105180184501</c:v>
                </c:pt>
                <c:pt idx="194">
                  <c:v>16.981709448040487</c:v>
                </c:pt>
                <c:pt idx="195">
                  <c:v>16.019429422771687</c:v>
                </c:pt>
                <c:pt idx="196">
                  <c:v>15.9288068918198</c:v>
                </c:pt>
                <c:pt idx="197">
                  <c:v>14.693145374667917</c:v>
                </c:pt>
                <c:pt idx="198">
                  <c:v>16.68422951352024</c:v>
                </c:pt>
              </c:numCache>
            </c:numRef>
          </c:val>
        </c:ser>
        <c:marker val="1"/>
        <c:axId val="128817408"/>
        <c:axId val="128873600"/>
      </c:lineChart>
      <c:catAx>
        <c:axId val="128817408"/>
        <c:scaling>
          <c:orientation val="minMax"/>
        </c:scaling>
        <c:delete val="1"/>
        <c:axPos val="b"/>
        <c:numFmt formatCode="General" sourceLinked="1"/>
        <c:tickLblPos val="none"/>
        <c:crossAx val="128873600"/>
        <c:crosses val="autoZero"/>
        <c:auto val="1"/>
        <c:lblAlgn val="ctr"/>
        <c:lblOffset val="100"/>
      </c:catAx>
      <c:valAx>
        <c:axId val="128873600"/>
        <c:scaling>
          <c:orientation val="minMax"/>
        </c:scaling>
        <c:delete val="1"/>
        <c:axPos val="l"/>
        <c:numFmt formatCode="General" sourceLinked="1"/>
        <c:tickLblPos val="none"/>
        <c:crossAx val="1288174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rgbClr val="CCCC00"/>
              </a:solidFill>
            </a:ln>
          </c:spPr>
          <c:marker>
            <c:symbol val="none"/>
          </c:marker>
          <c:cat>
            <c:numRef>
              <c:f>Sheet1!$A$2:$A$200</c:f>
              <c:numCache>
                <c:formatCode>General</c:formatCode>
                <c:ptCount val="199"/>
              </c:numCache>
            </c:numRef>
          </c:cat>
          <c:val>
            <c:numRef>
              <c:f>Sheet1!$B$2:$B$200</c:f>
              <c:numCache>
                <c:formatCode>General</c:formatCode>
                <c:ptCount val="199"/>
                <c:pt idx="0">
                  <c:v>27.743652190450899</c:v>
                </c:pt>
                <c:pt idx="1">
                  <c:v>28.189039506571117</c:v>
                </c:pt>
                <c:pt idx="2">
                  <c:v>28.682557770878887</c:v>
                </c:pt>
                <c:pt idx="3">
                  <c:v>28.644487528732899</c:v>
                </c:pt>
                <c:pt idx="4">
                  <c:v>28.535987352383199</c:v>
                </c:pt>
                <c:pt idx="5">
                  <c:v>29.217004196273301</c:v>
                </c:pt>
                <c:pt idx="6">
                  <c:v>29.971528862061064</c:v>
                </c:pt>
                <c:pt idx="7">
                  <c:v>30.075461146898547</c:v>
                </c:pt>
                <c:pt idx="8">
                  <c:v>30.276842284934656</c:v>
                </c:pt>
                <c:pt idx="9">
                  <c:v>30.554309123410331</c:v>
                </c:pt>
                <c:pt idx="10">
                  <c:v>29.971904634077287</c:v>
                </c:pt>
                <c:pt idx="11">
                  <c:v>30.240784443366358</c:v>
                </c:pt>
                <c:pt idx="12">
                  <c:v>29.731879392746631</c:v>
                </c:pt>
                <c:pt idx="13">
                  <c:v>29.82370958740356</c:v>
                </c:pt>
                <c:pt idx="14">
                  <c:v>30.041611170728689</c:v>
                </c:pt>
                <c:pt idx="15">
                  <c:v>30.517506142923587</c:v>
                </c:pt>
                <c:pt idx="16">
                  <c:v>30.060198081813187</c:v>
                </c:pt>
                <c:pt idx="17">
                  <c:v>30.326188226027988</c:v>
                </c:pt>
                <c:pt idx="18">
                  <c:v>30.182804932110287</c:v>
                </c:pt>
                <c:pt idx="19">
                  <c:v>30.2222583587684</c:v>
                </c:pt>
                <c:pt idx="20">
                  <c:v>30.361399418780987</c:v>
                </c:pt>
                <c:pt idx="21">
                  <c:v>30.620099256355989</c:v>
                </c:pt>
                <c:pt idx="22">
                  <c:v>31.069857938953</c:v>
                </c:pt>
                <c:pt idx="23">
                  <c:v>31.92204418040496</c:v>
                </c:pt>
                <c:pt idx="24">
                  <c:v>32.1214422671721</c:v>
                </c:pt>
                <c:pt idx="25">
                  <c:v>31.511891994680848</c:v>
                </c:pt>
                <c:pt idx="26">
                  <c:v>31.467728976017689</c:v>
                </c:pt>
                <c:pt idx="27">
                  <c:v>31.2684517936245</c:v>
                </c:pt>
                <c:pt idx="28">
                  <c:v>31.210582792858201</c:v>
                </c:pt>
                <c:pt idx="29">
                  <c:v>31.101499956590601</c:v>
                </c:pt>
                <c:pt idx="30">
                  <c:v>31.016289546391089</c:v>
                </c:pt>
                <c:pt idx="31">
                  <c:v>30.946038301100586</c:v>
                </c:pt>
                <c:pt idx="32">
                  <c:v>30.764747230865616</c:v>
                </c:pt>
                <c:pt idx="33">
                  <c:v>29.912219618164158</c:v>
                </c:pt>
                <c:pt idx="34">
                  <c:v>29.970871674768599</c:v>
                </c:pt>
                <c:pt idx="35">
                  <c:v>30.656519092555687</c:v>
                </c:pt>
                <c:pt idx="36">
                  <c:v>30.712609502186659</c:v>
                </c:pt>
                <c:pt idx="37">
                  <c:v>30.8395537717841</c:v>
                </c:pt>
                <c:pt idx="38">
                  <c:v>30.897628942094101</c:v>
                </c:pt>
                <c:pt idx="39">
                  <c:v>30.900135948394102</c:v>
                </c:pt>
                <c:pt idx="40">
                  <c:v>30.454150119495743</c:v>
                </c:pt>
                <c:pt idx="41">
                  <c:v>30.752261167884935</c:v>
                </c:pt>
                <c:pt idx="42">
                  <c:v>30.822982847680599</c:v>
                </c:pt>
                <c:pt idx="43">
                  <c:v>31.560591511097499</c:v>
                </c:pt>
                <c:pt idx="44">
                  <c:v>31.649667524308388</c:v>
                </c:pt>
                <c:pt idx="45">
                  <c:v>32.210455768602799</c:v>
                </c:pt>
                <c:pt idx="46">
                  <c:v>31.747772058240088</c:v>
                </c:pt>
                <c:pt idx="47">
                  <c:v>31.930757041770359</c:v>
                </c:pt>
                <c:pt idx="48">
                  <c:v>32.075061756467797</c:v>
                </c:pt>
                <c:pt idx="49">
                  <c:v>31.6501321564919</c:v>
                </c:pt>
                <c:pt idx="50">
                  <c:v>31.247880016525787</c:v>
                </c:pt>
                <c:pt idx="51">
                  <c:v>31.720612528119656</c:v>
                </c:pt>
                <c:pt idx="52">
                  <c:v>30.947750749754501</c:v>
                </c:pt>
                <c:pt idx="53">
                  <c:v>30.190515457175</c:v>
                </c:pt>
                <c:pt idx="54">
                  <c:v>29.939418090783089</c:v>
                </c:pt>
                <c:pt idx="55">
                  <c:v>29.778830656035289</c:v>
                </c:pt>
                <c:pt idx="56">
                  <c:v>29.243563852475756</c:v>
                </c:pt>
                <c:pt idx="57">
                  <c:v>27.22004632114324</c:v>
                </c:pt>
                <c:pt idx="58">
                  <c:v>28.08834485617804</c:v>
                </c:pt>
                <c:pt idx="59">
                  <c:v>28.765589889827424</c:v>
                </c:pt>
                <c:pt idx="60">
                  <c:v>28.656114271444</c:v>
                </c:pt>
                <c:pt idx="61">
                  <c:v>28.984312120054501</c:v>
                </c:pt>
                <c:pt idx="62">
                  <c:v>31.573083638037787</c:v>
                </c:pt>
                <c:pt idx="63">
                  <c:v>30.711063144132705</c:v>
                </c:pt>
                <c:pt idx="64">
                  <c:v>30.328031732684501</c:v>
                </c:pt>
                <c:pt idx="65">
                  <c:v>30.35831933570276</c:v>
                </c:pt>
                <c:pt idx="66">
                  <c:v>30.35582416738773</c:v>
                </c:pt>
                <c:pt idx="67">
                  <c:v>30.491355425288848</c:v>
                </c:pt>
                <c:pt idx="68">
                  <c:v>31.028712977561888</c:v>
                </c:pt>
                <c:pt idx="69">
                  <c:v>30.645475557869887</c:v>
                </c:pt>
                <c:pt idx="70">
                  <c:v>31.349621043601189</c:v>
                </c:pt>
                <c:pt idx="71">
                  <c:v>31.550137320192601</c:v>
                </c:pt>
                <c:pt idx="72">
                  <c:v>30.871698128089935</c:v>
                </c:pt>
                <c:pt idx="73">
                  <c:v>30.374023725134801</c:v>
                </c:pt>
                <c:pt idx="74">
                  <c:v>31.222444999978489</c:v>
                </c:pt>
                <c:pt idx="75">
                  <c:v>30.50551671070836</c:v>
                </c:pt>
                <c:pt idx="76">
                  <c:v>30.305877945128799</c:v>
                </c:pt>
                <c:pt idx="77">
                  <c:v>30.884663749915902</c:v>
                </c:pt>
                <c:pt idx="78">
                  <c:v>31.391045242949499</c:v>
                </c:pt>
                <c:pt idx="79">
                  <c:v>30.838528776194099</c:v>
                </c:pt>
                <c:pt idx="80">
                  <c:v>30.9682403419216</c:v>
                </c:pt>
                <c:pt idx="81">
                  <c:v>31.069345159638299</c:v>
                </c:pt>
                <c:pt idx="82">
                  <c:v>31.237933419301299</c:v>
                </c:pt>
                <c:pt idx="83">
                  <c:v>31.2749312697193</c:v>
                </c:pt>
                <c:pt idx="84">
                  <c:v>32.012827260155198</c:v>
                </c:pt>
                <c:pt idx="85">
                  <c:v>32.224250732082972</c:v>
                </c:pt>
                <c:pt idx="86">
                  <c:v>31.484049900569705</c:v>
                </c:pt>
                <c:pt idx="87">
                  <c:v>30.777778680309087</c:v>
                </c:pt>
                <c:pt idx="88">
                  <c:v>30.233808822994643</c:v>
                </c:pt>
                <c:pt idx="89">
                  <c:v>29.443699100796959</c:v>
                </c:pt>
                <c:pt idx="90">
                  <c:v>30.094220449883899</c:v>
                </c:pt>
                <c:pt idx="91">
                  <c:v>30.622844789971289</c:v>
                </c:pt>
                <c:pt idx="92">
                  <c:v>31.936739139272351</c:v>
                </c:pt>
                <c:pt idx="93">
                  <c:v>32.560574320886502</c:v>
                </c:pt>
                <c:pt idx="94">
                  <c:v>33.066175920862513</c:v>
                </c:pt>
                <c:pt idx="95">
                  <c:v>32.520468842470819</c:v>
                </c:pt>
                <c:pt idx="96">
                  <c:v>32.435222792167011</c:v>
                </c:pt>
                <c:pt idx="97">
                  <c:v>31.850937547899299</c:v>
                </c:pt>
                <c:pt idx="98">
                  <c:v>31.212208430117499</c:v>
                </c:pt>
                <c:pt idx="99">
                  <c:v>31.56950218246784</c:v>
                </c:pt>
                <c:pt idx="100">
                  <c:v>32.6750976325172</c:v>
                </c:pt>
                <c:pt idx="101">
                  <c:v>33.616107522019902</c:v>
                </c:pt>
                <c:pt idx="102">
                  <c:v>33.268643091506803</c:v>
                </c:pt>
                <c:pt idx="103">
                  <c:v>35.169896851496944</c:v>
                </c:pt>
                <c:pt idx="104">
                  <c:v>35.459309702129971</c:v>
                </c:pt>
                <c:pt idx="105">
                  <c:v>33.9054483005336</c:v>
                </c:pt>
                <c:pt idx="106">
                  <c:v>33.442010649992604</c:v>
                </c:pt>
                <c:pt idx="107">
                  <c:v>35.003768097754595</c:v>
                </c:pt>
                <c:pt idx="108">
                  <c:v>33.126302106054396</c:v>
                </c:pt>
                <c:pt idx="109">
                  <c:v>31.920049564455759</c:v>
                </c:pt>
                <c:pt idx="110">
                  <c:v>32.233925435447496</c:v>
                </c:pt>
                <c:pt idx="111">
                  <c:v>29.532035257669786</c:v>
                </c:pt>
                <c:pt idx="112">
                  <c:v>27.947206624782787</c:v>
                </c:pt>
                <c:pt idx="113">
                  <c:v>28.150339719381186</c:v>
                </c:pt>
                <c:pt idx="114">
                  <c:v>28.536476898399286</c:v>
                </c:pt>
                <c:pt idx="115">
                  <c:v>29.726673023439087</c:v>
                </c:pt>
                <c:pt idx="116">
                  <c:v>32.268045202471335</c:v>
                </c:pt>
                <c:pt idx="117">
                  <c:v>32.244927556329394</c:v>
                </c:pt>
                <c:pt idx="118">
                  <c:v>32.557277079651527</c:v>
                </c:pt>
                <c:pt idx="119">
                  <c:v>30.2744075297976</c:v>
                </c:pt>
                <c:pt idx="120">
                  <c:v>29.5558901815604</c:v>
                </c:pt>
                <c:pt idx="121">
                  <c:v>30.918730550726124</c:v>
                </c:pt>
                <c:pt idx="122">
                  <c:v>31.775454312664888</c:v>
                </c:pt>
                <c:pt idx="123">
                  <c:v>28.645942482278187</c:v>
                </c:pt>
                <c:pt idx="124">
                  <c:v>28.789605087174589</c:v>
                </c:pt>
                <c:pt idx="125">
                  <c:v>26.998073575553924</c:v>
                </c:pt>
                <c:pt idx="126">
                  <c:v>23.973652480235486</c:v>
                </c:pt>
                <c:pt idx="127">
                  <c:v>20.661769792899531</c:v>
                </c:pt>
                <c:pt idx="128">
                  <c:v>20.865904153612131</c:v>
                </c:pt>
                <c:pt idx="129">
                  <c:v>22.894102000947289</c:v>
                </c:pt>
                <c:pt idx="130">
                  <c:v>24.203208983298605</c:v>
                </c:pt>
                <c:pt idx="131">
                  <c:v>26.1259308271827</c:v>
                </c:pt>
                <c:pt idx="132">
                  <c:v>26.379699666100887</c:v>
                </c:pt>
                <c:pt idx="133">
                  <c:v>27.460474770548402</c:v>
                </c:pt>
                <c:pt idx="134">
                  <c:v>27.938062559850888</c:v>
                </c:pt>
                <c:pt idx="135">
                  <c:v>28.50544274319514</c:v>
                </c:pt>
                <c:pt idx="136">
                  <c:v>26.528867650669799</c:v>
                </c:pt>
                <c:pt idx="137">
                  <c:v>27.580921365914801</c:v>
                </c:pt>
                <c:pt idx="138">
                  <c:v>28.3387164056264</c:v>
                </c:pt>
                <c:pt idx="139">
                  <c:v>26.994474369764699</c:v>
                </c:pt>
                <c:pt idx="140">
                  <c:v>26.027692121580188</c:v>
                </c:pt>
                <c:pt idx="141">
                  <c:v>27.423264610560587</c:v>
                </c:pt>
                <c:pt idx="142">
                  <c:v>27.160657587742602</c:v>
                </c:pt>
                <c:pt idx="143">
                  <c:v>26.768959135075889</c:v>
                </c:pt>
                <c:pt idx="144">
                  <c:v>26.348702831367504</c:v>
                </c:pt>
                <c:pt idx="145">
                  <c:v>25.75322068352164</c:v>
                </c:pt>
                <c:pt idx="146">
                  <c:v>24.221392466590601</c:v>
                </c:pt>
                <c:pt idx="147">
                  <c:v>24.215190134372087</c:v>
                </c:pt>
                <c:pt idx="148">
                  <c:v>24.120844574811699</c:v>
                </c:pt>
                <c:pt idx="149">
                  <c:v>21.922972201735917</c:v>
                </c:pt>
                <c:pt idx="150">
                  <c:v>19.5434646617908</c:v>
                </c:pt>
                <c:pt idx="151">
                  <c:v>18.92112654663314</c:v>
                </c:pt>
                <c:pt idx="152">
                  <c:v>17.692386255276688</c:v>
                </c:pt>
                <c:pt idx="153">
                  <c:v>18.679980570574099</c:v>
                </c:pt>
                <c:pt idx="154">
                  <c:v>22.310162776566099</c:v>
                </c:pt>
                <c:pt idx="155">
                  <c:v>26.688411875504251</c:v>
                </c:pt>
                <c:pt idx="156">
                  <c:v>29.840905397081698</c:v>
                </c:pt>
                <c:pt idx="157">
                  <c:v>32.792817751895697</c:v>
                </c:pt>
                <c:pt idx="158">
                  <c:v>33.489751382158303</c:v>
                </c:pt>
                <c:pt idx="159">
                  <c:v>33.223219738991595</c:v>
                </c:pt>
                <c:pt idx="160">
                  <c:v>32.341114296013096</c:v>
                </c:pt>
                <c:pt idx="161">
                  <c:v>31.356777619000443</c:v>
                </c:pt>
                <c:pt idx="162">
                  <c:v>32.032076965159163</c:v>
                </c:pt>
                <c:pt idx="163">
                  <c:v>32.6216248675752</c:v>
                </c:pt>
                <c:pt idx="164">
                  <c:v>33.874753309193096</c:v>
                </c:pt>
                <c:pt idx="165">
                  <c:v>34.710128020047911</c:v>
                </c:pt>
                <c:pt idx="166">
                  <c:v>34.840270990166204</c:v>
                </c:pt>
                <c:pt idx="167">
                  <c:v>32.201641962278799</c:v>
                </c:pt>
                <c:pt idx="168">
                  <c:v>30.865559281559324</c:v>
                </c:pt>
                <c:pt idx="169">
                  <c:v>30.36323495133356</c:v>
                </c:pt>
                <c:pt idx="170">
                  <c:v>29.917458015403543</c:v>
                </c:pt>
                <c:pt idx="171">
                  <c:v>28.141642982561017</c:v>
                </c:pt>
                <c:pt idx="172">
                  <c:v>28.287142483597151</c:v>
                </c:pt>
                <c:pt idx="173">
                  <c:v>27.9724585646645</c:v>
                </c:pt>
                <c:pt idx="174">
                  <c:v>26.684980921044648</c:v>
                </c:pt>
                <c:pt idx="175">
                  <c:v>25.848695276775224</c:v>
                </c:pt>
                <c:pt idx="176">
                  <c:v>25.667143468021099</c:v>
                </c:pt>
                <c:pt idx="177">
                  <c:v>25.708086434375751</c:v>
                </c:pt>
                <c:pt idx="178">
                  <c:v>25.77204784907984</c:v>
                </c:pt>
                <c:pt idx="179">
                  <c:v>27.383567209634286</c:v>
                </c:pt>
                <c:pt idx="180">
                  <c:v>27.595722916387551</c:v>
                </c:pt>
                <c:pt idx="181">
                  <c:v>30.440478468733687</c:v>
                </c:pt>
                <c:pt idx="182">
                  <c:v>33.028369467088098</c:v>
                </c:pt>
                <c:pt idx="183">
                  <c:v>35.3631670038517</c:v>
                </c:pt>
                <c:pt idx="184">
                  <c:v>36.00901402720222</c:v>
                </c:pt>
                <c:pt idx="185">
                  <c:v>33.645718427812298</c:v>
                </c:pt>
                <c:pt idx="186">
                  <c:v>32.748767876476599</c:v>
                </c:pt>
                <c:pt idx="187">
                  <c:v>31.4911243572625</c:v>
                </c:pt>
                <c:pt idx="188">
                  <c:v>29.685986454306505</c:v>
                </c:pt>
                <c:pt idx="189">
                  <c:v>28.134550905855235</c:v>
                </c:pt>
                <c:pt idx="190">
                  <c:v>30.007999079163856</c:v>
                </c:pt>
                <c:pt idx="191">
                  <c:v>29.652598026330601</c:v>
                </c:pt>
                <c:pt idx="192">
                  <c:v>29.5235734631265</c:v>
                </c:pt>
                <c:pt idx="193">
                  <c:v>30.093909864208605</c:v>
                </c:pt>
                <c:pt idx="194">
                  <c:v>29.84879499275036</c:v>
                </c:pt>
                <c:pt idx="195">
                  <c:v>28.451939165617805</c:v>
                </c:pt>
                <c:pt idx="196">
                  <c:v>28.344164974858735</c:v>
                </c:pt>
                <c:pt idx="197">
                  <c:v>26.449208142429889</c:v>
                </c:pt>
                <c:pt idx="198">
                  <c:v>29.346341939583564</c:v>
                </c:pt>
              </c:numCache>
            </c:numRef>
          </c:val>
        </c:ser>
        <c:marker val="1"/>
        <c:axId val="128131072"/>
        <c:axId val="128132608"/>
      </c:lineChart>
      <c:catAx>
        <c:axId val="128131072"/>
        <c:scaling>
          <c:orientation val="minMax"/>
        </c:scaling>
        <c:delete val="1"/>
        <c:axPos val="b"/>
        <c:numFmt formatCode="General" sourceLinked="1"/>
        <c:tickLblPos val="none"/>
        <c:crossAx val="128132608"/>
        <c:crosses val="autoZero"/>
        <c:auto val="1"/>
        <c:lblAlgn val="ctr"/>
        <c:lblOffset val="100"/>
      </c:catAx>
      <c:valAx>
        <c:axId val="128132608"/>
        <c:scaling>
          <c:orientation val="minMax"/>
        </c:scaling>
        <c:delete val="1"/>
        <c:axPos val="l"/>
        <c:numFmt formatCode="General" sourceLinked="1"/>
        <c:tickLblPos val="none"/>
        <c:crossAx val="1281310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34375D80-2793-4377-8EEB-583A03F0B0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6529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25BF1EF5-5872-4F99-A02D-82AEECDD95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989213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itchFamily="-8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itchFamily="-8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itchFamily="-8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itchFamily="-8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itchFamily="-8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120F0D-5636-4307-9050-516D7507C2D2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6125"/>
            <a:ext cx="4964112" cy="3722688"/>
          </a:xfrm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xfrm>
            <a:off x="665163" y="4714875"/>
            <a:ext cx="5338762" cy="4467225"/>
          </a:xfrm>
          <a:noFill/>
        </p:spPr>
        <p:txBody>
          <a:bodyPr lIns="92545" tIns="46273" rIns="92545" bIns="46273"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latin typeface="Arial" charset="0"/>
            </a:endParaRP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778250" y="9432925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45" tIns="46273" rIns="92545" bIns="46273" anchor="b"/>
          <a:lstStyle/>
          <a:p>
            <a:pPr algn="r" defTabSz="930275"/>
            <a:fld id="{721DFD8A-9F8B-4B55-9B16-CFD96220D41E}" type="slidenum">
              <a:rPr lang="en-US" altLang="zh-CN" sz="1200">
                <a:latin typeface="Calibri" pitchFamily="34" charset="0"/>
              </a:rPr>
              <a:pPr algn="r" defTabSz="930275"/>
              <a:t>1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4901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itchFamily="-8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0733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itchFamily="-8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0733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54878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robust</a:t>
            </a:r>
            <a:r>
              <a:rPr lang="en-US" baseline="0" dirty="0" smtClean="0"/>
              <a:t> is your system in typical indoor environments with multipath effects?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54878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34F6E2-3083-4376-9336-317ABAC6795E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itchFamily="-84" charset="-122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itchFamily="-84" charset="-122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CB993F-3EC2-43BB-8ADF-7F0A7EF075BA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8640" indent="-548640" algn="just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5487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57E2AA-508A-41D8-9C4C-F4F8173A1513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8640" indent="-548640" algn="just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54878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alt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itchFamily="-84" charset="-122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itchFamily="-84" charset="-122"/>
            </a:endParaRPr>
          </a:p>
          <a:p>
            <a:pPr lvl="0"/>
            <a:endParaRPr lang="en-US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itchFamily="-84" charset="-122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9D3AC7-1EFB-4D6A-823C-0719C2A79B33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itchFamily="-84" charset="-122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itchFamily="-84" charset="-122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itchFamily="-8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itchFamily="-8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itchFamily="-8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itchFamily="-84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EF5-5872-4F99-A02D-82AEECDD95A8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4901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outhjerseylawfirm.com/blog/wp-content/uploads/2012/07/Rutgers-Logo.jpg"/>
          <p:cNvPicPr>
            <a:picLocks noChangeAspect="1" noChangeArrowheads="1"/>
          </p:cNvPicPr>
          <p:nvPr userDrawn="1"/>
        </p:nvPicPr>
        <p:blipFill>
          <a:blip r:embed="rId2" cstate="print"/>
          <a:srcRect b="14909"/>
          <a:stretch>
            <a:fillRect/>
          </a:stretch>
        </p:blipFill>
        <p:spPr bwMode="auto">
          <a:xfrm>
            <a:off x="8108950" y="6505575"/>
            <a:ext cx="9667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g2.findthebest.com/sites/default/files/1919/media/images/Indiana_University-Purdue_University_Indianapolis_School_of_Nursing_348478_i0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496050"/>
            <a:ext cx="809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A02E189-4398-40B3-AF6A-E6328AC29F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55298" name="Picture 2" descr="http://upload.wikimedia.org/wikipedia/en/thumb/e/e5/FSU_seal.svg/1024px-FSU_seal.sv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64008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Stevens-Official-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176963"/>
            <a:ext cx="16002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85800" y="0"/>
            <a:ext cx="7824788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>
              <a:buClr>
                <a:srgbClr val="008000"/>
              </a:buClr>
              <a:defRPr/>
            </a:pPr>
            <a:endParaRPr lang="en-US" sz="4000" b="1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0"/>
            <a:ext cx="7824788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>
              <a:buClr>
                <a:srgbClr val="008000"/>
              </a:buClr>
              <a:defRPr/>
            </a:pPr>
            <a:endParaRPr lang="zh-CN" altLang="en-US" sz="4000" b="1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8650" y="0"/>
            <a:ext cx="7886700" cy="990600"/>
          </a:xfrm>
          <a:prstGeom prst="rect">
            <a:avLst/>
          </a:prstGeom>
          <a:solidFill>
            <a:srgbClr val="D0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southjerseylawfirm.com/blog/wp-content/uploads/2012/07/Rutgers-Logo.jpg"/>
          <p:cNvPicPr>
            <a:picLocks noChangeAspect="1" noChangeArrowheads="1"/>
          </p:cNvPicPr>
          <p:nvPr userDrawn="1"/>
        </p:nvPicPr>
        <p:blipFill>
          <a:blip r:embed="rId3" cstate="print"/>
          <a:srcRect b="14909"/>
          <a:stretch>
            <a:fillRect/>
          </a:stretch>
        </p:blipFill>
        <p:spPr bwMode="auto">
          <a:xfrm>
            <a:off x="8108950" y="6505575"/>
            <a:ext cx="9667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mg2.findthebest.com/sites/default/files/1919/media/images/Indiana_University-Purdue_University_Indianapolis_School_of_Nursing_348478_i0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6496050"/>
            <a:ext cx="809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1938" cy="990599"/>
          </a:xfrm>
          <a:prstGeom prst="rect">
            <a:avLst/>
          </a:prstGeom>
          <a:noFill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defRPr lang="en-US" sz="2800" b="1" kern="1200" dirty="0">
                <a:solidFill>
                  <a:srgbClr val="008000"/>
                </a:solidFill>
                <a:latin typeface="+mn-lt"/>
                <a:ea typeface="宋体" pitchFamily="-109" charset="-122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32188" y="6489700"/>
            <a:ext cx="2133600" cy="3397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fld id="{D0DD8035-52E2-48A6-922E-20C7056715C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13" name="Picture 2" descr="http://upload.wikimedia.org/wikipedia/en/thumb/e/e5/FSU_seal.svg/1024px-FSU_seal.sv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64008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AE3A9-6571-47E1-A9D8-BEB463DB86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0599"/>
          </a:xfrm>
          <a:prstGeom prst="rect">
            <a:avLst/>
          </a:prstGeom>
          <a:solidFill>
            <a:srgbClr val="D0EBB3"/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defRPr lang="en-US" sz="3200" b="1" kern="1200" dirty="0">
                <a:solidFill>
                  <a:srgbClr val="008000"/>
                </a:solidFill>
                <a:latin typeface="Times New Roman" pitchFamily="18" charset="0"/>
                <a:ea typeface="宋体" pitchFamily="-109" charset="-122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A6B6-2627-4524-909F-7F4F0C93D3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outhjerseylawfirm.com/blog/wp-content/uploads/2012/07/Rutgers-Logo.jpg"/>
          <p:cNvPicPr>
            <a:picLocks noChangeAspect="1" noChangeArrowheads="1"/>
          </p:cNvPicPr>
          <p:nvPr userDrawn="1"/>
        </p:nvPicPr>
        <p:blipFill>
          <a:blip r:embed="rId2" cstate="print"/>
          <a:srcRect b="14909"/>
          <a:stretch>
            <a:fillRect/>
          </a:stretch>
        </p:blipFill>
        <p:spPr bwMode="auto">
          <a:xfrm>
            <a:off x="8108950" y="6505575"/>
            <a:ext cx="9667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281738"/>
            <a:ext cx="4508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Stevens-Official-Colo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176963"/>
            <a:ext cx="16002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85800" y="0"/>
            <a:ext cx="7824788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>
              <a:buClr>
                <a:srgbClr val="008000"/>
              </a:buClr>
              <a:defRPr/>
            </a:pPr>
            <a:endParaRPr lang="en-US" sz="4000" b="1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0"/>
            <a:ext cx="7824788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>
              <a:buClr>
                <a:srgbClr val="008000"/>
              </a:buClr>
              <a:defRPr/>
            </a:pPr>
            <a:endParaRPr lang="zh-CN" altLang="en-US" sz="4000" b="1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8650" y="0"/>
            <a:ext cx="7886700" cy="990600"/>
          </a:xfrm>
          <a:prstGeom prst="rect">
            <a:avLst/>
          </a:prstGeom>
          <a:solidFill>
            <a:srgbClr val="D0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29388" y="6313488"/>
            <a:ext cx="2133600" cy="339725"/>
          </a:xfrm>
        </p:spPr>
        <p:txBody>
          <a:bodyPr/>
          <a:lstStyle>
            <a:lvl1pPr algn="r">
              <a:defRPr b="1"/>
            </a:lvl1pPr>
          </a:lstStyle>
          <a:p>
            <a:pPr>
              <a:defRPr/>
            </a:pPr>
            <a:fld id="{1C0CCDC3-60B9-4A54-A6EF-C61EB8ACDF9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AFAD4816-4C1E-45B6-A9E7-010DAA06AA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85800" y="0"/>
            <a:ext cx="7824788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>
              <a:buClr>
                <a:srgbClr val="008000"/>
              </a:buClr>
              <a:defRPr/>
            </a:pPr>
            <a:endParaRPr lang="en-US" sz="4000" b="1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031" name="Picture 14" descr="Stevens-Official-Color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6176963"/>
            <a:ext cx="16002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 userDrawn="1"/>
        </p:nvSpPr>
        <p:spPr>
          <a:xfrm>
            <a:off x="838200" y="0"/>
            <a:ext cx="7824788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>
              <a:buClr>
                <a:srgbClr val="008000"/>
              </a:buClr>
              <a:defRPr/>
            </a:pPr>
            <a:endParaRPr lang="zh-CN" altLang="en-US" sz="4000" b="1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49" r:id="rId3"/>
    <p:sldLayoutId id="2147484050" r:id="rId4"/>
    <p:sldLayoutId id="214748405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宋体" pitchFamily="-84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itchFamily="-8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itchFamily="-8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itchFamily="-8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itchFamily="-8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宋体" pitchFamily="-84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宋体" pitchFamily="-8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宋体" pitchFamily="-8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宋体" pitchFamily="-8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宋体" pitchFamily="-8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notesSlide" Target="../notesSlides/notesSlide10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hart" Target="../charts/chart14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chart" Target="../charts/chart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chart" Target="../charts/chart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oleObject" Target="../embeddings/oleObject1.bin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1.emf"/><Relationship Id="rId2" Type="http://schemas.openxmlformats.org/officeDocument/2006/relationships/tags" Target="../tags/tag3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27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6.png"/><Relationship Id="rId1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5.xml"/><Relationship Id="rId12" Type="http://schemas.openxmlformats.org/officeDocument/2006/relationships/chart" Target="../charts/chart6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4.xml"/><Relationship Id="rId11" Type="http://schemas.openxmlformats.org/officeDocument/2006/relationships/oleObject" Target="../embeddings/oleObject9.bin"/><Relationship Id="rId5" Type="http://schemas.openxmlformats.org/officeDocument/2006/relationships/chart" Target="../charts/chart3.xml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56142" y="2380"/>
            <a:ext cx="7824788" cy="985839"/>
          </a:xfrm>
          <a:prstGeom prst="rect">
            <a:avLst/>
          </a:prstGeom>
          <a:solidFill>
            <a:srgbClr val="D0EBB3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DAISY</a:t>
            </a:r>
          </a:p>
          <a:p>
            <a:pPr algn="ctr">
              <a:defRPr/>
            </a:pPr>
            <a:r>
              <a:rPr lang="en-US" altLang="zh-CN" sz="2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D</a:t>
            </a:r>
            <a:r>
              <a:rPr lang="en-US" altLang="zh-CN" sz="2000" dirty="0">
                <a:ln>
                  <a:solidFill>
                    <a:srgbClr val="339933"/>
                  </a:solidFill>
                </a:ln>
                <a:solidFill>
                  <a:srgbClr val="0099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ata</a:t>
            </a:r>
            <a:r>
              <a:rPr lang="en-US" altLang="zh-CN" sz="240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 </a:t>
            </a:r>
            <a:r>
              <a:rPr lang="en-US" altLang="zh-CN" sz="2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A</a:t>
            </a:r>
            <a:r>
              <a:rPr lang="en-US" altLang="zh-CN" sz="2000" dirty="0">
                <a:ln>
                  <a:solidFill>
                    <a:srgbClr val="339933"/>
                  </a:solidFill>
                </a:ln>
                <a:solidFill>
                  <a:srgbClr val="0099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nalysis</a:t>
            </a:r>
            <a:r>
              <a:rPr lang="en-US" altLang="zh-CN" sz="240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 </a:t>
            </a:r>
            <a:r>
              <a:rPr lang="en-US" altLang="zh-CN" sz="2000" dirty="0">
                <a:ln>
                  <a:solidFill>
                    <a:srgbClr val="339933"/>
                  </a:solidFill>
                </a:ln>
                <a:solidFill>
                  <a:srgbClr val="0099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and</a:t>
            </a:r>
            <a:r>
              <a:rPr lang="en-US" altLang="zh-CN" sz="240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 </a:t>
            </a:r>
            <a:r>
              <a:rPr lang="en-US" altLang="zh-CN" sz="2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I</a:t>
            </a:r>
            <a:r>
              <a:rPr lang="en-US" altLang="zh-CN" sz="2000" dirty="0">
                <a:ln>
                  <a:solidFill>
                    <a:srgbClr val="339933"/>
                  </a:solidFill>
                </a:ln>
                <a:solidFill>
                  <a:srgbClr val="0099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nformation</a:t>
            </a:r>
            <a:r>
              <a:rPr lang="en-US" altLang="zh-CN" sz="240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 </a:t>
            </a:r>
            <a:r>
              <a:rPr lang="en-US" altLang="zh-CN" sz="2400" b="1" dirty="0" err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S</a:t>
            </a:r>
            <a:r>
              <a:rPr lang="en-US" altLang="zh-CN" sz="2000" dirty="0" err="1">
                <a:ln>
                  <a:solidFill>
                    <a:srgbClr val="339933"/>
                  </a:solidFill>
                </a:ln>
                <a:solidFill>
                  <a:srgbClr val="0099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ecurit</a:t>
            </a:r>
            <a:r>
              <a:rPr lang="en-US" altLang="zh-CN" sz="2400" b="1" dirty="0" err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Y</a:t>
            </a:r>
            <a:r>
              <a:rPr lang="en-US" altLang="zh-CN" sz="240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 L</a:t>
            </a:r>
            <a:r>
              <a:rPr lang="en-US" altLang="zh-CN" sz="2000" dirty="0">
                <a:ln>
                  <a:solidFill>
                    <a:srgbClr val="339933"/>
                  </a:solidFill>
                </a:ln>
                <a:solidFill>
                  <a:srgbClr val="009900"/>
                </a:solidFill>
                <a:effectLst>
                  <a:innerShdw blurRad="114300">
                    <a:prstClr val="black"/>
                  </a:innerShdw>
                </a:effectLst>
                <a:cs typeface="+mn-cs"/>
              </a:rPr>
              <a:t>ab</a:t>
            </a:r>
          </a:p>
        </p:txBody>
      </p:sp>
      <p:pic>
        <p:nvPicPr>
          <p:cNvPr id="5123" name="Picture 2" descr="C:\YCHEN_new\YCHEN\HOME\research_mine\my_stevens\my_lab_webpages\daisy_lab_2_4\images_daisy\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YCHEN_new\YCHEN\HOME\research_mine\my_stevens\my_lab_webpages\daisy_lab_2_4\images_daisy\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152"/>
          <p:cNvSpPr txBox="1">
            <a:spLocks noChangeArrowheads="1"/>
          </p:cNvSpPr>
          <p:nvPr/>
        </p:nvSpPr>
        <p:spPr bwMode="auto">
          <a:xfrm>
            <a:off x="-3175" y="830263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endParaRPr lang="en-US" altLang="zh-CN" sz="3600" b="1" dirty="0"/>
          </a:p>
          <a:p>
            <a:pPr marL="342900" indent="-342900"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E-eyes</a:t>
            </a:r>
            <a:r>
              <a:rPr lang="en-US" altLang="zh-CN" sz="3200" b="1" dirty="0" smtClean="0"/>
              <a:t>: Device-free Location-oriented Activity Identification Using Fine-grained </a:t>
            </a:r>
            <a:r>
              <a:rPr lang="en-US" altLang="zh-CN" sz="3200" b="1" dirty="0" err="1" smtClean="0"/>
              <a:t>WiFi</a:t>
            </a:r>
            <a:r>
              <a:rPr lang="en-US" altLang="zh-CN" sz="3200" b="1" dirty="0" smtClean="0"/>
              <a:t> Signatures</a:t>
            </a:r>
            <a:endParaRPr lang="en-US" altLang="zh-CN" sz="3200" b="1" dirty="0"/>
          </a:p>
          <a:p>
            <a:pPr marL="342900" indent="-342900" algn="ctr"/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342900" indent="-342900" algn="ctr"/>
            <a:r>
              <a:rPr lang="en-US" altLang="zh-CN" sz="2400" b="1" dirty="0" smtClean="0">
                <a:solidFill>
                  <a:srgbClr val="FF0000"/>
                </a:solidFill>
              </a:rPr>
              <a:t>Presenter</a:t>
            </a:r>
            <a:r>
              <a:rPr lang="en-US" altLang="zh-CN" sz="2400" b="1" dirty="0">
                <a:solidFill>
                  <a:srgbClr val="FF0000"/>
                </a:solidFill>
              </a:rPr>
              <a:t>: Yan Wang</a:t>
            </a:r>
          </a:p>
          <a:p>
            <a:pPr marL="342900" indent="-342900" algn="ctr"/>
            <a:r>
              <a:rPr lang="en-US" altLang="zh-CN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altLang="zh-CN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/>
            <a:r>
              <a:rPr lang="en-US" altLang="zh-CN" sz="2000" dirty="0">
                <a:solidFill>
                  <a:srgbClr val="C00000"/>
                </a:solidFill>
              </a:rPr>
              <a:t>Yan </a:t>
            </a:r>
            <a:r>
              <a:rPr lang="en-US" altLang="zh-CN" sz="2000" dirty="0" smtClean="0">
                <a:solidFill>
                  <a:srgbClr val="C00000"/>
                </a:solidFill>
              </a:rPr>
              <a:t>Wang</a:t>
            </a:r>
            <a:r>
              <a:rPr lang="en-US" altLang="zh-CN" sz="2000" baseline="30000" dirty="0" smtClean="0">
                <a:solidFill>
                  <a:srgbClr val="C00000"/>
                </a:solidFill>
              </a:rPr>
              <a:t>†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>
                <a:solidFill>
                  <a:srgbClr val="C00000"/>
                </a:solidFill>
              </a:rPr>
              <a:t>Jian</a:t>
            </a:r>
            <a:r>
              <a:rPr lang="en-US" altLang="zh-CN" sz="2000" dirty="0" smtClean="0">
                <a:solidFill>
                  <a:srgbClr val="C00000"/>
                </a:solidFill>
              </a:rPr>
              <a:t> Liu</a:t>
            </a:r>
            <a:r>
              <a:rPr lang="en-US" altLang="zh-CN" sz="2000" baseline="30000" dirty="0" smtClean="0">
                <a:solidFill>
                  <a:srgbClr val="C00000"/>
                </a:solidFill>
              </a:rPr>
              <a:t>†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>
                <a:solidFill>
                  <a:srgbClr val="C00000"/>
                </a:solidFill>
              </a:rPr>
              <a:t>Yingying</a:t>
            </a:r>
            <a:r>
              <a:rPr lang="en-US" altLang="zh-CN" sz="2000" dirty="0" smtClean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Chen</a:t>
            </a:r>
            <a:r>
              <a:rPr lang="en-US" altLang="zh-CN" sz="2000" baseline="30000" dirty="0">
                <a:solidFill>
                  <a:srgbClr val="C00000"/>
                </a:solidFill>
              </a:rPr>
              <a:t>†</a:t>
            </a:r>
            <a:r>
              <a:rPr lang="en-US" altLang="zh-CN" sz="2000" dirty="0"/>
              <a:t>, </a:t>
            </a:r>
          </a:p>
          <a:p>
            <a:pPr marL="342900" indent="-342900" algn="ctr"/>
            <a:r>
              <a:rPr lang="en-US" altLang="zh-CN" sz="2000" dirty="0" smtClean="0">
                <a:solidFill>
                  <a:srgbClr val="660066"/>
                </a:solidFill>
              </a:rPr>
              <a:t>Marco </a:t>
            </a:r>
            <a:r>
              <a:rPr lang="en-US" altLang="zh-CN" sz="2000" dirty="0" err="1" smtClean="0">
                <a:solidFill>
                  <a:srgbClr val="660066"/>
                </a:solidFill>
              </a:rPr>
              <a:t>Gruteser</a:t>
            </a:r>
            <a:r>
              <a:rPr lang="en-US" altLang="zh-CN" sz="2000" baseline="30000" dirty="0" smtClean="0">
                <a:solidFill>
                  <a:srgbClr val="660066"/>
                </a:solidFill>
              </a:rPr>
              <a:t>‡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>
                <a:solidFill>
                  <a:srgbClr val="0066CC"/>
                </a:solidFill>
              </a:rPr>
              <a:t>Jie</a:t>
            </a:r>
            <a:r>
              <a:rPr lang="en-US" altLang="zh-CN" sz="2000" dirty="0" smtClean="0">
                <a:solidFill>
                  <a:srgbClr val="0066CC"/>
                </a:solidFill>
              </a:rPr>
              <a:t> Yang</a:t>
            </a:r>
            <a:r>
              <a:rPr lang="en-US" altLang="zh-CN" sz="2000" baseline="30000" dirty="0" smtClean="0">
                <a:solidFill>
                  <a:srgbClr val="0066CC"/>
                </a:solidFill>
              </a:rPr>
              <a:t>#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Hongbo</a:t>
            </a:r>
            <a:r>
              <a:rPr lang="en-US" altLang="zh-CN" sz="2000" dirty="0" smtClean="0">
                <a:solidFill>
                  <a:srgbClr val="002060"/>
                </a:solidFill>
              </a:rPr>
              <a:t> </a:t>
            </a:r>
            <a:r>
              <a:rPr lang="en-US" altLang="zh-CN" sz="2000" dirty="0">
                <a:solidFill>
                  <a:srgbClr val="002060"/>
                </a:solidFill>
              </a:rPr>
              <a:t>Liu</a:t>
            </a:r>
            <a:r>
              <a:rPr lang="en-US" altLang="zh-CN" sz="2000" baseline="30000" dirty="0" smtClean="0">
                <a:solidFill>
                  <a:srgbClr val="002060"/>
                </a:solidFill>
              </a:rPr>
              <a:t>*</a:t>
            </a:r>
            <a:endParaRPr lang="en-US" altLang="zh-CN" sz="2000" dirty="0">
              <a:solidFill>
                <a:srgbClr val="660066"/>
              </a:solidFill>
            </a:endParaRPr>
          </a:p>
          <a:p>
            <a:pPr marL="342900" indent="-342900" algn="ctr"/>
            <a:endParaRPr lang="en-US" altLang="zh-CN" b="1" baseline="30000" dirty="0">
              <a:solidFill>
                <a:srgbClr val="17375E"/>
              </a:solidFill>
            </a:endParaRPr>
          </a:p>
          <a:p>
            <a:pPr marL="342900" indent="-342900" algn="ctr"/>
            <a:r>
              <a:rPr lang="en-US" altLang="zh-CN" baseline="30000" dirty="0">
                <a:solidFill>
                  <a:srgbClr val="C00000"/>
                </a:solidFill>
              </a:rPr>
              <a:t>†</a:t>
            </a:r>
            <a:r>
              <a:rPr lang="en-US" altLang="zh-CN" i="1" dirty="0">
                <a:solidFill>
                  <a:srgbClr val="C00000"/>
                </a:solidFill>
              </a:rPr>
              <a:t>Dept. of ECE, Stevens Institute of Technology</a:t>
            </a:r>
          </a:p>
          <a:p>
            <a:pPr marL="342900" indent="-342900" algn="ctr"/>
            <a:r>
              <a:rPr lang="en-US" altLang="zh-CN" baseline="30000" dirty="0" smtClean="0">
                <a:solidFill>
                  <a:srgbClr val="660066"/>
                </a:solidFill>
              </a:rPr>
              <a:t>‡ </a:t>
            </a:r>
            <a:r>
              <a:rPr lang="en-US" altLang="zh-CN" i="1" dirty="0" smtClean="0">
                <a:solidFill>
                  <a:srgbClr val="660066"/>
                </a:solidFill>
              </a:rPr>
              <a:t>WINLAB, Rutgers University</a:t>
            </a:r>
            <a:endParaRPr lang="en-US" altLang="zh-CN" sz="1400" i="1" dirty="0" smtClean="0">
              <a:solidFill>
                <a:srgbClr val="660066"/>
              </a:solidFill>
            </a:endParaRPr>
          </a:p>
          <a:p>
            <a:pPr marL="342900" indent="-342900" algn="ctr"/>
            <a:r>
              <a:rPr lang="en-US" altLang="zh-CN" baseline="30000" dirty="0" smtClean="0">
                <a:solidFill>
                  <a:srgbClr val="0070C0"/>
                </a:solidFill>
              </a:rPr>
              <a:t>#</a:t>
            </a:r>
            <a:r>
              <a:rPr lang="en-US" altLang="zh-CN" i="1" dirty="0" smtClean="0">
                <a:solidFill>
                  <a:srgbClr val="0070C0"/>
                </a:solidFill>
              </a:rPr>
              <a:t> Dept. </a:t>
            </a:r>
            <a:r>
              <a:rPr lang="en-US" altLang="zh-CN" i="1" dirty="0">
                <a:solidFill>
                  <a:srgbClr val="0070C0"/>
                </a:solidFill>
              </a:rPr>
              <a:t>of </a:t>
            </a:r>
            <a:r>
              <a:rPr lang="en-US" altLang="zh-CN" i="1" dirty="0" smtClean="0">
                <a:solidFill>
                  <a:srgbClr val="0070C0"/>
                </a:solidFill>
              </a:rPr>
              <a:t>CS, Florida State University</a:t>
            </a:r>
            <a:endParaRPr lang="en-US" altLang="zh-CN" i="1" dirty="0">
              <a:solidFill>
                <a:srgbClr val="0070C0"/>
              </a:solidFill>
            </a:endParaRPr>
          </a:p>
          <a:p>
            <a:pPr marL="342900" indent="-342900" algn="ctr"/>
            <a:r>
              <a:rPr lang="en-US" altLang="zh-CN" baseline="30000" dirty="0">
                <a:solidFill>
                  <a:srgbClr val="002060"/>
                </a:solidFill>
              </a:rPr>
              <a:t>*</a:t>
            </a:r>
            <a:r>
              <a:rPr lang="en-US" altLang="zh-CN" i="1" dirty="0">
                <a:solidFill>
                  <a:srgbClr val="002060"/>
                </a:solidFill>
              </a:rPr>
              <a:t> </a:t>
            </a:r>
            <a:r>
              <a:rPr lang="en-US" altLang="en-US" i="1" dirty="0">
                <a:solidFill>
                  <a:srgbClr val="002060"/>
                </a:solidFill>
              </a:rPr>
              <a:t>Indiana University-Purdue University </a:t>
            </a:r>
            <a:r>
              <a:rPr lang="en-US" altLang="en-US" i="1" dirty="0" smtClean="0">
                <a:solidFill>
                  <a:srgbClr val="002060"/>
                </a:solidFill>
              </a:rPr>
              <a:t>Indianapolis</a:t>
            </a:r>
            <a:endParaRPr lang="en-US" altLang="zh-CN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2900" y="5888037"/>
            <a:ext cx="3276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004442"/>
                </a:solidFill>
                <a:latin typeface="Impact" pitchFamily="34" charset="0"/>
                <a:cs typeface="Arial" pitchFamily="34" charset="0"/>
              </a:rPr>
              <a:t>MobiCom</a:t>
            </a:r>
            <a:r>
              <a:rPr lang="en-US" sz="2800" dirty="0" smtClean="0">
                <a:solidFill>
                  <a:srgbClr val="004442"/>
                </a:solidFill>
                <a:latin typeface="Impact" pitchFamily="34" charset="0"/>
                <a:cs typeface="Arial" pitchFamily="34" charset="0"/>
              </a:rPr>
              <a:t> 2014</a:t>
            </a:r>
            <a:endParaRPr lang="en-US" sz="2800" dirty="0">
              <a:solidFill>
                <a:srgbClr val="004442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1100" y="6388100"/>
            <a:ext cx="159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4442"/>
                </a:solidFill>
              </a:rPr>
              <a:t>Maui, Hawaii</a:t>
            </a:r>
          </a:p>
          <a:p>
            <a:pPr algn="ctr"/>
            <a:r>
              <a:rPr lang="en-US" sz="1200" b="1" dirty="0" smtClean="0">
                <a:solidFill>
                  <a:srgbClr val="004442"/>
                </a:solidFill>
              </a:rPr>
              <a:t>Sept. 7</a:t>
            </a:r>
            <a:r>
              <a:rPr lang="en-US" sz="1200" b="1" baseline="30000" dirty="0" smtClean="0">
                <a:solidFill>
                  <a:srgbClr val="004442"/>
                </a:solidFill>
              </a:rPr>
              <a:t>th</a:t>
            </a:r>
            <a:r>
              <a:rPr lang="en-US" sz="1200" b="1" dirty="0" smtClean="0">
                <a:solidFill>
                  <a:srgbClr val="004442"/>
                </a:solidFill>
              </a:rPr>
              <a:t> – 11</a:t>
            </a:r>
            <a:r>
              <a:rPr lang="en-US" sz="1200" b="1" baseline="30000" dirty="0" smtClean="0">
                <a:solidFill>
                  <a:srgbClr val="004442"/>
                </a:solidFill>
              </a:rPr>
              <a:t>th</a:t>
            </a:r>
            <a:r>
              <a:rPr lang="en-US" sz="1200" b="1" dirty="0" smtClean="0">
                <a:solidFill>
                  <a:srgbClr val="004442"/>
                </a:solidFill>
              </a:rPr>
              <a:t> 2014</a:t>
            </a:r>
            <a:endParaRPr lang="en-US" sz="1200" dirty="0">
              <a:solidFill>
                <a:srgbClr val="004442"/>
              </a:solidFill>
            </a:endParaRPr>
          </a:p>
        </p:txBody>
      </p:sp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Walking Activity Tracking</a:t>
            </a:r>
            <a:endParaRPr sz="2200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EB3E28-13B8-4378-9996-F3F2D91C67DC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sp>
        <p:nvSpPr>
          <p:cNvPr id="10" name="Rectangle 9"/>
          <p:cNvSpPr/>
          <p:nvPr/>
        </p:nvSpPr>
        <p:spPr>
          <a:xfrm>
            <a:off x="342900" y="1981200"/>
            <a:ext cx="4000500" cy="228600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tx1"/>
                </a:solidFill>
                <a:latin typeface="Palatino Linotype" pitchFamily="18" charset="0"/>
              </a:rPr>
              <a:t>Walking Activity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Palatino Linotype" pitchFamily="18" charset="0"/>
              </a:rPr>
              <a:t>Classifier</a:t>
            </a:r>
            <a:endParaRPr lang="en-US" sz="24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186" y="3048000"/>
            <a:ext cx="3379732" cy="950686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Multi-Dimensional Dynamic Time Warping Distance Derivation 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76400" y="1295400"/>
            <a:ext cx="2667000" cy="1752600"/>
            <a:chOff x="1744254" y="838200"/>
            <a:chExt cx="2946400" cy="17526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238500" y="1219200"/>
              <a:ext cx="0" cy="1371600"/>
            </a:xfrm>
            <a:prstGeom prst="straightConnector1">
              <a:avLst/>
            </a:prstGeom>
            <a:ln w="127000" cmpd="sng">
              <a:solidFill>
                <a:srgbClr val="FF6600"/>
              </a:solidFill>
              <a:prstDash val="sysDot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744254" y="838200"/>
              <a:ext cx="2946400" cy="40011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CSI measurements</a:t>
              </a:r>
              <a:endParaRPr lang="en-US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" y="3998686"/>
            <a:ext cx="2000250" cy="1659224"/>
            <a:chOff x="601617" y="3541486"/>
            <a:chExt cx="2209800" cy="1659224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695994" y="3541486"/>
              <a:ext cx="1158" cy="1297214"/>
            </a:xfrm>
            <a:prstGeom prst="straightConnector1">
              <a:avLst/>
            </a:prstGeom>
            <a:ln w="127000" cmpd="sng">
              <a:solidFill>
                <a:srgbClr val="FFC301"/>
              </a:solidFill>
              <a:prstDash val="sysDot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1617" y="4800600"/>
              <a:ext cx="2209800" cy="40011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DTW distance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14800" y="2797628"/>
            <a:ext cx="3322864" cy="1371599"/>
            <a:chOff x="4493986" y="3200400"/>
            <a:chExt cx="3322864" cy="1371599"/>
          </a:xfrm>
        </p:grpSpPr>
        <p:sp>
          <p:nvSpPr>
            <p:cNvPr id="23" name="Flowchart: Magnetic Disk 22"/>
            <p:cNvSpPr/>
            <p:nvPr/>
          </p:nvSpPr>
          <p:spPr>
            <a:xfrm>
              <a:off x="6781800" y="3200400"/>
              <a:ext cx="1001486" cy="1371599"/>
            </a:xfrm>
            <a:prstGeom prst="flowChartMagneticDisk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hape 48"/>
            <p:cNvCxnSpPr/>
            <p:nvPr/>
          </p:nvCxnSpPr>
          <p:spPr>
            <a:xfrm rot="10800000">
              <a:off x="4493986" y="3886200"/>
              <a:ext cx="2287814" cy="1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6600"/>
              </a:solidFill>
              <a:prstDash val="sys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750050" y="37973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Activity Profiles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21002" y="4572000"/>
            <a:ext cx="6150426" cy="2005659"/>
            <a:chOff x="2993574" y="4419600"/>
            <a:chExt cx="6150426" cy="2005659"/>
          </a:xfrm>
        </p:grpSpPr>
        <p:grpSp>
          <p:nvGrpSpPr>
            <p:cNvPr id="47" name="Group 46"/>
            <p:cNvGrpSpPr/>
            <p:nvPr/>
          </p:nvGrpSpPr>
          <p:grpSpPr>
            <a:xfrm>
              <a:off x="7275286" y="4488543"/>
              <a:ext cx="1868714" cy="1936716"/>
              <a:chOff x="6223000" y="1219200"/>
              <a:chExt cx="2376384" cy="2462859"/>
            </a:xfrm>
          </p:grpSpPr>
          <p:grpSp>
            <p:nvGrpSpPr>
              <p:cNvPr id="48" name="Group 26"/>
              <p:cNvGrpSpPr/>
              <p:nvPr/>
            </p:nvGrpSpPr>
            <p:grpSpPr>
              <a:xfrm>
                <a:off x="6553200" y="1219200"/>
                <a:ext cx="2046184" cy="2462859"/>
                <a:chOff x="533400" y="1219200"/>
                <a:chExt cx="2046184" cy="2184400"/>
              </a:xfrm>
            </p:grpSpPr>
            <p:graphicFrame>
              <p:nvGraphicFramePr>
                <p:cNvPr id="52" name="Chart 51"/>
                <p:cNvGraphicFramePr/>
                <p:nvPr/>
              </p:nvGraphicFramePr>
              <p:xfrm>
                <a:off x="533400" y="1219200"/>
                <a:ext cx="1972354" cy="21844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pSp>
              <p:nvGrpSpPr>
                <p:cNvPr id="53" name="Group 28"/>
                <p:cNvGrpSpPr/>
                <p:nvPr/>
              </p:nvGrpSpPr>
              <p:grpSpPr>
                <a:xfrm>
                  <a:off x="533401" y="1371600"/>
                  <a:ext cx="2046183" cy="1371600"/>
                  <a:chOff x="609604" y="1219200"/>
                  <a:chExt cx="6379277" cy="3124200"/>
                </a:xfrm>
              </p:grpSpPr>
              <p:cxnSp>
                <p:nvCxnSpPr>
                  <p:cNvPr id="54" name="Straight Arrow Connector 53"/>
                  <p:cNvCxnSpPr/>
                  <p:nvPr/>
                </p:nvCxnSpPr>
                <p:spPr>
                  <a:xfrm flipV="1">
                    <a:off x="914400" y="1219200"/>
                    <a:ext cx="0" cy="312420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Arrow Connector 54"/>
                  <p:cNvCxnSpPr/>
                  <p:nvPr/>
                </p:nvCxnSpPr>
                <p:spPr>
                  <a:xfrm>
                    <a:off x="609604" y="4114801"/>
                    <a:ext cx="6379277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TextBox 48"/>
              <p:cNvSpPr txBox="1"/>
              <p:nvPr/>
            </p:nvSpPr>
            <p:spPr>
              <a:xfrm>
                <a:off x="6223000" y="1371600"/>
                <a:ext cx="469668" cy="16002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CSI Amplitude </a:t>
                </a:r>
                <a:endParaRPr lang="en-US" sz="1200" b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955200" y="2819400"/>
                <a:ext cx="1219200" cy="352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Time</a:t>
                </a:r>
                <a:endParaRPr lang="en-US" sz="12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902029" y="1219200"/>
                <a:ext cx="1447801" cy="352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Subcarrier P</a:t>
                </a:r>
                <a:endParaRPr lang="en-US" sz="1200" b="1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993574" y="4419600"/>
              <a:ext cx="1981200" cy="1936716"/>
              <a:chOff x="0" y="1131526"/>
              <a:chExt cx="2519428" cy="2462859"/>
            </a:xfrm>
          </p:grpSpPr>
          <p:grpSp>
            <p:nvGrpSpPr>
              <p:cNvPr id="57" name="Group 19"/>
              <p:cNvGrpSpPr/>
              <p:nvPr/>
            </p:nvGrpSpPr>
            <p:grpSpPr>
              <a:xfrm>
                <a:off x="304800" y="1131526"/>
                <a:ext cx="2214628" cy="2462859"/>
                <a:chOff x="533400" y="1141439"/>
                <a:chExt cx="2214628" cy="2184400"/>
              </a:xfrm>
            </p:grpSpPr>
            <p:graphicFrame>
              <p:nvGraphicFramePr>
                <p:cNvPr id="63" name="Chart 62"/>
                <p:cNvGraphicFramePr/>
                <p:nvPr/>
              </p:nvGraphicFramePr>
              <p:xfrm>
                <a:off x="616205" y="1141439"/>
                <a:ext cx="1914656" cy="21844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grpSp>
              <p:nvGrpSpPr>
                <p:cNvPr id="64" name="Group 18"/>
                <p:cNvGrpSpPr/>
                <p:nvPr/>
              </p:nvGrpSpPr>
              <p:grpSpPr>
                <a:xfrm>
                  <a:off x="533400" y="1371600"/>
                  <a:ext cx="2214628" cy="1371600"/>
                  <a:chOff x="609600" y="1219200"/>
                  <a:chExt cx="6904429" cy="3124200"/>
                </a:xfrm>
              </p:grpSpPr>
              <p:cxnSp>
                <p:nvCxnSpPr>
                  <p:cNvPr id="65" name="Straight Arrow Connector 64"/>
                  <p:cNvCxnSpPr/>
                  <p:nvPr/>
                </p:nvCxnSpPr>
                <p:spPr>
                  <a:xfrm flipV="1">
                    <a:off x="914400" y="1219200"/>
                    <a:ext cx="0" cy="312420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/>
                  <p:cNvCxnSpPr/>
                  <p:nvPr/>
                </p:nvCxnSpPr>
                <p:spPr>
                  <a:xfrm>
                    <a:off x="609600" y="4114801"/>
                    <a:ext cx="6904429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8" name="TextBox 57"/>
              <p:cNvSpPr txBox="1"/>
              <p:nvPr/>
            </p:nvSpPr>
            <p:spPr>
              <a:xfrm>
                <a:off x="0" y="1371599"/>
                <a:ext cx="469668" cy="16002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CSI Amplitude </a:t>
                </a:r>
                <a:endParaRPr lang="en-US" sz="1200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42941" y="2819399"/>
                <a:ext cx="1219200" cy="352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Time</a:t>
                </a:r>
                <a:endParaRPr lang="en-US" sz="1200" b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46769" y="1219200"/>
                <a:ext cx="1447800" cy="352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Subcarrier 1</a:t>
                </a:r>
                <a:endParaRPr lang="en-US" sz="1200" b="1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796971" y="4953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 Black" pitchFamily="34" charset="0"/>
                </a:rPr>
                <a:t>…</a:t>
              </a:r>
              <a:endParaRPr lang="en-US" b="1" dirty="0">
                <a:latin typeface="Arial Black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010400" y="4953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 Black" pitchFamily="34" charset="0"/>
                </a:rPr>
                <a:t>…</a:t>
              </a:r>
              <a:endParaRPr lang="en-US" b="1" dirty="0">
                <a:latin typeface="Arial Black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141688" y="4488542"/>
              <a:ext cx="1983014" cy="1936716"/>
              <a:chOff x="3088471" y="1219199"/>
              <a:chExt cx="2521734" cy="2462859"/>
            </a:xfrm>
          </p:grpSpPr>
          <p:grpSp>
            <p:nvGrpSpPr>
              <p:cNvPr id="39" name="Group 20"/>
              <p:cNvGrpSpPr/>
              <p:nvPr/>
            </p:nvGrpSpPr>
            <p:grpSpPr>
              <a:xfrm>
                <a:off x="3390900" y="1219199"/>
                <a:ext cx="2219305" cy="2462859"/>
                <a:chOff x="533400" y="1219200"/>
                <a:chExt cx="2219305" cy="2184400"/>
              </a:xfrm>
            </p:grpSpPr>
            <p:graphicFrame>
              <p:nvGraphicFramePr>
                <p:cNvPr id="43" name="Chart 42"/>
                <p:cNvGraphicFramePr/>
                <p:nvPr/>
              </p:nvGraphicFramePr>
              <p:xfrm>
                <a:off x="533400" y="1219200"/>
                <a:ext cx="2016275" cy="21844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grpSp>
              <p:nvGrpSpPr>
                <p:cNvPr id="44" name="Group 22"/>
                <p:cNvGrpSpPr/>
                <p:nvPr/>
              </p:nvGrpSpPr>
              <p:grpSpPr>
                <a:xfrm>
                  <a:off x="533400" y="1371600"/>
                  <a:ext cx="2219305" cy="1371600"/>
                  <a:chOff x="609600" y="1219200"/>
                  <a:chExt cx="6919010" cy="3124200"/>
                </a:xfrm>
              </p:grpSpPr>
              <p:cxnSp>
                <p:nvCxnSpPr>
                  <p:cNvPr id="45" name="Straight Arrow Connector 44"/>
                  <p:cNvCxnSpPr/>
                  <p:nvPr/>
                </p:nvCxnSpPr>
                <p:spPr>
                  <a:xfrm flipV="1">
                    <a:off x="914400" y="1219200"/>
                    <a:ext cx="0" cy="312420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609600" y="4114801"/>
                    <a:ext cx="691901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" name="TextBox 39"/>
              <p:cNvSpPr txBox="1"/>
              <p:nvPr/>
            </p:nvSpPr>
            <p:spPr>
              <a:xfrm>
                <a:off x="3088471" y="1371599"/>
                <a:ext cx="469667" cy="16002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CSI Amplitude </a:t>
                </a:r>
                <a:endParaRPr lang="en-US" sz="12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949868" y="2819399"/>
                <a:ext cx="1219200" cy="352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Time</a:t>
                </a:r>
                <a:endParaRPr lang="en-US" sz="12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687910" y="1219200"/>
                <a:ext cx="1447800" cy="352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Subcarrier p</a:t>
                </a:r>
                <a:endParaRPr lang="en-US" sz="1200" b="1" dirty="0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4648711" y="1371600"/>
            <a:ext cx="4362596" cy="1700859"/>
            <a:chOff x="4732168" y="1219200"/>
            <a:chExt cx="4362596" cy="1700859"/>
          </a:xfrm>
        </p:grpSpPr>
        <p:grpSp>
          <p:nvGrpSpPr>
            <p:cNvPr id="79" name="Group 78"/>
            <p:cNvGrpSpPr/>
            <p:nvPr/>
          </p:nvGrpSpPr>
          <p:grpSpPr>
            <a:xfrm>
              <a:off x="7724374" y="1277666"/>
              <a:ext cx="1370390" cy="1642393"/>
              <a:chOff x="6470578" y="1219200"/>
              <a:chExt cx="2054976" cy="2462859"/>
            </a:xfrm>
          </p:grpSpPr>
          <p:grpSp>
            <p:nvGrpSpPr>
              <p:cNvPr id="100" name="Group 26"/>
              <p:cNvGrpSpPr/>
              <p:nvPr/>
            </p:nvGrpSpPr>
            <p:grpSpPr>
              <a:xfrm>
                <a:off x="6553200" y="1219200"/>
                <a:ext cx="1972354" cy="2462859"/>
                <a:chOff x="533400" y="1219200"/>
                <a:chExt cx="1972354" cy="2184400"/>
              </a:xfrm>
            </p:grpSpPr>
            <p:graphicFrame>
              <p:nvGraphicFramePr>
                <p:cNvPr id="104" name="Chart 103"/>
                <p:cNvGraphicFramePr/>
                <p:nvPr/>
              </p:nvGraphicFramePr>
              <p:xfrm>
                <a:off x="533400" y="1219200"/>
                <a:ext cx="1972354" cy="21844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grpSp>
              <p:nvGrpSpPr>
                <p:cNvPr id="105" name="Group 28"/>
                <p:cNvGrpSpPr/>
                <p:nvPr/>
              </p:nvGrpSpPr>
              <p:grpSpPr>
                <a:xfrm>
                  <a:off x="741805" y="1371600"/>
                  <a:ext cx="1618771" cy="1371600"/>
                  <a:chOff x="1259333" y="1219200"/>
                  <a:chExt cx="5046760" cy="3124200"/>
                </a:xfrm>
              </p:grpSpPr>
              <p:cxnSp>
                <p:nvCxnSpPr>
                  <p:cNvPr id="106" name="Straight Arrow Connector 105"/>
                  <p:cNvCxnSpPr/>
                  <p:nvPr/>
                </p:nvCxnSpPr>
                <p:spPr>
                  <a:xfrm flipV="1">
                    <a:off x="1686262" y="1219200"/>
                    <a:ext cx="0" cy="312420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Arrow Connector 106"/>
                  <p:cNvCxnSpPr/>
                  <p:nvPr/>
                </p:nvCxnSpPr>
                <p:spPr>
                  <a:xfrm>
                    <a:off x="1259333" y="4114802"/>
                    <a:ext cx="5046756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1" name="TextBox 100"/>
              <p:cNvSpPr txBox="1"/>
              <p:nvPr/>
            </p:nvSpPr>
            <p:spPr>
              <a:xfrm>
                <a:off x="6470578" y="1371600"/>
                <a:ext cx="507681" cy="160019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CSI Amplitude </a:t>
                </a:r>
                <a:endParaRPr lang="en-US" sz="1000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955200" y="2819399"/>
                <a:ext cx="1219200" cy="36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Time</a:t>
                </a:r>
                <a:endParaRPr lang="en-US" sz="1000" b="1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902029" y="1219200"/>
                <a:ext cx="1447801" cy="36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Subcarrier P</a:t>
                </a:r>
                <a:endParaRPr lang="en-US" sz="1000" b="1" dirty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732168" y="1219200"/>
              <a:ext cx="1366836" cy="1642393"/>
              <a:chOff x="666830" y="1131526"/>
              <a:chExt cx="2049645" cy="2462859"/>
            </a:xfrm>
          </p:grpSpPr>
          <p:grpSp>
            <p:nvGrpSpPr>
              <p:cNvPr id="92" name="Group 19"/>
              <p:cNvGrpSpPr/>
              <p:nvPr/>
            </p:nvGrpSpPr>
            <p:grpSpPr>
              <a:xfrm>
                <a:off x="801819" y="1131526"/>
                <a:ext cx="1914656" cy="2462859"/>
                <a:chOff x="1030419" y="1141439"/>
                <a:chExt cx="1914656" cy="2184400"/>
              </a:xfrm>
            </p:grpSpPr>
            <p:graphicFrame>
              <p:nvGraphicFramePr>
                <p:cNvPr id="96" name="Chart 95"/>
                <p:cNvGraphicFramePr/>
                <p:nvPr/>
              </p:nvGraphicFramePr>
              <p:xfrm>
                <a:off x="1030419" y="1141439"/>
                <a:ext cx="1914656" cy="21844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  <p:grpSp>
              <p:nvGrpSpPr>
                <p:cNvPr id="97" name="Group 18"/>
                <p:cNvGrpSpPr/>
                <p:nvPr/>
              </p:nvGrpSpPr>
              <p:grpSpPr>
                <a:xfrm>
                  <a:off x="1183731" y="1371600"/>
                  <a:ext cx="1618768" cy="1371600"/>
                  <a:chOff x="2637102" y="1219200"/>
                  <a:chExt cx="5046749" cy="3124200"/>
                </a:xfrm>
              </p:grpSpPr>
              <p:cxnSp>
                <p:nvCxnSpPr>
                  <p:cNvPr id="98" name="Straight Arrow Connector 97"/>
                  <p:cNvCxnSpPr/>
                  <p:nvPr/>
                </p:nvCxnSpPr>
                <p:spPr>
                  <a:xfrm flipV="1">
                    <a:off x="2993339" y="1219200"/>
                    <a:ext cx="0" cy="312420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Arrow Connector 98"/>
                  <p:cNvCxnSpPr/>
                  <p:nvPr/>
                </p:nvCxnSpPr>
                <p:spPr>
                  <a:xfrm>
                    <a:off x="2637102" y="4114802"/>
                    <a:ext cx="5046749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3" name="TextBox 92"/>
              <p:cNvSpPr txBox="1"/>
              <p:nvPr/>
            </p:nvSpPr>
            <p:spPr>
              <a:xfrm>
                <a:off x="666830" y="1371599"/>
                <a:ext cx="507680" cy="160019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CSI Amplitude </a:t>
                </a:r>
                <a:endParaRPr lang="en-US" sz="1000" b="1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161933" y="2819398"/>
                <a:ext cx="1219199" cy="36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Time</a:t>
                </a:r>
                <a:endParaRPr lang="en-US" sz="1000" b="1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146683" y="1219200"/>
                <a:ext cx="1447799" cy="38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Subcarrier 1</a:t>
                </a:r>
                <a:endParaRPr lang="en-US" sz="1000" b="1" dirty="0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5937014" y="1671539"/>
              <a:ext cx="258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 Black" pitchFamily="34" charset="0"/>
                </a:rPr>
                <a:t>…</a:t>
              </a:r>
              <a:endParaRPr lang="en-US" sz="1200" b="1" dirty="0">
                <a:latin typeface="Arial Black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467993" y="1671539"/>
              <a:ext cx="258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 Black" pitchFamily="34" charset="0"/>
                </a:rPr>
                <a:t>…</a:t>
              </a:r>
              <a:endParaRPr lang="en-US" sz="1200" b="1" dirty="0">
                <a:latin typeface="Arial Black" pitchFamily="34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6213298" y="1277665"/>
              <a:ext cx="1428048" cy="1642393"/>
              <a:chOff x="3565686" y="1219199"/>
              <a:chExt cx="2141437" cy="2462859"/>
            </a:xfrm>
          </p:grpSpPr>
          <p:grpSp>
            <p:nvGrpSpPr>
              <p:cNvPr id="84" name="Group 20"/>
              <p:cNvGrpSpPr/>
              <p:nvPr/>
            </p:nvGrpSpPr>
            <p:grpSpPr>
              <a:xfrm>
                <a:off x="3690849" y="1219199"/>
                <a:ext cx="2016274" cy="2462859"/>
                <a:chOff x="833349" y="1219200"/>
                <a:chExt cx="2016274" cy="2184400"/>
              </a:xfrm>
            </p:grpSpPr>
            <p:graphicFrame>
              <p:nvGraphicFramePr>
                <p:cNvPr id="88" name="Chart 87"/>
                <p:cNvGraphicFramePr/>
                <p:nvPr/>
              </p:nvGraphicFramePr>
              <p:xfrm>
                <a:off x="833349" y="1219200"/>
                <a:ext cx="2016274" cy="21844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9"/>
                </a:graphicData>
              </a:graphic>
            </p:graphicFrame>
            <p:grpSp>
              <p:nvGrpSpPr>
                <p:cNvPr id="89" name="Group 22"/>
                <p:cNvGrpSpPr/>
                <p:nvPr/>
              </p:nvGrpSpPr>
              <p:grpSpPr>
                <a:xfrm>
                  <a:off x="946506" y="1369471"/>
                  <a:ext cx="1713992" cy="1371600"/>
                  <a:chOff x="1897519" y="1214350"/>
                  <a:chExt cx="5343622" cy="3124200"/>
                </a:xfrm>
              </p:grpSpPr>
              <p:cxnSp>
                <p:nvCxnSpPr>
                  <p:cNvPr id="90" name="Straight Arrow Connector 89"/>
                  <p:cNvCxnSpPr/>
                  <p:nvPr/>
                </p:nvCxnSpPr>
                <p:spPr>
                  <a:xfrm flipV="1">
                    <a:off x="2431881" y="1214350"/>
                    <a:ext cx="0" cy="312420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Arrow Connector 90"/>
                  <p:cNvCxnSpPr/>
                  <p:nvPr/>
                </p:nvCxnSpPr>
                <p:spPr>
                  <a:xfrm>
                    <a:off x="1897519" y="4114803"/>
                    <a:ext cx="5343622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5" name="TextBox 84"/>
              <p:cNvSpPr txBox="1"/>
              <p:nvPr/>
            </p:nvSpPr>
            <p:spPr>
              <a:xfrm>
                <a:off x="3565686" y="1340631"/>
                <a:ext cx="507680" cy="160019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CSI Amplitude </a:t>
                </a:r>
                <a:endParaRPr 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183164" y="2819398"/>
                <a:ext cx="1219200" cy="36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Time</a:t>
                </a:r>
                <a:endParaRPr lang="en-US" sz="1000" b="1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016428" y="1219200"/>
                <a:ext cx="1447800" cy="36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Subcarrier p</a:t>
                </a:r>
                <a:endParaRPr lang="en-US" sz="1000" b="1" dirty="0"/>
              </a:p>
            </p:txBody>
          </p:sp>
        </p:grpSp>
      </p:grpSp>
      <p:sp>
        <p:nvSpPr>
          <p:cNvPr id="113" name="Down Arrow 112"/>
          <p:cNvSpPr/>
          <p:nvPr/>
        </p:nvSpPr>
        <p:spPr>
          <a:xfrm>
            <a:off x="5486400" y="2794000"/>
            <a:ext cx="533400" cy="68942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13"/>
          <p:cNvSpPr/>
          <p:nvPr/>
        </p:nvSpPr>
        <p:spPr>
          <a:xfrm rot="8289739">
            <a:off x="3991070" y="3711164"/>
            <a:ext cx="533400" cy="975284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78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Characteristics of CSI Measurements from In-Place Activity</a:t>
            </a:r>
            <a:endParaRPr sz="2200" dirty="0">
              <a:solidFill>
                <a:srgbClr val="64885E"/>
              </a:solidFill>
            </a:endParaRPr>
          </a:p>
        </p:txBody>
      </p:sp>
      <p:sp>
        <p:nvSpPr>
          <p:cNvPr id="153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85C9F6-92ED-47CD-BDB2-27657427CEDD}" type="slidenum">
              <a:rPr lang="en-US" altLang="zh-CN" smtClean="0"/>
              <a:pPr/>
              <a:t>11</a:t>
            </a:fld>
            <a:endParaRPr lang="en-US" altLang="zh-CN" dirty="0" smtClean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762000" y="4343400"/>
            <a:ext cx="7543800" cy="1066800"/>
          </a:xfrm>
          <a:solidFill>
            <a:srgbClr val="FFC301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000" dirty="0" smtClean="0"/>
              <a:t>Different in-place activities cause different distributions of CSI</a:t>
            </a:r>
            <a:endParaRPr lang="en-US" altLang="en-US" sz="20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sz="2000" dirty="0" smtClean="0"/>
              <a:t>Different rounds of same in-place activities result in similar distributions of CSI</a:t>
            </a:r>
          </a:p>
        </p:txBody>
      </p:sp>
      <p:graphicFrame>
        <p:nvGraphicFramePr>
          <p:cNvPr id="28" name="Chart 27"/>
          <p:cNvGraphicFramePr/>
          <p:nvPr/>
        </p:nvGraphicFramePr>
        <p:xfrm>
          <a:off x="4476750" y="1905000"/>
          <a:ext cx="4572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02" name="Picture 2" descr="http://www.icon100.com/up/3852/128/12-Man-sleeping-on-a-b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1" y="1917700"/>
            <a:ext cx="838200" cy="838201"/>
          </a:xfrm>
          <a:prstGeom prst="rect">
            <a:avLst/>
          </a:prstGeom>
          <a:noFill/>
        </p:spPr>
      </p:pic>
      <p:graphicFrame>
        <p:nvGraphicFramePr>
          <p:cNvPr id="27" name="Chart 26"/>
          <p:cNvGraphicFramePr/>
          <p:nvPr/>
        </p:nvGraphicFramePr>
        <p:xfrm>
          <a:off x="0" y="1905000"/>
          <a:ext cx="4572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04" name="Picture 4" descr="http://www.thehealthyeatingguide.com/wp-content/uploads/2013/03/cooking-icon41.png"/>
          <p:cNvPicPr>
            <a:picLocks noChangeAspect="1" noChangeArrowheads="1"/>
          </p:cNvPicPr>
          <p:nvPr/>
        </p:nvPicPr>
        <p:blipFill>
          <a:blip r:embed="rId6" cstate="print"/>
          <a:srcRect l="13333" r="22667"/>
          <a:stretch>
            <a:fillRect/>
          </a:stretch>
        </p:blipFill>
        <p:spPr bwMode="auto">
          <a:xfrm>
            <a:off x="914400" y="1969295"/>
            <a:ext cx="483577" cy="755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9078778"/>
      </p:ext>
    </p:extLst>
  </p:cSld>
  <p:clrMapOvr>
    <a:masterClrMapping/>
  </p:clrMapOvr>
  <p:transition advTm="183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uiExpand="1" animBg="1"/>
      <p:bldGraphic spid="28" grpId="0" uiExpand="1">
        <p:bldSub>
          <a:bldChart bld="series"/>
        </p:bldSub>
      </p:bldGraphic>
      <p:bldGraphic spid="27" grpId="0">
        <p:bldSub>
          <a:bldChart bld="series" animBg="0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105400" y="1466850"/>
            <a:ext cx="4038600" cy="4400550"/>
            <a:chOff x="7162800" y="1466850"/>
            <a:chExt cx="4038600" cy="4400550"/>
          </a:xfrm>
        </p:grpSpPr>
        <p:sp>
          <p:nvSpPr>
            <p:cNvPr id="83" name="Rectangle 82"/>
            <p:cNvSpPr/>
            <p:nvPr/>
          </p:nvSpPr>
          <p:spPr>
            <a:xfrm>
              <a:off x="7200900" y="1466850"/>
              <a:ext cx="3924300" cy="4400550"/>
            </a:xfrm>
            <a:prstGeom prst="rect">
              <a:avLst/>
            </a:prstGeom>
            <a:solidFill>
              <a:srgbClr val="F3ECDD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7162800" y="1504950"/>
              <a:ext cx="4038600" cy="2438400"/>
              <a:chOff x="5105400" y="1200150"/>
              <a:chExt cx="4038600" cy="2438400"/>
            </a:xfrm>
          </p:grpSpPr>
          <p:graphicFrame>
            <p:nvGraphicFramePr>
              <p:cNvPr id="76" name="Chart 75"/>
              <p:cNvGraphicFramePr/>
              <p:nvPr/>
            </p:nvGraphicFramePr>
            <p:xfrm>
              <a:off x="5105400" y="1200150"/>
              <a:ext cx="4038600" cy="2438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99" name="Group 98"/>
              <p:cNvGrpSpPr/>
              <p:nvPr/>
            </p:nvGrpSpPr>
            <p:grpSpPr>
              <a:xfrm>
                <a:off x="5257800" y="1266372"/>
                <a:ext cx="3813629" cy="2254438"/>
                <a:chOff x="9510486" y="1248230"/>
                <a:chExt cx="3813629" cy="2254438"/>
              </a:xfrm>
            </p:grpSpPr>
            <p:cxnSp>
              <p:nvCxnSpPr>
                <p:cNvPr id="89" name="Straight Arrow Connector 88"/>
                <p:cNvCxnSpPr/>
                <p:nvPr/>
              </p:nvCxnSpPr>
              <p:spPr>
                <a:xfrm flipV="1">
                  <a:off x="9906000" y="1248230"/>
                  <a:ext cx="0" cy="21154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/>
                <p:nvPr/>
              </p:nvCxnSpPr>
              <p:spPr>
                <a:xfrm>
                  <a:off x="9753600" y="3178629"/>
                  <a:ext cx="3570515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/>
                <p:cNvSpPr txBox="1"/>
                <p:nvPr/>
              </p:nvSpPr>
              <p:spPr>
                <a:xfrm>
                  <a:off x="9510486" y="1346201"/>
                  <a:ext cx="430887" cy="1708436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/>
                    <a:t>CSI Amplitude</a:t>
                  </a:r>
                  <a:endParaRPr lang="en-US" sz="1600" b="1" dirty="0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10773229" y="3164114"/>
                  <a:ext cx="1524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/>
                    <a:t>Time</a:t>
                  </a:r>
                  <a:endParaRPr lang="en-US" sz="1600" b="1" dirty="0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342900" y="1879600"/>
            <a:ext cx="4419600" cy="3161956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tx1"/>
                </a:solidFill>
                <a:latin typeface="Palatino Linotype" pitchFamily="18" charset="0"/>
              </a:rPr>
              <a:t>In-place Activity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Palatino Linotype" pitchFamily="18" charset="0"/>
              </a:rPr>
              <a:t>Classifier</a:t>
            </a:r>
            <a:endParaRPr lang="en-US" sz="24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79" name="Down Arrow 78"/>
          <p:cNvSpPr/>
          <p:nvPr/>
        </p:nvSpPr>
        <p:spPr>
          <a:xfrm>
            <a:off x="8153400" y="3581400"/>
            <a:ext cx="685800" cy="10668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4343400" y="3052354"/>
            <a:ext cx="790575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5105400" y="4103914"/>
            <a:ext cx="3980544" cy="1790700"/>
            <a:chOff x="5105400" y="3962400"/>
            <a:chExt cx="3980544" cy="1790700"/>
          </a:xfrm>
        </p:grpSpPr>
        <p:graphicFrame>
          <p:nvGraphicFramePr>
            <p:cNvPr id="80" name="Chart 79"/>
            <p:cNvGraphicFramePr/>
            <p:nvPr/>
          </p:nvGraphicFramePr>
          <p:xfrm>
            <a:off x="5105400" y="4114800"/>
            <a:ext cx="3980544" cy="1638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1" name="TextBox 80"/>
            <p:cNvSpPr txBox="1"/>
            <p:nvPr/>
          </p:nvSpPr>
          <p:spPr>
            <a:xfrm>
              <a:off x="6172200" y="39624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Distribution</a:t>
              </a:r>
              <a:endParaRPr lang="en-US" b="1" dirty="0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V="1">
              <a:off x="5627914" y="4114800"/>
              <a:ext cx="0" cy="1404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5475514" y="5334000"/>
              <a:ext cx="357051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In-Place Activity Identification</a:t>
            </a:r>
            <a:endParaRPr sz="2200" dirty="0">
              <a:solidFill>
                <a:srgbClr val="64885E"/>
              </a:solidFill>
            </a:endParaRPr>
          </a:p>
        </p:txBody>
      </p:sp>
      <p:sp>
        <p:nvSpPr>
          <p:cNvPr id="153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85C9F6-92ED-47CD-BDB2-27657427CEDD}" type="slidenum">
              <a:rPr lang="en-US" altLang="zh-CN" smtClean="0"/>
              <a:pPr/>
              <a:t>12</a:t>
            </a:fld>
            <a:endParaRPr lang="en-US" altLang="zh-CN" dirty="0" smtClean="0"/>
          </a:p>
        </p:txBody>
      </p:sp>
      <p:sp>
        <p:nvSpPr>
          <p:cNvPr id="22" name="Round Diagonal Corner Rectangle 21"/>
          <p:cNvSpPr/>
          <p:nvPr/>
        </p:nvSpPr>
        <p:spPr>
          <a:xfrm>
            <a:off x="876300" y="2743199"/>
            <a:ext cx="3505200" cy="740229"/>
          </a:xfrm>
          <a:prstGeom prst="round2DiagRect">
            <a:avLst/>
          </a:prstGeom>
          <a:solidFill>
            <a:srgbClr val="61D6FF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Distribution of CSI Amplitudes Extraction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0186" y="3889829"/>
            <a:ext cx="3733800" cy="834572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Subcarrier Earth Mover’s Distance Derivation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1981200" y="1219200"/>
            <a:ext cx="2514600" cy="1524000"/>
            <a:chOff x="1981200" y="914400"/>
            <a:chExt cx="2514600" cy="15240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3238500" y="1295400"/>
              <a:ext cx="0" cy="1143000"/>
            </a:xfrm>
            <a:prstGeom prst="straightConnector1">
              <a:avLst/>
            </a:prstGeom>
            <a:ln w="127000" cmpd="sng">
              <a:solidFill>
                <a:srgbClr val="FF6600"/>
              </a:solidFill>
              <a:prstDash val="sysDot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981200" y="914400"/>
              <a:ext cx="2514600" cy="40011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CSI measurements</a:t>
              </a:r>
              <a:endParaRPr lang="en-US" sz="2000" dirty="0"/>
            </a:p>
          </p:txBody>
        </p:sp>
      </p:grpSp>
      <p:cxnSp>
        <p:nvCxnSpPr>
          <p:cNvPr id="31" name="Straight Arrow Connector 30"/>
          <p:cNvCxnSpPr>
            <a:stCxn id="22" idx="1"/>
            <a:endCxn id="23" idx="0"/>
          </p:cNvCxnSpPr>
          <p:nvPr/>
        </p:nvCxnSpPr>
        <p:spPr>
          <a:xfrm flipH="1">
            <a:off x="2627086" y="3483428"/>
            <a:ext cx="1814" cy="406401"/>
          </a:xfrm>
          <a:prstGeom prst="straightConnector1">
            <a:avLst/>
          </a:prstGeom>
          <a:ln w="57150" cmpd="sng">
            <a:solidFill>
              <a:schemeClr val="tx1">
                <a:lumMod val="95000"/>
                <a:lumOff val="5000"/>
              </a:scheme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1524000" y="4724401"/>
            <a:ext cx="2209800" cy="1187509"/>
            <a:chOff x="1524000" y="4285736"/>
            <a:chExt cx="2209800" cy="1187509"/>
          </a:xfrm>
        </p:grpSpPr>
        <p:cxnSp>
          <p:nvCxnSpPr>
            <p:cNvPr id="55" name="Straight Arrow Connector 54"/>
            <p:cNvCxnSpPr>
              <a:stCxn id="23" idx="2"/>
            </p:cNvCxnSpPr>
            <p:nvPr/>
          </p:nvCxnSpPr>
          <p:spPr>
            <a:xfrm>
              <a:off x="2627086" y="4285736"/>
              <a:ext cx="0" cy="761999"/>
            </a:xfrm>
            <a:prstGeom prst="straightConnector1">
              <a:avLst/>
            </a:prstGeom>
            <a:ln w="127000" cmpd="sng">
              <a:solidFill>
                <a:srgbClr val="FFC301"/>
              </a:solidFill>
              <a:prstDash val="sysDot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524000" y="5073135"/>
              <a:ext cx="2209800" cy="40011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EMD distance</a:t>
              </a:r>
              <a:endParaRPr lang="en-US" sz="20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493986" y="3441700"/>
            <a:ext cx="3322864" cy="1371599"/>
            <a:chOff x="4493986" y="3200400"/>
            <a:chExt cx="3322864" cy="1371599"/>
          </a:xfrm>
        </p:grpSpPr>
        <p:sp>
          <p:nvSpPr>
            <p:cNvPr id="47" name="Flowchart: Magnetic Disk 46"/>
            <p:cNvSpPr/>
            <p:nvPr/>
          </p:nvSpPr>
          <p:spPr>
            <a:xfrm>
              <a:off x="6781800" y="3200400"/>
              <a:ext cx="1001486" cy="1371599"/>
            </a:xfrm>
            <a:prstGeom prst="flowChartMagneticDisk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hape 48"/>
            <p:cNvCxnSpPr/>
            <p:nvPr/>
          </p:nvCxnSpPr>
          <p:spPr>
            <a:xfrm rot="10800000">
              <a:off x="4493986" y="3886200"/>
              <a:ext cx="2287814" cy="1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6600"/>
              </a:solidFill>
              <a:prstDash val="sys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750050" y="37973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Activity Profiles</a:t>
              </a:r>
              <a:endParaRPr lang="en-US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038600" y="1752599"/>
            <a:ext cx="3882574" cy="4238536"/>
            <a:chOff x="4038600" y="1447799"/>
            <a:chExt cx="3882574" cy="4238536"/>
          </a:xfrm>
        </p:grpSpPr>
        <p:grpSp>
          <p:nvGrpSpPr>
            <p:cNvPr id="115" name="Group 114"/>
            <p:cNvGrpSpPr/>
            <p:nvPr/>
          </p:nvGrpSpPr>
          <p:grpSpPr>
            <a:xfrm>
              <a:off x="4542972" y="1447799"/>
              <a:ext cx="3378202" cy="1447801"/>
              <a:chOff x="8390660" y="3124199"/>
              <a:chExt cx="4524894" cy="1655619"/>
            </a:xfrm>
          </p:grpSpPr>
          <p:graphicFrame>
            <p:nvGraphicFramePr>
              <p:cNvPr id="112" name="Chart 111"/>
              <p:cNvGraphicFramePr/>
              <p:nvPr/>
            </p:nvGraphicFramePr>
            <p:xfrm>
              <a:off x="8390660" y="3124199"/>
              <a:ext cx="4524894" cy="16383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cxnSp>
            <p:nvCxnSpPr>
              <p:cNvPr id="113" name="Straight Arrow Connector 112"/>
              <p:cNvCxnSpPr/>
              <p:nvPr/>
            </p:nvCxnSpPr>
            <p:spPr>
              <a:xfrm flipV="1">
                <a:off x="9219372" y="3124200"/>
                <a:ext cx="0" cy="165561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>
                <a:off x="9066972" y="4343400"/>
                <a:ext cx="357051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4270827" y="4020457"/>
              <a:ext cx="3429000" cy="1665878"/>
              <a:chOff x="9272815" y="3505200"/>
              <a:chExt cx="4552951" cy="1905000"/>
            </a:xfrm>
          </p:grpSpPr>
          <p:graphicFrame>
            <p:nvGraphicFramePr>
              <p:cNvPr id="116" name="Chart 115"/>
              <p:cNvGraphicFramePr/>
              <p:nvPr/>
            </p:nvGraphicFramePr>
            <p:xfrm>
              <a:off x="9272815" y="3505200"/>
              <a:ext cx="4552951" cy="1905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cxnSp>
            <p:nvCxnSpPr>
              <p:cNvPr id="117" name="Straight Arrow Connector 116"/>
              <p:cNvCxnSpPr/>
              <p:nvPr/>
            </p:nvCxnSpPr>
            <p:spPr>
              <a:xfrm flipV="1">
                <a:off x="10111015" y="3809999"/>
                <a:ext cx="0" cy="1404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>
                <a:off x="9958613" y="5029200"/>
                <a:ext cx="357051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Arrow Connector 121"/>
            <p:cNvCxnSpPr/>
            <p:nvPr/>
          </p:nvCxnSpPr>
          <p:spPr>
            <a:xfrm flipV="1">
              <a:off x="5181600" y="3810000"/>
              <a:ext cx="0" cy="914400"/>
            </a:xfrm>
            <a:prstGeom prst="straightConnector1">
              <a:avLst/>
            </a:prstGeom>
            <a:ln w="38100">
              <a:solidFill>
                <a:srgbClr val="FB776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H="1">
              <a:off x="4038600" y="2133600"/>
              <a:ext cx="2057400" cy="533400"/>
            </a:xfrm>
            <a:prstGeom prst="straightConnector1">
              <a:avLst/>
            </a:prstGeom>
            <a:ln w="38100">
              <a:solidFill>
                <a:srgbClr val="FB776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49078778"/>
      </p:ext>
    </p:extLst>
  </p:cSld>
  <p:clrMapOvr>
    <a:masterClrMapping/>
  </p:clrMapOvr>
  <p:transition advTm="183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524000" y="1371600"/>
            <a:ext cx="6172200" cy="2301876"/>
            <a:chOff x="1676400" y="1371600"/>
            <a:chExt cx="6172200" cy="2301876"/>
          </a:xfrm>
        </p:grpSpPr>
        <p:sp>
          <p:nvSpPr>
            <p:cNvPr id="19" name="Rounded Rectangle 18"/>
            <p:cNvSpPr/>
            <p:nvPr/>
          </p:nvSpPr>
          <p:spPr>
            <a:xfrm>
              <a:off x="1676400" y="1417638"/>
              <a:ext cx="1676400" cy="1371600"/>
            </a:xfrm>
            <a:prstGeom prst="roundRect">
              <a:avLst>
                <a:gd name="adj" fmla="val 6879"/>
              </a:avLst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600" b="1" dirty="0" smtClean="0">
                  <a:latin typeface="Palatino Linotype" panose="02040502050505030304" pitchFamily="18" charset="0"/>
                </a:rPr>
                <a:t>Activity Identification</a:t>
              </a:r>
              <a:endParaRPr lang="en-US" sz="16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38600" y="1371600"/>
              <a:ext cx="3810000" cy="2301876"/>
            </a:xfrm>
            <a:prstGeom prst="roundRect">
              <a:avLst>
                <a:gd name="adj" fmla="val 439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rtlCol="0" anchor="t"/>
            <a:lstStyle/>
            <a:p>
              <a:pPr algn="r"/>
              <a:r>
                <a:rPr lang="en-US" b="1" dirty="0" smtClean="0">
                  <a:solidFill>
                    <a:schemeClr val="tx1"/>
                  </a:solidFill>
                  <a:latin typeface="Palatino Linotype" pitchFamily="18" charset="0"/>
                </a:rPr>
                <a:t>Profile Construction and Updating</a:t>
              </a:r>
              <a:endParaRPr lang="en-US" b="1" dirty="0">
                <a:solidFill>
                  <a:schemeClr val="tx1"/>
                </a:solidFill>
                <a:latin typeface="Palatino Linotype" pitchFamily="18" charset="0"/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 flipH="1">
              <a:off x="3352800" y="1874838"/>
              <a:ext cx="685800" cy="609600"/>
            </a:xfrm>
            <a:prstGeom prst="rightArrow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Non-profiling Clustering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706563"/>
          </a:xfrm>
        </p:spPr>
        <p:txBody>
          <a:bodyPr/>
          <a:lstStyle/>
          <a:p>
            <a:r>
              <a:rPr lang="en-US" sz="2000" dirty="0" smtClean="0"/>
              <a:t>Semi-supervised approach to cluster daily activities and update CSI profiles</a:t>
            </a:r>
          </a:p>
          <a:p>
            <a:r>
              <a:rPr lang="en-US" sz="2000" dirty="0" smtClean="0"/>
              <a:t>Construct CSI profiles when our system starts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DD8035-52E2-48A6-922E-20C7056715CB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grpSp>
        <p:nvGrpSpPr>
          <p:cNvPr id="35" name="Group 34"/>
          <p:cNvGrpSpPr/>
          <p:nvPr/>
        </p:nvGrpSpPr>
        <p:grpSpPr>
          <a:xfrm>
            <a:off x="4191000" y="1874838"/>
            <a:ext cx="2762250" cy="990600"/>
            <a:chOff x="4343400" y="1874838"/>
            <a:chExt cx="2762250" cy="990600"/>
          </a:xfrm>
        </p:grpSpPr>
        <p:cxnSp>
          <p:nvCxnSpPr>
            <p:cNvPr id="26" name="Straight Arrow Connector 25"/>
            <p:cNvCxnSpPr>
              <a:stCxn id="25" idx="0"/>
              <a:endCxn id="24" idx="2"/>
            </p:cNvCxnSpPr>
            <p:nvPr/>
          </p:nvCxnSpPr>
          <p:spPr>
            <a:xfrm flipV="1">
              <a:off x="5257800" y="2484438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343400" y="1874838"/>
              <a:ext cx="1828800" cy="60960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Palatino Linotype" pitchFamily="18" charset="0"/>
                </a:rPr>
                <a:t>Constructing profiles</a:t>
              </a:r>
              <a:endParaRPr lang="en-US" dirty="0">
                <a:solidFill>
                  <a:schemeClr val="tx1"/>
                </a:solidFill>
                <a:latin typeface="Palatino Linotype" pitchFamily="18" charset="0"/>
              </a:endParaRPr>
            </a:p>
          </p:txBody>
        </p:sp>
        <p:cxnSp>
          <p:nvCxnSpPr>
            <p:cNvPr id="27" name="Elbow Connector 82"/>
            <p:cNvCxnSpPr>
              <a:stCxn id="23" idx="0"/>
              <a:endCxn id="24" idx="3"/>
            </p:cNvCxnSpPr>
            <p:nvPr/>
          </p:nvCxnSpPr>
          <p:spPr>
            <a:xfrm rot="16200000" flipV="1">
              <a:off x="6524625" y="1827213"/>
              <a:ext cx="228600" cy="93345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600200" y="2408238"/>
            <a:ext cx="5981700" cy="1831945"/>
            <a:chOff x="1752600" y="2408238"/>
            <a:chExt cx="5981700" cy="1831945"/>
          </a:xfrm>
        </p:grpSpPr>
        <p:sp>
          <p:nvSpPr>
            <p:cNvPr id="20" name="Rounded Rectangle 19"/>
            <p:cNvSpPr/>
            <p:nvPr/>
          </p:nvSpPr>
          <p:spPr>
            <a:xfrm>
              <a:off x="1752600" y="3703639"/>
              <a:ext cx="2133600" cy="536544"/>
            </a:xfrm>
            <a:prstGeom prst="roundRect">
              <a:avLst>
                <a:gd name="adj" fmla="val 50000"/>
              </a:avLst>
            </a:prstGeom>
            <a:solidFill>
              <a:srgbClr val="FFD347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Palatino Linotype" panose="02040502050505030304" pitchFamily="18" charset="0"/>
                </a:rPr>
                <a:t>Unknown Activity</a:t>
              </a:r>
              <a:endParaRPr lang="en-US" dirty="0">
                <a:latin typeface="Palatino Linotype" panose="0204050205050503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77000" y="2408238"/>
              <a:ext cx="1257300" cy="1063870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Palatino Linotype" pitchFamily="18" charset="0"/>
                </a:rPr>
                <a:t>Non-profiling Clustering</a:t>
              </a:r>
              <a:endParaRPr lang="en-US" dirty="0">
                <a:solidFill>
                  <a:schemeClr val="tx1"/>
                </a:solidFill>
                <a:latin typeface="Palatino Linotype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43400" y="2865438"/>
              <a:ext cx="1828800" cy="60960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Palatino Linotype" pitchFamily="18" charset="0"/>
                </a:rPr>
                <a:t>Adaptive Updating</a:t>
              </a:r>
              <a:endParaRPr lang="en-US" dirty="0">
                <a:solidFill>
                  <a:schemeClr val="tx1"/>
                </a:solidFill>
                <a:latin typeface="Palatino Linotype" pitchFamily="18" charset="0"/>
              </a:endParaRPr>
            </a:p>
          </p:txBody>
        </p:sp>
        <p:cxnSp>
          <p:nvCxnSpPr>
            <p:cNvPr id="29" name="Elbow Connector 82"/>
            <p:cNvCxnSpPr>
              <a:stCxn id="20" idx="3"/>
            </p:cNvCxnSpPr>
            <p:nvPr/>
          </p:nvCxnSpPr>
          <p:spPr>
            <a:xfrm flipV="1">
              <a:off x="3886200" y="3475039"/>
              <a:ext cx="689429" cy="496872"/>
            </a:xfrm>
            <a:prstGeom prst="bentConnector3">
              <a:avLst>
                <a:gd name="adj1" fmla="val 99737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5715000" y="3789363"/>
              <a:ext cx="1771650" cy="381000"/>
            </a:xfrm>
            <a:prstGeom prst="roundRect">
              <a:avLst>
                <a:gd name="adj" fmla="val 42199"/>
              </a:avLst>
            </a:prstGeom>
            <a:solidFill>
              <a:srgbClr val="FFD347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Palatino Linotype" panose="02040502050505030304" pitchFamily="18" charset="0"/>
                </a:rPr>
                <a:t>User Feedback</a:t>
              </a:r>
              <a:endParaRPr lang="en-US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6019800" y="3475038"/>
              <a:ext cx="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086600" y="3475038"/>
              <a:ext cx="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indent="-548640" algn="just"/>
            <a:r>
              <a:rPr lang="en-US" dirty="0" smtClean="0"/>
              <a:t>How robust is the system in typical indoor environments?</a:t>
            </a:r>
          </a:p>
          <a:p>
            <a:pPr marL="548640" indent="-548640" algn="just"/>
            <a:r>
              <a:rPr lang="en-US" dirty="0" smtClean="0"/>
              <a:t>Can two different activities be distinguished at the same location?</a:t>
            </a:r>
          </a:p>
          <a:p>
            <a:pPr marL="548640" indent="-548640" algn="just"/>
            <a:r>
              <a:rPr lang="en-US" dirty="0" smtClean="0"/>
              <a:t>Is </a:t>
            </a:r>
            <a:r>
              <a:rPr lang="en-US" dirty="0" err="1" smtClean="0"/>
              <a:t>WiFi</a:t>
            </a:r>
            <a:r>
              <a:rPr lang="en-US" dirty="0" smtClean="0"/>
              <a:t> traffic in home environment feasible to identify activities?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DD8035-52E2-48A6-922E-20C7056715CB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1003355894"/>
      </p:ext>
    </p:extLst>
  </p:cSld>
  <p:clrMapOvr>
    <a:masterClrMapping/>
  </p:clrMapOvr>
  <p:transition advTm="1750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  <a:noFill/>
        </p:spPr>
        <p:txBody>
          <a:bodyPr anchor="ctr"/>
          <a:lstStyle/>
          <a:p>
            <a:r>
              <a:rPr dirty="0"/>
              <a:t>Experimental Setup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938838" cy="4983163"/>
          </a:xfrm>
        </p:spPr>
        <p:txBody>
          <a:bodyPr/>
          <a:lstStyle/>
          <a:p>
            <a:r>
              <a:rPr lang="en-US" altLang="en-US" sz="2000" b="1" dirty="0" err="1" smtClean="0"/>
              <a:t>WiFi</a:t>
            </a:r>
            <a:r>
              <a:rPr lang="en-US" altLang="en-US" sz="2000" b="1" dirty="0" smtClean="0"/>
              <a:t> devices</a:t>
            </a:r>
          </a:p>
          <a:p>
            <a:pPr lvl="1"/>
            <a:r>
              <a:rPr lang="en-US" altLang="en-US" sz="1800" dirty="0" smtClean="0"/>
              <a:t>Intel 5300 NIC + </a:t>
            </a:r>
            <a:r>
              <a:rPr lang="en-US" altLang="en-US" sz="1800" dirty="0" err="1" smtClean="0"/>
              <a:t>Thinkpad</a:t>
            </a:r>
            <a:r>
              <a:rPr lang="en-US" altLang="en-US" sz="1800" dirty="0" smtClean="0"/>
              <a:t> T500 and T 51</a:t>
            </a:r>
          </a:p>
          <a:p>
            <a:pPr lvl="1"/>
            <a:r>
              <a:rPr lang="en-US" altLang="en-US" sz="1800" dirty="0" smtClean="0"/>
              <a:t>Cisco E2500</a:t>
            </a:r>
          </a:p>
          <a:p>
            <a:r>
              <a:rPr lang="en-US" altLang="en-US" sz="2000" b="1" dirty="0" smtClean="0"/>
              <a:t>Scenarios</a:t>
            </a:r>
          </a:p>
          <a:p>
            <a:pPr lvl="1"/>
            <a:r>
              <a:rPr lang="en-US" altLang="en-US" sz="1800" dirty="0" smtClean="0"/>
              <a:t>Small apartment with one bedroom</a:t>
            </a:r>
          </a:p>
          <a:p>
            <a:pPr lvl="1"/>
            <a:r>
              <a:rPr lang="en-US" altLang="en-US" sz="1800" dirty="0" smtClean="0"/>
              <a:t>Large apartment with two </a:t>
            </a:r>
            <a:r>
              <a:rPr lang="en-US" altLang="en-US" sz="1800" dirty="0" err="1" smtClean="0"/>
              <a:t>beddoms</a:t>
            </a:r>
            <a:endParaRPr lang="en-US" altLang="en-US" sz="18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2B9C80-F2E9-46A7-9617-1D6FA3B351A5}" type="slidenum">
              <a:rPr lang="en-US" altLang="zh-CN" smtClean="0"/>
              <a:pPr/>
              <a:t>15</a:t>
            </a:fld>
            <a:endParaRPr lang="en-US" altLang="zh-CN" smtClean="0"/>
          </a:p>
        </p:txBody>
      </p:sp>
      <p:pic>
        <p:nvPicPr>
          <p:cNvPr id="48130" name="Picture 2" descr="http://www.pcrush.com/images/hi-res/273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752600"/>
            <a:ext cx="1181100" cy="1181100"/>
          </a:xfrm>
          <a:prstGeom prst="rect">
            <a:avLst/>
          </a:prstGeom>
          <a:noFill/>
        </p:spPr>
      </p:pic>
      <p:pic>
        <p:nvPicPr>
          <p:cNvPr id="48132" name="Picture 4" descr="http://aadillaptops.com/wp-content/uploads/2014/01/LENOVO-THINKPAD-T500-WEBC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1219200"/>
            <a:ext cx="1266825" cy="1058420"/>
          </a:xfrm>
          <a:prstGeom prst="rect">
            <a:avLst/>
          </a:prstGeom>
          <a:noFill/>
        </p:spPr>
      </p:pic>
      <p:pic>
        <p:nvPicPr>
          <p:cNvPr id="48134" name="Picture 6" descr="http://www.autechnologies.com/Images/Products/E2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667000"/>
            <a:ext cx="1235888" cy="933450"/>
          </a:xfrm>
          <a:prstGeom prst="rect">
            <a:avLst/>
          </a:prstGeom>
          <a:noFill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889" y="3810000"/>
            <a:ext cx="869353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54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" y="1051560"/>
            <a:ext cx="883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indent="-548640" algn="just"/>
            <a:r>
              <a:rPr lang="en-US" dirty="0" smtClean="0"/>
              <a:t>How robust is the system in typical indoor environments?</a:t>
            </a:r>
          </a:p>
          <a:p>
            <a:pPr marL="548640" indent="-548640" algn="just"/>
            <a:r>
              <a:rPr lang="en-US" dirty="0" smtClean="0"/>
              <a:t>Can </a:t>
            </a:r>
            <a:r>
              <a:rPr lang="en-US" dirty="0" smtClean="0"/>
              <a:t>different </a:t>
            </a:r>
            <a:r>
              <a:rPr lang="en-US" dirty="0" smtClean="0"/>
              <a:t>activities be distinguished at the same location?</a:t>
            </a:r>
          </a:p>
          <a:p>
            <a:pPr marL="548640" indent="-548640" algn="just"/>
            <a:r>
              <a:rPr lang="en-US" dirty="0" smtClean="0"/>
              <a:t>Is </a:t>
            </a:r>
            <a:r>
              <a:rPr lang="en-US" dirty="0" err="1" smtClean="0"/>
              <a:t>WiFi</a:t>
            </a:r>
            <a:r>
              <a:rPr lang="en-US" dirty="0" smtClean="0"/>
              <a:t> traffic in home environment feasible to identify activities?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DD8035-52E2-48A6-922E-20C7056715CB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1003355894"/>
      </p:ext>
    </p:extLst>
  </p:cSld>
  <p:clrMapOvr>
    <a:masterClrMapping/>
  </p:clrMapOvr>
  <p:transition advTm="1750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  <a:noFill/>
        </p:spPr>
        <p:txBody>
          <a:bodyPr anchor="ctr"/>
          <a:lstStyle/>
          <a:p>
            <a:r>
              <a:rPr dirty="0" smtClean="0"/>
              <a:t>Performance of In-place Activity Identification in Two Different Apartments</a:t>
            </a:r>
            <a:endParaRPr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FA8E1D-A0B4-4775-A5A3-6677373F472F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  <p:graphicFrame>
        <p:nvGraphicFramePr>
          <p:cNvPr id="21" name="Chart 20"/>
          <p:cNvGraphicFramePr/>
          <p:nvPr/>
        </p:nvGraphicFramePr>
        <p:xfrm>
          <a:off x="14530301" y="4001458"/>
          <a:ext cx="3785292" cy="209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575300" y="137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2-bedroom apartment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91200" y="47244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Activity types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392400" y="59436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Activity types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3578147" y="472291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FNR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3887689" y="3044904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TPR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5216447" y="3733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2-bedroom apartment</a:t>
            </a:r>
            <a:endParaRPr lang="en-US" b="1" dirty="0"/>
          </a:p>
        </p:txBody>
      </p:sp>
      <p:graphicFrame>
        <p:nvGraphicFramePr>
          <p:cNvPr id="20" name="Chart 19"/>
          <p:cNvGraphicFramePr/>
          <p:nvPr/>
        </p:nvGraphicFramePr>
        <p:xfrm>
          <a:off x="10287000" y="4000709"/>
          <a:ext cx="3762894" cy="209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90273" y="137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1-bedroom apartment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229758" y="47244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Activity types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972800" y="59436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Activity types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637140" y="304490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TPR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796847" y="3733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1-bedroom apartment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9285549" y="472291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FNR</a:t>
            </a:r>
            <a:endParaRPr lang="en-US" sz="1400" b="1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338911" y="1828800"/>
          <a:ext cx="4243648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4819650" y="1676400"/>
          <a:ext cx="4235977" cy="318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981450" y="5334000"/>
            <a:ext cx="4953000" cy="492443"/>
          </a:xfrm>
          <a:prstGeom prst="rect">
            <a:avLst/>
          </a:prstGeom>
          <a:solidFill>
            <a:srgbClr val="FC6060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2000" b="1" dirty="0" smtClean="0">
                <a:latin typeface="Arial Black" pitchFamily="34" charset="0"/>
              </a:rPr>
              <a:t>False positive rate: less than 5%</a:t>
            </a:r>
            <a:endParaRPr lang="en-US" sz="2000" b="1" dirty="0"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837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Graphic spid="19" grpId="0" uiExpand="1">
        <p:bldSub>
          <a:bldChart bld="series"/>
        </p:bldSub>
      </p:bldGraphic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  <a:noFill/>
        </p:spPr>
        <p:txBody>
          <a:bodyPr anchor="ctr"/>
          <a:lstStyle/>
          <a:p>
            <a:r>
              <a:rPr sz="2200" dirty="0" smtClean="0"/>
              <a:t>Performance of Walking Activity Tracking and Doorway Identification</a:t>
            </a:r>
            <a:endParaRPr sz="22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8E2678-6A12-4D20-A439-A439A5A3CED1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152401" y="1203960"/>
          <a:ext cx="88392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759"/>
                <a:gridCol w="552146"/>
                <a:gridCol w="552146"/>
                <a:gridCol w="552146"/>
                <a:gridCol w="552146"/>
                <a:gridCol w="1235656"/>
                <a:gridCol w="825774"/>
                <a:gridCol w="893143"/>
                <a:gridCol w="893143"/>
                <a:gridCol w="893143"/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1-bedroom apt.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Unknown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Door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Door1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Door2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Door3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Door1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0.95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Door2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0.975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152401" y="3657600"/>
          <a:ext cx="88392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759"/>
                <a:gridCol w="552146"/>
                <a:gridCol w="552146"/>
                <a:gridCol w="552146"/>
                <a:gridCol w="552146"/>
                <a:gridCol w="1235656"/>
                <a:gridCol w="825774"/>
                <a:gridCol w="893143"/>
                <a:gridCol w="893143"/>
                <a:gridCol w="893143"/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2-bedroom apt.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Unknown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Door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Door1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Door2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Door3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Door3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0.85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Door4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0.875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0.9t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8157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" y="2057400"/>
            <a:ext cx="8839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indent="-548640" algn="just"/>
            <a:r>
              <a:rPr lang="en-US" dirty="0" smtClean="0"/>
              <a:t>How robust is the system in typical indoor environments?</a:t>
            </a:r>
          </a:p>
          <a:p>
            <a:pPr marL="548640" indent="-548640" algn="just"/>
            <a:r>
              <a:rPr lang="en-US" dirty="0" smtClean="0"/>
              <a:t>Can </a:t>
            </a:r>
            <a:r>
              <a:rPr lang="en-US" dirty="0" smtClean="0"/>
              <a:t>different </a:t>
            </a:r>
            <a:r>
              <a:rPr lang="en-US" dirty="0" smtClean="0"/>
              <a:t>activities be distinguished at the same location?</a:t>
            </a:r>
          </a:p>
          <a:p>
            <a:pPr marL="548640" indent="-548640" algn="just"/>
            <a:r>
              <a:rPr lang="en-US" dirty="0" smtClean="0"/>
              <a:t>Is </a:t>
            </a:r>
            <a:r>
              <a:rPr lang="en-US" dirty="0" err="1" smtClean="0"/>
              <a:t>WiFi</a:t>
            </a:r>
            <a:r>
              <a:rPr lang="en-US" dirty="0" smtClean="0"/>
              <a:t> traffic in home environment feasible to identify activities?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DD8035-52E2-48A6-922E-20C7056715CB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1003355894"/>
      </p:ext>
    </p:extLst>
  </p:cSld>
  <p:clrMapOvr>
    <a:masterClrMapping/>
  </p:clrMapOvr>
  <p:transition advTm="175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</p:spPr>
        <p:txBody>
          <a:bodyPr/>
          <a:lstStyle/>
          <a:p>
            <a:pPr>
              <a:defRPr/>
            </a:pPr>
            <a:r>
              <a:rPr dirty="0" smtClean="0"/>
              <a:t>Motivation and Applications</a:t>
            </a:r>
            <a:endParaRPr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C372EB-9487-4508-A5AD-4C4BEB974F50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  <p:pic>
        <p:nvPicPr>
          <p:cNvPr id="45058" name="Picture 2" descr="http://lifeasahuman.com/files/2011/01/Stove-003.jpg"/>
          <p:cNvPicPr>
            <a:picLocks noChangeAspect="1" noChangeArrowheads="1"/>
          </p:cNvPicPr>
          <p:nvPr/>
        </p:nvPicPr>
        <p:blipFill>
          <a:blip r:embed="rId4" cstate="print"/>
          <a:srcRect l="4839" t="5757" r="5757" b="4839"/>
          <a:stretch>
            <a:fillRect/>
          </a:stretch>
        </p:blipFill>
        <p:spPr bwMode="auto">
          <a:xfrm>
            <a:off x="1295400" y="2612490"/>
            <a:ext cx="1848498" cy="2111910"/>
          </a:xfrm>
          <a:prstGeom prst="rect">
            <a:avLst/>
          </a:prstGeom>
          <a:noFill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 l="14858" t="12820" r="31091" b="26528"/>
          <a:stretch>
            <a:fillRect/>
          </a:stretch>
        </p:blipFill>
        <p:spPr bwMode="auto">
          <a:xfrm>
            <a:off x="5867400" y="2667000"/>
            <a:ext cx="2104572" cy="187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 cstate="print"/>
          <a:srcRect l="3000" t="3000" r="3591" b="2500"/>
          <a:stretch>
            <a:fillRect/>
          </a:stretch>
        </p:blipFill>
        <p:spPr bwMode="auto">
          <a:xfrm>
            <a:off x="3314841" y="1676400"/>
            <a:ext cx="2552560" cy="142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3429000"/>
            <a:ext cx="3118716" cy="23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fitnesspedia.files.wordpress.com/2012/02/9701520-cartoon-of-old-man-with-a-walking-stick-isolated-on-wh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2514600"/>
            <a:ext cx="1262743" cy="2209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6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4.91329E-6 L -0.27083 -4.91329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3.87283E-6 L 0.25 3.87283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4.73988E-6 L 1.66667E-6 0.1502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3.2948E-6 L -0.00121 -0.1882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Identifying Different Activities at the Same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DD8035-52E2-48A6-922E-20C7056715CB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83163"/>
          </a:xfrm>
        </p:spPr>
        <p:txBody>
          <a:bodyPr/>
          <a:lstStyle/>
          <a:p>
            <a:r>
              <a:rPr lang="en-US" sz="2000" dirty="0" smtClean="0"/>
              <a:t>Four in-place activities</a:t>
            </a:r>
          </a:p>
          <a:p>
            <a:pPr lvl="1"/>
            <a:r>
              <a:rPr lang="en-US" sz="1800" dirty="0" smtClean="0"/>
              <a:t>Sleeping on the bed</a:t>
            </a:r>
          </a:p>
          <a:p>
            <a:pPr lvl="1"/>
            <a:r>
              <a:rPr lang="en-US" sz="1800" dirty="0" smtClean="0"/>
              <a:t>Sitting on the bed</a:t>
            </a:r>
          </a:p>
          <a:p>
            <a:pPr lvl="1"/>
            <a:r>
              <a:rPr lang="en-US" sz="1800" dirty="0" smtClean="0"/>
              <a:t>Receiving calls nearby the sink</a:t>
            </a:r>
          </a:p>
          <a:p>
            <a:pPr lvl="1"/>
            <a:r>
              <a:rPr lang="en-US" sz="1800" dirty="0" smtClean="0"/>
              <a:t>Washing dishes nearby the sink</a:t>
            </a:r>
            <a:endParaRPr lang="en-US" altLang="en-US" sz="1800" dirty="0" smtClean="0"/>
          </a:p>
        </p:txBody>
      </p:sp>
      <p:graphicFrame>
        <p:nvGraphicFramePr>
          <p:cNvPr id="65" name="Chart 64"/>
          <p:cNvGraphicFramePr/>
          <p:nvPr/>
        </p:nvGraphicFramePr>
        <p:xfrm>
          <a:off x="171450" y="2819400"/>
          <a:ext cx="4267200" cy="356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6" name="Chart 65"/>
          <p:cNvGraphicFramePr/>
          <p:nvPr/>
        </p:nvGraphicFramePr>
        <p:xfrm>
          <a:off x="4343400" y="2819400"/>
          <a:ext cx="4267200" cy="356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 advTm="436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Graphic spid="65" grpId="0">
        <p:bldAsOne/>
      </p:bldGraphic>
      <p:bldGraphic spid="6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" y="2971800"/>
            <a:ext cx="883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indent="-548640" algn="just"/>
            <a:r>
              <a:rPr lang="en-US" dirty="0" smtClean="0"/>
              <a:t>How robust is the system in typical indoor environments?</a:t>
            </a:r>
          </a:p>
          <a:p>
            <a:pPr marL="548640" indent="-548640" algn="just"/>
            <a:r>
              <a:rPr lang="en-US" dirty="0" smtClean="0"/>
              <a:t>Can </a:t>
            </a:r>
            <a:r>
              <a:rPr lang="en-US" dirty="0" smtClean="0"/>
              <a:t>different </a:t>
            </a:r>
            <a:r>
              <a:rPr lang="en-US" dirty="0" smtClean="0"/>
              <a:t>activities be distinguished at the same location?</a:t>
            </a:r>
          </a:p>
          <a:p>
            <a:pPr marL="548640" indent="-548640" algn="just"/>
            <a:r>
              <a:rPr lang="en-US" dirty="0" smtClean="0"/>
              <a:t>Is </a:t>
            </a:r>
            <a:r>
              <a:rPr lang="en-US" dirty="0" err="1" smtClean="0"/>
              <a:t>WiFi</a:t>
            </a:r>
            <a:r>
              <a:rPr lang="en-US" dirty="0" smtClean="0"/>
              <a:t> traffic in home environment feasible to identify activities?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DD8035-52E2-48A6-922E-20C7056715CB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1003355894"/>
      </p:ext>
    </p:extLst>
  </p:cSld>
  <p:clrMapOvr>
    <a:masterClrMapping/>
  </p:clrMapOvr>
  <p:transition advTm="1750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Different Packet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DD8035-52E2-48A6-922E-20C7056715CB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Packet transmission rate (PTR): </a:t>
            </a:r>
            <a:r>
              <a:rPr lang="en-US" sz="2000" dirty="0" smtClean="0"/>
              <a:t>5 </a:t>
            </a:r>
            <a:r>
              <a:rPr lang="en-US" sz="2000" dirty="0" err="1" smtClean="0"/>
              <a:t>pkts</a:t>
            </a:r>
            <a:r>
              <a:rPr lang="en-US" sz="2000" dirty="0" smtClean="0"/>
              <a:t>/s - 20 </a:t>
            </a:r>
            <a:r>
              <a:rPr lang="en-US" sz="2000" dirty="0" err="1" smtClean="0"/>
              <a:t>pkts</a:t>
            </a:r>
            <a:r>
              <a:rPr lang="en-US" sz="2000" dirty="0" smtClean="0"/>
              <a:t>/s</a:t>
            </a:r>
            <a:endParaRPr lang="en-US" sz="20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91440" y="1905000"/>
          <a:ext cx="446913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674870" y="1905000"/>
          <a:ext cx="446913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81000" y="1600200"/>
          <a:ext cx="446913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962525" y="1600200"/>
          <a:ext cx="446913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</p:cSld>
  <p:clrMapOvr>
    <a:masterClrMapping/>
  </p:clrMapOvr>
  <p:transition advTm="436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</p:spPr>
        <p:txBody>
          <a:bodyPr/>
          <a:lstStyle/>
          <a:p>
            <a:pPr algn="ctr">
              <a:defRPr/>
            </a:pPr>
            <a:r>
              <a:rPr sz="3600" dirty="0" smtClean="0"/>
              <a:t>Conclusion</a:t>
            </a:r>
            <a:endParaRPr sz="3600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200"/>
              </a:spcBef>
            </a:pPr>
            <a:r>
              <a:rPr lang="en-US" altLang="en-US" sz="2200" b="1" dirty="0" smtClean="0"/>
              <a:t>Show that the channel state information (CSI) from </a:t>
            </a:r>
            <a:r>
              <a:rPr lang="en-US" altLang="en-US" sz="2200" b="1" dirty="0" smtClean="0">
                <a:solidFill>
                  <a:srgbClr val="C00000"/>
                </a:solidFill>
              </a:rPr>
              <a:t>off-the-shelf 802.11n devices </a:t>
            </a:r>
            <a:r>
              <a:rPr lang="en-US" altLang="en-US" sz="2200" b="1" dirty="0" smtClean="0"/>
              <a:t>can be utilized to identify and distinguish in-place activities inside a home</a:t>
            </a:r>
          </a:p>
          <a:p>
            <a:pPr algn="just">
              <a:spcBef>
                <a:spcPts val="1200"/>
              </a:spcBef>
            </a:pPr>
            <a:r>
              <a:rPr lang="en-US" altLang="en-US" sz="2200" b="1" dirty="0" smtClean="0"/>
              <a:t>Develop a monitoring framework that can run on </a:t>
            </a:r>
            <a:r>
              <a:rPr lang="en-US" altLang="en-US" sz="2200" b="1" dirty="0" smtClean="0">
                <a:solidFill>
                  <a:srgbClr val="C00000"/>
                </a:solidFill>
              </a:rPr>
              <a:t>a single </a:t>
            </a:r>
            <a:r>
              <a:rPr lang="en-US" altLang="en-US" sz="2200" b="1" dirty="0" err="1" smtClean="0">
                <a:solidFill>
                  <a:srgbClr val="C00000"/>
                </a:solidFill>
              </a:rPr>
              <a:t>WiFi</a:t>
            </a:r>
            <a:r>
              <a:rPr lang="en-US" altLang="en-US" sz="2200" b="1" dirty="0" smtClean="0">
                <a:solidFill>
                  <a:srgbClr val="C00000"/>
                </a:solidFill>
              </a:rPr>
              <a:t> AP</a:t>
            </a:r>
            <a:r>
              <a:rPr lang="en-US" altLang="en-US" sz="2200" b="1" dirty="0" smtClean="0"/>
              <a:t> and use the associated profile matching algorithms to compare amplitude profiles against those from known activities</a:t>
            </a:r>
          </a:p>
          <a:p>
            <a:pPr algn="just">
              <a:spcBef>
                <a:spcPts val="1200"/>
              </a:spcBef>
            </a:pPr>
            <a:r>
              <a:rPr lang="en-US" altLang="en-US" sz="2200" b="1" dirty="0" smtClean="0"/>
              <a:t>Explore </a:t>
            </a:r>
            <a:r>
              <a:rPr lang="en-US" altLang="en-US" sz="2200" b="1" dirty="0" smtClean="0">
                <a:solidFill>
                  <a:srgbClr val="C00000"/>
                </a:solidFill>
              </a:rPr>
              <a:t>dynamic profile construction </a:t>
            </a:r>
            <a:r>
              <a:rPr lang="en-US" altLang="en-US" sz="2200" b="1" dirty="0" smtClean="0"/>
              <a:t>to accommodate the movement or replacement of wireless devices and day-to-day profile calibration</a:t>
            </a:r>
          </a:p>
          <a:p>
            <a:pPr algn="just">
              <a:spcBef>
                <a:spcPts val="1200"/>
              </a:spcBef>
            </a:pPr>
            <a:r>
              <a:rPr lang="en-US" altLang="en-US" sz="2200" b="1" dirty="0" smtClean="0"/>
              <a:t>Extensive experiments in two apartments of different size demonstrates the generality of our approach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8E0EAB-064C-4C4C-88D6-79C8CB57603C}" type="slidenum">
              <a:rPr lang="en-US" altLang="zh-CN" smtClean="0"/>
              <a:pPr/>
              <a:t>23</a:t>
            </a:fld>
            <a:endParaRPr lang="en-US" altLang="zh-CN" smtClean="0"/>
          </a:p>
        </p:txBody>
      </p:sp>
    </p:spTree>
    <p:custDataLst>
      <p:tags r:id="rId1"/>
    </p:custDataLst>
  </p:cSld>
  <p:clrMapOvr>
    <a:masterClrMapping/>
  </p:clrMapOvr>
  <p:transition advTm="582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05200" y="6477000"/>
            <a:ext cx="2133600" cy="3048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C8F09132-0ABB-4CCE-A793-85236F201557}" type="slidenum">
              <a:rPr lang="en-US" altLang="zh-CN" b="1" smtClean="0"/>
              <a:pPr algn="ctr"/>
              <a:t>24</a:t>
            </a:fld>
            <a:endParaRPr lang="en-US" altLang="zh-CN" b="1" smtClean="0"/>
          </a:p>
        </p:txBody>
      </p:sp>
      <p:pic>
        <p:nvPicPr>
          <p:cNvPr id="23556" name="Picture 4" descr="http://upstatefrc.org/uploads/files/Thank-y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57200"/>
            <a:ext cx="138112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2238375" y="54864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 dirty="0" smtClean="0"/>
              <a:t>Yan Wang</a:t>
            </a:r>
          </a:p>
          <a:p>
            <a:pPr algn="ctr" eaLnBrk="0" hangingPunct="0"/>
            <a:r>
              <a:rPr lang="en-US" altLang="en-US" b="1" dirty="0" smtClean="0"/>
              <a:t>ywang48@stevens.edu</a:t>
            </a:r>
            <a:endParaRPr lang="en-US" altLang="en-US" b="1" dirty="0"/>
          </a:p>
        </p:txBody>
      </p:sp>
    </p:spTree>
  </p:cSld>
  <p:clrMapOvr>
    <a:masterClrMapping/>
  </p:clrMapOvr>
  <p:transition advTm="74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  <a:noFill/>
        </p:spPr>
        <p:txBody>
          <a:bodyPr anchor="ctr"/>
          <a:lstStyle/>
          <a:p>
            <a:r>
              <a:rPr altLang="zh-CN" dirty="0" smtClean="0"/>
              <a:t>Our Goal: Low-Cost Fine-Grained Activity Identification</a:t>
            </a:r>
            <a:endParaRPr altLang="zh-CN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472234-E61B-4D28-8E20-2FED5D71C103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910858" y="1143000"/>
            <a:ext cx="21688" cy="4705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" y="5715000"/>
            <a:ext cx="8534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76600" y="5779407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Scalability / Infrastructural cost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43000" y="5696857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Low cost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6200" y="5696857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High cost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515" y="4114800"/>
            <a:ext cx="430887" cy="1549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Fine-grained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515" y="365051"/>
            <a:ext cx="430887" cy="237814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Coarse-grained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7801" y="1828800"/>
            <a:ext cx="461665" cy="3124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/>
              <a:t>Granularity of the solutions</a:t>
            </a:r>
            <a:endParaRPr lang="en-US" b="1" dirty="0"/>
          </a:p>
        </p:txBody>
      </p:sp>
      <p:grpSp>
        <p:nvGrpSpPr>
          <p:cNvPr id="3" name="Group 52"/>
          <p:cNvGrpSpPr/>
          <p:nvPr/>
        </p:nvGrpSpPr>
        <p:grpSpPr>
          <a:xfrm>
            <a:off x="4038601" y="4601029"/>
            <a:ext cx="4651372" cy="986971"/>
            <a:chOff x="4171671" y="4601029"/>
            <a:chExt cx="4819929" cy="986971"/>
          </a:xfrm>
        </p:grpSpPr>
        <p:sp>
          <p:nvSpPr>
            <p:cNvPr id="29" name="Rounded Rectangle 28"/>
            <p:cNvSpPr/>
            <p:nvPr/>
          </p:nvSpPr>
          <p:spPr>
            <a:xfrm>
              <a:off x="4171671" y="4601029"/>
              <a:ext cx="4819929" cy="986971"/>
            </a:xfrm>
            <a:prstGeom prst="roundRect">
              <a:avLst>
                <a:gd name="adj" fmla="val 12104"/>
              </a:avLst>
            </a:prstGeom>
            <a:solidFill>
              <a:srgbClr val="CCE8EA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b="1" i="1" dirty="0" smtClean="0">
                  <a:solidFill>
                    <a:srgbClr val="FF6600"/>
                  </a:solidFill>
                </a:rPr>
                <a:t>Activity sensors</a:t>
              </a:r>
              <a:endParaRPr lang="en-US" b="1" i="1" dirty="0">
                <a:solidFill>
                  <a:srgbClr val="FF66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24399" y="4724400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Attached sensors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56090" y="5105400"/>
              <a:ext cx="228600" cy="228600"/>
            </a:xfrm>
            <a:prstGeom prst="rect">
              <a:avLst/>
            </a:prstGeom>
            <a:solidFill>
              <a:srgbClr val="12FA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7064" y="5148943"/>
              <a:ext cx="2289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Non-attached sensors</a:t>
              </a:r>
              <a:endParaRPr lang="en-US" sz="16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987781" y="5181600"/>
              <a:ext cx="254000" cy="25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5-Point Star 34"/>
          <p:cNvSpPr/>
          <p:nvPr/>
        </p:nvSpPr>
        <p:spPr>
          <a:xfrm>
            <a:off x="1371600" y="4800600"/>
            <a:ext cx="4572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157722" y="3048000"/>
            <a:ext cx="5071878" cy="1393371"/>
            <a:chOff x="3005322" y="3745593"/>
            <a:chExt cx="5071878" cy="1393371"/>
          </a:xfrm>
        </p:grpSpPr>
        <p:sp>
          <p:nvSpPr>
            <p:cNvPr id="39" name="Rounded Rectangle 38"/>
            <p:cNvSpPr/>
            <p:nvPr/>
          </p:nvSpPr>
          <p:spPr>
            <a:xfrm>
              <a:off x="3005322" y="3745593"/>
              <a:ext cx="5071878" cy="1393371"/>
            </a:xfrm>
            <a:prstGeom prst="roundRect">
              <a:avLst>
                <a:gd name="adj" fmla="val 11787"/>
              </a:avLst>
            </a:prstGeom>
            <a:solidFill>
              <a:srgbClr val="CCE8EA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b="1" i="1" dirty="0" smtClean="0">
                  <a:solidFill>
                    <a:srgbClr val="FF6600"/>
                  </a:solidFill>
                </a:rPr>
                <a:t>Localization/classification</a:t>
              </a:r>
            </a:p>
            <a:p>
              <a:pPr algn="r"/>
              <a:r>
                <a:rPr lang="en-US" b="1" i="1" dirty="0" smtClean="0">
                  <a:solidFill>
                    <a:srgbClr val="FF6600"/>
                  </a:solidFill>
                </a:rPr>
                <a:t>using specialized devices</a:t>
              </a:r>
              <a:endParaRPr lang="en-US" b="1" i="1" dirty="0">
                <a:solidFill>
                  <a:srgbClr val="FF66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05200" y="4431393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WiSee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WiTrack</a:t>
              </a:r>
              <a:endParaRPr lang="en-US" sz="16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91000" y="4812393"/>
              <a:ext cx="228600" cy="228600"/>
            </a:xfrm>
            <a:prstGeom prst="rect">
              <a:avLst/>
            </a:prstGeom>
            <a:solidFill>
              <a:srgbClr val="12FA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745593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Localization</a:t>
              </a:r>
              <a:endParaRPr lang="en-US" sz="16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882572" y="4079422"/>
              <a:ext cx="254000" cy="25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86600" y="4351565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RTI</a:t>
              </a:r>
              <a:endParaRPr lang="en-US" sz="16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620000" y="4431393"/>
              <a:ext cx="228600" cy="228600"/>
            </a:xfrm>
            <a:prstGeom prst="rect">
              <a:avLst/>
            </a:prstGeom>
            <a:solidFill>
              <a:srgbClr val="12FA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219200" y="1295400"/>
            <a:ext cx="4724400" cy="1600200"/>
            <a:chOff x="2286000" y="2983593"/>
            <a:chExt cx="4724400" cy="1600200"/>
          </a:xfrm>
        </p:grpSpPr>
        <p:sp>
          <p:nvSpPr>
            <p:cNvPr id="46" name="Rounded Rectangle 45"/>
            <p:cNvSpPr/>
            <p:nvPr/>
          </p:nvSpPr>
          <p:spPr>
            <a:xfrm>
              <a:off x="2286000" y="2983593"/>
              <a:ext cx="4724400" cy="1600200"/>
            </a:xfrm>
            <a:prstGeom prst="roundRect">
              <a:avLst>
                <a:gd name="adj" fmla="val 14930"/>
              </a:avLst>
            </a:prstGeom>
            <a:solidFill>
              <a:srgbClr val="CCE8EA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b="1" i="1" dirty="0" smtClean="0">
                  <a:solidFill>
                    <a:srgbClr val="FF6600"/>
                  </a:solidFill>
                </a:rPr>
                <a:t>Localization using </a:t>
              </a:r>
            </a:p>
            <a:p>
              <a:pPr algn="r"/>
              <a:r>
                <a:rPr lang="en-US" b="1" i="1" dirty="0" smtClean="0">
                  <a:solidFill>
                    <a:srgbClr val="FF6600"/>
                  </a:solidFill>
                </a:rPr>
                <a:t>off-the-shelf </a:t>
              </a:r>
              <a:r>
                <a:rPr lang="en-US" b="1" i="1" dirty="0" err="1" smtClean="0">
                  <a:solidFill>
                    <a:srgbClr val="FF6600"/>
                  </a:solidFill>
                </a:rPr>
                <a:t>WiFi</a:t>
              </a:r>
              <a:endParaRPr lang="en-US" b="1" i="1" dirty="0">
                <a:solidFill>
                  <a:srgbClr val="FF66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04886" y="2987222"/>
              <a:ext cx="2129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Device-free passive localization</a:t>
              </a:r>
              <a:endParaRPr lang="en-US" sz="16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29000" y="3516993"/>
              <a:ext cx="228600" cy="228600"/>
            </a:xfrm>
            <a:prstGeom prst="rect">
              <a:avLst/>
            </a:prstGeom>
            <a:solidFill>
              <a:srgbClr val="12FA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33800" y="3669393"/>
              <a:ext cx="1825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RSS-based approach</a:t>
              </a:r>
              <a:endParaRPr lang="en-US" sz="16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3958771" y="4220936"/>
              <a:ext cx="254000" cy="25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14400" y="52578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/>
              <a:t>Optimal solution</a:t>
            </a:r>
            <a:endParaRPr lang="en-US" sz="1600" i="1" dirty="0"/>
          </a:p>
        </p:txBody>
      </p:sp>
      <p:grpSp>
        <p:nvGrpSpPr>
          <p:cNvPr id="60" name="Group 59"/>
          <p:cNvGrpSpPr/>
          <p:nvPr/>
        </p:nvGrpSpPr>
        <p:grpSpPr>
          <a:xfrm>
            <a:off x="1357086" y="3962400"/>
            <a:ext cx="2057400" cy="734068"/>
            <a:chOff x="1357086" y="4229100"/>
            <a:chExt cx="2057400" cy="734068"/>
          </a:xfrm>
        </p:grpSpPr>
        <p:sp>
          <p:nvSpPr>
            <p:cNvPr id="37" name="8-Point Star 36"/>
            <p:cNvSpPr/>
            <p:nvPr/>
          </p:nvSpPr>
          <p:spPr>
            <a:xfrm>
              <a:off x="1941286" y="4229100"/>
              <a:ext cx="381000" cy="381000"/>
            </a:xfrm>
            <a:prstGeom prst="star8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57086" y="4624614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Arial Black" pitchFamily="34" charset="0"/>
                </a:rPr>
                <a:t>Our E-eyes</a:t>
              </a:r>
              <a:endParaRPr lang="en-US" sz="1600" b="1" i="1" dirty="0">
                <a:latin typeface="Arial Black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69025" y="1295400"/>
            <a:ext cx="2974975" cy="381000"/>
            <a:chOff x="6858000" y="2705101"/>
            <a:chExt cx="2974975" cy="381000"/>
          </a:xfrm>
        </p:grpSpPr>
        <p:sp>
          <p:nvSpPr>
            <p:cNvPr id="61" name="Rectangle 60"/>
            <p:cNvSpPr/>
            <p:nvPr/>
          </p:nvSpPr>
          <p:spPr>
            <a:xfrm>
              <a:off x="6858000" y="2705101"/>
              <a:ext cx="2547257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981825" y="2781300"/>
              <a:ext cx="228600" cy="228600"/>
            </a:xfrm>
            <a:prstGeom prst="rect">
              <a:avLst/>
            </a:prstGeom>
            <a:solidFill>
              <a:srgbClr val="12FA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91375" y="2752725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Nonintrusive</a:t>
              </a:r>
              <a:endParaRPr lang="en-US" sz="1200" b="1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318500" y="2779486"/>
              <a:ext cx="254000" cy="25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537575" y="276361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Intrusive</a:t>
              </a:r>
              <a:endParaRPr lang="en-US" sz="1200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72000" y="3048000"/>
            <a:ext cx="3820886" cy="1485900"/>
            <a:chOff x="8577943" y="2819400"/>
            <a:chExt cx="3820886" cy="1485900"/>
          </a:xfrm>
        </p:grpSpPr>
        <p:pic>
          <p:nvPicPr>
            <p:cNvPr id="13314" name="Picture 2" descr="http://cdn3.volusion.com/bkpvw.epxtz/v/vspfiles/photos/CA-Fall-Pendant-4.jpg?14088109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7943" y="2819400"/>
              <a:ext cx="1485900" cy="1485900"/>
            </a:xfrm>
            <a:prstGeom prst="rect">
              <a:avLst/>
            </a:prstGeom>
            <a:noFill/>
          </p:spPr>
        </p:pic>
        <p:pic>
          <p:nvPicPr>
            <p:cNvPr id="58" name="Picture 2" descr="http://www.toptenreviews.com/i/rev/scrn/large/52394-philips-lifeline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1857" y="3055257"/>
              <a:ext cx="106680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http://image.made-in-china.com/4f0j00zMlQGVYWvpqj/CCTV-Camera-MVT-HD657B-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255829" y="3029857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8" name="Picture 6" descr="http://www.tridenttechlabs.com/sites/default/files/NI%20usrp.jpg"/>
          <p:cNvPicPr>
            <a:picLocks noChangeAspect="1" noChangeArrowheads="1"/>
          </p:cNvPicPr>
          <p:nvPr/>
        </p:nvPicPr>
        <p:blipFill>
          <a:blip r:embed="rId7" cstate="print"/>
          <a:srcRect l="923" t="4437" r="41157" b="2388"/>
          <a:stretch>
            <a:fillRect/>
          </a:stretch>
        </p:blipFill>
        <p:spPr bwMode="auto">
          <a:xfrm>
            <a:off x="6143171" y="1669143"/>
            <a:ext cx="2514600" cy="140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1" name="Group 70"/>
          <p:cNvGrpSpPr/>
          <p:nvPr/>
        </p:nvGrpSpPr>
        <p:grpSpPr>
          <a:xfrm>
            <a:off x="4724400" y="2743200"/>
            <a:ext cx="3581400" cy="1783517"/>
            <a:chOff x="5791200" y="381000"/>
            <a:chExt cx="4437397" cy="2209799"/>
          </a:xfrm>
        </p:grpSpPr>
        <p:pic>
          <p:nvPicPr>
            <p:cNvPr id="67" name="Picture 4" descr="http://i.ebayimg.com/00/s/NjAwWDYwMA==/$(KGrHqZHJFcFCjZf-P5yBQy-owNq1g~~60_35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91200" y="685800"/>
              <a:ext cx="1676400" cy="1676400"/>
            </a:xfrm>
            <a:prstGeom prst="rect">
              <a:avLst/>
            </a:prstGeom>
            <a:noFill/>
          </p:spPr>
        </p:pic>
        <p:pic>
          <p:nvPicPr>
            <p:cNvPr id="13316" name="Picture 4" descr="http://4.bp.blogspot.com/_2RxSsgoNFlE/TStLnX0Ev9I/AAAAAAAAAA4/R3UEcHKLw-Q/s1600/wireless+access+point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915400" y="381000"/>
              <a:ext cx="1084597" cy="990599"/>
            </a:xfrm>
            <a:prstGeom prst="rect">
              <a:avLst/>
            </a:prstGeom>
            <a:noFill/>
          </p:spPr>
        </p:pic>
        <p:pic>
          <p:nvPicPr>
            <p:cNvPr id="69" name="Picture 4" descr="http://4.bp.blogspot.com/_2RxSsgoNFlE/TStLnX0Ev9I/AAAAAAAAAA4/R3UEcHKLw-Q/s1600/wireless+access+point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144000" y="1600200"/>
              <a:ext cx="1084597" cy="990599"/>
            </a:xfrm>
            <a:prstGeom prst="rect">
              <a:avLst/>
            </a:prstGeom>
            <a:noFill/>
          </p:spPr>
        </p:pic>
        <p:pic>
          <p:nvPicPr>
            <p:cNvPr id="70" name="Picture 4" descr="http://4.bp.blogspot.com/_2RxSsgoNFlE/TStLnX0Ev9I/AAAAAAAAAA4/R3UEcHKLw-Q/s1600/wireless+access+point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96200" y="1143000"/>
              <a:ext cx="1084597" cy="990599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 advTm="22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  <a:noFill/>
        </p:spPr>
        <p:txBody>
          <a:bodyPr anchor="ctr"/>
          <a:lstStyle/>
          <a:p>
            <a:r>
              <a:rPr sz="2400" dirty="0" smtClean="0"/>
              <a:t>Intuition and Basic Idea</a:t>
            </a:r>
            <a:endParaRPr sz="2400" dirty="0"/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6CEE7C-8797-4028-AB3C-04F6B2BDAAE0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en-US" sz="2000" b="1" dirty="0" smtClean="0">
                <a:solidFill>
                  <a:srgbClr val="FF0000"/>
                </a:solidFill>
              </a:rPr>
              <a:t>Increasing availability </a:t>
            </a:r>
            <a:r>
              <a:rPr lang="en-US" altLang="en-US" sz="2000" b="1" dirty="0" smtClean="0"/>
              <a:t>of </a:t>
            </a:r>
            <a:r>
              <a:rPr lang="en-US" altLang="en-US" sz="2000" b="1" dirty="0" err="1" smtClean="0"/>
              <a:t>WiFi</a:t>
            </a:r>
            <a:r>
              <a:rPr lang="en-US" altLang="en-US" sz="2000" b="1" dirty="0" smtClean="0"/>
              <a:t> signals in home environments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000" b="1" dirty="0" err="1" smtClean="0"/>
              <a:t>WiFi</a:t>
            </a:r>
            <a:r>
              <a:rPr lang="en-US" altLang="en-US" sz="2000" b="1" dirty="0" smtClean="0"/>
              <a:t> provides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fine-grained </a:t>
            </a:r>
            <a:r>
              <a:rPr lang="en-US" altLang="en-US" sz="2000" b="1" dirty="0" smtClean="0"/>
              <a:t>channel state information (CSI)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000" b="1" dirty="0" smtClean="0"/>
              <a:t>Use CSI to capture changes of multipath environment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14400" y="1371600"/>
            <a:ext cx="7086600" cy="1169737"/>
            <a:chOff x="914400" y="1371600"/>
            <a:chExt cx="7086600" cy="1169737"/>
          </a:xfrm>
        </p:grpSpPr>
        <p:pic>
          <p:nvPicPr>
            <p:cNvPr id="14" name="Picture 7" descr="http://www.technobuffalo.com/wp-content/uploads/2013/11/sputnik-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400" y="1371600"/>
              <a:ext cx="1905000" cy="1169737"/>
            </a:xfrm>
            <a:prstGeom prst="rect">
              <a:avLst/>
            </a:prstGeom>
            <a:noFill/>
          </p:spPr>
        </p:pic>
        <p:pic>
          <p:nvPicPr>
            <p:cNvPr id="15" name="Picture 9" descr="http://images.esellerpro.com/2188/I/715/38/apple_ipad_mini_gel_clear_case_2.jpg"/>
            <p:cNvPicPr>
              <a:picLocks noChangeAspect="1" noChangeArrowheads="1"/>
            </p:cNvPicPr>
            <p:nvPr/>
          </p:nvPicPr>
          <p:blipFill>
            <a:blip r:embed="rId6" cstate="print"/>
            <a:srcRect l="7955" t="4545" b="6818"/>
            <a:stretch>
              <a:fillRect/>
            </a:stretch>
          </p:blipFill>
          <p:spPr bwMode="auto">
            <a:xfrm>
              <a:off x="3352800" y="1371600"/>
              <a:ext cx="990600" cy="953911"/>
            </a:xfrm>
            <a:prstGeom prst="rect">
              <a:avLst/>
            </a:prstGeom>
            <a:noFill/>
          </p:spPr>
        </p:pic>
        <p:pic>
          <p:nvPicPr>
            <p:cNvPr id="16" name="Picture 11" descr="http://fc05.deviantart.net/fs71/i/2012/119/4/5/windows_phone_by_triktexcy-d4xxbki.png"/>
            <p:cNvPicPr>
              <a:picLocks noChangeAspect="1" noChangeArrowheads="1"/>
            </p:cNvPicPr>
            <p:nvPr/>
          </p:nvPicPr>
          <p:blipFill>
            <a:blip r:embed="rId7" cstate="print"/>
            <a:srcRect l="27474" r="26276" b="17760"/>
            <a:stretch>
              <a:fillRect/>
            </a:stretch>
          </p:blipFill>
          <p:spPr bwMode="auto">
            <a:xfrm>
              <a:off x="5638800" y="1371600"/>
              <a:ext cx="457200" cy="812972"/>
            </a:xfrm>
            <a:prstGeom prst="rect">
              <a:avLst/>
            </a:prstGeom>
            <a:noFill/>
          </p:spPr>
        </p:pic>
        <p:pic>
          <p:nvPicPr>
            <p:cNvPr id="17" name="Picture 13" descr="http://ecx.images-amazon.com/images/I/81dgptmSieL._SL1500_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15200" y="1600200"/>
              <a:ext cx="685800" cy="505663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838200" y="2590800"/>
            <a:ext cx="7162800" cy="2103120"/>
            <a:chOff x="838200" y="2590800"/>
            <a:chExt cx="7162800" cy="2103120"/>
          </a:xfrm>
        </p:grpSpPr>
        <p:pic>
          <p:nvPicPr>
            <p:cNvPr id="23" name="Picture 15" descr="http://www.samsung.com/us/microsite/2012-smart-tv-bb/img/intro-tvSlide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38200" y="3200400"/>
              <a:ext cx="1828800" cy="1320378"/>
            </a:xfrm>
            <a:prstGeom prst="rect">
              <a:avLst/>
            </a:prstGeom>
            <a:noFill/>
          </p:spPr>
        </p:pic>
        <p:pic>
          <p:nvPicPr>
            <p:cNvPr id="24" name="Picture 17" descr="http://www.yankodesign.com/images/design_news/2011/10/11/smart_fridge2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71800" y="2590800"/>
              <a:ext cx="1752600" cy="2103120"/>
            </a:xfrm>
            <a:prstGeom prst="rect">
              <a:avLst/>
            </a:prstGeom>
            <a:noFill/>
          </p:spPr>
        </p:pic>
        <p:pic>
          <p:nvPicPr>
            <p:cNvPr id="25" name="Picture 19" descr="http://gigaom2.files.wordpress.com/2012/01/wemoswitch_hires.jpe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15200" y="3276600"/>
              <a:ext cx="685800" cy="906869"/>
            </a:xfrm>
            <a:prstGeom prst="rect">
              <a:avLst/>
            </a:prstGeom>
            <a:noFill/>
          </p:spPr>
        </p:pic>
        <p:pic>
          <p:nvPicPr>
            <p:cNvPr id="26" name="Picture 21" descr="http://cdn.itechnews.net/wp-content/uploads/2011/02/Sony-SA-NS300-HomeShare-Wi-Fi-Network-Speaker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57800" y="3124200"/>
              <a:ext cx="1219200" cy="1132501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1905000" y="1295400"/>
            <a:ext cx="5857875" cy="3222172"/>
            <a:chOff x="4876800" y="1295400"/>
            <a:chExt cx="5857875" cy="3222172"/>
          </a:xfrm>
        </p:grpSpPr>
        <p:graphicFrame>
          <p:nvGraphicFramePr>
            <p:cNvPr id="6" name="Object 23"/>
            <p:cNvGraphicFramePr>
              <a:graphicFrameLocks noChangeAspect="1"/>
            </p:cNvGraphicFramePr>
            <p:nvPr/>
          </p:nvGraphicFramePr>
          <p:xfrm>
            <a:off x="5613400" y="1295400"/>
            <a:ext cx="5121275" cy="3081337"/>
          </p:xfrm>
          <a:graphic>
            <a:graphicData uri="http://schemas.openxmlformats.org/presentationml/2006/ole">
              <p:oleObj spid="_x0000_s11265" name="Visio" r:id="rId13" imgW="5121048" imgH="3081832" progId="Visio.Drawing.11">
                <p:embed/>
              </p:oleObj>
            </a:graphicData>
          </a:graphic>
        </p:graphicFrame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4978400" y="1354590"/>
            <a:ext cx="5146675" cy="3162982"/>
          </p:xfrm>
          <a:graphic>
            <a:graphicData uri="http://schemas.openxmlformats.org/presentationml/2006/ole">
              <p:oleObj spid="_x0000_s11266" name="Visio" r:id="rId14" imgW="5484119" imgH="3235154" progId="Visio.Drawing.11">
                <p:embed/>
              </p:oleObj>
            </a:graphicData>
          </a:graphic>
        </p:graphicFrame>
        <p:graphicFrame>
          <p:nvGraphicFramePr>
            <p:cNvPr id="8" name="Object 25"/>
            <p:cNvGraphicFramePr>
              <a:graphicFrameLocks noChangeAspect="1"/>
            </p:cNvGraphicFramePr>
            <p:nvPr/>
          </p:nvGraphicFramePr>
          <p:xfrm>
            <a:off x="4876800" y="1505858"/>
            <a:ext cx="5060950" cy="2757487"/>
          </p:xfrm>
          <a:graphic>
            <a:graphicData uri="http://schemas.openxmlformats.org/presentationml/2006/ole">
              <p:oleObj spid="_x0000_s11267" name="Visio" r:id="rId15" imgW="5061661" imgH="2757911" progId="Visio.Drawing.11">
                <p:embed/>
              </p:oleObj>
            </a:graphicData>
          </a:graphic>
        </p:graphicFrame>
      </p:grp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81600" y="1752600"/>
            <a:ext cx="60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2667000" y="2514600"/>
            <a:ext cx="3648790" cy="2391063"/>
            <a:chOff x="2667000" y="2514600"/>
            <a:chExt cx="3648790" cy="2391063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 l="50578" r="29067"/>
            <a:stretch>
              <a:fillRect/>
            </a:stretch>
          </p:blipFill>
          <p:spPr bwMode="auto">
            <a:xfrm>
              <a:off x="2667000" y="2514600"/>
              <a:ext cx="3648790" cy="239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" name="TextBox 45"/>
            <p:cNvSpPr txBox="1"/>
            <p:nvPr/>
          </p:nvSpPr>
          <p:spPr>
            <a:xfrm>
              <a:off x="2743201" y="2743200"/>
              <a:ext cx="400110" cy="1692880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400" dirty="0" smtClean="0"/>
                <a:t>CSI Amplitude</a:t>
              </a:r>
              <a:endParaRPr lang="en-US" sz="1400" dirty="0"/>
            </a:p>
          </p:txBody>
        </p:sp>
      </p:grp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981200" y="990600"/>
          <a:ext cx="5105400" cy="1650901"/>
        </p:xfrm>
        <a:graphic>
          <a:graphicData uri="http://schemas.openxmlformats.org/presentationml/2006/ole">
            <p:oleObj spid="_x0000_s11271" name="Visio" r:id="rId18" imgW="6476151" imgH="2093875" progId="Visio.Drawing.11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481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393 C 0.00347 0.01711 0.01181 0.03676 0.01597 0.0578 C 0.01788 0.06705 0.01944 0.07491 0.02378 0.08277 C 0.02726 0.09572 0.02986 0.10844 0.03333 0.12138 C 0.03438 0.12508 0.03542 0.12924 0.03646 0.13294 C 0.03698 0.13479 0.03819 0.13872 0.03819 0.13872 C 0.03767 0.14104 0.03767 0.14404 0.03646 0.14635 C 0.03403 0.15075 0.02309 0.15815 0.0191 0.16 C 0.01493 0.16508 -0.00017 0.18057 -0.00625 0.18312 C -0.01267 0.19052 -0.00608 0.18404 -0.01424 0.1889 C -0.01944 0.1919 -0.02135 0.19607 -0.02691 0.19838 C -0.03524 0.20786 -0.02396 0.1963 -0.03646 0.20416 C -0.03906 0.20578 -0.04028 0.21017 -0.04288 0.21202 C -0.05035 0.21734 -0.06007 0.22219 -0.06823 0.22543 C -0.07344 0.22751 -0.07743 0.23283 -0.08247 0.23514 C -0.08767 0.24138 -0.08976 0.24115 -0.09687 0.23884 C -0.10347 0.23075 -0.11319 0.21942 -0.12222 0.21572 C -0.13073 0.20878 -0.13924 0.19953 -0.14913 0.19653 C -0.15625 0.18797 -0.1658 0.18358 -0.17292 0.17526 C -0.18281 0.16393 -0.19392 0.15283 -0.20469 0.14265 C -0.21597 0.13179 -0.22812 0.12439 -0.23802 0.11167 C -0.2408 0.1015 -0.23941 0.10936 -0.23802 0.09433 C -0.23594 0.07167 -0.23507 0.04647 -0.22847 0.02497 C -0.22674 0.01225 -0.22552 -0.00116 -0.22222 -0.01365 C -0.2217 -0.01804 -0.22118 -0.02266 -0.22066 -0.02706 C -0.22014 -0.03076 -0.22118 -0.03561 -0.2191 -0.03862 C -0.21684 -0.04185 -0.20955 -0.04232 -0.20955 -0.04232 C -0.17517 -0.04116 -0.14462 -0.03839 -0.11111 -0.03284 C -0.0967 -0.02706 -0.08125 -0.02567 -0.06667 -0.02104 C -0.06406 -0.02035 -0.06128 -0.01989 -0.05868 -0.01919 C -0.05226 -0.01804 -0.03958 -0.0155 -0.03958 -0.01526 C -0.03177 -0.01226 -0.02361 -0.00995 -0.0158 -0.00763 C -0.01059 -0.00625 0 -0.00393 0 -0.0037 Z " pathEditMode="relative" rAng="0" ptsTypes="fffffffffffffffffffffffffffffffff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5" name="Object 29"/>
          <p:cNvGraphicFramePr>
            <a:graphicFrameLocks noChangeAspect="1"/>
          </p:cNvGraphicFramePr>
          <p:nvPr/>
        </p:nvGraphicFramePr>
        <p:xfrm>
          <a:off x="381001" y="2398734"/>
          <a:ext cx="4800600" cy="2554266"/>
        </p:xfrm>
        <a:graphic>
          <a:graphicData uri="http://schemas.openxmlformats.org/presentationml/2006/ole">
            <p:oleObj spid="_x0000_s9245" name="Visio" r:id="rId5" imgW="5791042" imgH="3081832" progId="Visio.Drawing.11">
              <p:embed/>
            </p:oleObj>
          </a:graphicData>
        </a:graphic>
      </p:graphicFrame>
      <p:sp>
        <p:nvSpPr>
          <p:cNvPr id="924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303588" y="6489700"/>
            <a:ext cx="2133600" cy="3397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539115B-0D2D-40CD-B497-004556882D84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  <a:noFill/>
        </p:spPr>
        <p:txBody>
          <a:bodyPr anchor="ctr"/>
          <a:lstStyle/>
          <a:p>
            <a:r>
              <a:rPr lang="en-US" dirty="0" smtClean="0"/>
              <a:t>Uniqueness of CSI Comparing to RSS</a:t>
            </a:r>
            <a:endParaRPr altLang="zh-CN" dirty="0"/>
          </a:p>
        </p:txBody>
      </p:sp>
      <p:grpSp>
        <p:nvGrpSpPr>
          <p:cNvPr id="22" name="Group 21"/>
          <p:cNvGrpSpPr/>
          <p:nvPr/>
        </p:nvGrpSpPr>
        <p:grpSpPr>
          <a:xfrm>
            <a:off x="3478853" y="3484049"/>
            <a:ext cx="5502484" cy="3009743"/>
            <a:chOff x="3420295" y="3392060"/>
            <a:chExt cx="5601005" cy="3063632"/>
          </a:xfrm>
        </p:grpSpPr>
        <p:graphicFrame>
          <p:nvGraphicFramePr>
            <p:cNvPr id="65" name="Chart 64"/>
            <p:cNvGraphicFramePr/>
            <p:nvPr/>
          </p:nvGraphicFramePr>
          <p:xfrm>
            <a:off x="5303374" y="3683000"/>
            <a:ext cx="3717926" cy="27726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920836" y="3695700"/>
              <a:ext cx="461665" cy="23749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smtClean="0"/>
                <a:t>RSS amplitude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 rot="2337688">
              <a:off x="3420295" y="3938135"/>
              <a:ext cx="1584800" cy="228600"/>
            </a:xfrm>
            <a:prstGeom prst="rightArrow">
              <a:avLst/>
            </a:prstGeom>
            <a:solidFill>
              <a:srgbClr val="00B0F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46697" y="3392060"/>
              <a:ext cx="228600" cy="228600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11451" y="1098550"/>
            <a:ext cx="5327168" cy="2827938"/>
            <a:chOff x="3638112" y="1033943"/>
            <a:chExt cx="5327168" cy="2827938"/>
          </a:xfrm>
        </p:grpSpPr>
        <p:graphicFrame>
          <p:nvGraphicFramePr>
            <p:cNvPr id="64" name="Chart 63"/>
            <p:cNvGraphicFramePr/>
            <p:nvPr/>
          </p:nvGraphicFramePr>
          <p:xfrm>
            <a:off x="5286899" y="1033943"/>
            <a:ext cx="3678381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4905899" y="1066800"/>
              <a:ext cx="461665" cy="21336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smtClean="0"/>
                <a:t>CSI Amplitude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 rot="18956033">
              <a:off x="3638112" y="2557515"/>
              <a:ext cx="1548074" cy="228600"/>
            </a:xfrm>
            <a:prstGeom prst="rightArrow">
              <a:avLst/>
            </a:prstGeom>
            <a:solidFill>
              <a:srgbClr val="FF66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28981" y="3069307"/>
              <a:ext cx="228600" cy="228600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18856254">
              <a:off x="3816534" y="2954894"/>
              <a:ext cx="1348371" cy="228600"/>
            </a:xfrm>
            <a:prstGeom prst="rightArrow">
              <a:avLst/>
            </a:prstGeom>
            <a:solidFill>
              <a:srgbClr val="FF66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0374646">
              <a:off x="3894761" y="3428842"/>
              <a:ext cx="228600" cy="228600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18851488">
              <a:off x="4155317" y="3271263"/>
              <a:ext cx="952637" cy="228600"/>
            </a:xfrm>
            <a:prstGeom prst="rightArrow">
              <a:avLst/>
            </a:prstGeom>
            <a:solidFill>
              <a:srgbClr val="FF66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20374646">
              <a:off x="4174161" y="3625692"/>
              <a:ext cx="228600" cy="228600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85900" y="1066800"/>
            <a:ext cx="1362075" cy="1600200"/>
            <a:chOff x="1485900" y="1066800"/>
            <a:chExt cx="1362075" cy="1600200"/>
          </a:xfrm>
        </p:grpSpPr>
        <p:sp>
          <p:nvSpPr>
            <p:cNvPr id="58" name="Rectangular Callout 57"/>
            <p:cNvSpPr/>
            <p:nvPr/>
          </p:nvSpPr>
          <p:spPr>
            <a:xfrm>
              <a:off x="1485900" y="1066800"/>
              <a:ext cx="1362075" cy="1600200"/>
            </a:xfrm>
            <a:prstGeom prst="wedgeRectCallout">
              <a:avLst>
                <a:gd name="adj1" fmla="val 80288"/>
                <a:gd name="adj2" fmla="val 76786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46" name="Picture 3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74800" y="1123950"/>
              <a:ext cx="1186665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Group 61"/>
          <p:cNvGrpSpPr/>
          <p:nvPr/>
        </p:nvGrpSpPr>
        <p:grpSpPr>
          <a:xfrm>
            <a:off x="3962400" y="1066800"/>
            <a:ext cx="1295400" cy="1600200"/>
            <a:chOff x="3962400" y="1066800"/>
            <a:chExt cx="1295400" cy="1600200"/>
          </a:xfrm>
          <a:solidFill>
            <a:srgbClr val="00B0F0"/>
          </a:solidFill>
        </p:grpSpPr>
        <p:sp>
          <p:nvSpPr>
            <p:cNvPr id="57" name="Rectangular Callout 56"/>
            <p:cNvSpPr/>
            <p:nvPr/>
          </p:nvSpPr>
          <p:spPr>
            <a:xfrm>
              <a:off x="3962400" y="1066800"/>
              <a:ext cx="1295400" cy="1600200"/>
            </a:xfrm>
            <a:prstGeom prst="wedgeRectCallout">
              <a:avLst>
                <a:gd name="adj1" fmla="val -88340"/>
                <a:gd name="adj2" fmla="val 73611"/>
              </a:avLst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47" name="Picture 3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9550" y="1111250"/>
              <a:ext cx="1169874" cy="1498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2"/>
    </p:custDataLst>
  </p:cSld>
  <p:clrMapOvr>
    <a:masterClrMapping/>
  </p:clrMapOvr>
  <p:transition advTm="561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  <a:noFill/>
        </p:spPr>
        <p:txBody>
          <a:bodyPr anchor="ctr"/>
          <a:lstStyle/>
          <a:p>
            <a:r>
              <a:rPr dirty="0" smtClean="0"/>
              <a:t>E-eyes System Challenges</a:t>
            </a:r>
            <a:endParaRPr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4533900"/>
            <a:ext cx="8229600" cy="1706563"/>
          </a:xfrm>
        </p:spPr>
        <p:txBody>
          <a:bodyPr/>
          <a:lstStyle/>
          <a:p>
            <a:r>
              <a:rPr lang="en-US" altLang="en-US" sz="2000" dirty="0" smtClean="0"/>
              <a:t>Profile uniqueness and Robustness</a:t>
            </a:r>
            <a:endParaRPr lang="en-US" altLang="en-US" sz="2000" b="1" dirty="0" smtClean="0"/>
          </a:p>
          <a:p>
            <a:r>
              <a:rPr lang="en-US" altLang="en-US" sz="2000" dirty="0" smtClean="0"/>
              <a:t>Generality </a:t>
            </a:r>
            <a:r>
              <a:rPr lang="en-US" altLang="en-US" sz="2000" dirty="0" smtClean="0"/>
              <a:t>to different types of activities</a:t>
            </a:r>
          </a:p>
          <a:p>
            <a:r>
              <a:rPr lang="en-US" altLang="en-US" sz="2000" dirty="0" smtClean="0"/>
              <a:t>Assisting the profile generation and updating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143CAA-3565-4B7F-A5ED-D419F26EB43A}" type="slidenum">
              <a:rPr lang="en-US" altLang="zh-CN" smtClean="0"/>
              <a:pPr/>
              <a:t>6</a:t>
            </a:fld>
            <a:endParaRPr lang="en-US" altLang="zh-CN" smtClean="0"/>
          </a:p>
        </p:txBody>
      </p:sp>
      <p:grpSp>
        <p:nvGrpSpPr>
          <p:cNvPr id="9" name="Group 8"/>
          <p:cNvGrpSpPr/>
          <p:nvPr/>
        </p:nvGrpSpPr>
        <p:grpSpPr>
          <a:xfrm>
            <a:off x="0" y="1676400"/>
            <a:ext cx="9144000" cy="2286000"/>
            <a:chOff x="0" y="1676400"/>
            <a:chExt cx="9144000" cy="2286000"/>
          </a:xfrm>
        </p:grpSpPr>
        <p:pic>
          <p:nvPicPr>
            <p:cNvPr id="3174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676400"/>
              <a:ext cx="478938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4620" y="1676400"/>
              <a:ext cx="478938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838200" y="1295400"/>
            <a:ext cx="7772400" cy="2800532"/>
            <a:chOff x="609600" y="1295400"/>
            <a:chExt cx="7772400" cy="2800532"/>
          </a:xfrm>
        </p:grpSpPr>
        <p:pic>
          <p:nvPicPr>
            <p:cNvPr id="10" name="Picture 3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" y="1901372"/>
              <a:ext cx="1775376" cy="21945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1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5600" y="1295400"/>
              <a:ext cx="1713168" cy="21945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18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1748" name="Picture 4" descr="http://cache1.asset-cache.net/gc/121880862-man-walking-inside-mexican-kitchen-gettyimages.jpg?v=1&amp;c=IWSAsset&amp;k=2&amp;d=8LIS3eIXzJZgf1ZMNde9rWbiV15goZoFci3QjyAEtHU%3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05400" y="1905000"/>
              <a:ext cx="3276600" cy="2184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2124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custDataLst>
      <p:tags r:id="rId1"/>
    </p:custDataLst>
  </p:cSld>
  <p:clrMapOvr>
    <a:masterClrMapping/>
  </p:clrMapOvr>
  <p:transition advTm="64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01600" y="2268465"/>
            <a:ext cx="6858000" cy="3141735"/>
            <a:chOff x="101600" y="2268465"/>
            <a:chExt cx="6858000" cy="3141735"/>
          </a:xfrm>
        </p:grpSpPr>
        <p:sp>
          <p:nvSpPr>
            <p:cNvPr id="54" name="Rounded Rectangle 53"/>
            <p:cNvSpPr/>
            <p:nvPr/>
          </p:nvSpPr>
          <p:spPr>
            <a:xfrm>
              <a:off x="228600" y="2506383"/>
              <a:ext cx="5112657" cy="2903817"/>
            </a:xfrm>
            <a:prstGeom prst="roundRect">
              <a:avLst>
                <a:gd name="adj" fmla="val 6879"/>
              </a:avLst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b="1" dirty="0" smtClean="0">
                  <a:latin typeface="Palatino Linotype" panose="02040502050505030304" pitchFamily="18" charset="0"/>
                </a:rPr>
                <a:t>Activity Identification</a:t>
              </a:r>
              <a:endParaRPr lang="en-US" b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78" name="Elbow Connector 77"/>
            <p:cNvCxnSpPr>
              <a:stCxn id="51" idx="2"/>
              <a:endCxn id="74" idx="1"/>
            </p:cNvCxnSpPr>
            <p:nvPr/>
          </p:nvCxnSpPr>
          <p:spPr>
            <a:xfrm rot="5400000">
              <a:off x="1932743" y="2723049"/>
              <a:ext cx="347980" cy="1505882"/>
            </a:xfrm>
            <a:prstGeom prst="bentConnector3">
              <a:avLst>
                <a:gd name="adj1" fmla="val 39051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51" idx="2"/>
              <a:endCxn id="76" idx="0"/>
            </p:cNvCxnSpPr>
            <p:nvPr/>
          </p:nvCxnSpPr>
          <p:spPr>
            <a:xfrm rot="16200000" flipH="1">
              <a:off x="3394302" y="2767371"/>
              <a:ext cx="347980" cy="1417237"/>
            </a:xfrm>
            <a:prstGeom prst="bentConnector3">
              <a:avLst>
                <a:gd name="adj1" fmla="val 39051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 141"/>
            <p:cNvGrpSpPr/>
            <p:nvPr/>
          </p:nvGrpSpPr>
          <p:grpSpPr>
            <a:xfrm>
              <a:off x="101600" y="2268465"/>
              <a:ext cx="6858000" cy="1197266"/>
              <a:chOff x="787401" y="2191411"/>
              <a:chExt cx="6858000" cy="1197266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1844036" y="2831954"/>
                <a:ext cx="3402878" cy="392992"/>
              </a:xfrm>
              <a:prstGeom prst="roundRect">
                <a:avLst>
                  <a:gd name="adj" fmla="val 0"/>
                </a:avLst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Palatino Linotype" panose="02040502050505030304" pitchFamily="18" charset="0"/>
                  </a:rPr>
                  <a:t>Coarse Activity Determination</a:t>
                </a:r>
                <a:endParaRPr lang="en-US" sz="1600" dirty="0">
                  <a:latin typeface="Palatino Linotype" panose="02040502050505030304" pitchFamily="18" charset="0"/>
                </a:endParaRPr>
              </a:p>
            </p:txBody>
          </p:sp>
          <p:cxnSp>
            <p:nvCxnSpPr>
              <p:cNvPr id="71" name="Straight Arrow Connector 70"/>
              <p:cNvCxnSpPr>
                <a:stCxn id="62" idx="2"/>
                <a:endCxn id="51" idx="0"/>
              </p:cNvCxnSpPr>
              <p:nvPr/>
            </p:nvCxnSpPr>
            <p:spPr>
              <a:xfrm flipH="1">
                <a:off x="3545475" y="2191411"/>
                <a:ext cx="1" cy="6405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787401" y="2339340"/>
                <a:ext cx="66802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5562601" y="2742346"/>
                <a:ext cx="2082800" cy="6463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5">
                    <a:lumMod val="25000"/>
                  </a:schemeClr>
                </a:solidFill>
                <a:prstDash val="sysDash"/>
              </a:ln>
            </p:spPr>
            <p:txBody>
              <a:bodyPr wrap="square" lIns="91440" rIns="91440" rtlCol="0">
                <a:spAutoFit/>
              </a:bodyPr>
              <a:lstStyle/>
              <a:p>
                <a:r>
                  <a:rPr lang="en-US" altLang="en-US" dirty="0" smtClean="0"/>
                  <a:t>Generality to different Activities</a:t>
                </a:r>
                <a:endParaRPr lang="en-US" dirty="0"/>
              </a:p>
            </p:txBody>
          </p:sp>
          <p:cxnSp>
            <p:nvCxnSpPr>
              <p:cNvPr id="50" name="Straight Arrow Connector 49"/>
              <p:cNvCxnSpPr>
                <a:stCxn id="49" idx="1"/>
              </p:cNvCxnSpPr>
              <p:nvPr/>
            </p:nvCxnSpPr>
            <p:spPr>
              <a:xfrm flipH="1">
                <a:off x="5216527" y="3065512"/>
                <a:ext cx="346074" cy="685"/>
              </a:xfrm>
              <a:prstGeom prst="straightConnector1">
                <a:avLst/>
              </a:prstGeom>
              <a:ln w="38100">
                <a:solidFill>
                  <a:schemeClr val="accent5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  <a:noFill/>
        </p:spPr>
        <p:txBody>
          <a:bodyPr anchor="ctr"/>
          <a:lstStyle/>
          <a:p>
            <a:r>
              <a:rPr dirty="0"/>
              <a:t>System Overview</a:t>
            </a: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990665-74B6-498F-83F7-5C681F0B3CC6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  <p:sp>
        <p:nvSpPr>
          <p:cNvPr id="56" name="Rounded Rectangle 55"/>
          <p:cNvSpPr/>
          <p:nvPr/>
        </p:nvSpPr>
        <p:spPr>
          <a:xfrm>
            <a:off x="1225727" y="1071283"/>
            <a:ext cx="3270072" cy="440828"/>
          </a:xfrm>
          <a:prstGeom prst="roundRect">
            <a:avLst>
              <a:gd name="adj" fmla="val 42199"/>
            </a:avLst>
          </a:prstGeom>
          <a:solidFill>
            <a:srgbClr val="2DC8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Palatino Linotype" panose="02040502050505030304" pitchFamily="18" charset="0"/>
              </a:rPr>
              <a:t>Access Point Signal Time Series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101600" y="1512111"/>
            <a:ext cx="7518400" cy="832549"/>
            <a:chOff x="787400" y="1571939"/>
            <a:chExt cx="7518400" cy="832549"/>
          </a:xfrm>
        </p:grpSpPr>
        <p:cxnSp>
          <p:nvCxnSpPr>
            <p:cNvPr id="57" name="Straight Arrow Connector 56"/>
            <p:cNvCxnSpPr>
              <a:stCxn id="56" idx="2"/>
              <a:endCxn id="62" idx="0"/>
            </p:cNvCxnSpPr>
            <p:nvPr/>
          </p:nvCxnSpPr>
          <p:spPr>
            <a:xfrm flipH="1">
              <a:off x="3545475" y="1571939"/>
              <a:ext cx="1088" cy="2611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2301236" y="1833100"/>
              <a:ext cx="2488478" cy="495193"/>
            </a:xfrm>
            <a:prstGeom prst="roundRect">
              <a:avLst>
                <a:gd name="adj" fmla="val 0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Palatino Linotype" panose="02040502050505030304" pitchFamily="18" charset="0"/>
                </a:rPr>
                <a:t>Data Pre-processing</a:t>
              </a:r>
              <a:endParaRPr lang="en-US" sz="1600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787400" y="1676400"/>
              <a:ext cx="6680200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696857" y="1758157"/>
              <a:ext cx="2608943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5">
                  <a:lumMod val="25000"/>
                </a:schemeClr>
              </a:solidFill>
              <a:prstDash val="sysDash"/>
            </a:ln>
          </p:spPr>
          <p:txBody>
            <a:bodyPr wrap="square" lIns="91440" rIns="91440" rtlCol="0">
              <a:spAutoFit/>
            </a:bodyPr>
            <a:lstStyle/>
            <a:p>
              <a:r>
                <a:rPr lang="en-US" altLang="en-US" dirty="0" smtClean="0"/>
                <a:t>Increase robustness to real environments</a:t>
              </a:r>
            </a:p>
          </p:txBody>
        </p:sp>
        <p:cxnSp>
          <p:nvCxnSpPr>
            <p:cNvPr id="45" name="Straight Arrow Connector 44"/>
            <p:cNvCxnSpPr>
              <a:stCxn id="35" idx="1"/>
              <a:endCxn id="62" idx="3"/>
            </p:cNvCxnSpPr>
            <p:nvPr/>
          </p:nvCxnSpPr>
          <p:spPr>
            <a:xfrm flipH="1" flipV="1">
              <a:off x="4789714" y="2080697"/>
              <a:ext cx="907143" cy="626"/>
            </a:xfrm>
            <a:prstGeom prst="straightConnector1">
              <a:avLst/>
            </a:prstGeom>
            <a:ln w="38100">
              <a:solidFill>
                <a:schemeClr val="accent5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953000" y="2537460"/>
            <a:ext cx="4102100" cy="3644265"/>
            <a:chOff x="4953000" y="2537460"/>
            <a:chExt cx="4102100" cy="3644265"/>
          </a:xfrm>
        </p:grpSpPr>
        <p:sp>
          <p:nvSpPr>
            <p:cNvPr id="98" name="TextBox 97"/>
            <p:cNvSpPr txBox="1"/>
            <p:nvPr/>
          </p:nvSpPr>
          <p:spPr>
            <a:xfrm>
              <a:off x="7068457" y="2537460"/>
              <a:ext cx="1986643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5">
                  <a:lumMod val="25000"/>
                </a:schemeClr>
              </a:solidFill>
              <a:prstDash val="sysDash"/>
            </a:ln>
          </p:spPr>
          <p:txBody>
            <a:bodyPr wrap="square" lIns="91440" rIns="91440" rtlCol="0">
              <a:spAutoFit/>
            </a:bodyPr>
            <a:lstStyle/>
            <a:p>
              <a:r>
                <a:rPr lang="en-US" altLang="en-US" dirty="0" smtClean="0"/>
                <a:t>Assisting the profile generation and updating</a:t>
              </a:r>
            </a:p>
          </p:txBody>
        </p:sp>
        <p:cxnSp>
          <p:nvCxnSpPr>
            <p:cNvPr id="103" name="Straight Arrow Connector 102"/>
            <p:cNvCxnSpPr>
              <a:stCxn id="98" idx="2"/>
            </p:cNvCxnSpPr>
            <p:nvPr/>
          </p:nvCxnSpPr>
          <p:spPr>
            <a:xfrm>
              <a:off x="8061779" y="3460790"/>
              <a:ext cx="1134" cy="291108"/>
            </a:xfrm>
            <a:prstGeom prst="straightConnector1">
              <a:avLst/>
            </a:prstGeom>
            <a:ln w="38100">
              <a:solidFill>
                <a:schemeClr val="accent5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ounded Rectangle 160"/>
            <p:cNvSpPr/>
            <p:nvPr/>
          </p:nvSpPr>
          <p:spPr>
            <a:xfrm>
              <a:off x="6252029" y="3718560"/>
              <a:ext cx="2438400" cy="1920240"/>
            </a:xfrm>
            <a:prstGeom prst="roundRect">
              <a:avLst>
                <a:gd name="adj" fmla="val 4391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0" rIns="18288" rtlCol="0" anchor="t"/>
            <a:lstStyle/>
            <a:p>
              <a:pPr algn="r"/>
              <a:r>
                <a:rPr lang="en-US" sz="1600" b="1" dirty="0" smtClean="0">
                  <a:solidFill>
                    <a:schemeClr val="tx1"/>
                  </a:solidFill>
                  <a:latin typeface="Palatino Linotype" pitchFamily="18" charset="0"/>
                </a:rPr>
                <a:t>Profile Construction and Updating</a:t>
              </a:r>
              <a:endParaRPr lang="en-US" sz="1600" b="1" dirty="0">
                <a:solidFill>
                  <a:schemeClr val="tx1"/>
                </a:solidFill>
                <a:latin typeface="Palatino Linotype" pitchFamily="18" charset="0"/>
              </a:endParaRPr>
            </a:p>
          </p:txBody>
        </p:sp>
        <p:cxnSp>
          <p:nvCxnSpPr>
            <p:cNvPr id="206" name="Elbow Connector 82"/>
            <p:cNvCxnSpPr>
              <a:stCxn id="65" idx="3"/>
            </p:cNvCxnSpPr>
            <p:nvPr/>
          </p:nvCxnSpPr>
          <p:spPr>
            <a:xfrm flipV="1">
              <a:off x="4953000" y="5486400"/>
              <a:ext cx="1524000" cy="496873"/>
            </a:xfrm>
            <a:prstGeom prst="bentConnector3">
              <a:avLst>
                <a:gd name="adj1" fmla="val 100625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Rounded Rectangle 210"/>
            <p:cNvSpPr/>
            <p:nvPr/>
          </p:nvSpPr>
          <p:spPr>
            <a:xfrm>
              <a:off x="6781800" y="5800725"/>
              <a:ext cx="1771650" cy="381000"/>
            </a:xfrm>
            <a:prstGeom prst="roundRect">
              <a:avLst>
                <a:gd name="adj" fmla="val 42199"/>
              </a:avLst>
            </a:prstGeom>
            <a:solidFill>
              <a:srgbClr val="CCCC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Palatino Linotype" panose="02040502050505030304" pitchFamily="18" charset="0"/>
                </a:rPr>
                <a:t>User Feedback</a:t>
              </a:r>
              <a:endParaRPr lang="en-US" sz="1600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214" name="Straight Arrow Connector 213"/>
            <p:cNvCxnSpPr/>
            <p:nvPr/>
          </p:nvCxnSpPr>
          <p:spPr>
            <a:xfrm flipV="1">
              <a:off x="7086600" y="5486400"/>
              <a:ext cx="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V="1">
              <a:off x="8153400" y="5486400"/>
              <a:ext cx="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304973" y="4038600"/>
            <a:ext cx="3290206" cy="1582632"/>
            <a:chOff x="5304973" y="4038600"/>
            <a:chExt cx="3290206" cy="1582632"/>
          </a:xfrm>
        </p:grpSpPr>
        <p:sp>
          <p:nvSpPr>
            <p:cNvPr id="204" name="Right Arrow 203"/>
            <p:cNvSpPr/>
            <p:nvPr/>
          </p:nvSpPr>
          <p:spPr>
            <a:xfrm flipH="1">
              <a:off x="5334000" y="4419600"/>
              <a:ext cx="891540" cy="609600"/>
            </a:xfrm>
            <a:prstGeom prst="rightArrow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304973" y="503645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Profile matching</a:t>
              </a:r>
              <a:endParaRPr lang="en-US" sz="1600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328229" y="4038600"/>
              <a:ext cx="2266950" cy="1447800"/>
              <a:chOff x="6328229" y="4038600"/>
              <a:chExt cx="2266950" cy="1447800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7604579" y="4648200"/>
                <a:ext cx="990600" cy="838200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Palatino Linotype" pitchFamily="18" charset="0"/>
                  </a:rPr>
                  <a:t>None Profile Based</a:t>
                </a:r>
                <a:endParaRPr lang="en-US" sz="1600" dirty="0">
                  <a:solidFill>
                    <a:schemeClr val="tx1"/>
                  </a:solidFill>
                  <a:latin typeface="Palatino Linotype" pitchFamily="18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6328229" y="4038600"/>
                <a:ext cx="1047750" cy="609600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Palatino Linotype" pitchFamily="18" charset="0"/>
                  </a:rPr>
                  <a:t>Construction</a:t>
                </a:r>
                <a:endParaRPr lang="en-US" sz="1600" dirty="0">
                  <a:solidFill>
                    <a:schemeClr val="tx1"/>
                  </a:solidFill>
                  <a:latin typeface="Palatino Linotype" pitchFamily="18" charset="0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6328229" y="4876800"/>
                <a:ext cx="1047750" cy="609600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Palatino Linotype" pitchFamily="18" charset="0"/>
                  </a:rPr>
                  <a:t>Adaptive Updating</a:t>
                </a:r>
                <a:endParaRPr lang="en-US" sz="1600" dirty="0">
                  <a:solidFill>
                    <a:schemeClr val="tx1"/>
                  </a:solidFill>
                  <a:latin typeface="Palatino Linotype" pitchFamily="18" charset="0"/>
                </a:endParaRPr>
              </a:p>
            </p:txBody>
          </p:sp>
          <p:cxnSp>
            <p:nvCxnSpPr>
              <p:cNvPr id="184" name="Straight Arrow Connector 183"/>
              <p:cNvCxnSpPr>
                <a:stCxn id="178" idx="0"/>
                <a:endCxn id="177" idx="2"/>
              </p:cNvCxnSpPr>
              <p:nvPr/>
            </p:nvCxnSpPr>
            <p:spPr>
              <a:xfrm flipV="1">
                <a:off x="6852104" y="4648200"/>
                <a:ext cx="0" cy="228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Elbow Connector 82"/>
              <p:cNvCxnSpPr>
                <a:stCxn id="174" idx="0"/>
                <a:endCxn id="177" idx="3"/>
              </p:cNvCxnSpPr>
              <p:nvPr/>
            </p:nvCxnSpPr>
            <p:spPr>
              <a:xfrm rot="16200000" flipV="1">
                <a:off x="7585529" y="4133850"/>
                <a:ext cx="304800" cy="7239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/>
          <p:cNvGrpSpPr/>
          <p:nvPr/>
        </p:nvGrpSpPr>
        <p:grpSpPr>
          <a:xfrm>
            <a:off x="304800" y="3649980"/>
            <a:ext cx="4954279" cy="2539932"/>
            <a:chOff x="304800" y="3649980"/>
            <a:chExt cx="4954279" cy="2539932"/>
          </a:xfrm>
        </p:grpSpPr>
        <p:sp>
          <p:nvSpPr>
            <p:cNvPr id="74" name="Parallelogram 73"/>
            <p:cNvSpPr/>
            <p:nvPr/>
          </p:nvSpPr>
          <p:spPr>
            <a:xfrm>
              <a:off x="304800" y="3649980"/>
              <a:ext cx="1983924" cy="746760"/>
            </a:xfrm>
            <a:prstGeom prst="parallelogram">
              <a:avLst>
                <a:gd name="adj" fmla="val 15274"/>
              </a:avLst>
            </a:prstGeom>
            <a:solidFill>
              <a:srgbClr val="FC948C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latin typeface="Palatino Linotype" panose="02040502050505030304" pitchFamily="18" charset="0"/>
                </a:rPr>
                <a:t>Walking Activity Tracking  using MD-DTW</a:t>
              </a:r>
              <a:endParaRPr lang="en-US" sz="1600" dirty="0">
                <a:latin typeface="Palatino Linotype" panose="02040502050505030304" pitchFamily="18" charset="0"/>
              </a:endParaRPr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3294743" y="3649980"/>
              <a:ext cx="1964336" cy="746760"/>
            </a:xfrm>
            <a:prstGeom prst="parallelogram">
              <a:avLst>
                <a:gd name="adj" fmla="val 15476"/>
              </a:avLst>
            </a:prstGeom>
            <a:solidFill>
              <a:srgbClr val="FC948C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latin typeface="Palatino Linotype" panose="02040502050505030304" pitchFamily="18" charset="0"/>
                </a:rPr>
                <a:t>In-place Activity Identification using EMD</a:t>
              </a:r>
              <a:endParaRPr lang="en-US" sz="1600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80" name="Elbow Connector 79"/>
            <p:cNvCxnSpPr>
              <a:stCxn id="74" idx="4"/>
              <a:endCxn id="63" idx="1"/>
            </p:cNvCxnSpPr>
            <p:nvPr/>
          </p:nvCxnSpPr>
          <p:spPr>
            <a:xfrm rot="16200000" flipH="1">
              <a:off x="1223657" y="4469844"/>
              <a:ext cx="406102" cy="259893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>
              <a:stCxn id="76" idx="4"/>
              <a:endCxn id="63" idx="3"/>
            </p:cNvCxnSpPr>
            <p:nvPr/>
          </p:nvCxnSpPr>
          <p:spPr>
            <a:xfrm rot="5400000">
              <a:off x="3932933" y="4458864"/>
              <a:ext cx="406102" cy="281854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Diamond 62"/>
            <p:cNvSpPr/>
            <p:nvPr/>
          </p:nvSpPr>
          <p:spPr>
            <a:xfrm>
              <a:off x="1556655" y="4343400"/>
              <a:ext cx="2438402" cy="918883"/>
            </a:xfrm>
            <a:prstGeom prst="diamond">
              <a:avLst/>
            </a:prstGeom>
            <a:solidFill>
              <a:srgbClr val="FAF0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dk1"/>
                  </a:solidFill>
                  <a:latin typeface="Palatino Linotype" panose="02040502050505030304" pitchFamily="18" charset="0"/>
                </a:rPr>
                <a:t>Data Fusion</a:t>
              </a:r>
            </a:p>
            <a:p>
              <a:pPr algn="ctr"/>
              <a:r>
                <a:rPr lang="en-US" sz="1400" dirty="0" smtClean="0">
                  <a:solidFill>
                    <a:schemeClr val="dk1"/>
                  </a:solidFill>
                  <a:latin typeface="Palatino Linotype" panose="02040502050505030304" pitchFamily="18" charset="0"/>
                </a:rPr>
                <a:t>Crossing Links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09600" y="5795683"/>
              <a:ext cx="2064470" cy="394229"/>
            </a:xfrm>
            <a:prstGeom prst="roundRect">
              <a:avLst>
                <a:gd name="adj" fmla="val 50000"/>
              </a:avLst>
            </a:prstGeom>
            <a:solidFill>
              <a:srgbClr val="FFD347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Palatino Linotype" panose="02040502050505030304" pitchFamily="18" charset="0"/>
                </a:rPr>
                <a:t>Known Activity</a:t>
              </a:r>
              <a:endParaRPr lang="en-US" sz="1600" dirty="0">
                <a:latin typeface="Palatino Linotype" panose="02040502050505030304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19400" y="5786158"/>
              <a:ext cx="2133600" cy="394229"/>
            </a:xfrm>
            <a:prstGeom prst="roundRect">
              <a:avLst>
                <a:gd name="adj" fmla="val 50000"/>
              </a:avLst>
            </a:prstGeom>
            <a:solidFill>
              <a:srgbClr val="FFD347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Palatino Linotype" panose="02040502050505030304" pitchFamily="18" charset="0"/>
                </a:rPr>
                <a:t>Unknown Activity</a:t>
              </a:r>
              <a:endParaRPr lang="en-US" sz="1600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156" name="Elbow Connector 82"/>
            <p:cNvCxnSpPr>
              <a:stCxn id="63" idx="2"/>
              <a:endCxn id="64" idx="0"/>
            </p:cNvCxnSpPr>
            <p:nvPr/>
          </p:nvCxnSpPr>
          <p:spPr>
            <a:xfrm rot="5400000">
              <a:off x="1942146" y="4961973"/>
              <a:ext cx="533400" cy="113402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Elbow Connector 82"/>
            <p:cNvCxnSpPr>
              <a:stCxn id="63" idx="2"/>
              <a:endCxn id="65" idx="0"/>
            </p:cNvCxnSpPr>
            <p:nvPr/>
          </p:nvCxnSpPr>
          <p:spPr>
            <a:xfrm rot="16200000" flipH="1">
              <a:off x="3069091" y="4969048"/>
              <a:ext cx="523875" cy="111034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205740" y="3657600"/>
            <a:ext cx="5052060" cy="369332"/>
            <a:chOff x="205740" y="3657600"/>
            <a:chExt cx="5052060" cy="369332"/>
          </a:xfrm>
        </p:grpSpPr>
        <p:sp>
          <p:nvSpPr>
            <p:cNvPr id="84" name="TextBox 83"/>
            <p:cNvSpPr txBox="1"/>
            <p:nvPr/>
          </p:nvSpPr>
          <p:spPr>
            <a:xfrm>
              <a:off x="205740" y="3657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Walking activity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124200" y="3657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In-place activity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ransition advTm="59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  <a:noFill/>
        </p:spPr>
        <p:txBody>
          <a:bodyPr anchor="ctr"/>
          <a:lstStyle/>
          <a:p>
            <a:r>
              <a:rPr altLang="en-US" dirty="0" smtClean="0"/>
              <a:t>Coarse Activity Determination</a:t>
            </a:r>
            <a:endParaRPr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CF7411-AFEF-4938-B614-15B1AA8DC292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609600" y="4572000"/>
            <a:ext cx="82296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2000" b="1" dirty="0" smtClean="0">
                <a:latin typeface="+mn-lt"/>
                <a:ea typeface="+mn-ea"/>
                <a:cs typeface="宋体" pitchFamily="-84" charset="-122"/>
              </a:rPr>
              <a:t>Walking activity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2000" dirty="0" smtClean="0">
                <a:latin typeface="+mn-lt"/>
                <a:ea typeface="+mn-ea"/>
                <a:cs typeface="宋体" pitchFamily="-84" charset="-122"/>
              </a:rPr>
              <a:t>Large moving variance due to </a:t>
            </a:r>
            <a:r>
              <a:rPr lang="en-US" sz="2000" dirty="0" smtClean="0"/>
              <a:t>significant body movements and location changes</a:t>
            </a:r>
            <a:endParaRPr lang="en-US" altLang="en-US" sz="2000" dirty="0" smtClean="0">
              <a:latin typeface="+mn-lt"/>
              <a:ea typeface="+mn-ea"/>
              <a:cs typeface="宋体" pitchFamily="-84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2000" b="1" dirty="0" smtClean="0">
                <a:latin typeface="+mn-lt"/>
                <a:ea typeface="+mn-ea"/>
              </a:rPr>
              <a:t>In-place activity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2000" dirty="0" smtClean="0">
                <a:latin typeface="+mn-lt"/>
                <a:ea typeface="+mn-ea"/>
              </a:rPr>
              <a:t>Small moving variance due to </a:t>
            </a:r>
            <a:r>
              <a:rPr lang="en-US" altLang="en-US" sz="2000" dirty="0" smtClean="0">
                <a:latin typeface="+mn-lt"/>
                <a:ea typeface="+mn-ea"/>
              </a:rPr>
              <a:t>smaller body movements</a:t>
            </a:r>
            <a:endParaRPr lang="en-US" altLang="en-US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2654300" y="1828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…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0" y="1905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…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162300" y="1219199"/>
            <a:ext cx="2819400" cy="2462859"/>
            <a:chOff x="3162300" y="1219199"/>
            <a:chExt cx="2819400" cy="2462859"/>
          </a:xfrm>
        </p:grpSpPr>
        <p:grpSp>
          <p:nvGrpSpPr>
            <p:cNvPr id="21" name="Group 20"/>
            <p:cNvGrpSpPr/>
            <p:nvPr/>
          </p:nvGrpSpPr>
          <p:grpSpPr>
            <a:xfrm>
              <a:off x="3390900" y="1219199"/>
              <a:ext cx="2590800" cy="2462859"/>
              <a:chOff x="533400" y="1219200"/>
              <a:chExt cx="2590800" cy="2184400"/>
            </a:xfrm>
          </p:grpSpPr>
          <p:graphicFrame>
            <p:nvGraphicFramePr>
              <p:cNvPr id="22" name="Chart 21"/>
              <p:cNvGraphicFramePr/>
              <p:nvPr/>
            </p:nvGraphicFramePr>
            <p:xfrm>
              <a:off x="533400" y="1219200"/>
              <a:ext cx="2514600" cy="2184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pSp>
            <p:nvGrpSpPr>
              <p:cNvPr id="23" name="Group 22"/>
              <p:cNvGrpSpPr/>
              <p:nvPr/>
            </p:nvGrpSpPr>
            <p:grpSpPr>
              <a:xfrm>
                <a:off x="533400" y="1371600"/>
                <a:ext cx="2590800" cy="1371600"/>
                <a:chOff x="609600" y="1219200"/>
                <a:chExt cx="8077200" cy="3124200"/>
              </a:xfrm>
            </p:grpSpPr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914400" y="1219200"/>
                  <a:ext cx="0" cy="31242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609600" y="4114800"/>
                  <a:ext cx="80772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TextBox 34"/>
            <p:cNvSpPr txBox="1"/>
            <p:nvPr/>
          </p:nvSpPr>
          <p:spPr>
            <a:xfrm>
              <a:off x="3162300" y="1371600"/>
              <a:ext cx="400110" cy="16002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400" b="1" dirty="0" smtClean="0"/>
                <a:t>CSI Amplitude </a:t>
              </a:r>
              <a:endParaRPr lang="en-US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52900" y="28194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Time</a:t>
              </a:r>
              <a:endParaRPr lang="en-US" sz="1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38600" y="121920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Subcarrier p</a:t>
              </a:r>
              <a:endParaRPr lang="en-US" sz="1400" b="1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223000" y="1219200"/>
            <a:ext cx="2921000" cy="2462859"/>
            <a:chOff x="6223000" y="1219200"/>
            <a:chExt cx="2921000" cy="2462859"/>
          </a:xfrm>
        </p:grpSpPr>
        <p:grpSp>
          <p:nvGrpSpPr>
            <p:cNvPr id="27" name="Group 26"/>
            <p:cNvGrpSpPr/>
            <p:nvPr/>
          </p:nvGrpSpPr>
          <p:grpSpPr>
            <a:xfrm>
              <a:off x="6553200" y="1219200"/>
              <a:ext cx="2590800" cy="2462859"/>
              <a:chOff x="533400" y="1219200"/>
              <a:chExt cx="2590800" cy="2184400"/>
            </a:xfrm>
          </p:grpSpPr>
          <p:graphicFrame>
            <p:nvGraphicFramePr>
              <p:cNvPr id="28" name="Chart 27"/>
              <p:cNvGraphicFramePr/>
              <p:nvPr/>
            </p:nvGraphicFramePr>
            <p:xfrm>
              <a:off x="533400" y="1219200"/>
              <a:ext cx="2514600" cy="2184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pSp>
            <p:nvGrpSpPr>
              <p:cNvPr id="29" name="Group 28"/>
              <p:cNvGrpSpPr/>
              <p:nvPr/>
            </p:nvGrpSpPr>
            <p:grpSpPr>
              <a:xfrm>
                <a:off x="533400" y="1371600"/>
                <a:ext cx="2590800" cy="1371600"/>
                <a:chOff x="609600" y="1219200"/>
                <a:chExt cx="8077200" cy="3124200"/>
              </a:xfrm>
            </p:grpSpPr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914400" y="1219200"/>
                  <a:ext cx="0" cy="31242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609600" y="4114800"/>
                  <a:ext cx="80772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TextBox 36"/>
            <p:cNvSpPr txBox="1"/>
            <p:nvPr/>
          </p:nvSpPr>
          <p:spPr>
            <a:xfrm>
              <a:off x="6223000" y="1371600"/>
              <a:ext cx="400110" cy="16002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400" b="1" dirty="0" smtClean="0"/>
                <a:t>CSI Amplitude </a:t>
              </a:r>
              <a:endParaRPr lang="en-US" sz="1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13600" y="28194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Time</a:t>
              </a:r>
              <a:endParaRPr lang="en-US" sz="1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86600" y="121920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Subcarrier P</a:t>
              </a:r>
              <a:endParaRPr lang="en-US" sz="1400" b="1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57200" y="1524000"/>
            <a:ext cx="6543040" cy="1219200"/>
            <a:chOff x="457200" y="1524000"/>
            <a:chExt cx="6543040" cy="1219200"/>
          </a:xfrm>
        </p:grpSpPr>
        <p:sp>
          <p:nvSpPr>
            <p:cNvPr id="49" name="Rectangle 48"/>
            <p:cNvSpPr/>
            <p:nvPr/>
          </p:nvSpPr>
          <p:spPr>
            <a:xfrm>
              <a:off x="457200" y="1524000"/>
              <a:ext cx="304800" cy="12192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28060" y="1524000"/>
              <a:ext cx="304800" cy="12192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95440" y="1524000"/>
              <a:ext cx="304800" cy="12192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0" y="1219199"/>
            <a:ext cx="2895600" cy="2462859"/>
            <a:chOff x="0" y="1219199"/>
            <a:chExt cx="2895600" cy="2462859"/>
          </a:xfrm>
        </p:grpSpPr>
        <p:grpSp>
          <p:nvGrpSpPr>
            <p:cNvPr id="20" name="Group 19"/>
            <p:cNvGrpSpPr/>
            <p:nvPr/>
          </p:nvGrpSpPr>
          <p:grpSpPr>
            <a:xfrm>
              <a:off x="304800" y="1219199"/>
              <a:ext cx="2590800" cy="2462859"/>
              <a:chOff x="533400" y="1219200"/>
              <a:chExt cx="2590800" cy="2184400"/>
            </a:xfrm>
          </p:grpSpPr>
          <p:graphicFrame>
            <p:nvGraphicFramePr>
              <p:cNvPr id="14" name="Chart 13"/>
              <p:cNvGraphicFramePr/>
              <p:nvPr/>
            </p:nvGraphicFramePr>
            <p:xfrm>
              <a:off x="533400" y="1219200"/>
              <a:ext cx="2514600" cy="2184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pSp>
            <p:nvGrpSpPr>
              <p:cNvPr id="19" name="Group 18"/>
              <p:cNvGrpSpPr/>
              <p:nvPr/>
            </p:nvGrpSpPr>
            <p:grpSpPr>
              <a:xfrm>
                <a:off x="533400" y="1371600"/>
                <a:ext cx="2590800" cy="1371600"/>
                <a:chOff x="609600" y="1219200"/>
                <a:chExt cx="8077200" cy="3124200"/>
              </a:xfrm>
            </p:grpSpPr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914400" y="1219200"/>
                  <a:ext cx="0" cy="31242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609600" y="4114800"/>
                  <a:ext cx="80772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TextBox 32"/>
            <p:cNvSpPr txBox="1"/>
            <p:nvPr/>
          </p:nvSpPr>
          <p:spPr>
            <a:xfrm>
              <a:off x="0" y="1371600"/>
              <a:ext cx="400110" cy="16002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400" b="1" dirty="0" smtClean="0"/>
                <a:t>CSI Amplitude </a:t>
              </a:r>
              <a:endParaRPr lang="en-US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90600" y="28194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Time</a:t>
              </a:r>
              <a:endParaRPr lang="en-US" sz="1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4400" y="121920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Subcarrier 1</a:t>
              </a:r>
              <a:endParaRPr lang="en-US" sz="1400" b="1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362200" y="2635250"/>
            <a:ext cx="4876800" cy="1182007"/>
            <a:chOff x="2362200" y="2635250"/>
            <a:chExt cx="4876800" cy="1182007"/>
          </a:xfrm>
        </p:grpSpPr>
        <p:graphicFrame>
          <p:nvGraphicFramePr>
            <p:cNvPr id="44" name="Object 43"/>
            <p:cNvGraphicFramePr>
              <a:graphicFrameLocks noChangeAspect="1"/>
            </p:cNvGraphicFramePr>
            <p:nvPr/>
          </p:nvGraphicFramePr>
          <p:xfrm>
            <a:off x="2540000" y="3258457"/>
            <a:ext cx="838200" cy="558800"/>
          </p:xfrm>
          <a:graphic>
            <a:graphicData uri="http://schemas.openxmlformats.org/presentationml/2006/ole">
              <p:oleObj spid="_x0000_s1026" name="公式" r:id="rId8" imgW="304560" imgH="203040" progId="Equation.3">
                <p:embed/>
              </p:oleObj>
            </a:graphicData>
          </a:graphic>
        </p:graphicFrame>
        <p:sp>
          <p:nvSpPr>
            <p:cNvPr id="45" name="TextBox 44"/>
            <p:cNvSpPr txBox="1"/>
            <p:nvPr/>
          </p:nvSpPr>
          <p:spPr>
            <a:xfrm>
              <a:off x="3560064" y="3253986"/>
              <a:ext cx="603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haroni" pitchFamily="2" charset="-79"/>
                  <a:cs typeface="Aharoni" pitchFamily="2" charset="-79"/>
                </a:rPr>
                <a:t>…</a:t>
              </a:r>
              <a:endParaRPr lang="en-US" sz="2800" b="1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12664" y="3253986"/>
              <a:ext cx="603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haroni" pitchFamily="2" charset="-79"/>
                  <a:cs typeface="Aharoni" pitchFamily="2" charset="-79"/>
                </a:rPr>
                <a:t>…</a:t>
              </a:r>
              <a:endParaRPr lang="en-US" sz="2800" b="1" dirty="0">
                <a:latin typeface="Aharoni" pitchFamily="2" charset="-79"/>
                <a:cs typeface="Aharoni" pitchFamily="2" charset="-79"/>
              </a:endParaRP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/>
          </p:nvGraphicFramePr>
          <p:xfrm>
            <a:off x="4276725" y="3258457"/>
            <a:ext cx="977900" cy="558800"/>
          </p:xfrm>
          <a:graphic>
            <a:graphicData uri="http://schemas.openxmlformats.org/presentationml/2006/ole">
              <p:oleObj spid="_x0000_s1027" name="公式" r:id="rId9" imgW="355320" imgH="203040" progId="Equation.3">
                <p:embed/>
              </p:oleObj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6156325" y="3258457"/>
            <a:ext cx="977900" cy="558800"/>
          </p:xfrm>
          <a:graphic>
            <a:graphicData uri="http://schemas.openxmlformats.org/presentationml/2006/ole">
              <p:oleObj spid="_x0000_s1028" name="公式" r:id="rId10" imgW="355320" imgH="203040" progId="Equation.3">
                <p:embed/>
              </p:oleObj>
            </a:graphicData>
          </a:graphic>
        </p:graphicFrame>
        <p:cxnSp>
          <p:nvCxnSpPr>
            <p:cNvPr id="55" name="Straight Arrow Connector 54"/>
            <p:cNvCxnSpPr/>
            <p:nvPr/>
          </p:nvCxnSpPr>
          <p:spPr>
            <a:xfrm>
              <a:off x="2362200" y="2667000"/>
              <a:ext cx="381000" cy="53340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6781800" y="2667000"/>
              <a:ext cx="457200" cy="53340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4743450" y="2635250"/>
              <a:ext cx="6350" cy="62865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2971800" y="3810000"/>
            <a:ext cx="3733800" cy="1109509"/>
            <a:chOff x="2971800" y="3810000"/>
            <a:chExt cx="3733800" cy="1109509"/>
          </a:xfrm>
        </p:grpSpPr>
        <p:graphicFrame>
          <p:nvGraphicFramePr>
            <p:cNvPr id="52" name="Object 51"/>
            <p:cNvGraphicFramePr>
              <a:graphicFrameLocks noChangeAspect="1"/>
            </p:cNvGraphicFramePr>
            <p:nvPr/>
          </p:nvGraphicFramePr>
          <p:xfrm>
            <a:off x="3505200" y="4128676"/>
            <a:ext cx="2438400" cy="790833"/>
          </p:xfrm>
          <a:graphic>
            <a:graphicData uri="http://schemas.openxmlformats.org/presentationml/2006/ole">
              <p:oleObj spid="_x0000_s1029" name="公式" r:id="rId11" imgW="939600" imgH="304560" progId="Equation.3">
                <p:embed/>
              </p:oleObj>
            </a:graphicData>
          </a:graphic>
        </p:graphicFrame>
        <p:sp>
          <p:nvSpPr>
            <p:cNvPr id="68" name="Left Brace 67"/>
            <p:cNvSpPr/>
            <p:nvPr/>
          </p:nvSpPr>
          <p:spPr>
            <a:xfrm rot="16200000">
              <a:off x="4724400" y="2057400"/>
              <a:ext cx="228600" cy="3733800"/>
            </a:xfrm>
            <a:prstGeom prst="leftBrace">
              <a:avLst>
                <a:gd name="adj1" fmla="val 33333"/>
                <a:gd name="adj2" fmla="val 500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981200" y="1524000"/>
            <a:ext cx="5105400" cy="4367859"/>
            <a:chOff x="1981200" y="1066800"/>
            <a:chExt cx="5105400" cy="4367859"/>
          </a:xfrm>
        </p:grpSpPr>
        <p:grpSp>
          <p:nvGrpSpPr>
            <p:cNvPr id="79" name="Group 4"/>
            <p:cNvGrpSpPr/>
            <p:nvPr/>
          </p:nvGrpSpPr>
          <p:grpSpPr>
            <a:xfrm>
              <a:off x="1981200" y="1066800"/>
              <a:ext cx="5105400" cy="4367859"/>
              <a:chOff x="8001000" y="3200400"/>
              <a:chExt cx="2895600" cy="2462859"/>
            </a:xfrm>
          </p:grpSpPr>
          <p:grpSp>
            <p:nvGrpSpPr>
              <p:cNvPr id="83" name="Group 69"/>
              <p:cNvGrpSpPr/>
              <p:nvPr/>
            </p:nvGrpSpPr>
            <p:grpSpPr>
              <a:xfrm>
                <a:off x="8305800" y="3200400"/>
                <a:ext cx="2590800" cy="2462859"/>
                <a:chOff x="533400" y="1219200"/>
                <a:chExt cx="2590800" cy="2184400"/>
              </a:xfrm>
            </p:grpSpPr>
            <p:graphicFrame>
              <p:nvGraphicFramePr>
                <p:cNvPr id="86" name="Chart 85"/>
                <p:cNvGraphicFramePr/>
                <p:nvPr/>
              </p:nvGraphicFramePr>
              <p:xfrm>
                <a:off x="533400" y="1219200"/>
                <a:ext cx="2514600" cy="21844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2"/>
                </a:graphicData>
              </a:graphic>
            </p:graphicFrame>
            <p:grpSp>
              <p:nvGrpSpPr>
                <p:cNvPr id="87" name="Group 71"/>
                <p:cNvGrpSpPr/>
                <p:nvPr/>
              </p:nvGrpSpPr>
              <p:grpSpPr>
                <a:xfrm>
                  <a:off x="533400" y="1371600"/>
                  <a:ext cx="2590800" cy="1371600"/>
                  <a:chOff x="609600" y="1219200"/>
                  <a:chExt cx="8077200" cy="3124200"/>
                </a:xfrm>
              </p:grpSpPr>
              <p:cxnSp>
                <p:nvCxnSpPr>
                  <p:cNvPr id="88" name="Straight Arrow Connector 10"/>
                  <p:cNvCxnSpPr/>
                  <p:nvPr/>
                </p:nvCxnSpPr>
                <p:spPr>
                  <a:xfrm flipV="1">
                    <a:off x="914400" y="1219200"/>
                    <a:ext cx="0" cy="312420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Arrow Connector 88"/>
                  <p:cNvCxnSpPr/>
                  <p:nvPr/>
                </p:nvCxnSpPr>
                <p:spPr>
                  <a:xfrm>
                    <a:off x="609600" y="4114800"/>
                    <a:ext cx="80772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4" name="TextBox 6"/>
              <p:cNvSpPr txBox="1"/>
              <p:nvPr/>
            </p:nvSpPr>
            <p:spPr>
              <a:xfrm>
                <a:off x="8001000" y="3316996"/>
                <a:ext cx="279296" cy="16002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CSI Amplitude </a:t>
                </a:r>
                <a:endParaRPr lang="en-US" sz="20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8991600" y="4800601"/>
                <a:ext cx="1219200" cy="225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Time</a:t>
                </a:r>
                <a:endParaRPr lang="en-US" sz="2000" b="1" dirty="0"/>
              </a:p>
            </p:txBody>
          </p:sp>
        </p:grpSp>
        <p:cxnSp>
          <p:nvCxnSpPr>
            <p:cNvPr id="80" name="Straight Connector 79"/>
            <p:cNvCxnSpPr/>
            <p:nvPr/>
          </p:nvCxnSpPr>
          <p:spPr>
            <a:xfrm>
              <a:off x="5029200" y="1371600"/>
              <a:ext cx="0" cy="2438400"/>
            </a:xfrm>
            <a:prstGeom prst="line">
              <a:avLst/>
            </a:prstGeom>
            <a:ln w="571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3352800" y="13716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In-place activity</a:t>
              </a:r>
              <a:endParaRPr lang="en-US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334000" y="13716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Walking activity</a:t>
              </a:r>
              <a:endParaRPr lang="en-US" b="1" dirty="0"/>
            </a:p>
          </p:txBody>
        </p:sp>
      </p:grpSp>
    </p:spTree>
    <p:custDataLst>
      <p:tags r:id="rId2"/>
    </p:custDataLst>
  </p:cSld>
  <p:clrMapOvr>
    <a:masterClrMapping/>
  </p:clrMapOvr>
  <p:transition advTm="459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2875 -0.162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21945 -1.1111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6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1938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Characteristics of CSI Measurements from Walking Activity</a:t>
            </a:r>
            <a:endParaRPr sz="2200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EB3E28-13B8-4378-9996-F3F2D91C67DC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  <p:sp>
        <p:nvSpPr>
          <p:cNvPr id="71" name="TextBox 70"/>
          <p:cNvSpPr txBox="1"/>
          <p:nvPr/>
        </p:nvSpPr>
        <p:spPr>
          <a:xfrm>
            <a:off x="2036228" y="1676400"/>
            <a:ext cx="25961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Trajectory 1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096000" y="1679717"/>
            <a:ext cx="25961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Trajectory 2</a:t>
            </a:r>
            <a:endParaRPr lang="en-US" b="1" dirty="0"/>
          </a:p>
        </p:txBody>
      </p:sp>
      <p:sp>
        <p:nvSpPr>
          <p:cNvPr id="79" name="Content Placeholder 2"/>
          <p:cNvSpPr>
            <a:spLocks noGrp="1"/>
          </p:cNvSpPr>
          <p:nvPr>
            <p:ph idx="1"/>
          </p:nvPr>
        </p:nvSpPr>
        <p:spPr>
          <a:xfrm>
            <a:off x="609600" y="4495800"/>
            <a:ext cx="8077200" cy="838200"/>
          </a:xfrm>
          <a:solidFill>
            <a:srgbClr val="25C6FF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/>
          <a:lstStyle/>
          <a:p>
            <a:pPr>
              <a:buFont typeface="Wingdings" pitchFamily="2" charset="2"/>
              <a:buChar char="v"/>
            </a:pPr>
            <a:r>
              <a:rPr lang="en-US" altLang="en-US" sz="2000" dirty="0" smtClean="0"/>
              <a:t>CSI pattern is dominated by walking activities’ path</a:t>
            </a:r>
            <a:endParaRPr lang="en-US" altLang="en-US" sz="20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sz="2000" dirty="0" smtClean="0"/>
              <a:t>Doorway profile  can facilitate walking activity tracking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86" y="2057400"/>
            <a:ext cx="4655277" cy="22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2206" y="2057400"/>
            <a:ext cx="4655278" cy="22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2438400" y="2069432"/>
            <a:ext cx="1143000" cy="1981200"/>
          </a:xfrm>
          <a:prstGeom prst="rect">
            <a:avLst/>
          </a:prstGeom>
          <a:noFill/>
          <a:ln w="76200">
            <a:solidFill>
              <a:srgbClr val="25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00800" y="2069432"/>
            <a:ext cx="1371600" cy="1981200"/>
          </a:xfrm>
          <a:prstGeom prst="rect">
            <a:avLst/>
          </a:prstGeom>
          <a:noFill/>
          <a:ln w="76200">
            <a:solidFill>
              <a:srgbClr val="25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78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0.9|18.9|2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9.7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4.4|5.7|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9.3|6.8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|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7.3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3|7.1|2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2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3.5|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3.5|9.9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30638</TotalTime>
  <Words>1029</Words>
  <Application>Microsoft Office PowerPoint</Application>
  <PresentationFormat>On-screen Show (4:3)</PresentationFormat>
  <Paragraphs>385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默认设计模板</vt:lpstr>
      <vt:lpstr>Visio</vt:lpstr>
      <vt:lpstr>公式</vt:lpstr>
      <vt:lpstr>Slide 1</vt:lpstr>
      <vt:lpstr>Motivation and Applications</vt:lpstr>
      <vt:lpstr>Our Goal: Low-Cost Fine-Grained Activity Identification</vt:lpstr>
      <vt:lpstr>Intuition and Basic Idea</vt:lpstr>
      <vt:lpstr>Uniqueness of CSI Comparing to RSS</vt:lpstr>
      <vt:lpstr>E-eyes System Challenges</vt:lpstr>
      <vt:lpstr>System Overview</vt:lpstr>
      <vt:lpstr>Coarse Activity Determination</vt:lpstr>
      <vt:lpstr>Characteristics of CSI Measurements from Walking Activity</vt:lpstr>
      <vt:lpstr>Walking Activity Tracking</vt:lpstr>
      <vt:lpstr>Characteristics of CSI Measurements from In-Place Activity</vt:lpstr>
      <vt:lpstr>In-Place Activity Identification</vt:lpstr>
      <vt:lpstr>Non-profiling Clustering </vt:lpstr>
      <vt:lpstr>Questions</vt:lpstr>
      <vt:lpstr>Experimental Setup</vt:lpstr>
      <vt:lpstr>Questions</vt:lpstr>
      <vt:lpstr>Performance of In-place Activity Identification in Two Different Apartments</vt:lpstr>
      <vt:lpstr>Performance of Walking Activity Tracking and Doorway Identification</vt:lpstr>
      <vt:lpstr>Questions</vt:lpstr>
      <vt:lpstr>Performance of Identifying Different Activities at the Same Location</vt:lpstr>
      <vt:lpstr>Questions</vt:lpstr>
      <vt:lpstr>Performance of Different Packet Rate</vt:lpstr>
      <vt:lpstr>Conclusion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</dc:creator>
  <cp:lastModifiedBy>lab</cp:lastModifiedBy>
  <cp:revision>2963</cp:revision>
  <cp:lastPrinted>2014-06-03T15:25:57Z</cp:lastPrinted>
  <dcterms:created xsi:type="dcterms:W3CDTF">2012-08-06T18:09:47Z</dcterms:created>
  <dcterms:modified xsi:type="dcterms:W3CDTF">2014-09-09T19:29:08Z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