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3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4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38" r:id="rId2"/>
    <p:sldId id="337" r:id="rId3"/>
    <p:sldId id="352" r:id="rId4"/>
    <p:sldId id="341" r:id="rId5"/>
    <p:sldId id="318" r:id="rId6"/>
    <p:sldId id="342" r:id="rId7"/>
    <p:sldId id="339" r:id="rId8"/>
    <p:sldId id="328" r:id="rId9"/>
    <p:sldId id="362" r:id="rId10"/>
    <p:sldId id="296" r:id="rId11"/>
    <p:sldId id="286" r:id="rId12"/>
    <p:sldId id="289" r:id="rId13"/>
    <p:sldId id="364" r:id="rId14"/>
    <p:sldId id="363" r:id="rId15"/>
    <p:sldId id="344" r:id="rId16"/>
    <p:sldId id="327" r:id="rId17"/>
    <p:sldId id="367" r:id="rId18"/>
    <p:sldId id="354" r:id="rId19"/>
    <p:sldId id="349" r:id="rId20"/>
    <p:sldId id="333" r:id="rId21"/>
    <p:sldId id="329" r:id="rId22"/>
    <p:sldId id="302" r:id="rId23"/>
    <p:sldId id="357" r:id="rId24"/>
    <p:sldId id="347" r:id="rId25"/>
    <p:sldId id="348" r:id="rId26"/>
    <p:sldId id="366" r:id="rId27"/>
    <p:sldId id="310" r:id="rId28"/>
    <p:sldId id="277" r:id="rId29"/>
    <p:sldId id="345" r:id="rId30"/>
    <p:sldId id="346" r:id="rId31"/>
    <p:sldId id="368" r:id="rId32"/>
    <p:sldId id="283" r:id="rId33"/>
    <p:sldId id="325" r:id="rId34"/>
    <p:sldId id="365" r:id="rId35"/>
    <p:sldId id="343" r:id="rId36"/>
    <p:sldId id="369" r:id="rId37"/>
    <p:sldId id="358" r:id="rId38"/>
    <p:sldId id="370" r:id="rId39"/>
    <p:sldId id="36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00FF00"/>
    <a:srgbClr val="80FF00"/>
    <a:srgbClr val="0000FF"/>
    <a:srgbClr val="80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1" autoAdjust="0"/>
    <p:restoredTop sz="63333" autoAdjust="0"/>
  </p:normalViewPr>
  <p:slideViewPr>
    <p:cSldViewPr snapToGrid="0" snapToObjects="1">
      <p:cViewPr>
        <p:scale>
          <a:sx n="130" d="100"/>
          <a:sy n="130" d="100"/>
        </p:scale>
        <p:origin x="-736" y="7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18948-8BCC-8844-B334-D2D1A4B10628}" type="datetimeFigureOut">
              <a:rPr lang="en-US" smtClean="0"/>
              <a:t>9/6/14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7051A-A1F9-CA40-80A7-EF7CE6CDA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DA653-4BB6-934D-B3F7-0D33440AAFA9}" type="datetimeFigureOut">
              <a:rPr lang="en-US" smtClean="0"/>
              <a:t>9/6/14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667B3-F5F8-4A44-979B-2A9285978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404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69520-38C9-AA42-BF60-9948B57D13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2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26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70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4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47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26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83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76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39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44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6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4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70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79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18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20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4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00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26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20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2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29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07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77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444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444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44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47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702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59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662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07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1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1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11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11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78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67B3-F5F8-4A44-979B-2A92859785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2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2972"/>
            <a:ext cx="2795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2972"/>
            <a:ext cx="2133600" cy="365125"/>
          </a:xfrm>
        </p:spPr>
        <p:txBody>
          <a:bodyPr/>
          <a:lstStyle/>
          <a:p>
            <a:fld id="{57585256-B68F-FA45-B1B4-21BAE66B5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1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8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2972"/>
            <a:ext cx="2795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Tan Zhang / V-Scope / MobiCom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9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0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5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2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1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478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1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460014"/>
            <a:ext cx="9156959" cy="4239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5364" y="6460014"/>
            <a:ext cx="2795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29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57585256-B68F-FA45-B1B4-21BAE66B5F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5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9.emf"/><Relationship Id="rId5" Type="http://schemas.openxmlformats.org/officeDocument/2006/relationships/image" Target="../media/image40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20" Type="http://schemas.openxmlformats.org/officeDocument/2006/relationships/image" Target="../media/image51.emf"/><Relationship Id="rId21" Type="http://schemas.openxmlformats.org/officeDocument/2006/relationships/image" Target="../media/image7.png"/><Relationship Id="rId22" Type="http://schemas.microsoft.com/office/2007/relationships/hdphoto" Target="../media/hdphoto4.wdp"/><Relationship Id="rId10" Type="http://schemas.microsoft.com/office/2007/relationships/hdphoto" Target="../media/hdphoto14.wdp"/><Relationship Id="rId11" Type="http://schemas.openxmlformats.org/officeDocument/2006/relationships/image" Target="../media/image45.png"/><Relationship Id="rId12" Type="http://schemas.microsoft.com/office/2007/relationships/hdphoto" Target="../media/hdphoto15.wdp"/><Relationship Id="rId13" Type="http://schemas.microsoft.com/office/2007/relationships/hdphoto" Target="../media/hdphoto16.wdp"/><Relationship Id="rId14" Type="http://schemas.openxmlformats.org/officeDocument/2006/relationships/image" Target="../media/image46.emf"/><Relationship Id="rId15" Type="http://schemas.openxmlformats.org/officeDocument/2006/relationships/image" Target="../media/image47.emf"/><Relationship Id="rId16" Type="http://schemas.openxmlformats.org/officeDocument/2006/relationships/image" Target="../media/image48.emf"/><Relationship Id="rId17" Type="http://schemas.openxmlformats.org/officeDocument/2006/relationships/image" Target="../media/image49.png"/><Relationship Id="rId18" Type="http://schemas.microsoft.com/office/2007/relationships/hdphoto" Target="../media/hdphoto17.wdp"/><Relationship Id="rId19" Type="http://schemas.openxmlformats.org/officeDocument/2006/relationships/image" Target="../media/image50.emf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6" Type="http://schemas.openxmlformats.org/officeDocument/2006/relationships/image" Target="../media/image43.jpg"/><Relationship Id="rId7" Type="http://schemas.openxmlformats.org/officeDocument/2006/relationships/image" Target="../media/image26.png"/><Relationship Id="rId8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emf"/><Relationship Id="rId12" Type="http://schemas.openxmlformats.org/officeDocument/2006/relationships/image" Target="../media/image56.emf"/><Relationship Id="rId13" Type="http://schemas.openxmlformats.org/officeDocument/2006/relationships/image" Target="../media/image57.emf"/><Relationship Id="rId14" Type="http://schemas.openxmlformats.org/officeDocument/2006/relationships/image" Target="../media/image58.emf"/><Relationship Id="rId15" Type="http://schemas.openxmlformats.org/officeDocument/2006/relationships/image" Target="../media/image59.emf"/><Relationship Id="rId16" Type="http://schemas.openxmlformats.org/officeDocument/2006/relationships/image" Target="../media/image7.png"/><Relationship Id="rId17" Type="http://schemas.microsoft.com/office/2007/relationships/hdphoto" Target="../media/hdphoto4.wdp"/><Relationship Id="rId18" Type="http://schemas.openxmlformats.org/officeDocument/2006/relationships/image" Target="../media/image60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6.png"/><Relationship Id="rId5" Type="http://schemas.microsoft.com/office/2007/relationships/hdphoto" Target="../media/hdphoto8.wdp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png"/><Relationship Id="rId9" Type="http://schemas.openxmlformats.org/officeDocument/2006/relationships/image" Target="../media/image12.emf"/><Relationship Id="rId10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jpeg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66.emf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8" Type="http://schemas.openxmlformats.org/officeDocument/2006/relationships/image" Target="../media/image69.em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jpeg"/><Relationship Id="rId17" Type="http://schemas.openxmlformats.org/officeDocument/2006/relationships/image" Target="../media/image11.png"/><Relationship Id="rId18" Type="http://schemas.openxmlformats.org/officeDocument/2006/relationships/image" Target="../media/image12.emf"/><Relationship Id="rId19" Type="http://schemas.openxmlformats.org/officeDocument/2006/relationships/image" Target="../media/image1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emf"/><Relationship Id="rId12" Type="http://schemas.openxmlformats.org/officeDocument/2006/relationships/image" Target="../media/image78.emf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8" Type="http://schemas.openxmlformats.org/officeDocument/2006/relationships/image" Target="../media/image74.emf"/><Relationship Id="rId9" Type="http://schemas.openxmlformats.org/officeDocument/2006/relationships/image" Target="../media/image75.emf"/><Relationship Id="rId10" Type="http://schemas.openxmlformats.org/officeDocument/2006/relationships/image" Target="../media/image7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jpeg"/><Relationship Id="rId7" Type="http://schemas.openxmlformats.org/officeDocument/2006/relationships/image" Target="../media/image83.emf"/><Relationship Id="rId8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84.png"/><Relationship Id="rId5" Type="http://schemas.microsoft.com/office/2007/relationships/hdphoto" Target="../media/hdphoto18.wdp"/><Relationship Id="rId6" Type="http://schemas.openxmlformats.org/officeDocument/2006/relationships/image" Target="../media/image85.png"/><Relationship Id="rId7" Type="http://schemas.openxmlformats.org/officeDocument/2006/relationships/image" Target="../media/image86.emf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87.emf"/><Relationship Id="rId5" Type="http://schemas.openxmlformats.org/officeDocument/2006/relationships/image" Target="../media/image88.emf"/><Relationship Id="rId6" Type="http://schemas.openxmlformats.org/officeDocument/2006/relationships/image" Target="../media/image89.emf"/><Relationship Id="rId7" Type="http://schemas.openxmlformats.org/officeDocument/2006/relationships/image" Target="../media/image90.emf"/><Relationship Id="rId8" Type="http://schemas.openxmlformats.org/officeDocument/2006/relationships/image" Target="../media/image91.emf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png"/><Relationship Id="rId20" Type="http://schemas.openxmlformats.org/officeDocument/2006/relationships/image" Target="../media/image107.emf"/><Relationship Id="rId10" Type="http://schemas.openxmlformats.org/officeDocument/2006/relationships/image" Target="../media/image98.emf"/><Relationship Id="rId11" Type="http://schemas.openxmlformats.org/officeDocument/2006/relationships/image" Target="../media/image99.emf"/><Relationship Id="rId12" Type="http://schemas.openxmlformats.org/officeDocument/2006/relationships/image" Target="../media/image100.png"/><Relationship Id="rId13" Type="http://schemas.microsoft.com/office/2007/relationships/hdphoto" Target="../media/hdphoto19.wdp"/><Relationship Id="rId14" Type="http://schemas.openxmlformats.org/officeDocument/2006/relationships/image" Target="../media/image101.emf"/><Relationship Id="rId15" Type="http://schemas.openxmlformats.org/officeDocument/2006/relationships/image" Target="../media/image102.emf"/><Relationship Id="rId16" Type="http://schemas.openxmlformats.org/officeDocument/2006/relationships/image" Target="../media/image103.emf"/><Relationship Id="rId17" Type="http://schemas.openxmlformats.org/officeDocument/2006/relationships/image" Target="../media/image104.emf"/><Relationship Id="rId18" Type="http://schemas.openxmlformats.org/officeDocument/2006/relationships/image" Target="../media/image105.emf"/><Relationship Id="rId19" Type="http://schemas.openxmlformats.org/officeDocument/2006/relationships/image" Target="../media/image106.emf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6" Type="http://schemas.openxmlformats.org/officeDocument/2006/relationships/image" Target="../media/image94.emf"/><Relationship Id="rId7" Type="http://schemas.openxmlformats.org/officeDocument/2006/relationships/image" Target="../media/image95.emf"/><Relationship Id="rId8" Type="http://schemas.openxmlformats.org/officeDocument/2006/relationships/image" Target="../media/image9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112.emf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13.emf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64.emf"/><Relationship Id="rId5" Type="http://schemas.openxmlformats.org/officeDocument/2006/relationships/image" Target="../media/image116.emf"/><Relationship Id="rId6" Type="http://schemas.openxmlformats.org/officeDocument/2006/relationships/image" Target="../media/image39.emf"/><Relationship Id="rId7" Type="http://schemas.openxmlformats.org/officeDocument/2006/relationships/image" Target="../media/image40.jpe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3.emf"/><Relationship Id="rId12" Type="http://schemas.openxmlformats.org/officeDocument/2006/relationships/image" Target="../media/image124.emf"/><Relationship Id="rId13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8.emf"/><Relationship Id="rId4" Type="http://schemas.openxmlformats.org/officeDocument/2006/relationships/image" Target="../media/image117.emf"/><Relationship Id="rId5" Type="http://schemas.openxmlformats.org/officeDocument/2006/relationships/image" Target="../media/image118.emf"/><Relationship Id="rId6" Type="http://schemas.openxmlformats.org/officeDocument/2006/relationships/image" Target="../media/image119.emf"/><Relationship Id="rId7" Type="http://schemas.openxmlformats.org/officeDocument/2006/relationships/image" Target="../media/image69.emf"/><Relationship Id="rId8" Type="http://schemas.openxmlformats.org/officeDocument/2006/relationships/image" Target="../media/image120.emf"/><Relationship Id="rId9" Type="http://schemas.openxmlformats.org/officeDocument/2006/relationships/image" Target="../media/image121.emf"/><Relationship Id="rId10" Type="http://schemas.openxmlformats.org/officeDocument/2006/relationships/image" Target="../media/image12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4.png"/><Relationship Id="rId5" Type="http://schemas.microsoft.com/office/2007/relationships/hdphoto" Target="../media/hdphoto18.wdp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127.emf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hdphoto3.wdp"/><Relationship Id="rId20" Type="http://schemas.microsoft.com/office/2007/relationships/hdphoto" Target="../media/hdphoto8.wdp"/><Relationship Id="rId10" Type="http://schemas.openxmlformats.org/officeDocument/2006/relationships/image" Target="../media/image4.png"/><Relationship Id="rId11" Type="http://schemas.microsoft.com/office/2007/relationships/hdphoto" Target="../media/hdphoto1.wdp"/><Relationship Id="rId12" Type="http://schemas.openxmlformats.org/officeDocument/2006/relationships/image" Target="../media/image3.emf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microsoft.com/office/2007/relationships/hdphoto" Target="../media/hdphoto6.wdp"/><Relationship Id="rId16" Type="http://schemas.openxmlformats.org/officeDocument/2006/relationships/image" Target="../media/image24.png"/><Relationship Id="rId17" Type="http://schemas.microsoft.com/office/2007/relationships/hdphoto" Target="../media/hdphoto7.wdp"/><Relationship Id="rId18" Type="http://schemas.openxmlformats.org/officeDocument/2006/relationships/image" Target="../media/image25.jpeg"/><Relationship Id="rId19" Type="http://schemas.openxmlformats.org/officeDocument/2006/relationships/image" Target="../media/image2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.png"/><Relationship Id="rId5" Type="http://schemas.microsoft.com/office/2007/relationships/hdphoto" Target="../media/hdphoto4.wdp"/><Relationship Id="rId6" Type="http://schemas.openxmlformats.org/officeDocument/2006/relationships/image" Target="../media/image5.png"/><Relationship Id="rId7" Type="http://schemas.microsoft.com/office/2007/relationships/hdphoto" Target="../media/hdphoto2.wdp"/><Relationship Id="rId8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hdphoto7.wdp"/><Relationship Id="rId20" Type="http://schemas.microsoft.com/office/2007/relationships/hdphoto" Target="../media/hdphoto8.wdp"/><Relationship Id="rId21" Type="http://schemas.openxmlformats.org/officeDocument/2006/relationships/image" Target="../media/image28.png"/><Relationship Id="rId10" Type="http://schemas.openxmlformats.org/officeDocument/2006/relationships/image" Target="../media/image25.jpeg"/><Relationship Id="rId11" Type="http://schemas.openxmlformats.org/officeDocument/2006/relationships/image" Target="../media/image5.png"/><Relationship Id="rId12" Type="http://schemas.microsoft.com/office/2007/relationships/hdphoto" Target="../media/hdphoto2.wdp"/><Relationship Id="rId13" Type="http://schemas.openxmlformats.org/officeDocument/2006/relationships/image" Target="../media/image6.jpeg"/><Relationship Id="rId14" Type="http://schemas.microsoft.com/office/2007/relationships/hdphoto" Target="../media/hdphoto3.wdp"/><Relationship Id="rId15" Type="http://schemas.openxmlformats.org/officeDocument/2006/relationships/image" Target="../media/image7.png"/><Relationship Id="rId16" Type="http://schemas.microsoft.com/office/2007/relationships/hdphoto" Target="../media/hdphoto4.wdp"/><Relationship Id="rId17" Type="http://schemas.openxmlformats.org/officeDocument/2006/relationships/image" Target="../media/image4.png"/><Relationship Id="rId18" Type="http://schemas.microsoft.com/office/2007/relationships/hdphoto" Target="../media/hdphoto1.wdp"/><Relationship Id="rId19" Type="http://schemas.openxmlformats.org/officeDocument/2006/relationships/image" Target="../media/image2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2.png"/><Relationship Id="rId5" Type="http://schemas.openxmlformats.org/officeDocument/2006/relationships/image" Target="../media/image27.jpeg"/><Relationship Id="rId6" Type="http://schemas.openxmlformats.org/officeDocument/2006/relationships/image" Target="../media/image23.png"/><Relationship Id="rId7" Type="http://schemas.microsoft.com/office/2007/relationships/hdphoto" Target="../media/hdphoto6.wdp"/><Relationship Id="rId8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9.jpg"/><Relationship Id="rId5" Type="http://schemas.openxmlformats.org/officeDocument/2006/relationships/image" Target="../media/image22.png"/><Relationship Id="rId6" Type="http://schemas.openxmlformats.org/officeDocument/2006/relationships/image" Target="../media/image7.png"/><Relationship Id="rId7" Type="http://schemas.microsoft.com/office/2007/relationships/hdphoto" Target="../media/hdphoto4.wdp"/><Relationship Id="rId8" Type="http://schemas.openxmlformats.org/officeDocument/2006/relationships/image" Target="../media/image30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1.png"/><Relationship Id="rId5" Type="http://schemas.openxmlformats.org/officeDocument/2006/relationships/image" Target="../media/image22.png"/><Relationship Id="rId6" Type="http://schemas.openxmlformats.org/officeDocument/2006/relationships/image" Target="../media/image7.png"/><Relationship Id="rId7" Type="http://schemas.microsoft.com/office/2007/relationships/hdphoto" Target="../media/hdphoto4.wdp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07/relationships/hdphoto" Target="../media/hdphoto12.wdp"/><Relationship Id="rId12" Type="http://schemas.microsoft.com/office/2007/relationships/hdphoto" Target="../media/hdphoto13.wdp"/><Relationship Id="rId13" Type="http://schemas.openxmlformats.org/officeDocument/2006/relationships/image" Target="../media/image36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2.png"/><Relationship Id="rId5" Type="http://schemas.microsoft.com/office/2007/relationships/hdphoto" Target="../media/hdphoto9.wdp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microsoft.com/office/2007/relationships/hdphoto" Target="../media/hdphoto10.wdp"/><Relationship Id="rId9" Type="http://schemas.openxmlformats.org/officeDocument/2006/relationships/image" Target="../media/image35.png"/><Relationship Id="rId10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077" y="1550177"/>
            <a:ext cx="8576300" cy="1470025"/>
          </a:xfrm>
        </p:spPr>
        <p:txBody>
          <a:bodyPr>
            <a:noAutofit/>
          </a:bodyPr>
          <a:lstStyle/>
          <a:p>
            <a:r>
              <a:rPr lang="en-US" sz="3400" b="1" dirty="0" smtClean="0"/>
              <a:t>A Vehicle-based Measurement Framework </a:t>
            </a:r>
            <a:br>
              <a:rPr lang="en-US" sz="3400" b="1" dirty="0" smtClean="0"/>
            </a:br>
            <a:r>
              <a:rPr lang="en-US" sz="3400" b="1" dirty="0" smtClean="0"/>
              <a:t>for Enhancing Whitespace Spectrum Databases</a:t>
            </a: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733" y="3598196"/>
            <a:ext cx="8262224" cy="1752600"/>
          </a:xfrm>
        </p:spPr>
        <p:txBody>
          <a:bodyPr>
            <a:normAutofit/>
          </a:bodyPr>
          <a:lstStyle/>
          <a:p>
            <a:r>
              <a:rPr lang="en-US" sz="2800" b="1" smtClean="0">
                <a:solidFill>
                  <a:schemeClr val="tx1"/>
                </a:solidFill>
              </a:rPr>
              <a:t>Tan Zhang</a:t>
            </a:r>
            <a:r>
              <a:rPr lang="en-US" sz="2800" smtClean="0">
                <a:solidFill>
                  <a:schemeClr val="tx1"/>
                </a:solidFill>
              </a:rPr>
              <a:t>,</a:t>
            </a:r>
            <a:r>
              <a:rPr lang="en-US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smtClean="0">
                <a:solidFill>
                  <a:schemeClr val="tx1"/>
                </a:solidFill>
              </a:rPr>
              <a:t>Ning Leng, Suman Banerjee</a:t>
            </a:r>
          </a:p>
          <a:p>
            <a:r>
              <a:rPr lang="en-US" sz="2800" smtClean="0">
                <a:solidFill>
                  <a:schemeClr val="tx1"/>
                </a:solidFill>
              </a:rPr>
              <a:t>University of Wisconsin Madison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 descr="Screen Shot 2013-02-21 at 12.10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2" y="4945791"/>
            <a:ext cx="1879451" cy="1420415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2972"/>
            <a:ext cx="2133600" cy="365125"/>
          </a:xfrm>
        </p:spPr>
        <p:txBody>
          <a:bodyPr/>
          <a:lstStyle/>
          <a:p>
            <a:fld id="{57585256-B68F-FA45-B1B4-21BAE66B5F6D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472972"/>
            <a:ext cx="2795440" cy="365125"/>
          </a:xfrm>
        </p:spPr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963" y="5417723"/>
            <a:ext cx="1930356" cy="7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1"/>
    </mc:Choice>
    <mc:Fallback xmlns="">
      <p:transition xmlns:p14="http://schemas.microsoft.com/office/powerpoint/2010/main" spd="slow" advTm="145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3000" b="1" dirty="0" smtClean="0"/>
              <a:t>Database limitations</a:t>
            </a:r>
          </a:p>
          <a:p>
            <a:r>
              <a:rPr lang="en-US" sz="3000" dirty="0" smtClean="0"/>
              <a:t>Opportunistic </a:t>
            </a:r>
            <a:r>
              <a:rPr lang="en-US" sz="3000" dirty="0" err="1" smtClean="0"/>
              <a:t>wardriving</a:t>
            </a:r>
            <a:r>
              <a:rPr lang="en-US" sz="3000" dirty="0" smtClean="0"/>
              <a:t> framework- V-Scope</a:t>
            </a:r>
            <a:endParaRPr lang="en-US" sz="3000" dirty="0" smtClean="0">
              <a:solidFill>
                <a:srgbClr val="000000"/>
              </a:solidFill>
            </a:endParaRPr>
          </a:p>
          <a:p>
            <a:pPr lvl="1"/>
            <a:r>
              <a:rPr lang="en-US" sz="3000" dirty="0" smtClean="0"/>
              <a:t>Primary detection algorithm</a:t>
            </a:r>
          </a:p>
          <a:p>
            <a:pPr lvl="1"/>
            <a:r>
              <a:rPr lang="en-US" sz="3000" dirty="0" smtClean="0"/>
              <a:t>Propagation model refinement</a:t>
            </a:r>
          </a:p>
          <a:p>
            <a:pPr lvl="1"/>
            <a:r>
              <a:rPr lang="en-US" sz="3000" dirty="0" smtClean="0"/>
              <a:t>Broadcast leakage prediction</a:t>
            </a:r>
          </a:p>
          <a:p>
            <a:pPr lvl="1"/>
            <a:r>
              <a:rPr lang="en-US" sz="3000" dirty="0" smtClean="0"/>
              <a:t>Localization algorithm</a:t>
            </a:r>
          </a:p>
          <a:p>
            <a:r>
              <a:rPr lang="en-US" sz="3000" dirty="0" smtClean="0"/>
              <a:t>Evaluation </a:t>
            </a:r>
          </a:p>
          <a:p>
            <a:r>
              <a:rPr lang="en-US" sz="3000" dirty="0" smtClean="0"/>
              <a:t>Conclusion</a:t>
            </a:r>
          </a:p>
          <a:p>
            <a:pPr lvl="1"/>
            <a:endParaRPr lang="en-US" b="1" dirty="0" smtClean="0">
              <a:solidFill>
                <a:srgbClr val="37609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4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2"/>
    </mc:Choice>
    <mc:Fallback xmlns="">
      <p:transition xmlns:p14="http://schemas.microsoft.com/office/powerpoint/2010/main" spd="slow" advTm="266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Accuracy of Commercial Databases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021586"/>
              </p:ext>
            </p:extLst>
          </p:nvPr>
        </p:nvGraphicFramePr>
        <p:xfrm>
          <a:off x="2719691" y="3061126"/>
          <a:ext cx="3280482" cy="139486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08814"/>
                <a:gridCol w="1571668"/>
              </a:tblGrid>
              <a:tr h="6652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Device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Under</a:t>
                      </a:r>
                      <a:r>
                        <a:rPr lang="en-US" sz="1800" baseline="0" dirty="0" smtClean="0"/>
                        <a:t> P</a:t>
                      </a:r>
                      <a:r>
                        <a:rPr lang="en-US" sz="1800" dirty="0" smtClean="0"/>
                        <a:t>rotection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48156" marR="48156" marT="21403" marB="21403" anchor="ctr"/>
                </a:tc>
              </a:tr>
              <a:tr h="3648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TV</a:t>
                      </a:r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0.1%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8156" marR="48156" marT="21403" marB="21403" anchor="ctr"/>
                </a:tc>
              </a:tr>
              <a:tr h="3648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Microphone</a:t>
                      </a:r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0.02%</a:t>
                      </a:r>
                      <a:endParaRPr lang="en-US" sz="1800" dirty="0"/>
                    </a:p>
                  </a:txBody>
                  <a:tcPr marL="48156" marR="48156" marT="21403" marB="21403" anchor="ctr"/>
                </a:tc>
              </a:tr>
            </a:tbl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1562108" y="4761606"/>
            <a:ext cx="5720696" cy="670777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Databases are efficient in protecting primary users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mtClean="0"/>
              <a:t>Study a commercial-grade database from SpectrumBridge, Inc.</a:t>
            </a: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2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3"/>
    </mc:Choice>
    <mc:Fallback xmlns="">
      <p:transition xmlns:p14="http://schemas.microsoft.com/office/powerpoint/2010/main" spd="slow" advTm="193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nl_diff_mobico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22" y="2149556"/>
            <a:ext cx="4326016" cy="3028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Accuracy of Commercial Databases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pic>
        <p:nvPicPr>
          <p:cNvPr id="17" name="Picture 16" descr="gps_graffle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173" y="2428895"/>
            <a:ext cx="3960704" cy="22511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167019" y="2428895"/>
            <a:ext cx="318301" cy="209347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485320" y="3089623"/>
            <a:ext cx="13208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2274685" y="5341399"/>
            <a:ext cx="4596325" cy="7568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Spectrum Waste in Protecting TV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8305" y="2294684"/>
            <a:ext cx="187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42% Wasted Area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30925" y="1405948"/>
            <a:ext cx="4596325" cy="50273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Large Waste of Whitespace Spectrum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69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6"/>
    </mc:Choice>
    <mc:Fallback xmlns="">
      <p:transition xmlns:p14="http://schemas.microsoft.com/office/powerpoint/2010/main" spd="slow" advTm="3441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ariation_cdf_slide_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769" y="2852216"/>
            <a:ext cx="4572000" cy="3200400"/>
          </a:xfrm>
          <a:prstGeom prst="rect">
            <a:avLst/>
          </a:prstGeom>
        </p:spPr>
      </p:pic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57200" y="1295506"/>
            <a:ext cx="8229600" cy="4525963"/>
          </a:xfrm>
        </p:spPr>
        <p:txBody>
          <a:bodyPr/>
          <a:lstStyle/>
          <a:p>
            <a:r>
              <a:rPr lang="en-US" sz="2600" dirty="0" smtClean="0"/>
              <a:t>Measure noise power in whitespace channels </a:t>
            </a:r>
          </a:p>
          <a:p>
            <a:r>
              <a:rPr lang="en-US" sz="2600" dirty="0" smtClean="0"/>
              <a:t>Calculate the difference between the best channel </a:t>
            </a:r>
            <a:br>
              <a:rPr lang="en-US" sz="2600" dirty="0" smtClean="0"/>
            </a:br>
            <a:r>
              <a:rPr lang="en-US" sz="2600" dirty="0" smtClean="0"/>
              <a:t>and worst channel at each location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 in Channel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989385" y="3244429"/>
            <a:ext cx="1299307" cy="646331"/>
            <a:chOff x="2979616" y="3457253"/>
            <a:chExt cx="1299307" cy="64633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999154" y="3546233"/>
              <a:ext cx="1279769" cy="2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979616" y="3457253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Broadcast</a:t>
              </a:r>
            </a:p>
            <a:p>
              <a:r>
                <a:rPr lang="en-US" dirty="0" smtClean="0"/>
                <a:t>Leakage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78923" y="3249104"/>
            <a:ext cx="1817077" cy="646331"/>
            <a:chOff x="4278923" y="3471697"/>
            <a:chExt cx="1817077" cy="646331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4278923" y="3546233"/>
              <a:ext cx="1817077" cy="5866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532402" y="3471697"/>
              <a:ext cx="1351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Co-channel </a:t>
              </a:r>
            </a:p>
            <a:p>
              <a:r>
                <a:rPr lang="en-US" dirty="0" smtClean="0"/>
                <a:t>Interference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22308" y="62034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6613769" y="2962705"/>
            <a:ext cx="2296590" cy="2038624"/>
            <a:chOff x="6633307" y="2962705"/>
            <a:chExt cx="2296590" cy="2038624"/>
          </a:xfrm>
        </p:grpSpPr>
        <p:pic>
          <p:nvPicPr>
            <p:cNvPr id="43" name="Picture 42" descr="survey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4365" y="2962705"/>
              <a:ext cx="1126481" cy="1135936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6633307" y="4176536"/>
              <a:ext cx="2296590" cy="82479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120 Mbps Lower Data Rate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622151" y="4249361"/>
            <a:ext cx="2646477" cy="535150"/>
            <a:chOff x="3622151" y="4249361"/>
            <a:chExt cx="2646477" cy="535150"/>
          </a:xfrm>
        </p:grpSpPr>
        <p:cxnSp>
          <p:nvCxnSpPr>
            <p:cNvPr id="34" name="Straight Arrow Connector 33"/>
            <p:cNvCxnSpPr/>
            <p:nvPr/>
          </p:nvCxnSpPr>
          <p:spPr>
            <a:xfrm flipH="1" flipV="1">
              <a:off x="3622151" y="4249361"/>
              <a:ext cx="353105" cy="30842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916639" y="4415179"/>
              <a:ext cx="2351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8dB median difference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66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52"/>
    </mc:Choice>
    <mc:Fallback xmlns="">
      <p:transition xmlns:p14="http://schemas.microsoft.com/office/powerpoint/2010/main" spd="slow" advTm="673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Database limitations</a:t>
            </a:r>
          </a:p>
          <a:p>
            <a:r>
              <a:rPr lang="en-US" sz="3000" b="1" dirty="0" smtClean="0"/>
              <a:t>Opportunistic </a:t>
            </a:r>
            <a:r>
              <a:rPr lang="en-US" sz="3000" b="1" dirty="0" err="1" smtClean="0"/>
              <a:t>wardriving</a:t>
            </a:r>
            <a:r>
              <a:rPr lang="en-US" sz="3000" b="1" dirty="0" smtClean="0"/>
              <a:t> framework- V-Scope</a:t>
            </a:r>
          </a:p>
          <a:p>
            <a:pPr lvl="1"/>
            <a:r>
              <a:rPr lang="en-US" sz="3000" dirty="0"/>
              <a:t>Primary detection algorithm</a:t>
            </a:r>
          </a:p>
          <a:p>
            <a:pPr lvl="1"/>
            <a:r>
              <a:rPr lang="en-US" sz="3000" dirty="0"/>
              <a:t>Propagation model refinement</a:t>
            </a:r>
          </a:p>
          <a:p>
            <a:pPr lvl="1"/>
            <a:r>
              <a:rPr lang="en-US" sz="3000" dirty="0"/>
              <a:t>Broadcast leakage prediction</a:t>
            </a:r>
          </a:p>
          <a:p>
            <a:pPr lvl="1"/>
            <a:r>
              <a:rPr lang="en-US" sz="3000" dirty="0"/>
              <a:t>Localization </a:t>
            </a:r>
            <a:r>
              <a:rPr lang="en-US" sz="3000" dirty="0" smtClean="0"/>
              <a:t>algorithm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r>
              <a:rPr lang="en-US" sz="3000" dirty="0" smtClean="0"/>
              <a:t>Evaluation </a:t>
            </a:r>
          </a:p>
          <a:p>
            <a:r>
              <a:rPr lang="en-US" sz="3000" dirty="0" smtClean="0"/>
              <a:t>Conclusion</a:t>
            </a:r>
          </a:p>
          <a:p>
            <a:pPr lvl="1"/>
            <a:endParaRPr lang="en-US" b="1" dirty="0" smtClean="0">
              <a:solidFill>
                <a:srgbClr val="37609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2"/>
    </mc:Choice>
    <mc:Fallback xmlns="">
      <p:transition xmlns:p14="http://schemas.microsoft.com/office/powerpoint/2010/main" spd="slow" advTm="266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943" y="1527493"/>
            <a:ext cx="1743517" cy="332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V-Scope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685" y="2071280"/>
            <a:ext cx="1559336" cy="567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2102" y="1701114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Database</a:t>
            </a:r>
            <a:endParaRPr lang="en-US" sz="2000" b="1" dirty="0"/>
          </a:p>
        </p:txBody>
      </p:sp>
      <p:pic>
        <p:nvPicPr>
          <p:cNvPr id="9" name="Picture 8" descr="terrain_ma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379" y="2962772"/>
            <a:ext cx="6375774" cy="3228368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432020"/>
              </p:ext>
            </p:extLst>
          </p:nvPr>
        </p:nvGraphicFramePr>
        <p:xfrm>
          <a:off x="1145077" y="1597698"/>
          <a:ext cx="2352343" cy="1144104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091756"/>
                <a:gridCol w="1260587"/>
              </a:tblGrid>
              <a:tr h="2860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Location</a:t>
                      </a:r>
                      <a:endParaRPr lang="en-US" sz="1400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Measurement</a:t>
                      </a:r>
                      <a:endParaRPr lang="en-US" sz="1400" dirty="0"/>
                    </a:p>
                  </a:txBody>
                  <a:tcPr marL="70527" marR="70527" marT="35263" marB="35263"/>
                </a:tc>
              </a:tr>
              <a:tr h="28602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TV</a:t>
                      </a:r>
                      <a:endParaRPr lang="en-US" sz="1400" b="1" dirty="0"/>
                    </a:p>
                  </a:txBody>
                  <a:tcPr marL="70527" marR="70527" marT="35263" marB="35263"/>
                </a:tc>
              </a:tr>
              <a:tr h="28602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endParaRPr lang="en-US" sz="1400" b="1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Whitespace</a:t>
                      </a:r>
                      <a:endParaRPr lang="en-US" sz="1400" b="1" dirty="0"/>
                    </a:p>
                  </a:txBody>
                  <a:tcPr marL="70527" marR="70527" marT="35263" marB="35263"/>
                </a:tc>
              </a:tr>
              <a:tr h="28602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Whitespace</a:t>
                      </a:r>
                      <a:endParaRPr lang="en-US" sz="1400" b="1" dirty="0"/>
                    </a:p>
                  </a:txBody>
                  <a:tcPr marL="70527" marR="70527" marT="35263" marB="35263"/>
                </a:tc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1230379" y="4036225"/>
            <a:ext cx="6375774" cy="1630138"/>
          </a:xfrm>
          <a:prstGeom prst="ellipse">
            <a:avLst/>
          </a:prstGeom>
          <a:solidFill>
            <a:srgbClr val="FF6666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v_tower.jpe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444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517" y="3203323"/>
            <a:ext cx="2323109" cy="16479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46737" y="5163345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Whitespace</a:t>
            </a:r>
            <a:endParaRPr lang="en-US" b="1" dirty="0"/>
          </a:p>
        </p:txBody>
      </p:sp>
      <p:pic>
        <p:nvPicPr>
          <p:cNvPr id="21" name="Picture 20" descr="map_marker.pn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6" b="100000" l="0" r="983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008" y="4748302"/>
            <a:ext cx="264325" cy="4405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08878" y="5192383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Whitespace</a:t>
            </a:r>
            <a:endParaRPr lang="en-US" b="1" dirty="0"/>
          </a:p>
        </p:txBody>
      </p:sp>
      <p:pic>
        <p:nvPicPr>
          <p:cNvPr id="32" name="Picture 31" descr="green_marker.jpe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72" y="5092743"/>
            <a:ext cx="266238" cy="424785"/>
          </a:xfrm>
          <a:prstGeom prst="rect">
            <a:avLst/>
          </a:prstGeom>
        </p:spPr>
      </p:pic>
      <p:pic>
        <p:nvPicPr>
          <p:cNvPr id="33" name="Picture 32" descr="green_marker.jpe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5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891" y="5125437"/>
            <a:ext cx="266238" cy="4247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777188" y="1591064"/>
            <a:ext cx="230633" cy="21042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753329" y="1885977"/>
            <a:ext cx="2208397" cy="68693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Right Arrow 41"/>
          <p:cNvSpPr/>
          <p:nvPr/>
        </p:nvSpPr>
        <p:spPr>
          <a:xfrm flipH="1">
            <a:off x="3663406" y="1867411"/>
            <a:ext cx="2208397" cy="68693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197873" y="3941844"/>
            <a:ext cx="125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TV Tower</a:t>
            </a:r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659413" y="1504912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Adjusted Parameter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4" name="Picture 33" descr="map_marker.png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6" b="100000" l="0" r="983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088" y="4498840"/>
            <a:ext cx="264325" cy="440541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3062547" y="4615829"/>
            <a:ext cx="2536204" cy="623672"/>
            <a:chOff x="3062547" y="4615829"/>
            <a:chExt cx="2536204" cy="623672"/>
          </a:xfrm>
        </p:grpSpPr>
        <p:sp>
          <p:nvSpPr>
            <p:cNvPr id="23" name="TextBox 22"/>
            <p:cNvSpPr txBox="1"/>
            <p:nvPr/>
          </p:nvSpPr>
          <p:spPr>
            <a:xfrm>
              <a:off x="5157605" y="487016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TV</a:t>
              </a:r>
              <a:endParaRPr lang="en-US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62547" y="461582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TV</a:t>
              </a:r>
              <a:endParaRPr lang="en-US" b="1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350167" y="4626671"/>
            <a:ext cx="779004" cy="562172"/>
            <a:chOff x="4350167" y="4626671"/>
            <a:chExt cx="779004" cy="562172"/>
          </a:xfrm>
        </p:grpSpPr>
        <p:cxnSp>
          <p:nvCxnSpPr>
            <p:cNvPr id="28" name="Straight Arrow Connector 27"/>
            <p:cNvCxnSpPr>
              <a:endCxn id="21" idx="2"/>
            </p:cNvCxnSpPr>
            <p:nvPr/>
          </p:nvCxnSpPr>
          <p:spPr>
            <a:xfrm>
              <a:off x="4350167" y="4748302"/>
              <a:ext cx="779004" cy="44054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2195" y="4626671"/>
              <a:ext cx="294173" cy="313785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3525854" y="4492510"/>
            <a:ext cx="824313" cy="436569"/>
            <a:chOff x="3525854" y="4492510"/>
            <a:chExt cx="824313" cy="436569"/>
          </a:xfrm>
        </p:grpSpPr>
        <p:cxnSp>
          <p:nvCxnSpPr>
            <p:cNvPr id="38" name="Straight Arrow Connector 37"/>
            <p:cNvCxnSpPr/>
            <p:nvPr/>
          </p:nvCxnSpPr>
          <p:spPr>
            <a:xfrm flipH="1">
              <a:off x="3525854" y="4758462"/>
              <a:ext cx="824313" cy="17061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5212" y="4492510"/>
              <a:ext cx="304141" cy="313952"/>
            </a:xfrm>
            <a:prstGeom prst="rect">
              <a:avLst/>
            </a:prstGeom>
          </p:spPr>
        </p:pic>
      </p:grpSp>
      <p:sp>
        <p:nvSpPr>
          <p:cNvPr id="51" name="Lightning Bolt 50"/>
          <p:cNvSpPr/>
          <p:nvPr/>
        </p:nvSpPr>
        <p:spPr>
          <a:xfrm rot="21000000">
            <a:off x="4500054" y="3332903"/>
            <a:ext cx="377045" cy="394535"/>
          </a:xfrm>
          <a:prstGeom prst="lightningBol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336" y="3203323"/>
            <a:ext cx="263032" cy="254812"/>
          </a:xfrm>
          <a:prstGeom prst="rect">
            <a:avLst/>
          </a:prstGeom>
        </p:spPr>
      </p:pic>
      <p:pic>
        <p:nvPicPr>
          <p:cNvPr id="56" name="Picture 55" descr="pinpoint1.png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42" b="96875" l="0" r="88542">
                        <a14:foregroundMark x1="45833" y1="89583" x2="45833" y2="89583"/>
                        <a14:foregroundMark x1="43750" y1="79167" x2="43750" y2="79167"/>
                        <a14:foregroundMark x1="29167" y1="80208" x2="29167" y2="80208"/>
                        <a14:foregroundMark x1="20833" y1="81250" x2="20833" y2="8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478" y="3971570"/>
            <a:ext cx="813790" cy="81379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325" y="4695648"/>
            <a:ext cx="279086" cy="243733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93" y="4996531"/>
            <a:ext cx="250147" cy="22807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563575" y="3193164"/>
            <a:ext cx="2258427" cy="1210468"/>
            <a:chOff x="1424576" y="3420458"/>
            <a:chExt cx="2258427" cy="1210468"/>
          </a:xfrm>
        </p:grpSpPr>
        <p:pic>
          <p:nvPicPr>
            <p:cNvPr id="41" name="Picture 40" descr="Screen Shot 2013-02-14 at 9.34.37 PM.png"/>
            <p:cNvPicPr>
              <a:picLocks noChangeAspect="1"/>
            </p:cNvPicPr>
            <p:nvPr/>
          </p:nvPicPr>
          <p:blipFill>
            <a:blip r:embed="rId21" cstate="screen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330" b="99010" l="806" r="986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4576" y="3420458"/>
              <a:ext cx="1486118" cy="121046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2369648" y="3742575"/>
              <a:ext cx="13133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Whitespace</a:t>
              </a:r>
            </a:p>
            <a:p>
              <a:r>
                <a:rPr lang="en-US" b="1" dirty="0" smtClean="0"/>
                <a:t>     Device</a:t>
              </a:r>
              <a:endParaRPr lang="en-US" b="1" dirty="0"/>
            </a:p>
          </p:txBody>
        </p:sp>
      </p:grpSp>
      <p:sp>
        <p:nvSpPr>
          <p:cNvPr id="44" name="Oval 43"/>
          <p:cNvSpPr/>
          <p:nvPr/>
        </p:nvSpPr>
        <p:spPr>
          <a:xfrm>
            <a:off x="1353392" y="4140470"/>
            <a:ext cx="2102481" cy="473068"/>
          </a:xfrm>
          <a:prstGeom prst="ellipse">
            <a:avLst/>
          </a:prstGeom>
          <a:solidFill>
            <a:schemeClr val="bg1">
              <a:lumMod val="50000"/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6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02"/>
    </mc:Choice>
    <mc:Fallback xmlns="">
      <p:transition xmlns:p14="http://schemas.microsoft.com/office/powerpoint/2010/main" spd="slow" advTm="673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23177 0.0027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7" grpId="0" animBg="1"/>
      <p:bldP spid="25" grpId="0" animBg="1"/>
      <p:bldP spid="42" grpId="0" animBg="1"/>
      <p:bldP spid="42" grpId="1" animBg="1"/>
      <p:bldP spid="60" grpId="0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-537885" y="3590095"/>
            <a:ext cx="2857500" cy="2857500"/>
            <a:chOff x="-863068" y="3590095"/>
            <a:chExt cx="2857500" cy="2857500"/>
          </a:xfrm>
        </p:grpSpPr>
        <p:pic>
          <p:nvPicPr>
            <p:cNvPr id="31" name="Picture 30" descr="tv_tower.jpe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0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63068" y="3590095"/>
              <a:ext cx="2857500" cy="28575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-190394" y="4267120"/>
              <a:ext cx="7933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    TV </a:t>
              </a:r>
            </a:p>
            <a:p>
              <a:r>
                <a:rPr lang="en-US" b="1" dirty="0" smtClean="0"/>
                <a:t>Tower</a:t>
              </a:r>
              <a:endParaRPr lang="en-US" b="1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761988" y="3590095"/>
            <a:ext cx="3323931" cy="2882877"/>
            <a:chOff x="-761988" y="3590095"/>
            <a:chExt cx="3323931" cy="28828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61988" y="3590095"/>
              <a:ext cx="3323931" cy="2882877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-29838" y="4246800"/>
              <a:ext cx="9669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Leakage</a:t>
              </a:r>
            </a:p>
            <a:p>
              <a:r>
                <a:rPr lang="en-US" b="1" dirty="0" smtClean="0"/>
                <a:t> Source</a:t>
              </a:r>
              <a:endParaRPr lang="en-US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66118" y="5543175"/>
            <a:ext cx="7401729" cy="801511"/>
            <a:chOff x="854100" y="3207512"/>
            <a:chExt cx="7401729" cy="801511"/>
          </a:xfrm>
        </p:grpSpPr>
        <p:grpSp>
          <p:nvGrpSpPr>
            <p:cNvPr id="39" name="Group 38"/>
            <p:cNvGrpSpPr/>
            <p:nvPr/>
          </p:nvGrpSpPr>
          <p:grpSpPr>
            <a:xfrm>
              <a:off x="854100" y="3207512"/>
              <a:ext cx="7401729" cy="801511"/>
              <a:chOff x="461939" y="2712306"/>
              <a:chExt cx="7401729" cy="801511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461939" y="2712306"/>
                <a:ext cx="7401729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61939" y="3513817"/>
                <a:ext cx="7401729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461939" y="3118706"/>
                <a:ext cx="7401729" cy="28222"/>
              </a:xfrm>
              <a:prstGeom prst="line">
                <a:avLst/>
              </a:prstGeom>
              <a:ln w="38100" cmpd="sng">
                <a:solidFill>
                  <a:srgbClr val="FFCC66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/>
            <p:cNvSpPr/>
            <p:nvPr/>
          </p:nvSpPr>
          <p:spPr>
            <a:xfrm>
              <a:off x="2527737" y="3427049"/>
              <a:ext cx="156308" cy="15630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195079" y="3433757"/>
              <a:ext cx="156308" cy="15630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461" y="3125283"/>
            <a:ext cx="3942315" cy="3137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V-Scope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118" y="2541508"/>
            <a:ext cx="684379" cy="765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1865" y="2467534"/>
            <a:ext cx="1449523" cy="874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0144" y="2621983"/>
            <a:ext cx="1559336" cy="567970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893181"/>
              </p:ext>
            </p:extLst>
          </p:nvPr>
        </p:nvGraphicFramePr>
        <p:xfrm>
          <a:off x="388619" y="1481664"/>
          <a:ext cx="2735445" cy="85807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65562"/>
                <a:gridCol w="605302"/>
                <a:gridCol w="769239"/>
                <a:gridCol w="895342"/>
              </a:tblGrid>
              <a:tr h="2860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Loc</a:t>
                      </a:r>
                      <a:endParaRPr lang="en-US" sz="1400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Signal</a:t>
                      </a:r>
                      <a:endParaRPr lang="en-US" sz="1400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Database</a:t>
                      </a:r>
                      <a:endParaRPr lang="en-US" sz="1400" dirty="0"/>
                    </a:p>
                  </a:txBody>
                  <a:tcPr marL="70527" marR="70527" marT="35263" marB="35263"/>
                </a:tc>
              </a:tr>
              <a:tr h="28602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TV</a:t>
                      </a:r>
                      <a:endParaRPr lang="en-US" sz="1400" b="1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-60 dBm</a:t>
                      </a:r>
                      <a:endParaRPr lang="en-US" sz="1400" b="1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Occupied</a:t>
                      </a:r>
                      <a:endParaRPr lang="en-US" sz="1400" b="1" dirty="0"/>
                    </a:p>
                  </a:txBody>
                  <a:tcPr marL="70527" marR="70527" marT="35263" marB="35263"/>
                </a:tc>
              </a:tr>
              <a:tr h="286026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70527" marR="70527" marT="35263" marB="35263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0527" marR="70527" marT="35263" marB="35263"/>
                </a:tc>
              </a:tr>
            </a:tbl>
          </a:graphicData>
        </a:graphic>
      </p:graphicFrame>
      <p:cxnSp>
        <p:nvCxnSpPr>
          <p:cNvPr id="22" name="Straight Arrow Connector 21"/>
          <p:cNvCxnSpPr/>
          <p:nvPr/>
        </p:nvCxnSpPr>
        <p:spPr>
          <a:xfrm flipV="1">
            <a:off x="2050497" y="2924435"/>
            <a:ext cx="2180519" cy="0"/>
          </a:xfrm>
          <a:prstGeom prst="straightConnector1">
            <a:avLst/>
          </a:prstGeom>
          <a:ln w="38100" cmpd="sng">
            <a:solidFill>
              <a:schemeClr val="accent1">
                <a:lumMod val="7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371626" y="2882036"/>
            <a:ext cx="2019258" cy="0"/>
          </a:xfrm>
          <a:prstGeom prst="straightConnector1">
            <a:avLst/>
          </a:prstGeom>
          <a:ln w="38100" cmpd="sng">
            <a:solidFill>
              <a:schemeClr val="accent1">
                <a:lumMod val="75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43468" y="2031517"/>
            <a:ext cx="1821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 2          TV       -70 dBm</a:t>
            </a:r>
            <a:endParaRPr lang="en-US" sz="1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238066" y="2019188"/>
            <a:ext cx="879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Occupied</a:t>
            </a:r>
            <a:endParaRPr lang="en-US" sz="1400" b="1" dirty="0"/>
          </a:p>
        </p:txBody>
      </p:sp>
      <p:sp>
        <p:nvSpPr>
          <p:cNvPr id="43" name="Rounded Rectangle 42"/>
          <p:cNvSpPr/>
          <p:nvPr/>
        </p:nvSpPr>
        <p:spPr>
          <a:xfrm flipH="1">
            <a:off x="3466268" y="3681678"/>
            <a:ext cx="1885048" cy="5298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Loc2, TV, -70dBm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 flipH="1">
            <a:off x="7157524" y="2026417"/>
            <a:ext cx="1773560" cy="52987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Loc2, Occupied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1705" y="3220763"/>
            <a:ext cx="162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V-Scope Server</a:t>
            </a:r>
            <a:endParaRPr lang="en-US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7594402" y="3125028"/>
            <a:ext cx="108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Database</a:t>
            </a:r>
            <a:endParaRPr lang="en-US" b="1" dirty="0"/>
          </a:p>
        </p:txBody>
      </p:sp>
      <p:sp>
        <p:nvSpPr>
          <p:cNvPr id="20" name="Right Arrow 19"/>
          <p:cNvSpPr/>
          <p:nvPr/>
        </p:nvSpPr>
        <p:spPr>
          <a:xfrm>
            <a:off x="3211220" y="1728308"/>
            <a:ext cx="373043" cy="373043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560678" y="1322002"/>
            <a:ext cx="1540923" cy="1243658"/>
            <a:chOff x="3292310" y="1322002"/>
            <a:chExt cx="1540923" cy="1243658"/>
          </a:xfrm>
        </p:grpSpPr>
        <p:sp>
          <p:nvSpPr>
            <p:cNvPr id="23" name="TextBox 22"/>
            <p:cNvSpPr txBox="1"/>
            <p:nvPr/>
          </p:nvSpPr>
          <p:spPr>
            <a:xfrm>
              <a:off x="3717170" y="2227106"/>
              <a:ext cx="9179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Distance</a:t>
              </a:r>
              <a:endParaRPr lang="en-US" sz="16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400000" flipV="1">
              <a:off x="2969805" y="1690721"/>
              <a:ext cx="983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Path Loss</a:t>
              </a:r>
              <a:endParaRPr lang="en-US" sz="1600" b="1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884" y="1322002"/>
              <a:ext cx="1276349" cy="109142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115239" y="2418865"/>
            <a:ext cx="1008826" cy="421257"/>
            <a:chOff x="457200" y="5285722"/>
            <a:chExt cx="1268955" cy="529879"/>
          </a:xfrm>
        </p:grpSpPr>
        <p:sp>
          <p:nvSpPr>
            <p:cNvPr id="27" name="Rounded Rectangle 26"/>
            <p:cNvSpPr/>
            <p:nvPr/>
          </p:nvSpPr>
          <p:spPr>
            <a:xfrm flipH="1">
              <a:off x="457200" y="5285722"/>
              <a:ext cx="1268955" cy="52987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2222" y="5401796"/>
              <a:ext cx="807337" cy="244079"/>
            </a:xfrm>
            <a:prstGeom prst="rect">
              <a:avLst/>
            </a:prstGeom>
          </p:spPr>
        </p:pic>
      </p:grpSp>
      <p:sp>
        <p:nvSpPr>
          <p:cNvPr id="60" name="Oval 59"/>
          <p:cNvSpPr/>
          <p:nvPr/>
        </p:nvSpPr>
        <p:spPr>
          <a:xfrm>
            <a:off x="2661400" y="5678984"/>
            <a:ext cx="1627892" cy="366283"/>
          </a:xfrm>
          <a:prstGeom prst="ellipse">
            <a:avLst/>
          </a:prstGeom>
          <a:solidFill>
            <a:srgbClr val="FF6666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8091" y="593941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Loc3</a:t>
            </a:r>
            <a:endParaRPr lang="en-US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485984" y="5931558"/>
            <a:ext cx="61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Loc4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964160" y="3712100"/>
            <a:ext cx="2713865" cy="1966884"/>
            <a:chOff x="724374" y="3756986"/>
            <a:chExt cx="2767480" cy="1966884"/>
          </a:xfrm>
        </p:grpSpPr>
        <p:cxnSp>
          <p:nvCxnSpPr>
            <p:cNvPr id="7" name="Straight Arrow Connector 6"/>
            <p:cNvCxnSpPr>
              <a:endCxn id="60" idx="0"/>
            </p:cNvCxnSpPr>
            <p:nvPr/>
          </p:nvCxnSpPr>
          <p:spPr>
            <a:xfrm>
              <a:off x="724374" y="3756986"/>
              <a:ext cx="2767480" cy="196688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323" y="4395085"/>
              <a:ext cx="799605" cy="241741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3863405" y="4534388"/>
            <a:ext cx="2762377" cy="1235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636453" y="1300025"/>
            <a:ext cx="1465148" cy="121111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211019" y="5949575"/>
            <a:ext cx="61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Loc1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1882847" y="594487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Loc2</a:t>
            </a:r>
            <a:endParaRPr lang="en-US" b="1" dirty="0"/>
          </a:p>
        </p:txBody>
      </p:sp>
      <p:sp>
        <p:nvSpPr>
          <p:cNvPr id="54" name="Oval 53"/>
          <p:cNvSpPr/>
          <p:nvPr/>
        </p:nvSpPr>
        <p:spPr>
          <a:xfrm>
            <a:off x="1424576" y="5768542"/>
            <a:ext cx="156308" cy="1563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091918" y="5765090"/>
            <a:ext cx="156308" cy="1563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035132" y="5674918"/>
            <a:ext cx="1627892" cy="366283"/>
          </a:xfrm>
          <a:prstGeom prst="ellipse">
            <a:avLst/>
          </a:prstGeom>
          <a:solidFill>
            <a:schemeClr val="bg1">
              <a:lumMod val="50000"/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035132" y="3795828"/>
            <a:ext cx="847715" cy="1879090"/>
            <a:chOff x="1035132" y="3795828"/>
            <a:chExt cx="847715" cy="1879090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1035132" y="3795828"/>
              <a:ext cx="847715" cy="1879090"/>
            </a:xfrm>
            <a:prstGeom prst="straightConnector1">
              <a:avLst/>
            </a:prstGeom>
            <a:ln w="38100" cmpd="sng">
              <a:solidFill>
                <a:srgbClr val="0080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00000">
              <a:off x="1323525" y="4630926"/>
              <a:ext cx="730908" cy="280465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970520" y="3799894"/>
            <a:ext cx="994738" cy="1879090"/>
            <a:chOff x="1970520" y="3799894"/>
            <a:chExt cx="994738" cy="1879090"/>
          </a:xfrm>
        </p:grpSpPr>
        <p:cxnSp>
          <p:nvCxnSpPr>
            <p:cNvPr id="70" name="Straight Arrow Connector 69"/>
            <p:cNvCxnSpPr/>
            <p:nvPr/>
          </p:nvCxnSpPr>
          <p:spPr>
            <a:xfrm flipH="1">
              <a:off x="1970520" y="3799894"/>
              <a:ext cx="267546" cy="1879090"/>
            </a:xfrm>
            <a:prstGeom prst="straightConnector1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8628" y="4866100"/>
              <a:ext cx="806630" cy="30952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424576" y="3420458"/>
            <a:ext cx="2099831" cy="1220627"/>
            <a:chOff x="1424576" y="3420458"/>
            <a:chExt cx="2099831" cy="1220627"/>
          </a:xfrm>
        </p:grpSpPr>
        <p:pic>
          <p:nvPicPr>
            <p:cNvPr id="50" name="Picture 49" descr="Screen Shot 2013-02-14 at 9.34.37 PM.png"/>
            <p:cNvPicPr>
              <a:picLocks noChangeAspect="1"/>
            </p:cNvPicPr>
            <p:nvPr/>
          </p:nvPicPr>
          <p:blipFill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30" b="99010" l="806" r="986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4576" y="3420458"/>
              <a:ext cx="1486118" cy="1210468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2211052" y="3994754"/>
              <a:ext cx="13133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Whitespace</a:t>
              </a:r>
            </a:p>
            <a:p>
              <a:r>
                <a:rPr lang="en-US" b="1" dirty="0" smtClean="0"/>
                <a:t>     Device</a:t>
              </a:r>
              <a:endParaRPr lang="en-US" b="1" dirty="0"/>
            </a:p>
          </p:txBody>
        </p:sp>
      </p:grpSp>
      <p:pic>
        <p:nvPicPr>
          <p:cNvPr id="16" name="Picture 15" descr="location.jpe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59" y="2258642"/>
            <a:ext cx="639684" cy="582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4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83"/>
    </mc:Choice>
    <mc:Fallback xmlns="">
      <p:transition xmlns:p14="http://schemas.microsoft.com/office/powerpoint/2010/main" spd="slow" advTm="6618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998 -0.15099 " pathEditMode="relative" ptsTypes="AA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03 -0.1459 L -0.25768 -0.1459 " pathEditMode="relative" ptsTypes="AA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624E-6 -2.49189E-6 L -0.6953 0.0053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4022E-6 -8.84669E-7 L 0.59969 -0.00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59982 -0.00416 " pathEditMode="relative" ptsTypes="AA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43" grpId="0" animBg="1"/>
      <p:bldP spid="43" grpId="1" animBg="1"/>
      <p:bldP spid="43" grpId="2" animBg="1"/>
      <p:bldP spid="43" grpId="3" animBg="1"/>
      <p:bldP spid="49" grpId="0" animBg="1"/>
      <p:bldP spid="49" grpId="1" animBg="1"/>
      <p:bldP spid="49" grpId="2" animBg="1"/>
      <p:bldP spid="20" grpId="0" animBg="1"/>
      <p:bldP spid="60" grpId="0" animBg="1"/>
      <p:bldP spid="6" grpId="0" animBg="1"/>
      <p:bldP spid="48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349440" y="1247092"/>
            <a:ext cx="6307576" cy="5300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FCC requires to detect primary signal up to </a:t>
            </a:r>
            <a:r>
              <a:rPr lang="en-US" sz="2200" b="1" dirty="0" smtClean="0">
                <a:solidFill>
                  <a:srgbClr val="FF0000"/>
                </a:solidFill>
              </a:rPr>
              <a:t>-114dBm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32" name="Picture 31" descr="tv_thresh_no_label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387" y="2103121"/>
            <a:ext cx="2853609" cy="1997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 in Detecting Primary Signals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1245625" y="1554169"/>
            <a:ext cx="4040188" cy="63976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Strong Signals (-60dBm)</a:t>
            </a:r>
            <a:endParaRPr lang="en-US" sz="220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"/>
          </p:nvPr>
        </p:nvSpPr>
        <p:spPr>
          <a:xfrm>
            <a:off x="4991408" y="1556501"/>
            <a:ext cx="4041775" cy="63976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Weak Signals (-114dBm)</a:t>
            </a:r>
            <a:endParaRPr lang="en-US" sz="2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17</a:t>
            </a:fld>
            <a:endParaRPr lang="en-US"/>
          </a:p>
        </p:txBody>
      </p:sp>
      <p:pic>
        <p:nvPicPr>
          <p:cNvPr id="34" name="Picture 33" descr="mic_thresh_no_label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387" y="4224487"/>
            <a:ext cx="2906899" cy="2034829"/>
          </a:xfrm>
          <a:prstGeom prst="rect">
            <a:avLst/>
          </a:prstGeom>
        </p:spPr>
      </p:pic>
      <p:pic>
        <p:nvPicPr>
          <p:cNvPr id="35" name="Picture 34" descr="confused-ma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989" y="4332640"/>
            <a:ext cx="672811" cy="1229502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6477667" y="3949594"/>
            <a:ext cx="2679161" cy="3630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Where are the features?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364385" y="1247092"/>
            <a:ext cx="6233349" cy="5300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Detect primary signals based on features</a:t>
            </a:r>
            <a:endParaRPr lang="en-US" sz="2200" b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1816" y="2086955"/>
            <a:ext cx="3851480" cy="4160604"/>
            <a:chOff x="181816" y="2086955"/>
            <a:chExt cx="3851480" cy="4160604"/>
          </a:xfrm>
        </p:grpSpPr>
        <p:sp>
          <p:nvSpPr>
            <p:cNvPr id="26" name="Rounded Rectangle 25"/>
            <p:cNvSpPr/>
            <p:nvPr/>
          </p:nvSpPr>
          <p:spPr>
            <a:xfrm>
              <a:off x="181816" y="2665311"/>
              <a:ext cx="820058" cy="552963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TV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86811" y="4803058"/>
              <a:ext cx="820058" cy="552963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MIC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7453" y="4206470"/>
              <a:ext cx="2915843" cy="20410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9795" y="2086955"/>
              <a:ext cx="2893501" cy="202545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779744" y="2111528"/>
            <a:ext cx="776133" cy="369332"/>
            <a:chOff x="1779744" y="2111528"/>
            <a:chExt cx="776133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930849" y="2111528"/>
              <a:ext cx="625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Pilot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1779744" y="2304617"/>
              <a:ext cx="222379" cy="1293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052521" y="4233450"/>
            <a:ext cx="818443" cy="369332"/>
            <a:chOff x="3052521" y="4233450"/>
            <a:chExt cx="818443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3207839" y="4233450"/>
              <a:ext cx="66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Tone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3052521" y="4444973"/>
              <a:ext cx="23899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7782944" y="5660683"/>
            <a:ext cx="122154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32768 FFTs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over 6MHz</a:t>
            </a:r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30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03"/>
    </mc:Choice>
    <mc:Fallback xmlns="">
      <p:transition xmlns:p14="http://schemas.microsoft.com/office/powerpoint/2010/main" spd="slow" advTm="427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9" grpId="0" build="p"/>
      <p:bldP spid="20" grpId="0" build="p"/>
      <p:bldP spid="37" grpId="0" animBg="1"/>
      <p:bldP spid="15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xis_graff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639" y="2711149"/>
            <a:ext cx="4973456" cy="2942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 of Zoom-in Capture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29906" y="4789233"/>
            <a:ext cx="3155979" cy="513108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725313" y="4827717"/>
            <a:ext cx="0" cy="513108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3506342" y="4802061"/>
            <a:ext cx="1579543" cy="525936"/>
            <a:chOff x="4424515" y="5208039"/>
            <a:chExt cx="1579543" cy="525936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4424515" y="5208039"/>
              <a:ext cx="0" cy="513108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219925" y="5220867"/>
              <a:ext cx="0" cy="513108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004058" y="5208039"/>
              <a:ext cx="0" cy="513108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2334467" y="3057496"/>
            <a:ext cx="2371848" cy="2270501"/>
            <a:chOff x="3252640" y="3463474"/>
            <a:chExt cx="2371848" cy="2270501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3252640" y="3463474"/>
              <a:ext cx="0" cy="22576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033670" y="3463474"/>
              <a:ext cx="0" cy="22705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829079" y="3463474"/>
              <a:ext cx="0" cy="22705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624488" y="3463474"/>
              <a:ext cx="0" cy="22576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660127" y="532845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20MHz</a:t>
            </a:r>
            <a:endParaRPr lang="en-US" b="1" dirty="0"/>
          </a:p>
        </p:txBody>
      </p:sp>
      <p:sp>
        <p:nvSpPr>
          <p:cNvPr id="50" name="Rectangle 49"/>
          <p:cNvSpPr/>
          <p:nvPr/>
        </p:nvSpPr>
        <p:spPr>
          <a:xfrm>
            <a:off x="1929906" y="4789233"/>
            <a:ext cx="782578" cy="551592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2341211" y="4583991"/>
            <a:ext cx="2365104" cy="756834"/>
            <a:chOff x="3259384" y="4989969"/>
            <a:chExt cx="2365104" cy="756834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3259384" y="4989969"/>
              <a:ext cx="0" cy="756834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033670" y="4989969"/>
              <a:ext cx="0" cy="756834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829079" y="4989969"/>
              <a:ext cx="0" cy="756834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624488" y="4989969"/>
              <a:ext cx="0" cy="756834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4699203" y="5327610"/>
            <a:ext cx="74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  <a:r>
              <a:rPr lang="en-US" b="1" dirty="0" smtClean="0"/>
              <a:t>MHz</a:t>
            </a:r>
            <a:endParaRPr lang="en-US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4667828" y="2788112"/>
            <a:ext cx="95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FFT bins</a:t>
            </a:r>
            <a:endParaRPr lang="en-US" b="1" dirty="0"/>
          </a:p>
        </p:txBody>
      </p:sp>
      <p:sp>
        <p:nvSpPr>
          <p:cNvPr id="83" name="Rounded Rectangle 82"/>
          <p:cNvSpPr/>
          <p:nvPr/>
        </p:nvSpPr>
        <p:spPr>
          <a:xfrm>
            <a:off x="5828087" y="3349859"/>
            <a:ext cx="2041729" cy="887784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Reduce noise floor by 4x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941181" y="4802061"/>
            <a:ext cx="3155979" cy="513108"/>
          </a:xfrm>
          <a:prstGeom prst="rect">
            <a:avLst/>
          </a:prstGeom>
          <a:solidFill>
            <a:srgbClr val="7F7F7F">
              <a:alpha val="7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151891" y="1485270"/>
            <a:ext cx="6807953" cy="5300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Capture at a narrower band to reduce noise floor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8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42"/>
    </mc:Choice>
    <mc:Fallback xmlns="">
      <p:transition xmlns:p14="http://schemas.microsoft.com/office/powerpoint/2010/main" spd="slow" advTm="323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7 L 0.25755 -0.00301 " pathEditMode="relative" ptsTypes="AA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2" grpId="0"/>
      <p:bldP spid="32" grpId="1"/>
      <p:bldP spid="50" grpId="0" animBg="1"/>
      <p:bldP spid="50" grpId="1" animBg="1"/>
      <p:bldP spid="81" grpId="0"/>
      <p:bldP spid="82" grpId="0"/>
      <p:bldP spid="82" grpId="1"/>
      <p:bldP spid="83" grpId="0" animBg="1"/>
      <p:bldP spid="84" grpId="0" animBg="1"/>
      <p:bldP spid="8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50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Zoom-in Feature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pic>
        <p:nvPicPr>
          <p:cNvPr id="29" name="Picture 28" descr="tv_thresh_no_label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587" y="2099695"/>
            <a:ext cx="2853609" cy="1997527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204979" y="2591337"/>
            <a:ext cx="820058" cy="552963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TV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12807" y="4732510"/>
            <a:ext cx="820058" cy="552963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MIC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0" name="Picture 39" descr="mic_thresh_no_label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917" y="4249723"/>
            <a:ext cx="2853609" cy="1997526"/>
          </a:xfrm>
          <a:prstGeom prst="rect">
            <a:avLst/>
          </a:prstGeom>
        </p:spPr>
      </p:pic>
      <p:pic>
        <p:nvPicPr>
          <p:cNvPr id="12" name="Picture 11" descr="mic_zoom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703" y="4251473"/>
            <a:ext cx="2895887" cy="2027120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4286127" y="2579008"/>
            <a:ext cx="621085" cy="621085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4317483" y="4802324"/>
            <a:ext cx="621085" cy="621085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684" y="2120687"/>
            <a:ext cx="2791857" cy="19543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917640" y="2626913"/>
            <a:ext cx="843257" cy="373619"/>
            <a:chOff x="6917640" y="2626913"/>
            <a:chExt cx="843257" cy="373619"/>
          </a:xfrm>
        </p:grpSpPr>
        <p:sp>
          <p:nvSpPr>
            <p:cNvPr id="13" name="TextBox 12"/>
            <p:cNvSpPr txBox="1"/>
            <p:nvPr/>
          </p:nvSpPr>
          <p:spPr>
            <a:xfrm>
              <a:off x="6917640" y="2626913"/>
              <a:ext cx="60056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rgbClr val="FF0000"/>
                  </a:solidFill>
                </a:rPr>
                <a:t>Pilot</a:t>
              </a:r>
              <a:endParaRPr lang="en-US" sz="17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445004" y="2796565"/>
              <a:ext cx="315893" cy="2039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>
            <a:off x="1694789" y="2235314"/>
            <a:ext cx="214796" cy="1483379"/>
          </a:xfrm>
          <a:prstGeom prst="rect">
            <a:avLst/>
          </a:prstGeom>
          <a:solidFill>
            <a:srgbClr val="7F7F7F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909585" y="2282533"/>
            <a:ext cx="1916630" cy="353943"/>
            <a:chOff x="1909585" y="2282533"/>
            <a:chExt cx="1916630" cy="353943"/>
          </a:xfrm>
        </p:grpSpPr>
        <p:sp>
          <p:nvSpPr>
            <p:cNvPr id="48" name="TextBox 47"/>
            <p:cNvSpPr txBox="1"/>
            <p:nvPr/>
          </p:nvSpPr>
          <p:spPr>
            <a:xfrm>
              <a:off x="2218082" y="2282533"/>
              <a:ext cx="160813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rgbClr val="FF0000"/>
                  </a:solidFill>
                </a:rPr>
                <a:t>Pilot Frequency</a:t>
              </a:r>
              <a:endParaRPr lang="en-US" sz="17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>
              <a:off x="1909585" y="2485161"/>
              <a:ext cx="35981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2935643" y="4385342"/>
            <a:ext cx="214796" cy="1483379"/>
          </a:xfrm>
          <a:prstGeom prst="rect">
            <a:avLst/>
          </a:prstGeom>
          <a:solidFill>
            <a:srgbClr val="7F7F7F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631683" y="4279591"/>
            <a:ext cx="1620957" cy="452919"/>
            <a:chOff x="1631683" y="4279591"/>
            <a:chExt cx="1620957" cy="452919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2549610" y="4587551"/>
              <a:ext cx="502339" cy="1449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631683" y="4279591"/>
              <a:ext cx="162095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</a:rPr>
                <a:t>Peak Frequency</a:t>
              </a:r>
              <a:endParaRPr lang="en-US" sz="17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671945" y="61622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5840" y="2133306"/>
            <a:ext cx="1159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Zoom-in</a:t>
            </a:r>
            <a:endParaRPr lang="en-US" sz="22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1694789" y="3007852"/>
            <a:ext cx="6360550" cy="278352"/>
            <a:chOff x="1694789" y="3007852"/>
            <a:chExt cx="6360550" cy="278352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694789" y="3007852"/>
              <a:ext cx="63550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700259" y="3286204"/>
              <a:ext cx="63550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8005523" y="2827387"/>
            <a:ext cx="1214564" cy="615553"/>
            <a:chOff x="8005523" y="2827387"/>
            <a:chExt cx="1214564" cy="615553"/>
          </a:xfrm>
        </p:grpSpPr>
        <p:sp>
          <p:nvSpPr>
            <p:cNvPr id="53" name="TextBox 52"/>
            <p:cNvSpPr txBox="1"/>
            <p:nvPr/>
          </p:nvSpPr>
          <p:spPr>
            <a:xfrm>
              <a:off x="8005523" y="2827387"/>
              <a:ext cx="121456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</a:rPr>
                <a:t>12dB lower</a:t>
              </a:r>
            </a:p>
            <a:p>
              <a:pPr algn="ctr"/>
              <a:r>
                <a:rPr lang="en-US" sz="1700" b="1" dirty="0" smtClean="0">
                  <a:solidFill>
                    <a:srgbClr val="FF0000"/>
                  </a:solidFill>
                </a:rPr>
                <a:t>noise floor</a:t>
              </a:r>
              <a:endParaRPr lang="en-US" sz="17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8028876" y="2975848"/>
              <a:ext cx="0" cy="33690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713374" y="4842409"/>
            <a:ext cx="2131426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694789" y="3200093"/>
            <a:ext cx="2131426" cy="505843"/>
            <a:chOff x="1694789" y="3200093"/>
            <a:chExt cx="2131426" cy="505843"/>
          </a:xfrm>
        </p:grpSpPr>
        <p:sp>
          <p:nvSpPr>
            <p:cNvPr id="37" name="Rectangle 36"/>
            <p:cNvSpPr/>
            <p:nvPr/>
          </p:nvSpPr>
          <p:spPr>
            <a:xfrm>
              <a:off x="1694789" y="3200093"/>
              <a:ext cx="2131426" cy="505843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2722" y="3348004"/>
              <a:ext cx="958994" cy="232256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1700258" y="5354702"/>
            <a:ext cx="2144541" cy="505843"/>
            <a:chOff x="1005087" y="4721454"/>
            <a:chExt cx="2083270" cy="505843"/>
          </a:xfrm>
        </p:grpSpPr>
        <p:sp>
          <p:nvSpPr>
            <p:cNvPr id="57" name="Rectangle 56"/>
            <p:cNvSpPr/>
            <p:nvPr/>
          </p:nvSpPr>
          <p:spPr>
            <a:xfrm>
              <a:off x="1005087" y="4721454"/>
              <a:ext cx="2083270" cy="505843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 descr="latex-image-1.pdf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8295" y="4873827"/>
              <a:ext cx="1045434" cy="211820"/>
            </a:xfrm>
            <a:prstGeom prst="rect">
              <a:avLst/>
            </a:prstGeom>
          </p:spPr>
        </p:pic>
      </p:grpSp>
      <p:pic>
        <p:nvPicPr>
          <p:cNvPr id="59" name="Picture 58" descr="latex-image-1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855" y="4574250"/>
            <a:ext cx="1099240" cy="214318"/>
          </a:xfrm>
          <a:prstGeom prst="rect">
            <a:avLst/>
          </a:prstGeom>
        </p:spPr>
      </p:pic>
      <p:sp>
        <p:nvSpPr>
          <p:cNvPr id="60" name="Rounded Rectangle 59"/>
          <p:cNvSpPr/>
          <p:nvPr/>
        </p:nvSpPr>
        <p:spPr>
          <a:xfrm>
            <a:off x="1631683" y="3792339"/>
            <a:ext cx="6233349" cy="5300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Use feature power to estimate total power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601863" y="1417638"/>
            <a:ext cx="6807953" cy="5300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Capture at a narrower band to reduce noise floor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215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0"/>
    </mc:Choice>
    <mc:Fallback xmlns="">
      <p:transition xmlns:p14="http://schemas.microsoft.com/office/powerpoint/2010/main" spd="slow" advTm="3851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 animBg="1"/>
      <p:bldP spid="47" grpId="0" animBg="1"/>
      <p:bldP spid="52" grpId="0" animBg="1"/>
      <p:bldP spid="43" grpId="0" animBg="1"/>
      <p:bldP spid="7" grpId="0"/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New Opportunity in TV Whitespaces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pic>
        <p:nvPicPr>
          <p:cNvPr id="6" name="Picture 5" descr="spectrum_1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21" y="2145349"/>
            <a:ext cx="2621844" cy="183673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39" y="3333082"/>
            <a:ext cx="8531285" cy="2878853"/>
            <a:chOff x="354325" y="3015749"/>
            <a:chExt cx="8531285" cy="2878853"/>
          </a:xfrm>
        </p:grpSpPr>
        <p:pic>
          <p:nvPicPr>
            <p:cNvPr id="12" name="Picture 11" descr="Screen Shot 2013-02-18 at 11.18.31 PM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399" l="168" r="994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178" y="4917713"/>
              <a:ext cx="1748426" cy="976889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54325" y="3015749"/>
              <a:ext cx="8531285" cy="2878853"/>
              <a:chOff x="382547" y="2913125"/>
              <a:chExt cx="8531285" cy="2878853"/>
            </a:xfrm>
          </p:grpSpPr>
          <p:pic>
            <p:nvPicPr>
              <p:cNvPr id="13" name="Picture 12" descr="phone_1.pn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041" b="99490" l="4889" r="98667">
                            <a14:foregroundMark x1="77778" y1="14286" x2="77778" y2="14286"/>
                            <a14:foregroundMark x1="78222" y1="18112" x2="78222" y2="18112"/>
                            <a14:foregroundMark x1="80444" y1="18622" x2="80444" y2="18622"/>
                            <a14:foregroundMark x1="80444" y1="18622" x2="80444" y2="19388"/>
                            <a14:foregroundMark x1="80444" y1="27041" x2="80444" y2="27041"/>
                            <a14:foregroundMark x1="89333" y1="53316" x2="89333" y2="53316"/>
                            <a14:foregroundMark x1="87111" y1="51020" x2="87111" y2="51020"/>
                            <a14:foregroundMark x1="89778" y1="57143" x2="89778" y2="57143"/>
                            <a14:foregroundMark x1="88889" y1="63776" x2="88889" y2="63776"/>
                            <a14:foregroundMark x1="91111" y1="70663" x2="91111" y2="70663"/>
                            <a14:foregroundMark x1="81333" y1="20663" x2="81333" y2="20663"/>
                            <a14:foregroundMark x1="82667" y1="24745" x2="82667" y2="24745"/>
                            <a14:foregroundMark x1="82667" y1="22194" x2="82667" y2="22194"/>
                            <a14:foregroundMark x1="91556" y1="60459" x2="91556" y2="60459"/>
                            <a14:foregroundMark x1="85778" y1="45153" x2="85778" y2="45153"/>
                            <a14:foregroundMark x1="86667" y1="46429" x2="86667" y2="46429"/>
                            <a14:foregroundMark x1="84444" y1="41582" x2="84444" y2="41582"/>
                            <a14:foregroundMark x1="84444" y1="29847" x2="84444" y2="29847"/>
                            <a14:foregroundMark x1="84889" y1="32653" x2="84889" y2="32653"/>
                            <a14:foregroundMark x1="87111" y1="41582" x2="87111" y2="415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61738" y="4016571"/>
                <a:ext cx="398627" cy="694497"/>
              </a:xfrm>
              <a:prstGeom prst="rect">
                <a:avLst/>
              </a:prstGeom>
            </p:spPr>
          </p:pic>
          <p:pic>
            <p:nvPicPr>
              <p:cNvPr id="14" name="Picture 13" descr="Screen Shot 2013-02-18 at 11.16.51 PM.png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852" b="98889" l="971" r="98544">
                            <a14:foregroundMark x1="7767" y1="5926" x2="7767" y2="5926"/>
                            <a14:foregroundMark x1="31553" y1="5926" x2="31553" y2="5926"/>
                            <a14:foregroundMark x1="60680" y1="7778" x2="60680" y2="7778"/>
                            <a14:foregroundMark x1="84951" y1="7778" x2="84951" y2="7778"/>
                            <a14:foregroundMark x1="92233" y1="10741" x2="92233" y2="10741"/>
                            <a14:foregroundMark x1="92718" y1="19630" x2="92718" y2="19630"/>
                            <a14:foregroundMark x1="91748" y1="26296" x2="91748" y2="28889"/>
                            <a14:foregroundMark x1="92233" y1="41111" x2="92718" y2="42222"/>
                            <a14:foregroundMark x1="95631" y1="50370" x2="95631" y2="51481"/>
                            <a14:foregroundMark x1="95631" y1="60000" x2="95631" y2="60000"/>
                            <a14:foregroundMark x1="93204" y1="75185" x2="93204" y2="75185"/>
                            <a14:foregroundMark x1="93204" y1="3333" x2="93204" y2="3333"/>
                            <a14:foregroundMark x1="80097" y1="4815" x2="80097" y2="4815"/>
                            <a14:foregroundMark x1="52427" y1="8519" x2="52427" y2="8519"/>
                            <a14:foregroundMark x1="28641" y1="7037" x2="28641" y2="7037"/>
                            <a14:foregroundMark x1="8738" y1="4074" x2="8738" y2="4074"/>
                            <a14:foregroundMark x1="3883" y1="15926" x2="3883" y2="15926"/>
                            <a14:foregroundMark x1="3883" y1="31852" x2="3883" y2="31852"/>
                            <a14:foregroundMark x1="3398" y1="18889" x2="3398" y2="18889"/>
                            <a14:foregroundMark x1="6796" y1="36296" x2="6796" y2="36296"/>
                            <a14:foregroundMark x1="6796" y1="48889" x2="6796" y2="48889"/>
                            <a14:foregroundMark x1="3883" y1="60370" x2="3883" y2="60370"/>
                            <a14:foregroundMark x1="5825" y1="77778" x2="5825" y2="77778"/>
                            <a14:foregroundMark x1="9223" y1="84444" x2="9223" y2="84444"/>
                            <a14:foregroundMark x1="5340" y1="87778" x2="5340" y2="87778"/>
                            <a14:foregroundMark x1="7282" y1="92593" x2="7282" y2="92593"/>
                            <a14:foregroundMark x1="10680" y1="94815" x2="10680" y2="94815"/>
                            <a14:foregroundMark x1="20388" y1="93333" x2="20388" y2="93333"/>
                            <a14:foregroundMark x1="36408" y1="93704" x2="36408" y2="93704"/>
                            <a14:foregroundMark x1="42233" y1="93333" x2="42233" y2="93333"/>
                            <a14:foregroundMark x1="60680" y1="92222" x2="60680" y2="92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67008" y="3607636"/>
                <a:ext cx="850191" cy="1114328"/>
              </a:xfrm>
              <a:prstGeom prst="rect">
                <a:avLst/>
              </a:prstGeom>
            </p:spPr>
          </p:pic>
          <p:sp>
            <p:nvSpPr>
              <p:cNvPr id="15" name="Oval 14"/>
              <p:cNvSpPr/>
              <p:nvPr/>
            </p:nvSpPr>
            <p:spPr>
              <a:xfrm>
                <a:off x="382547" y="4016571"/>
                <a:ext cx="8531285" cy="1775407"/>
              </a:xfrm>
              <a:prstGeom prst="ellipse">
                <a:avLst/>
              </a:prstGeom>
              <a:solidFill>
                <a:schemeClr val="bg1">
                  <a:lumMod val="50000"/>
                  <a:alpha val="3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 descr="Screen Shot 2013-02-14 at 9.34.37 PM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30" b="99010" l="806" r="986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5390" y="2913125"/>
                <a:ext cx="2400736" cy="1955439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200087" y="4722189"/>
                <a:ext cx="22163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TV Whitespaces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3159782" y="2104988"/>
            <a:ext cx="5897631" cy="64633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FCC OPENS TELEVISION WHITESPACES FOR UNLICENSED USE</a:t>
            </a:r>
          </a:p>
          <a:p>
            <a:r>
              <a:rPr lang="en-US" dirty="0"/>
              <a:t>	</a:t>
            </a:r>
            <a:r>
              <a:rPr lang="en-US" dirty="0" smtClean="0"/>
              <a:t>							         November, 2008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4470983" y="2768303"/>
            <a:ext cx="3283112" cy="2466744"/>
            <a:chOff x="4470983" y="2768303"/>
            <a:chExt cx="3283112" cy="2466744"/>
          </a:xfrm>
        </p:grpSpPr>
        <p:pic>
          <p:nvPicPr>
            <p:cNvPr id="43" name="Picture 42" descr="rss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406" b="98762" l="625" r="98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8067" y="4107591"/>
              <a:ext cx="378866" cy="382418"/>
            </a:xfrm>
            <a:prstGeom prst="rect">
              <a:avLst/>
            </a:prstGeom>
          </p:spPr>
        </p:pic>
        <p:pic>
          <p:nvPicPr>
            <p:cNvPr id="39" name="Picture 38" descr="flicker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9548" y="4128331"/>
              <a:ext cx="365120" cy="365120"/>
            </a:xfrm>
            <a:prstGeom prst="rect">
              <a:avLst/>
            </a:prstGeom>
          </p:spPr>
        </p:pic>
        <p:pic>
          <p:nvPicPr>
            <p:cNvPr id="45" name="Picture 44" descr="google_map.jpe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8140" y="4122397"/>
              <a:ext cx="353252" cy="353252"/>
            </a:xfrm>
            <a:prstGeom prst="rect">
              <a:avLst/>
            </a:prstGeom>
          </p:spPr>
        </p:pic>
        <p:pic>
          <p:nvPicPr>
            <p:cNvPr id="34" name="Picture 33" descr="skype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4179" y="3965886"/>
              <a:ext cx="415784" cy="42970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42489" y="3170734"/>
              <a:ext cx="1821422" cy="1099134"/>
            </a:xfrm>
            <a:prstGeom prst="rect">
              <a:avLst/>
            </a:prstGeom>
          </p:spPr>
        </p:pic>
        <p:pic>
          <p:nvPicPr>
            <p:cNvPr id="32" name="Picture 31" descr="gmail.png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833" y="2958148"/>
              <a:ext cx="450013" cy="344305"/>
            </a:xfrm>
            <a:prstGeom prst="rect">
              <a:avLst/>
            </a:prstGeom>
          </p:spPr>
        </p:pic>
        <p:pic>
          <p:nvPicPr>
            <p:cNvPr id="33" name="Picture 32" descr="chrome.png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0481" y="2768303"/>
              <a:ext cx="440683" cy="465985"/>
            </a:xfrm>
            <a:prstGeom prst="rect">
              <a:avLst/>
            </a:prstGeom>
          </p:spPr>
        </p:pic>
        <p:pic>
          <p:nvPicPr>
            <p:cNvPr id="36" name="Picture 35" descr="you_tube.png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5418" y="2784607"/>
              <a:ext cx="413710" cy="449104"/>
            </a:xfrm>
            <a:prstGeom prst="rect">
              <a:avLst/>
            </a:prstGeom>
          </p:spPr>
        </p:pic>
        <p:pic>
          <p:nvPicPr>
            <p:cNvPr id="37" name="Picture 36" descr="twitter.png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6060" y="3476365"/>
              <a:ext cx="388035" cy="396308"/>
            </a:xfrm>
            <a:prstGeom prst="rect">
              <a:avLst/>
            </a:prstGeom>
          </p:spPr>
        </p:pic>
        <p:pic>
          <p:nvPicPr>
            <p:cNvPr id="38" name="Picture 37" descr="facebook.png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2405" y="2979141"/>
              <a:ext cx="382741" cy="382741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>
            <a:xfrm flipV="1">
              <a:off x="4470983" y="3715679"/>
              <a:ext cx="1450830" cy="15193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646591" y="1485060"/>
            <a:ext cx="2629999" cy="755089"/>
            <a:chOff x="646591" y="1302180"/>
            <a:chExt cx="2629999" cy="755089"/>
          </a:xfrm>
        </p:grpSpPr>
        <p:sp>
          <p:nvSpPr>
            <p:cNvPr id="7" name="Rounded Rectangle 6"/>
            <p:cNvSpPr/>
            <p:nvPr/>
          </p:nvSpPr>
          <p:spPr>
            <a:xfrm>
              <a:off x="646591" y="1302180"/>
              <a:ext cx="2629999" cy="534335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smtClean="0">
                  <a:solidFill>
                    <a:schemeClr val="tx1"/>
                  </a:solidFill>
                </a:rPr>
                <a:t>Vacant TV Channels</a:t>
              </a:r>
              <a:endParaRPr lang="en-US" sz="2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7" idx="2"/>
            </p:cNvCxnSpPr>
            <p:nvPr/>
          </p:nvCxnSpPr>
          <p:spPr>
            <a:xfrm flipH="1">
              <a:off x="1111400" y="1836515"/>
              <a:ext cx="850191" cy="2207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343394" y="1826019"/>
              <a:ext cx="607702" cy="2207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7" idx="2"/>
            </p:cNvCxnSpPr>
            <p:nvPr/>
          </p:nvCxnSpPr>
          <p:spPr>
            <a:xfrm flipH="1">
              <a:off x="1595120" y="1836515"/>
              <a:ext cx="366471" cy="2207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7" idx="2"/>
            </p:cNvCxnSpPr>
            <p:nvPr/>
          </p:nvCxnSpPr>
          <p:spPr>
            <a:xfrm>
              <a:off x="1961591" y="1836515"/>
              <a:ext cx="80569" cy="2207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7" idx="2"/>
            </p:cNvCxnSpPr>
            <p:nvPr/>
          </p:nvCxnSpPr>
          <p:spPr>
            <a:xfrm>
              <a:off x="1961591" y="1836515"/>
              <a:ext cx="649529" cy="21025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43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2"/>
    </mc:Choice>
    <mc:Fallback xmlns="">
      <p:transition xmlns:p14="http://schemas.microsoft.com/office/powerpoint/2010/main" spd="slow" advTm="211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Accuracy of Primary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1909"/>
            <a:ext cx="8453280" cy="4525963"/>
          </a:xfrm>
        </p:spPr>
        <p:txBody>
          <a:bodyPr/>
          <a:lstStyle/>
          <a:p>
            <a:r>
              <a:rPr lang="en-US" sz="2800" smtClean="0"/>
              <a:t>Experiment setup</a:t>
            </a:r>
          </a:p>
          <a:p>
            <a:pPr lvl="1"/>
            <a:r>
              <a:rPr lang="en-US" sz="2400" smtClean="0"/>
              <a:t>Collect trace in 30 UHF channels </a:t>
            </a:r>
          </a:p>
          <a:p>
            <a:pPr lvl="1"/>
            <a:r>
              <a:rPr lang="en-US" sz="2400" smtClean="0"/>
              <a:t>Capture primary signals from -40dBm to -120dBm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308904"/>
              </p:ext>
            </p:extLst>
          </p:nvPr>
        </p:nvGraphicFramePr>
        <p:xfrm>
          <a:off x="2114601" y="3220617"/>
          <a:ext cx="4076550" cy="1918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9650"/>
                <a:gridCol w="873547"/>
                <a:gridCol w="922077"/>
                <a:gridCol w="891276"/>
              </a:tblGrid>
              <a:tr h="75283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Detected</a:t>
                      </a:r>
                    </a:p>
                    <a:p>
                      <a:pPr algn="ctr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Groundtruth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Digital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Analog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MIC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8156" marR="48156" marT="21403" marB="21403" anchor="ctr"/>
                </a:tc>
              </a:tr>
              <a:tr h="38944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Digital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94.9%</a:t>
                      </a:r>
                      <a:endParaRPr lang="en-US" sz="1800" dirty="0"/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0.7%</a:t>
                      </a:r>
                      <a:endParaRPr lang="en-US" sz="1800" dirty="0"/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4.4%</a:t>
                      </a:r>
                      <a:endParaRPr lang="en-US" sz="1800" dirty="0"/>
                    </a:p>
                  </a:txBody>
                  <a:tcPr marL="48156" marR="48156" marT="21403" marB="21403" anchor="ctr"/>
                </a:tc>
              </a:tr>
              <a:tr h="38944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Analog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0.5%</a:t>
                      </a:r>
                      <a:endParaRPr lang="en-US" sz="1800" dirty="0"/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97.4%</a:t>
                      </a:r>
                      <a:endParaRPr lang="en-US" sz="1800" dirty="0"/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2.1%</a:t>
                      </a:r>
                      <a:endParaRPr lang="en-US" sz="1800" dirty="0"/>
                    </a:p>
                  </a:txBody>
                  <a:tcPr marL="48156" marR="48156" marT="21403" marB="21403" anchor="ctr"/>
                </a:tc>
              </a:tr>
              <a:tr h="38681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MIC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1.2%</a:t>
                      </a:r>
                      <a:endParaRPr lang="en-US" sz="1800" dirty="0"/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0.7%</a:t>
                      </a:r>
                      <a:endParaRPr lang="en-US" sz="1800" dirty="0"/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98.1%</a:t>
                      </a:r>
                      <a:endParaRPr lang="en-US" sz="1800" dirty="0"/>
                    </a:p>
                  </a:txBody>
                  <a:tcPr marL="48156" marR="48156" marT="21403" marB="21403" anchor="ctr"/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3632752" y="4297113"/>
            <a:ext cx="2400138" cy="773451"/>
            <a:chOff x="3874151" y="5006740"/>
            <a:chExt cx="2400138" cy="77345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874151" y="5006740"/>
              <a:ext cx="58477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784934" y="5396686"/>
              <a:ext cx="58477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689512" y="5780191"/>
              <a:ext cx="58477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1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8"/>
    </mc:Choice>
    <mc:Fallback xmlns="">
      <p:transition xmlns:p14="http://schemas.microsoft.com/office/powerpoint/2010/main" spd="slow" advTm="848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878" y="3033256"/>
            <a:ext cx="3514385" cy="292218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55" y="2240104"/>
            <a:ext cx="2787383" cy="369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 Refinement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23" name="Left Arrow 22"/>
          <p:cNvSpPr/>
          <p:nvPr/>
        </p:nvSpPr>
        <p:spPr>
          <a:xfrm flipH="1">
            <a:off x="4800976" y="4091605"/>
            <a:ext cx="470287" cy="44361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78110" y="2265178"/>
            <a:ext cx="236660" cy="29546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95647" y="2265179"/>
            <a:ext cx="236660" cy="3048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79" y="2771050"/>
            <a:ext cx="4229081" cy="322668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178961" y="3767152"/>
            <a:ext cx="1152103" cy="648906"/>
            <a:chOff x="7757126" y="3155015"/>
            <a:chExt cx="1152103" cy="648906"/>
          </a:xfrm>
        </p:grpSpPr>
        <p:sp>
          <p:nvSpPr>
            <p:cNvPr id="38" name="TextBox 37"/>
            <p:cNvSpPr txBox="1"/>
            <p:nvPr/>
          </p:nvSpPr>
          <p:spPr>
            <a:xfrm>
              <a:off x="7757126" y="3155015"/>
              <a:ext cx="11521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Standard</a:t>
              </a:r>
              <a:endParaRPr lang="en-US" sz="2000" b="1" dirty="0"/>
            </a:p>
          </p:txBody>
        </p:sp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7807" y="3506075"/>
              <a:ext cx="603741" cy="297846"/>
            </a:xfrm>
            <a:prstGeom prst="rect">
              <a:avLst/>
            </a:prstGeom>
          </p:spPr>
        </p:pic>
      </p:grpSp>
      <p:cxnSp>
        <p:nvCxnSpPr>
          <p:cNvPr id="31" name="Straight Arrow Connector 30"/>
          <p:cNvCxnSpPr/>
          <p:nvPr/>
        </p:nvCxnSpPr>
        <p:spPr>
          <a:xfrm>
            <a:off x="6802694" y="4513507"/>
            <a:ext cx="9137" cy="39361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267179" y="1216062"/>
            <a:ext cx="8616516" cy="69593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Improve any propagation model by fitting its parameters with measurements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873929" y="2240104"/>
            <a:ext cx="2457135" cy="552963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Linear Regression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99300" y="3169690"/>
            <a:ext cx="1197764" cy="2435791"/>
            <a:chOff x="1199300" y="3169690"/>
            <a:chExt cx="1197764" cy="2435791"/>
          </a:xfrm>
        </p:grpSpPr>
        <p:sp>
          <p:nvSpPr>
            <p:cNvPr id="28" name="TextBox 27"/>
            <p:cNvSpPr txBox="1"/>
            <p:nvPr/>
          </p:nvSpPr>
          <p:spPr>
            <a:xfrm>
              <a:off x="1199300" y="3169690"/>
              <a:ext cx="11977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TV Tower</a:t>
              </a:r>
              <a:endParaRPr lang="en-US" sz="2000" b="1" dirty="0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9454" y="3582263"/>
              <a:ext cx="232622" cy="225352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1424" y="4272200"/>
              <a:ext cx="238404" cy="282553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3669" y="5364853"/>
              <a:ext cx="240628" cy="240628"/>
            </a:xfrm>
            <a:prstGeom prst="rect">
              <a:avLst/>
            </a:prstGeom>
          </p:spPr>
        </p:pic>
      </p:grp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175" y="2872741"/>
            <a:ext cx="3013063" cy="326256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032" y="4535215"/>
            <a:ext cx="756699" cy="282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7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7"/>
    </mc:Choice>
    <mc:Fallback xmlns="">
      <p:transition xmlns:p14="http://schemas.microsoft.com/office/powerpoint/2010/main" spd="slow" advTm="4400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20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376" y="2618154"/>
            <a:ext cx="3497481" cy="2984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Region Specific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23" name="Left Arrow 22"/>
          <p:cNvSpPr/>
          <p:nvPr/>
        </p:nvSpPr>
        <p:spPr>
          <a:xfrm flipH="1">
            <a:off x="4727272" y="3883925"/>
            <a:ext cx="470287" cy="44361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166380" y="2861943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TV Tower</a:t>
            </a:r>
            <a:endParaRPr lang="en-US" sz="20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7201" y="3431009"/>
            <a:ext cx="3821395" cy="1664122"/>
            <a:chOff x="457201" y="3293236"/>
            <a:chExt cx="3821395" cy="1664122"/>
          </a:xfrm>
        </p:grpSpPr>
        <p:pic>
          <p:nvPicPr>
            <p:cNvPr id="3" name="Picture 2" descr="tree1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0465" y="3967957"/>
              <a:ext cx="888131" cy="88813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5708" y="3293236"/>
              <a:ext cx="875399" cy="1562852"/>
            </a:xfrm>
            <a:prstGeom prst="rect">
              <a:avLst/>
            </a:prstGeom>
          </p:spPr>
        </p:pic>
        <p:pic>
          <p:nvPicPr>
            <p:cNvPr id="11" name="Picture 10" descr="light_pole_1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3856996"/>
              <a:ext cx="777641" cy="110036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677" y="2544432"/>
            <a:ext cx="4122467" cy="313821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3" y="1740871"/>
            <a:ext cx="2787383" cy="36954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338878" y="1765945"/>
            <a:ext cx="236660" cy="29546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56415" y="1765946"/>
            <a:ext cx="236660" cy="3048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1245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7"/>
    </mc:Choice>
    <mc:Fallback xmlns="">
      <p:transition xmlns:p14="http://schemas.microsoft.com/office/powerpoint/2010/main" spd="slow" advTm="143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Weighted Regression Fitting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065761" y="2400846"/>
            <a:ext cx="4391389" cy="2494023"/>
            <a:chOff x="1065761" y="2400846"/>
            <a:chExt cx="4391389" cy="2494023"/>
          </a:xfrm>
        </p:grpSpPr>
        <p:sp>
          <p:nvSpPr>
            <p:cNvPr id="40" name="Rounded Rectangle 39"/>
            <p:cNvSpPr/>
            <p:nvPr/>
          </p:nvSpPr>
          <p:spPr>
            <a:xfrm>
              <a:off x="1065761" y="2400846"/>
              <a:ext cx="3631907" cy="86098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smtClean="0">
                  <a:solidFill>
                    <a:schemeClr val="tx1"/>
                  </a:solidFill>
                </a:rPr>
                <a:t>Large error at locations with </a:t>
              </a:r>
            </a:p>
            <a:p>
              <a:pPr algn="ctr"/>
              <a:r>
                <a:rPr lang="en-US" sz="2200" b="1" dirty="0" smtClean="0">
                  <a:solidFill>
                    <a:schemeClr val="tx1"/>
                  </a:solidFill>
                </a:rPr>
                <a:t>fewer measurements</a:t>
              </a:r>
              <a:endParaRPr lang="en-US" sz="2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40" idx="2"/>
            </p:cNvCxnSpPr>
            <p:nvPr/>
          </p:nvCxnSpPr>
          <p:spPr>
            <a:xfrm flipH="1">
              <a:off x="1065761" y="3261832"/>
              <a:ext cx="1815954" cy="16330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40" idx="2"/>
            </p:cNvCxnSpPr>
            <p:nvPr/>
          </p:nvCxnSpPr>
          <p:spPr>
            <a:xfrm flipH="1">
              <a:off x="2358375" y="3261832"/>
              <a:ext cx="523340" cy="16304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0" idx="2"/>
            </p:cNvCxnSpPr>
            <p:nvPr/>
          </p:nvCxnSpPr>
          <p:spPr>
            <a:xfrm>
              <a:off x="2881715" y="3261832"/>
              <a:ext cx="1297645" cy="162326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40" idx="2"/>
            </p:cNvCxnSpPr>
            <p:nvPr/>
          </p:nvCxnSpPr>
          <p:spPr>
            <a:xfrm>
              <a:off x="2881715" y="3261832"/>
              <a:ext cx="2575435" cy="161491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911888" y="5069186"/>
            <a:ext cx="6171570" cy="389406"/>
            <a:chOff x="1037347" y="4841872"/>
            <a:chExt cx="6171570" cy="389406"/>
          </a:xfrm>
        </p:grpSpPr>
        <p:sp>
          <p:nvSpPr>
            <p:cNvPr id="7" name="TextBox 6"/>
            <p:cNvSpPr txBox="1"/>
            <p:nvPr/>
          </p:nvSpPr>
          <p:spPr>
            <a:xfrm>
              <a:off x="1037347" y="4861433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37964" y="4861946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64837" y="485156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04978" y="484480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37184" y="484527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71303" y="484480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07257" y="4841872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41165" y="4844131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59645" y="3011960"/>
            <a:ext cx="7832700" cy="2480427"/>
            <a:chOff x="759645" y="3011960"/>
            <a:chExt cx="7832700" cy="2480427"/>
          </a:xfrm>
        </p:grpSpPr>
        <p:grpSp>
          <p:nvGrpSpPr>
            <p:cNvPr id="49" name="Group 48"/>
            <p:cNvGrpSpPr/>
            <p:nvPr/>
          </p:nvGrpSpPr>
          <p:grpSpPr>
            <a:xfrm>
              <a:off x="759645" y="3011960"/>
              <a:ext cx="7832700" cy="2480427"/>
              <a:chOff x="854100" y="1528596"/>
              <a:chExt cx="7832700" cy="2480427"/>
            </a:xfrm>
          </p:grpSpPr>
          <p:pic>
            <p:nvPicPr>
              <p:cNvPr id="51" name="Picture 50" descr="bus_stop.jp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500" b="100000" l="10000" r="90000">
                            <a14:foregroundMark x1="50500" y1="78917" x2="50500" y2="78917"/>
                            <a14:foregroundMark x1="50083" y1="70917" x2="50083" y2="709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07885" y="1528596"/>
                <a:ext cx="1678915" cy="1678915"/>
              </a:xfrm>
              <a:prstGeom prst="rect">
                <a:avLst/>
              </a:prstGeom>
            </p:spPr>
          </p:pic>
          <p:grpSp>
            <p:nvGrpSpPr>
              <p:cNvPr id="52" name="Group 51"/>
              <p:cNvGrpSpPr/>
              <p:nvPr/>
            </p:nvGrpSpPr>
            <p:grpSpPr>
              <a:xfrm>
                <a:off x="854100" y="3207512"/>
                <a:ext cx="7401729" cy="801511"/>
                <a:chOff x="461939" y="2712306"/>
                <a:chExt cx="7401729" cy="801511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461939" y="2712306"/>
                  <a:ext cx="7401729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461939" y="3513817"/>
                  <a:ext cx="7401729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V="1">
                  <a:off x="461939" y="3118706"/>
                  <a:ext cx="7401729" cy="28222"/>
                </a:xfrm>
                <a:prstGeom prst="line">
                  <a:avLst/>
                </a:prstGeom>
                <a:ln w="38100" cmpd="sng">
                  <a:solidFill>
                    <a:srgbClr val="FFCC66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044211" y="2625469"/>
                <a:ext cx="1712422" cy="906750"/>
              </a:xfrm>
              <a:prstGeom prst="rect">
                <a:avLst/>
              </a:prstGeom>
            </p:spPr>
          </p:pic>
          <p:sp>
            <p:nvSpPr>
              <p:cNvPr id="54" name="Oval 53"/>
              <p:cNvSpPr/>
              <p:nvPr/>
            </p:nvSpPr>
            <p:spPr>
              <a:xfrm>
                <a:off x="4200769" y="3444294"/>
                <a:ext cx="156308" cy="156308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6567124" y="3442756"/>
                <a:ext cx="476960" cy="186177"/>
                <a:chOff x="2817207" y="2656249"/>
                <a:chExt cx="476960" cy="186177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3137859" y="2656249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3032617" y="2657980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2858456" y="2659746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2919025" y="2659746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2817207" y="2686118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2935845" y="2659746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2993567" y="2656249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3096332" y="2659746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Oval 55"/>
              <p:cNvSpPr/>
              <p:nvPr/>
            </p:nvSpPr>
            <p:spPr>
              <a:xfrm>
                <a:off x="1087170" y="3454068"/>
                <a:ext cx="156308" cy="156308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379784" y="3451503"/>
                <a:ext cx="156308" cy="156308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Oval 49"/>
            <p:cNvSpPr/>
            <p:nvPr/>
          </p:nvSpPr>
          <p:spPr>
            <a:xfrm>
              <a:off x="5384104" y="4919308"/>
              <a:ext cx="156308" cy="15630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670403" y="2323581"/>
            <a:ext cx="5037868" cy="9588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Lower squared sum causes under-fitting</a:t>
            </a:r>
            <a:endParaRPr lang="en-US" sz="2200" b="1" dirty="0">
              <a:solidFill>
                <a:schemeClr val="tx1"/>
              </a:solidFill>
            </a:endParaRPr>
          </a:p>
        </p:txBody>
      </p:sp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59" y="1878322"/>
            <a:ext cx="5083212" cy="351755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801945" y="1878322"/>
            <a:ext cx="336914" cy="32004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0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0"/>
    </mc:Choice>
    <mc:Fallback xmlns="">
      <p:transition xmlns:p14="http://schemas.microsoft.com/office/powerpoint/2010/main" spd="slow" advTm="2451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Predicting Leakage of TV Broadcast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 constant power offset between in-band signal and leakage signal at any location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761" y="2726236"/>
            <a:ext cx="2560320" cy="1640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803" y="2885018"/>
            <a:ext cx="3335020" cy="3345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081" y="2552472"/>
            <a:ext cx="2622953" cy="16406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3523" y="4343627"/>
            <a:ext cx="2249454" cy="1706108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920027" y="2551170"/>
            <a:ext cx="6602281" cy="9151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Estimate       for each TV broadcast with measurements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Add      to TV power to estimate leakage power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11" y="3007455"/>
            <a:ext cx="169063" cy="304314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967" y="2703141"/>
            <a:ext cx="169063" cy="304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2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10"/>
    </mc:Choice>
    <mc:Fallback xmlns="">
      <p:transition xmlns:p14="http://schemas.microsoft.com/office/powerpoint/2010/main" spd="slow" advTm="5331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1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total_pp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769" y="2490554"/>
            <a:ext cx="4532923" cy="3173046"/>
          </a:xfrm>
          <a:prstGeom prst="rect">
            <a:avLst/>
          </a:prstGeom>
        </p:spPr>
      </p:pic>
      <p:pic>
        <p:nvPicPr>
          <p:cNvPr id="65" name="Picture 64" descr="sector_1_pp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769" y="2490554"/>
            <a:ext cx="4560365" cy="3192256"/>
          </a:xfrm>
          <a:prstGeom prst="rect">
            <a:avLst/>
          </a:prstGeom>
        </p:spPr>
      </p:pic>
      <p:pic>
        <p:nvPicPr>
          <p:cNvPr id="66" name="Picture 65" descr="sector_2_ppt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769" y="2485417"/>
            <a:ext cx="4542693" cy="3179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Localizing TV-band Devices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83" y="1453555"/>
            <a:ext cx="2197506" cy="27274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95" y="1832245"/>
            <a:ext cx="4050810" cy="395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7" y="3250468"/>
            <a:ext cx="4553797" cy="2178646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856" y="4722101"/>
            <a:ext cx="226857" cy="18774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357933" y="1452053"/>
            <a:ext cx="224687" cy="27424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085" y="1456714"/>
            <a:ext cx="209314" cy="26958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91332" y="1944608"/>
            <a:ext cx="277437" cy="27328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89342" y="1944608"/>
            <a:ext cx="345826" cy="27080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743328" y="1714142"/>
            <a:ext cx="2943472" cy="8833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Environmental variation perturbs path loss trend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6872" y="1424757"/>
            <a:ext cx="5300667" cy="9712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Select sectors with good propagation trend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Fit               for each sector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108975" y="3370970"/>
            <a:ext cx="489632" cy="1351131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032184" y="2982100"/>
            <a:ext cx="1055247" cy="369332"/>
            <a:chOff x="5784173" y="3052334"/>
            <a:chExt cx="1055247" cy="369332"/>
          </a:xfrm>
        </p:grpSpPr>
        <p:sp>
          <p:nvSpPr>
            <p:cNvPr id="26" name="TextBox 25"/>
            <p:cNvSpPr txBox="1"/>
            <p:nvPr/>
          </p:nvSpPr>
          <p:spPr>
            <a:xfrm>
              <a:off x="5784173" y="3052334"/>
              <a:ext cx="1055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              )</a:t>
              </a:r>
              <a:endParaRPr lang="en-US" dirty="0"/>
            </a:p>
          </p:txBody>
        </p:sp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9457" y="3153222"/>
              <a:ext cx="729967" cy="230516"/>
            </a:xfrm>
            <a:prstGeom prst="rect">
              <a:avLst/>
            </a:prstGeom>
          </p:spPr>
        </p:pic>
      </p:grpSp>
      <p:pic>
        <p:nvPicPr>
          <p:cNvPr id="46" name="Picture 45" descr="question.jpe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6809" y1="77674" x2="46809" y2="7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560" y="2747316"/>
            <a:ext cx="850753" cy="778348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858" y="3910869"/>
            <a:ext cx="241243" cy="28591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20000">
            <a:off x="340081" y="2971302"/>
            <a:ext cx="2521296" cy="206209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98285" y="3047945"/>
            <a:ext cx="2246968" cy="1586599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680" y="1993671"/>
            <a:ext cx="691345" cy="224220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5676846" y="5682021"/>
            <a:ext cx="310712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Vehicular measurements for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3.8W whitespace transmitter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82071" y="4605237"/>
            <a:ext cx="1055247" cy="369332"/>
            <a:chOff x="6897078" y="3819271"/>
            <a:chExt cx="1181691" cy="413586"/>
          </a:xfrm>
        </p:grpSpPr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3769" y="3918846"/>
              <a:ext cx="783492" cy="25071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897078" y="3819271"/>
              <a:ext cx="1181691" cy="413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              )</a:t>
              </a:r>
              <a:endParaRPr lang="en-US" dirty="0"/>
            </a:p>
          </p:txBody>
        </p:sp>
      </p:grpSp>
      <p:pic>
        <p:nvPicPr>
          <p:cNvPr id="73" name="Picture 72" descr="latex-image-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986" y="1934839"/>
            <a:ext cx="114570" cy="27080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65392" y="3181262"/>
            <a:ext cx="1556205" cy="2247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32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8"/>
    </mc:Choice>
    <mc:Fallback xmlns="">
      <p:transition xmlns:p14="http://schemas.microsoft.com/office/powerpoint/2010/main" spd="slow" advTm="7179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44" grpId="0" animBg="1"/>
      <p:bldP spid="45" grpId="0" build="allAtOnce" animBg="1"/>
      <p:bldP spid="7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3000" dirty="0" smtClean="0">
                <a:solidFill>
                  <a:srgbClr val="7F7F7F"/>
                </a:solidFill>
              </a:rPr>
              <a:t>Database limitations</a:t>
            </a:r>
          </a:p>
          <a:p>
            <a:r>
              <a:rPr lang="en-US" sz="3000" dirty="0" smtClean="0">
                <a:solidFill>
                  <a:srgbClr val="7F7F7F"/>
                </a:solidFill>
              </a:rPr>
              <a:t>Opportunistic </a:t>
            </a:r>
            <a:r>
              <a:rPr lang="en-US" sz="3000" dirty="0" err="1" smtClean="0">
                <a:solidFill>
                  <a:srgbClr val="7F7F7F"/>
                </a:solidFill>
              </a:rPr>
              <a:t>wardriving</a:t>
            </a:r>
            <a:r>
              <a:rPr lang="en-US" sz="3000" dirty="0" smtClean="0">
                <a:solidFill>
                  <a:srgbClr val="7F7F7F"/>
                </a:solidFill>
              </a:rPr>
              <a:t> framework- V-Scope</a:t>
            </a:r>
          </a:p>
          <a:p>
            <a:pPr lvl="1"/>
            <a:r>
              <a:rPr lang="en-US" sz="3000" dirty="0" smtClean="0">
                <a:solidFill>
                  <a:srgbClr val="7F7F7F"/>
                </a:solidFill>
              </a:rPr>
              <a:t>Primary detection algorithm</a:t>
            </a:r>
          </a:p>
          <a:p>
            <a:pPr lvl="1"/>
            <a:r>
              <a:rPr lang="en-US" sz="3000" dirty="0" smtClean="0">
                <a:solidFill>
                  <a:srgbClr val="7F7F7F"/>
                </a:solidFill>
              </a:rPr>
              <a:t>Propagation model refinement</a:t>
            </a:r>
          </a:p>
          <a:p>
            <a:pPr lvl="1"/>
            <a:r>
              <a:rPr lang="en-US" sz="3000" dirty="0" smtClean="0">
                <a:solidFill>
                  <a:srgbClr val="7F7F7F"/>
                </a:solidFill>
              </a:rPr>
              <a:t>Broadcast leakage prediction</a:t>
            </a:r>
          </a:p>
          <a:p>
            <a:pPr lvl="1"/>
            <a:r>
              <a:rPr lang="en-US" sz="3000" dirty="0" smtClean="0">
                <a:solidFill>
                  <a:srgbClr val="7F7F7F"/>
                </a:solidFill>
              </a:rPr>
              <a:t>Localization algorithm</a:t>
            </a:r>
          </a:p>
          <a:p>
            <a:r>
              <a:rPr lang="en-US" sz="3000" b="1" dirty="0" smtClean="0"/>
              <a:t>Evaluation </a:t>
            </a:r>
          </a:p>
          <a:p>
            <a:r>
              <a:rPr lang="en-US" sz="3000" dirty="0" smtClean="0"/>
              <a:t>Conclusion</a:t>
            </a:r>
          </a:p>
          <a:p>
            <a:pPr lvl="1"/>
            <a:endParaRPr lang="en-US" b="1" dirty="0" smtClean="0">
              <a:solidFill>
                <a:srgbClr val="37609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2"/>
    </mc:Choice>
    <mc:Fallback xmlns="">
      <p:transition xmlns:p14="http://schemas.microsoft.com/office/powerpoint/2010/main" spd="slow" advTm="266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43" y="1417638"/>
            <a:ext cx="8229600" cy="4525963"/>
          </a:xfrm>
        </p:spPr>
        <p:txBody>
          <a:bodyPr/>
          <a:lstStyle/>
          <a:p>
            <a:r>
              <a:rPr lang="en-US" smtClean="0"/>
              <a:t>Experiment setup</a:t>
            </a:r>
          </a:p>
          <a:p>
            <a:pPr lvl="1"/>
            <a:r>
              <a:rPr lang="en-US" smtClean="0"/>
              <a:t>Deployed on a metro bus at Madison, WI </a:t>
            </a:r>
          </a:p>
          <a:p>
            <a:pPr lvl="1"/>
            <a:r>
              <a:rPr lang="en-US" smtClean="0"/>
              <a:t>Collected over 1 million measurements around 150 square-km area 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1297" y="5507802"/>
            <a:ext cx="2133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Cabinet inside bus</a:t>
            </a:r>
            <a:endParaRPr lang="en-US" sz="2000" b="1" dirty="0"/>
          </a:p>
        </p:txBody>
      </p:sp>
      <p:pic>
        <p:nvPicPr>
          <p:cNvPr id="9" name="Picture 8" descr="deploym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895" y="3679053"/>
            <a:ext cx="2717798" cy="1814147"/>
          </a:xfrm>
          <a:prstGeom prst="rect">
            <a:avLst/>
          </a:prstGeom>
        </p:spPr>
      </p:pic>
      <p:pic>
        <p:nvPicPr>
          <p:cNvPr id="6" name="Picture 5" descr="thinkrf.pn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100000" l="651" r="989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738" y="3932356"/>
            <a:ext cx="2791643" cy="1453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5879" y="5507802"/>
            <a:ext cx="212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ThinkRF</a:t>
            </a:r>
            <a:r>
              <a:rPr lang="en-US" sz="2000" b="1" dirty="0" smtClean="0"/>
              <a:t> WSA4000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093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35"/>
    </mc:Choice>
    <mc:Fallback xmlns="">
      <p:transition xmlns:p14="http://schemas.microsoft.com/office/powerpoint/2010/main" spd="slow" advTm="229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nl_improve_mobico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50" y="2993884"/>
            <a:ext cx="4286661" cy="3000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761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4000" smtClean="0"/>
              <a:t>Predicting TV Whitespace Spectrum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609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smtClean="0"/>
              <a:t>Use 80% measurements to fit different models</a:t>
            </a:r>
          </a:p>
          <a:p>
            <a:r>
              <a:rPr lang="en-US" sz="2600" smtClean="0"/>
              <a:t>Predict TV signal strength at the rest of measurements</a:t>
            </a:r>
          </a:p>
          <a:p>
            <a:r>
              <a:rPr lang="en-US" sz="2600" smtClean="0"/>
              <a:t>Use -114dBm threshold to determine TV whitespaces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787791" y="2896971"/>
            <a:ext cx="1528980" cy="49118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4x Reduction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272642"/>
              </p:ext>
            </p:extLst>
          </p:nvPr>
        </p:nvGraphicFramePr>
        <p:xfrm>
          <a:off x="5316771" y="3648281"/>
          <a:ext cx="3280482" cy="182110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08814"/>
                <a:gridCol w="1571668"/>
              </a:tblGrid>
              <a:tr h="66524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lt1"/>
                          </a:solidFill>
                        </a:rPr>
                        <a:t>Prediction</a:t>
                      </a: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Under</a:t>
                      </a:r>
                      <a:r>
                        <a:rPr lang="en-US" sz="1800" baseline="0" dirty="0" smtClean="0"/>
                        <a:t> P</a:t>
                      </a:r>
                      <a:r>
                        <a:rPr lang="en-US" sz="1800" dirty="0" smtClean="0"/>
                        <a:t>rotection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48156" marR="48156" marT="21403" marB="21403" anchor="ctr"/>
                </a:tc>
              </a:tr>
              <a:tr h="36481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lt1"/>
                          </a:solidFill>
                        </a:rPr>
                        <a:t>Commercial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lt1"/>
                          </a:solidFill>
                        </a:rPr>
                        <a:t>Database</a:t>
                      </a:r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0.1%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8156" marR="48156" marT="21403" marB="21403" anchor="ctr"/>
                </a:tc>
              </a:tr>
              <a:tr h="5644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V-Scope </a:t>
                      </a:r>
                    </a:p>
                  </a:txBody>
                  <a:tcPr marL="48156" marR="48156" marT="21403" marB="214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0.037%</a:t>
                      </a:r>
                      <a:endParaRPr lang="en-US" sz="1800" dirty="0"/>
                    </a:p>
                  </a:txBody>
                  <a:tcPr marL="48156" marR="48156" marT="21403" marB="21403" anchor="ctr"/>
                </a:tc>
              </a:tr>
            </a:tbl>
          </a:graphicData>
        </a:graphic>
      </p:graphicFrame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>
            <a:off x="3480161" y="3142561"/>
            <a:ext cx="307630" cy="124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661" y="3206482"/>
            <a:ext cx="127000" cy="181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9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9"/>
    </mc:Choice>
    <mc:Fallback xmlns="">
      <p:transition xmlns:p14="http://schemas.microsoft.com/office/powerpoint/2010/main" spd="slow" advTm="423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761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4000" smtClean="0"/>
              <a:t>Selecting Suitable Whitespace Channels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609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Sum the predicted power of unlicensed devices and broadcast leakage in each whitespace channel</a:t>
            </a:r>
          </a:p>
          <a:p>
            <a:r>
              <a:rPr lang="en-US" sz="2600" dirty="0" smtClean="0"/>
              <a:t>Select suitable channels with power below a threshold</a:t>
            </a:r>
          </a:p>
          <a:p>
            <a:r>
              <a:rPr lang="en-US" sz="2600" dirty="0" smtClean="0"/>
              <a:t>Count number of </a:t>
            </a:r>
            <a:r>
              <a:rPr lang="en-US" sz="2600" dirty="0" err="1" smtClean="0"/>
              <a:t>mis</a:t>
            </a:r>
            <a:r>
              <a:rPr lang="en-US" sz="2600" dirty="0" smtClean="0"/>
              <a:t>-selected channels at each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29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pic>
        <p:nvPicPr>
          <p:cNvPr id="7" name="Picture 6" descr="chnl_cnt_accuracy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170972"/>
            <a:ext cx="4572000" cy="32004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949103" y="3416902"/>
            <a:ext cx="3839298" cy="2303178"/>
            <a:chOff x="4949103" y="3416902"/>
            <a:chExt cx="3839298" cy="2303178"/>
          </a:xfrm>
        </p:grpSpPr>
        <p:sp>
          <p:nvSpPr>
            <p:cNvPr id="8" name="Rectangle 7"/>
            <p:cNvSpPr/>
            <p:nvPr/>
          </p:nvSpPr>
          <p:spPr>
            <a:xfrm>
              <a:off x="4949103" y="4338320"/>
              <a:ext cx="791297" cy="138176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842001" y="3416902"/>
              <a:ext cx="2946400" cy="921418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15-30Mbps lower PHY rate  for 5dB higher power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5278957" y="3911600"/>
              <a:ext cx="563044" cy="42672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13360" y="4541520"/>
            <a:ext cx="3627120" cy="1229360"/>
            <a:chOff x="213360" y="4541520"/>
            <a:chExt cx="3627120" cy="1229360"/>
          </a:xfrm>
        </p:grpSpPr>
        <p:sp>
          <p:nvSpPr>
            <p:cNvPr id="17" name="Rounded Rectangle 16"/>
            <p:cNvSpPr/>
            <p:nvPr/>
          </p:nvSpPr>
          <p:spPr>
            <a:xfrm>
              <a:off x="213360" y="4775200"/>
              <a:ext cx="2101680" cy="995680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3 – 4 channels </a:t>
              </a:r>
            </a:p>
            <a:p>
              <a:pPr algn="ctr"/>
              <a:r>
                <a:rPr lang="en-US" b="1" dirty="0" err="1" smtClean="0">
                  <a:solidFill>
                    <a:schemeClr val="tx1"/>
                  </a:solidFill>
                </a:rPr>
                <a:t>mis</a:t>
              </a:r>
              <a:r>
                <a:rPr lang="en-US" b="1" dirty="0" smtClean="0">
                  <a:solidFill>
                    <a:schemeClr val="tx1"/>
                  </a:solidFill>
                </a:rPr>
                <a:t>-selected for 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50% locations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2325200" y="4541520"/>
              <a:ext cx="1515280" cy="6604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13199" y="3181132"/>
            <a:ext cx="2721441" cy="862548"/>
            <a:chOff x="113199" y="3181132"/>
            <a:chExt cx="2721441" cy="862548"/>
          </a:xfrm>
        </p:grpSpPr>
        <p:sp>
          <p:nvSpPr>
            <p:cNvPr id="20" name="Rounded Rectangle 19"/>
            <p:cNvSpPr/>
            <p:nvPr/>
          </p:nvSpPr>
          <p:spPr>
            <a:xfrm>
              <a:off x="113199" y="3181132"/>
              <a:ext cx="2132161" cy="862548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Correctly select all the channels for 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72 - 83% locations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245360" y="3627120"/>
              <a:ext cx="589280" cy="12192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693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2"/>
    </mc:Choice>
    <mc:Fallback xmlns="">
      <p:transition xmlns:p14="http://schemas.microsoft.com/office/powerpoint/2010/main" spd="slow" advTm="481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Advantages of TV Whitespaces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304800" y="1417638"/>
            <a:ext cx="3152140" cy="73923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Good Propagation Range</a:t>
            </a:r>
          </a:p>
          <a:p>
            <a:pPr algn="ctr"/>
            <a:r>
              <a:rPr lang="en-US" sz="2200" b="1" dirty="0">
                <a:solidFill>
                  <a:schemeClr val="tx1"/>
                </a:solidFill>
              </a:rPr>
              <a:t>i</a:t>
            </a:r>
            <a:r>
              <a:rPr lang="en-US" sz="2200" b="1" dirty="0" smtClean="0">
                <a:solidFill>
                  <a:schemeClr val="tx1"/>
                </a:solidFill>
              </a:rPr>
              <a:t>n Lower Frequency</a:t>
            </a:r>
          </a:p>
        </p:txBody>
      </p:sp>
      <p:pic>
        <p:nvPicPr>
          <p:cNvPr id="30" name="Picture 29" descr="shanghai_tv_tower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308421"/>
            <a:ext cx="3152140" cy="3260834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597740" y="1417638"/>
            <a:ext cx="5293360" cy="4174827"/>
            <a:chOff x="3597740" y="1417638"/>
            <a:chExt cx="5293360" cy="4174827"/>
          </a:xfrm>
        </p:grpSpPr>
        <p:pic>
          <p:nvPicPr>
            <p:cNvPr id="15" name="Picture 14" descr="google_channel_ma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740" y="2308421"/>
              <a:ext cx="5293360" cy="3284044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4294067" y="1417638"/>
              <a:ext cx="3876266" cy="739235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smtClean="0">
                  <a:solidFill>
                    <a:schemeClr val="tx1"/>
                  </a:solidFill>
                </a:rPr>
                <a:t>Large Spectrum Resource</a:t>
              </a:r>
            </a:p>
            <a:p>
              <a:pPr algn="ctr"/>
              <a:r>
                <a:rPr lang="en-US" sz="2200" b="1" dirty="0" smtClean="0">
                  <a:solidFill>
                    <a:schemeClr val="tx1"/>
                  </a:solidFill>
                </a:rPr>
                <a:t>after TV Broadcast Transition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36071" y="5630645"/>
            <a:ext cx="2736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Oriental Pearl TV Tower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Shanghai, China  </a:t>
            </a:r>
            <a:endParaRPr lang="en-US" sz="2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516997" y="5630645"/>
            <a:ext cx="3365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     TV Whitespace Availability</a:t>
            </a:r>
          </a:p>
          <a:p>
            <a:r>
              <a:rPr lang="en-US" sz="2000" b="1" dirty="0" smtClean="0"/>
              <a:t>     Google Spectrum Database</a:t>
            </a:r>
            <a:endParaRPr lang="en-US" sz="2000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4477510" y="2313213"/>
            <a:ext cx="1503274" cy="616439"/>
            <a:chOff x="4477510" y="2313213"/>
            <a:chExt cx="1503274" cy="616439"/>
          </a:xfrm>
        </p:grpSpPr>
        <p:sp>
          <p:nvSpPr>
            <p:cNvPr id="39" name="Oval 38"/>
            <p:cNvSpPr/>
            <p:nvPr/>
          </p:nvSpPr>
          <p:spPr>
            <a:xfrm>
              <a:off x="4805680" y="2313213"/>
              <a:ext cx="705213" cy="261619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477510" y="2560320"/>
              <a:ext cx="1503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60 – 180MHz! 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82955" y="3759802"/>
            <a:ext cx="1317218" cy="307777"/>
            <a:chOff x="6860578" y="3759802"/>
            <a:chExt cx="1317218" cy="307777"/>
          </a:xfrm>
        </p:grpSpPr>
        <p:sp>
          <p:nvSpPr>
            <p:cNvPr id="22" name="Oval 21"/>
            <p:cNvSpPr/>
            <p:nvPr/>
          </p:nvSpPr>
          <p:spPr>
            <a:xfrm>
              <a:off x="6860578" y="3870325"/>
              <a:ext cx="93806" cy="11303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54384" y="3759802"/>
              <a:ext cx="1223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effectLst>
                    <a:glow rad="88900">
                      <a:srgbClr val="FFFF00"/>
                    </a:glow>
                    <a:outerShdw blurRad="304800" dist="38100" algn="l" rotWithShape="0">
                      <a:srgbClr val="FFFF00"/>
                    </a:outerShdw>
                  </a:effectLst>
                </a:rPr>
                <a:t>Claudville</a:t>
              </a:r>
              <a:r>
                <a:rPr lang="en-US" sz="1400" b="1" dirty="0" smtClean="0">
                  <a:effectLst>
                    <a:glow rad="88900">
                      <a:srgbClr val="FFFF00"/>
                    </a:glow>
                    <a:outerShdw blurRad="304800" dist="38100" algn="l" rotWithShape="0">
                      <a:srgbClr val="FFFF00"/>
                    </a:outerShdw>
                  </a:effectLst>
                </a:rPr>
                <a:t>, VA</a:t>
              </a:r>
              <a:endParaRPr lang="en-US" sz="1400" b="1" dirty="0">
                <a:effectLst>
                  <a:glow rad="88900">
                    <a:srgbClr val="FFFF00"/>
                  </a:glow>
                  <a:outerShdw blurRad="304800" dist="38100" algn="l" rotWithShape="0">
                    <a:srgbClr val="FFFF00"/>
                  </a:outerShd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755111" y="3342869"/>
            <a:ext cx="1025421" cy="307777"/>
            <a:chOff x="6432734" y="3342869"/>
            <a:chExt cx="1025421" cy="307777"/>
          </a:xfrm>
        </p:grpSpPr>
        <p:sp>
          <p:nvSpPr>
            <p:cNvPr id="26" name="TextBox 25"/>
            <p:cNvSpPr txBox="1"/>
            <p:nvPr/>
          </p:nvSpPr>
          <p:spPr>
            <a:xfrm>
              <a:off x="6509408" y="3342869"/>
              <a:ext cx="948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effectLst>
                    <a:glow rad="88900">
                      <a:srgbClr val="FFFF00"/>
                    </a:glow>
                    <a:outerShdw blurRad="304800" dist="38100" algn="l" rotWithShape="0">
                      <a:srgbClr val="FFFF00"/>
                    </a:outerShdw>
                  </a:effectLst>
                </a:rPr>
                <a:t>Logan, OH</a:t>
              </a:r>
              <a:endParaRPr lang="en-US" sz="1400" b="1" dirty="0">
                <a:effectLst>
                  <a:glow rad="88900">
                    <a:srgbClr val="FFFF00"/>
                  </a:glow>
                  <a:outerShdw blurRad="304800" dist="38100" algn="l" rotWithShape="0">
                    <a:srgbClr val="FFFF00"/>
                  </a:outerShdw>
                </a:effectLst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432734" y="3453377"/>
              <a:ext cx="93806" cy="11303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837897" y="3353876"/>
            <a:ext cx="1614382" cy="307777"/>
            <a:chOff x="1045446" y="3070568"/>
            <a:chExt cx="1614382" cy="307777"/>
          </a:xfrm>
        </p:grpSpPr>
        <p:sp>
          <p:nvSpPr>
            <p:cNvPr id="55" name="Oval 54"/>
            <p:cNvSpPr/>
            <p:nvPr/>
          </p:nvSpPr>
          <p:spPr>
            <a:xfrm>
              <a:off x="1045446" y="3178766"/>
              <a:ext cx="93806" cy="11303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41464" y="3070568"/>
              <a:ext cx="1518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effectLst>
                    <a:glow rad="88900">
                      <a:srgbClr val="FFFF00"/>
                    </a:glow>
                    <a:outerShdw blurRad="304800" dist="38100" algn="l" rotWithShape="0">
                      <a:srgbClr val="FFFF00"/>
                    </a:outerShdw>
                  </a:effectLst>
                </a:rPr>
                <a:t>Plumas-Sierra, CA</a:t>
              </a:r>
              <a:endParaRPr lang="en-US" sz="1400" b="1" dirty="0">
                <a:effectLst>
                  <a:glow rad="88900">
                    <a:srgbClr val="FFFF00"/>
                  </a:glow>
                  <a:outerShdw blurRad="304800" dist="38100" algn="l" rotWithShape="0">
                    <a:srgbClr val="FFFF00"/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36817" y="3662725"/>
            <a:ext cx="2048875" cy="1930536"/>
            <a:chOff x="3636817" y="3662725"/>
            <a:chExt cx="2048875" cy="1930536"/>
          </a:xfrm>
        </p:grpSpPr>
        <p:pic>
          <p:nvPicPr>
            <p:cNvPr id="53" name="Picture 52" descr="electricit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6817" y="3662725"/>
              <a:ext cx="2048875" cy="1517013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3961013" y="5193151"/>
              <a:ext cx="1334445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smtClean="0"/>
                <a:t>Smart Grid</a:t>
              </a:r>
              <a:endParaRPr lang="en-US" sz="2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21345" y="4048042"/>
            <a:ext cx="2821759" cy="1635334"/>
            <a:chOff x="6021345" y="4067580"/>
            <a:chExt cx="2821759" cy="1635334"/>
          </a:xfrm>
        </p:grpSpPr>
        <p:pic>
          <p:nvPicPr>
            <p:cNvPr id="7" name="Picture 6" descr="rural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3065" y="4067580"/>
              <a:ext cx="1410039" cy="163533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021345" y="4518088"/>
              <a:ext cx="1333568" cy="70788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smtClean="0"/>
                <a:t>     Rural </a:t>
              </a:r>
            </a:p>
            <a:p>
              <a:r>
                <a:rPr lang="en-US" sz="2000" dirty="0" smtClean="0"/>
                <a:t>Broadband   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3900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ccuracy_slid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54" y="3148427"/>
            <a:ext cx="45720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Localizing Unlicensed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Localize 100mW TV-band devices in 5 different buildings</a:t>
            </a:r>
          </a:p>
          <a:p>
            <a:r>
              <a:rPr lang="en-US" sz="2600" dirty="0" smtClean="0"/>
              <a:t>Collect vehicular measurements over </a:t>
            </a:r>
            <a:r>
              <a:rPr lang="en-US" sz="2600" dirty="0" smtClean="0">
                <a:solidFill>
                  <a:srgbClr val="FF0000"/>
                </a:solidFill>
              </a:rPr>
              <a:t>2 square km </a:t>
            </a:r>
            <a:r>
              <a:rPr lang="en-US" sz="2600" dirty="0" smtClean="0"/>
              <a:t>area</a:t>
            </a:r>
          </a:p>
          <a:p>
            <a:r>
              <a:rPr lang="en-US" sz="2600" dirty="0" smtClean="0"/>
              <a:t>Use a GPS device to determine ground truth locations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686869" y="3954600"/>
            <a:ext cx="2946400" cy="921418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Sector-based approach reduces error by </a:t>
            </a:r>
            <a:r>
              <a:rPr lang="en-US" b="1" dirty="0" smtClean="0">
                <a:solidFill>
                  <a:srgbClr val="FF0000"/>
                </a:solidFill>
              </a:rPr>
              <a:t>2 – 3x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7774" y="497103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16m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2414" y="4632569"/>
            <a:ext cx="60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27m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478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73"/>
    </mc:Choice>
    <mc:Fallback xmlns="">
      <p:transition xmlns:p14="http://schemas.microsoft.com/office/powerpoint/2010/main" spd="slow" advTm="4207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761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Web Front-end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8733" y="1734257"/>
            <a:ext cx="7325768" cy="4434962"/>
            <a:chOff x="676195" y="1291042"/>
            <a:chExt cx="7790210" cy="4716132"/>
          </a:xfrm>
        </p:grpSpPr>
        <p:pic>
          <p:nvPicPr>
            <p:cNvPr id="6" name="Picture 5" descr="front_end_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195" y="1291042"/>
              <a:ext cx="7790210" cy="4716132"/>
            </a:xfrm>
            <a:prstGeom prst="rect">
              <a:avLst/>
            </a:prstGeom>
          </p:spPr>
        </p:pic>
        <p:pic>
          <p:nvPicPr>
            <p:cNvPr id="9" name="Picture 8" descr="tabl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1810" y="4696612"/>
              <a:ext cx="2613320" cy="131056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76195" y="1660769"/>
              <a:ext cx="6054805" cy="146539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98733" y="1202194"/>
            <a:ext cx="7325768" cy="43088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/>
              <a:t>http://</a:t>
            </a:r>
            <a:r>
              <a:rPr lang="en-US" sz="2200" b="1" dirty="0" err="1"/>
              <a:t>research.cs.wisc.edu</a:t>
            </a:r>
            <a:r>
              <a:rPr lang="en-US" sz="2200" b="1" dirty="0"/>
              <a:t>/wings/projects/</a:t>
            </a:r>
            <a:r>
              <a:rPr lang="en-US" sz="2200" b="1" dirty="0" err="1"/>
              <a:t>vscope</a:t>
            </a:r>
            <a:r>
              <a:rPr lang="en-US" sz="2200" b="1" dirty="0"/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8332" y="2222615"/>
            <a:ext cx="1303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SQL Query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119410" y="2247275"/>
            <a:ext cx="320572" cy="2061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3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6"/>
    </mc:Choice>
    <mc:Fallback xmlns="">
      <p:transition xmlns:p14="http://schemas.microsoft.com/office/powerpoint/2010/main" spd="slow" advTm="90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Ø"/>
            </a:pPr>
            <a:r>
              <a:rPr lang="en-US" sz="2800" dirty="0" smtClean="0"/>
              <a:t>Deployed a system on public transit buses to collect spectrum measurements.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charset="2"/>
              <a:buChar char="Ø"/>
            </a:pPr>
            <a:r>
              <a:rPr lang="en-US" sz="2800" dirty="0" smtClean="0"/>
              <a:t>Existing databases have limitations in managing TV whitespaces.</a:t>
            </a:r>
          </a:p>
          <a:p>
            <a:pPr lvl="1"/>
            <a:r>
              <a:rPr lang="en-US" sz="2400" dirty="0" smtClean="0"/>
              <a:t>Cause under-utilization of whitespace spectrum  </a:t>
            </a:r>
          </a:p>
          <a:p>
            <a:pPr lvl="1"/>
            <a:r>
              <a:rPr lang="en-US" sz="2400" dirty="0" smtClean="0"/>
              <a:t>Unable to predict the quality of whitespace channels</a:t>
            </a:r>
          </a:p>
          <a:p>
            <a:pPr lvl="1"/>
            <a:r>
              <a:rPr lang="en-US" sz="2400" dirty="0" smtClean="0"/>
              <a:t>Do not attempt to validate the location of TV-band devices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charset="2"/>
              <a:buChar char="Ø"/>
            </a:pPr>
            <a:r>
              <a:rPr lang="en-US" sz="2800" dirty="0" smtClean="0"/>
              <a:t>Designed measurement-refined models to augment databases</a:t>
            </a:r>
          </a:p>
          <a:p>
            <a:pPr lvl="1"/>
            <a:r>
              <a:rPr lang="en-US" sz="2400" dirty="0" smtClean="0"/>
              <a:t>Predict TV whitespace spectrum</a:t>
            </a:r>
          </a:p>
          <a:p>
            <a:pPr lvl="1"/>
            <a:r>
              <a:rPr lang="en-US" sz="2400" dirty="0" smtClean="0"/>
              <a:t>Estimate the quality of whitespace channels</a:t>
            </a:r>
          </a:p>
          <a:p>
            <a:pPr lvl="1"/>
            <a:r>
              <a:rPr lang="en-US" sz="2400" dirty="0" smtClean="0"/>
              <a:t>Localize primary and secondary devices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80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1"/>
    </mc:Choice>
    <mc:Fallback xmlns="">
      <p:transition xmlns:p14="http://schemas.microsoft.com/office/powerpoint/2010/main" spd="slow" advTm="4183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33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52312" y="2026006"/>
            <a:ext cx="8229600" cy="1151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smtClean="0"/>
              <a:t>     Thanks for your attention!</a:t>
            </a:r>
          </a:p>
          <a:p>
            <a:pPr marL="0" indent="0">
              <a:buNone/>
            </a:pPr>
            <a:r>
              <a:rPr lang="en-US" sz="4000" smtClean="0">
                <a:solidFill>
                  <a:srgbClr val="376092"/>
                </a:solidFill>
              </a:rPr>
              <a:t>                  Questions?</a:t>
            </a:r>
            <a:endParaRPr lang="en-US" sz="40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2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"/>
    </mc:Choice>
    <mc:Fallback xmlns="">
      <p:transition xmlns:p14="http://schemas.microsoft.com/office/powerpoint/2010/main" spd="slow" advTm="282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553927" y="2182314"/>
            <a:ext cx="8229600" cy="1151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     Backup Slides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376092"/>
                </a:solidFill>
              </a:rPr>
              <a:t>                 </a:t>
            </a:r>
            <a:endParaRPr lang="en-US" sz="40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"/>
    </mc:Choice>
    <mc:Fallback xmlns="">
      <p:transition xmlns:p14="http://schemas.microsoft.com/office/powerpoint/2010/main" spd="slow" advTm="282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361473" y="2699036"/>
            <a:ext cx="4567603" cy="3363587"/>
            <a:chOff x="4361473" y="2699036"/>
            <a:chExt cx="4567603" cy="336358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1473" y="2865303"/>
              <a:ext cx="4567603" cy="319732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582156" y="2699036"/>
              <a:ext cx="2467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Unlicensed Microphone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74082" y="2699036"/>
            <a:ext cx="4083538" cy="3112664"/>
            <a:chOff x="4674082" y="2699036"/>
            <a:chExt cx="4083538" cy="3112664"/>
          </a:xfrm>
        </p:grpSpPr>
        <p:sp>
          <p:nvSpPr>
            <p:cNvPr id="26" name="TextBox 25"/>
            <p:cNvSpPr txBox="1"/>
            <p:nvPr/>
          </p:nvSpPr>
          <p:spPr>
            <a:xfrm>
              <a:off x="8277197" y="5397131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4" name="Picture 13" descr="spectrum_wide_6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4082" y="2953224"/>
              <a:ext cx="4083538" cy="2858476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>
            <a:xfrm>
              <a:off x="6282387" y="3096519"/>
              <a:ext cx="5868" cy="235471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411710" y="3086750"/>
              <a:ext cx="5868" cy="235471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464928" y="271561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TV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67878" y="2699036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Leakage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4893" y="2709944"/>
              <a:ext cx="7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Noise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12192" y="5129207"/>
              <a:ext cx="1236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Channel 26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43311" y="5133719"/>
              <a:ext cx="1236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Channel 27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380519" y="5128462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Channel 28</a:t>
              </a:r>
              <a:endParaRPr lang="en-US" dirty="0"/>
            </a:p>
          </p:txBody>
        </p:sp>
      </p:grpSp>
      <p:pic>
        <p:nvPicPr>
          <p:cNvPr id="6" name="Picture 5" descr="variation_cdf_slide_1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02" y="2891292"/>
            <a:ext cx="4572000" cy="3200400"/>
          </a:xfrm>
          <a:prstGeom prst="rect">
            <a:avLst/>
          </a:prstGeom>
        </p:spPr>
      </p:pic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57200" y="1295506"/>
            <a:ext cx="8229600" cy="4525963"/>
          </a:xfrm>
        </p:spPr>
        <p:txBody>
          <a:bodyPr/>
          <a:lstStyle/>
          <a:p>
            <a:r>
              <a:rPr lang="en-US" sz="2600" dirty="0" smtClean="0"/>
              <a:t>Measure noise power in whitespace channels </a:t>
            </a:r>
          </a:p>
          <a:p>
            <a:r>
              <a:rPr lang="en-US" sz="2600" dirty="0" smtClean="0"/>
              <a:t>Calculate variation in channel noise between the best channel and worst channel at each location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Variation in Channel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001091" y="3313640"/>
            <a:ext cx="1351134" cy="646331"/>
            <a:chOff x="2927789" y="3487388"/>
            <a:chExt cx="1351134" cy="64633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999154" y="3546233"/>
              <a:ext cx="1279769" cy="2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927789" y="3487388"/>
              <a:ext cx="11406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Broadcast</a:t>
              </a:r>
            </a:p>
            <a:p>
              <a:r>
                <a:rPr lang="en-US" b="1" dirty="0" smtClean="0"/>
                <a:t>Leakage</a:t>
              </a:r>
              <a:endParaRPr lang="en-US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42456" y="3303802"/>
            <a:ext cx="1817077" cy="646331"/>
            <a:chOff x="4278923" y="3487319"/>
            <a:chExt cx="1817077" cy="646331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4278923" y="3546233"/>
              <a:ext cx="1817077" cy="5866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513548" y="3487319"/>
              <a:ext cx="13773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 Co-channel </a:t>
              </a:r>
            </a:p>
            <a:p>
              <a:r>
                <a:rPr lang="en-US" b="1" dirty="0" smtClean="0"/>
                <a:t>Interference</a:t>
              </a:r>
              <a:endParaRPr lang="en-US" b="1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23840" y="3090583"/>
            <a:ext cx="2296590" cy="2038624"/>
            <a:chOff x="6633307" y="2962705"/>
            <a:chExt cx="2296590" cy="2038624"/>
          </a:xfrm>
        </p:grpSpPr>
        <p:pic>
          <p:nvPicPr>
            <p:cNvPr id="43" name="Picture 42" descr="survey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4365" y="2962705"/>
              <a:ext cx="1126481" cy="1135936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6633307" y="4176536"/>
              <a:ext cx="2296590" cy="82479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120 Mbps Drop </a:t>
              </a:r>
            </a:p>
            <a:p>
              <a:pPr algn="ctr"/>
              <a:r>
                <a:rPr lang="en-US" sz="2200" dirty="0" smtClean="0">
                  <a:solidFill>
                    <a:schemeClr val="tx1"/>
                  </a:solidFill>
                </a:rPr>
                <a:t>in PHY Rate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685684" y="4288437"/>
            <a:ext cx="2646477" cy="535150"/>
            <a:chOff x="3622151" y="4249361"/>
            <a:chExt cx="2646477" cy="535150"/>
          </a:xfrm>
        </p:grpSpPr>
        <p:cxnSp>
          <p:nvCxnSpPr>
            <p:cNvPr id="34" name="Straight Arrow Connector 33"/>
            <p:cNvCxnSpPr/>
            <p:nvPr/>
          </p:nvCxnSpPr>
          <p:spPr>
            <a:xfrm flipH="1" flipV="1">
              <a:off x="3622151" y="4249361"/>
              <a:ext cx="353105" cy="30842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916639" y="4415179"/>
              <a:ext cx="2351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8dB median difference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717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52"/>
    </mc:Choice>
    <mc:Fallback xmlns="">
      <p:transition xmlns:p14="http://schemas.microsoft.com/office/powerpoint/2010/main" spd="slow" advTm="673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based Power Estimation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17" y="1968748"/>
            <a:ext cx="2791857" cy="19543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6198679" y="1932016"/>
            <a:ext cx="2783289" cy="2124578"/>
            <a:chOff x="6278915" y="1352185"/>
            <a:chExt cx="2693917" cy="2056357"/>
          </a:xfrm>
        </p:grpSpPr>
        <p:pic>
          <p:nvPicPr>
            <p:cNvPr id="20" name="Picture 19" descr="cdf_power_diff_present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8915" y="1352185"/>
              <a:ext cx="2693917" cy="1885742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7668" y="3237927"/>
              <a:ext cx="1652526" cy="17061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6831433" y="4109073"/>
            <a:ext cx="212312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1000 measurements for each TV strength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420516" y="4502818"/>
            <a:ext cx="2687748" cy="997286"/>
            <a:chOff x="3411380" y="4033483"/>
            <a:chExt cx="2687748" cy="997286"/>
          </a:xfrm>
        </p:grpSpPr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040" y="4728562"/>
              <a:ext cx="2188281" cy="18687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66618" y="4036865"/>
              <a:ext cx="25041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Audio tones carry </a:t>
              </a:r>
              <a:r>
                <a:rPr lang="en-US" i="1" dirty="0" smtClean="0">
                  <a:solidFill>
                    <a:srgbClr val="FF0000"/>
                  </a:solidFill>
                </a:rPr>
                <a:t>&gt; 95% </a:t>
              </a:r>
            </a:p>
            <a:p>
              <a:r>
                <a:rPr lang="en-US" dirty="0" smtClean="0"/>
                <a:t>total power</a:t>
              </a: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411380" y="4033483"/>
              <a:ext cx="2687748" cy="997286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95948" y="3045795"/>
            <a:ext cx="2101544" cy="505843"/>
            <a:chOff x="986812" y="2576460"/>
            <a:chExt cx="2101544" cy="505843"/>
          </a:xfrm>
        </p:grpSpPr>
        <p:sp>
          <p:nvSpPr>
            <p:cNvPr id="12" name="Rectangle 11"/>
            <p:cNvSpPr/>
            <p:nvPr/>
          </p:nvSpPr>
          <p:spPr>
            <a:xfrm>
              <a:off x="986812" y="2576460"/>
              <a:ext cx="2101544" cy="505843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4585" y="2713815"/>
              <a:ext cx="958994" cy="232256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2016900" y="2549040"/>
            <a:ext cx="1080592" cy="993462"/>
            <a:chOff x="2007764" y="2079705"/>
            <a:chExt cx="1080592" cy="993462"/>
          </a:xfrm>
        </p:grpSpPr>
        <p:sp>
          <p:nvSpPr>
            <p:cNvPr id="41" name="Rectangle 40"/>
            <p:cNvSpPr/>
            <p:nvPr/>
          </p:nvSpPr>
          <p:spPr>
            <a:xfrm>
              <a:off x="2960436" y="2338915"/>
              <a:ext cx="73097" cy="734252"/>
            </a:xfrm>
            <a:prstGeom prst="rect">
              <a:avLst/>
            </a:prstGeom>
            <a:solidFill>
              <a:srgbClr val="FF0000">
                <a:alpha val="52000"/>
              </a:srgbClr>
            </a:solidFill>
            <a:ln w="190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7764" y="2079705"/>
              <a:ext cx="1080592" cy="233462"/>
            </a:xfrm>
            <a:prstGeom prst="rect">
              <a:avLst/>
            </a:prstGeom>
          </p:spPr>
        </p:pic>
      </p:grpSp>
      <p:pic>
        <p:nvPicPr>
          <p:cNvPr id="47" name="Picture 46" descr="spectrum_mic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53" y="4107697"/>
            <a:ext cx="2782721" cy="1947905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014223" y="5181020"/>
            <a:ext cx="2083270" cy="505843"/>
            <a:chOff x="1005087" y="4711685"/>
            <a:chExt cx="2083270" cy="505843"/>
          </a:xfrm>
        </p:grpSpPr>
        <p:sp>
          <p:nvSpPr>
            <p:cNvPr id="48" name="Rectangle 47"/>
            <p:cNvSpPr/>
            <p:nvPr/>
          </p:nvSpPr>
          <p:spPr>
            <a:xfrm>
              <a:off x="1005087" y="4711685"/>
              <a:ext cx="2083270" cy="505843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498" y="4903134"/>
              <a:ext cx="1045434" cy="211820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1961702" y="4348902"/>
            <a:ext cx="1099240" cy="1337961"/>
            <a:chOff x="1952566" y="3879567"/>
            <a:chExt cx="1099240" cy="1337961"/>
          </a:xfrm>
        </p:grpSpPr>
        <p:sp>
          <p:nvSpPr>
            <p:cNvPr id="49" name="Rectangle 48"/>
            <p:cNvSpPr/>
            <p:nvPr/>
          </p:nvSpPr>
          <p:spPr>
            <a:xfrm>
              <a:off x="2430482" y="4127961"/>
              <a:ext cx="109645" cy="1089567"/>
            </a:xfrm>
            <a:prstGeom prst="rect">
              <a:avLst/>
            </a:prstGeom>
            <a:solidFill>
              <a:srgbClr val="FF0000">
                <a:alpha val="52000"/>
              </a:srgbClr>
            </a:solidFill>
            <a:ln w="190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2566" y="3879567"/>
              <a:ext cx="1099240" cy="214318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3411379" y="2324022"/>
            <a:ext cx="2711288" cy="997286"/>
            <a:chOff x="3512886" y="1608904"/>
            <a:chExt cx="2711288" cy="997286"/>
          </a:xfrm>
        </p:grpSpPr>
        <p:sp>
          <p:nvSpPr>
            <p:cNvPr id="17" name="TextBox 16"/>
            <p:cNvSpPr txBox="1"/>
            <p:nvPr/>
          </p:nvSpPr>
          <p:spPr>
            <a:xfrm>
              <a:off x="3513069" y="1608904"/>
              <a:ext cx="27111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F</a:t>
              </a:r>
              <a:r>
                <a:rPr lang="en-US" i="1" dirty="0" smtClean="0">
                  <a:solidFill>
                    <a:srgbClr val="FF0000"/>
                  </a:solidFill>
                </a:rPr>
                <a:t>ixed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power relationship</a:t>
              </a:r>
            </a:p>
            <a:p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12886" y="1608904"/>
              <a:ext cx="2687748" cy="997286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602" y="2029368"/>
              <a:ext cx="2505005" cy="22211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757894" y="3071333"/>
            <a:ext cx="2097698" cy="522788"/>
            <a:chOff x="6832418" y="2423282"/>
            <a:chExt cx="2002398" cy="522788"/>
          </a:xfrm>
        </p:grpSpPr>
        <p:sp>
          <p:nvSpPr>
            <p:cNvPr id="31" name="Left Brace 30"/>
            <p:cNvSpPr/>
            <p:nvPr/>
          </p:nvSpPr>
          <p:spPr>
            <a:xfrm rot="5400000">
              <a:off x="7693065" y="1878030"/>
              <a:ext cx="207393" cy="1928687"/>
            </a:xfrm>
            <a:prstGeom prst="leftBrace">
              <a:avLst>
                <a:gd name="adj1" fmla="val 8333"/>
                <a:gd name="adj2" fmla="val 49459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77655" y="2423282"/>
              <a:ext cx="1957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10 – 15dBm Lower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852" y="3052051"/>
            <a:ext cx="1115394" cy="1794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54764" y="2934601"/>
            <a:ext cx="72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ATSC: </a:t>
            </a:r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1420606" y="1320950"/>
            <a:ext cx="6233349" cy="5300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Use feature power to estimate total power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9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72" y="2083476"/>
            <a:ext cx="5083212" cy="351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Weighted Regression Fitting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89528"/>
              </p:ext>
            </p:extLst>
          </p:nvPr>
        </p:nvGraphicFramePr>
        <p:xfrm>
          <a:off x="342380" y="2509878"/>
          <a:ext cx="5534382" cy="1930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508"/>
                <a:gridCol w="1382649"/>
                <a:gridCol w="1430885"/>
                <a:gridCol w="1318340"/>
              </a:tblGrid>
              <a:tr h="63032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Measurement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Weight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Measurement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Weight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0319" marR="40319" marT="17920" marB="17920" anchor="ctr"/>
                </a:tc>
              </a:tr>
              <a:tr h="326067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</a:tr>
              <a:tr h="326067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</a:tr>
              <a:tr h="323862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</a:tr>
              <a:tr h="323862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40319" marR="40319" marT="17920" marB="17920" anchor="ctr"/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1820153" y="2509878"/>
            <a:ext cx="1242967" cy="202362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6515" y="508242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217132" y="508294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4033510" y="507256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84146" y="50637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16352" y="5066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650471" y="506373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786425" y="5066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320333" y="506512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759645" y="3011960"/>
            <a:ext cx="7832700" cy="2480427"/>
            <a:chOff x="759645" y="3011960"/>
            <a:chExt cx="7832700" cy="2480427"/>
          </a:xfrm>
        </p:grpSpPr>
        <p:grpSp>
          <p:nvGrpSpPr>
            <p:cNvPr id="37" name="Group 36"/>
            <p:cNvGrpSpPr/>
            <p:nvPr/>
          </p:nvGrpSpPr>
          <p:grpSpPr>
            <a:xfrm>
              <a:off x="759645" y="3011960"/>
              <a:ext cx="7832700" cy="2480427"/>
              <a:chOff x="854100" y="1528596"/>
              <a:chExt cx="7832700" cy="2480427"/>
            </a:xfrm>
          </p:grpSpPr>
          <p:pic>
            <p:nvPicPr>
              <p:cNvPr id="38" name="Picture 37" descr="bus_stop.jp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500" b="100000" l="10000" r="90000">
                            <a14:foregroundMark x1="50500" y1="78917" x2="50500" y2="78917"/>
                            <a14:foregroundMark x1="50083" y1="70917" x2="50083" y2="709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07885" y="1528596"/>
                <a:ext cx="1678915" cy="1678915"/>
              </a:xfrm>
              <a:prstGeom prst="rect">
                <a:avLst/>
              </a:prstGeom>
            </p:spPr>
          </p:pic>
          <p:grpSp>
            <p:nvGrpSpPr>
              <p:cNvPr id="39" name="Group 38"/>
              <p:cNvGrpSpPr/>
              <p:nvPr/>
            </p:nvGrpSpPr>
            <p:grpSpPr>
              <a:xfrm>
                <a:off x="854100" y="3207512"/>
                <a:ext cx="7401729" cy="801511"/>
                <a:chOff x="461939" y="2712306"/>
                <a:chExt cx="7401729" cy="801511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461939" y="2712306"/>
                  <a:ext cx="7401729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461939" y="3513817"/>
                  <a:ext cx="7401729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461939" y="3118706"/>
                  <a:ext cx="7401729" cy="28222"/>
                </a:xfrm>
                <a:prstGeom prst="line">
                  <a:avLst/>
                </a:prstGeom>
                <a:ln w="38100" cmpd="sng">
                  <a:solidFill>
                    <a:srgbClr val="FFCC66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044211" y="2625469"/>
                <a:ext cx="1712422" cy="906750"/>
              </a:xfrm>
              <a:prstGeom prst="rect">
                <a:avLst/>
              </a:prstGeom>
            </p:spPr>
          </p:pic>
          <p:sp>
            <p:nvSpPr>
              <p:cNvPr id="41" name="Oval 40"/>
              <p:cNvSpPr/>
              <p:nvPr/>
            </p:nvSpPr>
            <p:spPr>
              <a:xfrm>
                <a:off x="4200769" y="3444294"/>
                <a:ext cx="156308" cy="156308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6567124" y="3442756"/>
                <a:ext cx="476960" cy="186177"/>
                <a:chOff x="2817207" y="2656249"/>
                <a:chExt cx="476960" cy="186177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3137859" y="2656249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3032617" y="2657980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2858456" y="2659746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2919025" y="2659746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2817207" y="2686118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2935845" y="2659746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2993567" y="2656249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3096332" y="2659746"/>
                  <a:ext cx="156308" cy="156308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087170" y="3454068"/>
                <a:ext cx="156308" cy="156308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2379784" y="3451503"/>
                <a:ext cx="156308" cy="156308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Oval 64"/>
            <p:cNvSpPr/>
            <p:nvPr/>
          </p:nvSpPr>
          <p:spPr>
            <a:xfrm>
              <a:off x="5384104" y="4919308"/>
              <a:ext cx="156308" cy="156308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Rounded Rectangle 92"/>
          <p:cNvSpPr/>
          <p:nvPr/>
        </p:nvSpPr>
        <p:spPr>
          <a:xfrm>
            <a:off x="225938" y="1320119"/>
            <a:ext cx="8686798" cy="5931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Use weighted regression to compensate measurement density variation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518594" y="2077088"/>
            <a:ext cx="336914" cy="32004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/>
          <p:cNvGrpSpPr/>
          <p:nvPr/>
        </p:nvGrpSpPr>
        <p:grpSpPr>
          <a:xfrm>
            <a:off x="686180" y="4885361"/>
            <a:ext cx="6416098" cy="229845"/>
            <a:chOff x="686180" y="4885361"/>
            <a:chExt cx="6416098" cy="229845"/>
          </a:xfrm>
        </p:grpSpPr>
        <p:sp>
          <p:nvSpPr>
            <p:cNvPr id="97" name="Oval 96"/>
            <p:cNvSpPr/>
            <p:nvPr/>
          </p:nvSpPr>
          <p:spPr>
            <a:xfrm>
              <a:off x="6336849" y="4898316"/>
              <a:ext cx="765429" cy="216440"/>
            </a:xfrm>
            <a:prstGeom prst="ellipse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069353" y="4885361"/>
              <a:ext cx="765429" cy="216440"/>
            </a:xfrm>
            <a:prstGeom prst="ellipse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810058" y="4885361"/>
              <a:ext cx="765429" cy="216440"/>
            </a:xfrm>
            <a:prstGeom prst="ellipse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686180" y="4898766"/>
              <a:ext cx="765429" cy="216440"/>
            </a:xfrm>
            <a:prstGeom prst="ellipse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1976079" y="4895857"/>
              <a:ext cx="765429" cy="216440"/>
            </a:xfrm>
            <a:prstGeom prst="ellipse">
              <a:avLst/>
            </a:pr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699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ot_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80" y="2618200"/>
            <a:ext cx="4751524" cy="3326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of Different Model Fitting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848"/>
            <a:ext cx="8229600" cy="4525963"/>
          </a:xfrm>
        </p:spPr>
        <p:txBody>
          <a:bodyPr/>
          <a:lstStyle/>
          <a:p>
            <a:r>
              <a:rPr lang="en-US" dirty="0" smtClean="0"/>
              <a:t>Accuracy in predicting path loss</a:t>
            </a:r>
          </a:p>
          <a:p>
            <a:pPr lvl="1"/>
            <a:r>
              <a:rPr lang="en-US" dirty="0" smtClean="0"/>
              <a:t>Measurements collected in a 100m road segment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38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30519" y="2788827"/>
            <a:ext cx="1538665" cy="495735"/>
            <a:chOff x="5182772" y="2235454"/>
            <a:chExt cx="1538665" cy="495735"/>
          </a:xfrm>
        </p:grpSpPr>
        <p:sp>
          <p:nvSpPr>
            <p:cNvPr id="18" name="TextBox 17"/>
            <p:cNvSpPr txBox="1"/>
            <p:nvPr/>
          </p:nvSpPr>
          <p:spPr>
            <a:xfrm>
              <a:off x="5182772" y="2235454"/>
              <a:ext cx="1538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Measurement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5250250" y="2540210"/>
              <a:ext cx="362870" cy="1909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/>
          <p:cNvSpPr/>
          <p:nvPr/>
        </p:nvSpPr>
        <p:spPr>
          <a:xfrm>
            <a:off x="4403353" y="2912921"/>
            <a:ext cx="453523" cy="40330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51509" y="3382639"/>
            <a:ext cx="667520" cy="1754665"/>
            <a:chOff x="6013863" y="2750143"/>
            <a:chExt cx="667520" cy="1070304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6037552" y="2750143"/>
              <a:ext cx="0" cy="1070304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013863" y="3047696"/>
              <a:ext cx="667520" cy="394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50dB </a:t>
              </a: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Error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 flipV="1">
            <a:off x="2521176" y="3382639"/>
            <a:ext cx="2762534" cy="69286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5283710" y="3579572"/>
            <a:ext cx="3510945" cy="95394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Weighted regression improves accuracy at sparse measurements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1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Localizing TV-band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3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Collect vehicular measurements for a 3.8W whitespace transmitter over </a:t>
            </a:r>
            <a:r>
              <a:rPr lang="en-US" sz="2400" dirty="0" smtClean="0">
                <a:solidFill>
                  <a:srgbClr val="FF0000"/>
                </a:solidFill>
              </a:rPr>
              <a:t>3 square km </a:t>
            </a:r>
            <a:r>
              <a:rPr lang="en-US" sz="2400" dirty="0" smtClean="0"/>
              <a:t>area</a:t>
            </a:r>
          </a:p>
          <a:p>
            <a:r>
              <a:rPr lang="en-US" sz="2400" dirty="0" smtClean="0"/>
              <a:t>Choose subsets of measurements under different power </a:t>
            </a:r>
            <a:br>
              <a:rPr lang="en-US" sz="2400" dirty="0" smtClean="0"/>
            </a:br>
            <a:r>
              <a:rPr lang="en-US" sz="2400" dirty="0" smtClean="0"/>
              <a:t>thresholds for localization  </a:t>
            </a:r>
          </a:p>
          <a:p>
            <a:r>
              <a:rPr lang="en-US" sz="2400" dirty="0" smtClean="0"/>
              <a:t>Use a GPS device to determine ground-truth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188826"/>
              </p:ext>
            </p:extLst>
          </p:nvPr>
        </p:nvGraphicFramePr>
        <p:xfrm>
          <a:off x="547077" y="3284415"/>
          <a:ext cx="3311770" cy="306475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37486"/>
                <a:gridCol w="1674284"/>
              </a:tblGrid>
              <a:tr h="465367">
                <a:tc>
                  <a:txBody>
                    <a:bodyPr/>
                    <a:lstStyle/>
                    <a:p>
                      <a:pPr algn="ctr"/>
                      <a:r>
                        <a:rPr lang="en-US" sz="1900" b="0" baseline="0" dirty="0" smtClean="0"/>
                        <a:t>Algorithm</a:t>
                      </a:r>
                      <a:endParaRPr lang="en-US" sz="1900" b="0" dirty="0"/>
                    </a:p>
                  </a:txBody>
                  <a:tcPr marL="131686" marR="131686" marT="65843" marB="658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/>
                        <a:t>System</a:t>
                      </a:r>
                      <a:endParaRPr lang="en-US" sz="1900" b="0" dirty="0"/>
                    </a:p>
                  </a:txBody>
                  <a:tcPr marL="131686" marR="131686" marT="65843" marB="65843" anchor="ctr"/>
                </a:tc>
              </a:tr>
              <a:tr h="648323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/>
                        <a:t>Single-deterministic</a:t>
                      </a:r>
                      <a:endParaRPr lang="en-US" sz="1700" b="0" dirty="0"/>
                    </a:p>
                  </a:txBody>
                  <a:tcPr marL="131686" marR="131686" marT="65843" marB="658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/>
                        <a:t>EZ, RADAR</a:t>
                      </a:r>
                      <a:endParaRPr lang="en-US" sz="1700" b="0" dirty="0"/>
                    </a:p>
                  </a:txBody>
                  <a:tcPr marL="131686" marR="131686" marT="65843" marB="65843" anchor="ctr"/>
                </a:tc>
              </a:tr>
              <a:tr h="648323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/>
                        <a:t>Single-</a:t>
                      </a:r>
                    </a:p>
                    <a:p>
                      <a:pPr algn="ctr"/>
                      <a:r>
                        <a:rPr lang="en-US" sz="1700" b="0" dirty="0" smtClean="0"/>
                        <a:t>probability</a:t>
                      </a:r>
                      <a:endParaRPr lang="en-US" sz="1700" b="0" dirty="0"/>
                    </a:p>
                  </a:txBody>
                  <a:tcPr marL="131686" marR="131686" marT="65843" marB="65843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 err="1" smtClean="0"/>
                        <a:t>WifiNet</a:t>
                      </a:r>
                      <a:r>
                        <a:rPr lang="en-US" sz="1700" b="0" dirty="0" smtClean="0"/>
                        <a:t>,</a:t>
                      </a:r>
                      <a:r>
                        <a:rPr lang="en-US" sz="1700" b="0" baseline="0" dirty="0" smtClean="0"/>
                        <a:t> Horus</a:t>
                      </a:r>
                      <a:endParaRPr lang="en-US" sz="1700" b="0" dirty="0" smtClean="0"/>
                    </a:p>
                  </a:txBody>
                  <a:tcPr marL="131686" marR="131686" marT="65843" marB="65843" anchor="ctr"/>
                </a:tc>
              </a:tr>
              <a:tr h="648323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/>
                        <a:t>Sector-</a:t>
                      </a:r>
                    </a:p>
                    <a:p>
                      <a:pPr algn="ctr"/>
                      <a:r>
                        <a:rPr lang="en-US" sz="1700" b="0" dirty="0" smtClean="0"/>
                        <a:t>deterministic</a:t>
                      </a:r>
                      <a:endParaRPr lang="en-US" sz="1700" b="0" dirty="0"/>
                    </a:p>
                  </a:txBody>
                  <a:tcPr marL="131686" marR="131686" marT="65843" marB="658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/>
                        <a:t>V-Scope</a:t>
                      </a:r>
                      <a:endParaRPr lang="en-US" sz="1700" b="0" dirty="0"/>
                    </a:p>
                  </a:txBody>
                  <a:tcPr marL="131686" marR="131686" marT="65843" marB="65843" anchor="ctr"/>
                </a:tc>
              </a:tr>
              <a:tr h="648323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/>
                        <a:t>Sector-</a:t>
                      </a:r>
                    </a:p>
                    <a:p>
                      <a:pPr algn="ctr"/>
                      <a:r>
                        <a:rPr lang="en-US" sz="1700" b="0" dirty="0" smtClean="0"/>
                        <a:t>probability</a:t>
                      </a:r>
                      <a:endParaRPr lang="en-US" sz="1700" b="0" dirty="0"/>
                    </a:p>
                  </a:txBody>
                  <a:tcPr marL="131686" marR="131686" marT="65843" marB="658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/>
                        <a:t>V-Scope</a:t>
                      </a:r>
                      <a:endParaRPr lang="en-US" sz="1700" b="0" dirty="0"/>
                    </a:p>
                  </a:txBody>
                  <a:tcPr marL="131686" marR="131686" marT="65843" marB="65843" anchor="ctr"/>
                </a:tc>
              </a:tr>
            </a:tbl>
          </a:graphicData>
        </a:graphic>
      </p:graphicFrame>
      <p:pic>
        <p:nvPicPr>
          <p:cNvPr id="11" name="Picture 10" descr="accuracy_wspace_pp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049" y="3148766"/>
            <a:ext cx="4572000" cy="3200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992079" y="6064199"/>
            <a:ext cx="2946400" cy="359928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</a:t>
            </a:r>
            <a:r>
              <a:rPr lang="en-US" b="1" dirty="0" smtClean="0">
                <a:solidFill>
                  <a:schemeClr val="tx1"/>
                </a:solidFill>
              </a:rPr>
              <a:t>educes error by </a:t>
            </a:r>
            <a:r>
              <a:rPr lang="en-US" b="1" dirty="0" smtClean="0">
                <a:solidFill>
                  <a:srgbClr val="FF0000"/>
                </a:solidFill>
              </a:rPr>
              <a:t>1.2 – 3.5x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541276" y="5128845"/>
            <a:ext cx="3887082" cy="935354"/>
            <a:chOff x="4609659" y="5128845"/>
            <a:chExt cx="3887082" cy="935354"/>
          </a:xfrm>
        </p:grpSpPr>
        <p:sp>
          <p:nvSpPr>
            <p:cNvPr id="19" name="Oval 18"/>
            <p:cNvSpPr/>
            <p:nvPr/>
          </p:nvSpPr>
          <p:spPr>
            <a:xfrm>
              <a:off x="4609659" y="5128845"/>
              <a:ext cx="3887082" cy="381001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>
              <a:endCxn id="8" idx="0"/>
            </p:cNvCxnSpPr>
            <p:nvPr/>
          </p:nvCxnSpPr>
          <p:spPr>
            <a:xfrm flipH="1">
              <a:off x="6465279" y="5500077"/>
              <a:ext cx="314570" cy="56412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236309" y="4021315"/>
            <a:ext cx="3722077" cy="1107530"/>
            <a:chOff x="5304692" y="4021315"/>
            <a:chExt cx="3722077" cy="1107530"/>
          </a:xfrm>
        </p:grpSpPr>
        <p:sp>
          <p:nvSpPr>
            <p:cNvPr id="25" name="Rounded Rectangle 24"/>
            <p:cNvSpPr/>
            <p:nvPr/>
          </p:nvSpPr>
          <p:spPr>
            <a:xfrm>
              <a:off x="5885520" y="4021315"/>
              <a:ext cx="3141249" cy="658748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Locate within </a:t>
              </a:r>
              <a:r>
                <a:rPr lang="en-US" b="1" dirty="0" smtClean="0">
                  <a:solidFill>
                    <a:srgbClr val="FF0000"/>
                  </a:solidFill>
                </a:rPr>
                <a:t>80m</a:t>
              </a:r>
              <a:r>
                <a:rPr lang="en-US" b="1" dirty="0" smtClean="0">
                  <a:solidFill>
                    <a:schemeClr val="tx1"/>
                  </a:solidFill>
                </a:rPr>
                <a:t> using weak measurements </a:t>
              </a:r>
              <a:r>
                <a:rPr lang="en-US" b="1" dirty="0" smtClean="0">
                  <a:solidFill>
                    <a:srgbClr val="FF0000"/>
                  </a:solidFill>
                </a:rPr>
                <a:t>&lt; -75dBm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26"/>
            <p:cNvCxnSpPr>
              <a:stCxn id="25" idx="1"/>
            </p:cNvCxnSpPr>
            <p:nvPr/>
          </p:nvCxnSpPr>
          <p:spPr>
            <a:xfrm flipH="1">
              <a:off x="5304692" y="4350689"/>
              <a:ext cx="580828" cy="77815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8245942" y="5413104"/>
            <a:ext cx="800368" cy="369332"/>
            <a:chOff x="8314325" y="5413104"/>
            <a:chExt cx="800368" cy="369332"/>
          </a:xfrm>
        </p:grpSpPr>
        <p:cxnSp>
          <p:nvCxnSpPr>
            <p:cNvPr id="41" name="Straight Arrow Connector 40"/>
            <p:cNvCxnSpPr/>
            <p:nvPr/>
          </p:nvCxnSpPr>
          <p:spPr>
            <a:xfrm flipH="1" flipV="1">
              <a:off x="8314325" y="5509846"/>
              <a:ext cx="261108" cy="11163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8511643" y="5413104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27m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12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73"/>
    </mc:Choice>
    <mc:Fallback xmlns="">
      <p:transition xmlns:p14="http://schemas.microsoft.com/office/powerpoint/2010/main" spd="slow" advTm="4207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313519" y="2736789"/>
            <a:ext cx="8531285" cy="2878853"/>
            <a:chOff x="354325" y="3015749"/>
            <a:chExt cx="8531285" cy="2878853"/>
          </a:xfrm>
        </p:grpSpPr>
        <p:grpSp>
          <p:nvGrpSpPr>
            <p:cNvPr id="53" name="Group 52"/>
            <p:cNvGrpSpPr/>
            <p:nvPr/>
          </p:nvGrpSpPr>
          <p:grpSpPr>
            <a:xfrm>
              <a:off x="354325" y="3015749"/>
              <a:ext cx="8531285" cy="2577288"/>
              <a:chOff x="382547" y="2913125"/>
              <a:chExt cx="8531285" cy="2577288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82547" y="3715006"/>
                <a:ext cx="8531285" cy="1775407"/>
              </a:xfrm>
              <a:prstGeom prst="ellipse">
                <a:avLst/>
              </a:prstGeom>
              <a:solidFill>
                <a:schemeClr val="bg1">
                  <a:lumMod val="50000"/>
                  <a:alpha val="30000"/>
                </a:schemeClr>
              </a:solidFill>
              <a:ln w="28575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8" name="Picture 57" descr="Screen Shot 2013-02-14 at 9.34.37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30" b="99010" l="806" r="986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5390" y="2913125"/>
                <a:ext cx="2400736" cy="1955439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2194889" y="4101588"/>
                <a:ext cx="22163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TV Whitespaces</a:t>
                </a:r>
                <a:endParaRPr lang="en-US" sz="2400" b="1" dirty="0"/>
              </a:p>
            </p:txBody>
          </p:sp>
          <p:pic>
            <p:nvPicPr>
              <p:cNvPr id="55" name="Picture 54" descr="phone_1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041" b="99490" l="4889" r="98667">
                            <a14:foregroundMark x1="77778" y1="14286" x2="77778" y2="14286"/>
                            <a14:foregroundMark x1="78222" y1="18112" x2="78222" y2="18112"/>
                            <a14:foregroundMark x1="80444" y1="18622" x2="80444" y2="18622"/>
                            <a14:foregroundMark x1="80444" y1="18622" x2="80444" y2="19388"/>
                            <a14:foregroundMark x1="80444" y1="27041" x2="80444" y2="27041"/>
                            <a14:foregroundMark x1="89333" y1="53316" x2="89333" y2="53316"/>
                            <a14:foregroundMark x1="87111" y1="51020" x2="87111" y2="51020"/>
                            <a14:foregroundMark x1="89778" y1="57143" x2="89778" y2="57143"/>
                            <a14:foregroundMark x1="88889" y1="63776" x2="88889" y2="63776"/>
                            <a14:foregroundMark x1="91111" y1="70663" x2="91111" y2="70663"/>
                            <a14:foregroundMark x1="81333" y1="20663" x2="81333" y2="20663"/>
                            <a14:foregroundMark x1="82667" y1="24745" x2="82667" y2="24745"/>
                            <a14:foregroundMark x1="82667" y1="22194" x2="82667" y2="22194"/>
                            <a14:foregroundMark x1="91556" y1="60459" x2="91556" y2="60459"/>
                            <a14:foregroundMark x1="85778" y1="45153" x2="85778" y2="45153"/>
                            <a14:foregroundMark x1="86667" y1="46429" x2="86667" y2="46429"/>
                            <a14:foregroundMark x1="84444" y1="41582" x2="84444" y2="41582"/>
                            <a14:foregroundMark x1="84444" y1="29847" x2="84444" y2="29847"/>
                            <a14:foregroundMark x1="84889" y1="32653" x2="84889" y2="32653"/>
                            <a14:foregroundMark x1="87111" y1="41582" x2="87111" y2="415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39842" y="3741151"/>
                <a:ext cx="398627" cy="694497"/>
              </a:xfrm>
              <a:prstGeom prst="rect">
                <a:avLst/>
              </a:prstGeom>
            </p:spPr>
          </p:pic>
          <p:pic>
            <p:nvPicPr>
              <p:cNvPr id="56" name="Picture 55" descr="Screen Shot 2013-02-18 at 11.16.51 PM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852" b="98889" l="971" r="98544">
                            <a14:foregroundMark x1="7767" y1="5926" x2="7767" y2="5926"/>
                            <a14:foregroundMark x1="31553" y1="5926" x2="31553" y2="5926"/>
                            <a14:foregroundMark x1="60680" y1="7778" x2="60680" y2="7778"/>
                            <a14:foregroundMark x1="84951" y1="7778" x2="84951" y2="7778"/>
                            <a14:foregroundMark x1="92233" y1="10741" x2="92233" y2="10741"/>
                            <a14:foregroundMark x1="92718" y1="19630" x2="92718" y2="19630"/>
                            <a14:foregroundMark x1="91748" y1="26296" x2="91748" y2="28889"/>
                            <a14:foregroundMark x1="92233" y1="41111" x2="92718" y2="42222"/>
                            <a14:foregroundMark x1="95631" y1="50370" x2="95631" y2="51481"/>
                            <a14:foregroundMark x1="95631" y1="60000" x2="95631" y2="60000"/>
                            <a14:foregroundMark x1="93204" y1="75185" x2="93204" y2="75185"/>
                            <a14:foregroundMark x1="93204" y1="3333" x2="93204" y2="3333"/>
                            <a14:foregroundMark x1="80097" y1="4815" x2="80097" y2="4815"/>
                            <a14:foregroundMark x1="52427" y1="8519" x2="52427" y2="8519"/>
                            <a14:foregroundMark x1="28641" y1="7037" x2="28641" y2="7037"/>
                            <a14:foregroundMark x1="8738" y1="4074" x2="8738" y2="4074"/>
                            <a14:foregroundMark x1="3883" y1="15926" x2="3883" y2="15926"/>
                            <a14:foregroundMark x1="3883" y1="31852" x2="3883" y2="31852"/>
                            <a14:foregroundMark x1="3398" y1="18889" x2="3398" y2="18889"/>
                            <a14:foregroundMark x1="6796" y1="36296" x2="6796" y2="36296"/>
                            <a14:foregroundMark x1="6796" y1="48889" x2="6796" y2="48889"/>
                            <a14:foregroundMark x1="3883" y1="60370" x2="3883" y2="60370"/>
                            <a14:foregroundMark x1="5825" y1="77778" x2="5825" y2="77778"/>
                            <a14:foregroundMark x1="9223" y1="84444" x2="9223" y2="84444"/>
                            <a14:foregroundMark x1="5340" y1="87778" x2="5340" y2="87778"/>
                            <a14:foregroundMark x1="7282" y1="92593" x2="7282" y2="92593"/>
                            <a14:foregroundMark x1="10680" y1="94815" x2="10680" y2="94815"/>
                            <a14:foregroundMark x1="20388" y1="93333" x2="20388" y2="93333"/>
                            <a14:foregroundMark x1="36408" y1="93704" x2="36408" y2="93704"/>
                            <a14:foregroundMark x1="42233" y1="93333" x2="42233" y2="93333"/>
                            <a14:foregroundMark x1="60680" y1="92222" x2="60680" y2="92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9852" y="3607636"/>
                <a:ext cx="850191" cy="1114328"/>
              </a:xfrm>
              <a:prstGeom prst="rect">
                <a:avLst/>
              </a:prstGeom>
            </p:spPr>
          </p:pic>
        </p:grpSp>
        <p:pic>
          <p:nvPicPr>
            <p:cNvPr id="54" name="Picture 53" descr="Screen Shot 2013-02-18 at 11.18.31 PM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99" l="168" r="994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178" y="4917713"/>
              <a:ext cx="1748426" cy="976889"/>
            </a:xfrm>
            <a:prstGeom prst="rect">
              <a:avLst/>
            </a:prstGeom>
          </p:spPr>
        </p:pic>
      </p:grpSp>
      <p:pic>
        <p:nvPicPr>
          <p:cNvPr id="63" name="Picture 62" descr="spectrum_1.pdf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892" y="1781867"/>
            <a:ext cx="2621844" cy="1836732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6774819" y="1197375"/>
            <a:ext cx="1499718" cy="660032"/>
            <a:chOff x="950652" y="1386741"/>
            <a:chExt cx="1499718" cy="660032"/>
          </a:xfrm>
        </p:grpSpPr>
        <p:sp>
          <p:nvSpPr>
            <p:cNvPr id="68" name="Rounded Rectangle 67"/>
            <p:cNvSpPr/>
            <p:nvPr/>
          </p:nvSpPr>
          <p:spPr>
            <a:xfrm>
              <a:off x="1343394" y="1386741"/>
              <a:ext cx="1106976" cy="43927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smtClean="0">
                  <a:solidFill>
                    <a:schemeClr val="tx1"/>
                  </a:solidFill>
                </a:rPr>
                <a:t>Vacant</a:t>
              </a:r>
              <a:endParaRPr lang="en-US" sz="2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9" name="Straight Arrow Connector 68"/>
            <p:cNvCxnSpPr>
              <a:stCxn id="68" idx="2"/>
            </p:cNvCxnSpPr>
            <p:nvPr/>
          </p:nvCxnSpPr>
          <p:spPr>
            <a:xfrm flipH="1">
              <a:off x="950652" y="1826019"/>
              <a:ext cx="946230" cy="2207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H="1">
              <a:off x="1343394" y="1826019"/>
              <a:ext cx="607702" cy="2207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68" idx="2"/>
            </p:cNvCxnSpPr>
            <p:nvPr/>
          </p:nvCxnSpPr>
          <p:spPr>
            <a:xfrm flipH="1">
              <a:off x="1434372" y="1826019"/>
              <a:ext cx="462510" cy="2207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68" idx="2"/>
            </p:cNvCxnSpPr>
            <p:nvPr/>
          </p:nvCxnSpPr>
          <p:spPr>
            <a:xfrm flipH="1">
              <a:off x="1881412" y="1826019"/>
              <a:ext cx="15470" cy="2207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68" idx="2"/>
            </p:cNvCxnSpPr>
            <p:nvPr/>
          </p:nvCxnSpPr>
          <p:spPr>
            <a:xfrm>
              <a:off x="1896882" y="1826019"/>
              <a:ext cx="553488" cy="21025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348544" y="5648304"/>
            <a:ext cx="2133600" cy="365125"/>
          </a:xfrm>
        </p:spPr>
        <p:txBody>
          <a:bodyPr/>
          <a:lstStyle/>
          <a:p>
            <a:fld id="{57585256-B68F-FA45-B1B4-21BAE66B5F6D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106244" y="1545271"/>
            <a:ext cx="2679640" cy="1142602"/>
            <a:chOff x="3106244" y="1574035"/>
            <a:chExt cx="2679640" cy="11426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86761" y="2018137"/>
              <a:ext cx="1917700" cy="698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106244" y="1574035"/>
              <a:ext cx="2679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Spectrum Database</a:t>
              </a:r>
              <a:endParaRPr lang="en-US" sz="24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8977" y="2645540"/>
            <a:ext cx="5626267" cy="2024422"/>
            <a:chOff x="2152363" y="2674304"/>
            <a:chExt cx="5626267" cy="2024422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657276" y="2674307"/>
              <a:ext cx="1087684" cy="202441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657276" y="2674305"/>
              <a:ext cx="0" cy="78575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152363" y="2674304"/>
              <a:ext cx="2504913" cy="1279712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4657276" y="2674304"/>
              <a:ext cx="3121354" cy="125094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Whitespace Spectrum Database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2797481" y="4933725"/>
            <a:ext cx="1531777" cy="1338028"/>
            <a:chOff x="2358985" y="4036257"/>
            <a:chExt cx="1732712" cy="1513547"/>
          </a:xfrm>
        </p:grpSpPr>
        <p:grpSp>
          <p:nvGrpSpPr>
            <p:cNvPr id="46" name="Group 45"/>
            <p:cNvGrpSpPr/>
            <p:nvPr/>
          </p:nvGrpSpPr>
          <p:grpSpPr>
            <a:xfrm>
              <a:off x="2426932" y="4036257"/>
              <a:ext cx="1521184" cy="1513547"/>
              <a:chOff x="330938" y="1009199"/>
              <a:chExt cx="2456985" cy="2444648"/>
            </a:xfrm>
          </p:grpSpPr>
          <p:pic>
            <p:nvPicPr>
              <p:cNvPr id="48" name="Picture 47" descr="Screen Shot 2013-02-15 at 2.06.30 PM.png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2537" b="97886" l="2609" r="98696">
                            <a14:foregroundMark x1="39348" y1="19027" x2="39348" y2="19027"/>
                            <a14:foregroundMark x1="19348" y1="57294" x2="19348" y2="57294"/>
                            <a14:foregroundMark x1="53913" y1="89852" x2="53913" y2="89852"/>
                            <a14:foregroundMark x1="83696" y1="65116" x2="83696" y2="65116"/>
                            <a14:foregroundMark x1="56522" y1="95560" x2="56522" y2="95560"/>
                          </a14:backgroundRemoval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0938" y="1009199"/>
                <a:ext cx="2456985" cy="2444648"/>
              </a:xfrm>
              <a:prstGeom prst="rect">
                <a:avLst/>
              </a:prstGeom>
            </p:spPr>
          </p:pic>
          <p:pic>
            <p:nvPicPr>
              <p:cNvPr id="49" name="Picture 48" descr="mic.png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54" b="100000" l="0" r="100000">
                            <a14:foregroundMark x1="26897" y1="6536" x2="26897" y2="65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55398" y="2558889"/>
                <a:ext cx="591804" cy="604243"/>
              </a:xfrm>
              <a:prstGeom prst="rect">
                <a:avLst/>
              </a:prstGeom>
            </p:spPr>
          </p:pic>
          <p:pic>
            <p:nvPicPr>
              <p:cNvPr id="50" name="Picture 49" descr="Screen Shot 2013-02-15 at 2.29.01 PM.png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0971" y="2218205"/>
                <a:ext cx="914427" cy="975297"/>
              </a:xfrm>
              <a:prstGeom prst="rect">
                <a:avLst/>
              </a:prstGeom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2358985" y="4332937"/>
              <a:ext cx="1732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Primary </a:t>
              </a:r>
            </a:p>
            <a:p>
              <a:pPr algn="ctr"/>
              <a:r>
                <a:rPr lang="en-US" b="1" dirty="0" smtClean="0"/>
                <a:t>Users</a:t>
              </a:r>
              <a:endParaRPr lang="en-US" b="1" dirty="0"/>
            </a:p>
          </p:txBody>
        </p:sp>
      </p:grpSp>
      <p:sp>
        <p:nvSpPr>
          <p:cNvPr id="93" name="Slide Number Placeholder 3"/>
          <p:cNvSpPr txBox="1">
            <a:spLocks/>
          </p:cNvSpPr>
          <p:nvPr/>
        </p:nvSpPr>
        <p:spPr>
          <a:xfrm>
            <a:off x="6553200" y="64729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585256-B68F-FA45-B1B4-21BAE66B5F6D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-2228447" y="3035113"/>
            <a:ext cx="6671596" cy="3293243"/>
            <a:chOff x="-2045109" y="3051184"/>
            <a:chExt cx="6671596" cy="3293243"/>
          </a:xfrm>
        </p:grpSpPr>
        <p:pic>
          <p:nvPicPr>
            <p:cNvPr id="60" name="Picture 59" descr="tv_tower.jpeg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00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38514" y="3051184"/>
              <a:ext cx="2857500" cy="2857500"/>
            </a:xfrm>
            <a:prstGeom prst="rect">
              <a:avLst/>
            </a:prstGeom>
          </p:spPr>
        </p:pic>
        <p:sp>
          <p:nvSpPr>
            <p:cNvPr id="61" name="Oval 60"/>
            <p:cNvSpPr/>
            <p:nvPr/>
          </p:nvSpPr>
          <p:spPr>
            <a:xfrm>
              <a:off x="-2045109" y="5180543"/>
              <a:ext cx="6671596" cy="1163884"/>
            </a:xfrm>
            <a:prstGeom prst="ellipse">
              <a:avLst/>
            </a:prstGeom>
            <a:solidFill>
              <a:srgbClr val="FF6666">
                <a:alpha val="4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45295" y="5157334"/>
              <a:ext cx="17797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TV Coverage</a:t>
              </a:r>
              <a:endParaRPr lang="en-US" sz="2400" b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013205" y="5498227"/>
            <a:ext cx="2919431" cy="707886"/>
            <a:chOff x="2780939" y="5399686"/>
            <a:chExt cx="2919431" cy="707886"/>
          </a:xfrm>
        </p:grpSpPr>
        <p:sp>
          <p:nvSpPr>
            <p:cNvPr id="71" name="Oval 70"/>
            <p:cNvSpPr/>
            <p:nvPr/>
          </p:nvSpPr>
          <p:spPr>
            <a:xfrm>
              <a:off x="2780939" y="5666649"/>
              <a:ext cx="1471710" cy="352097"/>
            </a:xfrm>
            <a:prstGeom prst="ellipse">
              <a:avLst/>
            </a:prstGeom>
            <a:solidFill>
              <a:srgbClr val="008000">
                <a:alpha val="4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912826" y="5399686"/>
              <a:ext cx="1787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MIC Protection </a:t>
              </a:r>
            </a:p>
            <a:p>
              <a:r>
                <a:rPr lang="en-US" sz="2000" b="1" dirty="0" smtClean="0"/>
                <a:t>      Contour</a:t>
              </a:r>
              <a:endParaRPr lang="en-US" sz="20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98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76"/>
    </mc:Choice>
    <mc:Fallback xmlns="">
      <p:transition xmlns:p14="http://schemas.microsoft.com/office/powerpoint/2010/main" spd="slow" advTm="579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348544" y="5648304"/>
            <a:ext cx="2133600" cy="365125"/>
          </a:xfrm>
        </p:spPr>
        <p:txBody>
          <a:bodyPr/>
          <a:lstStyle/>
          <a:p>
            <a:fld id="{57585256-B68F-FA45-B1B4-21BAE66B5F6D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106244" y="1545271"/>
            <a:ext cx="2679640" cy="1142602"/>
            <a:chOff x="3106244" y="1574035"/>
            <a:chExt cx="2679640" cy="11426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761" y="2018137"/>
              <a:ext cx="1917700" cy="698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106244" y="1574035"/>
              <a:ext cx="2679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Spectrum Database</a:t>
              </a:r>
              <a:endParaRPr lang="en-US" sz="2400" b="1" dirty="0"/>
            </a:p>
          </p:txBody>
        </p:sp>
      </p:grpSp>
      <p:sp>
        <p:nvSpPr>
          <p:cNvPr id="29" name="Not Equal 28"/>
          <p:cNvSpPr/>
          <p:nvPr/>
        </p:nvSpPr>
        <p:spPr>
          <a:xfrm>
            <a:off x="2410530" y="2000979"/>
            <a:ext cx="794491" cy="530946"/>
          </a:xfrm>
          <a:prstGeom prst="mathNotEqual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5539131" y="2006936"/>
            <a:ext cx="595905" cy="595905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36534" y="1110716"/>
            <a:ext cx="2350095" cy="1876269"/>
            <a:chOff x="194201" y="1036856"/>
            <a:chExt cx="2350095" cy="1876269"/>
          </a:xfrm>
        </p:grpSpPr>
        <p:pic>
          <p:nvPicPr>
            <p:cNvPr id="32" name="Picture 31" descr="base_station_new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311" y="1786528"/>
              <a:ext cx="1531777" cy="112659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94201" y="1036856"/>
              <a:ext cx="23500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/>
                <a:t>Single Location</a:t>
              </a:r>
            </a:p>
            <a:p>
              <a:pPr algn="ctr"/>
              <a:r>
                <a:rPr lang="en-US" sz="2200" b="1" dirty="0" smtClean="0"/>
                <a:t>Measurement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Error in Determining Whitespaces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2818562" y="4925603"/>
            <a:ext cx="1531777" cy="1338028"/>
            <a:chOff x="2358985" y="4036257"/>
            <a:chExt cx="1732712" cy="1513547"/>
          </a:xfrm>
        </p:grpSpPr>
        <p:grpSp>
          <p:nvGrpSpPr>
            <p:cNvPr id="46" name="Group 45"/>
            <p:cNvGrpSpPr/>
            <p:nvPr/>
          </p:nvGrpSpPr>
          <p:grpSpPr>
            <a:xfrm>
              <a:off x="2426932" y="4036257"/>
              <a:ext cx="1521184" cy="1513547"/>
              <a:chOff x="330938" y="1009199"/>
              <a:chExt cx="2456985" cy="2444648"/>
            </a:xfrm>
          </p:grpSpPr>
          <p:pic>
            <p:nvPicPr>
              <p:cNvPr id="48" name="Picture 47" descr="Screen Shot 2013-02-15 at 2.06.30 PM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37" b="97886" l="2609" r="98696">
                            <a14:foregroundMark x1="39348" y1="19027" x2="39348" y2="19027"/>
                            <a14:foregroundMark x1="19348" y1="57294" x2="19348" y2="57294"/>
                            <a14:foregroundMark x1="53913" y1="89852" x2="53913" y2="89852"/>
                            <a14:foregroundMark x1="83696" y1="65116" x2="83696" y2="65116"/>
                            <a14:foregroundMark x1="56522" y1="95560" x2="56522" y2="95560"/>
                          </a14:backgroundRemoval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0938" y="1009199"/>
                <a:ext cx="2456985" cy="2444648"/>
              </a:xfrm>
              <a:prstGeom prst="rect">
                <a:avLst/>
              </a:prstGeom>
            </p:spPr>
          </p:pic>
          <p:pic>
            <p:nvPicPr>
              <p:cNvPr id="49" name="Picture 48" descr="mic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54" b="100000" l="0" r="100000">
                            <a14:foregroundMark x1="26897" y1="6536" x2="26897" y2="65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55398" y="2558889"/>
                <a:ext cx="591804" cy="604243"/>
              </a:xfrm>
              <a:prstGeom prst="rect">
                <a:avLst/>
              </a:prstGeom>
            </p:spPr>
          </p:pic>
          <p:pic>
            <p:nvPicPr>
              <p:cNvPr id="50" name="Picture 49" descr="Screen Shot 2013-02-15 at 2.29.01 PM.png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0971" y="2218205"/>
                <a:ext cx="914427" cy="975297"/>
              </a:xfrm>
              <a:prstGeom prst="rect">
                <a:avLst/>
              </a:prstGeom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2358985" y="4332937"/>
              <a:ext cx="1732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Primary </a:t>
              </a:r>
            </a:p>
            <a:p>
              <a:pPr algn="ctr"/>
              <a:r>
                <a:rPr lang="en-US" b="1" dirty="0" smtClean="0"/>
                <a:t>Users</a:t>
              </a:r>
              <a:endParaRPr lang="en-US" b="1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13519" y="2736789"/>
            <a:ext cx="8531285" cy="2878853"/>
            <a:chOff x="354325" y="3015749"/>
            <a:chExt cx="8531285" cy="2878853"/>
          </a:xfrm>
        </p:grpSpPr>
        <p:grpSp>
          <p:nvGrpSpPr>
            <p:cNvPr id="53" name="Group 52"/>
            <p:cNvGrpSpPr/>
            <p:nvPr/>
          </p:nvGrpSpPr>
          <p:grpSpPr>
            <a:xfrm>
              <a:off x="354325" y="3015749"/>
              <a:ext cx="8531285" cy="2577288"/>
              <a:chOff x="382547" y="2913125"/>
              <a:chExt cx="8531285" cy="2577288"/>
            </a:xfrm>
          </p:grpSpPr>
          <p:pic>
            <p:nvPicPr>
              <p:cNvPr id="55" name="Picture 54" descr="phone_1.png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041" b="99490" l="4889" r="98667">
                            <a14:foregroundMark x1="77778" y1="14286" x2="77778" y2="14286"/>
                            <a14:foregroundMark x1="78222" y1="18112" x2="78222" y2="18112"/>
                            <a14:foregroundMark x1="80444" y1="18622" x2="80444" y2="18622"/>
                            <a14:foregroundMark x1="80444" y1="18622" x2="80444" y2="19388"/>
                            <a14:foregroundMark x1="80444" y1="27041" x2="80444" y2="27041"/>
                            <a14:foregroundMark x1="89333" y1="53316" x2="89333" y2="53316"/>
                            <a14:foregroundMark x1="87111" y1="51020" x2="87111" y2="51020"/>
                            <a14:foregroundMark x1="89778" y1="57143" x2="89778" y2="57143"/>
                            <a14:foregroundMark x1="88889" y1="63776" x2="88889" y2="63776"/>
                            <a14:foregroundMark x1="91111" y1="70663" x2="91111" y2="70663"/>
                            <a14:foregroundMark x1="81333" y1="20663" x2="81333" y2="20663"/>
                            <a14:foregroundMark x1="82667" y1="24745" x2="82667" y2="24745"/>
                            <a14:foregroundMark x1="82667" y1="22194" x2="82667" y2="22194"/>
                            <a14:foregroundMark x1="91556" y1="60459" x2="91556" y2="60459"/>
                            <a14:foregroundMark x1="85778" y1="45153" x2="85778" y2="45153"/>
                            <a14:foregroundMark x1="86667" y1="46429" x2="86667" y2="46429"/>
                            <a14:foregroundMark x1="84444" y1="41582" x2="84444" y2="41582"/>
                            <a14:foregroundMark x1="84444" y1="29847" x2="84444" y2="29847"/>
                            <a14:foregroundMark x1="84889" y1="32653" x2="84889" y2="32653"/>
                            <a14:foregroundMark x1="87111" y1="41582" x2="87111" y2="415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39842" y="3741151"/>
                <a:ext cx="398627" cy="694497"/>
              </a:xfrm>
              <a:prstGeom prst="rect">
                <a:avLst/>
              </a:prstGeom>
            </p:spPr>
          </p:pic>
          <p:pic>
            <p:nvPicPr>
              <p:cNvPr id="56" name="Picture 55" descr="Screen Shot 2013-02-18 at 11.16.51 PM.png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852" b="98889" l="971" r="98544">
                            <a14:foregroundMark x1="7767" y1="5926" x2="7767" y2="5926"/>
                            <a14:foregroundMark x1="31553" y1="5926" x2="31553" y2="5926"/>
                            <a14:foregroundMark x1="60680" y1="7778" x2="60680" y2="7778"/>
                            <a14:foregroundMark x1="84951" y1="7778" x2="84951" y2="7778"/>
                            <a14:foregroundMark x1="92233" y1="10741" x2="92233" y2="10741"/>
                            <a14:foregroundMark x1="92718" y1="19630" x2="92718" y2="19630"/>
                            <a14:foregroundMark x1="91748" y1="26296" x2="91748" y2="28889"/>
                            <a14:foregroundMark x1="92233" y1="41111" x2="92718" y2="42222"/>
                            <a14:foregroundMark x1="95631" y1="50370" x2="95631" y2="51481"/>
                            <a14:foregroundMark x1="95631" y1="60000" x2="95631" y2="60000"/>
                            <a14:foregroundMark x1="93204" y1="75185" x2="93204" y2="75185"/>
                            <a14:foregroundMark x1="93204" y1="3333" x2="93204" y2="3333"/>
                            <a14:foregroundMark x1="80097" y1="4815" x2="80097" y2="4815"/>
                            <a14:foregroundMark x1="52427" y1="8519" x2="52427" y2="8519"/>
                            <a14:foregroundMark x1="28641" y1="7037" x2="28641" y2="7037"/>
                            <a14:foregroundMark x1="8738" y1="4074" x2="8738" y2="4074"/>
                            <a14:foregroundMark x1="3883" y1="15926" x2="3883" y2="15926"/>
                            <a14:foregroundMark x1="3883" y1="31852" x2="3883" y2="31852"/>
                            <a14:foregroundMark x1="3398" y1="18889" x2="3398" y2="18889"/>
                            <a14:foregroundMark x1="6796" y1="36296" x2="6796" y2="36296"/>
                            <a14:foregroundMark x1="6796" y1="48889" x2="6796" y2="48889"/>
                            <a14:foregroundMark x1="3883" y1="60370" x2="3883" y2="60370"/>
                            <a14:foregroundMark x1="5825" y1="77778" x2="5825" y2="77778"/>
                            <a14:foregroundMark x1="9223" y1="84444" x2="9223" y2="84444"/>
                            <a14:foregroundMark x1="5340" y1="87778" x2="5340" y2="87778"/>
                            <a14:foregroundMark x1="7282" y1="92593" x2="7282" y2="92593"/>
                            <a14:foregroundMark x1="10680" y1="94815" x2="10680" y2="94815"/>
                            <a14:foregroundMark x1="20388" y1="93333" x2="20388" y2="93333"/>
                            <a14:foregroundMark x1="36408" y1="93704" x2="36408" y2="93704"/>
                            <a14:foregroundMark x1="42233" y1="93333" x2="42233" y2="93333"/>
                            <a14:foregroundMark x1="60680" y1="92222" x2="60680" y2="92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9852" y="3607636"/>
                <a:ext cx="850191" cy="1114328"/>
              </a:xfrm>
              <a:prstGeom prst="rect">
                <a:avLst/>
              </a:prstGeom>
            </p:spPr>
          </p:pic>
          <p:sp>
            <p:nvSpPr>
              <p:cNvPr id="57" name="Oval 56"/>
              <p:cNvSpPr/>
              <p:nvPr/>
            </p:nvSpPr>
            <p:spPr>
              <a:xfrm>
                <a:off x="382547" y="3715006"/>
                <a:ext cx="8531285" cy="1775407"/>
              </a:xfrm>
              <a:prstGeom prst="ellipse">
                <a:avLst/>
              </a:prstGeom>
              <a:solidFill>
                <a:schemeClr val="bg1">
                  <a:lumMod val="50000"/>
                  <a:alpha val="3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8" name="Picture 57" descr="Screen Shot 2013-02-14 at 9.34.37 PM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30" b="99010" l="806" r="986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5390" y="2913125"/>
                <a:ext cx="2400736" cy="1955439"/>
              </a:xfrm>
              <a:prstGeom prst="rect">
                <a:avLst/>
              </a:prstGeom>
            </p:spPr>
          </p:pic>
        </p:grpSp>
        <p:pic>
          <p:nvPicPr>
            <p:cNvPr id="54" name="Picture 53" descr="Screen Shot 2013-02-18 at 11.18.31 PM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9399" l="168" r="994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178" y="4917713"/>
              <a:ext cx="1748426" cy="976889"/>
            </a:xfrm>
            <a:prstGeom prst="rect">
              <a:avLst/>
            </a:prstGeom>
          </p:spPr>
        </p:pic>
      </p:grp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961872"/>
              </p:ext>
            </p:extLst>
          </p:nvPr>
        </p:nvGraphicFramePr>
        <p:xfrm>
          <a:off x="6269801" y="1781579"/>
          <a:ext cx="2444747" cy="113792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524000"/>
                <a:gridCol w="472512"/>
                <a:gridCol w="4482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Channel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43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Database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Measurement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2" name="Group 71"/>
          <p:cNvGrpSpPr/>
          <p:nvPr/>
        </p:nvGrpSpPr>
        <p:grpSpPr>
          <a:xfrm>
            <a:off x="7908506" y="2235541"/>
            <a:ext cx="737282" cy="627180"/>
            <a:chOff x="3228076" y="5272492"/>
            <a:chExt cx="737282" cy="627180"/>
          </a:xfrm>
        </p:grpSpPr>
        <p:grpSp>
          <p:nvGrpSpPr>
            <p:cNvPr id="73" name="Group 72"/>
            <p:cNvGrpSpPr/>
            <p:nvPr/>
          </p:nvGrpSpPr>
          <p:grpSpPr>
            <a:xfrm>
              <a:off x="3228076" y="5630708"/>
              <a:ext cx="259019" cy="267251"/>
              <a:chOff x="6774157" y="4751788"/>
              <a:chExt cx="429961" cy="325775"/>
            </a:xfrm>
          </p:grpSpPr>
          <p:cxnSp>
            <p:nvCxnSpPr>
              <p:cNvPr id="89" name="Straight Arrow Connector 88"/>
              <p:cNvCxnSpPr/>
              <p:nvPr/>
            </p:nvCxnSpPr>
            <p:spPr>
              <a:xfrm flipH="1" flipV="1">
                <a:off x="6774157" y="4935126"/>
                <a:ext cx="176185" cy="134339"/>
              </a:xfrm>
              <a:prstGeom prst="straightConnector1">
                <a:avLst/>
              </a:prstGeom>
              <a:ln w="76200" cmpd="sng">
                <a:solidFill>
                  <a:srgbClr val="008000"/>
                </a:solidFill>
                <a:prstDash val="solid"/>
                <a:headEnd type="none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flipH="1">
                <a:off x="6913683" y="4751788"/>
                <a:ext cx="290435" cy="325775"/>
              </a:xfrm>
              <a:prstGeom prst="straightConnector1">
                <a:avLst/>
              </a:prstGeom>
              <a:ln w="76200" cmpd="sng">
                <a:solidFill>
                  <a:srgbClr val="008000"/>
                </a:solidFill>
                <a:prstDash val="solid"/>
                <a:headEnd type="none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3706339" y="5632421"/>
              <a:ext cx="259019" cy="267251"/>
              <a:chOff x="6774157" y="4751788"/>
              <a:chExt cx="429961" cy="325775"/>
            </a:xfrm>
          </p:grpSpPr>
          <p:cxnSp>
            <p:nvCxnSpPr>
              <p:cNvPr id="87" name="Straight Arrow Connector 86"/>
              <p:cNvCxnSpPr/>
              <p:nvPr/>
            </p:nvCxnSpPr>
            <p:spPr>
              <a:xfrm flipH="1" flipV="1">
                <a:off x="6774157" y="4935126"/>
                <a:ext cx="176185" cy="134339"/>
              </a:xfrm>
              <a:prstGeom prst="straightConnector1">
                <a:avLst/>
              </a:prstGeom>
              <a:ln w="76200" cmpd="sng">
                <a:solidFill>
                  <a:srgbClr val="008000"/>
                </a:solidFill>
                <a:prstDash val="solid"/>
                <a:headEnd type="none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H="1">
                <a:off x="6913683" y="4751788"/>
                <a:ext cx="290435" cy="325775"/>
              </a:xfrm>
              <a:prstGeom prst="straightConnector1">
                <a:avLst/>
              </a:prstGeom>
              <a:ln w="76200" cmpd="sng">
                <a:solidFill>
                  <a:srgbClr val="008000"/>
                </a:solidFill>
                <a:prstDash val="solid"/>
                <a:headEnd type="none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3228076" y="5272492"/>
              <a:ext cx="240223" cy="239774"/>
              <a:chOff x="7307437" y="4630168"/>
              <a:chExt cx="240223" cy="239774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7307437" y="4630168"/>
                <a:ext cx="240223" cy="239774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7307437" y="4630168"/>
                <a:ext cx="240223" cy="239774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3706339" y="5272492"/>
              <a:ext cx="240223" cy="239774"/>
              <a:chOff x="7307437" y="4630168"/>
              <a:chExt cx="240223" cy="239774"/>
            </a:xfrm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7307437" y="4630168"/>
                <a:ext cx="240223" cy="239774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7307437" y="4630168"/>
                <a:ext cx="240223" cy="239774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41"/>
          <p:cNvGrpSpPr/>
          <p:nvPr/>
        </p:nvGrpSpPr>
        <p:grpSpPr>
          <a:xfrm>
            <a:off x="-2228447" y="3035113"/>
            <a:ext cx="6671596" cy="3293243"/>
            <a:chOff x="-2045109" y="3051184"/>
            <a:chExt cx="6671596" cy="3293243"/>
          </a:xfrm>
        </p:grpSpPr>
        <p:pic>
          <p:nvPicPr>
            <p:cNvPr id="64" name="Picture 63" descr="tv_tower.jpeg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00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38514" y="3051184"/>
              <a:ext cx="2857500" cy="2857500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045109" y="5180543"/>
              <a:ext cx="6671596" cy="1163884"/>
            </a:xfrm>
            <a:prstGeom prst="ellipse">
              <a:avLst/>
            </a:prstGeom>
            <a:solidFill>
              <a:srgbClr val="FF6666">
                <a:alpha val="4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45295" y="5157334"/>
              <a:ext cx="17797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TV Coverage</a:t>
              </a:r>
              <a:endParaRPr lang="en-US" sz="2400" b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032743" y="5498227"/>
            <a:ext cx="2919431" cy="707886"/>
            <a:chOff x="2780939" y="5399686"/>
            <a:chExt cx="2919431" cy="707886"/>
          </a:xfrm>
        </p:grpSpPr>
        <p:sp>
          <p:nvSpPr>
            <p:cNvPr id="91" name="Oval 90"/>
            <p:cNvSpPr/>
            <p:nvPr/>
          </p:nvSpPr>
          <p:spPr>
            <a:xfrm>
              <a:off x="2780939" y="5666649"/>
              <a:ext cx="1471710" cy="352097"/>
            </a:xfrm>
            <a:prstGeom prst="ellipse">
              <a:avLst/>
            </a:prstGeom>
            <a:solidFill>
              <a:srgbClr val="008000">
                <a:alpha val="4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912826" y="5399686"/>
              <a:ext cx="1787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MIC Protection </a:t>
              </a:r>
            </a:p>
            <a:p>
              <a:r>
                <a:rPr lang="en-US" sz="2000" b="1" dirty="0" smtClean="0"/>
                <a:t>      Contour</a:t>
              </a:r>
              <a:endParaRPr lang="en-US" sz="2000" b="1" dirty="0"/>
            </a:p>
          </p:txBody>
        </p:sp>
      </p:grpSp>
      <p:sp>
        <p:nvSpPr>
          <p:cNvPr id="93" name="Slide Number Placeholder 3"/>
          <p:cNvSpPr txBox="1">
            <a:spLocks/>
          </p:cNvSpPr>
          <p:nvPr/>
        </p:nvSpPr>
        <p:spPr>
          <a:xfrm>
            <a:off x="6553200" y="64729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585256-B68F-FA45-B1B4-21BAE66B5F6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>
            <a:off x="6298145" y="1270038"/>
            <a:ext cx="2390089" cy="471893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Spectrum Wastage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125861" y="3925252"/>
            <a:ext cx="221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TV Whitespaces</a:t>
            </a:r>
            <a:endParaRPr lang="en-US" sz="2400" b="1" dirty="0"/>
          </a:p>
        </p:txBody>
      </p:sp>
      <p:pic>
        <p:nvPicPr>
          <p:cNvPr id="12" name="Picture 11" descr="banned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0">
            <a:off x="4529389" y="3328350"/>
            <a:ext cx="3101203" cy="1821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6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4"/>
    </mc:Choice>
    <mc:Fallback xmlns="">
      <p:transition xmlns:p14="http://schemas.microsoft.com/office/powerpoint/2010/main" spd="slow" advTm="2034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rophone_group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07" y="2629364"/>
            <a:ext cx="2632080" cy="153713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0023" y="1530194"/>
            <a:ext cx="2679640" cy="1142602"/>
            <a:chOff x="3106244" y="1574035"/>
            <a:chExt cx="2679640" cy="11426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86761" y="2018137"/>
              <a:ext cx="1917700" cy="698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106244" y="1574035"/>
              <a:ext cx="2679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Spectrum Database</a:t>
              </a:r>
              <a:endParaRPr lang="en-US" sz="24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Unable to Predict Channel Quality</a:t>
            </a:r>
            <a:endParaRPr lang="en-US" dirty="0"/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51660"/>
              </p:ext>
            </p:extLst>
          </p:nvPr>
        </p:nvGraphicFramePr>
        <p:xfrm>
          <a:off x="3117903" y="1802052"/>
          <a:ext cx="2444747" cy="7670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524000"/>
                <a:gridCol w="472512"/>
                <a:gridCol w="4482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Channel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Database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2" name="Group 71"/>
          <p:cNvGrpSpPr/>
          <p:nvPr/>
        </p:nvGrpSpPr>
        <p:grpSpPr>
          <a:xfrm>
            <a:off x="4732465" y="2243552"/>
            <a:ext cx="737282" cy="268964"/>
            <a:chOff x="3228076" y="5630708"/>
            <a:chExt cx="737282" cy="268964"/>
          </a:xfrm>
        </p:grpSpPr>
        <p:grpSp>
          <p:nvGrpSpPr>
            <p:cNvPr id="73" name="Group 72"/>
            <p:cNvGrpSpPr/>
            <p:nvPr/>
          </p:nvGrpSpPr>
          <p:grpSpPr>
            <a:xfrm>
              <a:off x="3228076" y="5630708"/>
              <a:ext cx="259019" cy="267251"/>
              <a:chOff x="6774157" y="4751788"/>
              <a:chExt cx="429961" cy="325775"/>
            </a:xfrm>
          </p:grpSpPr>
          <p:cxnSp>
            <p:nvCxnSpPr>
              <p:cNvPr id="89" name="Straight Arrow Connector 88"/>
              <p:cNvCxnSpPr/>
              <p:nvPr/>
            </p:nvCxnSpPr>
            <p:spPr>
              <a:xfrm flipH="1" flipV="1">
                <a:off x="6774157" y="4935126"/>
                <a:ext cx="176185" cy="134339"/>
              </a:xfrm>
              <a:prstGeom prst="straightConnector1">
                <a:avLst/>
              </a:prstGeom>
              <a:ln w="76200" cmpd="sng">
                <a:solidFill>
                  <a:srgbClr val="008000"/>
                </a:solidFill>
                <a:prstDash val="solid"/>
                <a:headEnd type="none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flipH="1">
                <a:off x="6913683" y="4751788"/>
                <a:ext cx="290435" cy="325775"/>
              </a:xfrm>
              <a:prstGeom prst="straightConnector1">
                <a:avLst/>
              </a:prstGeom>
              <a:ln w="76200" cmpd="sng">
                <a:solidFill>
                  <a:srgbClr val="008000"/>
                </a:solidFill>
                <a:prstDash val="solid"/>
                <a:headEnd type="none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3706339" y="5632421"/>
              <a:ext cx="259019" cy="267251"/>
              <a:chOff x="6774157" y="4751788"/>
              <a:chExt cx="429961" cy="325775"/>
            </a:xfrm>
          </p:grpSpPr>
          <p:cxnSp>
            <p:nvCxnSpPr>
              <p:cNvPr id="87" name="Straight Arrow Connector 86"/>
              <p:cNvCxnSpPr/>
              <p:nvPr/>
            </p:nvCxnSpPr>
            <p:spPr>
              <a:xfrm flipH="1" flipV="1">
                <a:off x="6774157" y="4935126"/>
                <a:ext cx="176185" cy="134339"/>
              </a:xfrm>
              <a:prstGeom prst="straightConnector1">
                <a:avLst/>
              </a:prstGeom>
              <a:ln w="76200" cmpd="sng">
                <a:solidFill>
                  <a:srgbClr val="008000"/>
                </a:solidFill>
                <a:prstDash val="solid"/>
                <a:headEnd type="none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H="1">
                <a:off x="6913683" y="4751788"/>
                <a:ext cx="290435" cy="325775"/>
              </a:xfrm>
              <a:prstGeom prst="straightConnector1">
                <a:avLst/>
              </a:prstGeom>
              <a:ln w="76200" cmpd="sng">
                <a:solidFill>
                  <a:srgbClr val="008000"/>
                </a:solidFill>
                <a:prstDash val="solid"/>
                <a:headEnd type="none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Slide Number Placeholder 3"/>
          <p:cNvSpPr txBox="1">
            <a:spLocks/>
          </p:cNvSpPr>
          <p:nvPr/>
        </p:nvSpPr>
        <p:spPr>
          <a:xfrm>
            <a:off x="6553200" y="64729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585256-B68F-FA45-B1B4-21BAE66B5F6D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96722" y="2572615"/>
            <a:ext cx="8531285" cy="2577288"/>
            <a:chOff x="296722" y="2572615"/>
            <a:chExt cx="8531285" cy="2577288"/>
          </a:xfrm>
        </p:grpSpPr>
        <p:grpSp>
          <p:nvGrpSpPr>
            <p:cNvPr id="53" name="Group 52"/>
            <p:cNvGrpSpPr/>
            <p:nvPr/>
          </p:nvGrpSpPr>
          <p:grpSpPr>
            <a:xfrm>
              <a:off x="296722" y="2572615"/>
              <a:ext cx="8531285" cy="2577288"/>
              <a:chOff x="382547" y="2913125"/>
              <a:chExt cx="8531285" cy="2577288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82547" y="3715006"/>
                <a:ext cx="8531285" cy="1775407"/>
              </a:xfrm>
              <a:prstGeom prst="ellipse">
                <a:avLst/>
              </a:prstGeom>
              <a:solidFill>
                <a:schemeClr val="bg1">
                  <a:lumMod val="50000"/>
                  <a:alpha val="3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8" name="Picture 57" descr="Screen Shot 2013-02-14 at 9.34.37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30" b="99010" l="806" r="986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5390" y="2913125"/>
                <a:ext cx="2400736" cy="1955439"/>
              </a:xfrm>
              <a:prstGeom prst="rect">
                <a:avLst/>
              </a:prstGeom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4452441" y="3542685"/>
              <a:ext cx="2216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TV Whitespaces</a:t>
              </a:r>
              <a:endParaRPr lang="en-US" sz="24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41611" y="1232992"/>
            <a:ext cx="2603500" cy="1974720"/>
            <a:chOff x="5741611" y="1232992"/>
            <a:chExt cx="2603500" cy="1974720"/>
          </a:xfrm>
        </p:grpSpPr>
        <p:grpSp>
          <p:nvGrpSpPr>
            <p:cNvPr id="20" name="Group 19"/>
            <p:cNvGrpSpPr/>
            <p:nvPr/>
          </p:nvGrpSpPr>
          <p:grpSpPr>
            <a:xfrm>
              <a:off x="5741611" y="1232992"/>
              <a:ext cx="2603500" cy="1930400"/>
              <a:chOff x="5741611" y="1232992"/>
              <a:chExt cx="2603500" cy="19304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41611" y="1232992"/>
                <a:ext cx="2603500" cy="193040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042433" y="1970957"/>
                <a:ext cx="293720" cy="84942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6248140" y="2557792"/>
                <a:ext cx="293720" cy="25458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236800" y="273698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</a:t>
              </a:r>
              <a:endParaRPr lang="en-US" sz="2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22355" y="2746047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3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83741" y="1470508"/>
            <a:ext cx="798026" cy="1741171"/>
            <a:chOff x="6183741" y="1470508"/>
            <a:chExt cx="798026" cy="1741171"/>
          </a:xfrm>
        </p:grpSpPr>
        <p:sp>
          <p:nvSpPr>
            <p:cNvPr id="60" name="Rectangle 59"/>
            <p:cNvSpPr/>
            <p:nvPr/>
          </p:nvSpPr>
          <p:spPr>
            <a:xfrm>
              <a:off x="6647789" y="1530194"/>
              <a:ext cx="293720" cy="129352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41109" y="2750014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183741" y="1470508"/>
              <a:ext cx="519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TV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-735624" y="3500304"/>
            <a:ext cx="8531285" cy="2577288"/>
            <a:chOff x="296722" y="2572615"/>
            <a:chExt cx="8531285" cy="2577288"/>
          </a:xfrm>
        </p:grpSpPr>
        <p:grpSp>
          <p:nvGrpSpPr>
            <p:cNvPr id="117" name="Group 116"/>
            <p:cNvGrpSpPr/>
            <p:nvPr/>
          </p:nvGrpSpPr>
          <p:grpSpPr>
            <a:xfrm>
              <a:off x="296722" y="2572615"/>
              <a:ext cx="8531285" cy="2577288"/>
              <a:chOff x="382547" y="2913125"/>
              <a:chExt cx="8531285" cy="2577288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382547" y="3715006"/>
                <a:ext cx="8531285" cy="1775407"/>
              </a:xfrm>
              <a:prstGeom prst="ellipse">
                <a:avLst/>
              </a:prstGeom>
              <a:solidFill>
                <a:schemeClr val="bg1">
                  <a:lumMod val="50000"/>
                  <a:alpha val="3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0" name="Picture 119" descr="Screen Shot 2013-02-14 at 9.34.37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30" b="99010" l="806" r="986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5390" y="2913125"/>
                <a:ext cx="2400736" cy="1955439"/>
              </a:xfrm>
              <a:prstGeom prst="rect">
                <a:avLst/>
              </a:prstGeom>
            </p:spPr>
          </p:pic>
        </p:grpSp>
        <p:sp>
          <p:nvSpPr>
            <p:cNvPr id="118" name="TextBox 117"/>
            <p:cNvSpPr txBox="1"/>
            <p:nvPr/>
          </p:nvSpPr>
          <p:spPr>
            <a:xfrm>
              <a:off x="4521624" y="3555005"/>
              <a:ext cx="2216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TV Whitespaces</a:t>
              </a:r>
              <a:endParaRPr lang="en-US" sz="2400" b="1" dirty="0"/>
            </a:p>
          </p:txBody>
        </p:sp>
      </p:grpSp>
      <p:sp>
        <p:nvSpPr>
          <p:cNvPr id="129" name="Rounded Rectangle 128"/>
          <p:cNvSpPr/>
          <p:nvPr/>
        </p:nvSpPr>
        <p:spPr>
          <a:xfrm>
            <a:off x="7486296" y="2125468"/>
            <a:ext cx="1592558" cy="61320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Co-channel Interference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7486296" y="1459168"/>
            <a:ext cx="1592558" cy="61320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Broadcast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Leakage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Curved Down Arrow 17"/>
          <p:cNvSpPr/>
          <p:nvPr/>
        </p:nvSpPr>
        <p:spPr>
          <a:xfrm>
            <a:off x="6702783" y="1289069"/>
            <a:ext cx="633370" cy="643104"/>
          </a:xfrm>
          <a:prstGeom prst="curvedDownArrow">
            <a:avLst>
              <a:gd name="adj1" fmla="val 25000"/>
              <a:gd name="adj2" fmla="val 51006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7042433" y="2406823"/>
            <a:ext cx="293720" cy="4167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7042433" y="1974112"/>
            <a:ext cx="293720" cy="42137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ight Arrow 132"/>
          <p:cNvSpPr/>
          <p:nvPr/>
        </p:nvSpPr>
        <p:spPr>
          <a:xfrm>
            <a:off x="2418960" y="1927405"/>
            <a:ext cx="595905" cy="595905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031008" y="1581248"/>
            <a:ext cx="1492330" cy="1020831"/>
            <a:chOff x="6031008" y="1581248"/>
            <a:chExt cx="1492330" cy="1020831"/>
          </a:xfrm>
        </p:grpSpPr>
        <p:sp>
          <p:nvSpPr>
            <p:cNvPr id="134" name="TextBox 133"/>
            <p:cNvSpPr txBox="1"/>
            <p:nvPr/>
          </p:nvSpPr>
          <p:spPr>
            <a:xfrm>
              <a:off x="6031008" y="2140414"/>
              <a:ext cx="8651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Good</a:t>
              </a:r>
              <a:endParaRPr lang="en-US" sz="2400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862129" y="1581248"/>
              <a:ext cx="66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Bad</a:t>
              </a:r>
              <a:endParaRPr lang="en-US" sz="2400" dirty="0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7042433" y="2412596"/>
            <a:ext cx="293720" cy="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78849" y="3719709"/>
            <a:ext cx="3167185" cy="577534"/>
          </a:xfrm>
          <a:prstGeom prst="ellipse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17499" y="4005478"/>
            <a:ext cx="1748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Unlicensed </a:t>
            </a:r>
          </a:p>
          <a:p>
            <a:r>
              <a:rPr lang="en-US" sz="2400" b="1" dirty="0" smtClean="0"/>
              <a:t>Microphone</a:t>
            </a:r>
            <a:endParaRPr lang="en-US" sz="2400" b="1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02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2"/>
    </mc:Choice>
    <mc:Fallback xmlns="">
      <p:transition xmlns:p14="http://schemas.microsoft.com/office/powerpoint/2010/main" spd="slow" advTm="405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8" grpId="0" animBg="1"/>
      <p:bldP spid="131" grpId="0" animBg="1"/>
      <p:bldP spid="132" grpId="0" animBg="1"/>
      <p:bldP spid="52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caliz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22" y="2176493"/>
            <a:ext cx="7537418" cy="380162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19664" y="5462744"/>
            <a:ext cx="2133600" cy="365125"/>
          </a:xfrm>
        </p:spPr>
        <p:txBody>
          <a:bodyPr/>
          <a:lstStyle/>
          <a:p>
            <a:fld id="{57585256-B68F-FA45-B1B4-21BAE66B5F6D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472638"/>
            <a:ext cx="2795440" cy="365125"/>
          </a:xfrm>
        </p:spPr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177364" y="1365984"/>
            <a:ext cx="2679640" cy="1142602"/>
            <a:chOff x="3106244" y="1574035"/>
            <a:chExt cx="2679640" cy="11426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86761" y="2018137"/>
              <a:ext cx="1917700" cy="698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106244" y="1574035"/>
              <a:ext cx="2679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Spectrum Database</a:t>
              </a:r>
              <a:endParaRPr lang="en-US" sz="24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Localizing TV-band Devices</a:t>
            </a:r>
            <a:endParaRPr lang="en-US" dirty="0"/>
          </a:p>
        </p:txBody>
      </p:sp>
      <p:pic>
        <p:nvPicPr>
          <p:cNvPr id="58" name="Picture 57" descr="Screen Shot 2013-02-14 at 9.34.37 PM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" b="99010" l="806" r="98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421" y="2721519"/>
            <a:ext cx="1914348" cy="1559269"/>
          </a:xfrm>
          <a:prstGeom prst="rect">
            <a:avLst/>
          </a:prstGeom>
        </p:spPr>
      </p:pic>
      <p:sp>
        <p:nvSpPr>
          <p:cNvPr id="93" name="Slide Number Placeholder 3"/>
          <p:cNvSpPr txBox="1">
            <a:spLocks/>
          </p:cNvSpPr>
          <p:nvPr/>
        </p:nvSpPr>
        <p:spPr>
          <a:xfrm>
            <a:off x="6553200" y="65312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585256-B68F-FA45-B1B4-21BAE66B5F6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248731" y="3563490"/>
            <a:ext cx="6686229" cy="7172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tx1"/>
                </a:solidFill>
              </a:rPr>
              <a:t>Use wide-area measurements to augment databases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7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21"/>
    </mc:Choice>
    <mc:Fallback xmlns="">
      <p:transition xmlns:p14="http://schemas.microsoft.com/office/powerpoint/2010/main" spd="slow" advTm="3962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-166049" y="1572108"/>
            <a:ext cx="3277570" cy="5449214"/>
            <a:chOff x="-12829" y="1205449"/>
            <a:chExt cx="3277570" cy="5449214"/>
          </a:xfrm>
        </p:grpSpPr>
        <p:pic>
          <p:nvPicPr>
            <p:cNvPr id="26" name="Picture 25" descr="garbage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50" b="89764" l="189" r="93774">
                          <a14:foregroundMark x1="24151" y1="41339" x2="24151" y2="41339"/>
                          <a14:foregroundMark x1="21321" y1="33465" x2="21321" y2="33465"/>
                          <a14:foregroundMark x1="18491" y1="29134" x2="18491" y2="29134"/>
                          <a14:foregroundMark x1="14340" y1="46457" x2="14340" y2="46457"/>
                          <a14:foregroundMark x1="22830" y1="22835" x2="22830" y2="22835"/>
                          <a14:foregroundMark x1="15849" y1="24409" x2="15849" y2="24409"/>
                          <a14:foregroundMark x1="74906" y1="16929" x2="74906" y2="16929"/>
                          <a14:foregroundMark x1="60377" y1="8661" x2="60377" y2="86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2829" y="2880575"/>
              <a:ext cx="3277570" cy="1570760"/>
            </a:xfrm>
            <a:prstGeom prst="rect">
              <a:avLst/>
            </a:prstGeom>
          </p:spPr>
        </p:pic>
        <p:pic>
          <p:nvPicPr>
            <p:cNvPr id="29" name="Picture 28" descr="bus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366" y="1205449"/>
              <a:ext cx="2357137" cy="1571425"/>
            </a:xfrm>
            <a:prstGeom prst="rect">
              <a:avLst/>
            </a:prstGeom>
          </p:spPr>
        </p:pic>
        <p:pic>
          <p:nvPicPr>
            <p:cNvPr id="30" name="Picture 29" descr="mail_1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250" b="90000" l="5125" r="92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50800" y="3752823"/>
              <a:ext cx="2901840" cy="290184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009500" y="1509922"/>
            <a:ext cx="921440" cy="3585075"/>
            <a:chOff x="1191155" y="1110895"/>
            <a:chExt cx="921440" cy="3585075"/>
          </a:xfrm>
        </p:grpSpPr>
        <p:pic>
          <p:nvPicPr>
            <p:cNvPr id="43" name="Picture 42" descr="binocular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44" b="98616" l="1321" r="990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6753" y="1110895"/>
              <a:ext cx="865842" cy="472129"/>
            </a:xfrm>
            <a:prstGeom prst="rect">
              <a:avLst/>
            </a:prstGeom>
          </p:spPr>
        </p:pic>
        <p:pic>
          <p:nvPicPr>
            <p:cNvPr id="44" name="Picture 43" descr="binocular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844" b="98616" l="1321" r="990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5212" y="2551758"/>
              <a:ext cx="865842" cy="472129"/>
            </a:xfrm>
            <a:prstGeom prst="rect">
              <a:avLst/>
            </a:prstGeom>
          </p:spPr>
        </p:pic>
        <p:pic>
          <p:nvPicPr>
            <p:cNvPr id="45" name="Picture 44" descr="binocular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44" b="98616" l="1321" r="990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1155" y="4223841"/>
              <a:ext cx="865842" cy="472129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Wardriving on Public Vehicles</a:t>
            </a:r>
            <a:endParaRPr lang="en-US" dirty="0"/>
          </a:p>
        </p:txBody>
      </p:sp>
      <p:pic>
        <p:nvPicPr>
          <p:cNvPr id="39" name="Picture 38" descr="gps_measurement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344" y="2467969"/>
            <a:ext cx="5352220" cy="3753818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3966161" y="1671589"/>
            <a:ext cx="4356585" cy="708175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Collect </a:t>
            </a:r>
            <a:r>
              <a:rPr lang="en-US" sz="2000" b="1" dirty="0" smtClean="0">
                <a:solidFill>
                  <a:srgbClr val="FF0000"/>
                </a:solidFill>
              </a:rPr>
              <a:t>1,000,000 </a:t>
            </a:r>
            <a:r>
              <a:rPr lang="en-US" sz="2000" b="1" dirty="0" smtClean="0">
                <a:solidFill>
                  <a:schemeClr val="tx1"/>
                </a:solidFill>
              </a:rPr>
              <a:t>measurements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over </a:t>
            </a:r>
            <a:r>
              <a:rPr lang="en-US" sz="2000" b="1" dirty="0" smtClean="0">
                <a:solidFill>
                  <a:srgbClr val="FF0000"/>
                </a:solidFill>
              </a:rPr>
              <a:t>150</a:t>
            </a:r>
            <a:r>
              <a:rPr lang="en-US" sz="2000" b="1" dirty="0" smtClean="0">
                <a:solidFill>
                  <a:schemeClr val="tx1"/>
                </a:solidFill>
              </a:rPr>
              <a:t> square km at Madison, WI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68202" y="1671589"/>
            <a:ext cx="6432628" cy="11811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Study the limitations of spectrum databases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Augment databases with measurements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784" y="1175008"/>
            <a:ext cx="2163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Spectrum Sensor</a:t>
            </a:r>
            <a:endParaRPr lang="en-US" sz="22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3111521" y="1319751"/>
            <a:ext cx="3678916" cy="6562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V-Scope = Vehicle + Sensor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8395" y="4431566"/>
            <a:ext cx="2490255" cy="75589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Predict whitespace spectrum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41530" y="4431566"/>
            <a:ext cx="2490255" cy="75589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Estimate channel </a:t>
            </a:r>
            <a:r>
              <a:rPr lang="en-US" sz="2000" b="1" dirty="0">
                <a:solidFill>
                  <a:schemeClr val="tx1"/>
                </a:solidFill>
              </a:rPr>
              <a:t>q</a:t>
            </a:r>
            <a:r>
              <a:rPr lang="en-US" sz="2000" b="1" dirty="0" smtClean="0">
                <a:solidFill>
                  <a:schemeClr val="tx1"/>
                </a:solidFill>
              </a:rPr>
              <a:t>uality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754250" y="4431566"/>
            <a:ext cx="2490255" cy="75589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Localize primary and secondary devices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>
            <a:endCxn id="18" idx="0"/>
          </p:cNvCxnSpPr>
          <p:nvPr/>
        </p:nvCxnSpPr>
        <p:spPr>
          <a:xfrm flipH="1">
            <a:off x="1613523" y="2852712"/>
            <a:ext cx="2665806" cy="157885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9" idx="0"/>
          </p:cNvCxnSpPr>
          <p:nvPr/>
        </p:nvCxnSpPr>
        <p:spPr>
          <a:xfrm flipH="1">
            <a:off x="4286658" y="2852712"/>
            <a:ext cx="65038" cy="157885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0" idx="0"/>
          </p:cNvCxnSpPr>
          <p:nvPr/>
        </p:nvCxnSpPr>
        <p:spPr>
          <a:xfrm>
            <a:off x="4351696" y="2852712"/>
            <a:ext cx="2647682" cy="157885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971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28"/>
    </mc:Choice>
    <mc:Fallback xmlns="">
      <p:transition xmlns:p14="http://schemas.microsoft.com/office/powerpoint/2010/main" spd="slow" advTm="4662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6" grpId="0" build="allAtOnce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5256-B68F-FA45-B1B4-21BAE66B5F6D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Tan Zhang / V-Scope / MobiCom 2014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3000" dirty="0" smtClean="0"/>
              <a:t>Database limitations</a:t>
            </a:r>
          </a:p>
          <a:p>
            <a:r>
              <a:rPr lang="en-US" sz="3000" dirty="0" smtClean="0"/>
              <a:t>Opportunistic </a:t>
            </a:r>
            <a:r>
              <a:rPr lang="en-US" sz="3000" dirty="0" err="1" smtClean="0"/>
              <a:t>wardriving</a:t>
            </a:r>
            <a:r>
              <a:rPr lang="en-US" sz="3000" dirty="0" smtClean="0"/>
              <a:t> framework- V-Scope</a:t>
            </a:r>
            <a:endParaRPr lang="en-US" sz="3000" dirty="0" smtClean="0">
              <a:solidFill>
                <a:srgbClr val="000000"/>
              </a:solidFill>
            </a:endParaRPr>
          </a:p>
          <a:p>
            <a:pPr lvl="1"/>
            <a:r>
              <a:rPr lang="en-US" sz="3000" dirty="0" smtClean="0"/>
              <a:t>Primary detection algorithm</a:t>
            </a:r>
          </a:p>
          <a:p>
            <a:pPr lvl="1"/>
            <a:r>
              <a:rPr lang="en-US" sz="3000" dirty="0" smtClean="0"/>
              <a:t>Propagation model refinement</a:t>
            </a:r>
          </a:p>
          <a:p>
            <a:pPr lvl="1"/>
            <a:r>
              <a:rPr lang="en-US" sz="3000" dirty="0" smtClean="0"/>
              <a:t>Broadcast leakage prediction</a:t>
            </a:r>
          </a:p>
          <a:p>
            <a:pPr lvl="1"/>
            <a:r>
              <a:rPr lang="en-US" sz="3000" dirty="0" smtClean="0"/>
              <a:t>Localization algorithm</a:t>
            </a:r>
          </a:p>
          <a:p>
            <a:r>
              <a:rPr lang="en-US" sz="3000" dirty="0" smtClean="0"/>
              <a:t>Evaluation </a:t>
            </a:r>
          </a:p>
          <a:p>
            <a:r>
              <a:rPr lang="en-US" sz="3000" dirty="0" smtClean="0"/>
              <a:t>Conclusion</a:t>
            </a:r>
          </a:p>
          <a:p>
            <a:pPr lvl="1"/>
            <a:endParaRPr lang="en-US" b="1" dirty="0" smtClean="0">
              <a:solidFill>
                <a:srgbClr val="37609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2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2"/>
    </mc:Choice>
    <mc:Fallback xmlns="">
      <p:transition xmlns:p14="http://schemas.microsoft.com/office/powerpoint/2010/main" spd="slow" advTm="266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8.4|5.8|7|6.8|7.2|6.8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9.6|7.2|2.9|5.9|4.7|18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9.9|5.8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1|9.5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2|1.9|4.3|5.8|3.9|6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1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7.5|10.2|4.7|4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5.3|7.6|5.3|24.3|4.5|7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11.8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4.9|1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7.3|7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.6|18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.4|5.5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9.1|15.7|5.4|0.9|1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9.2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26583</TotalTime>
  <Words>1671</Words>
  <Application>Microsoft Macintosh PowerPoint</Application>
  <PresentationFormat>On-screen Show (4:3)</PresentationFormat>
  <Paragraphs>534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A Vehicle-based Measurement Framework  for Enhancing Whitespace Spectrum Databases</vt:lpstr>
      <vt:lpstr>New Opportunity in TV Whitespaces</vt:lpstr>
      <vt:lpstr>Advantages of TV Whitespaces</vt:lpstr>
      <vt:lpstr>Whitespace Spectrum Database</vt:lpstr>
      <vt:lpstr>Error in Determining Whitespaces</vt:lpstr>
      <vt:lpstr>Unable to Predict Channel Quality</vt:lpstr>
      <vt:lpstr>Localizing TV-band Devices</vt:lpstr>
      <vt:lpstr>Wardriving on Public Vehicles</vt:lpstr>
      <vt:lpstr>Outline</vt:lpstr>
      <vt:lpstr>Outline</vt:lpstr>
      <vt:lpstr>Accuracy of Commercial Databases</vt:lpstr>
      <vt:lpstr>Accuracy of Commercial Databases</vt:lpstr>
      <vt:lpstr>Variation in Channel Quality</vt:lpstr>
      <vt:lpstr>Outline</vt:lpstr>
      <vt:lpstr>V-Scope Overview</vt:lpstr>
      <vt:lpstr>V-Scope Architecture</vt:lpstr>
      <vt:lpstr>Challenge in Detecting Primary Signals</vt:lpstr>
      <vt:lpstr>Intuition of Zoom-in Capture</vt:lpstr>
      <vt:lpstr>Zoom-in Feature Detection</vt:lpstr>
      <vt:lpstr>Accuracy of Primary Detection</vt:lpstr>
      <vt:lpstr>Model Refinement</vt:lpstr>
      <vt:lpstr>Region Specific Model</vt:lpstr>
      <vt:lpstr>Weighted Regression Fitting</vt:lpstr>
      <vt:lpstr>Predicting Leakage of TV Broadcast</vt:lpstr>
      <vt:lpstr>Localizing TV-band Devices</vt:lpstr>
      <vt:lpstr>Outline</vt:lpstr>
      <vt:lpstr>Evaluation</vt:lpstr>
      <vt:lpstr>Predicting TV Whitespace Spectrum</vt:lpstr>
      <vt:lpstr>Selecting Suitable Whitespace Channels</vt:lpstr>
      <vt:lpstr>Localizing Unlicensed Devices</vt:lpstr>
      <vt:lpstr>Web Front-end</vt:lpstr>
      <vt:lpstr>Conclusion</vt:lpstr>
      <vt:lpstr>PowerPoint Presentation</vt:lpstr>
      <vt:lpstr>PowerPoint Presentation</vt:lpstr>
      <vt:lpstr>Variation in Channel Quality</vt:lpstr>
      <vt:lpstr>Feature based Power Estimation</vt:lpstr>
      <vt:lpstr>Weighted Regression Fitting</vt:lpstr>
      <vt:lpstr>Performance of Different Model Fitting</vt:lpstr>
      <vt:lpstr>Localizing TV-band Devices</vt:lpstr>
    </vt:vector>
  </TitlesOfParts>
  <Company>University of Wisconsin 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Motivation</dc:title>
  <dc:creator>Tan Zhang</dc:creator>
  <cp:lastModifiedBy>Tan Zhang</cp:lastModifiedBy>
  <cp:revision>2897</cp:revision>
  <dcterms:created xsi:type="dcterms:W3CDTF">2013-09-21T17:00:56Z</dcterms:created>
  <dcterms:modified xsi:type="dcterms:W3CDTF">2014-09-07T00:12:32Z</dcterms:modified>
</cp:coreProperties>
</file>