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97" r:id="rId3"/>
    <p:sldId id="298" r:id="rId4"/>
    <p:sldId id="299" r:id="rId5"/>
    <p:sldId id="304" r:id="rId6"/>
    <p:sldId id="306" r:id="rId7"/>
    <p:sldId id="307" r:id="rId8"/>
    <p:sldId id="264" r:id="rId9"/>
    <p:sldId id="312" r:id="rId10"/>
    <p:sldId id="314" r:id="rId11"/>
    <p:sldId id="275" r:id="rId12"/>
    <p:sldId id="265" r:id="rId13"/>
    <p:sldId id="315" r:id="rId14"/>
    <p:sldId id="316" r:id="rId15"/>
    <p:sldId id="317" r:id="rId16"/>
    <p:sldId id="318" r:id="rId17"/>
    <p:sldId id="319" r:id="rId18"/>
    <p:sldId id="310" r:id="rId19"/>
    <p:sldId id="267" r:id="rId20"/>
    <p:sldId id="268" r:id="rId21"/>
    <p:sldId id="269" r:id="rId22"/>
    <p:sldId id="270" r:id="rId23"/>
    <p:sldId id="311" r:id="rId24"/>
    <p:sldId id="286" r:id="rId25"/>
    <p:sldId id="271" r:id="rId26"/>
    <p:sldId id="293" r:id="rId27"/>
    <p:sldId id="294" r:id="rId28"/>
    <p:sldId id="289" r:id="rId29"/>
    <p:sldId id="272" r:id="rId30"/>
    <p:sldId id="290" r:id="rId3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200D1"/>
    <a:srgbClr val="008CFF"/>
    <a:srgbClr val="0DD100"/>
    <a:srgbClr val="BD00D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529" autoAdjust="0"/>
  </p:normalViewPr>
  <p:slideViewPr>
    <p:cSldViewPr snapToGrid="0">
      <p:cViewPr varScale="1">
        <p:scale>
          <a:sx n="56" d="100"/>
          <a:sy n="56" d="100"/>
        </p:scale>
        <p:origin x="-11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84DAD-1327-457C-B86B-5EEEA1E09428}" type="datetimeFigureOut">
              <a:rPr lang="zh-CN" altLang="en-US" smtClean="0"/>
              <a:pPr/>
              <a:t>2014/9/6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C0641-2DEB-40A2-B0CA-D1CA65F3F5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80995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Lighting conditions changed between the exposure of the top and bottom parts of the photo.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C0641-2DEB-40A2-B0CA-D1CA65F3F5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C0641-2DEB-40A2-B0CA-D1CA65F3F53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In one frame, 563/14275</a:t>
            </a:r>
            <a:r>
              <a:rPr lang="zh-CN" altLang="en-US" dirty="0" smtClean="0"/>
              <a:t> </a:t>
            </a:r>
            <a:r>
              <a:rPr lang="en-US" altLang="zh-CN" dirty="0" smtClean="0"/>
              <a:t>symbols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functional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(1404/14256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COBRA design).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C0641-2DEB-40A2-B0CA-D1CA65F3F53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C0641-2DEB-40A2-B0CA-D1CA65F3F53B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242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423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5436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51" y="111902"/>
            <a:ext cx="8623495" cy="1126055"/>
          </a:xfrm>
        </p:spPr>
        <p:txBody>
          <a:bodyPr>
            <a:normAutofit/>
          </a:bodyPr>
          <a:lstStyle>
            <a:lvl1pPr>
              <a:defRPr sz="3800" b="1" baseline="0">
                <a:solidFill>
                  <a:srgbClr val="002060"/>
                </a:solidFill>
                <a:latin typeface="Arial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7286" y="1280156"/>
            <a:ext cx="8609428" cy="5373862"/>
          </a:xfrm>
        </p:spPr>
        <p:txBody>
          <a:bodyPr/>
          <a:lstStyle>
            <a:lvl1pPr>
              <a:buSzPct val="80000"/>
              <a:buFont typeface="Wingdings" pitchFamily="2" charset="2"/>
              <a:buChar char="l"/>
              <a:defRPr/>
            </a:lvl1pPr>
            <a:lvl2pPr>
              <a:buSzPct val="80000"/>
              <a:buFont typeface="Wingdings" pitchFamily="2" charset="2"/>
              <a:buChar char="n"/>
              <a:defRPr/>
            </a:lvl2pPr>
          </a:lstStyle>
          <a:p>
            <a:pPr lvl="0"/>
            <a:r>
              <a:rPr lang="zh-CN" altLang="en-US" dirty="0" smtClean="0"/>
              <a:t> 单击此处编辑母版文本样式</a:t>
            </a:r>
          </a:p>
          <a:p>
            <a:pPr lvl="1"/>
            <a:r>
              <a:rPr lang="zh-CN" altLang="en-US" dirty="0" smtClean="0"/>
              <a:t> 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6260" y="6356352"/>
            <a:ext cx="2057400" cy="365125"/>
          </a:xfrm>
        </p:spPr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92262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60381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93533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4456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7182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873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59216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7116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209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200" y="982133"/>
            <a:ext cx="8703733" cy="1695687"/>
          </a:xfrm>
        </p:spPr>
        <p:txBody>
          <a:bodyPr>
            <a:noAutofit/>
          </a:bodyPr>
          <a:lstStyle/>
          <a:p>
            <a:r>
              <a:rPr lang="en-US" altLang="zh-CN" sz="4200" b="1" dirty="0" smtClean="0">
                <a:solidFill>
                  <a:srgbClr val="002060"/>
                </a:solidFill>
                <a:latin typeface="+mn-lt"/>
              </a:rPr>
              <a:t>Enhancing Reliability to Boost the Throughput over Screen-Camera Links</a:t>
            </a:r>
            <a:endParaRPr lang="zh-CN" altLang="en-US" sz="4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38667" y="3778609"/>
            <a:ext cx="8500533" cy="967555"/>
          </a:xfrm>
        </p:spPr>
        <p:txBody>
          <a:bodyPr>
            <a:noAutofit/>
          </a:bodyPr>
          <a:lstStyle/>
          <a:p>
            <a:r>
              <a:rPr lang="en-US" altLang="zh-CN" sz="3000" dirty="0" err="1" smtClean="0"/>
              <a:t>Anran</a:t>
            </a:r>
            <a:r>
              <a:rPr lang="en-US" altLang="zh-CN" sz="3000" dirty="0" smtClean="0"/>
              <a:t> Wang,</a:t>
            </a:r>
            <a:r>
              <a:rPr lang="en-US" altLang="zh-CN" sz="3000" dirty="0"/>
              <a:t> </a:t>
            </a:r>
            <a:r>
              <a:rPr lang="en-US" altLang="zh-CN" sz="3000" b="1" dirty="0" smtClean="0"/>
              <a:t>Shuai Ma</a:t>
            </a:r>
            <a:r>
              <a:rPr lang="en-US" altLang="zh-CN" sz="3000" dirty="0" smtClean="0"/>
              <a:t>,  </a:t>
            </a:r>
            <a:r>
              <a:rPr lang="en-US" altLang="zh-CN" sz="3000" dirty="0" err="1" smtClean="0"/>
              <a:t>Chunming</a:t>
            </a:r>
            <a:r>
              <a:rPr lang="en-US" altLang="zh-CN" sz="3000" dirty="0" smtClean="0"/>
              <a:t> Hu, </a:t>
            </a:r>
            <a:r>
              <a:rPr lang="en-US" altLang="zh-CN" sz="3000" dirty="0" err="1" smtClean="0"/>
              <a:t>Jinpeng</a:t>
            </a:r>
            <a:r>
              <a:rPr lang="en-US" altLang="zh-CN" sz="3000" dirty="0" smtClean="0"/>
              <a:t> </a:t>
            </a:r>
            <a:r>
              <a:rPr lang="en-US" altLang="zh-CN" sz="3000" dirty="0" err="1" smtClean="0"/>
              <a:t>Huai</a:t>
            </a:r>
            <a:r>
              <a:rPr lang="en-US" altLang="zh-CN" sz="3000" dirty="0" smtClean="0"/>
              <a:t>, </a:t>
            </a:r>
            <a:endParaRPr lang="en-US" altLang="zh-CN" sz="3000" dirty="0" smtClean="0"/>
          </a:p>
          <a:p>
            <a:r>
              <a:rPr lang="en-US" altLang="zh-CN" sz="3000" dirty="0" err="1" smtClean="0"/>
              <a:t>Chunyi</a:t>
            </a:r>
            <a:r>
              <a:rPr lang="en-US" altLang="zh-CN" sz="3000" dirty="0" smtClean="0"/>
              <a:t> </a:t>
            </a:r>
            <a:r>
              <a:rPr lang="en-US" altLang="zh-CN" sz="3000" dirty="0" err="1" smtClean="0"/>
              <a:t>Peng</a:t>
            </a:r>
            <a:r>
              <a:rPr lang="en-US" altLang="zh-CN" sz="3000" dirty="0" smtClean="0"/>
              <a:t>,  </a:t>
            </a:r>
            <a:r>
              <a:rPr lang="en-US" altLang="zh-CN" sz="3000" dirty="0" err="1" smtClean="0"/>
              <a:t>Guobin</a:t>
            </a:r>
            <a:r>
              <a:rPr lang="en-US" altLang="zh-CN" sz="3000" dirty="0" smtClean="0"/>
              <a:t> </a:t>
            </a:r>
            <a:r>
              <a:rPr lang="en-US" altLang="zh-CN" sz="3000" dirty="0" err="1" smtClean="0"/>
              <a:t>Shen</a:t>
            </a:r>
            <a:endParaRPr lang="en-US" altLang="zh-CN" sz="3000" dirty="0" smtClean="0"/>
          </a:p>
        </p:txBody>
      </p:sp>
      <p:pic>
        <p:nvPicPr>
          <p:cNvPr id="1036" name="Picture 12" descr="http://cdn3.sbnation.com/imported_assets/1427057/12207655-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8248" y="5283199"/>
            <a:ext cx="2928152" cy="11006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mashuai.buaa.edu.cn/other/beihang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7" y="5428745"/>
            <a:ext cx="3657596" cy="9111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descr="image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08800" y="5486400"/>
            <a:ext cx="1981200" cy="59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875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RDCode</a:t>
            </a:r>
            <a:r>
              <a:rPr lang="en-US" altLang="zh-CN" dirty="0" smtClean="0"/>
              <a:t> Architecture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5" name="Picture 37074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235"/>
          <a:stretch/>
        </p:blipFill>
        <p:spPr>
          <a:xfrm>
            <a:off x="1761546" y="1187630"/>
            <a:ext cx="5471542" cy="5067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237066" y="2675467"/>
            <a:ext cx="8602133" cy="10064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kumimoji="1" lang="en-US" altLang="zh-CN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RDCode</a:t>
            </a:r>
            <a:r>
              <a:rPr kumimoji="1" lang="en-US" altLang="zh-CN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Design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圆角矩形 4"/>
          <p:cNvSpPr/>
          <p:nvPr/>
        </p:nvSpPr>
        <p:spPr>
          <a:xfrm>
            <a:off x="2862872" y="4055414"/>
            <a:ext cx="3087494" cy="7562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C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000" kern="1200" dirty="0" smtClean="0"/>
              <a:t>Techniques for reliability</a:t>
            </a:r>
            <a:endParaRPr lang="zh-CN" altLang="en-US" sz="2000" kern="1200" dirty="0"/>
          </a:p>
        </p:txBody>
      </p:sp>
      <p:sp>
        <p:nvSpPr>
          <p:cNvPr id="16" name="圆角矩形 6"/>
          <p:cNvSpPr/>
          <p:nvPr/>
        </p:nvSpPr>
        <p:spPr>
          <a:xfrm>
            <a:off x="2893902" y="5039809"/>
            <a:ext cx="1456132" cy="7562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C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000" kern="1200" dirty="0" smtClean="0">
                <a:solidFill>
                  <a:schemeClr val="tx1"/>
                </a:solidFill>
              </a:rPr>
              <a:t>Layout design</a:t>
            </a:r>
            <a:endParaRPr lang="zh-CN" altLang="en-US" sz="2000" kern="1200" dirty="0">
              <a:solidFill>
                <a:schemeClr val="tx1"/>
              </a:solidFill>
            </a:endParaRPr>
          </a:p>
        </p:txBody>
      </p:sp>
      <p:sp>
        <p:nvSpPr>
          <p:cNvPr id="14" name="圆角矩形 8"/>
          <p:cNvSpPr/>
          <p:nvPr/>
        </p:nvSpPr>
        <p:spPr>
          <a:xfrm>
            <a:off x="4486280" y="5039809"/>
            <a:ext cx="1456132" cy="7562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C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000" kern="1200" dirty="0" smtClean="0"/>
              <a:t>Symbol extraction</a:t>
            </a:r>
            <a:endParaRPr lang="zh-CN" altLang="en-US" sz="2000" kern="1200" dirty="0"/>
          </a:p>
        </p:txBody>
      </p:sp>
      <p:sp>
        <p:nvSpPr>
          <p:cNvPr id="21" name="圆角矩形 20"/>
          <p:cNvSpPr/>
          <p:nvPr/>
        </p:nvSpPr>
        <p:spPr>
          <a:xfrm>
            <a:off x="2696705" y="4897458"/>
            <a:ext cx="3440624" cy="1084881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4760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Layout Design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7286" y="1076959"/>
            <a:ext cx="4728047" cy="2479045"/>
          </a:xfrm>
        </p:spPr>
        <p:txBody>
          <a:bodyPr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 smtClean="0">
                <a:solidFill>
                  <a:srgbClr val="0200D1"/>
                </a:solidFill>
              </a:rPr>
              <a:t>Symbols</a:t>
            </a:r>
            <a:r>
              <a:rPr lang="en-US" altLang="zh-CN" sz="2000" dirty="0" smtClean="0"/>
              <a:t>: </a:t>
            </a:r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 smtClean="0"/>
              <a:t>p X p square of pixels in the same color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 smtClean="0">
                <a:solidFill>
                  <a:srgbClr val="0200D1"/>
                </a:solidFill>
              </a:rPr>
              <a:t>Blocks</a:t>
            </a:r>
            <a:endParaRPr lang="en-US" altLang="zh-CN" sz="2000" dirty="0" smtClean="0"/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 smtClean="0"/>
              <a:t>h X h square of symbols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 smtClean="0">
                <a:solidFill>
                  <a:srgbClr val="0200D1"/>
                </a:solidFill>
              </a:rPr>
              <a:t>Frames</a:t>
            </a:r>
            <a:endParaRPr lang="en-US" altLang="zh-CN" sz="2000" dirty="0" smtClean="0"/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 smtClean="0"/>
              <a:t>m X n </a:t>
            </a:r>
            <a:r>
              <a:rPr lang="en-US" altLang="zh-CN" sz="1800" dirty="0" smtClean="0"/>
              <a:t>rectangle of </a:t>
            </a:r>
            <a:r>
              <a:rPr lang="en-US" altLang="zh-CN" sz="1800" dirty="0" smtClean="0"/>
              <a:t>blocks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 smtClean="0">
                <a:solidFill>
                  <a:srgbClr val="0200D1"/>
                </a:solidFill>
              </a:rPr>
              <a:t>Packets</a:t>
            </a:r>
            <a:endParaRPr lang="en-US" altLang="zh-CN" sz="2000" dirty="0" smtClean="0"/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 smtClean="0"/>
              <a:t>A sequence of a fixed number of frames   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en-US" altLang="zh-CN" sz="2000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527" y="3623734"/>
            <a:ext cx="7110871" cy="2802825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4910664" y="1168401"/>
            <a:ext cx="4080933" cy="2455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spcAft>
                <a:spcPts val="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00D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Center locators :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SzPct val="80000"/>
              <a:buFont typeface="Wingdings" pitchFamily="2" charset="2"/>
              <a:buChar char="l"/>
            </a:pP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locate the center of a frame</a:t>
            </a:r>
          </a:p>
          <a:p>
            <a:pPr marL="228600" marR="0" lvl="0" indent="-228600" algn="l" defTabSz="914400" rtl="0" eaLnBrk="1" fontAlgn="auto" latinLnBrk="0" hangingPunct="1">
              <a:spcAft>
                <a:spcPts val="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00D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Distributed locators:  </a:t>
            </a:r>
          </a:p>
          <a:p>
            <a:pPr marL="685800" lvl="1" indent="-228600">
              <a:buSzPct val="80000"/>
              <a:buFont typeface="Wingdings" pitchFamily="2" charset="2"/>
              <a:buChar char="l"/>
            </a:pP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locate the other blocks</a:t>
            </a:r>
            <a:endParaRPr kumimoji="0" lang="en-US" altLang="zh-CN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spcAft>
                <a:spcPts val="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00D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Color Palettes:  </a:t>
            </a:r>
          </a:p>
          <a:p>
            <a:pPr marL="685800" lvl="1" indent="-228600">
              <a:buSzPct val="80000"/>
              <a:buFont typeface="Wingdings" pitchFamily="2" charset="2"/>
              <a:buChar char="l"/>
            </a:pPr>
            <a:r>
              <a:rPr lang="en-US" altLang="zh-CN" dirty="0" smtClean="0"/>
              <a:t>in each 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block</a:t>
            </a:r>
            <a:endParaRPr kumimoji="0" lang="en-US" altLang="zh-CN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spcAft>
                <a:spcPts val="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rgbClr val="0200D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Reasonable transmission 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rgbClr val="0200D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overhead</a:t>
            </a:r>
          </a:p>
          <a:p>
            <a:pPr marL="685800" lvl="1" indent="-228600">
              <a:buSzPct val="80000"/>
              <a:buFont typeface="Arial" pitchFamily="34" charset="0"/>
              <a:buChar char="•"/>
              <a:defRPr/>
            </a:pPr>
            <a:r>
              <a:rPr lang="en-US" altLang="zh-CN" dirty="0" smtClean="0">
                <a:solidFill>
                  <a:srgbClr val="FF0000"/>
                </a:solidFill>
              </a:rPr>
              <a:t>Around 4~5% symbols in a frame</a:t>
            </a:r>
            <a:endParaRPr kumimoji="0" lang="en-US" altLang="zh-CN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spcAft>
                <a:spcPts val="0"/>
              </a:spcAft>
              <a:buClrTx/>
              <a:buSzPct val="80000"/>
              <a:tabLst/>
              <a:defRPr/>
            </a:pP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altLang="zh-CN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87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Symbol Extraction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0200D1"/>
                </a:solidFill>
              </a:rPr>
              <a:t>Goals:</a:t>
            </a:r>
          </a:p>
          <a:p>
            <a:pPr lvl="1"/>
            <a:r>
              <a:rPr lang="en-US" altLang="zh-CN" dirty="0" smtClean="0"/>
              <a:t>Robust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distortions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color</a:t>
            </a:r>
            <a:r>
              <a:rPr lang="zh-CN" altLang="en-US" dirty="0" smtClean="0"/>
              <a:t> </a:t>
            </a:r>
            <a:r>
              <a:rPr lang="en-US" altLang="zh-CN" dirty="0" smtClean="0"/>
              <a:t>inaccuracies</a:t>
            </a:r>
          </a:p>
          <a:p>
            <a:pPr lvl="1"/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available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portion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frame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remains decodable</a:t>
            </a:r>
          </a:p>
          <a:p>
            <a:pPr lvl="1"/>
            <a:r>
              <a:rPr lang="en-US" altLang="zh-CN" dirty="0" smtClean="0"/>
              <a:t>Low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computational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overhead</a:t>
            </a:r>
          </a:p>
          <a:p>
            <a:r>
              <a:rPr lang="en-US" altLang="zh-CN" dirty="0" smtClean="0"/>
              <a:t>The symbol extraction Procedure</a:t>
            </a:r>
          </a:p>
          <a:p>
            <a:pPr lvl="1"/>
            <a:r>
              <a:rPr lang="en-US" altLang="zh-CN" b="1" dirty="0" smtClean="0">
                <a:solidFill>
                  <a:srgbClr val="0200D1"/>
                </a:solidFill>
              </a:rPr>
              <a:t>Step 1 </a:t>
            </a:r>
            <a:r>
              <a:rPr lang="en-US" altLang="zh-CN" dirty="0" smtClean="0"/>
              <a:t>(only do once): Locating center locator</a:t>
            </a:r>
          </a:p>
          <a:p>
            <a:pPr lvl="2"/>
            <a:r>
              <a:rPr lang="en-US" altLang="zh-CN" dirty="0" smtClean="0"/>
              <a:t>Mean-Shift</a:t>
            </a:r>
            <a:r>
              <a:rPr lang="zh-CN" altLang="en-US" dirty="0" smtClean="0"/>
              <a:t> </a:t>
            </a:r>
            <a:r>
              <a:rPr lang="en-US" altLang="zh-CN" dirty="0" smtClean="0"/>
              <a:t>algorithm</a:t>
            </a:r>
          </a:p>
          <a:p>
            <a:pPr lvl="1"/>
            <a:r>
              <a:rPr lang="en-US" altLang="zh-CN" b="1" dirty="0" smtClean="0">
                <a:solidFill>
                  <a:srgbClr val="0200D1"/>
                </a:solidFill>
              </a:rPr>
              <a:t>Step 2</a:t>
            </a:r>
            <a:r>
              <a:rPr lang="en-US" altLang="zh-CN" dirty="0" smtClean="0"/>
              <a:t>: Locating distributed locators</a:t>
            </a:r>
          </a:p>
          <a:p>
            <a:pPr lvl="2"/>
            <a:r>
              <a:rPr lang="en-US" altLang="zh-CN" dirty="0" smtClean="0"/>
              <a:t>Firstly, the four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distributed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locators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around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zh-CN" dirty="0" smtClean="0"/>
              <a:t> </a:t>
            </a:r>
            <a:r>
              <a:rPr lang="en-US" altLang="zh-CN" dirty="0" smtClean="0"/>
              <a:t>center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locator</a:t>
            </a:r>
          </a:p>
          <a:p>
            <a:pPr lvl="2"/>
            <a:r>
              <a:rPr lang="en-US" altLang="zh-CN" dirty="0" smtClean="0"/>
              <a:t>Then, the other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distributed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locators</a:t>
            </a:r>
          </a:p>
          <a:p>
            <a:pPr lvl="1"/>
            <a:r>
              <a:rPr lang="en-US" altLang="zh-CN" b="1" dirty="0" smtClean="0">
                <a:solidFill>
                  <a:srgbClr val="0200D1"/>
                </a:solidFill>
              </a:rPr>
              <a:t>Step 3</a:t>
            </a:r>
            <a:r>
              <a:rPr lang="en-US" altLang="zh-CN" dirty="0" smtClean="0"/>
              <a:t>: Locate symbols and data extraction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Symbol Extraction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7286" y="1280156"/>
            <a:ext cx="8609428" cy="418015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dirty="0" smtClean="0"/>
              <a:t>Step 1: Locating center locator using the Mean-Shift Algorithm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11" name="图片 10" descr="20140826_23215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6" t="3307" r="1659" b="2769"/>
          <a:stretch/>
        </p:blipFill>
        <p:spPr>
          <a:xfrm>
            <a:off x="1906879" y="1925150"/>
            <a:ext cx="5272932" cy="384490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233614" y="2581170"/>
            <a:ext cx="2732853" cy="2643387"/>
          </a:xfrm>
          <a:prstGeom prst="rect">
            <a:avLst/>
          </a:prstGeom>
          <a:solidFill>
            <a:schemeClr val="bg1">
              <a:lumMod val="85000"/>
              <a:alpha val="39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747214" y="3207929"/>
            <a:ext cx="1577878" cy="1465934"/>
          </a:xfrm>
          <a:prstGeom prst="rect">
            <a:avLst/>
          </a:prstGeom>
          <a:solidFill>
            <a:schemeClr val="bg1">
              <a:lumMod val="85000"/>
              <a:alpha val="39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256569" y="3593685"/>
            <a:ext cx="592257" cy="569868"/>
          </a:xfrm>
          <a:prstGeom prst="rect">
            <a:avLst/>
          </a:prstGeom>
          <a:solidFill>
            <a:schemeClr val="bg1">
              <a:lumMod val="85000"/>
              <a:alpha val="39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椭圆 14"/>
          <p:cNvSpPr/>
          <p:nvPr/>
        </p:nvSpPr>
        <p:spPr>
          <a:xfrm flipH="1">
            <a:off x="4475293" y="3802046"/>
            <a:ext cx="155033" cy="1524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Symbol Extraction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7286" y="1280156"/>
            <a:ext cx="8609428" cy="1158244"/>
          </a:xfrm>
        </p:spPr>
        <p:txBody>
          <a:bodyPr/>
          <a:lstStyle/>
          <a:p>
            <a:r>
              <a:rPr lang="en-US" altLang="zh-CN" dirty="0" smtClean="0"/>
              <a:t>Step 2: Locating 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four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distributed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locators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 the block where the</a:t>
            </a:r>
            <a:r>
              <a:rPr lang="zh-CN" altLang="zh-CN" dirty="0" smtClean="0"/>
              <a:t> </a:t>
            </a:r>
            <a:r>
              <a:rPr lang="en-US" altLang="zh-CN" dirty="0" smtClean="0"/>
              <a:t>center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locator is located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5" name="图片 4" descr="20140826_23215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32" t="37024" r="38116" b="34103"/>
          <a:stretch/>
        </p:blipFill>
        <p:spPr>
          <a:xfrm>
            <a:off x="3398735" y="2903895"/>
            <a:ext cx="1757643" cy="1680191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 flipH="1">
            <a:off x="4167545" y="3636489"/>
            <a:ext cx="167960" cy="1651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7" name="直线箭头连接符 7"/>
          <p:cNvCxnSpPr>
            <a:stCxn id="6" idx="7"/>
          </p:cNvCxnSpPr>
          <p:nvPr/>
        </p:nvCxnSpPr>
        <p:spPr>
          <a:xfrm flipH="1" flipV="1">
            <a:off x="3738924" y="3211918"/>
            <a:ext cx="453218" cy="448752"/>
          </a:xfrm>
          <a:prstGeom prst="straightConnector1">
            <a:avLst/>
          </a:prstGeom>
          <a:ln w="28575" cmpd="sng">
            <a:solidFill>
              <a:srgbClr val="0DD100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线箭头连接符 8"/>
          <p:cNvCxnSpPr>
            <a:stCxn id="6" idx="1"/>
          </p:cNvCxnSpPr>
          <p:nvPr/>
        </p:nvCxnSpPr>
        <p:spPr>
          <a:xfrm flipV="1">
            <a:off x="4310908" y="3223258"/>
            <a:ext cx="437244" cy="437412"/>
          </a:xfrm>
          <a:prstGeom prst="straightConnector1">
            <a:avLst/>
          </a:prstGeom>
          <a:ln w="28575" cmpd="sng">
            <a:solidFill>
              <a:schemeClr val="accent2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9"/>
          <p:cNvCxnSpPr>
            <a:stCxn id="6" idx="5"/>
          </p:cNvCxnSpPr>
          <p:nvPr/>
        </p:nvCxnSpPr>
        <p:spPr>
          <a:xfrm flipH="1">
            <a:off x="3750264" y="3777426"/>
            <a:ext cx="441878" cy="432432"/>
          </a:xfrm>
          <a:prstGeom prst="straightConnector1">
            <a:avLst/>
          </a:prstGeom>
          <a:ln w="28575" cmpd="sng">
            <a:solidFill>
              <a:srgbClr val="008CFF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箭头连接符 10"/>
          <p:cNvCxnSpPr>
            <a:stCxn id="6" idx="3"/>
          </p:cNvCxnSpPr>
          <p:nvPr/>
        </p:nvCxnSpPr>
        <p:spPr>
          <a:xfrm>
            <a:off x="4310908" y="3777426"/>
            <a:ext cx="437244" cy="432432"/>
          </a:xfrm>
          <a:prstGeom prst="straightConnector1">
            <a:avLst/>
          </a:prstGeom>
          <a:ln w="28575" cmpd="sng">
            <a:solidFill>
              <a:srgbClr val="BD00D5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 flipH="1">
            <a:off x="3709987" y="3177898"/>
            <a:ext cx="108878" cy="1070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椭圆 11"/>
          <p:cNvSpPr/>
          <p:nvPr/>
        </p:nvSpPr>
        <p:spPr>
          <a:xfrm flipH="1">
            <a:off x="3703627" y="4158118"/>
            <a:ext cx="108878" cy="1070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/>
          <p:cNvSpPr/>
          <p:nvPr/>
        </p:nvSpPr>
        <p:spPr>
          <a:xfrm flipH="1">
            <a:off x="4696567" y="3177898"/>
            <a:ext cx="108878" cy="1070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/>
          <p:cNvSpPr/>
          <p:nvPr/>
        </p:nvSpPr>
        <p:spPr>
          <a:xfrm flipH="1">
            <a:off x="4685227" y="4164478"/>
            <a:ext cx="108878" cy="1070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3954375" y="3421023"/>
            <a:ext cx="583304" cy="562031"/>
            <a:chOff x="4331739" y="2579211"/>
            <a:chExt cx="583304" cy="562031"/>
          </a:xfrm>
        </p:grpSpPr>
        <p:cxnSp>
          <p:nvCxnSpPr>
            <p:cNvPr id="16" name="直线箭头连接符 2"/>
            <p:cNvCxnSpPr/>
            <p:nvPr/>
          </p:nvCxnSpPr>
          <p:spPr>
            <a:xfrm>
              <a:off x="4377100" y="2585571"/>
              <a:ext cx="0" cy="555671"/>
            </a:xfrm>
            <a:prstGeom prst="straightConnector1">
              <a:avLst/>
            </a:prstGeom>
            <a:ln w="19050" cmpd="sng"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线箭头连接符 15"/>
            <p:cNvCxnSpPr/>
            <p:nvPr/>
          </p:nvCxnSpPr>
          <p:spPr>
            <a:xfrm>
              <a:off x="4869700" y="2579211"/>
              <a:ext cx="0" cy="555671"/>
            </a:xfrm>
            <a:prstGeom prst="straightConnector1">
              <a:avLst/>
            </a:prstGeom>
            <a:ln w="19050" cmpd="sng"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箭头连接符 16"/>
            <p:cNvCxnSpPr/>
            <p:nvPr/>
          </p:nvCxnSpPr>
          <p:spPr>
            <a:xfrm>
              <a:off x="4331739" y="2630932"/>
              <a:ext cx="566984" cy="0"/>
            </a:xfrm>
            <a:prstGeom prst="straightConnector1">
              <a:avLst/>
            </a:prstGeom>
            <a:ln w="19050" cmpd="sng"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箭头连接符 23"/>
            <p:cNvCxnSpPr/>
            <p:nvPr/>
          </p:nvCxnSpPr>
          <p:spPr>
            <a:xfrm>
              <a:off x="4348059" y="3123532"/>
              <a:ext cx="566984" cy="0"/>
            </a:xfrm>
            <a:prstGeom prst="straightConnector1">
              <a:avLst/>
            </a:prstGeom>
            <a:ln w="19050" cmpd="sng"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Symbol Extraction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7286" y="1018904"/>
            <a:ext cx="8609428" cy="1158244"/>
          </a:xfrm>
        </p:spPr>
        <p:txBody>
          <a:bodyPr/>
          <a:lstStyle/>
          <a:p>
            <a:r>
              <a:rPr lang="en-US" altLang="zh-CN" dirty="0" smtClean="0"/>
              <a:t>Step 2: </a:t>
            </a:r>
            <a:r>
              <a:rPr kumimoji="1" lang="en-US" altLang="zh-CN" dirty="0" smtClean="0"/>
              <a:t>Locating the </a:t>
            </a:r>
            <a:r>
              <a:rPr kumimoji="1" lang="en-US" altLang="zh-CN" dirty="0" smtClean="0"/>
              <a:t>other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distributed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locators</a:t>
            </a:r>
            <a:endParaRPr kumimoji="1" lang="zh-CN" altLang="en-US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24" name="图片 23" descr="20140826_23215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6" t="3307" r="1659" b="2769"/>
          <a:stretch/>
        </p:blipFill>
        <p:spPr>
          <a:xfrm>
            <a:off x="1950421" y="1504244"/>
            <a:ext cx="5272932" cy="3844902"/>
          </a:xfrm>
          <a:prstGeom prst="rect">
            <a:avLst/>
          </a:prstGeom>
        </p:spPr>
      </p:pic>
      <p:cxnSp>
        <p:nvCxnSpPr>
          <p:cNvPr id="25" name="直线连接符 17"/>
          <p:cNvCxnSpPr/>
          <p:nvPr/>
        </p:nvCxnSpPr>
        <p:spPr>
          <a:xfrm flipH="1">
            <a:off x="4930330" y="2161542"/>
            <a:ext cx="34019" cy="1871137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 flipH="1">
            <a:off x="4869666" y="3050908"/>
            <a:ext cx="115347" cy="113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椭圆 26"/>
          <p:cNvSpPr/>
          <p:nvPr/>
        </p:nvSpPr>
        <p:spPr>
          <a:xfrm flipH="1">
            <a:off x="4858326" y="3753994"/>
            <a:ext cx="115347" cy="113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椭圆 27"/>
          <p:cNvSpPr/>
          <p:nvPr/>
        </p:nvSpPr>
        <p:spPr>
          <a:xfrm flipH="1">
            <a:off x="4200612" y="3753994"/>
            <a:ext cx="115347" cy="113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椭圆 28"/>
          <p:cNvSpPr/>
          <p:nvPr/>
        </p:nvSpPr>
        <p:spPr>
          <a:xfrm flipH="1">
            <a:off x="4177933" y="3039568"/>
            <a:ext cx="115347" cy="113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0" name="直线连接符 2"/>
          <p:cNvCxnSpPr/>
          <p:nvPr/>
        </p:nvCxnSpPr>
        <p:spPr>
          <a:xfrm>
            <a:off x="4003436" y="3080768"/>
            <a:ext cx="2018456" cy="3402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椭圆 30"/>
          <p:cNvSpPr/>
          <p:nvPr/>
        </p:nvSpPr>
        <p:spPr>
          <a:xfrm flipH="1">
            <a:off x="5561397" y="3062250"/>
            <a:ext cx="115347" cy="113395"/>
          </a:xfrm>
          <a:prstGeom prst="ellipse">
            <a:avLst/>
          </a:prstGeom>
          <a:solidFill>
            <a:srgbClr val="0200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椭圆 31"/>
          <p:cNvSpPr/>
          <p:nvPr/>
        </p:nvSpPr>
        <p:spPr>
          <a:xfrm flipH="1">
            <a:off x="4874646" y="3055888"/>
            <a:ext cx="115347" cy="11339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椭圆 32"/>
          <p:cNvSpPr/>
          <p:nvPr/>
        </p:nvSpPr>
        <p:spPr>
          <a:xfrm flipH="1">
            <a:off x="4182913" y="3044548"/>
            <a:ext cx="115347" cy="11339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椭圆 33"/>
          <p:cNvSpPr/>
          <p:nvPr/>
        </p:nvSpPr>
        <p:spPr>
          <a:xfrm flipH="1">
            <a:off x="5559583" y="3061703"/>
            <a:ext cx="115347" cy="113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椭圆 34"/>
          <p:cNvSpPr/>
          <p:nvPr/>
        </p:nvSpPr>
        <p:spPr>
          <a:xfrm flipH="1">
            <a:off x="4856946" y="3740686"/>
            <a:ext cx="115347" cy="11339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椭圆 35"/>
          <p:cNvSpPr/>
          <p:nvPr/>
        </p:nvSpPr>
        <p:spPr>
          <a:xfrm flipH="1">
            <a:off x="4897317" y="2364150"/>
            <a:ext cx="115347" cy="113395"/>
          </a:xfrm>
          <a:prstGeom prst="ellipse">
            <a:avLst/>
          </a:prstGeom>
          <a:solidFill>
            <a:srgbClr val="0200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椭圆 36"/>
          <p:cNvSpPr/>
          <p:nvPr/>
        </p:nvSpPr>
        <p:spPr>
          <a:xfrm flipH="1">
            <a:off x="4896731" y="2377458"/>
            <a:ext cx="115347" cy="113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椭圆 37"/>
          <p:cNvSpPr/>
          <p:nvPr/>
        </p:nvSpPr>
        <p:spPr>
          <a:xfrm flipH="1">
            <a:off x="4885974" y="4450725"/>
            <a:ext cx="115347" cy="113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9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1431" y="5456987"/>
            <a:ext cx="4042701" cy="1254121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 flipH="1">
            <a:off x="5595740" y="4458589"/>
            <a:ext cx="115347" cy="113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2" grpId="1" animBg="1"/>
      <p:bldP spid="32" grpId="2" animBg="1"/>
      <p:bldP spid="32" grpId="3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7" grpId="0" animBg="1"/>
      <p:bldP spid="38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Symbol Extraction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2777" y="2049413"/>
            <a:ext cx="4754657" cy="766358"/>
          </a:xfrm>
        </p:spPr>
        <p:txBody>
          <a:bodyPr>
            <a:normAutofit fontScale="92500"/>
          </a:bodyPr>
          <a:lstStyle/>
          <a:p>
            <a:r>
              <a:rPr kumimoji="1" lang="en-US" altLang="zh-CN" dirty="0" smtClean="0"/>
              <a:t>Step 3.1: Locating data symbols</a:t>
            </a:r>
            <a:endParaRPr kumimoji="1"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5" name="图片 4" descr="20140826_23215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43" t="39027" r="53598" b="36872"/>
          <a:stretch/>
        </p:blipFill>
        <p:spPr>
          <a:xfrm>
            <a:off x="6208144" y="1493027"/>
            <a:ext cx="2131853" cy="21821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3736" y="1490749"/>
            <a:ext cx="2133600" cy="2184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1075" y="1490749"/>
            <a:ext cx="2139950" cy="2184400"/>
          </a:xfrm>
          <a:prstGeom prst="rect">
            <a:avLst/>
          </a:prstGeom>
        </p:spPr>
      </p:pic>
      <p:pic>
        <p:nvPicPr>
          <p:cNvPr id="8" name="图片 7" descr="20140826_23215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67" t="39305" r="54635" b="36872"/>
          <a:stretch/>
        </p:blipFill>
        <p:spPr>
          <a:xfrm>
            <a:off x="6217655" y="4121520"/>
            <a:ext cx="2157081" cy="240933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818657" y="4379398"/>
            <a:ext cx="601001" cy="158763"/>
          </a:xfrm>
          <a:prstGeom prst="rect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2"/>
          <p:cNvSpPr txBox="1"/>
          <p:nvPr/>
        </p:nvSpPr>
        <p:spPr>
          <a:xfrm>
            <a:off x="4427031" y="4916427"/>
            <a:ext cx="1775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The color palette</a:t>
            </a:r>
            <a:endParaRPr kumimoji="1" lang="zh-CN" altLang="en-US" dirty="0"/>
          </a:p>
        </p:txBody>
      </p:sp>
      <p:cxnSp>
        <p:nvCxnSpPr>
          <p:cNvPr id="11" name="直线箭头连接符 6"/>
          <p:cNvCxnSpPr>
            <a:stCxn id="9" idx="3"/>
            <a:endCxn id="10" idx="0"/>
          </p:cNvCxnSpPr>
          <p:nvPr/>
        </p:nvCxnSpPr>
        <p:spPr>
          <a:xfrm flipH="1">
            <a:off x="5314807" y="4458780"/>
            <a:ext cx="2104851" cy="45764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内容占位符 2"/>
          <p:cNvSpPr txBox="1">
            <a:spLocks/>
          </p:cNvSpPr>
          <p:nvPr/>
        </p:nvSpPr>
        <p:spPr>
          <a:xfrm>
            <a:off x="229778" y="4582156"/>
            <a:ext cx="4588971" cy="7663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r>
              <a:rPr kumimoji="1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3.2: extracting data </a:t>
            </a:r>
            <a:br>
              <a:rPr kumimoji="1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1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using the color palette</a:t>
            </a:r>
            <a:endParaRPr kumimoji="1" lang="zh-CN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237066" y="2675467"/>
            <a:ext cx="8602133" cy="10064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kumimoji="1" lang="en-US" altLang="zh-CN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RDCode</a:t>
            </a:r>
            <a:r>
              <a:rPr kumimoji="1" lang="en-US" altLang="zh-CN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Techniques for Reliability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圆角矩形 4"/>
          <p:cNvSpPr/>
          <p:nvPr/>
        </p:nvSpPr>
        <p:spPr>
          <a:xfrm>
            <a:off x="2862872" y="4055414"/>
            <a:ext cx="3087494" cy="7562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C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000" kern="1200" dirty="0" smtClean="0"/>
              <a:t>Techniques for reliability</a:t>
            </a:r>
            <a:endParaRPr lang="zh-CN" altLang="en-US" sz="2000" kern="1200" dirty="0"/>
          </a:p>
        </p:txBody>
      </p:sp>
      <p:sp>
        <p:nvSpPr>
          <p:cNvPr id="11" name="圆角矩形 6"/>
          <p:cNvSpPr/>
          <p:nvPr/>
        </p:nvSpPr>
        <p:spPr>
          <a:xfrm>
            <a:off x="2862906" y="5039809"/>
            <a:ext cx="1456132" cy="7562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C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000" kern="1200" dirty="0" smtClean="0">
                <a:solidFill>
                  <a:schemeClr val="tx1"/>
                </a:solidFill>
              </a:rPr>
              <a:t>Layout design</a:t>
            </a:r>
            <a:endParaRPr lang="zh-CN" altLang="en-US" sz="2000" kern="1200" dirty="0">
              <a:solidFill>
                <a:schemeClr val="tx1"/>
              </a:solidFill>
            </a:endParaRPr>
          </a:p>
        </p:txBody>
      </p:sp>
      <p:sp>
        <p:nvSpPr>
          <p:cNvPr id="12" name="圆角矩形 8"/>
          <p:cNvSpPr/>
          <p:nvPr/>
        </p:nvSpPr>
        <p:spPr>
          <a:xfrm>
            <a:off x="4470782" y="5039809"/>
            <a:ext cx="1456132" cy="7562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C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000" kern="1200" dirty="0" smtClean="0"/>
              <a:t>Symbol extraction</a:t>
            </a:r>
            <a:endParaRPr lang="zh-CN" altLang="en-US" sz="2000" kern="1200" dirty="0"/>
          </a:p>
        </p:txBody>
      </p:sp>
      <p:sp>
        <p:nvSpPr>
          <p:cNvPr id="13" name="圆角矩形 12"/>
          <p:cNvSpPr/>
          <p:nvPr/>
        </p:nvSpPr>
        <p:spPr>
          <a:xfrm>
            <a:off x="2696705" y="3921071"/>
            <a:ext cx="3440624" cy="1022902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4760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Error Correction Techniques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0200D1"/>
                </a:solidFill>
              </a:rPr>
              <a:t>(1) Block-level error correction</a:t>
            </a:r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Tolerate symbol errors in blocks </a:t>
            </a:r>
            <a:r>
              <a:rPr lang="en-US" altLang="zh-CN" dirty="0" smtClean="0"/>
              <a:t>caused by noises</a:t>
            </a:r>
          </a:p>
          <a:p>
            <a:pPr lvl="1"/>
            <a:r>
              <a:rPr lang="en-US" altLang="zh-CN" dirty="0" smtClean="0"/>
              <a:t>Reed-Solomon codes with different </a:t>
            </a:r>
            <a:r>
              <a:rPr lang="en-US" altLang="zh-CN" dirty="0"/>
              <a:t>c</a:t>
            </a:r>
            <a:r>
              <a:rPr lang="en-US" altLang="zh-CN" dirty="0" smtClean="0"/>
              <a:t>ode rates</a:t>
            </a:r>
          </a:p>
          <a:p>
            <a:pPr lvl="2"/>
            <a:r>
              <a:rPr lang="en-US" altLang="zh-CN" dirty="0" smtClean="0"/>
              <a:t>To adapt the uneven error distribution 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3650" y="3155634"/>
            <a:ext cx="4076700" cy="27051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43238" y="5942567"/>
            <a:ext cx="528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Bit-error-rate of each block within one captured frame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5141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0933" y="111902"/>
            <a:ext cx="8534399" cy="1126055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002060"/>
                </a:solidFill>
              </a:rPr>
              <a:t>VLC over Screen-Camera Links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7286" y="1271304"/>
            <a:ext cx="8609428" cy="557499"/>
          </a:xfrm>
        </p:spPr>
        <p:txBody>
          <a:bodyPr>
            <a:noAutofit/>
          </a:bodyPr>
          <a:lstStyle/>
          <a:p>
            <a:r>
              <a:rPr lang="en-US" altLang="zh-CN" sz="3000" dirty="0" smtClean="0"/>
              <a:t>High availability of camera-equipped smart devices</a:t>
            </a:r>
            <a:endParaRPr lang="zh-CN" altLang="en-US" sz="30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9664" y="2020751"/>
            <a:ext cx="1073447" cy="6443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4218" y="1863406"/>
            <a:ext cx="810291" cy="95908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61974" y="2192906"/>
            <a:ext cx="701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Tablets</a:t>
            </a:r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4645281" y="2192906"/>
            <a:ext cx="1157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Smartphones</a:t>
            </a:r>
            <a:endParaRPr lang="zh-CN" altLang="en-US" sz="1400" dirty="0"/>
          </a:p>
        </p:txBody>
      </p:sp>
      <p:pic>
        <p:nvPicPr>
          <p:cNvPr id="12" name="Picture 2" descr="VL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656" y="4573532"/>
            <a:ext cx="5583381" cy="186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6124" y="1871488"/>
            <a:ext cx="1126076" cy="942919"/>
          </a:xfrm>
          <a:prstGeom prst="rect">
            <a:avLst/>
          </a:prstGeom>
        </p:spPr>
      </p:pic>
      <p:sp>
        <p:nvSpPr>
          <p:cNvPr id="16" name="文本框 10"/>
          <p:cNvSpPr txBox="1"/>
          <p:nvPr/>
        </p:nvSpPr>
        <p:spPr>
          <a:xfrm>
            <a:off x="7400344" y="2192906"/>
            <a:ext cx="758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Laptops</a:t>
            </a:r>
            <a:endParaRPr lang="zh-CN" altLang="en-US" sz="1400" dirty="0"/>
          </a:p>
        </p:txBody>
      </p:sp>
      <p:sp>
        <p:nvSpPr>
          <p:cNvPr id="17" name="内容占位符 2"/>
          <p:cNvSpPr txBox="1">
            <a:spLocks/>
          </p:cNvSpPr>
          <p:nvPr/>
        </p:nvSpPr>
        <p:spPr>
          <a:xfrm>
            <a:off x="267286" y="3337162"/>
            <a:ext cx="8609428" cy="1319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80000"/>
              <a:buFont typeface="Wingdings" pitchFamily="2" charset="2"/>
              <a:buChar char="l"/>
            </a:pPr>
            <a:r>
              <a:rPr lang="en-US" altLang="zh-CN" sz="3000" dirty="0" smtClean="0">
                <a:solidFill>
                  <a:srgbClr val="0200D1"/>
                </a:solidFill>
              </a:rPr>
              <a:t>Visible light communications (VLC) 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SzPct val="80000"/>
              <a:buFont typeface="Wingdings" pitchFamily="2" charset="2"/>
              <a:buChar char="n"/>
            </a:pPr>
            <a:r>
              <a:rPr lang="en-US" altLang="zh-CN" sz="2800" dirty="0" smtClean="0"/>
              <a:t>Yet another promising transmission channel</a:t>
            </a:r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Error Correction Techniques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0200D1"/>
                </a:solidFill>
              </a:rPr>
              <a:t>(2) Frame-level erasure correction</a:t>
            </a:r>
          </a:p>
          <a:p>
            <a:pPr lvl="1"/>
            <a:r>
              <a:rPr lang="en-US" altLang="zh-CN" dirty="0" smtClean="0">
                <a:solidFill>
                  <a:srgbClr val="0200D1"/>
                </a:solidFill>
              </a:rPr>
              <a:t>A </a:t>
            </a:r>
            <a:r>
              <a:rPr lang="en-US" altLang="zh-CN" dirty="0" smtClean="0">
                <a:solidFill>
                  <a:srgbClr val="0200D1"/>
                </a:solidFill>
              </a:rPr>
              <a:t>small number of blocks </a:t>
            </a:r>
            <a:r>
              <a:rPr lang="en-US" altLang="zh-CN" dirty="0" smtClean="0"/>
              <a:t>are dedicated for </a:t>
            </a:r>
            <a:r>
              <a:rPr lang="en-US" altLang="zh-CN" dirty="0" smtClean="0"/>
              <a:t>parity-check</a:t>
            </a:r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Recover lost blocks </a:t>
            </a:r>
            <a:r>
              <a:rPr lang="en-US" altLang="zh-CN" dirty="0" smtClean="0"/>
              <a:t>using successfully decoded blocks in a frame caused by partial unavailability or too much noise</a:t>
            </a:r>
          </a:p>
          <a:p>
            <a:r>
              <a:rPr lang="en-US" altLang="zh-CN" dirty="0" smtClean="0">
                <a:solidFill>
                  <a:srgbClr val="0200D1"/>
                </a:solidFill>
              </a:rPr>
              <a:t>(</a:t>
            </a:r>
            <a:r>
              <a:rPr lang="en-US" altLang="zh-CN" dirty="0" smtClean="0">
                <a:solidFill>
                  <a:srgbClr val="0200D1"/>
                </a:solidFill>
              </a:rPr>
              <a:t>3) Packet-level </a:t>
            </a:r>
            <a:r>
              <a:rPr lang="en-US" altLang="zh-CN" dirty="0">
                <a:solidFill>
                  <a:srgbClr val="0200D1"/>
                </a:solidFill>
              </a:rPr>
              <a:t>erasure correction</a:t>
            </a:r>
          </a:p>
          <a:p>
            <a:pPr lvl="1"/>
            <a:r>
              <a:rPr lang="en-US" altLang="zh-CN" dirty="0" smtClean="0">
                <a:solidFill>
                  <a:srgbClr val="0200D1"/>
                </a:solidFill>
              </a:rPr>
              <a:t>A </a:t>
            </a:r>
            <a:r>
              <a:rPr lang="en-US" altLang="zh-CN" dirty="0" smtClean="0">
                <a:solidFill>
                  <a:srgbClr val="0200D1"/>
                </a:solidFill>
              </a:rPr>
              <a:t>small number of frames </a:t>
            </a:r>
            <a:r>
              <a:rPr lang="en-US" altLang="zh-CN" dirty="0" smtClean="0"/>
              <a:t>are dedicated for </a:t>
            </a:r>
            <a:r>
              <a:rPr lang="en-US" altLang="zh-CN" dirty="0" smtClean="0"/>
              <a:t>parity-check</a:t>
            </a:r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Recover lost frames </a:t>
            </a:r>
            <a:r>
              <a:rPr lang="en-US" altLang="zh-CN" dirty="0" smtClean="0"/>
              <a:t>in a packet caused by trembles or too fast sender refresh rate</a:t>
            </a:r>
          </a:p>
          <a:p>
            <a:pPr lvl="1"/>
            <a:endParaRPr lang="en-US" altLang="zh-CN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4740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Data Ordering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Different blocks in one captured image may belong to </a:t>
            </a:r>
            <a:r>
              <a:rPr lang="en-US" altLang="zh-CN" dirty="0" smtClean="0">
                <a:solidFill>
                  <a:srgbClr val="0200D1"/>
                </a:solidFill>
              </a:rPr>
              <a:t>distinct frames </a:t>
            </a:r>
            <a:r>
              <a:rPr lang="en-US" altLang="zh-CN" dirty="0" smtClean="0"/>
              <a:t>from the sender.</a:t>
            </a:r>
          </a:p>
          <a:p>
            <a:r>
              <a:rPr lang="en-US" altLang="zh-CN" dirty="0" smtClean="0">
                <a:solidFill>
                  <a:srgbClr val="0200D1"/>
                </a:solidFill>
              </a:rPr>
              <a:t>A total sequence number </a:t>
            </a:r>
            <a:r>
              <a:rPr lang="en-US" altLang="zh-CN" dirty="0" smtClean="0"/>
              <a:t>for each frame is </a:t>
            </a:r>
            <a:r>
              <a:rPr lang="en-US" altLang="zh-CN" dirty="0" smtClean="0">
                <a:solidFill>
                  <a:srgbClr val="FF0000"/>
                </a:solidFill>
              </a:rPr>
              <a:t>encoded in the center block</a:t>
            </a:r>
            <a:r>
              <a:rPr lang="en-US" altLang="zh-CN" dirty="0" smtClean="0"/>
              <a:t>, a short relative sequence number is encoded in every block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60812" y="4740214"/>
            <a:ext cx="511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Full sequence number in the center block: 00101101</a:t>
            </a:r>
          </a:p>
          <a:p>
            <a:r>
              <a:rPr kumimoji="1" lang="en-US" altLang="zh-CN" dirty="0" smtClean="0"/>
              <a:t>Short relative sequence number: 00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363647" y="4910317"/>
            <a:ext cx="3642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ym typeface="Wingdings"/>
              </a:rPr>
              <a:t>  Full sequence number: 00101100</a:t>
            </a:r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8908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 smtClean="0"/>
              <a:t>RDCode</a:t>
            </a:r>
            <a:r>
              <a:rPr lang="en-US" altLang="zh-CN" dirty="0" smtClean="0"/>
              <a:t> Implementation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On the Android platform, Scala language, about 4k LOC</a:t>
            </a:r>
          </a:p>
          <a:p>
            <a:r>
              <a:rPr lang="en-US" altLang="zh-CN" dirty="0" smtClean="0"/>
              <a:t>Using YUV Color space for efficiency</a:t>
            </a:r>
          </a:p>
          <a:p>
            <a:r>
              <a:rPr lang="en-US" altLang="zh-CN" dirty="0" smtClean="0"/>
              <a:t>Both online and offline encoder and decoder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zh-CN" altLang="en-US" dirty="0" smtClean="0"/>
              <a:t> </a:t>
            </a:r>
            <a:r>
              <a:rPr lang="en-US" altLang="zh-CN" dirty="0" smtClean="0"/>
              <a:t>Multi-thread</a:t>
            </a:r>
            <a:r>
              <a:rPr lang="zh-CN" altLang="en-US" dirty="0" smtClean="0"/>
              <a:t> </a:t>
            </a:r>
            <a:r>
              <a:rPr lang="en-US" altLang="zh-CN" dirty="0" smtClean="0"/>
              <a:t>enabled (4 threads available)</a:t>
            </a:r>
            <a:endParaRPr lang="en-US" altLang="zh-CN" dirty="0" smtClean="0"/>
          </a:p>
          <a:p>
            <a:r>
              <a:rPr lang="en-US" altLang="zh-CN" dirty="0" smtClean="0">
                <a:solidFill>
                  <a:srgbClr val="0200D1"/>
                </a:solidFill>
              </a:rPr>
              <a:t>A simple optimization for file transmission:</a:t>
            </a:r>
          </a:p>
          <a:p>
            <a:pPr lvl="1"/>
            <a:r>
              <a:rPr lang="en-US" altLang="zh-CN" dirty="0" smtClean="0"/>
              <a:t>Instead of looping the packets, code the packets</a:t>
            </a:r>
          </a:p>
          <a:p>
            <a:pPr lvl="2"/>
            <a:r>
              <a:rPr lang="en-US" altLang="zh-CN" dirty="0" smtClean="0"/>
              <a:t>Even loops: first half, first half XOR second half</a:t>
            </a:r>
          </a:p>
          <a:p>
            <a:pPr lvl="2"/>
            <a:r>
              <a:rPr lang="en-US" altLang="zh-CN" dirty="0" smtClean="0"/>
              <a:t>Odd loops: second half, first half XOR second half</a:t>
            </a:r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22</a:t>
            </a:fld>
            <a:endParaRPr lang="zh-CN" altLang="en-US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2575825"/>
              </p:ext>
            </p:extLst>
          </p:nvPr>
        </p:nvGraphicFramePr>
        <p:xfrm>
          <a:off x="1010214" y="5008728"/>
          <a:ext cx="71141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845"/>
                <a:gridCol w="592845"/>
                <a:gridCol w="592845"/>
                <a:gridCol w="592845"/>
                <a:gridCol w="592845"/>
                <a:gridCol w="592845"/>
                <a:gridCol w="592845"/>
                <a:gridCol w="592845"/>
                <a:gridCol w="592845"/>
                <a:gridCol w="592845"/>
                <a:gridCol w="592845"/>
                <a:gridCol w="59284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6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68732905"/>
              </p:ext>
            </p:extLst>
          </p:nvPr>
        </p:nvGraphicFramePr>
        <p:xfrm>
          <a:off x="1009119" y="5984576"/>
          <a:ext cx="711523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936"/>
                <a:gridCol w="592936"/>
                <a:gridCol w="592936"/>
                <a:gridCol w="592936"/>
                <a:gridCol w="592936"/>
                <a:gridCol w="592936"/>
                <a:gridCol w="592936"/>
                <a:gridCol w="592936"/>
                <a:gridCol w="592936"/>
                <a:gridCol w="592936"/>
                <a:gridCol w="592936"/>
                <a:gridCol w="59293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1+4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2+5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3+6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1+4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2+5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3+6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下箭头 11"/>
          <p:cNvSpPr/>
          <p:nvPr/>
        </p:nvSpPr>
        <p:spPr>
          <a:xfrm>
            <a:off x="4383608" y="5479297"/>
            <a:ext cx="376784" cy="40474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6"/>
          <p:cNvSpPr txBox="1"/>
          <p:nvPr/>
        </p:nvSpPr>
        <p:spPr>
          <a:xfrm>
            <a:off x="6966089" y="4951576"/>
            <a:ext cx="575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4" name="文本框 7"/>
          <p:cNvSpPr txBox="1"/>
          <p:nvPr/>
        </p:nvSpPr>
        <p:spPr>
          <a:xfrm>
            <a:off x="5136882" y="5955338"/>
            <a:ext cx="575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5" name="乘 8"/>
          <p:cNvSpPr/>
          <p:nvPr/>
        </p:nvSpPr>
        <p:spPr>
          <a:xfrm>
            <a:off x="3406674" y="4502325"/>
            <a:ext cx="516334" cy="2358691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9420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38671" y="3437477"/>
            <a:ext cx="8602133" cy="1006476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RDCode</a:t>
            </a:r>
            <a:r>
              <a:rPr lang="en-US" altLang="zh-CN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Evaluation</a:t>
            </a:r>
          </a:p>
        </p:txBody>
      </p:sp>
    </p:spTree>
    <p:extLst>
      <p:ext uri="{BB962C8B-B14F-4D97-AF65-F5344CB8AC3E}">
        <p14:creationId xmlns:p14="http://schemas.microsoft.com/office/powerpoint/2010/main" xmlns="" val="404760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Evaluation</a:t>
            </a:r>
            <a:endParaRPr kumimoji="1"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391584" y="1244600"/>
            <a:ext cx="7886700" cy="5210175"/>
          </a:xfrm>
        </p:spPr>
        <p:txBody>
          <a:bodyPr>
            <a:normAutofit fontScale="92500"/>
          </a:bodyPr>
          <a:lstStyle/>
          <a:p>
            <a:r>
              <a:rPr kumimoji="1" lang="en-US" altLang="zh-CN" b="1" dirty="0" smtClean="0">
                <a:solidFill>
                  <a:srgbClr val="0200D1"/>
                </a:solidFill>
              </a:rPr>
              <a:t>Effectiveness &amp; Efficiency</a:t>
            </a:r>
          </a:p>
          <a:p>
            <a:pPr lvl="1"/>
            <a:r>
              <a:rPr kumimoji="1" lang="en-US" altLang="zh-CN" sz="2200" dirty="0" smtClean="0"/>
              <a:t>Bandwidth (bps) </a:t>
            </a:r>
          </a:p>
          <a:p>
            <a:pPr lvl="1"/>
            <a:r>
              <a:rPr kumimoji="1" lang="en-US" altLang="zh-CN" sz="2200" dirty="0" smtClean="0"/>
              <a:t>bit-error-rate (%)</a:t>
            </a:r>
          </a:p>
          <a:p>
            <a:pPr lvl="1"/>
            <a:r>
              <a:rPr kumimoji="1" lang="en-US" altLang="zh-CN" sz="2200" dirty="0" smtClean="0"/>
              <a:t>Throughput (KB/s) : </a:t>
            </a:r>
          </a:p>
          <a:p>
            <a:pPr lvl="2"/>
            <a:r>
              <a:rPr kumimoji="1" lang="en-US" altLang="zh-CN" sz="1900" dirty="0" smtClean="0"/>
              <a:t>successfully decoded bytes per unit time excluding the redundant data</a:t>
            </a:r>
          </a:p>
          <a:p>
            <a:pPr lvl="1"/>
            <a:r>
              <a:rPr kumimoji="1" lang="en-US" altLang="zh-CN" sz="2200" dirty="0" err="1" smtClean="0"/>
              <a:t>Goodput</a:t>
            </a:r>
            <a:r>
              <a:rPr kumimoji="1" lang="en-US" altLang="zh-CN" sz="2200" dirty="0" smtClean="0"/>
              <a:t> (KB/s)</a:t>
            </a:r>
          </a:p>
          <a:p>
            <a:pPr lvl="2"/>
            <a:r>
              <a:rPr kumimoji="1" lang="en-US" altLang="zh-CN" sz="1900" dirty="0" smtClean="0"/>
              <a:t> transmission speed per unit time for an entire file transfer</a:t>
            </a:r>
          </a:p>
          <a:p>
            <a:pPr lvl="1"/>
            <a:r>
              <a:rPr kumimoji="1" lang="en-US" altLang="zh-CN" sz="2200" dirty="0" smtClean="0"/>
              <a:t>Decoding</a:t>
            </a:r>
            <a:r>
              <a:rPr kumimoji="1" lang="zh-CN" altLang="en-US" sz="2200" dirty="0" smtClean="0"/>
              <a:t> </a:t>
            </a:r>
            <a:r>
              <a:rPr kumimoji="1" lang="en-US" altLang="zh-CN" sz="2200" dirty="0" smtClean="0"/>
              <a:t>time (s/frame)</a:t>
            </a:r>
            <a:endParaRPr kumimoji="1" lang="en-US" altLang="zh-CN" sz="2200" dirty="0"/>
          </a:p>
          <a:p>
            <a:r>
              <a:rPr kumimoji="1" lang="en-US" altLang="zh-CN" b="1" dirty="0" smtClean="0">
                <a:solidFill>
                  <a:srgbClr val="0200D1"/>
                </a:solidFill>
              </a:rPr>
              <a:t>Experimental settings:</a:t>
            </a:r>
          </a:p>
          <a:p>
            <a:pPr lvl="1"/>
            <a:r>
              <a:rPr kumimoji="1" lang="en-US" altLang="zh-CN" sz="2200" dirty="0" smtClean="0"/>
              <a:t>Indoor environment</a:t>
            </a:r>
          </a:p>
          <a:p>
            <a:pPr lvl="1"/>
            <a:r>
              <a:rPr kumimoji="1" lang="en-US" altLang="zh-CN" sz="2200" dirty="0" smtClean="0"/>
              <a:t>Except </a:t>
            </a:r>
            <a:r>
              <a:rPr lang="en-US" altLang="zh-CN" sz="2200" dirty="0"/>
              <a:t>those tests for trembles and capture </a:t>
            </a:r>
            <a:r>
              <a:rPr lang="en-US" altLang="zh-CN" sz="2200" dirty="0" smtClean="0"/>
              <a:t>positions</a:t>
            </a:r>
            <a:r>
              <a:rPr kumimoji="1" lang="en-US" altLang="zh-CN" sz="2200" dirty="0" smtClean="0"/>
              <a:t>, sender and receiver are kept still</a:t>
            </a:r>
          </a:p>
          <a:p>
            <a:pPr lvl="1"/>
            <a:r>
              <a:rPr kumimoji="1" lang="en-US" altLang="zh-CN" sz="2200" dirty="0" smtClean="0"/>
              <a:t>Devices: Nexus 7, Nexus 4 and Galaxy S3</a:t>
            </a:r>
          </a:p>
          <a:p>
            <a:pPr lvl="1"/>
            <a:r>
              <a:rPr kumimoji="1" lang="en-US" altLang="zh-CN" sz="2200" dirty="0" smtClean="0"/>
              <a:t>50% sender luminance</a:t>
            </a:r>
          </a:p>
          <a:p>
            <a:pPr lvl="1"/>
            <a:r>
              <a:rPr kumimoji="1" lang="en-US" altLang="zh-CN" sz="2200" dirty="0" smtClean="0"/>
              <a:t>Using offline encoder and decoder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204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Evaluation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–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Transmission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Speed 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0525752"/>
              </p:ext>
            </p:extLst>
          </p:nvPr>
        </p:nvGraphicFramePr>
        <p:xfrm>
          <a:off x="228740" y="1805293"/>
          <a:ext cx="8765625" cy="3755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2867"/>
                <a:gridCol w="1858728"/>
                <a:gridCol w="1084168"/>
                <a:gridCol w="914400"/>
                <a:gridCol w="1145628"/>
                <a:gridCol w="1166648"/>
                <a:gridCol w="888366"/>
                <a:gridCol w="824820"/>
              </a:tblGrid>
              <a:tr h="345882">
                <a:tc rowSpan="2" gridSpan="2">
                  <a:txBody>
                    <a:bodyPr/>
                    <a:lstStyle/>
                    <a:p>
                      <a:pPr marL="6350" marR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 </a:t>
                      </a:r>
                      <a:r>
                        <a:rPr lang="en-US" sz="1600" kern="100" dirty="0">
                          <a:effectLst/>
                        </a:rPr>
                        <a:t>Setting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120" marT="12700" marB="0" anchor="ctr"/>
                </a:tc>
                <a:tc rowSpan="2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Base design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120" marT="1270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After error correction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120" marT="1270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File transmission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120" marT="1270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705154"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Bandwidth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755" marR="71120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Bit-error-rate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755" marR="71120" marT="12700" marB="0" anchor="ctr"/>
                </a:tc>
                <a:tc>
                  <a:txBody>
                    <a:bodyPr/>
                    <a:lstStyle/>
                    <a:p>
                      <a:pPr marL="4635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Maximum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Throughput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755" marR="71120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Successfully </a:t>
                      </a:r>
                      <a:r>
                        <a:rPr lang="en-US" sz="16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decoded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755" marR="71120" marT="12700" marB="0" anchor="ctr"/>
                </a:tc>
                <a:tc>
                  <a:txBody>
                    <a:bodyPr/>
                    <a:lstStyle/>
                    <a:p>
                      <a:pPr marL="1397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Goodput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755" marR="71120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Average loops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755" marR="71120" marT="12700" marB="0" anchor="ctr"/>
                </a:tc>
              </a:tr>
              <a:tr h="676166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RDCode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marR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156*108@10FPS,</a:t>
                      </a:r>
                      <a:endParaRPr lang="zh-CN" sz="1800" kern="100" dirty="0">
                        <a:effectLst/>
                      </a:endParaRPr>
                    </a:p>
                    <a:p>
                      <a:pPr marL="6350" marR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p = 4,n − k = 6,q = 2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324kbps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1.1%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21.8KB/s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99.2%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17.0KB/s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1.28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</a:tr>
              <a:tr h="676166">
                <a:tc rowSpan="3">
                  <a:txBody>
                    <a:bodyPr/>
                    <a:lstStyle/>
                    <a:p>
                      <a:pPr marL="3175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COBRA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100*60@10FPS, RS(255,191)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120kbps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4.5%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8.8KB/s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89.4%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2667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2.1KB/s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4.13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</a:tr>
              <a:tr h="67616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67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100*60@7FPS, RS(255,191)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 rowSpan="2"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84kbps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 rowSpan="2"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2.1%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6.1KB/s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94.6%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2667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3.0KB/s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2.03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</a:tr>
              <a:tr h="67616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67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100*60@7FPS, RS(255,127)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4.1KB/s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98.8%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2667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2.6KB/s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1.60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805257" y="5874236"/>
            <a:ext cx="5533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System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performance.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Sender: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Nexus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7.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Receiver: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Nexus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4</a:t>
            </a:r>
            <a:endParaRPr kumimoji="1"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3877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Evaluation – </a:t>
            </a:r>
            <a:r>
              <a:rPr lang="en-US" altLang="zh-CN" dirty="0"/>
              <a:t>C</a:t>
            </a:r>
            <a:r>
              <a:rPr lang="en-US" altLang="zh-CN" dirty="0" smtClean="0"/>
              <a:t>apture Position</a:t>
            </a:r>
            <a:endParaRPr lang="zh-CN" altLang="en-US" dirty="0"/>
          </a:p>
        </p:txBody>
      </p:sp>
      <p:grpSp>
        <p:nvGrpSpPr>
          <p:cNvPr id="250" name="Group 35890"/>
          <p:cNvGrpSpPr/>
          <p:nvPr/>
        </p:nvGrpSpPr>
        <p:grpSpPr>
          <a:xfrm>
            <a:off x="658904" y="1825625"/>
            <a:ext cx="7826191" cy="3582123"/>
            <a:chOff x="0" y="-79163"/>
            <a:chExt cx="2913928" cy="1333913"/>
          </a:xfrm>
        </p:grpSpPr>
        <p:pic>
          <p:nvPicPr>
            <p:cNvPr id="251" name="Picture 316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6853"/>
              <a:ext cx="892731" cy="1143581"/>
            </a:xfrm>
            <a:prstGeom prst="rect">
              <a:avLst/>
            </a:prstGeom>
          </p:spPr>
        </p:pic>
        <p:sp>
          <p:nvSpPr>
            <p:cNvPr id="252" name="Shape 3169"/>
            <p:cNvSpPr/>
            <p:nvPr/>
          </p:nvSpPr>
          <p:spPr>
            <a:xfrm>
              <a:off x="1247729" y="995981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0" y="0"/>
                  </a:moveTo>
                  <a:lnTo>
                    <a:pt x="30801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3" name="Shape 3170"/>
            <p:cNvSpPr/>
            <p:nvPr/>
          </p:nvSpPr>
          <p:spPr>
            <a:xfrm>
              <a:off x="2836310" y="995981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30801" y="0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4" name="Rectangle 3171"/>
            <p:cNvSpPr/>
            <p:nvPr/>
          </p:nvSpPr>
          <p:spPr>
            <a:xfrm>
              <a:off x="1154644" y="954782"/>
              <a:ext cx="753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55" name="Shape 3172"/>
            <p:cNvSpPr/>
            <p:nvPr/>
          </p:nvSpPr>
          <p:spPr>
            <a:xfrm>
              <a:off x="1247729" y="805032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0" y="0"/>
                  </a:moveTo>
                  <a:lnTo>
                    <a:pt x="30801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Shape 3173"/>
            <p:cNvSpPr/>
            <p:nvPr/>
          </p:nvSpPr>
          <p:spPr>
            <a:xfrm>
              <a:off x="2836310" y="805032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30801" y="0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7" name="Rectangle 3174"/>
            <p:cNvSpPr/>
            <p:nvPr/>
          </p:nvSpPr>
          <p:spPr>
            <a:xfrm>
              <a:off x="1118524" y="763831"/>
              <a:ext cx="123314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58" name="Shape 3175"/>
            <p:cNvSpPr/>
            <p:nvPr/>
          </p:nvSpPr>
          <p:spPr>
            <a:xfrm>
              <a:off x="1247729" y="614082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0" y="0"/>
                  </a:moveTo>
                  <a:lnTo>
                    <a:pt x="30801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Shape 3176"/>
            <p:cNvSpPr/>
            <p:nvPr/>
          </p:nvSpPr>
          <p:spPr>
            <a:xfrm>
              <a:off x="2836310" y="614082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30801" y="0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Rectangle 3177"/>
            <p:cNvSpPr/>
            <p:nvPr/>
          </p:nvSpPr>
          <p:spPr>
            <a:xfrm>
              <a:off x="1118524" y="572880"/>
              <a:ext cx="123314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40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61" name="Shape 3179"/>
            <p:cNvSpPr/>
            <p:nvPr/>
          </p:nvSpPr>
          <p:spPr>
            <a:xfrm>
              <a:off x="2836310" y="423097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30801" y="0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Rectangle 3180"/>
            <p:cNvSpPr/>
            <p:nvPr/>
          </p:nvSpPr>
          <p:spPr>
            <a:xfrm>
              <a:off x="1118524" y="381929"/>
              <a:ext cx="123314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63" name="Shape 3181"/>
            <p:cNvSpPr/>
            <p:nvPr/>
          </p:nvSpPr>
          <p:spPr>
            <a:xfrm>
              <a:off x="1247729" y="232148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0" y="0"/>
                  </a:moveTo>
                  <a:lnTo>
                    <a:pt x="30801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Shape 3182"/>
            <p:cNvSpPr/>
            <p:nvPr/>
          </p:nvSpPr>
          <p:spPr>
            <a:xfrm>
              <a:off x="2836310" y="232148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30801" y="0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Rectangle 3183"/>
            <p:cNvSpPr/>
            <p:nvPr/>
          </p:nvSpPr>
          <p:spPr>
            <a:xfrm>
              <a:off x="1118524" y="190978"/>
              <a:ext cx="123314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80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66" name="Shape 3184"/>
            <p:cNvSpPr/>
            <p:nvPr/>
          </p:nvSpPr>
          <p:spPr>
            <a:xfrm>
              <a:off x="1247729" y="41199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0" y="0"/>
                  </a:moveTo>
                  <a:lnTo>
                    <a:pt x="30801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Shape 3185"/>
            <p:cNvSpPr/>
            <p:nvPr/>
          </p:nvSpPr>
          <p:spPr>
            <a:xfrm>
              <a:off x="2836310" y="41199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30801" y="0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Rectangle 3186"/>
            <p:cNvSpPr/>
            <p:nvPr/>
          </p:nvSpPr>
          <p:spPr>
            <a:xfrm>
              <a:off x="1082432" y="0"/>
              <a:ext cx="171250" cy="10616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100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69" name="Shape 3187"/>
            <p:cNvSpPr/>
            <p:nvPr/>
          </p:nvSpPr>
          <p:spPr>
            <a:xfrm>
              <a:off x="1247729" y="965144"/>
              <a:ext cx="0" cy="30837"/>
            </a:xfrm>
            <a:custGeom>
              <a:avLst/>
              <a:gdLst/>
              <a:ahLst/>
              <a:cxnLst/>
              <a:rect l="0" t="0" r="0" b="0"/>
              <a:pathLst>
                <a:path h="30837">
                  <a:moveTo>
                    <a:pt x="0" y="30837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Shape 3188"/>
            <p:cNvSpPr/>
            <p:nvPr/>
          </p:nvSpPr>
          <p:spPr>
            <a:xfrm>
              <a:off x="1247729" y="41199"/>
              <a:ext cx="0" cy="30836"/>
            </a:xfrm>
            <a:custGeom>
              <a:avLst/>
              <a:gdLst/>
              <a:ahLst/>
              <a:cxnLst/>
              <a:rect l="0" t="0" r="0" b="0"/>
              <a:pathLst>
                <a:path h="30836">
                  <a:moveTo>
                    <a:pt x="0" y="0"/>
                  </a:moveTo>
                  <a:lnTo>
                    <a:pt x="0" y="30836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Rectangle 3189"/>
            <p:cNvSpPr/>
            <p:nvPr/>
          </p:nvSpPr>
          <p:spPr>
            <a:xfrm>
              <a:off x="1219162" y="1032391"/>
              <a:ext cx="753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72" name="Shape 3190"/>
            <p:cNvSpPr/>
            <p:nvPr/>
          </p:nvSpPr>
          <p:spPr>
            <a:xfrm>
              <a:off x="1652656" y="965144"/>
              <a:ext cx="0" cy="30837"/>
            </a:xfrm>
            <a:custGeom>
              <a:avLst/>
              <a:gdLst/>
              <a:ahLst/>
              <a:cxnLst/>
              <a:rect l="0" t="0" r="0" b="0"/>
              <a:pathLst>
                <a:path h="30837">
                  <a:moveTo>
                    <a:pt x="0" y="30837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Shape 3191"/>
            <p:cNvSpPr/>
            <p:nvPr/>
          </p:nvSpPr>
          <p:spPr>
            <a:xfrm>
              <a:off x="1652656" y="41199"/>
              <a:ext cx="0" cy="30836"/>
            </a:xfrm>
            <a:custGeom>
              <a:avLst/>
              <a:gdLst/>
              <a:ahLst/>
              <a:cxnLst/>
              <a:rect l="0" t="0" r="0" b="0"/>
              <a:pathLst>
                <a:path h="30836">
                  <a:moveTo>
                    <a:pt x="0" y="0"/>
                  </a:moveTo>
                  <a:lnTo>
                    <a:pt x="0" y="30836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Rectangle 3192"/>
            <p:cNvSpPr/>
            <p:nvPr/>
          </p:nvSpPr>
          <p:spPr>
            <a:xfrm>
              <a:off x="1624092" y="1032391"/>
              <a:ext cx="753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75" name="Shape 3193"/>
            <p:cNvSpPr/>
            <p:nvPr/>
          </p:nvSpPr>
          <p:spPr>
            <a:xfrm>
              <a:off x="2057582" y="965144"/>
              <a:ext cx="0" cy="30837"/>
            </a:xfrm>
            <a:custGeom>
              <a:avLst/>
              <a:gdLst/>
              <a:ahLst/>
              <a:cxnLst/>
              <a:rect l="0" t="0" r="0" b="0"/>
              <a:pathLst>
                <a:path h="30837">
                  <a:moveTo>
                    <a:pt x="0" y="30837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Shape 3194"/>
            <p:cNvSpPr/>
            <p:nvPr/>
          </p:nvSpPr>
          <p:spPr>
            <a:xfrm>
              <a:off x="2057582" y="41199"/>
              <a:ext cx="0" cy="30836"/>
            </a:xfrm>
            <a:custGeom>
              <a:avLst/>
              <a:gdLst/>
              <a:ahLst/>
              <a:cxnLst/>
              <a:rect l="0" t="0" r="0" b="0"/>
              <a:pathLst>
                <a:path h="30836">
                  <a:moveTo>
                    <a:pt x="0" y="0"/>
                  </a:moveTo>
                  <a:lnTo>
                    <a:pt x="0" y="30836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Rectangle 3195"/>
            <p:cNvSpPr/>
            <p:nvPr/>
          </p:nvSpPr>
          <p:spPr>
            <a:xfrm>
              <a:off x="2029022" y="1032391"/>
              <a:ext cx="753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78" name="Shape 3196"/>
            <p:cNvSpPr/>
            <p:nvPr/>
          </p:nvSpPr>
          <p:spPr>
            <a:xfrm>
              <a:off x="2462184" y="965144"/>
              <a:ext cx="0" cy="30837"/>
            </a:xfrm>
            <a:custGeom>
              <a:avLst/>
              <a:gdLst/>
              <a:ahLst/>
              <a:cxnLst/>
              <a:rect l="0" t="0" r="0" b="0"/>
              <a:pathLst>
                <a:path h="30837">
                  <a:moveTo>
                    <a:pt x="0" y="30837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Shape 3197"/>
            <p:cNvSpPr/>
            <p:nvPr/>
          </p:nvSpPr>
          <p:spPr>
            <a:xfrm>
              <a:off x="2462184" y="41199"/>
              <a:ext cx="0" cy="30836"/>
            </a:xfrm>
            <a:custGeom>
              <a:avLst/>
              <a:gdLst/>
              <a:ahLst/>
              <a:cxnLst/>
              <a:rect l="0" t="0" r="0" b="0"/>
              <a:pathLst>
                <a:path h="30836">
                  <a:moveTo>
                    <a:pt x="0" y="0"/>
                  </a:moveTo>
                  <a:lnTo>
                    <a:pt x="0" y="30836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Rectangle 3198"/>
            <p:cNvSpPr/>
            <p:nvPr/>
          </p:nvSpPr>
          <p:spPr>
            <a:xfrm>
              <a:off x="2433620" y="1032391"/>
              <a:ext cx="753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81" name="Shape 3199"/>
            <p:cNvSpPr/>
            <p:nvPr/>
          </p:nvSpPr>
          <p:spPr>
            <a:xfrm>
              <a:off x="2867111" y="965144"/>
              <a:ext cx="0" cy="30837"/>
            </a:xfrm>
            <a:custGeom>
              <a:avLst/>
              <a:gdLst/>
              <a:ahLst/>
              <a:cxnLst/>
              <a:rect l="0" t="0" r="0" b="0"/>
              <a:pathLst>
                <a:path h="30837">
                  <a:moveTo>
                    <a:pt x="0" y="30837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2" name="Shape 3200"/>
            <p:cNvSpPr/>
            <p:nvPr/>
          </p:nvSpPr>
          <p:spPr>
            <a:xfrm>
              <a:off x="2867111" y="41199"/>
              <a:ext cx="0" cy="30836"/>
            </a:xfrm>
            <a:custGeom>
              <a:avLst/>
              <a:gdLst/>
              <a:ahLst/>
              <a:cxnLst/>
              <a:rect l="0" t="0" r="0" b="0"/>
              <a:pathLst>
                <a:path h="30836">
                  <a:moveTo>
                    <a:pt x="0" y="0"/>
                  </a:moveTo>
                  <a:lnTo>
                    <a:pt x="0" y="30836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3" name="Rectangle 3201"/>
            <p:cNvSpPr/>
            <p:nvPr/>
          </p:nvSpPr>
          <p:spPr>
            <a:xfrm>
              <a:off x="2838550" y="1032391"/>
              <a:ext cx="753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84" name="Shape 3202"/>
            <p:cNvSpPr/>
            <p:nvPr/>
          </p:nvSpPr>
          <p:spPr>
            <a:xfrm>
              <a:off x="1247729" y="41199"/>
              <a:ext cx="1619382" cy="954782"/>
            </a:xfrm>
            <a:custGeom>
              <a:avLst/>
              <a:gdLst/>
              <a:ahLst/>
              <a:cxnLst/>
              <a:rect l="0" t="0" r="0" b="0"/>
              <a:pathLst>
                <a:path w="1619382" h="954782">
                  <a:moveTo>
                    <a:pt x="0" y="0"/>
                  </a:moveTo>
                  <a:lnTo>
                    <a:pt x="0" y="954782"/>
                  </a:lnTo>
                  <a:lnTo>
                    <a:pt x="1619382" y="954782"/>
                  </a:lnTo>
                  <a:lnTo>
                    <a:pt x="1619382" y="0"/>
                  </a:ln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5" name="Rectangle 3203"/>
            <p:cNvSpPr/>
            <p:nvPr/>
          </p:nvSpPr>
          <p:spPr>
            <a:xfrm rot="-5399999">
              <a:off x="524582" y="346981"/>
              <a:ext cx="958454" cy="10616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Sucessfully</a:t>
              </a:r>
              <a:r>
                <a:rPr kumimoji="0" lang="en-US" b="0" i="0" u="none" strike="noStrike" kern="100" cap="none" spc="-7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decoded</a:t>
              </a:r>
              <a:r>
                <a:rPr kumimoji="0" lang="en-US" b="0" i="0" u="none" strike="noStrike" kern="100" cap="none" spc="-7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(%)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86" name="Rectangle 3204"/>
            <p:cNvSpPr/>
            <p:nvPr/>
          </p:nvSpPr>
          <p:spPr>
            <a:xfrm>
              <a:off x="1963619" y="1148584"/>
              <a:ext cx="248211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kumimoji="0" 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(cm)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87" name="Rectangle 35104"/>
            <p:cNvSpPr/>
            <p:nvPr/>
          </p:nvSpPr>
          <p:spPr>
            <a:xfrm>
              <a:off x="1260679" y="341879"/>
              <a:ext cx="510583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p=0</a:t>
              </a:r>
              <a:r>
                <a:rPr kumimoji="0" 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d=24cm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88" name="Shape 3206"/>
            <p:cNvSpPr/>
            <p:nvPr/>
          </p:nvSpPr>
          <p:spPr>
            <a:xfrm>
              <a:off x="1681359" y="383078"/>
              <a:ext cx="175368" cy="0"/>
            </a:xfrm>
            <a:custGeom>
              <a:avLst/>
              <a:gdLst/>
              <a:ahLst/>
              <a:cxnLst/>
              <a:rect l="0" t="0" r="0" b="0"/>
              <a:pathLst>
                <a:path w="175368">
                  <a:moveTo>
                    <a:pt x="0" y="0"/>
                  </a:moveTo>
                  <a:lnTo>
                    <a:pt x="175368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9" name="Shape 3207"/>
            <p:cNvSpPr/>
            <p:nvPr/>
          </p:nvSpPr>
          <p:spPr>
            <a:xfrm>
              <a:off x="1247729" y="43331"/>
              <a:ext cx="1619382" cy="346832"/>
            </a:xfrm>
            <a:custGeom>
              <a:avLst/>
              <a:gdLst/>
              <a:ahLst/>
              <a:cxnLst/>
              <a:rect l="0" t="0" r="0" b="0"/>
              <a:pathLst>
                <a:path w="1619382" h="346832">
                  <a:moveTo>
                    <a:pt x="0" y="0"/>
                  </a:moveTo>
                  <a:lnTo>
                    <a:pt x="404927" y="15942"/>
                  </a:lnTo>
                  <a:lnTo>
                    <a:pt x="809854" y="132493"/>
                  </a:lnTo>
                  <a:lnTo>
                    <a:pt x="1214455" y="207940"/>
                  </a:lnTo>
                  <a:lnTo>
                    <a:pt x="1619382" y="346832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0" name="Shape 3208"/>
            <p:cNvSpPr/>
            <p:nvPr/>
          </p:nvSpPr>
          <p:spPr>
            <a:xfrm>
              <a:off x="1226472" y="22075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0"/>
                  </a:moveTo>
                  <a:lnTo>
                    <a:pt x="0" y="42513"/>
                  </a:lnTo>
                  <a:lnTo>
                    <a:pt x="42513" y="42513"/>
                  </a:lnTo>
                  <a:lnTo>
                    <a:pt x="42513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1" name="Shape 3210"/>
            <p:cNvSpPr/>
            <p:nvPr/>
          </p:nvSpPr>
          <p:spPr>
            <a:xfrm>
              <a:off x="1631399" y="38017"/>
              <a:ext cx="42514" cy="42514"/>
            </a:xfrm>
            <a:custGeom>
              <a:avLst/>
              <a:gdLst/>
              <a:ahLst/>
              <a:cxnLst/>
              <a:rect l="0" t="0" r="0" b="0"/>
              <a:pathLst>
                <a:path w="42514" h="42514">
                  <a:moveTo>
                    <a:pt x="0" y="0"/>
                  </a:moveTo>
                  <a:lnTo>
                    <a:pt x="0" y="42514"/>
                  </a:lnTo>
                  <a:lnTo>
                    <a:pt x="42514" y="42514"/>
                  </a:lnTo>
                  <a:lnTo>
                    <a:pt x="42514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2" name="Shape 3212"/>
            <p:cNvSpPr/>
            <p:nvPr/>
          </p:nvSpPr>
          <p:spPr>
            <a:xfrm>
              <a:off x="2036326" y="154568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0"/>
                  </a:moveTo>
                  <a:lnTo>
                    <a:pt x="0" y="42514"/>
                  </a:lnTo>
                  <a:lnTo>
                    <a:pt x="42513" y="42514"/>
                  </a:lnTo>
                  <a:lnTo>
                    <a:pt x="42513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3" name="Shape 3214"/>
            <p:cNvSpPr/>
            <p:nvPr/>
          </p:nvSpPr>
          <p:spPr>
            <a:xfrm>
              <a:off x="2440927" y="230015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0"/>
                  </a:moveTo>
                  <a:lnTo>
                    <a:pt x="0" y="42514"/>
                  </a:lnTo>
                  <a:lnTo>
                    <a:pt x="42513" y="42514"/>
                  </a:lnTo>
                  <a:lnTo>
                    <a:pt x="42513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4" name="Shape 3216"/>
            <p:cNvSpPr/>
            <p:nvPr/>
          </p:nvSpPr>
          <p:spPr>
            <a:xfrm>
              <a:off x="2845854" y="368907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0"/>
                  </a:moveTo>
                  <a:lnTo>
                    <a:pt x="0" y="42513"/>
                  </a:lnTo>
                  <a:lnTo>
                    <a:pt x="42513" y="42513"/>
                  </a:lnTo>
                  <a:lnTo>
                    <a:pt x="42513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5" name="Shape 3218"/>
            <p:cNvSpPr/>
            <p:nvPr/>
          </p:nvSpPr>
          <p:spPr>
            <a:xfrm>
              <a:off x="1747588" y="361821"/>
              <a:ext cx="42514" cy="42513"/>
            </a:xfrm>
            <a:custGeom>
              <a:avLst/>
              <a:gdLst/>
              <a:ahLst/>
              <a:cxnLst/>
              <a:rect l="0" t="0" r="0" b="0"/>
              <a:pathLst>
                <a:path w="42514" h="42513">
                  <a:moveTo>
                    <a:pt x="0" y="0"/>
                  </a:moveTo>
                  <a:lnTo>
                    <a:pt x="0" y="42513"/>
                  </a:lnTo>
                  <a:lnTo>
                    <a:pt x="42514" y="42513"/>
                  </a:lnTo>
                  <a:lnTo>
                    <a:pt x="42514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6" name="Rectangle 3220"/>
            <p:cNvSpPr/>
            <p:nvPr/>
          </p:nvSpPr>
          <p:spPr>
            <a:xfrm>
              <a:off x="1319439" y="419488"/>
              <a:ext cx="4324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d=21cm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97" name="Shape 3221"/>
            <p:cNvSpPr/>
            <p:nvPr/>
          </p:nvSpPr>
          <p:spPr>
            <a:xfrm>
              <a:off x="1681359" y="460658"/>
              <a:ext cx="175368" cy="0"/>
            </a:xfrm>
            <a:custGeom>
              <a:avLst/>
              <a:gdLst/>
              <a:ahLst/>
              <a:cxnLst/>
              <a:rect l="0" t="0" r="0" b="0"/>
              <a:pathLst>
                <a:path w="175368">
                  <a:moveTo>
                    <a:pt x="0" y="0"/>
                  </a:moveTo>
                  <a:lnTo>
                    <a:pt x="175368" y="0"/>
                  </a:ln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8" name="Shape 3222"/>
            <p:cNvSpPr/>
            <p:nvPr/>
          </p:nvSpPr>
          <p:spPr>
            <a:xfrm>
              <a:off x="1247729" y="53959"/>
              <a:ext cx="1619382" cy="840329"/>
            </a:xfrm>
            <a:custGeom>
              <a:avLst/>
              <a:gdLst/>
              <a:ahLst/>
              <a:cxnLst/>
              <a:rect l="0" t="0" r="0" b="0"/>
              <a:pathLst>
                <a:path w="1619382" h="840329">
                  <a:moveTo>
                    <a:pt x="0" y="0"/>
                  </a:moveTo>
                  <a:lnTo>
                    <a:pt x="404927" y="112285"/>
                  </a:lnTo>
                  <a:lnTo>
                    <a:pt x="809854" y="114418"/>
                  </a:lnTo>
                  <a:lnTo>
                    <a:pt x="1214455" y="219653"/>
                  </a:lnTo>
                  <a:lnTo>
                    <a:pt x="1619382" y="840329"/>
                  </a:ln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9" name="Shape 3223"/>
            <p:cNvSpPr/>
            <p:nvPr/>
          </p:nvSpPr>
          <p:spPr>
            <a:xfrm>
              <a:off x="1226472" y="25617"/>
              <a:ext cx="42513" cy="56685"/>
            </a:xfrm>
            <a:custGeom>
              <a:avLst/>
              <a:gdLst/>
              <a:ahLst/>
              <a:cxnLst/>
              <a:rect l="0" t="0" r="0" b="0"/>
              <a:pathLst>
                <a:path w="42513" h="56685">
                  <a:moveTo>
                    <a:pt x="42513" y="28342"/>
                  </a:moveTo>
                  <a:cubicBezTo>
                    <a:pt x="42513" y="56685"/>
                    <a:pt x="0" y="56685"/>
                    <a:pt x="0" y="28342"/>
                  </a:cubicBezTo>
                  <a:cubicBezTo>
                    <a:pt x="0" y="0"/>
                    <a:pt x="42513" y="0"/>
                    <a:pt x="42513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0" name="Shape 3224"/>
            <p:cNvSpPr/>
            <p:nvPr/>
          </p:nvSpPr>
          <p:spPr>
            <a:xfrm>
              <a:off x="1631399" y="137902"/>
              <a:ext cx="42514" cy="56685"/>
            </a:xfrm>
            <a:custGeom>
              <a:avLst/>
              <a:gdLst/>
              <a:ahLst/>
              <a:cxnLst/>
              <a:rect l="0" t="0" r="0" b="0"/>
              <a:pathLst>
                <a:path w="42514" h="56685">
                  <a:moveTo>
                    <a:pt x="42514" y="28342"/>
                  </a:moveTo>
                  <a:cubicBezTo>
                    <a:pt x="42514" y="56685"/>
                    <a:pt x="0" y="56685"/>
                    <a:pt x="0" y="28342"/>
                  </a:cubicBezTo>
                  <a:cubicBezTo>
                    <a:pt x="0" y="0"/>
                    <a:pt x="42514" y="0"/>
                    <a:pt x="42514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1" name="Shape 3225"/>
            <p:cNvSpPr/>
            <p:nvPr/>
          </p:nvSpPr>
          <p:spPr>
            <a:xfrm>
              <a:off x="2036326" y="140035"/>
              <a:ext cx="42513" cy="56685"/>
            </a:xfrm>
            <a:custGeom>
              <a:avLst/>
              <a:gdLst/>
              <a:ahLst/>
              <a:cxnLst/>
              <a:rect l="0" t="0" r="0" b="0"/>
              <a:pathLst>
                <a:path w="42513" h="56685">
                  <a:moveTo>
                    <a:pt x="42513" y="28342"/>
                  </a:moveTo>
                  <a:cubicBezTo>
                    <a:pt x="42513" y="56685"/>
                    <a:pt x="0" y="56685"/>
                    <a:pt x="0" y="28342"/>
                  </a:cubicBezTo>
                  <a:cubicBezTo>
                    <a:pt x="0" y="0"/>
                    <a:pt x="42513" y="0"/>
                    <a:pt x="42513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2" name="Shape 3226"/>
            <p:cNvSpPr/>
            <p:nvPr/>
          </p:nvSpPr>
          <p:spPr>
            <a:xfrm>
              <a:off x="2440927" y="245270"/>
              <a:ext cx="42513" cy="56685"/>
            </a:xfrm>
            <a:custGeom>
              <a:avLst/>
              <a:gdLst/>
              <a:ahLst/>
              <a:cxnLst/>
              <a:rect l="0" t="0" r="0" b="0"/>
              <a:pathLst>
                <a:path w="42513" h="56685">
                  <a:moveTo>
                    <a:pt x="42513" y="28342"/>
                  </a:moveTo>
                  <a:cubicBezTo>
                    <a:pt x="42513" y="56685"/>
                    <a:pt x="0" y="56685"/>
                    <a:pt x="0" y="28342"/>
                  </a:cubicBezTo>
                  <a:cubicBezTo>
                    <a:pt x="0" y="0"/>
                    <a:pt x="42513" y="0"/>
                    <a:pt x="42513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3" name="Shape 3227"/>
            <p:cNvSpPr/>
            <p:nvPr/>
          </p:nvSpPr>
          <p:spPr>
            <a:xfrm>
              <a:off x="2845854" y="865946"/>
              <a:ext cx="42513" cy="56685"/>
            </a:xfrm>
            <a:custGeom>
              <a:avLst/>
              <a:gdLst/>
              <a:ahLst/>
              <a:cxnLst/>
              <a:rect l="0" t="0" r="0" b="0"/>
              <a:pathLst>
                <a:path w="42513" h="56685">
                  <a:moveTo>
                    <a:pt x="42513" y="28342"/>
                  </a:moveTo>
                  <a:cubicBezTo>
                    <a:pt x="42513" y="56685"/>
                    <a:pt x="0" y="56685"/>
                    <a:pt x="0" y="28342"/>
                  </a:cubicBezTo>
                  <a:cubicBezTo>
                    <a:pt x="0" y="0"/>
                    <a:pt x="42513" y="0"/>
                    <a:pt x="42513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4" name="Shape 3228"/>
            <p:cNvSpPr/>
            <p:nvPr/>
          </p:nvSpPr>
          <p:spPr>
            <a:xfrm>
              <a:off x="1747588" y="432315"/>
              <a:ext cx="42514" cy="56685"/>
            </a:xfrm>
            <a:custGeom>
              <a:avLst/>
              <a:gdLst/>
              <a:ahLst/>
              <a:cxnLst/>
              <a:rect l="0" t="0" r="0" b="0"/>
              <a:pathLst>
                <a:path w="42514" h="56685">
                  <a:moveTo>
                    <a:pt x="42514" y="28342"/>
                  </a:moveTo>
                  <a:cubicBezTo>
                    <a:pt x="42514" y="56685"/>
                    <a:pt x="0" y="56685"/>
                    <a:pt x="0" y="28342"/>
                  </a:cubicBezTo>
                  <a:cubicBezTo>
                    <a:pt x="0" y="0"/>
                    <a:pt x="42514" y="0"/>
                    <a:pt x="42514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5" name="Rectangle 3229"/>
            <p:cNvSpPr/>
            <p:nvPr/>
          </p:nvSpPr>
          <p:spPr>
            <a:xfrm>
              <a:off x="1319439" y="497070"/>
              <a:ext cx="4324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d=18cm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306" name="Shape 3230"/>
            <p:cNvSpPr/>
            <p:nvPr/>
          </p:nvSpPr>
          <p:spPr>
            <a:xfrm>
              <a:off x="1681359" y="538238"/>
              <a:ext cx="175368" cy="0"/>
            </a:xfrm>
            <a:custGeom>
              <a:avLst/>
              <a:gdLst/>
              <a:ahLst/>
              <a:cxnLst/>
              <a:rect l="0" t="0" r="0" b="0"/>
              <a:pathLst>
                <a:path w="175368">
                  <a:moveTo>
                    <a:pt x="0" y="0"/>
                  </a:moveTo>
                  <a:lnTo>
                    <a:pt x="175368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7" name="Shape 3231"/>
            <p:cNvSpPr/>
            <p:nvPr/>
          </p:nvSpPr>
          <p:spPr>
            <a:xfrm>
              <a:off x="1247729" y="150302"/>
              <a:ext cx="1619382" cy="845679"/>
            </a:xfrm>
            <a:custGeom>
              <a:avLst/>
              <a:gdLst/>
              <a:ahLst/>
              <a:cxnLst/>
              <a:rect l="0" t="0" r="0" b="0"/>
              <a:pathLst>
                <a:path w="1619382" h="845679">
                  <a:moveTo>
                    <a:pt x="0" y="105235"/>
                  </a:moveTo>
                  <a:lnTo>
                    <a:pt x="404927" y="0"/>
                  </a:lnTo>
                  <a:lnTo>
                    <a:pt x="809854" y="108416"/>
                  </a:lnTo>
                  <a:lnTo>
                    <a:pt x="1214455" y="218604"/>
                  </a:lnTo>
                  <a:lnTo>
                    <a:pt x="1619382" y="845679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8" name="Shape 3232"/>
            <p:cNvSpPr/>
            <p:nvPr/>
          </p:nvSpPr>
          <p:spPr>
            <a:xfrm>
              <a:off x="1226472" y="234281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0"/>
                  </a:moveTo>
                  <a:lnTo>
                    <a:pt x="42513" y="42514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9" name="Shape 3233"/>
            <p:cNvSpPr/>
            <p:nvPr/>
          </p:nvSpPr>
          <p:spPr>
            <a:xfrm>
              <a:off x="1226472" y="234281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42514"/>
                  </a:moveTo>
                  <a:lnTo>
                    <a:pt x="42513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0" name="Shape 3234"/>
            <p:cNvSpPr/>
            <p:nvPr/>
          </p:nvSpPr>
          <p:spPr>
            <a:xfrm>
              <a:off x="1631399" y="129046"/>
              <a:ext cx="42514" cy="42514"/>
            </a:xfrm>
            <a:custGeom>
              <a:avLst/>
              <a:gdLst/>
              <a:ahLst/>
              <a:cxnLst/>
              <a:rect l="0" t="0" r="0" b="0"/>
              <a:pathLst>
                <a:path w="42514" h="42514">
                  <a:moveTo>
                    <a:pt x="0" y="0"/>
                  </a:moveTo>
                  <a:lnTo>
                    <a:pt x="42514" y="42514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1" name="Shape 3235"/>
            <p:cNvSpPr/>
            <p:nvPr/>
          </p:nvSpPr>
          <p:spPr>
            <a:xfrm>
              <a:off x="1631399" y="129046"/>
              <a:ext cx="42514" cy="42514"/>
            </a:xfrm>
            <a:custGeom>
              <a:avLst/>
              <a:gdLst/>
              <a:ahLst/>
              <a:cxnLst/>
              <a:rect l="0" t="0" r="0" b="0"/>
              <a:pathLst>
                <a:path w="42514" h="42514">
                  <a:moveTo>
                    <a:pt x="0" y="42514"/>
                  </a:moveTo>
                  <a:lnTo>
                    <a:pt x="42514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2" name="Shape 3236"/>
            <p:cNvSpPr/>
            <p:nvPr/>
          </p:nvSpPr>
          <p:spPr>
            <a:xfrm>
              <a:off x="2036326" y="237462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0"/>
                  </a:moveTo>
                  <a:lnTo>
                    <a:pt x="42513" y="42513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3" name="Shape 3237"/>
            <p:cNvSpPr/>
            <p:nvPr/>
          </p:nvSpPr>
          <p:spPr>
            <a:xfrm>
              <a:off x="2036326" y="237462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42513"/>
                  </a:moveTo>
                  <a:lnTo>
                    <a:pt x="42513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4" name="Shape 3238"/>
            <p:cNvSpPr/>
            <p:nvPr/>
          </p:nvSpPr>
          <p:spPr>
            <a:xfrm>
              <a:off x="2440927" y="347650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0"/>
                  </a:moveTo>
                  <a:lnTo>
                    <a:pt x="42513" y="42513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5" name="Shape 3239"/>
            <p:cNvSpPr/>
            <p:nvPr/>
          </p:nvSpPr>
          <p:spPr>
            <a:xfrm>
              <a:off x="2440927" y="347650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42513"/>
                  </a:moveTo>
                  <a:lnTo>
                    <a:pt x="42513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6" name="Shape 3240"/>
            <p:cNvSpPr/>
            <p:nvPr/>
          </p:nvSpPr>
          <p:spPr>
            <a:xfrm>
              <a:off x="2845854" y="974724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0"/>
                  </a:moveTo>
                  <a:lnTo>
                    <a:pt x="42513" y="42514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7" name="Shape 3241"/>
            <p:cNvSpPr/>
            <p:nvPr/>
          </p:nvSpPr>
          <p:spPr>
            <a:xfrm>
              <a:off x="2845854" y="974724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42514"/>
                  </a:moveTo>
                  <a:lnTo>
                    <a:pt x="42513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8" name="Shape 3242"/>
            <p:cNvSpPr/>
            <p:nvPr/>
          </p:nvSpPr>
          <p:spPr>
            <a:xfrm>
              <a:off x="1747588" y="516981"/>
              <a:ext cx="42514" cy="42514"/>
            </a:xfrm>
            <a:custGeom>
              <a:avLst/>
              <a:gdLst/>
              <a:ahLst/>
              <a:cxnLst/>
              <a:rect l="0" t="0" r="0" b="0"/>
              <a:pathLst>
                <a:path w="42514" h="42514">
                  <a:moveTo>
                    <a:pt x="0" y="0"/>
                  </a:moveTo>
                  <a:lnTo>
                    <a:pt x="42514" y="42514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9" name="Shape 3243"/>
            <p:cNvSpPr/>
            <p:nvPr/>
          </p:nvSpPr>
          <p:spPr>
            <a:xfrm>
              <a:off x="1747588" y="516981"/>
              <a:ext cx="42514" cy="42514"/>
            </a:xfrm>
            <a:custGeom>
              <a:avLst/>
              <a:gdLst/>
              <a:ahLst/>
              <a:cxnLst/>
              <a:rect l="0" t="0" r="0" b="0"/>
              <a:pathLst>
                <a:path w="42514" h="42514">
                  <a:moveTo>
                    <a:pt x="0" y="42514"/>
                  </a:moveTo>
                  <a:lnTo>
                    <a:pt x="42514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0" name="Rectangle 3244"/>
            <p:cNvSpPr/>
            <p:nvPr/>
          </p:nvSpPr>
          <p:spPr>
            <a:xfrm>
              <a:off x="1319439" y="574651"/>
              <a:ext cx="4324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d=15cm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321" name="Shape 3245"/>
            <p:cNvSpPr/>
            <p:nvPr/>
          </p:nvSpPr>
          <p:spPr>
            <a:xfrm>
              <a:off x="1681359" y="615854"/>
              <a:ext cx="175368" cy="0"/>
            </a:xfrm>
            <a:custGeom>
              <a:avLst/>
              <a:gdLst/>
              <a:ahLst/>
              <a:cxnLst/>
              <a:rect l="0" t="0" r="0" b="0"/>
              <a:pathLst>
                <a:path w="175368">
                  <a:moveTo>
                    <a:pt x="0" y="0"/>
                  </a:moveTo>
                  <a:lnTo>
                    <a:pt x="175368" y="0"/>
                  </a:lnTo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2" name="Shape 3246"/>
            <p:cNvSpPr/>
            <p:nvPr/>
          </p:nvSpPr>
          <p:spPr>
            <a:xfrm>
              <a:off x="1247729" y="254489"/>
              <a:ext cx="1619382" cy="741492"/>
            </a:xfrm>
            <a:custGeom>
              <a:avLst/>
              <a:gdLst/>
              <a:ahLst/>
              <a:cxnLst/>
              <a:rect l="0" t="0" r="0" b="0"/>
              <a:pathLst>
                <a:path w="1619382" h="741492">
                  <a:moveTo>
                    <a:pt x="0" y="0"/>
                  </a:moveTo>
                  <a:lnTo>
                    <a:pt x="404927" y="0"/>
                  </a:lnTo>
                  <a:lnTo>
                    <a:pt x="809854" y="105923"/>
                  </a:lnTo>
                  <a:lnTo>
                    <a:pt x="1214455" y="704293"/>
                  </a:lnTo>
                  <a:lnTo>
                    <a:pt x="1619382" y="741492"/>
                  </a:lnTo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3" name="Shape 3247"/>
            <p:cNvSpPr/>
            <p:nvPr/>
          </p:nvSpPr>
          <p:spPr>
            <a:xfrm>
              <a:off x="1226472" y="233232"/>
              <a:ext cx="42513" cy="35428"/>
            </a:xfrm>
            <a:custGeom>
              <a:avLst/>
              <a:gdLst/>
              <a:ahLst/>
              <a:cxnLst/>
              <a:rect l="0" t="0" r="0" b="0"/>
              <a:pathLst>
                <a:path w="42513" h="35428">
                  <a:moveTo>
                    <a:pt x="0" y="35428"/>
                  </a:moveTo>
                  <a:lnTo>
                    <a:pt x="21257" y="0"/>
                  </a:lnTo>
                  <a:lnTo>
                    <a:pt x="42513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4" name="Shape 3249"/>
            <p:cNvSpPr/>
            <p:nvPr/>
          </p:nvSpPr>
          <p:spPr>
            <a:xfrm>
              <a:off x="1631399" y="233232"/>
              <a:ext cx="42514" cy="35428"/>
            </a:xfrm>
            <a:custGeom>
              <a:avLst/>
              <a:gdLst/>
              <a:ahLst/>
              <a:cxnLst/>
              <a:rect l="0" t="0" r="0" b="0"/>
              <a:pathLst>
                <a:path w="42514" h="35428">
                  <a:moveTo>
                    <a:pt x="0" y="35428"/>
                  </a:moveTo>
                  <a:lnTo>
                    <a:pt x="21257" y="0"/>
                  </a:lnTo>
                  <a:lnTo>
                    <a:pt x="42514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5" name="Shape 3251"/>
            <p:cNvSpPr/>
            <p:nvPr/>
          </p:nvSpPr>
          <p:spPr>
            <a:xfrm>
              <a:off x="2036326" y="339155"/>
              <a:ext cx="42513" cy="35428"/>
            </a:xfrm>
            <a:custGeom>
              <a:avLst/>
              <a:gdLst/>
              <a:ahLst/>
              <a:cxnLst/>
              <a:rect l="0" t="0" r="0" b="0"/>
              <a:pathLst>
                <a:path w="42513" h="35428">
                  <a:moveTo>
                    <a:pt x="0" y="35428"/>
                  </a:moveTo>
                  <a:lnTo>
                    <a:pt x="21257" y="0"/>
                  </a:lnTo>
                  <a:lnTo>
                    <a:pt x="42513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6" name="Shape 3253"/>
            <p:cNvSpPr/>
            <p:nvPr/>
          </p:nvSpPr>
          <p:spPr>
            <a:xfrm>
              <a:off x="2440927" y="937525"/>
              <a:ext cx="42513" cy="35428"/>
            </a:xfrm>
            <a:custGeom>
              <a:avLst/>
              <a:gdLst/>
              <a:ahLst/>
              <a:cxnLst/>
              <a:rect l="0" t="0" r="0" b="0"/>
              <a:pathLst>
                <a:path w="42513" h="35428">
                  <a:moveTo>
                    <a:pt x="0" y="35428"/>
                  </a:moveTo>
                  <a:lnTo>
                    <a:pt x="21257" y="0"/>
                  </a:lnTo>
                  <a:lnTo>
                    <a:pt x="42513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7" name="Shape 3255"/>
            <p:cNvSpPr/>
            <p:nvPr/>
          </p:nvSpPr>
          <p:spPr>
            <a:xfrm>
              <a:off x="2845854" y="974724"/>
              <a:ext cx="42513" cy="35428"/>
            </a:xfrm>
            <a:custGeom>
              <a:avLst/>
              <a:gdLst/>
              <a:ahLst/>
              <a:cxnLst/>
              <a:rect l="0" t="0" r="0" b="0"/>
              <a:pathLst>
                <a:path w="42513" h="35428">
                  <a:moveTo>
                    <a:pt x="0" y="35428"/>
                  </a:moveTo>
                  <a:lnTo>
                    <a:pt x="21256" y="0"/>
                  </a:lnTo>
                  <a:lnTo>
                    <a:pt x="42513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8" name="Shape 3257"/>
            <p:cNvSpPr/>
            <p:nvPr/>
          </p:nvSpPr>
          <p:spPr>
            <a:xfrm>
              <a:off x="1747588" y="594597"/>
              <a:ext cx="42514" cy="35428"/>
            </a:xfrm>
            <a:custGeom>
              <a:avLst/>
              <a:gdLst/>
              <a:ahLst/>
              <a:cxnLst/>
              <a:rect l="0" t="0" r="0" b="0"/>
              <a:pathLst>
                <a:path w="42514" h="35428">
                  <a:moveTo>
                    <a:pt x="0" y="35428"/>
                  </a:moveTo>
                  <a:lnTo>
                    <a:pt x="21257" y="0"/>
                  </a:lnTo>
                  <a:lnTo>
                    <a:pt x="42514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9" name="Rectangle 3259"/>
            <p:cNvSpPr/>
            <p:nvPr/>
          </p:nvSpPr>
          <p:spPr>
            <a:xfrm>
              <a:off x="1260679" y="652233"/>
              <a:ext cx="510583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p=5</a:t>
              </a:r>
              <a:r>
                <a:rPr kumimoji="0" 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d=24cm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330" name="Shape 3260"/>
            <p:cNvSpPr/>
            <p:nvPr/>
          </p:nvSpPr>
          <p:spPr>
            <a:xfrm>
              <a:off x="1681359" y="693434"/>
              <a:ext cx="175368" cy="0"/>
            </a:xfrm>
            <a:custGeom>
              <a:avLst/>
              <a:gdLst/>
              <a:ahLst/>
              <a:cxnLst/>
              <a:rect l="0" t="0" r="0" b="0"/>
              <a:pathLst>
                <a:path w="175368">
                  <a:moveTo>
                    <a:pt x="0" y="0"/>
                  </a:moveTo>
                  <a:lnTo>
                    <a:pt x="175368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custDash>
                <a:ds d="139480" sp="223168"/>
                <a:ds d="139480" sp="223168"/>
                <a:ds d="139480" sp="223168"/>
                <a:ds d="139480" sp="223168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1" name="Shape 3261"/>
            <p:cNvSpPr/>
            <p:nvPr/>
          </p:nvSpPr>
          <p:spPr>
            <a:xfrm>
              <a:off x="1247729" y="41199"/>
              <a:ext cx="1619382" cy="340469"/>
            </a:xfrm>
            <a:custGeom>
              <a:avLst/>
              <a:gdLst/>
              <a:ahLst/>
              <a:cxnLst/>
              <a:rect l="0" t="0" r="0" b="0"/>
              <a:pathLst>
                <a:path w="1619382" h="340469">
                  <a:moveTo>
                    <a:pt x="0" y="0"/>
                  </a:moveTo>
                  <a:lnTo>
                    <a:pt x="404927" y="0"/>
                  </a:lnTo>
                  <a:lnTo>
                    <a:pt x="809854" y="47828"/>
                  </a:lnTo>
                  <a:lnTo>
                    <a:pt x="1214455" y="187768"/>
                  </a:lnTo>
                  <a:lnTo>
                    <a:pt x="1619382" y="340469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custDash>
                <a:ds d="139480" sp="223168"/>
                <a:ds d="139480" sp="223168"/>
                <a:ds d="139480" sp="223168"/>
                <a:ds d="139480" sp="223168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2" name="Shape 3262"/>
            <p:cNvSpPr/>
            <p:nvPr/>
          </p:nvSpPr>
          <p:spPr>
            <a:xfrm>
              <a:off x="1226472" y="19942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0"/>
                  </a:moveTo>
                  <a:lnTo>
                    <a:pt x="0" y="42513"/>
                  </a:lnTo>
                  <a:lnTo>
                    <a:pt x="42513" y="42513"/>
                  </a:lnTo>
                  <a:lnTo>
                    <a:pt x="42513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3" name="Shape 3264"/>
            <p:cNvSpPr/>
            <p:nvPr/>
          </p:nvSpPr>
          <p:spPr>
            <a:xfrm>
              <a:off x="1631399" y="19942"/>
              <a:ext cx="42514" cy="42513"/>
            </a:xfrm>
            <a:custGeom>
              <a:avLst/>
              <a:gdLst/>
              <a:ahLst/>
              <a:cxnLst/>
              <a:rect l="0" t="0" r="0" b="0"/>
              <a:pathLst>
                <a:path w="42514" h="42513">
                  <a:moveTo>
                    <a:pt x="0" y="0"/>
                  </a:moveTo>
                  <a:lnTo>
                    <a:pt x="0" y="42513"/>
                  </a:lnTo>
                  <a:lnTo>
                    <a:pt x="42514" y="42513"/>
                  </a:lnTo>
                  <a:lnTo>
                    <a:pt x="42514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4" name="Shape 3266"/>
            <p:cNvSpPr/>
            <p:nvPr/>
          </p:nvSpPr>
          <p:spPr>
            <a:xfrm>
              <a:off x="2036326" y="67770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0"/>
                  </a:moveTo>
                  <a:lnTo>
                    <a:pt x="0" y="42513"/>
                  </a:lnTo>
                  <a:lnTo>
                    <a:pt x="42513" y="42513"/>
                  </a:lnTo>
                  <a:lnTo>
                    <a:pt x="42513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5" name="Shape 3268"/>
            <p:cNvSpPr/>
            <p:nvPr/>
          </p:nvSpPr>
          <p:spPr>
            <a:xfrm>
              <a:off x="2440927" y="207710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0"/>
                  </a:moveTo>
                  <a:lnTo>
                    <a:pt x="0" y="42513"/>
                  </a:lnTo>
                  <a:lnTo>
                    <a:pt x="42513" y="42513"/>
                  </a:lnTo>
                  <a:lnTo>
                    <a:pt x="42513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6" name="Shape 3270"/>
            <p:cNvSpPr/>
            <p:nvPr/>
          </p:nvSpPr>
          <p:spPr>
            <a:xfrm>
              <a:off x="2845854" y="360411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0"/>
                  </a:moveTo>
                  <a:lnTo>
                    <a:pt x="0" y="42513"/>
                  </a:lnTo>
                  <a:lnTo>
                    <a:pt x="42513" y="42513"/>
                  </a:lnTo>
                  <a:lnTo>
                    <a:pt x="42513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7" name="Shape 3272"/>
            <p:cNvSpPr/>
            <p:nvPr/>
          </p:nvSpPr>
          <p:spPr>
            <a:xfrm>
              <a:off x="1747588" y="672177"/>
              <a:ext cx="42514" cy="42514"/>
            </a:xfrm>
            <a:custGeom>
              <a:avLst/>
              <a:gdLst/>
              <a:ahLst/>
              <a:cxnLst/>
              <a:rect l="0" t="0" r="0" b="0"/>
              <a:pathLst>
                <a:path w="42514" h="42514">
                  <a:moveTo>
                    <a:pt x="0" y="0"/>
                  </a:moveTo>
                  <a:lnTo>
                    <a:pt x="0" y="42514"/>
                  </a:lnTo>
                  <a:lnTo>
                    <a:pt x="42514" y="42514"/>
                  </a:lnTo>
                  <a:lnTo>
                    <a:pt x="42514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8" name="Rectangle 3274"/>
            <p:cNvSpPr/>
            <p:nvPr/>
          </p:nvSpPr>
          <p:spPr>
            <a:xfrm>
              <a:off x="1319439" y="729815"/>
              <a:ext cx="4324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d=21cm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339" name="Shape 3275"/>
            <p:cNvSpPr/>
            <p:nvPr/>
          </p:nvSpPr>
          <p:spPr>
            <a:xfrm>
              <a:off x="1681359" y="771014"/>
              <a:ext cx="175368" cy="0"/>
            </a:xfrm>
            <a:custGeom>
              <a:avLst/>
              <a:gdLst/>
              <a:ahLst/>
              <a:cxnLst/>
              <a:rect l="0" t="0" r="0" b="0"/>
              <a:pathLst>
                <a:path w="175368">
                  <a:moveTo>
                    <a:pt x="0" y="0"/>
                  </a:moveTo>
                  <a:lnTo>
                    <a:pt x="175368" y="0"/>
                  </a:ln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custDash>
                <a:ds d="139480" sp="223168"/>
                <a:ds d="139480" sp="223168"/>
                <a:ds d="139480" sp="223168"/>
                <a:ds d="139480" sp="223168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0" name="Shape 3276"/>
            <p:cNvSpPr/>
            <p:nvPr/>
          </p:nvSpPr>
          <p:spPr>
            <a:xfrm>
              <a:off x="1247729" y="41199"/>
              <a:ext cx="1619382" cy="853090"/>
            </a:xfrm>
            <a:custGeom>
              <a:avLst/>
              <a:gdLst/>
              <a:ahLst/>
              <a:cxnLst/>
              <a:rect l="0" t="0" r="0" b="0"/>
              <a:pathLst>
                <a:path w="1619382" h="853090">
                  <a:moveTo>
                    <a:pt x="0" y="0"/>
                  </a:moveTo>
                  <a:lnTo>
                    <a:pt x="404927" y="47828"/>
                  </a:lnTo>
                  <a:lnTo>
                    <a:pt x="809854" y="71217"/>
                  </a:lnTo>
                  <a:lnTo>
                    <a:pt x="1214455" y="214339"/>
                  </a:lnTo>
                  <a:lnTo>
                    <a:pt x="1619382" y="853090"/>
                  </a:ln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custDash>
                <a:ds d="139480" sp="223168"/>
                <a:ds d="139480" sp="223168"/>
                <a:ds d="139480" sp="223168"/>
                <a:ds d="139480" sp="223168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1" name="Shape 3277"/>
            <p:cNvSpPr/>
            <p:nvPr/>
          </p:nvSpPr>
          <p:spPr>
            <a:xfrm>
              <a:off x="1226472" y="12856"/>
              <a:ext cx="42513" cy="56685"/>
            </a:xfrm>
            <a:custGeom>
              <a:avLst/>
              <a:gdLst/>
              <a:ahLst/>
              <a:cxnLst/>
              <a:rect l="0" t="0" r="0" b="0"/>
              <a:pathLst>
                <a:path w="42513" h="56685">
                  <a:moveTo>
                    <a:pt x="42513" y="28342"/>
                  </a:moveTo>
                  <a:cubicBezTo>
                    <a:pt x="42513" y="56685"/>
                    <a:pt x="0" y="56685"/>
                    <a:pt x="0" y="28342"/>
                  </a:cubicBezTo>
                  <a:cubicBezTo>
                    <a:pt x="0" y="0"/>
                    <a:pt x="42513" y="0"/>
                    <a:pt x="42513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2" name="Shape 3278"/>
            <p:cNvSpPr/>
            <p:nvPr/>
          </p:nvSpPr>
          <p:spPr>
            <a:xfrm>
              <a:off x="1631399" y="60684"/>
              <a:ext cx="42514" cy="56685"/>
            </a:xfrm>
            <a:custGeom>
              <a:avLst/>
              <a:gdLst/>
              <a:ahLst/>
              <a:cxnLst/>
              <a:rect l="0" t="0" r="0" b="0"/>
              <a:pathLst>
                <a:path w="42514" h="56685">
                  <a:moveTo>
                    <a:pt x="42514" y="28342"/>
                  </a:moveTo>
                  <a:cubicBezTo>
                    <a:pt x="42514" y="56685"/>
                    <a:pt x="0" y="56685"/>
                    <a:pt x="0" y="28342"/>
                  </a:cubicBezTo>
                  <a:cubicBezTo>
                    <a:pt x="0" y="0"/>
                    <a:pt x="42514" y="0"/>
                    <a:pt x="42514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3" name="Shape 3279"/>
            <p:cNvSpPr/>
            <p:nvPr/>
          </p:nvSpPr>
          <p:spPr>
            <a:xfrm>
              <a:off x="2036326" y="84074"/>
              <a:ext cx="42513" cy="56685"/>
            </a:xfrm>
            <a:custGeom>
              <a:avLst/>
              <a:gdLst/>
              <a:ahLst/>
              <a:cxnLst/>
              <a:rect l="0" t="0" r="0" b="0"/>
              <a:pathLst>
                <a:path w="42513" h="56685">
                  <a:moveTo>
                    <a:pt x="42513" y="28342"/>
                  </a:moveTo>
                  <a:cubicBezTo>
                    <a:pt x="42513" y="56685"/>
                    <a:pt x="0" y="56685"/>
                    <a:pt x="0" y="28342"/>
                  </a:cubicBezTo>
                  <a:cubicBezTo>
                    <a:pt x="0" y="0"/>
                    <a:pt x="42513" y="0"/>
                    <a:pt x="42513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4" name="Shape 3280"/>
            <p:cNvSpPr/>
            <p:nvPr/>
          </p:nvSpPr>
          <p:spPr>
            <a:xfrm>
              <a:off x="2440927" y="227195"/>
              <a:ext cx="42513" cy="56685"/>
            </a:xfrm>
            <a:custGeom>
              <a:avLst/>
              <a:gdLst/>
              <a:ahLst/>
              <a:cxnLst/>
              <a:rect l="0" t="0" r="0" b="0"/>
              <a:pathLst>
                <a:path w="42513" h="56685">
                  <a:moveTo>
                    <a:pt x="42513" y="28342"/>
                  </a:moveTo>
                  <a:cubicBezTo>
                    <a:pt x="42513" y="56685"/>
                    <a:pt x="0" y="56685"/>
                    <a:pt x="0" y="28342"/>
                  </a:cubicBezTo>
                  <a:cubicBezTo>
                    <a:pt x="0" y="0"/>
                    <a:pt x="42513" y="0"/>
                    <a:pt x="42513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5" name="Shape 3281"/>
            <p:cNvSpPr/>
            <p:nvPr/>
          </p:nvSpPr>
          <p:spPr>
            <a:xfrm>
              <a:off x="2845854" y="865946"/>
              <a:ext cx="42513" cy="56685"/>
            </a:xfrm>
            <a:custGeom>
              <a:avLst/>
              <a:gdLst/>
              <a:ahLst/>
              <a:cxnLst/>
              <a:rect l="0" t="0" r="0" b="0"/>
              <a:pathLst>
                <a:path w="42513" h="56685">
                  <a:moveTo>
                    <a:pt x="42513" y="28342"/>
                  </a:moveTo>
                  <a:cubicBezTo>
                    <a:pt x="42513" y="56685"/>
                    <a:pt x="0" y="56685"/>
                    <a:pt x="0" y="28342"/>
                  </a:cubicBezTo>
                  <a:cubicBezTo>
                    <a:pt x="0" y="0"/>
                    <a:pt x="42513" y="0"/>
                    <a:pt x="42513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6" name="Shape 3282"/>
            <p:cNvSpPr/>
            <p:nvPr/>
          </p:nvSpPr>
          <p:spPr>
            <a:xfrm>
              <a:off x="1747588" y="742671"/>
              <a:ext cx="42514" cy="56685"/>
            </a:xfrm>
            <a:custGeom>
              <a:avLst/>
              <a:gdLst/>
              <a:ahLst/>
              <a:cxnLst/>
              <a:rect l="0" t="0" r="0" b="0"/>
              <a:pathLst>
                <a:path w="42514" h="56685">
                  <a:moveTo>
                    <a:pt x="42514" y="28342"/>
                  </a:moveTo>
                  <a:cubicBezTo>
                    <a:pt x="42514" y="56685"/>
                    <a:pt x="0" y="56685"/>
                    <a:pt x="0" y="28342"/>
                  </a:cubicBezTo>
                  <a:cubicBezTo>
                    <a:pt x="0" y="0"/>
                    <a:pt x="42514" y="0"/>
                    <a:pt x="42514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7" name="Rectangle 3283"/>
            <p:cNvSpPr/>
            <p:nvPr/>
          </p:nvSpPr>
          <p:spPr>
            <a:xfrm>
              <a:off x="1319439" y="807424"/>
              <a:ext cx="432478" cy="10616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d=18cm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348" name="Shape 3284"/>
            <p:cNvSpPr/>
            <p:nvPr/>
          </p:nvSpPr>
          <p:spPr>
            <a:xfrm>
              <a:off x="1681359" y="848594"/>
              <a:ext cx="175368" cy="0"/>
            </a:xfrm>
            <a:custGeom>
              <a:avLst/>
              <a:gdLst/>
              <a:ahLst/>
              <a:cxnLst/>
              <a:rect l="0" t="0" r="0" b="0"/>
              <a:pathLst>
                <a:path w="175368">
                  <a:moveTo>
                    <a:pt x="0" y="0"/>
                  </a:moveTo>
                  <a:lnTo>
                    <a:pt x="175368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custDash>
                <a:ds d="139480" sp="223168"/>
                <a:ds d="139480" sp="223168"/>
                <a:ds d="139480" sp="223168"/>
                <a:ds d="139480" sp="223168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9" name="Shape 3285"/>
            <p:cNvSpPr/>
            <p:nvPr/>
          </p:nvSpPr>
          <p:spPr>
            <a:xfrm>
              <a:off x="1247729" y="111332"/>
              <a:ext cx="1619382" cy="884650"/>
            </a:xfrm>
            <a:custGeom>
              <a:avLst/>
              <a:gdLst/>
              <a:ahLst/>
              <a:cxnLst/>
              <a:rect l="0" t="0" r="0" b="0"/>
              <a:pathLst>
                <a:path w="1619382" h="884650">
                  <a:moveTo>
                    <a:pt x="0" y="130396"/>
                  </a:moveTo>
                  <a:lnTo>
                    <a:pt x="404927" y="0"/>
                  </a:lnTo>
                  <a:lnTo>
                    <a:pt x="809854" y="133578"/>
                  </a:lnTo>
                  <a:lnTo>
                    <a:pt x="1214455" y="253310"/>
                  </a:lnTo>
                  <a:lnTo>
                    <a:pt x="1619382" y="88465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custDash>
                <a:ds d="139480" sp="223168"/>
                <a:ds d="139480" sp="223168"/>
                <a:ds d="139480" sp="223168"/>
                <a:ds d="139480" sp="223168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0" name="Shape 3286"/>
            <p:cNvSpPr/>
            <p:nvPr/>
          </p:nvSpPr>
          <p:spPr>
            <a:xfrm>
              <a:off x="1226472" y="220471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0"/>
                  </a:moveTo>
                  <a:lnTo>
                    <a:pt x="42513" y="42513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1" name="Shape 3287"/>
            <p:cNvSpPr/>
            <p:nvPr/>
          </p:nvSpPr>
          <p:spPr>
            <a:xfrm>
              <a:off x="1226472" y="220471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42513"/>
                  </a:moveTo>
                  <a:lnTo>
                    <a:pt x="42513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2" name="Shape 3288"/>
            <p:cNvSpPr/>
            <p:nvPr/>
          </p:nvSpPr>
          <p:spPr>
            <a:xfrm>
              <a:off x="1631399" y="90075"/>
              <a:ext cx="42514" cy="42514"/>
            </a:xfrm>
            <a:custGeom>
              <a:avLst/>
              <a:gdLst/>
              <a:ahLst/>
              <a:cxnLst/>
              <a:rect l="0" t="0" r="0" b="0"/>
              <a:pathLst>
                <a:path w="42514" h="42514">
                  <a:moveTo>
                    <a:pt x="0" y="0"/>
                  </a:moveTo>
                  <a:lnTo>
                    <a:pt x="42514" y="42514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3" name="Shape 3289"/>
            <p:cNvSpPr/>
            <p:nvPr/>
          </p:nvSpPr>
          <p:spPr>
            <a:xfrm>
              <a:off x="1631399" y="90075"/>
              <a:ext cx="42514" cy="42514"/>
            </a:xfrm>
            <a:custGeom>
              <a:avLst/>
              <a:gdLst/>
              <a:ahLst/>
              <a:cxnLst/>
              <a:rect l="0" t="0" r="0" b="0"/>
              <a:pathLst>
                <a:path w="42514" h="42514">
                  <a:moveTo>
                    <a:pt x="0" y="42514"/>
                  </a:moveTo>
                  <a:lnTo>
                    <a:pt x="42514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4" name="Shape 3290"/>
            <p:cNvSpPr/>
            <p:nvPr/>
          </p:nvSpPr>
          <p:spPr>
            <a:xfrm>
              <a:off x="2036326" y="223652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0"/>
                  </a:moveTo>
                  <a:lnTo>
                    <a:pt x="42513" y="42514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5" name="Shape 3291"/>
            <p:cNvSpPr/>
            <p:nvPr/>
          </p:nvSpPr>
          <p:spPr>
            <a:xfrm>
              <a:off x="2036326" y="223652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42514"/>
                  </a:moveTo>
                  <a:lnTo>
                    <a:pt x="42513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6" name="Shape 3292"/>
            <p:cNvSpPr/>
            <p:nvPr/>
          </p:nvSpPr>
          <p:spPr>
            <a:xfrm>
              <a:off x="2440927" y="343384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0"/>
                  </a:moveTo>
                  <a:lnTo>
                    <a:pt x="42513" y="42514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7" name="Shape 3293"/>
            <p:cNvSpPr/>
            <p:nvPr/>
          </p:nvSpPr>
          <p:spPr>
            <a:xfrm>
              <a:off x="2440927" y="343384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42514"/>
                  </a:moveTo>
                  <a:lnTo>
                    <a:pt x="42513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8" name="Shape 3294"/>
            <p:cNvSpPr/>
            <p:nvPr/>
          </p:nvSpPr>
          <p:spPr>
            <a:xfrm>
              <a:off x="2845854" y="974724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0"/>
                  </a:moveTo>
                  <a:lnTo>
                    <a:pt x="42513" y="42514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9" name="Shape 3295"/>
            <p:cNvSpPr/>
            <p:nvPr/>
          </p:nvSpPr>
          <p:spPr>
            <a:xfrm>
              <a:off x="2845854" y="974724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42514"/>
                  </a:moveTo>
                  <a:lnTo>
                    <a:pt x="42513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0" name="Shape 3296"/>
            <p:cNvSpPr/>
            <p:nvPr/>
          </p:nvSpPr>
          <p:spPr>
            <a:xfrm>
              <a:off x="1747588" y="827337"/>
              <a:ext cx="42514" cy="42513"/>
            </a:xfrm>
            <a:custGeom>
              <a:avLst/>
              <a:gdLst/>
              <a:ahLst/>
              <a:cxnLst/>
              <a:rect l="0" t="0" r="0" b="0"/>
              <a:pathLst>
                <a:path w="42514" h="42513">
                  <a:moveTo>
                    <a:pt x="0" y="0"/>
                  </a:moveTo>
                  <a:lnTo>
                    <a:pt x="42514" y="42513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1" name="Shape 3297"/>
            <p:cNvSpPr/>
            <p:nvPr/>
          </p:nvSpPr>
          <p:spPr>
            <a:xfrm>
              <a:off x="1747588" y="827337"/>
              <a:ext cx="42514" cy="42513"/>
            </a:xfrm>
            <a:custGeom>
              <a:avLst/>
              <a:gdLst/>
              <a:ahLst/>
              <a:cxnLst/>
              <a:rect l="0" t="0" r="0" b="0"/>
              <a:pathLst>
                <a:path w="42514" h="42513">
                  <a:moveTo>
                    <a:pt x="0" y="42513"/>
                  </a:moveTo>
                  <a:lnTo>
                    <a:pt x="42514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2" name="Rectangle 3298"/>
            <p:cNvSpPr/>
            <p:nvPr/>
          </p:nvSpPr>
          <p:spPr>
            <a:xfrm>
              <a:off x="1319439" y="885006"/>
              <a:ext cx="4324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d=15cm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363" name="Shape 3299"/>
            <p:cNvSpPr/>
            <p:nvPr/>
          </p:nvSpPr>
          <p:spPr>
            <a:xfrm>
              <a:off x="1681359" y="926174"/>
              <a:ext cx="175368" cy="0"/>
            </a:xfrm>
            <a:custGeom>
              <a:avLst/>
              <a:gdLst/>
              <a:ahLst/>
              <a:cxnLst/>
              <a:rect l="0" t="0" r="0" b="0"/>
              <a:pathLst>
                <a:path w="175368">
                  <a:moveTo>
                    <a:pt x="0" y="0"/>
                  </a:moveTo>
                  <a:lnTo>
                    <a:pt x="175368" y="0"/>
                  </a:lnTo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custDash>
                <a:ds d="139480" sp="223168"/>
                <a:ds d="139480" sp="223168"/>
                <a:ds d="139480" sp="223168"/>
                <a:ds d="139480" sp="223168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4" name="Shape 3300"/>
            <p:cNvSpPr/>
            <p:nvPr/>
          </p:nvSpPr>
          <p:spPr>
            <a:xfrm>
              <a:off x="1247729" y="228967"/>
              <a:ext cx="1619382" cy="767014"/>
            </a:xfrm>
            <a:custGeom>
              <a:avLst/>
              <a:gdLst/>
              <a:ahLst/>
              <a:cxnLst/>
              <a:rect l="0" t="0" r="0" b="0"/>
              <a:pathLst>
                <a:path w="1619382" h="767014">
                  <a:moveTo>
                    <a:pt x="0" y="13810"/>
                  </a:moveTo>
                  <a:lnTo>
                    <a:pt x="404927" y="0"/>
                  </a:lnTo>
                  <a:lnTo>
                    <a:pt x="809854" y="125046"/>
                  </a:lnTo>
                  <a:lnTo>
                    <a:pt x="1214455" y="729815"/>
                  </a:lnTo>
                  <a:lnTo>
                    <a:pt x="1619382" y="767014"/>
                  </a:lnTo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custDash>
                <a:ds d="139480" sp="223168"/>
                <a:ds d="139480" sp="223168"/>
                <a:ds d="139480" sp="223168"/>
                <a:ds d="139480" sp="223168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5" name="Shape 3301"/>
            <p:cNvSpPr/>
            <p:nvPr/>
          </p:nvSpPr>
          <p:spPr>
            <a:xfrm>
              <a:off x="1226472" y="221519"/>
              <a:ext cx="42513" cy="35428"/>
            </a:xfrm>
            <a:custGeom>
              <a:avLst/>
              <a:gdLst/>
              <a:ahLst/>
              <a:cxnLst/>
              <a:rect l="0" t="0" r="0" b="0"/>
              <a:pathLst>
                <a:path w="42513" h="35428">
                  <a:moveTo>
                    <a:pt x="0" y="35428"/>
                  </a:moveTo>
                  <a:lnTo>
                    <a:pt x="21257" y="0"/>
                  </a:lnTo>
                  <a:lnTo>
                    <a:pt x="42513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6" name="Shape 3303"/>
            <p:cNvSpPr/>
            <p:nvPr/>
          </p:nvSpPr>
          <p:spPr>
            <a:xfrm>
              <a:off x="1631399" y="207710"/>
              <a:ext cx="42514" cy="35428"/>
            </a:xfrm>
            <a:custGeom>
              <a:avLst/>
              <a:gdLst/>
              <a:ahLst/>
              <a:cxnLst/>
              <a:rect l="0" t="0" r="0" b="0"/>
              <a:pathLst>
                <a:path w="42514" h="35428">
                  <a:moveTo>
                    <a:pt x="0" y="35428"/>
                  </a:moveTo>
                  <a:lnTo>
                    <a:pt x="21257" y="0"/>
                  </a:lnTo>
                  <a:lnTo>
                    <a:pt x="42514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7" name="Shape 3305"/>
            <p:cNvSpPr/>
            <p:nvPr/>
          </p:nvSpPr>
          <p:spPr>
            <a:xfrm>
              <a:off x="2036326" y="332756"/>
              <a:ext cx="42513" cy="35428"/>
            </a:xfrm>
            <a:custGeom>
              <a:avLst/>
              <a:gdLst/>
              <a:ahLst/>
              <a:cxnLst/>
              <a:rect l="0" t="0" r="0" b="0"/>
              <a:pathLst>
                <a:path w="42513" h="35428">
                  <a:moveTo>
                    <a:pt x="0" y="35428"/>
                  </a:moveTo>
                  <a:lnTo>
                    <a:pt x="21257" y="0"/>
                  </a:lnTo>
                  <a:lnTo>
                    <a:pt x="42513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8" name="Shape 3307"/>
            <p:cNvSpPr/>
            <p:nvPr/>
          </p:nvSpPr>
          <p:spPr>
            <a:xfrm>
              <a:off x="2440927" y="937525"/>
              <a:ext cx="42513" cy="35428"/>
            </a:xfrm>
            <a:custGeom>
              <a:avLst/>
              <a:gdLst/>
              <a:ahLst/>
              <a:cxnLst/>
              <a:rect l="0" t="0" r="0" b="0"/>
              <a:pathLst>
                <a:path w="42513" h="35428">
                  <a:moveTo>
                    <a:pt x="0" y="35428"/>
                  </a:moveTo>
                  <a:lnTo>
                    <a:pt x="21257" y="0"/>
                  </a:lnTo>
                  <a:lnTo>
                    <a:pt x="42513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9" name="Shape 3309"/>
            <p:cNvSpPr/>
            <p:nvPr/>
          </p:nvSpPr>
          <p:spPr>
            <a:xfrm>
              <a:off x="2845854" y="974724"/>
              <a:ext cx="42513" cy="35428"/>
            </a:xfrm>
            <a:custGeom>
              <a:avLst/>
              <a:gdLst/>
              <a:ahLst/>
              <a:cxnLst/>
              <a:rect l="0" t="0" r="0" b="0"/>
              <a:pathLst>
                <a:path w="42513" h="35428">
                  <a:moveTo>
                    <a:pt x="0" y="35428"/>
                  </a:moveTo>
                  <a:lnTo>
                    <a:pt x="21256" y="0"/>
                  </a:lnTo>
                  <a:lnTo>
                    <a:pt x="42513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0" name="Shape 3311"/>
            <p:cNvSpPr/>
            <p:nvPr/>
          </p:nvSpPr>
          <p:spPr>
            <a:xfrm>
              <a:off x="1747588" y="904917"/>
              <a:ext cx="42514" cy="35428"/>
            </a:xfrm>
            <a:custGeom>
              <a:avLst/>
              <a:gdLst/>
              <a:ahLst/>
              <a:cxnLst/>
              <a:rect l="0" t="0" r="0" b="0"/>
              <a:pathLst>
                <a:path w="42514" h="35428">
                  <a:moveTo>
                    <a:pt x="0" y="35428"/>
                  </a:moveTo>
                  <a:lnTo>
                    <a:pt x="21257" y="0"/>
                  </a:lnTo>
                  <a:lnTo>
                    <a:pt x="42514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1" name="Shape 3313"/>
            <p:cNvSpPr/>
            <p:nvPr/>
          </p:nvSpPr>
          <p:spPr>
            <a:xfrm>
              <a:off x="1247729" y="41199"/>
              <a:ext cx="1619382" cy="954782"/>
            </a:xfrm>
            <a:custGeom>
              <a:avLst/>
              <a:gdLst/>
              <a:ahLst/>
              <a:cxnLst/>
              <a:rect l="0" t="0" r="0" b="0"/>
              <a:pathLst>
                <a:path w="1619382" h="954782">
                  <a:moveTo>
                    <a:pt x="0" y="0"/>
                  </a:moveTo>
                  <a:lnTo>
                    <a:pt x="0" y="954782"/>
                  </a:lnTo>
                  <a:lnTo>
                    <a:pt x="1619382" y="954782"/>
                  </a:lnTo>
                  <a:lnTo>
                    <a:pt x="1619382" y="0"/>
                  </a:ln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2" name="文本框 371"/>
          <p:cNvSpPr txBox="1"/>
          <p:nvPr/>
        </p:nvSpPr>
        <p:spPr>
          <a:xfrm>
            <a:off x="2437911" y="5795193"/>
            <a:ext cx="346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Sender: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Nexus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7</a:t>
            </a:r>
            <a:r>
              <a:rPr kumimoji="1" lang="zh-CN" altLang="en-US" dirty="0" smtClean="0"/>
              <a:t>. </a:t>
            </a:r>
            <a:r>
              <a:rPr kumimoji="1" lang="en-US" altLang="zh-CN" dirty="0" smtClean="0"/>
              <a:t>Receiver: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Nexus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4</a:t>
            </a:r>
            <a:endParaRPr kumimoji="1" lang="zh-CN" altLang="en-US" dirty="0"/>
          </a:p>
        </p:txBody>
      </p:sp>
      <p:sp>
        <p:nvSpPr>
          <p:cNvPr id="127" name="灯片编号占位符 1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4944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Evaluation – Trembles</a:t>
            </a:r>
            <a:endParaRPr lang="zh-CN" altLang="en-US" dirty="0"/>
          </a:p>
        </p:txBody>
      </p:sp>
      <p:pic>
        <p:nvPicPr>
          <p:cNvPr id="4" name="Picture 3708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1825625"/>
            <a:ext cx="5482272" cy="435133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49511" y="5352832"/>
            <a:ext cx="1839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Sender: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Nexus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7</a:t>
            </a:r>
            <a:r>
              <a:rPr kumimoji="1" lang="zh-CN" altLang="en-US" dirty="0" smtClean="0"/>
              <a:t>. </a:t>
            </a:r>
            <a:endParaRPr kumimoji="1" lang="en-US" altLang="zh-CN" dirty="0" smtClean="0"/>
          </a:p>
          <a:p>
            <a:r>
              <a:rPr kumimoji="1" lang="en-US" altLang="zh-CN" dirty="0" smtClean="0"/>
              <a:t>Receiver: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Nexus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4</a:t>
            </a:r>
            <a:endParaRPr kumimoji="1"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9382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Conclusions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zh-CN" dirty="0" err="1" smtClean="0">
                <a:solidFill>
                  <a:srgbClr val="0200D1"/>
                </a:solidFill>
              </a:rPr>
              <a:t>RDCode</a:t>
            </a:r>
            <a:r>
              <a:rPr lang="en-US" altLang="zh-CN" dirty="0" smtClean="0"/>
              <a:t> is a robust barcode system </a:t>
            </a:r>
            <a:r>
              <a:rPr lang="en-US" altLang="zh-CN" dirty="0" smtClean="0"/>
              <a:t>: </a:t>
            </a:r>
            <a:endParaRPr lang="en-US" altLang="zh-CN" dirty="0" smtClean="0"/>
          </a:p>
          <a:p>
            <a:pPr lvl="1" algn="just"/>
            <a:r>
              <a:rPr lang="en-US" altLang="zh-CN" dirty="0" smtClean="0"/>
              <a:t>using </a:t>
            </a:r>
            <a:r>
              <a:rPr lang="en-US" altLang="zh-CN" dirty="0" smtClean="0"/>
              <a:t>VLC over </a:t>
            </a:r>
            <a:r>
              <a:rPr lang="en-US" altLang="zh-CN" dirty="0" smtClean="0"/>
              <a:t>screen-camera </a:t>
            </a:r>
            <a:r>
              <a:rPr lang="en-US" altLang="zh-CN" dirty="0" smtClean="0"/>
              <a:t>links, and</a:t>
            </a:r>
            <a:endParaRPr lang="en-US" altLang="zh-CN" dirty="0" smtClean="0"/>
          </a:p>
          <a:p>
            <a:pPr lvl="1" algn="just"/>
            <a:r>
              <a:rPr lang="en-US" altLang="zh-CN" dirty="0" smtClean="0"/>
              <a:t>e</a:t>
            </a:r>
            <a:r>
              <a:rPr lang="en-US" altLang="zh-CN" dirty="0" smtClean="0"/>
              <a:t>nhancing reliability </a:t>
            </a:r>
            <a:r>
              <a:rPr lang="en-US" altLang="zh-CN" dirty="0" smtClean="0"/>
              <a:t>to </a:t>
            </a:r>
            <a:r>
              <a:rPr lang="en-US" altLang="zh-CN" dirty="0" smtClean="0"/>
              <a:t>boost </a:t>
            </a:r>
            <a:r>
              <a:rPr lang="en-US" altLang="zh-CN" dirty="0" smtClean="0"/>
              <a:t>the </a:t>
            </a:r>
            <a:r>
              <a:rPr lang="en-US" altLang="zh-CN" dirty="0" smtClean="0"/>
              <a:t>throughput</a:t>
            </a:r>
            <a:endParaRPr kumimoji="1" lang="en-US" altLang="zh-CN" dirty="0" smtClean="0"/>
          </a:p>
          <a:p>
            <a:pPr algn="just"/>
            <a:r>
              <a:rPr kumimoji="1" lang="en-US" altLang="zh-CN" dirty="0" smtClean="0">
                <a:solidFill>
                  <a:srgbClr val="0200D1"/>
                </a:solidFill>
              </a:rPr>
              <a:t>Based design</a:t>
            </a:r>
            <a:r>
              <a:rPr kumimoji="1" lang="en-US" altLang="zh-CN" dirty="0" smtClean="0"/>
              <a:t>: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novel tri-level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barcode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layout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 adaptive symbol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extraction methods</a:t>
            </a:r>
          </a:p>
          <a:p>
            <a:pPr algn="just"/>
            <a:r>
              <a:rPr kumimoji="1" lang="en-US" altLang="zh-CN" dirty="0" smtClean="0">
                <a:solidFill>
                  <a:srgbClr val="0200D1"/>
                </a:solidFill>
              </a:rPr>
              <a:t>Techniques for </a:t>
            </a:r>
            <a:r>
              <a:rPr kumimoji="1" lang="en-US" altLang="zh-CN" dirty="0" smtClean="0">
                <a:solidFill>
                  <a:srgbClr val="0200D1"/>
                </a:solidFill>
              </a:rPr>
              <a:t>reliability</a:t>
            </a:r>
            <a:r>
              <a:rPr kumimoji="1" lang="en-US" altLang="zh-CN" dirty="0" smtClean="0"/>
              <a:t>: </a:t>
            </a:r>
            <a:r>
              <a:rPr kumimoji="1" lang="en-US" altLang="zh-CN" dirty="0" smtClean="0"/>
              <a:t>d</a:t>
            </a:r>
            <a:r>
              <a:rPr kumimoji="1" lang="en-US" altLang="zh-CN" dirty="0" smtClean="0"/>
              <a:t>ifferent error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correction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approaches at different layers</a:t>
            </a:r>
          </a:p>
          <a:p>
            <a:pPr algn="just"/>
            <a:r>
              <a:rPr kumimoji="1" lang="en-US" altLang="zh-CN" dirty="0" smtClean="0">
                <a:solidFill>
                  <a:srgbClr val="0200D1"/>
                </a:solidFill>
              </a:rPr>
              <a:t>The experiment study </a:t>
            </a:r>
            <a:r>
              <a:rPr kumimoji="1" lang="en-US" altLang="zh-CN" dirty="0" smtClean="0"/>
              <a:t>shows that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RDCode</a:t>
            </a:r>
            <a:r>
              <a:rPr kumimoji="1" lang="en-US" altLang="zh-CN" dirty="0" smtClean="0"/>
              <a:t> reaches better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transmission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reliability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speed</a:t>
            </a:r>
          </a:p>
          <a:p>
            <a:pPr lvl="1" algn="just">
              <a:buNone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1823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80346" y="1593627"/>
            <a:ext cx="7886700" cy="2852737"/>
          </a:xfrm>
        </p:spPr>
        <p:txBody>
          <a:bodyPr/>
          <a:lstStyle/>
          <a:p>
            <a:r>
              <a:rPr lang="en-US" altLang="zh-CN" dirty="0" smtClean="0"/>
              <a:t>Thanks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29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08000" y="4332905"/>
            <a:ext cx="82150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Please go to </a:t>
            </a:r>
            <a:r>
              <a:rPr lang="en-US" altLang="zh-CN" dirty="0" smtClean="0">
                <a:solidFill>
                  <a:srgbClr val="0200D1"/>
                </a:solidFill>
              </a:rPr>
              <a:t>the demo </a:t>
            </a:r>
            <a:r>
              <a:rPr lang="en-US" altLang="zh-CN" dirty="0" smtClean="0">
                <a:solidFill>
                  <a:srgbClr val="0200D1"/>
                </a:solidFill>
              </a:rPr>
              <a:t>session</a:t>
            </a:r>
            <a:r>
              <a:rPr lang="en-US" altLang="zh-CN" dirty="0" smtClean="0"/>
              <a:t>:</a:t>
            </a:r>
          </a:p>
          <a:p>
            <a:endParaRPr lang="en-US" altLang="zh-CN" dirty="0" smtClean="0"/>
          </a:p>
          <a:p>
            <a:r>
              <a:rPr lang="en-US" altLang="zh-CN" dirty="0" err="1" smtClean="0"/>
              <a:t>Anran</a:t>
            </a:r>
            <a:r>
              <a:rPr lang="en-US" altLang="zh-CN" dirty="0" smtClean="0"/>
              <a:t> Wang, </a:t>
            </a:r>
            <a:r>
              <a:rPr lang="en-US" altLang="zh-CN" dirty="0" err="1" smtClean="0"/>
              <a:t>Shuai</a:t>
            </a:r>
            <a:r>
              <a:rPr lang="en-US" altLang="zh-CN" dirty="0" smtClean="0"/>
              <a:t> </a:t>
            </a:r>
            <a:r>
              <a:rPr lang="en-US" altLang="zh-CN" dirty="0" smtClean="0"/>
              <a:t>Ma,</a:t>
            </a:r>
            <a:r>
              <a:rPr lang="en-US" altLang="zh-CN" dirty="0" smtClean="0"/>
              <a:t> </a:t>
            </a:r>
            <a:r>
              <a:rPr lang="en-US" altLang="zh-CN" dirty="0" err="1" smtClean="0"/>
              <a:t>Chunming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Hu</a:t>
            </a:r>
            <a:r>
              <a:rPr lang="en-US" altLang="zh-CN" dirty="0" smtClean="0"/>
              <a:t>, </a:t>
            </a:r>
            <a:r>
              <a:rPr lang="en-US" altLang="zh-CN" dirty="0" err="1" smtClean="0"/>
              <a:t>Jinpeng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Huai</a:t>
            </a:r>
            <a:r>
              <a:rPr lang="en-US" altLang="zh-CN" dirty="0" smtClean="0"/>
              <a:t>, </a:t>
            </a:r>
            <a:r>
              <a:rPr lang="en-US" altLang="zh-CN" dirty="0" err="1" smtClean="0"/>
              <a:t>Chunyi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Peng</a:t>
            </a:r>
            <a:r>
              <a:rPr lang="en-US" altLang="zh-CN" dirty="0" smtClean="0"/>
              <a:t>, and </a:t>
            </a:r>
            <a:r>
              <a:rPr lang="en-US" altLang="zh-CN" dirty="0" err="1" smtClean="0"/>
              <a:t>Guobin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Shen</a:t>
            </a:r>
            <a:r>
              <a:rPr lang="en-US" altLang="zh-CN" dirty="0" smtClean="0"/>
              <a:t>, </a:t>
            </a:r>
            <a:endParaRPr lang="en-US" altLang="zh-CN" dirty="0" smtClean="0"/>
          </a:p>
          <a:p>
            <a:r>
              <a:rPr lang="en-US" altLang="zh-CN" dirty="0" smtClean="0">
                <a:solidFill>
                  <a:srgbClr val="0200D1"/>
                </a:solidFill>
              </a:rPr>
              <a:t>A </a:t>
            </a:r>
            <a:r>
              <a:rPr lang="en-US" altLang="zh-CN" dirty="0" smtClean="0">
                <a:solidFill>
                  <a:srgbClr val="0200D1"/>
                </a:solidFill>
              </a:rPr>
              <a:t>Robust Barcode System for Data Transmissions over Screen-Camera Links</a:t>
            </a:r>
            <a:r>
              <a:rPr lang="en-US" altLang="zh-CN" dirty="0" smtClean="0"/>
              <a:t>. </a:t>
            </a:r>
            <a:r>
              <a:rPr lang="en-US" altLang="zh-CN" dirty="0" smtClean="0"/>
              <a:t> In </a:t>
            </a:r>
            <a:r>
              <a:rPr lang="en-US" altLang="zh-CN" dirty="0" err="1" smtClean="0"/>
              <a:t>MobiCom</a:t>
            </a:r>
            <a:r>
              <a:rPr lang="en-US" altLang="zh-CN" dirty="0" smtClean="0"/>
              <a:t> 2014.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33356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Pros and Cons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7286" y="1203572"/>
            <a:ext cx="8609428" cy="5261317"/>
          </a:xfrm>
        </p:spPr>
        <p:txBody>
          <a:bodyPr/>
          <a:lstStyle/>
          <a:p>
            <a:r>
              <a:rPr lang="en-US" altLang="zh-CN" dirty="0" smtClean="0"/>
              <a:t>VLC over screen-camera</a:t>
            </a:r>
            <a:r>
              <a:rPr lang="zh-CN" altLang="en-US" dirty="0" smtClean="0"/>
              <a:t> </a:t>
            </a:r>
            <a:r>
              <a:rPr lang="en-US" altLang="zh-CN" dirty="0" smtClean="0"/>
              <a:t>links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highly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competent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0200D1"/>
                </a:solidFill>
              </a:rPr>
              <a:t>one-time short-range</a:t>
            </a:r>
            <a:r>
              <a:rPr lang="zh-CN" altLang="en-US" dirty="0" smtClean="0">
                <a:solidFill>
                  <a:srgbClr val="0200D1"/>
                </a:solidFill>
              </a:rPr>
              <a:t> </a:t>
            </a:r>
            <a:r>
              <a:rPr lang="en-US" altLang="zh-CN" dirty="0" smtClean="0">
                <a:solidFill>
                  <a:srgbClr val="0200D1"/>
                </a:solidFill>
              </a:rPr>
              <a:t>wireless</a:t>
            </a:r>
            <a:r>
              <a:rPr lang="zh-CN" altLang="en-US" dirty="0" smtClean="0">
                <a:solidFill>
                  <a:srgbClr val="0200D1"/>
                </a:solidFill>
              </a:rPr>
              <a:t> </a:t>
            </a:r>
            <a:r>
              <a:rPr lang="en-US" altLang="zh-CN" dirty="0" smtClean="0">
                <a:solidFill>
                  <a:srgbClr val="0200D1"/>
                </a:solidFill>
              </a:rPr>
              <a:t>communications</a:t>
            </a:r>
            <a:r>
              <a:rPr lang="en-US" altLang="zh-CN" dirty="0" smtClean="0"/>
              <a:t>.</a:t>
            </a:r>
          </a:p>
          <a:p>
            <a:r>
              <a:rPr lang="en-US" altLang="zh-CN" dirty="0" smtClean="0"/>
              <a:t>Compared with Radio Frequency (RF) techniques </a:t>
            </a:r>
          </a:p>
          <a:p>
            <a:pPr lvl="1"/>
            <a:r>
              <a:rPr lang="en-US" altLang="zh-CN" b="1" dirty="0" smtClean="0">
                <a:solidFill>
                  <a:srgbClr val="FF0000"/>
                </a:solidFill>
              </a:rPr>
              <a:t>Highly available:</a:t>
            </a:r>
            <a:r>
              <a:rPr lang="en-US" altLang="zh-CN" dirty="0" smtClean="0">
                <a:solidFill>
                  <a:srgbClr val="FF0000"/>
                </a:solidFill>
              </a:rPr>
              <a:t>  </a:t>
            </a:r>
            <a:r>
              <a:rPr lang="en-US" altLang="zh-CN" sz="2200" dirty="0" smtClean="0"/>
              <a:t>A </a:t>
            </a:r>
            <a:r>
              <a:rPr lang="en-US" altLang="zh-CN" sz="2200" dirty="0" err="1" smtClean="0"/>
              <a:t>smartphone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has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a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screen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and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camera</a:t>
            </a:r>
          </a:p>
          <a:p>
            <a:pPr lvl="1"/>
            <a:r>
              <a:rPr lang="en-US" altLang="zh-CN" b="1" dirty="0" smtClean="0">
                <a:solidFill>
                  <a:srgbClr val="FF0000"/>
                </a:solidFill>
              </a:rPr>
              <a:t>Direct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secure: </a:t>
            </a:r>
            <a:r>
              <a:rPr lang="en-US" altLang="zh-CN" sz="2400" dirty="0" smtClean="0">
                <a:solidFill>
                  <a:srgbClr val="FF0000"/>
                </a:solidFill>
              </a:rPr>
              <a:t> </a:t>
            </a:r>
            <a:r>
              <a:rPr lang="en-US" altLang="zh-CN" sz="2200" dirty="0" smtClean="0"/>
              <a:t>No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need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to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do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authentication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process</a:t>
            </a:r>
          </a:p>
          <a:p>
            <a:pPr lvl="1"/>
            <a:r>
              <a:rPr lang="en-US" altLang="zh-CN" b="1" dirty="0" smtClean="0">
                <a:solidFill>
                  <a:srgbClr val="FF0000"/>
                </a:solidFill>
              </a:rPr>
              <a:t>Infrastructure-less:</a:t>
            </a:r>
            <a:r>
              <a:rPr lang="en-US" altLang="zh-CN" b="1" dirty="0" smtClean="0">
                <a:solidFill>
                  <a:srgbClr val="0200D1"/>
                </a:solidFill>
              </a:rPr>
              <a:t>  </a:t>
            </a:r>
            <a:r>
              <a:rPr lang="en-US" altLang="zh-CN" sz="2200" dirty="0" smtClean="0"/>
              <a:t>No dependency on </a:t>
            </a:r>
            <a:r>
              <a:rPr lang="en-US" altLang="zh-CN" sz="2200" dirty="0" err="1" smtClean="0"/>
              <a:t>WiFi</a:t>
            </a:r>
            <a:r>
              <a:rPr lang="en-US" altLang="zh-CN" sz="2200" dirty="0" smtClean="0"/>
              <a:t> or cellular networks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3</a:t>
            </a:fld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76607" y="3860802"/>
            <a:ext cx="8814991" cy="2692400"/>
            <a:chOff x="329004" y="3945467"/>
            <a:chExt cx="8814991" cy="2692400"/>
          </a:xfrm>
        </p:grpSpPr>
        <p:grpSp>
          <p:nvGrpSpPr>
            <p:cNvPr id="11" name="组合 10"/>
            <p:cNvGrpSpPr/>
            <p:nvPr/>
          </p:nvGrpSpPr>
          <p:grpSpPr>
            <a:xfrm>
              <a:off x="329004" y="3945467"/>
              <a:ext cx="8814991" cy="2692400"/>
              <a:chOff x="329004" y="3945467"/>
              <a:chExt cx="8814991" cy="2692400"/>
            </a:xfrm>
          </p:grpSpPr>
          <p:pic>
            <p:nvPicPr>
              <p:cNvPr id="7" name="图片 6" descr="th (1)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29004" y="3945467"/>
                <a:ext cx="5682337" cy="2692400"/>
              </a:xfrm>
              <a:prstGeom prst="rect">
                <a:avLst/>
              </a:prstGeom>
            </p:spPr>
          </p:pic>
          <p:sp>
            <p:nvSpPr>
              <p:cNvPr id="8" name="矩形 7"/>
              <p:cNvSpPr/>
              <p:nvPr/>
            </p:nvSpPr>
            <p:spPr>
              <a:xfrm>
                <a:off x="6299194" y="4933626"/>
                <a:ext cx="2844801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zh-CN" sz="2400" b="1" dirty="0" smtClean="0">
                    <a:ln w="11430"/>
                    <a:solidFill>
                      <a:srgbClr val="FF0000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When you are here!</a:t>
                </a:r>
                <a:endParaRPr lang="zh-CN" altLang="en-US" sz="2400" b="1" dirty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左箭头 8"/>
            <p:cNvSpPr/>
            <p:nvPr/>
          </p:nvSpPr>
          <p:spPr>
            <a:xfrm>
              <a:off x="6011324" y="4886689"/>
              <a:ext cx="355600" cy="572912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Implementation</a:t>
            </a:r>
            <a:endParaRPr kumimoji="1" lang="zh-CN" altLang="en-US" dirty="0"/>
          </a:p>
        </p:txBody>
      </p:sp>
      <p:pic>
        <p:nvPicPr>
          <p:cNvPr id="10" name="Mac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4586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Pros and Cons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7286" y="1203572"/>
            <a:ext cx="8609428" cy="5261317"/>
          </a:xfrm>
        </p:spPr>
        <p:txBody>
          <a:bodyPr/>
          <a:lstStyle/>
          <a:p>
            <a:r>
              <a:rPr lang="en-US" altLang="zh-CN" dirty="0" smtClean="0"/>
              <a:t>VLC over screen-camera links is </a:t>
            </a:r>
            <a:r>
              <a:rPr lang="en-US" altLang="zh-CN" b="1" dirty="0" smtClean="0">
                <a:solidFill>
                  <a:srgbClr val="FF0000"/>
                </a:solidFill>
              </a:rPr>
              <a:t>challenging</a:t>
            </a:r>
            <a:r>
              <a:rPr lang="en-US" altLang="zh-CN" i="1" dirty="0" smtClean="0"/>
              <a:t>.</a:t>
            </a:r>
          </a:p>
          <a:p>
            <a:pPr lvl="1"/>
            <a:r>
              <a:rPr lang="en-US" altLang="zh-CN" b="1" dirty="0" smtClean="0">
                <a:solidFill>
                  <a:srgbClr val="0200D1"/>
                </a:solidFill>
              </a:rPr>
              <a:t>Smartphone limitations</a:t>
            </a:r>
            <a:r>
              <a:rPr lang="en-US" altLang="zh-CN" dirty="0" smtClean="0">
                <a:solidFill>
                  <a:srgbClr val="0200D1"/>
                </a:solidFill>
              </a:rPr>
              <a:t> </a:t>
            </a:r>
            <a:r>
              <a:rPr lang="en-US" altLang="zh-CN" dirty="0" smtClean="0"/>
              <a:t>and </a:t>
            </a:r>
            <a:r>
              <a:rPr lang="en-US" altLang="zh-CN" b="1" dirty="0" smtClean="0">
                <a:solidFill>
                  <a:srgbClr val="0200D1"/>
                </a:solidFill>
              </a:rPr>
              <a:t>user behavior uncertainty </a:t>
            </a:r>
            <a:r>
              <a:rPr lang="en-US" altLang="zh-CN" dirty="0" smtClean="0"/>
              <a:t>seriously hinder the transmission quality.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11" name="Picture 4" descr="http://cdn.meme.li/instances/500x/35829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4252" y="2503353"/>
            <a:ext cx="4298015" cy="38768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Smartphone Limitations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5</a:t>
            </a:fld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721575" y="3616623"/>
            <a:ext cx="2696496" cy="2523067"/>
            <a:chOff x="467580" y="3819823"/>
            <a:chExt cx="2696496" cy="2523067"/>
          </a:xfrm>
        </p:grpSpPr>
        <p:sp>
          <p:nvSpPr>
            <p:cNvPr id="5" name="文本框 3"/>
            <p:cNvSpPr txBox="1"/>
            <p:nvPr/>
          </p:nvSpPr>
          <p:spPr>
            <a:xfrm>
              <a:off x="467580" y="3819823"/>
              <a:ext cx="25616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0200D1"/>
                  </a:solidFill>
                </a:rPr>
                <a:t>Low </a:t>
              </a:r>
              <a:r>
                <a:rPr lang="en-US" altLang="zh-CN" b="1" dirty="0">
                  <a:solidFill>
                    <a:srgbClr val="0200D1"/>
                  </a:solidFill>
                </a:rPr>
                <a:t>b</a:t>
              </a:r>
              <a:r>
                <a:rPr lang="en-US" altLang="zh-CN" b="1" dirty="0" smtClean="0">
                  <a:solidFill>
                    <a:srgbClr val="0200D1"/>
                  </a:solidFill>
                </a:rPr>
                <a:t>order performance</a:t>
              </a:r>
            </a:p>
            <a:p>
              <a:pPr algn="ctr"/>
              <a:r>
                <a:rPr lang="en-US" altLang="zh-CN" dirty="0" smtClean="0">
                  <a:solidFill>
                    <a:srgbClr val="0200D1"/>
                  </a:solidFill>
                </a:rPr>
                <a:t>(</a:t>
              </a:r>
              <a:r>
                <a:rPr lang="en-US" altLang="zh-CN" dirty="0" err="1" smtClean="0">
                  <a:solidFill>
                    <a:srgbClr val="0200D1"/>
                  </a:solidFill>
                </a:rPr>
                <a:t>vignetting</a:t>
              </a:r>
              <a:r>
                <a:rPr lang="en-US" altLang="zh-CN" dirty="0" smtClean="0">
                  <a:solidFill>
                    <a:srgbClr val="0200D1"/>
                  </a:solidFill>
                </a:rPr>
                <a:t>)</a:t>
              </a:r>
              <a:endParaRPr lang="zh-CN" altLang="en-US" dirty="0">
                <a:solidFill>
                  <a:srgbClr val="0200D1"/>
                </a:solidFill>
              </a:endParaRPr>
            </a:p>
          </p:txBody>
        </p:sp>
        <p:pic>
          <p:nvPicPr>
            <p:cNvPr id="6" name="Picture 2" descr="http://www.ptgui.com/images/vigntutorial/vignetting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18" y="4570719"/>
              <a:ext cx="2662058" cy="17721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424982" y="1154847"/>
            <a:ext cx="2850383" cy="2117655"/>
            <a:chOff x="424982" y="1154847"/>
            <a:chExt cx="2850383" cy="2117655"/>
          </a:xfrm>
        </p:grpSpPr>
        <p:sp>
          <p:nvSpPr>
            <p:cNvPr id="7" name="文本框 4"/>
            <p:cNvSpPr txBox="1"/>
            <p:nvPr/>
          </p:nvSpPr>
          <p:spPr>
            <a:xfrm>
              <a:off x="1035855" y="1154847"/>
              <a:ext cx="1865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200D1"/>
                  </a:solidFill>
                </a:rPr>
                <a:t>Lens distortions</a:t>
              </a:r>
              <a:endParaRPr lang="zh-CN" altLang="en-US" sz="2000" b="1" dirty="0" smtClean="0">
                <a:solidFill>
                  <a:srgbClr val="0200D1"/>
                </a:solidFill>
              </a:endParaRPr>
            </a:p>
          </p:txBody>
        </p:sp>
        <p:pic>
          <p:nvPicPr>
            <p:cNvPr id="8" name="Picture 2" descr="http://dslrfilmschool.com/wp-content/uploads/2013/01/Lens-Distor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982" y="1562272"/>
              <a:ext cx="2850383" cy="171023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文本框 1"/>
          <p:cNvSpPr txBox="1"/>
          <p:nvPr/>
        </p:nvSpPr>
        <p:spPr>
          <a:xfrm>
            <a:off x="3996270" y="3658657"/>
            <a:ext cx="4944534" cy="237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000" b="1" dirty="0" smtClean="0">
                <a:solidFill>
                  <a:srgbClr val="0200D1"/>
                </a:solidFill>
              </a:rPr>
              <a:t>Color issues:</a:t>
            </a:r>
            <a:endParaRPr lang="en-US" altLang="zh-CN" sz="2000" b="1" dirty="0" smtClean="0">
              <a:solidFill>
                <a:srgbClr val="0200D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zh-CN" sz="2000" dirty="0" smtClean="0"/>
              <a:t>Color </a:t>
            </a:r>
            <a:r>
              <a:rPr lang="en-US" altLang="zh-CN" sz="2000" dirty="0"/>
              <a:t>inaccuracies,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000" dirty="0"/>
              <a:t>Different color processing </a:t>
            </a:r>
            <a:r>
              <a:rPr lang="en-US" altLang="zh-CN" sz="2000" dirty="0" smtClean="0"/>
              <a:t>mechanisms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en-US" altLang="zh-CN" sz="2000" b="1" dirty="0" smtClean="0">
                <a:solidFill>
                  <a:srgbClr val="0200D1"/>
                </a:solidFill>
              </a:rPr>
              <a:t>Limited resources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000" dirty="0" smtClean="0"/>
              <a:t>Limited computing ability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000" dirty="0" smtClean="0"/>
              <a:t>Low battery capacity</a:t>
            </a:r>
          </a:p>
          <a:p>
            <a:r>
              <a:rPr lang="en-US" altLang="zh-CN" sz="2000" dirty="0" smtClean="0"/>
              <a:t>…</a:t>
            </a:r>
            <a:endParaRPr lang="zh-CN" altLang="en-US" sz="2000" dirty="0"/>
          </a:p>
        </p:txBody>
      </p:sp>
      <p:grpSp>
        <p:nvGrpSpPr>
          <p:cNvPr id="14" name="组合 13"/>
          <p:cNvGrpSpPr/>
          <p:nvPr/>
        </p:nvGrpSpPr>
        <p:grpSpPr>
          <a:xfrm>
            <a:off x="3936409" y="1170236"/>
            <a:ext cx="4902789" cy="1996298"/>
            <a:chOff x="3936409" y="1170236"/>
            <a:chExt cx="4902789" cy="1996298"/>
          </a:xfrm>
        </p:grpSpPr>
        <p:sp>
          <p:nvSpPr>
            <p:cNvPr id="9" name="文本框 7"/>
            <p:cNvSpPr txBox="1"/>
            <p:nvPr/>
          </p:nvSpPr>
          <p:spPr>
            <a:xfrm>
              <a:off x="5447269" y="1170236"/>
              <a:ext cx="1577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200D1"/>
                  </a:solidFill>
                </a:rPr>
                <a:t>Rolling shutter</a:t>
              </a:r>
              <a:endParaRPr lang="zh-CN" altLang="en-US" b="1" dirty="0">
                <a:solidFill>
                  <a:srgbClr val="0200D1"/>
                </a:solidFill>
              </a:endParaRPr>
            </a:p>
          </p:txBody>
        </p:sp>
        <p:pic>
          <p:nvPicPr>
            <p:cNvPr id="10" name="图片 9" descr="Rolling-Shutter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36409" y="1534503"/>
              <a:ext cx="2865981" cy="1617568"/>
            </a:xfrm>
            <a:prstGeom prst="rect">
              <a:avLst/>
            </a:prstGeom>
          </p:spPr>
        </p:pic>
        <p:pic>
          <p:nvPicPr>
            <p:cNvPr id="12" name="图片 11" descr="800px-Lightning_rolling_shutter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11998" y="1658346"/>
              <a:ext cx="1727200" cy="150818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User Behavior Uncertainty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7286" y="1280156"/>
            <a:ext cx="8609428" cy="1412244"/>
          </a:xfrm>
        </p:spPr>
        <p:txBody>
          <a:bodyPr/>
          <a:lstStyle/>
          <a:p>
            <a:r>
              <a:rPr lang="en-US" altLang="zh-CN" dirty="0" smtClean="0"/>
              <a:t>Users behave differently when shooting pictures</a:t>
            </a:r>
          </a:p>
          <a:p>
            <a:pPr lvl="1"/>
            <a:r>
              <a:rPr lang="en-US" altLang="zh-CN" sz="2800" dirty="0" smtClean="0">
                <a:solidFill>
                  <a:srgbClr val="0200D1"/>
                </a:solidFill>
              </a:rPr>
              <a:t>Unsuitable capture positions</a:t>
            </a:r>
          </a:p>
          <a:p>
            <a:pPr lvl="1"/>
            <a:r>
              <a:rPr lang="en-US" altLang="zh-CN" sz="2800" dirty="0" smtClean="0">
                <a:solidFill>
                  <a:srgbClr val="0200D1"/>
                </a:solidFill>
              </a:rPr>
              <a:t>Trembles</a:t>
            </a:r>
            <a:endParaRPr lang="zh-CN" altLang="en-US" sz="2800" dirty="0" smtClean="0">
              <a:solidFill>
                <a:srgbClr val="0200D1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7" name="图片 6" descr="20140826_22543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799"/>
          <a:stretch/>
        </p:blipFill>
        <p:spPr>
          <a:xfrm>
            <a:off x="5388342" y="3014129"/>
            <a:ext cx="2795981" cy="2706028"/>
          </a:xfrm>
          <a:prstGeom prst="rect">
            <a:avLst/>
          </a:prstGeom>
        </p:spPr>
      </p:pic>
      <p:pic>
        <p:nvPicPr>
          <p:cNvPr id="8" name="图片 7" descr="20140826_22550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9" r="26818" b="2442"/>
          <a:stretch/>
        </p:blipFill>
        <p:spPr>
          <a:xfrm>
            <a:off x="987795" y="2989602"/>
            <a:ext cx="2799610" cy="271362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03843" y="5967511"/>
            <a:ext cx="3687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2000" b="1" dirty="0" smtClean="0">
                <a:solidFill>
                  <a:srgbClr val="FF0000"/>
                </a:solidFill>
              </a:rPr>
              <a:t>Distorted or incomplete 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pictures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4270" y="5967511"/>
            <a:ext cx="3886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2000" b="1" dirty="0" smtClean="0">
                <a:solidFill>
                  <a:srgbClr val="FF0000"/>
                </a:solidFill>
              </a:rPr>
              <a:t>Several sequential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blurred pictures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Challenges and Its Solution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b="1" i="1" dirty="0" smtClean="0"/>
              <a:t>Challenges</a:t>
            </a:r>
          </a:p>
          <a:p>
            <a:pPr lvl="1"/>
            <a:r>
              <a:rPr lang="en-US" altLang="zh-CN" b="1" dirty="0" smtClean="0">
                <a:solidFill>
                  <a:srgbClr val="0200D1"/>
                </a:solidFill>
              </a:rPr>
              <a:t>The locality </a:t>
            </a:r>
            <a:r>
              <a:rPr lang="en-US" altLang="zh-CN" b="1" dirty="0" smtClean="0">
                <a:solidFill>
                  <a:srgbClr val="0200D1"/>
                </a:solidFill>
              </a:rPr>
              <a:t>problem:  </a:t>
            </a:r>
            <a:r>
              <a:rPr lang="en-US" altLang="zh-CN" sz="2400" dirty="0" smtClean="0"/>
              <a:t>For an image with </a:t>
            </a:r>
            <a:r>
              <a:rPr lang="en-US" altLang="zh-CN" sz="2400" dirty="0" smtClean="0">
                <a:solidFill>
                  <a:srgbClr val="FF0000"/>
                </a:solidFill>
              </a:rPr>
              <a:t>uniform features</a:t>
            </a:r>
            <a:r>
              <a:rPr lang="en-US" altLang="zh-CN" sz="2400" dirty="0" smtClean="0"/>
              <a:t>, the close places in its captured image have similar features, while places far from each other present different features.</a:t>
            </a:r>
          </a:p>
          <a:p>
            <a:pPr lvl="1"/>
            <a:r>
              <a:rPr lang="en-US" altLang="zh-CN" b="1" dirty="0" smtClean="0">
                <a:solidFill>
                  <a:srgbClr val="0200D1"/>
                </a:solidFill>
              </a:rPr>
              <a:t> The partial unavailability </a:t>
            </a:r>
            <a:r>
              <a:rPr lang="en-US" altLang="zh-CN" b="1" dirty="0" smtClean="0">
                <a:solidFill>
                  <a:srgbClr val="0200D1"/>
                </a:solidFill>
              </a:rPr>
              <a:t>problem: </a:t>
            </a:r>
            <a:r>
              <a:rPr lang="en-US" altLang="zh-CN" sz="2400" dirty="0" smtClean="0">
                <a:solidFill>
                  <a:srgbClr val="FF0000"/>
                </a:solidFill>
              </a:rPr>
              <a:t>Unrecognizable parts of a frame </a:t>
            </a:r>
            <a:r>
              <a:rPr lang="en-US" altLang="zh-CN" sz="2400" dirty="0" smtClean="0"/>
              <a:t>caused by e.g., unsuitable shooting positions or </a:t>
            </a:r>
            <a:r>
              <a:rPr lang="en-US" altLang="zh-CN" sz="2400" dirty="0" smtClean="0">
                <a:solidFill>
                  <a:srgbClr val="FF0000"/>
                </a:solidFill>
              </a:rPr>
              <a:t>temporally sequential frames loss</a:t>
            </a:r>
            <a:r>
              <a:rPr lang="en-US" altLang="zh-CN" sz="2400" dirty="0" smtClean="0"/>
              <a:t> caused by e.g., trembles.</a:t>
            </a:r>
          </a:p>
          <a:p>
            <a:pPr lvl="1"/>
            <a:r>
              <a:rPr lang="en-US" altLang="zh-CN" b="1" dirty="0" smtClean="0">
                <a:solidFill>
                  <a:srgbClr val="0200D1"/>
                </a:solidFill>
              </a:rPr>
              <a:t>One-way communication</a:t>
            </a:r>
            <a:endParaRPr lang="en-US" altLang="zh-CN" b="1" dirty="0" smtClean="0">
              <a:solidFill>
                <a:srgbClr val="0200D1"/>
              </a:solidFill>
            </a:endParaRPr>
          </a:p>
          <a:p>
            <a:pPr lvl="2"/>
            <a:r>
              <a:rPr lang="en-US" altLang="zh-CN" sz="2400" dirty="0" smtClean="0"/>
              <a:t>No feedback </a:t>
            </a:r>
            <a:r>
              <a:rPr lang="en-US" altLang="zh-CN" sz="2400" dirty="0" smtClean="0"/>
              <a:t>available during data transmission</a:t>
            </a:r>
            <a:endParaRPr lang="en-US" altLang="zh-CN" sz="2400" dirty="0" smtClean="0"/>
          </a:p>
          <a:p>
            <a:pPr lvl="2"/>
            <a:r>
              <a:rPr lang="en-US" altLang="zh-CN" sz="2400" dirty="0" smtClean="0"/>
              <a:t>Retransmitting data </a:t>
            </a:r>
            <a:r>
              <a:rPr lang="en-US" altLang="zh-CN" sz="2400" dirty="0" smtClean="0"/>
              <a:t>is expensive</a:t>
            </a:r>
          </a:p>
          <a:p>
            <a:r>
              <a:rPr lang="en-US" altLang="zh-CN" b="1" i="1" dirty="0" smtClean="0"/>
              <a:t>Solution</a:t>
            </a:r>
          </a:p>
          <a:p>
            <a:pPr lvl="1"/>
            <a:r>
              <a:rPr lang="en-US" altLang="zh-CN" b="1" dirty="0" smtClean="0">
                <a:solidFill>
                  <a:srgbClr val="0200D1"/>
                </a:solidFill>
              </a:rPr>
              <a:t>Reliability</a:t>
            </a:r>
            <a:r>
              <a:rPr lang="en-US" altLang="zh-CN" dirty="0" smtClean="0"/>
              <a:t> (correctness, integrity and ordering) </a:t>
            </a:r>
          </a:p>
          <a:p>
            <a:pPr lvl="1"/>
            <a:r>
              <a:rPr lang="en-US" altLang="zh-CN" b="1" dirty="0" smtClean="0">
                <a:solidFill>
                  <a:srgbClr val="FF0000"/>
                </a:solidFill>
              </a:rPr>
              <a:t>Enhancing reliability to boost the throughput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7066" y="2675467"/>
            <a:ext cx="8602133" cy="100647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Design Principles and Architecture</a:t>
            </a:r>
            <a:endParaRPr lang="zh-CN" alt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449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151" y="111902"/>
            <a:ext cx="8718869" cy="112605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Principles: </a:t>
            </a:r>
            <a:r>
              <a:rPr lang="en-US" altLang="zh-CN" sz="2800" dirty="0" smtClean="0"/>
              <a:t>High-Speed Reliable Transmission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Speed and </a:t>
            </a:r>
            <a:r>
              <a:rPr lang="en-US" altLang="zh-CN" dirty="0" smtClean="0"/>
              <a:t>reliability </a:t>
            </a:r>
            <a:r>
              <a:rPr lang="en-US" altLang="zh-CN" dirty="0" smtClean="0"/>
              <a:t>are two sides of a coin</a:t>
            </a:r>
          </a:p>
          <a:p>
            <a:pPr lvl="1"/>
            <a:r>
              <a:rPr lang="en-US" altLang="zh-CN" dirty="0" smtClean="0"/>
              <a:t>Enhancing reliability with a reasonable overhead</a:t>
            </a:r>
          </a:p>
          <a:p>
            <a:pPr>
              <a:spcBef>
                <a:spcPts val="2000"/>
              </a:spcBef>
            </a:pPr>
            <a:r>
              <a:rPr lang="en-US" altLang="zh-CN" dirty="0" smtClean="0"/>
              <a:t>Address </a:t>
            </a:r>
            <a:r>
              <a:rPr lang="en-US" altLang="zh-CN" dirty="0" smtClean="0">
                <a:solidFill>
                  <a:srgbClr val="FF0000"/>
                </a:solidFill>
              </a:rPr>
              <a:t>the locality and  partial </a:t>
            </a:r>
            <a:r>
              <a:rPr lang="en-US" altLang="zh-CN" dirty="0" smtClean="0">
                <a:solidFill>
                  <a:srgbClr val="FF0000"/>
                </a:solidFill>
              </a:rPr>
              <a:t>unavailability </a:t>
            </a:r>
            <a:r>
              <a:rPr lang="en-US" altLang="zh-CN" dirty="0" smtClean="0">
                <a:solidFill>
                  <a:srgbClr val="FF0000"/>
                </a:solidFill>
              </a:rPr>
              <a:t>problems</a:t>
            </a:r>
            <a:endParaRPr lang="en-US" altLang="zh-CN" dirty="0" smtClean="0"/>
          </a:p>
          <a:p>
            <a:pPr lvl="1"/>
            <a:r>
              <a:rPr lang="en-US" altLang="zh-CN" sz="2800" dirty="0" smtClean="0">
                <a:solidFill>
                  <a:srgbClr val="0200D1"/>
                </a:solidFill>
              </a:rPr>
              <a:t>A packet-frame-block tri-level structure</a:t>
            </a:r>
          </a:p>
          <a:p>
            <a:pPr lvl="2"/>
            <a:r>
              <a:rPr lang="en-US" altLang="zh-CN" sz="2400" dirty="0" smtClean="0"/>
              <a:t>Split each frame to independent “blocks” and aggregate sequential frames into independent “packets”</a:t>
            </a:r>
          </a:p>
          <a:p>
            <a:pPr lvl="1"/>
            <a:r>
              <a:rPr lang="en-US" altLang="zh-CN" sz="2800" dirty="0" smtClean="0">
                <a:solidFill>
                  <a:srgbClr val="0200D1"/>
                </a:solidFill>
              </a:rPr>
              <a:t>Different </a:t>
            </a:r>
            <a:r>
              <a:rPr lang="en-US" altLang="zh-CN" sz="2800" dirty="0" smtClean="0">
                <a:solidFill>
                  <a:srgbClr val="0200D1"/>
                </a:solidFill>
              </a:rPr>
              <a:t>error </a:t>
            </a:r>
            <a:r>
              <a:rPr lang="en-US" altLang="zh-CN" sz="2800" dirty="0" smtClean="0">
                <a:solidFill>
                  <a:srgbClr val="0200D1"/>
                </a:solidFill>
              </a:rPr>
              <a:t>correction techniques for three layers</a:t>
            </a:r>
          </a:p>
          <a:p>
            <a:pPr>
              <a:spcBef>
                <a:spcPts val="2000"/>
              </a:spcBef>
            </a:pPr>
            <a:r>
              <a:rPr lang="en-US" altLang="zh-CN" dirty="0" smtClean="0"/>
              <a:t>Work </a:t>
            </a:r>
            <a:r>
              <a:rPr lang="en-US" altLang="zh-CN" dirty="0" smtClean="0"/>
              <a:t>with the </a:t>
            </a:r>
            <a:r>
              <a:rPr lang="en-US" altLang="zh-CN" dirty="0" smtClean="0">
                <a:solidFill>
                  <a:srgbClr val="FF0000"/>
                </a:solidFill>
              </a:rPr>
              <a:t>limited</a:t>
            </a:r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computing resources </a:t>
            </a:r>
          </a:p>
          <a:p>
            <a:pPr lvl="1"/>
            <a:r>
              <a:rPr lang="en-US" altLang="zh-CN" sz="2800" dirty="0" smtClean="0">
                <a:solidFill>
                  <a:srgbClr val="0200D1"/>
                </a:solidFill>
              </a:rPr>
              <a:t>Adopt light-weight solutions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12835</TotalTime>
  <Words>1198</Words>
  <Application>Microsoft Office PowerPoint</Application>
  <PresentationFormat>全屏显示(4:3)</PresentationFormat>
  <Paragraphs>293</Paragraphs>
  <Slides>30</Slides>
  <Notes>4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1" baseType="lpstr">
      <vt:lpstr>Office 主题</vt:lpstr>
      <vt:lpstr>Enhancing Reliability to Boost the Throughput over Screen-Camera Links</vt:lpstr>
      <vt:lpstr>VLC over Screen-Camera Links</vt:lpstr>
      <vt:lpstr>Pros and Cons</vt:lpstr>
      <vt:lpstr>Pros and Cons</vt:lpstr>
      <vt:lpstr>Smartphone Limitations</vt:lpstr>
      <vt:lpstr>User Behavior Uncertainty</vt:lpstr>
      <vt:lpstr>Challenges and Its Solution</vt:lpstr>
      <vt:lpstr>Design Principles and Architecture</vt:lpstr>
      <vt:lpstr>Principles: High-Speed Reliable Transmission</vt:lpstr>
      <vt:lpstr>RDCode Architecture</vt:lpstr>
      <vt:lpstr>幻灯片 11</vt:lpstr>
      <vt:lpstr>Layout Design</vt:lpstr>
      <vt:lpstr>Symbol Extraction</vt:lpstr>
      <vt:lpstr>Symbol Extraction</vt:lpstr>
      <vt:lpstr>Symbol Extraction</vt:lpstr>
      <vt:lpstr>Symbol Extraction</vt:lpstr>
      <vt:lpstr>Symbol Extraction</vt:lpstr>
      <vt:lpstr>幻灯片 18</vt:lpstr>
      <vt:lpstr>Error Correction Techniques</vt:lpstr>
      <vt:lpstr>Error Correction Techniques</vt:lpstr>
      <vt:lpstr>Data Ordering</vt:lpstr>
      <vt:lpstr>RDCode Implementation</vt:lpstr>
      <vt:lpstr>RDCode Evaluation</vt:lpstr>
      <vt:lpstr>Evaluation</vt:lpstr>
      <vt:lpstr>Evaluation – Transmission Speed </vt:lpstr>
      <vt:lpstr>Evaluation – Capture Position</vt:lpstr>
      <vt:lpstr>Evaluation – Trembles</vt:lpstr>
      <vt:lpstr>Conclusions</vt:lpstr>
      <vt:lpstr>Thanks </vt:lpstr>
      <vt:lpstr>Implementation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Reliability to  Boost the Throughput over  Screen-Camera Links</dc:title>
  <dc:creator>王安然</dc:creator>
  <cp:lastModifiedBy>2014CB340304</cp:lastModifiedBy>
  <cp:revision>447</cp:revision>
  <dcterms:created xsi:type="dcterms:W3CDTF">2014-08-26T06:03:35Z</dcterms:created>
  <dcterms:modified xsi:type="dcterms:W3CDTF">2014-09-06T21:41:53Z</dcterms:modified>
</cp:coreProperties>
</file>