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476" r:id="rId2"/>
    <p:sldId id="536" r:id="rId3"/>
    <p:sldId id="537" r:id="rId4"/>
    <p:sldId id="517" r:id="rId5"/>
    <p:sldId id="510" r:id="rId6"/>
    <p:sldId id="512" r:id="rId7"/>
    <p:sldId id="533" r:id="rId8"/>
    <p:sldId id="529" r:id="rId9"/>
    <p:sldId id="524" r:id="rId10"/>
    <p:sldId id="473" r:id="rId11"/>
    <p:sldId id="507" r:id="rId12"/>
    <p:sldId id="523" r:id="rId13"/>
    <p:sldId id="559" r:id="rId14"/>
    <p:sldId id="552" r:id="rId15"/>
    <p:sldId id="554" r:id="rId16"/>
    <p:sldId id="557" r:id="rId17"/>
    <p:sldId id="558" r:id="rId18"/>
    <p:sldId id="560" r:id="rId19"/>
    <p:sldId id="518" r:id="rId20"/>
    <p:sldId id="516" r:id="rId21"/>
    <p:sldId id="566" r:id="rId22"/>
    <p:sldId id="551" r:id="rId23"/>
    <p:sldId id="526" r:id="rId24"/>
    <p:sldId id="541" r:id="rId25"/>
    <p:sldId id="514" r:id="rId26"/>
    <p:sldId id="542" r:id="rId27"/>
    <p:sldId id="532" r:id="rId28"/>
    <p:sldId id="539" r:id="rId29"/>
    <p:sldId id="544" r:id="rId30"/>
    <p:sldId id="561" r:id="rId31"/>
    <p:sldId id="562" r:id="rId32"/>
    <p:sldId id="563" r:id="rId33"/>
    <p:sldId id="519" r:id="rId34"/>
    <p:sldId id="522" r:id="rId35"/>
    <p:sldId id="545" r:id="rId36"/>
    <p:sldId id="520" r:id="rId37"/>
    <p:sldId id="564" r:id="rId38"/>
    <p:sldId id="535" r:id="rId39"/>
    <p:sldId id="546" r:id="rId40"/>
    <p:sldId id="547" r:id="rId41"/>
    <p:sldId id="548" r:id="rId42"/>
    <p:sldId id="549" r:id="rId43"/>
    <p:sldId id="511" r:id="rId44"/>
    <p:sldId id="465" r:id="rId45"/>
    <p:sldId id="295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FFFF"/>
    <a:srgbClr val="00CC99"/>
    <a:srgbClr val="339966"/>
    <a:srgbClr val="FF00FF"/>
    <a:srgbClr val="CC00CC"/>
    <a:srgbClr val="00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7070" autoAdjust="0"/>
  </p:normalViewPr>
  <p:slideViewPr>
    <p:cSldViewPr>
      <p:cViewPr>
        <p:scale>
          <a:sx n="75" d="100"/>
          <a:sy n="75" d="100"/>
        </p:scale>
        <p:origin x="-139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6D5C-12D0-4F3D-89CA-DB10597C21A4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5F84-BEC3-4081-872A-69871FDC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E8E5B-E44D-4015-9F32-C52E6F1D92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3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5F84-BEC3-4081-872A-69871FDC11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9F1-DBB2-4392-A8D1-A3CEA9EFF958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03F6-3A56-443C-8632-755F483E585E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F205-FA71-4D45-8E65-4AF97AF4B0ED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  <a:lvl2pPr>
              <a:defRPr sz="32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DE26-B7B8-4D0E-89DA-3635BB67119A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7DB8-E914-428F-AFFD-542CA8D8FB1B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CE4A-A553-46CC-BB45-42BDE2F44C92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79AA-DF68-4DBC-AB0A-036AF2C69C7F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EB85-0265-41EF-9715-DEE3D82BEA83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F28-0B26-4145-8C81-40BF804C721B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61B1-A293-4F6C-AE9A-B5BB4E4DD9E3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44A1-CDA4-4175-9A77-F4E0094F10E6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EEBD-4E0A-44B8-ABFD-9A6A3F9FDB60}" type="datetime1">
              <a:rPr lang="zh-CN" altLang="en-US" smtClean="0"/>
              <a:t>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ParCast: Soft Video Delivery in MIMO-OFDM WLANs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280920" cy="22346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</a:rPr>
              <a:t>Strata: Layered Coding </a:t>
            </a:r>
            <a:br>
              <a:rPr lang="en-US" dirty="0" smtClean="0">
                <a:solidFill>
                  <a:srgbClr val="006699"/>
                </a:solidFill>
              </a:rPr>
            </a:br>
            <a:r>
              <a:rPr lang="en-US" dirty="0" smtClean="0">
                <a:solidFill>
                  <a:srgbClr val="006699"/>
                </a:solidFill>
              </a:rPr>
              <a:t>for Scalable Visual Communication</a:t>
            </a:r>
            <a:endParaRPr lang="en-US" u="sng" dirty="0">
              <a:solidFill>
                <a:srgbClr val="006699"/>
              </a:solidFill>
            </a:endParaRPr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2241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Wenjun Hu    </a:t>
            </a:r>
            <a:r>
              <a:rPr lang="en-US" dirty="0" err="1" smtClean="0">
                <a:solidFill>
                  <a:srgbClr val="C00000"/>
                </a:solidFill>
              </a:rPr>
              <a:t>Jingshu</a:t>
            </a:r>
            <a:r>
              <a:rPr lang="en-US" dirty="0" smtClean="0">
                <a:solidFill>
                  <a:srgbClr val="C00000"/>
                </a:solidFill>
              </a:rPr>
              <a:t> Mao    </a:t>
            </a:r>
            <a:r>
              <a:rPr lang="en-US" dirty="0" err="1" smtClean="0">
                <a:solidFill>
                  <a:srgbClr val="C00000"/>
                </a:solidFill>
              </a:rPr>
              <a:t>Zihui</a:t>
            </a:r>
            <a:r>
              <a:rPr lang="en-US" dirty="0" smtClean="0">
                <a:solidFill>
                  <a:srgbClr val="C00000"/>
                </a:solidFill>
              </a:rPr>
              <a:t> Huang    </a:t>
            </a:r>
            <a:r>
              <a:rPr lang="en-US" dirty="0" err="1" smtClean="0">
                <a:solidFill>
                  <a:srgbClr val="C00000"/>
                </a:solidFill>
              </a:rPr>
              <a:t>Yiqing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Xue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Junfeng</a:t>
            </a:r>
            <a:r>
              <a:rPr lang="en-US" dirty="0" smtClean="0">
                <a:solidFill>
                  <a:srgbClr val="C00000"/>
                </a:solidFill>
              </a:rPr>
              <a:t> She   </a:t>
            </a:r>
            <a:r>
              <a:rPr lang="en-US" dirty="0" err="1" smtClean="0">
                <a:solidFill>
                  <a:srgbClr val="C00000"/>
                </a:solidFill>
              </a:rPr>
              <a:t>Kaigui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Bian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err="1" smtClean="0">
                <a:solidFill>
                  <a:srgbClr val="C00000"/>
                </a:solidFill>
              </a:rPr>
              <a:t>Guobin</a:t>
            </a:r>
            <a:r>
              <a:rPr lang="en-US" dirty="0" smtClean="0">
                <a:solidFill>
                  <a:srgbClr val="C00000"/>
                </a:solidFill>
              </a:rPr>
              <a:t> (Jacky) </a:t>
            </a:r>
            <a:r>
              <a:rPr lang="en-US" dirty="0" err="1" smtClean="0">
                <a:solidFill>
                  <a:srgbClr val="C00000"/>
                </a:solidFill>
              </a:rPr>
              <a:t>Shen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32" y="602128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ku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97152"/>
            <a:ext cx="1440160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869160"/>
            <a:ext cx="1536700" cy="153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157192"/>
            <a:ext cx="2352451" cy="6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rest of the talk…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Undersampled</a:t>
            </a:r>
            <a:r>
              <a:rPr lang="en-US" dirty="0" smtClean="0"/>
              <a:t> channel</a:t>
            </a:r>
          </a:p>
          <a:p>
            <a:r>
              <a:rPr lang="en-US" dirty="0" smtClean="0"/>
              <a:t>Strata design </a:t>
            </a:r>
            <a:endParaRPr lang="en-US" dirty="0"/>
          </a:p>
          <a:p>
            <a:r>
              <a:rPr lang="en-US" dirty="0" smtClean="0"/>
              <a:t>Strata performance</a:t>
            </a:r>
          </a:p>
          <a:p>
            <a:endParaRPr lang="en-US" dirty="0" smtClean="0"/>
          </a:p>
          <a:p>
            <a:r>
              <a:rPr lang="en-US" dirty="0" smtClean="0"/>
              <a:t>Focus on spatial, analogous for temporal</a:t>
            </a:r>
            <a:endParaRPr lang="en-US" dirty="0"/>
          </a:p>
          <a:p>
            <a:pPr lvl="1"/>
            <a:r>
              <a:rPr lang="en-US" dirty="0" smtClean="0"/>
              <a:t>See paper for temporal mixing, code design, and performance results</a:t>
            </a:r>
          </a:p>
        </p:txBody>
      </p:sp>
    </p:spTree>
    <p:extLst>
      <p:ext uri="{BB962C8B-B14F-4D97-AF65-F5344CB8AC3E}">
        <p14:creationId xmlns:p14="http://schemas.microsoft.com/office/powerpoint/2010/main" val="376743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Undersampled</a:t>
            </a:r>
            <a:r>
              <a:rPr lang="en-US" dirty="0" smtClean="0"/>
              <a:t> channel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err="1" smtClean="0"/>
              <a:t>undersampling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8" name="Content Placeholder 7" descr="WoverB1-no-fram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b="98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Captured at 28m    , enlarged</a:t>
            </a:r>
            <a:endParaRPr lang="en-US" dirty="0"/>
          </a:p>
        </p:txBody>
      </p:sp>
      <p:pic>
        <p:nvPicPr>
          <p:cNvPr id="9" name="Content Placeholder 8" descr="WoverB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/>
      </p:pic>
      <p:pic>
        <p:nvPicPr>
          <p:cNvPr id="3" name="Picture 2" descr="Wover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88" y="1916832"/>
            <a:ext cx="165100" cy="165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1772816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err="1" smtClean="0"/>
              <a:t>undersampling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theory, linear mixing of pixel colors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practice, messier…</a:t>
            </a:r>
          </a:p>
          <a:p>
            <a:pPr lvl="1"/>
            <a:r>
              <a:rPr lang="en-US" dirty="0" smtClean="0"/>
              <a:t>(Auto-)Focus, exposure, contrast</a:t>
            </a:r>
          </a:p>
          <a:p>
            <a:pPr lvl="1"/>
            <a:r>
              <a:rPr lang="en-US" dirty="0" smtClean="0"/>
              <a:t>Noise at block edges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pic>
        <p:nvPicPr>
          <p:cNvPr id="9" name="Picture 8" descr="spatialm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21" y="2420888"/>
            <a:ext cx="3898911" cy="12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mixing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04656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</a:t>
            </a:r>
            <a:r>
              <a:rPr lang="en-US" dirty="0" smtClean="0"/>
              <a:t>atterns of alternating squares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0" name="Picture 29" descr="tes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628800"/>
            <a:ext cx="1928813" cy="1928813"/>
          </a:xfrm>
          <a:prstGeom prst="rect">
            <a:avLst/>
          </a:prstGeom>
        </p:spPr>
      </p:pic>
      <p:pic>
        <p:nvPicPr>
          <p:cNvPr id="32" name="Picture 31" descr="tes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04443"/>
            <a:ext cx="1928813" cy="1928813"/>
          </a:xfrm>
          <a:prstGeom prst="rect">
            <a:avLst/>
          </a:prstGeom>
        </p:spPr>
      </p:pic>
      <p:pic>
        <p:nvPicPr>
          <p:cNvPr id="33" name="Picture 32" descr="test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19" y="3804443"/>
            <a:ext cx="1928813" cy="192881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403648" y="1628800"/>
            <a:ext cx="1928813" cy="1928813"/>
            <a:chOff x="1403648" y="2348880"/>
            <a:chExt cx="1928813" cy="1928813"/>
          </a:xfrm>
        </p:grpSpPr>
        <p:pic>
          <p:nvPicPr>
            <p:cNvPr id="4" name="Picture 3" descr="tes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348880"/>
              <a:ext cx="1928813" cy="1928813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19672" y="2564904"/>
              <a:ext cx="1512168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96136" y="1628800"/>
            <a:ext cx="1928813" cy="1928813"/>
            <a:chOff x="5796136" y="2348880"/>
            <a:chExt cx="1928813" cy="1928813"/>
          </a:xfrm>
        </p:grpSpPr>
        <p:pic>
          <p:nvPicPr>
            <p:cNvPr id="31" name="Picture 30" descr="test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348880"/>
              <a:ext cx="1928813" cy="1928813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940152" y="2492896"/>
              <a:ext cx="158417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46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mixing results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608"/>
            <a:ext cx="9144000" cy="49817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51720" y="5589240"/>
            <a:ext cx="720080" cy="720081"/>
            <a:chOff x="1403648" y="2348880"/>
            <a:chExt cx="1928813" cy="1928813"/>
          </a:xfrm>
        </p:grpSpPr>
        <p:pic>
          <p:nvPicPr>
            <p:cNvPr id="6" name="Picture 5" descr="tes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348880"/>
              <a:ext cx="1928813" cy="1928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19672" y="2564904"/>
              <a:ext cx="1512168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67944" y="5949280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st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87" y="5589240"/>
            <a:ext cx="704677" cy="704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04248" y="5589240"/>
            <a:ext cx="720080" cy="720080"/>
            <a:chOff x="5796136" y="2348880"/>
            <a:chExt cx="1928813" cy="1928813"/>
          </a:xfrm>
        </p:grpSpPr>
        <p:pic>
          <p:nvPicPr>
            <p:cNvPr id="12" name="Picture 11" descr="test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348880"/>
              <a:ext cx="1928813" cy="19288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40152" y="2492896"/>
              <a:ext cx="158417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tes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9" y="5589240"/>
            <a:ext cx="704677" cy="704677"/>
          </a:xfrm>
          <a:prstGeom prst="rect">
            <a:avLst/>
          </a:prstGeom>
        </p:spPr>
      </p:pic>
      <p:pic>
        <p:nvPicPr>
          <p:cNvPr id="15" name="Picture 14" descr="test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7383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mixing results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608"/>
            <a:ext cx="9144000" cy="49817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51720" y="5589240"/>
            <a:ext cx="720080" cy="720081"/>
            <a:chOff x="1403648" y="2348880"/>
            <a:chExt cx="1928813" cy="1928813"/>
          </a:xfrm>
        </p:grpSpPr>
        <p:pic>
          <p:nvPicPr>
            <p:cNvPr id="6" name="Picture 5" descr="tes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348880"/>
              <a:ext cx="1928813" cy="1928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19672" y="2564904"/>
              <a:ext cx="1512168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67944" y="5949280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st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87" y="5589240"/>
            <a:ext cx="704677" cy="704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04248" y="5589240"/>
            <a:ext cx="720080" cy="720080"/>
            <a:chOff x="5796136" y="2348880"/>
            <a:chExt cx="1928813" cy="1928813"/>
          </a:xfrm>
        </p:grpSpPr>
        <p:pic>
          <p:nvPicPr>
            <p:cNvPr id="12" name="Picture 11" descr="test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348880"/>
              <a:ext cx="1928813" cy="19288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40152" y="2492896"/>
              <a:ext cx="158417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tes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9" y="5589240"/>
            <a:ext cx="704677" cy="704677"/>
          </a:xfrm>
          <a:prstGeom prst="rect">
            <a:avLst/>
          </a:prstGeom>
        </p:spPr>
      </p:pic>
      <p:pic>
        <p:nvPicPr>
          <p:cNvPr id="15" name="Picture 14" descr="test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73837"/>
            <a:ext cx="720080" cy="7200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123728" y="1988840"/>
            <a:ext cx="4752528" cy="3024336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179512" y="1700808"/>
            <a:ext cx="4392488" cy="1800200"/>
          </a:xfrm>
          <a:prstGeom prst="wedgeRoundRectCallout">
            <a:avLst>
              <a:gd name="adj1" fmla="val 31425"/>
              <a:gd name="adj2" fmla="val 67987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 the same distance, close to linear color mixing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453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mixing results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608"/>
            <a:ext cx="9144000" cy="49817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51720" y="5589240"/>
            <a:ext cx="720080" cy="720081"/>
            <a:chOff x="1403648" y="2348880"/>
            <a:chExt cx="1928813" cy="1928813"/>
          </a:xfrm>
        </p:grpSpPr>
        <p:pic>
          <p:nvPicPr>
            <p:cNvPr id="6" name="Picture 5" descr="tes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348880"/>
              <a:ext cx="1928813" cy="1928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19672" y="2564904"/>
              <a:ext cx="1512168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67944" y="5949280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st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87" y="5589240"/>
            <a:ext cx="704677" cy="704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04248" y="5589240"/>
            <a:ext cx="720080" cy="720080"/>
            <a:chOff x="5796136" y="2348880"/>
            <a:chExt cx="1928813" cy="1928813"/>
          </a:xfrm>
        </p:grpSpPr>
        <p:pic>
          <p:nvPicPr>
            <p:cNvPr id="12" name="Picture 11" descr="test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348880"/>
              <a:ext cx="1928813" cy="19288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40152" y="2492896"/>
              <a:ext cx="158417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tes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9" y="5589240"/>
            <a:ext cx="704677" cy="704677"/>
          </a:xfrm>
          <a:prstGeom prst="rect">
            <a:avLst/>
          </a:prstGeom>
        </p:spPr>
      </p:pic>
      <p:pic>
        <p:nvPicPr>
          <p:cNvPr id="15" name="Picture 14" descr="test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73837"/>
            <a:ext cx="720080" cy="72008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59832" y="4509120"/>
            <a:ext cx="1224136" cy="648072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9952" y="3717032"/>
            <a:ext cx="1224136" cy="648072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2080" y="2852936"/>
            <a:ext cx="1224136" cy="648072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3528" y="1340768"/>
            <a:ext cx="4392488" cy="2160240"/>
          </a:xfrm>
          <a:prstGeom prst="wedgeRoundRectCallout">
            <a:avLst>
              <a:gd name="adj1" fmla="val 31425"/>
              <a:gd name="adj2" fmla="val 67987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Darker when further away </a:t>
            </a:r>
            <a:r>
              <a:rPr lang="en-US" sz="2800" dirty="0"/>
              <a:t>W</a:t>
            </a:r>
            <a:r>
              <a:rPr lang="en-US" sz="2800" dirty="0" smtClean="0"/>
              <a:t>hite is better preserved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938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mixing results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608"/>
            <a:ext cx="9144000" cy="49817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51720" y="5589240"/>
            <a:ext cx="720080" cy="720081"/>
            <a:chOff x="1403648" y="2348880"/>
            <a:chExt cx="1928813" cy="1928813"/>
          </a:xfrm>
        </p:grpSpPr>
        <p:pic>
          <p:nvPicPr>
            <p:cNvPr id="6" name="Picture 5" descr="tes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348880"/>
              <a:ext cx="1928813" cy="1928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19672" y="2564904"/>
              <a:ext cx="1512168" cy="1512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67944" y="5949280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st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87" y="5589240"/>
            <a:ext cx="704677" cy="704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04248" y="5589240"/>
            <a:ext cx="720080" cy="720080"/>
            <a:chOff x="5796136" y="2348880"/>
            <a:chExt cx="1928813" cy="1928813"/>
          </a:xfrm>
        </p:grpSpPr>
        <p:pic>
          <p:nvPicPr>
            <p:cNvPr id="12" name="Picture 11" descr="test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348880"/>
              <a:ext cx="1928813" cy="19288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40152" y="2492896"/>
              <a:ext cx="158417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tes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9" y="5589240"/>
            <a:ext cx="704677" cy="704677"/>
          </a:xfrm>
          <a:prstGeom prst="rect">
            <a:avLst/>
          </a:prstGeom>
        </p:spPr>
      </p:pic>
      <p:pic>
        <p:nvPicPr>
          <p:cNvPr id="15" name="Picture 14" descr="test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73837"/>
            <a:ext cx="720080" cy="7200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63688" y="4653136"/>
            <a:ext cx="1224136" cy="648072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59832" y="4509120"/>
            <a:ext cx="1224136" cy="648072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3528" y="2564904"/>
            <a:ext cx="3960440" cy="1440160"/>
          </a:xfrm>
          <a:prstGeom prst="wedgeRoundRectCallout">
            <a:avLst>
              <a:gd name="adj1" fmla="val 26028"/>
              <a:gd name="adj2" fmla="val 71514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Less </a:t>
            </a:r>
            <a:r>
              <a:rPr lang="en-US" sz="2800" dirty="0" err="1" smtClean="0"/>
              <a:t>grayscale</a:t>
            </a:r>
            <a:r>
              <a:rPr lang="en-US" sz="2800" dirty="0" smtClean="0"/>
              <a:t> difference</a:t>
            </a:r>
          </a:p>
          <a:p>
            <a:pPr algn="ctr"/>
            <a:r>
              <a:rPr lang="en-US" sz="2800" dirty="0"/>
              <a:t>i</a:t>
            </a:r>
            <a:r>
              <a:rPr lang="en-US" sz="2800" dirty="0" smtClean="0"/>
              <a:t>f minimal contrast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50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 Design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have seen these…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76" y="1844824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060848"/>
            <a:ext cx="3810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293096"/>
            <a:ext cx="387350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293096"/>
            <a:ext cx="4064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3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layers</a:t>
            </a:r>
          </a:p>
          <a:p>
            <a:pPr lvl="1"/>
            <a:r>
              <a:rPr lang="en-US" dirty="0" smtClean="0"/>
              <a:t>Black overall</a:t>
            </a:r>
          </a:p>
          <a:p>
            <a:pPr lvl="1"/>
            <a:r>
              <a:rPr lang="en-US" dirty="0" smtClean="0"/>
              <a:t>Also small blocks</a:t>
            </a:r>
          </a:p>
          <a:p>
            <a:endParaRPr lang="en-US" dirty="0" smtClean="0"/>
          </a:p>
          <a:p>
            <a:r>
              <a:rPr lang="en-US" dirty="0" smtClean="0"/>
              <a:t>Small white blocks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are interference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0" y="1916832"/>
            <a:ext cx="3672408" cy="3672408"/>
            <a:chOff x="4283968" y="1700808"/>
            <a:chExt cx="3672408" cy="3672408"/>
          </a:xfrm>
        </p:grpSpPr>
        <p:sp>
          <p:nvSpPr>
            <p:cNvPr id="4" name="Rectangle 3"/>
            <p:cNvSpPr/>
            <p:nvPr/>
          </p:nvSpPr>
          <p:spPr>
            <a:xfrm>
              <a:off x="4283968" y="1700808"/>
              <a:ext cx="3672408" cy="3672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88024" y="2132856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52120" y="2132856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4168" y="2564904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8024" y="2996952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4168" y="3429000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52120" y="2996952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0072" y="2564904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20072" y="2132856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20072" y="2996952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8024" y="2564904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84168" y="2132856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4168" y="2996952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20072" y="3429000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52120" y="3429000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8024" y="3429000"/>
              <a:ext cx="432048" cy="43204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45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SNR (like)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= # of small blocks of the intended color</a:t>
            </a:r>
          </a:p>
          <a:p>
            <a:r>
              <a:rPr lang="en-US" dirty="0" smtClean="0"/>
              <a:t>Noise = # of small blocks of other colors</a:t>
            </a:r>
          </a:p>
          <a:p>
            <a:pPr lvl="1"/>
            <a:r>
              <a:rPr lang="en-US" dirty="0" smtClean="0"/>
              <a:t>Both noise and interference</a:t>
            </a:r>
          </a:p>
          <a:p>
            <a:endParaRPr lang="en-US" smtClean="0"/>
          </a:p>
          <a:p>
            <a:r>
              <a:rPr lang="en-US" smtClean="0"/>
              <a:t>This </a:t>
            </a:r>
            <a:r>
              <a:rPr lang="en-US" dirty="0" smtClean="0"/>
              <a:t>actually reflects color mixing weights for monochrome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SNR (like)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SNR &gt; 1, the overall block carries at least 1 bit of information</a:t>
            </a:r>
          </a:p>
          <a:p>
            <a:pPr lvl="1"/>
            <a:r>
              <a:rPr lang="en-US" dirty="0" smtClean="0"/>
              <a:t>Its color can be determined</a:t>
            </a:r>
          </a:p>
          <a:p>
            <a:endParaRPr lang="en-US" dirty="0" smtClean="0"/>
          </a:p>
          <a:p>
            <a:r>
              <a:rPr lang="en-US" dirty="0" smtClean="0"/>
              <a:t>Key: Control noise/interference</a:t>
            </a:r>
          </a:p>
          <a:p>
            <a:pPr lvl="1"/>
            <a:r>
              <a:rPr lang="en-US" dirty="0" smtClean="0"/>
              <a:t>“Reserve” the color of some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r>
              <a:rPr lang="en-US" dirty="0" smtClean="0"/>
              <a:t>2-layer structure, with reserved block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220072" y="37890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Enhancement layer block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220072" y="3049796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Base layer block</a:t>
            </a:r>
            <a:endParaRPr lang="en-US" sz="3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5616" y="2492896"/>
            <a:ext cx="3744416" cy="3744416"/>
            <a:chOff x="467544" y="3356992"/>
            <a:chExt cx="2016224" cy="2016224"/>
          </a:xfrm>
        </p:grpSpPr>
        <p:sp>
          <p:nvSpPr>
            <p:cNvPr id="12" name="Rectangle 11"/>
            <p:cNvSpPr/>
            <p:nvPr/>
          </p:nvSpPr>
          <p:spPr>
            <a:xfrm>
              <a:off x="467544" y="3356993"/>
              <a:ext cx="2016224" cy="1977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544" y="4365104"/>
              <a:ext cx="2016224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1763688" y="3140968"/>
            <a:ext cx="1512168" cy="1584176"/>
          </a:xfrm>
          <a:prstGeom prst="ellipse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15616" y="2420888"/>
            <a:ext cx="3744416" cy="3816424"/>
          </a:xfrm>
          <a:prstGeom prst="rect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004048" y="3140968"/>
            <a:ext cx="43204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13113">
            <a:off x="3807486" y="3784124"/>
            <a:ext cx="1656184" cy="936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75656" y="5076472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Reserved block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716016" y="5176616"/>
            <a:ext cx="43204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04048" y="494116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Ensures black majority</a:t>
            </a:r>
          </a:p>
          <a:p>
            <a:pPr algn="ctr"/>
            <a:r>
              <a:rPr lang="en-US" sz="2800" dirty="0" smtClean="0"/>
              <a:t>Contiguous to mitigate issues in color mixing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88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0" grpId="0" animBg="1"/>
      <p:bldP spid="33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Harnessing additional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en-US" dirty="0" smtClean="0"/>
              <a:t>Bits from reserved block shape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2483768" y="2636912"/>
            <a:ext cx="2016224" cy="2016224"/>
            <a:chOff x="467544" y="3356992"/>
            <a:chExt cx="2016224" cy="2016224"/>
          </a:xfrm>
        </p:grpSpPr>
        <p:sp>
          <p:nvSpPr>
            <p:cNvPr id="5" name="Rectangle 4"/>
            <p:cNvSpPr/>
            <p:nvPr/>
          </p:nvSpPr>
          <p:spPr>
            <a:xfrm>
              <a:off x="467544" y="3356992"/>
              <a:ext cx="2016224" cy="1944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544" y="4365104"/>
              <a:ext cx="2016224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2636912"/>
            <a:ext cx="2016224" cy="2016224"/>
            <a:chOff x="467544" y="3356992"/>
            <a:chExt cx="2016224" cy="2016224"/>
          </a:xfrm>
        </p:grpSpPr>
        <p:sp>
          <p:nvSpPr>
            <p:cNvPr id="12" name="Rectangle 11"/>
            <p:cNvSpPr/>
            <p:nvPr/>
          </p:nvSpPr>
          <p:spPr>
            <a:xfrm>
              <a:off x="467544" y="3356992"/>
              <a:ext cx="2016224" cy="1944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544" y="4365104"/>
              <a:ext cx="2016224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4644009" y="2636911"/>
            <a:ext cx="2016224" cy="2016225"/>
            <a:chOff x="467544" y="3356992"/>
            <a:chExt cx="2016224" cy="2016225"/>
          </a:xfrm>
        </p:grpSpPr>
        <p:sp>
          <p:nvSpPr>
            <p:cNvPr id="18" name="Rectangle 17"/>
            <p:cNvSpPr/>
            <p:nvPr/>
          </p:nvSpPr>
          <p:spPr>
            <a:xfrm>
              <a:off x="467544" y="3356992"/>
              <a:ext cx="2016224" cy="1944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7544" y="4365104"/>
              <a:ext cx="2016224" cy="1008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6804248" y="2636912"/>
            <a:ext cx="2016224" cy="2016224"/>
            <a:chOff x="467544" y="3356992"/>
            <a:chExt cx="2016224" cy="2016224"/>
          </a:xfrm>
        </p:grpSpPr>
        <p:sp>
          <p:nvSpPr>
            <p:cNvPr id="24" name="Rectangle 23"/>
            <p:cNvSpPr/>
            <p:nvPr/>
          </p:nvSpPr>
          <p:spPr>
            <a:xfrm>
              <a:off x="467544" y="3356992"/>
              <a:ext cx="2016224" cy="1944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544" y="4365104"/>
              <a:ext cx="2016224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4797152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2 bits from 4 different positions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0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ered-spatial-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0768"/>
            <a:ext cx="5013176" cy="5013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2-layer code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1412776"/>
            <a:ext cx="2448272" cy="2448272"/>
          </a:xfrm>
          <a:prstGeom prst="rect">
            <a:avLst/>
          </a:prstGeom>
          <a:noFill/>
          <a:ln w="88900"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56176" y="232971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 layer block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292080" y="4869160"/>
            <a:ext cx="432048" cy="432048"/>
          </a:xfrm>
          <a:prstGeom prst="ellipse">
            <a:avLst/>
          </a:prstGeom>
          <a:noFill/>
          <a:ln w="88900"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8184" y="450912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Enhancement layer block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9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Recursively adding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684784"/>
          </a:xfrm>
        </p:spPr>
        <p:txBody>
          <a:bodyPr>
            <a:normAutofit/>
          </a:bodyPr>
          <a:lstStyle/>
          <a:p>
            <a:r>
              <a:rPr lang="en-US" dirty="0" smtClean="0"/>
              <a:t>Divide each enhancement block further</a:t>
            </a:r>
          </a:p>
          <a:p>
            <a:r>
              <a:rPr lang="en-US" dirty="0"/>
              <a:t>F</a:t>
            </a:r>
            <a:r>
              <a:rPr lang="en-US" dirty="0" smtClean="0"/>
              <a:t>ollow the same rule otherwise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508104" y="5283205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Enhancement layer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layer) block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580112" y="386104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Base layer </a:t>
            </a:r>
          </a:p>
          <a:p>
            <a:pPr algn="ctr"/>
            <a:r>
              <a:rPr lang="en-US" sz="3000" dirty="0" smtClean="0"/>
              <a:t>(2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layer) block</a:t>
            </a:r>
            <a:endParaRPr lang="en-US" sz="3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19672" y="2924944"/>
            <a:ext cx="3816424" cy="3744416"/>
            <a:chOff x="467544" y="3356992"/>
            <a:chExt cx="2016224" cy="2016224"/>
          </a:xfrm>
        </p:grpSpPr>
        <p:sp>
          <p:nvSpPr>
            <p:cNvPr id="12" name="Rectangle 11"/>
            <p:cNvSpPr/>
            <p:nvPr/>
          </p:nvSpPr>
          <p:spPr>
            <a:xfrm>
              <a:off x="467544" y="3356993"/>
              <a:ext cx="2016224" cy="1977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544" y="4365104"/>
              <a:ext cx="2016224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2339752" y="3573016"/>
            <a:ext cx="1512168" cy="1584176"/>
          </a:xfrm>
          <a:prstGeom prst="ellipse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55776" y="5157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Reserved block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389705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27784" y="414908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59832" y="414908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75856" y="389705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32240" y="2924944"/>
            <a:ext cx="864096" cy="9361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92280" y="5085184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1560" y="5272752"/>
            <a:ext cx="7992888" cy="1384995"/>
          </a:xfrm>
          <a:prstGeom prst="rect">
            <a:avLst/>
          </a:prstGeom>
          <a:solidFill>
            <a:srgbClr val="800000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  (In)Dependency between layers: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  structural, but not the information encoded </a:t>
            </a:r>
          </a:p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5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Harnessing more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smaller (third-layer) blocks in the reserved block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2879812" y="2816932"/>
            <a:ext cx="3528392" cy="3456384"/>
            <a:chOff x="467544" y="3356992"/>
            <a:chExt cx="2016224" cy="2016224"/>
          </a:xfrm>
        </p:grpSpPr>
        <p:sp>
          <p:nvSpPr>
            <p:cNvPr id="6" name="Rectangle 5"/>
            <p:cNvSpPr/>
            <p:nvPr/>
          </p:nvSpPr>
          <p:spPr>
            <a:xfrm>
              <a:off x="467544" y="3356992"/>
              <a:ext cx="2016224" cy="1944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44" y="4365104"/>
              <a:ext cx="2016224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5656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3861048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544" y="335699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131840" y="368102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47864" y="389705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2040" y="281693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8064" y="303295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32040" y="324898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8064" y="346500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2040" y="368102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48064" y="389705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32040" y="411307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48064" y="432910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32040" y="454512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48064" y="476114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32040" y="497717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48064" y="519319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32040" y="540922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48064" y="562524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32040" y="584126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48064" y="605729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03848" y="3825044"/>
            <a:ext cx="432048" cy="396044"/>
          </a:xfrm>
          <a:prstGeom prst="ellipse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04048" y="2924944"/>
            <a:ext cx="432048" cy="432048"/>
          </a:xfrm>
          <a:prstGeom prst="ellipse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Harnessing more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Doubles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third-layer capacity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further add </a:t>
            </a:r>
          </a:p>
          <a:p>
            <a:pPr marL="0" indent="0">
              <a:buNone/>
            </a:pPr>
            <a:r>
              <a:rPr lang="en-US" dirty="0" smtClean="0"/>
              <a:t>   fourth-layer blocks</a:t>
            </a:r>
          </a:p>
          <a:p>
            <a:endParaRPr lang="en-US" dirty="0"/>
          </a:p>
        </p:txBody>
      </p:sp>
      <p:pic>
        <p:nvPicPr>
          <p:cNvPr id="33" name="Picture 32" descr="three-layer-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6892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5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Reserved block size</a:t>
            </a:r>
          </a:p>
          <a:p>
            <a:pPr lvl="1"/>
            <a:r>
              <a:rPr lang="en-US" dirty="0" smtClean="0"/>
              <a:t>Efficiency </a:t>
            </a:r>
            <a:r>
              <a:rPr lang="en-US" dirty="0" err="1" smtClean="0"/>
              <a:t>vs</a:t>
            </a:r>
            <a:r>
              <a:rPr lang="en-US" dirty="0" smtClean="0"/>
              <a:t> accuracy tradeoff</a:t>
            </a:r>
          </a:p>
          <a:p>
            <a:pPr lvl="1"/>
            <a:r>
              <a:rPr lang="en-US" dirty="0" smtClean="0"/>
              <a:t>Need ½ when not knowing input statistics </a:t>
            </a:r>
            <a:endParaRPr lang="en-US" dirty="0"/>
          </a:p>
          <a:p>
            <a:r>
              <a:rPr lang="en-US" dirty="0" smtClean="0"/>
              <a:t>“Branching factor”</a:t>
            </a:r>
          </a:p>
          <a:p>
            <a:pPr lvl="1"/>
            <a:r>
              <a:rPr lang="en-US" dirty="0" smtClean="0"/>
              <a:t>Control of granularity</a:t>
            </a:r>
          </a:p>
          <a:p>
            <a:pPr lvl="1"/>
            <a:r>
              <a:rPr lang="en-US" dirty="0" smtClean="0"/>
              <a:t>16 offers a good tradeoff</a:t>
            </a:r>
          </a:p>
          <a:p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2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Smartphone cameras as “receivers”</a:t>
            </a:r>
            <a:endParaRPr lang="en-US" dirty="0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2935238" cy="19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04865"/>
            <a:ext cx="2214245" cy="295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6584">
            <a:off x="6550771" y="3000556"/>
            <a:ext cx="1773560" cy="3156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6288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987824" y="2060848"/>
            <a:ext cx="3456384" cy="3528392"/>
            <a:chOff x="5076056" y="2564904"/>
            <a:chExt cx="3456384" cy="3528392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5040052" y="2600908"/>
              <a:ext cx="3528392" cy="3456384"/>
              <a:chOff x="467544" y="3356992"/>
              <a:chExt cx="2016224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67544" y="3356992"/>
                <a:ext cx="2016224" cy="1944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7544" y="4365104"/>
                <a:ext cx="2016224" cy="100811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75656" y="3356992"/>
                <a:ext cx="504056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71600" y="3861048"/>
                <a:ext cx="504056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7544" y="3356992"/>
                <a:ext cx="504056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292080" y="346500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8104" y="368102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92280" y="26009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8304" y="281693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92280" y="303295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08304" y="32489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2280" y="346500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08304" y="368102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92280" y="389705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08304" y="411307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92280" y="432910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08304" y="454512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92280" y="476114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08304" y="49771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92280" y="519319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08304" y="540922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92280" y="562524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08304" y="584126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97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US" dirty="0" smtClean="0"/>
              <a:t>Divide into blocks</a:t>
            </a:r>
          </a:p>
          <a:p>
            <a:pPr lvl="1"/>
            <a:r>
              <a:rPr lang="en-US" dirty="0" smtClean="0"/>
              <a:t>Start with Layer 1</a:t>
            </a:r>
          </a:p>
          <a:p>
            <a:r>
              <a:rPr lang="en-US" dirty="0" smtClean="0"/>
              <a:t>Determine per-block colors</a:t>
            </a:r>
          </a:p>
          <a:p>
            <a:pPr lvl="1"/>
            <a:r>
              <a:rPr lang="en-US" dirty="0" smtClean="0"/>
              <a:t>11 blacks, 5 whites</a:t>
            </a:r>
          </a:p>
          <a:p>
            <a:r>
              <a:rPr lang="en-US" dirty="0" smtClean="0"/>
              <a:t>Majority gives overall block color (black) 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076056" y="2564904"/>
            <a:ext cx="3456384" cy="3528392"/>
            <a:chOff x="5076056" y="2564904"/>
            <a:chExt cx="3456384" cy="3528392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5040052" y="2600908"/>
              <a:ext cx="3528392" cy="3456384"/>
              <a:chOff x="467544" y="3356992"/>
              <a:chExt cx="2016224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67544" y="3356992"/>
                <a:ext cx="2016224" cy="1944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7544" y="4365104"/>
                <a:ext cx="2016224" cy="100811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75656" y="3356992"/>
                <a:ext cx="504056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71600" y="3861048"/>
                <a:ext cx="504056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7544" y="3356992"/>
                <a:ext cx="504056" cy="504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292080" y="346500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8104" y="368102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92280" y="26009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8304" y="281693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92280" y="303295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08304" y="32489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2280" y="346500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08304" y="368102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92280" y="389705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08304" y="411307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92280" y="432910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08304" y="454512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92280" y="476114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08304" y="49771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92280" y="519319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08304" y="540922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92280" y="562524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08304" y="584126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>
            <a:endCxn id="6" idx="2"/>
          </p:cNvCxnSpPr>
          <p:nvPr/>
        </p:nvCxnSpPr>
        <p:spPr>
          <a:xfrm>
            <a:off x="5076056" y="4293096"/>
            <a:ext cx="3456384" cy="36004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76056" y="5193196"/>
            <a:ext cx="3456384" cy="36004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76056" y="3429000"/>
            <a:ext cx="3456384" cy="36004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04248" y="2564904"/>
            <a:ext cx="0" cy="3528392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40152" y="2564904"/>
            <a:ext cx="0" cy="3528392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40352" y="2564904"/>
            <a:ext cx="0" cy="3528392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6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r>
              <a:rPr lang="en-US" dirty="0" smtClean="0"/>
              <a:t>Continue with finer blocks</a:t>
            </a:r>
          </a:p>
          <a:p>
            <a:r>
              <a:rPr lang="en-US" dirty="0" smtClean="0"/>
              <a:t>Stop if can’t divide further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4978331" y="2950661"/>
            <a:ext cx="3528392" cy="33329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04148" y="3753036"/>
            <a:ext cx="3528392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31151" y="4626133"/>
            <a:ext cx="882098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067055" y="5508231"/>
            <a:ext cx="882098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2280" y="288894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08304" y="310496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2280" y="332098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08304" y="353701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92280" y="37530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08304" y="396906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92280" y="418508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08304" y="440110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92280" y="461713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08304" y="483315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92280" y="504918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08304" y="526520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92280" y="548122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08304" y="569725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92280" y="591327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08304" y="612930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076056" y="3717032"/>
            <a:ext cx="864096" cy="900100"/>
            <a:chOff x="5076056" y="3429000"/>
            <a:chExt cx="864096" cy="900100"/>
          </a:xfrm>
        </p:grpSpPr>
        <p:sp>
          <p:nvSpPr>
            <p:cNvPr id="7" name="Rectangle 6"/>
            <p:cNvSpPr/>
            <p:nvPr/>
          </p:nvSpPr>
          <p:spPr>
            <a:xfrm rot="16200000">
              <a:off x="5067055" y="3456003"/>
              <a:ext cx="882098" cy="8640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2080" y="346500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8104" y="368102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076056" y="4077072"/>
              <a:ext cx="864096" cy="0"/>
            </a:xfrm>
            <a:prstGeom prst="line">
              <a:avLst/>
            </a:prstGeom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076056" y="3645024"/>
              <a:ext cx="864096" cy="0"/>
            </a:xfrm>
            <a:prstGeom prst="line">
              <a:avLst/>
            </a:prstGeom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7" idx="1"/>
            </p:cNvCxnSpPr>
            <p:nvPr/>
          </p:nvCxnSpPr>
          <p:spPr>
            <a:xfrm>
              <a:off x="5508104" y="3447002"/>
              <a:ext cx="0" cy="882098"/>
            </a:xfrm>
            <a:prstGeom prst="line">
              <a:avLst/>
            </a:prstGeom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92080" y="3429000"/>
              <a:ext cx="0" cy="864096"/>
            </a:xfrm>
            <a:prstGeom prst="line">
              <a:avLst/>
            </a:prstGeom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076056" y="3861048"/>
              <a:ext cx="864096" cy="0"/>
            </a:xfrm>
            <a:prstGeom prst="line">
              <a:avLst/>
            </a:prstGeom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24128" y="3429000"/>
              <a:ext cx="0" cy="882098"/>
            </a:xfrm>
            <a:prstGeom prst="line">
              <a:avLst/>
            </a:prstGeom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4716016" y="3429000"/>
            <a:ext cx="1512168" cy="1584176"/>
          </a:xfrm>
          <a:prstGeom prst="ellipse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1348950" y="3183203"/>
            <a:ext cx="2917709" cy="2952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69722" y="3212976"/>
            <a:ext cx="738082" cy="72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807804" y="3938595"/>
            <a:ext cx="738082" cy="714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1331640" y="5373216"/>
            <a:ext cx="2952328" cy="0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331640" y="3933056"/>
            <a:ext cx="2952328" cy="0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4" idx="3"/>
            <a:endCxn id="54" idx="1"/>
          </p:cNvCxnSpPr>
          <p:nvPr/>
        </p:nvCxnSpPr>
        <p:spPr>
          <a:xfrm>
            <a:off x="2807804" y="3200513"/>
            <a:ext cx="0" cy="2917709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051720" y="3212976"/>
            <a:ext cx="0" cy="2880320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31640" y="4653136"/>
            <a:ext cx="2952328" cy="0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45886" y="3212976"/>
            <a:ext cx="0" cy="2917709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 rot="10960437">
            <a:off x="4439054" y="3870863"/>
            <a:ext cx="43204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 performance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Strata image</a:t>
            </a:r>
            <a:endParaRPr lang="en-US" dirty="0"/>
          </a:p>
        </p:txBody>
      </p:sp>
      <p:pic>
        <p:nvPicPr>
          <p:cNvPr id="5" name="Picture 4" descr="test3_ext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824536" cy="4824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59492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20cm x 20cm on screen, no error correction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0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Online Android app &amp; Offline version</a:t>
            </a:r>
          </a:p>
          <a:p>
            <a:endParaRPr lang="en-US" dirty="0"/>
          </a:p>
        </p:txBody>
      </p:sp>
      <p:pic>
        <p:nvPicPr>
          <p:cNvPr id="4" name="Picture 3" descr="strata-screenshot-t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2212369"/>
            <a:ext cx="7308304" cy="4384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3928" y="3789040"/>
            <a:ext cx="1224136" cy="1008112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364088" y="4725144"/>
            <a:ext cx="2808312" cy="1296144"/>
          </a:xfrm>
          <a:prstGeom prst="wedgeRoundRectCallout">
            <a:avLst>
              <a:gd name="adj1" fmla="val -61509"/>
              <a:gd name="adj2" fmla="val -3974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Strata test display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5576" y="2132856"/>
            <a:ext cx="1224136" cy="2160240"/>
          </a:xfrm>
          <a:prstGeom prst="ellipse">
            <a:avLst/>
          </a:prstGeom>
          <a:noFill/>
          <a:ln w="889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267744" y="2276872"/>
            <a:ext cx="4320480" cy="864096"/>
          </a:xfrm>
          <a:prstGeom prst="wedgeRoundRectCallout">
            <a:avLst>
              <a:gd name="adj1" fmla="val -55238"/>
              <a:gd name="adj2" fmla="val -250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Multi-level decoded info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6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recap: </a:t>
            </a:r>
          </a:p>
          <a:p>
            <a:pPr marL="0" indent="0">
              <a:buNone/>
            </a:pPr>
            <a:r>
              <a:rPr lang="en-US" dirty="0" smtClean="0"/>
              <a:t>    The amount of information decoded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scales with capture resolution/rate</a:t>
            </a:r>
          </a:p>
          <a:p>
            <a:endParaRPr lang="en-US" dirty="0" smtClean="0"/>
          </a:p>
          <a:p>
            <a:r>
              <a:rPr lang="en-US" dirty="0" smtClean="0"/>
              <a:t>Metric: decodable bit/layer count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8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(spatial)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600"/>
            <a:ext cx="9144000" cy="4981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68760"/>
            <a:ext cx="46754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59832" y="3861048"/>
            <a:ext cx="432048" cy="43204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(spatial)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9817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7544" y="4564285"/>
            <a:ext cx="8208912" cy="1384995"/>
            <a:chOff x="467544" y="4564285"/>
            <a:chExt cx="8208912" cy="1384995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4564285"/>
              <a:ext cx="8208912" cy="1384995"/>
            </a:xfrm>
            <a:prstGeom prst="rect">
              <a:avLst/>
            </a:prstGeom>
            <a:solidFill>
              <a:srgbClr val="800000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Better camera resolution or shorter distance</a:t>
              </a:r>
            </a:p>
            <a:p>
              <a:pPr algn="ctr"/>
              <a:r>
                <a:rPr lang="en-US" sz="3200" dirty="0">
                  <a:solidFill>
                    <a:srgbClr val="FFFFFF"/>
                  </a:solidFill>
                </a:rPr>
                <a:t> </a:t>
              </a:r>
              <a:r>
                <a:rPr lang="en-US" sz="3200" dirty="0" smtClean="0">
                  <a:solidFill>
                    <a:srgbClr val="FFFFFF"/>
                  </a:solidFill>
                </a:rPr>
                <a:t>        More decodable information</a:t>
              </a:r>
            </a:p>
            <a:p>
              <a:pPr algn="ctr"/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979712" y="5301208"/>
              <a:ext cx="432048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58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 </a:t>
            </a:r>
            <a:r>
              <a:rPr lang="en-US" dirty="0" err="1" smtClean="0"/>
              <a:t>vs</a:t>
            </a:r>
            <a:r>
              <a:rPr lang="en-US" dirty="0" smtClean="0"/>
              <a:t> Single-layer code</a:t>
            </a:r>
            <a:endParaRPr lang="en-US" dirty="0"/>
          </a:p>
        </p:txBody>
      </p:sp>
      <p:pic>
        <p:nvPicPr>
          <p:cNvPr id="4" name="Picture 3" descr="p_figure17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461"/>
            <a:ext cx="9144000" cy="49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r-example-bill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4752528" cy="33267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everywhere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63888" y="3429000"/>
            <a:ext cx="51125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r-example-wall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24233"/>
            <a:ext cx="3600400" cy="2520280"/>
          </a:xfrm>
          <a:prstGeom prst="rect">
            <a:avLst/>
          </a:prstGeom>
        </p:spPr>
      </p:pic>
      <p:pic>
        <p:nvPicPr>
          <p:cNvPr id="10" name="Picture 9" descr="qr-example-wall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87992"/>
            <a:ext cx="3672408" cy="2754306"/>
          </a:xfrm>
          <a:prstGeom prst="rect">
            <a:avLst/>
          </a:prstGeom>
        </p:spPr>
      </p:pic>
      <p:pic>
        <p:nvPicPr>
          <p:cNvPr id="8" name="Picture 7" descr="qr-example-pos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168352" cy="21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 </a:t>
            </a:r>
            <a:r>
              <a:rPr lang="en-US" dirty="0" err="1" smtClean="0"/>
              <a:t>vs</a:t>
            </a:r>
            <a:r>
              <a:rPr lang="en-US" dirty="0" smtClean="0"/>
              <a:t> Single-layer code</a:t>
            </a:r>
            <a:endParaRPr lang="en-US" dirty="0"/>
          </a:p>
        </p:txBody>
      </p:sp>
      <p:pic>
        <p:nvPicPr>
          <p:cNvPr id="3" name="Picture 2" descr="p_figure17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349"/>
            <a:ext cx="9144000" cy="49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 </a:t>
            </a:r>
            <a:r>
              <a:rPr lang="en-US" dirty="0" err="1" smtClean="0"/>
              <a:t>vs</a:t>
            </a:r>
            <a:r>
              <a:rPr lang="en-US" dirty="0" smtClean="0"/>
              <a:t> Single-layer code</a:t>
            </a:r>
            <a:endParaRPr lang="en-US" dirty="0"/>
          </a:p>
        </p:txBody>
      </p:sp>
      <p:pic>
        <p:nvPicPr>
          <p:cNvPr id="3" name="Picture 2" descr="p_figure17_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313"/>
            <a:ext cx="9144000" cy="4983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8208912" cy="892552"/>
          </a:xfrm>
          <a:prstGeom prst="rect">
            <a:avLst/>
          </a:prstGeom>
          <a:solidFill>
            <a:srgbClr val="800000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Strata balances capacity and supported distance </a:t>
            </a:r>
          </a:p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4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comparison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Strata </a:t>
            </a:r>
            <a:r>
              <a:rPr lang="en-US" dirty="0" err="1" smtClean="0"/>
              <a:t>vs</a:t>
            </a:r>
            <a:r>
              <a:rPr lang="en-US" dirty="0" smtClean="0"/>
              <a:t> frequency domain encoding</a:t>
            </a:r>
          </a:p>
          <a:p>
            <a:r>
              <a:rPr lang="en-US" dirty="0" smtClean="0"/>
              <a:t>Strata </a:t>
            </a:r>
            <a:r>
              <a:rPr lang="en-US" dirty="0" err="1" smtClean="0"/>
              <a:t>vs</a:t>
            </a:r>
            <a:r>
              <a:rPr lang="en-US" dirty="0" smtClean="0"/>
              <a:t> multi-level </a:t>
            </a:r>
            <a:r>
              <a:rPr lang="en-US" dirty="0" err="1" smtClean="0"/>
              <a:t>grayscales</a:t>
            </a:r>
            <a:endParaRPr lang="en-US" dirty="0" smtClean="0"/>
          </a:p>
          <a:p>
            <a:r>
              <a:rPr lang="en-US" dirty="0" smtClean="0"/>
              <a:t>Strata </a:t>
            </a:r>
            <a:r>
              <a:rPr lang="en-US" dirty="0" err="1" smtClean="0"/>
              <a:t>vs</a:t>
            </a:r>
            <a:r>
              <a:rPr lang="en-US" dirty="0" smtClean="0"/>
              <a:t> group of codes</a:t>
            </a:r>
          </a:p>
          <a:p>
            <a:endParaRPr lang="en-US" dirty="0"/>
          </a:p>
          <a:p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6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Temporal barcode design (inter-frame)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Unsynchronized </a:t>
            </a:r>
            <a:r>
              <a:rPr lang="en-US" dirty="0">
                <a:solidFill>
                  <a:srgbClr val="000000"/>
                </a:solidFill>
              </a:rPr>
              <a:t>4D </a:t>
            </a:r>
            <a:r>
              <a:rPr lang="en-US" dirty="0" smtClean="0">
                <a:solidFill>
                  <a:srgbClr val="000000"/>
                </a:solidFill>
              </a:rPr>
              <a:t>Barcodes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Spatial </a:t>
            </a:r>
            <a:r>
              <a:rPr lang="en-US" dirty="0" smtClean="0"/>
              <a:t>barcode design (per-frame layout)</a:t>
            </a:r>
            <a:endParaRPr lang="en-US" dirty="0"/>
          </a:p>
          <a:p>
            <a:pPr lvl="1"/>
            <a:r>
              <a:rPr lang="en-US" dirty="0" err="1" smtClean="0"/>
              <a:t>PixNet</a:t>
            </a:r>
            <a:r>
              <a:rPr lang="en-US" dirty="0" smtClean="0"/>
              <a:t>, COBRA</a:t>
            </a:r>
          </a:p>
          <a:p>
            <a:r>
              <a:rPr lang="en-US" dirty="0" smtClean="0"/>
              <a:t>Visual tags</a:t>
            </a:r>
          </a:p>
          <a:p>
            <a:r>
              <a:rPr lang="en-US" dirty="0" smtClean="0"/>
              <a:t>Hierarchical coding on LED arrays</a:t>
            </a:r>
          </a:p>
          <a:p>
            <a:r>
              <a:rPr lang="en-US" dirty="0" smtClean="0"/>
              <a:t>Other work on visible light communications</a:t>
            </a:r>
          </a:p>
          <a:p>
            <a:pPr lvl="1"/>
            <a:r>
              <a:rPr lang="en-US" dirty="0" smtClean="0"/>
              <a:t>E.g., Visual MIMO</a:t>
            </a:r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28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Diverse screen/surface-camera channels</a:t>
            </a:r>
          </a:p>
          <a:p>
            <a:pPr lvl="1"/>
            <a:r>
              <a:rPr lang="en-US" dirty="0" smtClean="0"/>
              <a:t>Hardware diversity</a:t>
            </a:r>
          </a:p>
          <a:p>
            <a:pPr lvl="1"/>
            <a:r>
              <a:rPr lang="en-US" dirty="0" smtClean="0"/>
              <a:t>Capture conditions vary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Strata: Layered coding for scalability</a:t>
            </a:r>
          </a:p>
          <a:p>
            <a:pPr lvl="1"/>
            <a:r>
              <a:rPr lang="en-US" dirty="0" smtClean="0"/>
              <a:t>The amount of information decoded scales with diverse channel conditions</a:t>
            </a:r>
          </a:p>
        </p:txBody>
      </p:sp>
    </p:spTree>
    <p:extLst>
      <p:ext uri="{BB962C8B-B14F-4D97-AF65-F5344CB8AC3E}">
        <p14:creationId xmlns:p14="http://schemas.microsoft.com/office/powerpoint/2010/main" val="215695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codes: All or nothing</a:t>
            </a:r>
            <a:endParaRPr lang="en-US" dirty="0"/>
          </a:p>
        </p:txBody>
      </p:sp>
      <p:pic>
        <p:nvPicPr>
          <p:cNvPr id="5" name="Picture 2" descr="http://cmsresources.windowsphone.com/windowsphone/en-us/How-to/wp7/block/search-concept-qr-code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4"/>
            <a:ext cx="324036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704" y="1556792"/>
            <a:ext cx="5472608" cy="4464496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5376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Camera view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932040" y="4941168"/>
            <a:ext cx="432048" cy="432048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5776" y="53540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inimum resolution needed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357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Multi-resolution information display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12" y="1484784"/>
            <a:ext cx="5436592" cy="503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96" y="40770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Diverse camera 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2952328" cy="1922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28800"/>
            <a:ext cx="2353444" cy="235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789040"/>
            <a:ext cx="2281436" cy="2281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844" y="4149080"/>
            <a:ext cx="2268612" cy="1967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191683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Lumia</a:t>
            </a:r>
            <a:r>
              <a:rPr lang="en-US" sz="2800" dirty="0" smtClean="0"/>
              <a:t> 1020 ~38MP, 30fps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563125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iPhone 4 </a:t>
            </a:r>
          </a:p>
          <a:p>
            <a:pPr algn="ctr"/>
            <a:r>
              <a:rPr lang="en-US" sz="2800" dirty="0"/>
              <a:t>5</a:t>
            </a:r>
            <a:r>
              <a:rPr lang="en-US" sz="2800" dirty="0" smtClean="0"/>
              <a:t>MP, 30fps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410997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Nexus 5</a:t>
            </a:r>
          </a:p>
          <a:p>
            <a:pPr algn="ctr"/>
            <a:r>
              <a:rPr lang="en-US" sz="2800" dirty="0"/>
              <a:t>8</a:t>
            </a:r>
            <a:r>
              <a:rPr lang="en-US" sz="2800" dirty="0" smtClean="0"/>
              <a:t>MP, 30fps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22920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iPhone 5s </a:t>
            </a:r>
          </a:p>
          <a:p>
            <a:pPr algn="ctr"/>
            <a:r>
              <a:rPr lang="en-US" sz="2800" dirty="0" smtClean="0"/>
              <a:t>8MP, 120fps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0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distance </a:t>
            </a:r>
            <a:r>
              <a:rPr lang="en-US" dirty="0" err="1" smtClean="0"/>
              <a:t>vs</a:t>
            </a:r>
            <a:r>
              <a:rPr lang="en-US" dirty="0" smtClean="0"/>
              <a:t> resolution</a:t>
            </a:r>
            <a:endParaRPr lang="en-US" dirty="0"/>
          </a:p>
        </p:txBody>
      </p:sp>
      <p:pic>
        <p:nvPicPr>
          <p:cNvPr id="10" name="Picture 9" descr="p_figure4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562"/>
            <a:ext cx="9144000" cy="4973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68760"/>
            <a:ext cx="46754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7544" y="3140968"/>
            <a:ext cx="8208912" cy="1877437"/>
            <a:chOff x="467544" y="3140968"/>
            <a:chExt cx="8208912" cy="1877437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3140968"/>
              <a:ext cx="8208912" cy="1877437"/>
            </a:xfrm>
            <a:prstGeom prst="rect">
              <a:avLst/>
            </a:prstGeom>
            <a:solidFill>
              <a:srgbClr val="800000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Capture resolution &lt; display resolution</a:t>
              </a:r>
            </a:p>
            <a:p>
              <a:pPr algn="ctr"/>
              <a:r>
                <a:rPr lang="en-US" sz="3200" dirty="0">
                  <a:solidFill>
                    <a:srgbClr val="FFFFFF"/>
                  </a:solidFill>
                </a:rPr>
                <a:t> </a:t>
              </a:r>
              <a:r>
                <a:rPr lang="en-US" sz="3200" dirty="0" smtClean="0">
                  <a:solidFill>
                    <a:srgbClr val="FFFFFF"/>
                  </a:solidFill>
                </a:rPr>
                <a:t>      </a:t>
              </a:r>
              <a:r>
                <a:rPr lang="en-US" sz="3200" dirty="0" err="1" smtClean="0">
                  <a:solidFill>
                    <a:srgbClr val="FFFFFF"/>
                  </a:solidFill>
                </a:rPr>
                <a:t>Undersampling</a:t>
              </a:r>
              <a:endParaRPr lang="en-US" sz="32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Not supported by existing codes!</a:t>
              </a:r>
            </a:p>
            <a:p>
              <a:pPr algn="ctr"/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059832" y="3861048"/>
              <a:ext cx="432048" cy="432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609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Multi-resolution encoding and decoding</a:t>
            </a:r>
          </a:p>
          <a:p>
            <a:pPr lvl="1"/>
            <a:r>
              <a:rPr lang="en-US" dirty="0" smtClean="0"/>
              <a:t>Analogous to HM and SVC for scalable channel/source coding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Decoding performance scales with receiver capability and channel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8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98965</TotalTime>
  <Words>740</Words>
  <Application>Microsoft Macintosh PowerPoint</Application>
  <PresentationFormat>On-screen Show (4:3)</PresentationFormat>
  <Paragraphs>203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主题</vt:lpstr>
      <vt:lpstr>Strata: Layered Coding  for Scalable Visual Communication</vt:lpstr>
      <vt:lpstr>You may have seen these…</vt:lpstr>
      <vt:lpstr>Smartphone cameras as “receivers”</vt:lpstr>
      <vt:lpstr>… everywhere</vt:lpstr>
      <vt:lpstr>Existing codes: All or nothing</vt:lpstr>
      <vt:lpstr>Multi-resolution information display</vt:lpstr>
      <vt:lpstr>Diverse camera hardware</vt:lpstr>
      <vt:lpstr>Capture distance vs resolution</vt:lpstr>
      <vt:lpstr>Our goal</vt:lpstr>
      <vt:lpstr>In the rest of the talk…</vt:lpstr>
      <vt:lpstr>Undersampled channel</vt:lpstr>
      <vt:lpstr>Spatial undersampling</vt:lpstr>
      <vt:lpstr>Spatial undersampling</vt:lpstr>
      <vt:lpstr>Color mixing experiment</vt:lpstr>
      <vt:lpstr>Color mixing results</vt:lpstr>
      <vt:lpstr>Color mixing results</vt:lpstr>
      <vt:lpstr>Color mixing results</vt:lpstr>
      <vt:lpstr>Color mixing results</vt:lpstr>
      <vt:lpstr>Strata Design</vt:lpstr>
      <vt:lpstr>Toy example</vt:lpstr>
      <vt:lpstr>A simple SNR (like) model</vt:lpstr>
      <vt:lpstr>A simple SNR (like) model</vt:lpstr>
      <vt:lpstr>Basic design</vt:lpstr>
      <vt:lpstr>Harnessing additional bits</vt:lpstr>
      <vt:lpstr>Example 2-layer code</vt:lpstr>
      <vt:lpstr>Recursively adding layers</vt:lpstr>
      <vt:lpstr>Harnessing more bits</vt:lpstr>
      <vt:lpstr>Harnessing more bits</vt:lpstr>
      <vt:lpstr>Choice of parameters</vt:lpstr>
      <vt:lpstr>Decoding</vt:lpstr>
      <vt:lpstr>Decoding</vt:lpstr>
      <vt:lpstr>Decoding</vt:lpstr>
      <vt:lpstr>Strata performance</vt:lpstr>
      <vt:lpstr>Example Strata image</vt:lpstr>
      <vt:lpstr>Decoder implementation</vt:lpstr>
      <vt:lpstr>Performance metric</vt:lpstr>
      <vt:lpstr>Performance (spatial)</vt:lpstr>
      <vt:lpstr>Performance (spatial)</vt:lpstr>
      <vt:lpstr>Strata vs Single-layer code</vt:lpstr>
      <vt:lpstr>Strata vs Single-layer code</vt:lpstr>
      <vt:lpstr>Strata vs Single-layer code</vt:lpstr>
      <vt:lpstr>Other comparison results</vt:lpstr>
      <vt:lpstr>Related work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LightSync</dc:title>
  <dc:creator>Wenjun Hu</dc:creator>
  <cp:lastModifiedBy>Wenjun</cp:lastModifiedBy>
  <cp:revision>781</cp:revision>
  <dcterms:created xsi:type="dcterms:W3CDTF">2011-08-06T09:11:07Z</dcterms:created>
  <dcterms:modified xsi:type="dcterms:W3CDTF">2014-09-09T07:20:59Z</dcterms:modified>
</cp:coreProperties>
</file>