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9" r:id="rId2"/>
    <p:sldId id="393" r:id="rId3"/>
    <p:sldId id="286" r:id="rId4"/>
    <p:sldId id="394" r:id="rId5"/>
    <p:sldId id="406" r:id="rId6"/>
    <p:sldId id="407" r:id="rId7"/>
    <p:sldId id="399" r:id="rId8"/>
    <p:sldId id="329" r:id="rId9"/>
    <p:sldId id="400" r:id="rId10"/>
    <p:sldId id="363" r:id="rId11"/>
    <p:sldId id="402" r:id="rId12"/>
    <p:sldId id="403" r:id="rId13"/>
    <p:sldId id="332" r:id="rId14"/>
    <p:sldId id="333" r:id="rId15"/>
    <p:sldId id="334" r:id="rId16"/>
    <p:sldId id="335" r:id="rId17"/>
    <p:sldId id="342" r:id="rId18"/>
    <p:sldId id="344" r:id="rId19"/>
    <p:sldId id="345" r:id="rId20"/>
    <p:sldId id="305" r:id="rId21"/>
    <p:sldId id="349" r:id="rId22"/>
    <p:sldId id="300" r:id="rId23"/>
    <p:sldId id="307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/>
  <p:clrMru>
    <a:srgbClr val="F14F4E"/>
    <a:srgbClr val="F8A15A"/>
    <a:srgbClr val="F79443"/>
    <a:srgbClr val="F57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9A3DE-F127-4B4A-B1B4-E21E1E676E43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E8EBD-C99F-644D-ABE8-2535381C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8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C5CF-2B4D-46FC-AD1F-3531290D6DD3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DD2B8-A419-4445-ABD5-8B9D07D5D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D2B8-A419-4445-ABD5-8B9D07D5D1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FC4-45A0-4BD6-8C8C-871F8E602717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68F-E761-4EF9-B862-A564040C526F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7B03-9A3C-4C82-8432-B1C595F36DED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388F-7395-4B31-90F5-22E8B6657D7A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6817-4D89-4463-8F96-6AB46E667E17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E8FC-8FFF-47AA-98CF-BB12A98E9F59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FD0-0068-43A4-9CB2-283BE6FFEAF5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A649-6A38-4D44-9D0C-6CCD098CE7B9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2E76-8026-4BFF-91EB-4B3623738651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B1D2-A3D3-49CE-8B00-0D5216E9E9AF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A005-2D8A-4DC9-9DBD-B9A80AD58F28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521B-0366-4C4D-9D2C-489320231DB2}" type="datetime1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8695-E3A5-43D0-9B16-41E63C9A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eg"/><Relationship Id="rId4" Type="http://schemas.openxmlformats.org/officeDocument/2006/relationships/image" Target="../media/image16.emf"/><Relationship Id="rId5" Type="http://schemas.openxmlformats.org/officeDocument/2006/relationships/image" Target="../media/image29.emf"/><Relationship Id="rId6" Type="http://schemas.openxmlformats.org/officeDocument/2006/relationships/image" Target="../media/image3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7.png"/><Relationship Id="rId10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Enfold: </a:t>
            </a:r>
            <a:r>
              <a:rPr lang="en-US" sz="4000" dirty="0" err="1" smtClean="0"/>
              <a:t>Downclocking</a:t>
            </a:r>
            <a:r>
              <a:rPr lang="en-US" sz="4000" dirty="0"/>
              <a:t> </a:t>
            </a:r>
            <a:r>
              <a:rPr lang="en-US" sz="4000" dirty="0" smtClean="0"/>
              <a:t>OFDM in </a:t>
            </a:r>
            <a:r>
              <a:rPr lang="en-US" sz="4000" dirty="0" err="1" smtClean="0"/>
              <a:t>WiFi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763000" cy="1371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</a:rPr>
              <a:t>Feng</a:t>
            </a:r>
            <a:r>
              <a:rPr lang="en-US" sz="2400" b="1" dirty="0" smtClean="0">
                <a:solidFill>
                  <a:srgbClr val="000000"/>
                </a:solidFill>
              </a:rPr>
              <a:t> Lu</a:t>
            </a:r>
            <a:r>
              <a:rPr lang="en-US" sz="2400" dirty="0" smtClean="0">
                <a:solidFill>
                  <a:srgbClr val="000000"/>
                </a:solidFill>
              </a:rPr>
              <a:t>, Patrick Ling, Geoffrey M. </a:t>
            </a:r>
            <a:r>
              <a:rPr lang="en-US" sz="2400" dirty="0" err="1" smtClean="0">
                <a:solidFill>
                  <a:srgbClr val="000000"/>
                </a:solidFill>
              </a:rPr>
              <a:t>Voelker</a:t>
            </a:r>
            <a:r>
              <a:rPr lang="en-US" sz="2400" dirty="0" smtClean="0">
                <a:solidFill>
                  <a:srgbClr val="000000"/>
                </a:solidFill>
              </a:rPr>
              <a:t>, and Alex C. </a:t>
            </a:r>
            <a:r>
              <a:rPr lang="en-US" sz="2400" dirty="0" err="1" smtClean="0">
                <a:solidFill>
                  <a:srgbClr val="000000"/>
                </a:solidFill>
              </a:rPr>
              <a:t>Snoeren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UC San Diego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CSELogo_globe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1685"/>
            <a:ext cx="1143000" cy="1297715"/>
          </a:xfrm>
          <a:prstGeom prst="rect">
            <a:avLst/>
          </a:prstGeom>
        </p:spPr>
      </p:pic>
      <p:pic>
        <p:nvPicPr>
          <p:cNvPr id="7" name="Picture 6" descr="CSELogo_text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7785" y="5715000"/>
            <a:ext cx="3635215" cy="8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3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82000" cy="42671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Aliasing effect: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addition</a:t>
            </a:r>
            <a:r>
              <a:rPr lang="en-US" sz="2800" dirty="0" smtClean="0">
                <a:sym typeface="Wingdings"/>
              </a:rPr>
              <a:t> in frequency domain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Multiple frequency domain responses are aliased into a single value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In general, impossible to recover the original data (think about multiple unknowns but less equations)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Aliasing Viewed on Frequency Domain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Aliasing effect in OFDM 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addition of data encoded on subcarriers in a structured manner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Downclocked</a:t>
            </a:r>
            <a:r>
              <a:rPr lang="en-US" sz="4000" dirty="0" smtClean="0"/>
              <a:t> OFDM Signaling (50%)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400" y="3962400"/>
            <a:ext cx="883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4876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i="1" dirty="0" smtClean="0"/>
              <a:t>requency domain subcarrier responses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4800" y="2590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100%: 64 samples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43000" y="3048000"/>
            <a:ext cx="1905000" cy="690177"/>
            <a:chOff x="1143000" y="3733800"/>
            <a:chExt cx="1905000" cy="690177"/>
          </a:xfrm>
        </p:grpSpPr>
        <p:grpSp>
          <p:nvGrpSpPr>
            <p:cNvPr id="26" name="Group 25"/>
            <p:cNvGrpSpPr/>
            <p:nvPr/>
          </p:nvGrpSpPr>
          <p:grpSpPr>
            <a:xfrm>
              <a:off x="1295400" y="4094463"/>
              <a:ext cx="1524000" cy="329514"/>
              <a:chOff x="2514600" y="4094463"/>
              <a:chExt cx="1524000" cy="32951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2514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94254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4038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657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124200" y="4259220"/>
                <a:ext cx="316378" cy="0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1430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908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16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0" y="3059668"/>
            <a:ext cx="1905000" cy="698846"/>
            <a:chOff x="3048000" y="3745468"/>
            <a:chExt cx="1905000" cy="698846"/>
          </a:xfrm>
        </p:grpSpPr>
        <p:sp>
          <p:nvSpPr>
            <p:cNvPr id="73" name="TextBox 72"/>
            <p:cNvSpPr txBox="1"/>
            <p:nvPr/>
          </p:nvSpPr>
          <p:spPr>
            <a:xfrm>
              <a:off x="30480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17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32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00400" y="4114800"/>
              <a:ext cx="1524000" cy="329514"/>
              <a:chOff x="3200400" y="4114800"/>
              <a:chExt cx="1524000" cy="329514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 flipV="1">
                <a:off x="3200400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3580054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4724400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4343400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0" y="4279557"/>
                <a:ext cx="316378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4876800" y="3059668"/>
            <a:ext cx="1981200" cy="698846"/>
            <a:chOff x="4876800" y="3745468"/>
            <a:chExt cx="1981200" cy="698846"/>
          </a:xfrm>
        </p:grpSpPr>
        <p:sp>
          <p:nvSpPr>
            <p:cNvPr id="75" name="TextBox 74"/>
            <p:cNvSpPr txBox="1"/>
            <p:nvPr/>
          </p:nvSpPr>
          <p:spPr>
            <a:xfrm>
              <a:off x="4876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33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00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48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105400" y="4114800"/>
              <a:ext cx="1524000" cy="329514"/>
              <a:chOff x="2514600" y="4094463"/>
              <a:chExt cx="1524000" cy="329514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V="1">
                <a:off x="2514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2894254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4038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3657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124200" y="4259220"/>
                <a:ext cx="316378" cy="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6781800" y="3048000"/>
            <a:ext cx="1981200" cy="710514"/>
            <a:chOff x="6781800" y="3733800"/>
            <a:chExt cx="1981200" cy="710514"/>
          </a:xfrm>
        </p:grpSpPr>
        <p:sp>
          <p:nvSpPr>
            <p:cNvPr id="77" name="TextBox 76"/>
            <p:cNvSpPr txBox="1"/>
            <p:nvPr/>
          </p:nvSpPr>
          <p:spPr>
            <a:xfrm>
              <a:off x="6781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3058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</a:t>
              </a:r>
              <a:r>
                <a:rPr lang="en-US" b="1" dirty="0"/>
                <a:t>4</a:t>
              </a:r>
              <a:endParaRPr lang="en-US" b="1" dirty="0" smtClean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7010400" y="4114800"/>
              <a:ext cx="1524000" cy="329514"/>
              <a:chOff x="2514600" y="4094463"/>
              <a:chExt cx="1524000" cy="329514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V="1">
                <a:off x="2514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2894254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4038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3657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124200" y="4259220"/>
                <a:ext cx="316378" cy="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Box 96"/>
          <p:cNvSpPr txBox="1"/>
          <p:nvPr/>
        </p:nvSpPr>
        <p:spPr>
          <a:xfrm>
            <a:off x="152400" y="2590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50%: 32 samples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0" y="2743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16936" y="4013886"/>
            <a:ext cx="3810000" cy="710514"/>
            <a:chOff x="2590800" y="4090086"/>
            <a:chExt cx="3810000" cy="710514"/>
          </a:xfrm>
        </p:grpSpPr>
        <p:grpSp>
          <p:nvGrpSpPr>
            <p:cNvPr id="98" name="Group 97"/>
            <p:cNvGrpSpPr/>
            <p:nvPr/>
          </p:nvGrpSpPr>
          <p:grpSpPr>
            <a:xfrm>
              <a:off x="2590800" y="4090086"/>
              <a:ext cx="1676400" cy="690177"/>
              <a:chOff x="1143000" y="3733800"/>
              <a:chExt cx="1676400" cy="690177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295400" y="4094463"/>
                <a:ext cx="1524000" cy="329514"/>
                <a:chOff x="2514600" y="4094463"/>
                <a:chExt cx="1524000" cy="329514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 flipV="1">
                  <a:off x="2514600" y="4094463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 flipV="1">
                  <a:off x="2894254" y="4094463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 flipV="1">
                  <a:off x="4038600" y="4094463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flipV="1">
                  <a:off x="3657600" y="4094463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3124200" y="4259220"/>
                  <a:ext cx="31637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1143000" y="3733800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502664" y="3733800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</a:t>
                </a:r>
                <a:endParaRPr lang="en-US" b="1" dirty="0" smtClean="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648200" y="4101754"/>
              <a:ext cx="1752600" cy="698846"/>
              <a:chOff x="3200400" y="3745468"/>
              <a:chExt cx="1752600" cy="698846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4169664" y="3745468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31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495800" y="3745468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32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200400" y="4114800"/>
                <a:ext cx="1524000" cy="329514"/>
                <a:chOff x="3200400" y="4114800"/>
                <a:chExt cx="1524000" cy="329514"/>
              </a:xfrm>
            </p:grpSpPr>
            <p:cxnSp>
              <p:nvCxnSpPr>
                <p:cNvPr id="111" name="Straight Arrow Connector 110"/>
                <p:cNvCxnSpPr/>
                <p:nvPr/>
              </p:nvCxnSpPr>
              <p:spPr>
                <a:xfrm flipV="1">
                  <a:off x="3200400" y="4114800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 flipV="1">
                  <a:off x="3580054" y="4114800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V="1">
                  <a:off x="4724400" y="4114800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/>
                <p:nvPr/>
              </p:nvCxnSpPr>
              <p:spPr>
                <a:xfrm flipV="1">
                  <a:off x="4343400" y="4114800"/>
                  <a:ext cx="0" cy="329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810000" y="4279557"/>
                  <a:ext cx="31637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Oval 34"/>
          <p:cNvSpPr/>
          <p:nvPr/>
        </p:nvSpPr>
        <p:spPr>
          <a:xfrm>
            <a:off x="2819400" y="2209800"/>
            <a:ext cx="533400" cy="2743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989780" y="5867400"/>
            <a:ext cx="3358386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2 unknowns 1 equation</a:t>
            </a:r>
          </a:p>
        </p:txBody>
      </p:sp>
    </p:spTree>
    <p:extLst>
      <p:ext uri="{BB962C8B-B14F-4D97-AF65-F5344CB8AC3E}">
        <p14:creationId xmlns:p14="http://schemas.microsoft.com/office/powerpoint/2010/main" val="255831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99 0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99 0 " pathEditMode="relative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74 -0.00834 -0.03592 -0.02107 -0.05362 -0.03173 C -0.07565 -0.04493 -0.09942 -0.05628 -0.12233 -0.06554 C -0.13205 -0.07851 -0.14194 -0.08847 -0.15374 -0.0975 C -0.1579 -0.10074 -0.16293 -0.10259 -0.1671 -0.1056 C -0.17595 -0.11209 -0.18029 -0.11765 -0.18948 -0.12135 C -0.19417 -0.12784 -0.19798 -0.12737 -0.20441 -0.12946 C -0.20788 -0.13062 -0.21135 -0.13339 -0.21482 -0.13339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74 -0.00834 -0.03592 -0.02107 -0.05362 -0.03173 C -0.07565 -0.04493 -0.09942 -0.05628 -0.12233 -0.06554 C -0.13205 -0.07851 -0.14194 -0.08847 -0.15374 -0.0975 C -0.1579 -0.10074 -0.16293 -0.10259 -0.1671 -0.1056 C -0.17595 -0.11209 -0.18029 -0.11765 -0.18948 -0.12135 C -0.19417 -0.12784 -0.19798 -0.12737 -0.20441 -0.12946 C -0.20788 -0.13062 -0.21135 -0.13339 -0.21482 -0.13339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7" grpId="0"/>
      <p:bldP spid="33" grpId="0"/>
      <p:bldP spid="35" grpId="0" animBg="1"/>
      <p:bldP spid="1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6629400"/>
            <a:ext cx="8229600" cy="5257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Aliasing effect in OFDM 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addition of data encoded on subcarriers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Downclocked</a:t>
            </a:r>
            <a:r>
              <a:rPr lang="en-US" sz="4000" dirty="0" smtClean="0"/>
              <a:t> OFDM Signaling (25%)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400" y="3962400"/>
            <a:ext cx="883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4876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i="1" dirty="0" smtClean="0"/>
              <a:t>requency domain subcarrier responses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28600" y="2667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100% : 64 samples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43000" y="3048000"/>
            <a:ext cx="1905000" cy="690177"/>
            <a:chOff x="1143000" y="3733800"/>
            <a:chExt cx="1905000" cy="690177"/>
          </a:xfrm>
        </p:grpSpPr>
        <p:grpSp>
          <p:nvGrpSpPr>
            <p:cNvPr id="26" name="Group 25"/>
            <p:cNvGrpSpPr/>
            <p:nvPr/>
          </p:nvGrpSpPr>
          <p:grpSpPr>
            <a:xfrm>
              <a:off x="1295400" y="4094463"/>
              <a:ext cx="1524000" cy="329514"/>
              <a:chOff x="2514600" y="4094463"/>
              <a:chExt cx="1524000" cy="32951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2514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94254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4038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657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124200" y="4259220"/>
                <a:ext cx="316378" cy="0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1430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908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16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0" y="3059668"/>
            <a:ext cx="1905000" cy="698846"/>
            <a:chOff x="3048000" y="3745468"/>
            <a:chExt cx="1905000" cy="698846"/>
          </a:xfrm>
        </p:grpSpPr>
        <p:sp>
          <p:nvSpPr>
            <p:cNvPr id="73" name="TextBox 72"/>
            <p:cNvSpPr txBox="1"/>
            <p:nvPr/>
          </p:nvSpPr>
          <p:spPr>
            <a:xfrm>
              <a:off x="30480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17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32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00400" y="4114800"/>
              <a:ext cx="1524000" cy="329514"/>
              <a:chOff x="3200400" y="4114800"/>
              <a:chExt cx="1524000" cy="329514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 flipV="1">
                <a:off x="3200400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3580054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4724400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4343400" y="4114800"/>
                <a:ext cx="0" cy="32951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0" y="4279557"/>
                <a:ext cx="316378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4876800" y="3059668"/>
            <a:ext cx="1981200" cy="698846"/>
            <a:chOff x="4876800" y="3745468"/>
            <a:chExt cx="1981200" cy="698846"/>
          </a:xfrm>
        </p:grpSpPr>
        <p:sp>
          <p:nvSpPr>
            <p:cNvPr id="75" name="TextBox 74"/>
            <p:cNvSpPr txBox="1"/>
            <p:nvPr/>
          </p:nvSpPr>
          <p:spPr>
            <a:xfrm>
              <a:off x="4876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33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00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48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105400" y="4114800"/>
              <a:ext cx="1524000" cy="329514"/>
              <a:chOff x="2514600" y="4094463"/>
              <a:chExt cx="1524000" cy="329514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V="1">
                <a:off x="2514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2894254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4038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3657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124200" y="4259220"/>
                <a:ext cx="316378" cy="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6781800" y="3048000"/>
            <a:ext cx="1981200" cy="710514"/>
            <a:chOff x="6781800" y="3733800"/>
            <a:chExt cx="1981200" cy="710514"/>
          </a:xfrm>
        </p:grpSpPr>
        <p:sp>
          <p:nvSpPr>
            <p:cNvPr id="77" name="TextBox 76"/>
            <p:cNvSpPr txBox="1"/>
            <p:nvPr/>
          </p:nvSpPr>
          <p:spPr>
            <a:xfrm>
              <a:off x="6781800" y="3745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3058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</a:t>
              </a:r>
              <a:r>
                <a:rPr lang="en-US" b="1" dirty="0"/>
                <a:t>4</a:t>
              </a:r>
              <a:endParaRPr lang="en-US" b="1" dirty="0" smtClean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7010400" y="4114800"/>
              <a:ext cx="1524000" cy="329514"/>
              <a:chOff x="2514600" y="4094463"/>
              <a:chExt cx="1524000" cy="329514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V="1">
                <a:off x="2514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2894254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4038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3657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124200" y="4259220"/>
                <a:ext cx="316378" cy="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Box 96"/>
          <p:cNvSpPr txBox="1"/>
          <p:nvPr/>
        </p:nvSpPr>
        <p:spPr>
          <a:xfrm>
            <a:off x="-381000" y="4419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25%: 16 samples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9600" y="175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19600" y="2753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19600" y="37439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657600" y="4948623"/>
            <a:ext cx="1905000" cy="690177"/>
            <a:chOff x="1143000" y="3733800"/>
            <a:chExt cx="1905000" cy="690177"/>
          </a:xfrm>
        </p:grpSpPr>
        <p:grpSp>
          <p:nvGrpSpPr>
            <p:cNvPr id="70" name="Group 69"/>
            <p:cNvGrpSpPr/>
            <p:nvPr/>
          </p:nvGrpSpPr>
          <p:grpSpPr>
            <a:xfrm>
              <a:off x="1295400" y="4094463"/>
              <a:ext cx="1524000" cy="329514"/>
              <a:chOff x="2514600" y="4094463"/>
              <a:chExt cx="1524000" cy="329514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flipV="1">
                <a:off x="2514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V="1">
                <a:off x="2894254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flipV="1">
                <a:off x="4038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flipV="1">
                <a:off x="3657600" y="4094463"/>
                <a:ext cx="0" cy="3295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3124200" y="4259220"/>
                <a:ext cx="31637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1143000" y="3733800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90800" y="3733800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16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3505200" y="1066800"/>
            <a:ext cx="577766" cy="472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2989780" y="6096000"/>
            <a:ext cx="3358386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800000"/>
                </a:solidFill>
              </a:rPr>
              <a:t>4</a:t>
            </a:r>
            <a:r>
              <a:rPr lang="en-US" sz="2600" dirty="0" smtClean="0">
                <a:solidFill>
                  <a:srgbClr val="800000"/>
                </a:solidFill>
              </a:rPr>
              <a:t> unknowns 1 equation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9600" y="2955429"/>
            <a:ext cx="7772400" cy="2893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600" dirty="0" smtClean="0">
              <a:solidFill>
                <a:srgbClr val="800000"/>
              </a:solidFill>
            </a:endParaRPr>
          </a:p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Finite values for the unknowns?</a:t>
            </a:r>
          </a:p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Possible to recover each unknown given one equation!!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x + y = z,  x: [1, </a:t>
            </a:r>
            <a:r>
              <a:rPr lang="en-US" sz="2600" dirty="0"/>
              <a:t>3</a:t>
            </a:r>
            <a:r>
              <a:rPr lang="en-US" sz="2600" dirty="0" smtClean="0"/>
              <a:t>], y: [2, </a:t>
            </a:r>
            <a:r>
              <a:rPr lang="en-US" sz="2600" dirty="0"/>
              <a:t>5</a:t>
            </a:r>
            <a:r>
              <a:rPr lang="en-US" sz="2600" dirty="0" smtClean="0"/>
              <a:t>]  </a:t>
            </a:r>
            <a:r>
              <a:rPr lang="en-US" sz="2600" dirty="0" smtClean="0">
                <a:sym typeface="Wingdings"/>
              </a:rPr>
              <a:t> z: [3, </a:t>
            </a:r>
            <a:r>
              <a:rPr lang="en-US" sz="2600" dirty="0">
                <a:sym typeface="Wingdings"/>
              </a:rPr>
              <a:t>6</a:t>
            </a:r>
            <a:r>
              <a:rPr lang="en-US" sz="2600" dirty="0" smtClean="0">
                <a:sym typeface="Wingdings"/>
              </a:rPr>
              <a:t>, </a:t>
            </a:r>
            <a:r>
              <a:rPr lang="en-US" sz="2600" dirty="0">
                <a:sym typeface="Wingdings"/>
              </a:rPr>
              <a:t>5</a:t>
            </a:r>
            <a:r>
              <a:rPr lang="en-US" sz="2600" dirty="0" smtClean="0">
                <a:sym typeface="Wingdings"/>
              </a:rPr>
              <a:t>, 8]</a:t>
            </a:r>
            <a:endParaRPr lang="en-US" sz="2600" dirty="0" smtClean="0"/>
          </a:p>
          <a:p>
            <a:pPr algn="ctr"/>
            <a:r>
              <a:rPr lang="en-US" sz="2600" dirty="0"/>
              <a:t> </a:t>
            </a:r>
            <a:r>
              <a:rPr lang="en-US" sz="2600" dirty="0" smtClean="0"/>
              <a:t>z = 6 </a:t>
            </a:r>
            <a:r>
              <a:rPr lang="en-US" sz="2600" dirty="0" smtClean="0">
                <a:sym typeface="Wingdings"/>
              </a:rPr>
              <a:t> x = 1, y = 5</a:t>
            </a:r>
            <a:endParaRPr lang="en-US" sz="2600" dirty="0" smtClean="0"/>
          </a:p>
          <a:p>
            <a:pPr algn="ctr"/>
            <a:endParaRPr lang="en-US" sz="26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3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142E-6 -8.42983E-7 L -1.68142E-6 0.11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793E-6 -7.28115E-6 C 0.01597 0.01713 0.02568 0.0206 0.04338 0.03404 C 0.05588 0.0433 0.06733 0.05581 0.08069 0.06391 C 0.08711 0.06785 0.09388 0.07086 0.10012 0.07572 C 0.11158 0.08429 0.135 0.11069 0.14923 0.11764 C 0.17699 0.11278 0.18723 0.11486 0.22246 0.11764 C 0.23304 0.12181 0.24258 0.13107 0.25386 0.13362 C 0.2641 0.1357 0.2667 0.13547 0.27625 0.13547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766E-6 -3.16813E-6 L 0.06663 -3.16813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134E-6 9.26355E-9 C -0.00884 -0.01575 -0.02394 -0.022 -0.03435 -0.0359 C -0.03591 -0.03798 -0.0373 -0.0403 -0.03886 -0.04192 C -0.04181 -0.04493 -0.04789 -0.04979 -0.04789 -0.04979 C -0.05188 -0.0579 -0.05535 -0.05882 -0.06125 -0.06392 C -0.0694 -0.0711 -0.07565 -0.08082 -0.08363 -0.08777 C -0.08884 -0.09842 -0.09595 -0.10607 -0.10307 -0.11371 C -0.1048 -0.11556 -0.10584 -0.11834 -0.10758 -0.11973 C -0.10931 -0.12112 -0.11938 -0.12367 -0.11955 -0.12367 C -0.12562 -0.12598 -0.13152 -0.12923 -0.13742 -0.13154 C -0.14107 -0.13872 -0.13864 -0.13756 -0.14332 -0.13756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7788E-6 3.83048E-6 C -0.01788 -0.0264 -0.03835 -0.05118 -0.06334 -0.06601 C -0.0741 -0.07898 -0.08468 -0.09102 -0.09804 -0.09889 C -0.10516 -0.10769 -0.11557 -0.1114 -0.12372 -0.11904 C -0.13743 -0.13201 -0.15305 -0.14243 -0.16589 -0.15563 C -0.17248 -0.16212 -0.1763 -0.16721 -0.18411 -0.16999 C -0.19417 -0.17949 -0.20649 -0.18829 -0.21881 -0.19222 C -0.2287 -0.2001 -0.23825 -0.20959 -0.24883 -0.21561 C -0.25161 -0.21886 -0.25334 -0.22326 -0.25647 -0.22488 C -0.26861 -0.2309 -0.27989 -0.23599 -0.29256 -0.23947 C -0.2995 -0.24364 -0.30731 -0.24595 -0.31373 -0.25058 C -0.32171 -0.25637 -0.3283 -0.26263 -0.33646 -0.26679 C -0.33837 -0.26795 -0.34982 -0.26957 -0.34982 -0.2742 " pathEditMode="relative" rAng="0" ptsTypes="ffffffffffff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91" y="-137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97" grpId="0"/>
      <p:bldP spid="33" grpId="0"/>
      <p:bldP spid="67" grpId="0"/>
      <p:bldP spid="68" grpId="0"/>
      <p:bldP spid="6" grpId="0" animBg="1"/>
      <p:bldP spid="122" grpId="0" animBg="1"/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Quadrature Amplitude Modulation (QAM)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534400" cy="4952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QAM: encode data bits by changing the amplitude of the two carrier waveforms: Real (I) and Imaginary (Q)    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23" y="2887254"/>
            <a:ext cx="2641377" cy="2751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971800"/>
            <a:ext cx="2606076" cy="2585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867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2-QAM: 1 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5867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</a:t>
            </a:r>
            <a:r>
              <a:rPr lang="en-US" sz="2000" dirty="0" smtClean="0"/>
              <a:t>-QAM: 2 bits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5867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16-QAM: 4 bits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" y="4343400"/>
            <a:ext cx="2590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47800" y="3048000"/>
            <a:ext cx="0" cy="259080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0" y="417880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277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</a:t>
            </a:r>
          </a:p>
        </p:txBody>
      </p:sp>
      <p:sp>
        <p:nvSpPr>
          <p:cNvPr id="21" name="Oval 20"/>
          <p:cNvSpPr/>
          <p:nvPr/>
        </p:nvSpPr>
        <p:spPr>
          <a:xfrm>
            <a:off x="2282952" y="4267200"/>
            <a:ext cx="155448" cy="152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" y="4267200"/>
            <a:ext cx="155448" cy="152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52600" y="2743200"/>
            <a:ext cx="2318877" cy="49244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800000"/>
                </a:solidFill>
              </a:rPr>
              <a:t>a</a:t>
            </a:r>
            <a:r>
              <a:rPr lang="en-US" sz="2600" dirty="0" smtClean="0">
                <a:solidFill>
                  <a:srgbClr val="800000"/>
                </a:solidFill>
              </a:rPr>
              <a:t>ctual response</a:t>
            </a:r>
          </a:p>
        </p:txBody>
      </p:sp>
    </p:spTree>
    <p:extLst>
      <p:ext uri="{BB962C8B-B14F-4D97-AF65-F5344CB8AC3E}">
        <p14:creationId xmlns:p14="http://schemas.microsoft.com/office/powerpoint/2010/main" val="420291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6597E-6 3.32098E-6 C -0.00087 -0.01019 -0.00139 -0.01969 -0.00261 -0.02918 C -0.00781 -0.06948 -0.00278 -0.05095 -0.01441 -0.06276 C -0.02274 -0.0711 -0.02968 -0.07666 -0.03835 -0.08175 C -0.04269 -0.08778 -0.04599 -0.09611 -0.05015 -0.10121 C -0.05813 -0.11117 -0.05744 -0.09959 -0.05744 -0.1107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" y="-55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206E-6 3.32098E-6 C 0.00642 0.01945 0.01214 0.04701 0.02759 0.06484 C 0.03782 0.07688 0.05587 0.08638 0.06628 0.09981 " pathEditMode="relative" rAng="0" ptsTypes="ff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4" y="49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Harnessing Aliasing Effect (I)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952999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2-QAM per subcarrier  2 possibilities for data coded on subcarrier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50% </a:t>
            </a:r>
            <a:r>
              <a:rPr lang="en-US" sz="2800" dirty="0" err="1" smtClean="0">
                <a:sym typeface="Wingdings"/>
              </a:rPr>
              <a:t>downclocking</a:t>
            </a:r>
            <a:r>
              <a:rPr lang="en-US" sz="2800" dirty="0" smtClean="0">
                <a:sym typeface="Wingdings"/>
              </a:rPr>
              <a:t> (2 unknowns 1 equation): 4 possible values for each frequency response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</p:txBody>
      </p:sp>
      <p:pic>
        <p:nvPicPr>
          <p:cNvPr id="4" name="Picture 3" descr="constellation-5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4297680" cy="3581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67400" y="4460557"/>
            <a:ext cx="2501706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2-QAM</a:t>
            </a:r>
            <a:r>
              <a:rPr lang="en-US" sz="2600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2600" dirty="0" smtClean="0">
                <a:solidFill>
                  <a:srgbClr val="800000"/>
                </a:solidFill>
              </a:rPr>
              <a:t>4-QAM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4888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0" y="557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5" name="Isosceles Triangle 4"/>
          <p:cNvSpPr/>
          <p:nvPr/>
        </p:nvSpPr>
        <p:spPr>
          <a:xfrm>
            <a:off x="4678680" y="57912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1706880" y="37338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4145280" y="44958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2392680" y="50292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9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13" grpId="0"/>
      <p:bldP spid="14" grpId="0"/>
      <p:bldP spid="15" grpId="0"/>
      <p:bldP spid="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Harnessing Aliasing Effect (II)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534400" cy="52577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25% </a:t>
            </a:r>
            <a:r>
              <a:rPr lang="en-US" sz="2800" dirty="0" err="1" smtClean="0">
                <a:sym typeface="Wingdings"/>
              </a:rPr>
              <a:t>downclocking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(4 unknowns 1 equation): 16 possible values</a:t>
            </a:r>
            <a:endParaRPr lang="en-US" sz="2800" baseline="-250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Aliasing transforms original QAM into a more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dense</a:t>
            </a:r>
            <a:r>
              <a:rPr lang="en-US" sz="2800" dirty="0" smtClean="0">
                <a:sym typeface="Wingdings"/>
              </a:rPr>
              <a:t>, but still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decodable</a:t>
            </a:r>
            <a:r>
              <a:rPr lang="en-US" sz="2800" dirty="0" smtClean="0">
                <a:sym typeface="Wingdings"/>
              </a:rPr>
              <a:t>, QAM 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8531" y="2514600"/>
            <a:ext cx="1327069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16-QAM</a:t>
            </a:r>
          </a:p>
        </p:txBody>
      </p:sp>
      <p:pic>
        <p:nvPicPr>
          <p:cNvPr id="3" name="Picture 2" descr="constellation-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3657600" cy="304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77000" y="4117538"/>
            <a:ext cx="2074181" cy="1292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100%: n-QAM</a:t>
            </a:r>
          </a:p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50%: n</a:t>
            </a:r>
            <a:r>
              <a:rPr lang="en-US" sz="2600" baseline="30000" dirty="0" smtClean="0">
                <a:solidFill>
                  <a:srgbClr val="800000"/>
                </a:solidFill>
              </a:rPr>
              <a:t>2</a:t>
            </a:r>
            <a:r>
              <a:rPr lang="en-US" sz="2600" dirty="0" smtClean="0">
                <a:solidFill>
                  <a:srgbClr val="800000"/>
                </a:solidFill>
              </a:rPr>
              <a:t>-QAM</a:t>
            </a:r>
          </a:p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25%: n</a:t>
            </a:r>
            <a:r>
              <a:rPr lang="en-US" sz="2600" baseline="30000" dirty="0" smtClean="0">
                <a:solidFill>
                  <a:srgbClr val="800000"/>
                </a:solidFill>
              </a:rPr>
              <a:t>4</a:t>
            </a:r>
            <a:r>
              <a:rPr lang="en-US" sz="2600" dirty="0" smtClean="0">
                <a:solidFill>
                  <a:srgbClr val="800000"/>
                </a:solidFill>
              </a:rPr>
              <a:t>-QAM</a:t>
            </a:r>
          </a:p>
        </p:txBody>
      </p:sp>
    </p:spTree>
    <p:extLst>
      <p:ext uri="{BB962C8B-B14F-4D97-AF65-F5344CB8AC3E}">
        <p14:creationId xmlns:p14="http://schemas.microsoft.com/office/powerpoint/2010/main" val="54427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-228600" y="4038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bits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WiFi</a:t>
            </a:r>
            <a:r>
              <a:rPr lang="en-US" sz="4000" dirty="0" smtClean="0"/>
              <a:t> Reception Pipeline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14400" y="2590800"/>
            <a:ext cx="2362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Timing Synchronization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10000" y="2590800"/>
            <a:ext cx="2362200" cy="76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Frequency Synchronization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05600" y="2590800"/>
            <a:ext cx="2362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Channel Estimation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05600" y="4419600"/>
            <a:ext cx="2362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Phase Compensation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000" y="4419600"/>
            <a:ext cx="2362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FFT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14400" y="4419600"/>
            <a:ext cx="2362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Bits Decoding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4" idx="1"/>
          </p:cNvCxnSpPr>
          <p:nvPr/>
        </p:nvCxnSpPr>
        <p:spPr>
          <a:xfrm flipH="1">
            <a:off x="152400" y="29718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3"/>
            <a:endCxn id="37" idx="1"/>
          </p:cNvCxnSpPr>
          <p:nvPr/>
        </p:nvCxnSpPr>
        <p:spPr>
          <a:xfrm>
            <a:off x="3276600" y="2971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7" idx="3"/>
            <a:endCxn id="38" idx="1"/>
          </p:cNvCxnSpPr>
          <p:nvPr/>
        </p:nvCxnSpPr>
        <p:spPr>
          <a:xfrm>
            <a:off x="6172200" y="2971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2"/>
            <a:endCxn id="39" idx="0"/>
          </p:cNvCxnSpPr>
          <p:nvPr/>
        </p:nvCxnSpPr>
        <p:spPr>
          <a:xfrm>
            <a:off x="7886700" y="3352800"/>
            <a:ext cx="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9" idx="1"/>
            <a:endCxn id="40" idx="3"/>
          </p:cNvCxnSpPr>
          <p:nvPr/>
        </p:nvCxnSpPr>
        <p:spPr>
          <a:xfrm flipH="1">
            <a:off x="6172200" y="4800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1"/>
            <a:endCxn id="41" idx="3"/>
          </p:cNvCxnSpPr>
          <p:nvPr/>
        </p:nvCxnSpPr>
        <p:spPr>
          <a:xfrm flipH="1">
            <a:off x="3276600" y="4800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1"/>
          </p:cNvCxnSpPr>
          <p:nvPr/>
        </p:nvCxnSpPr>
        <p:spPr>
          <a:xfrm flipH="1">
            <a:off x="152400" y="48006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200" y="2209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channel samples</a:t>
            </a:r>
          </a:p>
        </p:txBody>
      </p:sp>
    </p:spTree>
    <p:extLst>
      <p:ext uri="{BB962C8B-B14F-4D97-AF65-F5344CB8AC3E}">
        <p14:creationId xmlns:p14="http://schemas.microsoft.com/office/powerpoint/2010/main" val="256487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Enfold Implementation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952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Implemented on Microsoft SORA platform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Standards-compliant design</a:t>
            </a:r>
            <a:endParaRPr lang="en-US" sz="2800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Evaluated 6 Mbps 2-QAM 802.11a/g frame reception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err="1">
                <a:sym typeface="Wingdings"/>
              </a:rPr>
              <a:t>D</a:t>
            </a:r>
            <a:r>
              <a:rPr lang="en-US" sz="2800" dirty="0" err="1" smtClean="0">
                <a:sym typeface="Wingdings"/>
              </a:rPr>
              <a:t>ownclocked</a:t>
            </a:r>
            <a:r>
              <a:rPr lang="en-US" sz="2800" dirty="0" smtClean="0">
                <a:sym typeface="Wingdings"/>
              </a:rPr>
              <a:t> DSSS transmission (</a:t>
            </a:r>
            <a:r>
              <a:rPr lang="en-US" sz="2800" dirty="0" err="1" smtClean="0">
                <a:sym typeface="Wingdings"/>
              </a:rPr>
              <a:t>SloMo</a:t>
            </a:r>
            <a:r>
              <a:rPr lang="en-US" sz="2800" dirty="0" smtClean="0">
                <a:sym typeface="Wingdings"/>
              </a:rPr>
              <a:t>) for ACKs</a:t>
            </a:r>
          </a:p>
        </p:txBody>
      </p:sp>
      <p:pic>
        <p:nvPicPr>
          <p:cNvPr id="3" name="Picture 2" descr="slom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5700" y="23749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2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Packet Reception Rate </a:t>
            </a:r>
            <a:r>
              <a:rPr lang="en-US" sz="4000" dirty="0" err="1" smtClean="0"/>
              <a:t>vs</a:t>
            </a:r>
            <a:r>
              <a:rPr lang="en-US" sz="4000" dirty="0" smtClean="0"/>
              <a:t> SNR (100-Bytes) 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921514"/>
            <a:ext cx="8839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Baseline: standard </a:t>
            </a:r>
            <a:r>
              <a:rPr lang="en-US" sz="2000" dirty="0" err="1" smtClean="0">
                <a:solidFill>
                  <a:srgbClr val="000000"/>
                </a:solidFill>
              </a:rPr>
              <a:t>WiFi</a:t>
            </a:r>
            <a:r>
              <a:rPr lang="en-US" sz="2000" dirty="0" smtClean="0">
                <a:solidFill>
                  <a:srgbClr val="000000"/>
                </a:solidFill>
              </a:rPr>
              <a:t> implementation (@100% clock rate) 3 SNRs: 30/25/20dB.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Well below </a:t>
            </a:r>
            <a:r>
              <a:rPr lang="en-US" sz="2000" dirty="0" smtClean="0">
                <a:solidFill>
                  <a:srgbClr val="000000"/>
                </a:solidFill>
              </a:rPr>
              <a:t>typical SNR (40dB or more) </a:t>
            </a:r>
            <a:r>
              <a:rPr lang="en-US" sz="1600" dirty="0" smtClean="0">
                <a:solidFill>
                  <a:srgbClr val="000000"/>
                </a:solidFill>
              </a:rPr>
              <a:t>[Pang </a:t>
            </a:r>
            <a:r>
              <a:rPr lang="en-US" sz="1600" i="1" dirty="0" smtClean="0">
                <a:solidFill>
                  <a:srgbClr val="000000"/>
                </a:solidFill>
              </a:rPr>
              <a:t>et al.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MobiSys</a:t>
            </a:r>
            <a:r>
              <a:rPr lang="en-US" sz="1600" dirty="0" smtClean="0">
                <a:solidFill>
                  <a:srgbClr val="000000"/>
                </a:solidFill>
              </a:rPr>
              <a:t> 2009] </a:t>
            </a:r>
          </a:p>
        </p:txBody>
      </p:sp>
      <p:pic>
        <p:nvPicPr>
          <p:cNvPr id="8" name="Picture 7" descr="prr_snr_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20800"/>
            <a:ext cx="7162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Packet Reception Rate </a:t>
            </a:r>
            <a:r>
              <a:rPr lang="en-US" sz="4000" dirty="0" err="1" smtClean="0"/>
              <a:t>vs</a:t>
            </a:r>
            <a:r>
              <a:rPr lang="en-US" sz="4000" dirty="0" smtClean="0"/>
              <a:t> SNR (1000-Byes)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prr_snr_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316736"/>
            <a:ext cx="7187184" cy="4791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603" y="5493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4800" y="5921514"/>
            <a:ext cx="8839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Baseline: standard </a:t>
            </a:r>
            <a:r>
              <a:rPr lang="en-US" sz="2000" dirty="0" err="1" smtClean="0">
                <a:solidFill>
                  <a:srgbClr val="000000"/>
                </a:solidFill>
              </a:rPr>
              <a:t>WiFi</a:t>
            </a:r>
            <a:r>
              <a:rPr lang="en-US" sz="2000" dirty="0" smtClean="0">
                <a:solidFill>
                  <a:srgbClr val="000000"/>
                </a:solidFill>
              </a:rPr>
              <a:t> implementation (@100% clock rate) 3 SNRs: 30/25/20dB.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Well below </a:t>
            </a:r>
            <a:r>
              <a:rPr lang="en-US" sz="2000" dirty="0" smtClean="0">
                <a:solidFill>
                  <a:srgbClr val="000000"/>
                </a:solidFill>
              </a:rPr>
              <a:t>typical SNR (40dB or more) </a:t>
            </a:r>
            <a:r>
              <a:rPr lang="en-US" sz="1600" dirty="0" smtClean="0">
                <a:solidFill>
                  <a:srgbClr val="000000"/>
                </a:solidFill>
              </a:rPr>
              <a:t>[Pang </a:t>
            </a:r>
            <a:r>
              <a:rPr lang="en-US" sz="1600" i="1" dirty="0" smtClean="0">
                <a:solidFill>
                  <a:srgbClr val="000000"/>
                </a:solidFill>
              </a:rPr>
              <a:t>et al.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MobiSys</a:t>
            </a:r>
            <a:r>
              <a:rPr lang="en-US" sz="1600" dirty="0" smtClean="0">
                <a:solidFill>
                  <a:srgbClr val="000000"/>
                </a:solidFill>
              </a:rPr>
              <a:t> 2009] </a:t>
            </a:r>
          </a:p>
        </p:txBody>
      </p:sp>
    </p:spTree>
    <p:extLst>
      <p:ext uri="{BB962C8B-B14F-4D97-AF65-F5344CB8AC3E}">
        <p14:creationId xmlns:p14="http://schemas.microsoft.com/office/powerpoint/2010/main" val="205051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84048" y="1600200"/>
            <a:ext cx="8378952" cy="4038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Researchers report active </a:t>
            </a:r>
            <a:r>
              <a:rPr lang="en-US" sz="2800" dirty="0" err="1"/>
              <a:t>WiFi</a:t>
            </a:r>
            <a:r>
              <a:rPr lang="en-US" sz="2800" dirty="0"/>
              <a:t> radio can consume up to 70% of a smartphone’s energy </a:t>
            </a:r>
            <a:r>
              <a:rPr lang="en-US" sz="2000" dirty="0"/>
              <a:t>[</a:t>
            </a:r>
            <a:r>
              <a:rPr lang="en-US" sz="2000" dirty="0" err="1"/>
              <a:t>Rozner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 </a:t>
            </a:r>
            <a:r>
              <a:rPr lang="en-US" sz="2000" dirty="0" err="1"/>
              <a:t>MobiSys</a:t>
            </a:r>
            <a:r>
              <a:rPr lang="en-US" sz="2000" dirty="0"/>
              <a:t> 2010] 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Smartphone activities are </a:t>
            </a:r>
            <a:r>
              <a:rPr lang="en-US" sz="2800" dirty="0">
                <a:solidFill>
                  <a:srgbClr val="FF0000"/>
                </a:solidFill>
              </a:rPr>
              <a:t>network</a:t>
            </a:r>
            <a:r>
              <a:rPr lang="en-US" sz="2800" dirty="0"/>
              <a:t> </a:t>
            </a:r>
            <a:r>
              <a:rPr lang="en-US" sz="2800" dirty="0" smtClean="0"/>
              <a:t>centric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80-90% data activities over </a:t>
            </a:r>
            <a:r>
              <a:rPr lang="en-US" sz="2400" dirty="0" err="1" smtClean="0"/>
              <a:t>WiFi</a:t>
            </a:r>
            <a:r>
              <a:rPr lang="en-US" sz="2400" dirty="0"/>
              <a:t> </a:t>
            </a:r>
            <a:r>
              <a:rPr lang="en-US" sz="1500" dirty="0" smtClean="0"/>
              <a:t>[</a:t>
            </a:r>
            <a:r>
              <a:rPr lang="en-US" sz="1500" dirty="0"/>
              <a:t>R</a:t>
            </a:r>
            <a:r>
              <a:rPr lang="en-US" sz="1500" dirty="0" smtClean="0"/>
              <a:t>eport: </a:t>
            </a:r>
            <a:r>
              <a:rPr lang="en-US" sz="1500" dirty="0" err="1" smtClean="0"/>
              <a:t>Mobidia</a:t>
            </a:r>
            <a:r>
              <a:rPr lang="en-US" sz="1500" dirty="0" smtClean="0"/>
              <a:t> Tech and </a:t>
            </a:r>
            <a:r>
              <a:rPr lang="en-US" sz="1500" dirty="0" err="1" smtClean="0"/>
              <a:t>Informa</a:t>
            </a:r>
            <a:r>
              <a:rPr lang="en-US" sz="1500" dirty="0" smtClean="0"/>
              <a:t> 2013] 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WiFi</a:t>
            </a:r>
            <a:r>
              <a:rPr lang="en-US" sz="4000" dirty="0" smtClean="0"/>
              <a:t> Power Matters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648200"/>
            <a:ext cx="7620000" cy="12926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600" dirty="0" smtClean="0">
                <a:solidFill>
                  <a:srgbClr val="800000"/>
                </a:solidFill>
              </a:rPr>
              <a:t>But commercial </a:t>
            </a:r>
            <a:r>
              <a:rPr lang="en-US" sz="2600" dirty="0" err="1" smtClean="0">
                <a:solidFill>
                  <a:srgbClr val="800000"/>
                </a:solidFill>
              </a:rPr>
              <a:t>WiFi</a:t>
            </a:r>
            <a:r>
              <a:rPr lang="en-US" sz="2600" dirty="0" smtClean="0">
                <a:solidFill>
                  <a:srgbClr val="800000"/>
                </a:solidFill>
              </a:rPr>
              <a:t> chipsets have efficient sleep: 700mW (active) to 10mW (sleep)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lvl="1" algn="ctr"/>
            <a:r>
              <a:rPr lang="en-US" sz="2000" dirty="0" smtClean="0"/>
              <a:t>[</a:t>
            </a:r>
            <a:r>
              <a:rPr lang="de-DE" sz="2000" dirty="0" err="1"/>
              <a:t>Manweiler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 </a:t>
            </a:r>
            <a:r>
              <a:rPr lang="en-US" sz="2000" dirty="0" err="1"/>
              <a:t>MobiSys</a:t>
            </a:r>
            <a:r>
              <a:rPr lang="en-US" sz="2000" dirty="0"/>
              <a:t> 2011</a:t>
            </a:r>
            <a:r>
              <a:rPr lang="en-US" sz="2000" dirty="0" smtClean="0"/>
              <a:t>]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14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Apps </a:t>
            </a:r>
            <a:r>
              <a:rPr lang="en-US" sz="4000" dirty="0" err="1" smtClean="0"/>
              <a:t>WiFi</a:t>
            </a:r>
            <a:r>
              <a:rPr lang="en-US" sz="4000" dirty="0" smtClean="0"/>
              <a:t> Energy Evaluation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5029200" cy="44957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ym typeface="Wingdings"/>
              </a:rPr>
              <a:t>Trace based energy evaluation  </a:t>
            </a:r>
            <a:endParaRPr lang="en-US" sz="2800" dirty="0" smtClean="0">
              <a:sym typeface="Wingdings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ym typeface="Wingdings"/>
              </a:rPr>
              <a:t>power </a:t>
            </a:r>
            <a:r>
              <a:rPr lang="en-US" sz="2400" dirty="0">
                <a:sym typeface="Wingdings"/>
              </a:rPr>
              <a:t>model based on real measurements </a:t>
            </a:r>
            <a:r>
              <a:rPr lang="en-US" sz="1800" dirty="0"/>
              <a:t>[</a:t>
            </a:r>
            <a:r>
              <a:rPr lang="de-DE" sz="1800" dirty="0" err="1"/>
              <a:t>Manweiler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 </a:t>
            </a:r>
            <a:r>
              <a:rPr lang="en-US" sz="1800" dirty="0" err="1"/>
              <a:t>MobiSys</a:t>
            </a:r>
            <a:r>
              <a:rPr lang="en-US" sz="1800" dirty="0"/>
              <a:t> 2011]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Conservative: max 35% saving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12 popular smartphone apps </a:t>
            </a:r>
            <a:endParaRPr lang="en-US" sz="2800" dirty="0" smtClean="0">
              <a:solidFill>
                <a:srgbClr val="800000"/>
              </a:solidFill>
              <a:sym typeface="Wingdings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ym typeface="Wingdings"/>
              </a:rPr>
              <a:t>e</a:t>
            </a:r>
            <a:r>
              <a:rPr lang="en-US" sz="2400" dirty="0" smtClean="0">
                <a:sym typeface="Wingdings"/>
              </a:rPr>
              <a:t>ach app &gt; 5 M downloads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ym typeface="Wingdings"/>
              </a:rPr>
              <a:t>Collect </a:t>
            </a:r>
            <a:r>
              <a:rPr lang="en-US" sz="2800" dirty="0" smtClean="0">
                <a:sym typeface="Wingdings"/>
              </a:rPr>
              <a:t>~200s of real </a:t>
            </a:r>
            <a:r>
              <a:rPr lang="en-US" sz="2800" dirty="0" err="1" smtClean="0">
                <a:sym typeface="Wingdings"/>
              </a:rPr>
              <a:t>WiFi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packet </a:t>
            </a:r>
            <a:r>
              <a:rPr lang="en-US" sz="2800" dirty="0" smtClean="0">
                <a:sym typeface="Wingdings"/>
              </a:rPr>
              <a:t>traces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19400"/>
            <a:ext cx="990600" cy="662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334000"/>
            <a:ext cx="6858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114800"/>
            <a:ext cx="796925" cy="695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752600"/>
            <a:ext cx="660400" cy="66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7526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2819400"/>
            <a:ext cx="685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41148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4038600"/>
            <a:ext cx="8382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400" y="2743200"/>
            <a:ext cx="1451890" cy="901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752600"/>
            <a:ext cx="990600" cy="662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7200" y="5348572"/>
            <a:ext cx="838200" cy="671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600" y="236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87504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 Energy Saving with Enfold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foco_slom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444752"/>
            <a:ext cx="7563917" cy="4727448"/>
          </a:xfrm>
          <a:prstGeom prst="rect">
            <a:avLst/>
          </a:prstGeom>
        </p:spPr>
      </p:pic>
      <p:pic>
        <p:nvPicPr>
          <p:cNvPr id="5" name="Picture 4" descr="foco_slomo 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444752"/>
            <a:ext cx="7563917" cy="4727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971800"/>
            <a:ext cx="7772400" cy="12926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 Enfold Energy Savings:</a:t>
            </a:r>
          </a:p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Low data-rate apps: 25% to 34%</a:t>
            </a:r>
          </a:p>
          <a:p>
            <a:pPr algn="ctr"/>
            <a:r>
              <a:rPr lang="en-US" sz="2600" dirty="0" smtClean="0">
                <a:solidFill>
                  <a:srgbClr val="800000"/>
                </a:solidFill>
              </a:rPr>
              <a:t>Bandwidth hungry apps: 10% to 20%</a:t>
            </a:r>
          </a:p>
        </p:txBody>
      </p:sp>
    </p:spTree>
    <p:extLst>
      <p:ext uri="{BB962C8B-B14F-4D97-AF65-F5344CB8AC3E}">
        <p14:creationId xmlns:p14="http://schemas.microsoft.com/office/powerpoint/2010/main" val="347796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791200"/>
            <a:ext cx="11176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486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FF0000"/>
                </a:solidFill>
                <a:sym typeface="Wingdings"/>
              </a:rPr>
              <a:t>Downclocked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OFDM </a:t>
            </a:r>
            <a:r>
              <a:rPr lang="en-US" sz="2800" dirty="0" err="1" smtClean="0">
                <a:solidFill>
                  <a:srgbClr val="FF0000"/>
                </a:solidFill>
                <a:sym typeface="Wingdings"/>
              </a:rPr>
              <a:t>WiFi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reception is both practical and beneficial for smartphones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ym typeface="Wingdings"/>
              </a:rPr>
              <a:t>u</a:t>
            </a:r>
            <a:r>
              <a:rPr lang="en-US" sz="2400" dirty="0" smtClean="0">
                <a:sym typeface="Wingdings"/>
              </a:rPr>
              <a:t>p to 34% energy reduction at 25% clock rate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Tradeoff SNR (throughput) </a:t>
            </a:r>
            <a:r>
              <a:rPr lang="en-US" sz="2800" dirty="0">
                <a:sym typeface="Wingdings"/>
              </a:rPr>
              <a:t>for energy </a:t>
            </a:r>
            <a:r>
              <a:rPr lang="en-US" sz="2800" dirty="0" smtClean="0">
                <a:sym typeface="Wingdings"/>
              </a:rPr>
              <a:t>savings </a:t>
            </a:r>
            <a:r>
              <a:rPr lang="en-US" sz="2800" dirty="0">
                <a:sym typeface="Wingdings"/>
              </a:rPr>
              <a:t>using lower data </a:t>
            </a:r>
            <a:r>
              <a:rPr lang="en-US" sz="2800" dirty="0" smtClean="0">
                <a:sym typeface="Wingdings"/>
              </a:rPr>
              <a:t>rates while remain </a:t>
            </a:r>
            <a:r>
              <a:rPr lang="en-US" sz="2800" dirty="0" err="1" smtClean="0">
                <a:sym typeface="Wingdings"/>
              </a:rPr>
              <a:t>downclocked</a:t>
            </a:r>
            <a:endParaRPr lang="en-US" sz="2800" dirty="0" smtClean="0">
              <a:sym typeface="Wingdings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ym typeface="Wingdings"/>
              </a:rPr>
              <a:t>a</a:t>
            </a:r>
            <a:r>
              <a:rPr lang="en-US" sz="2400" dirty="0" smtClean="0">
                <a:sym typeface="Wingdings"/>
              </a:rPr>
              <a:t> great tradeoff for many popular smartphone apps</a:t>
            </a:r>
          </a:p>
          <a:p>
            <a:pPr marL="0" indent="0">
              <a:buNone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Policy impact: introduce a </a:t>
            </a:r>
            <a:r>
              <a:rPr lang="en-US" sz="2800" dirty="0" err="1" smtClean="0">
                <a:sym typeface="Wingdings"/>
              </a:rPr>
              <a:t>downclocked</a:t>
            </a:r>
            <a:r>
              <a:rPr lang="en-US" sz="2800" dirty="0" smtClean="0">
                <a:sym typeface="Wingdings"/>
              </a:rPr>
              <a:t> state into existing </a:t>
            </a:r>
            <a:r>
              <a:rPr lang="en-US" sz="2800" dirty="0" err="1" smtClean="0">
                <a:sym typeface="Wingdings"/>
              </a:rPr>
              <a:t>WiFi</a:t>
            </a:r>
            <a:r>
              <a:rPr lang="en-US" sz="2800" dirty="0" smtClean="0">
                <a:sym typeface="Wingdings"/>
              </a:rPr>
              <a:t> rate selection and power management framework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Applicable in other domains using OFDM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67" y="5989904"/>
            <a:ext cx="728133" cy="487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6054843"/>
            <a:ext cx="812799" cy="4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6645" y="2286000"/>
            <a:ext cx="2740078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Thank you!</a:t>
            </a:r>
          </a:p>
        </p:txBody>
      </p:sp>
      <p:pic>
        <p:nvPicPr>
          <p:cNvPr id="9" name="Picture 8" descr="slom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875" y="796925"/>
            <a:ext cx="2108200" cy="1581150"/>
          </a:xfrm>
          <a:prstGeom prst="rect">
            <a:avLst/>
          </a:prstGeom>
        </p:spPr>
      </p:pic>
      <p:pic>
        <p:nvPicPr>
          <p:cNvPr id="14" name="Picture 13" descr="prr_snr_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2590800" cy="1727200"/>
          </a:xfrm>
          <a:prstGeom prst="rect">
            <a:avLst/>
          </a:prstGeom>
        </p:spPr>
      </p:pic>
      <p:pic>
        <p:nvPicPr>
          <p:cNvPr id="15" name="Picture 14" descr="prr_sma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3124200" cy="2082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066800"/>
            <a:ext cx="990600" cy="6626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1066800"/>
            <a:ext cx="685800" cy="685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0" y="2667000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2514600"/>
            <a:ext cx="838200" cy="83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4127500"/>
            <a:ext cx="1451890" cy="901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5800" y="4205572"/>
            <a:ext cx="838200" cy="671228"/>
          </a:xfrm>
          <a:prstGeom prst="rect">
            <a:avLst/>
          </a:prstGeom>
        </p:spPr>
      </p:pic>
      <p:pic>
        <p:nvPicPr>
          <p:cNvPr id="16" name="Picture 15" descr="foco_slomo 2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14800"/>
            <a:ext cx="330708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2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Can’t Sleep the Day Away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763000" cy="47243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Power saving mode (PSM) on </a:t>
            </a:r>
            <a:r>
              <a:rPr lang="en-US" sz="2800" dirty="0" err="1" smtClean="0"/>
              <a:t>WiFi</a:t>
            </a:r>
            <a:r>
              <a:rPr lang="en-US" sz="2800" dirty="0" smtClean="0"/>
              <a:t>: move to sleep state when not actively used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Challenges </a:t>
            </a:r>
            <a:r>
              <a:rPr lang="en-US" sz="2800" dirty="0"/>
              <a:t>of </a:t>
            </a:r>
            <a:r>
              <a:rPr lang="en-US" sz="2800" dirty="0" err="1"/>
              <a:t>WiFi</a:t>
            </a:r>
            <a:r>
              <a:rPr lang="en-US" sz="2800" dirty="0"/>
              <a:t> energy savings on smartphones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real-time/chatty apps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developer may abuse </a:t>
            </a:r>
            <a:r>
              <a:rPr lang="en-US" sz="2400" dirty="0" err="1"/>
              <a:t>WiFi</a:t>
            </a:r>
            <a:r>
              <a:rPr lang="en-US" sz="2400" dirty="0"/>
              <a:t> sleep policy (constantly awake)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Many variants proposed by the research community for better power saving mechanisms and policies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409902"/>
            <a:ext cx="914400" cy="611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09902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409902"/>
            <a:ext cx="709613" cy="619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409902"/>
            <a:ext cx="584200" cy="58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400" y="4343400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Downclocking</a:t>
            </a:r>
            <a:r>
              <a:rPr lang="en-US" sz="4000" dirty="0" smtClean="0"/>
              <a:t> </a:t>
            </a:r>
            <a:r>
              <a:rPr lang="en-US" sz="4000" dirty="0" err="1" smtClean="0"/>
              <a:t>WiFi</a:t>
            </a:r>
            <a:r>
              <a:rPr lang="en-US" sz="4000" dirty="0" smtClean="0"/>
              <a:t> Communication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4724400" cy="4724399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dirty="0" smtClean="0"/>
              <a:t>Trade good SNR for energy savings</a:t>
            </a:r>
            <a:endParaRPr lang="en-US" sz="2000" dirty="0" smtClean="0"/>
          </a:p>
          <a:p>
            <a:pPr marL="342900" lvl="1" indent="-342900"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We proposed </a:t>
            </a:r>
            <a:r>
              <a:rPr lang="en-US" sz="2800" dirty="0" err="1" smtClean="0"/>
              <a:t>SloMo</a:t>
            </a:r>
            <a:r>
              <a:rPr lang="en-US" sz="2800" dirty="0" smtClean="0"/>
              <a:t> in NSDI 2013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Downclocked</a:t>
            </a:r>
            <a:r>
              <a:rPr lang="en-US" sz="2400" dirty="0" smtClean="0"/>
              <a:t> DSSS </a:t>
            </a:r>
            <a:r>
              <a:rPr lang="en-US" sz="2400" dirty="0" err="1" smtClean="0"/>
              <a:t>WiFi</a:t>
            </a:r>
            <a:r>
              <a:rPr lang="en-US" sz="2400" dirty="0" smtClean="0"/>
              <a:t> transceiver design (1/2 Mbps)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5x clock rate </a:t>
            </a:r>
            <a:r>
              <a:rPr lang="en-US" sz="2400" dirty="0" smtClean="0"/>
              <a:t>reduction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Fully backwards compatible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8" name="Picture 7" descr="sp_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38" y="1115568"/>
            <a:ext cx="3121762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943600"/>
            <a:ext cx="990600" cy="6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When There is </a:t>
            </a:r>
            <a:r>
              <a:rPr lang="en-US" sz="4000" dirty="0" err="1" smtClean="0"/>
              <a:t>Sparsity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724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Leveraging information </a:t>
            </a:r>
            <a:r>
              <a:rPr lang="en-US" sz="2800" dirty="0" err="1" smtClean="0"/>
              <a:t>sparsity</a:t>
            </a:r>
            <a:r>
              <a:rPr lang="en-US" sz="2800" dirty="0" smtClean="0"/>
              <a:t>/redundancy in a variety of application scenarios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fi-FI" dirty="0" err="1"/>
              <a:t>WiFi</a:t>
            </a:r>
            <a:r>
              <a:rPr lang="fi-FI" dirty="0"/>
              <a:t>: </a:t>
            </a:r>
            <a:r>
              <a:rPr lang="fi-FI" dirty="0" err="1"/>
              <a:t>downclocked</a:t>
            </a:r>
            <a:r>
              <a:rPr lang="fi-FI" dirty="0"/>
              <a:t> </a:t>
            </a:r>
            <a:r>
              <a:rPr lang="fi-FI" dirty="0" err="1" smtClean="0"/>
              <a:t>packet</a:t>
            </a:r>
            <a:r>
              <a:rPr lang="fi-FI" dirty="0" smtClean="0"/>
              <a:t> </a:t>
            </a:r>
            <a:r>
              <a:rPr lang="fi-FI" dirty="0" err="1" smtClean="0"/>
              <a:t>detection</a:t>
            </a:r>
            <a:r>
              <a:rPr lang="fi-FI" sz="2000" dirty="0" smtClean="0"/>
              <a:t> </a:t>
            </a:r>
            <a:r>
              <a:rPr lang="fi-FI" sz="2000" dirty="0"/>
              <a:t>[</a:t>
            </a:r>
            <a:r>
              <a:rPr lang="fi-FI" sz="2000" dirty="0" err="1"/>
              <a:t>Zhang</a:t>
            </a:r>
            <a:r>
              <a:rPr lang="fi-FI" sz="2000" dirty="0"/>
              <a:t> et al. </a:t>
            </a:r>
            <a:r>
              <a:rPr lang="fi-FI" sz="2000" dirty="0" err="1"/>
              <a:t>MobiCom</a:t>
            </a:r>
            <a:r>
              <a:rPr lang="fi-FI" sz="2000" dirty="0"/>
              <a:t> 2011]</a:t>
            </a:r>
            <a:r>
              <a:rPr lang="fi-FI" dirty="0"/>
              <a:t>,</a:t>
            </a:r>
            <a:r>
              <a:rPr lang="fi-FI" sz="2400" dirty="0"/>
              <a:t> </a:t>
            </a:r>
            <a:r>
              <a:rPr lang="fi-FI" dirty="0" err="1"/>
              <a:t>SloMo</a:t>
            </a:r>
            <a:r>
              <a:rPr lang="fi-FI" dirty="0"/>
              <a:t> </a:t>
            </a:r>
            <a:r>
              <a:rPr lang="fi-FI" dirty="0" err="1"/>
              <a:t>downclocked</a:t>
            </a:r>
            <a:r>
              <a:rPr lang="fi-FI" dirty="0"/>
              <a:t> </a:t>
            </a:r>
            <a:r>
              <a:rPr lang="fi-FI" dirty="0" err="1"/>
              <a:t>Tx/Rx</a:t>
            </a:r>
            <a:r>
              <a:rPr lang="fi-FI" dirty="0"/>
              <a:t> </a:t>
            </a:r>
            <a:r>
              <a:rPr lang="fi-FI" sz="2000" dirty="0"/>
              <a:t>[</a:t>
            </a:r>
            <a:r>
              <a:rPr lang="fi-FI" sz="2000" dirty="0" err="1"/>
              <a:t>Lu</a:t>
            </a:r>
            <a:r>
              <a:rPr lang="fi-FI" sz="2000" dirty="0"/>
              <a:t> et al. NSDI 2013</a:t>
            </a:r>
            <a:r>
              <a:rPr lang="fi-FI" sz="2000" dirty="0" smtClean="0"/>
              <a:t>]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fi-FI" sz="1500" dirty="0"/>
          </a:p>
          <a:p>
            <a:pPr marL="342900" lvl="1" indent="-342900">
              <a:buFont typeface="Wingdings" pitchFamily="2" charset="2"/>
              <a:buChar char="§"/>
            </a:pPr>
            <a:endParaRPr lang="en-US" sz="1500" dirty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dirty="0" smtClean="0"/>
              <a:t>Outside </a:t>
            </a:r>
            <a:r>
              <a:rPr lang="en-US" dirty="0" err="1"/>
              <a:t>WiFi</a:t>
            </a:r>
            <a:r>
              <a:rPr lang="en-US" dirty="0"/>
              <a:t>: spectrum sensing </a:t>
            </a:r>
            <a:r>
              <a:rPr lang="en-US" sz="2000" dirty="0"/>
              <a:t>[Polo et al. ICASSP 2009]</a:t>
            </a:r>
            <a:r>
              <a:rPr lang="en-US" dirty="0"/>
              <a:t>,</a:t>
            </a:r>
            <a:r>
              <a:rPr lang="en-US" sz="2400" dirty="0"/>
              <a:t> </a:t>
            </a:r>
            <a:r>
              <a:rPr lang="en-US" dirty="0"/>
              <a:t>GPS synchronization </a:t>
            </a:r>
            <a:r>
              <a:rPr lang="en-US" sz="2000" dirty="0"/>
              <a:t>[</a:t>
            </a:r>
            <a:r>
              <a:rPr lang="fi-FI" sz="2000" dirty="0" err="1"/>
              <a:t>Hassanieh</a:t>
            </a:r>
            <a:r>
              <a:rPr lang="fi-FI" sz="2000" dirty="0"/>
              <a:t> et al. </a:t>
            </a:r>
            <a:r>
              <a:rPr lang="fi-FI" sz="2000" dirty="0" err="1"/>
              <a:t>MobiCom</a:t>
            </a:r>
            <a:r>
              <a:rPr lang="fi-FI" sz="2000" dirty="0"/>
              <a:t> 2012]</a:t>
            </a:r>
            <a:r>
              <a:rPr lang="fi-FI" dirty="0"/>
              <a:t>, </a:t>
            </a:r>
            <a:r>
              <a:rPr lang="fi-FI" dirty="0" err="1" smtClean="0"/>
              <a:t>etc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34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OFDM Signaling is Dense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4724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WiFi</a:t>
            </a:r>
            <a:r>
              <a:rPr lang="en-US" sz="2800" dirty="0" smtClean="0"/>
              <a:t> (802.1a/g/n/ac) is shifting towards OFDM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OFDM signals are extremely </a:t>
            </a:r>
            <a:r>
              <a:rPr lang="en-US" sz="2800" dirty="0" smtClean="0">
                <a:solidFill>
                  <a:srgbClr val="FF0000"/>
                </a:solidFill>
              </a:rPr>
              <a:t>dense</a:t>
            </a:r>
            <a:r>
              <a:rPr lang="en-US" sz="2800" dirty="0" smtClean="0"/>
              <a:t>, and there is </a:t>
            </a:r>
            <a:r>
              <a:rPr lang="en-US" sz="2800" dirty="0" smtClean="0">
                <a:solidFill>
                  <a:srgbClr val="FF0000"/>
                </a:solidFill>
              </a:rPr>
              <a:t>no </a:t>
            </a:r>
            <a:r>
              <a:rPr lang="en-US" sz="2800" dirty="0" err="1" smtClean="0">
                <a:solidFill>
                  <a:srgbClr val="FF0000"/>
                </a:solidFill>
              </a:rPr>
              <a:t>sparsity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the encoding scheme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Open question as whether it is possible to receive and decode OFDM signals with reduced clock 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4822" y="5638800"/>
            <a:ext cx="3100178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800000"/>
                </a:solidFill>
              </a:rPr>
              <a:t>Downclocked</a:t>
            </a:r>
            <a:r>
              <a:rPr lang="en-US" sz="2600" dirty="0" smtClean="0">
                <a:solidFill>
                  <a:srgbClr val="800000"/>
                </a:solidFill>
              </a:rPr>
              <a:t> OFDM?</a:t>
            </a:r>
            <a:endParaRPr lang="en-US" sz="26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Enfold: </a:t>
            </a:r>
            <a:r>
              <a:rPr lang="en-US" sz="4000" dirty="0" err="1" smtClean="0"/>
              <a:t>Downclocked</a:t>
            </a:r>
            <a:r>
              <a:rPr lang="en-US" sz="4000" dirty="0" smtClean="0"/>
              <a:t> OFDM Receiver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1066800" y="2819400"/>
            <a:ext cx="7315200" cy="533400"/>
          </a:xfrm>
          <a:prstGeom prst="leftRigh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127" y="3298448"/>
            <a:ext cx="1742873" cy="8925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Backwards 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Compatible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5256" y="3276600"/>
            <a:ext cx="1579416" cy="8925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Standards 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Compliant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2423" y="3298448"/>
            <a:ext cx="1498177" cy="89255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000000"/>
                </a:solidFill>
              </a:rPr>
              <a:t>WiFi</a:t>
            </a:r>
            <a:r>
              <a:rPr lang="en-US" sz="2600" dirty="0" smtClean="0">
                <a:solidFill>
                  <a:srgbClr val="000000"/>
                </a:solidFill>
              </a:rPr>
              <a:t> Spec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Change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0320" y="1676400"/>
            <a:ext cx="1768934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E-</a:t>
            </a:r>
            <a:r>
              <a:rPr lang="en-US" sz="2600" dirty="0" err="1" smtClean="0">
                <a:solidFill>
                  <a:srgbClr val="000000"/>
                </a:solidFill>
              </a:rPr>
              <a:t>MiLi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MobiCom</a:t>
            </a:r>
            <a:r>
              <a:rPr lang="en-US" dirty="0" smtClean="0">
                <a:solidFill>
                  <a:srgbClr val="000000"/>
                </a:solidFill>
              </a:rPr>
              <a:t> 2012]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2169" y="1869757"/>
            <a:ext cx="1051928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Enfold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050" y="1676400"/>
            <a:ext cx="1301633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000000"/>
                </a:solidFill>
              </a:rPr>
              <a:t>SloMo</a:t>
            </a:r>
            <a:endParaRPr lang="en-US" sz="2600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[NSDI 2013]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974848"/>
            <a:ext cx="8229600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800000"/>
                </a:solidFill>
              </a:rPr>
              <a:t>AP</a:t>
            </a:r>
            <a:r>
              <a:rPr lang="en-US" sz="2600" dirty="0" err="1" smtClean="0">
                <a:solidFill>
                  <a:srgbClr val="800000"/>
                </a:solidFill>
                <a:sym typeface="Wingdings"/>
              </a:rPr>
              <a:t>Enfold</a:t>
            </a:r>
            <a:r>
              <a:rPr lang="en-US" sz="2600" dirty="0" smtClean="0">
                <a:solidFill>
                  <a:srgbClr val="800000"/>
                </a:solidFill>
                <a:sym typeface="Wingdings"/>
              </a:rPr>
              <a:t>: standard </a:t>
            </a:r>
            <a:r>
              <a:rPr lang="en-US" sz="2600" dirty="0" err="1" smtClean="0">
                <a:solidFill>
                  <a:srgbClr val="800000"/>
                </a:solidFill>
                <a:sym typeface="Wingdings"/>
              </a:rPr>
              <a:t>WiFi</a:t>
            </a:r>
            <a:r>
              <a:rPr lang="en-US" sz="2600" dirty="0" smtClean="0">
                <a:solidFill>
                  <a:srgbClr val="800000"/>
                </a:solidFill>
                <a:sym typeface="Wingdings"/>
              </a:rPr>
              <a:t> OFDM signal</a:t>
            </a:r>
            <a:endParaRPr lang="en-US" sz="2600" dirty="0" smtClean="0">
              <a:solidFill>
                <a:srgbClr val="800000"/>
              </a:solidFill>
            </a:endParaRPr>
          </a:p>
          <a:p>
            <a:r>
              <a:rPr lang="en-US" sz="2600" dirty="0" err="1" smtClean="0">
                <a:solidFill>
                  <a:srgbClr val="800000"/>
                </a:solidFill>
              </a:rPr>
              <a:t>Enfold</a:t>
            </a:r>
            <a:r>
              <a:rPr lang="en-US" sz="2600" dirty="0" err="1" smtClean="0">
                <a:solidFill>
                  <a:srgbClr val="800000"/>
                </a:solidFill>
                <a:sym typeface="Wingdings"/>
              </a:rPr>
              <a:t>AP</a:t>
            </a:r>
            <a:r>
              <a:rPr lang="en-US" sz="2600" dirty="0" smtClean="0">
                <a:solidFill>
                  <a:srgbClr val="800000"/>
                </a:solidFill>
                <a:sym typeface="Wingdings"/>
              </a:rPr>
              <a:t>: </a:t>
            </a:r>
            <a:r>
              <a:rPr lang="en-US" sz="2600" dirty="0" err="1" smtClean="0">
                <a:solidFill>
                  <a:srgbClr val="800000"/>
                </a:solidFill>
                <a:sym typeface="Wingdings"/>
              </a:rPr>
              <a:t>downclocked</a:t>
            </a:r>
            <a:r>
              <a:rPr lang="en-US" sz="2600" dirty="0" smtClean="0">
                <a:solidFill>
                  <a:srgbClr val="800000"/>
                </a:solidFill>
                <a:sym typeface="Wingdings"/>
              </a:rPr>
              <a:t> DSSS transmission (from </a:t>
            </a:r>
            <a:r>
              <a:rPr lang="en-US" sz="2600" dirty="0" err="1" smtClean="0">
                <a:solidFill>
                  <a:srgbClr val="800000"/>
                </a:solidFill>
                <a:sym typeface="Wingdings"/>
              </a:rPr>
              <a:t>SloMo</a:t>
            </a:r>
            <a:r>
              <a:rPr lang="en-US" sz="2600" dirty="0" smtClean="0">
                <a:solidFill>
                  <a:srgbClr val="800000"/>
                </a:solidFill>
                <a:sym typeface="Wingdings"/>
              </a:rPr>
              <a:t>)</a:t>
            </a:r>
            <a:endParaRPr lang="en-US" sz="26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10,000 Foot View of OFDM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3" name="Group 192"/>
          <p:cNvGrpSpPr/>
          <p:nvPr/>
        </p:nvGrpSpPr>
        <p:grpSpPr>
          <a:xfrm>
            <a:off x="-152400" y="2057400"/>
            <a:ext cx="9220200" cy="3581400"/>
            <a:chOff x="-152400" y="1905000"/>
            <a:chExt cx="9220200" cy="3581400"/>
          </a:xfrm>
        </p:grpSpPr>
        <p:sp>
          <p:nvSpPr>
            <p:cNvPr id="5" name="Rectangle 4"/>
            <p:cNvSpPr/>
            <p:nvPr/>
          </p:nvSpPr>
          <p:spPr>
            <a:xfrm>
              <a:off x="1905000" y="1905000"/>
              <a:ext cx="1371600" cy="3581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3301424"/>
              <a:ext cx="91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IFFT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1905000"/>
              <a:ext cx="1371600" cy="3581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3301424"/>
              <a:ext cx="91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FFT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22098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43000" y="25146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43000" y="2828544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313944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41148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000" y="4428744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473964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5050536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3352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81200" y="19812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1200" y="22860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1200" y="2599944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1200" y="291084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38862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61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08048" y="4200144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62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08048" y="451104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63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08048" y="482193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64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52400" y="3048000"/>
              <a:ext cx="137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Data </a:t>
              </a:r>
            </a:p>
            <a:p>
              <a:pPr algn="ctr"/>
              <a:r>
                <a:rPr lang="en-US" sz="2800" dirty="0" smtClean="0"/>
                <a:t>Bits</a:t>
              </a:r>
            </a:p>
          </p:txBody>
        </p:sp>
        <p:cxnSp>
          <p:nvCxnSpPr>
            <p:cNvPr id="192" name="Straight Arrow Connector 191"/>
            <p:cNvCxnSpPr>
              <a:stCxn id="5" idx="3"/>
              <a:endCxn id="9" idx="1"/>
            </p:cNvCxnSpPr>
            <p:nvPr/>
          </p:nvCxnSpPr>
          <p:spPr>
            <a:xfrm>
              <a:off x="3276600" y="3695700"/>
              <a:ext cx="2209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971800" y="3200400"/>
              <a:ext cx="274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Time Domain</a:t>
              </a:r>
            </a:p>
            <a:p>
              <a:pPr algn="ctr"/>
              <a:r>
                <a:rPr lang="en-US" sz="2800" dirty="0" smtClean="0"/>
                <a:t>Signal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858000" y="22098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58000" y="25146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58000" y="2828544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58000" y="313944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58000" y="41148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58000" y="4428744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858000" y="473964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858000" y="5050536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62800" y="3352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543800" y="3048000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Decoded </a:t>
              </a:r>
            </a:p>
            <a:p>
              <a:pPr algn="ctr"/>
              <a:r>
                <a:rPr lang="en-US" sz="2800" dirty="0" smtClean="0"/>
                <a:t>Bits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73952" y="19812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73952" y="22860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73952" y="2599944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73952" y="291084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97752" y="38862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61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00800" y="4200144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62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00800" y="451104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63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00800" y="482193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64</a:t>
              </a:r>
              <a:endParaRPr lang="en-US" sz="2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954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95400" y="2286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95400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64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04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10400" y="2286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10400" y="4812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64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11259" y="5146357"/>
            <a:ext cx="1042022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ender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6793" y="5181600"/>
            <a:ext cx="1198465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eceiver</a:t>
            </a:r>
          </a:p>
        </p:txBody>
      </p:sp>
    </p:spTree>
    <p:extLst>
      <p:ext uri="{BB962C8B-B14F-4D97-AF65-F5344CB8AC3E}">
        <p14:creationId xmlns:p14="http://schemas.microsoft.com/office/powerpoint/2010/main" val="309562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Nyquist</a:t>
            </a:r>
            <a:r>
              <a:rPr lang="en-US" sz="4000" dirty="0" smtClean="0"/>
              <a:t> Likes </a:t>
            </a:r>
            <a:r>
              <a:rPr lang="en-US" sz="4000" dirty="0"/>
              <a:t>I</a:t>
            </a:r>
            <a:r>
              <a:rPr lang="en-US" sz="4000" dirty="0" smtClean="0"/>
              <a:t>t </a:t>
            </a:r>
            <a:r>
              <a:rPr lang="en-US" sz="4000" dirty="0"/>
              <a:t>F</a:t>
            </a:r>
            <a:r>
              <a:rPr lang="en-US" sz="4000" dirty="0" smtClean="0"/>
              <a:t>ast </a:t>
            </a:r>
            <a:endParaRPr lang="en-US" sz="4000" dirty="0"/>
          </a:p>
        </p:txBody>
      </p:sp>
      <p:sp>
        <p:nvSpPr>
          <p:cNvPr id="194" name="Rounded Rectangle 193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8695-E3A5-43D0-9B16-41E63C9AC1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52577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Sampling at the correct rate (2</a:t>
            </a:r>
            <a:r>
              <a:rPr lang="en-US" sz="2800" i="1" dirty="0" smtClean="0">
                <a:sym typeface="Wingdings"/>
              </a:rPr>
              <a:t>f</a:t>
            </a:r>
            <a:r>
              <a:rPr lang="en-US" sz="2800" dirty="0" smtClean="0">
                <a:sym typeface="Wingdings"/>
              </a:rPr>
              <a:t>) yields actual signal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Sampling too slowly yields aliases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ym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ym typeface="Wingdings"/>
              </a:rPr>
              <a:t>“High </a:t>
            </a:r>
            <a:r>
              <a:rPr lang="en-US" sz="2800" dirty="0">
                <a:sym typeface="Wingdings"/>
              </a:rPr>
              <a:t>frequency” signal becomes indistinguishable from “low frequency” signal </a:t>
            </a:r>
          </a:p>
          <a:p>
            <a:pPr marL="0" indent="0">
              <a:buNone/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sym typeface="Wingding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86000"/>
            <a:ext cx="652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038600"/>
            <a:ext cx="652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8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25723</TotalTime>
  <Words>1122</Words>
  <Application>Microsoft Macintosh PowerPoint</Application>
  <PresentationFormat>On-screen Show (4:3)</PresentationFormat>
  <Paragraphs>285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Enfold: Downclocking OFDM in WiFi</vt:lpstr>
      <vt:lpstr>WiFi Power Matters</vt:lpstr>
      <vt:lpstr>Can’t Sleep the Day Away</vt:lpstr>
      <vt:lpstr>Downclocking WiFi Communication</vt:lpstr>
      <vt:lpstr>When There is Sparsity</vt:lpstr>
      <vt:lpstr>OFDM Signaling is Dense</vt:lpstr>
      <vt:lpstr>Enfold: Downclocked OFDM Receiver</vt:lpstr>
      <vt:lpstr>10,000 Foot View of OFDM</vt:lpstr>
      <vt:lpstr>Nyquist Likes It Fast </vt:lpstr>
      <vt:lpstr>Aliasing Viewed on Frequency Domain</vt:lpstr>
      <vt:lpstr>Downclocked OFDM Signaling (50%)</vt:lpstr>
      <vt:lpstr>Downclocked OFDM Signaling (25%)</vt:lpstr>
      <vt:lpstr>Quadrature Amplitude Modulation (QAM)</vt:lpstr>
      <vt:lpstr>Harnessing Aliasing Effect (I)</vt:lpstr>
      <vt:lpstr>Harnessing Aliasing Effect (II)</vt:lpstr>
      <vt:lpstr>WiFi Reception Pipeline</vt:lpstr>
      <vt:lpstr>Enfold Implementation</vt:lpstr>
      <vt:lpstr>Packet Reception Rate vs SNR (100-Bytes) </vt:lpstr>
      <vt:lpstr>Packet Reception Rate vs SNR (1000-Byes)</vt:lpstr>
      <vt:lpstr>Apps WiFi Energy Evaluation</vt:lpstr>
      <vt:lpstr> Energy Saving with Enfold</vt:lpstr>
      <vt:lpstr>Conclusion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Fair Queuing with Differential Dropping </dc:title>
  <dc:creator>lili</dc:creator>
  <cp:lastModifiedBy>Moby Lu</cp:lastModifiedBy>
  <cp:revision>2650</cp:revision>
  <cp:lastPrinted>2014-07-28T17:23:22Z</cp:lastPrinted>
  <dcterms:created xsi:type="dcterms:W3CDTF">2012-03-15T04:19:14Z</dcterms:created>
  <dcterms:modified xsi:type="dcterms:W3CDTF">2014-09-09T06:54:58Z</dcterms:modified>
</cp:coreProperties>
</file>