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notesSlides/notesSlide2.xml" ContentType="application/vnd.openxmlformats-officedocument.presentationml.notesSlid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tags/tag6.xml" ContentType="application/vnd.openxmlformats-officedocument.presentationml.tags+xml"/>
  <Override PartName="/ppt/notesSlides/notesSlide4.xml" ContentType="application/vnd.openxmlformats-officedocument.presentationml.notesSlide+xml"/>
  <Override PartName="/ppt/tags/tag7.xml" ContentType="application/vnd.openxmlformats-officedocument.presentationml.tags+xml"/>
  <Override PartName="/ppt/notesSlides/notesSlide5.xml" ContentType="application/vnd.openxmlformats-officedocument.presentationml.notesSlide+xml"/>
  <Override PartName="/ppt/tags/tag8.xml" ContentType="application/vnd.openxmlformats-officedocument.presentationml.tags+xml"/>
  <Override PartName="/ppt/notesSlides/notesSlide6.xml" ContentType="application/vnd.openxmlformats-officedocument.presentationml.notesSlide+xml"/>
  <Override PartName="/ppt/tags/tag9.xml" ContentType="application/vnd.openxmlformats-officedocument.presentationml.tags+xml"/>
  <Override PartName="/ppt/notesSlides/notesSlide7.xml" ContentType="application/vnd.openxmlformats-officedocument.presentationml.notesSlide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notesSlides/notesSlide8.xml" ContentType="application/vnd.openxmlformats-officedocument.presentationml.notesSlide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notesSlides/notesSlide9.xml" ContentType="application/vnd.openxmlformats-officedocument.presentationml.notesSlide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notesSlides/notesSlide10.xml" ContentType="application/vnd.openxmlformats-officedocument.presentationml.notesSlide+xml"/>
  <Override PartName="/ppt/tags/tag25.xml" ContentType="application/vnd.openxmlformats-officedocument.presentationml.tags+xml"/>
  <Override PartName="/ppt/notesSlides/notesSlide11.xml" ContentType="application/vnd.openxmlformats-officedocument.presentationml.notesSlide+xml"/>
  <Override PartName="/ppt/tags/tag26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notesMasterIdLst>
    <p:notesMasterId r:id="rId31"/>
  </p:notesMasterIdLst>
  <p:sldIdLst>
    <p:sldId id="258" r:id="rId2"/>
    <p:sldId id="261" r:id="rId3"/>
    <p:sldId id="401" r:id="rId4"/>
    <p:sldId id="402" r:id="rId5"/>
    <p:sldId id="397" r:id="rId6"/>
    <p:sldId id="399" r:id="rId7"/>
    <p:sldId id="400" r:id="rId8"/>
    <p:sldId id="385" r:id="rId9"/>
    <p:sldId id="338" r:id="rId10"/>
    <p:sldId id="345" r:id="rId11"/>
    <p:sldId id="346" r:id="rId12"/>
    <p:sldId id="347" r:id="rId13"/>
    <p:sldId id="395" r:id="rId14"/>
    <p:sldId id="266" r:id="rId15"/>
    <p:sldId id="386" r:id="rId16"/>
    <p:sldId id="348" r:id="rId17"/>
    <p:sldId id="352" r:id="rId18"/>
    <p:sldId id="353" r:id="rId19"/>
    <p:sldId id="354" r:id="rId20"/>
    <p:sldId id="355" r:id="rId21"/>
    <p:sldId id="356" r:id="rId22"/>
    <p:sldId id="357" r:id="rId23"/>
    <p:sldId id="358" r:id="rId24"/>
    <p:sldId id="377" r:id="rId25"/>
    <p:sldId id="364" r:id="rId26"/>
    <p:sldId id="373" r:id="rId27"/>
    <p:sldId id="365" r:id="rId28"/>
    <p:sldId id="366" r:id="rId29"/>
    <p:sldId id="367" r:id="rId30"/>
  </p:sldIdLst>
  <p:sldSz cx="9144000" cy="6858000" type="screen4x3"/>
  <p:notesSz cx="6858000" cy="9144000"/>
  <p:defaultTextStyle>
    <a:defPPr>
      <a:defRPr lang="en-US"/>
    </a:defPPr>
    <a:lvl1pPr marL="0" algn="l" defTabSz="91425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25" algn="l" defTabSz="91425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250" algn="l" defTabSz="91425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375" algn="l" defTabSz="91425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498" algn="l" defTabSz="91425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624" algn="l" defTabSz="91425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748" algn="l" defTabSz="91425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199874" algn="l" defTabSz="91425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6996" algn="l" defTabSz="91425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85F8F"/>
    <a:srgbClr val="D834A9"/>
    <a:srgbClr val="B6A6C4"/>
    <a:srgbClr val="EAB880"/>
    <a:srgbClr val="E02C5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548" autoAdjust="0"/>
    <p:restoredTop sz="85755" autoAdjust="0"/>
  </p:normalViewPr>
  <p:slideViewPr>
    <p:cSldViewPr>
      <p:cViewPr varScale="1">
        <p:scale>
          <a:sx n="90" d="100"/>
          <a:sy n="90" d="100"/>
        </p:scale>
        <p:origin x="-2202" y="-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886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\\vmware-host\Shared%20Folders\mainHomeBansal\Documents\research\2013_uplink_IAC\gitShared\timeIAC\HotMobile_Slides\Data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autoTitleDeleted val="1"/>
    <c:plotArea>
      <c:layout/>
      <c:scatterChart>
        <c:scatterStyle val="smoothMarker"/>
        <c:varyColors val="0"/>
        <c:ser>
          <c:idx val="0"/>
          <c:order val="0"/>
          <c:tx>
            <c:v>CDF of Number of APs Observed</c:v>
          </c:tx>
          <c:spPr>
            <a:ln w="50800">
              <a:solidFill>
                <a:schemeClr val="tx2">
                  <a:lumMod val="60000"/>
                  <a:lumOff val="40000"/>
                </a:schemeClr>
              </a:solidFill>
            </a:ln>
          </c:spPr>
          <c:marker>
            <c:symbol val="none"/>
          </c:marker>
          <c:xVal>
            <c:numRef>
              <c:f>'AP Density'!$A$1:$A$80</c:f>
              <c:numCache>
                <c:formatCode>General</c:formatCode>
                <c:ptCount val="80"/>
                <c:pt idx="0">
                  <c:v>67</c:v>
                </c:pt>
                <c:pt idx="1">
                  <c:v>68</c:v>
                </c:pt>
                <c:pt idx="2">
                  <c:v>68</c:v>
                </c:pt>
                <c:pt idx="3">
                  <c:v>68</c:v>
                </c:pt>
                <c:pt idx="4">
                  <c:v>69</c:v>
                </c:pt>
                <c:pt idx="5">
                  <c:v>69</c:v>
                </c:pt>
                <c:pt idx="6">
                  <c:v>69</c:v>
                </c:pt>
                <c:pt idx="7">
                  <c:v>69</c:v>
                </c:pt>
                <c:pt idx="8">
                  <c:v>69</c:v>
                </c:pt>
                <c:pt idx="9">
                  <c:v>70</c:v>
                </c:pt>
                <c:pt idx="10">
                  <c:v>81</c:v>
                </c:pt>
                <c:pt idx="11">
                  <c:v>83</c:v>
                </c:pt>
                <c:pt idx="12">
                  <c:v>87</c:v>
                </c:pt>
                <c:pt idx="13">
                  <c:v>90</c:v>
                </c:pt>
                <c:pt idx="14">
                  <c:v>96</c:v>
                </c:pt>
                <c:pt idx="15">
                  <c:v>101</c:v>
                </c:pt>
                <c:pt idx="16">
                  <c:v>102</c:v>
                </c:pt>
                <c:pt idx="17">
                  <c:v>103</c:v>
                </c:pt>
                <c:pt idx="18">
                  <c:v>109</c:v>
                </c:pt>
                <c:pt idx="19">
                  <c:v>113</c:v>
                </c:pt>
                <c:pt idx="20">
                  <c:v>115</c:v>
                </c:pt>
                <c:pt idx="21">
                  <c:v>118</c:v>
                </c:pt>
                <c:pt idx="22">
                  <c:v>122</c:v>
                </c:pt>
                <c:pt idx="23">
                  <c:v>124</c:v>
                </c:pt>
                <c:pt idx="24">
                  <c:v>125</c:v>
                </c:pt>
                <c:pt idx="25">
                  <c:v>125</c:v>
                </c:pt>
                <c:pt idx="26">
                  <c:v>125</c:v>
                </c:pt>
                <c:pt idx="27">
                  <c:v>126</c:v>
                </c:pt>
                <c:pt idx="28">
                  <c:v>129</c:v>
                </c:pt>
                <c:pt idx="29">
                  <c:v>130</c:v>
                </c:pt>
                <c:pt idx="30">
                  <c:v>130</c:v>
                </c:pt>
                <c:pt idx="31">
                  <c:v>133</c:v>
                </c:pt>
                <c:pt idx="32">
                  <c:v>133</c:v>
                </c:pt>
                <c:pt idx="33">
                  <c:v>134</c:v>
                </c:pt>
                <c:pt idx="34">
                  <c:v>135</c:v>
                </c:pt>
                <c:pt idx="35">
                  <c:v>135</c:v>
                </c:pt>
                <c:pt idx="36">
                  <c:v>136</c:v>
                </c:pt>
                <c:pt idx="37">
                  <c:v>138</c:v>
                </c:pt>
                <c:pt idx="38">
                  <c:v>139</c:v>
                </c:pt>
                <c:pt idx="39">
                  <c:v>139</c:v>
                </c:pt>
                <c:pt idx="40">
                  <c:v>141</c:v>
                </c:pt>
                <c:pt idx="41">
                  <c:v>141</c:v>
                </c:pt>
                <c:pt idx="42">
                  <c:v>141</c:v>
                </c:pt>
                <c:pt idx="43">
                  <c:v>141</c:v>
                </c:pt>
                <c:pt idx="44">
                  <c:v>141</c:v>
                </c:pt>
                <c:pt idx="45">
                  <c:v>141</c:v>
                </c:pt>
                <c:pt idx="46">
                  <c:v>142</c:v>
                </c:pt>
                <c:pt idx="47">
                  <c:v>142</c:v>
                </c:pt>
                <c:pt idx="48">
                  <c:v>143</c:v>
                </c:pt>
                <c:pt idx="49">
                  <c:v>143</c:v>
                </c:pt>
                <c:pt idx="50">
                  <c:v>143</c:v>
                </c:pt>
                <c:pt idx="51">
                  <c:v>143</c:v>
                </c:pt>
                <c:pt idx="52">
                  <c:v>143</c:v>
                </c:pt>
                <c:pt idx="53">
                  <c:v>146</c:v>
                </c:pt>
                <c:pt idx="54">
                  <c:v>146</c:v>
                </c:pt>
                <c:pt idx="55">
                  <c:v>147</c:v>
                </c:pt>
                <c:pt idx="56">
                  <c:v>148</c:v>
                </c:pt>
                <c:pt idx="57">
                  <c:v>148</c:v>
                </c:pt>
                <c:pt idx="58">
                  <c:v>150</c:v>
                </c:pt>
                <c:pt idx="59">
                  <c:v>154</c:v>
                </c:pt>
                <c:pt idx="60">
                  <c:v>154</c:v>
                </c:pt>
                <c:pt idx="61">
                  <c:v>155</c:v>
                </c:pt>
                <c:pt idx="62">
                  <c:v>155</c:v>
                </c:pt>
                <c:pt idx="63">
                  <c:v>156</c:v>
                </c:pt>
                <c:pt idx="64">
                  <c:v>157</c:v>
                </c:pt>
                <c:pt idx="65">
                  <c:v>157</c:v>
                </c:pt>
                <c:pt idx="66">
                  <c:v>159</c:v>
                </c:pt>
                <c:pt idx="67">
                  <c:v>159</c:v>
                </c:pt>
                <c:pt idx="68">
                  <c:v>160</c:v>
                </c:pt>
                <c:pt idx="69">
                  <c:v>160</c:v>
                </c:pt>
                <c:pt idx="70">
                  <c:v>161</c:v>
                </c:pt>
                <c:pt idx="71">
                  <c:v>161</c:v>
                </c:pt>
                <c:pt idx="72">
                  <c:v>164</c:v>
                </c:pt>
                <c:pt idx="73">
                  <c:v>167</c:v>
                </c:pt>
                <c:pt idx="74">
                  <c:v>170</c:v>
                </c:pt>
                <c:pt idx="75">
                  <c:v>171</c:v>
                </c:pt>
                <c:pt idx="76">
                  <c:v>171</c:v>
                </c:pt>
                <c:pt idx="77">
                  <c:v>172</c:v>
                </c:pt>
                <c:pt idx="78">
                  <c:v>175</c:v>
                </c:pt>
                <c:pt idx="79">
                  <c:v>176</c:v>
                </c:pt>
              </c:numCache>
            </c:numRef>
          </c:xVal>
          <c:yVal>
            <c:numRef>
              <c:f>'AP Density'!$B$1:$B$80</c:f>
              <c:numCache>
                <c:formatCode>General</c:formatCode>
                <c:ptCount val="80"/>
                <c:pt idx="0">
                  <c:v>1.250000000000008E-2</c:v>
                </c:pt>
                <c:pt idx="1">
                  <c:v>2.5000000000000158E-2</c:v>
                </c:pt>
                <c:pt idx="2">
                  <c:v>3.7500000000000241E-2</c:v>
                </c:pt>
                <c:pt idx="3">
                  <c:v>5.0000000000000114E-2</c:v>
                </c:pt>
                <c:pt idx="4">
                  <c:v>6.2500000000000139E-2</c:v>
                </c:pt>
                <c:pt idx="5">
                  <c:v>7.5000000000000455E-2</c:v>
                </c:pt>
                <c:pt idx="6">
                  <c:v>8.7500000000000064E-2</c:v>
                </c:pt>
                <c:pt idx="7">
                  <c:v>0.1</c:v>
                </c:pt>
                <c:pt idx="8">
                  <c:v>0.11250000000000021</c:v>
                </c:pt>
                <c:pt idx="9">
                  <c:v>0.125</c:v>
                </c:pt>
                <c:pt idx="10">
                  <c:v>0.13750000000000001</c:v>
                </c:pt>
                <c:pt idx="11">
                  <c:v>0.15000000000000024</c:v>
                </c:pt>
                <c:pt idx="12">
                  <c:v>0.16250000000000089</c:v>
                </c:pt>
                <c:pt idx="13">
                  <c:v>0.17500000000000004</c:v>
                </c:pt>
                <c:pt idx="14">
                  <c:v>0.18750000000000044</c:v>
                </c:pt>
                <c:pt idx="15">
                  <c:v>0.2</c:v>
                </c:pt>
                <c:pt idx="16">
                  <c:v>0.21250000000000024</c:v>
                </c:pt>
                <c:pt idx="17">
                  <c:v>0.22500000000000089</c:v>
                </c:pt>
                <c:pt idx="18">
                  <c:v>0.23750000000000004</c:v>
                </c:pt>
                <c:pt idx="19">
                  <c:v>0.25</c:v>
                </c:pt>
                <c:pt idx="20">
                  <c:v>0.26250000000000001</c:v>
                </c:pt>
                <c:pt idx="21">
                  <c:v>0.27500000000000002</c:v>
                </c:pt>
                <c:pt idx="22">
                  <c:v>0.28750000000000031</c:v>
                </c:pt>
                <c:pt idx="23">
                  <c:v>0.30000000000000032</c:v>
                </c:pt>
                <c:pt idx="24">
                  <c:v>0.31250000000000183</c:v>
                </c:pt>
                <c:pt idx="25">
                  <c:v>0.32500000000000207</c:v>
                </c:pt>
                <c:pt idx="26">
                  <c:v>0.33750000000000241</c:v>
                </c:pt>
                <c:pt idx="27">
                  <c:v>0.35000000000000031</c:v>
                </c:pt>
                <c:pt idx="28">
                  <c:v>0.36250000000000032</c:v>
                </c:pt>
                <c:pt idx="29">
                  <c:v>0.37500000000000183</c:v>
                </c:pt>
                <c:pt idx="30">
                  <c:v>0.38750000000000207</c:v>
                </c:pt>
                <c:pt idx="31">
                  <c:v>0.4</c:v>
                </c:pt>
                <c:pt idx="32">
                  <c:v>0.41250000000000031</c:v>
                </c:pt>
                <c:pt idx="33">
                  <c:v>0.42500000000000032</c:v>
                </c:pt>
                <c:pt idx="34">
                  <c:v>0.43750000000000183</c:v>
                </c:pt>
                <c:pt idx="35">
                  <c:v>0.45</c:v>
                </c:pt>
                <c:pt idx="36">
                  <c:v>0.46250000000000002</c:v>
                </c:pt>
                <c:pt idx="37">
                  <c:v>0.47500000000000031</c:v>
                </c:pt>
                <c:pt idx="38">
                  <c:v>0.48750000000000032</c:v>
                </c:pt>
                <c:pt idx="39">
                  <c:v>0.5</c:v>
                </c:pt>
                <c:pt idx="40">
                  <c:v>0.51249999999999996</c:v>
                </c:pt>
                <c:pt idx="41">
                  <c:v>0.52500000000000002</c:v>
                </c:pt>
                <c:pt idx="42">
                  <c:v>0.53749999999999998</c:v>
                </c:pt>
                <c:pt idx="43">
                  <c:v>0.55000000000000004</c:v>
                </c:pt>
                <c:pt idx="44">
                  <c:v>0.5625</c:v>
                </c:pt>
                <c:pt idx="45">
                  <c:v>0.57500000000000062</c:v>
                </c:pt>
                <c:pt idx="46">
                  <c:v>0.58749999999999958</c:v>
                </c:pt>
                <c:pt idx="47">
                  <c:v>0.60000000000000064</c:v>
                </c:pt>
                <c:pt idx="48">
                  <c:v>0.61250000000000004</c:v>
                </c:pt>
                <c:pt idx="49">
                  <c:v>0.62500000000000377</c:v>
                </c:pt>
                <c:pt idx="50">
                  <c:v>0.63750000000000062</c:v>
                </c:pt>
                <c:pt idx="51">
                  <c:v>0.65000000000000424</c:v>
                </c:pt>
                <c:pt idx="52">
                  <c:v>0.66250000000000064</c:v>
                </c:pt>
                <c:pt idx="53">
                  <c:v>0.67500000000000482</c:v>
                </c:pt>
                <c:pt idx="54">
                  <c:v>0.687500000000003</c:v>
                </c:pt>
                <c:pt idx="55">
                  <c:v>0.70000000000000062</c:v>
                </c:pt>
                <c:pt idx="56">
                  <c:v>0.71250000000000002</c:v>
                </c:pt>
                <c:pt idx="57">
                  <c:v>0.72500000000000064</c:v>
                </c:pt>
                <c:pt idx="58">
                  <c:v>0.73750000000000004</c:v>
                </c:pt>
                <c:pt idx="59">
                  <c:v>0.75000000000000377</c:v>
                </c:pt>
                <c:pt idx="60">
                  <c:v>0.76250000000000062</c:v>
                </c:pt>
                <c:pt idx="61">
                  <c:v>0.77500000000000102</c:v>
                </c:pt>
                <c:pt idx="62">
                  <c:v>0.78749999999999998</c:v>
                </c:pt>
                <c:pt idx="63">
                  <c:v>0.8</c:v>
                </c:pt>
                <c:pt idx="64">
                  <c:v>0.8125</c:v>
                </c:pt>
                <c:pt idx="65">
                  <c:v>0.82500000000000062</c:v>
                </c:pt>
                <c:pt idx="66">
                  <c:v>0.83750000000000002</c:v>
                </c:pt>
                <c:pt idx="67">
                  <c:v>0.85000000000000064</c:v>
                </c:pt>
                <c:pt idx="68">
                  <c:v>0.86250000000000004</c:v>
                </c:pt>
                <c:pt idx="69">
                  <c:v>0.87500000000000377</c:v>
                </c:pt>
                <c:pt idx="70">
                  <c:v>0.88750000000000051</c:v>
                </c:pt>
                <c:pt idx="71">
                  <c:v>0.9</c:v>
                </c:pt>
                <c:pt idx="72">
                  <c:v>0.91249999999999998</c:v>
                </c:pt>
                <c:pt idx="73">
                  <c:v>0.92500000000000004</c:v>
                </c:pt>
                <c:pt idx="74">
                  <c:v>0.9375</c:v>
                </c:pt>
                <c:pt idx="75">
                  <c:v>0.95000000000000062</c:v>
                </c:pt>
                <c:pt idx="76">
                  <c:v>0.96250000000000002</c:v>
                </c:pt>
                <c:pt idx="77">
                  <c:v>0.97500000000000064</c:v>
                </c:pt>
                <c:pt idx="78">
                  <c:v>0.98749999999999949</c:v>
                </c:pt>
                <c:pt idx="79">
                  <c:v>1</c:v>
                </c:pt>
              </c:numCache>
            </c:numRef>
          </c:y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10617088"/>
        <c:axId val="225007104"/>
      </c:scatterChart>
      <c:valAx>
        <c:axId val="210617088"/>
        <c:scaling>
          <c:orientation val="minMax"/>
          <c:max val="200"/>
          <c:min val="50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Number of Access Points (APs)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225007104"/>
        <c:crossesAt val="0"/>
        <c:crossBetween val="midCat"/>
      </c:valAx>
      <c:valAx>
        <c:axId val="225007104"/>
        <c:scaling>
          <c:orientation val="minMax"/>
          <c:max val="1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CDF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210617088"/>
        <c:crossesAt val="50"/>
        <c:crossBetween val="midCat"/>
        <c:majorUnit val="0.25"/>
      </c:valAx>
    </c:plotArea>
    <c:plotVisOnly val="1"/>
    <c:dispBlanksAs val="gap"/>
    <c:showDLblsOverMax val="0"/>
  </c:chart>
  <c:txPr>
    <a:bodyPr/>
    <a:lstStyle/>
    <a:p>
      <a:pPr>
        <a:defRPr sz="1800" baseline="0"/>
      </a:pPr>
      <a:endParaRPr lang="en-US"/>
    </a:p>
  </c:txPr>
  <c:externalData r:id="rId1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603E1C9-C5C8-440C-8692-826DA5023CD5}" type="datetimeFigureOut">
              <a:rPr lang="en-US" smtClean="0"/>
              <a:pPr/>
              <a:t>10/3/2014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96F7E79-DB8B-4F02-AD36-D28AAB863D0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23220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25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25" algn="l" defTabSz="91425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250" algn="l" defTabSz="91425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375" algn="l" defTabSz="91425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498" algn="l" defTabSz="91425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624" algn="l" defTabSz="91425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748" algn="l" defTabSz="91425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9874" algn="l" defTabSz="91425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6996" algn="l" defTabSz="91425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Add group logo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6F7E79-DB8B-4F02-AD36-D28AAB863D01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446523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6F7E79-DB8B-4F02-AD36-D28AAB863D01}" type="slidenum">
              <a:rPr lang="en-US" smtClean="0"/>
              <a:pPr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659825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6F7E79-DB8B-4F02-AD36-D28AAB863D01}" type="slidenum">
              <a:rPr lang="en-US" smtClean="0"/>
              <a:pPr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20549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D43B40-C623-40E4-A9E4-98D4344B3836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239085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sz="1200" dirty="0" smtClean="0"/>
              <a:t>CDF of number of APs observed (Measurements conducted at Ohio State University campus)</a:t>
            </a:r>
            <a:endParaRPr lang="en-US" sz="1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6F7E79-DB8B-4F02-AD36-D28AAB863D01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20126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6F7E79-DB8B-4F02-AD36-D28AAB863D01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962459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6F7E79-DB8B-4F02-AD36-D28AAB863D01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757788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6F7E79-DB8B-4F02-AD36-D28AAB863D01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665838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6F7E79-DB8B-4F02-AD36-D28AAB863D01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258172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D43B40-C623-40E4-A9E4-98D4344B3836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239085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Decoding dependency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6F7E79-DB8B-4F02-AD36-D28AAB863D01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92992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8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2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3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4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6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7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8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69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1D80C7-FD9E-41B6-A0B3-7FE1F8E0C791}" type="datetimeFigureOut">
              <a:rPr lang="en-US" smtClean="0"/>
              <a:pPr/>
              <a:t>10/3/2014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A10271-277B-40C8-9891-DAB20267215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39894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1D80C7-FD9E-41B6-A0B3-7FE1F8E0C791}" type="datetimeFigureOut">
              <a:rPr lang="en-US" smtClean="0"/>
              <a:pPr/>
              <a:t>10/3/2014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A10271-277B-40C8-9891-DAB20267215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76567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1D80C7-FD9E-41B6-A0B3-7FE1F8E0C791}" type="datetimeFigureOut">
              <a:rPr lang="en-US" smtClean="0"/>
              <a:pPr/>
              <a:t>10/3/2014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A10271-277B-40C8-9891-DAB20267215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06993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1D80C7-FD9E-41B6-A0B3-7FE1F8E0C791}" type="datetimeFigureOut">
              <a:rPr lang="en-US" smtClean="0"/>
              <a:pPr/>
              <a:t>10/3/2014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A10271-277B-40C8-9891-DAB20267215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83247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3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25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25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37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49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62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74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987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699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1D80C7-FD9E-41B6-A0B3-7FE1F8E0C791}" type="datetimeFigureOut">
              <a:rPr lang="en-US" smtClean="0"/>
              <a:pPr/>
              <a:t>10/3/2014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A10271-277B-40C8-9891-DAB20267215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59548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2" y="1600202"/>
            <a:ext cx="4038600" cy="4525962"/>
          </a:xfrm>
        </p:spPr>
        <p:txBody>
          <a:bodyPr/>
          <a:lstStyle>
            <a:lvl1pPr>
              <a:defRPr sz="2900"/>
            </a:lvl1pPr>
            <a:lvl2pPr>
              <a:defRPr sz="25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2"/>
          </a:xfrm>
        </p:spPr>
        <p:txBody>
          <a:bodyPr/>
          <a:lstStyle>
            <a:lvl1pPr>
              <a:defRPr sz="2900"/>
            </a:lvl1pPr>
            <a:lvl2pPr>
              <a:defRPr sz="25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1D80C7-FD9E-41B6-A0B3-7FE1F8E0C791}" type="datetimeFigureOut">
              <a:rPr lang="en-US" smtClean="0"/>
              <a:pPr/>
              <a:t>10/3/2014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A10271-277B-40C8-9891-DAB20267215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29784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2" y="1535114"/>
            <a:ext cx="4040188" cy="639762"/>
          </a:xfrm>
        </p:spPr>
        <p:txBody>
          <a:bodyPr anchor="b"/>
          <a:lstStyle>
            <a:lvl1pPr marL="0" indent="0">
              <a:buNone/>
              <a:defRPr sz="2500" b="1"/>
            </a:lvl1pPr>
            <a:lvl2pPr marL="457125" indent="0">
              <a:buNone/>
              <a:defRPr sz="2000" b="1"/>
            </a:lvl2pPr>
            <a:lvl3pPr marL="914250" indent="0">
              <a:buNone/>
              <a:defRPr sz="1800" b="1"/>
            </a:lvl3pPr>
            <a:lvl4pPr marL="1371375" indent="0">
              <a:buNone/>
              <a:defRPr sz="1600" b="1"/>
            </a:lvl4pPr>
            <a:lvl5pPr marL="1828498" indent="0">
              <a:buNone/>
              <a:defRPr sz="1600" b="1"/>
            </a:lvl5pPr>
            <a:lvl6pPr marL="2285624" indent="0">
              <a:buNone/>
              <a:defRPr sz="1600" b="1"/>
            </a:lvl6pPr>
            <a:lvl7pPr marL="2742748" indent="0">
              <a:buNone/>
              <a:defRPr sz="1600" b="1"/>
            </a:lvl7pPr>
            <a:lvl8pPr marL="3199874" indent="0">
              <a:buNone/>
              <a:defRPr sz="1600" b="1"/>
            </a:lvl8pPr>
            <a:lvl9pPr marL="3656996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2" y="2174875"/>
            <a:ext cx="4040188" cy="3951288"/>
          </a:xfrm>
        </p:spPr>
        <p:txBody>
          <a:bodyPr/>
          <a:lstStyle>
            <a:lvl1pPr>
              <a:defRPr sz="25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4"/>
            <a:ext cx="4041774" cy="639762"/>
          </a:xfrm>
        </p:spPr>
        <p:txBody>
          <a:bodyPr anchor="b"/>
          <a:lstStyle>
            <a:lvl1pPr marL="0" indent="0">
              <a:buNone/>
              <a:defRPr sz="2500" b="1"/>
            </a:lvl1pPr>
            <a:lvl2pPr marL="457125" indent="0">
              <a:buNone/>
              <a:defRPr sz="2000" b="1"/>
            </a:lvl2pPr>
            <a:lvl3pPr marL="914250" indent="0">
              <a:buNone/>
              <a:defRPr sz="1800" b="1"/>
            </a:lvl3pPr>
            <a:lvl4pPr marL="1371375" indent="0">
              <a:buNone/>
              <a:defRPr sz="1600" b="1"/>
            </a:lvl4pPr>
            <a:lvl5pPr marL="1828498" indent="0">
              <a:buNone/>
              <a:defRPr sz="1600" b="1"/>
            </a:lvl5pPr>
            <a:lvl6pPr marL="2285624" indent="0">
              <a:buNone/>
              <a:defRPr sz="1600" b="1"/>
            </a:lvl6pPr>
            <a:lvl7pPr marL="2742748" indent="0">
              <a:buNone/>
              <a:defRPr sz="1600" b="1"/>
            </a:lvl7pPr>
            <a:lvl8pPr marL="3199874" indent="0">
              <a:buNone/>
              <a:defRPr sz="1600" b="1"/>
            </a:lvl8pPr>
            <a:lvl9pPr marL="3656996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4" cy="3951288"/>
          </a:xfrm>
        </p:spPr>
        <p:txBody>
          <a:bodyPr/>
          <a:lstStyle>
            <a:lvl1pPr>
              <a:defRPr sz="25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1D80C7-FD9E-41B6-A0B3-7FE1F8E0C791}" type="datetimeFigureOut">
              <a:rPr lang="en-US" smtClean="0"/>
              <a:pPr/>
              <a:t>10/3/2014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A10271-277B-40C8-9891-DAB20267215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45750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1D80C7-FD9E-41B6-A0B3-7FE1F8E0C791}" type="datetimeFigureOut">
              <a:rPr lang="en-US" smtClean="0"/>
              <a:pPr/>
              <a:t>10/3/2014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A10271-277B-40C8-9891-DAB20267215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64197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1D80C7-FD9E-41B6-A0B3-7FE1F8E0C791}" type="datetimeFigureOut">
              <a:rPr lang="en-US" smtClean="0"/>
              <a:pPr/>
              <a:t>10/3/2014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A10271-277B-40C8-9891-DAB20267215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0321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1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2" y="273053"/>
            <a:ext cx="5111750" cy="5853113"/>
          </a:xfrm>
        </p:spPr>
        <p:txBody>
          <a:bodyPr/>
          <a:lstStyle>
            <a:lvl1pPr>
              <a:defRPr sz="3100"/>
            </a:lvl1pPr>
            <a:lvl2pPr>
              <a:defRPr sz="2900"/>
            </a:lvl2pPr>
            <a:lvl3pPr>
              <a:defRPr sz="25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25" indent="0">
              <a:buNone/>
              <a:defRPr sz="1200"/>
            </a:lvl2pPr>
            <a:lvl3pPr marL="914250" indent="0">
              <a:buNone/>
              <a:defRPr sz="1000"/>
            </a:lvl3pPr>
            <a:lvl4pPr marL="1371375" indent="0">
              <a:buNone/>
              <a:defRPr sz="1000"/>
            </a:lvl4pPr>
            <a:lvl5pPr marL="1828498" indent="0">
              <a:buNone/>
              <a:defRPr sz="1000"/>
            </a:lvl5pPr>
            <a:lvl6pPr marL="2285624" indent="0">
              <a:buNone/>
              <a:defRPr sz="1000"/>
            </a:lvl6pPr>
            <a:lvl7pPr marL="2742748" indent="0">
              <a:buNone/>
              <a:defRPr sz="1000"/>
            </a:lvl7pPr>
            <a:lvl8pPr marL="3199874" indent="0">
              <a:buNone/>
              <a:defRPr sz="1000"/>
            </a:lvl8pPr>
            <a:lvl9pPr marL="3656996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1D80C7-FD9E-41B6-A0B3-7FE1F8E0C791}" type="datetimeFigureOut">
              <a:rPr lang="en-US" smtClean="0"/>
              <a:pPr/>
              <a:t>10/3/2014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A10271-277B-40C8-9891-DAB20267215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50710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2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6"/>
            <a:ext cx="5486400" cy="4114800"/>
          </a:xfrm>
        </p:spPr>
        <p:txBody>
          <a:bodyPr/>
          <a:lstStyle>
            <a:lvl1pPr marL="0" indent="0">
              <a:buNone/>
              <a:defRPr sz="3100"/>
            </a:lvl1pPr>
            <a:lvl2pPr marL="457125" indent="0">
              <a:buNone/>
              <a:defRPr sz="2900"/>
            </a:lvl2pPr>
            <a:lvl3pPr marL="914250" indent="0">
              <a:buNone/>
              <a:defRPr sz="2500"/>
            </a:lvl3pPr>
            <a:lvl4pPr marL="1371375" indent="0">
              <a:buNone/>
              <a:defRPr sz="2000"/>
            </a:lvl4pPr>
            <a:lvl5pPr marL="1828498" indent="0">
              <a:buNone/>
              <a:defRPr sz="2000"/>
            </a:lvl5pPr>
            <a:lvl6pPr marL="2285624" indent="0">
              <a:buNone/>
              <a:defRPr sz="2000"/>
            </a:lvl6pPr>
            <a:lvl7pPr marL="2742748" indent="0">
              <a:buNone/>
              <a:defRPr sz="2000"/>
            </a:lvl7pPr>
            <a:lvl8pPr marL="3199874" indent="0">
              <a:buNone/>
              <a:defRPr sz="2000"/>
            </a:lvl8pPr>
            <a:lvl9pPr marL="3656996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40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125" indent="0">
              <a:buNone/>
              <a:defRPr sz="1200"/>
            </a:lvl2pPr>
            <a:lvl3pPr marL="914250" indent="0">
              <a:buNone/>
              <a:defRPr sz="1000"/>
            </a:lvl3pPr>
            <a:lvl4pPr marL="1371375" indent="0">
              <a:buNone/>
              <a:defRPr sz="1000"/>
            </a:lvl4pPr>
            <a:lvl5pPr marL="1828498" indent="0">
              <a:buNone/>
              <a:defRPr sz="1000"/>
            </a:lvl5pPr>
            <a:lvl6pPr marL="2285624" indent="0">
              <a:buNone/>
              <a:defRPr sz="1000"/>
            </a:lvl6pPr>
            <a:lvl7pPr marL="2742748" indent="0">
              <a:buNone/>
              <a:defRPr sz="1000"/>
            </a:lvl7pPr>
            <a:lvl8pPr marL="3199874" indent="0">
              <a:buNone/>
              <a:defRPr sz="1000"/>
            </a:lvl8pPr>
            <a:lvl9pPr marL="3656996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1D80C7-FD9E-41B6-A0B3-7FE1F8E0C791}" type="datetimeFigureOut">
              <a:rPr lang="en-US" smtClean="0"/>
              <a:pPr/>
              <a:t>10/3/2014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A10271-277B-40C8-9891-DAB20267215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72823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24" tIns="45712" rIns="91424" bIns="45712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2"/>
            <a:ext cx="8229600" cy="4525962"/>
          </a:xfrm>
          <a:prstGeom prst="rect">
            <a:avLst/>
          </a:prstGeom>
        </p:spPr>
        <p:txBody>
          <a:bodyPr vert="horz" lIns="91424" tIns="45712" rIns="91424" bIns="45712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24" tIns="45712" rIns="91424" bIns="45712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1D80C7-FD9E-41B6-A0B3-7FE1F8E0C791}" type="datetimeFigureOut">
              <a:rPr lang="en-US" smtClean="0"/>
              <a:pPr/>
              <a:t>10/3/2014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1" y="6356350"/>
            <a:ext cx="2895600" cy="365125"/>
          </a:xfrm>
          <a:prstGeom prst="rect">
            <a:avLst/>
          </a:prstGeom>
        </p:spPr>
        <p:txBody>
          <a:bodyPr vert="horz" lIns="91424" tIns="45712" rIns="91424" bIns="45712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2" y="6356350"/>
            <a:ext cx="2133600" cy="365125"/>
          </a:xfrm>
          <a:prstGeom prst="rect">
            <a:avLst/>
          </a:prstGeom>
        </p:spPr>
        <p:txBody>
          <a:bodyPr vert="horz" lIns="91424" tIns="45712" rIns="91424" bIns="45712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A10271-277B-40C8-9891-DAB20267215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35584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ctr" defTabSz="91425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43" indent="-342843" algn="l" defTabSz="914250" rtl="0" eaLnBrk="1" latinLnBrk="0" hangingPunct="1">
        <a:spcBef>
          <a:spcPct val="20000"/>
        </a:spcBef>
        <a:buFont typeface="Arial" pitchFamily="34" charset="0"/>
        <a:buChar char="•"/>
        <a:defRPr sz="3100" kern="1200">
          <a:solidFill>
            <a:schemeClr val="tx1"/>
          </a:solidFill>
          <a:latin typeface="+mn-lt"/>
          <a:ea typeface="+mn-ea"/>
          <a:cs typeface="+mn-cs"/>
        </a:defRPr>
      </a:lvl1pPr>
      <a:lvl2pPr marL="742828" indent="-285702" algn="l" defTabSz="914250" rtl="0" eaLnBrk="1" latinLnBrk="0" hangingPunct="1">
        <a:spcBef>
          <a:spcPct val="20000"/>
        </a:spcBef>
        <a:buFont typeface="Arial" pitchFamily="34" charset="0"/>
        <a:buChar char="–"/>
        <a:defRPr sz="29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811" indent="-228562" algn="l" defTabSz="914250" rtl="0" eaLnBrk="1" latinLnBrk="0" hangingPunct="1">
        <a:spcBef>
          <a:spcPct val="20000"/>
        </a:spcBef>
        <a:buFont typeface="Arial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936" indent="-228562" algn="l" defTabSz="91425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061" indent="-228562" algn="l" defTabSz="91425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186" indent="-228562" algn="l" defTabSz="91425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311" indent="-228562" algn="l" defTabSz="91425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436" indent="-228562" algn="l" defTabSz="91425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559" indent="-228562" algn="l" defTabSz="91425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25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25" algn="l" defTabSz="91425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50" algn="l" defTabSz="91425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375" algn="l" defTabSz="91425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498" algn="l" defTabSz="91425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624" algn="l" defTabSz="91425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748" algn="l" defTabSz="91425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874" algn="l" defTabSz="91425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996" algn="l" defTabSz="91425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notesSlide" Target="../notesSlides/notesSlide5.xml"/><Relationship Id="rId7" Type="http://schemas.openxmlformats.org/officeDocument/2006/relationships/image" Target="../media/image10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Relationship Id="rId6" Type="http://schemas.openxmlformats.org/officeDocument/2006/relationships/image" Target="../media/image7.png"/><Relationship Id="rId5" Type="http://schemas.openxmlformats.org/officeDocument/2006/relationships/image" Target="../media/image8.png"/><Relationship Id="rId4" Type="http://schemas.openxmlformats.org/officeDocument/2006/relationships/image" Target="../media/image5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5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7" Type="http://schemas.openxmlformats.org/officeDocument/2006/relationships/image" Target="../media/image13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0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4.wmf"/><Relationship Id="rId4" Type="http://schemas.openxmlformats.org/officeDocument/2006/relationships/oleObject" Target="../embeddings/oleObject1.bin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1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15.wmf"/><Relationship Id="rId4" Type="http://schemas.openxmlformats.org/officeDocument/2006/relationships/oleObject" Target="../embeddings/oleObject2.bin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3.xml"/><Relationship Id="rId6" Type="http://schemas.openxmlformats.org/officeDocument/2006/relationships/image" Target="../media/image11.png"/><Relationship Id="rId5" Type="http://schemas.openxmlformats.org/officeDocument/2006/relationships/image" Target="../media/image7.png"/><Relationship Id="rId4" Type="http://schemas.openxmlformats.org/officeDocument/2006/relationships/image" Target="../media/image8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7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17.wmf"/><Relationship Id="rId4" Type="http://schemas.openxmlformats.org/officeDocument/2006/relationships/oleObject" Target="../embeddings/oleObject3.bin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8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8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9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7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8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0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7.png"/><Relationship Id="rId9" Type="http://schemas.openxmlformats.org/officeDocument/2006/relationships/image" Target="../media/image12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9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1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7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2.xml"/><Relationship Id="rId4" Type="http://schemas.openxmlformats.org/officeDocument/2006/relationships/image" Target="../media/image20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2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4.xml"/><Relationship Id="rId4" Type="http://schemas.openxmlformats.org/officeDocument/2006/relationships/image" Target="../media/image21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5.xml"/><Relationship Id="rId4" Type="http://schemas.openxmlformats.org/officeDocument/2006/relationships/image" Target="../media/image22.jpe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2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4" Type="http://schemas.openxmlformats.org/officeDocument/2006/relationships/chart" Target="../charts/chart1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notesSlide" Target="../notesSlides/notesSlide4.xml"/><Relationship Id="rId7" Type="http://schemas.openxmlformats.org/officeDocument/2006/relationships/image" Target="../media/image11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Relationship Id="rId6" Type="http://schemas.openxmlformats.org/officeDocument/2006/relationships/image" Target="../media/image10.png"/><Relationship Id="rId5" Type="http://schemas.openxmlformats.org/officeDocument/2006/relationships/image" Target="../media/image7.png"/><Relationship Id="rId4" Type="http://schemas.openxmlformats.org/officeDocument/2006/relationships/image" Target="../media/image8.png"/><Relationship Id="rId9" Type="http://schemas.openxmlformats.org/officeDocument/2006/relationships/image" Target="../media/image5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725866"/>
            <a:ext cx="9144000" cy="1703134"/>
          </a:xfrm>
        </p:spPr>
        <p:txBody>
          <a:bodyPr>
            <a:noAutofit/>
          </a:bodyPr>
          <a:lstStyle/>
          <a:p>
            <a:r>
              <a:rPr lang="en-US" sz="4000" dirty="0"/>
              <a:t>BBN: </a:t>
            </a:r>
            <a:r>
              <a:rPr lang="en-US" sz="4000" dirty="0" smtClean="0"/>
              <a:t/>
            </a:r>
            <a:br>
              <a:rPr lang="en-US" sz="4000" dirty="0" smtClean="0"/>
            </a:br>
            <a:r>
              <a:rPr lang="en-US" sz="4000" dirty="0" smtClean="0"/>
              <a:t>Throughput </a:t>
            </a:r>
            <a:r>
              <a:rPr lang="en-US" sz="4000" dirty="0"/>
              <a:t>Scaling in </a:t>
            </a:r>
            <a:r>
              <a:rPr lang="en-US" sz="4000" dirty="0" smtClean="0"/>
              <a:t>Dense Enterprise </a:t>
            </a:r>
            <a:r>
              <a:rPr lang="en-US" sz="4000" dirty="0"/>
              <a:t>WLANs </a:t>
            </a:r>
            <a:r>
              <a:rPr lang="en-US" sz="4000" dirty="0" smtClean="0"/>
              <a:t>with </a:t>
            </a:r>
            <a:r>
              <a:rPr lang="en-US" sz="4000" b="1" dirty="0" smtClean="0">
                <a:solidFill>
                  <a:srgbClr val="FF0000"/>
                </a:solidFill>
              </a:rPr>
              <a:t>B</a:t>
            </a:r>
            <a:r>
              <a:rPr lang="en-US" sz="4000" dirty="0" smtClean="0"/>
              <a:t>lind </a:t>
            </a:r>
            <a:r>
              <a:rPr lang="en-US" sz="4000" b="1" dirty="0" err="1">
                <a:solidFill>
                  <a:srgbClr val="FF0000"/>
                </a:solidFill>
              </a:rPr>
              <a:t>B</a:t>
            </a:r>
            <a:r>
              <a:rPr lang="en-US" sz="4000" dirty="0" err="1"/>
              <a:t>eamforming</a:t>
            </a:r>
            <a:r>
              <a:rPr lang="en-US" sz="4000" dirty="0"/>
              <a:t> and </a:t>
            </a:r>
            <a:r>
              <a:rPr lang="en-US" sz="4000" b="1" dirty="0">
                <a:solidFill>
                  <a:srgbClr val="FF0000"/>
                </a:solidFill>
              </a:rPr>
              <a:t>N</a:t>
            </a:r>
            <a:r>
              <a:rPr lang="en-US" sz="4000" dirty="0"/>
              <a:t>ulling</a:t>
            </a:r>
            <a:endParaRPr lang="en-US" sz="1400" b="1" dirty="0"/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>
          <a:xfrm>
            <a:off x="76200" y="4267200"/>
            <a:ext cx="8915400" cy="2514600"/>
          </a:xfrm>
        </p:spPr>
        <p:txBody>
          <a:bodyPr>
            <a:normAutofit/>
          </a:bodyPr>
          <a:lstStyle/>
          <a:p>
            <a:endParaRPr lang="en-US" sz="2000" dirty="0" smtClean="0">
              <a:solidFill>
                <a:srgbClr val="FF0000"/>
              </a:solidFill>
            </a:endParaRPr>
          </a:p>
          <a:p>
            <a:r>
              <a:rPr lang="en-US" sz="2000" dirty="0" err="1" smtClean="0">
                <a:solidFill>
                  <a:srgbClr val="FF0000"/>
                </a:solidFill>
              </a:rPr>
              <a:t>Wenjie</a:t>
            </a:r>
            <a:r>
              <a:rPr lang="en-US" sz="2000" dirty="0" smtClean="0">
                <a:solidFill>
                  <a:srgbClr val="FF0000"/>
                </a:solidFill>
              </a:rPr>
              <a:t> </a:t>
            </a:r>
            <a:r>
              <a:rPr lang="en-US" sz="2000" dirty="0">
                <a:solidFill>
                  <a:srgbClr val="FF0000"/>
                </a:solidFill>
              </a:rPr>
              <a:t>Zhou </a:t>
            </a:r>
            <a:r>
              <a:rPr lang="en-US" sz="2000" dirty="0">
                <a:solidFill>
                  <a:schemeClr val="tx1"/>
                </a:solidFill>
              </a:rPr>
              <a:t>(Co-Primary Author), </a:t>
            </a:r>
            <a:r>
              <a:rPr lang="en-US" sz="2000" dirty="0" err="1">
                <a:solidFill>
                  <a:schemeClr val="tx1"/>
                </a:solidFill>
              </a:rPr>
              <a:t>Tarun</a:t>
            </a:r>
            <a:r>
              <a:rPr lang="en-US" sz="2000" dirty="0">
                <a:solidFill>
                  <a:schemeClr val="tx1"/>
                </a:solidFill>
              </a:rPr>
              <a:t> Bansal (Co-Primary Author), </a:t>
            </a:r>
          </a:p>
          <a:p>
            <a:r>
              <a:rPr lang="en-US" sz="2000" dirty="0" err="1">
                <a:solidFill>
                  <a:schemeClr val="tx1"/>
                </a:solidFill>
              </a:rPr>
              <a:t>Prasun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Sinha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smtClean="0">
                <a:solidFill>
                  <a:schemeClr val="tx1"/>
                </a:solidFill>
              </a:rPr>
              <a:t> and </a:t>
            </a:r>
            <a:r>
              <a:rPr lang="en-US" sz="2000" dirty="0" err="1" smtClean="0">
                <a:solidFill>
                  <a:schemeClr val="tx1"/>
                </a:solidFill>
              </a:rPr>
              <a:t>Kannan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Srinivasan</a:t>
            </a:r>
            <a:endParaRPr lang="en-US" sz="1800" dirty="0">
              <a:solidFill>
                <a:schemeClr val="tx1"/>
              </a:solidFill>
            </a:endParaRPr>
          </a:p>
          <a:p>
            <a:r>
              <a:rPr lang="en-US" sz="2000" dirty="0">
                <a:solidFill>
                  <a:schemeClr val="tx1"/>
                </a:solidFill>
              </a:rPr>
              <a:t>The Ohio State University</a:t>
            </a:r>
            <a:endParaRPr lang="en-US" sz="2000" dirty="0">
              <a:solidFill>
                <a:srgbClr val="FFFF00"/>
              </a:solidFill>
            </a:endParaRPr>
          </a:p>
        </p:txBody>
      </p:sp>
      <p:pic>
        <p:nvPicPr>
          <p:cNvPr id="5" name="图片 6" descr="OSU_990000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391400" y="533400"/>
            <a:ext cx="838200" cy="8382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4716" y="6074664"/>
            <a:ext cx="2040684" cy="63093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599" y="5993254"/>
            <a:ext cx="3328987" cy="6532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57634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1900"/>
    </mc:Choice>
    <mc:Fallback xmlns="">
      <p:transition spd="slow" advTm="21900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1981200" y="4820152"/>
            <a:ext cx="4003350" cy="437648"/>
            <a:chOff x="1981200" y="4267200"/>
            <a:chExt cx="4003350" cy="437648"/>
          </a:xfrm>
        </p:grpSpPr>
        <p:pic>
          <p:nvPicPr>
            <p:cNvPr id="55" name="Picture 54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81200" y="4272466"/>
              <a:ext cx="586752" cy="432382"/>
            </a:xfrm>
            <a:prstGeom prst="rect">
              <a:avLst/>
            </a:prstGeom>
          </p:spPr>
        </p:pic>
        <p:pic>
          <p:nvPicPr>
            <p:cNvPr id="58" name="Picture 57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86755" y="4268421"/>
              <a:ext cx="586752" cy="432382"/>
            </a:xfrm>
            <a:prstGeom prst="rect">
              <a:avLst/>
            </a:prstGeom>
          </p:spPr>
        </p:pic>
        <p:pic>
          <p:nvPicPr>
            <p:cNvPr id="59" name="Picture 58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97798" y="4267200"/>
              <a:ext cx="586752" cy="432382"/>
            </a:xfrm>
            <a:prstGeom prst="rect">
              <a:avLst/>
            </a:prstGeom>
          </p:spPr>
        </p:pic>
      </p:grpSp>
      <p:sp>
        <p:nvSpPr>
          <p:cNvPr id="45" name="TextBox 44"/>
          <p:cNvSpPr txBox="1"/>
          <p:nvPr/>
        </p:nvSpPr>
        <p:spPr>
          <a:xfrm>
            <a:off x="3581402" y="1825823"/>
            <a:ext cx="2820379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2000" b="1" i="1" dirty="0">
                <a:solidFill>
                  <a:srgbClr val="785F8F"/>
                </a:solidFill>
              </a:rPr>
              <a:t>h</a:t>
            </a:r>
            <a:r>
              <a:rPr lang="en-US" sz="2000" b="1" i="1" baseline="30000" dirty="0">
                <a:solidFill>
                  <a:srgbClr val="785F8F"/>
                </a:solidFill>
              </a:rPr>
              <a:t>(1)</a:t>
            </a:r>
            <a:r>
              <a:rPr lang="en-US" sz="2000" b="1" i="1" baseline="-25000" dirty="0">
                <a:solidFill>
                  <a:srgbClr val="785F8F"/>
                </a:solidFill>
              </a:rPr>
              <a:t>12</a:t>
            </a:r>
            <a:r>
              <a:rPr lang="en-US" sz="2000" b="1" i="1" dirty="0">
                <a:solidFill>
                  <a:srgbClr val="785F8F"/>
                </a:solidFill>
              </a:rPr>
              <a:t>x</a:t>
            </a:r>
            <a:r>
              <a:rPr lang="en-US" sz="2000" b="1" i="1" baseline="-25000" dirty="0">
                <a:solidFill>
                  <a:srgbClr val="785F8F"/>
                </a:solidFill>
              </a:rPr>
              <a:t>1 </a:t>
            </a:r>
            <a:r>
              <a:rPr lang="en-US" sz="2000" b="1" i="1" dirty="0">
                <a:solidFill>
                  <a:srgbClr val="785F8F"/>
                </a:solidFill>
              </a:rPr>
              <a:t>+ h</a:t>
            </a:r>
            <a:r>
              <a:rPr lang="en-US" sz="2000" b="1" i="1" baseline="30000" dirty="0">
                <a:solidFill>
                  <a:srgbClr val="785F8F"/>
                </a:solidFill>
              </a:rPr>
              <a:t>(1)</a:t>
            </a:r>
            <a:r>
              <a:rPr lang="en-US" sz="2000" b="1" i="1" baseline="-25000" dirty="0">
                <a:solidFill>
                  <a:srgbClr val="785F8F"/>
                </a:solidFill>
              </a:rPr>
              <a:t>22</a:t>
            </a:r>
            <a:r>
              <a:rPr lang="en-US" sz="2000" b="1" i="1" dirty="0">
                <a:solidFill>
                  <a:srgbClr val="785F8F"/>
                </a:solidFill>
              </a:rPr>
              <a:t>x</a:t>
            </a:r>
            <a:r>
              <a:rPr lang="en-US" sz="2000" b="1" i="1" baseline="-25000" dirty="0">
                <a:solidFill>
                  <a:srgbClr val="785F8F"/>
                </a:solidFill>
              </a:rPr>
              <a:t>2 </a:t>
            </a:r>
            <a:r>
              <a:rPr lang="en-US" sz="2000" b="1" i="1" dirty="0">
                <a:solidFill>
                  <a:srgbClr val="785F8F"/>
                </a:solidFill>
              </a:rPr>
              <a:t>+ h</a:t>
            </a:r>
            <a:r>
              <a:rPr lang="en-US" sz="2000" b="1" i="1" baseline="30000" dirty="0">
                <a:solidFill>
                  <a:srgbClr val="785F8F"/>
                </a:solidFill>
              </a:rPr>
              <a:t>(1)</a:t>
            </a:r>
            <a:r>
              <a:rPr lang="en-US" sz="2000" b="1" i="1" baseline="-25000" dirty="0">
                <a:solidFill>
                  <a:srgbClr val="785F8F"/>
                </a:solidFill>
              </a:rPr>
              <a:t>32</a:t>
            </a:r>
            <a:r>
              <a:rPr lang="en-US" sz="2000" b="1" i="1" dirty="0">
                <a:solidFill>
                  <a:srgbClr val="785F8F"/>
                </a:solidFill>
              </a:rPr>
              <a:t>x</a:t>
            </a:r>
            <a:r>
              <a:rPr lang="en-US" sz="2000" b="1" i="1" baseline="-25000" dirty="0">
                <a:solidFill>
                  <a:srgbClr val="785F8F"/>
                </a:solidFill>
              </a:rPr>
              <a:t>3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304801" y="1825823"/>
            <a:ext cx="2819400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2000" b="1" i="1" dirty="0">
                <a:solidFill>
                  <a:srgbClr val="785F8F"/>
                </a:solidFill>
              </a:rPr>
              <a:t>h</a:t>
            </a:r>
            <a:r>
              <a:rPr lang="en-US" sz="2000" b="1" i="1" baseline="30000" dirty="0">
                <a:solidFill>
                  <a:srgbClr val="785F8F"/>
                </a:solidFill>
              </a:rPr>
              <a:t>(1)</a:t>
            </a:r>
            <a:r>
              <a:rPr lang="en-US" sz="2000" b="1" i="1" baseline="-25000" dirty="0">
                <a:solidFill>
                  <a:srgbClr val="785F8F"/>
                </a:solidFill>
              </a:rPr>
              <a:t>11</a:t>
            </a:r>
            <a:r>
              <a:rPr lang="en-US" sz="2000" b="1" i="1" dirty="0">
                <a:solidFill>
                  <a:srgbClr val="785F8F"/>
                </a:solidFill>
              </a:rPr>
              <a:t>x</a:t>
            </a:r>
            <a:r>
              <a:rPr lang="en-US" sz="2000" b="1" i="1" baseline="-25000" dirty="0">
                <a:solidFill>
                  <a:srgbClr val="785F8F"/>
                </a:solidFill>
              </a:rPr>
              <a:t>1 </a:t>
            </a:r>
            <a:r>
              <a:rPr lang="en-US" sz="2000" b="1" i="1" dirty="0">
                <a:solidFill>
                  <a:srgbClr val="785F8F"/>
                </a:solidFill>
              </a:rPr>
              <a:t>+ h</a:t>
            </a:r>
            <a:r>
              <a:rPr lang="en-US" sz="2000" b="1" i="1" baseline="30000" dirty="0">
                <a:solidFill>
                  <a:srgbClr val="785F8F"/>
                </a:solidFill>
              </a:rPr>
              <a:t>(1)</a:t>
            </a:r>
            <a:r>
              <a:rPr lang="en-US" sz="2000" b="1" i="1" baseline="-25000" dirty="0">
                <a:solidFill>
                  <a:srgbClr val="785F8F"/>
                </a:solidFill>
              </a:rPr>
              <a:t>21</a:t>
            </a:r>
            <a:r>
              <a:rPr lang="en-US" sz="2000" b="1" i="1" dirty="0">
                <a:solidFill>
                  <a:srgbClr val="785F8F"/>
                </a:solidFill>
              </a:rPr>
              <a:t>x</a:t>
            </a:r>
            <a:r>
              <a:rPr lang="en-US" sz="2000" b="1" i="1" baseline="-25000" dirty="0">
                <a:solidFill>
                  <a:srgbClr val="785F8F"/>
                </a:solidFill>
              </a:rPr>
              <a:t>2 </a:t>
            </a:r>
            <a:r>
              <a:rPr lang="en-US" sz="2000" b="1" i="1" dirty="0">
                <a:solidFill>
                  <a:srgbClr val="785F8F"/>
                </a:solidFill>
              </a:rPr>
              <a:t>+ h</a:t>
            </a:r>
            <a:r>
              <a:rPr lang="en-US" sz="2000" b="1" i="1" baseline="30000" dirty="0">
                <a:solidFill>
                  <a:srgbClr val="785F8F"/>
                </a:solidFill>
              </a:rPr>
              <a:t>(1)</a:t>
            </a:r>
            <a:r>
              <a:rPr lang="en-US" sz="2000" b="1" i="1" baseline="-25000" dirty="0">
                <a:solidFill>
                  <a:srgbClr val="785F8F"/>
                </a:solidFill>
              </a:rPr>
              <a:t>31</a:t>
            </a:r>
            <a:r>
              <a:rPr lang="en-US" sz="2000" b="1" i="1" dirty="0">
                <a:solidFill>
                  <a:srgbClr val="785F8F"/>
                </a:solidFill>
              </a:rPr>
              <a:t>x</a:t>
            </a:r>
            <a:r>
              <a:rPr lang="en-US" sz="2000" b="1" i="1" baseline="-25000" dirty="0">
                <a:solidFill>
                  <a:srgbClr val="785F8F"/>
                </a:solidFill>
              </a:rPr>
              <a:t>3</a:t>
            </a:r>
          </a:p>
        </p:txBody>
      </p:sp>
      <p:sp>
        <p:nvSpPr>
          <p:cNvPr id="49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Blind </a:t>
            </a:r>
            <a:r>
              <a:rPr lang="en-US" dirty="0" err="1" smtClean="0">
                <a:solidFill>
                  <a:srgbClr val="FF0000"/>
                </a:solidFill>
              </a:rPr>
              <a:t>Beamforming</a:t>
            </a:r>
            <a:r>
              <a:rPr lang="en-US" dirty="0" smtClean="0">
                <a:solidFill>
                  <a:srgbClr val="FF0000"/>
                </a:solidFill>
              </a:rPr>
              <a:t> and Nulling</a:t>
            </a:r>
            <a:br>
              <a:rPr lang="en-US" dirty="0" smtClean="0">
                <a:solidFill>
                  <a:srgbClr val="FF0000"/>
                </a:solidFill>
              </a:rPr>
            </a:br>
            <a:r>
              <a:rPr lang="en-US" sz="2500" dirty="0">
                <a:solidFill>
                  <a:srgbClr val="FF0000"/>
                </a:solidFill>
              </a:rPr>
              <a:t>Single Collision Domain</a:t>
            </a:r>
            <a:endParaRPr lang="en-US" sz="2200" dirty="0"/>
          </a:p>
        </p:txBody>
      </p:sp>
      <p:sp>
        <p:nvSpPr>
          <p:cNvPr id="50" name="Slide Number Placeholder 4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A10271-277B-40C8-9891-DAB20267215B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51" name="TextBox 50"/>
          <p:cNvSpPr txBox="1"/>
          <p:nvPr/>
        </p:nvSpPr>
        <p:spPr>
          <a:xfrm>
            <a:off x="6858002" y="1465300"/>
            <a:ext cx="2005645" cy="538593"/>
          </a:xfrm>
          <a:prstGeom prst="rect">
            <a:avLst/>
          </a:prstGeom>
          <a:noFill/>
        </p:spPr>
        <p:txBody>
          <a:bodyPr wrap="none" lIns="91424" tIns="45712" rIns="91424" bIns="45712" rtlCol="0">
            <a:spAutoFit/>
          </a:bodyPr>
          <a:lstStyle/>
          <a:p>
            <a:r>
              <a:rPr lang="en-US" sz="2900" b="1" dirty="0">
                <a:solidFill>
                  <a:schemeClr val="accent2">
                    <a:lumMod val="75000"/>
                  </a:schemeClr>
                </a:solidFill>
              </a:rPr>
              <a:t>Time Slot: 1</a:t>
            </a:r>
          </a:p>
        </p:txBody>
      </p:sp>
      <p:grpSp>
        <p:nvGrpSpPr>
          <p:cNvPr id="89" name="组合 16"/>
          <p:cNvGrpSpPr/>
          <p:nvPr/>
        </p:nvGrpSpPr>
        <p:grpSpPr>
          <a:xfrm>
            <a:off x="2011535" y="5370549"/>
            <a:ext cx="596173" cy="801648"/>
            <a:chOff x="3027229" y="3825359"/>
            <a:chExt cx="596173" cy="801648"/>
          </a:xfrm>
        </p:grpSpPr>
        <p:pic>
          <p:nvPicPr>
            <p:cNvPr id="90" name="Picture 6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3148158" y="3825359"/>
              <a:ext cx="297164" cy="5238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94" name="TextBox 93"/>
            <p:cNvSpPr txBox="1"/>
            <p:nvPr/>
          </p:nvSpPr>
          <p:spPr>
            <a:xfrm>
              <a:off x="3027229" y="4257675"/>
              <a:ext cx="59617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C</a:t>
              </a:r>
              <a:r>
                <a:rPr lang="en-US" baseline="-25000" dirty="0" smtClean="0"/>
                <a:t>1</a:t>
              </a:r>
              <a:endParaRPr lang="en-US" baseline="-25000" dirty="0"/>
            </a:p>
          </p:txBody>
        </p:sp>
      </p:grpSp>
      <p:grpSp>
        <p:nvGrpSpPr>
          <p:cNvPr id="95" name="组合 2"/>
          <p:cNvGrpSpPr/>
          <p:nvPr/>
        </p:nvGrpSpPr>
        <p:grpSpPr>
          <a:xfrm>
            <a:off x="3674508" y="5351497"/>
            <a:ext cx="596173" cy="820700"/>
            <a:chOff x="4690202" y="3806306"/>
            <a:chExt cx="596173" cy="820701"/>
          </a:xfrm>
        </p:grpSpPr>
        <p:pic>
          <p:nvPicPr>
            <p:cNvPr id="96" name="Picture 7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4818799" y="3806306"/>
              <a:ext cx="281828" cy="5619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97" name="TextBox 96"/>
            <p:cNvSpPr txBox="1"/>
            <p:nvPr/>
          </p:nvSpPr>
          <p:spPr>
            <a:xfrm>
              <a:off x="4690202" y="4257675"/>
              <a:ext cx="59617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C</a:t>
              </a:r>
              <a:r>
                <a:rPr lang="en-US" baseline="-25000" dirty="0" smtClean="0"/>
                <a:t>2</a:t>
              </a:r>
              <a:endParaRPr lang="en-US" baseline="-25000" dirty="0"/>
            </a:p>
          </p:txBody>
        </p:sp>
      </p:grpSp>
      <p:grpSp>
        <p:nvGrpSpPr>
          <p:cNvPr id="98" name="组合 1"/>
          <p:cNvGrpSpPr/>
          <p:nvPr/>
        </p:nvGrpSpPr>
        <p:grpSpPr>
          <a:xfrm>
            <a:off x="5427110" y="5351497"/>
            <a:ext cx="596173" cy="820700"/>
            <a:chOff x="6442802" y="3806306"/>
            <a:chExt cx="596173" cy="820701"/>
          </a:xfrm>
        </p:grpSpPr>
        <p:pic>
          <p:nvPicPr>
            <p:cNvPr id="99" name="Picture 7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6571399" y="3806306"/>
              <a:ext cx="281828" cy="5619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00" name="TextBox 99"/>
            <p:cNvSpPr txBox="1"/>
            <p:nvPr/>
          </p:nvSpPr>
          <p:spPr>
            <a:xfrm>
              <a:off x="6442802" y="4257675"/>
              <a:ext cx="59617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C</a:t>
              </a:r>
              <a:r>
                <a:rPr lang="en-US" baseline="-25000" dirty="0" smtClean="0"/>
                <a:t>3</a:t>
              </a:r>
              <a:endParaRPr lang="en-US" baseline="-25000" dirty="0"/>
            </a:p>
          </p:txBody>
        </p:sp>
      </p:grpSp>
      <p:sp>
        <p:nvSpPr>
          <p:cNvPr id="101" name="TextBox 100"/>
          <p:cNvSpPr txBox="1"/>
          <p:nvPr/>
        </p:nvSpPr>
        <p:spPr>
          <a:xfrm>
            <a:off x="1858987" y="5421870"/>
            <a:ext cx="426843" cy="3847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2500" b="1" i="1" dirty="0">
                <a:solidFill>
                  <a:srgbClr val="D834A9"/>
                </a:solidFill>
              </a:rPr>
              <a:t>x</a:t>
            </a:r>
            <a:r>
              <a:rPr lang="en-US" sz="2500" b="1" i="1" baseline="-25000" dirty="0">
                <a:solidFill>
                  <a:srgbClr val="D834A9"/>
                </a:solidFill>
              </a:rPr>
              <a:t>1</a:t>
            </a:r>
            <a:endParaRPr lang="en-US" sz="2500" b="1" i="1" dirty="0">
              <a:solidFill>
                <a:srgbClr val="D834A9"/>
              </a:solidFill>
            </a:endParaRPr>
          </a:p>
        </p:txBody>
      </p:sp>
      <p:sp>
        <p:nvSpPr>
          <p:cNvPr id="102" name="TextBox 101"/>
          <p:cNvSpPr txBox="1"/>
          <p:nvPr/>
        </p:nvSpPr>
        <p:spPr>
          <a:xfrm>
            <a:off x="3526468" y="5421870"/>
            <a:ext cx="367563" cy="3847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2500" b="1" i="1" dirty="0">
                <a:solidFill>
                  <a:srgbClr val="FF0000"/>
                </a:solidFill>
              </a:rPr>
              <a:t>x</a:t>
            </a:r>
            <a:r>
              <a:rPr lang="en-US" sz="2500" b="1" i="1" baseline="-25000" dirty="0">
                <a:solidFill>
                  <a:srgbClr val="FF0000"/>
                </a:solidFill>
              </a:rPr>
              <a:t>2</a:t>
            </a:r>
            <a:endParaRPr lang="en-US" sz="2500" b="1" i="1" dirty="0">
              <a:solidFill>
                <a:srgbClr val="FF0000"/>
              </a:solidFill>
            </a:endParaRPr>
          </a:p>
        </p:txBody>
      </p:sp>
      <p:sp>
        <p:nvSpPr>
          <p:cNvPr id="103" name="TextBox 102"/>
          <p:cNvSpPr txBox="1"/>
          <p:nvPr/>
        </p:nvSpPr>
        <p:spPr>
          <a:xfrm>
            <a:off x="5275585" y="5421870"/>
            <a:ext cx="460681" cy="3847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2500" b="1" i="1" dirty="0">
                <a:solidFill>
                  <a:srgbClr val="00B050"/>
                </a:solidFill>
              </a:rPr>
              <a:t>x</a:t>
            </a:r>
            <a:r>
              <a:rPr lang="en-US" sz="2500" b="1" i="1" baseline="-25000" dirty="0">
                <a:solidFill>
                  <a:srgbClr val="00B050"/>
                </a:solidFill>
              </a:rPr>
              <a:t>3</a:t>
            </a:r>
            <a:endParaRPr lang="en-US" sz="2500" b="1" i="1" dirty="0">
              <a:solidFill>
                <a:srgbClr val="00B050"/>
              </a:solidFill>
            </a:endParaRPr>
          </a:p>
        </p:txBody>
      </p:sp>
      <p:grpSp>
        <p:nvGrpSpPr>
          <p:cNvPr id="104" name="Group 103"/>
          <p:cNvGrpSpPr/>
          <p:nvPr/>
        </p:nvGrpSpPr>
        <p:grpSpPr>
          <a:xfrm>
            <a:off x="1600202" y="2151100"/>
            <a:ext cx="5413681" cy="2438400"/>
            <a:chOff x="1600200" y="1541499"/>
            <a:chExt cx="5413681" cy="2438400"/>
          </a:xfrm>
        </p:grpSpPr>
        <p:pic>
          <p:nvPicPr>
            <p:cNvPr id="105" name="Picture 5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1638300" y="1541499"/>
              <a:ext cx="579573" cy="4586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06" name="TextBox 105"/>
            <p:cNvSpPr txBox="1"/>
            <p:nvPr/>
          </p:nvSpPr>
          <p:spPr>
            <a:xfrm>
              <a:off x="1600200" y="1905592"/>
              <a:ext cx="59617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AP</a:t>
              </a:r>
              <a:r>
                <a:rPr lang="en-US" baseline="-25000" dirty="0" smtClean="0"/>
                <a:t>1</a:t>
              </a:r>
              <a:endParaRPr lang="en-US" baseline="-25000" dirty="0"/>
            </a:p>
          </p:txBody>
        </p:sp>
        <p:sp>
          <p:nvSpPr>
            <p:cNvPr id="107" name="TextBox 106"/>
            <p:cNvSpPr txBox="1"/>
            <p:nvPr/>
          </p:nvSpPr>
          <p:spPr>
            <a:xfrm>
              <a:off x="4509226" y="1905592"/>
              <a:ext cx="59617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AP</a:t>
              </a:r>
              <a:r>
                <a:rPr lang="en-US" baseline="-25000" dirty="0" smtClean="0"/>
                <a:t>2</a:t>
              </a:r>
              <a:endParaRPr lang="en-US" baseline="-25000" dirty="0"/>
            </a:p>
          </p:txBody>
        </p:sp>
        <p:sp>
          <p:nvSpPr>
            <p:cNvPr id="108" name="TextBox 107"/>
            <p:cNvSpPr txBox="1"/>
            <p:nvPr/>
          </p:nvSpPr>
          <p:spPr>
            <a:xfrm>
              <a:off x="1604561" y="3610567"/>
              <a:ext cx="59617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AP</a:t>
              </a:r>
              <a:r>
                <a:rPr lang="en-US" baseline="-25000" dirty="0" smtClean="0"/>
                <a:t>3</a:t>
              </a:r>
              <a:endParaRPr lang="en-US" baseline="-25000" dirty="0"/>
            </a:p>
          </p:txBody>
        </p:sp>
        <p:sp>
          <p:nvSpPr>
            <p:cNvPr id="109" name="TextBox 108"/>
            <p:cNvSpPr txBox="1"/>
            <p:nvPr/>
          </p:nvSpPr>
          <p:spPr>
            <a:xfrm>
              <a:off x="4572000" y="3610567"/>
              <a:ext cx="59617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AP</a:t>
              </a:r>
              <a:r>
                <a:rPr lang="en-US" baseline="-25000" dirty="0" smtClean="0"/>
                <a:t>4</a:t>
              </a:r>
              <a:endParaRPr lang="en-US" baseline="-25000" dirty="0"/>
            </a:p>
          </p:txBody>
        </p:sp>
        <p:pic>
          <p:nvPicPr>
            <p:cNvPr id="110" name="Picture 5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4521564" y="1541499"/>
              <a:ext cx="579573" cy="4586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11" name="Picture 5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1672229" y="3224249"/>
              <a:ext cx="579573" cy="4586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15" name="Picture 5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4618742" y="3224249"/>
              <a:ext cx="579573" cy="4586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19" name="TextBox 118"/>
            <p:cNvSpPr txBox="1"/>
            <p:nvPr/>
          </p:nvSpPr>
          <p:spPr>
            <a:xfrm rot="5400000">
              <a:off x="6416828" y="2912220"/>
              <a:ext cx="82477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Switch</a:t>
              </a:r>
              <a:endParaRPr lang="en-US" baseline="-25000" dirty="0"/>
            </a:p>
          </p:txBody>
        </p:sp>
        <p:pic>
          <p:nvPicPr>
            <p:cNvPr id="120" name="Picture 2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 rot="5400000">
              <a:off x="5967413" y="2917862"/>
              <a:ext cx="923925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121" name="Straight Connector 38"/>
            <p:cNvCxnSpPr/>
            <p:nvPr/>
          </p:nvCxnSpPr>
          <p:spPr>
            <a:xfrm>
              <a:off x="2040255" y="3979899"/>
              <a:ext cx="4389120" cy="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2" name="Straight Connector 39"/>
            <p:cNvCxnSpPr/>
            <p:nvPr/>
          </p:nvCxnSpPr>
          <p:spPr>
            <a:xfrm flipH="1" flipV="1">
              <a:off x="2084389" y="3692457"/>
              <a:ext cx="0" cy="27432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3" name="Straight Connector 46"/>
            <p:cNvCxnSpPr/>
            <p:nvPr/>
          </p:nvCxnSpPr>
          <p:spPr>
            <a:xfrm flipH="1" flipV="1">
              <a:off x="5052355" y="3684624"/>
              <a:ext cx="0" cy="27432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4" name="Straight Connector 48"/>
            <p:cNvCxnSpPr/>
            <p:nvPr/>
          </p:nvCxnSpPr>
          <p:spPr>
            <a:xfrm>
              <a:off x="2023202" y="2303499"/>
              <a:ext cx="4406173" cy="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5" name="Straight Connector 49"/>
            <p:cNvCxnSpPr/>
            <p:nvPr/>
          </p:nvCxnSpPr>
          <p:spPr>
            <a:xfrm flipH="1" flipV="1">
              <a:off x="2061437" y="2006532"/>
              <a:ext cx="0" cy="296967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6" name="Straight Connector 50"/>
            <p:cNvCxnSpPr/>
            <p:nvPr/>
          </p:nvCxnSpPr>
          <p:spPr>
            <a:xfrm flipH="1" flipV="1">
              <a:off x="4990308" y="1998699"/>
              <a:ext cx="0" cy="296967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7" name="Straight Connector 52"/>
            <p:cNvCxnSpPr>
              <a:stCxn id="120" idx="1"/>
            </p:cNvCxnSpPr>
            <p:nvPr/>
          </p:nvCxnSpPr>
          <p:spPr>
            <a:xfrm flipH="1" flipV="1">
              <a:off x="6415950" y="2303500"/>
              <a:ext cx="0" cy="30480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8" name="Straight Connector 54"/>
            <p:cNvCxnSpPr>
              <a:endCxn id="120" idx="3"/>
            </p:cNvCxnSpPr>
            <p:nvPr/>
          </p:nvCxnSpPr>
          <p:spPr>
            <a:xfrm flipV="1">
              <a:off x="6415949" y="3532225"/>
              <a:ext cx="0" cy="447674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6" name="TextBox 55"/>
          <p:cNvSpPr txBox="1"/>
          <p:nvPr/>
        </p:nvSpPr>
        <p:spPr>
          <a:xfrm>
            <a:off x="304801" y="3505200"/>
            <a:ext cx="2819400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2000" b="1" i="1" dirty="0" smtClean="0">
                <a:solidFill>
                  <a:srgbClr val="D834A9"/>
                </a:solidFill>
              </a:rPr>
              <a:t>h</a:t>
            </a:r>
            <a:r>
              <a:rPr lang="en-US" sz="2000" b="1" i="1" baseline="30000" dirty="0" smtClean="0">
                <a:solidFill>
                  <a:srgbClr val="D834A9"/>
                </a:solidFill>
              </a:rPr>
              <a:t>(1)</a:t>
            </a:r>
            <a:r>
              <a:rPr lang="en-US" sz="2000" b="1" i="1" baseline="-25000" dirty="0" smtClean="0">
                <a:solidFill>
                  <a:srgbClr val="D834A9"/>
                </a:solidFill>
              </a:rPr>
              <a:t>13</a:t>
            </a:r>
            <a:r>
              <a:rPr lang="en-US" sz="2000" b="1" i="1" dirty="0" smtClean="0">
                <a:solidFill>
                  <a:srgbClr val="D834A9"/>
                </a:solidFill>
              </a:rPr>
              <a:t>x</a:t>
            </a:r>
            <a:r>
              <a:rPr lang="en-US" sz="2000" b="1" i="1" baseline="-25000" dirty="0" smtClean="0">
                <a:solidFill>
                  <a:srgbClr val="D834A9"/>
                </a:solidFill>
              </a:rPr>
              <a:t>1</a:t>
            </a:r>
            <a:r>
              <a:rPr lang="en-US" sz="2000" b="1" i="1" baseline="-25000" dirty="0" smtClean="0">
                <a:solidFill>
                  <a:srgbClr val="00B050"/>
                </a:solidFill>
              </a:rPr>
              <a:t> </a:t>
            </a:r>
            <a:r>
              <a:rPr lang="en-US" sz="2000" b="1" i="1" dirty="0">
                <a:solidFill>
                  <a:srgbClr val="785F8F"/>
                </a:solidFill>
              </a:rPr>
              <a:t>+</a:t>
            </a:r>
            <a:r>
              <a:rPr lang="en-US" sz="2000" b="1" i="1" dirty="0">
                <a:solidFill>
                  <a:srgbClr val="00B050"/>
                </a:solidFill>
              </a:rPr>
              <a:t> </a:t>
            </a:r>
            <a:r>
              <a:rPr lang="en-US" sz="2000" b="1" i="1" dirty="0" smtClean="0">
                <a:solidFill>
                  <a:srgbClr val="FF0000"/>
                </a:solidFill>
              </a:rPr>
              <a:t>h</a:t>
            </a:r>
            <a:r>
              <a:rPr lang="en-US" sz="2000" b="1" i="1" baseline="30000" dirty="0" smtClean="0">
                <a:solidFill>
                  <a:srgbClr val="FF0000"/>
                </a:solidFill>
              </a:rPr>
              <a:t>(1)</a:t>
            </a:r>
            <a:r>
              <a:rPr lang="en-US" sz="2000" b="1" i="1" baseline="-25000" dirty="0" smtClean="0">
                <a:solidFill>
                  <a:srgbClr val="FF0000"/>
                </a:solidFill>
              </a:rPr>
              <a:t>23</a:t>
            </a:r>
            <a:r>
              <a:rPr lang="en-US" sz="2000" b="1" i="1" dirty="0" smtClean="0">
                <a:solidFill>
                  <a:srgbClr val="FF0000"/>
                </a:solidFill>
              </a:rPr>
              <a:t>x</a:t>
            </a:r>
            <a:r>
              <a:rPr lang="en-US" sz="2000" b="1" i="1" baseline="-25000" dirty="0" smtClean="0">
                <a:solidFill>
                  <a:srgbClr val="FF0000"/>
                </a:solidFill>
              </a:rPr>
              <a:t>2</a:t>
            </a:r>
            <a:r>
              <a:rPr lang="en-US" sz="2000" b="1" i="1" baseline="-25000" dirty="0" smtClean="0">
                <a:solidFill>
                  <a:srgbClr val="00B050"/>
                </a:solidFill>
              </a:rPr>
              <a:t> </a:t>
            </a:r>
            <a:r>
              <a:rPr lang="en-US" sz="2000" b="1" i="1" dirty="0">
                <a:solidFill>
                  <a:srgbClr val="785F8F"/>
                </a:solidFill>
              </a:rPr>
              <a:t>+</a:t>
            </a:r>
            <a:r>
              <a:rPr lang="en-US" sz="2000" b="1" i="1" dirty="0">
                <a:solidFill>
                  <a:srgbClr val="00B050"/>
                </a:solidFill>
              </a:rPr>
              <a:t> </a:t>
            </a:r>
            <a:r>
              <a:rPr lang="en-US" sz="2000" b="1" i="1" dirty="0" smtClean="0">
                <a:solidFill>
                  <a:srgbClr val="00B050"/>
                </a:solidFill>
              </a:rPr>
              <a:t>h</a:t>
            </a:r>
            <a:r>
              <a:rPr lang="en-US" sz="2000" b="1" i="1" baseline="30000" dirty="0" smtClean="0">
                <a:solidFill>
                  <a:srgbClr val="00B050"/>
                </a:solidFill>
              </a:rPr>
              <a:t>(1)</a:t>
            </a:r>
            <a:r>
              <a:rPr lang="en-US" sz="2000" b="1" i="1" baseline="-25000" dirty="0" smtClean="0">
                <a:solidFill>
                  <a:srgbClr val="00B050"/>
                </a:solidFill>
              </a:rPr>
              <a:t>33</a:t>
            </a:r>
            <a:r>
              <a:rPr lang="en-US" sz="2000" b="1" i="1" dirty="0" smtClean="0">
                <a:solidFill>
                  <a:srgbClr val="00B050"/>
                </a:solidFill>
              </a:rPr>
              <a:t>x</a:t>
            </a:r>
            <a:r>
              <a:rPr lang="en-US" sz="2000" b="1" i="1" baseline="-25000" dirty="0" smtClean="0">
                <a:solidFill>
                  <a:srgbClr val="00B050"/>
                </a:solidFill>
              </a:rPr>
              <a:t>3</a:t>
            </a:r>
            <a:endParaRPr lang="en-US" sz="2000" b="1" i="1" baseline="-25000" dirty="0">
              <a:solidFill>
                <a:srgbClr val="00B050"/>
              </a:solidFill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3581402" y="3502223"/>
            <a:ext cx="2819400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2000" b="1" i="1" dirty="0" smtClean="0">
                <a:solidFill>
                  <a:srgbClr val="785F8F"/>
                </a:solidFill>
              </a:rPr>
              <a:t>h</a:t>
            </a:r>
            <a:r>
              <a:rPr lang="en-US" sz="2000" b="1" i="1" baseline="30000" dirty="0" smtClean="0">
                <a:solidFill>
                  <a:srgbClr val="785F8F"/>
                </a:solidFill>
              </a:rPr>
              <a:t>(1)</a:t>
            </a:r>
            <a:r>
              <a:rPr lang="en-US" sz="2000" b="1" i="1" baseline="-25000" dirty="0" smtClean="0">
                <a:solidFill>
                  <a:srgbClr val="785F8F"/>
                </a:solidFill>
              </a:rPr>
              <a:t>14</a:t>
            </a:r>
            <a:r>
              <a:rPr lang="en-US" sz="2000" b="1" i="1" dirty="0" smtClean="0">
                <a:solidFill>
                  <a:srgbClr val="785F8F"/>
                </a:solidFill>
              </a:rPr>
              <a:t>x</a:t>
            </a:r>
            <a:r>
              <a:rPr lang="en-US" sz="2000" b="1" i="1" baseline="-25000" dirty="0" smtClean="0">
                <a:solidFill>
                  <a:srgbClr val="785F8F"/>
                </a:solidFill>
              </a:rPr>
              <a:t>1 </a:t>
            </a:r>
            <a:r>
              <a:rPr lang="en-US" sz="2000" b="1" i="1" dirty="0">
                <a:solidFill>
                  <a:srgbClr val="785F8F"/>
                </a:solidFill>
              </a:rPr>
              <a:t>+ </a:t>
            </a:r>
            <a:r>
              <a:rPr lang="en-US" sz="2000" b="1" i="1" dirty="0" smtClean="0">
                <a:solidFill>
                  <a:srgbClr val="785F8F"/>
                </a:solidFill>
              </a:rPr>
              <a:t>h</a:t>
            </a:r>
            <a:r>
              <a:rPr lang="en-US" sz="2000" b="1" i="1" baseline="30000" dirty="0" smtClean="0">
                <a:solidFill>
                  <a:srgbClr val="785F8F"/>
                </a:solidFill>
              </a:rPr>
              <a:t>(1)</a:t>
            </a:r>
            <a:r>
              <a:rPr lang="en-US" sz="2000" b="1" i="1" baseline="-25000" dirty="0" smtClean="0">
                <a:solidFill>
                  <a:srgbClr val="785F8F"/>
                </a:solidFill>
              </a:rPr>
              <a:t>24</a:t>
            </a:r>
            <a:r>
              <a:rPr lang="en-US" sz="2000" b="1" i="1" dirty="0" smtClean="0">
                <a:solidFill>
                  <a:srgbClr val="785F8F"/>
                </a:solidFill>
              </a:rPr>
              <a:t>x</a:t>
            </a:r>
            <a:r>
              <a:rPr lang="en-US" sz="2000" b="1" i="1" baseline="-25000" dirty="0" smtClean="0">
                <a:solidFill>
                  <a:srgbClr val="785F8F"/>
                </a:solidFill>
              </a:rPr>
              <a:t>2 </a:t>
            </a:r>
            <a:r>
              <a:rPr lang="en-US" sz="2000" b="1" i="1" dirty="0">
                <a:solidFill>
                  <a:srgbClr val="785F8F"/>
                </a:solidFill>
              </a:rPr>
              <a:t>+ </a:t>
            </a:r>
            <a:r>
              <a:rPr lang="en-US" sz="2000" b="1" i="1" dirty="0" smtClean="0">
                <a:solidFill>
                  <a:srgbClr val="785F8F"/>
                </a:solidFill>
              </a:rPr>
              <a:t>h</a:t>
            </a:r>
            <a:r>
              <a:rPr lang="en-US" sz="2000" b="1" i="1" baseline="30000" dirty="0" smtClean="0">
                <a:solidFill>
                  <a:srgbClr val="785F8F"/>
                </a:solidFill>
              </a:rPr>
              <a:t>(1)</a:t>
            </a:r>
            <a:r>
              <a:rPr lang="en-US" sz="2000" b="1" i="1" baseline="-25000" dirty="0" smtClean="0">
                <a:solidFill>
                  <a:srgbClr val="785F8F"/>
                </a:solidFill>
              </a:rPr>
              <a:t>34</a:t>
            </a:r>
            <a:r>
              <a:rPr lang="en-US" sz="2000" b="1" i="1" dirty="0" smtClean="0">
                <a:solidFill>
                  <a:srgbClr val="785F8F"/>
                </a:solidFill>
              </a:rPr>
              <a:t>x</a:t>
            </a:r>
            <a:r>
              <a:rPr lang="en-US" sz="2000" b="1" i="1" baseline="-25000" dirty="0" smtClean="0">
                <a:solidFill>
                  <a:srgbClr val="785F8F"/>
                </a:solidFill>
              </a:rPr>
              <a:t>3</a:t>
            </a:r>
            <a:endParaRPr lang="en-US" sz="2000" b="1" i="1" baseline="-25000" dirty="0">
              <a:solidFill>
                <a:srgbClr val="785F8F"/>
              </a:solidFill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1676400" y="4404834"/>
            <a:ext cx="638316" cy="906495"/>
            <a:chOff x="1676400" y="4404834"/>
            <a:chExt cx="638316" cy="906495"/>
          </a:xfrm>
        </p:grpSpPr>
        <p:sp>
          <p:nvSpPr>
            <p:cNvPr id="4" name="Rectangle 3"/>
            <p:cNvSpPr/>
            <p:nvPr/>
          </p:nvSpPr>
          <p:spPr>
            <a:xfrm>
              <a:off x="1676400" y="4837997"/>
              <a:ext cx="638316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b="1" i="1" dirty="0" smtClean="0">
                  <a:solidFill>
                    <a:srgbClr val="D834A9"/>
                  </a:solidFill>
                </a:rPr>
                <a:t>h</a:t>
              </a:r>
              <a:r>
                <a:rPr lang="en-US" b="1" i="1" baseline="30000" dirty="0" smtClean="0">
                  <a:solidFill>
                    <a:srgbClr val="D834A9"/>
                  </a:solidFill>
                </a:rPr>
                <a:t>(1)</a:t>
              </a:r>
              <a:r>
                <a:rPr lang="en-US" b="1" i="1" baseline="-25000" dirty="0" smtClean="0">
                  <a:solidFill>
                    <a:srgbClr val="D834A9"/>
                  </a:solidFill>
                </a:rPr>
                <a:t>13</a:t>
              </a:r>
              <a:endParaRPr lang="en-US" dirty="0">
                <a:solidFill>
                  <a:srgbClr val="D834A9"/>
                </a:solidFill>
              </a:endParaRPr>
            </a:p>
          </p:txBody>
        </p:sp>
        <p:cxnSp>
          <p:nvCxnSpPr>
            <p:cNvPr id="3" name="Straight Connector 2"/>
            <p:cNvCxnSpPr>
              <a:stCxn id="108" idx="3"/>
            </p:cNvCxnSpPr>
            <p:nvPr/>
          </p:nvCxnSpPr>
          <p:spPr>
            <a:xfrm>
              <a:off x="2200736" y="4404834"/>
              <a:ext cx="55720" cy="906495"/>
            </a:xfrm>
            <a:prstGeom prst="line">
              <a:avLst/>
            </a:prstGeom>
            <a:ln w="28575">
              <a:solidFill>
                <a:srgbClr val="D834A9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" name="Group 10"/>
          <p:cNvGrpSpPr/>
          <p:nvPr/>
        </p:nvGrpSpPr>
        <p:grpSpPr>
          <a:xfrm>
            <a:off x="2200736" y="4404834"/>
            <a:ext cx="1743283" cy="946663"/>
            <a:chOff x="2200736" y="4404834"/>
            <a:chExt cx="1743283" cy="946663"/>
          </a:xfrm>
        </p:grpSpPr>
        <p:cxnSp>
          <p:nvCxnSpPr>
            <p:cNvPr id="61" name="Straight Connector 60"/>
            <p:cNvCxnSpPr>
              <a:stCxn id="108" idx="3"/>
              <a:endCxn id="96" idx="0"/>
            </p:cNvCxnSpPr>
            <p:nvPr/>
          </p:nvCxnSpPr>
          <p:spPr>
            <a:xfrm>
              <a:off x="2200736" y="4404834"/>
              <a:ext cx="1743283" cy="946663"/>
            </a:xfrm>
            <a:prstGeom prst="line">
              <a:avLst/>
            </a:prstGeom>
            <a:ln w="28575">
              <a:solidFill>
                <a:srgbClr val="FF0000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8" name="Rectangle 67"/>
            <p:cNvSpPr/>
            <p:nvPr/>
          </p:nvSpPr>
          <p:spPr>
            <a:xfrm>
              <a:off x="2714484" y="4844167"/>
              <a:ext cx="638316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b="1" i="1" dirty="0" smtClean="0">
                  <a:solidFill>
                    <a:srgbClr val="FF0000"/>
                  </a:solidFill>
                </a:rPr>
                <a:t>h</a:t>
              </a:r>
              <a:r>
                <a:rPr lang="en-US" b="1" i="1" baseline="30000" dirty="0" smtClean="0">
                  <a:solidFill>
                    <a:srgbClr val="FF0000"/>
                  </a:solidFill>
                </a:rPr>
                <a:t>(1)</a:t>
              </a:r>
              <a:r>
                <a:rPr lang="en-US" b="1" i="1" baseline="-25000" dirty="0" smtClean="0">
                  <a:solidFill>
                    <a:srgbClr val="FF0000"/>
                  </a:solidFill>
                </a:rPr>
                <a:t>23</a:t>
              </a:r>
              <a:endParaRPr lang="en-US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2200736" y="4404834"/>
            <a:ext cx="3495885" cy="946663"/>
            <a:chOff x="2200736" y="4404834"/>
            <a:chExt cx="3495885" cy="946663"/>
          </a:xfrm>
        </p:grpSpPr>
        <p:cxnSp>
          <p:nvCxnSpPr>
            <p:cNvPr id="64" name="Straight Connector 63"/>
            <p:cNvCxnSpPr>
              <a:stCxn id="108" idx="3"/>
              <a:endCxn id="99" idx="0"/>
            </p:cNvCxnSpPr>
            <p:nvPr/>
          </p:nvCxnSpPr>
          <p:spPr>
            <a:xfrm>
              <a:off x="2200736" y="4404834"/>
              <a:ext cx="3495885" cy="946663"/>
            </a:xfrm>
            <a:prstGeom prst="line">
              <a:avLst/>
            </a:prstGeom>
            <a:ln w="28575">
              <a:solidFill>
                <a:srgbClr val="00B050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9" name="Rectangle 68"/>
            <p:cNvSpPr/>
            <p:nvPr/>
          </p:nvSpPr>
          <p:spPr>
            <a:xfrm>
              <a:off x="4467084" y="4724400"/>
              <a:ext cx="638316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b="1" i="1" dirty="0" smtClean="0">
                  <a:solidFill>
                    <a:srgbClr val="00B050"/>
                  </a:solidFill>
                </a:rPr>
                <a:t>h</a:t>
              </a:r>
              <a:r>
                <a:rPr lang="en-US" b="1" i="1" baseline="30000" dirty="0" smtClean="0">
                  <a:solidFill>
                    <a:srgbClr val="00B050"/>
                  </a:solidFill>
                </a:rPr>
                <a:t>(1)</a:t>
              </a:r>
              <a:r>
                <a:rPr lang="en-US" b="1" i="1" baseline="-25000" dirty="0" smtClean="0">
                  <a:solidFill>
                    <a:srgbClr val="00B050"/>
                  </a:solidFill>
                </a:rPr>
                <a:t>33</a:t>
              </a:r>
              <a:endParaRPr lang="en-US" dirty="0">
                <a:solidFill>
                  <a:srgbClr val="00B050"/>
                </a:solidFill>
              </a:endParaRP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33769076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9132"/>
    </mc:Choice>
    <mc:Fallback xmlns="">
      <p:transition spd="slow" advTm="4913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/>
      <p:bldP spid="46" grpId="0"/>
      <p:bldP spid="56" grpId="0"/>
      <p:bldP spid="5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Picture 2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0529" y="3395310"/>
            <a:ext cx="772239" cy="569069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2230" y="3393330"/>
            <a:ext cx="772239" cy="569069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533401" y="1518049"/>
            <a:ext cx="3048000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2000" b="1" i="1" dirty="0">
                <a:solidFill>
                  <a:srgbClr val="785F8F"/>
                </a:solidFill>
              </a:rPr>
              <a:t>Receives:</a:t>
            </a:r>
          </a:p>
          <a:p>
            <a:pPr algn="ctr"/>
            <a:r>
              <a:rPr lang="en-US" sz="2000" b="1" i="1" dirty="0" smtClean="0">
                <a:solidFill>
                  <a:srgbClr val="785F8F"/>
                </a:solidFill>
              </a:rPr>
              <a:t>a</a:t>
            </a:r>
            <a:r>
              <a:rPr lang="en-US" sz="2000" b="1" i="1" baseline="-25000" dirty="0" smtClean="0">
                <a:solidFill>
                  <a:srgbClr val="785F8F"/>
                </a:solidFill>
              </a:rPr>
              <a:t>11</a:t>
            </a:r>
            <a:r>
              <a:rPr lang="en-US" sz="2000" b="1" i="1" dirty="0" smtClean="0">
                <a:solidFill>
                  <a:srgbClr val="785F8F"/>
                </a:solidFill>
              </a:rPr>
              <a:t>x</a:t>
            </a:r>
            <a:r>
              <a:rPr lang="en-US" sz="2000" b="1" i="1" baseline="-25000" dirty="0" smtClean="0">
                <a:solidFill>
                  <a:srgbClr val="785F8F"/>
                </a:solidFill>
              </a:rPr>
              <a:t>1 </a:t>
            </a:r>
            <a:r>
              <a:rPr lang="en-US" sz="2000" b="1" i="1" dirty="0" smtClean="0">
                <a:solidFill>
                  <a:srgbClr val="785F8F"/>
                </a:solidFill>
              </a:rPr>
              <a:t>+ </a:t>
            </a:r>
            <a:r>
              <a:rPr lang="en-US" sz="2000" b="1" i="1" dirty="0" smtClean="0">
                <a:solidFill>
                  <a:srgbClr val="FF0000"/>
                </a:solidFill>
              </a:rPr>
              <a:t>s</a:t>
            </a:r>
            <a:r>
              <a:rPr lang="en-US" sz="2000" b="1" i="1" baseline="-25000" dirty="0" smtClean="0">
                <a:solidFill>
                  <a:srgbClr val="FF0000"/>
                </a:solidFill>
              </a:rPr>
              <a:t>1</a:t>
            </a:r>
            <a:r>
              <a:rPr lang="en-US" sz="2000" b="1" i="1" dirty="0" smtClean="0">
                <a:solidFill>
                  <a:srgbClr val="785F8F"/>
                </a:solidFill>
              </a:rPr>
              <a:t>h</a:t>
            </a:r>
            <a:r>
              <a:rPr lang="en-US" sz="2000" b="1" i="1" baseline="30000" dirty="0" smtClean="0">
                <a:solidFill>
                  <a:srgbClr val="785F8F"/>
                </a:solidFill>
              </a:rPr>
              <a:t>(1)</a:t>
            </a:r>
            <a:r>
              <a:rPr lang="en-US" sz="2000" b="1" i="1" baseline="-25000" dirty="0" smtClean="0">
                <a:solidFill>
                  <a:srgbClr val="785F8F"/>
                </a:solidFill>
              </a:rPr>
              <a:t>21</a:t>
            </a:r>
            <a:r>
              <a:rPr lang="en-US" sz="2000" b="1" i="1" dirty="0" smtClean="0">
                <a:solidFill>
                  <a:srgbClr val="785F8F"/>
                </a:solidFill>
              </a:rPr>
              <a:t>x</a:t>
            </a:r>
            <a:r>
              <a:rPr lang="en-US" sz="2000" b="1" i="1" baseline="-25000" dirty="0" smtClean="0">
                <a:solidFill>
                  <a:srgbClr val="785F8F"/>
                </a:solidFill>
              </a:rPr>
              <a:t>2</a:t>
            </a:r>
            <a:r>
              <a:rPr lang="en-US" sz="2000" b="1" i="1" dirty="0" smtClean="0">
                <a:solidFill>
                  <a:srgbClr val="785F8F"/>
                </a:solidFill>
              </a:rPr>
              <a:t> + </a:t>
            </a:r>
            <a:r>
              <a:rPr lang="en-US" sz="2000" b="1" i="1" dirty="0" smtClean="0">
                <a:solidFill>
                  <a:srgbClr val="FF0000"/>
                </a:solidFill>
              </a:rPr>
              <a:t>s</a:t>
            </a:r>
            <a:r>
              <a:rPr lang="en-US" sz="2000" b="1" i="1" baseline="-25000" dirty="0" smtClean="0">
                <a:solidFill>
                  <a:srgbClr val="FF0000"/>
                </a:solidFill>
              </a:rPr>
              <a:t>1</a:t>
            </a:r>
            <a:r>
              <a:rPr lang="en-US" sz="2000" b="1" i="1" dirty="0" smtClean="0">
                <a:solidFill>
                  <a:srgbClr val="785F8F"/>
                </a:solidFill>
              </a:rPr>
              <a:t>h</a:t>
            </a:r>
            <a:r>
              <a:rPr lang="en-US" sz="2000" b="1" i="1" baseline="30000" dirty="0" smtClean="0">
                <a:solidFill>
                  <a:srgbClr val="785F8F"/>
                </a:solidFill>
              </a:rPr>
              <a:t>(1)</a:t>
            </a:r>
            <a:r>
              <a:rPr lang="en-US" sz="2000" b="1" i="1" baseline="-25000" dirty="0" smtClean="0">
                <a:solidFill>
                  <a:srgbClr val="785F8F"/>
                </a:solidFill>
              </a:rPr>
              <a:t>31</a:t>
            </a:r>
            <a:r>
              <a:rPr lang="en-US" sz="2000" b="1" i="1" dirty="0" smtClean="0">
                <a:solidFill>
                  <a:srgbClr val="785F8F"/>
                </a:solidFill>
              </a:rPr>
              <a:t>x</a:t>
            </a:r>
            <a:r>
              <a:rPr lang="en-US" sz="2000" b="1" i="1" baseline="-25000" dirty="0" smtClean="0">
                <a:solidFill>
                  <a:srgbClr val="785F8F"/>
                </a:solidFill>
              </a:rPr>
              <a:t>3</a:t>
            </a:r>
            <a:endParaRPr lang="en-US" sz="2000" b="1" i="1" baseline="-25000" dirty="0">
              <a:solidFill>
                <a:srgbClr val="785F8F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3962400" y="1524002"/>
            <a:ext cx="2743200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2000" b="1" i="1" dirty="0">
                <a:solidFill>
                  <a:srgbClr val="785F8F"/>
                </a:solidFill>
              </a:rPr>
              <a:t>Receives:</a:t>
            </a:r>
          </a:p>
          <a:p>
            <a:pPr algn="ctr"/>
            <a:r>
              <a:rPr lang="en-US" sz="2000" b="1" i="1" dirty="0">
                <a:solidFill>
                  <a:srgbClr val="785F8F"/>
                </a:solidFill>
              </a:rPr>
              <a:t>a</a:t>
            </a:r>
            <a:r>
              <a:rPr lang="en-US" sz="2000" b="1" i="1" baseline="-25000" dirty="0">
                <a:solidFill>
                  <a:srgbClr val="785F8F"/>
                </a:solidFill>
              </a:rPr>
              <a:t>12</a:t>
            </a:r>
            <a:r>
              <a:rPr lang="en-US" sz="2000" b="1" i="1" dirty="0">
                <a:solidFill>
                  <a:srgbClr val="785F8F"/>
                </a:solidFill>
              </a:rPr>
              <a:t>x</a:t>
            </a:r>
            <a:r>
              <a:rPr lang="en-US" sz="2000" b="1" i="1" baseline="-25000" dirty="0">
                <a:solidFill>
                  <a:srgbClr val="785F8F"/>
                </a:solidFill>
              </a:rPr>
              <a:t>1 </a:t>
            </a:r>
            <a:r>
              <a:rPr lang="en-US" sz="2000" b="1" i="1" dirty="0">
                <a:solidFill>
                  <a:srgbClr val="785F8F"/>
                </a:solidFill>
              </a:rPr>
              <a:t>+ a</a:t>
            </a:r>
            <a:r>
              <a:rPr lang="en-US" sz="2000" b="1" i="1" baseline="-25000" dirty="0">
                <a:solidFill>
                  <a:srgbClr val="785F8F"/>
                </a:solidFill>
              </a:rPr>
              <a:t>22</a:t>
            </a:r>
            <a:r>
              <a:rPr lang="en-US" sz="2000" b="1" i="1" dirty="0">
                <a:solidFill>
                  <a:srgbClr val="785F8F"/>
                </a:solidFill>
              </a:rPr>
              <a:t>x</a:t>
            </a:r>
            <a:r>
              <a:rPr lang="en-US" sz="2000" b="1" i="1" baseline="-25000" dirty="0">
                <a:solidFill>
                  <a:srgbClr val="785F8F"/>
                </a:solidFill>
              </a:rPr>
              <a:t>2</a:t>
            </a:r>
            <a:r>
              <a:rPr lang="en-US" sz="2000" b="1" i="1" dirty="0">
                <a:solidFill>
                  <a:srgbClr val="785F8F"/>
                </a:solidFill>
              </a:rPr>
              <a:t> + a</a:t>
            </a:r>
            <a:r>
              <a:rPr lang="en-US" sz="2000" b="1" i="1" baseline="-25000" dirty="0">
                <a:solidFill>
                  <a:srgbClr val="785F8F"/>
                </a:solidFill>
              </a:rPr>
              <a:t>32</a:t>
            </a:r>
            <a:r>
              <a:rPr lang="en-US" sz="2000" b="1" i="1" dirty="0">
                <a:solidFill>
                  <a:srgbClr val="785F8F"/>
                </a:solidFill>
              </a:rPr>
              <a:t>x</a:t>
            </a:r>
            <a:r>
              <a:rPr lang="en-US" sz="2000" b="1" i="1" baseline="-25000" dirty="0">
                <a:solidFill>
                  <a:srgbClr val="785F8F"/>
                </a:solidFill>
              </a:rPr>
              <a:t>3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3886202" y="4724400"/>
            <a:ext cx="3581400" cy="7540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2000" b="1" i="1" dirty="0">
                <a:solidFill>
                  <a:schemeClr val="accent6">
                    <a:lumMod val="75000"/>
                  </a:schemeClr>
                </a:solidFill>
              </a:rPr>
              <a:t>Transmits:</a:t>
            </a:r>
          </a:p>
          <a:p>
            <a:pPr algn="ctr"/>
            <a:r>
              <a:rPr lang="en-US" sz="2900" b="1" i="1" dirty="0">
                <a:solidFill>
                  <a:srgbClr val="FF0000"/>
                </a:solidFill>
              </a:rPr>
              <a:t>v</a:t>
            </a:r>
            <a:r>
              <a:rPr lang="en-US" sz="2900" b="1" i="1" baseline="-25000" dirty="0">
                <a:solidFill>
                  <a:srgbClr val="FF0000"/>
                </a:solidFill>
              </a:rPr>
              <a:t>4</a:t>
            </a:r>
            <a:r>
              <a:rPr lang="en-US" sz="2900" b="1" i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000" b="1" i="1" dirty="0">
                <a:solidFill>
                  <a:schemeClr val="bg1">
                    <a:lumMod val="50000"/>
                  </a:schemeClr>
                </a:solidFill>
              </a:rPr>
              <a:t>(h</a:t>
            </a:r>
            <a:r>
              <a:rPr lang="en-US" sz="2000" b="1" i="1" baseline="30000" dirty="0">
                <a:solidFill>
                  <a:schemeClr val="bg1">
                    <a:lumMod val="50000"/>
                  </a:schemeClr>
                </a:solidFill>
              </a:rPr>
              <a:t>(1)</a:t>
            </a:r>
            <a:r>
              <a:rPr lang="en-US" sz="2000" b="1" i="1" baseline="-25000" dirty="0">
                <a:solidFill>
                  <a:schemeClr val="bg1">
                    <a:lumMod val="50000"/>
                  </a:schemeClr>
                </a:solidFill>
              </a:rPr>
              <a:t>14</a:t>
            </a:r>
            <a:r>
              <a:rPr lang="en-US" sz="2000" b="1" i="1" dirty="0">
                <a:solidFill>
                  <a:schemeClr val="bg1">
                    <a:lumMod val="50000"/>
                  </a:schemeClr>
                </a:solidFill>
              </a:rPr>
              <a:t>x</a:t>
            </a:r>
            <a:r>
              <a:rPr lang="en-US" sz="2000" b="1" i="1" baseline="-25000" dirty="0">
                <a:solidFill>
                  <a:schemeClr val="bg1">
                    <a:lumMod val="50000"/>
                  </a:schemeClr>
                </a:solidFill>
              </a:rPr>
              <a:t>1 </a:t>
            </a:r>
            <a:r>
              <a:rPr lang="en-US" sz="2000" b="1" i="1" dirty="0">
                <a:solidFill>
                  <a:schemeClr val="bg1">
                    <a:lumMod val="50000"/>
                  </a:schemeClr>
                </a:solidFill>
              </a:rPr>
              <a:t>+ h</a:t>
            </a:r>
            <a:r>
              <a:rPr lang="en-US" sz="2000" b="1" i="1" baseline="30000" dirty="0">
                <a:solidFill>
                  <a:schemeClr val="bg1">
                    <a:lumMod val="50000"/>
                  </a:schemeClr>
                </a:solidFill>
              </a:rPr>
              <a:t>(1)</a:t>
            </a:r>
            <a:r>
              <a:rPr lang="en-US" sz="2000" b="1" i="1" baseline="-25000" dirty="0">
                <a:solidFill>
                  <a:schemeClr val="bg1">
                    <a:lumMod val="50000"/>
                  </a:schemeClr>
                </a:solidFill>
              </a:rPr>
              <a:t>24</a:t>
            </a:r>
            <a:r>
              <a:rPr lang="en-US" sz="2000" b="1" i="1" dirty="0">
                <a:solidFill>
                  <a:schemeClr val="bg1">
                    <a:lumMod val="50000"/>
                  </a:schemeClr>
                </a:solidFill>
              </a:rPr>
              <a:t>x</a:t>
            </a:r>
            <a:r>
              <a:rPr lang="en-US" sz="2000" b="1" i="1" baseline="-25000" dirty="0">
                <a:solidFill>
                  <a:schemeClr val="bg1">
                    <a:lumMod val="50000"/>
                  </a:schemeClr>
                </a:solidFill>
              </a:rPr>
              <a:t>2 </a:t>
            </a:r>
            <a:r>
              <a:rPr lang="en-US" sz="2000" b="1" i="1" dirty="0">
                <a:solidFill>
                  <a:schemeClr val="bg1">
                    <a:lumMod val="50000"/>
                  </a:schemeClr>
                </a:solidFill>
              </a:rPr>
              <a:t>+ h</a:t>
            </a:r>
            <a:r>
              <a:rPr lang="en-US" sz="2000" b="1" i="1" baseline="30000" dirty="0">
                <a:solidFill>
                  <a:schemeClr val="bg1">
                    <a:lumMod val="50000"/>
                  </a:schemeClr>
                </a:solidFill>
              </a:rPr>
              <a:t>(1)</a:t>
            </a:r>
            <a:r>
              <a:rPr lang="en-US" sz="2000" b="1" i="1" baseline="-25000" dirty="0">
                <a:solidFill>
                  <a:schemeClr val="bg1">
                    <a:lumMod val="50000"/>
                  </a:schemeClr>
                </a:solidFill>
              </a:rPr>
              <a:t>34</a:t>
            </a:r>
            <a:r>
              <a:rPr lang="en-US" sz="2000" b="1" i="1" dirty="0">
                <a:solidFill>
                  <a:schemeClr val="bg1">
                    <a:lumMod val="50000"/>
                  </a:schemeClr>
                </a:solidFill>
              </a:rPr>
              <a:t>x</a:t>
            </a:r>
            <a:r>
              <a:rPr lang="en-US" sz="2000" b="1" i="1" baseline="-25000" dirty="0">
                <a:solidFill>
                  <a:schemeClr val="bg1">
                    <a:lumMod val="50000"/>
                  </a:schemeClr>
                </a:solidFill>
              </a:rPr>
              <a:t>3</a:t>
            </a:r>
            <a:r>
              <a:rPr lang="en-US" sz="2000" b="1" i="1" dirty="0">
                <a:solidFill>
                  <a:schemeClr val="bg1">
                    <a:lumMod val="50000"/>
                  </a:schemeClr>
                </a:solidFill>
              </a:rPr>
              <a:t>)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304800" y="4724400"/>
            <a:ext cx="3352800" cy="7540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2000" b="1" i="1" dirty="0">
                <a:solidFill>
                  <a:schemeClr val="accent6">
                    <a:lumMod val="75000"/>
                  </a:schemeClr>
                </a:solidFill>
              </a:rPr>
              <a:t>Transmits:</a:t>
            </a:r>
          </a:p>
          <a:p>
            <a:pPr algn="ctr"/>
            <a:r>
              <a:rPr lang="en-US" sz="2900" b="1" i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000" b="1" i="1" dirty="0">
                <a:solidFill>
                  <a:schemeClr val="bg1">
                    <a:lumMod val="50000"/>
                  </a:schemeClr>
                </a:solidFill>
              </a:rPr>
              <a:t>(h</a:t>
            </a:r>
            <a:r>
              <a:rPr lang="en-US" sz="2000" b="1" i="1" baseline="30000" dirty="0">
                <a:solidFill>
                  <a:schemeClr val="bg1">
                    <a:lumMod val="50000"/>
                  </a:schemeClr>
                </a:solidFill>
              </a:rPr>
              <a:t>(1)</a:t>
            </a:r>
            <a:r>
              <a:rPr lang="en-US" sz="2000" b="1" i="1" baseline="-25000" dirty="0">
                <a:solidFill>
                  <a:schemeClr val="bg1">
                    <a:lumMod val="50000"/>
                  </a:schemeClr>
                </a:solidFill>
              </a:rPr>
              <a:t>13</a:t>
            </a:r>
            <a:r>
              <a:rPr lang="en-US" sz="2000" b="1" i="1" dirty="0">
                <a:solidFill>
                  <a:schemeClr val="bg1">
                    <a:lumMod val="50000"/>
                  </a:schemeClr>
                </a:solidFill>
              </a:rPr>
              <a:t>x</a:t>
            </a:r>
            <a:r>
              <a:rPr lang="en-US" sz="2000" b="1" i="1" baseline="-25000" dirty="0">
                <a:solidFill>
                  <a:schemeClr val="bg1">
                    <a:lumMod val="50000"/>
                  </a:schemeClr>
                </a:solidFill>
              </a:rPr>
              <a:t>1 </a:t>
            </a:r>
            <a:r>
              <a:rPr lang="en-US" sz="2000" b="1" i="1" dirty="0">
                <a:solidFill>
                  <a:schemeClr val="bg1">
                    <a:lumMod val="50000"/>
                  </a:schemeClr>
                </a:solidFill>
              </a:rPr>
              <a:t>+ h</a:t>
            </a:r>
            <a:r>
              <a:rPr lang="en-US" sz="2000" b="1" i="1" baseline="30000" dirty="0">
                <a:solidFill>
                  <a:schemeClr val="bg1">
                    <a:lumMod val="50000"/>
                  </a:schemeClr>
                </a:solidFill>
              </a:rPr>
              <a:t>(1)</a:t>
            </a:r>
            <a:r>
              <a:rPr lang="en-US" sz="2000" b="1" i="1" baseline="-25000" dirty="0">
                <a:solidFill>
                  <a:schemeClr val="bg1">
                    <a:lumMod val="50000"/>
                  </a:schemeClr>
                </a:solidFill>
              </a:rPr>
              <a:t>23</a:t>
            </a:r>
            <a:r>
              <a:rPr lang="en-US" sz="2000" b="1" i="1" dirty="0">
                <a:solidFill>
                  <a:schemeClr val="bg1">
                    <a:lumMod val="50000"/>
                  </a:schemeClr>
                </a:solidFill>
              </a:rPr>
              <a:t>x</a:t>
            </a:r>
            <a:r>
              <a:rPr lang="en-US" sz="2000" b="1" i="1" baseline="-25000" dirty="0">
                <a:solidFill>
                  <a:schemeClr val="bg1">
                    <a:lumMod val="50000"/>
                  </a:schemeClr>
                </a:solidFill>
              </a:rPr>
              <a:t>2 </a:t>
            </a:r>
            <a:r>
              <a:rPr lang="en-US" sz="2000" b="1" i="1" dirty="0">
                <a:solidFill>
                  <a:schemeClr val="bg1">
                    <a:lumMod val="50000"/>
                  </a:schemeClr>
                </a:solidFill>
              </a:rPr>
              <a:t>+ h</a:t>
            </a:r>
            <a:r>
              <a:rPr lang="en-US" sz="2000" b="1" i="1" baseline="30000" dirty="0">
                <a:solidFill>
                  <a:schemeClr val="bg1">
                    <a:lumMod val="50000"/>
                  </a:schemeClr>
                </a:solidFill>
              </a:rPr>
              <a:t>(1)</a:t>
            </a:r>
            <a:r>
              <a:rPr lang="en-US" sz="2000" b="1" i="1" baseline="-25000" dirty="0">
                <a:solidFill>
                  <a:schemeClr val="bg1">
                    <a:lumMod val="50000"/>
                  </a:schemeClr>
                </a:solidFill>
              </a:rPr>
              <a:t>33</a:t>
            </a:r>
            <a:r>
              <a:rPr lang="en-US" sz="2000" b="1" i="1" dirty="0">
                <a:solidFill>
                  <a:schemeClr val="bg1">
                    <a:lumMod val="50000"/>
                  </a:schemeClr>
                </a:solidFill>
              </a:rPr>
              <a:t>x</a:t>
            </a:r>
            <a:r>
              <a:rPr lang="en-US" sz="2000" b="1" i="1" baseline="-25000" dirty="0">
                <a:solidFill>
                  <a:schemeClr val="bg1">
                    <a:lumMod val="50000"/>
                  </a:schemeClr>
                </a:solidFill>
              </a:rPr>
              <a:t>3</a:t>
            </a:r>
            <a:r>
              <a:rPr lang="en-US" sz="2000" b="1" i="1" dirty="0">
                <a:solidFill>
                  <a:schemeClr val="bg1">
                    <a:lumMod val="50000"/>
                  </a:schemeClr>
                </a:solidFill>
              </a:rPr>
              <a:t>)</a:t>
            </a:r>
          </a:p>
        </p:txBody>
      </p:sp>
      <p:sp>
        <p:nvSpPr>
          <p:cNvPr id="35" name="Slide Number Placeholder 3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A10271-277B-40C8-9891-DAB20267215B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36" name="TextBox 35"/>
          <p:cNvSpPr txBox="1"/>
          <p:nvPr/>
        </p:nvSpPr>
        <p:spPr>
          <a:xfrm>
            <a:off x="6858002" y="1465300"/>
            <a:ext cx="2005645" cy="538593"/>
          </a:xfrm>
          <a:prstGeom prst="rect">
            <a:avLst/>
          </a:prstGeom>
          <a:noFill/>
        </p:spPr>
        <p:txBody>
          <a:bodyPr wrap="none" lIns="91424" tIns="45712" rIns="91424" bIns="45712" rtlCol="0">
            <a:spAutoFit/>
          </a:bodyPr>
          <a:lstStyle/>
          <a:p>
            <a:r>
              <a:rPr lang="en-US" sz="2900" b="1" dirty="0">
                <a:solidFill>
                  <a:schemeClr val="accent2">
                    <a:lumMod val="75000"/>
                  </a:schemeClr>
                </a:solidFill>
              </a:rPr>
              <a:t>Time Slot: 2</a:t>
            </a:r>
          </a:p>
        </p:txBody>
      </p:sp>
      <p:sp>
        <p:nvSpPr>
          <p:cNvPr id="37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Blind </a:t>
            </a:r>
            <a:r>
              <a:rPr lang="en-US" dirty="0" err="1" smtClean="0">
                <a:solidFill>
                  <a:srgbClr val="FF0000"/>
                </a:solidFill>
              </a:rPr>
              <a:t>Beamforming</a:t>
            </a:r>
            <a:r>
              <a:rPr lang="en-US" dirty="0" smtClean="0">
                <a:solidFill>
                  <a:srgbClr val="FF0000"/>
                </a:solidFill>
              </a:rPr>
              <a:t> and Nulling</a:t>
            </a:r>
            <a:br>
              <a:rPr lang="en-US" dirty="0" smtClean="0">
                <a:solidFill>
                  <a:srgbClr val="FF0000"/>
                </a:solidFill>
              </a:rPr>
            </a:br>
            <a:r>
              <a:rPr lang="en-US" sz="2500" dirty="0">
                <a:solidFill>
                  <a:srgbClr val="FF0000"/>
                </a:solidFill>
              </a:rPr>
              <a:t>Single Collision Domain</a:t>
            </a:r>
            <a:endParaRPr lang="en-US" sz="2200" dirty="0"/>
          </a:p>
        </p:txBody>
      </p:sp>
      <p:grpSp>
        <p:nvGrpSpPr>
          <p:cNvPr id="38" name="Group 37"/>
          <p:cNvGrpSpPr/>
          <p:nvPr/>
        </p:nvGrpSpPr>
        <p:grpSpPr>
          <a:xfrm>
            <a:off x="1600202" y="2148842"/>
            <a:ext cx="5413681" cy="2438400"/>
            <a:chOff x="1600200" y="1541499"/>
            <a:chExt cx="5413681" cy="2438400"/>
          </a:xfrm>
        </p:grpSpPr>
        <p:pic>
          <p:nvPicPr>
            <p:cNvPr id="39" name="Picture 5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1638300" y="1541499"/>
              <a:ext cx="579573" cy="4586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0" name="TextBox 39"/>
            <p:cNvSpPr txBox="1"/>
            <p:nvPr/>
          </p:nvSpPr>
          <p:spPr>
            <a:xfrm>
              <a:off x="1600200" y="1905592"/>
              <a:ext cx="59617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AP</a:t>
              </a:r>
              <a:r>
                <a:rPr lang="en-US" baseline="-25000" dirty="0" smtClean="0"/>
                <a:t>1</a:t>
              </a:r>
              <a:endParaRPr lang="en-US" baseline="-25000" dirty="0"/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4509226" y="1905592"/>
              <a:ext cx="59617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AP</a:t>
              </a:r>
              <a:r>
                <a:rPr lang="en-US" baseline="-25000" dirty="0" smtClean="0"/>
                <a:t>2</a:t>
              </a:r>
              <a:endParaRPr lang="en-US" baseline="-25000" dirty="0"/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1604561" y="3610567"/>
              <a:ext cx="59617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AP</a:t>
              </a:r>
              <a:r>
                <a:rPr lang="en-US" baseline="-25000" dirty="0" smtClean="0"/>
                <a:t>3</a:t>
              </a:r>
              <a:endParaRPr lang="en-US" baseline="-25000" dirty="0"/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4572000" y="3610567"/>
              <a:ext cx="59617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AP</a:t>
              </a:r>
              <a:r>
                <a:rPr lang="en-US" baseline="-25000" dirty="0" smtClean="0"/>
                <a:t>4</a:t>
              </a:r>
              <a:endParaRPr lang="en-US" baseline="-25000" dirty="0"/>
            </a:p>
          </p:txBody>
        </p:sp>
        <p:pic>
          <p:nvPicPr>
            <p:cNvPr id="44" name="Picture 5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4521564" y="1541499"/>
              <a:ext cx="579573" cy="4586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5" name="Picture 5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1672229" y="3224249"/>
              <a:ext cx="579573" cy="4586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6" name="Picture 5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4618742" y="3224249"/>
              <a:ext cx="579573" cy="4586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7" name="TextBox 46"/>
            <p:cNvSpPr txBox="1"/>
            <p:nvPr/>
          </p:nvSpPr>
          <p:spPr>
            <a:xfrm rot="5400000">
              <a:off x="6416828" y="2912220"/>
              <a:ext cx="82477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Switch</a:t>
              </a:r>
              <a:endParaRPr lang="en-US" baseline="-25000" dirty="0"/>
            </a:p>
          </p:txBody>
        </p:sp>
        <p:pic>
          <p:nvPicPr>
            <p:cNvPr id="48" name="Picture 2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 rot="5400000">
              <a:off x="5967413" y="2917862"/>
              <a:ext cx="923925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49" name="Straight Connector 38"/>
            <p:cNvCxnSpPr/>
            <p:nvPr/>
          </p:nvCxnSpPr>
          <p:spPr>
            <a:xfrm>
              <a:off x="2040255" y="3979899"/>
              <a:ext cx="4389120" cy="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39"/>
            <p:cNvCxnSpPr/>
            <p:nvPr/>
          </p:nvCxnSpPr>
          <p:spPr>
            <a:xfrm flipH="1" flipV="1">
              <a:off x="2084389" y="3692457"/>
              <a:ext cx="0" cy="27432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46"/>
            <p:cNvCxnSpPr/>
            <p:nvPr/>
          </p:nvCxnSpPr>
          <p:spPr>
            <a:xfrm flipH="1" flipV="1">
              <a:off x="5052355" y="3684624"/>
              <a:ext cx="0" cy="27432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48"/>
            <p:cNvCxnSpPr/>
            <p:nvPr/>
          </p:nvCxnSpPr>
          <p:spPr>
            <a:xfrm>
              <a:off x="2023202" y="2303499"/>
              <a:ext cx="4406173" cy="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49"/>
            <p:cNvCxnSpPr/>
            <p:nvPr/>
          </p:nvCxnSpPr>
          <p:spPr>
            <a:xfrm flipH="1" flipV="1">
              <a:off x="2061437" y="2006532"/>
              <a:ext cx="0" cy="296967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0"/>
            <p:cNvCxnSpPr/>
            <p:nvPr/>
          </p:nvCxnSpPr>
          <p:spPr>
            <a:xfrm flipH="1" flipV="1">
              <a:off x="4990308" y="1998699"/>
              <a:ext cx="0" cy="296967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2"/>
            <p:cNvCxnSpPr>
              <a:stCxn id="48" idx="1"/>
            </p:cNvCxnSpPr>
            <p:nvPr/>
          </p:nvCxnSpPr>
          <p:spPr>
            <a:xfrm flipH="1" flipV="1">
              <a:off x="6415950" y="2303500"/>
              <a:ext cx="0" cy="30480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4"/>
            <p:cNvCxnSpPr>
              <a:endCxn id="48" idx="3"/>
            </p:cNvCxnSpPr>
            <p:nvPr/>
          </p:nvCxnSpPr>
          <p:spPr>
            <a:xfrm flipV="1">
              <a:off x="6415949" y="3532225"/>
              <a:ext cx="0" cy="447674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Rectangle 1"/>
          <p:cNvSpPr/>
          <p:nvPr/>
        </p:nvSpPr>
        <p:spPr>
          <a:xfrm>
            <a:off x="253522" y="4974266"/>
            <a:ext cx="47481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i="1" dirty="0">
                <a:solidFill>
                  <a:srgbClr val="FF0000"/>
                </a:solidFill>
              </a:rPr>
              <a:t>v</a:t>
            </a:r>
            <a:r>
              <a:rPr lang="en-US" sz="2800" b="1" i="1" baseline="-25000" dirty="0">
                <a:solidFill>
                  <a:srgbClr val="FF0000"/>
                </a:solidFill>
              </a:rPr>
              <a:t>3</a:t>
            </a: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9104406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5093"/>
    </mc:Choice>
    <mc:Fallback xmlns="">
      <p:transition spd="slow" advTm="6509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3" grpId="0"/>
      <p:bldP spid="33" grpId="0"/>
      <p:bldP spid="34" grpId="0"/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06421" y="3048002"/>
            <a:ext cx="579573" cy="4586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7" name="TextBox 86"/>
          <p:cNvSpPr txBox="1"/>
          <p:nvPr/>
        </p:nvSpPr>
        <p:spPr>
          <a:xfrm>
            <a:off x="2968319" y="3412093"/>
            <a:ext cx="596173" cy="369316"/>
          </a:xfrm>
          <a:prstGeom prst="rect">
            <a:avLst/>
          </a:prstGeom>
          <a:noFill/>
        </p:spPr>
        <p:txBody>
          <a:bodyPr wrap="square" lIns="91424" tIns="45712" rIns="91424" bIns="45712" rtlCol="0">
            <a:spAutoFit/>
          </a:bodyPr>
          <a:lstStyle/>
          <a:p>
            <a:r>
              <a:rPr lang="en-US" dirty="0" smtClean="0"/>
              <a:t>AP</a:t>
            </a:r>
            <a:r>
              <a:rPr lang="en-US" baseline="-25000" dirty="0" smtClean="0"/>
              <a:t>1</a:t>
            </a:r>
            <a:endParaRPr lang="en-US" baseline="-25000" dirty="0"/>
          </a:p>
        </p:txBody>
      </p:sp>
      <p:sp>
        <p:nvSpPr>
          <p:cNvPr id="88" name="TextBox 87"/>
          <p:cNvSpPr txBox="1"/>
          <p:nvPr/>
        </p:nvSpPr>
        <p:spPr>
          <a:xfrm>
            <a:off x="4419602" y="3412093"/>
            <a:ext cx="596173" cy="369316"/>
          </a:xfrm>
          <a:prstGeom prst="rect">
            <a:avLst/>
          </a:prstGeom>
          <a:noFill/>
        </p:spPr>
        <p:txBody>
          <a:bodyPr wrap="square" lIns="91424" tIns="45712" rIns="91424" bIns="45712" rtlCol="0">
            <a:spAutoFit/>
          </a:bodyPr>
          <a:lstStyle/>
          <a:p>
            <a:r>
              <a:rPr lang="en-US" dirty="0" smtClean="0"/>
              <a:t>AP</a:t>
            </a:r>
            <a:r>
              <a:rPr lang="en-US" baseline="-25000" dirty="0" smtClean="0"/>
              <a:t>2</a:t>
            </a:r>
            <a:endParaRPr lang="en-US" baseline="-25000" dirty="0"/>
          </a:p>
        </p:txBody>
      </p:sp>
      <p:sp>
        <p:nvSpPr>
          <p:cNvPr id="89" name="TextBox 88"/>
          <p:cNvSpPr txBox="1"/>
          <p:nvPr/>
        </p:nvSpPr>
        <p:spPr>
          <a:xfrm>
            <a:off x="2972683" y="4729718"/>
            <a:ext cx="596173" cy="369316"/>
          </a:xfrm>
          <a:prstGeom prst="rect">
            <a:avLst/>
          </a:prstGeom>
          <a:noFill/>
        </p:spPr>
        <p:txBody>
          <a:bodyPr wrap="square" lIns="91424" tIns="45712" rIns="91424" bIns="45712" rtlCol="0">
            <a:spAutoFit/>
          </a:bodyPr>
          <a:lstStyle/>
          <a:p>
            <a:r>
              <a:rPr lang="en-US" dirty="0" smtClean="0"/>
              <a:t>AP</a:t>
            </a:r>
            <a:r>
              <a:rPr lang="en-US" baseline="-25000" dirty="0" smtClean="0"/>
              <a:t>3</a:t>
            </a:r>
            <a:endParaRPr lang="en-US" baseline="-25000" dirty="0"/>
          </a:p>
        </p:txBody>
      </p:sp>
      <p:sp>
        <p:nvSpPr>
          <p:cNvPr id="90" name="TextBox 89"/>
          <p:cNvSpPr txBox="1"/>
          <p:nvPr/>
        </p:nvSpPr>
        <p:spPr>
          <a:xfrm>
            <a:off x="4419602" y="4756150"/>
            <a:ext cx="596173" cy="369316"/>
          </a:xfrm>
          <a:prstGeom prst="rect">
            <a:avLst/>
          </a:prstGeom>
          <a:noFill/>
        </p:spPr>
        <p:txBody>
          <a:bodyPr wrap="square" lIns="91424" tIns="45712" rIns="91424" bIns="45712" rtlCol="0">
            <a:spAutoFit/>
          </a:bodyPr>
          <a:lstStyle/>
          <a:p>
            <a:r>
              <a:rPr lang="en-US" dirty="0" smtClean="0"/>
              <a:t>AP</a:t>
            </a:r>
            <a:r>
              <a:rPr lang="en-US" baseline="-25000" dirty="0" smtClean="0"/>
              <a:t>4</a:t>
            </a:r>
            <a:endParaRPr lang="en-US" baseline="-25000" dirty="0"/>
          </a:p>
        </p:txBody>
      </p:sp>
      <p:pic>
        <p:nvPicPr>
          <p:cNvPr id="91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31940" y="3048002"/>
            <a:ext cx="579573" cy="4586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40351" y="4343402"/>
            <a:ext cx="579573" cy="4586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3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95802" y="4343402"/>
            <a:ext cx="579573" cy="4586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4" name="TextBox 93"/>
          <p:cNvSpPr txBox="1"/>
          <p:nvPr/>
        </p:nvSpPr>
        <p:spPr>
          <a:xfrm rot="5400000">
            <a:off x="5550054" y="4266332"/>
            <a:ext cx="824773" cy="369316"/>
          </a:xfrm>
          <a:prstGeom prst="rect">
            <a:avLst/>
          </a:prstGeom>
          <a:noFill/>
        </p:spPr>
        <p:txBody>
          <a:bodyPr wrap="square" lIns="91424" tIns="45712" rIns="91424" bIns="45712" rtlCol="0">
            <a:spAutoFit/>
          </a:bodyPr>
          <a:lstStyle/>
          <a:p>
            <a:r>
              <a:rPr lang="en-US" dirty="0" smtClean="0"/>
              <a:t>Switch</a:t>
            </a:r>
            <a:endParaRPr lang="en-US" baseline="-25000" dirty="0"/>
          </a:p>
        </p:txBody>
      </p:sp>
      <p:pic>
        <p:nvPicPr>
          <p:cNvPr id="95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5400000">
            <a:off x="5100640" y="4271963"/>
            <a:ext cx="9239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96" name="Straight Connector 38"/>
          <p:cNvCxnSpPr/>
          <p:nvPr/>
        </p:nvCxnSpPr>
        <p:spPr>
          <a:xfrm>
            <a:off x="3408374" y="5099050"/>
            <a:ext cx="2154226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Straight Connector 39"/>
          <p:cNvCxnSpPr/>
          <p:nvPr/>
        </p:nvCxnSpPr>
        <p:spPr>
          <a:xfrm flipH="1" flipV="1">
            <a:off x="3452507" y="4811608"/>
            <a:ext cx="0" cy="27432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Straight Connector 46"/>
          <p:cNvCxnSpPr/>
          <p:nvPr/>
        </p:nvCxnSpPr>
        <p:spPr>
          <a:xfrm flipH="1" flipV="1">
            <a:off x="4929413" y="4803776"/>
            <a:ext cx="0" cy="27432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Straight Connector 48"/>
          <p:cNvCxnSpPr/>
          <p:nvPr/>
        </p:nvCxnSpPr>
        <p:spPr>
          <a:xfrm>
            <a:off x="3391323" y="3810000"/>
            <a:ext cx="2171279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Straight Connector 49"/>
          <p:cNvCxnSpPr/>
          <p:nvPr/>
        </p:nvCxnSpPr>
        <p:spPr>
          <a:xfrm flipH="1" flipV="1">
            <a:off x="3429556" y="3513036"/>
            <a:ext cx="0" cy="296966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Straight Connector 50"/>
          <p:cNvCxnSpPr/>
          <p:nvPr/>
        </p:nvCxnSpPr>
        <p:spPr>
          <a:xfrm flipH="1" flipV="1">
            <a:off x="4900681" y="3505202"/>
            <a:ext cx="0" cy="296966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Straight Connector 52"/>
          <p:cNvCxnSpPr>
            <a:stCxn id="95" idx="1"/>
          </p:cNvCxnSpPr>
          <p:nvPr/>
        </p:nvCxnSpPr>
        <p:spPr>
          <a:xfrm flipV="1">
            <a:off x="5562600" y="3810002"/>
            <a:ext cx="0" cy="152401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Straight Connector 54"/>
          <p:cNvCxnSpPr>
            <a:endCxn id="95" idx="3"/>
          </p:cNvCxnSpPr>
          <p:nvPr/>
        </p:nvCxnSpPr>
        <p:spPr>
          <a:xfrm flipV="1">
            <a:off x="5549176" y="4886329"/>
            <a:ext cx="13427" cy="212723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533400" y="2212777"/>
            <a:ext cx="3581400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2000" b="1" i="1" dirty="0">
                <a:solidFill>
                  <a:srgbClr val="00B050"/>
                </a:solidFill>
              </a:rPr>
              <a:t>Slot 2: a</a:t>
            </a:r>
            <a:r>
              <a:rPr lang="en-US" sz="2000" b="1" i="1" baseline="-25000" dirty="0">
                <a:solidFill>
                  <a:srgbClr val="00B050"/>
                </a:solidFill>
              </a:rPr>
              <a:t>11</a:t>
            </a:r>
            <a:r>
              <a:rPr lang="en-US" sz="2000" b="1" i="1" dirty="0">
                <a:solidFill>
                  <a:srgbClr val="00B050"/>
                </a:solidFill>
              </a:rPr>
              <a:t>x</a:t>
            </a:r>
            <a:r>
              <a:rPr lang="en-US" sz="2000" b="1" i="1" baseline="-25000" dirty="0">
                <a:solidFill>
                  <a:srgbClr val="00B050"/>
                </a:solidFill>
              </a:rPr>
              <a:t>1 </a:t>
            </a:r>
            <a:r>
              <a:rPr lang="en-US" sz="2000" b="1" i="1" dirty="0">
                <a:solidFill>
                  <a:srgbClr val="00B050"/>
                </a:solidFill>
              </a:rPr>
              <a:t>+ </a:t>
            </a:r>
            <a:r>
              <a:rPr lang="en-US" sz="2000" b="1" i="1" dirty="0">
                <a:solidFill>
                  <a:srgbClr val="FF0000"/>
                </a:solidFill>
              </a:rPr>
              <a:t>s</a:t>
            </a:r>
            <a:r>
              <a:rPr lang="en-US" sz="2000" b="1" i="1" baseline="-25000" dirty="0">
                <a:solidFill>
                  <a:srgbClr val="FF0000"/>
                </a:solidFill>
              </a:rPr>
              <a:t>1</a:t>
            </a:r>
            <a:r>
              <a:rPr lang="en-US" sz="2000" b="1" i="1" dirty="0">
                <a:solidFill>
                  <a:srgbClr val="FF0000"/>
                </a:solidFill>
              </a:rPr>
              <a:t>h</a:t>
            </a:r>
            <a:r>
              <a:rPr lang="en-US" sz="2000" b="1" i="1" baseline="30000" dirty="0">
                <a:solidFill>
                  <a:srgbClr val="FF0000"/>
                </a:solidFill>
              </a:rPr>
              <a:t>(1)</a:t>
            </a:r>
            <a:r>
              <a:rPr lang="en-US" sz="2000" b="1" i="1" baseline="-25000" dirty="0">
                <a:solidFill>
                  <a:srgbClr val="FF0000"/>
                </a:solidFill>
              </a:rPr>
              <a:t>21</a:t>
            </a:r>
            <a:r>
              <a:rPr lang="en-US" sz="2000" b="1" i="1" dirty="0">
                <a:solidFill>
                  <a:srgbClr val="00B050"/>
                </a:solidFill>
              </a:rPr>
              <a:t>x</a:t>
            </a:r>
            <a:r>
              <a:rPr lang="en-US" sz="2000" b="1" i="1" baseline="-25000" dirty="0">
                <a:solidFill>
                  <a:srgbClr val="00B050"/>
                </a:solidFill>
              </a:rPr>
              <a:t>2</a:t>
            </a:r>
            <a:r>
              <a:rPr lang="en-US" sz="2000" b="1" i="1" dirty="0">
                <a:solidFill>
                  <a:srgbClr val="00B050"/>
                </a:solidFill>
              </a:rPr>
              <a:t> + </a:t>
            </a:r>
            <a:r>
              <a:rPr lang="en-US" sz="2000" b="1" i="1" dirty="0">
                <a:solidFill>
                  <a:srgbClr val="FF0000"/>
                </a:solidFill>
              </a:rPr>
              <a:t>s</a:t>
            </a:r>
            <a:r>
              <a:rPr lang="en-US" sz="2000" b="1" i="1" baseline="-25000" dirty="0">
                <a:solidFill>
                  <a:srgbClr val="FF0000"/>
                </a:solidFill>
              </a:rPr>
              <a:t>1</a:t>
            </a:r>
            <a:r>
              <a:rPr lang="en-US" sz="2000" b="1" i="1" dirty="0">
                <a:solidFill>
                  <a:srgbClr val="FF0000"/>
                </a:solidFill>
              </a:rPr>
              <a:t>h</a:t>
            </a:r>
            <a:r>
              <a:rPr lang="en-US" sz="2000" b="1" i="1" baseline="30000" dirty="0">
                <a:solidFill>
                  <a:srgbClr val="FF0000"/>
                </a:solidFill>
              </a:rPr>
              <a:t>(1)</a:t>
            </a:r>
            <a:r>
              <a:rPr lang="en-US" sz="2000" b="1" i="1" baseline="-25000" dirty="0">
                <a:solidFill>
                  <a:srgbClr val="FF0000"/>
                </a:solidFill>
              </a:rPr>
              <a:t>31</a:t>
            </a:r>
            <a:r>
              <a:rPr lang="en-US" sz="2000" b="1" i="1" dirty="0">
                <a:solidFill>
                  <a:srgbClr val="00B050"/>
                </a:solidFill>
              </a:rPr>
              <a:t>x</a:t>
            </a:r>
            <a:r>
              <a:rPr lang="en-US" sz="2000" b="1" i="1" baseline="-25000" dirty="0">
                <a:solidFill>
                  <a:srgbClr val="00B050"/>
                </a:solidFill>
              </a:rPr>
              <a:t>3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4495800" y="2212777"/>
            <a:ext cx="2743200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2000" b="1" i="1" dirty="0">
                <a:solidFill>
                  <a:srgbClr val="785F8F"/>
                </a:solidFill>
              </a:rPr>
              <a:t>Slot 2: </a:t>
            </a:r>
            <a:r>
              <a:rPr lang="en-US" sz="2000" b="1" i="1" dirty="0">
                <a:solidFill>
                  <a:srgbClr val="D834A9"/>
                </a:solidFill>
              </a:rPr>
              <a:t>a</a:t>
            </a:r>
            <a:r>
              <a:rPr lang="en-US" sz="2000" b="1" i="1" baseline="-25000" dirty="0">
                <a:solidFill>
                  <a:srgbClr val="D834A9"/>
                </a:solidFill>
              </a:rPr>
              <a:t>12</a:t>
            </a:r>
            <a:r>
              <a:rPr lang="en-US" sz="2000" b="1" i="1" dirty="0">
                <a:solidFill>
                  <a:srgbClr val="D834A9"/>
                </a:solidFill>
              </a:rPr>
              <a:t>x</a:t>
            </a:r>
            <a:r>
              <a:rPr lang="en-US" sz="2000" b="1" i="1" baseline="-25000" dirty="0">
                <a:solidFill>
                  <a:srgbClr val="D834A9"/>
                </a:solidFill>
              </a:rPr>
              <a:t>1</a:t>
            </a:r>
            <a:r>
              <a:rPr lang="en-US" sz="2000" b="1" i="1" baseline="-25000" dirty="0">
                <a:solidFill>
                  <a:srgbClr val="785F8F"/>
                </a:solidFill>
              </a:rPr>
              <a:t> </a:t>
            </a:r>
            <a:r>
              <a:rPr lang="en-US" sz="2000" b="1" i="1" dirty="0">
                <a:solidFill>
                  <a:srgbClr val="785F8F"/>
                </a:solidFill>
              </a:rPr>
              <a:t>+ </a:t>
            </a:r>
            <a:r>
              <a:rPr lang="en-US" sz="2000" b="1" i="1" dirty="0">
                <a:solidFill>
                  <a:srgbClr val="FF0000"/>
                </a:solidFill>
              </a:rPr>
              <a:t>a</a:t>
            </a:r>
            <a:r>
              <a:rPr lang="en-US" sz="2000" b="1" i="1" baseline="-25000" dirty="0">
                <a:solidFill>
                  <a:srgbClr val="FF0000"/>
                </a:solidFill>
              </a:rPr>
              <a:t>22</a:t>
            </a:r>
            <a:r>
              <a:rPr lang="en-US" sz="2000" b="1" i="1" dirty="0">
                <a:solidFill>
                  <a:srgbClr val="FF0000"/>
                </a:solidFill>
              </a:rPr>
              <a:t>x</a:t>
            </a:r>
            <a:r>
              <a:rPr lang="en-US" sz="2000" b="1" i="1" baseline="-25000" dirty="0">
                <a:solidFill>
                  <a:srgbClr val="FF0000"/>
                </a:solidFill>
              </a:rPr>
              <a:t>2</a:t>
            </a:r>
            <a:r>
              <a:rPr lang="en-US" sz="2000" b="1" i="1" dirty="0">
                <a:solidFill>
                  <a:srgbClr val="785F8F"/>
                </a:solidFill>
              </a:rPr>
              <a:t> + </a:t>
            </a:r>
            <a:r>
              <a:rPr lang="en-US" sz="2000" b="1" i="1" dirty="0">
                <a:solidFill>
                  <a:srgbClr val="00B050"/>
                </a:solidFill>
              </a:rPr>
              <a:t>a</a:t>
            </a:r>
            <a:r>
              <a:rPr lang="en-US" sz="2000" b="1" i="1" baseline="-25000" dirty="0">
                <a:solidFill>
                  <a:srgbClr val="00B050"/>
                </a:solidFill>
              </a:rPr>
              <a:t>32</a:t>
            </a:r>
            <a:r>
              <a:rPr lang="en-US" sz="2000" b="1" i="1" dirty="0">
                <a:solidFill>
                  <a:srgbClr val="00B050"/>
                </a:solidFill>
              </a:rPr>
              <a:t>x</a:t>
            </a:r>
            <a:r>
              <a:rPr lang="en-US" sz="2000" b="1" i="1" baseline="-25000" dirty="0">
                <a:solidFill>
                  <a:srgbClr val="00B050"/>
                </a:solidFill>
              </a:rPr>
              <a:t>3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304800" y="1676400"/>
            <a:ext cx="3886200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2000" b="1" i="1" dirty="0">
                <a:solidFill>
                  <a:srgbClr val="785F8F"/>
                </a:solidFill>
              </a:rPr>
              <a:t>Slot 1: </a:t>
            </a:r>
            <a:r>
              <a:rPr lang="en-US" sz="2000" b="1" i="1" dirty="0" smtClean="0">
                <a:solidFill>
                  <a:srgbClr val="D834A9"/>
                </a:solidFill>
              </a:rPr>
              <a:t>h</a:t>
            </a:r>
            <a:r>
              <a:rPr lang="en-US" sz="2000" b="1" i="1" baseline="30000" dirty="0" smtClean="0">
                <a:solidFill>
                  <a:srgbClr val="D834A9"/>
                </a:solidFill>
              </a:rPr>
              <a:t>(1)</a:t>
            </a:r>
            <a:r>
              <a:rPr lang="en-US" sz="2000" b="1" i="1" baseline="-25000" dirty="0" smtClean="0">
                <a:solidFill>
                  <a:srgbClr val="D834A9"/>
                </a:solidFill>
              </a:rPr>
              <a:t>11</a:t>
            </a:r>
            <a:r>
              <a:rPr lang="en-US" sz="2000" b="1" i="1" dirty="0" smtClean="0">
                <a:solidFill>
                  <a:srgbClr val="D834A9"/>
                </a:solidFill>
              </a:rPr>
              <a:t>x</a:t>
            </a:r>
            <a:r>
              <a:rPr lang="en-US" sz="2000" b="1" i="1" baseline="-25000" dirty="0" smtClean="0">
                <a:solidFill>
                  <a:srgbClr val="D834A9"/>
                </a:solidFill>
              </a:rPr>
              <a:t>1 </a:t>
            </a:r>
            <a:r>
              <a:rPr lang="en-US" sz="2000" b="1" i="1" dirty="0" smtClean="0">
                <a:solidFill>
                  <a:srgbClr val="785F8F"/>
                </a:solidFill>
              </a:rPr>
              <a:t>+ </a:t>
            </a:r>
            <a:r>
              <a:rPr lang="en-US" sz="2000" b="1" i="1" dirty="0">
                <a:solidFill>
                  <a:srgbClr val="00B050"/>
                </a:solidFill>
              </a:rPr>
              <a:t>h</a:t>
            </a:r>
            <a:r>
              <a:rPr lang="en-US" sz="2000" b="1" i="1" baseline="30000" dirty="0">
                <a:solidFill>
                  <a:srgbClr val="00B050"/>
                </a:solidFill>
              </a:rPr>
              <a:t>(1)</a:t>
            </a:r>
            <a:r>
              <a:rPr lang="en-US" sz="2000" b="1" i="1" baseline="-25000" dirty="0">
                <a:solidFill>
                  <a:srgbClr val="00B050"/>
                </a:solidFill>
              </a:rPr>
              <a:t>21</a:t>
            </a:r>
            <a:r>
              <a:rPr lang="en-US" sz="2000" b="1" i="1" dirty="0">
                <a:solidFill>
                  <a:srgbClr val="00B050"/>
                </a:solidFill>
              </a:rPr>
              <a:t>x</a:t>
            </a:r>
            <a:r>
              <a:rPr lang="en-US" sz="2000" b="1" i="1" baseline="-25000" dirty="0">
                <a:solidFill>
                  <a:srgbClr val="00B050"/>
                </a:solidFill>
              </a:rPr>
              <a:t>2</a:t>
            </a:r>
            <a:r>
              <a:rPr lang="en-US" sz="2000" b="1" i="1" dirty="0">
                <a:solidFill>
                  <a:srgbClr val="00B050"/>
                </a:solidFill>
              </a:rPr>
              <a:t> </a:t>
            </a:r>
            <a:r>
              <a:rPr lang="en-US" sz="2000" b="1" i="1" dirty="0">
                <a:solidFill>
                  <a:srgbClr val="785F8F"/>
                </a:solidFill>
              </a:rPr>
              <a:t>+</a:t>
            </a:r>
            <a:r>
              <a:rPr lang="en-US" sz="2000" b="1" i="1" dirty="0">
                <a:solidFill>
                  <a:srgbClr val="00B050"/>
                </a:solidFill>
              </a:rPr>
              <a:t> h</a:t>
            </a:r>
            <a:r>
              <a:rPr lang="en-US" sz="2000" b="1" i="1" baseline="30000" dirty="0">
                <a:solidFill>
                  <a:srgbClr val="00B050"/>
                </a:solidFill>
              </a:rPr>
              <a:t>(1)</a:t>
            </a:r>
            <a:r>
              <a:rPr lang="en-US" sz="2000" b="1" i="1" baseline="-25000" dirty="0">
                <a:solidFill>
                  <a:srgbClr val="00B050"/>
                </a:solidFill>
              </a:rPr>
              <a:t>31</a:t>
            </a:r>
            <a:r>
              <a:rPr lang="en-US" sz="2000" b="1" i="1" dirty="0">
                <a:solidFill>
                  <a:srgbClr val="00B050"/>
                </a:solidFill>
              </a:rPr>
              <a:t>x</a:t>
            </a:r>
            <a:r>
              <a:rPr lang="en-US" sz="2000" b="1" i="1" baseline="-25000" dirty="0">
                <a:solidFill>
                  <a:srgbClr val="00B050"/>
                </a:solidFill>
              </a:rPr>
              <a:t>3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4495800" y="1676400"/>
            <a:ext cx="3733800" cy="307777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r>
              <a:rPr lang="en-US" sz="2000" b="1" i="1" dirty="0">
                <a:solidFill>
                  <a:srgbClr val="785F8F"/>
                </a:solidFill>
              </a:rPr>
              <a:t>Slot 1: </a:t>
            </a:r>
            <a:r>
              <a:rPr lang="en-US" sz="2000" b="1" i="1" dirty="0">
                <a:solidFill>
                  <a:srgbClr val="D834A9"/>
                </a:solidFill>
              </a:rPr>
              <a:t>h</a:t>
            </a:r>
            <a:r>
              <a:rPr lang="en-US" sz="2000" b="1" i="1" baseline="30000" dirty="0">
                <a:solidFill>
                  <a:srgbClr val="D834A9"/>
                </a:solidFill>
              </a:rPr>
              <a:t>(1)</a:t>
            </a:r>
            <a:r>
              <a:rPr lang="en-US" sz="2000" b="1" i="1" baseline="-25000" dirty="0">
                <a:solidFill>
                  <a:srgbClr val="D834A9"/>
                </a:solidFill>
              </a:rPr>
              <a:t>12</a:t>
            </a:r>
            <a:r>
              <a:rPr lang="en-US" sz="2000" b="1" i="1" dirty="0">
                <a:solidFill>
                  <a:srgbClr val="D834A9"/>
                </a:solidFill>
              </a:rPr>
              <a:t>x</a:t>
            </a:r>
            <a:r>
              <a:rPr lang="en-US" sz="2000" b="1" i="1" baseline="-25000" dirty="0">
                <a:solidFill>
                  <a:srgbClr val="D834A9"/>
                </a:solidFill>
              </a:rPr>
              <a:t>1 </a:t>
            </a:r>
            <a:r>
              <a:rPr lang="en-US" sz="2000" b="1" i="1" dirty="0">
                <a:solidFill>
                  <a:srgbClr val="785F8F"/>
                </a:solidFill>
              </a:rPr>
              <a:t>+ </a:t>
            </a:r>
            <a:r>
              <a:rPr lang="en-US" sz="2000" b="1" i="1" dirty="0">
                <a:solidFill>
                  <a:srgbClr val="FF0000"/>
                </a:solidFill>
              </a:rPr>
              <a:t>h</a:t>
            </a:r>
            <a:r>
              <a:rPr lang="en-US" sz="2000" b="1" i="1" baseline="30000" dirty="0">
                <a:solidFill>
                  <a:srgbClr val="FF0000"/>
                </a:solidFill>
              </a:rPr>
              <a:t>(1)</a:t>
            </a:r>
            <a:r>
              <a:rPr lang="en-US" sz="2000" b="1" i="1" baseline="-25000" dirty="0">
                <a:solidFill>
                  <a:srgbClr val="FF0000"/>
                </a:solidFill>
              </a:rPr>
              <a:t>22</a:t>
            </a:r>
            <a:r>
              <a:rPr lang="en-US" sz="2000" b="1" i="1" dirty="0">
                <a:solidFill>
                  <a:srgbClr val="FF0000"/>
                </a:solidFill>
              </a:rPr>
              <a:t>x</a:t>
            </a:r>
            <a:r>
              <a:rPr lang="en-US" sz="2000" b="1" i="1" baseline="-25000" dirty="0">
                <a:solidFill>
                  <a:srgbClr val="FF0000"/>
                </a:solidFill>
              </a:rPr>
              <a:t>2</a:t>
            </a:r>
            <a:r>
              <a:rPr lang="en-US" sz="2000" b="1" i="1" dirty="0">
                <a:solidFill>
                  <a:srgbClr val="FF0000"/>
                </a:solidFill>
              </a:rPr>
              <a:t> </a:t>
            </a:r>
            <a:r>
              <a:rPr lang="en-US" sz="2000" b="1" i="1" dirty="0">
                <a:solidFill>
                  <a:srgbClr val="785F8F"/>
                </a:solidFill>
              </a:rPr>
              <a:t> + </a:t>
            </a:r>
            <a:r>
              <a:rPr lang="en-US" sz="2000" b="1" i="1" dirty="0">
                <a:solidFill>
                  <a:srgbClr val="00B050"/>
                </a:solidFill>
              </a:rPr>
              <a:t>h</a:t>
            </a:r>
            <a:r>
              <a:rPr lang="en-US" sz="2000" b="1" i="1" baseline="30000" dirty="0">
                <a:solidFill>
                  <a:srgbClr val="00B050"/>
                </a:solidFill>
              </a:rPr>
              <a:t>(1)</a:t>
            </a:r>
            <a:r>
              <a:rPr lang="en-US" sz="2000" b="1" i="1" baseline="-25000" dirty="0">
                <a:solidFill>
                  <a:srgbClr val="00B050"/>
                </a:solidFill>
              </a:rPr>
              <a:t>32</a:t>
            </a:r>
            <a:r>
              <a:rPr lang="en-US" sz="2000" b="1" i="1" dirty="0">
                <a:solidFill>
                  <a:srgbClr val="00B050"/>
                </a:solidFill>
              </a:rPr>
              <a:t>x</a:t>
            </a:r>
            <a:r>
              <a:rPr lang="en-US" sz="2000" b="1" i="1" baseline="-25000" dirty="0">
                <a:solidFill>
                  <a:srgbClr val="00B050"/>
                </a:solidFill>
              </a:rPr>
              <a:t>3</a:t>
            </a:r>
          </a:p>
        </p:txBody>
      </p:sp>
      <p:pic>
        <p:nvPicPr>
          <p:cNvPr id="38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505201" y="3429002"/>
            <a:ext cx="447676" cy="209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505201" y="3429002"/>
            <a:ext cx="447676" cy="209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" name="Picture 1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733802" y="2971800"/>
            <a:ext cx="325827" cy="352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" name="TextBox 39"/>
          <p:cNvSpPr txBox="1"/>
          <p:nvPr/>
        </p:nvSpPr>
        <p:spPr>
          <a:xfrm>
            <a:off x="685802" y="5562602"/>
            <a:ext cx="7543801" cy="569370"/>
          </a:xfrm>
          <a:prstGeom prst="rect">
            <a:avLst/>
          </a:prstGeom>
          <a:solidFill>
            <a:srgbClr val="AC441A"/>
          </a:solidFill>
        </p:spPr>
        <p:txBody>
          <a:bodyPr wrap="square" lIns="91424" tIns="45712" rIns="91424" bIns="45712" rtlCol="0">
            <a:spAutoFit/>
          </a:bodyPr>
          <a:lstStyle/>
          <a:p>
            <a:pPr lvl="0" algn="ctr"/>
            <a:r>
              <a:rPr lang="en-US" sz="3100" b="1" dirty="0">
                <a:solidFill>
                  <a:schemeClr val="bg1"/>
                </a:solidFill>
              </a:rPr>
              <a:t>Three Packets received in Two Slots</a:t>
            </a:r>
          </a:p>
        </p:txBody>
      </p:sp>
      <p:sp>
        <p:nvSpPr>
          <p:cNvPr id="45" name="Rectangle 44"/>
          <p:cNvSpPr>
            <a:spLocks noChangeArrowheads="1"/>
          </p:cNvSpPr>
          <p:nvPr/>
        </p:nvSpPr>
        <p:spPr bwMode="auto">
          <a:xfrm>
            <a:off x="7116762" y="3581402"/>
            <a:ext cx="427038" cy="188914"/>
          </a:xfrm>
          <a:prstGeom prst="rect">
            <a:avLst/>
          </a:prstGeom>
          <a:solidFill>
            <a:srgbClr val="00B050"/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90472" tIns="44444" rIns="90472" bIns="44444" anchor="ctr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46" name="Rectangle 45"/>
          <p:cNvSpPr>
            <a:spLocks noChangeArrowheads="1"/>
          </p:cNvSpPr>
          <p:nvPr/>
        </p:nvSpPr>
        <p:spPr bwMode="auto">
          <a:xfrm>
            <a:off x="6019800" y="3581402"/>
            <a:ext cx="427038" cy="188914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90472" tIns="44444" rIns="90472" bIns="44444" anchor="ctr">
            <a:prstTxWarp prst="textNoShape">
              <a:avLst/>
            </a:prstTxWarp>
          </a:bodyPr>
          <a:lstStyle/>
          <a:p>
            <a:endParaRPr lang="en-US" dirty="0"/>
          </a:p>
        </p:txBody>
      </p:sp>
      <p:pic>
        <p:nvPicPr>
          <p:cNvPr id="55" name="Picture 1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096002" y="3200400"/>
            <a:ext cx="325827" cy="352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6" name="Picture 1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162803" y="3200400"/>
            <a:ext cx="325827" cy="352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" name="Slide Number Placeholder 4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A10271-277B-40C8-9891-DAB20267215B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43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Blind </a:t>
            </a:r>
            <a:r>
              <a:rPr lang="en-US" dirty="0" err="1" smtClean="0">
                <a:solidFill>
                  <a:srgbClr val="FF0000"/>
                </a:solidFill>
              </a:rPr>
              <a:t>Beamforming</a:t>
            </a:r>
            <a:r>
              <a:rPr lang="en-US" dirty="0" smtClean="0">
                <a:solidFill>
                  <a:srgbClr val="FF0000"/>
                </a:solidFill>
              </a:rPr>
              <a:t> and Nulling</a:t>
            </a:r>
            <a:br>
              <a:rPr lang="en-US" dirty="0" smtClean="0">
                <a:solidFill>
                  <a:srgbClr val="FF0000"/>
                </a:solidFill>
              </a:rPr>
            </a:br>
            <a:r>
              <a:rPr lang="en-US" sz="2500" dirty="0">
                <a:solidFill>
                  <a:srgbClr val="FF0000"/>
                </a:solidFill>
              </a:rPr>
              <a:t>Single Collision Domain</a:t>
            </a:r>
            <a:endParaRPr lang="en-US" sz="2200" dirty="0"/>
          </a:p>
        </p:txBody>
      </p:sp>
      <p:sp>
        <p:nvSpPr>
          <p:cNvPr id="2" name="Rectangle 1"/>
          <p:cNvSpPr/>
          <p:nvPr/>
        </p:nvSpPr>
        <p:spPr>
          <a:xfrm>
            <a:off x="914400" y="3195935"/>
            <a:ext cx="191590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i="1" dirty="0" smtClean="0">
                <a:solidFill>
                  <a:srgbClr val="D834A9"/>
                </a:solidFill>
              </a:rPr>
              <a:t>(s</a:t>
            </a:r>
            <a:r>
              <a:rPr lang="en-US" sz="2400" b="1" i="1" baseline="-25000" dirty="0" smtClean="0">
                <a:solidFill>
                  <a:srgbClr val="D834A9"/>
                </a:solidFill>
              </a:rPr>
              <a:t>1</a:t>
            </a:r>
            <a:r>
              <a:rPr lang="en-US" sz="2400" b="1" i="1" dirty="0" smtClean="0">
                <a:solidFill>
                  <a:srgbClr val="D834A9"/>
                </a:solidFill>
              </a:rPr>
              <a:t>h</a:t>
            </a:r>
            <a:r>
              <a:rPr lang="en-US" sz="2400" b="1" i="1" baseline="30000" dirty="0" smtClean="0">
                <a:solidFill>
                  <a:srgbClr val="D834A9"/>
                </a:solidFill>
              </a:rPr>
              <a:t>(1)</a:t>
            </a:r>
            <a:r>
              <a:rPr lang="en-US" sz="2400" b="1" i="1" baseline="-25000" dirty="0" smtClean="0">
                <a:solidFill>
                  <a:srgbClr val="D834A9"/>
                </a:solidFill>
              </a:rPr>
              <a:t>11</a:t>
            </a:r>
            <a:r>
              <a:rPr lang="en-US" sz="2400" b="1" i="1" dirty="0" smtClean="0">
                <a:solidFill>
                  <a:srgbClr val="D834A9"/>
                </a:solidFill>
              </a:rPr>
              <a:t>-a</a:t>
            </a:r>
            <a:r>
              <a:rPr lang="en-US" sz="2400" b="1" i="1" baseline="-25000" dirty="0" smtClean="0">
                <a:solidFill>
                  <a:srgbClr val="D834A9"/>
                </a:solidFill>
              </a:rPr>
              <a:t>11</a:t>
            </a:r>
            <a:r>
              <a:rPr lang="en-US" sz="2400" b="1" i="1" dirty="0" smtClean="0">
                <a:solidFill>
                  <a:srgbClr val="D834A9"/>
                </a:solidFill>
              </a:rPr>
              <a:t>)x</a:t>
            </a:r>
            <a:r>
              <a:rPr lang="en-US" sz="2400" b="1" i="1" baseline="-25000" dirty="0" smtClean="0">
                <a:solidFill>
                  <a:srgbClr val="D834A9"/>
                </a:solidFill>
              </a:rPr>
              <a:t>1</a:t>
            </a:r>
            <a:endParaRPr lang="en-US" sz="2400" dirty="0">
              <a:solidFill>
                <a:srgbClr val="D834A9"/>
              </a:solidFill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533400" y="2212777"/>
            <a:ext cx="3581400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2000" b="1" i="1" dirty="0">
                <a:solidFill>
                  <a:srgbClr val="785F8F"/>
                </a:solidFill>
              </a:rPr>
              <a:t>Slot 2: </a:t>
            </a:r>
            <a:r>
              <a:rPr lang="en-US" sz="2000" b="1" i="1" dirty="0">
                <a:solidFill>
                  <a:srgbClr val="D834A9"/>
                </a:solidFill>
              </a:rPr>
              <a:t>a</a:t>
            </a:r>
            <a:r>
              <a:rPr lang="en-US" sz="2000" b="1" i="1" baseline="-25000" dirty="0">
                <a:solidFill>
                  <a:srgbClr val="D834A9"/>
                </a:solidFill>
              </a:rPr>
              <a:t>11</a:t>
            </a:r>
            <a:r>
              <a:rPr lang="en-US" sz="2000" b="1" i="1" dirty="0">
                <a:solidFill>
                  <a:srgbClr val="D834A9"/>
                </a:solidFill>
              </a:rPr>
              <a:t>x</a:t>
            </a:r>
            <a:r>
              <a:rPr lang="en-US" sz="2000" b="1" i="1" baseline="-25000" dirty="0">
                <a:solidFill>
                  <a:srgbClr val="D834A9"/>
                </a:solidFill>
              </a:rPr>
              <a:t>1</a:t>
            </a:r>
            <a:r>
              <a:rPr lang="en-US" sz="2000" b="1" i="1" baseline="-25000" dirty="0">
                <a:solidFill>
                  <a:srgbClr val="785F8F"/>
                </a:solidFill>
              </a:rPr>
              <a:t> </a:t>
            </a:r>
            <a:r>
              <a:rPr lang="en-US" sz="2000" b="1" i="1" dirty="0">
                <a:solidFill>
                  <a:srgbClr val="785F8F"/>
                </a:solidFill>
              </a:rPr>
              <a:t>+ </a:t>
            </a:r>
            <a:r>
              <a:rPr lang="en-US" sz="2000" b="1" i="1" dirty="0">
                <a:solidFill>
                  <a:srgbClr val="00B050"/>
                </a:solidFill>
              </a:rPr>
              <a:t>s</a:t>
            </a:r>
            <a:r>
              <a:rPr lang="en-US" sz="2000" b="1" i="1" baseline="-25000" dirty="0">
                <a:solidFill>
                  <a:srgbClr val="00B050"/>
                </a:solidFill>
              </a:rPr>
              <a:t>1</a:t>
            </a:r>
            <a:r>
              <a:rPr lang="en-US" sz="2000" b="1" i="1" dirty="0">
                <a:solidFill>
                  <a:srgbClr val="00B050"/>
                </a:solidFill>
              </a:rPr>
              <a:t>h</a:t>
            </a:r>
            <a:r>
              <a:rPr lang="en-US" sz="2000" b="1" i="1" baseline="30000" dirty="0">
                <a:solidFill>
                  <a:srgbClr val="00B050"/>
                </a:solidFill>
              </a:rPr>
              <a:t>(1)</a:t>
            </a:r>
            <a:r>
              <a:rPr lang="en-US" sz="2000" b="1" i="1" baseline="-25000" dirty="0">
                <a:solidFill>
                  <a:srgbClr val="00B050"/>
                </a:solidFill>
              </a:rPr>
              <a:t>21</a:t>
            </a:r>
            <a:r>
              <a:rPr lang="en-US" sz="2000" b="1" i="1" dirty="0">
                <a:solidFill>
                  <a:srgbClr val="00B050"/>
                </a:solidFill>
              </a:rPr>
              <a:t>x</a:t>
            </a:r>
            <a:r>
              <a:rPr lang="en-US" sz="2000" b="1" i="1" baseline="-25000" dirty="0">
                <a:solidFill>
                  <a:srgbClr val="00B050"/>
                </a:solidFill>
              </a:rPr>
              <a:t>2</a:t>
            </a:r>
            <a:r>
              <a:rPr lang="en-US" sz="2000" b="1" i="1" dirty="0">
                <a:solidFill>
                  <a:srgbClr val="00B050"/>
                </a:solidFill>
              </a:rPr>
              <a:t> </a:t>
            </a:r>
            <a:r>
              <a:rPr lang="en-US" sz="2000" b="1" i="1" dirty="0">
                <a:solidFill>
                  <a:srgbClr val="785F8F"/>
                </a:solidFill>
              </a:rPr>
              <a:t>+</a:t>
            </a:r>
            <a:r>
              <a:rPr lang="en-US" sz="2000" b="1" i="1" dirty="0">
                <a:solidFill>
                  <a:srgbClr val="00B050"/>
                </a:solidFill>
              </a:rPr>
              <a:t> s</a:t>
            </a:r>
            <a:r>
              <a:rPr lang="en-US" sz="2000" b="1" i="1" baseline="-25000" dirty="0">
                <a:solidFill>
                  <a:srgbClr val="00B050"/>
                </a:solidFill>
              </a:rPr>
              <a:t>1</a:t>
            </a:r>
            <a:r>
              <a:rPr lang="en-US" sz="2000" b="1" i="1" dirty="0">
                <a:solidFill>
                  <a:srgbClr val="00B050"/>
                </a:solidFill>
              </a:rPr>
              <a:t>h</a:t>
            </a:r>
            <a:r>
              <a:rPr lang="en-US" sz="2000" b="1" i="1" baseline="30000" dirty="0">
                <a:solidFill>
                  <a:srgbClr val="00B050"/>
                </a:solidFill>
              </a:rPr>
              <a:t>(1)</a:t>
            </a:r>
            <a:r>
              <a:rPr lang="en-US" sz="2000" b="1" i="1" baseline="-25000" dirty="0">
                <a:solidFill>
                  <a:srgbClr val="00B050"/>
                </a:solidFill>
              </a:rPr>
              <a:t>31</a:t>
            </a:r>
            <a:r>
              <a:rPr lang="en-US" sz="2000" b="1" i="1" dirty="0">
                <a:solidFill>
                  <a:srgbClr val="00B050"/>
                </a:solidFill>
              </a:rPr>
              <a:t>x</a:t>
            </a:r>
            <a:r>
              <a:rPr lang="en-US" sz="2000" b="1" i="1" baseline="-25000" dirty="0">
                <a:solidFill>
                  <a:srgbClr val="00B050"/>
                </a:solidFill>
              </a:rPr>
              <a:t>3</a:t>
            </a:r>
          </a:p>
        </p:txBody>
      </p:sp>
      <p:sp>
        <p:nvSpPr>
          <p:cNvPr id="3" name="Multiply 2"/>
          <p:cNvSpPr/>
          <p:nvPr/>
        </p:nvSpPr>
        <p:spPr>
          <a:xfrm>
            <a:off x="2116246" y="1445568"/>
            <a:ext cx="794478" cy="842665"/>
          </a:xfrm>
          <a:prstGeom prst="mathMultiply">
            <a:avLst>
              <a:gd name="adj1" fmla="val 6379"/>
            </a:avLst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Multiply 51"/>
          <p:cNvSpPr/>
          <p:nvPr/>
        </p:nvSpPr>
        <p:spPr>
          <a:xfrm>
            <a:off x="3015522" y="1445568"/>
            <a:ext cx="794478" cy="842665"/>
          </a:xfrm>
          <a:prstGeom prst="mathMultiply">
            <a:avLst>
              <a:gd name="adj1" fmla="val 6379"/>
            </a:avLst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Multiply 56"/>
          <p:cNvSpPr/>
          <p:nvPr/>
        </p:nvSpPr>
        <p:spPr>
          <a:xfrm>
            <a:off x="2057400" y="2014835"/>
            <a:ext cx="794478" cy="842665"/>
          </a:xfrm>
          <a:prstGeom prst="mathMultiply">
            <a:avLst>
              <a:gd name="adj1" fmla="val 6379"/>
            </a:avLst>
          </a:prstGeom>
          <a:solidFill>
            <a:schemeClr val="tx1"/>
          </a:solidFill>
          <a:ln w="127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Multiply 57"/>
          <p:cNvSpPr/>
          <p:nvPr/>
        </p:nvSpPr>
        <p:spPr>
          <a:xfrm>
            <a:off x="3015522" y="2014835"/>
            <a:ext cx="794478" cy="842665"/>
          </a:xfrm>
          <a:prstGeom prst="mathMultiply">
            <a:avLst>
              <a:gd name="adj1" fmla="val 6379"/>
            </a:avLst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Multiply 59"/>
          <p:cNvSpPr/>
          <p:nvPr/>
        </p:nvSpPr>
        <p:spPr>
          <a:xfrm>
            <a:off x="5191042" y="1445568"/>
            <a:ext cx="794478" cy="842665"/>
          </a:xfrm>
          <a:prstGeom prst="mathMultiply">
            <a:avLst>
              <a:gd name="adj1" fmla="val 6379"/>
            </a:avLst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Multiply 60"/>
          <p:cNvSpPr/>
          <p:nvPr/>
        </p:nvSpPr>
        <p:spPr>
          <a:xfrm>
            <a:off x="5181600" y="2014835"/>
            <a:ext cx="794478" cy="842665"/>
          </a:xfrm>
          <a:prstGeom prst="mathMultiply">
            <a:avLst>
              <a:gd name="adj1" fmla="val 6379"/>
            </a:avLst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9689109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7492"/>
    </mc:Choice>
    <mc:Fallback xmlns="">
      <p:transition spd="slow" advTm="7749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1.11111E-6 C -0.00711 0.02314 -0.01406 0.04652 0.00139 0.05555 C 0.01684 0.06458 0.06545 0.05463 0.09306 0.0537 C 0.12066 0.05277 0.15486 0.06319 0.16667 0.05 C 0.17848 0.0368 0.17118 0.00532 0.16389 -0.02593 " pathEditMode="relative" ptsTypes="aaaaA">
                                      <p:cBhvr>
                                        <p:cTn id="28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37" grpId="0"/>
      <p:bldP spid="40" grpId="0" build="allAtOnce" animBg="1"/>
      <p:bldP spid="45" grpId="0" animBg="1"/>
      <p:bldP spid="46" grpId="0" animBg="1"/>
      <p:bldP spid="2" grpId="0"/>
      <p:bldP spid="3" grpId="0" animBg="1"/>
      <p:bldP spid="52" grpId="0" animBg="1"/>
      <p:bldP spid="57" grpId="0" animBg="1"/>
      <p:bldP spid="58" grpId="0" animBg="1"/>
      <p:bldP spid="60" grpId="0" animBg="1"/>
      <p:bldP spid="6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Number of APs Required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dirty="0" smtClean="0"/>
              <a:t>In a network with                 APs, APs in BBN can receive </a:t>
            </a:r>
            <a:r>
              <a:rPr lang="en-US" b="1" i="1" dirty="0" smtClean="0">
                <a:solidFill>
                  <a:srgbClr val="FF0000"/>
                </a:solidFill>
              </a:rPr>
              <a:t>N</a:t>
            </a:r>
            <a:r>
              <a:rPr lang="en-US" dirty="0" smtClean="0"/>
              <a:t> uplink packets in two slots</a:t>
            </a:r>
          </a:p>
          <a:p>
            <a:pPr lvl="2">
              <a:lnSpc>
                <a:spcPct val="150000"/>
              </a:lnSpc>
            </a:pPr>
            <a:r>
              <a:rPr lang="en-US" dirty="0" smtClean="0"/>
              <a:t>3 clients, 4 APs</a:t>
            </a:r>
          </a:p>
          <a:p>
            <a:pPr lvl="2">
              <a:lnSpc>
                <a:spcPct val="150000"/>
              </a:lnSpc>
            </a:pPr>
            <a:r>
              <a:rPr lang="en-US" dirty="0" smtClean="0"/>
              <a:t>4 clients, 7 APs</a:t>
            </a:r>
          </a:p>
          <a:p>
            <a:pPr lvl="2">
              <a:lnSpc>
                <a:spcPct val="150000"/>
              </a:lnSpc>
            </a:pPr>
            <a:r>
              <a:rPr lang="en-US" dirty="0" smtClean="0"/>
              <a:t>10 clients, 46 APs</a:t>
            </a:r>
          </a:p>
          <a:p>
            <a:pPr>
              <a:lnSpc>
                <a:spcPct val="150000"/>
              </a:lnSpc>
            </a:pPr>
            <a:endParaRPr lang="en-US" dirty="0" smtClean="0">
              <a:solidFill>
                <a:srgbClr val="C00000"/>
              </a:solidFill>
            </a:endParaRPr>
          </a:p>
          <a:p>
            <a:pPr>
              <a:lnSpc>
                <a:spcPct val="150000"/>
              </a:lnSpc>
            </a:pP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305800" y="6172202"/>
            <a:ext cx="609600" cy="521208"/>
          </a:xfrm>
          <a:prstGeom prst="rect">
            <a:avLst/>
          </a:prstGeom>
        </p:spPr>
        <p:txBody>
          <a:bodyPr/>
          <a:lstStyle/>
          <a:p>
            <a:fld id="{8CB590C7-E110-4C9C-B3C4-42A1D1BB7BAA}" type="slidenum">
              <a:rPr lang="en-US" smtClean="0"/>
              <a:pPr/>
              <a:t>13</a:t>
            </a:fld>
            <a:endParaRPr lang="en-US" dirty="0"/>
          </a:p>
        </p:txBody>
      </p:sp>
      <p:graphicFrame>
        <p:nvGraphicFramePr>
          <p:cNvPr id="28674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40935430"/>
              </p:ext>
            </p:extLst>
          </p:nvPr>
        </p:nvGraphicFramePr>
        <p:xfrm>
          <a:off x="3810002" y="1600202"/>
          <a:ext cx="1447800" cy="69393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1044" name="Equation" r:id="rId4" imgW="736560" imgH="419040" progId="Equation.3">
                  <p:embed/>
                </p:oleObj>
              </mc:Choice>
              <mc:Fallback>
                <p:oleObj name="Equation" r:id="rId4" imgW="736560" imgH="419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02" y="1600202"/>
                        <a:ext cx="1447800" cy="69393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custDataLst>
      <p:tags r:id="rId2"/>
    </p:custDataLst>
    <p:extLst>
      <p:ext uri="{BB962C8B-B14F-4D97-AF65-F5344CB8AC3E}">
        <p14:creationId xmlns:p14="http://schemas.microsoft.com/office/powerpoint/2010/main" val="25967490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4388"/>
    </mc:Choice>
    <mc:Fallback xmlns="">
      <p:transition spd="slow" advTm="2438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Throughput Improvement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Previous Example Topology</a:t>
            </a:r>
          </a:p>
          <a:p>
            <a:pPr lvl="1"/>
            <a:r>
              <a:rPr lang="en-US" dirty="0" smtClean="0"/>
              <a:t>APs in BBN receive three packets in two slots: an improvement of </a:t>
            </a:r>
            <a:r>
              <a:rPr lang="en-US" dirty="0" smtClean="0">
                <a:solidFill>
                  <a:srgbClr val="FF0000"/>
                </a:solidFill>
              </a:rPr>
              <a:t>50%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General Topology</a:t>
            </a:r>
          </a:p>
          <a:p>
            <a:pPr lvl="1"/>
            <a:r>
              <a:rPr lang="en-US" dirty="0" smtClean="0"/>
              <a:t>Uplink throughput in BBN scales with the number of clients (</a:t>
            </a:r>
            <a:r>
              <a:rPr lang="en-US" dirty="0" smtClean="0">
                <a:solidFill>
                  <a:srgbClr val="FF0000"/>
                </a:solidFill>
              </a:rPr>
              <a:t>N/2</a:t>
            </a:r>
            <a:r>
              <a:rPr lang="en-US" dirty="0" smtClean="0"/>
              <a:t> packets per slot). </a:t>
            </a:r>
          </a:p>
          <a:p>
            <a:pPr lvl="1"/>
            <a:r>
              <a:rPr lang="en-US" dirty="0" smtClean="0"/>
              <a:t>Half of the cake as in Interference Alignment </a:t>
            </a:r>
          </a:p>
          <a:p>
            <a:pPr lvl="2"/>
            <a:r>
              <a:rPr lang="en-US" dirty="0" smtClean="0"/>
              <a:t>Always two slots</a:t>
            </a:r>
          </a:p>
          <a:p>
            <a:pPr lvl="2"/>
            <a:r>
              <a:rPr lang="en-US" dirty="0" smtClean="0"/>
              <a:t>No coordination between clients</a:t>
            </a:r>
          </a:p>
          <a:p>
            <a:pPr>
              <a:buNone/>
            </a:pPr>
            <a:endParaRPr lang="en-US" dirty="0" smtClean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305800" y="6172202"/>
            <a:ext cx="609600" cy="521208"/>
          </a:xfrm>
          <a:prstGeom prst="rect">
            <a:avLst/>
          </a:prstGeom>
        </p:spPr>
        <p:txBody>
          <a:bodyPr/>
          <a:lstStyle/>
          <a:p>
            <a:fld id="{8CB590C7-E110-4C9C-B3C4-42A1D1BB7BAA}" type="slidenum">
              <a:rPr lang="en-US" smtClean="0"/>
              <a:pPr/>
              <a:t>14</a:t>
            </a:fld>
            <a:endParaRPr lang="en-US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/>
        </p:nvGraphicFramePr>
        <p:xfrm>
          <a:off x="4514851" y="3321050"/>
          <a:ext cx="1143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3" name="Equation" r:id="rId4" imgW="114120" imgH="215640" progId="Equation.3">
                  <p:embed/>
                </p:oleObj>
              </mc:Choice>
              <mc:Fallback>
                <p:oleObj name="Equation" r:id="rId4" imgW="114120" imgH="215640" progId="Equation.3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14851" y="3321050"/>
                        <a:ext cx="114300" cy="215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custDataLst>
      <p:tags r:id="rId2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8362"/>
    </mc:Choice>
    <mc:Fallback xmlns="">
      <p:transition spd="slow" advTm="5836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8803" y="419100"/>
            <a:ext cx="7467600" cy="6858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BBN Highlights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81002" y="1828803"/>
            <a:ext cx="8458199" cy="4343397"/>
          </a:xfrm>
        </p:spPr>
        <p:txBody>
          <a:bodyPr>
            <a:noAutofit/>
          </a:bodyPr>
          <a:lstStyle/>
          <a:p>
            <a:r>
              <a:rPr lang="en-US" dirty="0"/>
              <a:t>Leverages the high density of access points </a:t>
            </a:r>
            <a:endParaRPr lang="en-US" dirty="0" smtClean="0"/>
          </a:p>
          <a:p>
            <a:r>
              <a:rPr lang="en-US" dirty="0" smtClean="0"/>
              <a:t>All computation and design complexity shifted to APs </a:t>
            </a:r>
          </a:p>
          <a:p>
            <a:r>
              <a:rPr lang="en-US" dirty="0" smtClean="0"/>
              <a:t>APs only need to exchange decoded packets over the backbone instead of raw samples</a:t>
            </a:r>
          </a:p>
          <a:p>
            <a:pPr lvl="1"/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305800" y="6172202"/>
            <a:ext cx="609600" cy="521208"/>
          </a:xfrm>
          <a:prstGeom prst="rect">
            <a:avLst/>
          </a:prstGeom>
        </p:spPr>
        <p:txBody>
          <a:bodyPr/>
          <a:lstStyle/>
          <a:p>
            <a:fld id="{8CB590C7-E110-4C9C-B3C4-42A1D1BB7BAA}" type="slidenum">
              <a:rPr lang="en-US" smtClean="0"/>
              <a:pPr/>
              <a:t>15</a:t>
            </a:fld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187316699"/>
      </p:ext>
    </p:extLst>
  </p:cSld>
  <p:clrMapOvr>
    <a:masterClrMapping/>
  </p:clrMapOvr>
  <p:transition spd="slow" advTm="31395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Further Optimizations to Improve SNR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4114802"/>
            <a:ext cx="8839200" cy="2316162"/>
          </a:xfrm>
        </p:spPr>
        <p:txBody>
          <a:bodyPr>
            <a:normAutofit/>
          </a:bodyPr>
          <a:lstStyle/>
          <a:p>
            <a:r>
              <a:rPr lang="en-US" sz="2500" dirty="0">
                <a:solidFill>
                  <a:srgbClr val="C00000"/>
                </a:solidFill>
              </a:rPr>
              <a:t>Which subset of APs act as transmitters and which subset as receivers?</a:t>
            </a:r>
          </a:p>
          <a:p>
            <a:r>
              <a:rPr lang="en-US" sz="2500" dirty="0">
                <a:solidFill>
                  <a:srgbClr val="C00000"/>
                </a:solidFill>
              </a:rPr>
              <a:t>Which AP decodes which packet?</a:t>
            </a:r>
          </a:p>
          <a:p>
            <a:pPr lvl="1"/>
            <a:endParaRPr lang="en-US" dirty="0" smtClean="0"/>
          </a:p>
          <a:p>
            <a:endParaRPr lang="en-US" dirty="0" smtClean="0">
              <a:solidFill>
                <a:srgbClr val="FF0000"/>
              </a:solidFill>
            </a:endParaRPr>
          </a:p>
        </p:txBody>
      </p:sp>
      <p:grpSp>
        <p:nvGrpSpPr>
          <p:cNvPr id="58" name="Group 57"/>
          <p:cNvGrpSpPr/>
          <p:nvPr/>
        </p:nvGrpSpPr>
        <p:grpSpPr>
          <a:xfrm>
            <a:off x="2819400" y="1308464"/>
            <a:ext cx="4572000" cy="2664245"/>
            <a:chOff x="3923837" y="838200"/>
            <a:chExt cx="5253613" cy="3463965"/>
          </a:xfrm>
        </p:grpSpPr>
        <p:pic>
          <p:nvPicPr>
            <p:cNvPr id="16" name="Picture 5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225859" y="838200"/>
              <a:ext cx="530254" cy="37375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2" name="Picture 5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6733113" y="838200"/>
              <a:ext cx="530254" cy="37375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57" name="Group 56"/>
            <p:cNvGrpSpPr/>
            <p:nvPr/>
          </p:nvGrpSpPr>
          <p:grpSpPr>
            <a:xfrm>
              <a:off x="3923837" y="1030816"/>
              <a:ext cx="5253613" cy="3271349"/>
              <a:chOff x="3939550" y="1022698"/>
              <a:chExt cx="5253613" cy="3271349"/>
            </a:xfrm>
          </p:grpSpPr>
          <p:grpSp>
            <p:nvGrpSpPr>
              <p:cNvPr id="7" name="组合 16"/>
              <p:cNvGrpSpPr/>
              <p:nvPr/>
            </p:nvGrpSpPr>
            <p:grpSpPr>
              <a:xfrm>
                <a:off x="4567333" y="3461576"/>
                <a:ext cx="545441" cy="832467"/>
                <a:chOff x="3027229" y="3825359"/>
                <a:chExt cx="596173" cy="1021618"/>
              </a:xfrm>
            </p:grpSpPr>
            <p:pic>
              <p:nvPicPr>
                <p:cNvPr id="5" name="Picture 6"/>
                <p:cNvPicPr>
                  <a:picLocks noChangeAspect="1" noChangeArrowheads="1"/>
                </p:cNvPicPr>
                <p:nvPr/>
              </p:nvPicPr>
              <p:blipFill>
                <a:blip r:embed="rId4" cstate="print"/>
                <a:srcRect/>
                <a:stretch>
                  <a:fillRect/>
                </a:stretch>
              </p:blipFill>
              <p:spPr bwMode="auto">
                <a:xfrm>
                  <a:off x="3148158" y="3825359"/>
                  <a:ext cx="297164" cy="52387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sp>
              <p:nvSpPr>
                <p:cNvPr id="6" name="TextBox 5"/>
                <p:cNvSpPr txBox="1"/>
                <p:nvPr/>
              </p:nvSpPr>
              <p:spPr>
                <a:xfrm>
                  <a:off x="3027229" y="4257675"/>
                  <a:ext cx="596173" cy="58930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b="1" dirty="0" smtClean="0"/>
                    <a:t>C</a:t>
                  </a:r>
                  <a:r>
                    <a:rPr lang="en-US" b="1" baseline="-25000" dirty="0" smtClean="0"/>
                    <a:t>1</a:t>
                  </a:r>
                  <a:endParaRPr lang="en-US" b="1" baseline="-25000" dirty="0"/>
                </a:p>
              </p:txBody>
            </p:sp>
          </p:grpSp>
          <p:grpSp>
            <p:nvGrpSpPr>
              <p:cNvPr id="10" name="组合 2"/>
              <p:cNvGrpSpPr/>
              <p:nvPr/>
            </p:nvGrpSpPr>
            <p:grpSpPr>
              <a:xfrm>
                <a:off x="6088793" y="3446053"/>
                <a:ext cx="545441" cy="847994"/>
                <a:chOff x="4690201" y="3806306"/>
                <a:chExt cx="596173" cy="1040673"/>
              </a:xfrm>
            </p:grpSpPr>
            <p:pic>
              <p:nvPicPr>
                <p:cNvPr id="8" name="Picture 7"/>
                <p:cNvPicPr>
                  <a:picLocks noChangeAspect="1" noChangeArrowheads="1"/>
                </p:cNvPicPr>
                <p:nvPr/>
              </p:nvPicPr>
              <p:blipFill>
                <a:blip r:embed="rId5" cstate="print"/>
                <a:srcRect/>
                <a:stretch>
                  <a:fillRect/>
                </a:stretch>
              </p:blipFill>
              <p:spPr bwMode="auto">
                <a:xfrm>
                  <a:off x="4818799" y="3806306"/>
                  <a:ext cx="281828" cy="56198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sp>
              <p:nvSpPr>
                <p:cNvPr id="9" name="TextBox 8"/>
                <p:cNvSpPr txBox="1"/>
                <p:nvPr/>
              </p:nvSpPr>
              <p:spPr>
                <a:xfrm>
                  <a:off x="4690201" y="4257677"/>
                  <a:ext cx="596173" cy="58930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b="1" dirty="0" smtClean="0"/>
                    <a:t>C</a:t>
                  </a:r>
                  <a:r>
                    <a:rPr lang="en-US" b="1" baseline="-25000" dirty="0" smtClean="0"/>
                    <a:t>2</a:t>
                  </a:r>
                  <a:endParaRPr lang="en-US" b="1" baseline="-25000" dirty="0"/>
                </a:p>
              </p:txBody>
            </p:sp>
          </p:grpSp>
          <p:grpSp>
            <p:nvGrpSpPr>
              <p:cNvPr id="13" name="组合 1"/>
              <p:cNvGrpSpPr/>
              <p:nvPr/>
            </p:nvGrpSpPr>
            <p:grpSpPr>
              <a:xfrm>
                <a:off x="7692254" y="3446053"/>
                <a:ext cx="545441" cy="847994"/>
                <a:chOff x="6442801" y="3806306"/>
                <a:chExt cx="596173" cy="1040673"/>
              </a:xfrm>
            </p:grpSpPr>
            <p:pic>
              <p:nvPicPr>
                <p:cNvPr id="11" name="Picture 7"/>
                <p:cNvPicPr>
                  <a:picLocks noChangeAspect="1" noChangeArrowheads="1"/>
                </p:cNvPicPr>
                <p:nvPr/>
              </p:nvPicPr>
              <p:blipFill>
                <a:blip r:embed="rId5" cstate="print"/>
                <a:srcRect/>
                <a:stretch>
                  <a:fillRect/>
                </a:stretch>
              </p:blipFill>
              <p:spPr bwMode="auto">
                <a:xfrm>
                  <a:off x="6571399" y="3806306"/>
                  <a:ext cx="281828" cy="56198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sp>
              <p:nvSpPr>
                <p:cNvPr id="12" name="TextBox 11"/>
                <p:cNvSpPr txBox="1"/>
                <p:nvPr/>
              </p:nvSpPr>
              <p:spPr>
                <a:xfrm>
                  <a:off x="6442801" y="4257677"/>
                  <a:ext cx="596173" cy="58930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b="1" dirty="0" smtClean="0"/>
                    <a:t>C</a:t>
                  </a:r>
                  <a:r>
                    <a:rPr lang="en-US" b="1" baseline="-25000" dirty="0" smtClean="0"/>
                    <a:t>3</a:t>
                  </a:r>
                  <a:endParaRPr lang="en-US" b="1" baseline="-25000" dirty="0"/>
                </a:p>
              </p:txBody>
            </p:sp>
          </p:grpSp>
          <p:sp>
            <p:nvSpPr>
              <p:cNvPr id="17" name="TextBox 16"/>
              <p:cNvSpPr txBox="1"/>
              <p:nvPr/>
            </p:nvSpPr>
            <p:spPr>
              <a:xfrm>
                <a:off x="3939550" y="1134882"/>
                <a:ext cx="796891" cy="48019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1" dirty="0" smtClean="0"/>
                  <a:t>AP</a:t>
                </a:r>
                <a:r>
                  <a:rPr lang="en-US" b="1" baseline="-25000" dirty="0" smtClean="0"/>
                  <a:t>1</a:t>
                </a:r>
                <a:endParaRPr lang="en-US" b="1" baseline="-25000" dirty="0"/>
              </a:p>
            </p:txBody>
          </p:sp>
          <p:sp>
            <p:nvSpPr>
              <p:cNvPr id="18" name="TextBox 17"/>
              <p:cNvSpPr txBox="1"/>
              <p:nvPr/>
            </p:nvSpPr>
            <p:spPr>
              <a:xfrm>
                <a:off x="6303676" y="1022698"/>
                <a:ext cx="783584" cy="48019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1" dirty="0" smtClean="0"/>
                  <a:t>AP</a:t>
                </a:r>
                <a:r>
                  <a:rPr lang="en-US" b="1" baseline="-25000" dirty="0" smtClean="0"/>
                  <a:t>2</a:t>
                </a:r>
                <a:endParaRPr lang="en-US" b="1" baseline="-25000" dirty="0"/>
              </a:p>
            </p:txBody>
          </p:sp>
          <p:sp>
            <p:nvSpPr>
              <p:cNvPr id="20" name="TextBox 19"/>
              <p:cNvSpPr txBox="1"/>
              <p:nvPr/>
            </p:nvSpPr>
            <p:spPr>
              <a:xfrm>
                <a:off x="3939550" y="2524184"/>
                <a:ext cx="800882" cy="48019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1" dirty="0" smtClean="0"/>
                  <a:t>AP</a:t>
                </a:r>
                <a:r>
                  <a:rPr lang="en-US" b="1" baseline="-25000" dirty="0" smtClean="0"/>
                  <a:t>3</a:t>
                </a:r>
                <a:endParaRPr lang="en-US" b="1" baseline="-25000" dirty="0"/>
              </a:p>
            </p:txBody>
          </p:sp>
          <p:sp>
            <p:nvSpPr>
              <p:cNvPr id="21" name="TextBox 20"/>
              <p:cNvSpPr txBox="1"/>
              <p:nvPr/>
            </p:nvSpPr>
            <p:spPr>
              <a:xfrm>
                <a:off x="7266839" y="2200119"/>
                <a:ext cx="964590" cy="48019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1" dirty="0" smtClean="0"/>
                  <a:t>AP</a:t>
                </a:r>
                <a:r>
                  <a:rPr lang="en-US" b="1" baseline="-25000" dirty="0" smtClean="0"/>
                  <a:t>4</a:t>
                </a:r>
                <a:endParaRPr lang="en-US" b="1" baseline="-25000" dirty="0"/>
              </a:p>
            </p:txBody>
          </p:sp>
          <p:pic>
            <p:nvPicPr>
              <p:cNvPr id="24" name="Picture 5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4256901" y="2209391"/>
                <a:ext cx="530254" cy="37375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5" name="Picture 5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6741477" y="2209391"/>
                <a:ext cx="530254" cy="37375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26" name="TextBox 25"/>
              <p:cNvSpPr txBox="1"/>
              <p:nvPr/>
            </p:nvSpPr>
            <p:spPr>
              <a:xfrm rot="5400000">
                <a:off x="8289102" y="2237405"/>
                <a:ext cx="1371890" cy="4362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Switch</a:t>
                </a:r>
                <a:endParaRPr lang="en-US" baseline="-25000" dirty="0"/>
              </a:p>
            </p:txBody>
          </p:sp>
          <p:pic>
            <p:nvPicPr>
              <p:cNvPr id="29" name="Picture 2"/>
              <p:cNvPicPr>
                <a:picLocks noChangeAspect="1" noChangeArrowheads="1"/>
              </p:cNvPicPr>
              <p:nvPr/>
            </p:nvPicPr>
            <p:blipFill>
              <a:blip r:embed="rId6" cstate="print"/>
              <a:srcRect/>
              <a:stretch>
                <a:fillRect/>
              </a:stretch>
            </p:blipFill>
            <p:spPr bwMode="auto">
              <a:xfrm rot="5400000">
                <a:off x="8232803" y="1944483"/>
                <a:ext cx="752862" cy="27886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cxnSp>
            <p:nvCxnSpPr>
              <p:cNvPr id="30" name="Straight Connector 38"/>
              <p:cNvCxnSpPr/>
              <p:nvPr/>
            </p:nvCxnSpPr>
            <p:spPr>
              <a:xfrm>
                <a:off x="4593609" y="2825134"/>
                <a:ext cx="4015624" cy="0"/>
              </a:xfrm>
              <a:prstGeom prst="line">
                <a:avLst/>
              </a:prstGeom>
              <a:ln w="381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Straight Connector 39"/>
              <p:cNvCxnSpPr/>
              <p:nvPr/>
            </p:nvCxnSpPr>
            <p:spPr>
              <a:xfrm flipH="1" flipV="1">
                <a:off x="4633988" y="2590911"/>
                <a:ext cx="0" cy="223530"/>
              </a:xfrm>
              <a:prstGeom prst="line">
                <a:avLst/>
              </a:prstGeom>
              <a:ln w="381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Straight Connector 46"/>
              <p:cNvCxnSpPr/>
              <p:nvPr/>
            </p:nvCxnSpPr>
            <p:spPr>
              <a:xfrm flipH="1" flipV="1">
                <a:off x="7138191" y="2584528"/>
                <a:ext cx="0" cy="223530"/>
              </a:xfrm>
              <a:prstGeom prst="line">
                <a:avLst/>
              </a:prstGeom>
              <a:ln w="381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Straight Connector 48"/>
              <p:cNvCxnSpPr/>
              <p:nvPr/>
            </p:nvCxnSpPr>
            <p:spPr>
              <a:xfrm>
                <a:off x="4578007" y="1459117"/>
                <a:ext cx="4031226" cy="0"/>
              </a:xfrm>
              <a:prstGeom prst="line">
                <a:avLst/>
              </a:prstGeom>
              <a:ln w="381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Straight Connector 49"/>
              <p:cNvCxnSpPr/>
              <p:nvPr/>
            </p:nvCxnSpPr>
            <p:spPr>
              <a:xfrm flipH="1" flipV="1">
                <a:off x="4612989" y="1217133"/>
                <a:ext cx="0" cy="241984"/>
              </a:xfrm>
              <a:prstGeom prst="line">
                <a:avLst/>
              </a:prstGeom>
              <a:ln w="381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Straight Connector 50"/>
              <p:cNvCxnSpPr/>
              <p:nvPr/>
            </p:nvCxnSpPr>
            <p:spPr>
              <a:xfrm flipH="1" flipV="1">
                <a:off x="7161969" y="1210750"/>
                <a:ext cx="0" cy="241985"/>
              </a:xfrm>
              <a:prstGeom prst="line">
                <a:avLst/>
              </a:prstGeom>
              <a:ln w="381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Straight Connector 52"/>
              <p:cNvCxnSpPr>
                <a:stCxn id="29" idx="1"/>
              </p:cNvCxnSpPr>
              <p:nvPr/>
            </p:nvCxnSpPr>
            <p:spPr>
              <a:xfrm flipH="1" flipV="1">
                <a:off x="8596950" y="1459118"/>
                <a:ext cx="0" cy="248367"/>
              </a:xfrm>
              <a:prstGeom prst="line">
                <a:avLst/>
              </a:prstGeom>
              <a:ln w="381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Straight Connector 54"/>
              <p:cNvCxnSpPr>
                <a:endCxn id="29" idx="3"/>
              </p:cNvCxnSpPr>
              <p:nvPr/>
            </p:nvCxnSpPr>
            <p:spPr>
              <a:xfrm flipV="1">
                <a:off x="8596950" y="2460346"/>
                <a:ext cx="0" cy="364788"/>
              </a:xfrm>
              <a:prstGeom prst="line">
                <a:avLst/>
              </a:prstGeom>
              <a:ln w="381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4" name="组合 109"/>
              <p:cNvGrpSpPr/>
              <p:nvPr/>
            </p:nvGrpSpPr>
            <p:grpSpPr>
              <a:xfrm>
                <a:off x="4787154" y="2959017"/>
                <a:ext cx="301686" cy="477333"/>
                <a:chOff x="1206852" y="3375997"/>
                <a:chExt cx="344432" cy="529991"/>
              </a:xfrm>
            </p:grpSpPr>
            <p:cxnSp>
              <p:nvCxnSpPr>
                <p:cNvPr id="44" name="直接连接符 90"/>
                <p:cNvCxnSpPr/>
                <p:nvPr/>
              </p:nvCxnSpPr>
              <p:spPr>
                <a:xfrm flipV="1">
                  <a:off x="1206852" y="3653324"/>
                  <a:ext cx="97737" cy="252664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5" name="直接连接符 91"/>
                <p:cNvCxnSpPr/>
                <p:nvPr/>
              </p:nvCxnSpPr>
              <p:spPr>
                <a:xfrm flipV="1">
                  <a:off x="1390504" y="3375997"/>
                  <a:ext cx="160780" cy="429261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  <a:headEnd type="none"/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6" name="直接连接符 92"/>
                <p:cNvCxnSpPr/>
                <p:nvPr/>
              </p:nvCxnSpPr>
              <p:spPr>
                <a:xfrm flipH="1" flipV="1">
                  <a:off x="1302499" y="3653324"/>
                  <a:ext cx="88005" cy="144550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5" name="组合 110"/>
              <p:cNvGrpSpPr/>
              <p:nvPr/>
            </p:nvGrpSpPr>
            <p:grpSpPr>
              <a:xfrm>
                <a:off x="6351867" y="2959017"/>
                <a:ext cx="301686" cy="477333"/>
                <a:chOff x="1206852" y="3375997"/>
                <a:chExt cx="344432" cy="529991"/>
              </a:xfrm>
            </p:grpSpPr>
            <p:cxnSp>
              <p:nvCxnSpPr>
                <p:cNvPr id="48" name="直接连接符 111"/>
                <p:cNvCxnSpPr/>
                <p:nvPr/>
              </p:nvCxnSpPr>
              <p:spPr>
                <a:xfrm flipV="1">
                  <a:off x="1206852" y="3653324"/>
                  <a:ext cx="97737" cy="252664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9" name="直接连接符 112"/>
                <p:cNvCxnSpPr/>
                <p:nvPr/>
              </p:nvCxnSpPr>
              <p:spPr>
                <a:xfrm flipV="1">
                  <a:off x="1390504" y="3375997"/>
                  <a:ext cx="160780" cy="429261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  <a:headEnd type="none"/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0" name="直接连接符 113"/>
                <p:cNvCxnSpPr/>
                <p:nvPr/>
              </p:nvCxnSpPr>
              <p:spPr>
                <a:xfrm flipH="1" flipV="1">
                  <a:off x="1302499" y="3653324"/>
                  <a:ext cx="88005" cy="144550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3" name="组合 114"/>
              <p:cNvGrpSpPr/>
              <p:nvPr/>
            </p:nvGrpSpPr>
            <p:grpSpPr>
              <a:xfrm>
                <a:off x="7916580" y="2959017"/>
                <a:ext cx="301686" cy="477333"/>
                <a:chOff x="1206852" y="3375997"/>
                <a:chExt cx="344432" cy="529991"/>
              </a:xfrm>
            </p:grpSpPr>
            <p:cxnSp>
              <p:nvCxnSpPr>
                <p:cNvPr id="52" name="直接连接符 115"/>
                <p:cNvCxnSpPr/>
                <p:nvPr/>
              </p:nvCxnSpPr>
              <p:spPr>
                <a:xfrm flipV="1">
                  <a:off x="1206852" y="3653324"/>
                  <a:ext cx="97737" cy="252664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3" name="直接连接符 116"/>
                <p:cNvCxnSpPr/>
                <p:nvPr/>
              </p:nvCxnSpPr>
              <p:spPr>
                <a:xfrm flipV="1">
                  <a:off x="1390504" y="3375997"/>
                  <a:ext cx="160780" cy="429261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  <a:headEnd type="none"/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4" name="直接连接符 117"/>
                <p:cNvCxnSpPr/>
                <p:nvPr/>
              </p:nvCxnSpPr>
              <p:spPr>
                <a:xfrm flipH="1" flipV="1">
                  <a:off x="1302499" y="3653324"/>
                  <a:ext cx="88005" cy="144550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sp>
        <p:nvSpPr>
          <p:cNvPr id="55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8305800" y="6172202"/>
            <a:ext cx="609600" cy="521208"/>
          </a:xfrm>
          <a:prstGeom prst="rect">
            <a:avLst/>
          </a:prstGeom>
        </p:spPr>
        <p:txBody>
          <a:bodyPr/>
          <a:lstStyle/>
          <a:p>
            <a:fld id="{8CB590C7-E110-4C9C-B3C4-42A1D1BB7BAA}" type="slidenum">
              <a:rPr lang="en-US" smtClean="0"/>
              <a:pPr/>
              <a:t>16</a:t>
            </a:fld>
            <a:endParaRPr lang="en-US" dirty="0"/>
          </a:p>
        </p:txBody>
      </p:sp>
      <p:sp>
        <p:nvSpPr>
          <p:cNvPr id="56" name="TextBox 55"/>
          <p:cNvSpPr txBox="1"/>
          <p:nvPr/>
        </p:nvSpPr>
        <p:spPr>
          <a:xfrm>
            <a:off x="609603" y="5547854"/>
            <a:ext cx="7543801" cy="1157746"/>
          </a:xfrm>
          <a:prstGeom prst="roundRect">
            <a:avLst/>
          </a:prstGeom>
          <a:solidFill>
            <a:srgbClr val="AC441A"/>
          </a:solidFill>
        </p:spPr>
        <p:txBody>
          <a:bodyPr wrap="square" lIns="91424" tIns="45712" rIns="91424" bIns="45712" rtlCol="0">
            <a:spAutoFit/>
          </a:bodyPr>
          <a:lstStyle/>
          <a:p>
            <a:r>
              <a:rPr lang="en-US" sz="3100" dirty="0">
                <a:solidFill>
                  <a:schemeClr val="bg1"/>
                </a:solidFill>
              </a:rPr>
              <a:t>BBN Approach: x</a:t>
            </a:r>
            <a:r>
              <a:rPr lang="en-US" sz="3100" baseline="-25000" dirty="0">
                <a:solidFill>
                  <a:schemeClr val="bg1"/>
                </a:solidFill>
              </a:rPr>
              <a:t>i</a:t>
            </a:r>
            <a:r>
              <a:rPr lang="en-US" sz="3100" dirty="0">
                <a:solidFill>
                  <a:schemeClr val="bg1"/>
                </a:solidFill>
              </a:rPr>
              <a:t> is decoded at the </a:t>
            </a:r>
            <a:r>
              <a:rPr lang="en-US" sz="3100" dirty="0" err="1">
                <a:solidFill>
                  <a:schemeClr val="bg1"/>
                </a:solidFill>
              </a:rPr>
              <a:t>AP</a:t>
            </a:r>
            <a:r>
              <a:rPr lang="en-US" sz="3100" baseline="-25000" dirty="0" err="1">
                <a:solidFill>
                  <a:schemeClr val="bg1"/>
                </a:solidFill>
              </a:rPr>
              <a:t>j</a:t>
            </a:r>
            <a:r>
              <a:rPr lang="en-US" sz="3100" dirty="0">
                <a:solidFill>
                  <a:schemeClr val="bg1"/>
                </a:solidFill>
              </a:rPr>
              <a:t> where it is expected to have highest SNR</a:t>
            </a:r>
          </a:p>
        </p:txBody>
      </p:sp>
      <p:sp>
        <p:nvSpPr>
          <p:cNvPr id="59" name="Oval 58"/>
          <p:cNvSpPr/>
          <p:nvPr/>
        </p:nvSpPr>
        <p:spPr>
          <a:xfrm>
            <a:off x="2590800" y="2209800"/>
            <a:ext cx="5257800" cy="990600"/>
          </a:xfrm>
          <a:prstGeom prst="ellipse">
            <a:avLst/>
          </a:prstGeom>
          <a:solidFill>
            <a:schemeClr val="accent1">
              <a:alpha val="23000"/>
            </a:schemeClr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4" tIns="45712" rIns="91424" bIns="45712" rtlCol="0" anchor="ctr"/>
          <a:lstStyle/>
          <a:p>
            <a:pPr algn="ctr"/>
            <a:endParaRPr lang="en-US"/>
          </a:p>
        </p:txBody>
      </p:sp>
      <p:sp>
        <p:nvSpPr>
          <p:cNvPr id="60" name="Oval 59"/>
          <p:cNvSpPr/>
          <p:nvPr/>
        </p:nvSpPr>
        <p:spPr>
          <a:xfrm>
            <a:off x="2286000" y="1371600"/>
            <a:ext cx="5257800" cy="685800"/>
          </a:xfrm>
          <a:prstGeom prst="ellipse">
            <a:avLst/>
          </a:prstGeom>
          <a:solidFill>
            <a:schemeClr val="accent6">
              <a:lumMod val="75000"/>
              <a:alpha val="23000"/>
            </a:schemeClr>
          </a:solidFill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4" tIns="45712" rIns="91424" bIns="45712" rtlCol="0" anchor="ctr"/>
          <a:lstStyle/>
          <a:p>
            <a:pPr algn="ctr"/>
            <a:endParaRPr lang="en-US"/>
          </a:p>
        </p:txBody>
      </p:sp>
      <p:sp>
        <p:nvSpPr>
          <p:cNvPr id="61" name="TextBox 60"/>
          <p:cNvSpPr txBox="1"/>
          <p:nvPr/>
        </p:nvSpPr>
        <p:spPr>
          <a:xfrm>
            <a:off x="609600" y="2375264"/>
            <a:ext cx="1802192" cy="477038"/>
          </a:xfrm>
          <a:prstGeom prst="rect">
            <a:avLst/>
          </a:prstGeom>
          <a:noFill/>
        </p:spPr>
        <p:txBody>
          <a:bodyPr wrap="none" lIns="91424" tIns="45712" rIns="91424" bIns="45712" rtlCol="0">
            <a:spAutoFit/>
          </a:bodyPr>
          <a:lstStyle/>
          <a:p>
            <a:r>
              <a:rPr lang="en-US" sz="2500" dirty="0">
                <a:solidFill>
                  <a:schemeClr val="tx2">
                    <a:lumMod val="75000"/>
                  </a:schemeClr>
                </a:solidFill>
              </a:rPr>
              <a:t>Transmitters</a:t>
            </a:r>
          </a:p>
        </p:txBody>
      </p:sp>
      <p:sp>
        <p:nvSpPr>
          <p:cNvPr id="62" name="TextBox 61"/>
          <p:cNvSpPr txBox="1"/>
          <p:nvPr/>
        </p:nvSpPr>
        <p:spPr>
          <a:xfrm>
            <a:off x="685802" y="1384664"/>
            <a:ext cx="1417535" cy="477038"/>
          </a:xfrm>
          <a:prstGeom prst="rect">
            <a:avLst/>
          </a:prstGeom>
          <a:noFill/>
        </p:spPr>
        <p:txBody>
          <a:bodyPr wrap="none" lIns="91424" tIns="45712" rIns="91424" bIns="45712" rtlCol="0">
            <a:spAutoFit/>
          </a:bodyPr>
          <a:lstStyle/>
          <a:p>
            <a:r>
              <a:rPr lang="en-US" sz="2500" dirty="0">
                <a:solidFill>
                  <a:schemeClr val="accent6">
                    <a:lumMod val="75000"/>
                  </a:schemeClr>
                </a:solidFill>
              </a:rPr>
              <a:t>Receivers</a:t>
            </a:r>
          </a:p>
        </p:txBody>
      </p:sp>
      <p:sp>
        <p:nvSpPr>
          <p:cNvPr id="63" name="TextBox 62"/>
          <p:cNvSpPr txBox="1"/>
          <p:nvPr/>
        </p:nvSpPr>
        <p:spPr>
          <a:xfrm>
            <a:off x="2743200" y="990604"/>
            <a:ext cx="533400" cy="44627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2900" b="1" i="1" dirty="0">
                <a:solidFill>
                  <a:srgbClr val="0070C0"/>
                </a:solidFill>
              </a:rPr>
              <a:t>x</a:t>
            </a:r>
            <a:r>
              <a:rPr lang="en-US" sz="2900" b="1" i="1" baseline="-25000" dirty="0">
                <a:solidFill>
                  <a:srgbClr val="0070C0"/>
                </a:solidFill>
              </a:rPr>
              <a:t>1</a:t>
            </a:r>
            <a:endParaRPr lang="en-US" sz="2900" b="1" i="1" dirty="0">
              <a:solidFill>
                <a:srgbClr val="0070C0"/>
              </a:solidFill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4572002" y="990601"/>
            <a:ext cx="1257300" cy="89255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2900" b="1" i="1" dirty="0">
                <a:solidFill>
                  <a:srgbClr val="0070C0"/>
                </a:solidFill>
              </a:rPr>
              <a:t>x</a:t>
            </a:r>
            <a:r>
              <a:rPr lang="en-US" sz="2900" b="1" i="1" baseline="-25000" dirty="0">
                <a:solidFill>
                  <a:srgbClr val="0070C0"/>
                </a:solidFill>
              </a:rPr>
              <a:t>2</a:t>
            </a:r>
            <a:r>
              <a:rPr lang="en-US" sz="2900" b="1" i="1" dirty="0">
                <a:solidFill>
                  <a:srgbClr val="0070C0"/>
                </a:solidFill>
              </a:rPr>
              <a:t>, x</a:t>
            </a:r>
            <a:r>
              <a:rPr lang="en-US" sz="2900" b="1" i="1" baseline="-25000" dirty="0">
                <a:solidFill>
                  <a:srgbClr val="0070C0"/>
                </a:solidFill>
              </a:rPr>
              <a:t>3  </a:t>
            </a:r>
            <a:endParaRPr lang="en-US" sz="2900" b="1" i="1" dirty="0">
              <a:solidFill>
                <a:srgbClr val="0070C0"/>
              </a:solidFill>
            </a:endParaRPr>
          </a:p>
          <a:p>
            <a:pPr algn="ctr"/>
            <a:endParaRPr lang="en-US" sz="2900" b="1" i="1" dirty="0">
              <a:solidFill>
                <a:srgbClr val="FF00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929038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3940"/>
    </mc:Choice>
    <mc:Fallback xmlns="">
      <p:transition spd="slow" advTm="6394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" grpId="0" build="allAtOnce" animBg="1"/>
      <p:bldP spid="59" grpId="0" animBg="1"/>
      <p:bldP spid="59" grpId="1" animBg="1"/>
      <p:bldP spid="60" grpId="0" animBg="1"/>
      <p:bldP spid="60" grpId="1" animBg="1"/>
      <p:bldP spid="61" grpId="0"/>
      <p:bldP spid="61" grpId="1"/>
      <p:bldP spid="62" grpId="0"/>
      <p:bldP spid="62" grpId="1"/>
      <p:bldP spid="63" grpId="0"/>
      <p:bldP spid="63" grpId="1"/>
      <p:bldP spid="64" grpId="0"/>
      <p:bldP spid="64" grpId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Challenge 1/4: Synchronization of APs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5181600"/>
          </a:xfrm>
        </p:spPr>
        <p:txBody>
          <a:bodyPr>
            <a:normAutofit/>
          </a:bodyPr>
          <a:lstStyle/>
          <a:p>
            <a:r>
              <a:rPr lang="en-US" dirty="0" smtClean="0"/>
              <a:t>To perform accurate </a:t>
            </a:r>
            <a:r>
              <a:rPr lang="en-US" dirty="0" err="1" smtClean="0"/>
              <a:t>beamforming</a:t>
            </a:r>
            <a:r>
              <a:rPr lang="en-US" dirty="0" smtClean="0"/>
              <a:t>, APs need to be tightly synchronized with each other</a:t>
            </a:r>
          </a:p>
          <a:p>
            <a:endParaRPr lang="en-US" dirty="0" smtClean="0"/>
          </a:p>
          <a:p>
            <a:r>
              <a:rPr lang="en-US" dirty="0" smtClean="0"/>
              <a:t>Solution: </a:t>
            </a:r>
          </a:p>
          <a:p>
            <a:pPr lvl="1"/>
            <a:r>
              <a:rPr lang="en-US" dirty="0" err="1" smtClean="0"/>
              <a:t>SourceSync</a:t>
            </a:r>
            <a:r>
              <a:rPr lang="en-US" dirty="0" smtClean="0"/>
              <a:t> (Rahul </a:t>
            </a:r>
            <a:r>
              <a:rPr lang="en-US" i="1" dirty="0" smtClean="0"/>
              <a:t>et al.</a:t>
            </a:r>
            <a:r>
              <a:rPr lang="en-US" dirty="0" smtClean="0"/>
              <a:t>, SIGCOMM 2010): synchronizes APs within a single collision domain </a:t>
            </a:r>
          </a:p>
          <a:p>
            <a:pPr lvl="1"/>
            <a:r>
              <a:rPr lang="en-US" dirty="0" err="1" smtClean="0"/>
              <a:t>Vidyut</a:t>
            </a:r>
            <a:r>
              <a:rPr lang="en-US" dirty="0" smtClean="0"/>
              <a:t> </a:t>
            </a:r>
            <a:r>
              <a:rPr lang="en-US" dirty="0"/>
              <a:t>(</a:t>
            </a:r>
            <a:r>
              <a:rPr lang="en-US" dirty="0" err="1" smtClean="0"/>
              <a:t>Yenamandra</a:t>
            </a:r>
            <a:r>
              <a:rPr lang="en-US" dirty="0" smtClean="0"/>
              <a:t> </a:t>
            </a:r>
            <a:r>
              <a:rPr lang="en-US" i="1" dirty="0" smtClean="0"/>
              <a:t>et al</a:t>
            </a:r>
            <a:r>
              <a:rPr lang="en-US" dirty="0" smtClean="0"/>
              <a:t>., </a:t>
            </a:r>
            <a:r>
              <a:rPr lang="en-US" dirty="0"/>
              <a:t>SIGCOMM </a:t>
            </a:r>
            <a:r>
              <a:rPr lang="en-US" dirty="0" smtClean="0"/>
              <a:t>2014): uses power line to synchronize APs in the same building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8305800" y="6172202"/>
            <a:ext cx="609600" cy="521208"/>
          </a:xfrm>
          <a:prstGeom prst="rect">
            <a:avLst/>
          </a:prstGeom>
        </p:spPr>
        <p:txBody>
          <a:bodyPr/>
          <a:lstStyle/>
          <a:p>
            <a:fld id="{8CB590C7-E110-4C9C-B3C4-42A1D1BB7BAA}" type="slidenum">
              <a:rPr lang="en-US" smtClean="0"/>
              <a:pPr/>
              <a:t>17</a:t>
            </a:fld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688296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934"/>
    </mc:Choice>
    <mc:Fallback xmlns="">
      <p:transition spd="slow" advTm="3093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Challenge 2/4 : </a:t>
            </a:r>
            <a:r>
              <a:rPr lang="en-US" dirty="0" err="1" smtClean="0">
                <a:solidFill>
                  <a:srgbClr val="FF0000"/>
                </a:solidFill>
              </a:rPr>
              <a:t>MultiCollision</a:t>
            </a:r>
            <a:r>
              <a:rPr lang="en-US" dirty="0" smtClean="0">
                <a:solidFill>
                  <a:srgbClr val="FF0000"/>
                </a:solidFill>
              </a:rPr>
              <a:t> Domain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0776" lvl="1">
              <a:buFont typeface="Arial" pitchFamily="34" charset="0"/>
              <a:buChar char="•"/>
            </a:pPr>
            <a:r>
              <a:rPr lang="en-US" dirty="0" smtClean="0"/>
              <a:t>Not all APs may be able to hear each other directly</a:t>
            </a:r>
          </a:p>
          <a:p>
            <a:pPr marL="450776" lvl="1">
              <a:buFont typeface="Arial" pitchFamily="34" charset="0"/>
              <a:buChar char="•"/>
            </a:pPr>
            <a:endParaRPr lang="en-US" dirty="0" smtClean="0"/>
          </a:p>
          <a:p>
            <a:pPr marL="450776" lvl="1">
              <a:buFont typeface="Arial" pitchFamily="34" charset="0"/>
              <a:buChar char="•"/>
            </a:pPr>
            <a:endParaRPr lang="en-US" dirty="0" smtClean="0"/>
          </a:p>
          <a:p>
            <a:pPr marL="450776" lvl="1">
              <a:buFont typeface="Arial" pitchFamily="34" charset="0"/>
              <a:buChar char="•"/>
            </a:pPr>
            <a:r>
              <a:rPr lang="en-US" dirty="0" smtClean="0"/>
              <a:t>Solution: Make smaller </a:t>
            </a:r>
            <a:r>
              <a:rPr lang="en-US" i="1" dirty="0" smtClean="0"/>
              <a:t>groups </a:t>
            </a:r>
            <a:r>
              <a:rPr lang="en-US" dirty="0" smtClean="0"/>
              <a:t>where all APs in a single </a:t>
            </a:r>
            <a:r>
              <a:rPr lang="en-US" i="1" dirty="0" smtClean="0"/>
              <a:t>group </a:t>
            </a:r>
            <a:r>
              <a:rPr lang="en-US" dirty="0" smtClean="0"/>
              <a:t>can hear each other. </a:t>
            </a:r>
          </a:p>
          <a:p>
            <a:pPr marL="450776" indent="-285702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8305800" y="6172202"/>
            <a:ext cx="609600" cy="521208"/>
          </a:xfrm>
          <a:prstGeom prst="rect">
            <a:avLst/>
          </a:prstGeom>
        </p:spPr>
        <p:txBody>
          <a:bodyPr/>
          <a:lstStyle/>
          <a:p>
            <a:fld id="{8CB590C7-E110-4C9C-B3C4-42A1D1BB7BAA}" type="slidenum">
              <a:rPr lang="en-US" smtClean="0"/>
              <a:pPr/>
              <a:t>18</a:t>
            </a:fld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947988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2707"/>
    </mc:Choice>
    <mc:Fallback xmlns="">
      <p:transition spd="slow" advTm="3270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19</a:t>
            </a:fld>
            <a:endParaRPr lang="en-US"/>
          </a:p>
        </p:txBody>
      </p:sp>
      <p:pic>
        <p:nvPicPr>
          <p:cNvPr id="5" name="Content Placeholder 4" descr="wirelessaccesspoint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841111" y="3957032"/>
            <a:ext cx="349989" cy="287860"/>
          </a:xfrm>
          <a:prstGeom prst="rect">
            <a:avLst/>
          </a:prstGeom>
        </p:spPr>
      </p:pic>
      <p:pic>
        <p:nvPicPr>
          <p:cNvPr id="6" name="Content Placeholder 4" descr="wirelessaccesspoint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429002" y="3733800"/>
            <a:ext cx="349989" cy="287860"/>
          </a:xfrm>
          <a:prstGeom prst="rect">
            <a:avLst/>
          </a:prstGeom>
        </p:spPr>
      </p:pic>
      <p:pic>
        <p:nvPicPr>
          <p:cNvPr id="7" name="Content Placeholder 4" descr="wirelessaccesspoint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037467" y="4661310"/>
            <a:ext cx="349989" cy="287860"/>
          </a:xfrm>
          <a:prstGeom prst="rect">
            <a:avLst/>
          </a:prstGeom>
        </p:spPr>
      </p:pic>
      <p:pic>
        <p:nvPicPr>
          <p:cNvPr id="8" name="Content Placeholder 4" descr="wirelessaccesspoint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895601" y="4419600"/>
            <a:ext cx="349989" cy="287860"/>
          </a:xfrm>
          <a:prstGeom prst="rect">
            <a:avLst/>
          </a:prstGeom>
        </p:spPr>
      </p:pic>
      <p:pic>
        <p:nvPicPr>
          <p:cNvPr id="11" name="Content Placeholder 4" descr="wirelessaccesspoint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862473" y="3324281"/>
            <a:ext cx="349989" cy="287860"/>
          </a:xfrm>
          <a:prstGeom prst="rect">
            <a:avLst/>
          </a:prstGeom>
        </p:spPr>
      </p:pic>
      <p:pic>
        <p:nvPicPr>
          <p:cNvPr id="12" name="Content Placeholder 4" descr="wirelessaccesspoint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819401" y="3200400"/>
            <a:ext cx="349989" cy="287860"/>
          </a:xfrm>
          <a:prstGeom prst="rect">
            <a:avLst/>
          </a:prstGeom>
        </p:spPr>
      </p:pic>
      <p:pic>
        <p:nvPicPr>
          <p:cNvPr id="13" name="Content Placeholder 4" descr="wirelessaccesspoint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830284" y="2394178"/>
            <a:ext cx="349989" cy="287860"/>
          </a:xfrm>
          <a:prstGeom prst="rect">
            <a:avLst/>
          </a:prstGeom>
        </p:spPr>
      </p:pic>
      <p:pic>
        <p:nvPicPr>
          <p:cNvPr id="16" name="Content Placeholder 4" descr="wirelessaccesspoint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410201" y="2971800"/>
            <a:ext cx="349989" cy="287860"/>
          </a:xfrm>
          <a:prstGeom prst="rect">
            <a:avLst/>
          </a:prstGeom>
        </p:spPr>
      </p:pic>
      <p:pic>
        <p:nvPicPr>
          <p:cNvPr id="18" name="Content Placeholder 4" descr="wirelessaccesspoint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064544" y="2538108"/>
            <a:ext cx="349989" cy="287860"/>
          </a:xfrm>
          <a:prstGeom prst="rect">
            <a:avLst/>
          </a:prstGeom>
        </p:spPr>
      </p:pic>
      <p:pic>
        <p:nvPicPr>
          <p:cNvPr id="20" name="Content Placeholder 4" descr="wirelessaccesspoint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486402" y="2057400"/>
            <a:ext cx="349989" cy="287860"/>
          </a:xfrm>
          <a:prstGeom prst="rect">
            <a:avLst/>
          </a:prstGeom>
        </p:spPr>
      </p:pic>
      <p:pic>
        <p:nvPicPr>
          <p:cNvPr id="22" name="Content Placeholder 4" descr="wirelessaccesspoint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705601" y="2362200"/>
            <a:ext cx="349989" cy="287860"/>
          </a:xfrm>
          <a:prstGeom prst="rect">
            <a:avLst/>
          </a:prstGeom>
        </p:spPr>
      </p:pic>
      <p:sp>
        <p:nvSpPr>
          <p:cNvPr id="24" name="Oval 23"/>
          <p:cNvSpPr/>
          <p:nvPr/>
        </p:nvSpPr>
        <p:spPr>
          <a:xfrm>
            <a:off x="3026992" y="3632126"/>
            <a:ext cx="112484" cy="96129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4" tIns="45712" rIns="91424" bIns="45712" rtlCol="0" anchor="ctr"/>
          <a:lstStyle/>
          <a:p>
            <a:pPr algn="ctr"/>
            <a:endParaRPr lang="en-US" dirty="0"/>
          </a:p>
        </p:txBody>
      </p:sp>
      <p:sp>
        <p:nvSpPr>
          <p:cNvPr id="25" name="Oval 24"/>
          <p:cNvSpPr/>
          <p:nvPr/>
        </p:nvSpPr>
        <p:spPr>
          <a:xfrm>
            <a:off x="2738457" y="3120370"/>
            <a:ext cx="112484" cy="96129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4" tIns="45712" rIns="91424" bIns="45712" rtlCol="0" anchor="ctr"/>
          <a:lstStyle/>
          <a:p>
            <a:pPr algn="ctr"/>
            <a:endParaRPr lang="en-US" dirty="0"/>
          </a:p>
        </p:txBody>
      </p:sp>
      <p:sp>
        <p:nvSpPr>
          <p:cNvPr id="26" name="Oval 25"/>
          <p:cNvSpPr/>
          <p:nvPr/>
        </p:nvSpPr>
        <p:spPr>
          <a:xfrm>
            <a:off x="3753758" y="3649021"/>
            <a:ext cx="112484" cy="96129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4" tIns="45712" rIns="91424" bIns="45712" rtlCol="0" anchor="ctr"/>
          <a:lstStyle/>
          <a:p>
            <a:pPr algn="ctr"/>
            <a:endParaRPr lang="en-US" dirty="0"/>
          </a:p>
        </p:txBody>
      </p:sp>
      <p:sp>
        <p:nvSpPr>
          <p:cNvPr id="32" name="Oval 31"/>
          <p:cNvSpPr/>
          <p:nvPr/>
        </p:nvSpPr>
        <p:spPr>
          <a:xfrm>
            <a:off x="2133603" y="4038600"/>
            <a:ext cx="112484" cy="96129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4" tIns="45712" rIns="91424" bIns="45712" rtlCol="0" anchor="ctr"/>
          <a:lstStyle/>
          <a:p>
            <a:pPr algn="ctr"/>
            <a:endParaRPr lang="en-US" dirty="0"/>
          </a:p>
        </p:txBody>
      </p:sp>
      <p:sp>
        <p:nvSpPr>
          <p:cNvPr id="34" name="Oval 33"/>
          <p:cNvSpPr/>
          <p:nvPr/>
        </p:nvSpPr>
        <p:spPr>
          <a:xfrm>
            <a:off x="2667001" y="4419600"/>
            <a:ext cx="112484" cy="96129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4" tIns="45712" rIns="91424" bIns="45712" rtlCol="0" anchor="ctr"/>
          <a:lstStyle/>
          <a:p>
            <a:pPr algn="ctr"/>
            <a:endParaRPr lang="en-US" dirty="0"/>
          </a:p>
        </p:txBody>
      </p:sp>
      <p:sp>
        <p:nvSpPr>
          <p:cNvPr id="35" name="Oval 34"/>
          <p:cNvSpPr/>
          <p:nvPr/>
        </p:nvSpPr>
        <p:spPr>
          <a:xfrm>
            <a:off x="2387456" y="4491970"/>
            <a:ext cx="112484" cy="96129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4" tIns="45712" rIns="91424" bIns="45712" rtlCol="0" anchor="ctr"/>
          <a:lstStyle/>
          <a:p>
            <a:pPr algn="ctr"/>
            <a:endParaRPr lang="en-US" dirty="0"/>
          </a:p>
        </p:txBody>
      </p:sp>
      <p:sp>
        <p:nvSpPr>
          <p:cNvPr id="36" name="Oval 35"/>
          <p:cNvSpPr/>
          <p:nvPr/>
        </p:nvSpPr>
        <p:spPr>
          <a:xfrm>
            <a:off x="1397934" y="3408092"/>
            <a:ext cx="112484" cy="96129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4" tIns="45712" rIns="91424" bIns="45712" rtlCol="0" anchor="ctr"/>
          <a:lstStyle/>
          <a:p>
            <a:pPr algn="ctr"/>
            <a:endParaRPr lang="en-US" dirty="0"/>
          </a:p>
        </p:txBody>
      </p:sp>
      <p:sp>
        <p:nvSpPr>
          <p:cNvPr id="37" name="Oval 36"/>
          <p:cNvSpPr/>
          <p:nvPr/>
        </p:nvSpPr>
        <p:spPr>
          <a:xfrm>
            <a:off x="3775608" y="4565182"/>
            <a:ext cx="112484" cy="96129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4" tIns="45712" rIns="91424" bIns="45712" rtlCol="0" anchor="ctr"/>
          <a:lstStyle/>
          <a:p>
            <a:pPr algn="ctr"/>
            <a:endParaRPr lang="en-US" dirty="0"/>
          </a:p>
        </p:txBody>
      </p:sp>
      <p:sp>
        <p:nvSpPr>
          <p:cNvPr id="38" name="Oval 37"/>
          <p:cNvSpPr/>
          <p:nvPr/>
        </p:nvSpPr>
        <p:spPr>
          <a:xfrm>
            <a:off x="5165562" y="2223644"/>
            <a:ext cx="112484" cy="96129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4" tIns="45712" rIns="91424" bIns="45712" rtlCol="0" anchor="ctr"/>
          <a:lstStyle/>
          <a:p>
            <a:pPr algn="ctr"/>
            <a:endParaRPr lang="en-US" dirty="0"/>
          </a:p>
        </p:txBody>
      </p:sp>
      <p:sp>
        <p:nvSpPr>
          <p:cNvPr id="39" name="Oval 38"/>
          <p:cNvSpPr/>
          <p:nvPr/>
        </p:nvSpPr>
        <p:spPr>
          <a:xfrm>
            <a:off x="4877027" y="1711889"/>
            <a:ext cx="112484" cy="96129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4" tIns="45712" rIns="91424" bIns="45712" rtlCol="0" anchor="ctr"/>
          <a:lstStyle/>
          <a:p>
            <a:pPr algn="ctr"/>
            <a:endParaRPr lang="en-US" dirty="0"/>
          </a:p>
        </p:txBody>
      </p:sp>
      <p:sp>
        <p:nvSpPr>
          <p:cNvPr id="40" name="Oval 39"/>
          <p:cNvSpPr/>
          <p:nvPr/>
        </p:nvSpPr>
        <p:spPr>
          <a:xfrm>
            <a:off x="6064544" y="3344268"/>
            <a:ext cx="112484" cy="96129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4" tIns="45712" rIns="91424" bIns="45712" rtlCol="0" anchor="ctr"/>
          <a:lstStyle/>
          <a:p>
            <a:pPr algn="ctr"/>
            <a:endParaRPr lang="en-US" dirty="0"/>
          </a:p>
        </p:txBody>
      </p:sp>
      <p:sp>
        <p:nvSpPr>
          <p:cNvPr id="41" name="Oval 40"/>
          <p:cNvSpPr/>
          <p:nvPr/>
        </p:nvSpPr>
        <p:spPr>
          <a:xfrm>
            <a:off x="6584205" y="2010556"/>
            <a:ext cx="112484" cy="96129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4" tIns="45712" rIns="91424" bIns="45712" rtlCol="0" anchor="ctr"/>
          <a:lstStyle/>
          <a:p>
            <a:pPr algn="ctr"/>
            <a:endParaRPr lang="en-US" dirty="0"/>
          </a:p>
        </p:txBody>
      </p:sp>
      <p:sp>
        <p:nvSpPr>
          <p:cNvPr id="42" name="Oval 41"/>
          <p:cNvSpPr/>
          <p:nvPr/>
        </p:nvSpPr>
        <p:spPr>
          <a:xfrm>
            <a:off x="6759199" y="3408092"/>
            <a:ext cx="112484" cy="96129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4" tIns="45712" rIns="91424" bIns="45712" rtlCol="0" anchor="ctr"/>
          <a:lstStyle/>
          <a:p>
            <a:pPr algn="ctr"/>
            <a:endParaRPr lang="en-US" dirty="0"/>
          </a:p>
        </p:txBody>
      </p:sp>
      <p:sp>
        <p:nvSpPr>
          <p:cNvPr id="43" name="Oval 42"/>
          <p:cNvSpPr/>
          <p:nvPr/>
        </p:nvSpPr>
        <p:spPr>
          <a:xfrm>
            <a:off x="6400802" y="2971800"/>
            <a:ext cx="112484" cy="96129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4" tIns="45712" rIns="91424" bIns="45712" rtlCol="0" anchor="ctr"/>
          <a:lstStyle/>
          <a:p>
            <a:pPr algn="ctr"/>
            <a:endParaRPr lang="en-US" dirty="0"/>
          </a:p>
        </p:txBody>
      </p:sp>
      <p:sp>
        <p:nvSpPr>
          <p:cNvPr id="46" name="Title 1"/>
          <p:cNvSpPr>
            <a:spLocks noGrp="1"/>
          </p:cNvSpPr>
          <p:nvPr>
            <p:ph type="title"/>
          </p:nvPr>
        </p:nvSpPr>
        <p:spPr>
          <a:xfrm>
            <a:off x="457201" y="274638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Distributed System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255340" y="4007239"/>
            <a:ext cx="1332768" cy="369316"/>
          </a:xfrm>
          <a:prstGeom prst="rect">
            <a:avLst/>
          </a:prstGeom>
          <a:noFill/>
        </p:spPr>
        <p:txBody>
          <a:bodyPr wrap="none" lIns="91424" tIns="45712" rIns="91424" bIns="45712" rtlCol="0">
            <a:spAutoFit/>
          </a:bodyPr>
          <a:lstStyle/>
          <a:p>
            <a:r>
              <a:rPr lang="en-US" b="1" dirty="0" smtClean="0">
                <a:solidFill>
                  <a:srgbClr val="1BF35E"/>
                </a:solidFill>
              </a:rPr>
              <a:t>Group Head</a:t>
            </a:r>
            <a:endParaRPr lang="en-US" b="1" dirty="0">
              <a:solidFill>
                <a:srgbClr val="1BF35E"/>
              </a:solidFill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6414533" y="2851481"/>
            <a:ext cx="1332768" cy="369316"/>
          </a:xfrm>
          <a:prstGeom prst="rect">
            <a:avLst/>
          </a:prstGeom>
          <a:noFill/>
        </p:spPr>
        <p:txBody>
          <a:bodyPr wrap="none" lIns="91424" tIns="45712" rIns="91424" bIns="45712" rtlCol="0">
            <a:spAutoFit/>
          </a:bodyPr>
          <a:lstStyle/>
          <a:p>
            <a:r>
              <a:rPr lang="en-US" b="1" dirty="0" smtClean="0">
                <a:solidFill>
                  <a:srgbClr val="3218F6"/>
                </a:solidFill>
              </a:rPr>
              <a:t>Group Head</a:t>
            </a:r>
            <a:endParaRPr lang="en-US" b="1" dirty="0">
              <a:solidFill>
                <a:srgbClr val="3218F6"/>
              </a:solidFill>
            </a:endParaRPr>
          </a:p>
        </p:txBody>
      </p:sp>
      <p:sp>
        <p:nvSpPr>
          <p:cNvPr id="45" name="Content Placeholder 2"/>
          <p:cNvSpPr>
            <a:spLocks noGrp="1"/>
          </p:cNvSpPr>
          <p:nvPr>
            <p:ph idx="1"/>
          </p:nvPr>
        </p:nvSpPr>
        <p:spPr>
          <a:xfrm>
            <a:off x="457202" y="5334000"/>
            <a:ext cx="7696200" cy="1219200"/>
          </a:xfrm>
          <a:solidFill>
            <a:schemeClr val="bg1"/>
          </a:solidFill>
        </p:spPr>
        <p:txBody>
          <a:bodyPr>
            <a:noAutofit/>
          </a:bodyPr>
          <a:lstStyle/>
          <a:p>
            <a:r>
              <a:rPr lang="en-US" sz="2500" dirty="0"/>
              <a:t>Within a group, all APs can hear each other</a:t>
            </a:r>
          </a:p>
          <a:p>
            <a:r>
              <a:rPr lang="en-US" sz="2500" dirty="0"/>
              <a:t>When one group is communicating, neighboring groups remain silent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7067067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8675"/>
    </mc:Choice>
    <mc:Fallback xmlns="">
      <p:transition spd="slow" advTm="2867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9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1BF35E"/>
                                      </p:to>
                                    </p:animClr>
                                    <p:animClr clrSpc="rgb" dir="cw">
                                      <p:cBhvr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1BF35E"/>
                                      </p:to>
                                    </p:animClr>
                                    <p:set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9" dur="2000" fill="hold"/>
                                        <p:tgtEl>
                                          <p:spTgt spid="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20" presetID="19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218F6"/>
                                      </p:to>
                                    </p:animClr>
                                    <p:animClr clrSpc="rgb" dir="cw">
                                      <p:cBhvr>
                                        <p:cTn id="2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218F6"/>
                                      </p:to>
                                    </p:animClr>
                                    <p:set>
                                      <p:cBhvr>
                                        <p:cTn id="2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9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1BF35E"/>
                                      </p:to>
                                    </p:animClr>
                                    <p:animClr clrSpc="rgb" dir="cw">
                                      <p:cBhvr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1BF35E"/>
                                      </p:to>
                                    </p:animClr>
                                    <p:set>
                                      <p:cBhvr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9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1BF35E"/>
                                      </p:to>
                                    </p:animClr>
                                    <p:animClr clrSpc="rgb" dir="cw">
                                      <p:cBhvr>
                                        <p:cTn id="3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1BF35E"/>
                                      </p:to>
                                    </p:animClr>
                                    <p:set>
                                      <p:cBhvr>
                                        <p:cTn id="3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9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1BF35E"/>
                                      </p:to>
                                    </p:animClr>
                                    <p:animClr clrSpc="rgb" dir="cw">
                                      <p:cBhvr>
                                        <p:cTn id="3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1BF35E"/>
                                      </p:to>
                                    </p:animClr>
                                    <p:set>
                                      <p:cBhvr>
                                        <p:cTn id="4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9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1BF35E"/>
                                      </p:to>
                                    </p:animClr>
                                    <p:animClr clrSpc="rgb" dir="cw">
                                      <p:cBhvr>
                                        <p:cTn id="4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1BF35E"/>
                                      </p:to>
                                    </p:animClr>
                                    <p:set>
                                      <p:cBhvr>
                                        <p:cTn id="4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9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1BF35E"/>
                                      </p:to>
                                    </p:animClr>
                                    <p:animClr clrSpc="rgb" dir="cw">
                                      <p:cBhvr>
                                        <p:cTn id="4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1BF35E"/>
                                      </p:to>
                                    </p:animClr>
                                    <p:set>
                                      <p:cBhvr>
                                        <p:cTn id="5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1BF35E"/>
                                      </p:to>
                                    </p:animClr>
                                    <p:animClr clrSpc="rgb" dir="cw">
                                      <p:cBhvr>
                                        <p:cTn id="5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1BF35E"/>
                                      </p:to>
                                    </p:animClr>
                                    <p:set>
                                      <p:cBhvr>
                                        <p:cTn id="5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1BF35E"/>
                                      </p:to>
                                    </p:animClr>
                                    <p:animClr clrSpc="rgb" dir="cw">
                                      <p:cBhvr>
                                        <p:cTn id="5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1BF35E"/>
                                      </p:to>
                                    </p:animClr>
                                    <p:set>
                                      <p:cBhvr>
                                        <p:cTn id="6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1BF35E"/>
                                      </p:to>
                                    </p:animClr>
                                    <p:animClr clrSpc="rgb" dir="cw">
                                      <p:cBhvr>
                                        <p:cTn id="6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1BF35E"/>
                                      </p:to>
                                    </p:animClr>
                                    <p:set>
                                      <p:cBhvr>
                                        <p:cTn id="6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1BF35E"/>
                                      </p:to>
                                    </p:animClr>
                                    <p:animClr clrSpc="rgb" dir="cw">
                                      <p:cBhvr>
                                        <p:cTn id="6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1BF35E"/>
                                      </p:to>
                                    </p:animClr>
                                    <p:set>
                                      <p:cBhvr>
                                        <p:cTn id="7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1BF35E"/>
                                      </p:to>
                                    </p:animClr>
                                    <p:animClr clrSpc="rgb" dir="cw">
                                      <p:cBhvr>
                                        <p:cTn id="74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1BF35E"/>
                                      </p:to>
                                    </p:animClr>
                                    <p:set>
                                      <p:cBhvr>
                                        <p:cTn id="75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6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1BF35E"/>
                                      </p:to>
                                    </p:animClr>
                                    <p:animClr clrSpc="rgb" dir="cw">
                                      <p:cBhvr>
                                        <p:cTn id="7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1BF35E"/>
                                      </p:to>
                                    </p:animClr>
                                    <p:set>
                                      <p:cBhvr>
                                        <p:cTn id="8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1BF35E"/>
                                      </p:to>
                                    </p:animClr>
                                    <p:animClr clrSpc="rgb" dir="cw">
                                      <p:cBhvr>
                                        <p:cTn id="8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1BF35E"/>
                                      </p:to>
                                    </p:animClr>
                                    <p:set>
                                      <p:cBhvr>
                                        <p:cTn id="8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1BF35E"/>
                                      </p:to>
                                    </p:animClr>
                                    <p:animClr clrSpc="rgb" dir="cw">
                                      <p:cBhvr>
                                        <p:cTn id="89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1BF35E"/>
                                      </p:to>
                                    </p:animClr>
                                    <p:set>
                                      <p:cBhvr>
                                        <p:cTn id="90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1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9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9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218F6"/>
                                      </p:to>
                                    </p:animClr>
                                    <p:animClr clrSpc="rgb" dir="cw">
                                      <p:cBhvr>
                                        <p:cTn id="9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218F6"/>
                                      </p:to>
                                    </p:animClr>
                                    <p:set>
                                      <p:cBhvr>
                                        <p:cTn id="9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9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218F6"/>
                                      </p:to>
                                    </p:animClr>
                                    <p:animClr clrSpc="rgb" dir="cw">
                                      <p:cBhvr>
                                        <p:cTn id="10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218F6"/>
                                      </p:to>
                                    </p:animClr>
                                    <p:set>
                                      <p:cBhvr>
                                        <p:cTn id="10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19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218F6"/>
                                      </p:to>
                                    </p:animClr>
                                    <p:animClr clrSpc="rgb" dir="cw">
                                      <p:cBhvr>
                                        <p:cTn id="10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218F6"/>
                                      </p:to>
                                    </p:animClr>
                                    <p:set>
                                      <p:cBhvr>
                                        <p:cTn id="10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9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218F6"/>
                                      </p:to>
                                    </p:animClr>
                                    <p:animClr clrSpc="rgb" dir="cw">
                                      <p:cBhvr>
                                        <p:cTn id="11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218F6"/>
                                      </p:to>
                                    </p:animClr>
                                    <p:set>
                                      <p:cBhvr>
                                        <p:cTn id="11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5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218F6"/>
                                      </p:to>
                                    </p:animClr>
                                    <p:animClr clrSpc="rgb" dir="cw">
                                      <p:cBhvr>
                                        <p:cTn id="116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218F6"/>
                                      </p:to>
                                    </p:animClr>
                                    <p:set>
                                      <p:cBhvr>
                                        <p:cTn id="11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0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218F6"/>
                                      </p:to>
                                    </p:animClr>
                                    <p:animClr clrSpc="rgb" dir="cw">
                                      <p:cBhvr>
                                        <p:cTn id="121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218F6"/>
                                      </p:to>
                                    </p:animClr>
                                    <p:set>
                                      <p:cBhvr>
                                        <p:cTn id="122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3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4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5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218F6"/>
                                      </p:to>
                                    </p:animClr>
                                    <p:animClr clrSpc="rgb" dir="cw">
                                      <p:cBhvr>
                                        <p:cTn id="126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218F6"/>
                                      </p:to>
                                    </p:animClr>
                                    <p:set>
                                      <p:cBhvr>
                                        <p:cTn id="12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30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218F6"/>
                                      </p:to>
                                    </p:animClr>
                                    <p:animClr clrSpc="rgb" dir="cw">
                                      <p:cBhvr>
                                        <p:cTn id="131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218F6"/>
                                      </p:to>
                                    </p:animClr>
                                    <p:set>
                                      <p:cBhvr>
                                        <p:cTn id="132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3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4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35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218F6"/>
                                      </p:to>
                                    </p:animClr>
                                    <p:animClr clrSpc="rgb" dir="cw">
                                      <p:cBhvr>
                                        <p:cTn id="136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218F6"/>
                                      </p:to>
                                    </p:animClr>
                                    <p:set>
                                      <p:cBhvr>
                                        <p:cTn id="137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8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0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218F6"/>
                                      </p:to>
                                    </p:animClr>
                                    <p:animClr clrSpc="rgb" dir="cw">
                                      <p:cBhvr>
                                        <p:cTn id="141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218F6"/>
                                      </p:to>
                                    </p:animClr>
                                    <p:set>
                                      <p:cBhvr>
                                        <p:cTn id="14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5" grpId="0" animBg="1"/>
      <p:bldP spid="26" grpId="0" animBg="1"/>
      <p:bldP spid="32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2" grpId="0"/>
      <p:bldP spid="44" grpId="0"/>
      <p:bldP spid="45" grpId="0" build="p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04800"/>
            <a:ext cx="7467600" cy="6858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Changes in Uplink Traffic 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305800" y="6172202"/>
            <a:ext cx="609600" cy="521208"/>
          </a:xfrm>
          <a:prstGeom prst="rect">
            <a:avLst/>
          </a:prstGeom>
        </p:spPr>
        <p:txBody>
          <a:bodyPr/>
          <a:lstStyle/>
          <a:p>
            <a:fld id="{8CB590C7-E110-4C9C-B3C4-42A1D1BB7BAA}" type="slidenum">
              <a:rPr lang="en-US" smtClean="0"/>
              <a:pPr/>
              <a:t>2</a:t>
            </a:fld>
            <a:endParaRPr lang="en-US" dirty="0"/>
          </a:p>
        </p:txBody>
      </p:sp>
      <p:grpSp>
        <p:nvGrpSpPr>
          <p:cNvPr id="16" name="Group 15"/>
          <p:cNvGrpSpPr/>
          <p:nvPr/>
        </p:nvGrpSpPr>
        <p:grpSpPr>
          <a:xfrm>
            <a:off x="1600200" y="3939723"/>
            <a:ext cx="5778963" cy="2842079"/>
            <a:chOff x="1600200" y="3657600"/>
            <a:chExt cx="5778963" cy="2842079"/>
          </a:xfrm>
        </p:grpSpPr>
        <p:sp>
          <p:nvSpPr>
            <p:cNvPr id="6" name="Cloud 5"/>
            <p:cNvSpPr/>
            <p:nvPr/>
          </p:nvSpPr>
          <p:spPr>
            <a:xfrm>
              <a:off x="2590800" y="3657600"/>
              <a:ext cx="2008468" cy="937079"/>
            </a:xfrm>
            <a:prstGeom prst="cloud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 smtClean="0">
                  <a:solidFill>
                    <a:schemeClr val="bg1"/>
                  </a:solidFill>
                </a:rPr>
                <a:t>Cloud Computing</a:t>
              </a:r>
              <a:endParaRPr lang="en-US" b="1" dirty="0">
                <a:solidFill>
                  <a:schemeClr val="bg1"/>
                </a:solidFill>
              </a:endParaRPr>
            </a:p>
          </p:txBody>
        </p:sp>
        <p:sp>
          <p:nvSpPr>
            <p:cNvPr id="7" name="Cloud 6"/>
            <p:cNvSpPr/>
            <p:nvPr/>
          </p:nvSpPr>
          <p:spPr>
            <a:xfrm>
              <a:off x="4953000" y="3657600"/>
              <a:ext cx="1837003" cy="937079"/>
            </a:xfrm>
            <a:prstGeom prst="cloud">
              <a:avLst/>
            </a:prstGeom>
            <a:solidFill>
              <a:schemeClr val="bg2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 smtClean="0">
                  <a:solidFill>
                    <a:schemeClr val="bg1"/>
                  </a:solidFill>
                </a:rPr>
                <a:t>Online Gaming</a:t>
              </a:r>
              <a:endParaRPr lang="en-US" b="1" dirty="0">
                <a:solidFill>
                  <a:schemeClr val="bg1"/>
                </a:solidFill>
              </a:endParaRPr>
            </a:p>
          </p:txBody>
        </p:sp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91000" y="4495800"/>
              <a:ext cx="704925" cy="914400"/>
            </a:xfrm>
            <a:prstGeom prst="rect">
              <a:avLst/>
            </a:prstGeom>
          </p:spPr>
        </p:pic>
        <p:sp>
          <p:nvSpPr>
            <p:cNvPr id="9" name="Cloud 8"/>
            <p:cNvSpPr/>
            <p:nvPr/>
          </p:nvSpPr>
          <p:spPr>
            <a:xfrm>
              <a:off x="3276600" y="5562600"/>
              <a:ext cx="2050510" cy="937079"/>
            </a:xfrm>
            <a:prstGeom prst="cloud">
              <a:avLst/>
            </a:prstGeom>
            <a:solidFill>
              <a:schemeClr val="accent4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 smtClean="0">
                  <a:solidFill>
                    <a:schemeClr val="bg1"/>
                  </a:solidFill>
                </a:rPr>
                <a:t>Sensor Data Upload</a:t>
              </a:r>
              <a:endParaRPr lang="en-US" b="1" dirty="0">
                <a:solidFill>
                  <a:schemeClr val="bg1"/>
                </a:solidFill>
              </a:endParaRPr>
            </a:p>
          </p:txBody>
        </p:sp>
        <p:sp>
          <p:nvSpPr>
            <p:cNvPr id="10" name="Cloud 9"/>
            <p:cNvSpPr/>
            <p:nvPr/>
          </p:nvSpPr>
          <p:spPr>
            <a:xfrm>
              <a:off x="1600200" y="4724400"/>
              <a:ext cx="1837003" cy="937079"/>
            </a:xfrm>
            <a:prstGeom prst="cloud">
              <a:avLst/>
            </a:prstGeom>
            <a:solidFill>
              <a:schemeClr val="accent6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 smtClean="0">
                  <a:solidFill>
                    <a:schemeClr val="bg1"/>
                  </a:solidFill>
                </a:rPr>
                <a:t>Code Offloading</a:t>
              </a:r>
              <a:endParaRPr lang="en-US" b="1" dirty="0">
                <a:solidFill>
                  <a:schemeClr val="bg1"/>
                </a:solidFill>
              </a:endParaRPr>
            </a:p>
          </p:txBody>
        </p:sp>
        <p:sp>
          <p:nvSpPr>
            <p:cNvPr id="11" name="Cloud 10"/>
            <p:cNvSpPr/>
            <p:nvPr/>
          </p:nvSpPr>
          <p:spPr>
            <a:xfrm>
              <a:off x="5410200" y="4876800"/>
              <a:ext cx="1968963" cy="937079"/>
            </a:xfrm>
            <a:prstGeom prst="cloud">
              <a:avLst/>
            </a:prstGeom>
            <a:solidFill>
              <a:schemeClr val="accent1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 smtClean="0">
                  <a:solidFill>
                    <a:schemeClr val="bg1"/>
                  </a:solidFill>
                </a:rPr>
                <a:t>VoIP, </a:t>
              </a:r>
            </a:p>
            <a:p>
              <a:pPr algn="ctr"/>
              <a:r>
                <a:rPr lang="en-US" b="1" dirty="0" smtClean="0">
                  <a:solidFill>
                    <a:schemeClr val="bg1"/>
                  </a:solidFill>
                </a:rPr>
                <a:t>Video Chat</a:t>
              </a:r>
              <a:endParaRPr lang="en-US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14" name="Rounded Rectangle 13"/>
          <p:cNvSpPr/>
          <p:nvPr/>
        </p:nvSpPr>
        <p:spPr>
          <a:xfrm>
            <a:off x="687523" y="1447800"/>
            <a:ext cx="7923078" cy="1295400"/>
          </a:xfrm>
          <a:prstGeom prst="roundRect">
            <a:avLst/>
          </a:prstGeom>
          <a:effectLst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r>
              <a:rPr lang="en-US" sz="2900" dirty="0">
                <a:solidFill>
                  <a:schemeClr val="bg1"/>
                </a:solidFill>
              </a:rPr>
              <a:t> Traditionally, WLAN traffic: </a:t>
            </a:r>
          </a:p>
          <a:p>
            <a:pPr marL="1828498" lvl="3" indent="-457125">
              <a:buFont typeface="Arial" pitchFamily="34" charset="0"/>
              <a:buChar char="•"/>
            </a:pPr>
            <a:r>
              <a:rPr lang="en-US" sz="2900" dirty="0">
                <a:solidFill>
                  <a:schemeClr val="bg1"/>
                </a:solidFill>
              </a:rPr>
              <a:t>downlink heavy</a:t>
            </a:r>
          </a:p>
          <a:p>
            <a:pPr marL="1828498" lvl="3" indent="-457125">
              <a:buFont typeface="Arial" pitchFamily="34" charset="0"/>
              <a:buChar char="•"/>
            </a:pPr>
            <a:r>
              <a:rPr lang="en-US" sz="2900" dirty="0">
                <a:solidFill>
                  <a:schemeClr val="bg1"/>
                </a:solidFill>
              </a:rPr>
              <a:t>less attention to uplink traffic</a:t>
            </a:r>
            <a:endParaRPr lang="en-US" dirty="0"/>
          </a:p>
        </p:txBody>
      </p:sp>
      <p:sp>
        <p:nvSpPr>
          <p:cNvPr id="15" name="Rounded Rectangle 14"/>
          <p:cNvSpPr/>
          <p:nvPr/>
        </p:nvSpPr>
        <p:spPr>
          <a:xfrm>
            <a:off x="685802" y="2895600"/>
            <a:ext cx="7923078" cy="914400"/>
          </a:xfrm>
          <a:prstGeom prst="roundRect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r>
              <a:rPr lang="en-US" sz="2900" dirty="0"/>
              <a:t>Recently, </a:t>
            </a:r>
            <a:r>
              <a:rPr lang="en-US" sz="2900" dirty="0" smtClean="0"/>
              <a:t>uplink </a:t>
            </a:r>
            <a:r>
              <a:rPr lang="en-US" sz="2900" dirty="0"/>
              <a:t>traffic </a:t>
            </a:r>
            <a:r>
              <a:rPr lang="en-US" sz="2900" dirty="0" smtClean="0"/>
              <a:t>increased</a:t>
            </a:r>
            <a:r>
              <a:rPr lang="en-US" sz="2900" dirty="0"/>
              <a:t> rapidly</a:t>
            </a:r>
            <a:r>
              <a:rPr lang="en-US" sz="2900" dirty="0" smtClean="0"/>
              <a:t> </a:t>
            </a:r>
            <a:r>
              <a:rPr lang="en-US" sz="2900" dirty="0"/>
              <a:t>: </a:t>
            </a:r>
          </a:p>
          <a:p>
            <a:pPr marL="1828498" lvl="3" indent="-457125">
              <a:buFont typeface="Arial" pitchFamily="34" charset="0"/>
              <a:buChar char="•"/>
            </a:pPr>
            <a:r>
              <a:rPr lang="en-US" sz="2900" dirty="0"/>
              <a:t>mobile applications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351717048"/>
      </p:ext>
    </p:extLst>
  </p:cSld>
  <p:clrMapOvr>
    <a:masterClrMapping/>
  </p:clrMapOvr>
  <p:transition spd="slow" advTm="74023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Challenge 3/4 : Inconsistency in the AP density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Number of APs may be less than</a:t>
            </a:r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Solution: Appropriate MAC layer algorithm that restricts the number of participating clients</a:t>
            </a:r>
            <a:endParaRPr lang="en-US" dirty="0"/>
          </a:p>
        </p:txBody>
      </p:sp>
      <p:graphicFrame>
        <p:nvGraphicFramePr>
          <p:cNvPr id="31747" name="Object 3"/>
          <p:cNvGraphicFramePr>
            <a:graphicFrameLocks noChangeAspect="1"/>
          </p:cNvGraphicFramePr>
          <p:nvPr/>
        </p:nvGraphicFramePr>
        <p:xfrm>
          <a:off x="6450013" y="1981200"/>
          <a:ext cx="1662112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5980" name="Equation" r:id="rId4" imgW="761760" imgH="419040" progId="Equation.3">
                  <p:embed/>
                </p:oleObj>
              </mc:Choice>
              <mc:Fallback>
                <p:oleObj name="Equation" r:id="rId4" imgW="761760" imgH="419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50013" y="1981200"/>
                        <a:ext cx="1662112" cy="914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8305800" y="6172202"/>
            <a:ext cx="609600" cy="521208"/>
          </a:xfrm>
          <a:prstGeom prst="rect">
            <a:avLst/>
          </a:prstGeom>
        </p:spPr>
        <p:txBody>
          <a:bodyPr/>
          <a:lstStyle/>
          <a:p>
            <a:fld id="{8CB590C7-E110-4C9C-B3C4-42A1D1BB7BAA}" type="slidenum">
              <a:rPr lang="en-US" smtClean="0"/>
              <a:pPr/>
              <a:t>20</a:t>
            </a:fld>
            <a:endParaRPr lang="en-US" dirty="0"/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14465776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7610"/>
    </mc:Choice>
    <mc:Fallback xmlns="">
      <p:transition spd="slow" advTm="2761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1150252" y="2259568"/>
            <a:ext cx="785760" cy="369316"/>
          </a:xfrm>
          <a:prstGeom prst="rect">
            <a:avLst/>
          </a:prstGeom>
          <a:noFill/>
        </p:spPr>
        <p:txBody>
          <a:bodyPr wrap="none" lIns="91424" tIns="45712" rIns="91424" bIns="45712" rtlCol="0">
            <a:spAutoFit/>
          </a:bodyPr>
          <a:lstStyle/>
          <a:p>
            <a:r>
              <a:rPr lang="en-US" dirty="0" smtClean="0"/>
              <a:t>Uplink</a:t>
            </a:r>
            <a:endParaRPr lang="en-US" dirty="0"/>
          </a:p>
        </p:txBody>
      </p:sp>
      <p:sp>
        <p:nvSpPr>
          <p:cNvPr id="27" name="TextBox 26"/>
          <p:cNvSpPr txBox="1"/>
          <p:nvPr/>
        </p:nvSpPr>
        <p:spPr>
          <a:xfrm>
            <a:off x="259645" y="5193268"/>
            <a:ext cx="609600" cy="369316"/>
          </a:xfrm>
          <a:prstGeom prst="rect">
            <a:avLst/>
          </a:prstGeom>
          <a:noFill/>
        </p:spPr>
        <p:txBody>
          <a:bodyPr wrap="square" lIns="91424" tIns="45712" rIns="91424" bIns="45712" rtlCol="0">
            <a:spAutoFit/>
          </a:bodyPr>
          <a:lstStyle/>
          <a:p>
            <a:r>
              <a:rPr lang="en-US" dirty="0" smtClean="0"/>
              <a:t>Poll</a:t>
            </a:r>
            <a:endParaRPr lang="en-US" baseline="-25000" dirty="0"/>
          </a:p>
        </p:txBody>
      </p:sp>
      <p:sp>
        <p:nvSpPr>
          <p:cNvPr id="65" name="Rectangle 64"/>
          <p:cNvSpPr/>
          <p:nvPr/>
        </p:nvSpPr>
        <p:spPr>
          <a:xfrm>
            <a:off x="448529" y="4355068"/>
            <a:ext cx="45719" cy="490648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4" tIns="45712" rIns="91424" bIns="45712" rtlCol="0" anchor="ctr"/>
          <a:lstStyle/>
          <a:p>
            <a:pPr algn="ctr"/>
            <a:endParaRPr lang="en-US"/>
          </a:p>
        </p:txBody>
      </p:sp>
      <p:cxnSp>
        <p:nvCxnSpPr>
          <p:cNvPr id="101" name="Straight Arrow Connector 100"/>
          <p:cNvCxnSpPr>
            <a:stCxn id="27" idx="0"/>
            <a:endCxn id="65" idx="2"/>
          </p:cNvCxnSpPr>
          <p:nvPr/>
        </p:nvCxnSpPr>
        <p:spPr>
          <a:xfrm flipH="1" flipV="1">
            <a:off x="471389" y="4845716"/>
            <a:ext cx="93056" cy="347552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7" name="Straight Arrow Connector 126"/>
          <p:cNvCxnSpPr/>
          <p:nvPr/>
        </p:nvCxnSpPr>
        <p:spPr>
          <a:xfrm flipV="1">
            <a:off x="324925" y="4812268"/>
            <a:ext cx="7859520" cy="33448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Group 1"/>
          <p:cNvGrpSpPr/>
          <p:nvPr/>
        </p:nvGrpSpPr>
        <p:grpSpPr>
          <a:xfrm rot="16200000">
            <a:off x="620438" y="4405095"/>
            <a:ext cx="426057" cy="365760"/>
            <a:chOff x="293880" y="3526980"/>
            <a:chExt cx="521208" cy="365760"/>
          </a:xfrm>
        </p:grpSpPr>
        <p:sp>
          <p:nvSpPr>
            <p:cNvPr id="47" name="Rectangle 46"/>
            <p:cNvSpPr/>
            <p:nvPr/>
          </p:nvSpPr>
          <p:spPr>
            <a:xfrm>
              <a:off x="293880" y="3526980"/>
              <a:ext cx="64008" cy="362202"/>
            </a:xfrm>
            <a:prstGeom prst="rect">
              <a:avLst/>
            </a:prstGeom>
            <a:solidFill>
              <a:srgbClr val="F979F0"/>
            </a:solidFill>
            <a:ln>
              <a:solidFill>
                <a:srgbClr val="F979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Rectangle 47"/>
            <p:cNvSpPr/>
            <p:nvPr/>
          </p:nvSpPr>
          <p:spPr>
            <a:xfrm>
              <a:off x="446280" y="3526980"/>
              <a:ext cx="64008" cy="362202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Rectangle 48"/>
            <p:cNvSpPr/>
            <p:nvPr/>
          </p:nvSpPr>
          <p:spPr>
            <a:xfrm>
              <a:off x="598680" y="3526980"/>
              <a:ext cx="73152" cy="362202"/>
            </a:xfrm>
            <a:prstGeom prst="rect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Rectangle 49"/>
            <p:cNvSpPr/>
            <p:nvPr/>
          </p:nvSpPr>
          <p:spPr>
            <a:xfrm>
              <a:off x="751080" y="3526980"/>
              <a:ext cx="64008" cy="365760"/>
            </a:xfrm>
            <a:prstGeom prst="rect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1" name="Rectangle 50"/>
          <p:cNvSpPr/>
          <p:nvPr/>
        </p:nvSpPr>
        <p:spPr>
          <a:xfrm>
            <a:off x="1163124" y="4355068"/>
            <a:ext cx="163320" cy="491172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4" tIns="45712" rIns="91424" bIns="45712" rtlCol="0" anchor="ctr"/>
          <a:lstStyle/>
          <a:p>
            <a:pPr algn="ctr"/>
            <a:endParaRPr lang="en-US"/>
          </a:p>
        </p:txBody>
      </p:sp>
      <p:sp>
        <p:nvSpPr>
          <p:cNvPr id="53" name="TextBox 52"/>
          <p:cNvSpPr txBox="1"/>
          <p:nvPr/>
        </p:nvSpPr>
        <p:spPr>
          <a:xfrm>
            <a:off x="1010725" y="5215050"/>
            <a:ext cx="1219200" cy="646315"/>
          </a:xfrm>
          <a:prstGeom prst="rect">
            <a:avLst/>
          </a:prstGeom>
          <a:noFill/>
        </p:spPr>
        <p:txBody>
          <a:bodyPr wrap="square" lIns="91424" tIns="45712" rIns="91424" bIns="45712" rtlCol="0">
            <a:spAutoFit/>
          </a:bodyPr>
          <a:lstStyle/>
          <a:p>
            <a:r>
              <a:rPr lang="en-US" dirty="0" smtClean="0"/>
              <a:t>Approve A, B and C</a:t>
            </a:r>
            <a:endParaRPr lang="en-US" baseline="-25000" dirty="0"/>
          </a:p>
        </p:txBody>
      </p:sp>
      <p:cxnSp>
        <p:nvCxnSpPr>
          <p:cNvPr id="54" name="Straight Arrow Connector 53"/>
          <p:cNvCxnSpPr>
            <a:endCxn id="51" idx="2"/>
          </p:cNvCxnSpPr>
          <p:nvPr/>
        </p:nvCxnSpPr>
        <p:spPr>
          <a:xfrm flipV="1">
            <a:off x="1239324" y="4846240"/>
            <a:ext cx="5460" cy="292608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3" name="Left Brace 72"/>
          <p:cNvSpPr/>
          <p:nvPr/>
        </p:nvSpPr>
        <p:spPr>
          <a:xfrm rot="5400000">
            <a:off x="1372165" y="1677991"/>
            <a:ext cx="365760" cy="2286000"/>
          </a:xfrm>
          <a:prstGeom prst="leftBrac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91424" tIns="45712" rIns="91424" bIns="45712" rtlCol="0" anchor="ctr"/>
          <a:lstStyle/>
          <a:p>
            <a:pPr algn="ctr"/>
            <a:endParaRPr lang="en-US"/>
          </a:p>
        </p:txBody>
      </p:sp>
      <p:sp>
        <p:nvSpPr>
          <p:cNvPr id="90" name="Left Brace 89"/>
          <p:cNvSpPr/>
          <p:nvPr/>
        </p:nvSpPr>
        <p:spPr>
          <a:xfrm rot="5400000">
            <a:off x="3031842" y="2363791"/>
            <a:ext cx="365760" cy="914400"/>
          </a:xfrm>
          <a:prstGeom prst="leftBrac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91424" tIns="45712" rIns="91424" bIns="45712" rtlCol="0" anchor="ctr"/>
          <a:lstStyle/>
          <a:p>
            <a:pPr algn="ctr"/>
            <a:endParaRPr lang="en-US"/>
          </a:p>
        </p:txBody>
      </p:sp>
      <p:sp>
        <p:nvSpPr>
          <p:cNvPr id="93" name="TextBox 92"/>
          <p:cNvSpPr txBox="1"/>
          <p:nvPr/>
        </p:nvSpPr>
        <p:spPr>
          <a:xfrm>
            <a:off x="2224121" y="1459468"/>
            <a:ext cx="2057400" cy="923314"/>
          </a:xfrm>
          <a:prstGeom prst="rect">
            <a:avLst/>
          </a:prstGeom>
          <a:noFill/>
        </p:spPr>
        <p:txBody>
          <a:bodyPr wrap="square" lIns="91424" tIns="45712" rIns="91424" bIns="45712" rtlCol="0">
            <a:spAutoFit/>
          </a:bodyPr>
          <a:lstStyle/>
          <a:p>
            <a:r>
              <a:rPr lang="en-US" dirty="0" smtClean="0"/>
              <a:t>Keep Silent –  Allow neighboring groups to transmit</a:t>
            </a:r>
            <a:endParaRPr lang="en-US" dirty="0"/>
          </a:p>
        </p:txBody>
      </p:sp>
      <p:sp>
        <p:nvSpPr>
          <p:cNvPr id="94" name="Left Brace 93"/>
          <p:cNvSpPr/>
          <p:nvPr/>
        </p:nvSpPr>
        <p:spPr>
          <a:xfrm rot="5400000">
            <a:off x="5639364" y="2363791"/>
            <a:ext cx="365760" cy="914400"/>
          </a:xfrm>
          <a:prstGeom prst="leftBrac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91424" tIns="45712" rIns="91424" bIns="45712" rtlCol="0" anchor="ctr"/>
          <a:lstStyle/>
          <a:p>
            <a:pPr algn="ctr"/>
            <a:endParaRPr lang="en-US"/>
          </a:p>
        </p:txBody>
      </p:sp>
      <p:sp>
        <p:nvSpPr>
          <p:cNvPr id="95" name="TextBox 94"/>
          <p:cNvSpPr txBox="1"/>
          <p:nvPr/>
        </p:nvSpPr>
        <p:spPr>
          <a:xfrm>
            <a:off x="5288846" y="2259568"/>
            <a:ext cx="1066991" cy="369316"/>
          </a:xfrm>
          <a:prstGeom prst="rect">
            <a:avLst/>
          </a:prstGeom>
          <a:noFill/>
        </p:spPr>
        <p:txBody>
          <a:bodyPr wrap="none" lIns="91424" tIns="45712" rIns="91424" bIns="45712" rtlCol="0">
            <a:spAutoFit/>
          </a:bodyPr>
          <a:lstStyle/>
          <a:p>
            <a:r>
              <a:rPr lang="en-US" dirty="0" smtClean="0"/>
              <a:t>Downlink</a:t>
            </a:r>
            <a:endParaRPr lang="en-US" dirty="0"/>
          </a:p>
        </p:txBody>
      </p:sp>
      <p:sp>
        <p:nvSpPr>
          <p:cNvPr id="99" name="Left Brace 98"/>
          <p:cNvSpPr/>
          <p:nvPr/>
        </p:nvSpPr>
        <p:spPr>
          <a:xfrm rot="5400000">
            <a:off x="6629965" y="2363791"/>
            <a:ext cx="365760" cy="914400"/>
          </a:xfrm>
          <a:prstGeom prst="leftBrac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91424" tIns="45712" rIns="91424" bIns="45712" rtlCol="0" anchor="ctr"/>
          <a:lstStyle/>
          <a:p>
            <a:pPr algn="ctr"/>
            <a:endParaRPr lang="en-US"/>
          </a:p>
        </p:txBody>
      </p:sp>
      <p:sp>
        <p:nvSpPr>
          <p:cNvPr id="100" name="TextBox 99"/>
          <p:cNvSpPr txBox="1"/>
          <p:nvPr/>
        </p:nvSpPr>
        <p:spPr>
          <a:xfrm>
            <a:off x="6431844" y="2259568"/>
            <a:ext cx="1143000" cy="369316"/>
          </a:xfrm>
          <a:prstGeom prst="rect">
            <a:avLst/>
          </a:prstGeom>
          <a:noFill/>
        </p:spPr>
        <p:txBody>
          <a:bodyPr wrap="square" lIns="91424" tIns="45712" rIns="91424" bIns="45712" rtlCol="0">
            <a:spAutoFit/>
          </a:bodyPr>
          <a:lstStyle/>
          <a:p>
            <a:r>
              <a:rPr lang="en-US" dirty="0" smtClean="0"/>
              <a:t>Uplink</a:t>
            </a:r>
            <a:endParaRPr lang="en-US" dirty="0"/>
          </a:p>
        </p:txBody>
      </p:sp>
      <p:sp>
        <p:nvSpPr>
          <p:cNvPr id="104" name="TextBox 103"/>
          <p:cNvSpPr txBox="1"/>
          <p:nvPr/>
        </p:nvSpPr>
        <p:spPr>
          <a:xfrm>
            <a:off x="2926647" y="4126468"/>
            <a:ext cx="588590" cy="369316"/>
          </a:xfrm>
          <a:prstGeom prst="rect">
            <a:avLst/>
          </a:prstGeom>
          <a:noFill/>
        </p:spPr>
        <p:txBody>
          <a:bodyPr wrap="none" lIns="91424" tIns="45712" rIns="91424" bIns="45712" rtlCol="0">
            <a:spAutoFit/>
          </a:bodyPr>
          <a:lstStyle/>
          <a:p>
            <a:r>
              <a:rPr lang="en-US" dirty="0" smtClean="0"/>
              <a:t>.......</a:t>
            </a:r>
            <a:endParaRPr lang="en-US" dirty="0"/>
          </a:p>
        </p:txBody>
      </p:sp>
      <p:sp>
        <p:nvSpPr>
          <p:cNvPr id="106" name="TextBox 105"/>
          <p:cNvSpPr txBox="1"/>
          <p:nvPr/>
        </p:nvSpPr>
        <p:spPr>
          <a:xfrm>
            <a:off x="5593646" y="4126468"/>
            <a:ext cx="588590" cy="369316"/>
          </a:xfrm>
          <a:prstGeom prst="rect">
            <a:avLst/>
          </a:prstGeom>
          <a:noFill/>
        </p:spPr>
        <p:txBody>
          <a:bodyPr wrap="none" lIns="91424" tIns="45712" rIns="91424" bIns="45712" rtlCol="0">
            <a:spAutoFit/>
          </a:bodyPr>
          <a:lstStyle/>
          <a:p>
            <a:r>
              <a:rPr lang="en-US" dirty="0" smtClean="0"/>
              <a:t>.......</a:t>
            </a:r>
            <a:endParaRPr lang="en-US" dirty="0"/>
          </a:p>
        </p:txBody>
      </p:sp>
      <p:sp>
        <p:nvSpPr>
          <p:cNvPr id="107" name="TextBox 106"/>
          <p:cNvSpPr txBox="1"/>
          <p:nvPr/>
        </p:nvSpPr>
        <p:spPr>
          <a:xfrm>
            <a:off x="6584247" y="4126468"/>
            <a:ext cx="588590" cy="369316"/>
          </a:xfrm>
          <a:prstGeom prst="rect">
            <a:avLst/>
          </a:prstGeom>
          <a:noFill/>
        </p:spPr>
        <p:txBody>
          <a:bodyPr wrap="none" lIns="91424" tIns="45712" rIns="91424" bIns="45712" rtlCol="0">
            <a:spAutoFit/>
          </a:bodyPr>
          <a:lstStyle/>
          <a:p>
            <a:r>
              <a:rPr lang="en-US" dirty="0" smtClean="0"/>
              <a:t>.......</a:t>
            </a:r>
            <a:endParaRPr lang="en-US" dirty="0"/>
          </a:p>
        </p:txBody>
      </p:sp>
      <p:sp>
        <p:nvSpPr>
          <p:cNvPr id="109" name="TextBox 108"/>
          <p:cNvSpPr txBox="1"/>
          <p:nvPr/>
        </p:nvSpPr>
        <p:spPr>
          <a:xfrm>
            <a:off x="7270044" y="4964669"/>
            <a:ext cx="838200" cy="477038"/>
          </a:xfrm>
          <a:prstGeom prst="rect">
            <a:avLst/>
          </a:prstGeom>
          <a:noFill/>
        </p:spPr>
        <p:txBody>
          <a:bodyPr wrap="square" lIns="91424" tIns="45712" rIns="91424" bIns="45712" rtlCol="0">
            <a:spAutoFit/>
          </a:bodyPr>
          <a:lstStyle/>
          <a:p>
            <a:r>
              <a:rPr lang="en-US" sz="2500" dirty="0"/>
              <a:t>Time</a:t>
            </a:r>
            <a:endParaRPr lang="en-US" sz="2500" baseline="-25000" dirty="0"/>
          </a:p>
        </p:txBody>
      </p:sp>
      <p:sp>
        <p:nvSpPr>
          <p:cNvPr id="40" name="TextBox 39"/>
          <p:cNvSpPr txBox="1"/>
          <p:nvPr/>
        </p:nvSpPr>
        <p:spPr>
          <a:xfrm>
            <a:off x="488244" y="5955268"/>
            <a:ext cx="2971800" cy="369316"/>
          </a:xfrm>
          <a:prstGeom prst="rect">
            <a:avLst/>
          </a:prstGeom>
          <a:noFill/>
        </p:spPr>
        <p:txBody>
          <a:bodyPr wrap="square" lIns="91424" tIns="45712" rIns="91424" bIns="45712" rtlCol="0">
            <a:spAutoFit/>
          </a:bodyPr>
          <a:lstStyle/>
          <a:p>
            <a:r>
              <a:rPr lang="en-US" dirty="0" smtClean="0"/>
              <a:t>Notification Period</a:t>
            </a:r>
            <a:endParaRPr lang="en-US" baseline="-25000" dirty="0"/>
          </a:p>
        </p:txBody>
      </p:sp>
      <p:cxnSp>
        <p:nvCxnSpPr>
          <p:cNvPr id="41" name="Straight Arrow Connector 40"/>
          <p:cNvCxnSpPr/>
          <p:nvPr/>
        </p:nvCxnSpPr>
        <p:spPr>
          <a:xfrm flipH="1" flipV="1">
            <a:off x="869245" y="4964668"/>
            <a:ext cx="228600" cy="990600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35"/>
          <p:cNvSpPr txBox="1"/>
          <p:nvPr/>
        </p:nvSpPr>
        <p:spPr>
          <a:xfrm>
            <a:off x="1478844" y="3440668"/>
            <a:ext cx="1219200" cy="369316"/>
          </a:xfrm>
          <a:prstGeom prst="rect">
            <a:avLst/>
          </a:prstGeom>
          <a:noFill/>
        </p:spPr>
        <p:txBody>
          <a:bodyPr wrap="square" lIns="91424" tIns="45712" rIns="91424" bIns="45712" rtlCol="0">
            <a:spAutoFit/>
          </a:bodyPr>
          <a:lstStyle/>
          <a:p>
            <a:r>
              <a:rPr lang="en-US" dirty="0" smtClean="0"/>
              <a:t>Time Slot 1</a:t>
            </a:r>
            <a:endParaRPr lang="en-US" dirty="0"/>
          </a:p>
        </p:txBody>
      </p:sp>
      <p:sp>
        <p:nvSpPr>
          <p:cNvPr id="37" name="Left Brace 36"/>
          <p:cNvSpPr/>
          <p:nvPr/>
        </p:nvSpPr>
        <p:spPr>
          <a:xfrm rot="5400000">
            <a:off x="1783644" y="3212069"/>
            <a:ext cx="304800" cy="1524000"/>
          </a:xfrm>
          <a:prstGeom prst="leftBrac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91424" tIns="45712" rIns="91424" bIns="45712" rtlCol="0" anchor="ctr"/>
          <a:lstStyle/>
          <a:p>
            <a:pPr algn="ctr"/>
            <a:endParaRPr lang="en-US"/>
          </a:p>
        </p:txBody>
      </p:sp>
      <p:sp>
        <p:nvSpPr>
          <p:cNvPr id="42" name="TextBox 41"/>
          <p:cNvSpPr txBox="1"/>
          <p:nvPr/>
        </p:nvSpPr>
        <p:spPr>
          <a:xfrm>
            <a:off x="4145846" y="3440668"/>
            <a:ext cx="1219200" cy="369316"/>
          </a:xfrm>
          <a:prstGeom prst="rect">
            <a:avLst/>
          </a:prstGeom>
          <a:noFill/>
        </p:spPr>
        <p:txBody>
          <a:bodyPr wrap="square" lIns="91424" tIns="45712" rIns="91424" bIns="45712" rtlCol="0">
            <a:spAutoFit/>
          </a:bodyPr>
          <a:lstStyle/>
          <a:p>
            <a:r>
              <a:rPr lang="en-US" dirty="0" smtClean="0"/>
              <a:t>Time Slot 2</a:t>
            </a:r>
            <a:endParaRPr lang="en-US" dirty="0"/>
          </a:p>
        </p:txBody>
      </p:sp>
      <p:sp>
        <p:nvSpPr>
          <p:cNvPr id="43" name="Left Brace 42"/>
          <p:cNvSpPr/>
          <p:nvPr/>
        </p:nvSpPr>
        <p:spPr>
          <a:xfrm rot="5400000">
            <a:off x="4450644" y="3212069"/>
            <a:ext cx="304800" cy="1524000"/>
          </a:xfrm>
          <a:prstGeom prst="leftBrac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91424" tIns="45712" rIns="91424" bIns="45712" rtlCol="0" anchor="ctr"/>
          <a:lstStyle/>
          <a:p>
            <a:pPr algn="ctr"/>
            <a:endParaRPr lang="en-US"/>
          </a:p>
        </p:txBody>
      </p:sp>
      <p:cxnSp>
        <p:nvCxnSpPr>
          <p:cNvPr id="34" name="Straight Arrow Connector 33"/>
          <p:cNvCxnSpPr>
            <a:stCxn id="93" idx="2"/>
          </p:cNvCxnSpPr>
          <p:nvPr/>
        </p:nvCxnSpPr>
        <p:spPr>
          <a:xfrm flipH="1">
            <a:off x="3214727" y="2382782"/>
            <a:ext cx="38094" cy="219686"/>
          </a:xfrm>
          <a:prstGeom prst="straightConnector1">
            <a:avLst/>
          </a:prstGeom>
          <a:ln w="158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34"/>
          <p:cNvSpPr txBox="1"/>
          <p:nvPr/>
        </p:nvSpPr>
        <p:spPr>
          <a:xfrm>
            <a:off x="4069646" y="2259568"/>
            <a:ext cx="828663" cy="369316"/>
          </a:xfrm>
          <a:prstGeom prst="rect">
            <a:avLst/>
          </a:prstGeom>
          <a:noFill/>
        </p:spPr>
        <p:txBody>
          <a:bodyPr wrap="square" lIns="91424" tIns="45712" rIns="91424" bIns="45712" rtlCol="0">
            <a:spAutoFit/>
          </a:bodyPr>
          <a:lstStyle/>
          <a:p>
            <a:r>
              <a:rPr lang="en-US" dirty="0" smtClean="0"/>
              <a:t>Uplink</a:t>
            </a:r>
            <a:endParaRPr lang="en-US" dirty="0"/>
          </a:p>
        </p:txBody>
      </p:sp>
      <p:sp>
        <p:nvSpPr>
          <p:cNvPr id="38" name="Left Brace 37"/>
          <p:cNvSpPr/>
          <p:nvPr/>
        </p:nvSpPr>
        <p:spPr>
          <a:xfrm rot="5400000">
            <a:off x="4343965" y="2058992"/>
            <a:ext cx="365760" cy="1524000"/>
          </a:xfrm>
          <a:prstGeom prst="leftBrac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91424" tIns="45712" rIns="91424" bIns="45712" rtlCol="0" anchor="ctr"/>
          <a:lstStyle/>
          <a:p>
            <a:pPr algn="ctr"/>
            <a:endParaRPr lang="en-US"/>
          </a:p>
        </p:txBody>
      </p:sp>
      <p:sp>
        <p:nvSpPr>
          <p:cNvPr id="45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MAC Timeline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3810000" y="5334002"/>
            <a:ext cx="3937584" cy="861758"/>
          </a:xfrm>
          <a:prstGeom prst="rect">
            <a:avLst/>
          </a:prstGeom>
          <a:noFill/>
        </p:spPr>
        <p:txBody>
          <a:bodyPr wrap="none" lIns="91424" tIns="45712" rIns="91424" bIns="45712" rtlCol="0">
            <a:spAutoFit/>
          </a:bodyPr>
          <a:lstStyle/>
          <a:p>
            <a:r>
              <a:rPr lang="en-US" sz="2500" dirty="0"/>
              <a:t>Compute pre-coding vectors </a:t>
            </a:r>
          </a:p>
          <a:p>
            <a:r>
              <a:rPr lang="en-US" sz="2500" dirty="0"/>
              <a:t>in the background</a:t>
            </a:r>
          </a:p>
        </p:txBody>
      </p:sp>
      <p:cxnSp>
        <p:nvCxnSpPr>
          <p:cNvPr id="55" name="Straight Arrow Connector 54"/>
          <p:cNvCxnSpPr/>
          <p:nvPr/>
        </p:nvCxnSpPr>
        <p:spPr>
          <a:xfrm rot="10800000">
            <a:off x="3429000" y="4648200"/>
            <a:ext cx="762000" cy="685800"/>
          </a:xfrm>
          <a:prstGeom prst="straightConnector1">
            <a:avLst/>
          </a:prstGeom>
          <a:ln w="158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Left Brace 55"/>
          <p:cNvSpPr/>
          <p:nvPr/>
        </p:nvSpPr>
        <p:spPr>
          <a:xfrm rot="5400000" flipH="1">
            <a:off x="2971800" y="4267201"/>
            <a:ext cx="457200" cy="762000"/>
          </a:xfrm>
          <a:prstGeom prst="leftBrac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91424" tIns="45712" rIns="91424" bIns="45712" rtlCol="0" anchor="ctr"/>
          <a:lstStyle/>
          <a:p>
            <a:pPr algn="ctr"/>
            <a:endParaRPr lang="en-US"/>
          </a:p>
        </p:txBody>
      </p:sp>
      <p:sp>
        <p:nvSpPr>
          <p:cNvPr id="57" name="Slide Number Placeholder 5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A10271-277B-40C8-9891-DAB20267215B}" type="slidenum">
              <a:rPr lang="en-US" smtClean="0"/>
              <a:pPr/>
              <a:t>21</a:t>
            </a:fld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8929076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7931"/>
    </mc:Choice>
    <mc:Fallback xmlns="">
      <p:transition spd="slow" advTm="6793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27" grpId="0"/>
      <p:bldP spid="65" grpId="0" animBg="1"/>
      <p:bldP spid="51" grpId="0" animBg="1"/>
      <p:bldP spid="53" grpId="0"/>
      <p:bldP spid="73" grpId="0" animBg="1"/>
      <p:bldP spid="90" grpId="0" animBg="1"/>
      <p:bldP spid="93" grpId="0"/>
      <p:bldP spid="94" grpId="0" animBg="1"/>
      <p:bldP spid="95" grpId="0"/>
      <p:bldP spid="99" grpId="0" animBg="1"/>
      <p:bldP spid="100" grpId="0"/>
      <p:bldP spid="104" grpId="0"/>
      <p:bldP spid="106" grpId="0"/>
      <p:bldP spid="107" grpId="0"/>
      <p:bldP spid="40" grpId="0"/>
      <p:bldP spid="36" grpId="0"/>
      <p:bldP spid="37" grpId="0" animBg="1"/>
      <p:bldP spid="42" grpId="0"/>
      <p:bldP spid="43" grpId="0" animBg="1"/>
      <p:bldP spid="35" grpId="0"/>
      <p:bldP spid="38" grpId="0" animBg="1"/>
      <p:bldP spid="46" grpId="0"/>
      <p:bldP spid="56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6"/>
          <p:cNvGrpSpPr/>
          <p:nvPr/>
        </p:nvGrpSpPr>
        <p:grpSpPr>
          <a:xfrm>
            <a:off x="1401937" y="5903949"/>
            <a:ext cx="596173" cy="801648"/>
            <a:chOff x="3027229" y="3825359"/>
            <a:chExt cx="596173" cy="801648"/>
          </a:xfrm>
        </p:grpSpPr>
        <p:pic>
          <p:nvPicPr>
            <p:cNvPr id="14" name="Picture 6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148158" y="3825359"/>
              <a:ext cx="297164" cy="5238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2" name="TextBox 31"/>
            <p:cNvSpPr txBox="1"/>
            <p:nvPr/>
          </p:nvSpPr>
          <p:spPr>
            <a:xfrm>
              <a:off x="3027229" y="4257675"/>
              <a:ext cx="59617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C</a:t>
              </a:r>
              <a:r>
                <a:rPr lang="en-US" baseline="-25000" dirty="0" smtClean="0"/>
                <a:t>1</a:t>
              </a:r>
              <a:endParaRPr lang="en-US" baseline="-25000" dirty="0"/>
            </a:p>
          </p:txBody>
        </p:sp>
      </p:grpSp>
      <p:grpSp>
        <p:nvGrpSpPr>
          <p:cNvPr id="3" name="组合 2"/>
          <p:cNvGrpSpPr/>
          <p:nvPr/>
        </p:nvGrpSpPr>
        <p:grpSpPr>
          <a:xfrm>
            <a:off x="3064908" y="5884897"/>
            <a:ext cx="596173" cy="820700"/>
            <a:chOff x="4690202" y="3806306"/>
            <a:chExt cx="596173" cy="820701"/>
          </a:xfrm>
        </p:grpSpPr>
        <p:pic>
          <p:nvPicPr>
            <p:cNvPr id="15" name="Picture 7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818799" y="3806306"/>
              <a:ext cx="281828" cy="5619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3" name="TextBox 32"/>
            <p:cNvSpPr txBox="1"/>
            <p:nvPr/>
          </p:nvSpPr>
          <p:spPr>
            <a:xfrm>
              <a:off x="4690202" y="4257675"/>
              <a:ext cx="59617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C</a:t>
              </a:r>
              <a:r>
                <a:rPr lang="en-US" baseline="-25000" dirty="0" smtClean="0"/>
                <a:t>2</a:t>
              </a:r>
              <a:endParaRPr lang="en-US" baseline="-25000" dirty="0"/>
            </a:p>
          </p:txBody>
        </p:sp>
      </p:grpSp>
      <p:grpSp>
        <p:nvGrpSpPr>
          <p:cNvPr id="4" name="组合 1"/>
          <p:cNvGrpSpPr/>
          <p:nvPr/>
        </p:nvGrpSpPr>
        <p:grpSpPr>
          <a:xfrm>
            <a:off x="4817508" y="5884897"/>
            <a:ext cx="596173" cy="820700"/>
            <a:chOff x="6442802" y="3806306"/>
            <a:chExt cx="596173" cy="820701"/>
          </a:xfrm>
        </p:grpSpPr>
        <p:pic>
          <p:nvPicPr>
            <p:cNvPr id="16" name="Picture 7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6571399" y="3806306"/>
              <a:ext cx="281828" cy="5619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4" name="TextBox 33"/>
            <p:cNvSpPr txBox="1"/>
            <p:nvPr/>
          </p:nvSpPr>
          <p:spPr>
            <a:xfrm>
              <a:off x="6442802" y="4257675"/>
              <a:ext cx="59617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C</a:t>
              </a:r>
              <a:r>
                <a:rPr lang="en-US" baseline="-25000" dirty="0" smtClean="0"/>
                <a:t>3</a:t>
              </a:r>
              <a:endParaRPr lang="en-US" baseline="-25000" dirty="0"/>
            </a:p>
          </p:txBody>
        </p:sp>
      </p:grpSp>
      <p:sp>
        <p:nvSpPr>
          <p:cNvPr id="42" name="TextBox 41"/>
          <p:cNvSpPr txBox="1"/>
          <p:nvPr/>
        </p:nvSpPr>
        <p:spPr>
          <a:xfrm>
            <a:off x="1417444" y="5531702"/>
            <a:ext cx="228600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b="1" i="1" dirty="0" smtClean="0">
                <a:solidFill>
                  <a:srgbClr val="FF0000"/>
                </a:solidFill>
              </a:rPr>
              <a:t>x</a:t>
            </a:r>
            <a:r>
              <a:rPr lang="en-US" b="1" i="1" baseline="-25000" dirty="0" smtClean="0">
                <a:solidFill>
                  <a:srgbClr val="FF0000"/>
                </a:solidFill>
              </a:rPr>
              <a:t>1</a:t>
            </a:r>
            <a:endParaRPr lang="en-US" b="1" i="1" dirty="0">
              <a:solidFill>
                <a:srgbClr val="FF0000"/>
              </a:solidFill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3110763" y="5531702"/>
            <a:ext cx="228600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b="1" i="1" dirty="0" smtClean="0">
                <a:solidFill>
                  <a:srgbClr val="FF0000"/>
                </a:solidFill>
              </a:rPr>
              <a:t>x</a:t>
            </a:r>
            <a:r>
              <a:rPr lang="en-US" b="1" i="1" baseline="-25000" dirty="0" smtClean="0">
                <a:solidFill>
                  <a:srgbClr val="FF0000"/>
                </a:solidFill>
              </a:rPr>
              <a:t>2</a:t>
            </a:r>
            <a:endParaRPr lang="en-US" b="1" i="1" dirty="0">
              <a:solidFill>
                <a:srgbClr val="FF0000"/>
              </a:solidFill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4804081" y="5531702"/>
            <a:ext cx="228600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b="1" i="1" dirty="0" smtClean="0">
                <a:solidFill>
                  <a:srgbClr val="FF0000"/>
                </a:solidFill>
              </a:rPr>
              <a:t>x</a:t>
            </a:r>
            <a:r>
              <a:rPr lang="en-US" b="1" i="1" baseline="-25000" dirty="0" smtClean="0">
                <a:solidFill>
                  <a:srgbClr val="FF0000"/>
                </a:solidFill>
              </a:rPr>
              <a:t>3</a:t>
            </a:r>
            <a:endParaRPr lang="en-US" b="1" i="1" dirty="0">
              <a:solidFill>
                <a:srgbClr val="FF0000"/>
              </a:solidFill>
            </a:endParaRPr>
          </a:p>
        </p:txBody>
      </p:sp>
      <p:pic>
        <p:nvPicPr>
          <p:cNvPr id="58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28702" y="2979775"/>
            <a:ext cx="579573" cy="4586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9" name="TextBox 58"/>
          <p:cNvSpPr txBox="1"/>
          <p:nvPr/>
        </p:nvSpPr>
        <p:spPr>
          <a:xfrm>
            <a:off x="990602" y="3343866"/>
            <a:ext cx="596173" cy="369316"/>
          </a:xfrm>
          <a:prstGeom prst="rect">
            <a:avLst/>
          </a:prstGeom>
          <a:noFill/>
        </p:spPr>
        <p:txBody>
          <a:bodyPr wrap="square" lIns="91424" tIns="45712" rIns="91424" bIns="45712" rtlCol="0">
            <a:spAutoFit/>
          </a:bodyPr>
          <a:lstStyle/>
          <a:p>
            <a:r>
              <a:rPr lang="en-US" dirty="0" smtClean="0"/>
              <a:t>AP</a:t>
            </a:r>
            <a:r>
              <a:rPr lang="en-US" baseline="-25000" dirty="0" smtClean="0"/>
              <a:t>1</a:t>
            </a:r>
            <a:endParaRPr lang="en-US" baseline="-25000" dirty="0"/>
          </a:p>
        </p:txBody>
      </p:sp>
      <p:sp>
        <p:nvSpPr>
          <p:cNvPr id="60" name="TextBox 59"/>
          <p:cNvSpPr txBox="1"/>
          <p:nvPr/>
        </p:nvSpPr>
        <p:spPr>
          <a:xfrm>
            <a:off x="4750165" y="3343866"/>
            <a:ext cx="596173" cy="369316"/>
          </a:xfrm>
          <a:prstGeom prst="rect">
            <a:avLst/>
          </a:prstGeom>
          <a:noFill/>
        </p:spPr>
        <p:txBody>
          <a:bodyPr wrap="square" lIns="91424" tIns="45712" rIns="91424" bIns="45712" rtlCol="0">
            <a:spAutoFit/>
          </a:bodyPr>
          <a:lstStyle/>
          <a:p>
            <a:r>
              <a:rPr lang="en-US" dirty="0" smtClean="0"/>
              <a:t>AP</a:t>
            </a:r>
            <a:r>
              <a:rPr lang="en-US" baseline="-25000" dirty="0" smtClean="0"/>
              <a:t>2</a:t>
            </a:r>
            <a:endParaRPr lang="en-US" baseline="-25000" dirty="0"/>
          </a:p>
        </p:txBody>
      </p:sp>
      <p:sp>
        <p:nvSpPr>
          <p:cNvPr id="62" name="TextBox 61"/>
          <p:cNvSpPr txBox="1"/>
          <p:nvPr/>
        </p:nvSpPr>
        <p:spPr>
          <a:xfrm>
            <a:off x="994962" y="4753567"/>
            <a:ext cx="596173" cy="369316"/>
          </a:xfrm>
          <a:prstGeom prst="rect">
            <a:avLst/>
          </a:prstGeom>
          <a:noFill/>
        </p:spPr>
        <p:txBody>
          <a:bodyPr wrap="square" lIns="91424" tIns="45712" rIns="91424" bIns="45712" rtlCol="0">
            <a:spAutoFit/>
          </a:bodyPr>
          <a:lstStyle/>
          <a:p>
            <a:r>
              <a:rPr lang="en-US" dirty="0" smtClean="0"/>
              <a:t>AP</a:t>
            </a:r>
            <a:r>
              <a:rPr lang="en-US" baseline="-25000" dirty="0" smtClean="0"/>
              <a:t>4</a:t>
            </a:r>
            <a:endParaRPr lang="en-US" baseline="-25000" dirty="0"/>
          </a:p>
        </p:txBody>
      </p:sp>
      <p:sp>
        <p:nvSpPr>
          <p:cNvPr id="63" name="TextBox 62"/>
          <p:cNvSpPr txBox="1"/>
          <p:nvPr/>
        </p:nvSpPr>
        <p:spPr>
          <a:xfrm>
            <a:off x="4724400" y="4753567"/>
            <a:ext cx="596173" cy="369316"/>
          </a:xfrm>
          <a:prstGeom prst="rect">
            <a:avLst/>
          </a:prstGeom>
          <a:noFill/>
        </p:spPr>
        <p:txBody>
          <a:bodyPr wrap="square" lIns="91424" tIns="45712" rIns="91424" bIns="45712" rtlCol="0">
            <a:spAutoFit/>
          </a:bodyPr>
          <a:lstStyle/>
          <a:p>
            <a:r>
              <a:rPr lang="en-US" dirty="0" smtClean="0"/>
              <a:t>AP</a:t>
            </a:r>
            <a:r>
              <a:rPr lang="en-US" baseline="-25000" dirty="0" smtClean="0"/>
              <a:t>5</a:t>
            </a:r>
            <a:endParaRPr lang="en-US" baseline="-25000" dirty="0"/>
          </a:p>
        </p:txBody>
      </p:sp>
      <p:pic>
        <p:nvPicPr>
          <p:cNvPr id="64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62503" y="2979775"/>
            <a:ext cx="579573" cy="4586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6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62631" y="4367250"/>
            <a:ext cx="579573" cy="4586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7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71144" y="4367250"/>
            <a:ext cx="579573" cy="4586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8" name="TextBox 67"/>
          <p:cNvSpPr txBox="1"/>
          <p:nvPr/>
        </p:nvSpPr>
        <p:spPr>
          <a:xfrm rot="5400000">
            <a:off x="7531254" y="4333005"/>
            <a:ext cx="824773" cy="369316"/>
          </a:xfrm>
          <a:prstGeom prst="rect">
            <a:avLst/>
          </a:prstGeom>
          <a:noFill/>
        </p:spPr>
        <p:txBody>
          <a:bodyPr wrap="square" lIns="91424" tIns="45712" rIns="91424" bIns="45712" rtlCol="0">
            <a:spAutoFit/>
          </a:bodyPr>
          <a:lstStyle/>
          <a:p>
            <a:r>
              <a:rPr lang="en-US" dirty="0" smtClean="0"/>
              <a:t>Switch</a:t>
            </a:r>
            <a:endParaRPr lang="en-US" baseline="-25000" dirty="0"/>
          </a:p>
        </p:txBody>
      </p:sp>
      <p:pic>
        <p:nvPicPr>
          <p:cNvPr id="71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5400000">
            <a:off x="7081840" y="4271963"/>
            <a:ext cx="9239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72" name="Straight Connector 38"/>
          <p:cNvCxnSpPr/>
          <p:nvPr/>
        </p:nvCxnSpPr>
        <p:spPr>
          <a:xfrm flipV="1">
            <a:off x="1430656" y="5105400"/>
            <a:ext cx="6113144" cy="1750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Connector 39"/>
          <p:cNvCxnSpPr/>
          <p:nvPr/>
        </p:nvCxnSpPr>
        <p:spPr>
          <a:xfrm flipH="1" flipV="1">
            <a:off x="1474789" y="4835457"/>
            <a:ext cx="0" cy="27432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Connector 46"/>
          <p:cNvCxnSpPr/>
          <p:nvPr/>
        </p:nvCxnSpPr>
        <p:spPr>
          <a:xfrm flipH="1" flipV="1">
            <a:off x="5204754" y="4827623"/>
            <a:ext cx="0" cy="27432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Connector 48"/>
          <p:cNvCxnSpPr/>
          <p:nvPr/>
        </p:nvCxnSpPr>
        <p:spPr>
          <a:xfrm flipV="1">
            <a:off x="1413604" y="3733802"/>
            <a:ext cx="6130198" cy="7974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Connector 49"/>
          <p:cNvCxnSpPr/>
          <p:nvPr/>
        </p:nvCxnSpPr>
        <p:spPr>
          <a:xfrm flipH="1" flipV="1">
            <a:off x="1451837" y="3444807"/>
            <a:ext cx="0" cy="296966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Straight Connector 50"/>
          <p:cNvCxnSpPr/>
          <p:nvPr/>
        </p:nvCxnSpPr>
        <p:spPr>
          <a:xfrm flipH="1" flipV="1">
            <a:off x="5231244" y="3436975"/>
            <a:ext cx="0" cy="296966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Straight Connector 52"/>
          <p:cNvCxnSpPr>
            <a:stCxn id="71" idx="1"/>
          </p:cNvCxnSpPr>
          <p:nvPr/>
        </p:nvCxnSpPr>
        <p:spPr>
          <a:xfrm flipV="1">
            <a:off x="7543800" y="3733802"/>
            <a:ext cx="0" cy="228601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Straight Connector 54"/>
          <p:cNvCxnSpPr>
            <a:endCxn id="71" idx="3"/>
          </p:cNvCxnSpPr>
          <p:nvPr/>
        </p:nvCxnSpPr>
        <p:spPr>
          <a:xfrm flipV="1">
            <a:off x="7543800" y="4886327"/>
            <a:ext cx="0" cy="219075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" name="组合 109"/>
          <p:cNvGrpSpPr/>
          <p:nvPr/>
        </p:nvGrpSpPr>
        <p:grpSpPr>
          <a:xfrm>
            <a:off x="1642204" y="5287205"/>
            <a:ext cx="329746" cy="585792"/>
            <a:chOff x="1206852" y="3375997"/>
            <a:chExt cx="344432" cy="529991"/>
          </a:xfrm>
        </p:grpSpPr>
        <p:cxnSp>
          <p:nvCxnSpPr>
            <p:cNvPr id="91" name="直接连接符 90"/>
            <p:cNvCxnSpPr/>
            <p:nvPr/>
          </p:nvCxnSpPr>
          <p:spPr>
            <a:xfrm flipV="1">
              <a:off x="1206852" y="3653324"/>
              <a:ext cx="97737" cy="252664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直接连接符 91"/>
            <p:cNvCxnSpPr/>
            <p:nvPr/>
          </p:nvCxnSpPr>
          <p:spPr>
            <a:xfrm flipV="1">
              <a:off x="1390504" y="3375997"/>
              <a:ext cx="160780" cy="429261"/>
            </a:xfrm>
            <a:prstGeom prst="line">
              <a:avLst/>
            </a:prstGeom>
            <a:ln w="12700">
              <a:solidFill>
                <a:schemeClr val="tx1"/>
              </a:solidFill>
              <a:headEnd type="none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直接连接符 92"/>
            <p:cNvCxnSpPr/>
            <p:nvPr/>
          </p:nvCxnSpPr>
          <p:spPr>
            <a:xfrm flipH="1" flipV="1">
              <a:off x="1302499" y="3653324"/>
              <a:ext cx="88005" cy="14455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" name="组合 110"/>
          <p:cNvGrpSpPr/>
          <p:nvPr/>
        </p:nvGrpSpPr>
        <p:grpSpPr>
          <a:xfrm>
            <a:off x="3352450" y="5287205"/>
            <a:ext cx="329746" cy="585792"/>
            <a:chOff x="1206852" y="3375997"/>
            <a:chExt cx="344432" cy="529991"/>
          </a:xfrm>
        </p:grpSpPr>
        <p:cxnSp>
          <p:nvCxnSpPr>
            <p:cNvPr id="112" name="直接连接符 111"/>
            <p:cNvCxnSpPr/>
            <p:nvPr/>
          </p:nvCxnSpPr>
          <p:spPr>
            <a:xfrm flipV="1">
              <a:off x="1206852" y="3653324"/>
              <a:ext cx="97737" cy="252664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3" name="直接连接符 112"/>
            <p:cNvCxnSpPr/>
            <p:nvPr/>
          </p:nvCxnSpPr>
          <p:spPr>
            <a:xfrm flipV="1">
              <a:off x="1390504" y="3375997"/>
              <a:ext cx="160780" cy="429261"/>
            </a:xfrm>
            <a:prstGeom prst="line">
              <a:avLst/>
            </a:prstGeom>
            <a:ln w="12700">
              <a:solidFill>
                <a:schemeClr val="tx1"/>
              </a:solidFill>
              <a:headEnd type="none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4" name="直接连接符 113"/>
            <p:cNvCxnSpPr/>
            <p:nvPr/>
          </p:nvCxnSpPr>
          <p:spPr>
            <a:xfrm flipH="1" flipV="1">
              <a:off x="1302499" y="3653324"/>
              <a:ext cx="88005" cy="14455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" name="组合 114"/>
          <p:cNvGrpSpPr/>
          <p:nvPr/>
        </p:nvGrpSpPr>
        <p:grpSpPr>
          <a:xfrm>
            <a:off x="5062700" y="5287205"/>
            <a:ext cx="329746" cy="585792"/>
            <a:chOff x="1206852" y="3375997"/>
            <a:chExt cx="344432" cy="529991"/>
          </a:xfrm>
        </p:grpSpPr>
        <p:cxnSp>
          <p:nvCxnSpPr>
            <p:cNvPr id="116" name="直接连接符 115"/>
            <p:cNvCxnSpPr/>
            <p:nvPr/>
          </p:nvCxnSpPr>
          <p:spPr>
            <a:xfrm flipV="1">
              <a:off x="1206852" y="3653324"/>
              <a:ext cx="97737" cy="252664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7" name="直接连接符 116"/>
            <p:cNvCxnSpPr/>
            <p:nvPr/>
          </p:nvCxnSpPr>
          <p:spPr>
            <a:xfrm flipV="1">
              <a:off x="1390504" y="3375997"/>
              <a:ext cx="160780" cy="429261"/>
            </a:xfrm>
            <a:prstGeom prst="line">
              <a:avLst/>
            </a:prstGeom>
            <a:ln w="12700">
              <a:solidFill>
                <a:schemeClr val="tx1"/>
              </a:solidFill>
              <a:headEnd type="none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直接连接符 117"/>
            <p:cNvCxnSpPr/>
            <p:nvPr/>
          </p:nvCxnSpPr>
          <p:spPr>
            <a:xfrm flipH="1" flipV="1">
              <a:off x="1302499" y="3653324"/>
              <a:ext cx="88005" cy="14455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3" name="Title 1"/>
          <p:cNvSpPr>
            <a:spLocks noGrp="1"/>
          </p:cNvSpPr>
          <p:nvPr>
            <p:ph type="title"/>
          </p:nvPr>
        </p:nvSpPr>
        <p:spPr>
          <a:xfrm>
            <a:off x="381000" y="-22860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Challenge 4/4 : Robustness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54" name="Content Placeholder 2"/>
          <p:cNvSpPr>
            <a:spLocks noGrp="1"/>
          </p:cNvSpPr>
          <p:nvPr>
            <p:ph idx="1"/>
          </p:nvPr>
        </p:nvSpPr>
        <p:spPr>
          <a:xfrm>
            <a:off x="533400" y="914400"/>
            <a:ext cx="8229600" cy="1143000"/>
          </a:xfrm>
        </p:spPr>
        <p:txBody>
          <a:bodyPr/>
          <a:lstStyle/>
          <a:p>
            <a:r>
              <a:rPr lang="en-US" dirty="0" err="1" smtClean="0"/>
              <a:t>Nulling</a:t>
            </a:r>
            <a:r>
              <a:rPr lang="en-US" dirty="0" smtClean="0"/>
              <a:t> is not always perfect.</a:t>
            </a:r>
            <a:endParaRPr lang="en-US" dirty="0"/>
          </a:p>
        </p:txBody>
      </p:sp>
      <p:sp>
        <p:nvSpPr>
          <p:cNvPr id="86" name="TextBox 85"/>
          <p:cNvSpPr txBox="1"/>
          <p:nvPr/>
        </p:nvSpPr>
        <p:spPr>
          <a:xfrm>
            <a:off x="5181602" y="2667002"/>
            <a:ext cx="1219200" cy="3847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2500" i="1" dirty="0">
                <a:solidFill>
                  <a:srgbClr val="FF0000"/>
                </a:solidFill>
              </a:rPr>
              <a:t>x</a:t>
            </a:r>
            <a:r>
              <a:rPr lang="en-US" sz="2500" i="1" baseline="-25000" dirty="0">
                <a:solidFill>
                  <a:srgbClr val="FF0000"/>
                </a:solidFill>
              </a:rPr>
              <a:t>1</a:t>
            </a:r>
            <a:r>
              <a:rPr lang="en-US" sz="2500" i="1" dirty="0">
                <a:solidFill>
                  <a:srgbClr val="FF0000"/>
                </a:solidFill>
              </a:rPr>
              <a:t>, x</a:t>
            </a:r>
            <a:r>
              <a:rPr lang="en-US" sz="2500" i="1" baseline="-25000" dirty="0">
                <a:solidFill>
                  <a:srgbClr val="FF0000"/>
                </a:solidFill>
              </a:rPr>
              <a:t>2</a:t>
            </a:r>
            <a:r>
              <a:rPr lang="en-US" sz="2500" i="1" dirty="0">
                <a:solidFill>
                  <a:srgbClr val="FF0000"/>
                </a:solidFill>
              </a:rPr>
              <a:t> , x</a:t>
            </a:r>
            <a:r>
              <a:rPr lang="en-US" sz="2500" i="1" baseline="-25000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87" name="TextBox 86"/>
          <p:cNvSpPr txBox="1"/>
          <p:nvPr/>
        </p:nvSpPr>
        <p:spPr>
          <a:xfrm>
            <a:off x="1600200" y="2809877"/>
            <a:ext cx="457200" cy="3847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2500" i="1" dirty="0">
                <a:solidFill>
                  <a:srgbClr val="FF0000"/>
                </a:solidFill>
              </a:rPr>
              <a:t>x</a:t>
            </a:r>
            <a:r>
              <a:rPr lang="en-US" sz="2500" i="1" baseline="-25000" dirty="0">
                <a:solidFill>
                  <a:srgbClr val="FF0000"/>
                </a:solidFill>
              </a:rPr>
              <a:t>1</a:t>
            </a:r>
            <a:endParaRPr lang="en-US" sz="2500" i="1" dirty="0">
              <a:solidFill>
                <a:srgbClr val="FF0000"/>
              </a:solidFill>
            </a:endParaRPr>
          </a:p>
        </p:txBody>
      </p:sp>
      <p:pic>
        <p:nvPicPr>
          <p:cNvPr id="44034" name="Picture 2" descr="C:\Users\Tarun Bansal\AppData\Local\Microsoft\Windows\Temporary Internet Files\Content.IE5\KLTEZ58V\MC900432546[1]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904999" y="3114675"/>
            <a:ext cx="552344" cy="552342"/>
          </a:xfrm>
          <a:prstGeom prst="rect">
            <a:avLst/>
          </a:prstGeom>
          <a:noFill/>
        </p:spPr>
      </p:pic>
      <p:pic>
        <p:nvPicPr>
          <p:cNvPr id="85" name="Picture 2" descr="C:\Users\Tarun Bansal\AppData\Local\Microsoft\Windows\Temporary Internet Files\Content.IE5\KLTEZ58V\MC900432546[1]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562599" y="3114675"/>
            <a:ext cx="552344" cy="552342"/>
          </a:xfrm>
          <a:prstGeom prst="rect">
            <a:avLst/>
          </a:prstGeom>
          <a:noFill/>
        </p:spPr>
      </p:pic>
      <p:sp>
        <p:nvSpPr>
          <p:cNvPr id="104" name="Rounded Rectangular Callout 103"/>
          <p:cNvSpPr/>
          <p:nvPr/>
        </p:nvSpPr>
        <p:spPr>
          <a:xfrm>
            <a:off x="457200" y="1981200"/>
            <a:ext cx="1600200" cy="914400"/>
          </a:xfrm>
          <a:prstGeom prst="wedgeRoundRectCallout">
            <a:avLst>
              <a:gd name="adj1" fmla="val -19292"/>
              <a:gd name="adj2" fmla="val 66667"/>
              <a:gd name="adj3" fmla="val 16667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4" tIns="45712" rIns="91424" bIns="45712" rtlCol="0" anchor="ctr"/>
          <a:lstStyle/>
          <a:p>
            <a:pPr algn="ctr"/>
            <a:r>
              <a:rPr lang="en-US" sz="2500" dirty="0">
                <a:solidFill>
                  <a:schemeClr val="tx1"/>
                </a:solidFill>
              </a:rPr>
              <a:t>Decoding Error</a:t>
            </a:r>
          </a:p>
        </p:txBody>
      </p:sp>
      <p:sp>
        <p:nvSpPr>
          <p:cNvPr id="110" name="Rounded Rectangular Callout 109"/>
          <p:cNvSpPr/>
          <p:nvPr/>
        </p:nvSpPr>
        <p:spPr>
          <a:xfrm>
            <a:off x="4572000" y="1828800"/>
            <a:ext cx="1676400" cy="685800"/>
          </a:xfrm>
          <a:prstGeom prst="wedgeRoundRectCallout">
            <a:avLst>
              <a:gd name="adj1" fmla="val -28347"/>
              <a:gd name="adj2" fmla="val 113426"/>
              <a:gd name="adj3" fmla="val 16667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4" tIns="45712" rIns="91424" bIns="45712" rtlCol="0" anchor="ctr"/>
          <a:lstStyle/>
          <a:p>
            <a:pPr algn="ctr"/>
            <a:r>
              <a:rPr lang="en-US" sz="2500" dirty="0">
                <a:solidFill>
                  <a:schemeClr val="tx1"/>
                </a:solidFill>
              </a:rPr>
              <a:t>Can’t Subtract x</a:t>
            </a:r>
            <a:r>
              <a:rPr lang="en-US" sz="2500" baseline="-25000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88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8305800" y="6172202"/>
            <a:ext cx="609600" cy="521208"/>
          </a:xfrm>
          <a:prstGeom prst="rect">
            <a:avLst/>
          </a:prstGeom>
        </p:spPr>
        <p:txBody>
          <a:bodyPr/>
          <a:lstStyle/>
          <a:p>
            <a:fld id="{8CB590C7-E110-4C9C-B3C4-42A1D1BB7BAA}" type="slidenum">
              <a:rPr lang="en-US" smtClean="0"/>
              <a:pPr/>
              <a:t>22</a:t>
            </a:fld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116524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1306"/>
    </mc:Choice>
    <mc:Fallback xmlns="">
      <p:transition spd="slow" advTm="2130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" grpId="0" animBg="1"/>
      <p:bldP spid="110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6"/>
          <p:cNvGrpSpPr/>
          <p:nvPr/>
        </p:nvGrpSpPr>
        <p:grpSpPr>
          <a:xfrm>
            <a:off x="1401937" y="5294349"/>
            <a:ext cx="596173" cy="801648"/>
            <a:chOff x="3027229" y="3825359"/>
            <a:chExt cx="596173" cy="801648"/>
          </a:xfrm>
        </p:grpSpPr>
        <p:pic>
          <p:nvPicPr>
            <p:cNvPr id="14" name="Picture 6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148158" y="3825359"/>
              <a:ext cx="297164" cy="5238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2" name="TextBox 31"/>
            <p:cNvSpPr txBox="1"/>
            <p:nvPr/>
          </p:nvSpPr>
          <p:spPr>
            <a:xfrm>
              <a:off x="3027229" y="4257675"/>
              <a:ext cx="59617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C</a:t>
              </a:r>
              <a:r>
                <a:rPr lang="en-US" baseline="-25000" dirty="0" smtClean="0"/>
                <a:t>1</a:t>
              </a:r>
              <a:endParaRPr lang="en-US" baseline="-25000" dirty="0"/>
            </a:p>
          </p:txBody>
        </p:sp>
      </p:grpSp>
      <p:grpSp>
        <p:nvGrpSpPr>
          <p:cNvPr id="3" name="组合 2"/>
          <p:cNvGrpSpPr/>
          <p:nvPr/>
        </p:nvGrpSpPr>
        <p:grpSpPr>
          <a:xfrm>
            <a:off x="3726114" y="5275297"/>
            <a:ext cx="596173" cy="820700"/>
            <a:chOff x="4690202" y="3806306"/>
            <a:chExt cx="596173" cy="820701"/>
          </a:xfrm>
        </p:grpSpPr>
        <p:pic>
          <p:nvPicPr>
            <p:cNvPr id="15" name="Picture 7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818799" y="3806306"/>
              <a:ext cx="281828" cy="5619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3" name="TextBox 32"/>
            <p:cNvSpPr txBox="1"/>
            <p:nvPr/>
          </p:nvSpPr>
          <p:spPr>
            <a:xfrm>
              <a:off x="4690202" y="4257675"/>
              <a:ext cx="59617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C</a:t>
              </a:r>
              <a:r>
                <a:rPr lang="en-US" baseline="-25000" dirty="0" smtClean="0"/>
                <a:t>2</a:t>
              </a:r>
              <a:endParaRPr lang="en-US" baseline="-25000" dirty="0"/>
            </a:p>
          </p:txBody>
        </p:sp>
      </p:grpSp>
      <p:grpSp>
        <p:nvGrpSpPr>
          <p:cNvPr id="4" name="组合 1"/>
          <p:cNvGrpSpPr/>
          <p:nvPr/>
        </p:nvGrpSpPr>
        <p:grpSpPr>
          <a:xfrm>
            <a:off x="5576027" y="5275297"/>
            <a:ext cx="596173" cy="820700"/>
            <a:chOff x="6442802" y="3806306"/>
            <a:chExt cx="596173" cy="820701"/>
          </a:xfrm>
        </p:grpSpPr>
        <p:pic>
          <p:nvPicPr>
            <p:cNvPr id="16" name="Picture 7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6571399" y="3806306"/>
              <a:ext cx="281828" cy="5619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4" name="TextBox 33"/>
            <p:cNvSpPr txBox="1"/>
            <p:nvPr/>
          </p:nvSpPr>
          <p:spPr>
            <a:xfrm>
              <a:off x="6442802" y="4257675"/>
              <a:ext cx="59617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C</a:t>
              </a:r>
              <a:r>
                <a:rPr lang="en-US" baseline="-25000" dirty="0" smtClean="0"/>
                <a:t>3</a:t>
              </a:r>
              <a:endParaRPr lang="en-US" baseline="-25000" dirty="0"/>
            </a:p>
          </p:txBody>
        </p:sp>
      </p:grpSp>
      <p:sp>
        <p:nvSpPr>
          <p:cNvPr id="42" name="TextBox 41"/>
          <p:cNvSpPr txBox="1"/>
          <p:nvPr/>
        </p:nvSpPr>
        <p:spPr>
          <a:xfrm>
            <a:off x="1417444" y="4922102"/>
            <a:ext cx="228600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b="1" i="1" dirty="0" smtClean="0">
                <a:solidFill>
                  <a:srgbClr val="FF0000"/>
                </a:solidFill>
              </a:rPr>
              <a:t>x</a:t>
            </a:r>
            <a:r>
              <a:rPr lang="en-US" b="1" i="1" baseline="-25000" dirty="0" smtClean="0">
                <a:solidFill>
                  <a:srgbClr val="FF0000"/>
                </a:solidFill>
              </a:rPr>
              <a:t>1</a:t>
            </a:r>
            <a:endParaRPr lang="en-US" b="1" i="1" dirty="0">
              <a:solidFill>
                <a:srgbClr val="FF0000"/>
              </a:solidFill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3771967" y="4922102"/>
            <a:ext cx="228600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b="1" i="1" dirty="0" smtClean="0">
                <a:solidFill>
                  <a:srgbClr val="FF0000"/>
                </a:solidFill>
              </a:rPr>
              <a:t>x</a:t>
            </a:r>
            <a:r>
              <a:rPr lang="en-US" b="1" i="1" baseline="-25000" dirty="0" smtClean="0">
                <a:solidFill>
                  <a:srgbClr val="FF0000"/>
                </a:solidFill>
              </a:rPr>
              <a:t>2</a:t>
            </a:r>
            <a:endParaRPr lang="en-US" b="1" i="1" dirty="0">
              <a:solidFill>
                <a:srgbClr val="FF0000"/>
              </a:solidFill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5562600" y="4922102"/>
            <a:ext cx="228600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b="1" i="1" dirty="0" smtClean="0">
                <a:solidFill>
                  <a:srgbClr val="FF0000"/>
                </a:solidFill>
              </a:rPr>
              <a:t>x</a:t>
            </a:r>
            <a:r>
              <a:rPr lang="en-US" b="1" i="1" baseline="-25000" dirty="0" smtClean="0">
                <a:solidFill>
                  <a:srgbClr val="FF0000"/>
                </a:solidFill>
              </a:rPr>
              <a:t>3</a:t>
            </a:r>
            <a:endParaRPr lang="en-US" b="1" i="1" dirty="0">
              <a:solidFill>
                <a:srgbClr val="FF0000"/>
              </a:solidFill>
            </a:endParaRPr>
          </a:p>
        </p:txBody>
      </p:sp>
      <p:pic>
        <p:nvPicPr>
          <p:cNvPr id="58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28702" y="2074900"/>
            <a:ext cx="579573" cy="4586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9" name="TextBox 58"/>
          <p:cNvSpPr txBox="1"/>
          <p:nvPr/>
        </p:nvSpPr>
        <p:spPr>
          <a:xfrm>
            <a:off x="990602" y="2438991"/>
            <a:ext cx="596173" cy="369316"/>
          </a:xfrm>
          <a:prstGeom prst="rect">
            <a:avLst/>
          </a:prstGeom>
          <a:noFill/>
        </p:spPr>
        <p:txBody>
          <a:bodyPr wrap="square" lIns="91424" tIns="45712" rIns="91424" bIns="45712" rtlCol="0">
            <a:spAutoFit/>
          </a:bodyPr>
          <a:lstStyle/>
          <a:p>
            <a:r>
              <a:rPr lang="en-US" dirty="0" smtClean="0"/>
              <a:t>AP</a:t>
            </a:r>
            <a:r>
              <a:rPr lang="en-US" baseline="-25000" dirty="0" smtClean="0"/>
              <a:t>1</a:t>
            </a:r>
            <a:endParaRPr lang="en-US" baseline="-25000" dirty="0"/>
          </a:p>
        </p:txBody>
      </p:sp>
      <p:sp>
        <p:nvSpPr>
          <p:cNvPr id="60" name="TextBox 59"/>
          <p:cNvSpPr txBox="1"/>
          <p:nvPr/>
        </p:nvSpPr>
        <p:spPr>
          <a:xfrm>
            <a:off x="3733802" y="2438991"/>
            <a:ext cx="596173" cy="369316"/>
          </a:xfrm>
          <a:prstGeom prst="rect">
            <a:avLst/>
          </a:prstGeom>
          <a:noFill/>
        </p:spPr>
        <p:txBody>
          <a:bodyPr wrap="square" lIns="91424" tIns="45712" rIns="91424" bIns="45712" rtlCol="0">
            <a:spAutoFit/>
          </a:bodyPr>
          <a:lstStyle/>
          <a:p>
            <a:r>
              <a:rPr lang="en-US" dirty="0" smtClean="0"/>
              <a:t>AP</a:t>
            </a:r>
            <a:r>
              <a:rPr lang="en-US" baseline="-25000" dirty="0" smtClean="0"/>
              <a:t>2</a:t>
            </a:r>
            <a:endParaRPr lang="en-US" baseline="-25000" dirty="0"/>
          </a:p>
        </p:txBody>
      </p:sp>
      <p:sp>
        <p:nvSpPr>
          <p:cNvPr id="62" name="TextBox 61"/>
          <p:cNvSpPr txBox="1"/>
          <p:nvPr/>
        </p:nvSpPr>
        <p:spPr>
          <a:xfrm>
            <a:off x="994962" y="4143967"/>
            <a:ext cx="596173" cy="369316"/>
          </a:xfrm>
          <a:prstGeom prst="rect">
            <a:avLst/>
          </a:prstGeom>
          <a:noFill/>
        </p:spPr>
        <p:txBody>
          <a:bodyPr wrap="square" lIns="91424" tIns="45712" rIns="91424" bIns="45712" rtlCol="0">
            <a:spAutoFit/>
          </a:bodyPr>
          <a:lstStyle/>
          <a:p>
            <a:r>
              <a:rPr lang="en-US" dirty="0" smtClean="0"/>
              <a:t>AP</a:t>
            </a:r>
            <a:r>
              <a:rPr lang="en-US" baseline="-25000" dirty="0" smtClean="0"/>
              <a:t>3</a:t>
            </a:r>
            <a:endParaRPr lang="en-US" baseline="-25000" dirty="0"/>
          </a:p>
        </p:txBody>
      </p:sp>
      <p:sp>
        <p:nvSpPr>
          <p:cNvPr id="63" name="TextBox 62"/>
          <p:cNvSpPr txBox="1"/>
          <p:nvPr/>
        </p:nvSpPr>
        <p:spPr>
          <a:xfrm>
            <a:off x="3733802" y="4143967"/>
            <a:ext cx="596173" cy="369316"/>
          </a:xfrm>
          <a:prstGeom prst="rect">
            <a:avLst/>
          </a:prstGeom>
          <a:noFill/>
        </p:spPr>
        <p:txBody>
          <a:bodyPr wrap="square" lIns="91424" tIns="45712" rIns="91424" bIns="45712" rtlCol="0">
            <a:spAutoFit/>
          </a:bodyPr>
          <a:lstStyle/>
          <a:p>
            <a:r>
              <a:rPr lang="en-US" dirty="0" smtClean="0"/>
              <a:t>AP</a:t>
            </a:r>
            <a:r>
              <a:rPr lang="en-US" baseline="-25000" dirty="0" smtClean="0"/>
              <a:t>4</a:t>
            </a:r>
            <a:endParaRPr lang="en-US" baseline="-25000" dirty="0"/>
          </a:p>
        </p:txBody>
      </p:sp>
      <p:pic>
        <p:nvPicPr>
          <p:cNvPr id="64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746140" y="2074900"/>
            <a:ext cx="579573" cy="4586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6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62631" y="3757650"/>
            <a:ext cx="579573" cy="4586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7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780544" y="3757650"/>
            <a:ext cx="579573" cy="4586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8" name="TextBox 67"/>
          <p:cNvSpPr txBox="1"/>
          <p:nvPr/>
        </p:nvSpPr>
        <p:spPr>
          <a:xfrm rot="5400000">
            <a:off x="7531254" y="3428132"/>
            <a:ext cx="824773" cy="369316"/>
          </a:xfrm>
          <a:prstGeom prst="rect">
            <a:avLst/>
          </a:prstGeom>
          <a:noFill/>
        </p:spPr>
        <p:txBody>
          <a:bodyPr wrap="square" lIns="91424" tIns="45712" rIns="91424" bIns="45712" rtlCol="0">
            <a:spAutoFit/>
          </a:bodyPr>
          <a:lstStyle/>
          <a:p>
            <a:r>
              <a:rPr lang="en-US" dirty="0" smtClean="0"/>
              <a:t>Switch</a:t>
            </a:r>
            <a:endParaRPr lang="en-US" baseline="-25000" dirty="0"/>
          </a:p>
        </p:txBody>
      </p:sp>
      <p:pic>
        <p:nvPicPr>
          <p:cNvPr id="71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5400000">
            <a:off x="7081840" y="3433763"/>
            <a:ext cx="9239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72" name="Straight Connector 38"/>
          <p:cNvCxnSpPr/>
          <p:nvPr/>
        </p:nvCxnSpPr>
        <p:spPr>
          <a:xfrm flipV="1">
            <a:off x="1430656" y="4495800"/>
            <a:ext cx="6113144" cy="1750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Connector 39"/>
          <p:cNvCxnSpPr/>
          <p:nvPr/>
        </p:nvCxnSpPr>
        <p:spPr>
          <a:xfrm flipH="1" flipV="1">
            <a:off x="1474789" y="4225857"/>
            <a:ext cx="0" cy="27432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Connector 46"/>
          <p:cNvCxnSpPr/>
          <p:nvPr/>
        </p:nvCxnSpPr>
        <p:spPr>
          <a:xfrm flipH="1" flipV="1">
            <a:off x="4214155" y="4218023"/>
            <a:ext cx="0" cy="27432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Connector 48"/>
          <p:cNvCxnSpPr/>
          <p:nvPr/>
        </p:nvCxnSpPr>
        <p:spPr>
          <a:xfrm flipV="1">
            <a:off x="1413604" y="2819400"/>
            <a:ext cx="6130198" cy="1750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Connector 49"/>
          <p:cNvCxnSpPr/>
          <p:nvPr/>
        </p:nvCxnSpPr>
        <p:spPr>
          <a:xfrm flipH="1" flipV="1">
            <a:off x="1451837" y="2539934"/>
            <a:ext cx="0" cy="296966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Straight Connector 50"/>
          <p:cNvCxnSpPr/>
          <p:nvPr/>
        </p:nvCxnSpPr>
        <p:spPr>
          <a:xfrm flipH="1" flipV="1">
            <a:off x="4214881" y="2532100"/>
            <a:ext cx="0" cy="296966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Straight Connector 52"/>
          <p:cNvCxnSpPr>
            <a:stCxn id="71" idx="1"/>
          </p:cNvCxnSpPr>
          <p:nvPr/>
        </p:nvCxnSpPr>
        <p:spPr>
          <a:xfrm flipH="1" flipV="1">
            <a:off x="7530374" y="2819401"/>
            <a:ext cx="0" cy="30480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Straight Connector 54"/>
          <p:cNvCxnSpPr>
            <a:endCxn id="71" idx="3"/>
          </p:cNvCxnSpPr>
          <p:nvPr/>
        </p:nvCxnSpPr>
        <p:spPr>
          <a:xfrm flipV="1">
            <a:off x="7530373" y="4048127"/>
            <a:ext cx="0" cy="447675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" name="组合 109"/>
          <p:cNvGrpSpPr/>
          <p:nvPr/>
        </p:nvGrpSpPr>
        <p:grpSpPr>
          <a:xfrm>
            <a:off x="1642204" y="4677605"/>
            <a:ext cx="329746" cy="585792"/>
            <a:chOff x="1206852" y="3375997"/>
            <a:chExt cx="344432" cy="529991"/>
          </a:xfrm>
        </p:grpSpPr>
        <p:cxnSp>
          <p:nvCxnSpPr>
            <p:cNvPr id="91" name="直接连接符 90"/>
            <p:cNvCxnSpPr/>
            <p:nvPr/>
          </p:nvCxnSpPr>
          <p:spPr>
            <a:xfrm flipV="1">
              <a:off x="1206852" y="3653324"/>
              <a:ext cx="97737" cy="252664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直接连接符 91"/>
            <p:cNvCxnSpPr/>
            <p:nvPr/>
          </p:nvCxnSpPr>
          <p:spPr>
            <a:xfrm flipV="1">
              <a:off x="1390504" y="3375997"/>
              <a:ext cx="160780" cy="429261"/>
            </a:xfrm>
            <a:prstGeom prst="line">
              <a:avLst/>
            </a:prstGeom>
            <a:ln w="12700">
              <a:solidFill>
                <a:schemeClr val="tx1"/>
              </a:solidFill>
              <a:headEnd type="none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直接连接符 92"/>
            <p:cNvCxnSpPr/>
            <p:nvPr/>
          </p:nvCxnSpPr>
          <p:spPr>
            <a:xfrm flipH="1" flipV="1">
              <a:off x="1302499" y="3653324"/>
              <a:ext cx="88005" cy="14455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" name="组合 110"/>
          <p:cNvGrpSpPr/>
          <p:nvPr/>
        </p:nvGrpSpPr>
        <p:grpSpPr>
          <a:xfrm>
            <a:off x="4013656" y="4677605"/>
            <a:ext cx="329746" cy="585792"/>
            <a:chOff x="1206852" y="3375997"/>
            <a:chExt cx="344432" cy="529991"/>
          </a:xfrm>
        </p:grpSpPr>
        <p:cxnSp>
          <p:nvCxnSpPr>
            <p:cNvPr id="112" name="直接连接符 111"/>
            <p:cNvCxnSpPr/>
            <p:nvPr/>
          </p:nvCxnSpPr>
          <p:spPr>
            <a:xfrm flipV="1">
              <a:off x="1206852" y="3653324"/>
              <a:ext cx="97737" cy="252664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3" name="直接连接符 112"/>
            <p:cNvCxnSpPr/>
            <p:nvPr/>
          </p:nvCxnSpPr>
          <p:spPr>
            <a:xfrm flipV="1">
              <a:off x="1390504" y="3375997"/>
              <a:ext cx="160780" cy="429261"/>
            </a:xfrm>
            <a:prstGeom prst="line">
              <a:avLst/>
            </a:prstGeom>
            <a:ln w="12700">
              <a:solidFill>
                <a:schemeClr val="tx1"/>
              </a:solidFill>
              <a:headEnd type="none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4" name="直接连接符 113"/>
            <p:cNvCxnSpPr/>
            <p:nvPr/>
          </p:nvCxnSpPr>
          <p:spPr>
            <a:xfrm flipH="1" flipV="1">
              <a:off x="1302499" y="3653324"/>
              <a:ext cx="88005" cy="14455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" name="组合 114"/>
          <p:cNvGrpSpPr/>
          <p:nvPr/>
        </p:nvGrpSpPr>
        <p:grpSpPr>
          <a:xfrm>
            <a:off x="5821217" y="4677605"/>
            <a:ext cx="329746" cy="585792"/>
            <a:chOff x="1206852" y="3375997"/>
            <a:chExt cx="344432" cy="529991"/>
          </a:xfrm>
        </p:grpSpPr>
        <p:cxnSp>
          <p:nvCxnSpPr>
            <p:cNvPr id="116" name="直接连接符 115"/>
            <p:cNvCxnSpPr/>
            <p:nvPr/>
          </p:nvCxnSpPr>
          <p:spPr>
            <a:xfrm flipV="1">
              <a:off x="1206852" y="3653324"/>
              <a:ext cx="97737" cy="252664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7" name="直接连接符 116"/>
            <p:cNvCxnSpPr/>
            <p:nvPr/>
          </p:nvCxnSpPr>
          <p:spPr>
            <a:xfrm flipV="1">
              <a:off x="1390504" y="3375997"/>
              <a:ext cx="160780" cy="429261"/>
            </a:xfrm>
            <a:prstGeom prst="line">
              <a:avLst/>
            </a:prstGeom>
            <a:ln w="12700">
              <a:solidFill>
                <a:schemeClr val="tx1"/>
              </a:solidFill>
              <a:headEnd type="none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直接连接符 117"/>
            <p:cNvCxnSpPr/>
            <p:nvPr/>
          </p:nvCxnSpPr>
          <p:spPr>
            <a:xfrm flipH="1" flipV="1">
              <a:off x="1302499" y="3653324"/>
              <a:ext cx="88005" cy="14455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3" name="Title 1"/>
          <p:cNvSpPr>
            <a:spLocks noGrp="1"/>
          </p:cNvSpPr>
          <p:nvPr>
            <p:ph type="title"/>
          </p:nvPr>
        </p:nvSpPr>
        <p:spPr>
          <a:xfrm>
            <a:off x="381000" y="-22860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Challenge 4/4 : Robustness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54" name="Content Placeholder 2"/>
          <p:cNvSpPr>
            <a:spLocks noGrp="1"/>
          </p:cNvSpPr>
          <p:nvPr>
            <p:ph idx="1"/>
          </p:nvPr>
        </p:nvSpPr>
        <p:spPr>
          <a:xfrm>
            <a:off x="457200" y="914400"/>
            <a:ext cx="8229600" cy="1143000"/>
          </a:xfrm>
        </p:spPr>
        <p:txBody>
          <a:bodyPr/>
          <a:lstStyle/>
          <a:p>
            <a:r>
              <a:rPr lang="en-US" dirty="0" smtClean="0"/>
              <a:t>What if we have extra APs</a:t>
            </a:r>
            <a:endParaRPr lang="en-US" dirty="0"/>
          </a:p>
        </p:txBody>
      </p:sp>
      <p:sp>
        <p:nvSpPr>
          <p:cNvPr id="88" name="TextBox 87"/>
          <p:cNvSpPr txBox="1"/>
          <p:nvPr/>
        </p:nvSpPr>
        <p:spPr>
          <a:xfrm>
            <a:off x="6629400" y="2438400"/>
            <a:ext cx="596173" cy="369316"/>
          </a:xfrm>
          <a:prstGeom prst="rect">
            <a:avLst/>
          </a:prstGeom>
          <a:noFill/>
        </p:spPr>
        <p:txBody>
          <a:bodyPr wrap="square" lIns="91424" tIns="45712" rIns="91424" bIns="45712" rtlCol="0">
            <a:spAutoFit/>
          </a:bodyPr>
          <a:lstStyle/>
          <a:p>
            <a:r>
              <a:rPr lang="en-US" dirty="0" smtClean="0"/>
              <a:t>AP</a:t>
            </a:r>
            <a:r>
              <a:rPr lang="en-US" baseline="-25000" dirty="0" smtClean="0"/>
              <a:t>5</a:t>
            </a:r>
            <a:endParaRPr lang="en-US" baseline="-25000" dirty="0"/>
          </a:p>
        </p:txBody>
      </p:sp>
      <p:pic>
        <p:nvPicPr>
          <p:cNvPr id="89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587401" y="2074309"/>
            <a:ext cx="579573" cy="4586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90" name="Straight Connector 51"/>
          <p:cNvCxnSpPr/>
          <p:nvPr/>
        </p:nvCxnSpPr>
        <p:spPr>
          <a:xfrm flipH="1" flipV="1">
            <a:off x="7101748" y="2531509"/>
            <a:ext cx="0" cy="296966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4" name="TextBox 93"/>
          <p:cNvSpPr txBox="1"/>
          <p:nvPr/>
        </p:nvSpPr>
        <p:spPr>
          <a:xfrm>
            <a:off x="5710106" y="4145520"/>
            <a:ext cx="596173" cy="369316"/>
          </a:xfrm>
          <a:prstGeom prst="rect">
            <a:avLst/>
          </a:prstGeom>
          <a:noFill/>
        </p:spPr>
        <p:txBody>
          <a:bodyPr wrap="square" lIns="91424" tIns="45712" rIns="91424" bIns="45712" rtlCol="0">
            <a:spAutoFit/>
          </a:bodyPr>
          <a:lstStyle/>
          <a:p>
            <a:r>
              <a:rPr lang="en-US" dirty="0" smtClean="0"/>
              <a:t>AP</a:t>
            </a:r>
            <a:r>
              <a:rPr lang="en-US" baseline="-25000" dirty="0" smtClean="0"/>
              <a:t>6</a:t>
            </a:r>
            <a:endParaRPr lang="en-US" baseline="-25000" dirty="0"/>
          </a:p>
        </p:txBody>
      </p:sp>
      <p:pic>
        <p:nvPicPr>
          <p:cNvPr id="95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15002" y="3759201"/>
            <a:ext cx="579573" cy="4586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96" name="Straight Connector 40"/>
          <p:cNvCxnSpPr/>
          <p:nvPr/>
        </p:nvCxnSpPr>
        <p:spPr>
          <a:xfrm flipH="1" flipV="1">
            <a:off x="6191518" y="4221059"/>
            <a:ext cx="0" cy="27432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7" name="TextBox 96"/>
          <p:cNvSpPr txBox="1"/>
          <p:nvPr/>
        </p:nvSpPr>
        <p:spPr>
          <a:xfrm>
            <a:off x="6629400" y="4114800"/>
            <a:ext cx="596173" cy="369316"/>
          </a:xfrm>
          <a:prstGeom prst="rect">
            <a:avLst/>
          </a:prstGeom>
          <a:noFill/>
        </p:spPr>
        <p:txBody>
          <a:bodyPr wrap="square" lIns="91424" tIns="45712" rIns="91424" bIns="45712" rtlCol="0">
            <a:spAutoFit/>
          </a:bodyPr>
          <a:lstStyle/>
          <a:p>
            <a:r>
              <a:rPr lang="en-US" dirty="0" smtClean="0"/>
              <a:t>AP</a:t>
            </a:r>
            <a:r>
              <a:rPr lang="en-US" baseline="-25000" dirty="0" smtClean="0"/>
              <a:t>7</a:t>
            </a:r>
            <a:endParaRPr lang="en-US" baseline="-25000" dirty="0"/>
          </a:p>
        </p:txBody>
      </p:sp>
      <p:pic>
        <p:nvPicPr>
          <p:cNvPr id="98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710496" y="3753883"/>
            <a:ext cx="579573" cy="4586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99" name="Straight Connector 40"/>
          <p:cNvCxnSpPr/>
          <p:nvPr/>
        </p:nvCxnSpPr>
        <p:spPr>
          <a:xfrm flipH="1" flipV="1">
            <a:off x="7187012" y="4215740"/>
            <a:ext cx="0" cy="27432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6" name="TextBox 85"/>
          <p:cNvSpPr txBox="1"/>
          <p:nvPr/>
        </p:nvSpPr>
        <p:spPr>
          <a:xfrm>
            <a:off x="4089037" y="1905002"/>
            <a:ext cx="1143000" cy="3847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2500" i="1" dirty="0">
                <a:solidFill>
                  <a:srgbClr val="FF0000"/>
                </a:solidFill>
              </a:rPr>
              <a:t>x</a:t>
            </a:r>
            <a:r>
              <a:rPr lang="en-US" sz="2500" i="1" baseline="-25000" dirty="0">
                <a:solidFill>
                  <a:srgbClr val="FF0000"/>
                </a:solidFill>
              </a:rPr>
              <a:t>1</a:t>
            </a:r>
            <a:r>
              <a:rPr lang="en-US" sz="2500" i="1" dirty="0">
                <a:solidFill>
                  <a:srgbClr val="FF0000"/>
                </a:solidFill>
              </a:rPr>
              <a:t>, x</a:t>
            </a:r>
            <a:r>
              <a:rPr lang="en-US" sz="2500" i="1" baseline="-25000" dirty="0">
                <a:solidFill>
                  <a:srgbClr val="FF0000"/>
                </a:solidFill>
              </a:rPr>
              <a:t>2</a:t>
            </a:r>
            <a:r>
              <a:rPr lang="en-US" sz="2500" i="1" dirty="0">
                <a:solidFill>
                  <a:srgbClr val="FF0000"/>
                </a:solidFill>
              </a:rPr>
              <a:t> , x</a:t>
            </a:r>
            <a:r>
              <a:rPr lang="en-US" sz="2500" i="1" baseline="-25000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87" name="TextBox 86"/>
          <p:cNvSpPr txBox="1"/>
          <p:nvPr/>
        </p:nvSpPr>
        <p:spPr>
          <a:xfrm>
            <a:off x="1600200" y="1905002"/>
            <a:ext cx="457200" cy="3847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2500" i="1" dirty="0">
                <a:solidFill>
                  <a:srgbClr val="FF0000"/>
                </a:solidFill>
              </a:rPr>
              <a:t>x</a:t>
            </a:r>
            <a:r>
              <a:rPr lang="en-US" sz="2500" i="1" baseline="-25000" dirty="0">
                <a:solidFill>
                  <a:srgbClr val="FF0000"/>
                </a:solidFill>
              </a:rPr>
              <a:t>1</a:t>
            </a:r>
            <a:endParaRPr lang="en-US" sz="2500" i="1" dirty="0">
              <a:solidFill>
                <a:srgbClr val="FF0000"/>
              </a:solidFill>
            </a:endParaRPr>
          </a:p>
        </p:txBody>
      </p:sp>
      <p:sp>
        <p:nvSpPr>
          <p:cNvPr id="101" name="TextBox 100"/>
          <p:cNvSpPr txBox="1"/>
          <p:nvPr/>
        </p:nvSpPr>
        <p:spPr>
          <a:xfrm>
            <a:off x="7239000" y="1981202"/>
            <a:ext cx="457200" cy="3847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2500" i="1" dirty="0">
                <a:solidFill>
                  <a:srgbClr val="FF0000"/>
                </a:solidFill>
              </a:rPr>
              <a:t>x</a:t>
            </a:r>
            <a:r>
              <a:rPr lang="en-US" sz="2500" i="1" baseline="-25000" dirty="0">
                <a:solidFill>
                  <a:srgbClr val="FF0000"/>
                </a:solidFill>
              </a:rPr>
              <a:t>1</a:t>
            </a:r>
            <a:endParaRPr lang="en-US" sz="2500" i="1" dirty="0">
              <a:solidFill>
                <a:srgbClr val="FF0000"/>
              </a:solidFill>
            </a:endParaRPr>
          </a:p>
        </p:txBody>
      </p:sp>
      <p:pic>
        <p:nvPicPr>
          <p:cNvPr id="85" name="Picture 2" descr="C:\Users\Tarun Bansal\AppData\Local\Microsoft\Windows\Temporary Internet Files\Content.IE5\KLTEZ58V\MC900432546[1]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828800" y="2209802"/>
            <a:ext cx="552344" cy="552342"/>
          </a:xfrm>
          <a:prstGeom prst="rect">
            <a:avLst/>
          </a:prstGeom>
          <a:noFill/>
        </p:spPr>
      </p:pic>
      <p:pic>
        <p:nvPicPr>
          <p:cNvPr id="102" name="Picture 1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467601" y="2286000"/>
            <a:ext cx="466724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" name="Picture 3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086600" y="2590802"/>
            <a:ext cx="447676" cy="209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4" name="Picture 3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086600" y="2590802"/>
            <a:ext cx="447676" cy="209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5" name="Picture 3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086600" y="2590802"/>
            <a:ext cx="447676" cy="209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6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8305800" y="6172202"/>
            <a:ext cx="609600" cy="521208"/>
          </a:xfrm>
          <a:prstGeom prst="rect">
            <a:avLst/>
          </a:prstGeom>
        </p:spPr>
        <p:txBody>
          <a:bodyPr/>
          <a:lstStyle/>
          <a:p>
            <a:fld id="{8CB590C7-E110-4C9C-B3C4-42A1D1BB7BAA}" type="slidenum">
              <a:rPr lang="en-US" smtClean="0"/>
              <a:pPr/>
              <a:t>23</a:t>
            </a:fld>
            <a:endParaRPr lang="en-US" dirty="0"/>
          </a:p>
        </p:txBody>
      </p:sp>
      <p:pic>
        <p:nvPicPr>
          <p:cNvPr id="107" name="Picture 1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393838" y="1524000"/>
            <a:ext cx="466724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8" name="Picture 1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953001" y="1447800"/>
            <a:ext cx="466724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6795583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2969"/>
    </mc:Choice>
    <mc:Fallback xmlns="">
      <p:transition spd="slow" advTm="2296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7.40741E-7 L -0.00139 0.02569 L -0.1099 0.02338 L -0.32691 0.0243 L -0.34115 0.02338 L -0.33889 -0.01551 " pathEditMode="relative" rAng="0" ptsTypes="AAAAAA">
                                      <p:cBhvr>
                                        <p:cTn id="42" dur="20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100" y="500"/>
                                    </p:animMotion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8" grpId="0"/>
      <p:bldP spid="94" grpId="0"/>
      <p:bldP spid="97" grpId="0"/>
      <p:bldP spid="101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Experiments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8305800" y="6172202"/>
            <a:ext cx="609600" cy="521208"/>
          </a:xfrm>
          <a:prstGeom prst="rect">
            <a:avLst/>
          </a:prstGeom>
        </p:spPr>
        <p:txBody>
          <a:bodyPr/>
          <a:lstStyle/>
          <a:p>
            <a:fld id="{8CB590C7-E110-4C9C-B3C4-42A1D1BB7BAA}" type="slidenum">
              <a:rPr lang="en-US" smtClean="0"/>
              <a:pPr/>
              <a:t>24</a:t>
            </a:fld>
            <a:endParaRPr lang="en-US" dirty="0"/>
          </a:p>
        </p:txBody>
      </p:sp>
      <p:grpSp>
        <p:nvGrpSpPr>
          <p:cNvPr id="7" name="组合 16"/>
          <p:cNvGrpSpPr/>
          <p:nvPr/>
        </p:nvGrpSpPr>
        <p:grpSpPr>
          <a:xfrm>
            <a:off x="1557395" y="5370549"/>
            <a:ext cx="596173" cy="801648"/>
            <a:chOff x="3027229" y="3825359"/>
            <a:chExt cx="596173" cy="801648"/>
          </a:xfrm>
        </p:grpSpPr>
        <p:pic>
          <p:nvPicPr>
            <p:cNvPr id="8" name="Picture 6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148158" y="3825359"/>
              <a:ext cx="297164" cy="5238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9" name="TextBox 8"/>
            <p:cNvSpPr txBox="1"/>
            <p:nvPr/>
          </p:nvSpPr>
          <p:spPr>
            <a:xfrm>
              <a:off x="3027229" y="4257675"/>
              <a:ext cx="59617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C</a:t>
              </a:r>
              <a:r>
                <a:rPr lang="en-US" baseline="-25000" dirty="0" smtClean="0"/>
                <a:t>1</a:t>
              </a:r>
              <a:endParaRPr lang="en-US" baseline="-25000" dirty="0"/>
            </a:p>
          </p:txBody>
        </p:sp>
      </p:grpSp>
      <p:grpSp>
        <p:nvGrpSpPr>
          <p:cNvPr id="10" name="组合 2"/>
          <p:cNvGrpSpPr/>
          <p:nvPr/>
        </p:nvGrpSpPr>
        <p:grpSpPr>
          <a:xfrm>
            <a:off x="3276599" y="5351497"/>
            <a:ext cx="596173" cy="820700"/>
            <a:chOff x="4690202" y="3806306"/>
            <a:chExt cx="596173" cy="820701"/>
          </a:xfrm>
        </p:grpSpPr>
        <p:pic>
          <p:nvPicPr>
            <p:cNvPr id="11" name="Picture 7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818799" y="3806306"/>
              <a:ext cx="281828" cy="5619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2" name="TextBox 11"/>
            <p:cNvSpPr txBox="1"/>
            <p:nvPr/>
          </p:nvSpPr>
          <p:spPr>
            <a:xfrm>
              <a:off x="4690202" y="4257675"/>
              <a:ext cx="59617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C</a:t>
              </a:r>
              <a:r>
                <a:rPr lang="en-US" baseline="-25000" dirty="0" smtClean="0"/>
                <a:t>2</a:t>
              </a:r>
              <a:endParaRPr lang="en-US" baseline="-25000" dirty="0"/>
            </a:p>
          </p:txBody>
        </p:sp>
      </p:grpSp>
      <p:sp>
        <p:nvSpPr>
          <p:cNvPr id="16" name="TextBox 15"/>
          <p:cNvSpPr txBox="1"/>
          <p:nvPr/>
        </p:nvSpPr>
        <p:spPr>
          <a:xfrm>
            <a:off x="2008499" y="5210177"/>
            <a:ext cx="353703" cy="3847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2500" b="1" i="1" dirty="0">
                <a:solidFill>
                  <a:srgbClr val="FF0000"/>
                </a:solidFill>
              </a:rPr>
              <a:t>x</a:t>
            </a:r>
            <a:r>
              <a:rPr lang="en-US" sz="2500" b="1" i="1" baseline="-25000" dirty="0">
                <a:solidFill>
                  <a:srgbClr val="FF0000"/>
                </a:solidFill>
              </a:rPr>
              <a:t>1</a:t>
            </a:r>
            <a:endParaRPr lang="en-US" sz="2500" b="1" i="1" dirty="0">
              <a:solidFill>
                <a:srgbClr val="FF00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233995" y="2227302"/>
            <a:ext cx="762000" cy="3847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2500" b="1" i="1" dirty="0">
                <a:solidFill>
                  <a:srgbClr val="FF0000"/>
                </a:solidFill>
              </a:rPr>
              <a:t>x</a:t>
            </a:r>
            <a:r>
              <a:rPr lang="en-US" sz="2500" b="1" i="1" baseline="-25000" dirty="0">
                <a:solidFill>
                  <a:srgbClr val="FF0000"/>
                </a:solidFill>
              </a:rPr>
              <a:t>2</a:t>
            </a:r>
            <a:r>
              <a:rPr lang="en-US" sz="2500" b="1" i="1" dirty="0">
                <a:solidFill>
                  <a:srgbClr val="FF0000"/>
                </a:solidFill>
              </a:rPr>
              <a:t>, x</a:t>
            </a:r>
            <a:r>
              <a:rPr lang="en-US" sz="2500" b="1" i="1" baseline="-25000" dirty="0">
                <a:solidFill>
                  <a:srgbClr val="FF0000"/>
                </a:solidFill>
              </a:rPr>
              <a:t>3</a:t>
            </a:r>
            <a:endParaRPr lang="en-US" sz="2500" b="1" i="1" dirty="0">
              <a:solidFill>
                <a:srgbClr val="FF0000"/>
              </a:solidFill>
            </a:endParaRPr>
          </a:p>
        </p:txBody>
      </p:sp>
      <p:pic>
        <p:nvPicPr>
          <p:cNvPr id="19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17562" y="2151100"/>
            <a:ext cx="579573" cy="4586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TextBox 19"/>
          <p:cNvSpPr txBox="1"/>
          <p:nvPr/>
        </p:nvSpPr>
        <p:spPr>
          <a:xfrm>
            <a:off x="1679461" y="2515191"/>
            <a:ext cx="596173" cy="369316"/>
          </a:xfrm>
          <a:prstGeom prst="rect">
            <a:avLst/>
          </a:prstGeom>
          <a:noFill/>
        </p:spPr>
        <p:txBody>
          <a:bodyPr wrap="square" lIns="91424" tIns="45712" rIns="91424" bIns="45712" rtlCol="0">
            <a:spAutoFit/>
          </a:bodyPr>
          <a:lstStyle/>
          <a:p>
            <a:r>
              <a:rPr lang="en-US" dirty="0" smtClean="0"/>
              <a:t>AP</a:t>
            </a:r>
            <a:r>
              <a:rPr lang="en-US" baseline="-25000" dirty="0" smtClean="0"/>
              <a:t>1</a:t>
            </a:r>
            <a:endParaRPr lang="en-US" baseline="-25000" dirty="0"/>
          </a:p>
        </p:txBody>
      </p:sp>
      <p:sp>
        <p:nvSpPr>
          <p:cNvPr id="21" name="TextBox 20"/>
          <p:cNvSpPr txBox="1"/>
          <p:nvPr/>
        </p:nvSpPr>
        <p:spPr>
          <a:xfrm>
            <a:off x="4419600" y="2515191"/>
            <a:ext cx="596173" cy="369316"/>
          </a:xfrm>
          <a:prstGeom prst="rect">
            <a:avLst/>
          </a:prstGeom>
          <a:noFill/>
        </p:spPr>
        <p:txBody>
          <a:bodyPr wrap="square" lIns="91424" tIns="45712" rIns="91424" bIns="45712" rtlCol="0">
            <a:spAutoFit/>
          </a:bodyPr>
          <a:lstStyle/>
          <a:p>
            <a:r>
              <a:rPr lang="en-US" dirty="0" smtClean="0"/>
              <a:t>AP</a:t>
            </a:r>
            <a:r>
              <a:rPr lang="en-US" baseline="-25000" dirty="0" smtClean="0"/>
              <a:t>2</a:t>
            </a:r>
            <a:endParaRPr lang="en-US" baseline="-25000" dirty="0"/>
          </a:p>
        </p:txBody>
      </p:sp>
      <p:sp>
        <p:nvSpPr>
          <p:cNvPr id="23" name="TextBox 22"/>
          <p:cNvSpPr txBox="1"/>
          <p:nvPr/>
        </p:nvSpPr>
        <p:spPr>
          <a:xfrm>
            <a:off x="1683821" y="4220167"/>
            <a:ext cx="596173" cy="369316"/>
          </a:xfrm>
          <a:prstGeom prst="rect">
            <a:avLst/>
          </a:prstGeom>
          <a:noFill/>
        </p:spPr>
        <p:txBody>
          <a:bodyPr wrap="square" lIns="91424" tIns="45712" rIns="91424" bIns="45712" rtlCol="0">
            <a:spAutoFit/>
          </a:bodyPr>
          <a:lstStyle/>
          <a:p>
            <a:r>
              <a:rPr lang="en-US" dirty="0" smtClean="0"/>
              <a:t>AP</a:t>
            </a:r>
            <a:r>
              <a:rPr lang="en-US" baseline="-25000" dirty="0" smtClean="0"/>
              <a:t>3</a:t>
            </a:r>
            <a:endParaRPr lang="en-US" baseline="-25000" dirty="0"/>
          </a:p>
        </p:txBody>
      </p:sp>
      <p:sp>
        <p:nvSpPr>
          <p:cNvPr id="24" name="TextBox 23"/>
          <p:cNvSpPr txBox="1"/>
          <p:nvPr/>
        </p:nvSpPr>
        <p:spPr>
          <a:xfrm>
            <a:off x="4455280" y="4220167"/>
            <a:ext cx="596173" cy="369316"/>
          </a:xfrm>
          <a:prstGeom prst="rect">
            <a:avLst/>
          </a:prstGeom>
          <a:noFill/>
        </p:spPr>
        <p:txBody>
          <a:bodyPr wrap="square" lIns="91424" tIns="45712" rIns="91424" bIns="45712" rtlCol="0">
            <a:spAutoFit/>
          </a:bodyPr>
          <a:lstStyle/>
          <a:p>
            <a:r>
              <a:rPr lang="en-US" dirty="0" smtClean="0"/>
              <a:t>AP</a:t>
            </a:r>
            <a:r>
              <a:rPr lang="en-US" baseline="-25000" dirty="0" smtClean="0"/>
              <a:t>4</a:t>
            </a:r>
            <a:endParaRPr lang="en-US" baseline="-25000" dirty="0"/>
          </a:p>
        </p:txBody>
      </p:sp>
      <p:pic>
        <p:nvPicPr>
          <p:cNvPr id="25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431939" y="2151100"/>
            <a:ext cx="579573" cy="4586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51490" y="3833850"/>
            <a:ext cx="579573" cy="4586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02025" y="3833850"/>
            <a:ext cx="579573" cy="4586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" name="TextBox 28"/>
          <p:cNvSpPr txBox="1"/>
          <p:nvPr/>
        </p:nvSpPr>
        <p:spPr>
          <a:xfrm rot="5400000">
            <a:off x="5786485" y="3521830"/>
            <a:ext cx="824773" cy="369316"/>
          </a:xfrm>
          <a:prstGeom prst="rect">
            <a:avLst/>
          </a:prstGeom>
          <a:noFill/>
        </p:spPr>
        <p:txBody>
          <a:bodyPr wrap="square" lIns="91424" tIns="45712" rIns="91424" bIns="45712" rtlCol="0">
            <a:spAutoFit/>
          </a:bodyPr>
          <a:lstStyle/>
          <a:p>
            <a:r>
              <a:rPr lang="en-US" dirty="0" smtClean="0"/>
              <a:t>Switch</a:t>
            </a:r>
            <a:endParaRPr lang="en-US" baseline="-25000" dirty="0"/>
          </a:p>
        </p:txBody>
      </p:sp>
      <p:pic>
        <p:nvPicPr>
          <p:cNvPr id="32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5400000">
            <a:off x="5337069" y="3527464"/>
            <a:ext cx="9239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33" name="Straight Connector 38"/>
          <p:cNvCxnSpPr/>
          <p:nvPr/>
        </p:nvCxnSpPr>
        <p:spPr>
          <a:xfrm>
            <a:off x="2119514" y="4589500"/>
            <a:ext cx="365760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9"/>
          <p:cNvCxnSpPr/>
          <p:nvPr/>
        </p:nvCxnSpPr>
        <p:spPr>
          <a:xfrm flipH="1" flipV="1">
            <a:off x="2163648" y="4302057"/>
            <a:ext cx="0" cy="27432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46"/>
          <p:cNvCxnSpPr/>
          <p:nvPr/>
        </p:nvCxnSpPr>
        <p:spPr>
          <a:xfrm flipH="1" flipV="1">
            <a:off x="4935635" y="4294223"/>
            <a:ext cx="0" cy="27432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48"/>
          <p:cNvCxnSpPr/>
          <p:nvPr/>
        </p:nvCxnSpPr>
        <p:spPr>
          <a:xfrm>
            <a:off x="2114655" y="2913100"/>
            <a:ext cx="365760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49"/>
          <p:cNvCxnSpPr/>
          <p:nvPr/>
        </p:nvCxnSpPr>
        <p:spPr>
          <a:xfrm flipH="1" flipV="1">
            <a:off x="2140696" y="2616134"/>
            <a:ext cx="0" cy="296966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50"/>
          <p:cNvCxnSpPr/>
          <p:nvPr/>
        </p:nvCxnSpPr>
        <p:spPr>
          <a:xfrm flipH="1" flipV="1">
            <a:off x="4900682" y="2608300"/>
            <a:ext cx="0" cy="296966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52"/>
          <p:cNvCxnSpPr>
            <a:stCxn id="32" idx="1"/>
          </p:cNvCxnSpPr>
          <p:nvPr/>
        </p:nvCxnSpPr>
        <p:spPr>
          <a:xfrm flipH="1" flipV="1">
            <a:off x="5785604" y="2913100"/>
            <a:ext cx="0" cy="30480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54"/>
          <p:cNvCxnSpPr>
            <a:endCxn id="32" idx="3"/>
          </p:cNvCxnSpPr>
          <p:nvPr/>
        </p:nvCxnSpPr>
        <p:spPr>
          <a:xfrm flipV="1">
            <a:off x="5785603" y="4141827"/>
            <a:ext cx="0" cy="447675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TextBox 62"/>
          <p:cNvSpPr txBox="1"/>
          <p:nvPr/>
        </p:nvSpPr>
        <p:spPr>
          <a:xfrm>
            <a:off x="838202" y="1541499"/>
            <a:ext cx="3276600" cy="76944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2500" b="1" i="1" dirty="0">
                <a:solidFill>
                  <a:srgbClr val="FF0000"/>
                </a:solidFill>
              </a:rPr>
              <a:t>Intended Signal = x</a:t>
            </a:r>
            <a:r>
              <a:rPr lang="en-US" sz="2500" b="1" i="1" baseline="-25000" dirty="0">
                <a:solidFill>
                  <a:srgbClr val="FF0000"/>
                </a:solidFill>
              </a:rPr>
              <a:t>1</a:t>
            </a:r>
          </a:p>
          <a:p>
            <a:r>
              <a:rPr lang="en-US" sz="2500" b="1" i="1" dirty="0">
                <a:solidFill>
                  <a:srgbClr val="FF0000"/>
                </a:solidFill>
              </a:rPr>
              <a:t>Interference </a:t>
            </a:r>
            <a:r>
              <a:rPr lang="en-US" sz="2500" b="1" i="1">
                <a:solidFill>
                  <a:srgbClr val="FF0000"/>
                </a:solidFill>
              </a:rPr>
              <a:t>from x</a:t>
            </a:r>
            <a:r>
              <a:rPr lang="en-US" sz="2500" b="1" i="1" baseline="-25000">
                <a:solidFill>
                  <a:srgbClr val="FF0000"/>
                </a:solidFill>
              </a:rPr>
              <a:t>2</a:t>
            </a:r>
            <a:r>
              <a:rPr lang="en-US" sz="2500" b="1" i="1" dirty="0">
                <a:solidFill>
                  <a:srgbClr val="FF0000"/>
                </a:solidFill>
              </a:rPr>
              <a:t>,</a:t>
            </a:r>
            <a:r>
              <a:rPr lang="en-US" sz="2500" b="1" i="1" baseline="-25000" dirty="0">
                <a:solidFill>
                  <a:srgbClr val="FF0000"/>
                </a:solidFill>
              </a:rPr>
              <a:t> </a:t>
            </a:r>
            <a:r>
              <a:rPr lang="en-US" sz="2500" b="1" i="1" dirty="0">
                <a:solidFill>
                  <a:srgbClr val="FF0000"/>
                </a:solidFill>
              </a:rPr>
              <a:t>x</a:t>
            </a:r>
            <a:r>
              <a:rPr lang="en-US" sz="2500" b="1" i="1" baseline="-25000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64" name="TextBox 63"/>
          <p:cNvSpPr txBox="1"/>
          <p:nvPr/>
        </p:nvSpPr>
        <p:spPr>
          <a:xfrm>
            <a:off x="3733801" y="5199102"/>
            <a:ext cx="294422" cy="3847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2500" b="1" i="1" dirty="0">
                <a:solidFill>
                  <a:srgbClr val="FF0000"/>
                </a:solidFill>
              </a:rPr>
              <a:t>x</a:t>
            </a:r>
            <a:r>
              <a:rPr lang="en-US" sz="2500" b="1" i="1" baseline="-25000" dirty="0">
                <a:solidFill>
                  <a:srgbClr val="FF0000"/>
                </a:solidFill>
              </a:rPr>
              <a:t>2</a:t>
            </a:r>
            <a:endParaRPr lang="en-US" sz="2500" b="1" i="1" dirty="0">
              <a:solidFill>
                <a:srgbClr val="FF0000"/>
              </a:solidFill>
            </a:endParaRPr>
          </a:p>
        </p:txBody>
      </p:sp>
      <p:grpSp>
        <p:nvGrpSpPr>
          <p:cNvPr id="40" name="组合 2"/>
          <p:cNvGrpSpPr/>
          <p:nvPr/>
        </p:nvGrpSpPr>
        <p:grpSpPr>
          <a:xfrm>
            <a:off x="5039579" y="5351497"/>
            <a:ext cx="596173" cy="820700"/>
            <a:chOff x="4690202" y="3806306"/>
            <a:chExt cx="596173" cy="820701"/>
          </a:xfrm>
        </p:grpSpPr>
        <p:pic>
          <p:nvPicPr>
            <p:cNvPr id="43" name="Picture 7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818799" y="3806306"/>
              <a:ext cx="281828" cy="5619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4" name="TextBox 43"/>
            <p:cNvSpPr txBox="1"/>
            <p:nvPr/>
          </p:nvSpPr>
          <p:spPr>
            <a:xfrm>
              <a:off x="4690202" y="4257675"/>
              <a:ext cx="59617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C</a:t>
              </a:r>
              <a:r>
                <a:rPr lang="en-US" baseline="-25000" dirty="0" smtClean="0"/>
                <a:t>2</a:t>
              </a:r>
              <a:endParaRPr lang="en-US" baseline="-25000" dirty="0"/>
            </a:p>
          </p:txBody>
        </p:sp>
      </p:grpSp>
      <p:sp>
        <p:nvSpPr>
          <p:cNvPr id="57" name="TextBox 56"/>
          <p:cNvSpPr txBox="1"/>
          <p:nvPr/>
        </p:nvSpPr>
        <p:spPr>
          <a:xfrm>
            <a:off x="5496778" y="5199102"/>
            <a:ext cx="294422" cy="3847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2500" b="1" i="1" dirty="0">
                <a:solidFill>
                  <a:srgbClr val="FF0000"/>
                </a:solidFill>
              </a:rPr>
              <a:t>x</a:t>
            </a:r>
            <a:r>
              <a:rPr lang="en-US" sz="2500" b="1" i="1" baseline="-25000" dirty="0">
                <a:solidFill>
                  <a:srgbClr val="FF0000"/>
                </a:solidFill>
              </a:rPr>
              <a:t>3</a:t>
            </a:r>
            <a:endParaRPr lang="en-US" sz="2500" b="1" i="1" dirty="0">
              <a:solidFill>
                <a:srgbClr val="FF0000"/>
              </a:solidFill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6781800" y="1424361"/>
            <a:ext cx="1764936" cy="1566549"/>
            <a:chOff x="6781800" y="1424361"/>
            <a:chExt cx="1764936" cy="1566549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81800" y="1424361"/>
              <a:ext cx="1764936" cy="1453477"/>
            </a:xfrm>
            <a:prstGeom prst="rect">
              <a:avLst/>
            </a:prstGeom>
          </p:spPr>
        </p:pic>
        <p:sp>
          <p:nvSpPr>
            <p:cNvPr id="4" name="TextBox 3"/>
            <p:cNvSpPr txBox="1"/>
            <p:nvPr/>
          </p:nvSpPr>
          <p:spPr>
            <a:xfrm>
              <a:off x="7086600" y="2590800"/>
              <a:ext cx="146013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 smtClean="0"/>
                <a:t>USRP N210</a:t>
              </a:r>
              <a:endParaRPr lang="en-US" sz="2000" b="1" dirty="0"/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22312298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1429"/>
    </mc:Choice>
    <mc:Fallback xmlns="">
      <p:transition spd="slow" advTm="2142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63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lIns="91424" tIns="45712" rIns="91424" bIns="45712">
            <a:norm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en-US" sz="4400" dirty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Throughput</a:t>
            </a: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457200" y="5791200"/>
            <a:ext cx="8229600" cy="609600"/>
          </a:xfrm>
          <a:prstGeom prst="round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lIns="91424" tIns="45712" rIns="91424" bIns="45712"/>
          <a:lstStyle/>
          <a:p>
            <a:pPr marL="342843" indent="-342843" algn="ctr">
              <a:spcBef>
                <a:spcPct val="20000"/>
              </a:spcBef>
              <a:defRPr/>
            </a:pPr>
            <a:r>
              <a:rPr lang="en-US" sz="2800" dirty="0" smtClean="0">
                <a:solidFill>
                  <a:schemeClr val="bg1"/>
                </a:solidFill>
              </a:rPr>
              <a:t>BBN </a:t>
            </a:r>
            <a:r>
              <a:rPr lang="en-US" sz="2800" dirty="0">
                <a:solidFill>
                  <a:schemeClr val="bg1"/>
                </a:solidFill>
              </a:rPr>
              <a:t>provides 1.48x throughput compared to TDMA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A10271-277B-40C8-9891-DAB20267215B}" type="slidenum">
              <a:rPr lang="en-US" smtClean="0"/>
              <a:pPr/>
              <a:t>25</a:t>
            </a:fld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5829" y="1246565"/>
            <a:ext cx="6500371" cy="4316035"/>
          </a:xfrm>
          <a:prstGeom prst="rect">
            <a:avLst/>
          </a:prstGeom>
        </p:spPr>
      </p:pic>
      <p:grpSp>
        <p:nvGrpSpPr>
          <p:cNvPr id="7" name="Group 6"/>
          <p:cNvGrpSpPr/>
          <p:nvPr/>
        </p:nvGrpSpPr>
        <p:grpSpPr>
          <a:xfrm>
            <a:off x="4872193" y="2971800"/>
            <a:ext cx="1828800" cy="400110"/>
            <a:chOff x="4872193" y="2971800"/>
            <a:chExt cx="1828800" cy="400110"/>
          </a:xfrm>
        </p:grpSpPr>
        <p:cxnSp>
          <p:nvCxnSpPr>
            <p:cNvPr id="10" name="Straight Arrow Connector 9"/>
            <p:cNvCxnSpPr/>
            <p:nvPr/>
          </p:nvCxnSpPr>
          <p:spPr>
            <a:xfrm>
              <a:off x="4872193" y="3352582"/>
              <a:ext cx="1828800" cy="0"/>
            </a:xfrm>
            <a:prstGeom prst="straightConnector1">
              <a:avLst/>
            </a:prstGeom>
            <a:ln w="25400">
              <a:headEnd type="arrow" w="med" len="lg"/>
              <a:tailEnd type="arrow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TextBox 10"/>
            <p:cNvSpPr txBox="1"/>
            <p:nvPr/>
          </p:nvSpPr>
          <p:spPr>
            <a:xfrm>
              <a:off x="5458936" y="2971800"/>
              <a:ext cx="8395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 smtClean="0">
                  <a:solidFill>
                    <a:schemeClr val="tx2">
                      <a:lumMod val="60000"/>
                      <a:lumOff val="40000"/>
                    </a:schemeClr>
                  </a:solidFill>
                </a:rPr>
                <a:t>1.48X</a:t>
              </a:r>
              <a:endParaRPr lang="en-US" sz="2000" b="1" dirty="0">
                <a:solidFill>
                  <a:schemeClr val="tx2">
                    <a:lumMod val="60000"/>
                    <a:lumOff val="40000"/>
                  </a:schemeClr>
                </a:solidFill>
              </a:endParaRPr>
            </a:p>
          </p:txBody>
        </p:sp>
      </p:grpSp>
      <p:sp>
        <p:nvSpPr>
          <p:cNvPr id="2" name="Oval 1"/>
          <p:cNvSpPr/>
          <p:nvPr/>
        </p:nvSpPr>
        <p:spPr>
          <a:xfrm>
            <a:off x="2590800" y="3962400"/>
            <a:ext cx="838200" cy="1295400"/>
          </a:xfrm>
          <a:prstGeom prst="ellipse">
            <a:avLst/>
          </a:prstGeom>
          <a:solidFill>
            <a:srgbClr val="FF0000">
              <a:alpha val="3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339583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9233"/>
    </mc:Choice>
    <mc:Fallback xmlns="">
      <p:transition spd="slow" advTm="3923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 animBg="1"/>
      <p:bldP spid="2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Trace-Driven Simulation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5105400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Over multiple collision domains (divided into </a:t>
            </a:r>
            <a:r>
              <a:rPr lang="en-US" i="1" dirty="0" smtClean="0"/>
              <a:t>groups</a:t>
            </a:r>
            <a:r>
              <a:rPr lang="en-US" dirty="0" smtClean="0"/>
              <a:t>)</a:t>
            </a:r>
          </a:p>
          <a:p>
            <a:endParaRPr lang="en-US" dirty="0" smtClean="0"/>
          </a:p>
          <a:p>
            <a:r>
              <a:rPr lang="en-US" dirty="0" smtClean="0"/>
              <a:t>Field Size: 500m X 500m</a:t>
            </a:r>
          </a:p>
          <a:p>
            <a:endParaRPr lang="en-US" dirty="0" smtClean="0"/>
          </a:p>
          <a:p>
            <a:r>
              <a:rPr lang="en-US" dirty="0" smtClean="0"/>
              <a:t>Number of clients: 1000</a:t>
            </a:r>
          </a:p>
          <a:p>
            <a:endParaRPr lang="en-US" dirty="0" smtClean="0"/>
          </a:p>
          <a:p>
            <a:r>
              <a:rPr lang="en-US" dirty="0" smtClean="0"/>
              <a:t>Vary the number of APs</a:t>
            </a:r>
          </a:p>
          <a:p>
            <a:endParaRPr lang="en-US" dirty="0"/>
          </a:p>
          <a:p>
            <a:r>
              <a:rPr lang="en-US" dirty="0" smtClean="0"/>
              <a:t>Residual interference distribution from experiment</a:t>
            </a:r>
          </a:p>
          <a:p>
            <a:pPr marL="0" indent="0">
              <a:buNone/>
            </a:pPr>
            <a:endParaRPr lang="en-US" sz="2600" dirty="0"/>
          </a:p>
          <a:p>
            <a:r>
              <a:rPr lang="en-US" dirty="0" smtClean="0"/>
              <a:t>Other algorithms simulated</a:t>
            </a:r>
          </a:p>
          <a:p>
            <a:pPr lvl="1"/>
            <a:r>
              <a:rPr lang="en-US" dirty="0" smtClean="0"/>
              <a:t>Omniscient TDMA</a:t>
            </a:r>
          </a:p>
          <a:p>
            <a:pPr lvl="1"/>
            <a:r>
              <a:rPr lang="en-US" dirty="0" smtClean="0"/>
              <a:t>IEEE 802.11</a:t>
            </a:r>
          </a:p>
          <a:p>
            <a:pPr lvl="1"/>
            <a:endParaRPr lang="en-US" dirty="0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8305800" y="6172202"/>
            <a:ext cx="609600" cy="521208"/>
          </a:xfrm>
          <a:prstGeom prst="rect">
            <a:avLst/>
          </a:prstGeom>
        </p:spPr>
        <p:txBody>
          <a:bodyPr/>
          <a:lstStyle/>
          <a:p>
            <a:fld id="{8CB590C7-E110-4C9C-B3C4-42A1D1BB7BAA}" type="slidenum">
              <a:rPr lang="en-US" smtClean="0"/>
              <a:pPr/>
              <a:t>26</a:t>
            </a:fld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9464080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8240"/>
    </mc:Choice>
    <mc:Fallback xmlns="">
      <p:transition spd="slow" advTm="2824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4" name="Picture 2" descr="C:\Users\tarun\Dropbox\temp_delete_anytime\totalSINRMC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81001" y="1066800"/>
            <a:ext cx="6096000" cy="4572000"/>
          </a:xfrm>
          <a:prstGeom prst="rect">
            <a:avLst/>
          </a:prstGeom>
          <a:noFill/>
        </p:spPr>
      </p:pic>
      <p:sp>
        <p:nvSpPr>
          <p:cNvPr id="7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8305800" y="6172202"/>
            <a:ext cx="609600" cy="521208"/>
          </a:xfrm>
          <a:prstGeom prst="rect">
            <a:avLst/>
          </a:prstGeom>
        </p:spPr>
        <p:txBody>
          <a:bodyPr/>
          <a:lstStyle/>
          <a:p>
            <a:fld id="{8CB590C7-E110-4C9C-B3C4-42A1D1BB7BAA}" type="slidenum">
              <a:rPr lang="en-US" smtClean="0"/>
              <a:pPr/>
              <a:t>27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5715000" y="2773742"/>
            <a:ext cx="3276600" cy="2230380"/>
          </a:xfrm>
          <a:prstGeom prst="round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lIns="91424" tIns="45712" rIns="91424" bIns="45712" rtlCol="0">
            <a:spAutoFit/>
          </a:bodyPr>
          <a:lstStyle/>
          <a:p>
            <a:pPr marL="457125" indent="-457125">
              <a:buFont typeface="Arial" pitchFamily="34" charset="0"/>
              <a:buChar char="•"/>
            </a:pPr>
            <a:r>
              <a:rPr lang="en-US" sz="2500" dirty="0">
                <a:solidFill>
                  <a:schemeClr val="bg1"/>
                </a:solidFill>
              </a:rPr>
              <a:t>2000 APs</a:t>
            </a:r>
          </a:p>
          <a:p>
            <a:pPr marL="457125" indent="-457125">
              <a:buFont typeface="Arial" pitchFamily="34" charset="0"/>
              <a:buChar char="•"/>
            </a:pPr>
            <a:r>
              <a:rPr lang="en-US" sz="2500" dirty="0">
                <a:solidFill>
                  <a:schemeClr val="bg1"/>
                </a:solidFill>
              </a:rPr>
              <a:t>4.6X throughput gain</a:t>
            </a:r>
          </a:p>
          <a:p>
            <a:pPr marL="457125" indent="-457125">
              <a:buFont typeface="Arial" pitchFamily="34" charset="0"/>
              <a:buChar char="•"/>
            </a:pPr>
            <a:r>
              <a:rPr lang="en-US" sz="2500" dirty="0">
                <a:solidFill>
                  <a:schemeClr val="bg1"/>
                </a:solidFill>
              </a:rPr>
              <a:t>~76 APs near each client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Throughput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776985" y="1790700"/>
            <a:ext cx="1219200" cy="246221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sz="1600" dirty="0"/>
              <a:t>BBN</a:t>
            </a:r>
          </a:p>
        </p:txBody>
      </p:sp>
      <p:sp>
        <p:nvSpPr>
          <p:cNvPr id="6" name="Oval 5"/>
          <p:cNvSpPr/>
          <p:nvPr/>
        </p:nvSpPr>
        <p:spPr>
          <a:xfrm>
            <a:off x="5279068" y="2438400"/>
            <a:ext cx="381000" cy="2209800"/>
          </a:xfrm>
          <a:prstGeom prst="ellipse">
            <a:avLst/>
          </a:prstGeom>
          <a:solidFill>
            <a:schemeClr val="accent6">
              <a:lumMod val="75000"/>
              <a:alpha val="3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4" tIns="45712" rIns="91424" bIns="45712" spcCol="0" rtlCol="0" anchor="ctr"/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3239097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5289"/>
    </mc:Choice>
    <mc:Fallback xmlns="">
      <p:transition spd="slow" advTm="7528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6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Fairness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9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8305800" y="6172202"/>
            <a:ext cx="609600" cy="521208"/>
          </a:xfrm>
          <a:prstGeom prst="rect">
            <a:avLst/>
          </a:prstGeom>
        </p:spPr>
        <p:txBody>
          <a:bodyPr/>
          <a:lstStyle/>
          <a:p>
            <a:fld id="{8CB590C7-E110-4C9C-B3C4-42A1D1BB7BAA}" type="slidenum">
              <a:rPr lang="en-US" smtClean="0"/>
              <a:pPr/>
              <a:t>28</a:t>
            </a:fld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1143000" y="5555162"/>
            <a:ext cx="6858000" cy="868305"/>
          </a:xfrm>
          <a:prstGeom prst="round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lIns="91424" tIns="45712" rIns="91424" bIns="45712" rtlCol="0">
            <a:spAutoFit/>
          </a:bodyPr>
          <a:lstStyle/>
          <a:p>
            <a:r>
              <a:rPr lang="en-US" sz="2500" dirty="0">
                <a:solidFill>
                  <a:schemeClr val="bg1"/>
                </a:solidFill>
              </a:rPr>
              <a:t>BBN  achieves higher </a:t>
            </a:r>
            <a:r>
              <a:rPr lang="en-US" sz="2500" dirty="0" smtClean="0">
                <a:solidFill>
                  <a:schemeClr val="bg1"/>
                </a:solidFill>
              </a:rPr>
              <a:t>fairness</a:t>
            </a:r>
            <a:endParaRPr lang="en-US" sz="2500" dirty="0">
              <a:solidFill>
                <a:schemeClr val="bg1"/>
              </a:solidFill>
            </a:endParaRPr>
          </a:p>
          <a:p>
            <a:pPr marL="799968" lvl="1" indent="-342843">
              <a:buFont typeface="Arial" pitchFamily="34" charset="0"/>
              <a:buChar char="•"/>
            </a:pPr>
            <a:r>
              <a:rPr lang="en-US" sz="2000" dirty="0" err="1">
                <a:solidFill>
                  <a:schemeClr val="bg1"/>
                </a:solidFill>
              </a:rPr>
              <a:t>Beamforming</a:t>
            </a:r>
            <a:r>
              <a:rPr lang="en-US" sz="2000" dirty="0">
                <a:solidFill>
                  <a:schemeClr val="bg1"/>
                </a:solidFill>
              </a:rPr>
              <a:t> increased SINR of clients that are far away</a:t>
            </a:r>
          </a:p>
        </p:txBody>
      </p:sp>
      <p:pic>
        <p:nvPicPr>
          <p:cNvPr id="12" name="Picture 1" descr="C:\Users\tarun\Dropbox\temp_delete_anytime\fairnessSINRMC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371602" y="838200"/>
            <a:ext cx="6096000" cy="45720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4330702" y="1557180"/>
            <a:ext cx="1219200" cy="246221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sz="1600" dirty="0"/>
              <a:t>BBN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5066058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8243"/>
    </mc:Choice>
    <mc:Fallback xmlns="">
      <p:transition spd="slow" advTm="1824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Summary and Future Work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1" y="914400"/>
            <a:ext cx="8381999" cy="4038600"/>
          </a:xfrm>
        </p:spPr>
        <p:txBody>
          <a:bodyPr>
            <a:normAutofit fontScale="77500" lnSpcReduction="20000"/>
          </a:bodyPr>
          <a:lstStyle/>
          <a:p>
            <a:endParaRPr lang="en-US" sz="1600" dirty="0"/>
          </a:p>
          <a:p>
            <a:r>
              <a:rPr lang="en-US" dirty="0" smtClean="0"/>
              <a:t>BBN leverages the </a:t>
            </a:r>
            <a:r>
              <a:rPr lang="en-US" dirty="0" smtClean="0">
                <a:solidFill>
                  <a:srgbClr val="FF0000"/>
                </a:solidFill>
              </a:rPr>
              <a:t>high density of APs </a:t>
            </a:r>
            <a:r>
              <a:rPr lang="en-US" dirty="0" smtClean="0"/>
              <a:t>to </a:t>
            </a:r>
            <a:r>
              <a:rPr lang="en-US" dirty="0" smtClean="0">
                <a:solidFill>
                  <a:srgbClr val="FF0000"/>
                </a:solidFill>
              </a:rPr>
              <a:t>scale </a:t>
            </a:r>
            <a:r>
              <a:rPr lang="en-US" dirty="0" smtClean="0"/>
              <a:t>the uplink throughput for single antenna systems</a:t>
            </a:r>
          </a:p>
          <a:p>
            <a:pPr lvl="1"/>
            <a:r>
              <a:rPr lang="en-US" dirty="0" smtClean="0"/>
              <a:t>Throughput scales linearly with the number of clients</a:t>
            </a:r>
          </a:p>
          <a:p>
            <a:pPr lvl="1"/>
            <a:r>
              <a:rPr lang="en-US" dirty="0"/>
              <a:t>All computational and design complexity shifted to </a:t>
            </a:r>
            <a:r>
              <a:rPr lang="en-US" dirty="0" smtClean="0"/>
              <a:t>APs</a:t>
            </a:r>
          </a:p>
          <a:p>
            <a:pPr lvl="1"/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Future Work</a:t>
            </a:r>
          </a:p>
          <a:p>
            <a:pPr lvl="1"/>
            <a:r>
              <a:rPr lang="en-US" dirty="0" smtClean="0"/>
              <a:t>Coexist with legacy network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Data rate selection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29</a:t>
            </a:fld>
            <a:endParaRPr lang="en-US"/>
          </a:p>
        </p:txBody>
      </p:sp>
      <p:sp>
        <p:nvSpPr>
          <p:cNvPr id="7" name="矩形 4"/>
          <p:cNvSpPr/>
          <p:nvPr/>
        </p:nvSpPr>
        <p:spPr>
          <a:xfrm>
            <a:off x="2819400" y="5569805"/>
            <a:ext cx="3200400" cy="830981"/>
          </a:xfrm>
          <a:prstGeom prst="rect">
            <a:avLst/>
          </a:prstGeom>
          <a:noFill/>
        </p:spPr>
        <p:txBody>
          <a:bodyPr wrap="square" lIns="91424" tIns="45712" rIns="91424" bIns="45712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altLang="zh-CN" sz="4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Thank you</a:t>
            </a:r>
            <a:endParaRPr lang="zh-CN" altLang="en-US" sz="4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704629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6189"/>
    </mc:Choice>
    <mc:Fallback xmlns="">
      <p:transition spd="slow" advTm="2618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066800" y="2362200"/>
            <a:ext cx="7010400" cy="1055608"/>
          </a:xfrm>
          <a:prstGeom prst="roundRect">
            <a:avLst/>
          </a:prstGeom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C00000"/>
                </a:solidFill>
              </a:rPr>
              <a:t>Can we scale the uplink throughput with the number of clients?</a:t>
            </a:r>
            <a:endParaRPr lang="en-US" sz="28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61251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868"/>
    </mc:Choice>
    <mc:Fallback xmlns="">
      <p:transition spd="slow" advTm="11868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2057400" y="3545328"/>
            <a:ext cx="4525019" cy="636808"/>
            <a:chOff x="2057400" y="3545328"/>
            <a:chExt cx="4525019" cy="636808"/>
          </a:xfrm>
        </p:grpSpPr>
        <p:pic>
          <p:nvPicPr>
            <p:cNvPr id="27" name="Picture 26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87828" y="3545328"/>
              <a:ext cx="864163" cy="636808"/>
            </a:xfrm>
            <a:prstGeom prst="rect">
              <a:avLst/>
            </a:prstGeom>
          </p:spPr>
        </p:pic>
        <p:pic>
          <p:nvPicPr>
            <p:cNvPr id="28" name="Picture 27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18256" y="3545328"/>
              <a:ext cx="864163" cy="636808"/>
            </a:xfrm>
            <a:prstGeom prst="rect">
              <a:avLst/>
            </a:prstGeom>
          </p:spPr>
        </p:pic>
        <p:pic>
          <p:nvPicPr>
            <p:cNvPr id="26" name="Picture 25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57400" y="3545328"/>
              <a:ext cx="864163" cy="636808"/>
            </a:xfrm>
            <a:prstGeom prst="rect">
              <a:avLst/>
            </a:prstGeom>
          </p:spPr>
        </p:pic>
      </p:grpSp>
      <p:sp>
        <p:nvSpPr>
          <p:cNvPr id="6" name="TextBox 5"/>
          <p:cNvSpPr txBox="1"/>
          <p:nvPr/>
        </p:nvSpPr>
        <p:spPr>
          <a:xfrm>
            <a:off x="3291840" y="822960"/>
            <a:ext cx="2514600" cy="578882"/>
          </a:xfrm>
          <a:prstGeom prst="roundRect">
            <a:avLst/>
          </a:prstGeom>
          <a:ln w="3492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chemeClr val="tx2">
                    <a:lumMod val="75000"/>
                  </a:schemeClr>
                </a:solidFill>
              </a:rPr>
              <a:t>Network MIMO</a:t>
            </a:r>
            <a:endParaRPr lang="en-US" sz="28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905000" y="5405735"/>
            <a:ext cx="5257800" cy="510778"/>
          </a:xfrm>
          <a:prstGeom prst="round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Huge bandwidth consumption</a:t>
            </a:r>
            <a:endParaRPr lang="en-US" sz="2400" dirty="0"/>
          </a:p>
        </p:txBody>
      </p:sp>
      <p:pic>
        <p:nvPicPr>
          <p:cNvPr id="17203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4999" y="2614613"/>
            <a:ext cx="585787" cy="433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2614613"/>
            <a:ext cx="585787" cy="433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1213" y="2614613"/>
            <a:ext cx="585787" cy="433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9" name="组合 2"/>
          <p:cNvGrpSpPr/>
          <p:nvPr/>
        </p:nvGrpSpPr>
        <p:grpSpPr>
          <a:xfrm>
            <a:off x="4052027" y="4038600"/>
            <a:ext cx="596173" cy="820700"/>
            <a:chOff x="4690202" y="3806306"/>
            <a:chExt cx="596173" cy="820701"/>
          </a:xfrm>
        </p:grpSpPr>
        <p:pic>
          <p:nvPicPr>
            <p:cNvPr id="10" name="Picture 7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4818799" y="3806306"/>
              <a:ext cx="281828" cy="5619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1" name="TextBox 10"/>
            <p:cNvSpPr txBox="1"/>
            <p:nvPr/>
          </p:nvSpPr>
          <p:spPr>
            <a:xfrm>
              <a:off x="4690202" y="4257675"/>
              <a:ext cx="59617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C</a:t>
              </a:r>
              <a:r>
                <a:rPr lang="en-US" baseline="-25000" dirty="0" smtClean="0"/>
                <a:t>2</a:t>
              </a:r>
              <a:endParaRPr lang="en-US" baseline="-25000" dirty="0"/>
            </a:p>
          </p:txBody>
        </p:sp>
      </p:grpSp>
      <p:grpSp>
        <p:nvGrpSpPr>
          <p:cNvPr id="15" name="组合 16"/>
          <p:cNvGrpSpPr/>
          <p:nvPr/>
        </p:nvGrpSpPr>
        <p:grpSpPr>
          <a:xfrm>
            <a:off x="2223227" y="4038600"/>
            <a:ext cx="596173" cy="801648"/>
            <a:chOff x="3027229" y="3825359"/>
            <a:chExt cx="596173" cy="801648"/>
          </a:xfrm>
        </p:grpSpPr>
        <p:pic>
          <p:nvPicPr>
            <p:cNvPr id="16" name="Picture 6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3148158" y="3825359"/>
              <a:ext cx="297164" cy="5238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7" name="TextBox 16"/>
            <p:cNvSpPr txBox="1"/>
            <p:nvPr/>
          </p:nvSpPr>
          <p:spPr>
            <a:xfrm>
              <a:off x="3027229" y="4257675"/>
              <a:ext cx="59617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C</a:t>
              </a:r>
              <a:r>
                <a:rPr lang="en-US" baseline="-25000" dirty="0" smtClean="0"/>
                <a:t>1</a:t>
              </a:r>
              <a:endParaRPr lang="en-US" baseline="-25000" dirty="0"/>
            </a:p>
          </p:txBody>
        </p:sp>
      </p:grpSp>
      <p:grpSp>
        <p:nvGrpSpPr>
          <p:cNvPr id="18" name="组合 1"/>
          <p:cNvGrpSpPr/>
          <p:nvPr/>
        </p:nvGrpSpPr>
        <p:grpSpPr>
          <a:xfrm>
            <a:off x="5880827" y="4038600"/>
            <a:ext cx="596173" cy="820700"/>
            <a:chOff x="6442802" y="3806306"/>
            <a:chExt cx="596173" cy="820701"/>
          </a:xfrm>
        </p:grpSpPr>
        <p:pic>
          <p:nvPicPr>
            <p:cNvPr id="19" name="Picture 7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6571399" y="3806306"/>
              <a:ext cx="281828" cy="5619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0" name="TextBox 19"/>
            <p:cNvSpPr txBox="1"/>
            <p:nvPr/>
          </p:nvSpPr>
          <p:spPr>
            <a:xfrm>
              <a:off x="6442802" y="4257675"/>
              <a:ext cx="59617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C</a:t>
              </a:r>
              <a:r>
                <a:rPr lang="en-US" baseline="-25000" dirty="0" smtClean="0"/>
                <a:t>3</a:t>
              </a:r>
              <a:endParaRPr lang="en-US" baseline="-25000" dirty="0"/>
            </a:p>
          </p:txBody>
        </p:sp>
      </p:grpSp>
      <p:cxnSp>
        <p:nvCxnSpPr>
          <p:cNvPr id="21" name="Straight Connector 48"/>
          <p:cNvCxnSpPr/>
          <p:nvPr/>
        </p:nvCxnSpPr>
        <p:spPr>
          <a:xfrm>
            <a:off x="2241699" y="2386013"/>
            <a:ext cx="4406173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39"/>
          <p:cNvCxnSpPr/>
          <p:nvPr/>
        </p:nvCxnSpPr>
        <p:spPr>
          <a:xfrm flipH="1" flipV="1">
            <a:off x="2620464" y="2386013"/>
            <a:ext cx="0" cy="4572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39"/>
          <p:cNvCxnSpPr/>
          <p:nvPr/>
        </p:nvCxnSpPr>
        <p:spPr>
          <a:xfrm flipH="1" flipV="1">
            <a:off x="4495800" y="2386013"/>
            <a:ext cx="0" cy="4572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39"/>
          <p:cNvCxnSpPr/>
          <p:nvPr/>
        </p:nvCxnSpPr>
        <p:spPr>
          <a:xfrm flipH="1" flipV="1">
            <a:off x="6324600" y="2386013"/>
            <a:ext cx="0" cy="4572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2971800" y="1981200"/>
            <a:ext cx="32556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accent6">
                    <a:lumMod val="75000"/>
                  </a:schemeClr>
                </a:solidFill>
              </a:rPr>
              <a:t>Exchange raw samples</a:t>
            </a:r>
            <a:endParaRPr lang="en-US" sz="24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2600562" y="2514600"/>
            <a:ext cx="5961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AP</a:t>
            </a:r>
            <a:r>
              <a:rPr lang="en-US" baseline="-25000" dirty="0" smtClean="0"/>
              <a:t>1</a:t>
            </a:r>
            <a:endParaRPr lang="en-US" baseline="-25000" dirty="0"/>
          </a:p>
        </p:txBody>
      </p:sp>
      <p:sp>
        <p:nvSpPr>
          <p:cNvPr id="32" name="TextBox 31"/>
          <p:cNvSpPr txBox="1"/>
          <p:nvPr/>
        </p:nvSpPr>
        <p:spPr>
          <a:xfrm>
            <a:off x="4433027" y="2514600"/>
            <a:ext cx="5961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AP</a:t>
            </a:r>
            <a:r>
              <a:rPr lang="en-US" baseline="-25000" dirty="0" smtClean="0"/>
              <a:t>2</a:t>
            </a:r>
            <a:endParaRPr lang="en-US" baseline="-25000" dirty="0"/>
          </a:p>
        </p:txBody>
      </p:sp>
      <p:sp>
        <p:nvSpPr>
          <p:cNvPr id="33" name="TextBox 32"/>
          <p:cNvSpPr txBox="1"/>
          <p:nvPr/>
        </p:nvSpPr>
        <p:spPr>
          <a:xfrm>
            <a:off x="6324600" y="2514600"/>
            <a:ext cx="5961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AP</a:t>
            </a:r>
            <a:r>
              <a:rPr lang="en-US" baseline="-25000" dirty="0" smtClean="0"/>
              <a:t>3</a:t>
            </a:r>
            <a:endParaRPr lang="en-US" baseline="-250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1332185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8007"/>
    </mc:Choice>
    <mc:Fallback xmlns="">
      <p:transition spd="slow" advTm="3800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2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28600" y="6400800"/>
            <a:ext cx="84582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 smtClean="0"/>
              <a:t>[1] Rahul</a:t>
            </a:r>
            <a:r>
              <a:rPr lang="en-US" sz="1200" dirty="0"/>
              <a:t>, H., Kumar, S., and </a:t>
            </a:r>
            <a:r>
              <a:rPr lang="en-US" sz="1200" dirty="0" err="1"/>
              <a:t>Katabi</a:t>
            </a:r>
            <a:r>
              <a:rPr lang="en-US" sz="1200" dirty="0"/>
              <a:t>, </a:t>
            </a:r>
            <a:r>
              <a:rPr lang="en-US" sz="1200" dirty="0" smtClean="0"/>
              <a:t>D. </a:t>
            </a:r>
            <a:r>
              <a:rPr lang="en-US" sz="1200" dirty="0" err="1" smtClean="0"/>
              <a:t>MegaMIMO</a:t>
            </a:r>
            <a:r>
              <a:rPr lang="en-US" sz="1200" dirty="0"/>
              <a:t>: Scaling Wireless Capacity with </a:t>
            </a:r>
            <a:r>
              <a:rPr lang="en-US" sz="1200" dirty="0" smtClean="0"/>
              <a:t>User Demand</a:t>
            </a:r>
            <a:r>
              <a:rPr lang="en-US" sz="1200" dirty="0"/>
              <a:t>. In </a:t>
            </a:r>
            <a:r>
              <a:rPr lang="en-US" sz="1200" i="1" dirty="0"/>
              <a:t>Proc. of ACM SIGCOMM 2012</a:t>
            </a:r>
            <a:r>
              <a:rPr lang="en-US" sz="1200" dirty="0"/>
              <a:t>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4374" y="1905252"/>
            <a:ext cx="5943108" cy="304774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291840" y="822960"/>
            <a:ext cx="2514600" cy="578882"/>
          </a:xfrm>
          <a:prstGeom prst="roundRect">
            <a:avLst/>
          </a:prstGeom>
          <a:ln w="3492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chemeClr val="tx2">
                    <a:lumMod val="75000"/>
                  </a:schemeClr>
                </a:solidFill>
              </a:rPr>
              <a:t>MegaMIMO</a:t>
            </a:r>
            <a:r>
              <a:rPr lang="en-US" sz="2800" baseline="30000" dirty="0" smtClean="0">
                <a:solidFill>
                  <a:schemeClr val="tx2">
                    <a:lumMod val="75000"/>
                  </a:schemeClr>
                </a:solidFill>
              </a:rPr>
              <a:t>1</a:t>
            </a:r>
            <a:endParaRPr lang="en-US" sz="24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600200" y="5257800"/>
            <a:ext cx="6019800" cy="919401"/>
          </a:xfrm>
          <a:prstGeom prst="round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Does not apply to uplink :</a:t>
            </a:r>
          </a:p>
          <a:p>
            <a:pPr algn="ctr"/>
            <a:r>
              <a:rPr lang="en-US" sz="2400" dirty="0" smtClean="0"/>
              <a:t>Clients do not share a backbone network</a:t>
            </a:r>
            <a:endParaRPr lang="en-US" sz="24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3211191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1848"/>
    </mc:Choice>
    <mc:Fallback xmlns="">
      <p:transition spd="slow" advTm="5184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Line 105"/>
          <p:cNvSpPr>
            <a:spLocks noChangeShapeType="1"/>
          </p:cNvSpPr>
          <p:nvPr/>
        </p:nvSpPr>
        <p:spPr bwMode="auto">
          <a:xfrm>
            <a:off x="6977062" y="2340932"/>
            <a:ext cx="914400" cy="21267"/>
          </a:xfrm>
          <a:prstGeom prst="line">
            <a:avLst/>
          </a:prstGeom>
          <a:noFill/>
          <a:ln w="63500">
            <a:solidFill>
              <a:srgbClr val="339966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228600" y="6400800"/>
            <a:ext cx="84582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 smtClean="0"/>
              <a:t>[1] </a:t>
            </a:r>
            <a:r>
              <a:rPr lang="en-US" sz="1200" dirty="0" err="1"/>
              <a:t>Cadambe</a:t>
            </a:r>
            <a:r>
              <a:rPr lang="en-US" sz="1200" dirty="0"/>
              <a:t>, V. R., and </a:t>
            </a:r>
            <a:r>
              <a:rPr lang="en-US" sz="1200" dirty="0" err="1"/>
              <a:t>Jafar</a:t>
            </a:r>
            <a:r>
              <a:rPr lang="en-US" sz="1200" dirty="0"/>
              <a:t>, S. A. </a:t>
            </a:r>
            <a:r>
              <a:rPr lang="en-US" sz="1200" dirty="0" smtClean="0"/>
              <a:t>Interference Alignment </a:t>
            </a:r>
            <a:r>
              <a:rPr lang="en-US" sz="1200" dirty="0"/>
              <a:t>and the Degrees of Freedom for the K </a:t>
            </a:r>
            <a:r>
              <a:rPr lang="en-US" sz="1200" dirty="0" smtClean="0"/>
              <a:t>User Interference </a:t>
            </a:r>
            <a:r>
              <a:rPr lang="en-US" sz="1200" dirty="0"/>
              <a:t>Channel. </a:t>
            </a:r>
            <a:r>
              <a:rPr lang="en-US" sz="1200" i="1" dirty="0"/>
              <a:t>IEEE Transactions </a:t>
            </a:r>
            <a:r>
              <a:rPr lang="en-US" sz="1200" i="1" dirty="0" smtClean="0"/>
              <a:t>on Information </a:t>
            </a:r>
            <a:r>
              <a:rPr lang="en-US" sz="1200" i="1" dirty="0"/>
              <a:t>Theory </a:t>
            </a:r>
            <a:r>
              <a:rPr lang="en-US" sz="1200" dirty="0"/>
              <a:t>(</a:t>
            </a:r>
            <a:r>
              <a:rPr lang="en-US" sz="1200" dirty="0" smtClean="0"/>
              <a:t>2008).</a:t>
            </a:r>
            <a:endParaRPr lang="en-US" sz="1200" dirty="0"/>
          </a:p>
        </p:txBody>
      </p:sp>
      <p:sp>
        <p:nvSpPr>
          <p:cNvPr id="6" name="TextBox 5"/>
          <p:cNvSpPr txBox="1"/>
          <p:nvPr/>
        </p:nvSpPr>
        <p:spPr>
          <a:xfrm>
            <a:off x="2819400" y="990600"/>
            <a:ext cx="3886200" cy="578882"/>
          </a:xfrm>
          <a:prstGeom prst="roundRect">
            <a:avLst/>
          </a:prstGeom>
          <a:ln w="3492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chemeClr val="tx2">
                    <a:lumMod val="75000"/>
                  </a:schemeClr>
                </a:solidFill>
              </a:rPr>
              <a:t>Interference Alignment</a:t>
            </a:r>
            <a:r>
              <a:rPr lang="en-US" sz="2800" baseline="30000" dirty="0" smtClean="0">
                <a:solidFill>
                  <a:schemeClr val="tx2">
                    <a:lumMod val="75000"/>
                  </a:schemeClr>
                </a:solidFill>
              </a:rPr>
              <a:t>1</a:t>
            </a:r>
            <a:endParaRPr lang="en-US" sz="28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14399" y="5105400"/>
            <a:ext cx="7315201" cy="1362075"/>
          </a:xfrm>
          <a:prstGeom prst="round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 lIns="0" tIns="0" rIns="0" bIns="0" rtlCol="0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en-US" sz="2000" dirty="0" smtClean="0"/>
              <a:t>4 packet, 3 slots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000" dirty="0" smtClean="0"/>
              <a:t>Enough time slots, everyone </a:t>
            </a:r>
            <a:r>
              <a:rPr lang="en-US" sz="2000" dirty="0"/>
              <a:t>gets half the </a:t>
            </a:r>
            <a:r>
              <a:rPr lang="en-US" sz="2000" dirty="0" smtClean="0"/>
              <a:t>cake 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000" b="1" dirty="0" smtClean="0">
                <a:solidFill>
                  <a:srgbClr val="FFFF00"/>
                </a:solidFill>
              </a:rPr>
              <a:t>Exponential</a:t>
            </a:r>
            <a:r>
              <a:rPr lang="en-US" sz="2000" dirty="0" smtClean="0"/>
              <a:t> slots of transmissions, not suitable for mobile clients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000" b="1" dirty="0" smtClean="0">
                <a:solidFill>
                  <a:srgbClr val="FFFF00"/>
                </a:solidFill>
              </a:rPr>
              <a:t>Heavy coordination </a:t>
            </a:r>
            <a:r>
              <a:rPr lang="en-US" sz="2000" dirty="0" smtClean="0"/>
              <a:t>between clients </a:t>
            </a:r>
            <a:endParaRPr lang="en-US" sz="2000" dirty="0"/>
          </a:p>
        </p:txBody>
      </p:sp>
      <p:pic>
        <p:nvPicPr>
          <p:cNvPr id="3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1849327"/>
            <a:ext cx="585787" cy="433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1" y="3085494"/>
            <a:ext cx="585787" cy="433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9064" y="4397491"/>
            <a:ext cx="585787" cy="433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37" name="组合 2"/>
          <p:cNvGrpSpPr/>
          <p:nvPr/>
        </p:nvGrpSpPr>
        <p:grpSpPr>
          <a:xfrm>
            <a:off x="2604227" y="3021199"/>
            <a:ext cx="596173" cy="820700"/>
            <a:chOff x="4690202" y="3806306"/>
            <a:chExt cx="596173" cy="820701"/>
          </a:xfrm>
        </p:grpSpPr>
        <p:pic>
          <p:nvPicPr>
            <p:cNvPr id="38" name="Picture 7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818799" y="3806306"/>
              <a:ext cx="281828" cy="5619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9" name="TextBox 38"/>
            <p:cNvSpPr txBox="1"/>
            <p:nvPr/>
          </p:nvSpPr>
          <p:spPr>
            <a:xfrm>
              <a:off x="4690202" y="4257675"/>
              <a:ext cx="59617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C</a:t>
              </a:r>
              <a:r>
                <a:rPr lang="en-US" baseline="-25000" dirty="0" smtClean="0"/>
                <a:t>2</a:t>
              </a:r>
              <a:endParaRPr lang="en-US" baseline="-25000" dirty="0"/>
            </a:p>
          </p:txBody>
        </p:sp>
      </p:grpSp>
      <p:grpSp>
        <p:nvGrpSpPr>
          <p:cNvPr id="40" name="组合 16"/>
          <p:cNvGrpSpPr/>
          <p:nvPr/>
        </p:nvGrpSpPr>
        <p:grpSpPr>
          <a:xfrm>
            <a:off x="2604227" y="1853445"/>
            <a:ext cx="596173" cy="801648"/>
            <a:chOff x="3027229" y="3825359"/>
            <a:chExt cx="596173" cy="801648"/>
          </a:xfrm>
        </p:grpSpPr>
        <p:pic>
          <p:nvPicPr>
            <p:cNvPr id="41" name="Picture 6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3148158" y="3825359"/>
              <a:ext cx="297164" cy="5238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2" name="TextBox 41"/>
            <p:cNvSpPr txBox="1"/>
            <p:nvPr/>
          </p:nvSpPr>
          <p:spPr>
            <a:xfrm>
              <a:off x="3027229" y="4257675"/>
              <a:ext cx="59617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C</a:t>
              </a:r>
              <a:r>
                <a:rPr lang="en-US" baseline="-25000" dirty="0" smtClean="0"/>
                <a:t>1</a:t>
              </a:r>
              <a:endParaRPr lang="en-US" baseline="-25000" dirty="0"/>
            </a:p>
          </p:txBody>
        </p:sp>
      </p:grpSp>
      <p:grpSp>
        <p:nvGrpSpPr>
          <p:cNvPr id="43" name="组合 1"/>
          <p:cNvGrpSpPr/>
          <p:nvPr/>
        </p:nvGrpSpPr>
        <p:grpSpPr>
          <a:xfrm>
            <a:off x="2596917" y="4214740"/>
            <a:ext cx="596173" cy="820700"/>
            <a:chOff x="6442802" y="3806306"/>
            <a:chExt cx="596173" cy="820701"/>
          </a:xfrm>
        </p:grpSpPr>
        <p:pic>
          <p:nvPicPr>
            <p:cNvPr id="44" name="Picture 7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6571399" y="3806306"/>
              <a:ext cx="281828" cy="5619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5" name="TextBox 44"/>
            <p:cNvSpPr txBox="1"/>
            <p:nvPr/>
          </p:nvSpPr>
          <p:spPr>
            <a:xfrm>
              <a:off x="6442802" y="4257675"/>
              <a:ext cx="59617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C</a:t>
              </a:r>
              <a:r>
                <a:rPr lang="en-US" baseline="-25000" dirty="0" smtClean="0"/>
                <a:t>3</a:t>
              </a:r>
              <a:endParaRPr lang="en-US" baseline="-25000" dirty="0"/>
            </a:p>
          </p:txBody>
        </p:sp>
      </p:grpSp>
      <p:sp>
        <p:nvSpPr>
          <p:cNvPr id="47" name="TextBox 46"/>
          <p:cNvSpPr txBox="1"/>
          <p:nvPr/>
        </p:nvSpPr>
        <p:spPr>
          <a:xfrm>
            <a:off x="5528932" y="2188534"/>
            <a:ext cx="5961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AP</a:t>
            </a:r>
            <a:r>
              <a:rPr lang="en-US" baseline="-25000" dirty="0" smtClean="0"/>
              <a:t>1</a:t>
            </a:r>
            <a:endParaRPr lang="en-US" baseline="-25000" dirty="0"/>
          </a:p>
        </p:txBody>
      </p:sp>
      <p:sp>
        <p:nvSpPr>
          <p:cNvPr id="48" name="TextBox 47"/>
          <p:cNvSpPr txBox="1"/>
          <p:nvPr/>
        </p:nvSpPr>
        <p:spPr>
          <a:xfrm>
            <a:off x="5544128" y="3429000"/>
            <a:ext cx="5961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AP</a:t>
            </a:r>
            <a:r>
              <a:rPr lang="en-US" baseline="-25000" dirty="0" smtClean="0"/>
              <a:t>2</a:t>
            </a:r>
            <a:endParaRPr lang="en-US" baseline="-25000" dirty="0"/>
          </a:p>
        </p:txBody>
      </p:sp>
      <p:sp>
        <p:nvSpPr>
          <p:cNvPr id="49" name="TextBox 48"/>
          <p:cNvSpPr txBox="1"/>
          <p:nvPr/>
        </p:nvSpPr>
        <p:spPr>
          <a:xfrm>
            <a:off x="5562600" y="4757334"/>
            <a:ext cx="5961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AP</a:t>
            </a:r>
            <a:r>
              <a:rPr lang="en-US" baseline="-25000" dirty="0" smtClean="0"/>
              <a:t>3</a:t>
            </a:r>
            <a:endParaRPr lang="en-US" baseline="-25000" dirty="0"/>
          </a:p>
        </p:txBody>
      </p:sp>
      <p:sp>
        <p:nvSpPr>
          <p:cNvPr id="53" name="Line 119"/>
          <p:cNvSpPr>
            <a:spLocks noChangeShapeType="1"/>
          </p:cNvSpPr>
          <p:nvPr/>
        </p:nvSpPr>
        <p:spPr bwMode="auto">
          <a:xfrm flipV="1">
            <a:off x="1926266" y="1857375"/>
            <a:ext cx="0" cy="504825"/>
          </a:xfrm>
          <a:prstGeom prst="line">
            <a:avLst/>
          </a:prstGeom>
          <a:noFill/>
          <a:ln w="63500">
            <a:solidFill>
              <a:srgbClr val="0000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" name="Line 105"/>
          <p:cNvSpPr>
            <a:spLocks noChangeShapeType="1"/>
          </p:cNvSpPr>
          <p:nvPr/>
        </p:nvSpPr>
        <p:spPr bwMode="auto">
          <a:xfrm flipV="1">
            <a:off x="1652587" y="4345949"/>
            <a:ext cx="504825" cy="504825"/>
          </a:xfrm>
          <a:prstGeom prst="line">
            <a:avLst/>
          </a:prstGeom>
          <a:noFill/>
          <a:ln w="635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7" name="Line 105"/>
          <p:cNvSpPr>
            <a:spLocks noChangeShapeType="1"/>
          </p:cNvSpPr>
          <p:nvPr/>
        </p:nvSpPr>
        <p:spPr bwMode="auto">
          <a:xfrm flipH="1" flipV="1">
            <a:off x="1554162" y="3110429"/>
            <a:ext cx="503238" cy="503237"/>
          </a:xfrm>
          <a:prstGeom prst="line">
            <a:avLst/>
          </a:prstGeom>
          <a:noFill/>
          <a:ln w="63500">
            <a:solidFill>
              <a:srgbClr val="339966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8" name="Line 105"/>
          <p:cNvSpPr>
            <a:spLocks noChangeShapeType="1"/>
          </p:cNvSpPr>
          <p:nvPr/>
        </p:nvSpPr>
        <p:spPr bwMode="auto">
          <a:xfrm flipH="1" flipV="1">
            <a:off x="1371600" y="2362200"/>
            <a:ext cx="576262" cy="0"/>
          </a:xfrm>
          <a:prstGeom prst="line">
            <a:avLst/>
          </a:prstGeom>
          <a:noFill/>
          <a:ln w="63500">
            <a:solidFill>
              <a:srgbClr val="D834A9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9" name="Line 119"/>
          <p:cNvSpPr>
            <a:spLocks noChangeShapeType="1"/>
          </p:cNvSpPr>
          <p:nvPr/>
        </p:nvSpPr>
        <p:spPr bwMode="auto">
          <a:xfrm flipV="1">
            <a:off x="6940550" y="1857375"/>
            <a:ext cx="0" cy="504825"/>
          </a:xfrm>
          <a:prstGeom prst="line">
            <a:avLst/>
          </a:prstGeom>
          <a:noFill/>
          <a:ln w="63500">
            <a:solidFill>
              <a:srgbClr val="0000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0" name="Line 105"/>
          <p:cNvSpPr>
            <a:spLocks noChangeShapeType="1"/>
          </p:cNvSpPr>
          <p:nvPr/>
        </p:nvSpPr>
        <p:spPr bwMode="auto">
          <a:xfrm flipV="1">
            <a:off x="6977063" y="2340931"/>
            <a:ext cx="457200" cy="7625"/>
          </a:xfrm>
          <a:prstGeom prst="line">
            <a:avLst/>
          </a:prstGeom>
          <a:noFill/>
          <a:ln w="635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2" name="Line 105"/>
          <p:cNvSpPr>
            <a:spLocks noChangeShapeType="1"/>
          </p:cNvSpPr>
          <p:nvPr/>
        </p:nvSpPr>
        <p:spPr bwMode="auto">
          <a:xfrm flipH="1" flipV="1">
            <a:off x="6400800" y="2096145"/>
            <a:ext cx="576262" cy="260460"/>
          </a:xfrm>
          <a:prstGeom prst="line">
            <a:avLst/>
          </a:prstGeom>
          <a:noFill/>
          <a:ln w="63500">
            <a:solidFill>
              <a:srgbClr val="D834A9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3" name="Line 105"/>
          <p:cNvSpPr>
            <a:spLocks noChangeShapeType="1"/>
          </p:cNvSpPr>
          <p:nvPr/>
        </p:nvSpPr>
        <p:spPr bwMode="auto">
          <a:xfrm flipH="1">
            <a:off x="6158773" y="3560132"/>
            <a:ext cx="915755" cy="281767"/>
          </a:xfrm>
          <a:prstGeom prst="line">
            <a:avLst/>
          </a:prstGeom>
          <a:noFill/>
          <a:ln w="63500">
            <a:solidFill>
              <a:srgbClr val="339966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4" name="Line 119"/>
          <p:cNvSpPr>
            <a:spLocks noChangeShapeType="1"/>
          </p:cNvSpPr>
          <p:nvPr/>
        </p:nvSpPr>
        <p:spPr bwMode="auto">
          <a:xfrm flipH="1" flipV="1">
            <a:off x="6705600" y="3110428"/>
            <a:ext cx="332416" cy="470971"/>
          </a:xfrm>
          <a:prstGeom prst="line">
            <a:avLst/>
          </a:prstGeom>
          <a:noFill/>
          <a:ln w="63500">
            <a:solidFill>
              <a:srgbClr val="0000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5" name="Line 105"/>
          <p:cNvSpPr>
            <a:spLocks noChangeShapeType="1"/>
          </p:cNvSpPr>
          <p:nvPr/>
        </p:nvSpPr>
        <p:spPr bwMode="auto">
          <a:xfrm>
            <a:off x="7074528" y="3567755"/>
            <a:ext cx="1078871" cy="15422"/>
          </a:xfrm>
          <a:prstGeom prst="line">
            <a:avLst/>
          </a:prstGeom>
          <a:noFill/>
          <a:ln w="635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6" name="Line 105"/>
          <p:cNvSpPr>
            <a:spLocks noChangeShapeType="1"/>
          </p:cNvSpPr>
          <p:nvPr/>
        </p:nvSpPr>
        <p:spPr bwMode="auto">
          <a:xfrm flipV="1">
            <a:off x="7074527" y="3560132"/>
            <a:ext cx="539435" cy="15673"/>
          </a:xfrm>
          <a:prstGeom prst="line">
            <a:avLst/>
          </a:prstGeom>
          <a:noFill/>
          <a:ln w="63500">
            <a:solidFill>
              <a:srgbClr val="D834A9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7" name="Line 105"/>
          <p:cNvSpPr>
            <a:spLocks noChangeShapeType="1"/>
          </p:cNvSpPr>
          <p:nvPr/>
        </p:nvSpPr>
        <p:spPr bwMode="auto">
          <a:xfrm flipH="1" flipV="1">
            <a:off x="7016750" y="4114799"/>
            <a:ext cx="48584" cy="740732"/>
          </a:xfrm>
          <a:prstGeom prst="line">
            <a:avLst/>
          </a:prstGeom>
          <a:noFill/>
          <a:ln w="63500">
            <a:solidFill>
              <a:srgbClr val="339966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8" name="Line 119"/>
          <p:cNvSpPr>
            <a:spLocks noChangeShapeType="1"/>
          </p:cNvSpPr>
          <p:nvPr/>
        </p:nvSpPr>
        <p:spPr bwMode="auto">
          <a:xfrm flipV="1">
            <a:off x="7050088" y="4371975"/>
            <a:ext cx="0" cy="504825"/>
          </a:xfrm>
          <a:prstGeom prst="line">
            <a:avLst/>
          </a:prstGeom>
          <a:noFill/>
          <a:ln w="63500">
            <a:solidFill>
              <a:srgbClr val="0000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9" name="Line 105"/>
          <p:cNvSpPr>
            <a:spLocks noChangeShapeType="1"/>
          </p:cNvSpPr>
          <p:nvPr/>
        </p:nvSpPr>
        <p:spPr bwMode="auto">
          <a:xfrm flipV="1">
            <a:off x="7086601" y="4495729"/>
            <a:ext cx="838200" cy="367427"/>
          </a:xfrm>
          <a:prstGeom prst="line">
            <a:avLst/>
          </a:prstGeom>
          <a:noFill/>
          <a:ln w="635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0" name="Line 105"/>
          <p:cNvSpPr>
            <a:spLocks noChangeShapeType="1"/>
          </p:cNvSpPr>
          <p:nvPr/>
        </p:nvSpPr>
        <p:spPr bwMode="auto">
          <a:xfrm flipH="1">
            <a:off x="6510338" y="4871204"/>
            <a:ext cx="576262" cy="70795"/>
          </a:xfrm>
          <a:prstGeom prst="line">
            <a:avLst/>
          </a:prstGeom>
          <a:noFill/>
          <a:ln w="63500">
            <a:solidFill>
              <a:srgbClr val="D834A9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3634946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7957"/>
    </mc:Choice>
    <mc:Fallback xmlns="">
      <p:transition spd="slow" advTm="9795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81000" y="2057400"/>
            <a:ext cx="8382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chemeClr val="accent1">
                    <a:lumMod val="75000"/>
                  </a:schemeClr>
                </a:solidFill>
              </a:rPr>
              <a:t>Existing interference alignment and </a:t>
            </a:r>
            <a:r>
              <a:rPr lang="en-US" sz="2800" b="1" dirty="0" err="1" smtClean="0">
                <a:solidFill>
                  <a:schemeClr val="accent1">
                    <a:lumMod val="75000"/>
                  </a:schemeClr>
                </a:solidFill>
              </a:rPr>
              <a:t>beamforming</a:t>
            </a:r>
            <a:r>
              <a:rPr lang="en-US" sz="2800" b="1" dirty="0" smtClean="0">
                <a:solidFill>
                  <a:schemeClr val="accent1">
                    <a:lumMod val="75000"/>
                  </a:schemeClr>
                </a:solidFill>
              </a:rPr>
              <a:t> techniques are not suitable to mobile uplink traffic.</a:t>
            </a:r>
          </a:p>
        </p:txBody>
      </p:sp>
      <p:sp>
        <p:nvSpPr>
          <p:cNvPr id="2" name="Rectangle 1"/>
          <p:cNvSpPr/>
          <p:nvPr/>
        </p:nvSpPr>
        <p:spPr>
          <a:xfrm>
            <a:off x="195399" y="4267200"/>
            <a:ext cx="8753229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</a:rPr>
              <a:t>How can we bring the benefits of </a:t>
            </a:r>
            <a:r>
              <a:rPr lang="en-US" sz="3200" b="1" dirty="0" err="1" smtClean="0">
                <a:solidFill>
                  <a:srgbClr val="FF0000"/>
                </a:solidFill>
              </a:rPr>
              <a:t>beamforming</a:t>
            </a:r>
            <a:r>
              <a:rPr lang="en-US" sz="3200" b="1" dirty="0" smtClean="0">
                <a:solidFill>
                  <a:srgbClr val="FF0000"/>
                </a:solidFill>
              </a:rPr>
              <a:t> to </a:t>
            </a:r>
          </a:p>
          <a:p>
            <a:pPr algn="ctr"/>
            <a:r>
              <a:rPr lang="en-US" sz="3200" b="1" dirty="0" smtClean="0">
                <a:solidFill>
                  <a:srgbClr val="FF0000"/>
                </a:solidFill>
              </a:rPr>
              <a:t>uplink </a:t>
            </a:r>
            <a:r>
              <a:rPr lang="en-US" sz="3200" b="1" dirty="0">
                <a:solidFill>
                  <a:srgbClr val="FF0000"/>
                </a:solidFill>
              </a:rPr>
              <a:t>traffic?</a:t>
            </a:r>
          </a:p>
        </p:txBody>
      </p:sp>
    </p:spTree>
    <p:extLst>
      <p:ext uri="{BB962C8B-B14F-4D97-AF65-F5344CB8AC3E}">
        <p14:creationId xmlns:p14="http://schemas.microsoft.com/office/powerpoint/2010/main" val="4761387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9982"/>
    </mc:Choice>
    <mc:Fallback xmlns="">
      <p:transition spd="slow" advTm="1998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AP Density in Enterprise WLANs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305800" y="6172202"/>
            <a:ext cx="609600" cy="521208"/>
          </a:xfrm>
          <a:prstGeom prst="rect">
            <a:avLst/>
          </a:prstGeom>
        </p:spPr>
        <p:txBody>
          <a:bodyPr/>
          <a:lstStyle/>
          <a:p>
            <a:fld id="{8CB590C7-E110-4C9C-B3C4-42A1D1BB7BAA}" type="slidenum">
              <a:rPr lang="en-US" smtClean="0"/>
              <a:pPr/>
              <a:t>8</a:t>
            </a:fld>
            <a:endParaRPr lang="en-US" dirty="0"/>
          </a:p>
        </p:txBody>
      </p:sp>
      <p:graphicFrame>
        <p:nvGraphicFramePr>
          <p:cNvPr id="5" name="Chart 4"/>
          <p:cNvGraphicFramePr/>
          <p:nvPr>
            <p:extLst>
              <p:ext uri="{D42A27DB-BD31-4B8C-83A1-F6EECF244321}">
                <p14:modId xmlns:p14="http://schemas.microsoft.com/office/powerpoint/2010/main" val="2433007287"/>
              </p:ext>
            </p:extLst>
          </p:nvPr>
        </p:nvGraphicFramePr>
        <p:xfrm>
          <a:off x="1219200" y="1827486"/>
          <a:ext cx="6311902" cy="39004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pSp>
        <p:nvGrpSpPr>
          <p:cNvPr id="8" name="Group 7"/>
          <p:cNvGrpSpPr/>
          <p:nvPr/>
        </p:nvGrpSpPr>
        <p:grpSpPr>
          <a:xfrm>
            <a:off x="5207148" y="3377244"/>
            <a:ext cx="1073151" cy="508956"/>
            <a:chOff x="5403849" y="2920043"/>
            <a:chExt cx="1073151" cy="508958"/>
          </a:xfrm>
        </p:grpSpPr>
        <p:sp>
          <p:nvSpPr>
            <p:cNvPr id="3" name="Flowchart: Connector 2"/>
            <p:cNvSpPr/>
            <p:nvPr/>
          </p:nvSpPr>
          <p:spPr>
            <a:xfrm>
              <a:off x="5403849" y="2920043"/>
              <a:ext cx="91440" cy="91440"/>
            </a:xfrm>
            <a:prstGeom prst="flowChartConnector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C00000"/>
                </a:solidFill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5410200" y="3059668"/>
              <a:ext cx="1066800" cy="36933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rgbClr val="C00000"/>
                  </a:solidFill>
                </a:rPr>
                <a:t>(140,0.5)</a:t>
              </a:r>
              <a:endParaRPr lang="en-US" dirty="0">
                <a:solidFill>
                  <a:srgbClr val="C00000"/>
                </a:solidFill>
              </a:endParaRPr>
            </a:p>
          </p:txBody>
        </p:sp>
      </p:grpSp>
      <p:sp>
        <p:nvSpPr>
          <p:cNvPr id="7" name="Rectangle 6"/>
          <p:cNvSpPr/>
          <p:nvPr/>
        </p:nvSpPr>
        <p:spPr>
          <a:xfrm>
            <a:off x="1676400" y="5867400"/>
            <a:ext cx="6147613" cy="461649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none" lIns="91424" tIns="45712" rIns="91424" bIns="45712">
            <a:spAutoFit/>
          </a:bodyPr>
          <a:lstStyle/>
          <a:p>
            <a:r>
              <a:rPr lang="en-US" sz="2400" dirty="0" smtClean="0"/>
              <a:t>BBN leverages </a:t>
            </a:r>
            <a:r>
              <a:rPr lang="en-US" sz="2400" dirty="0"/>
              <a:t>the high density of access points </a:t>
            </a:r>
            <a:endParaRPr lang="en-US" sz="10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6448005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7699"/>
    </mc:Choice>
    <mc:Fallback xmlns="">
      <p:transition spd="slow" advTm="3769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880734" y="838200"/>
            <a:ext cx="7848600" cy="5257800"/>
            <a:chOff x="943186" y="762000"/>
            <a:chExt cx="7848600" cy="5257800"/>
          </a:xfrm>
        </p:grpSpPr>
        <p:sp>
          <p:nvSpPr>
            <p:cNvPr id="61" name="Oval 60"/>
            <p:cNvSpPr/>
            <p:nvPr/>
          </p:nvSpPr>
          <p:spPr>
            <a:xfrm>
              <a:off x="943186" y="762000"/>
              <a:ext cx="5991014" cy="5257800"/>
            </a:xfrm>
            <a:prstGeom prst="ellipse">
              <a:avLst/>
            </a:prstGeom>
            <a:noFill/>
            <a:ln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6415949" y="990600"/>
              <a:ext cx="2375837" cy="36933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solidFill>
                    <a:schemeClr val="bg1"/>
                  </a:solidFill>
                </a:rPr>
                <a:t>Single Collision Domain</a:t>
              </a:r>
            </a:p>
          </p:txBody>
        </p:sp>
        <p:cxnSp>
          <p:nvCxnSpPr>
            <p:cNvPr id="11" name="Straight Arrow Connector 10"/>
            <p:cNvCxnSpPr>
              <a:stCxn id="9" idx="1"/>
            </p:cNvCxnSpPr>
            <p:nvPr/>
          </p:nvCxnSpPr>
          <p:spPr>
            <a:xfrm flipH="1">
              <a:off x="6023285" y="1175266"/>
              <a:ext cx="392664" cy="290032"/>
            </a:xfrm>
            <a:prstGeom prst="straightConnector1">
              <a:avLst/>
            </a:prstGeom>
            <a:ln w="22225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" name="组合 16"/>
          <p:cNvGrpSpPr/>
          <p:nvPr/>
        </p:nvGrpSpPr>
        <p:grpSpPr>
          <a:xfrm>
            <a:off x="2011535" y="4760949"/>
            <a:ext cx="596173" cy="801648"/>
            <a:chOff x="3027229" y="3825359"/>
            <a:chExt cx="596173" cy="801648"/>
          </a:xfrm>
        </p:grpSpPr>
        <p:pic>
          <p:nvPicPr>
            <p:cNvPr id="14" name="Picture 6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148158" y="3825359"/>
              <a:ext cx="297164" cy="5238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2" name="TextBox 31"/>
            <p:cNvSpPr txBox="1"/>
            <p:nvPr/>
          </p:nvSpPr>
          <p:spPr>
            <a:xfrm>
              <a:off x="3027229" y="4257675"/>
              <a:ext cx="59617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C</a:t>
              </a:r>
              <a:r>
                <a:rPr lang="en-US" baseline="-25000" dirty="0" smtClean="0"/>
                <a:t>1</a:t>
              </a:r>
              <a:endParaRPr lang="en-US" baseline="-25000" dirty="0"/>
            </a:p>
          </p:txBody>
        </p:sp>
      </p:grpSp>
      <p:grpSp>
        <p:nvGrpSpPr>
          <p:cNvPr id="3" name="组合 2"/>
          <p:cNvGrpSpPr/>
          <p:nvPr/>
        </p:nvGrpSpPr>
        <p:grpSpPr>
          <a:xfrm>
            <a:off x="3674508" y="4741897"/>
            <a:ext cx="596173" cy="820700"/>
            <a:chOff x="4690202" y="3806306"/>
            <a:chExt cx="596173" cy="820701"/>
          </a:xfrm>
        </p:grpSpPr>
        <p:pic>
          <p:nvPicPr>
            <p:cNvPr id="15" name="Picture 7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4818799" y="3806306"/>
              <a:ext cx="281828" cy="5619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3" name="TextBox 32"/>
            <p:cNvSpPr txBox="1"/>
            <p:nvPr/>
          </p:nvSpPr>
          <p:spPr>
            <a:xfrm>
              <a:off x="4690202" y="4257675"/>
              <a:ext cx="59617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C</a:t>
              </a:r>
              <a:r>
                <a:rPr lang="en-US" baseline="-25000" dirty="0" smtClean="0"/>
                <a:t>2</a:t>
              </a:r>
              <a:endParaRPr lang="en-US" baseline="-25000" dirty="0"/>
            </a:p>
          </p:txBody>
        </p:sp>
      </p:grpSp>
      <p:grpSp>
        <p:nvGrpSpPr>
          <p:cNvPr id="4" name="组合 1"/>
          <p:cNvGrpSpPr/>
          <p:nvPr/>
        </p:nvGrpSpPr>
        <p:grpSpPr>
          <a:xfrm>
            <a:off x="5427110" y="4741897"/>
            <a:ext cx="596173" cy="820700"/>
            <a:chOff x="6442802" y="3806306"/>
            <a:chExt cx="596173" cy="820701"/>
          </a:xfrm>
        </p:grpSpPr>
        <p:pic>
          <p:nvPicPr>
            <p:cNvPr id="16" name="Picture 7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6571399" y="3806306"/>
              <a:ext cx="281828" cy="5619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4" name="TextBox 33"/>
            <p:cNvSpPr txBox="1"/>
            <p:nvPr/>
          </p:nvSpPr>
          <p:spPr>
            <a:xfrm>
              <a:off x="6442802" y="4257675"/>
              <a:ext cx="59617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C</a:t>
              </a:r>
              <a:r>
                <a:rPr lang="en-US" baseline="-25000" dirty="0" smtClean="0"/>
                <a:t>3</a:t>
              </a:r>
              <a:endParaRPr lang="en-US" baseline="-25000" dirty="0"/>
            </a:p>
          </p:txBody>
        </p:sp>
      </p:grpSp>
      <p:sp>
        <p:nvSpPr>
          <p:cNvPr id="42" name="TextBox 41"/>
          <p:cNvSpPr txBox="1"/>
          <p:nvPr/>
        </p:nvSpPr>
        <p:spPr>
          <a:xfrm>
            <a:off x="1848354" y="4735036"/>
            <a:ext cx="426843" cy="3847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2500" b="1" i="1" dirty="0">
                <a:solidFill>
                  <a:srgbClr val="D834A9"/>
                </a:solidFill>
              </a:rPr>
              <a:t>x</a:t>
            </a:r>
            <a:r>
              <a:rPr lang="en-US" sz="2500" b="1" i="1" baseline="-25000" dirty="0">
                <a:solidFill>
                  <a:srgbClr val="D834A9"/>
                </a:solidFill>
              </a:rPr>
              <a:t>1</a:t>
            </a:r>
            <a:endParaRPr lang="en-US" sz="2500" b="1" i="1" dirty="0">
              <a:solidFill>
                <a:srgbClr val="D834A9"/>
              </a:solidFill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3549501" y="4735036"/>
            <a:ext cx="367563" cy="3847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2500" b="1" i="1" dirty="0">
                <a:solidFill>
                  <a:srgbClr val="FF0000"/>
                </a:solidFill>
              </a:rPr>
              <a:t>x</a:t>
            </a:r>
            <a:r>
              <a:rPr lang="en-US" sz="2500" b="1" i="1" baseline="-25000" dirty="0">
                <a:solidFill>
                  <a:srgbClr val="FF0000"/>
                </a:solidFill>
              </a:rPr>
              <a:t>2</a:t>
            </a:r>
            <a:endParaRPr lang="en-US" sz="2500" b="1" i="1" dirty="0">
              <a:solidFill>
                <a:srgbClr val="FF0000"/>
              </a:solidFill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5296851" y="4735036"/>
            <a:ext cx="460681" cy="3847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2500" b="1" i="1" dirty="0">
                <a:solidFill>
                  <a:srgbClr val="00B050"/>
                </a:solidFill>
              </a:rPr>
              <a:t>x</a:t>
            </a:r>
            <a:r>
              <a:rPr lang="en-US" sz="2500" b="1" i="1" baseline="-25000" dirty="0">
                <a:solidFill>
                  <a:srgbClr val="00B050"/>
                </a:solidFill>
              </a:rPr>
              <a:t>3</a:t>
            </a:r>
            <a:endParaRPr lang="en-US" sz="2500" b="1" i="1" dirty="0">
              <a:solidFill>
                <a:srgbClr val="00B050"/>
              </a:solidFill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1600202" y="1541500"/>
            <a:ext cx="5413681" cy="2438400"/>
            <a:chOff x="1600200" y="1541499"/>
            <a:chExt cx="5413681" cy="2438400"/>
          </a:xfrm>
        </p:grpSpPr>
        <p:pic>
          <p:nvPicPr>
            <p:cNvPr id="58" name="Picture 5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1638300" y="1541499"/>
              <a:ext cx="579573" cy="4586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9" name="TextBox 58"/>
            <p:cNvSpPr txBox="1"/>
            <p:nvPr/>
          </p:nvSpPr>
          <p:spPr>
            <a:xfrm>
              <a:off x="1600200" y="1905592"/>
              <a:ext cx="59617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AP</a:t>
              </a:r>
              <a:r>
                <a:rPr lang="en-US" baseline="-25000" dirty="0" smtClean="0"/>
                <a:t>1</a:t>
              </a:r>
              <a:endParaRPr lang="en-US" baseline="-25000" dirty="0"/>
            </a:p>
          </p:txBody>
        </p:sp>
        <p:sp>
          <p:nvSpPr>
            <p:cNvPr id="60" name="TextBox 59"/>
            <p:cNvSpPr txBox="1"/>
            <p:nvPr/>
          </p:nvSpPr>
          <p:spPr>
            <a:xfrm>
              <a:off x="4509226" y="1905592"/>
              <a:ext cx="59617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AP</a:t>
              </a:r>
              <a:r>
                <a:rPr lang="en-US" baseline="-25000" dirty="0" smtClean="0"/>
                <a:t>2</a:t>
              </a:r>
              <a:endParaRPr lang="en-US" baseline="-25000" dirty="0"/>
            </a:p>
          </p:txBody>
        </p:sp>
        <p:sp>
          <p:nvSpPr>
            <p:cNvPr id="62" name="TextBox 61"/>
            <p:cNvSpPr txBox="1"/>
            <p:nvPr/>
          </p:nvSpPr>
          <p:spPr>
            <a:xfrm>
              <a:off x="1604561" y="3610567"/>
              <a:ext cx="59617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AP</a:t>
              </a:r>
              <a:r>
                <a:rPr lang="en-US" baseline="-25000" dirty="0" smtClean="0"/>
                <a:t>3</a:t>
              </a:r>
              <a:endParaRPr lang="en-US" baseline="-25000" dirty="0"/>
            </a:p>
          </p:txBody>
        </p:sp>
        <p:sp>
          <p:nvSpPr>
            <p:cNvPr id="63" name="TextBox 62"/>
            <p:cNvSpPr txBox="1"/>
            <p:nvPr/>
          </p:nvSpPr>
          <p:spPr>
            <a:xfrm>
              <a:off x="4572000" y="3610567"/>
              <a:ext cx="59617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AP</a:t>
              </a:r>
              <a:r>
                <a:rPr lang="en-US" baseline="-25000" dirty="0" smtClean="0"/>
                <a:t>4</a:t>
              </a:r>
              <a:endParaRPr lang="en-US" baseline="-25000" dirty="0"/>
            </a:p>
          </p:txBody>
        </p:sp>
        <p:pic>
          <p:nvPicPr>
            <p:cNvPr id="64" name="Picture 5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4521564" y="1541499"/>
              <a:ext cx="579573" cy="4586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6" name="Picture 5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1672229" y="3224249"/>
              <a:ext cx="579573" cy="4586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7" name="Picture 5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4618742" y="3224249"/>
              <a:ext cx="579573" cy="4586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8" name="TextBox 67"/>
            <p:cNvSpPr txBox="1"/>
            <p:nvPr/>
          </p:nvSpPr>
          <p:spPr>
            <a:xfrm rot="5400000">
              <a:off x="6416828" y="2912220"/>
              <a:ext cx="82477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Switch</a:t>
              </a:r>
              <a:endParaRPr lang="en-US" baseline="-25000" dirty="0"/>
            </a:p>
          </p:txBody>
        </p:sp>
        <p:pic>
          <p:nvPicPr>
            <p:cNvPr id="71" name="Picture 2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 rot="5400000">
              <a:off x="5967413" y="2917862"/>
              <a:ext cx="923925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72" name="Straight Connector 38"/>
            <p:cNvCxnSpPr/>
            <p:nvPr/>
          </p:nvCxnSpPr>
          <p:spPr>
            <a:xfrm>
              <a:off x="2040255" y="3979899"/>
              <a:ext cx="4389120" cy="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39"/>
            <p:cNvCxnSpPr/>
            <p:nvPr/>
          </p:nvCxnSpPr>
          <p:spPr>
            <a:xfrm flipH="1" flipV="1">
              <a:off x="2084389" y="3692457"/>
              <a:ext cx="0" cy="27432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46"/>
            <p:cNvCxnSpPr/>
            <p:nvPr/>
          </p:nvCxnSpPr>
          <p:spPr>
            <a:xfrm flipH="1" flipV="1">
              <a:off x="5052355" y="3684624"/>
              <a:ext cx="0" cy="27432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48"/>
            <p:cNvCxnSpPr/>
            <p:nvPr/>
          </p:nvCxnSpPr>
          <p:spPr>
            <a:xfrm>
              <a:off x="2023202" y="2303499"/>
              <a:ext cx="4406173" cy="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49"/>
            <p:cNvCxnSpPr/>
            <p:nvPr/>
          </p:nvCxnSpPr>
          <p:spPr>
            <a:xfrm flipH="1" flipV="1">
              <a:off x="2061437" y="2006532"/>
              <a:ext cx="0" cy="296967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50"/>
            <p:cNvCxnSpPr/>
            <p:nvPr/>
          </p:nvCxnSpPr>
          <p:spPr>
            <a:xfrm flipH="1" flipV="1">
              <a:off x="4990308" y="1998699"/>
              <a:ext cx="0" cy="296967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52"/>
            <p:cNvCxnSpPr>
              <a:stCxn id="71" idx="1"/>
            </p:cNvCxnSpPr>
            <p:nvPr/>
          </p:nvCxnSpPr>
          <p:spPr>
            <a:xfrm flipH="1" flipV="1">
              <a:off x="6415950" y="2303500"/>
              <a:ext cx="0" cy="30480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54"/>
            <p:cNvCxnSpPr>
              <a:endCxn id="71" idx="3"/>
            </p:cNvCxnSpPr>
            <p:nvPr/>
          </p:nvCxnSpPr>
          <p:spPr>
            <a:xfrm flipV="1">
              <a:off x="6415949" y="3532225"/>
              <a:ext cx="0" cy="447674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3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915400" cy="11430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Omniscient TDMA 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6858002" y="1465300"/>
            <a:ext cx="2005645" cy="538593"/>
          </a:xfrm>
          <a:prstGeom prst="rect">
            <a:avLst/>
          </a:prstGeom>
          <a:noFill/>
        </p:spPr>
        <p:txBody>
          <a:bodyPr wrap="none" lIns="91424" tIns="45712" rIns="91424" bIns="45712" rtlCol="0">
            <a:spAutoFit/>
          </a:bodyPr>
          <a:lstStyle/>
          <a:p>
            <a:r>
              <a:rPr lang="en-US" sz="2900" b="1" dirty="0">
                <a:solidFill>
                  <a:schemeClr val="accent2">
                    <a:lumMod val="75000"/>
                  </a:schemeClr>
                </a:solidFill>
              </a:rPr>
              <a:t>Time Slot: 1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6858002" y="1465300"/>
            <a:ext cx="2005645" cy="538593"/>
          </a:xfrm>
          <a:prstGeom prst="rect">
            <a:avLst/>
          </a:prstGeom>
          <a:noFill/>
        </p:spPr>
        <p:txBody>
          <a:bodyPr wrap="none" lIns="91424" tIns="45712" rIns="91424" bIns="45712" rtlCol="0">
            <a:spAutoFit/>
          </a:bodyPr>
          <a:lstStyle/>
          <a:p>
            <a:r>
              <a:rPr lang="en-US" sz="2900" b="1" dirty="0">
                <a:solidFill>
                  <a:schemeClr val="accent2">
                    <a:lumMod val="75000"/>
                  </a:schemeClr>
                </a:solidFill>
              </a:rPr>
              <a:t>Time Slot: 2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6858002" y="1465300"/>
            <a:ext cx="2005645" cy="538593"/>
          </a:xfrm>
          <a:prstGeom prst="rect">
            <a:avLst/>
          </a:prstGeom>
          <a:noFill/>
        </p:spPr>
        <p:txBody>
          <a:bodyPr wrap="none" lIns="91424" tIns="45712" rIns="91424" bIns="45712" rtlCol="0">
            <a:spAutoFit/>
          </a:bodyPr>
          <a:lstStyle/>
          <a:p>
            <a:r>
              <a:rPr lang="en-US" sz="2900" b="1" dirty="0">
                <a:solidFill>
                  <a:schemeClr val="accent2">
                    <a:lumMod val="75000"/>
                  </a:schemeClr>
                </a:solidFill>
              </a:rPr>
              <a:t>Time Slot: 3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1066802" y="5649993"/>
            <a:ext cx="7086599" cy="1089642"/>
          </a:xfrm>
          <a:prstGeom prst="round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lIns="91424" tIns="45712" rIns="91424" bIns="45712" rtlCol="0">
            <a:spAutoFit/>
          </a:bodyPr>
          <a:lstStyle>
            <a:defPPr>
              <a:defRPr lang="en-US"/>
            </a:defPPr>
            <a:lvl1pPr algn="ctr">
              <a:defRPr sz="3200" b="1">
                <a:solidFill>
                  <a:schemeClr val="bg1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en-US" sz="2900" dirty="0"/>
              <a:t>Three Packets received in Three Slots </a:t>
            </a:r>
          </a:p>
          <a:p>
            <a:r>
              <a:rPr lang="en-US" sz="2900" dirty="0"/>
              <a:t>Only one AP is in use</a:t>
            </a:r>
          </a:p>
        </p:txBody>
      </p:sp>
      <p:sp>
        <p:nvSpPr>
          <p:cNvPr id="85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8305800" y="6172202"/>
            <a:ext cx="609600" cy="521208"/>
          </a:xfrm>
          <a:prstGeom prst="rect">
            <a:avLst/>
          </a:prstGeom>
        </p:spPr>
        <p:txBody>
          <a:bodyPr/>
          <a:lstStyle/>
          <a:p>
            <a:fld id="{8CB590C7-E110-4C9C-B3C4-42A1D1BB7BAA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90" name="Rectangle 89"/>
          <p:cNvSpPr>
            <a:spLocks noChangeArrowheads="1"/>
          </p:cNvSpPr>
          <p:nvPr/>
        </p:nvSpPr>
        <p:spPr bwMode="auto">
          <a:xfrm>
            <a:off x="5867400" y="4800602"/>
            <a:ext cx="427038" cy="188914"/>
          </a:xfrm>
          <a:prstGeom prst="rect">
            <a:avLst/>
          </a:prstGeom>
          <a:solidFill>
            <a:srgbClr val="00B050"/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90472" tIns="44444" rIns="90472" bIns="44444" anchor="ctr">
            <a:prstTxWarp prst="textNoShape">
              <a:avLst/>
            </a:prstTxWarp>
          </a:bodyPr>
          <a:lstStyle/>
          <a:p>
            <a:endParaRPr lang="en-US" dirty="0"/>
          </a:p>
        </p:txBody>
      </p:sp>
      <p:pic>
        <p:nvPicPr>
          <p:cNvPr id="94" name="Picture 3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438402" y="4800602"/>
            <a:ext cx="447676" cy="209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5" name="Rectangle 94"/>
          <p:cNvSpPr>
            <a:spLocks noChangeArrowheads="1"/>
          </p:cNvSpPr>
          <p:nvPr/>
        </p:nvSpPr>
        <p:spPr bwMode="auto">
          <a:xfrm>
            <a:off x="4190999" y="4800602"/>
            <a:ext cx="427038" cy="188914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90472" tIns="44444" rIns="90472" bIns="44444" anchor="ctr">
            <a:prstTxWarp prst="textNoShape">
              <a:avLst/>
            </a:prstTxWarp>
          </a:bodyPr>
          <a:lstStyle/>
          <a:p>
            <a:endParaRPr lang="en-US" dirty="0"/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200" y="4272466"/>
            <a:ext cx="586752" cy="432382"/>
          </a:xfrm>
          <a:prstGeom prst="rect">
            <a:avLst/>
          </a:prstGeom>
        </p:spPr>
      </p:pic>
      <p:pic>
        <p:nvPicPr>
          <p:cNvPr id="65" name="Picture 64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6755" y="4268421"/>
            <a:ext cx="586752" cy="432382"/>
          </a:xfrm>
          <a:prstGeom prst="rect">
            <a:avLst/>
          </a:prstGeom>
        </p:spPr>
      </p:pic>
      <p:pic>
        <p:nvPicPr>
          <p:cNvPr id="69" name="Picture 68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7798" y="4267200"/>
            <a:ext cx="586752" cy="43238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7399092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6603"/>
    </mc:Choice>
    <mc:Fallback xmlns="">
      <p:transition spd="slow" advTm="4660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/>
      <p:bldP spid="42" grpId="1"/>
      <p:bldP spid="43" grpId="0"/>
      <p:bldP spid="43" grpId="1"/>
      <p:bldP spid="44" grpId="0"/>
      <p:bldP spid="44" grpId="1"/>
      <p:bldP spid="54" grpId="0"/>
      <p:bldP spid="54" grpId="1"/>
      <p:bldP spid="55" grpId="0"/>
      <p:bldP spid="55" grpId="1"/>
      <p:bldP spid="56" grpId="0"/>
      <p:bldP spid="57" grpId="0" animBg="1"/>
      <p:bldP spid="90" grpId="0" animBg="1"/>
      <p:bldP spid="90" grpId="1" animBg="1"/>
      <p:bldP spid="95" grpId="0" animBg="1"/>
      <p:bldP spid="95" grpId="1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6.3|9.4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4.3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8|0.6|9.4|1.1|11.5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3|3.2|11.4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0.4|7|3.3|10.2|1|9.1|3.2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4|6.7|0.9|10.2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.9|14.2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7|2.8|3.7|2.2|0.4|0.4|3.4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5|11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9|0.7|7.4|7.5|8.6|4.9|16|2.5|9.4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9.4|2.1|1.8|3.6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9.1|10|7.2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8|1.4|3.7|3.6|1|2.2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.1|7.1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0.9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|2.9|0.7|6|4.2|6.1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8.8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3|6.4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1|5.4|3.7|3.7|1.9|4.3|3.7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7.5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3.6|6.5|10.7|15.8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0.9|6.2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0.9|4.6|5.9|2.4|4.3|0.8|3.2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9|4.2|6.7|4.6|4|16.4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6|21.2|11.8|18.9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8.5|4.9|5.5|3.5|5.3|2.1|14.5|5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Elemental</Template>
  <TotalTime>8082</TotalTime>
  <Words>1070</Words>
  <Application>Microsoft Office PowerPoint</Application>
  <PresentationFormat>On-screen Show (4:3)</PresentationFormat>
  <Paragraphs>318</Paragraphs>
  <Slides>29</Slides>
  <Notes>11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1" baseType="lpstr">
      <vt:lpstr>Office Theme</vt:lpstr>
      <vt:lpstr>Equation</vt:lpstr>
      <vt:lpstr>BBN:  Throughput Scaling in Dense Enterprise WLANs with Blind Beamforming and Nulling</vt:lpstr>
      <vt:lpstr>Changes in Uplink Traffic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AP Density in Enterprise WLANs</vt:lpstr>
      <vt:lpstr>Omniscient TDMA </vt:lpstr>
      <vt:lpstr>Blind Beamforming and Nulling Single Collision Domain</vt:lpstr>
      <vt:lpstr>Blind Beamforming and Nulling Single Collision Domain</vt:lpstr>
      <vt:lpstr>Blind Beamforming and Nulling Single Collision Domain</vt:lpstr>
      <vt:lpstr>Number of APs Required</vt:lpstr>
      <vt:lpstr>Throughput Improvement</vt:lpstr>
      <vt:lpstr>BBN Highlights</vt:lpstr>
      <vt:lpstr>Further Optimizations to Improve SNR</vt:lpstr>
      <vt:lpstr>Challenge 1/4: Synchronization of APs</vt:lpstr>
      <vt:lpstr>Challenge 2/4 : MultiCollision Domain</vt:lpstr>
      <vt:lpstr>Distributed System</vt:lpstr>
      <vt:lpstr>Challenge 3/4 : Inconsistency in the AP density</vt:lpstr>
      <vt:lpstr>MAC Timeline</vt:lpstr>
      <vt:lpstr>Challenge 4/4 : Robustness</vt:lpstr>
      <vt:lpstr>Challenge 4/4 : Robustness</vt:lpstr>
      <vt:lpstr>Experiments</vt:lpstr>
      <vt:lpstr>PowerPoint Presentation</vt:lpstr>
      <vt:lpstr>Trace-Driven Simulation</vt:lpstr>
      <vt:lpstr>Throughput</vt:lpstr>
      <vt:lpstr>Fairness</vt:lpstr>
      <vt:lpstr>Summary and Future Work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Windows User</dc:creator>
  <cp:lastModifiedBy>Wenjie Zhou</cp:lastModifiedBy>
  <cp:revision>648</cp:revision>
  <dcterms:created xsi:type="dcterms:W3CDTF">2014-02-07T16:01:07Z</dcterms:created>
  <dcterms:modified xsi:type="dcterms:W3CDTF">2014-10-03T21:15:23Z</dcterms:modified>
</cp:coreProperties>
</file>