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0"/>
  </p:notesMasterIdLst>
  <p:handoutMasterIdLst>
    <p:handoutMasterId r:id="rId31"/>
  </p:handoutMasterIdLst>
  <p:sldIdLst>
    <p:sldId id="856" r:id="rId2"/>
    <p:sldId id="851" r:id="rId3"/>
    <p:sldId id="883" r:id="rId4"/>
    <p:sldId id="885" r:id="rId5"/>
    <p:sldId id="886" r:id="rId6"/>
    <p:sldId id="884" r:id="rId7"/>
    <p:sldId id="887" r:id="rId8"/>
    <p:sldId id="877" r:id="rId9"/>
    <p:sldId id="852" r:id="rId10"/>
    <p:sldId id="862" r:id="rId11"/>
    <p:sldId id="874" r:id="rId12"/>
    <p:sldId id="867" r:id="rId13"/>
    <p:sldId id="888" r:id="rId14"/>
    <p:sldId id="889" r:id="rId15"/>
    <p:sldId id="890" r:id="rId16"/>
    <p:sldId id="891" r:id="rId17"/>
    <p:sldId id="876" r:id="rId18"/>
    <p:sldId id="879" r:id="rId19"/>
    <p:sldId id="878" r:id="rId20"/>
    <p:sldId id="880" r:id="rId21"/>
    <p:sldId id="875" r:id="rId22"/>
    <p:sldId id="853" r:id="rId23"/>
    <p:sldId id="895" r:id="rId24"/>
    <p:sldId id="892" r:id="rId25"/>
    <p:sldId id="881" r:id="rId26"/>
    <p:sldId id="894" r:id="rId27"/>
    <p:sldId id="839" r:id="rId28"/>
    <p:sldId id="868" r:id="rId29"/>
  </p:sldIdLst>
  <p:sldSz cx="7315200" cy="4114800"/>
  <p:notesSz cx="7019925" cy="9305925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7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7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7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7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7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sz="17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sz="17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sz="17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sz="17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6D6F5"/>
    <a:srgbClr val="CCECFF"/>
    <a:srgbClr val="82E329"/>
    <a:srgbClr val="BDE6FF"/>
    <a:srgbClr val="CBFABE"/>
    <a:srgbClr val="41EC12"/>
    <a:srgbClr val="97D7FF"/>
    <a:srgbClr val="FFFF66"/>
    <a:srgbClr val="FDD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114" y="-72"/>
      </p:cViewPr>
      <p:guideLst>
        <p:guide orient="horz" pos="1296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157" y="-86"/>
      </p:cViewPr>
      <p:guideLst>
        <p:guide orient="horz" pos="2932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8" tIns="45767" rIns="91538" bIns="4576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5100" y="0"/>
            <a:ext cx="30432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8" tIns="45767" rIns="91538" bIns="457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November 16, 2004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788"/>
            <a:ext cx="30432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8" tIns="45767" rIns="91538" bIns="4576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5100" y="8840788"/>
            <a:ext cx="30432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8" tIns="45767" rIns="91538" bIns="45767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56A7834-3EE6-4ED2-9188-469C7C7B0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7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56" tIns="46530" rIns="93056" bIns="46530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Times New Roman" pitchFamily="18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100" y="0"/>
            <a:ext cx="30432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56" tIns="46530" rIns="93056" bIns="46530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November 16, 2004</a:t>
            </a:r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8500"/>
            <a:ext cx="6208712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1188"/>
            <a:ext cx="5613400" cy="418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56" tIns="46530" rIns="93056" bIns="46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432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56" tIns="46530" rIns="93056" bIns="46530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Times New Roman" pitchFamily="18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100" y="8840788"/>
            <a:ext cx="30432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56" tIns="46530" rIns="93056" bIns="4653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FCA1C65-D4E3-40D1-8196-F9E1FAFB7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67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Mincho" pitchFamily="18" charset="-128"/>
        <a:cs typeface="ＭＳ Ｐ明朝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Mincho" pitchFamily="18" charset="-128"/>
        <a:cs typeface="ＭＳ Ｐ明朝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Mincho" pitchFamily="18" charset="-128"/>
        <a:cs typeface="ＭＳ Ｐ明朝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Mincho" pitchFamily="18" charset="-128"/>
        <a:cs typeface="ＭＳ Ｐ明朝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Mincho" pitchFamily="18" charset="-128"/>
        <a:cs typeface="ＭＳ Ｐ明朝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68739DA-43A9-405B-8F98-6D0066379C14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明朝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EBD0B09-4177-4BCC-974F-EDDC636553C5}" type="slidenum">
              <a:rPr lang="en-US" sz="1200">
                <a:latin typeface="Times New Roman" pitchFamily="18" charset="0"/>
              </a:rPr>
              <a:pPr eaLnBrk="1" hangingPunct="1"/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明朝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275" y="1277938"/>
            <a:ext cx="6216650" cy="882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6963" y="2332038"/>
            <a:ext cx="5121275" cy="10509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26437-F860-4965-82A9-A9478DE22F45}" type="datetime1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25763" y="3886200"/>
            <a:ext cx="1828800" cy="1825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NEC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840EA-23BB-45E5-9B33-11495C72C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133CE-00F1-4BF8-9E6F-1DB7A112CDB9}" type="datetime1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25763" y="3886200"/>
            <a:ext cx="1828800" cy="1825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NEC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BD152-79C4-49F1-986C-436209D7E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1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91113" y="46038"/>
            <a:ext cx="1554162" cy="3611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7038" y="46038"/>
            <a:ext cx="4511675" cy="3611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426E8-50BA-4C5A-9C6E-FD1A1AFBE80D}" type="datetime1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25763" y="3886200"/>
            <a:ext cx="1828800" cy="1825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NEC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80EAF-6249-43A8-ACA1-23C483BE1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4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9/9/2014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74470-5A32-42DB-A242-7EBE3D28A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9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644775"/>
            <a:ext cx="6218238" cy="815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1744663"/>
            <a:ext cx="6218238" cy="9001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30AE4-A2F4-4512-AD03-A6DDC8DB4BDF}" type="datetime1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25763" y="3886200"/>
            <a:ext cx="1828800" cy="1825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NEC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46E91-3045-46E8-A85D-7D0FADB1E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5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838" y="914400"/>
            <a:ext cx="2879725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63963" y="914400"/>
            <a:ext cx="2881312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22EFB-6FBC-48C1-9888-97223FC9F9E1}" type="datetime1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25763" y="3886200"/>
            <a:ext cx="1828800" cy="1825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NEC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5EA80-33EF-43B2-8860-57D204A6B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65100"/>
            <a:ext cx="658495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920750"/>
            <a:ext cx="3232150" cy="384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125" y="1304925"/>
            <a:ext cx="3232150" cy="23701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338" y="920750"/>
            <a:ext cx="3233737" cy="384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338" y="1304925"/>
            <a:ext cx="3233737" cy="23701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5EFF7-F6EE-4CA7-BFB4-2F4840718901}" type="datetime1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25763" y="3886200"/>
            <a:ext cx="1828800" cy="1825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NEC 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86EB9-A1D7-43DB-8392-458E1747E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6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36004-6E58-4690-9EEC-B2AFDCE55AFE}" type="datetime1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25763" y="3886200"/>
            <a:ext cx="1828800" cy="1825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NEC 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6973-CA38-4EF9-8BC7-0FB0D4A92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1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EABF8-C3ED-43FF-A8C8-BB890A3FFA75}" type="datetime1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25763" y="3886200"/>
            <a:ext cx="1828800" cy="1825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NEC 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FDEE7-F450-4635-B703-A2947412F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2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63513"/>
            <a:ext cx="2406650" cy="6969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675" y="163513"/>
            <a:ext cx="4089400" cy="351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" y="860425"/>
            <a:ext cx="2406650" cy="28146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021F5-A34D-4ADC-AB10-2CD1788567FD}" type="datetime1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25763" y="3886200"/>
            <a:ext cx="1828800" cy="1825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NEC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5297F-1EE4-4537-A814-D7905AACA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1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513" y="2879725"/>
            <a:ext cx="4389437" cy="3413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513" y="368300"/>
            <a:ext cx="4389437" cy="2468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513" y="3221038"/>
            <a:ext cx="4389437" cy="482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219B6-A808-48A8-8EE8-807B6014CC50}" type="datetime1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25763" y="3886200"/>
            <a:ext cx="1828800" cy="1825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NEC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1AD13-4E94-4AE4-80B5-280576F09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0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46038"/>
            <a:ext cx="48768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65306" tIns="32653" rIns="65306" bIns="32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914400"/>
            <a:ext cx="59134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65306" tIns="32653" rIns="65306" bIns="32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Text</a:t>
            </a:r>
          </a:p>
          <a:p>
            <a:pPr lvl="1"/>
            <a:r>
              <a:rPr lang="en-US" altLang="ja-JP"/>
              <a:t>text</a:t>
            </a:r>
          </a:p>
          <a:p>
            <a:pPr lvl="2"/>
            <a:r>
              <a:rPr lang="en-US" altLang="ja-JP"/>
              <a:t>text</a:t>
            </a:r>
          </a:p>
          <a:p>
            <a:pPr lvl="3"/>
            <a:r>
              <a:rPr lang="en-US" altLang="ja-JP"/>
              <a:t>text</a:t>
            </a:r>
          </a:p>
        </p:txBody>
      </p:sp>
      <p:sp>
        <p:nvSpPr>
          <p:cNvPr id="861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3886200"/>
            <a:ext cx="1524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06" tIns="32653" rIns="65306" bIns="32653" numCol="1" anchor="t" anchorCtr="0" compatLnSpc="1">
            <a:prstTxWarp prst="textNoShape">
              <a:avLst/>
            </a:prstTxWarp>
          </a:bodyPr>
          <a:lstStyle>
            <a:lvl1pPr defTabSz="652463">
              <a:defRPr sz="900" smtClean="0"/>
            </a:lvl1pPr>
          </a:lstStyle>
          <a:p>
            <a:pPr>
              <a:defRPr/>
            </a:pPr>
            <a:fld id="{05507F3D-358C-4020-AB9D-CC707FD1DC99}" type="datetime1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86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99038" y="3886200"/>
            <a:ext cx="21939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06" tIns="32653" rIns="65306" bIns="32653" numCol="1" anchor="t" anchorCtr="0" compatLnSpc="1">
            <a:prstTxWarp prst="textNoShape">
              <a:avLst/>
            </a:prstTxWarp>
          </a:bodyPr>
          <a:lstStyle>
            <a:lvl1pPr algn="r" defTabSz="652463">
              <a:defRPr sz="1000" smtClean="0"/>
            </a:lvl1pPr>
          </a:lstStyle>
          <a:p>
            <a:pPr>
              <a:defRPr/>
            </a:pPr>
            <a:fld id="{EA5F2C93-E5CA-4B68-8AAE-16955DC39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3" descr="NECLA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92075"/>
            <a:ext cx="1585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652463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rgbClr val="FF0000"/>
          </a:solidFill>
          <a:latin typeface="+mj-lt"/>
          <a:ea typeface="+mj-ea"/>
          <a:cs typeface="ＭＳ Ｐゴシック" charset="0"/>
        </a:defRPr>
      </a:lvl1pPr>
      <a:lvl2pPr algn="l" defTabSz="652463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rgbClr val="FF0000"/>
          </a:solidFill>
          <a:latin typeface="Tahoma" pitchFamily="34" charset="0"/>
          <a:ea typeface="ＭＳ Ｐゴシック" pitchFamily="50" charset="-128"/>
          <a:cs typeface="ＭＳ Ｐゴシック" charset="0"/>
        </a:defRPr>
      </a:lvl2pPr>
      <a:lvl3pPr algn="l" defTabSz="652463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rgbClr val="FF0000"/>
          </a:solidFill>
          <a:latin typeface="Tahoma" pitchFamily="34" charset="0"/>
          <a:ea typeface="ＭＳ Ｐゴシック" pitchFamily="50" charset="-128"/>
          <a:cs typeface="ＭＳ Ｐゴシック" charset="0"/>
        </a:defRPr>
      </a:lvl3pPr>
      <a:lvl4pPr algn="l" defTabSz="652463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rgbClr val="FF0000"/>
          </a:solidFill>
          <a:latin typeface="Tahoma" pitchFamily="34" charset="0"/>
          <a:ea typeface="ＭＳ Ｐゴシック" pitchFamily="50" charset="-128"/>
          <a:cs typeface="ＭＳ Ｐゴシック" charset="0"/>
        </a:defRPr>
      </a:lvl4pPr>
      <a:lvl5pPr algn="l" defTabSz="652463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rgbClr val="FF0000"/>
          </a:solidFill>
          <a:latin typeface="Tahoma" pitchFamily="34" charset="0"/>
          <a:ea typeface="ＭＳ Ｐゴシック" pitchFamily="50" charset="-128"/>
          <a:cs typeface="ＭＳ Ｐゴシック" charset="0"/>
        </a:defRPr>
      </a:lvl5pPr>
      <a:lvl6pPr marL="457200" algn="l" defTabSz="652463" rtl="0" fontAlgn="base">
        <a:spcBef>
          <a:spcPct val="0"/>
        </a:spcBef>
        <a:spcAft>
          <a:spcPct val="0"/>
        </a:spcAft>
        <a:defRPr kumimoji="1" sz="2000" b="1">
          <a:solidFill>
            <a:srgbClr val="FF0000"/>
          </a:solidFill>
          <a:latin typeface="Tahoma" pitchFamily="34" charset="0"/>
          <a:ea typeface="ＭＳ Ｐゴシック" pitchFamily="50" charset="-128"/>
        </a:defRPr>
      </a:lvl6pPr>
      <a:lvl7pPr marL="914400" algn="l" defTabSz="652463" rtl="0" fontAlgn="base">
        <a:spcBef>
          <a:spcPct val="0"/>
        </a:spcBef>
        <a:spcAft>
          <a:spcPct val="0"/>
        </a:spcAft>
        <a:defRPr kumimoji="1" sz="2000" b="1">
          <a:solidFill>
            <a:srgbClr val="FF0000"/>
          </a:solidFill>
          <a:latin typeface="Tahoma" pitchFamily="34" charset="0"/>
          <a:ea typeface="ＭＳ Ｐゴシック" pitchFamily="50" charset="-128"/>
        </a:defRPr>
      </a:lvl7pPr>
      <a:lvl8pPr marL="1371600" algn="l" defTabSz="652463" rtl="0" fontAlgn="base">
        <a:spcBef>
          <a:spcPct val="0"/>
        </a:spcBef>
        <a:spcAft>
          <a:spcPct val="0"/>
        </a:spcAft>
        <a:defRPr kumimoji="1" sz="2000" b="1">
          <a:solidFill>
            <a:srgbClr val="FF0000"/>
          </a:solidFill>
          <a:latin typeface="Tahoma" pitchFamily="34" charset="0"/>
          <a:ea typeface="ＭＳ Ｐゴシック" pitchFamily="50" charset="-128"/>
        </a:defRPr>
      </a:lvl8pPr>
      <a:lvl9pPr marL="1828800" algn="l" defTabSz="652463" rtl="0" fontAlgn="base">
        <a:spcBef>
          <a:spcPct val="0"/>
        </a:spcBef>
        <a:spcAft>
          <a:spcPct val="0"/>
        </a:spcAft>
        <a:defRPr kumimoji="1" sz="2000" b="1">
          <a:solidFill>
            <a:srgbClr val="FF0000"/>
          </a:solidFill>
          <a:latin typeface="Tahoma" pitchFamily="34" charset="0"/>
          <a:ea typeface="ＭＳ Ｐゴシック" pitchFamily="50" charset="-128"/>
        </a:defRPr>
      </a:lvl9pPr>
    </p:titleStyle>
    <p:bodyStyle>
      <a:lvl1pPr marL="244475" indent="-244475" algn="l" defTabSz="652463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kumimoji="1" sz="2000">
          <a:solidFill>
            <a:srgbClr val="333399"/>
          </a:solidFill>
          <a:latin typeface="+mn-lt"/>
          <a:ea typeface="+mn-ea"/>
          <a:cs typeface="ＭＳ Ｐゴシック" charset="0"/>
        </a:defRPr>
      </a:lvl1pPr>
      <a:lvl2pPr marL="530225" indent="-203200" algn="l" defTabSz="652463" rtl="0" eaLnBrk="0" fontAlgn="base" hangingPunct="0">
        <a:spcBef>
          <a:spcPct val="20000"/>
        </a:spcBef>
        <a:spcAft>
          <a:spcPct val="0"/>
        </a:spcAft>
        <a:buChar char="–"/>
        <a:defRPr kumimoji="1" sz="1700">
          <a:solidFill>
            <a:schemeClr val="tx1"/>
          </a:solidFill>
          <a:latin typeface="+mn-lt"/>
          <a:ea typeface="+mn-ea"/>
        </a:defRPr>
      </a:lvl2pPr>
      <a:lvl3pPr marL="815975" indent="-163513" algn="l" defTabSz="652463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rgbClr val="333399"/>
          </a:solidFill>
          <a:latin typeface="+mn-lt"/>
          <a:ea typeface="+mn-ea"/>
        </a:defRPr>
      </a:lvl3pPr>
      <a:lvl4pPr marL="1143000" indent="-163513" algn="l" defTabSz="652463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»"/>
        <a:defRPr kumimoji="1" sz="1300">
          <a:solidFill>
            <a:srgbClr val="333399"/>
          </a:solidFill>
          <a:latin typeface="+mn-lt"/>
          <a:ea typeface="+mn-ea"/>
        </a:defRPr>
      </a:lvl4pPr>
      <a:lvl5pPr marL="1470025" indent="-163513" algn="l" defTabSz="652463" rtl="0" eaLnBrk="0" fontAlgn="base" hangingPunct="0">
        <a:spcBef>
          <a:spcPct val="20000"/>
        </a:spcBef>
        <a:spcAft>
          <a:spcPct val="0"/>
        </a:spcAft>
        <a:buChar char="»"/>
        <a:defRPr kumimoji="1" sz="1300">
          <a:solidFill>
            <a:srgbClr val="333399"/>
          </a:solidFill>
          <a:latin typeface="+mn-lt"/>
          <a:ea typeface="+mn-ea"/>
        </a:defRPr>
      </a:lvl5pPr>
      <a:lvl6pPr marL="1927225" indent="-163513" algn="l" defTabSz="652463" rtl="0" fontAlgn="base">
        <a:spcBef>
          <a:spcPct val="20000"/>
        </a:spcBef>
        <a:spcAft>
          <a:spcPct val="0"/>
        </a:spcAft>
        <a:buChar char="»"/>
        <a:defRPr kumimoji="1" sz="1300">
          <a:solidFill>
            <a:srgbClr val="333399"/>
          </a:solidFill>
          <a:latin typeface="+mn-lt"/>
          <a:ea typeface="+mn-ea"/>
        </a:defRPr>
      </a:lvl6pPr>
      <a:lvl7pPr marL="2384425" indent="-163513" algn="l" defTabSz="652463" rtl="0" fontAlgn="base">
        <a:spcBef>
          <a:spcPct val="20000"/>
        </a:spcBef>
        <a:spcAft>
          <a:spcPct val="0"/>
        </a:spcAft>
        <a:buChar char="»"/>
        <a:defRPr kumimoji="1" sz="1300">
          <a:solidFill>
            <a:srgbClr val="333399"/>
          </a:solidFill>
          <a:latin typeface="+mn-lt"/>
          <a:ea typeface="+mn-ea"/>
        </a:defRPr>
      </a:lvl7pPr>
      <a:lvl8pPr marL="2841625" indent="-163513" algn="l" defTabSz="652463" rtl="0" fontAlgn="base">
        <a:spcBef>
          <a:spcPct val="20000"/>
        </a:spcBef>
        <a:spcAft>
          <a:spcPct val="0"/>
        </a:spcAft>
        <a:buChar char="»"/>
        <a:defRPr kumimoji="1" sz="1300">
          <a:solidFill>
            <a:srgbClr val="333399"/>
          </a:solidFill>
          <a:latin typeface="+mn-lt"/>
          <a:ea typeface="+mn-ea"/>
        </a:defRPr>
      </a:lvl8pPr>
      <a:lvl9pPr marL="3298825" indent="-163513" algn="l" defTabSz="652463" rtl="0" fontAlgn="base">
        <a:spcBef>
          <a:spcPct val="20000"/>
        </a:spcBef>
        <a:spcAft>
          <a:spcPct val="0"/>
        </a:spcAft>
        <a:buChar char="»"/>
        <a:defRPr kumimoji="1" sz="1300">
          <a:solidFill>
            <a:srgbClr val="3333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1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1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2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wmf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wmf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png"/><Relationship Id="rId7" Type="http://schemas.openxmlformats.org/officeDocument/2006/relationships/image" Target="../media/image9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8.jpeg"/><Relationship Id="rId5" Type="http://schemas.openxmlformats.org/officeDocument/2006/relationships/image" Target="../media/image13.png"/><Relationship Id="rId10" Type="http://schemas.openxmlformats.org/officeDocument/2006/relationships/image" Target="../media/image9.jpeg"/><Relationship Id="rId4" Type="http://schemas.openxmlformats.org/officeDocument/2006/relationships/image" Target="../media/image12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C043B00-915C-45B1-A9B5-F72EF1521961}" type="datetime1">
              <a:rPr lang="en-US" sz="900"/>
              <a:pPr eaLnBrk="1" hangingPunct="1"/>
              <a:t>9/8/2014</a:t>
            </a:fld>
            <a:endParaRPr lang="en-US" sz="90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2EC8133-9D48-41A9-A748-A20ADCD7557E}" type="slidenum">
              <a:rPr lang="en-US" sz="1000"/>
              <a:pPr eaLnBrk="1" hangingPunct="1"/>
              <a:t>1</a:t>
            </a:fld>
            <a:endParaRPr lang="en-US" sz="100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" y="685800"/>
            <a:ext cx="7086600" cy="838200"/>
          </a:xfrm>
        </p:spPr>
        <p:txBody>
          <a:bodyPr/>
          <a:lstStyle/>
          <a:p>
            <a:pPr lvl="1" algn="ctr" eaLnBrk="1" hangingPunct="1">
              <a:buFontTx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A Practical Traffic Management for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Integrated LTE-</a:t>
            </a:r>
            <a:r>
              <a:rPr lang="en-US" sz="2400" dirty="0" err="1" smtClean="0">
                <a:solidFill>
                  <a:srgbClr val="FF0000"/>
                </a:solidFill>
              </a:rPr>
              <a:t>WiFi</a:t>
            </a:r>
            <a:r>
              <a:rPr lang="en-US" sz="2400" dirty="0" smtClean="0">
                <a:solidFill>
                  <a:srgbClr val="FF0000"/>
                </a:solidFill>
              </a:rPr>
              <a:t> Networks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958638" y="1912985"/>
            <a:ext cx="5436032" cy="10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5306" tIns="32653" rIns="65306" bIns="32653">
            <a:spAutoFit/>
          </a:bodyPr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altLang="ja-JP" sz="1600" dirty="0" smtClean="0">
                <a:solidFill>
                  <a:srgbClr val="3333FF"/>
                </a:solidFill>
                <a:latin typeface="Tahoma" charset="0"/>
              </a:rPr>
              <a:t>Speaker</a:t>
            </a:r>
            <a:r>
              <a:rPr lang="en-US" altLang="ja-JP" sz="1600" dirty="0" smtClean="0">
                <a:latin typeface="Tahoma" charset="0"/>
              </a:rPr>
              <a:t>: Rajesh Mahindra</a:t>
            </a:r>
          </a:p>
          <a:p>
            <a:pPr algn="ctr" eaLnBrk="1" hangingPunct="1">
              <a:defRPr/>
            </a:pPr>
            <a:r>
              <a:rPr lang="en-US" sz="1600" dirty="0" smtClean="0">
                <a:latin typeface="Tahoma" charset="0"/>
              </a:rPr>
              <a:t>NEC Labs America</a:t>
            </a:r>
          </a:p>
          <a:p>
            <a:pPr algn="ctr" eaLnBrk="1" hangingPunct="1">
              <a:defRPr/>
            </a:pPr>
            <a:endParaRPr lang="en-US" sz="1600" dirty="0" smtClean="0">
              <a:latin typeface="Tahoma" charset="0"/>
            </a:endParaRPr>
          </a:p>
          <a:p>
            <a:pPr algn="ctr" eaLnBrk="1" hangingPunct="1">
              <a:defRPr/>
            </a:pPr>
            <a:r>
              <a:rPr lang="en-US" sz="1600" dirty="0" err="1" smtClean="0">
                <a:latin typeface="Tahoma" charset="0"/>
              </a:rPr>
              <a:t>Hari</a:t>
            </a:r>
            <a:r>
              <a:rPr lang="en-US" sz="1600" dirty="0" smtClean="0">
                <a:latin typeface="Tahoma" charset="0"/>
              </a:rPr>
              <a:t> Viswanathan</a:t>
            </a:r>
            <a:r>
              <a:rPr lang="en-US" altLang="ja-JP" sz="1600" dirty="0" smtClean="0">
                <a:latin typeface="Tahoma" charset="0"/>
              </a:rPr>
              <a:t>, Karthik Sundaresan, and Mustafa Arslan</a:t>
            </a:r>
            <a:endParaRPr lang="en-US" sz="1600" dirty="0" smtClean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9CC421D-B963-4578-A146-209A1B7CD298}" type="datetime1">
              <a:rPr lang="en-US" sz="900"/>
              <a:pPr eaLnBrk="1" hangingPunct="1"/>
              <a:t>9/8/2014</a:t>
            </a:fld>
            <a:endParaRPr lang="en-US" sz="90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F06D7CF-8BF3-49FB-9218-8EAB10AC4AA0}" type="slidenum">
              <a:rPr lang="en-US" sz="1000"/>
              <a:pPr eaLnBrk="1" hangingPunct="1"/>
              <a:t>10</a:t>
            </a:fld>
            <a:endParaRPr lang="en-US" sz="100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9222" name="Content Placeholder 1"/>
          <p:cNvSpPr>
            <a:spLocks noGrp="1"/>
          </p:cNvSpPr>
          <p:nvPr>
            <p:ph idx="1"/>
          </p:nvPr>
        </p:nvSpPr>
        <p:spPr>
          <a:xfrm>
            <a:off x="381000" y="914400"/>
            <a:ext cx="6400800" cy="2743200"/>
          </a:xfrm>
        </p:spPr>
        <p:txBody>
          <a:bodyPr/>
          <a:lstStyle/>
          <a:p>
            <a:pPr algn="just" eaLnBrk="1" hangingPunct="1">
              <a:buFont typeface="Wingdings" charset="0"/>
              <a:buChar char="§"/>
              <a:defRPr/>
            </a:pPr>
            <a:r>
              <a:rPr lang="en-US" dirty="0" smtClean="0"/>
              <a:t>Network Interface Assignment Algorithm (NIA)</a:t>
            </a:r>
          </a:p>
          <a:p>
            <a:pPr lvl="1" algn="just" eaLnBrk="1" hangingPunct="1">
              <a:defRPr/>
            </a:pPr>
            <a:r>
              <a:rPr lang="en-US" u="sng" dirty="0" smtClean="0"/>
              <a:t>Goal:</a:t>
            </a:r>
            <a:r>
              <a:rPr lang="en-US" dirty="0" smtClean="0"/>
              <a:t> Dynamically maps user traffic flows to appropriate LTE basestation or </a:t>
            </a:r>
            <a:r>
              <a:rPr lang="en-US" dirty="0" err="1" smtClean="0"/>
              <a:t>WiFi</a:t>
            </a:r>
            <a:r>
              <a:rPr lang="en-US" dirty="0"/>
              <a:t> </a:t>
            </a:r>
            <a:r>
              <a:rPr lang="en-US" dirty="0" smtClean="0"/>
              <a:t>AP</a:t>
            </a:r>
          </a:p>
          <a:p>
            <a:pPr algn="just" eaLnBrk="1" hangingPunct="1">
              <a:defRPr/>
            </a:pPr>
            <a:endParaRPr lang="en-US" dirty="0" smtClean="0"/>
          </a:p>
          <a:p>
            <a:pPr algn="just" eaLnBrk="1" hangingPunct="1">
              <a:defRPr/>
            </a:pPr>
            <a:r>
              <a:rPr lang="en-US" dirty="0" smtClean="0"/>
              <a:t>Interface switching service (ISS)</a:t>
            </a:r>
          </a:p>
          <a:p>
            <a:pPr lvl="1" algn="just" eaLnBrk="1" hangingPunct="1">
              <a:defRPr/>
            </a:pPr>
            <a:r>
              <a:rPr lang="en-US" u="sng" dirty="0"/>
              <a:t>Goal:</a:t>
            </a:r>
            <a:r>
              <a:rPr lang="en-US" dirty="0"/>
              <a:t> </a:t>
            </a:r>
            <a:r>
              <a:rPr lang="en-US" dirty="0" smtClean="0"/>
              <a:t>Switch current user flows from </a:t>
            </a:r>
            <a:r>
              <a:rPr lang="en-US" dirty="0" err="1" smtClean="0"/>
              <a:t>WiFi</a:t>
            </a:r>
            <a:r>
              <a:rPr lang="en-US" dirty="0" smtClean="0"/>
              <a:t> AP to LTE or vice versa based on decisions from 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76400"/>
            <a:ext cx="3048000" cy="593725"/>
          </a:xfrm>
        </p:spPr>
        <p:txBody>
          <a:bodyPr/>
          <a:lstStyle/>
          <a:p>
            <a:r>
              <a:rPr lang="en-US" dirty="0" smtClean="0"/>
              <a:t>Component 1: NIA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339CAA-F934-4AC8-A754-8687A254E5F7}" type="datetime1">
              <a:rPr lang="en-US" smtClean="0"/>
              <a:pPr>
                <a:defRPr/>
              </a:pPr>
              <a:t>9/8/2014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74470-5A32-42DB-A242-7EBE3D28A0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3"/>
          <p:cNvSpPr txBox="1">
            <a:spLocks/>
          </p:cNvSpPr>
          <p:nvPr/>
        </p:nvSpPr>
        <p:spPr bwMode="auto">
          <a:xfrm>
            <a:off x="381000" y="685800"/>
            <a:ext cx="6324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65306" tIns="32653" rIns="65306" bIns="32653" numCol="1" anchor="t" anchorCtr="0" compatLnSpc="1">
            <a:prstTxWarp prst="textNoShape">
              <a:avLst/>
            </a:prstTxWarp>
          </a:bodyPr>
          <a:lstStyle>
            <a:lvl1pPr marL="244475" indent="-244475" algn="l" defTabSz="652463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kumimoji="1" sz="2000">
                <a:solidFill>
                  <a:srgbClr val="333399"/>
                </a:solidFill>
                <a:latin typeface="+mn-lt"/>
                <a:ea typeface="+mn-ea"/>
                <a:cs typeface="ＭＳ Ｐゴシック" charset="0"/>
              </a:defRPr>
            </a:lvl1pPr>
            <a:lvl2pPr marL="530225" indent="-203200" algn="l" defTabSz="6524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700">
                <a:solidFill>
                  <a:schemeClr val="tx1"/>
                </a:solidFill>
                <a:latin typeface="+mn-lt"/>
                <a:ea typeface="+mn-ea"/>
              </a:defRPr>
            </a:lvl2pPr>
            <a:lvl3pPr marL="815975" indent="-163513" algn="l" defTabSz="6524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rgbClr val="333399"/>
                </a:solidFill>
                <a:latin typeface="+mn-lt"/>
                <a:ea typeface="+mn-ea"/>
              </a:defRPr>
            </a:lvl3pPr>
            <a:lvl4pPr marL="1143000" indent="-163513" algn="l" defTabSz="652463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»"/>
              <a:defRPr kumimoji="1" sz="1300">
                <a:solidFill>
                  <a:srgbClr val="333399"/>
                </a:solidFill>
                <a:latin typeface="+mn-lt"/>
                <a:ea typeface="+mn-ea"/>
              </a:defRPr>
            </a:lvl4pPr>
            <a:lvl5pPr marL="1470025" indent="-163513" algn="l" defTabSz="6524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300">
                <a:solidFill>
                  <a:srgbClr val="333399"/>
                </a:solidFill>
                <a:latin typeface="+mn-lt"/>
                <a:ea typeface="+mn-ea"/>
              </a:defRPr>
            </a:lvl5pPr>
            <a:lvl6pPr marL="1927225" indent="-163513" algn="l" defTabSz="652463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300">
                <a:solidFill>
                  <a:srgbClr val="333399"/>
                </a:solidFill>
                <a:latin typeface="+mn-lt"/>
                <a:ea typeface="+mn-ea"/>
              </a:defRPr>
            </a:lvl6pPr>
            <a:lvl7pPr marL="2384425" indent="-163513" algn="l" defTabSz="652463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300">
                <a:solidFill>
                  <a:srgbClr val="333399"/>
                </a:solidFill>
                <a:latin typeface="+mn-lt"/>
                <a:ea typeface="+mn-ea"/>
              </a:defRPr>
            </a:lvl7pPr>
            <a:lvl8pPr marL="2841625" indent="-163513" algn="l" defTabSz="652463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300">
                <a:solidFill>
                  <a:srgbClr val="333399"/>
                </a:solidFill>
                <a:latin typeface="+mn-lt"/>
                <a:ea typeface="+mn-ea"/>
              </a:defRPr>
            </a:lvl8pPr>
            <a:lvl9pPr marL="3298825" indent="-163513" algn="l" defTabSz="652463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300">
                <a:solidFill>
                  <a:srgbClr val="333399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en-US" sz="1600" kern="0" dirty="0" smtClean="0"/>
              <a:t>Consider an LTE cell and multiple </a:t>
            </a:r>
            <a:r>
              <a:rPr lang="en-US" sz="1600" kern="0" dirty="0" err="1" smtClean="0"/>
              <a:t>WiFi</a:t>
            </a:r>
            <a:r>
              <a:rPr lang="en-US" sz="1600" kern="0" dirty="0" smtClean="0"/>
              <a:t> APs in its coverage area </a:t>
            </a:r>
            <a:endParaRPr lang="en-US" i="1" kern="0" dirty="0" smtClean="0">
              <a:latin typeface="Cambria Math"/>
            </a:endParaRPr>
          </a:p>
          <a:p>
            <a:pPr lvl="1" algn="just"/>
            <a:endParaRPr lang="en-US" kern="0" dirty="0" smtClean="0"/>
          </a:p>
          <a:p>
            <a:pPr lvl="1" algn="just"/>
            <a:endParaRPr lang="en-US" kern="0" dirty="0" smtClean="0"/>
          </a:p>
          <a:p>
            <a:pPr algn="just"/>
            <a:endParaRPr lang="en-US" kern="0" dirty="0" smtClean="0"/>
          </a:p>
          <a:p>
            <a:pPr algn="just"/>
            <a:endParaRPr lang="en-US" kern="0" dirty="0"/>
          </a:p>
          <a:p>
            <a:pPr marL="0" indent="0" algn="just">
              <a:buNone/>
            </a:pPr>
            <a:endParaRPr lang="en-US" kern="0" dirty="0" smtClean="0"/>
          </a:p>
          <a:p>
            <a:pPr lvl="1" algn="just"/>
            <a:endParaRPr lang="en-US" kern="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960920"/>
            <a:ext cx="4572000" cy="2743200"/>
          </a:xfrm>
        </p:spPr>
        <p:txBody>
          <a:bodyPr/>
          <a:lstStyle/>
          <a:p>
            <a:pPr algn="just"/>
            <a:r>
              <a:rPr lang="en-US" sz="1600" dirty="0" smtClean="0"/>
              <a:t>Assign basestation/ AP to each flow</a:t>
            </a:r>
          </a:p>
          <a:p>
            <a:pPr lvl="1" algn="just"/>
            <a:r>
              <a:rPr lang="en-US" sz="1600" dirty="0" smtClean="0"/>
              <a:t>Maximize sum of users flows’ QoE</a:t>
            </a:r>
          </a:p>
          <a:p>
            <a:pPr algn="just"/>
            <a:r>
              <a:rPr lang="en-US" sz="1600" dirty="0" smtClean="0"/>
              <a:t>QoE captured using “utility”</a:t>
            </a:r>
          </a:p>
          <a:p>
            <a:pPr lvl="1" algn="just"/>
            <a:r>
              <a:rPr lang="en-US" sz="1500" dirty="0" smtClean="0"/>
              <a:t>Weighted PF provides differential QoE</a:t>
            </a:r>
          </a:p>
          <a:p>
            <a:pPr lvl="1" algn="just"/>
            <a:endParaRPr lang="en-US" sz="1500" dirty="0"/>
          </a:p>
          <a:p>
            <a:pPr lvl="1" algn="just"/>
            <a:endParaRPr lang="en-US" sz="1500" dirty="0" smtClean="0"/>
          </a:p>
          <a:p>
            <a:pPr lvl="1" algn="just"/>
            <a:endParaRPr lang="en-US" sz="1500" dirty="0"/>
          </a:p>
          <a:p>
            <a:pPr algn="just"/>
            <a:r>
              <a:rPr lang="en-US" sz="1600" dirty="0" smtClean="0"/>
              <a:t>Pricing function supports 2 models</a:t>
            </a:r>
          </a:p>
          <a:p>
            <a:pPr lvl="1" algn="just"/>
            <a:r>
              <a:rPr lang="en-US" sz="1300" dirty="0" smtClean="0"/>
              <a:t>Based on data usage</a:t>
            </a:r>
          </a:p>
          <a:p>
            <a:pPr lvl="1" algn="just"/>
            <a:r>
              <a:rPr lang="en-US" sz="1300" dirty="0" smtClean="0"/>
              <a:t>Based on price/byte</a:t>
            </a:r>
          </a:p>
          <a:p>
            <a:pPr marL="327025" lvl="1" indent="0" algn="just">
              <a:buNone/>
            </a:pPr>
            <a:endParaRPr lang="en-US" b="0" i="1" dirty="0" smtClean="0">
              <a:latin typeface="Cambria Math"/>
            </a:endParaRPr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algn="just"/>
            <a:endParaRPr lang="en-US" dirty="0"/>
          </a:p>
          <a:p>
            <a:pPr lvl="1" algn="just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95" y="46038"/>
            <a:ext cx="5436905" cy="5937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Problem Formulation</a:t>
            </a:r>
            <a:endParaRPr lang="en-US" dirty="0"/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918C49A-3575-483C-8686-E56E076AD863}" type="datetime1">
              <a:rPr lang="en-US" sz="900"/>
              <a:pPr eaLnBrk="1" hangingPunct="1"/>
              <a:t>9/8/2014</a:t>
            </a:fld>
            <a:endParaRPr lang="en-US" sz="900" dirty="0"/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D4AA1B9-E0B9-4B0A-9073-CFB8A01183C2}" type="slidenum">
              <a:rPr lang="en-US" sz="1000"/>
              <a:pPr eaLnBrk="1" hangingPunct="1"/>
              <a:t>12</a:t>
            </a:fld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6123" r="7908"/>
          <a:stretch/>
        </p:blipFill>
        <p:spPr>
          <a:xfrm>
            <a:off x="4419600" y="1728431"/>
            <a:ext cx="2743200" cy="2236040"/>
          </a:xfrm>
          <a:prstGeom prst="rect">
            <a:avLst/>
          </a:prstGeom>
        </p:spPr>
      </p:pic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86516"/>
              </p:ext>
            </p:extLst>
          </p:nvPr>
        </p:nvGraphicFramePr>
        <p:xfrm>
          <a:off x="4267200" y="1219200"/>
          <a:ext cx="977900" cy="480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" name="Equation" r:id="rId4" imgW="698400" imgH="342720" progId="Equation.3">
                  <p:embed/>
                </p:oleObj>
              </mc:Choice>
              <mc:Fallback>
                <p:oleObj name="Equation" r:id="rId4" imgW="698400" imgH="3427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219200"/>
                        <a:ext cx="977900" cy="480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066800" y="2134306"/>
            <a:ext cx="3222625" cy="799394"/>
            <a:chOff x="1044575" y="2184400"/>
            <a:chExt cx="3222625" cy="799394"/>
          </a:xfrm>
        </p:grpSpPr>
        <p:grpSp>
          <p:nvGrpSpPr>
            <p:cNvPr id="23" name="Group 22"/>
            <p:cNvGrpSpPr/>
            <p:nvPr/>
          </p:nvGrpSpPr>
          <p:grpSpPr>
            <a:xfrm>
              <a:off x="1044575" y="2184400"/>
              <a:ext cx="2260600" cy="799394"/>
              <a:chOff x="1044575" y="2184400"/>
              <a:chExt cx="2260600" cy="799394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044575" y="2184400"/>
                <a:ext cx="2260600" cy="799394"/>
                <a:chOff x="1054100" y="3352800"/>
                <a:chExt cx="2260600" cy="799394"/>
              </a:xfrm>
            </p:grpSpPr>
            <p:graphicFrame>
              <p:nvGraphicFramePr>
                <p:cNvPr id="8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14739357"/>
                    </p:ext>
                  </p:extLst>
                </p:nvPr>
              </p:nvGraphicFramePr>
              <p:xfrm>
                <a:off x="1338263" y="3352800"/>
                <a:ext cx="1922462" cy="2984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35" name="Equation" r:id="rId6" imgW="1473120" imgH="228600" progId="Equation.3">
                        <p:embed/>
                      </p:oleObj>
                    </mc:Choice>
                    <mc:Fallback>
                      <p:oleObj name="Equation" r:id="rId6" imgW="1473120" imgH="2286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338263" y="3352800"/>
                              <a:ext cx="1922462" cy="2984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7" name="TextBox 6"/>
                <p:cNvSpPr txBox="1"/>
                <p:nvPr/>
              </p:nvSpPr>
              <p:spPr>
                <a:xfrm>
                  <a:off x="1054100" y="3841750"/>
                  <a:ext cx="685800" cy="25400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050" i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Weight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025650" y="3898194"/>
                  <a:ext cx="914400" cy="25400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050" i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Throughput</a:t>
                  </a:r>
                </a:p>
              </p:txBody>
            </p:sp>
            <p:cxnSp>
              <p:nvCxnSpPr>
                <p:cNvPr id="9" name="Straight Arrow Connector 8"/>
                <p:cNvCxnSpPr>
                  <a:cxnSpLocks noChangeShapeType="1"/>
                </p:cNvCxnSpPr>
                <p:nvPr/>
              </p:nvCxnSpPr>
              <p:spPr bwMode="auto">
                <a:xfrm flipH="1">
                  <a:off x="1466850" y="3597275"/>
                  <a:ext cx="571500" cy="26035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 type="arrow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" name="Straight Arrow Connector 18"/>
                <p:cNvCxnSpPr>
                  <a:cxnSpLocks noChangeShapeType="1"/>
                </p:cNvCxnSpPr>
                <p:nvPr/>
              </p:nvCxnSpPr>
              <p:spPr bwMode="auto">
                <a:xfrm>
                  <a:off x="3105150" y="3657600"/>
                  <a:ext cx="209550" cy="18415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 type="arrow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22" name="Straight Arrow Connector 21"/>
              <p:cNvCxnSpPr>
                <a:cxnSpLocks noChangeShapeType="1"/>
              </p:cNvCxnSpPr>
              <p:nvPr/>
            </p:nvCxnSpPr>
            <p:spPr bwMode="auto">
              <a:xfrm flipH="1">
                <a:off x="2482850" y="2447219"/>
                <a:ext cx="95250" cy="30091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7" name="TextBox 26"/>
            <p:cNvSpPr txBox="1"/>
            <p:nvPr/>
          </p:nvSpPr>
          <p:spPr>
            <a:xfrm>
              <a:off x="3086100" y="2679784"/>
              <a:ext cx="118110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50" i="1" dirty="0" smtClean="0">
                  <a:solidFill>
                    <a:schemeClr val="accent6">
                      <a:lumMod val="75000"/>
                    </a:schemeClr>
                  </a:solidFill>
                </a:rPr>
                <a:t>Network Pricing</a:t>
              </a:r>
              <a:endParaRPr lang="en-US" sz="1050" i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599"/>
            <a:ext cx="5913437" cy="2743200"/>
          </a:xfrm>
        </p:spPr>
        <p:txBody>
          <a:bodyPr/>
          <a:lstStyle/>
          <a:p>
            <a:r>
              <a:rPr lang="en-US" sz="1600" dirty="0" smtClean="0"/>
              <a:t>LTE basestation performs weighted PF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err="1" smtClean="0"/>
              <a:t>WiFi</a:t>
            </a:r>
            <a:r>
              <a:rPr lang="en-US" sz="1600" dirty="0" smtClean="0"/>
              <a:t> AP performs throughput based fairness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Algorithm does not depend on specific scheduler</a:t>
            </a:r>
          </a:p>
          <a:p>
            <a:pPr lvl="1"/>
            <a:r>
              <a:rPr lang="en-US" sz="1600" dirty="0" err="1" smtClean="0"/>
              <a:t>WiFi</a:t>
            </a:r>
            <a:r>
              <a:rPr lang="en-US" sz="1600" dirty="0" smtClean="0"/>
              <a:t> APs may perform weighted PF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9/9/2014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74470-5A32-42DB-A242-7EBE3D28A0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2133600"/>
            <a:ext cx="2819400" cy="65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2795588" cy="66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55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depiction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9/9/2014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74470-5A32-42DB-A242-7EBE3D28A0C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9" descr="C:\Documents and Settings\rajesh\Local Settings\Temporary Internet Files\Content.IE5\X2T52W6B\MCj0349993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20633"/>
            <a:ext cx="5429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11049"/>
          <a:stretch/>
        </p:blipFill>
        <p:spPr>
          <a:xfrm>
            <a:off x="1129440" y="1642918"/>
            <a:ext cx="381000" cy="690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0" r="32822"/>
          <a:stretch/>
        </p:blipFill>
        <p:spPr>
          <a:xfrm rot="21347381">
            <a:off x="4368067" y="1726359"/>
            <a:ext cx="301707" cy="6534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09" y="1662989"/>
            <a:ext cx="479256" cy="3769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6" t="8950" r="25207" b="4939"/>
          <a:stretch/>
        </p:blipFill>
        <p:spPr>
          <a:xfrm>
            <a:off x="2754899" y="844117"/>
            <a:ext cx="305590" cy="5722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6" t="8950" r="25207" b="4939"/>
          <a:stretch/>
        </p:blipFill>
        <p:spPr>
          <a:xfrm>
            <a:off x="3157135" y="2194328"/>
            <a:ext cx="305590" cy="5722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6" t="8950" r="25207" b="4939"/>
          <a:stretch/>
        </p:blipFill>
        <p:spPr>
          <a:xfrm>
            <a:off x="1981200" y="2370086"/>
            <a:ext cx="305590" cy="57221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11049"/>
          <a:stretch/>
        </p:blipFill>
        <p:spPr>
          <a:xfrm>
            <a:off x="4724400" y="439676"/>
            <a:ext cx="381000" cy="690547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1435362" y="705617"/>
            <a:ext cx="3553851" cy="1609808"/>
            <a:chOff x="1435362" y="705617"/>
            <a:chExt cx="3553851" cy="1609808"/>
          </a:xfrm>
        </p:grpSpPr>
        <p:cxnSp>
          <p:nvCxnSpPr>
            <p:cNvPr id="19" name="Straight Arrow Connector 18"/>
            <p:cNvCxnSpPr>
              <a:endCxn id="11" idx="3"/>
            </p:cNvCxnSpPr>
            <p:nvPr/>
          </p:nvCxnSpPr>
          <p:spPr bwMode="auto">
            <a:xfrm flipH="1">
              <a:off x="1510440" y="1982482"/>
              <a:ext cx="453985" cy="57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Box 19"/>
            <p:cNvSpPr txBox="1"/>
            <p:nvPr/>
          </p:nvSpPr>
          <p:spPr>
            <a:xfrm>
              <a:off x="1435362" y="1644475"/>
              <a:ext cx="6447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3Mbps</a:t>
              </a:r>
              <a:endParaRPr lang="en-US" sz="1200" dirty="0"/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flipH="1">
              <a:off x="2093450" y="2053100"/>
              <a:ext cx="114468" cy="2476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>
              <a:stCxn id="13" idx="3"/>
            </p:cNvCxnSpPr>
            <p:nvPr/>
          </p:nvCxnSpPr>
          <p:spPr bwMode="auto">
            <a:xfrm>
              <a:off x="2618265" y="1851471"/>
              <a:ext cx="578858" cy="28212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2196008" y="2038426"/>
              <a:ext cx="6447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5</a:t>
              </a:r>
              <a:r>
                <a:rPr lang="en-US" sz="1200" dirty="0" smtClean="0"/>
                <a:t>Mbps</a:t>
              </a:r>
              <a:endParaRPr lang="en-US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38125" y="1662989"/>
              <a:ext cx="6447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1Mbps</a:t>
              </a:r>
              <a:endParaRPr lang="en-US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04999" y="1068672"/>
              <a:ext cx="6447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2Mbps</a:t>
              </a:r>
              <a:endParaRPr lang="en-US" sz="1200" dirty="0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2378637" y="1130222"/>
              <a:ext cx="288363" cy="3630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4124325" y="914400"/>
              <a:ext cx="447675" cy="4312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4124325" y="1493271"/>
              <a:ext cx="295275" cy="2306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TextBox 43"/>
            <p:cNvSpPr txBox="1"/>
            <p:nvPr/>
          </p:nvSpPr>
          <p:spPr>
            <a:xfrm>
              <a:off x="3852862" y="705617"/>
              <a:ext cx="6447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4Mbps</a:t>
              </a:r>
              <a:endParaRPr lang="en-US" sz="1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44485" y="1331584"/>
              <a:ext cx="6447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8Mbps</a:t>
              </a:r>
              <a:endParaRPr lang="en-US" sz="1200" dirty="0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1020653" cy="69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00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depiction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9/9/2014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74470-5A32-42DB-A242-7EBE3D28A0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9" descr="C:\Documents and Settings\rajesh\Local Settings\Temporary Internet Files\Content.IE5\X2T52W6B\MCj0349993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20633"/>
            <a:ext cx="5429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11049"/>
          <a:stretch/>
        </p:blipFill>
        <p:spPr>
          <a:xfrm>
            <a:off x="1129440" y="1642918"/>
            <a:ext cx="381000" cy="690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0" r="32822"/>
          <a:stretch/>
        </p:blipFill>
        <p:spPr>
          <a:xfrm rot="21347381">
            <a:off x="4368067" y="1726359"/>
            <a:ext cx="301707" cy="6534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09" y="1662989"/>
            <a:ext cx="479256" cy="3769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6" t="8950" r="25207" b="4939"/>
          <a:stretch/>
        </p:blipFill>
        <p:spPr>
          <a:xfrm>
            <a:off x="2754899" y="844117"/>
            <a:ext cx="305590" cy="5722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6" t="8950" r="25207" b="4939"/>
          <a:stretch/>
        </p:blipFill>
        <p:spPr>
          <a:xfrm>
            <a:off x="3157135" y="2194328"/>
            <a:ext cx="305590" cy="5722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6" t="8950" r="25207" b="4939"/>
          <a:stretch/>
        </p:blipFill>
        <p:spPr>
          <a:xfrm>
            <a:off x="1981200" y="2370086"/>
            <a:ext cx="305590" cy="572213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endCxn id="11" idx="3"/>
          </p:cNvCxnSpPr>
          <p:nvPr/>
        </p:nvCxnSpPr>
        <p:spPr bwMode="auto">
          <a:xfrm flipH="1">
            <a:off x="1510440" y="1982482"/>
            <a:ext cx="453985" cy="57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1435362" y="1644475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4Mbps</a:t>
            </a:r>
            <a:endParaRPr lang="en-US" sz="1200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2093450" y="2053100"/>
            <a:ext cx="114468" cy="2476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13" idx="3"/>
          </p:cNvCxnSpPr>
          <p:nvPr/>
        </p:nvCxnSpPr>
        <p:spPr bwMode="auto">
          <a:xfrm>
            <a:off x="2618265" y="1851471"/>
            <a:ext cx="578858" cy="2821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2196008" y="2038426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6Mbps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2738125" y="1662989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2Mbps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132525" y="726456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3Mbps</a:t>
            </a:r>
            <a:endParaRPr lang="en-US" sz="1200" dirty="0"/>
          </a:p>
        </p:txBody>
      </p:sp>
      <p:cxnSp>
        <p:nvCxnSpPr>
          <p:cNvPr id="34" name="Straight Arrow Connector 33"/>
          <p:cNvCxnSpPr>
            <a:stCxn id="8" idx="1"/>
          </p:cNvCxnSpPr>
          <p:nvPr/>
        </p:nvCxnSpPr>
        <p:spPr bwMode="auto">
          <a:xfrm flipH="1" flipV="1">
            <a:off x="3157135" y="1068672"/>
            <a:ext cx="424265" cy="3035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11049"/>
          <a:stretch/>
        </p:blipFill>
        <p:spPr>
          <a:xfrm>
            <a:off x="4724400" y="439676"/>
            <a:ext cx="381000" cy="690547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 bwMode="auto">
          <a:xfrm flipV="1">
            <a:off x="4124325" y="914400"/>
            <a:ext cx="447675" cy="4312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4124325" y="1493271"/>
            <a:ext cx="295275" cy="2306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3852862" y="705617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2Mbps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4344485" y="1331584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5Mbps</a:t>
            </a:r>
            <a:endParaRPr lang="en-US" sz="1200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1020653" cy="69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63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1" grpId="0"/>
      <p:bldP spid="32" grpId="0"/>
      <p:bldP spid="44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depiction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9/9/2014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74470-5A32-42DB-A242-7EBE3D28A0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9" descr="C:\Documents and Settings\rajesh\Local Settings\Temporary Internet Files\Content.IE5\X2T52W6B\MCj0349993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20633"/>
            <a:ext cx="5429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11049"/>
          <a:stretch/>
        </p:blipFill>
        <p:spPr>
          <a:xfrm>
            <a:off x="1129440" y="1642918"/>
            <a:ext cx="381000" cy="690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0" r="32822"/>
          <a:stretch/>
        </p:blipFill>
        <p:spPr>
          <a:xfrm rot="21347381">
            <a:off x="4368067" y="1726359"/>
            <a:ext cx="301707" cy="6534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09" y="1662989"/>
            <a:ext cx="479256" cy="3769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6" t="8950" r="25207" b="4939"/>
          <a:stretch/>
        </p:blipFill>
        <p:spPr>
          <a:xfrm>
            <a:off x="2754899" y="844117"/>
            <a:ext cx="305590" cy="5722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6" t="8950" r="25207" b="4939"/>
          <a:stretch/>
        </p:blipFill>
        <p:spPr>
          <a:xfrm>
            <a:off x="3157135" y="2194328"/>
            <a:ext cx="305590" cy="5722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6" t="8950" r="25207" b="4939"/>
          <a:stretch/>
        </p:blipFill>
        <p:spPr>
          <a:xfrm>
            <a:off x="1981200" y="2370086"/>
            <a:ext cx="305590" cy="572213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endCxn id="11" idx="3"/>
          </p:cNvCxnSpPr>
          <p:nvPr/>
        </p:nvCxnSpPr>
        <p:spPr bwMode="auto">
          <a:xfrm flipH="1">
            <a:off x="1510440" y="1982482"/>
            <a:ext cx="453985" cy="57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1435362" y="1644475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5Mbps</a:t>
            </a:r>
            <a:endParaRPr lang="en-US" sz="1200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2093450" y="2053100"/>
            <a:ext cx="114468" cy="2476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3429000" y="1608583"/>
            <a:ext cx="228600" cy="5250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2196008" y="2038426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7Mbps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3498647" y="1782974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3Mbps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904999" y="1068672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3Mbps</a:t>
            </a:r>
            <a:endParaRPr lang="en-US" sz="1200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2378637" y="1130222"/>
            <a:ext cx="288363" cy="3630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11049"/>
          <a:stretch/>
        </p:blipFill>
        <p:spPr>
          <a:xfrm>
            <a:off x="4724400" y="439676"/>
            <a:ext cx="381000" cy="690547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 bwMode="auto">
          <a:xfrm flipV="1">
            <a:off x="4124325" y="914400"/>
            <a:ext cx="447675" cy="4312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4124325" y="1493271"/>
            <a:ext cx="295275" cy="2306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3852862" y="705617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3Mbps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4344485" y="1331584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7Mbps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618092"/>
            <a:ext cx="685800" cy="78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3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038"/>
            <a:ext cx="5366656" cy="5937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pitchFamily="50" charset="-128"/>
              </a:rPr>
              <a:t>Network Interface </a:t>
            </a:r>
            <a:r>
              <a:rPr lang="en-US" dirty="0" smtClean="0">
                <a:latin typeface="Arial" charset="0"/>
                <a:ea typeface="ＭＳ Ｐゴシック" pitchFamily="50" charset="-128"/>
              </a:rPr>
              <a:t>Assignment (</a:t>
            </a:r>
            <a:r>
              <a:rPr lang="en-US" dirty="0" smtClean="0"/>
              <a:t>NIA)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6934200" cy="2743200"/>
          </a:xfrm>
        </p:spPr>
        <p:txBody>
          <a:bodyPr/>
          <a:lstStyle/>
          <a:p>
            <a:pPr algn="just"/>
            <a:r>
              <a:rPr lang="en-US" dirty="0" smtClean="0"/>
              <a:t>Problem is NP-Hard</a:t>
            </a:r>
          </a:p>
          <a:p>
            <a:pPr lvl="1" algn="just"/>
            <a:r>
              <a:rPr lang="en-US" sz="1500" dirty="0" smtClean="0"/>
              <a:t>Including the simplest topology of an LTE cell and a </a:t>
            </a:r>
            <a:r>
              <a:rPr lang="en-US" sz="1500" dirty="0" err="1" smtClean="0"/>
              <a:t>WiFi</a:t>
            </a:r>
            <a:r>
              <a:rPr lang="en-US" sz="1500" dirty="0" smtClean="0"/>
              <a:t> AP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NIA is a two-step greedy heuristic</a:t>
            </a:r>
          </a:p>
          <a:p>
            <a:pPr lvl="1" algn="just"/>
            <a:r>
              <a:rPr lang="en-US" sz="1500" dirty="0" smtClean="0"/>
              <a:t>Considers each AP-basestation in isolation</a:t>
            </a:r>
          </a:p>
          <a:p>
            <a:pPr lvl="1" algn="just"/>
            <a:r>
              <a:rPr lang="en-US" sz="1500" dirty="0" smtClean="0"/>
              <a:t>Fixes assignment for AP that maximized incremental utility</a:t>
            </a:r>
          </a:p>
          <a:p>
            <a:pPr lvl="1" algn="just"/>
            <a:r>
              <a:rPr lang="en-US" sz="1500" dirty="0" smtClean="0"/>
              <a:t>Iterate till all hotspots are covered</a:t>
            </a:r>
          </a:p>
          <a:p>
            <a:pPr lvl="1" algn="just"/>
            <a:r>
              <a:rPr lang="en-US" sz="1500" dirty="0" smtClean="0"/>
              <a:t>Complexity </a:t>
            </a:r>
            <a:r>
              <a:rPr lang="en-US" sz="1500" dirty="0"/>
              <a:t>is </a:t>
            </a:r>
            <a:r>
              <a:rPr lang="en-US" sz="1500" i="1" dirty="0">
                <a:solidFill>
                  <a:srgbClr val="FF0000"/>
                </a:solidFill>
              </a:rPr>
              <a:t>O(K</a:t>
            </a:r>
            <a:r>
              <a:rPr lang="en-US" sz="1500" i="1" baseline="30000" dirty="0">
                <a:solidFill>
                  <a:srgbClr val="FF0000"/>
                </a:solidFill>
              </a:rPr>
              <a:t>2</a:t>
            </a:r>
            <a:r>
              <a:rPr lang="en-US" sz="1500" i="1" dirty="0">
                <a:solidFill>
                  <a:srgbClr val="FF0000"/>
                </a:solidFill>
              </a:rPr>
              <a:t>S</a:t>
            </a:r>
            <a:r>
              <a:rPr lang="en-US" sz="1500" i="1" baseline="30000" dirty="0">
                <a:solidFill>
                  <a:srgbClr val="FF0000"/>
                </a:solidFill>
              </a:rPr>
              <a:t>2</a:t>
            </a:r>
            <a:r>
              <a:rPr lang="en-US" sz="1500" i="1" dirty="0">
                <a:solidFill>
                  <a:srgbClr val="FF0000"/>
                </a:solidFill>
              </a:rPr>
              <a:t>)</a:t>
            </a:r>
            <a:r>
              <a:rPr lang="en-US" sz="1500" dirty="0">
                <a:solidFill>
                  <a:srgbClr val="FF0000"/>
                </a:solidFill>
              </a:rPr>
              <a:t>, </a:t>
            </a:r>
            <a:r>
              <a:rPr lang="en-US" sz="1500" dirty="0"/>
              <a:t>where </a:t>
            </a:r>
            <a:r>
              <a:rPr lang="en-US" sz="1500" i="1" dirty="0"/>
              <a:t>K</a:t>
            </a:r>
            <a:r>
              <a:rPr lang="en-US" sz="1500" dirty="0"/>
              <a:t> = # clients, </a:t>
            </a:r>
            <a:r>
              <a:rPr lang="en-US" sz="1500" i="1" dirty="0"/>
              <a:t>S</a:t>
            </a:r>
            <a:r>
              <a:rPr lang="en-US" sz="1500" dirty="0"/>
              <a:t> = # APs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339CAA-F934-4AC8-A754-8687A254E5F7}" type="datetime1">
              <a:rPr lang="en-US" smtClean="0"/>
              <a:pPr>
                <a:defRPr/>
              </a:pPr>
              <a:t>9/8/2014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74470-5A32-42DB-A242-7EBE3D28A0C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NIA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749" y="685800"/>
            <a:ext cx="5913437" cy="838200"/>
          </a:xfrm>
        </p:spPr>
        <p:txBody>
          <a:bodyPr/>
          <a:lstStyle/>
          <a:p>
            <a:pPr marL="0" indent="-285750"/>
            <a:r>
              <a:rPr lang="en-US" sz="1600" dirty="0"/>
              <a:t>Trigger - arrival/departure of clients or periodic</a:t>
            </a:r>
          </a:p>
          <a:p>
            <a:pPr marL="0" indent="-285750"/>
            <a:r>
              <a:rPr lang="en-US" sz="1600" u="sng" dirty="0" smtClean="0"/>
              <a:t>Step </a:t>
            </a:r>
            <a:r>
              <a:rPr lang="en-US" sz="1600" u="sng" dirty="0"/>
              <a:t>1:</a:t>
            </a:r>
            <a:r>
              <a:rPr lang="en-US" sz="1600" dirty="0"/>
              <a:t> In each </a:t>
            </a:r>
            <a:r>
              <a:rPr lang="en-US" sz="1600" dirty="0" err="1"/>
              <a:t>WiFi</a:t>
            </a:r>
            <a:r>
              <a:rPr lang="en-US" sz="1600" dirty="0"/>
              <a:t> hotspot, partition clients into two sets,  </a:t>
            </a:r>
            <a:r>
              <a:rPr lang="en-US" sz="1600" dirty="0" smtClean="0"/>
              <a:t> 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LTE </a:t>
            </a:r>
            <a:r>
              <a:rPr lang="en-US" sz="1600" dirty="0"/>
              <a:t>and </a:t>
            </a:r>
            <a:r>
              <a:rPr lang="en-US" sz="1600" dirty="0" err="1"/>
              <a:t>WiFi</a:t>
            </a:r>
            <a:r>
              <a:rPr lang="en-US" sz="1600" dirty="0"/>
              <a:t>, so that sum of utilities is </a:t>
            </a:r>
            <a:r>
              <a:rPr lang="en-US" sz="1600" dirty="0" smtClean="0"/>
              <a:t>maximized   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339CAA-F934-4AC8-A754-8687A254E5F7}" type="datetime1">
              <a:rPr lang="en-US" smtClean="0"/>
              <a:pPr>
                <a:defRPr/>
              </a:pPr>
              <a:t>9/8/2014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74470-5A32-42DB-A242-7EBE3D28A0C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8" name="Picture 9" descr="C:\Documents and Settings\rajesh\Local Settings\Temporary Internet Files\Content.IE5\X2T52W6B\MCj0349993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803" y="2601612"/>
            <a:ext cx="609386" cy="78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84" y="2376223"/>
            <a:ext cx="479256" cy="37696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11049"/>
          <a:stretch/>
        </p:blipFill>
        <p:spPr>
          <a:xfrm>
            <a:off x="835512" y="3145134"/>
            <a:ext cx="381000" cy="6905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0" r="32822"/>
          <a:stretch/>
        </p:blipFill>
        <p:spPr>
          <a:xfrm rot="21347381">
            <a:off x="5589361" y="2448594"/>
            <a:ext cx="301707" cy="65348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6" t="8950" r="25207" b="4939"/>
          <a:stretch/>
        </p:blipFill>
        <p:spPr>
          <a:xfrm>
            <a:off x="4648200" y="1784327"/>
            <a:ext cx="305590" cy="57221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3" y="2775334"/>
            <a:ext cx="479256" cy="37696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11049"/>
          <a:stretch/>
        </p:blipFill>
        <p:spPr>
          <a:xfrm>
            <a:off x="3203926" y="1665993"/>
            <a:ext cx="381000" cy="69054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6" t="8950" r="25207" b="4939"/>
          <a:stretch/>
        </p:blipFill>
        <p:spPr>
          <a:xfrm>
            <a:off x="1676400" y="2102183"/>
            <a:ext cx="305590" cy="57221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0" r="32822"/>
          <a:stretch/>
        </p:blipFill>
        <p:spPr>
          <a:xfrm rot="21347381">
            <a:off x="3532201" y="3319808"/>
            <a:ext cx="301707" cy="653481"/>
          </a:xfrm>
          <a:prstGeom prst="rect">
            <a:avLst/>
          </a:prstGeom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890" y="3261128"/>
            <a:ext cx="457200" cy="4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80" y="2070433"/>
            <a:ext cx="457200" cy="4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11049"/>
          <a:stretch/>
        </p:blipFill>
        <p:spPr>
          <a:xfrm>
            <a:off x="1524000" y="3107511"/>
            <a:ext cx="381000" cy="69054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11049"/>
          <a:stretch/>
        </p:blipFill>
        <p:spPr>
          <a:xfrm>
            <a:off x="4668324" y="2772060"/>
            <a:ext cx="381000" cy="69054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t="27374" b="30203"/>
          <a:stretch/>
        </p:blipFill>
        <p:spPr>
          <a:xfrm>
            <a:off x="497987" y="3182001"/>
            <a:ext cx="528025" cy="22450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t="27374" b="30203"/>
          <a:stretch/>
        </p:blipFill>
        <p:spPr>
          <a:xfrm>
            <a:off x="1676400" y="3081051"/>
            <a:ext cx="528025" cy="22450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t="27374" b="30203"/>
          <a:stretch/>
        </p:blipFill>
        <p:spPr>
          <a:xfrm>
            <a:off x="5702113" y="2330406"/>
            <a:ext cx="528025" cy="22450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t="27374" b="30203"/>
          <a:stretch/>
        </p:blipFill>
        <p:spPr>
          <a:xfrm>
            <a:off x="4384187" y="1672073"/>
            <a:ext cx="528025" cy="224507"/>
          </a:xfrm>
          <a:prstGeom prst="rect">
            <a:avLst/>
          </a:prstGeom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4" y="3182001"/>
            <a:ext cx="457200" cy="4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25" y="2375233"/>
            <a:ext cx="457200" cy="4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23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84" y="2376223"/>
            <a:ext cx="479256" cy="37696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339CAA-F934-4AC8-A754-8687A254E5F7}" type="datetime1">
              <a:rPr lang="en-US" smtClean="0"/>
              <a:pPr>
                <a:defRPr/>
              </a:pPr>
              <a:t>9/8/2014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74470-5A32-42DB-A242-7EBE3D28A0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7038" y="46038"/>
            <a:ext cx="4876800" cy="593725"/>
          </a:xfrm>
        </p:spPr>
        <p:txBody>
          <a:bodyPr/>
          <a:lstStyle/>
          <a:p>
            <a:r>
              <a:rPr lang="en-US" dirty="0"/>
              <a:t>NIA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6749" y="685800"/>
            <a:ext cx="5913437" cy="609600"/>
          </a:xfrm>
        </p:spPr>
        <p:txBody>
          <a:bodyPr/>
          <a:lstStyle/>
          <a:p>
            <a:pPr algn="just"/>
            <a:r>
              <a:rPr lang="en-US" sz="1600" u="sng" dirty="0"/>
              <a:t>Step 2:</a:t>
            </a:r>
            <a:r>
              <a:rPr lang="en-US" sz="1600" dirty="0"/>
              <a:t> Finalize interface assignment for clients in the </a:t>
            </a:r>
            <a:r>
              <a:rPr lang="en-US" sz="1600" dirty="0" err="1"/>
              <a:t>WiFi</a:t>
            </a:r>
            <a:r>
              <a:rPr lang="en-US" sz="1600" dirty="0"/>
              <a:t> hotspot with the highest </a:t>
            </a:r>
            <a:r>
              <a:rPr lang="en-US" sz="1600" dirty="0" smtClean="0"/>
              <a:t>incremental utility</a:t>
            </a:r>
            <a:endParaRPr lang="en-US" sz="1600" dirty="0"/>
          </a:p>
        </p:txBody>
      </p:sp>
      <p:sp>
        <p:nvSpPr>
          <p:cNvPr id="48" name="5-Point Star 47"/>
          <p:cNvSpPr/>
          <p:nvPr/>
        </p:nvSpPr>
        <p:spPr bwMode="auto">
          <a:xfrm>
            <a:off x="4970319" y="2031913"/>
            <a:ext cx="595460" cy="479997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49" name="Picture 9" descr="C:\Documents and Settings\rajesh\Local Settings\Temporary Internet Files\Content.IE5\X2T52W6B\MCj0349993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803" y="2601612"/>
            <a:ext cx="609386" cy="78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11049"/>
          <a:stretch/>
        </p:blipFill>
        <p:spPr>
          <a:xfrm>
            <a:off x="835512" y="3145134"/>
            <a:ext cx="381000" cy="69054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0" r="32822"/>
          <a:stretch/>
        </p:blipFill>
        <p:spPr>
          <a:xfrm rot="21347381">
            <a:off x="5589361" y="2448594"/>
            <a:ext cx="301707" cy="65348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6" t="8950" r="25207" b="4939"/>
          <a:stretch/>
        </p:blipFill>
        <p:spPr>
          <a:xfrm>
            <a:off x="4648200" y="1784327"/>
            <a:ext cx="305590" cy="57221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3" y="2775334"/>
            <a:ext cx="479256" cy="37696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11049"/>
          <a:stretch/>
        </p:blipFill>
        <p:spPr>
          <a:xfrm>
            <a:off x="3203926" y="1665993"/>
            <a:ext cx="381000" cy="69054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6" t="8950" r="25207" b="4939"/>
          <a:stretch/>
        </p:blipFill>
        <p:spPr>
          <a:xfrm>
            <a:off x="1676400" y="2102183"/>
            <a:ext cx="305590" cy="57221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0" r="32822"/>
          <a:stretch/>
        </p:blipFill>
        <p:spPr>
          <a:xfrm rot="21347381">
            <a:off x="3532201" y="3319808"/>
            <a:ext cx="301707" cy="653481"/>
          </a:xfrm>
          <a:prstGeom prst="rect">
            <a:avLst/>
          </a:prstGeom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890" y="3261128"/>
            <a:ext cx="457200" cy="4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80" y="2070433"/>
            <a:ext cx="457200" cy="4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11049"/>
          <a:stretch/>
        </p:blipFill>
        <p:spPr>
          <a:xfrm>
            <a:off x="1524000" y="3107511"/>
            <a:ext cx="381000" cy="69054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11049"/>
          <a:stretch/>
        </p:blipFill>
        <p:spPr>
          <a:xfrm>
            <a:off x="4668324" y="2772060"/>
            <a:ext cx="381000" cy="69054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t="27374" b="30203"/>
          <a:stretch/>
        </p:blipFill>
        <p:spPr>
          <a:xfrm>
            <a:off x="5702113" y="2330406"/>
            <a:ext cx="528025" cy="22450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t="27374" b="30203"/>
          <a:stretch/>
        </p:blipFill>
        <p:spPr>
          <a:xfrm>
            <a:off x="4384187" y="1672073"/>
            <a:ext cx="528025" cy="224507"/>
          </a:xfrm>
          <a:prstGeom prst="rect">
            <a:avLst/>
          </a:prstGeom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4" y="3182001"/>
            <a:ext cx="457200" cy="4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33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C400CC7-8FFF-4EE1-B1FD-31505E6162C5}" type="datetime1">
              <a:rPr lang="en-US" sz="900"/>
              <a:pPr eaLnBrk="1" hangingPunct="1"/>
              <a:t>9/8/2014</a:t>
            </a:fld>
            <a:endParaRPr lang="en-US" sz="90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1CAFDC0-6259-42B8-9308-F583BECED00F}" type="slidenum">
              <a:rPr lang="en-US" sz="1000"/>
              <a:pPr eaLnBrk="1" hangingPunct="1"/>
              <a:t>2</a:t>
            </a:fld>
            <a:endParaRPr lang="en-US" sz="1000" dirty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Key Trends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4191000" cy="19812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1600" dirty="0" smtClean="0"/>
              <a:t>Data traffic exploding on cellular networks</a:t>
            </a:r>
          </a:p>
          <a:p>
            <a:pPr lvl="1" algn="just"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sz="1300" dirty="0" smtClean="0">
                <a:solidFill>
                  <a:schemeClr val="accent2">
                    <a:lumMod val="75000"/>
                  </a:schemeClr>
                </a:solidFill>
              </a:rPr>
              <a:t>Rise in video streaming, social networking</a:t>
            </a:r>
          </a:p>
          <a:p>
            <a:pPr algn="just" eaLnBrk="1" hangingPunct="1"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Revenue per byte is decreasing</a:t>
            </a:r>
          </a:p>
          <a:p>
            <a:pPr algn="just" eaLnBrk="1" hangingPunct="1"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Mobile operators embracing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WiFi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as a key technology to enhance LTE experience</a:t>
            </a:r>
          </a:p>
          <a:p>
            <a:pPr lvl="1" algn="just" eaLnBrk="1" hangingPunct="1">
              <a:defRPr/>
            </a:pPr>
            <a:r>
              <a:rPr lang="en-US" sz="1200" dirty="0" smtClean="0"/>
              <a:t>Cheap to deploy – </a:t>
            </a:r>
            <a:r>
              <a:rPr lang="en-US" sz="1200" i="1" dirty="0" smtClean="0"/>
              <a:t>unlicensed</a:t>
            </a:r>
          </a:p>
          <a:p>
            <a:pPr lvl="1" algn="just" eaLnBrk="1" hangingPunct="1">
              <a:defRPr/>
            </a:pPr>
            <a:r>
              <a:rPr lang="en-US" sz="1200" dirty="0" smtClean="0"/>
              <a:t>Easy (fast) to deploy – </a:t>
            </a:r>
            <a:r>
              <a:rPr lang="en-US" sz="1200" i="1" dirty="0" smtClean="0"/>
              <a:t>unplanned</a:t>
            </a: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>
            <a:spLocks noChangeArrowheads="1"/>
          </p:cNvSpPr>
          <p:nvPr/>
        </p:nvSpPr>
        <p:spPr bwMode="auto">
          <a:xfrm>
            <a:off x="3200400" y="2590800"/>
            <a:ext cx="533400" cy="488636"/>
          </a:xfrm>
          <a:prstGeom prst="downArrow">
            <a:avLst>
              <a:gd name="adj1" fmla="val 50000"/>
              <a:gd name="adj2" fmla="val 50000"/>
            </a:avLst>
          </a:prstGeom>
          <a:ln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US" sz="2000">
              <a:latin typeface="Arial" charset="0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200400"/>
            <a:ext cx="59436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Critical to manage flows across</a:t>
            </a:r>
          </a:p>
          <a:p>
            <a:pPr marL="0" lvl="1" algn="ctr"/>
            <a:r>
              <a:rPr lang="en-US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APs-Basestations to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maximize </a:t>
            </a:r>
            <a:r>
              <a:rPr lang="en-US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QoE and resource utilization</a:t>
            </a:r>
            <a:endParaRPr lang="en-US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339CAA-F934-4AC8-A754-8687A254E5F7}" type="datetime1">
              <a:rPr lang="en-US" smtClean="0"/>
              <a:pPr>
                <a:defRPr/>
              </a:pPr>
              <a:t>9/8/2014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74470-5A32-42DB-A242-7EBE3D28A0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427038" y="46038"/>
            <a:ext cx="4876800" cy="593725"/>
          </a:xfrm>
        </p:spPr>
        <p:txBody>
          <a:bodyPr/>
          <a:lstStyle/>
          <a:p>
            <a:r>
              <a:rPr lang="en-US" dirty="0"/>
              <a:t>NIA </a:t>
            </a:r>
            <a:r>
              <a:rPr lang="en-US" dirty="0" smtClean="0"/>
              <a:t>Example – Iterate</a:t>
            </a:r>
            <a:endParaRPr lang="en-US" dirty="0"/>
          </a:p>
        </p:txBody>
      </p:sp>
      <p:sp>
        <p:nvSpPr>
          <p:cNvPr id="52" name="Content Placeholder 2"/>
          <p:cNvSpPr>
            <a:spLocks noGrp="1"/>
          </p:cNvSpPr>
          <p:nvPr>
            <p:ph idx="1"/>
          </p:nvPr>
        </p:nvSpPr>
        <p:spPr>
          <a:xfrm>
            <a:off x="446749" y="685800"/>
            <a:ext cx="5913437" cy="609600"/>
          </a:xfrm>
        </p:spPr>
        <p:txBody>
          <a:bodyPr/>
          <a:lstStyle/>
          <a:p>
            <a:pPr algn="just"/>
            <a:r>
              <a:rPr lang="en-US" sz="1600" dirty="0" smtClean="0"/>
              <a:t>Repeat </a:t>
            </a:r>
            <a:r>
              <a:rPr lang="en-US" sz="1600" dirty="0"/>
              <a:t>1&amp;2 with the new initial condition until all hotspots are covered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84" y="2376223"/>
            <a:ext cx="479256" cy="376964"/>
          </a:xfrm>
          <a:prstGeom prst="rect">
            <a:avLst/>
          </a:prstGeom>
        </p:spPr>
      </p:pic>
      <p:pic>
        <p:nvPicPr>
          <p:cNvPr id="55" name="Picture 9" descr="C:\Documents and Settings\rajesh\Local Settings\Temporary Internet Files\Content.IE5\X2T52W6B\MCj0349993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803" y="2601612"/>
            <a:ext cx="609386" cy="78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11049"/>
          <a:stretch/>
        </p:blipFill>
        <p:spPr>
          <a:xfrm>
            <a:off x="835512" y="3145134"/>
            <a:ext cx="381000" cy="69054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0" r="32822"/>
          <a:stretch/>
        </p:blipFill>
        <p:spPr>
          <a:xfrm rot="21347381">
            <a:off x="5589361" y="2448594"/>
            <a:ext cx="301707" cy="65348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6" t="8950" r="25207" b="4939"/>
          <a:stretch/>
        </p:blipFill>
        <p:spPr>
          <a:xfrm>
            <a:off x="4648200" y="1784327"/>
            <a:ext cx="305590" cy="57221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3" y="2775334"/>
            <a:ext cx="479256" cy="37696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11049"/>
          <a:stretch/>
        </p:blipFill>
        <p:spPr>
          <a:xfrm>
            <a:off x="3203926" y="1665993"/>
            <a:ext cx="381000" cy="69054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6" t="8950" r="25207" b="4939"/>
          <a:stretch/>
        </p:blipFill>
        <p:spPr>
          <a:xfrm>
            <a:off x="1676400" y="2102183"/>
            <a:ext cx="305590" cy="57221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0" r="32822"/>
          <a:stretch/>
        </p:blipFill>
        <p:spPr>
          <a:xfrm rot="21347381">
            <a:off x="3532201" y="3319808"/>
            <a:ext cx="301707" cy="653481"/>
          </a:xfrm>
          <a:prstGeom prst="rect">
            <a:avLst/>
          </a:prstGeom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890" y="3261128"/>
            <a:ext cx="457200" cy="4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80" y="2070433"/>
            <a:ext cx="457200" cy="4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11049"/>
          <a:stretch/>
        </p:blipFill>
        <p:spPr>
          <a:xfrm>
            <a:off x="1524000" y="3107511"/>
            <a:ext cx="381000" cy="69054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11049"/>
          <a:stretch/>
        </p:blipFill>
        <p:spPr>
          <a:xfrm>
            <a:off x="4668324" y="2772060"/>
            <a:ext cx="381000" cy="69054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t="27374" b="30203"/>
          <a:stretch/>
        </p:blipFill>
        <p:spPr>
          <a:xfrm>
            <a:off x="5702113" y="2330406"/>
            <a:ext cx="528025" cy="22450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t="27374" b="30203"/>
          <a:stretch/>
        </p:blipFill>
        <p:spPr>
          <a:xfrm>
            <a:off x="4384187" y="1672073"/>
            <a:ext cx="528025" cy="224507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4" y="3182001"/>
            <a:ext cx="457200" cy="4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t="27374" b="30203"/>
          <a:stretch/>
        </p:blipFill>
        <p:spPr>
          <a:xfrm>
            <a:off x="497987" y="3182001"/>
            <a:ext cx="528025" cy="22450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t="27374" b="30203"/>
          <a:stretch/>
        </p:blipFill>
        <p:spPr>
          <a:xfrm>
            <a:off x="1321010" y="2114133"/>
            <a:ext cx="528025" cy="224507"/>
          </a:xfrm>
          <a:prstGeom prst="rect">
            <a:avLst/>
          </a:prstGeom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012113"/>
            <a:ext cx="457200" cy="4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5-Point Star 72"/>
          <p:cNvSpPr/>
          <p:nvPr/>
        </p:nvSpPr>
        <p:spPr bwMode="auto">
          <a:xfrm>
            <a:off x="1095601" y="2483819"/>
            <a:ext cx="595460" cy="479997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439189" y="2498175"/>
            <a:ext cx="792775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Done!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2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339CAA-F934-4AC8-A754-8687A254E5F7}" type="datetime1">
              <a:rPr lang="en-US" smtClean="0"/>
              <a:pPr>
                <a:defRPr/>
              </a:pPr>
              <a:t>9/8/2014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74470-5A32-42DB-A242-7EBE3D28A0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6096000" cy="593725"/>
          </a:xfrm>
        </p:spPr>
        <p:txBody>
          <a:bodyPr/>
          <a:lstStyle/>
          <a:p>
            <a:r>
              <a:rPr lang="en-US" dirty="0" smtClean="0"/>
              <a:t>Component 2: Interface Switching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78" name="Curved Connector 167"/>
          <p:cNvCxnSpPr>
            <a:cxnSpLocks noChangeShapeType="1"/>
            <a:endCxn id="11275" idx="0"/>
          </p:cNvCxnSpPr>
          <p:nvPr/>
        </p:nvCxnSpPr>
        <p:spPr bwMode="auto">
          <a:xfrm flipV="1">
            <a:off x="2520950" y="3030538"/>
            <a:ext cx="3117850" cy="239712"/>
          </a:xfrm>
          <a:prstGeom prst="curvedConnector4">
            <a:avLst>
              <a:gd name="adj1" fmla="val 46333"/>
              <a:gd name="adj2" fmla="val 348491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5CC7719-E5E1-4582-8551-B6C9F713E4D2}" type="datetime1">
              <a:rPr lang="en-US" sz="900"/>
              <a:pPr eaLnBrk="1" hangingPunct="1"/>
              <a:t>9/8/2014</a:t>
            </a:fld>
            <a:endParaRPr lang="en-US" sz="90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8A4BC76-D3C0-4E43-AE61-DA9E556A86D9}" type="slidenum">
              <a:rPr lang="en-US" sz="1000"/>
              <a:pPr eaLnBrk="1" hangingPunct="1"/>
              <a:t>22</a:t>
            </a:fld>
            <a:endParaRPr lang="en-US" sz="1000"/>
          </a:p>
        </p:txBody>
      </p:sp>
      <p:sp>
        <p:nvSpPr>
          <p:cNvPr id="198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8" y="685800"/>
            <a:ext cx="7086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cs typeface="+mn-cs"/>
              </a:rPr>
              <a:t>Mid-session network switching capability </a:t>
            </a:r>
            <a:r>
              <a:rPr lang="en-US" sz="1200" u="sng" dirty="0" smtClean="0">
                <a:cs typeface="+mn-cs"/>
              </a:rPr>
              <a:t>facilitates dynamic traffic </a:t>
            </a:r>
            <a:r>
              <a:rPr lang="en-US" sz="1200" u="sng" dirty="0" err="1" smtClean="0">
                <a:cs typeface="+mn-cs"/>
              </a:rPr>
              <a:t>mgmt</a:t>
            </a:r>
            <a:endParaRPr lang="en-US" sz="1200" u="sng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200" dirty="0" smtClean="0">
                <a:cs typeface="+mn-cs"/>
              </a:rPr>
              <a:t>Leverage HTTP characteristics</a:t>
            </a:r>
          </a:p>
          <a:p>
            <a:pPr lvl="1" eaLnBrk="1" hangingPunct="1">
              <a:defRPr/>
            </a:pPr>
            <a:r>
              <a:rPr lang="en-US" sz="1200" dirty="0" smtClean="0">
                <a:cs typeface="+mn-cs"/>
              </a:rPr>
              <a:t>HTTP traffic (</a:t>
            </a:r>
            <a:r>
              <a:rPr lang="en-US" sz="1200" dirty="0" err="1" smtClean="0">
                <a:cs typeface="+mn-cs"/>
              </a:rPr>
              <a:t>esp</a:t>
            </a:r>
            <a:r>
              <a:rPr lang="en-US" sz="1200" dirty="0" smtClean="0">
                <a:cs typeface="+mn-cs"/>
              </a:rPr>
              <a:t> video and browsing) dominates (&gt;90% of internet)</a:t>
            </a:r>
          </a:p>
          <a:p>
            <a:pPr lvl="1" eaLnBrk="1" hangingPunct="1">
              <a:defRPr/>
            </a:pPr>
            <a:r>
              <a:rPr lang="en-US" sz="1200" dirty="0"/>
              <a:t>Session </a:t>
            </a:r>
            <a:r>
              <a:rPr lang="en-US" sz="1200" dirty="0" smtClean="0"/>
              <a:t>content(s) </a:t>
            </a:r>
            <a:r>
              <a:rPr lang="en-US" sz="1200" dirty="0"/>
              <a:t>are downloaded using multiple HTTP </a:t>
            </a:r>
            <a:r>
              <a:rPr lang="en-US" sz="1200" dirty="0" smtClean="0"/>
              <a:t>requests</a:t>
            </a:r>
          </a:p>
          <a:p>
            <a:pPr lvl="2" eaLnBrk="1" hangingPunct="1">
              <a:defRPr/>
            </a:pPr>
            <a:r>
              <a:rPr lang="en-US" sz="1200" u="sng" dirty="0" smtClean="0">
                <a:cs typeface="+mn-cs"/>
              </a:rPr>
              <a:t>Video streaming</a:t>
            </a:r>
            <a:r>
              <a:rPr lang="en-US" sz="1200" dirty="0" smtClean="0">
                <a:cs typeface="+mn-cs"/>
              </a:rPr>
              <a:t> use HTTP-PD (Progressive Download) or DASH (Dynamic Adaptive Streaming over HTTP): </a:t>
            </a:r>
            <a:r>
              <a:rPr lang="en-US" sz="1200" dirty="0"/>
              <a:t>A HTTP-GET </a:t>
            </a:r>
            <a:r>
              <a:rPr lang="en-US" sz="1200" dirty="0" smtClean="0"/>
              <a:t>request/chunk</a:t>
            </a:r>
          </a:p>
          <a:p>
            <a:pPr lvl="2" eaLnBrk="1" hangingPunct="1">
              <a:defRPr/>
            </a:pPr>
            <a:r>
              <a:rPr lang="en-US" sz="1200" u="sng" dirty="0" smtClean="0">
                <a:cs typeface="+mn-cs"/>
              </a:rPr>
              <a:t>Browsing</a:t>
            </a:r>
            <a:r>
              <a:rPr lang="en-US" sz="1200" dirty="0" smtClean="0">
                <a:cs typeface="+mn-cs"/>
              </a:rPr>
              <a:t>: A HTTP-GET request/object</a:t>
            </a:r>
          </a:p>
          <a:p>
            <a:pPr eaLnBrk="1" hangingPunct="1">
              <a:defRPr/>
            </a:pPr>
            <a:endParaRPr lang="en-US" sz="1200" dirty="0">
              <a:cs typeface="+mn-cs"/>
            </a:endParaRPr>
          </a:p>
        </p:txBody>
      </p:sp>
      <p:grpSp>
        <p:nvGrpSpPr>
          <p:cNvPr id="13318" name="Group 104"/>
          <p:cNvGrpSpPr>
            <a:grpSpLocks/>
          </p:cNvGrpSpPr>
          <p:nvPr/>
        </p:nvGrpSpPr>
        <p:grpSpPr bwMode="auto">
          <a:xfrm>
            <a:off x="137317" y="2456656"/>
            <a:ext cx="2363788" cy="1389063"/>
            <a:chOff x="-665554" y="1932708"/>
            <a:chExt cx="3964329" cy="2437717"/>
          </a:xfrm>
        </p:grpSpPr>
        <p:sp>
          <p:nvSpPr>
            <p:cNvPr id="106" name="Rounded Rectangle 105"/>
            <p:cNvSpPr/>
            <p:nvPr/>
          </p:nvSpPr>
          <p:spPr>
            <a:xfrm>
              <a:off x="1532268" y="1932708"/>
              <a:ext cx="1766507" cy="243771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Documents"/>
            <p:cNvSpPr>
              <a:spLocks noEditPoints="1" noChangeArrowheads="1"/>
            </p:cNvSpPr>
            <p:nvPr/>
          </p:nvSpPr>
          <p:spPr bwMode="auto">
            <a:xfrm>
              <a:off x="1943608" y="2085937"/>
              <a:ext cx="886582" cy="1147816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-665554" y="3570853"/>
              <a:ext cx="1964858" cy="487544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+mj-lt"/>
                  <a:ea typeface="ＭＳ Ｐゴシック" pitchFamily="50" charset="-128"/>
                </a:rPr>
                <a:t>DASH Server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956920" y="2378462"/>
              <a:ext cx="742811" cy="0"/>
            </a:xfrm>
            <a:prstGeom prst="line">
              <a:avLst/>
            </a:prstGeom>
            <a:ln w="19050"/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1943608" y="2531691"/>
              <a:ext cx="742811" cy="0"/>
            </a:xfrm>
            <a:prstGeom prst="line">
              <a:avLst/>
            </a:prstGeom>
            <a:ln w="19050"/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1956920" y="2682132"/>
              <a:ext cx="742811" cy="0"/>
            </a:xfrm>
            <a:prstGeom prst="line">
              <a:avLst/>
            </a:prstGeom>
            <a:ln w="19050"/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1956920" y="2835359"/>
              <a:ext cx="742811" cy="0"/>
            </a:xfrm>
            <a:prstGeom prst="line">
              <a:avLst/>
            </a:prstGeom>
            <a:ln w="19050"/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2183224" y="3116742"/>
              <a:ext cx="505858" cy="0"/>
            </a:xfrm>
            <a:prstGeom prst="line">
              <a:avLst/>
            </a:prstGeom>
            <a:ln w="19050"/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1943608" y="2971872"/>
              <a:ext cx="742811" cy="0"/>
            </a:xfrm>
            <a:prstGeom prst="line">
              <a:avLst/>
            </a:prstGeom>
            <a:ln w="19050"/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V="1">
              <a:off x="637699" y="2680739"/>
              <a:ext cx="1123532" cy="1393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9" name="Rounded Rectangle 118"/>
            <p:cNvSpPr/>
            <p:nvPr/>
          </p:nvSpPr>
          <p:spPr>
            <a:xfrm>
              <a:off x="1703989" y="3570853"/>
              <a:ext cx="1464325" cy="38167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</a:t>
              </a: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1698664" y="3941387"/>
              <a:ext cx="1464325" cy="32317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TCP</a:t>
              </a:r>
            </a:p>
          </p:txBody>
        </p:sp>
      </p:grpSp>
      <p:sp>
        <p:nvSpPr>
          <p:cNvPr id="13319" name="TextBox 120"/>
          <p:cNvSpPr txBox="1">
            <a:spLocks noChangeArrowheads="1"/>
          </p:cNvSpPr>
          <p:nvPr/>
        </p:nvSpPr>
        <p:spPr bwMode="auto">
          <a:xfrm>
            <a:off x="-91799" y="2616200"/>
            <a:ext cx="1223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 smtClean="0"/>
              <a:t>Multi-resolution</a:t>
            </a:r>
          </a:p>
          <a:p>
            <a:pPr algn="ctr" eaLnBrk="1" hangingPunct="1"/>
            <a:r>
              <a:rPr lang="en-US" sz="1200" dirty="0" smtClean="0"/>
              <a:t>video</a:t>
            </a:r>
            <a:endParaRPr lang="en-US" sz="1200" dirty="0"/>
          </a:p>
        </p:txBody>
      </p:sp>
      <p:grpSp>
        <p:nvGrpSpPr>
          <p:cNvPr id="13321" name="Group 102"/>
          <p:cNvGrpSpPr>
            <a:grpSpLocks/>
          </p:cNvGrpSpPr>
          <p:nvPr/>
        </p:nvGrpSpPr>
        <p:grpSpPr bwMode="auto">
          <a:xfrm>
            <a:off x="3425825" y="2516188"/>
            <a:ext cx="1003300" cy="561975"/>
            <a:chOff x="3742222" y="3603378"/>
            <a:chExt cx="1002513" cy="561975"/>
          </a:xfrm>
        </p:grpSpPr>
        <p:sp>
          <p:nvSpPr>
            <p:cNvPr id="123" name="Flowchart: Process 122"/>
            <p:cNvSpPr/>
            <p:nvPr/>
          </p:nvSpPr>
          <p:spPr>
            <a:xfrm>
              <a:off x="3742222" y="3603378"/>
              <a:ext cx="697952" cy="257175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VIDEO</a:t>
              </a:r>
            </a:p>
          </p:txBody>
        </p:sp>
        <p:sp>
          <p:nvSpPr>
            <p:cNvPr id="124" name="Flowchart: Process 123"/>
            <p:cNvSpPr/>
            <p:nvPr/>
          </p:nvSpPr>
          <p:spPr>
            <a:xfrm>
              <a:off x="3894502" y="3755778"/>
              <a:ext cx="697952" cy="257175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VIDEO</a:t>
              </a:r>
            </a:p>
          </p:txBody>
        </p:sp>
        <p:sp>
          <p:nvSpPr>
            <p:cNvPr id="125" name="Flowchart: Process 124"/>
            <p:cNvSpPr/>
            <p:nvPr/>
          </p:nvSpPr>
          <p:spPr>
            <a:xfrm>
              <a:off x="4046783" y="3908178"/>
              <a:ext cx="697952" cy="257175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VIDEO</a:t>
              </a:r>
            </a:p>
          </p:txBody>
        </p:sp>
      </p:grpSp>
      <p:pic>
        <p:nvPicPr>
          <p:cNvPr id="1127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030538"/>
            <a:ext cx="457200" cy="5492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TextBox 146"/>
          <p:cNvSpPr txBox="1"/>
          <p:nvPr/>
        </p:nvSpPr>
        <p:spPr>
          <a:xfrm>
            <a:off x="5873750" y="3150394"/>
            <a:ext cx="712788" cy="27622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FF0000"/>
                </a:solidFill>
                <a:latin typeface="+mj-lt"/>
                <a:ea typeface="ＭＳ Ｐゴシック" pitchFamily="50" charset="-128"/>
              </a:rPr>
              <a:t>Clients</a:t>
            </a:r>
          </a:p>
        </p:txBody>
      </p:sp>
      <p:cxnSp>
        <p:nvCxnSpPr>
          <p:cNvPr id="11279" name="Curved Connector 179"/>
          <p:cNvCxnSpPr>
            <a:cxnSpLocks noChangeShapeType="1"/>
            <a:stCxn id="11275" idx="2"/>
          </p:cNvCxnSpPr>
          <p:nvPr/>
        </p:nvCxnSpPr>
        <p:spPr bwMode="auto">
          <a:xfrm rot="5400000" flipH="1">
            <a:off x="3970337" y="1911351"/>
            <a:ext cx="212725" cy="3124200"/>
          </a:xfrm>
          <a:prstGeom prst="curvedConnector4">
            <a:avLst>
              <a:gd name="adj1" fmla="val -107384"/>
              <a:gd name="adj2" fmla="val 5365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Design Considerations</a:t>
            </a:r>
            <a:endParaRPr lang="en-US" dirty="0"/>
          </a:p>
        </p:txBody>
      </p:sp>
      <p:sp>
        <p:nvSpPr>
          <p:cNvPr id="122" name="Flowchart: Multidocument 121"/>
          <p:cNvSpPr/>
          <p:nvPr/>
        </p:nvSpPr>
        <p:spPr>
          <a:xfrm>
            <a:off x="4076699" y="3460750"/>
            <a:ext cx="727075" cy="442912"/>
          </a:xfrm>
          <a:prstGeom prst="flowChartMultidocumen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HTTP 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Switching Service (ISS)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9/9/2014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99038" y="3687305"/>
            <a:ext cx="2193925" cy="136525"/>
          </a:xfrm>
        </p:spPr>
        <p:txBody>
          <a:bodyPr/>
          <a:lstStyle/>
          <a:p>
            <a:pPr>
              <a:defRPr/>
            </a:pPr>
            <a:fld id="{BE874470-5A32-42DB-A242-7EBE3D28A0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extBox 72"/>
          <p:cNvSpPr txBox="1">
            <a:spLocks noChangeArrowheads="1"/>
          </p:cNvSpPr>
          <p:nvPr/>
        </p:nvSpPr>
        <p:spPr bwMode="auto">
          <a:xfrm>
            <a:off x="3020297" y="2689926"/>
            <a:ext cx="679994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 dirty="0" smtClean="0"/>
              <a:t>Switch</a:t>
            </a:r>
          </a:p>
          <a:p>
            <a:pPr algn="ctr" eaLnBrk="1" hangingPunct="1"/>
            <a:r>
              <a:rPr lang="en-US" sz="1000" dirty="0" smtClean="0"/>
              <a:t>Interface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266548" y="2048791"/>
            <a:ext cx="519641" cy="2769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Arial" panose="020B0604020202020204" pitchFamily="34" charset="0"/>
              </a:rPr>
              <a:t>LTE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0" y="661372"/>
            <a:ext cx="841457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Arial" panose="020B0604020202020204" pitchFamily="34" charset="0"/>
              </a:rPr>
              <a:t>Interface to NIA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14276" y="1235382"/>
            <a:ext cx="1464619" cy="60016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cs typeface="Arial" panose="020B0604020202020204" pitchFamily="34" charset="0"/>
              </a:rPr>
              <a:t>HTTP based </a:t>
            </a:r>
          </a:p>
          <a:p>
            <a:pPr algn="ctr"/>
            <a:r>
              <a:rPr lang="en-US" sz="1100" dirty="0" smtClean="0">
                <a:cs typeface="Arial" panose="020B0604020202020204" pitchFamily="34" charset="0"/>
              </a:rPr>
              <a:t>Video streaming/</a:t>
            </a:r>
          </a:p>
          <a:p>
            <a:pPr algn="ctr"/>
            <a:r>
              <a:rPr lang="en-US" sz="1100" dirty="0" smtClean="0">
                <a:cs typeface="Arial" panose="020B0604020202020204" pitchFamily="34" charset="0"/>
              </a:rPr>
              <a:t>Browsing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3245" y="1306284"/>
            <a:ext cx="1246460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Arial" panose="020B0604020202020204" pitchFamily="34" charset="0"/>
              </a:rPr>
              <a:t>Control </a:t>
            </a:r>
          </a:p>
          <a:p>
            <a:pPr algn="ctr"/>
            <a:r>
              <a:rPr lang="en-US" sz="1200" dirty="0" smtClean="0">
                <a:cs typeface="Arial" panose="020B0604020202020204" pitchFamily="34" charset="0"/>
              </a:rPr>
              <a:t>Traffic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28377" y="1866254"/>
            <a:ext cx="519641" cy="2769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cs typeface="Arial" panose="020B0604020202020204" pitchFamily="34" charset="0"/>
              </a:rPr>
              <a:t>WiFi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7997" y="1727755"/>
            <a:ext cx="519641" cy="2769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Arial" panose="020B0604020202020204" pitchFamily="34" charset="0"/>
              </a:rPr>
              <a:t>LTE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53" y="1851607"/>
            <a:ext cx="367924" cy="29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72"/>
          <p:cNvSpPr txBox="1">
            <a:spLocks noChangeArrowheads="1"/>
          </p:cNvSpPr>
          <p:nvPr/>
        </p:nvSpPr>
        <p:spPr bwMode="auto">
          <a:xfrm>
            <a:off x="4210383" y="2418488"/>
            <a:ext cx="9117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 dirty="0" smtClean="0"/>
              <a:t>HTTP-GET</a:t>
            </a:r>
            <a:endParaRPr lang="en-US" sz="10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13" y="2386569"/>
            <a:ext cx="1292730" cy="90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69"/>
          <p:cNvCxnSpPr>
            <a:cxnSpLocks noChangeShapeType="1"/>
          </p:cNvCxnSpPr>
          <p:nvPr/>
        </p:nvCxnSpPr>
        <p:spPr bwMode="auto">
          <a:xfrm>
            <a:off x="5198313" y="2363968"/>
            <a:ext cx="338353" cy="10904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69"/>
          <p:cNvCxnSpPr>
            <a:cxnSpLocks noChangeShapeType="1"/>
          </p:cNvCxnSpPr>
          <p:nvPr/>
        </p:nvCxnSpPr>
        <p:spPr bwMode="auto">
          <a:xfrm flipV="1">
            <a:off x="5198313" y="3160513"/>
            <a:ext cx="338353" cy="1777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ounded Rectangle 25"/>
          <p:cNvSpPr/>
          <p:nvPr/>
        </p:nvSpPr>
        <p:spPr bwMode="auto">
          <a:xfrm>
            <a:off x="2173502" y="786264"/>
            <a:ext cx="950698" cy="416045"/>
          </a:xfrm>
          <a:prstGeom prst="roundRect">
            <a:avLst/>
          </a:prstGeom>
          <a:ln w="12700">
            <a:headEnd type="none" w="med" len="med"/>
            <a:tailEnd type="none" w="med" len="med"/>
          </a:ln>
          <a:effectLst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ISS Controller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2462387" y="2362536"/>
            <a:ext cx="2735926" cy="975681"/>
          </a:xfrm>
          <a:prstGeom prst="roundRect">
            <a:avLst>
              <a:gd name="adj" fmla="val 477"/>
            </a:avLst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3979114" y="2839446"/>
            <a:ext cx="1143000" cy="449485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Application / </a:t>
            </a:r>
          </a:p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Browser</a:t>
            </a:r>
            <a:endParaRPr kumimoji="1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2649971" y="2418489"/>
            <a:ext cx="1143000" cy="311356"/>
          </a:xfrm>
          <a:prstGeom prst="roundRect">
            <a:avLst/>
          </a:prstGeom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HTTP Proxy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2649971" y="3039716"/>
            <a:ext cx="1143000" cy="256835"/>
          </a:xfrm>
          <a:prstGeom prst="roundRect">
            <a:avLst/>
          </a:prstGeom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Control Logic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2979420" y="2725901"/>
            <a:ext cx="0" cy="3022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sp>
        <p:nvSpPr>
          <p:cNvPr id="32" name="TextBox 31"/>
          <p:cNvSpPr txBox="1"/>
          <p:nvPr/>
        </p:nvSpPr>
        <p:spPr>
          <a:xfrm>
            <a:off x="6068740" y="2623473"/>
            <a:ext cx="1246460" cy="3000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350" dirty="0" smtClean="0">
                <a:latin typeface="Calibri" panose="020F0502020204030204" pitchFamily="34" charset="0"/>
                <a:cs typeface="Arial" panose="020B0604020202020204" pitchFamily="34" charset="0"/>
              </a:rPr>
              <a:t>Mobile Device</a:t>
            </a:r>
          </a:p>
        </p:txBody>
      </p:sp>
      <p:cxnSp>
        <p:nvCxnSpPr>
          <p:cNvPr id="33" name="Elbow Connector 32"/>
          <p:cNvCxnSpPr>
            <a:stCxn id="26" idx="1"/>
            <a:endCxn id="30" idx="1"/>
          </p:cNvCxnSpPr>
          <p:nvPr/>
        </p:nvCxnSpPr>
        <p:spPr bwMode="auto">
          <a:xfrm rot="10800000" flipH="1" flipV="1">
            <a:off x="2173501" y="994286"/>
            <a:ext cx="476469" cy="2173847"/>
          </a:xfrm>
          <a:prstGeom prst="bentConnector3">
            <a:avLst>
              <a:gd name="adj1" fmla="val -47978"/>
            </a:avLst>
          </a:prstGeom>
          <a:solidFill>
            <a:schemeClr val="accent1"/>
          </a:solidFill>
          <a:ln w="16510" cap="flat" cmpd="sng" algn="ctr">
            <a:solidFill>
              <a:schemeClr val="tx1"/>
            </a:solidFill>
            <a:prstDash val="sysDash"/>
            <a:round/>
            <a:headEnd type="arrow"/>
            <a:tailEnd type="arrow"/>
          </a:ln>
          <a:effectLst/>
          <a:extLst/>
        </p:spPr>
      </p:cxnSp>
      <p:pic>
        <p:nvPicPr>
          <p:cNvPr id="34" name="Picture 9" descr="C:\Documents and Settings\rajesh\Local Settings\Temporary Internet Files\Content.IE5\X2T52W6B\MCj0349993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863" y="1602577"/>
            <a:ext cx="429683" cy="55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Elbow Connector 35"/>
          <p:cNvCxnSpPr/>
          <p:nvPr/>
        </p:nvCxnSpPr>
        <p:spPr bwMode="auto">
          <a:xfrm rot="10800000">
            <a:off x="1570212" y="668754"/>
            <a:ext cx="599946" cy="22112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6510" cap="flat" cmpd="sng" algn="ctr">
            <a:solidFill>
              <a:schemeClr val="tx1"/>
            </a:solidFill>
            <a:prstDash val="sysDash"/>
            <a:round/>
            <a:headEnd type="arrow"/>
            <a:tailEnd type="arrow"/>
          </a:ln>
          <a:effectLst/>
          <a:extLst/>
        </p:spPr>
      </p:cxnSp>
      <p:sp>
        <p:nvSpPr>
          <p:cNvPr id="37" name="Cloud 36"/>
          <p:cNvSpPr/>
          <p:nvPr/>
        </p:nvSpPr>
        <p:spPr>
          <a:xfrm>
            <a:off x="4210382" y="434484"/>
            <a:ext cx="1132636" cy="517650"/>
          </a:xfrm>
          <a:prstGeom prst="cloud">
            <a:avLst/>
          </a:prstGeom>
          <a:noFill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just"/>
            <a:endParaRPr lang="en-US" sz="1100" dirty="0"/>
          </a:p>
        </p:txBody>
      </p:sp>
      <p:sp>
        <p:nvSpPr>
          <p:cNvPr id="39" name="TextBox 38"/>
          <p:cNvSpPr txBox="1"/>
          <p:nvPr/>
        </p:nvSpPr>
        <p:spPr>
          <a:xfrm>
            <a:off x="4299195" y="508643"/>
            <a:ext cx="1014179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Internet</a:t>
            </a:r>
          </a:p>
        </p:txBody>
      </p:sp>
      <p:cxnSp>
        <p:nvCxnSpPr>
          <p:cNvPr id="42" name="Curved Connector 41"/>
          <p:cNvCxnSpPr>
            <a:stCxn id="29" idx="0"/>
          </p:cNvCxnSpPr>
          <p:nvPr/>
        </p:nvCxnSpPr>
        <p:spPr bwMode="auto">
          <a:xfrm rot="5400000" flipH="1" flipV="1">
            <a:off x="3281091" y="922881"/>
            <a:ext cx="1435988" cy="155522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cxnSp>
        <p:nvCxnSpPr>
          <p:cNvPr id="44" name="Curved Connector 43"/>
          <p:cNvCxnSpPr/>
          <p:nvPr/>
        </p:nvCxnSpPr>
        <p:spPr bwMode="auto">
          <a:xfrm flipV="1">
            <a:off x="3267926" y="982501"/>
            <a:ext cx="1508774" cy="1435987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cxnSp>
        <p:nvCxnSpPr>
          <p:cNvPr id="45" name="Curved Connector 44"/>
          <p:cNvCxnSpPr>
            <a:stCxn id="28" idx="0"/>
            <a:endCxn id="29" idx="3"/>
          </p:cNvCxnSpPr>
          <p:nvPr/>
        </p:nvCxnSpPr>
        <p:spPr bwMode="auto">
          <a:xfrm rot="16200000" flipV="1">
            <a:off x="4039154" y="2327985"/>
            <a:ext cx="265279" cy="757643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6" name="Picture 9" descr="C:\Documents and Settings\rajesh\Local Settings\Temporary Internet Files\Content.IE5\X2T52W6B\MCj0349993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26" y="1535464"/>
            <a:ext cx="453449" cy="5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val 46"/>
          <p:cNvSpPr/>
          <p:nvPr/>
        </p:nvSpPr>
        <p:spPr bwMode="auto">
          <a:xfrm>
            <a:off x="4050599" y="1430690"/>
            <a:ext cx="963677" cy="10477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79168" y="3615143"/>
            <a:ext cx="5230964" cy="49244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cs typeface="Arial" panose="020B0604020202020204" pitchFamily="34" charset="0"/>
              </a:rPr>
              <a:t>Other types of traffic can leverage existing 3GPP standards for seamless interface switching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4394455" y="2697252"/>
            <a:ext cx="256584" cy="1157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370076" y="1055871"/>
            <a:ext cx="406624" cy="13433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360056" y="994286"/>
            <a:ext cx="406624" cy="13433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361444" y="947239"/>
            <a:ext cx="406624" cy="134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445096" y="2709361"/>
            <a:ext cx="256584" cy="1157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506414" y="2733290"/>
            <a:ext cx="256584" cy="1157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70158" y="1236998"/>
            <a:ext cx="1380167" cy="29238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Switch to </a:t>
            </a:r>
            <a:r>
              <a:rPr lang="en-US" sz="13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WiFi</a:t>
            </a:r>
            <a:endParaRPr lang="en-US" sz="13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786189" y="1014405"/>
            <a:ext cx="268357" cy="17579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422323" y="2664709"/>
            <a:ext cx="256584" cy="1157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705471" y="952134"/>
            <a:ext cx="416644" cy="13433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448887" y="2684053"/>
            <a:ext cx="256584" cy="1157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701680" y="1028950"/>
            <a:ext cx="416644" cy="13433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4537957" y="2690403"/>
            <a:ext cx="256584" cy="1157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714604" y="1081571"/>
            <a:ext cx="416644" cy="134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3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944E-6 2.71605E-6 L -0.0766 -0.0397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-2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22 0.00772 0 0.01544 -0.00087 0.02315 C -0.00109 0.02547 -0.00283 0.02585 -0.00348 0.02778 C -0.00608 0.03511 -0.00413 0.04167 -0.00955 0.04476 C -0.01216 0.04939 -0.01433 0.05055 -0.01737 0.05402 C -0.01932 0.06405 -0.01672 0.05325 -0.02084 0.06328 C -0.02388 0.07061 -0.02149 0.06752 -0.02344 0.07408 C -0.02583 0.08257 -0.03408 0.09337 -0.03907 0.09568 C -0.04189 0.09916 -0.04449 0.10147 -0.04775 0.1034 C -0.05469 0.12153 -0.07878 0.12655 -0.09028 0.12963 C -0.10178 0.13658 -0.11285 0.13658 -0.125 0.13735 C -0.13499 0.14198 -0.12956 0.14005 -0.1415 0.14198 C -0.15235 0.14584 -0.13954 0.14159 -0.16146 0.14507 C -0.16472 0.14545 -0.17101 0.1497 -0.17101 0.1497 C -0.17383 0.16011 -0.17861 0.16629 -0.18316 0.17439 C -0.1849 0.18326 -0.18816 0.19291 -0.19098 0.20062 C -0.19206 0.20834 -0.1951 0.21335 -0.19705 0.22068 C -0.20074 0.23342 -0.20139 0.24885 -0.204 0.26235 C -0.20508 0.27894 -0.20682 0.28781 -0.20747 0.30556 C -0.20725 0.31328 -0.20747 0.32099 -0.2066 0.32871 C -0.20595 0.33295 -0.20009 0.33642 -0.19879 0.33642 C -0.17882 0.33681 -0.15886 0.33758 -0.13889 0.33797 C -0.13477 0.34298 -0.12978 0.3507 -0.125 0.3534 C -0.12132 0.35842 -0.11698 0.36536 -0.11285 0.36883 C -0.10612 0.37423 -0.09853 0.37693 -0.09202 0.38272 C -0.08421 0.38967 -0.07683 0.39777 -0.06858 0.40278 C -0.06402 0.41088 -0.05838 0.41629 -0.05296 0.42284 C -0.05165 0.42632 -0.04862 0.4321 -0.04862 0.4321 " pathEditMode="relative" ptsTypes="fffffffffffffffffffffffffffA">
                                      <p:cBhvr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944E-6 2.71605E-6 L -0.0766 -0.0397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-2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22 0.00772 0 0.01544 -0.00087 0.02315 C -0.00109 0.02547 -0.00283 0.02585 -0.00348 0.02778 C -0.00608 0.03511 -0.00413 0.04167 -0.00955 0.04476 C -0.01216 0.04939 -0.01433 0.05055 -0.01737 0.05402 C -0.01932 0.06405 -0.01672 0.05325 -0.02084 0.06328 C -0.02388 0.07061 -0.02149 0.06752 -0.02344 0.07408 C -0.02583 0.08257 -0.03408 0.09337 -0.03907 0.09568 C -0.04189 0.09916 -0.04449 0.10147 -0.04775 0.1034 C -0.05469 0.12153 -0.07878 0.12655 -0.09028 0.12963 C -0.10178 0.13658 -0.11285 0.13658 -0.125 0.13735 C -0.13499 0.14198 -0.12956 0.14005 -0.1415 0.14198 C -0.15235 0.14584 -0.13954 0.14159 -0.16146 0.14507 C -0.16472 0.14545 -0.17101 0.1497 -0.17101 0.1497 C -0.17383 0.16011 -0.17861 0.16629 -0.18316 0.17439 C -0.1849 0.18326 -0.18816 0.19291 -0.19098 0.20062 C -0.19206 0.20834 -0.1951 0.21335 -0.19705 0.22068 C -0.20074 0.23342 -0.20139 0.24885 -0.204 0.26235 C -0.20508 0.27894 -0.20682 0.28781 -0.20747 0.30556 C -0.20725 0.31328 -0.20747 0.32099 -0.2066 0.32871 C -0.20595 0.33295 -0.20009 0.33642 -0.19879 0.33642 C -0.17882 0.33681 -0.15886 0.33758 -0.13889 0.33797 C -0.13477 0.34298 -0.12978 0.3507 -0.125 0.3534 C -0.12132 0.35842 -0.11698 0.36536 -0.11285 0.36883 C -0.10612 0.37423 -0.09853 0.37693 -0.09202 0.38272 C -0.08421 0.38967 -0.07683 0.39777 -0.06858 0.40278 C -0.06402 0.41088 -0.05838 0.41629 -0.05296 0.42284 C -0.05165 0.42632 -0.04862 0.4321 -0.04862 0.4321 " pathEditMode="relative" ptsTypes="fffffffffffffffffffffffffffA">
                                      <p:cBhvr>
                                        <p:cTn id="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944E-6 2.71605E-6 L -0.0766 -0.0397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-2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22 0.00772 0 0.01544 -0.00087 0.02315 C -0.00109 0.02547 -0.00283 0.02585 -0.00348 0.02778 C -0.00608 0.03511 -0.00413 0.04167 -0.00955 0.04476 C -0.01216 0.04939 -0.01433 0.05055 -0.01737 0.05402 C -0.01932 0.06405 -0.01672 0.05325 -0.02084 0.06328 C -0.02388 0.07061 -0.02149 0.06752 -0.02344 0.07408 C -0.02583 0.08257 -0.03408 0.09337 -0.03907 0.09568 C -0.04189 0.09916 -0.04449 0.10147 -0.04775 0.1034 C -0.05469 0.12153 -0.07878 0.12655 -0.09028 0.12963 C -0.10178 0.13658 -0.11285 0.13658 -0.125 0.13735 C -0.13499 0.14198 -0.12956 0.14005 -0.1415 0.14198 C -0.15235 0.14584 -0.13954 0.14159 -0.16146 0.14507 C -0.16472 0.14545 -0.17101 0.1497 -0.17101 0.1497 C -0.17383 0.16011 -0.17861 0.16629 -0.18316 0.17439 C -0.1849 0.18326 -0.18816 0.19291 -0.19098 0.20062 C -0.19206 0.20834 -0.1951 0.21335 -0.19705 0.22068 C -0.20074 0.23342 -0.20139 0.24885 -0.204 0.26235 C -0.20508 0.27894 -0.20682 0.28781 -0.20747 0.30556 C -0.20725 0.31328 -0.20747 0.32099 -0.2066 0.32871 C -0.20595 0.33295 -0.20009 0.33642 -0.19879 0.33642 C -0.17882 0.33681 -0.15886 0.33758 -0.13889 0.33797 C -0.13477 0.34298 -0.12978 0.3507 -0.125 0.3534 C -0.12132 0.35842 -0.11698 0.36536 -0.11285 0.36883 C -0.10612 0.37423 -0.09853 0.37693 -0.09202 0.38272 C -0.08421 0.38967 -0.07683 0.39777 -0.06858 0.40278 C -0.06402 0.41088 -0.05838 0.41629 -0.05296 0.42284 C -0.05165 0.42632 -0.04862 0.4321 -0.04862 0.4321 " pathEditMode="relative" ptsTypes="fffffffffffffffffffffffffff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65 0.16705 -0.00347 0.33449 -0.00347 0.50154 C 0.03624 0.50232 0.05968 0.50463 0.09201 0.50463 " pathEditMode="relative" ptsTypes="ffA">
                                      <p:cBhvr>
                                        <p:cTn id="6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944E-6 2.71605E-6 L -0.0766 -0.03974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-2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65 0.02585 0.00065 0.04283 -0.00694 0.06327 C -0.00825 0.07253 -0.01215 0.09221 -0.01649 0.09723 C -0.01736 0.10571 -0.01779 0.1088 -0.02083 0.11574 C -0.023 0.12693 -0.023 0.13079 -0.02864 0.13735 C -0.0306 0.14777 -0.03429 0.15587 -0.03733 0.16513 C -0.04297 0.18249 -0.04601 0.19831 -0.05816 0.20371 C -0.06206 0.20834 -0.06402 0.21335 -0.06771 0.2176 C -0.06879 0.22377 -0.07031 0.22647 -0.07378 0.2284 C -0.07595 0.23419 -0.07877 0.2365 -0.0816 0.24074 C -0.08572 0.24692 -0.08702 0.25463 -0.09201 0.25926 C -0.09331 0.26621 -0.09809 0.26698 -0.10156 0.27161 C -0.10482 0.27585 -0.1072 0.28087 -0.11111 0.28395 C -0.11632 0.28781 -0.12261 0.28974 -0.1276 0.29476 C -0.13173 0.299 -0.13433 0.30286 -0.13889 0.30556 C -0.14453 0.31289 -0.15126 0.31636 -0.15712 0.32253 C -0.1645 0.33025 -0.15972 0.32755 -0.1658 0.33025 C -0.16667 0.33141 -0.16775 0.33179 -0.1684 0.33334 C -0.16927 0.33604 -0.17014 0.3426 -0.17014 0.3426 C -0.16992 0.34761 -0.17057 0.3534 -0.16927 0.35803 C -0.16927 0.35803 -0.16276 0.36574 -0.16146 0.36729 C -0.1543 0.37577 -0.14627 0.38156 -0.13802 0.38581 C -0.12717 0.39121 -0.1161 0.40162 -0.1059 0.4105 C -0.102 0.41397 -0.09722 0.41628 -0.09375 0.4213 C -0.08702 0.43133 -0.09505 0.42014 -0.08941 0.4321 C -0.08789 0.43519 -0.08572 0.43712 -0.0842 0.43982 C -0.08312 0.44599 -0.08116 0.44869 -0.07812 0.45216 C -0.07422 0.46219 -0.07552 0.45795 -0.07378 0.46451 " pathEditMode="relative" ptsTypes="fffffffffffffffffffffffffffA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944E-6 2.71605E-6 L -0.0766 -0.03974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-2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65 0.02585 0.00065 0.04283 -0.00694 0.06327 C -0.00825 0.07253 -0.01215 0.09221 -0.01649 0.09723 C -0.01736 0.10571 -0.01779 0.1088 -0.02083 0.11574 C -0.023 0.12693 -0.023 0.13079 -0.02864 0.13735 C -0.0306 0.14777 -0.03429 0.15587 -0.03733 0.16513 C -0.04297 0.18249 -0.04601 0.19831 -0.05816 0.20371 C -0.06206 0.20834 -0.06402 0.21335 -0.06771 0.2176 C -0.06879 0.22377 -0.07031 0.22647 -0.07378 0.2284 C -0.07595 0.23419 -0.07877 0.2365 -0.0816 0.24074 C -0.08572 0.24692 -0.08702 0.25463 -0.09201 0.25926 C -0.09331 0.26621 -0.09809 0.26698 -0.10156 0.27161 C -0.10482 0.27585 -0.1072 0.28087 -0.11111 0.28395 C -0.11632 0.28781 -0.12261 0.28974 -0.1276 0.29476 C -0.13173 0.299 -0.13433 0.30286 -0.13889 0.30556 C -0.14453 0.31289 -0.15126 0.31636 -0.15712 0.32253 C -0.1645 0.33025 -0.15972 0.32755 -0.1658 0.33025 C -0.16667 0.33141 -0.16775 0.33179 -0.1684 0.33334 C -0.16927 0.33604 -0.17014 0.3426 -0.17014 0.3426 C -0.16992 0.34761 -0.17057 0.3534 -0.16927 0.35803 C -0.16927 0.35803 -0.16276 0.36574 -0.16146 0.36729 C -0.1543 0.37577 -0.14627 0.38156 -0.13802 0.38581 C -0.12717 0.39121 -0.1161 0.40162 -0.1059 0.4105 C -0.102 0.41397 -0.09722 0.41628 -0.09375 0.4213 C -0.08702 0.43133 -0.09505 0.42014 -0.08941 0.4321 C -0.08789 0.43519 -0.08572 0.43712 -0.0842 0.43982 C -0.08312 0.44599 -0.08116 0.44869 -0.07812 0.45216 C -0.07422 0.46219 -0.07552 0.45795 -0.07378 0.46451 " pathEditMode="relative" ptsTypes="fffffffffffffffffffffffffffA">
                                      <p:cBhvr>
                                        <p:cTn id="10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944E-6 2.71605E-6 L -0.0766 -0.03974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-2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65 0.02585 0.00065 0.04283 -0.00694 0.06327 C -0.00825 0.07253 -0.01215 0.09221 -0.01649 0.09723 C -0.01736 0.10571 -0.01779 0.1088 -0.02083 0.11574 C -0.023 0.12693 -0.023 0.13079 -0.02864 0.13735 C -0.0306 0.14777 -0.03429 0.15587 -0.03733 0.16513 C -0.04297 0.18249 -0.04601 0.19831 -0.05816 0.20371 C -0.06206 0.20834 -0.06402 0.21335 -0.06771 0.2176 C -0.06879 0.22377 -0.07031 0.22647 -0.07378 0.2284 C -0.07595 0.23419 -0.07877 0.2365 -0.0816 0.24074 C -0.08572 0.24692 -0.08702 0.25463 -0.09201 0.25926 C -0.09331 0.26621 -0.09809 0.26698 -0.10156 0.27161 C -0.10482 0.27585 -0.1072 0.28087 -0.11111 0.28395 C -0.11632 0.28781 -0.12261 0.28974 -0.1276 0.29476 C -0.13173 0.299 -0.13433 0.30286 -0.13889 0.30556 C -0.14453 0.31289 -0.15126 0.31636 -0.15712 0.32253 C -0.1645 0.33025 -0.15972 0.32755 -0.1658 0.33025 C -0.16667 0.33141 -0.16775 0.33179 -0.1684 0.33334 C -0.16927 0.33604 -0.17014 0.3426 -0.17014 0.3426 C -0.16992 0.34761 -0.17057 0.3534 -0.16927 0.35803 C -0.16927 0.35803 -0.16276 0.36574 -0.16146 0.36729 C -0.1543 0.37577 -0.14627 0.38156 -0.13802 0.38581 C -0.12717 0.39121 -0.1161 0.40162 -0.1059 0.4105 C -0.102 0.41397 -0.09722 0.41628 -0.09375 0.4213 C -0.08702 0.43133 -0.09505 0.42014 -0.08941 0.4321 C -0.08789 0.43519 -0.08572 0.43712 -0.0842 0.43982 C -0.08312 0.44599 -0.08116 0.44869 -0.07812 0.45216 C -0.07422 0.46219 -0.07552 0.45795 -0.07378 0.46451 " pathEditMode="relative" ptsTypes="fffffffffffffffffffffffffffA">
                                      <p:cBhvr>
                                        <p:cTn id="1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38" grpId="0" animBg="1"/>
      <p:bldP spid="38" grpId="1" animBg="1"/>
      <p:bldP spid="38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3" grpId="0" animBg="1"/>
      <p:bldP spid="3" grpId="1" animBg="1"/>
      <p:bldP spid="3" grpId="2" animBg="1"/>
      <p:bldP spid="50" grpId="0" animBg="1"/>
      <p:bldP spid="50" grpId="1" animBg="1"/>
      <p:bldP spid="50" grpId="2" animBg="1"/>
      <p:bldP spid="10" grpId="0" animBg="1"/>
      <p:bldP spid="10" grpId="1" animBg="1"/>
      <p:bldP spid="10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9/9/2014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74470-5A32-42DB-A242-7EBE3D28A0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1" y="3245127"/>
            <a:ext cx="1523196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Arial" panose="020B0604020202020204" pitchFamily="34" charset="0"/>
              </a:rPr>
              <a:t>Linux Laptop</a:t>
            </a:r>
          </a:p>
          <a:p>
            <a:pPr algn="ctr"/>
            <a:r>
              <a:rPr lang="en-US" sz="1400" dirty="0" smtClean="0">
                <a:cs typeface="Arial" panose="020B0604020202020204" pitchFamily="34" charset="0"/>
              </a:rPr>
              <a:t>(Client)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2370125"/>
            <a:ext cx="1606593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Arial" panose="020B0604020202020204" pitchFamily="34" charset="0"/>
              </a:rPr>
              <a:t>NEC LTE Basestation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2544" y="1528333"/>
            <a:ext cx="1014656" cy="43088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cs typeface="Arial" panose="020B0604020202020204" pitchFamily="34" charset="0"/>
              </a:rPr>
              <a:t>WiFi</a:t>
            </a:r>
            <a:r>
              <a:rPr lang="en-US" sz="1100" dirty="0" smtClean="0">
                <a:cs typeface="Arial" panose="020B0604020202020204" pitchFamily="34" charset="0"/>
              </a:rPr>
              <a:t> Gateway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1856" y="2257850"/>
            <a:ext cx="746020" cy="43088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cs typeface="Arial" panose="020B0604020202020204" pitchFamily="34" charset="0"/>
              </a:rPr>
              <a:t>Dlink</a:t>
            </a:r>
            <a:endParaRPr lang="en-US" sz="1100" dirty="0" smtClean="0">
              <a:cs typeface="Arial" panose="020B0604020202020204" pitchFamily="34" charset="0"/>
            </a:endParaRPr>
          </a:p>
          <a:p>
            <a:pPr algn="ctr"/>
            <a:r>
              <a:rPr lang="en-US" sz="1100" dirty="0" err="1" smtClean="0">
                <a:cs typeface="Arial" panose="020B0604020202020204" pitchFamily="34" charset="0"/>
              </a:rPr>
              <a:t>WiFi</a:t>
            </a:r>
            <a:r>
              <a:rPr lang="en-US" sz="1100" dirty="0" smtClean="0">
                <a:cs typeface="Arial" panose="020B0604020202020204" pitchFamily="34" charset="0"/>
              </a:rPr>
              <a:t> AP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5318" y="1563278"/>
            <a:ext cx="1014656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cs typeface="Arial" panose="020B0604020202020204" pitchFamily="34" charset="0"/>
              </a:rPr>
              <a:t>OpenEPC</a:t>
            </a:r>
            <a:endParaRPr lang="en-US" sz="1400" dirty="0" smtClean="0"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cs typeface="Arial" panose="020B0604020202020204" pitchFamily="34" charset="0"/>
              </a:rPr>
              <a:t>LTE Core</a:t>
            </a:r>
          </a:p>
        </p:txBody>
      </p:sp>
      <p:sp>
        <p:nvSpPr>
          <p:cNvPr id="11" name="TextBox 72"/>
          <p:cNvSpPr txBox="1">
            <a:spLocks noChangeArrowheads="1"/>
          </p:cNvSpPr>
          <p:nvPr/>
        </p:nvSpPr>
        <p:spPr bwMode="auto">
          <a:xfrm>
            <a:off x="3459444" y="3458526"/>
            <a:ext cx="673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 dirty="0"/>
              <a:t>HTTP </a:t>
            </a:r>
          </a:p>
          <a:p>
            <a:pPr algn="ctr" eaLnBrk="1" hangingPunct="1"/>
            <a:r>
              <a:rPr lang="en-US" sz="1000" dirty="0"/>
              <a:t>requests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540285" y="3032284"/>
            <a:ext cx="2028572" cy="1017965"/>
          </a:xfrm>
          <a:prstGeom prst="roundRect">
            <a:avLst>
              <a:gd name="adj" fmla="val 477"/>
            </a:avLst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132544" y="3733969"/>
            <a:ext cx="1405341" cy="27127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Chrome</a:t>
            </a:r>
            <a:r>
              <a:rPr kumimoji="1" lang="en-US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 </a:t>
            </a:r>
            <a:r>
              <a:rPr kumimoji="1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Browser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4039865" y="3095655"/>
            <a:ext cx="1498022" cy="460615"/>
          </a:xfrm>
          <a:prstGeom prst="roundRect">
            <a:avLst>
              <a:gd name="adj" fmla="val 0"/>
            </a:avLst>
          </a:prstGeom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Shrpx</a:t>
            </a:r>
            <a:r>
              <a:rPr kumimoji="1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 HTTP Proxy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4043551" y="3095655"/>
            <a:ext cx="996291" cy="237813"/>
          </a:xfrm>
          <a:prstGeom prst="roundRect">
            <a:avLst>
              <a:gd name="adj" fmla="val 0"/>
            </a:avLst>
          </a:prstGeom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ISS Control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4361662" y="3556270"/>
            <a:ext cx="0" cy="2003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640235" y="3556270"/>
            <a:ext cx="0" cy="2003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4956022" y="3541267"/>
            <a:ext cx="0" cy="2003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5268442" y="3541267"/>
            <a:ext cx="0" cy="2003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" t="12796" r="29864" b="10244"/>
          <a:stretch/>
        </p:blipFill>
        <p:spPr>
          <a:xfrm>
            <a:off x="2444793" y="2295092"/>
            <a:ext cx="1118352" cy="704843"/>
          </a:xfrm>
          <a:prstGeom prst="rect">
            <a:avLst/>
          </a:prstGeom>
        </p:spPr>
      </p:pic>
      <p:sp>
        <p:nvSpPr>
          <p:cNvPr id="21" name="Lightning Bolt 20"/>
          <p:cNvSpPr/>
          <p:nvPr/>
        </p:nvSpPr>
        <p:spPr bwMode="auto">
          <a:xfrm rot="12132262">
            <a:off x="3546611" y="2674881"/>
            <a:ext cx="666750" cy="155575"/>
          </a:xfrm>
          <a:prstGeom prst="lightningBol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defTabSz="912813"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Lightning Bolt 21"/>
          <p:cNvSpPr/>
          <p:nvPr/>
        </p:nvSpPr>
        <p:spPr bwMode="auto">
          <a:xfrm rot="18610779">
            <a:off x="4211718" y="2701397"/>
            <a:ext cx="444503" cy="130046"/>
          </a:xfrm>
          <a:prstGeom prst="lightningBol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defTabSz="912813"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" r="19023" b="9742"/>
          <a:stretch/>
        </p:blipFill>
        <p:spPr>
          <a:xfrm>
            <a:off x="2083328" y="3130188"/>
            <a:ext cx="1206759" cy="8300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1854" r="29860" b="20838"/>
          <a:stretch/>
        </p:blipFill>
        <p:spPr>
          <a:xfrm>
            <a:off x="5012597" y="1471743"/>
            <a:ext cx="434340" cy="7062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0" r="3350"/>
          <a:stretch/>
        </p:blipFill>
        <p:spPr>
          <a:xfrm>
            <a:off x="1993426" y="1479965"/>
            <a:ext cx="1524000" cy="803026"/>
          </a:xfrm>
          <a:prstGeom prst="rect">
            <a:avLst/>
          </a:prstGeom>
        </p:spPr>
      </p:pic>
      <p:cxnSp>
        <p:nvCxnSpPr>
          <p:cNvPr id="26" name="Straight Connector 69"/>
          <p:cNvCxnSpPr>
            <a:cxnSpLocks noChangeShapeType="1"/>
          </p:cNvCxnSpPr>
          <p:nvPr/>
        </p:nvCxnSpPr>
        <p:spPr bwMode="auto">
          <a:xfrm flipH="1">
            <a:off x="3290087" y="3038774"/>
            <a:ext cx="227338" cy="9442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69"/>
          <p:cNvCxnSpPr>
            <a:cxnSpLocks noChangeShapeType="1"/>
          </p:cNvCxnSpPr>
          <p:nvPr/>
        </p:nvCxnSpPr>
        <p:spPr bwMode="auto">
          <a:xfrm flipH="1" flipV="1">
            <a:off x="3290087" y="3960231"/>
            <a:ext cx="227339" cy="900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" name="Group 27"/>
          <p:cNvGrpSpPr/>
          <p:nvPr/>
        </p:nvGrpSpPr>
        <p:grpSpPr>
          <a:xfrm>
            <a:off x="1514271" y="478964"/>
            <a:ext cx="2454029" cy="820139"/>
            <a:chOff x="746372" y="190946"/>
            <a:chExt cx="2454029" cy="820139"/>
          </a:xfrm>
        </p:grpSpPr>
        <p:sp>
          <p:nvSpPr>
            <p:cNvPr id="29" name="TextBox 72"/>
            <p:cNvSpPr txBox="1">
              <a:spLocks noChangeArrowheads="1"/>
            </p:cNvSpPr>
            <p:nvPr/>
          </p:nvSpPr>
          <p:spPr bwMode="auto">
            <a:xfrm>
              <a:off x="746372" y="190946"/>
              <a:ext cx="674224" cy="323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500" b="1" u="sng" dirty="0" smtClean="0">
                  <a:latin typeface="Calibri" panose="020F0502020204030204" pitchFamily="34" charset="0"/>
                </a:rPr>
                <a:t>ATOM</a:t>
              </a:r>
              <a:endParaRPr lang="en-US" sz="1500" b="1" u="sng" dirty="0">
                <a:latin typeface="Calibri" panose="020F050202020403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811509" y="220979"/>
              <a:ext cx="2388892" cy="790106"/>
            </a:xfrm>
            <a:prstGeom prst="roundRect">
              <a:avLst>
                <a:gd name="adj" fmla="val 477"/>
              </a:avLst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652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865855" y="517854"/>
              <a:ext cx="881461" cy="464821"/>
            </a:xfrm>
            <a:prstGeom prst="roundRect">
              <a:avLst>
                <a:gd name="adj" fmla="val 0"/>
              </a:avLst>
            </a:prstGeom>
            <a:ln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652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rPr>
                <a:t>NIA Algorithm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40235" y="685800"/>
            <a:ext cx="1088820" cy="628543"/>
            <a:chOff x="4146298" y="502681"/>
            <a:chExt cx="1088820" cy="381743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4198619" y="557035"/>
              <a:ext cx="985964" cy="300232"/>
            </a:xfrm>
            <a:prstGeom prst="roundRect">
              <a:avLst>
                <a:gd name="adj" fmla="val 0"/>
              </a:avLst>
            </a:prstGeom>
            <a:ln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652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1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rPr>
                <a:t>Squid HTTP Proxy</a:t>
              </a: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4146298" y="502681"/>
              <a:ext cx="1088820" cy="381743"/>
            </a:xfrm>
            <a:prstGeom prst="roundRect">
              <a:avLst>
                <a:gd name="adj" fmla="val 477"/>
              </a:avLst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652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1899974" y="1299103"/>
            <a:ext cx="1260963" cy="304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69"/>
          <p:cNvCxnSpPr>
            <a:cxnSpLocks noChangeShapeType="1"/>
          </p:cNvCxnSpPr>
          <p:nvPr/>
        </p:nvCxnSpPr>
        <p:spPr bwMode="auto">
          <a:xfrm flipH="1">
            <a:off x="3517425" y="1299103"/>
            <a:ext cx="514430" cy="304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69"/>
          <p:cNvCxnSpPr>
            <a:cxnSpLocks noChangeShapeType="1"/>
          </p:cNvCxnSpPr>
          <p:nvPr/>
        </p:nvCxnSpPr>
        <p:spPr bwMode="auto">
          <a:xfrm>
            <a:off x="4627043" y="1314343"/>
            <a:ext cx="385553" cy="21399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Connector 69"/>
          <p:cNvCxnSpPr>
            <a:cxnSpLocks noChangeShapeType="1"/>
          </p:cNvCxnSpPr>
          <p:nvPr/>
        </p:nvCxnSpPr>
        <p:spPr bwMode="auto">
          <a:xfrm flipH="1">
            <a:off x="5457326" y="1314343"/>
            <a:ext cx="271729" cy="21399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Rounded Rectangle 40"/>
          <p:cNvSpPr/>
          <p:nvPr/>
        </p:nvSpPr>
        <p:spPr bwMode="auto">
          <a:xfrm>
            <a:off x="2910774" y="543365"/>
            <a:ext cx="985964" cy="494334"/>
          </a:xfrm>
          <a:prstGeom prst="roundRect">
            <a:avLst>
              <a:gd name="adj" fmla="val 0"/>
            </a:avLst>
          </a:prstGeom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Squid HTTP Proxy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2910774" y="1031814"/>
            <a:ext cx="985964" cy="237813"/>
          </a:xfrm>
          <a:prstGeom prst="roundRect">
            <a:avLst>
              <a:gd name="adj" fmla="val 0"/>
            </a:avLst>
          </a:prstGeom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ISS Control</a:t>
            </a:r>
            <a:endParaRPr kumimoji="1" lang="en-US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43" name="Straight Arrow Connector 42"/>
          <p:cNvCxnSpPr>
            <a:stCxn id="31" idx="3"/>
            <a:endCxn id="42" idx="1"/>
          </p:cNvCxnSpPr>
          <p:nvPr/>
        </p:nvCxnSpPr>
        <p:spPr bwMode="auto">
          <a:xfrm>
            <a:off x="2515215" y="1038283"/>
            <a:ext cx="395559" cy="1124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7" t="1636" r="27884" b="2409"/>
          <a:stretch/>
        </p:blipFill>
        <p:spPr>
          <a:xfrm>
            <a:off x="4692019" y="2257850"/>
            <a:ext cx="638525" cy="70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3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339CAA-F934-4AC8-A754-8687A254E5F7}" type="datetime1">
              <a:rPr lang="en-US" smtClean="0"/>
              <a:pPr>
                <a:defRPr/>
              </a:pPr>
              <a:t>9/8/2014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74470-5A32-42DB-A242-7EBE3D28A0C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46038"/>
            <a:ext cx="5211762" cy="593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Experiment 1: Large-scale evaluation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53866"/>
            <a:ext cx="4572000" cy="24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086350" cy="229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52400" y="533400"/>
            <a:ext cx="6553200" cy="149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65306" tIns="32653" rIns="65306" bIns="32653">
            <a:spAutoFit/>
          </a:bodyPr>
          <a:lstStyle/>
          <a:p>
            <a:pPr defTabSz="652463">
              <a:spcBef>
                <a:spcPct val="20000"/>
              </a:spcBef>
              <a:buSzPct val="120000"/>
              <a:defRPr/>
            </a:pPr>
            <a:r>
              <a:rPr lang="en-US" sz="1600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Topology</a:t>
            </a:r>
            <a:r>
              <a:rPr lang="en-US" sz="1600" dirty="0" smtClean="0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: 1 LTE basestation and 3 </a:t>
            </a:r>
            <a:r>
              <a:rPr lang="en-US" sz="1600" dirty="0" err="1" smtClean="0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WiFi</a:t>
            </a:r>
            <a:r>
              <a:rPr lang="en-US" sz="1600" dirty="0" smtClean="0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 APs</a:t>
            </a:r>
          </a:p>
          <a:p>
            <a:pPr defTabSz="652463">
              <a:spcBef>
                <a:spcPct val="20000"/>
              </a:spcBef>
              <a:buSzPct val="120000"/>
              <a:defRPr/>
            </a:pPr>
            <a:r>
              <a:rPr lang="en-US" sz="1600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Result</a:t>
            </a:r>
            <a:r>
              <a:rPr lang="en-US" sz="1600" dirty="0" smtClean="0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: ATOM performs better than client-side solutions</a:t>
            </a:r>
          </a:p>
          <a:p>
            <a:pPr marL="285750" indent="-285750" defTabSz="652463"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/>
            </a:pPr>
            <a:endParaRPr lang="en-US" sz="1600" dirty="0" smtClean="0">
              <a:solidFill>
                <a:srgbClr val="333399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marL="742950" lvl="1" indent="-285750" defTabSz="652463">
              <a:spcBef>
                <a:spcPct val="20000"/>
              </a:spcBef>
              <a:buSzPct val="120000"/>
              <a:buFont typeface="Tahoma" pitchFamily="34" charset="0"/>
              <a:buChar char="–"/>
              <a:defRPr/>
            </a:pPr>
            <a:endParaRPr lang="en-US" sz="1600" dirty="0">
              <a:solidFill>
                <a:srgbClr val="333399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defTabSz="652463">
              <a:spcBef>
                <a:spcPct val="20000"/>
              </a:spcBef>
              <a:buSzPct val="120000"/>
              <a:defRPr/>
            </a:pPr>
            <a:endParaRPr lang="en-US" sz="1600" dirty="0">
              <a:solidFill>
                <a:srgbClr val="3333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07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339CAA-F934-4AC8-A754-8687A254E5F7}" type="datetime1">
              <a:rPr lang="en-US" smtClean="0"/>
              <a:pPr>
                <a:defRPr/>
              </a:pPr>
              <a:t>9/8/2014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74470-5A32-42DB-A242-7EBE3D28A0C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46038"/>
            <a:ext cx="5211762" cy="593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Experiment 2: Benchmarking the ISS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07639"/>
            <a:ext cx="5334000" cy="235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490212"/>
            <a:ext cx="6553200" cy="21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65306" tIns="32653" rIns="65306" bIns="32653">
            <a:spAutoFit/>
          </a:bodyPr>
          <a:lstStyle/>
          <a:p>
            <a:pPr defTabSz="652463">
              <a:spcBef>
                <a:spcPct val="20000"/>
              </a:spcBef>
              <a:buSzPct val="120000"/>
              <a:defRPr/>
            </a:pPr>
            <a:r>
              <a:rPr lang="en-US" sz="1300" dirty="0" smtClean="0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Measured the time taken for flows to switch using ISS:</a:t>
            </a:r>
          </a:p>
          <a:p>
            <a:pPr marL="742950" lvl="1" indent="-285750" defTabSz="652463"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300" dirty="0" smtClean="0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HTTP based video streaming flows</a:t>
            </a:r>
          </a:p>
          <a:p>
            <a:pPr marL="742950" lvl="1" indent="-285750" defTabSz="652463"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300" dirty="0" smtClean="0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Hulu (uses HTTP-DASH) v/s </a:t>
            </a:r>
            <a:r>
              <a:rPr lang="en-US" sz="1300" dirty="0" err="1" smtClean="0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Youtube</a:t>
            </a:r>
            <a:r>
              <a:rPr lang="en-US" sz="1300" dirty="0" smtClean="0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(uses HTTP-PD)</a:t>
            </a:r>
          </a:p>
          <a:p>
            <a:pPr defTabSz="652463">
              <a:spcBef>
                <a:spcPct val="20000"/>
              </a:spcBef>
              <a:buSzPct val="120000"/>
              <a:defRPr/>
            </a:pPr>
            <a:r>
              <a:rPr lang="en-US" sz="1300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Insight</a:t>
            </a:r>
            <a:r>
              <a:rPr lang="en-US" sz="1300" dirty="0" smtClean="0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: Switching time improves with DASH streaming</a:t>
            </a:r>
          </a:p>
          <a:p>
            <a:pPr marL="742950" lvl="1" indent="-285750" defTabSz="652463"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300" dirty="0" smtClean="0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DASH flows use smaller chunk sizes to </a:t>
            </a:r>
            <a:r>
              <a:rPr lang="en-US" sz="1300" smtClean="0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ensure </a:t>
            </a:r>
            <a:r>
              <a:rPr lang="en-US" sz="1300" smtClean="0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adaptive-ness </a:t>
            </a:r>
            <a:r>
              <a:rPr lang="en-US" sz="1300" dirty="0" smtClean="0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to changing network conditions</a:t>
            </a:r>
          </a:p>
          <a:p>
            <a:pPr marL="285750" indent="-285750" defTabSz="652463"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/>
            </a:pPr>
            <a:endParaRPr lang="en-US" sz="1300" dirty="0" smtClean="0">
              <a:solidFill>
                <a:srgbClr val="333399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marL="742950" lvl="1" indent="-285750" defTabSz="652463">
              <a:spcBef>
                <a:spcPct val="20000"/>
              </a:spcBef>
              <a:buSzPct val="120000"/>
              <a:buFont typeface="Tahoma" pitchFamily="34" charset="0"/>
              <a:buChar char="–"/>
              <a:defRPr/>
            </a:pPr>
            <a:endParaRPr lang="en-US" sz="1300" dirty="0">
              <a:solidFill>
                <a:srgbClr val="333399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defTabSz="652463">
              <a:spcBef>
                <a:spcPct val="20000"/>
              </a:spcBef>
              <a:buSzPct val="120000"/>
              <a:defRPr/>
            </a:pPr>
            <a:endParaRPr lang="en-US" sz="1300" dirty="0">
              <a:solidFill>
                <a:srgbClr val="3333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2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AD92783-1CA2-4A26-B08A-B843E0A39B54}" type="datetime1">
              <a:rPr lang="en-US" sz="900"/>
              <a:pPr eaLnBrk="1" hangingPunct="1"/>
              <a:t>9/8/2014</a:t>
            </a:fld>
            <a:endParaRPr lang="en-US" sz="90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3492F2F-9388-435C-BDD4-21D4CD45A010}" type="slidenum">
              <a:rPr lang="en-US" sz="1000"/>
              <a:pPr eaLnBrk="1" hangingPunct="1"/>
              <a:t>27</a:t>
            </a:fld>
            <a:endParaRPr lang="en-US" sz="1000"/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457200" y="533400"/>
            <a:ext cx="6553200" cy="282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65306" tIns="32653" rIns="65306" bIns="32653">
            <a:spAutoFit/>
          </a:bodyPr>
          <a:lstStyle/>
          <a:p>
            <a:pPr defTabSz="652463">
              <a:spcBef>
                <a:spcPct val="20000"/>
              </a:spcBef>
              <a:buSzPct val="120000"/>
              <a:buFont typeface="Wingdings" charset="0"/>
              <a:buChar char="§"/>
              <a:defRPr/>
            </a:pPr>
            <a:r>
              <a:rPr lang="en-US" sz="1600" dirty="0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 Operators have to look towards exploiting multiple access technologies to increase </a:t>
            </a:r>
            <a:r>
              <a:rPr lang="en-US" sz="1600" dirty="0" smtClean="0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</a:t>
            </a:r>
          </a:p>
          <a:p>
            <a:pPr marL="742950" lvl="1" indent="-285750" defTabSz="652463">
              <a:spcBef>
                <a:spcPct val="20000"/>
              </a:spcBef>
              <a:buSzPct val="120000"/>
              <a:buFont typeface="Tahoma" pitchFamily="34" charset="0"/>
              <a:buChar char="–"/>
              <a:defRPr/>
            </a:pPr>
            <a:r>
              <a:rPr lang="en-US" sz="1600" dirty="0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err="1" smtClean="0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WiFi</a:t>
            </a:r>
            <a:r>
              <a:rPr lang="en-US" sz="1600" dirty="0" smtClean="0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 offers the cheapest alternate to cellular</a:t>
            </a:r>
          </a:p>
          <a:p>
            <a:pPr marL="742950" lvl="1" indent="-285750" defTabSz="652463">
              <a:spcBef>
                <a:spcPct val="20000"/>
              </a:spcBef>
              <a:buSzPct val="120000"/>
              <a:buFont typeface="Tahoma" pitchFamily="34" charset="0"/>
              <a:buChar char="–"/>
              <a:defRPr/>
            </a:pPr>
            <a:endParaRPr lang="en-US" sz="1600" dirty="0">
              <a:solidFill>
                <a:srgbClr val="333399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defTabSz="652463">
              <a:spcBef>
                <a:spcPct val="20000"/>
              </a:spcBef>
              <a:buSzPct val="120000"/>
              <a:buFont typeface="Wingdings" charset="0"/>
              <a:buChar char="§"/>
              <a:defRPr/>
            </a:pPr>
            <a:r>
              <a:rPr lang="en-US" sz="1600" dirty="0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u="sng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Our Contributions</a:t>
            </a:r>
            <a:r>
              <a:rPr lang="en-US" sz="16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1600" dirty="0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a traffic management </a:t>
            </a:r>
            <a:r>
              <a:rPr lang="en-US" sz="1600" dirty="0" smtClean="0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solution that assigns user flows to LTE basestation/</a:t>
            </a:r>
            <a:r>
              <a:rPr lang="en-US" sz="1600" dirty="0" err="1" smtClean="0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WiFi</a:t>
            </a:r>
            <a:r>
              <a:rPr lang="en-US" sz="1600" dirty="0" smtClean="0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 APs</a:t>
            </a:r>
          </a:p>
          <a:p>
            <a:pPr lvl="1" defTabSz="652463">
              <a:spcBef>
                <a:spcPct val="20000"/>
              </a:spcBef>
              <a:buSzPct val="120000"/>
              <a:buFont typeface="Wingdings" charset="0"/>
              <a:buChar char="§"/>
              <a:defRPr/>
            </a:pPr>
            <a:r>
              <a:rPr lang="en-US" sz="1600" dirty="0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smtClean="0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Low complexity, scalable algorithm for flow assignment</a:t>
            </a:r>
          </a:p>
          <a:p>
            <a:pPr lvl="1" defTabSz="652463">
              <a:spcBef>
                <a:spcPct val="20000"/>
              </a:spcBef>
              <a:buSzPct val="120000"/>
              <a:buFont typeface="Wingdings" charset="0"/>
              <a:buChar char="§"/>
              <a:defRPr/>
            </a:pPr>
            <a:r>
              <a:rPr lang="en-US" sz="1600" dirty="0" smtClean="0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 Network-based solution more effective </a:t>
            </a:r>
            <a:r>
              <a:rPr lang="en-US" sz="1600" dirty="0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than client-side </a:t>
            </a:r>
            <a:r>
              <a:rPr lang="en-US" sz="1600" dirty="0" smtClean="0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solutions</a:t>
            </a:r>
          </a:p>
          <a:p>
            <a:pPr lvl="1" defTabSz="652463">
              <a:spcBef>
                <a:spcPct val="20000"/>
              </a:spcBef>
              <a:buSzPct val="120000"/>
              <a:buFont typeface="Wingdings" charset="0"/>
              <a:buChar char="§"/>
              <a:defRPr/>
            </a:pPr>
            <a:r>
              <a:rPr lang="en-US" sz="1600" dirty="0" smtClean="0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rPr>
              <a:t> HTTP based switching provides dynamic flow assignment at lower costs</a:t>
            </a:r>
            <a:endParaRPr lang="en-US" sz="1600" dirty="0">
              <a:solidFill>
                <a:srgbClr val="3333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6341939-E706-44BA-82F8-63CA57CAD98E}" type="datetime1">
              <a:rPr lang="en-US" sz="900"/>
              <a:pPr eaLnBrk="1" hangingPunct="1"/>
              <a:t>9/8/2014</a:t>
            </a:fld>
            <a:endParaRPr lang="en-US" sz="900"/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2C10BC7-730E-4EA1-B72B-6F1427913EB2}" type="slidenum">
              <a:rPr lang="en-US" sz="1000"/>
              <a:pPr eaLnBrk="1" hangingPunct="1"/>
              <a:t>28</a:t>
            </a:fld>
            <a:endParaRPr lang="en-US" sz="10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838200"/>
            <a:ext cx="22479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Operator-based </a:t>
            </a:r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en-US" dirty="0"/>
              <a:t>deployments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6934200" cy="2743200"/>
          </a:xfrm>
        </p:spPr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en-US" sz="1800" dirty="0" smtClean="0"/>
              <a:t>Absence of network-wide traffic management</a:t>
            </a:r>
            <a:endParaRPr lang="en-US" sz="1800" dirty="0"/>
          </a:p>
          <a:p>
            <a:pPr lvl="1" eaLnBrk="1" hangingPunct="1">
              <a:defRPr/>
            </a:pPr>
            <a:r>
              <a:rPr lang="en-US" sz="1600" dirty="0"/>
              <a:t>Devices </a:t>
            </a:r>
            <a:r>
              <a:rPr lang="en-US" sz="1600" u="sng" dirty="0"/>
              <a:t>always connect to </a:t>
            </a:r>
            <a:r>
              <a:rPr lang="en-US" sz="1600" u="sng" dirty="0" err="1"/>
              <a:t>WiFi</a:t>
            </a:r>
            <a:r>
              <a:rPr lang="en-US" sz="1600" dirty="0"/>
              <a:t> when available (static policy)</a:t>
            </a:r>
          </a:p>
          <a:p>
            <a:pPr lvl="1" eaLnBrk="1" hangingPunct="1">
              <a:defRPr/>
            </a:pPr>
            <a:r>
              <a:rPr lang="en-US" sz="1600" dirty="0" smtClean="0"/>
              <a:t>Past focus has been authentication methods over </a:t>
            </a:r>
            <a:r>
              <a:rPr lang="en-US" sz="1600" dirty="0" err="1" smtClean="0"/>
              <a:t>WiFi</a:t>
            </a:r>
            <a:endParaRPr lang="en-US" sz="1600" dirty="0" smtClean="0"/>
          </a:p>
          <a:p>
            <a:pPr lvl="1" eaLnBrk="1" hangingPunct="1">
              <a:defRPr/>
            </a:pPr>
            <a:endParaRPr lang="en-US" sz="1600" dirty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08D7CEE-A473-4E41-BB39-59A9DD3BC746}" type="datetime1">
              <a:rPr lang="en-US" sz="900"/>
              <a:pPr eaLnBrk="1" hangingPunct="1"/>
              <a:t>9/8/2014</a:t>
            </a:fld>
            <a:endParaRPr lang="en-US" sz="900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31FD22D-57BD-4BD6-B4CB-00EF6070B666}" type="slidenum">
              <a:rPr lang="en-US" sz="1000"/>
              <a:pPr eaLnBrk="1" hangingPunct="1"/>
              <a:t>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3132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28" y="1902622"/>
            <a:ext cx="421406" cy="474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62" y="1505381"/>
            <a:ext cx="479256" cy="376964"/>
          </a:xfrm>
          <a:prstGeom prst="rect">
            <a:avLst/>
          </a:prstGeom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228600" y="92075"/>
            <a:ext cx="5075238" cy="593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Today: Devices always connect </a:t>
            </a:r>
            <a:r>
              <a:rPr lang="en-US" dirty="0" smtClean="0"/>
              <a:t>to </a:t>
            </a:r>
            <a:r>
              <a:rPr lang="en-US" dirty="0" err="1" smtClean="0"/>
              <a:t>WiFi</a:t>
            </a:r>
            <a:endParaRPr lang="en-US" dirty="0"/>
          </a:p>
        </p:txBody>
      </p:sp>
      <p:sp>
        <p:nvSpPr>
          <p:cNvPr id="40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D157120-7B78-4698-B53E-540329E4D64E}" type="datetime1">
              <a:rPr lang="en-US" sz="900"/>
              <a:pPr eaLnBrk="1" hangingPunct="1"/>
              <a:t>9/8/2014</a:t>
            </a:fld>
            <a:endParaRPr lang="en-US" sz="90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B2A0AC1-AB1B-42E4-ADF7-A8A16E09AE7E}" type="slidenum">
              <a:rPr lang="en-US" sz="1000"/>
              <a:pPr eaLnBrk="1" hangingPunct="1"/>
              <a:t>4</a:t>
            </a:fld>
            <a:endParaRPr lang="en-US" sz="10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12" y="1960940"/>
            <a:ext cx="613589" cy="600074"/>
          </a:xfrm>
          <a:prstGeom prst="rect">
            <a:avLst/>
          </a:prstGeom>
        </p:spPr>
      </p:pic>
      <p:pic>
        <p:nvPicPr>
          <p:cNvPr id="4102" name="Picture 9" descr="C:\Documents and Settings\rajesh\Local Settings\Temporary Internet Files\Content.IE5\X2T52W6B\MCj0349993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606436"/>
            <a:ext cx="857250" cy="119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469" y="1892821"/>
            <a:ext cx="479256" cy="37696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56" y="1500863"/>
            <a:ext cx="421406" cy="4740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0" r="32822"/>
          <a:stretch/>
        </p:blipFill>
        <p:spPr>
          <a:xfrm rot="21347381">
            <a:off x="6259478" y="2473278"/>
            <a:ext cx="301707" cy="6534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11049"/>
          <a:stretch/>
        </p:blipFill>
        <p:spPr>
          <a:xfrm>
            <a:off x="421352" y="850828"/>
            <a:ext cx="381000" cy="6905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6" t="8950" r="25207" b="4939"/>
          <a:stretch/>
        </p:blipFill>
        <p:spPr>
          <a:xfrm>
            <a:off x="1429040" y="1923283"/>
            <a:ext cx="305590" cy="57221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6" t="8950" r="25207" b="4939"/>
          <a:stretch/>
        </p:blipFill>
        <p:spPr>
          <a:xfrm>
            <a:off x="6513121" y="1674833"/>
            <a:ext cx="305590" cy="57221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6" t="8950" r="25207" b="4939"/>
          <a:stretch/>
        </p:blipFill>
        <p:spPr>
          <a:xfrm>
            <a:off x="2517555" y="2522352"/>
            <a:ext cx="305590" cy="57221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0" r="32822"/>
          <a:stretch/>
        </p:blipFill>
        <p:spPr>
          <a:xfrm rot="21347381">
            <a:off x="4878346" y="1648204"/>
            <a:ext cx="301707" cy="65348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6" t="8950" r="25207" b="4939"/>
          <a:stretch/>
        </p:blipFill>
        <p:spPr>
          <a:xfrm>
            <a:off x="5314569" y="2307062"/>
            <a:ext cx="305590" cy="57221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11049"/>
          <a:stretch/>
        </p:blipFill>
        <p:spPr>
          <a:xfrm>
            <a:off x="6078731" y="842490"/>
            <a:ext cx="381000" cy="69054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11049"/>
          <a:stretch/>
        </p:blipFill>
        <p:spPr>
          <a:xfrm>
            <a:off x="4159498" y="2593168"/>
            <a:ext cx="381000" cy="690547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224" y="567702"/>
            <a:ext cx="1244476" cy="100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/>
          <p:cNvCxnSpPr/>
          <p:nvPr/>
        </p:nvCxnSpPr>
        <p:spPr bwMode="auto">
          <a:xfrm flipH="1">
            <a:off x="5630166" y="1371600"/>
            <a:ext cx="448565" cy="200257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>
            <a:off x="5656097" y="609600"/>
            <a:ext cx="422634" cy="38100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Explosion 2 12"/>
          <p:cNvSpPr>
            <a:spLocks noChangeArrowheads="1"/>
          </p:cNvSpPr>
          <p:nvPr/>
        </p:nvSpPr>
        <p:spPr bwMode="auto">
          <a:xfrm>
            <a:off x="5389687" y="1679470"/>
            <a:ext cx="527050" cy="3175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652463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0" r="32822"/>
          <a:stretch/>
        </p:blipFill>
        <p:spPr>
          <a:xfrm rot="21347381">
            <a:off x="2614382" y="1245117"/>
            <a:ext cx="301707" cy="65348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11049"/>
          <a:stretch/>
        </p:blipFill>
        <p:spPr>
          <a:xfrm>
            <a:off x="3657600" y="915890"/>
            <a:ext cx="381000" cy="69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0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Operator-based </a:t>
            </a:r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en-US" dirty="0"/>
              <a:t>deployments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6934200" cy="1295400"/>
          </a:xfrm>
        </p:spPr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Absence of network-wide traffic management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Devices </a:t>
            </a:r>
            <a:r>
              <a:rPr lang="en-US" sz="1600" u="sng" dirty="0"/>
              <a:t>always connect to </a:t>
            </a:r>
            <a:r>
              <a:rPr lang="en-US" sz="1600" u="sng" dirty="0" err="1"/>
              <a:t>WiFi</a:t>
            </a:r>
            <a:r>
              <a:rPr lang="en-US" sz="1600" dirty="0"/>
              <a:t> when available (static policy)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Past focus has been authentication methods over </a:t>
            </a:r>
            <a:r>
              <a:rPr lang="en-US" sz="1600" dirty="0" err="1" smtClean="0"/>
              <a:t>WiFi</a:t>
            </a:r>
            <a:endParaRPr lang="en-US" sz="1600" dirty="0" smtClean="0"/>
          </a:p>
          <a:p>
            <a:pPr lvl="1" eaLnBrk="1" hangingPunct="1">
              <a:defRPr/>
            </a:pPr>
            <a:endParaRPr lang="en-US" sz="1600" dirty="0" smtClean="0"/>
          </a:p>
          <a:p>
            <a:pPr lvl="1" eaLnBrk="1" hangingPunct="1">
              <a:defRPr/>
            </a:pPr>
            <a:endParaRPr lang="en-US" sz="1500" dirty="0" smtClean="0"/>
          </a:p>
          <a:p>
            <a:pPr lvl="1" eaLnBrk="1" hangingPunct="1">
              <a:defRPr/>
            </a:pPr>
            <a:endParaRPr lang="en-US" sz="1600" dirty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08D7CEE-A473-4E41-BB39-59A9DD3BC746}" type="datetime1">
              <a:rPr lang="en-US" sz="900"/>
              <a:pPr eaLnBrk="1" hangingPunct="1"/>
              <a:t>9/8/2014</a:t>
            </a:fld>
            <a:endParaRPr lang="en-US" sz="900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31FD22D-57BD-4BD6-B4CB-00EF6070B666}" type="slidenum">
              <a:rPr lang="en-US" sz="1000"/>
              <a:pPr eaLnBrk="1" hangingPunct="1"/>
              <a:t>5</a:t>
            </a:fld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355600" y="1447800"/>
            <a:ext cx="6350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>
              <a:defRPr/>
            </a:pPr>
            <a:endParaRPr lang="en-US" sz="1600" dirty="0"/>
          </a:p>
          <a:p>
            <a:pPr marL="285750" indent="-285750" eaLnBrk="1" hangingPunct="1"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Absence of tight data-plane integration  </a:t>
            </a:r>
          </a:p>
          <a:p>
            <a:pPr marL="742950" lvl="1" indent="-285750" eaLnBrk="1" hangingPunct="1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500" dirty="0" smtClean="0"/>
              <a:t>3GPP based deployments have high </a:t>
            </a:r>
            <a:r>
              <a:rPr lang="en-US" sz="1500" dirty="0"/>
              <a:t>CAPEX</a:t>
            </a:r>
          </a:p>
          <a:p>
            <a:pPr marL="1085850" lvl="2" indent="-171450" eaLnBrk="1" hangingPunct="1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FF0000"/>
                </a:solidFill>
              </a:rPr>
              <a:t>Requires backhauling </a:t>
            </a:r>
            <a:r>
              <a:rPr lang="en-US" sz="1400" dirty="0" err="1">
                <a:solidFill>
                  <a:srgbClr val="FF0000"/>
                </a:solidFill>
              </a:rPr>
              <a:t>WiFi</a:t>
            </a:r>
            <a:r>
              <a:rPr lang="en-US" sz="1400" dirty="0">
                <a:solidFill>
                  <a:srgbClr val="FF0000"/>
                </a:solidFill>
              </a:rPr>
              <a:t> traffic through mobile core</a:t>
            </a:r>
          </a:p>
          <a:p>
            <a:pPr marL="1085850" lvl="2" indent="-171450" eaLnBrk="1" hangingPunct="1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FF0000"/>
                </a:solidFill>
              </a:rPr>
              <a:t>Increased investment in infrastructure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1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AB0E44E-36F2-4F80-BB71-141670C01FB5}" type="datetime1">
              <a:rPr lang="en-US" sz="900"/>
              <a:pPr eaLnBrk="1" hangingPunct="1"/>
              <a:t>9/8/2014</a:t>
            </a:fld>
            <a:endParaRPr lang="en-US" sz="90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684DEFE-F5B1-4CDB-937F-65C979BBB48C}" type="slidenum">
              <a:rPr lang="en-US" sz="1000"/>
              <a:pPr eaLnBrk="1" hangingPunct="1"/>
              <a:t>6</a:t>
            </a:fld>
            <a:endParaRPr lang="en-US" sz="1000"/>
          </a:p>
        </p:txBody>
      </p:sp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6038"/>
            <a:ext cx="5410200" cy="593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Today: Resistance to Tight </a:t>
            </a:r>
            <a:r>
              <a:rPr lang="en-US" dirty="0"/>
              <a:t>Integration of LTE and </a:t>
            </a:r>
            <a:r>
              <a:rPr lang="en-US" dirty="0" err="1"/>
              <a:t>WiFi</a:t>
            </a:r>
            <a:endParaRPr lang="en-US" dirty="0"/>
          </a:p>
        </p:txBody>
      </p:sp>
      <p:pic>
        <p:nvPicPr>
          <p:cNvPr id="12299" name="Picture 9" descr="C:\Documents and Settings\rajesh\Local Settings\Temporary Internet Files\Content.IE5\X2T52W6B\MCj0349993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926" y="2311244"/>
            <a:ext cx="651084" cy="84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Cloud 30"/>
          <p:cNvSpPr>
            <a:spLocks/>
          </p:cNvSpPr>
          <p:nvPr/>
        </p:nvSpPr>
        <p:spPr bwMode="auto">
          <a:xfrm>
            <a:off x="1459635" y="1159704"/>
            <a:ext cx="2209800" cy="1563687"/>
          </a:xfrm>
          <a:custGeom>
            <a:avLst/>
            <a:gdLst>
              <a:gd name="T0" fmla="*/ 9836116 w 43200"/>
              <a:gd name="T1" fmla="*/ 21727033 h 43200"/>
              <a:gd name="T2" fmla="*/ 4527174 w 43200"/>
              <a:gd name="T3" fmla="*/ 21065542 h 43200"/>
              <a:gd name="T4" fmla="*/ 14520534 w 43200"/>
              <a:gd name="T5" fmla="*/ 28966324 h 43200"/>
              <a:gd name="T6" fmla="*/ 12198249 w 43200"/>
              <a:gd name="T7" fmla="*/ 29282573 h 43200"/>
              <a:gd name="T8" fmla="*/ 34536514 w 43200"/>
              <a:gd name="T9" fmla="*/ 32444876 h 43200"/>
              <a:gd name="T10" fmla="*/ 33136463 w 43200"/>
              <a:gd name="T11" fmla="*/ 31000674 h 43200"/>
              <a:gd name="T12" fmla="*/ 60419001 w 43200"/>
              <a:gd name="T13" fmla="*/ 28843510 h 43200"/>
              <a:gd name="T14" fmla="*/ 59859390 w 43200"/>
              <a:gd name="T15" fmla="*/ 30427974 h 43200"/>
              <a:gd name="T16" fmla="*/ 71531584 w 43200"/>
              <a:gd name="T17" fmla="*/ 19051933 h 43200"/>
              <a:gd name="T18" fmla="*/ 78345390 w 43200"/>
              <a:gd name="T19" fmla="*/ 24974832 h 43200"/>
              <a:gd name="T20" fmla="*/ 87605168 w 43200"/>
              <a:gd name="T21" fmla="*/ 12743904 h 43200"/>
              <a:gd name="T22" fmla="*/ 84570274 w 43200"/>
              <a:gd name="T23" fmla="*/ 14964991 h 43200"/>
              <a:gd name="T24" fmla="*/ 80323928 w 43200"/>
              <a:gd name="T25" fmla="*/ 4503600 h 43200"/>
              <a:gd name="T26" fmla="*/ 80483218 w 43200"/>
              <a:gd name="T27" fmla="*/ 5552718 h 43200"/>
              <a:gd name="T28" fmla="*/ 60945107 w 43200"/>
              <a:gd name="T29" fmla="*/ 3280195 h 43200"/>
              <a:gd name="T30" fmla="*/ 62500254 w 43200"/>
              <a:gd name="T31" fmla="*/ 1942230 h 43200"/>
              <a:gd name="T32" fmla="*/ 46405698 w 43200"/>
              <a:gd name="T33" fmla="*/ 3917615 h 43200"/>
              <a:gd name="T34" fmla="*/ 47158155 w 43200"/>
              <a:gd name="T35" fmla="*/ 2763925 h 43200"/>
              <a:gd name="T36" fmla="*/ 29342870 w 43200"/>
              <a:gd name="T37" fmla="*/ 4309369 h 43200"/>
              <a:gd name="T38" fmla="*/ 32067523 w 43200"/>
              <a:gd name="T39" fmla="*/ 5428238 h 43200"/>
              <a:gd name="T40" fmla="*/ 8649832 w 43200"/>
              <a:gd name="T41" fmla="*/ 13104964 h 43200"/>
              <a:gd name="T42" fmla="*/ 8174060 w 43200"/>
              <a:gd name="T43" fmla="*/ 11927167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F2F2F2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59" name="Straight Connector 58"/>
          <p:cNvCxnSpPr>
            <a:stCxn id="12299" idx="1"/>
            <a:endCxn id="12319" idx="3"/>
          </p:cNvCxnSpPr>
          <p:nvPr/>
        </p:nvCxnSpPr>
        <p:spPr bwMode="auto">
          <a:xfrm flipH="1" flipV="1">
            <a:off x="3258120" y="2538457"/>
            <a:ext cx="1185806" cy="19446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4" idx="1"/>
            <a:endCxn id="53" idx="3"/>
          </p:cNvCxnSpPr>
          <p:nvPr/>
        </p:nvCxnSpPr>
        <p:spPr bwMode="auto">
          <a:xfrm flipH="1" flipV="1">
            <a:off x="3701309" y="1447867"/>
            <a:ext cx="1870035" cy="114977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  <a:effectLst/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06" name="TextBox 1040"/>
          <p:cNvSpPr txBox="1">
            <a:spLocks noChangeArrowheads="1"/>
          </p:cNvSpPr>
          <p:nvPr/>
        </p:nvSpPr>
        <p:spPr bwMode="auto">
          <a:xfrm>
            <a:off x="1734074" y="2862279"/>
            <a:ext cx="176535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500" u="sng" dirty="0"/>
              <a:t>LTE Core-Network</a:t>
            </a:r>
          </a:p>
        </p:txBody>
      </p:sp>
      <p:sp>
        <p:nvSpPr>
          <p:cNvPr id="12307" name="TextBox 84"/>
          <p:cNvSpPr txBox="1">
            <a:spLocks noChangeArrowheads="1"/>
          </p:cNvSpPr>
          <p:nvPr/>
        </p:nvSpPr>
        <p:spPr bwMode="auto">
          <a:xfrm>
            <a:off x="3114799" y="686215"/>
            <a:ext cx="1431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b="1" u="sng" dirty="0" err="1">
                <a:solidFill>
                  <a:schemeClr val="accent2">
                    <a:lumMod val="75000"/>
                  </a:schemeClr>
                </a:solidFill>
              </a:rPr>
              <a:t>ePDG</a:t>
            </a:r>
            <a:endParaRPr lang="en-US" sz="11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/>
            <a:r>
              <a:rPr lang="en-US" sz="1100" b="1" dirty="0"/>
              <a:t>3GPP standard </a:t>
            </a:r>
            <a:r>
              <a:rPr lang="en-US" sz="1100" b="1" dirty="0" err="1"/>
              <a:t>WiFi</a:t>
            </a:r>
            <a:r>
              <a:rPr lang="en-US" sz="1100" b="1" dirty="0"/>
              <a:t> Gateway</a:t>
            </a:r>
          </a:p>
        </p:txBody>
      </p:sp>
      <p:cxnSp>
        <p:nvCxnSpPr>
          <p:cNvPr id="80" name="Straight Connector 79"/>
          <p:cNvCxnSpPr>
            <a:stCxn id="12323" idx="0"/>
            <a:endCxn id="52" idx="0"/>
          </p:cNvCxnSpPr>
          <p:nvPr/>
        </p:nvCxnSpPr>
        <p:spPr bwMode="auto">
          <a:xfrm flipH="1" flipV="1">
            <a:off x="707195" y="1067729"/>
            <a:ext cx="1112888" cy="745442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314" name="Group 115"/>
          <p:cNvGrpSpPr>
            <a:grpSpLocks/>
          </p:cNvGrpSpPr>
          <p:nvPr/>
        </p:nvGrpSpPr>
        <p:grpSpPr bwMode="auto">
          <a:xfrm>
            <a:off x="413174" y="1813171"/>
            <a:ext cx="1819573" cy="674807"/>
            <a:chOff x="3394522" y="3537917"/>
            <a:chExt cx="2876611" cy="1354976"/>
          </a:xfrm>
        </p:grpSpPr>
        <p:pic>
          <p:nvPicPr>
            <p:cNvPr id="1232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6349" y="3537917"/>
              <a:ext cx="1304784" cy="828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4" name="TextBox 117"/>
            <p:cNvSpPr txBox="1">
              <a:spLocks noChangeArrowheads="1"/>
            </p:cNvSpPr>
            <p:nvPr/>
          </p:nvSpPr>
          <p:spPr bwMode="auto">
            <a:xfrm>
              <a:off x="3394522" y="4366767"/>
              <a:ext cx="1716774" cy="526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100" b="1" dirty="0"/>
                <a:t>PDN-gateway</a:t>
              </a:r>
            </a:p>
          </p:txBody>
        </p:sp>
      </p:grpSp>
      <p:grpSp>
        <p:nvGrpSpPr>
          <p:cNvPr id="12315" name="Group 118"/>
          <p:cNvGrpSpPr>
            <a:grpSpLocks/>
          </p:cNvGrpSpPr>
          <p:nvPr/>
        </p:nvGrpSpPr>
        <p:grpSpPr bwMode="auto">
          <a:xfrm>
            <a:off x="1931123" y="959543"/>
            <a:ext cx="685629" cy="571087"/>
            <a:chOff x="2691945" y="3831493"/>
            <a:chExt cx="1380006" cy="1653183"/>
          </a:xfrm>
        </p:grpSpPr>
        <p:pic>
          <p:nvPicPr>
            <p:cNvPr id="1232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045" y="4527079"/>
              <a:ext cx="1274906" cy="95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2" name="TextBox 120"/>
            <p:cNvSpPr txBox="1">
              <a:spLocks noChangeArrowheads="1"/>
            </p:cNvSpPr>
            <p:nvPr/>
          </p:nvSpPr>
          <p:spPr bwMode="auto">
            <a:xfrm>
              <a:off x="2691945" y="3831493"/>
              <a:ext cx="1034095" cy="756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100" b="1" dirty="0">
                  <a:solidFill>
                    <a:srgbClr val="000000"/>
                  </a:solidFill>
                </a:rPr>
                <a:t>MME</a:t>
              </a:r>
            </a:p>
          </p:txBody>
        </p:sp>
      </p:grpSp>
      <p:grpSp>
        <p:nvGrpSpPr>
          <p:cNvPr id="12316" name="Group 112"/>
          <p:cNvGrpSpPr>
            <a:grpSpLocks/>
          </p:cNvGrpSpPr>
          <p:nvPr/>
        </p:nvGrpSpPr>
        <p:grpSpPr bwMode="auto">
          <a:xfrm>
            <a:off x="2210692" y="2129231"/>
            <a:ext cx="1305741" cy="636439"/>
            <a:chOff x="2289385" y="3562905"/>
            <a:chExt cx="2624643" cy="1835949"/>
          </a:xfrm>
        </p:grpSpPr>
        <p:pic>
          <p:nvPicPr>
            <p:cNvPr id="1231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581" y="4087959"/>
              <a:ext cx="1729217" cy="131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0" name="TextBox 114"/>
            <p:cNvSpPr txBox="1">
              <a:spLocks noChangeArrowheads="1"/>
            </p:cNvSpPr>
            <p:nvPr/>
          </p:nvSpPr>
          <p:spPr bwMode="auto">
            <a:xfrm>
              <a:off x="2289385" y="3562905"/>
              <a:ext cx="2624643" cy="754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100" b="1" dirty="0">
                  <a:solidFill>
                    <a:srgbClr val="000000"/>
                  </a:solidFill>
                </a:rPr>
                <a:t>Serving-gateway</a:t>
              </a:r>
            </a:p>
          </p:txBody>
        </p:sp>
      </p:grpSp>
      <p:cxnSp>
        <p:nvCxnSpPr>
          <p:cNvPr id="93" name="Straight Connector 92"/>
          <p:cNvCxnSpPr>
            <a:stCxn id="12319" idx="1"/>
            <a:endCxn id="12323" idx="2"/>
          </p:cNvCxnSpPr>
          <p:nvPr/>
        </p:nvCxnSpPr>
        <p:spPr bwMode="auto">
          <a:xfrm flipH="1" flipV="1">
            <a:off x="1819997" y="2225920"/>
            <a:ext cx="577850" cy="31273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53" idx="1"/>
            <a:endCxn id="12323" idx="3"/>
          </p:cNvCxnSpPr>
          <p:nvPr/>
        </p:nvCxnSpPr>
        <p:spPr bwMode="auto">
          <a:xfrm flipH="1">
            <a:off x="2232747" y="1447867"/>
            <a:ext cx="835150" cy="57169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  <a:effectLst/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36105" y="915913"/>
            <a:ext cx="977900" cy="597694"/>
            <a:chOff x="635999" y="783850"/>
            <a:chExt cx="977900" cy="597694"/>
          </a:xfrm>
          <a:solidFill>
            <a:srgbClr val="CCECFF"/>
          </a:solidFill>
        </p:grpSpPr>
        <p:sp>
          <p:nvSpPr>
            <p:cNvPr id="51" name="Cloud 50"/>
            <p:cNvSpPr/>
            <p:nvPr/>
          </p:nvSpPr>
          <p:spPr bwMode="auto">
            <a:xfrm>
              <a:off x="635999" y="783850"/>
              <a:ext cx="977900" cy="597694"/>
            </a:xfrm>
            <a:prstGeom prst="cloud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652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60492" y="935666"/>
              <a:ext cx="8931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INTERNET</a:t>
              </a:r>
              <a:endParaRPr lang="en-US" sz="1100" dirty="0"/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344" y="2409161"/>
            <a:ext cx="479256" cy="37696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6" t="8950" r="25207" b="4939"/>
          <a:stretch/>
        </p:blipFill>
        <p:spPr>
          <a:xfrm>
            <a:off x="5095010" y="3162974"/>
            <a:ext cx="305590" cy="5722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11049"/>
          <a:stretch/>
        </p:blipFill>
        <p:spPr>
          <a:xfrm>
            <a:off x="4165724" y="3103808"/>
            <a:ext cx="381000" cy="69054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0" r="32822"/>
          <a:stretch/>
        </p:blipFill>
        <p:spPr>
          <a:xfrm rot="21347381">
            <a:off x="6195781" y="1853492"/>
            <a:ext cx="301707" cy="653481"/>
          </a:xfrm>
          <a:prstGeom prst="rect">
            <a:avLst/>
          </a:prstGeom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897" y="1189477"/>
            <a:ext cx="633412" cy="51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 bwMode="auto">
          <a:xfrm rot="3834977">
            <a:off x="4834661" y="1237223"/>
            <a:ext cx="160092" cy="779409"/>
          </a:xfrm>
          <a:prstGeom prst="downArrow">
            <a:avLst>
              <a:gd name="adj1" fmla="val 65187"/>
              <a:gd name="adj2" fmla="val 84488"/>
            </a:avLst>
          </a:prstGeom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20410" y="959543"/>
            <a:ext cx="202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Increased backhaul </a:t>
            </a:r>
          </a:p>
          <a:p>
            <a:pPr algn="ctr"/>
            <a:r>
              <a:rPr lang="en-US" sz="1600" dirty="0" smtClean="0"/>
              <a:t>costs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368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Operator-based </a:t>
            </a:r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en-US" dirty="0"/>
              <a:t>deployments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6934200" cy="1295400"/>
          </a:xfrm>
        </p:spPr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Absence of network-wide traffic management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Devices </a:t>
            </a:r>
            <a:r>
              <a:rPr lang="en-US" sz="1600" u="sng" dirty="0"/>
              <a:t>always connect to </a:t>
            </a:r>
            <a:r>
              <a:rPr lang="en-US" sz="1600" u="sng" dirty="0" err="1"/>
              <a:t>WiFi</a:t>
            </a:r>
            <a:r>
              <a:rPr lang="en-US" sz="1600" dirty="0"/>
              <a:t> when available (static policy)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Past focus has been authentication methods over </a:t>
            </a:r>
            <a:r>
              <a:rPr lang="en-US" sz="1600" dirty="0" err="1" smtClean="0"/>
              <a:t>WiFi</a:t>
            </a:r>
            <a:endParaRPr lang="en-US" sz="1600" dirty="0" smtClean="0"/>
          </a:p>
          <a:p>
            <a:pPr lvl="1" eaLnBrk="1" hangingPunct="1">
              <a:defRPr/>
            </a:pPr>
            <a:endParaRPr lang="en-US" sz="1600" dirty="0" smtClean="0"/>
          </a:p>
          <a:p>
            <a:pPr lvl="1" eaLnBrk="1" hangingPunct="1">
              <a:defRPr/>
            </a:pPr>
            <a:endParaRPr lang="en-US" sz="1500" dirty="0" smtClean="0"/>
          </a:p>
          <a:p>
            <a:pPr lvl="1" eaLnBrk="1" hangingPunct="1">
              <a:defRPr/>
            </a:pPr>
            <a:endParaRPr lang="en-US" sz="1600" dirty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08D7CEE-A473-4E41-BB39-59A9DD3BC746}" type="datetime1">
              <a:rPr lang="en-US" sz="900"/>
              <a:pPr eaLnBrk="1" hangingPunct="1"/>
              <a:t>9/8/2014</a:t>
            </a:fld>
            <a:endParaRPr lang="en-US" sz="900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31FD22D-57BD-4BD6-B4CB-00EF6070B666}" type="slidenum">
              <a:rPr lang="en-US" sz="1000"/>
              <a:pPr eaLnBrk="1" hangingPunct="1"/>
              <a:t>7</a:t>
            </a:fld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355600" y="1447800"/>
            <a:ext cx="5525808" cy="1769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eaLnBrk="1" hangingPunct="1">
              <a:defRPr/>
            </a:pPr>
            <a:endParaRPr lang="en-US" sz="1600" dirty="0"/>
          </a:p>
          <a:p>
            <a:pPr marL="285750" indent="-285750" eaLnBrk="1" hangingPunct="1"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Absence of tight data-plane integration  </a:t>
            </a:r>
          </a:p>
          <a:p>
            <a:pPr marL="742950" lvl="1" indent="-285750" eaLnBrk="1" hangingPunct="1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500" dirty="0" smtClean="0"/>
              <a:t>3GPP based deployments have </a:t>
            </a:r>
            <a:r>
              <a:rPr lang="en-US" sz="1500" u="sng" dirty="0" smtClean="0"/>
              <a:t>high </a:t>
            </a:r>
            <a:r>
              <a:rPr lang="en-US" sz="1500" u="sng" dirty="0"/>
              <a:t>CAPEX</a:t>
            </a:r>
          </a:p>
          <a:p>
            <a:pPr marL="1085850" lvl="2" indent="-171450" eaLnBrk="1" hangingPunct="1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FF0000"/>
                </a:solidFill>
              </a:rPr>
              <a:t>Requires backhauling </a:t>
            </a:r>
            <a:r>
              <a:rPr lang="en-US" sz="1400" dirty="0" err="1">
                <a:solidFill>
                  <a:srgbClr val="FF0000"/>
                </a:solidFill>
              </a:rPr>
              <a:t>WiFi</a:t>
            </a:r>
            <a:r>
              <a:rPr lang="en-US" sz="1400" dirty="0">
                <a:solidFill>
                  <a:srgbClr val="FF0000"/>
                </a:solidFill>
              </a:rPr>
              <a:t> traffic through mobile core</a:t>
            </a:r>
          </a:p>
          <a:p>
            <a:pPr marL="1085850" lvl="2" indent="-171450" eaLnBrk="1" hangingPunct="1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FF0000"/>
                </a:solidFill>
              </a:rPr>
              <a:t>Increased investment in infrastructure</a:t>
            </a:r>
          </a:p>
          <a:p>
            <a:pPr marL="742950" lvl="1" indent="-285750" eaLnBrk="1" hangingPunct="1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Inability to perform dynamic </a:t>
            </a:r>
            <a:r>
              <a:rPr lang="en-US" sz="1500" dirty="0" smtClean="0"/>
              <a:t>network selection</a:t>
            </a:r>
            <a:endParaRPr lang="en-US" sz="15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5600" y="2971800"/>
            <a:ext cx="52357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SzPct val="120000"/>
              <a:buFont typeface="Wingdings" charset="0"/>
              <a:buChar char="§"/>
              <a:defRPr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Result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742950" lvl="1" indent="-285750" eaLnBrk="1" hangingPunct="1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Diminishes the potential effectiveness of </a:t>
            </a:r>
            <a:r>
              <a:rPr lang="en-US" sz="1600" dirty="0" err="1"/>
              <a:t>WiFi</a:t>
            </a:r>
            <a:endParaRPr lang="en-US" sz="1600" dirty="0"/>
          </a:p>
          <a:p>
            <a:pPr marL="742950" lvl="1" indent="-285750" eaLnBrk="1" hangingPunct="1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Degrades the user Quality of Experience (QoE)</a:t>
            </a:r>
          </a:p>
        </p:txBody>
      </p:sp>
    </p:spTree>
    <p:extLst>
      <p:ext uri="{BB962C8B-B14F-4D97-AF65-F5344CB8AC3E}">
        <p14:creationId xmlns:p14="http://schemas.microsoft.com/office/powerpoint/2010/main" val="180282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33" y="533400"/>
            <a:ext cx="6743367" cy="3200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State of the Art: </a:t>
            </a:r>
            <a:r>
              <a:rPr lang="en-US" sz="1800" u="sng" dirty="0" smtClean="0">
                <a:solidFill>
                  <a:schemeClr val="tx1"/>
                </a:solidFill>
              </a:rPr>
              <a:t>Client-side solutions</a:t>
            </a:r>
            <a:r>
              <a:rPr lang="en-US" sz="1800" dirty="0" smtClean="0"/>
              <a:t> </a:t>
            </a:r>
          </a:p>
          <a:p>
            <a:pPr eaLnBrk="1" hangingPunct="1"/>
            <a:endParaRPr lang="en-US" sz="1600" i="1" dirty="0" smtClean="0"/>
          </a:p>
          <a:p>
            <a:pPr eaLnBrk="1" hangingPunct="1"/>
            <a:r>
              <a:rPr lang="en-US" sz="1600" i="1" dirty="0" smtClean="0"/>
              <a:t>Qualcomm</a:t>
            </a:r>
            <a:r>
              <a:rPr lang="en-US" altLang="en-US" sz="1600" i="1" dirty="0" smtClean="0"/>
              <a:t>’</a:t>
            </a:r>
            <a:r>
              <a:rPr lang="en-US" sz="1600" i="1" dirty="0" smtClean="0"/>
              <a:t>s </a:t>
            </a:r>
            <a:r>
              <a:rPr lang="en-US" sz="1600" i="1" dirty="0" err="1" smtClean="0"/>
              <a:t>CnE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Interdigital</a:t>
            </a:r>
            <a:r>
              <a:rPr lang="en-US" sz="1600" i="1" dirty="0" smtClean="0"/>
              <a:t> SAM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û"/>
            </a:pPr>
            <a:r>
              <a:rPr lang="en-US" sz="1400" dirty="0"/>
              <a:t>Static policies </a:t>
            </a:r>
            <a:r>
              <a:rPr lang="en-US" sz="1400" dirty="0" smtClean="0"/>
              <a:t>(application level) enforced </a:t>
            </a:r>
            <a:r>
              <a:rPr lang="en-US" sz="1400" dirty="0"/>
              <a:t>locally on each client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û"/>
            </a:pPr>
            <a:r>
              <a:rPr lang="en-US" sz="1400" dirty="0" err="1" smtClean="0"/>
              <a:t>QoE</a:t>
            </a:r>
            <a:r>
              <a:rPr lang="en-US" sz="1400" dirty="0" smtClean="0"/>
              <a:t> requirements provided by the application on the client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û"/>
            </a:pPr>
            <a:r>
              <a:rPr lang="en-US" sz="1400" dirty="0" smtClean="0"/>
              <a:t>Client-side </a:t>
            </a:r>
            <a:r>
              <a:rPr lang="en-US" sz="1400" dirty="0"/>
              <a:t>decision making -&gt; </a:t>
            </a:r>
            <a:r>
              <a:rPr lang="en-US" sz="1400" u="sng" dirty="0"/>
              <a:t>inefficient</a:t>
            </a:r>
            <a:r>
              <a:rPr lang="en-US" sz="1400" dirty="0"/>
              <a:t> use of network resources</a:t>
            </a:r>
          </a:p>
          <a:p>
            <a:pPr lvl="1" eaLnBrk="1" hangingPunct="1"/>
            <a:endParaRPr lang="en-US" sz="1300" i="1" dirty="0" smtClean="0"/>
          </a:p>
          <a:p>
            <a:pPr eaLnBrk="1" hangingPunct="1"/>
            <a:r>
              <a:rPr lang="en-US" sz="1600" i="1" dirty="0" smtClean="0"/>
              <a:t>Operator agnostic mobile service (MOTA)</a:t>
            </a:r>
            <a:r>
              <a:rPr lang="en-US" sz="1600" dirty="0" smtClean="0"/>
              <a:t>, in </a:t>
            </a:r>
            <a:r>
              <a:rPr lang="en-US" sz="1600" dirty="0" err="1" smtClean="0"/>
              <a:t>Mobicom</a:t>
            </a:r>
            <a:r>
              <a:rPr lang="en-US" sz="1600" dirty="0" smtClean="0"/>
              <a:t> 2011</a:t>
            </a:r>
            <a:endParaRPr lang="en-US" sz="1600" dirty="0"/>
          </a:p>
          <a:p>
            <a:pPr marL="571500" lvl="2" indent="-285750" eaLnBrk="1" hangingPunct="1">
              <a:buClr>
                <a:srgbClr val="FF0000"/>
              </a:buClr>
              <a:buSzPct val="120000"/>
              <a:buFont typeface="Wingdings" pitchFamily="2" charset="2"/>
              <a:buChar char=""/>
            </a:pPr>
            <a:r>
              <a:rPr lang="en-US" dirty="0" smtClean="0">
                <a:solidFill>
                  <a:schemeClr val="tx1"/>
                </a:solidFill>
              </a:rPr>
              <a:t>Requires </a:t>
            </a:r>
            <a:r>
              <a:rPr lang="en-US" u="sng" dirty="0" smtClean="0">
                <a:solidFill>
                  <a:schemeClr val="tx1"/>
                </a:solidFill>
              </a:rPr>
              <a:t>frequent network </a:t>
            </a:r>
            <a:r>
              <a:rPr lang="en-US" u="sng" dirty="0">
                <a:solidFill>
                  <a:schemeClr val="tx1"/>
                </a:solidFill>
              </a:rPr>
              <a:t>state</a:t>
            </a:r>
            <a:r>
              <a:rPr lang="en-US" dirty="0">
                <a:solidFill>
                  <a:schemeClr val="tx1"/>
                </a:solidFill>
              </a:rPr>
              <a:t> information from each base </a:t>
            </a:r>
            <a:r>
              <a:rPr lang="en-US" dirty="0" smtClean="0">
                <a:solidFill>
                  <a:schemeClr val="tx1"/>
                </a:solidFill>
              </a:rPr>
              <a:t>station</a:t>
            </a:r>
          </a:p>
          <a:p>
            <a:pPr marL="571500" lvl="2" indent="-285750" eaLnBrk="1" hangingPunct="1">
              <a:buClr>
                <a:srgbClr val="FF0000"/>
              </a:buClr>
              <a:buSzPct val="120000"/>
              <a:buFont typeface="Wingdings" pitchFamily="2" charset="2"/>
              <a:buChar char=""/>
            </a:pPr>
            <a:r>
              <a:rPr lang="en-US" dirty="0" smtClean="0">
                <a:solidFill>
                  <a:schemeClr val="tx1"/>
                </a:solidFill>
              </a:rPr>
              <a:t>Incompatible with standards -&gt; </a:t>
            </a:r>
            <a:r>
              <a:rPr lang="en-US" u="sng" dirty="0" smtClean="0">
                <a:solidFill>
                  <a:schemeClr val="tx1"/>
                </a:solidFill>
              </a:rPr>
              <a:t>difficult to deploy</a:t>
            </a:r>
          </a:p>
          <a:p>
            <a:pPr marL="571500" lvl="2" indent="-285750" eaLnBrk="1" hangingPunct="1">
              <a:buClr>
                <a:srgbClr val="FF0000"/>
              </a:buClr>
              <a:buSzPct val="120000"/>
              <a:buFont typeface="Wingdings" pitchFamily="2" charset="2"/>
              <a:buChar char=""/>
            </a:pPr>
            <a:r>
              <a:rPr lang="en-US" dirty="0" smtClean="0">
                <a:solidFill>
                  <a:schemeClr val="tx1"/>
                </a:solidFill>
              </a:rPr>
              <a:t>Individual decisions by client -&gt; </a:t>
            </a:r>
            <a:r>
              <a:rPr lang="en-US" u="sng" dirty="0" smtClean="0">
                <a:solidFill>
                  <a:schemeClr val="tx1"/>
                </a:solidFill>
              </a:rPr>
              <a:t>sub-optimal</a:t>
            </a:r>
            <a:endParaRPr lang="en-US" u="sng" dirty="0">
              <a:solidFill>
                <a:schemeClr val="tx1"/>
              </a:solidFill>
            </a:endParaRPr>
          </a:p>
          <a:p>
            <a:pPr marL="285750" lvl="2" indent="0" eaLnBrk="1" hangingPunct="1">
              <a:buSzPct val="120000"/>
              <a:buNone/>
            </a:pPr>
            <a:r>
              <a:rPr lang="en-US" sz="1200" dirty="0" smtClean="0"/>
              <a:t>	</a:t>
            </a:r>
            <a:endParaRPr lang="en-US" sz="1800" dirty="0" smtClean="0"/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7AFC611-7415-48FD-99F1-09A7F418B5C7}" type="datetime1">
              <a:rPr lang="en-US" sz="900"/>
              <a:pPr eaLnBrk="1" hangingPunct="1"/>
              <a:t>9/8/2014</a:t>
            </a:fld>
            <a:endParaRPr lang="en-US" sz="900" dirty="0"/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0A787B2-1002-4465-AEC8-E8AE196BD79E}" type="slidenum">
              <a:rPr lang="en-US" sz="1000"/>
              <a:pPr eaLnBrk="1" hangingPunct="1"/>
              <a:t>8</a:t>
            </a:fld>
            <a:endParaRPr lang="en-US" sz="1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533400" y="2133600"/>
            <a:ext cx="6316436" cy="609600"/>
          </a:xfrm>
          <a:prstGeom prst="rect">
            <a:avLst/>
          </a:prstGeom>
          <a:solidFill>
            <a:srgbClr val="FFFF66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3" algn="ctr" defTabSz="652463">
              <a:tabLst>
                <a:tab pos="457200" algn="l"/>
              </a:tabLst>
            </a:pPr>
            <a:r>
              <a:rPr lang="en-US" sz="1600" b="1" dirty="0" smtClean="0">
                <a:solidFill>
                  <a:srgbClr val="FF0000"/>
                </a:solidFill>
              </a:rPr>
              <a:t>Inability for Mobile Operators to perform effective </a:t>
            </a:r>
            <a:r>
              <a:rPr lang="en-US" sz="1600" b="1" dirty="0">
                <a:solidFill>
                  <a:srgbClr val="FF0000"/>
                </a:solidFill>
              </a:rPr>
              <a:t>network-wide traffic management!</a:t>
            </a:r>
          </a:p>
          <a:p>
            <a:pPr marL="0" lvl="3" defTabSz="652463">
              <a:tabLst>
                <a:tab pos="457200" algn="l"/>
              </a:tabLst>
            </a:pPr>
            <a:endParaRPr lang="en-US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5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A3DA9C1-3137-416C-8779-5EE3D5DBCB15}" type="datetime1">
              <a:rPr lang="en-US" sz="900"/>
              <a:pPr eaLnBrk="1" hangingPunct="1"/>
              <a:t>9/8/2014</a:t>
            </a:fld>
            <a:endParaRPr lang="en-US" sz="900"/>
          </a:p>
        </p:txBody>
      </p:sp>
      <p:sp>
        <p:nvSpPr>
          <p:cNvPr id="81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E964A5E-BF73-43A8-9062-8894CD6B8807}" type="slidenum">
              <a:rPr lang="en-US" sz="1000"/>
              <a:pPr eaLnBrk="1" hangingPunct="1"/>
              <a:t>9</a:t>
            </a:fld>
            <a:endParaRPr lang="en-US" sz="1000"/>
          </a:p>
        </p:txBody>
      </p:sp>
      <p:sp>
        <p:nvSpPr>
          <p:cNvPr id="820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92075"/>
            <a:ext cx="5429250" cy="593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Our Idea: </a:t>
            </a:r>
            <a:r>
              <a:rPr lang="en-US" dirty="0" smtClean="0"/>
              <a:t>A Traffic </a:t>
            </a:r>
            <a:r>
              <a:rPr lang="en-US" dirty="0"/>
              <a:t>Management </a:t>
            </a:r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8202" name="Picture 9" descr="C:\Documents and Settings\rajesh\Local Settings\Temporary Internet Files\Content.IE5\X2T52W6B\MCj0349993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2438400"/>
            <a:ext cx="5429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loud 30"/>
          <p:cNvSpPr>
            <a:spLocks/>
          </p:cNvSpPr>
          <p:nvPr/>
        </p:nvSpPr>
        <p:spPr bwMode="auto">
          <a:xfrm>
            <a:off x="381000" y="2017713"/>
            <a:ext cx="2209800" cy="1563687"/>
          </a:xfrm>
          <a:custGeom>
            <a:avLst/>
            <a:gdLst>
              <a:gd name="T0" fmla="*/ 9836116 w 43200"/>
              <a:gd name="T1" fmla="*/ 21727033 h 43200"/>
              <a:gd name="T2" fmla="*/ 4527174 w 43200"/>
              <a:gd name="T3" fmla="*/ 21065542 h 43200"/>
              <a:gd name="T4" fmla="*/ 14520534 w 43200"/>
              <a:gd name="T5" fmla="*/ 28966324 h 43200"/>
              <a:gd name="T6" fmla="*/ 12198249 w 43200"/>
              <a:gd name="T7" fmla="*/ 29282573 h 43200"/>
              <a:gd name="T8" fmla="*/ 34536514 w 43200"/>
              <a:gd name="T9" fmla="*/ 32444876 h 43200"/>
              <a:gd name="T10" fmla="*/ 33136463 w 43200"/>
              <a:gd name="T11" fmla="*/ 31000674 h 43200"/>
              <a:gd name="T12" fmla="*/ 60419001 w 43200"/>
              <a:gd name="T13" fmla="*/ 28843510 h 43200"/>
              <a:gd name="T14" fmla="*/ 59859390 w 43200"/>
              <a:gd name="T15" fmla="*/ 30427974 h 43200"/>
              <a:gd name="T16" fmla="*/ 71531584 w 43200"/>
              <a:gd name="T17" fmla="*/ 19051933 h 43200"/>
              <a:gd name="T18" fmla="*/ 78345390 w 43200"/>
              <a:gd name="T19" fmla="*/ 24974832 h 43200"/>
              <a:gd name="T20" fmla="*/ 87605168 w 43200"/>
              <a:gd name="T21" fmla="*/ 12743904 h 43200"/>
              <a:gd name="T22" fmla="*/ 84570274 w 43200"/>
              <a:gd name="T23" fmla="*/ 14964991 h 43200"/>
              <a:gd name="T24" fmla="*/ 80323928 w 43200"/>
              <a:gd name="T25" fmla="*/ 4503600 h 43200"/>
              <a:gd name="T26" fmla="*/ 80483218 w 43200"/>
              <a:gd name="T27" fmla="*/ 5552718 h 43200"/>
              <a:gd name="T28" fmla="*/ 60945107 w 43200"/>
              <a:gd name="T29" fmla="*/ 3280195 h 43200"/>
              <a:gd name="T30" fmla="*/ 62500254 w 43200"/>
              <a:gd name="T31" fmla="*/ 1942230 h 43200"/>
              <a:gd name="T32" fmla="*/ 46405698 w 43200"/>
              <a:gd name="T33" fmla="*/ 3917615 h 43200"/>
              <a:gd name="T34" fmla="*/ 47158155 w 43200"/>
              <a:gd name="T35" fmla="*/ 2763925 h 43200"/>
              <a:gd name="T36" fmla="*/ 29342870 w 43200"/>
              <a:gd name="T37" fmla="*/ 4309369 h 43200"/>
              <a:gd name="T38" fmla="*/ 32067523 w 43200"/>
              <a:gd name="T39" fmla="*/ 5428238 h 43200"/>
              <a:gd name="T40" fmla="*/ 8649832 w 43200"/>
              <a:gd name="T41" fmla="*/ 13104964 h 43200"/>
              <a:gd name="T42" fmla="*/ 8174060 w 43200"/>
              <a:gd name="T43" fmla="*/ 11927167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F2F2F2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42" name="Straight Connector 41"/>
          <p:cNvCxnSpPr>
            <a:stCxn id="8202" idx="1"/>
            <a:endCxn id="8222" idx="3"/>
          </p:cNvCxnSpPr>
          <p:nvPr/>
        </p:nvCxnSpPr>
        <p:spPr bwMode="auto">
          <a:xfrm flipH="1" flipV="1">
            <a:off x="2765425" y="2598738"/>
            <a:ext cx="1344613" cy="19050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7" idx="0"/>
            <a:endCxn id="8221" idx="2"/>
          </p:cNvCxnSpPr>
          <p:nvPr/>
        </p:nvCxnSpPr>
        <p:spPr bwMode="auto">
          <a:xfrm flipV="1">
            <a:off x="5269112" y="2133600"/>
            <a:ext cx="467550" cy="242623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08" name="TextBox 1040"/>
          <p:cNvSpPr txBox="1">
            <a:spLocks noChangeArrowheads="1"/>
          </p:cNvSpPr>
          <p:nvPr/>
        </p:nvSpPr>
        <p:spPr bwMode="auto">
          <a:xfrm>
            <a:off x="490538" y="2682875"/>
            <a:ext cx="1444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/>
              <a:t>LTE Core-Network</a:t>
            </a:r>
          </a:p>
        </p:txBody>
      </p:sp>
      <p:sp>
        <p:nvSpPr>
          <p:cNvPr id="8209" name="TextBox 84"/>
          <p:cNvSpPr txBox="1">
            <a:spLocks noChangeArrowheads="1"/>
          </p:cNvSpPr>
          <p:nvPr/>
        </p:nvSpPr>
        <p:spPr bwMode="auto">
          <a:xfrm>
            <a:off x="6054162" y="1850231"/>
            <a:ext cx="11128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b="1" dirty="0" err="1"/>
              <a:t>WiFi</a:t>
            </a:r>
            <a:r>
              <a:rPr lang="en-US" sz="1100" b="1" dirty="0"/>
              <a:t> Gateway</a:t>
            </a:r>
          </a:p>
        </p:txBody>
      </p:sp>
      <p:sp>
        <p:nvSpPr>
          <p:cNvPr id="8214" name="TextBox 103"/>
          <p:cNvSpPr txBox="1">
            <a:spLocks noChangeArrowheads="1"/>
          </p:cNvSpPr>
          <p:nvPr/>
        </p:nvSpPr>
        <p:spPr bwMode="auto">
          <a:xfrm>
            <a:off x="703600" y="533400"/>
            <a:ext cx="123303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b="1" dirty="0" smtClean="0">
                <a:solidFill>
                  <a:srgbClr val="FF0000"/>
                </a:solidFill>
              </a:rPr>
              <a:t>Traffic Manager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109" name="Straight Connector 108"/>
          <p:cNvCxnSpPr>
            <a:stCxn id="8226" idx="0"/>
          </p:cNvCxnSpPr>
          <p:nvPr/>
        </p:nvCxnSpPr>
        <p:spPr bwMode="auto">
          <a:xfrm flipV="1">
            <a:off x="1327150" y="1562100"/>
            <a:ext cx="3175" cy="31115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52" name="TextBox 1051"/>
          <p:cNvSpPr txBox="1"/>
          <p:nvPr/>
        </p:nvSpPr>
        <p:spPr>
          <a:xfrm>
            <a:off x="2736850" y="762000"/>
            <a:ext cx="4197350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defRPr/>
            </a:pPr>
            <a:r>
              <a:rPr lang="en-US" sz="1000" dirty="0" smtClean="0"/>
              <a:t>Maps user flows to appropriate network(LTE/</a:t>
            </a:r>
            <a:r>
              <a:rPr lang="en-US" sz="1000" dirty="0" err="1" smtClean="0"/>
              <a:t>WiFi</a:t>
            </a:r>
            <a:r>
              <a:rPr lang="en-US" sz="1000" dirty="0" smtClean="0"/>
              <a:t>)</a:t>
            </a:r>
            <a:endParaRPr lang="en-US" sz="1000" b="1" dirty="0" smtClean="0">
              <a:solidFill>
                <a:srgbClr val="FF0000"/>
              </a:solidFill>
            </a:endParaRPr>
          </a:p>
          <a:p>
            <a:pPr marL="171450" indent="-171450" algn="just" eaLnBrk="1" hangingPunct="1">
              <a:buClr>
                <a:schemeClr val="accent1">
                  <a:lumMod val="50000"/>
                </a:schemeClr>
              </a:buClr>
              <a:buFont typeface="Wingdings" charset="2"/>
              <a:buChar char="ü"/>
              <a:defRPr/>
            </a:pPr>
            <a:r>
              <a:rPr lang="en-US" sz="1000" dirty="0" smtClean="0"/>
              <a:t>Centralized management -&gt; </a:t>
            </a:r>
            <a:r>
              <a:rPr lang="en-US" sz="1000" b="1" u="sng" dirty="0">
                <a:solidFill>
                  <a:srgbClr val="FF0000"/>
                </a:solidFill>
              </a:rPr>
              <a:t>E</a:t>
            </a:r>
            <a:r>
              <a:rPr lang="en-US" sz="1000" b="1" u="sng" dirty="0" smtClean="0">
                <a:solidFill>
                  <a:srgbClr val="FF0000"/>
                </a:solidFill>
              </a:rPr>
              <a:t>fficient</a:t>
            </a:r>
            <a:r>
              <a:rPr lang="en-US" sz="1000" dirty="0" smtClean="0">
                <a:solidFill>
                  <a:srgbClr val="FF0000"/>
                </a:solidFill>
              </a:rPr>
              <a:t> </a:t>
            </a:r>
            <a:r>
              <a:rPr lang="en-US" sz="1000" dirty="0" smtClean="0"/>
              <a:t>use of network resources</a:t>
            </a:r>
          </a:p>
          <a:p>
            <a:pPr marL="171450" indent="-171450" algn="just" eaLnBrk="1" hangingPunct="1">
              <a:buClr>
                <a:schemeClr val="accent1">
                  <a:lumMod val="50000"/>
                </a:schemeClr>
              </a:buClr>
              <a:buFont typeface="Wingdings" charset="2"/>
              <a:buChar char="ü"/>
              <a:defRPr/>
            </a:pPr>
            <a:r>
              <a:rPr lang="en-US" sz="1000" dirty="0" smtClean="0"/>
              <a:t>Reduces backhaul costs -&gt; Facilitates </a:t>
            </a:r>
            <a:r>
              <a:rPr lang="en-US" sz="1000" b="1" u="sng" dirty="0" smtClean="0">
                <a:solidFill>
                  <a:srgbClr val="FF0000"/>
                </a:solidFill>
              </a:rPr>
              <a:t>dynamic</a:t>
            </a:r>
            <a:r>
              <a:rPr lang="en-US" sz="1000" dirty="0" smtClean="0">
                <a:solidFill>
                  <a:srgbClr val="FF0000"/>
                </a:solidFill>
              </a:rPr>
              <a:t> </a:t>
            </a:r>
            <a:r>
              <a:rPr lang="en-US" sz="1000" dirty="0" smtClean="0"/>
              <a:t>traffic </a:t>
            </a:r>
            <a:r>
              <a:rPr lang="en-US" sz="1000" dirty="0" err="1" smtClean="0"/>
              <a:t>mgmt</a:t>
            </a:r>
            <a:endParaRPr lang="en-US" sz="1000" dirty="0" smtClean="0"/>
          </a:p>
          <a:p>
            <a:pPr marL="171450" indent="-171450" algn="just" eaLnBrk="1" hangingPunct="1">
              <a:buClr>
                <a:schemeClr val="accent1">
                  <a:lumMod val="50000"/>
                </a:schemeClr>
              </a:buClr>
              <a:buFont typeface="Wingdings" charset="2"/>
              <a:buChar char="ü"/>
              <a:defRPr/>
            </a:pPr>
            <a:r>
              <a:rPr lang="en-US" sz="1000" dirty="0"/>
              <a:t>Operates for each LTE cell -&gt; </a:t>
            </a:r>
            <a:r>
              <a:rPr lang="en-US" sz="1000" b="1" u="sng" dirty="0" smtClean="0">
                <a:solidFill>
                  <a:srgbClr val="FF0000"/>
                </a:solidFill>
              </a:rPr>
              <a:t>Scalable</a:t>
            </a:r>
            <a:endParaRPr lang="en-US" sz="1000" dirty="0" smtClean="0"/>
          </a:p>
          <a:p>
            <a:pPr marL="171450" indent="-171450" algn="just" eaLnBrk="1" hangingPunct="1">
              <a:buClr>
                <a:schemeClr val="accent1">
                  <a:lumMod val="50000"/>
                </a:schemeClr>
              </a:buClr>
              <a:buFont typeface="Wingdings" charset="2"/>
              <a:buChar char="ü"/>
              <a:defRPr/>
            </a:pPr>
            <a:r>
              <a:rPr lang="en-US" sz="1000" dirty="0"/>
              <a:t>Standards agnostic -&gt; </a:t>
            </a:r>
            <a:r>
              <a:rPr lang="en-US" sz="1000" b="1" u="sng" dirty="0">
                <a:solidFill>
                  <a:srgbClr val="FF0000"/>
                </a:solidFill>
              </a:rPr>
              <a:t>Easily</a:t>
            </a:r>
            <a:r>
              <a:rPr lang="en-US" sz="1000" u="sng" dirty="0">
                <a:solidFill>
                  <a:srgbClr val="FF0000"/>
                </a:solidFill>
              </a:rPr>
              <a:t> </a:t>
            </a:r>
            <a:r>
              <a:rPr lang="en-US" sz="1000" b="1" u="sng" dirty="0" smtClean="0">
                <a:solidFill>
                  <a:srgbClr val="FF0000"/>
                </a:solidFill>
              </a:rPr>
              <a:t>Deployable</a:t>
            </a:r>
            <a:endParaRPr lang="en-US" sz="1000" b="1" u="sng" dirty="0">
              <a:solidFill>
                <a:srgbClr val="FF0000"/>
              </a:solidFill>
            </a:endParaRPr>
          </a:p>
        </p:txBody>
      </p:sp>
      <p:grpSp>
        <p:nvGrpSpPr>
          <p:cNvPr id="8217" name="Group 115"/>
          <p:cNvGrpSpPr>
            <a:grpSpLocks/>
          </p:cNvGrpSpPr>
          <p:nvPr/>
        </p:nvGrpSpPr>
        <p:grpSpPr bwMode="auto">
          <a:xfrm>
            <a:off x="285750" y="1873250"/>
            <a:ext cx="1454150" cy="598488"/>
            <a:chOff x="3972229" y="3537917"/>
            <a:chExt cx="2298904" cy="1201732"/>
          </a:xfrm>
        </p:grpSpPr>
        <p:pic>
          <p:nvPicPr>
            <p:cNvPr id="822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6349" y="3537917"/>
              <a:ext cx="1304784" cy="828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7" name="TextBox 117"/>
            <p:cNvSpPr txBox="1">
              <a:spLocks noChangeArrowheads="1"/>
            </p:cNvSpPr>
            <p:nvPr/>
          </p:nvSpPr>
          <p:spPr bwMode="auto">
            <a:xfrm>
              <a:off x="3972229" y="4213522"/>
              <a:ext cx="1716773" cy="526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100" b="1"/>
                <a:t>PDN-gateway</a:t>
              </a:r>
            </a:p>
          </p:txBody>
        </p:sp>
      </p:grpSp>
      <p:grpSp>
        <p:nvGrpSpPr>
          <p:cNvPr id="8218" name="Group 118"/>
          <p:cNvGrpSpPr>
            <a:grpSpLocks/>
          </p:cNvGrpSpPr>
          <p:nvPr/>
        </p:nvGrpSpPr>
        <p:grpSpPr bwMode="auto">
          <a:xfrm>
            <a:off x="966788" y="3163888"/>
            <a:ext cx="633412" cy="569912"/>
            <a:chOff x="2797045" y="4527079"/>
            <a:chExt cx="1274906" cy="1649782"/>
          </a:xfrm>
        </p:grpSpPr>
        <p:pic>
          <p:nvPicPr>
            <p:cNvPr id="82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045" y="4527079"/>
              <a:ext cx="1274906" cy="95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Box 120"/>
            <p:cNvSpPr txBox="1">
              <a:spLocks noChangeArrowheads="1"/>
            </p:cNvSpPr>
            <p:nvPr/>
          </p:nvSpPr>
          <p:spPr bwMode="auto">
            <a:xfrm>
              <a:off x="2917450" y="5420197"/>
              <a:ext cx="1034095" cy="75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100" b="1">
                  <a:solidFill>
                    <a:srgbClr val="000000"/>
                  </a:solidFill>
                </a:rPr>
                <a:t>MME</a:t>
              </a:r>
            </a:p>
          </p:txBody>
        </p:sp>
      </p:grpSp>
      <p:grpSp>
        <p:nvGrpSpPr>
          <p:cNvPr id="8219" name="Group 112"/>
          <p:cNvGrpSpPr>
            <a:grpSpLocks/>
          </p:cNvGrpSpPr>
          <p:nvPr/>
        </p:nvGrpSpPr>
        <p:grpSpPr bwMode="auto">
          <a:xfrm>
            <a:off x="1905000" y="2133600"/>
            <a:ext cx="1371600" cy="692150"/>
            <a:chOff x="2665581" y="3402195"/>
            <a:chExt cx="2757025" cy="1996659"/>
          </a:xfrm>
        </p:grpSpPr>
        <p:pic>
          <p:nvPicPr>
            <p:cNvPr id="822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581" y="4087959"/>
              <a:ext cx="1729217" cy="131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3" name="TextBox 114"/>
            <p:cNvSpPr txBox="1">
              <a:spLocks noChangeArrowheads="1"/>
            </p:cNvSpPr>
            <p:nvPr/>
          </p:nvSpPr>
          <p:spPr bwMode="auto">
            <a:xfrm>
              <a:off x="2797963" y="3402195"/>
              <a:ext cx="2624643" cy="754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100" b="1">
                  <a:solidFill>
                    <a:srgbClr val="000000"/>
                  </a:solidFill>
                </a:rPr>
                <a:t>Serving-gateway</a:t>
              </a:r>
            </a:p>
          </p:txBody>
        </p:sp>
      </p:grpSp>
      <p:cxnSp>
        <p:nvCxnSpPr>
          <p:cNvPr id="61" name="Straight Connector 60"/>
          <p:cNvCxnSpPr>
            <a:stCxn id="8222" idx="1"/>
            <a:endCxn id="8226" idx="2"/>
          </p:cNvCxnSpPr>
          <p:nvPr/>
        </p:nvCxnSpPr>
        <p:spPr bwMode="auto">
          <a:xfrm flipH="1" flipV="1">
            <a:off x="1327150" y="2286000"/>
            <a:ext cx="577850" cy="312738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22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62" y="1717675"/>
            <a:ext cx="635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500" b="72833" l="13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50" b="26852"/>
          <a:stretch/>
        </p:blipFill>
        <p:spPr>
          <a:xfrm>
            <a:off x="751451" y="1199433"/>
            <a:ext cx="1151397" cy="36266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152400" y="762000"/>
            <a:ext cx="2438400" cy="8001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95944" y="803174"/>
            <a:ext cx="1137556" cy="404423"/>
          </a:xfrm>
          <a:prstGeom prst="roundRect">
            <a:avLst/>
          </a:prstGeom>
          <a:solidFill>
            <a:srgbClr val="BDE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Network Interface Assignment</a:t>
            </a:r>
          </a:p>
        </p:txBody>
      </p:sp>
      <p:sp>
        <p:nvSpPr>
          <p:cNvPr id="49" name="Rounded Rectangle 48"/>
          <p:cNvSpPr/>
          <p:nvPr/>
        </p:nvSpPr>
        <p:spPr bwMode="auto">
          <a:xfrm>
            <a:off x="1371600" y="802820"/>
            <a:ext cx="1137556" cy="404423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Switching Service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84" y="2376223"/>
            <a:ext cx="479256" cy="37696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6" t="8950" r="25207" b="4939"/>
          <a:stretch/>
        </p:blipFill>
        <p:spPr>
          <a:xfrm>
            <a:off x="5091462" y="2877781"/>
            <a:ext cx="305590" cy="57221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11049"/>
          <a:stretch/>
        </p:blipFill>
        <p:spPr>
          <a:xfrm>
            <a:off x="2817103" y="3222613"/>
            <a:ext cx="381000" cy="69054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0" r="32822"/>
          <a:stretch/>
        </p:blipFill>
        <p:spPr>
          <a:xfrm rot="21347381">
            <a:off x="5589361" y="2448594"/>
            <a:ext cx="301707" cy="65348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03" y="3039695"/>
            <a:ext cx="479256" cy="37696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6" t="8950" r="25207" b="4939"/>
          <a:stretch/>
        </p:blipFill>
        <p:spPr>
          <a:xfrm>
            <a:off x="3957243" y="1822997"/>
            <a:ext cx="305590" cy="57221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11049"/>
          <a:stretch/>
        </p:blipFill>
        <p:spPr>
          <a:xfrm>
            <a:off x="4462463" y="3300556"/>
            <a:ext cx="381000" cy="69054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6" t="8950" r="25207" b="4939"/>
          <a:stretch/>
        </p:blipFill>
        <p:spPr>
          <a:xfrm>
            <a:off x="3648939" y="3390230"/>
            <a:ext cx="305590" cy="572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" grpId="0" animBg="1"/>
    </p:bldLst>
  </p:timing>
</p:sld>
</file>

<file path=ppt/theme/theme1.xml><?xml version="1.0" encoding="utf-8"?>
<a:theme xmlns:a="http://schemas.openxmlformats.org/drawingml/2006/main" name="2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6524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6524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32470</TotalTime>
  <Words>1052</Words>
  <Application>Microsoft Office PowerPoint</Application>
  <PresentationFormat>Custom</PresentationFormat>
  <Paragraphs>297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2_標準デザイン</vt:lpstr>
      <vt:lpstr>Equation</vt:lpstr>
      <vt:lpstr>PowerPoint Presentation</vt:lpstr>
      <vt:lpstr>Key Trends</vt:lpstr>
      <vt:lpstr>Operator-based WiFi deployments</vt:lpstr>
      <vt:lpstr>Today: Devices always connect to WiFi</vt:lpstr>
      <vt:lpstr>Operator-based WiFi deployments</vt:lpstr>
      <vt:lpstr>Today: Resistance to Tight Integration of LTE and WiFi</vt:lpstr>
      <vt:lpstr>Operator-based WiFi deployments</vt:lpstr>
      <vt:lpstr>Opportunity</vt:lpstr>
      <vt:lpstr>Our Idea: A Traffic Management Solution</vt:lpstr>
      <vt:lpstr>Components</vt:lpstr>
      <vt:lpstr>Component 1: NIA</vt:lpstr>
      <vt:lpstr>Problem Formulation</vt:lpstr>
      <vt:lpstr>Throughput Models</vt:lpstr>
      <vt:lpstr>Problem depiction</vt:lpstr>
      <vt:lpstr>Problem depiction</vt:lpstr>
      <vt:lpstr>Problem depiction</vt:lpstr>
      <vt:lpstr>Network Interface Assignment (NIA)</vt:lpstr>
      <vt:lpstr>NIA Example</vt:lpstr>
      <vt:lpstr>NIA Example</vt:lpstr>
      <vt:lpstr>NIA Example – Iterate</vt:lpstr>
      <vt:lpstr>Component 2: Interface Switching Service</vt:lpstr>
      <vt:lpstr>Design Considerations</vt:lpstr>
      <vt:lpstr>Interface Switching Service (ISS)</vt:lpstr>
      <vt:lpstr>Prototype</vt:lpstr>
      <vt:lpstr>Experiment 1: Large-scale evaluation</vt:lpstr>
      <vt:lpstr>Experiment 2: Benchmarking the ISS</vt:lpstr>
      <vt:lpstr>Summary</vt:lpstr>
      <vt:lpstr>PowerPoint Presentation</vt:lpstr>
    </vt:vector>
  </TitlesOfParts>
  <Company>NEC LABS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Collaboration with Business Units and CRL</dc:title>
  <dc:creator>Roger Tran</dc:creator>
  <cp:lastModifiedBy>Rajesh Mahindra</cp:lastModifiedBy>
  <cp:revision>1691</cp:revision>
  <dcterms:created xsi:type="dcterms:W3CDTF">2003-04-24T22:44:57Z</dcterms:created>
  <dcterms:modified xsi:type="dcterms:W3CDTF">2014-09-08T05:36:24Z</dcterms:modified>
</cp:coreProperties>
</file>