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2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4.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25.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notesSlides/notesSlide29.xml" ContentType="application/vnd.openxmlformats-officedocument.presentationml.notesSlide+xml"/>
  <Override PartName="/ppt/embeddings/oleObject36.bin" ContentType="application/vnd.openxmlformats-officedocument.oleObject"/>
  <Override PartName="/ppt/notesSlides/notesSlide30.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14" r:id="rId3"/>
    <p:sldId id="325" r:id="rId4"/>
    <p:sldId id="257" r:id="rId5"/>
    <p:sldId id="291" r:id="rId6"/>
    <p:sldId id="293" r:id="rId7"/>
    <p:sldId id="296" r:id="rId8"/>
    <p:sldId id="294" r:id="rId9"/>
    <p:sldId id="327" r:id="rId10"/>
    <p:sldId id="297" r:id="rId11"/>
    <p:sldId id="337" r:id="rId12"/>
    <p:sldId id="336" r:id="rId13"/>
    <p:sldId id="332" r:id="rId14"/>
    <p:sldId id="329" r:id="rId15"/>
    <p:sldId id="330" r:id="rId16"/>
    <p:sldId id="331" r:id="rId17"/>
    <p:sldId id="333" r:id="rId18"/>
    <p:sldId id="320" r:id="rId19"/>
    <p:sldId id="284" r:id="rId20"/>
    <p:sldId id="334" r:id="rId21"/>
    <p:sldId id="279" r:id="rId22"/>
    <p:sldId id="323" r:id="rId23"/>
    <p:sldId id="309" r:id="rId24"/>
    <p:sldId id="335" r:id="rId25"/>
    <p:sldId id="286" r:id="rId26"/>
    <p:sldId id="304" r:id="rId27"/>
    <p:sldId id="322" r:id="rId28"/>
    <p:sldId id="289" r:id="rId29"/>
    <p:sldId id="281" r:id="rId30"/>
    <p:sldId id="308" r:id="rId31"/>
    <p:sldId id="313" r:id="rId32"/>
    <p:sldId id="338" r:id="rId33"/>
    <p:sldId id="283" r:id="rId34"/>
    <p:sldId id="307" r:id="rId35"/>
    <p:sldId id="321" r:id="rId36"/>
    <p:sldId id="312" r:id="rId37"/>
    <p:sldId id="311" r:id="rId3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SimSun" charset="0"/>
        <a:cs typeface="SimSun" charset="0"/>
      </a:defRPr>
    </a:lvl1pPr>
    <a:lvl2pPr marL="457200" algn="l" rtl="0" eaLnBrk="0" fontAlgn="base" hangingPunct="0">
      <a:spcBef>
        <a:spcPct val="0"/>
      </a:spcBef>
      <a:spcAft>
        <a:spcPct val="0"/>
      </a:spcAft>
      <a:defRPr kern="1200">
        <a:solidFill>
          <a:schemeClr val="tx1"/>
        </a:solidFill>
        <a:latin typeface="Arial" charset="0"/>
        <a:ea typeface="SimSun" charset="0"/>
        <a:cs typeface="SimSun" charset="0"/>
      </a:defRPr>
    </a:lvl2pPr>
    <a:lvl3pPr marL="914400" algn="l" rtl="0" eaLnBrk="0" fontAlgn="base" hangingPunct="0">
      <a:spcBef>
        <a:spcPct val="0"/>
      </a:spcBef>
      <a:spcAft>
        <a:spcPct val="0"/>
      </a:spcAft>
      <a:defRPr kern="1200">
        <a:solidFill>
          <a:schemeClr val="tx1"/>
        </a:solidFill>
        <a:latin typeface="Arial" charset="0"/>
        <a:ea typeface="SimSun" charset="0"/>
        <a:cs typeface="SimSun" charset="0"/>
      </a:defRPr>
    </a:lvl3pPr>
    <a:lvl4pPr marL="1371600" algn="l" rtl="0" eaLnBrk="0" fontAlgn="base" hangingPunct="0">
      <a:spcBef>
        <a:spcPct val="0"/>
      </a:spcBef>
      <a:spcAft>
        <a:spcPct val="0"/>
      </a:spcAft>
      <a:defRPr kern="1200">
        <a:solidFill>
          <a:schemeClr val="tx1"/>
        </a:solidFill>
        <a:latin typeface="Arial" charset="0"/>
        <a:ea typeface="SimSun" charset="0"/>
        <a:cs typeface="SimSun" charset="0"/>
      </a:defRPr>
    </a:lvl4pPr>
    <a:lvl5pPr marL="1828800" algn="l" rtl="0" eaLnBrk="0" fontAlgn="base" hangingPunct="0">
      <a:spcBef>
        <a:spcPct val="0"/>
      </a:spcBef>
      <a:spcAft>
        <a:spcPct val="0"/>
      </a:spcAft>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9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5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emf"/><Relationship Id="rId5" Type="http://schemas.openxmlformats.org/officeDocument/2006/relationships/image" Target="../media/image17.w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image" Target="../media/image24.emf"/><Relationship Id="rId2"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emf"/><Relationship Id="rId2"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1" Type="http://schemas.openxmlformats.org/officeDocument/2006/relationships/image" Target="../media/image42.emf"/><Relationship Id="rId2"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A147DE-30CD-9A42-B58A-C20C6DF5D87F}" type="datetimeFigureOut">
              <a:rPr lang="en-US" smtClean="0"/>
              <a:t>9/6/14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C12A0-8978-4B44-9F7A-DC6AB0703ED1}" type="slidenum">
              <a:rPr lang="en-US" smtClean="0"/>
              <a:t>‹#›</a:t>
            </a:fld>
            <a:endParaRPr lang="en-US"/>
          </a:p>
        </p:txBody>
      </p:sp>
    </p:spTree>
    <p:extLst>
      <p:ext uri="{BB962C8B-B14F-4D97-AF65-F5344CB8AC3E}">
        <p14:creationId xmlns:p14="http://schemas.microsoft.com/office/powerpoint/2010/main" val="374952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D81E607-C998-0D44-9FC9-03F2DF564571}" type="datetimeFigureOut">
              <a:rPr lang="en-US"/>
              <a:pPr>
                <a:defRPr/>
              </a:pPr>
              <a:t>9/6/14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29388E4-FFFB-2F45-843F-B7352ECB0ADE}" type="slidenum">
              <a:rPr lang="en-US"/>
              <a:pPr>
                <a:defRPr/>
              </a:pPr>
              <a:t>‹#›</a:t>
            </a:fld>
            <a:endParaRPr lang="en-US"/>
          </a:p>
        </p:txBody>
      </p:sp>
    </p:spTree>
    <p:extLst>
      <p:ext uri="{BB962C8B-B14F-4D97-AF65-F5344CB8AC3E}">
        <p14:creationId xmlns:p14="http://schemas.microsoft.com/office/powerpoint/2010/main" val="127299240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宋体" charset="0"/>
      </a:defRPr>
    </a:lvl1pPr>
    <a:lvl2pPr marL="457200" algn="l" defTabSz="457200" rtl="0" fontAlgn="base">
      <a:spcBef>
        <a:spcPct val="30000"/>
      </a:spcBef>
      <a:spcAft>
        <a:spcPct val="0"/>
      </a:spcAft>
      <a:defRPr sz="1200" kern="1200">
        <a:solidFill>
          <a:schemeClr val="tx1"/>
        </a:solidFill>
        <a:latin typeface="+mn-lt"/>
        <a:ea typeface="+mn-ea"/>
        <a:cs typeface="宋体" charset="0"/>
      </a:defRPr>
    </a:lvl2pPr>
    <a:lvl3pPr marL="914400" algn="l" defTabSz="457200" rtl="0" fontAlgn="base">
      <a:spcBef>
        <a:spcPct val="30000"/>
      </a:spcBef>
      <a:spcAft>
        <a:spcPct val="0"/>
      </a:spcAft>
      <a:defRPr sz="1200" kern="1200">
        <a:solidFill>
          <a:schemeClr val="tx1"/>
        </a:solidFill>
        <a:latin typeface="+mn-lt"/>
        <a:ea typeface="+mn-ea"/>
        <a:cs typeface="宋体" charset="0"/>
      </a:defRPr>
    </a:lvl3pPr>
    <a:lvl4pPr marL="1371600" algn="l" defTabSz="457200" rtl="0" fontAlgn="base">
      <a:spcBef>
        <a:spcPct val="30000"/>
      </a:spcBef>
      <a:spcAft>
        <a:spcPct val="0"/>
      </a:spcAft>
      <a:defRPr sz="1200" kern="1200">
        <a:solidFill>
          <a:schemeClr val="tx1"/>
        </a:solidFill>
        <a:latin typeface="+mn-lt"/>
        <a:ea typeface="+mn-ea"/>
        <a:cs typeface="宋体" charset="0"/>
      </a:defRPr>
    </a:lvl4pPr>
    <a:lvl5pPr marL="1828800" algn="l" defTabSz="457200" rtl="0" fontAlgn="base">
      <a:spcBef>
        <a:spcPct val="30000"/>
      </a:spcBef>
      <a:spcAft>
        <a:spcPct val="0"/>
      </a:spcAft>
      <a:defRPr sz="1200" kern="1200">
        <a:solidFill>
          <a:schemeClr val="tx1"/>
        </a:solidFill>
        <a:latin typeface="+mn-lt"/>
        <a:ea typeface="+mn-ea"/>
        <a:cs typeface="宋体"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effectLst/>
              <a:latin typeface="+mn-lt"/>
              <a:ea typeface="+mn-ea"/>
              <a:cs typeface="宋体"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99173021-D217-E445-83BC-3186F8EF5634}"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Besides, RFID tags are widely used for tracking inventory and maintaining the physical security.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10</a:t>
            </a:fld>
            <a:endParaRPr lang="en-US"/>
          </a:p>
        </p:txBody>
      </p:sp>
    </p:spTree>
    <p:extLst>
      <p:ext uri="{BB962C8B-B14F-4D97-AF65-F5344CB8AC3E}">
        <p14:creationId xmlns:p14="http://schemas.microsoft.com/office/powerpoint/2010/main" val="2273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Location distinction can provide a warning on moving objects and is helpful to allocate resources to be focus on moving objects, like the</a:t>
            </a:r>
            <a:r>
              <a:rPr lang="zh-CN" altLang="en-US" sz="1200" kern="120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camera</a:t>
            </a:r>
            <a:r>
              <a:rPr lang="zh-CN" altLang="en-US" sz="1200" kern="1200" dirty="0" smtClean="0">
                <a:solidFill>
                  <a:schemeClr val="tx1"/>
                </a:solidFill>
                <a:effectLst/>
                <a:latin typeface="+mn-lt"/>
                <a:ea typeface="+mn-ea"/>
                <a:cs typeface="宋体" charset="0"/>
              </a:rPr>
              <a:t> </a:t>
            </a:r>
            <a:r>
              <a:rPr lang="en-US" altLang="zh-CN" sz="1200" kern="1200" dirty="0" smtClean="0">
                <a:solidFill>
                  <a:schemeClr val="tx1"/>
                </a:solidFill>
                <a:effectLst/>
                <a:latin typeface="+mn-lt"/>
                <a:ea typeface="+mn-ea"/>
                <a:cs typeface="宋体" charset="0"/>
              </a:rPr>
              <a:t>following</a:t>
            </a:r>
            <a:r>
              <a:rPr lang="zh-CN" altLang="en-US" sz="1200" kern="1200" dirty="0" smtClean="0">
                <a:solidFill>
                  <a:schemeClr val="tx1"/>
                </a:solidFill>
                <a:effectLst/>
                <a:latin typeface="+mn-lt"/>
                <a:ea typeface="+mn-ea"/>
                <a:cs typeface="宋体" charset="0"/>
              </a:rPr>
              <a:t> </a:t>
            </a:r>
            <a:r>
              <a:rPr lang="en-US" altLang="zh-CN" sz="1200" kern="1200" dirty="0" smtClean="0">
                <a:solidFill>
                  <a:schemeClr val="tx1"/>
                </a:solidFill>
                <a:effectLst/>
                <a:latin typeface="+mn-lt"/>
                <a:ea typeface="+mn-ea"/>
                <a:cs typeface="宋体" charset="0"/>
              </a:rPr>
              <a:t>the</a:t>
            </a:r>
            <a:r>
              <a:rPr lang="zh-CN" altLang="en-US" sz="1200" kern="1200" dirty="0" smtClean="0">
                <a:solidFill>
                  <a:schemeClr val="tx1"/>
                </a:solidFill>
                <a:effectLst/>
                <a:latin typeface="+mn-lt"/>
                <a:ea typeface="+mn-ea"/>
                <a:cs typeface="宋体" charset="0"/>
              </a:rPr>
              <a:t> </a:t>
            </a:r>
            <a:r>
              <a:rPr lang="en-US" altLang="zh-CN" sz="1200" kern="1200" dirty="0" smtClean="0">
                <a:solidFill>
                  <a:schemeClr val="tx1"/>
                </a:solidFill>
                <a:effectLst/>
                <a:latin typeface="+mn-lt"/>
                <a:ea typeface="+mn-ea"/>
                <a:cs typeface="宋体" charset="0"/>
              </a:rPr>
              <a:t>moving</a:t>
            </a:r>
            <a:r>
              <a:rPr lang="zh-CN" altLang="en-US" sz="1200" kern="1200" dirty="0" smtClean="0">
                <a:solidFill>
                  <a:schemeClr val="tx1"/>
                </a:solidFill>
                <a:effectLst/>
                <a:latin typeface="+mn-lt"/>
                <a:ea typeface="+mn-ea"/>
                <a:cs typeface="宋体" charset="0"/>
              </a:rPr>
              <a:t> </a:t>
            </a:r>
            <a:r>
              <a:rPr lang="en-US" altLang="zh-CN" sz="1200" kern="1200" dirty="0" smtClean="0">
                <a:solidFill>
                  <a:schemeClr val="tx1"/>
                </a:solidFill>
                <a:effectLst/>
                <a:latin typeface="+mn-lt"/>
                <a:ea typeface="+mn-ea"/>
                <a:cs typeface="宋体" charset="0"/>
              </a:rPr>
              <a:t>object</a:t>
            </a:r>
            <a:r>
              <a:rPr lang="en-US" sz="1200" kern="1200" dirty="0" smtClean="0">
                <a:solidFill>
                  <a:schemeClr val="tx1"/>
                </a:solidFill>
                <a:effectLst/>
                <a:latin typeface="+mn-lt"/>
                <a:ea typeface="+mn-ea"/>
                <a:cs typeface="宋体" charset="0"/>
              </a:rPr>
              <a:t> as shown in the figure. </a:t>
            </a:r>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11</a:t>
            </a:fld>
            <a:endParaRPr lang="en-US"/>
          </a:p>
        </p:txBody>
      </p:sp>
    </p:spTree>
    <p:extLst>
      <p:ext uri="{BB962C8B-B14F-4D97-AF65-F5344CB8AC3E}">
        <p14:creationId xmlns:p14="http://schemas.microsoft.com/office/powerpoint/2010/main" val="21479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13</a:t>
            </a:fld>
            <a:endParaRPr lang="en-US"/>
          </a:p>
        </p:txBody>
      </p:sp>
    </p:spTree>
    <p:extLst>
      <p:ext uri="{BB962C8B-B14F-4D97-AF65-F5344CB8AC3E}">
        <p14:creationId xmlns:p14="http://schemas.microsoft.com/office/powerpoint/2010/main" val="319120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And </a:t>
            </a:r>
            <a:r>
              <a:rPr lang="en-US" sz="1200" kern="1200" dirty="0" smtClean="0">
                <a:solidFill>
                  <a:schemeClr val="tx1"/>
                </a:solidFill>
                <a:effectLst/>
                <a:latin typeface="+mn-lt"/>
                <a:ea typeface="+mn-ea"/>
                <a:cs typeface="宋体" charset="0"/>
              </a:rPr>
              <a:t>each path performs like a time and space varying filter, and distorts the multipath component.  </a:t>
            </a:r>
          </a:p>
          <a:p>
            <a:r>
              <a:rPr lang="en-US" sz="1200" kern="1200" dirty="0" smtClean="0">
                <a:solidFill>
                  <a:schemeClr val="tx1"/>
                </a:solidFill>
                <a:effectLst/>
                <a:latin typeface="+mn-lt"/>
                <a:ea typeface="+mn-ea"/>
                <a:cs typeface="宋体" charset="0"/>
              </a:rPr>
              <a:t>The effect of such filter can be called as</a:t>
            </a:r>
            <a:r>
              <a:rPr lang="zh-CN" altLang="en-US" sz="1200" kern="120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component response. In general, </a:t>
            </a:r>
            <a:r>
              <a:rPr lang="en-US" sz="1200" kern="1200" dirty="0" smtClean="0">
                <a:solidFill>
                  <a:schemeClr val="tx1"/>
                </a:solidFill>
                <a:effectLst/>
                <a:latin typeface="+mn-lt"/>
                <a:ea typeface="+mn-ea"/>
                <a:cs typeface="宋体" charset="0"/>
              </a:rPr>
              <a:t>the</a:t>
            </a:r>
            <a:r>
              <a:rPr lang="en-US" sz="1200" kern="1200" baseline="0" dirty="0" smtClean="0">
                <a:solidFill>
                  <a:schemeClr val="tx1"/>
                </a:solidFill>
                <a:effectLst/>
                <a:latin typeface="+mn-lt"/>
                <a:ea typeface="+mn-ea"/>
                <a:cs typeface="宋体" charset="0"/>
              </a:rPr>
              <a:t> component response characterizes</a:t>
            </a:r>
            <a:r>
              <a:rPr lang="en-US" sz="1200" kern="120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the distortion that each path has on the multipath component</a:t>
            </a:r>
            <a:r>
              <a:rPr lang="en-US" sz="1200" kern="1200" dirty="0" smtClean="0">
                <a:solidFill>
                  <a:schemeClr val="tx1"/>
                </a:solidFill>
                <a:effectLst/>
                <a:latin typeface="+mn-lt"/>
                <a:ea typeface="+mn-ea"/>
                <a:cs typeface="宋体" charset="0"/>
              </a:rPr>
              <a:t>.</a:t>
            </a: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14</a:t>
            </a:fld>
            <a:endParaRPr lang="en-US"/>
          </a:p>
        </p:txBody>
      </p:sp>
    </p:spTree>
    <p:extLst>
      <p:ext uri="{BB962C8B-B14F-4D97-AF65-F5344CB8AC3E}">
        <p14:creationId xmlns:p14="http://schemas.microsoft.com/office/powerpoint/2010/main" val="354074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15</a:t>
            </a:fld>
            <a:endParaRPr lang="en-US"/>
          </a:p>
        </p:txBody>
      </p:sp>
    </p:spTree>
    <p:extLst>
      <p:ext uri="{BB962C8B-B14F-4D97-AF65-F5344CB8AC3E}">
        <p14:creationId xmlns:p14="http://schemas.microsoft.com/office/powerpoint/2010/main" val="354074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16</a:t>
            </a:fld>
            <a:endParaRPr lang="en-US"/>
          </a:p>
        </p:txBody>
      </p:sp>
    </p:spTree>
    <p:extLst>
      <p:ext uri="{BB962C8B-B14F-4D97-AF65-F5344CB8AC3E}">
        <p14:creationId xmlns:p14="http://schemas.microsoft.com/office/powerpoint/2010/main" val="35854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17</a:t>
            </a:fld>
            <a:endParaRPr lang="en-US"/>
          </a:p>
        </p:txBody>
      </p:sp>
    </p:spTree>
    <p:extLst>
      <p:ext uri="{BB962C8B-B14F-4D97-AF65-F5344CB8AC3E}">
        <p14:creationId xmlns:p14="http://schemas.microsoft.com/office/powerpoint/2010/main" val="358549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18</a:t>
            </a:fld>
            <a:endParaRPr lang="en-US"/>
          </a:p>
        </p:txBody>
      </p:sp>
    </p:spTree>
    <p:extLst>
      <p:ext uri="{BB962C8B-B14F-4D97-AF65-F5344CB8AC3E}">
        <p14:creationId xmlns:p14="http://schemas.microsoft.com/office/powerpoint/2010/main" val="232638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19</a:t>
            </a:fld>
            <a:endParaRPr lang="en-US"/>
          </a:p>
        </p:txBody>
      </p:sp>
    </p:spTree>
    <p:extLst>
      <p:ext uri="{BB962C8B-B14F-4D97-AF65-F5344CB8AC3E}">
        <p14:creationId xmlns:p14="http://schemas.microsoft.com/office/powerpoint/2010/main" val="2713311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20</a:t>
            </a:fld>
            <a:endParaRPr lang="en-US"/>
          </a:p>
        </p:txBody>
      </p:sp>
    </p:spTree>
    <p:extLst>
      <p:ext uri="{BB962C8B-B14F-4D97-AF65-F5344CB8AC3E}">
        <p14:creationId xmlns:p14="http://schemas.microsoft.com/office/powerpoint/2010/main" val="299461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4DF90CE8-74CB-2A4D-8906-B6CAAF373605}"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21</a:t>
            </a:fld>
            <a:endParaRPr lang="en-US"/>
          </a:p>
        </p:txBody>
      </p:sp>
    </p:spTree>
    <p:extLst>
      <p:ext uri="{BB962C8B-B14F-4D97-AF65-F5344CB8AC3E}">
        <p14:creationId xmlns:p14="http://schemas.microsoft.com/office/powerpoint/2010/main" val="426363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In </a:t>
            </a:r>
            <a:r>
              <a:rPr lang="en-US" sz="1200" kern="1200" dirty="0" smtClean="0">
                <a:solidFill>
                  <a:schemeClr val="tx1"/>
                </a:solidFill>
                <a:effectLst/>
                <a:latin typeface="+mn-lt"/>
                <a:ea typeface="+mn-ea"/>
                <a:cs typeface="宋体" charset="0"/>
              </a:rPr>
              <a:t>general, one key cannot open two doors at the same </a:t>
            </a:r>
            <a:r>
              <a:rPr lang="en-US" sz="1200" kern="1200" dirty="0" smtClean="0">
                <a:solidFill>
                  <a:schemeClr val="tx1"/>
                </a:solidFill>
                <a:effectLst/>
                <a:latin typeface="+mn-lt"/>
                <a:ea typeface="+mn-ea"/>
                <a:cs typeface="宋体" charset="0"/>
              </a:rPr>
              <a:t>time.</a:t>
            </a:r>
            <a:endParaRPr lang="en-US" sz="1200" kern="1200" dirty="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22</a:t>
            </a:fld>
            <a:endParaRPr lang="en-US"/>
          </a:p>
        </p:txBody>
      </p:sp>
    </p:spTree>
    <p:extLst>
      <p:ext uri="{BB962C8B-B14F-4D97-AF65-F5344CB8AC3E}">
        <p14:creationId xmlns:p14="http://schemas.microsoft.com/office/powerpoint/2010/main" val="101530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Thus</a:t>
            </a:r>
            <a:r>
              <a:rPr lang="en-US" sz="1200" kern="1200" dirty="0" smtClean="0">
                <a:solidFill>
                  <a:schemeClr val="tx1"/>
                </a:solidFill>
                <a:effectLst/>
                <a:latin typeface="+mn-lt"/>
                <a:ea typeface="+mn-ea"/>
                <a:cs typeface="宋体" charset="0"/>
              </a:rPr>
              <a:t>, a dramatic change of estimated channel impulse responses at the helper can indicate the potential existence of virtual multipath attacks.</a:t>
            </a:r>
            <a:endParaRPr lang="en-US" sz="1200" kern="1200" dirty="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23</a:t>
            </a:fld>
            <a:endParaRPr lang="en-US"/>
          </a:p>
        </p:txBody>
      </p:sp>
    </p:spTree>
    <p:extLst>
      <p:ext uri="{BB962C8B-B14F-4D97-AF65-F5344CB8AC3E}">
        <p14:creationId xmlns:p14="http://schemas.microsoft.com/office/powerpoint/2010/main" val="248900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宋体" charset="0"/>
              </a:rPr>
              <a:t>Similarly, if the attacker knows the real channel impulse between herself and the receiver’s helper and creates a virtual channel to fool the helper, the channel impulse responses estimated at the receiver side would be inconsistent. </a:t>
            </a: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24</a:t>
            </a:fld>
            <a:endParaRPr lang="en-US"/>
          </a:p>
        </p:txBody>
      </p:sp>
    </p:spTree>
    <p:extLst>
      <p:ext uri="{BB962C8B-B14F-4D97-AF65-F5344CB8AC3E}">
        <p14:creationId xmlns:p14="http://schemas.microsoft.com/office/powerpoint/2010/main" val="2489001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25</a:t>
            </a:fld>
            <a:endParaRPr lang="en-US"/>
          </a:p>
        </p:txBody>
      </p:sp>
    </p:spTree>
    <p:extLst>
      <p:ext uri="{BB962C8B-B14F-4D97-AF65-F5344CB8AC3E}">
        <p14:creationId xmlns:p14="http://schemas.microsoft.com/office/powerpoint/2010/main" val="1328206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26</a:t>
            </a:fld>
            <a:endParaRPr lang="en-US"/>
          </a:p>
        </p:txBody>
      </p:sp>
    </p:spTree>
    <p:extLst>
      <p:ext uri="{BB962C8B-B14F-4D97-AF65-F5344CB8AC3E}">
        <p14:creationId xmlns:p14="http://schemas.microsoft.com/office/powerpoint/2010/main" val="1183405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About the experiment, we performed it outside our lab in USF. </a:t>
            </a:r>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27</a:t>
            </a:fld>
            <a:endParaRPr lang="en-US"/>
          </a:p>
        </p:txBody>
      </p:sp>
    </p:spTree>
    <p:extLst>
      <p:ext uri="{BB962C8B-B14F-4D97-AF65-F5344CB8AC3E}">
        <p14:creationId xmlns:p14="http://schemas.microsoft.com/office/powerpoint/2010/main" val="1146918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宋体" charset="0"/>
              </a:rPr>
              <a:t>The receiver estimated the channel impulse response from the received signals and verifies whether there is a location change by compares a newly estimated channel impulse response with an old one.  For each estimates, we perform 100 trails. </a:t>
            </a: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28</a:t>
            </a:fld>
            <a:endParaRPr lang="en-US"/>
          </a:p>
        </p:txBody>
      </p:sp>
    </p:spTree>
    <p:extLst>
      <p:ext uri="{BB962C8B-B14F-4D97-AF65-F5344CB8AC3E}">
        <p14:creationId xmlns:p14="http://schemas.microsoft.com/office/powerpoint/2010/main" val="1090847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29</a:t>
            </a:fld>
            <a:endParaRPr lang="en-US"/>
          </a:p>
        </p:txBody>
      </p:sp>
    </p:spTree>
    <p:extLst>
      <p:ext uri="{BB962C8B-B14F-4D97-AF65-F5344CB8AC3E}">
        <p14:creationId xmlns:p14="http://schemas.microsoft.com/office/powerpoint/2010/main" val="1807240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30</a:t>
            </a:fld>
            <a:endParaRPr lang="en-US"/>
          </a:p>
        </p:txBody>
      </p:sp>
    </p:spTree>
    <p:extLst>
      <p:ext uri="{BB962C8B-B14F-4D97-AF65-F5344CB8AC3E}">
        <p14:creationId xmlns:p14="http://schemas.microsoft.com/office/powerpoint/2010/main" val="270110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B8C34B8A-7244-1241-B5EA-25958F924A11}"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This </a:t>
            </a:r>
            <a:r>
              <a:rPr lang="en-US" sz="1200" kern="1200" dirty="0" smtClean="0">
                <a:solidFill>
                  <a:schemeClr val="tx1"/>
                </a:solidFill>
                <a:effectLst/>
                <a:latin typeface="+mn-lt"/>
                <a:ea typeface="+mn-ea"/>
                <a:cs typeface="宋体" charset="0"/>
              </a:rPr>
              <a:t>means that </a:t>
            </a:r>
            <a:r>
              <a:rPr lang="en-US" sz="1200" kern="1200" dirty="0" err="1" smtClean="0">
                <a:solidFill>
                  <a:schemeClr val="tx1"/>
                </a:solidFill>
                <a:effectLst/>
                <a:latin typeface="+mn-lt"/>
                <a:ea typeface="+mn-ea"/>
                <a:cs typeface="宋体" charset="0"/>
              </a:rPr>
              <a:t>dreal</a:t>
            </a:r>
            <a:r>
              <a:rPr lang="en-US" sz="1200" kern="1200" dirty="0" smtClean="0">
                <a:solidFill>
                  <a:schemeClr val="tx1"/>
                </a:solidFill>
                <a:effectLst/>
                <a:latin typeface="+mn-lt"/>
                <a:ea typeface="+mn-ea"/>
                <a:cs typeface="宋体" charset="0"/>
              </a:rPr>
              <a:t> is much larger than </a:t>
            </a:r>
            <a:r>
              <a:rPr lang="en-US" sz="1200" kern="1200" dirty="0" err="1" smtClean="0">
                <a:solidFill>
                  <a:schemeClr val="tx1"/>
                </a:solidFill>
                <a:effectLst/>
                <a:latin typeface="+mn-lt"/>
                <a:ea typeface="+mn-ea"/>
                <a:cs typeface="宋体" charset="0"/>
              </a:rPr>
              <a:t>dest</a:t>
            </a:r>
            <a:r>
              <a:rPr lang="en-US" sz="1200" kern="1200" dirty="0" smtClean="0">
                <a:solidFill>
                  <a:schemeClr val="tx1"/>
                </a:solidFill>
                <a:effectLst/>
                <a:latin typeface="+mn-lt"/>
                <a:ea typeface="+mn-ea"/>
                <a:cs typeface="宋体" charset="0"/>
              </a:rPr>
              <a:t> with high </a:t>
            </a:r>
            <a:r>
              <a:rPr lang="en-US" sz="1200" kern="1200" dirty="0" err="1" smtClean="0">
                <a:solidFill>
                  <a:schemeClr val="tx1"/>
                </a:solidFill>
                <a:effectLst/>
                <a:latin typeface="+mn-lt"/>
                <a:ea typeface="+mn-ea"/>
                <a:cs typeface="宋体" charset="0"/>
              </a:rPr>
              <a:t>probalility</a:t>
            </a:r>
            <a:r>
              <a:rPr lang="en-US" sz="1200" kern="1200" dirty="0" smtClean="0">
                <a:solidFill>
                  <a:schemeClr val="tx1"/>
                </a:solidFill>
                <a:effectLst/>
                <a:latin typeface="+mn-lt"/>
                <a:ea typeface="+mn-ea"/>
                <a:cs typeface="宋体" charset="0"/>
              </a:rPr>
              <a:t>, therefore, the attacker can drag the estimated value of channel impulse response far away from its true value and make it very close to her specified one. </a:t>
            </a:r>
          </a:p>
          <a:p>
            <a:r>
              <a:rPr lang="en-US" sz="1200" kern="1200" dirty="0" smtClean="0">
                <a:solidFill>
                  <a:schemeClr val="tx1"/>
                </a:solidFill>
                <a:effectLst/>
                <a:latin typeface="+mn-lt"/>
                <a:ea typeface="+mn-ea"/>
                <a:cs typeface="宋体" charset="0"/>
              </a:rPr>
              <a:t> </a:t>
            </a:r>
          </a:p>
          <a:p>
            <a:r>
              <a:rPr lang="en-US" sz="1200" kern="1200" dirty="0" smtClean="0">
                <a:solidFill>
                  <a:schemeClr val="tx1"/>
                </a:solidFill>
                <a:effectLst/>
                <a:latin typeface="+mn-lt"/>
                <a:ea typeface="+mn-ea"/>
                <a:cs typeface="宋体" charset="0"/>
              </a:rPr>
              <a:t>With a carefully selected threshold, virtual multipath attacks make the location distinction false alarm rate to be very high. For example, if the threshold is 0.5, when the attack is launched, the receiver will think the transmitter moves because all the differences of the attack and the reference channel exceeds the threshold of 0.5. However, the estimated channel and the real channel are actually measured at the same location. Thus the false alarm rate is raised to 100% under the virtual multipath attack. </a:t>
            </a: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31</a:t>
            </a:fld>
            <a:endParaRPr lang="en-US"/>
          </a:p>
        </p:txBody>
      </p:sp>
    </p:spTree>
    <p:extLst>
      <p:ext uri="{BB962C8B-B14F-4D97-AF65-F5344CB8AC3E}">
        <p14:creationId xmlns:p14="http://schemas.microsoft.com/office/powerpoint/2010/main" val="1342102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宋体" charset="0"/>
              </a:rPr>
              <a:t>Two </a:t>
            </a:r>
            <a:r>
              <a:rPr lang="en-US" sz="1200" kern="1200" dirty="0" smtClean="0">
                <a:solidFill>
                  <a:schemeClr val="tx1"/>
                </a:solidFill>
                <a:effectLst/>
                <a:latin typeface="+mn-lt"/>
                <a:ea typeface="+mn-ea"/>
                <a:cs typeface="宋体" charset="0"/>
              </a:rPr>
              <a:t>training sequences are used for estimating the channel impulse responses</a:t>
            </a:r>
            <a:r>
              <a:rPr lang="en-US" sz="1200" kern="1200" dirty="0" smtClean="0">
                <a:solidFill>
                  <a:schemeClr val="tx1"/>
                </a:solidFill>
                <a:effectLst/>
                <a:latin typeface="+mn-lt"/>
                <a:ea typeface="+mn-ea"/>
                <a:cs typeface="宋体" charset="0"/>
              </a:rPr>
              <a:t>.</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宋体" charset="0"/>
              </a:rPr>
              <a:t>Then, we first show the feasibility of our defense method and then evaluate the performance. </a:t>
            </a: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32</a:t>
            </a:fld>
            <a:endParaRPr lang="en-US"/>
          </a:p>
        </p:txBody>
      </p:sp>
    </p:spTree>
    <p:extLst>
      <p:ext uri="{BB962C8B-B14F-4D97-AF65-F5344CB8AC3E}">
        <p14:creationId xmlns:p14="http://schemas.microsoft.com/office/powerpoint/2010/main" val="109084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The attacker launches the virtual multipath attack. Both the receiver and the helper do the channel estimation from two successive transmissions and then calculate the Euclidean distance between two estimates. </a:t>
            </a:r>
            <a:endParaRPr lang="en-US" sz="1200" kern="1200" dirty="0" smtClean="0">
              <a:solidFill>
                <a:schemeClr val="tx1"/>
              </a:solidFill>
              <a:effectLst/>
              <a:latin typeface="+mn-lt"/>
              <a:ea typeface="+mn-ea"/>
              <a:cs typeface="宋体" charset="0"/>
            </a:endParaRPr>
          </a:p>
          <a:p>
            <a:r>
              <a:rPr lang="en-US" sz="1200" kern="1200" dirty="0" smtClean="0">
                <a:solidFill>
                  <a:schemeClr val="tx1"/>
                </a:solidFill>
                <a:effectLst/>
                <a:latin typeface="+mn-lt"/>
                <a:ea typeface="+mn-ea"/>
                <a:cs typeface="宋体" charset="0"/>
              </a:rPr>
              <a:t> </a:t>
            </a:r>
          </a:p>
          <a:p>
            <a:r>
              <a:rPr lang="en-US" sz="1200" kern="1200" dirty="0" smtClean="0">
                <a:solidFill>
                  <a:schemeClr val="tx1"/>
                </a:solidFill>
                <a:effectLst/>
                <a:latin typeface="+mn-lt"/>
                <a:ea typeface="+mn-ea"/>
                <a:cs typeface="宋体" charset="0"/>
              </a:rPr>
              <a:t>There two figures show the channel impulse responses estimated using training sequences x1 and x2 at the receiver and the helper. </a:t>
            </a:r>
          </a:p>
          <a:p>
            <a:r>
              <a:rPr lang="en-US" sz="1200" kern="1200" dirty="0" smtClean="0">
                <a:solidFill>
                  <a:schemeClr val="tx1"/>
                </a:solidFill>
                <a:effectLst/>
                <a:latin typeface="+mn-lt"/>
                <a:ea typeface="+mn-ea"/>
                <a:cs typeface="宋体" charset="0"/>
              </a:rPr>
              <a:t> </a:t>
            </a:r>
          </a:p>
          <a:p>
            <a:r>
              <a:rPr lang="en-US" sz="1200" kern="1200" dirty="0" smtClean="0">
                <a:solidFill>
                  <a:schemeClr val="tx1"/>
                </a:solidFill>
                <a:effectLst/>
                <a:latin typeface="+mn-lt"/>
                <a:ea typeface="+mn-ea"/>
                <a:cs typeface="宋体" charset="0"/>
              </a:rPr>
              <a:t>We can see that the distance at the receiver is very small so that it can not detect the virtual multipath attack by itself. However, at the helper, the distance </a:t>
            </a:r>
            <a:r>
              <a:rPr lang="en-US" sz="1200" kern="1200" dirty="0" err="1" smtClean="0">
                <a:solidFill>
                  <a:schemeClr val="tx1"/>
                </a:solidFill>
                <a:effectLst/>
                <a:latin typeface="+mn-lt"/>
                <a:ea typeface="+mn-ea"/>
                <a:cs typeface="宋体" charset="0"/>
              </a:rPr>
              <a:t>dhelper</a:t>
            </a:r>
            <a:r>
              <a:rPr lang="en-US" sz="1200" kern="1200" dirty="0" smtClean="0">
                <a:solidFill>
                  <a:schemeClr val="tx1"/>
                </a:solidFill>
                <a:effectLst/>
                <a:latin typeface="+mn-lt"/>
                <a:ea typeface="+mn-ea"/>
                <a:cs typeface="宋体" charset="0"/>
              </a:rPr>
              <a:t> is much larger so that the helper can effectively help to detect the attack.  </a:t>
            </a:r>
            <a:endParaRPr lang="en-US" sz="1200" kern="1200" dirty="0">
              <a:solidFill>
                <a:schemeClr val="tx1"/>
              </a:solidFill>
              <a:effectLst/>
              <a:latin typeface="+mn-lt"/>
              <a:ea typeface="+mn-ea"/>
              <a:cs typeface="宋体" charset="0"/>
            </a:endParaRP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33</a:t>
            </a:fld>
            <a:endParaRPr lang="en-US"/>
          </a:p>
        </p:txBody>
      </p:sp>
    </p:spTree>
    <p:extLst>
      <p:ext uri="{BB962C8B-B14F-4D97-AF65-F5344CB8AC3E}">
        <p14:creationId xmlns:p14="http://schemas.microsoft.com/office/powerpoint/2010/main" val="1987372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宋体" charset="0"/>
              </a:rPr>
              <a:t>In</a:t>
            </a:r>
            <a:r>
              <a:rPr lang="en-US" sz="1200" kern="1200" baseline="0" dirty="0" smtClean="0">
                <a:solidFill>
                  <a:schemeClr val="tx1"/>
                </a:solidFill>
                <a:effectLst/>
                <a:latin typeface="+mn-lt"/>
                <a:ea typeface="+mn-ea"/>
                <a:cs typeface="宋体" charset="0"/>
              </a:rPr>
              <a:t> </a:t>
            </a:r>
            <a:r>
              <a:rPr lang="en-US" sz="1200" kern="1200" dirty="0" smtClean="0">
                <a:solidFill>
                  <a:schemeClr val="tx1"/>
                </a:solidFill>
                <a:effectLst/>
                <a:latin typeface="+mn-lt"/>
                <a:ea typeface="+mn-ea"/>
                <a:cs typeface="宋体" charset="0"/>
              </a:rPr>
              <a:t>terms </a:t>
            </a:r>
            <a:r>
              <a:rPr lang="en-US" sz="1200" kern="1200" dirty="0" smtClean="0">
                <a:solidFill>
                  <a:schemeClr val="tx1"/>
                </a:solidFill>
                <a:effectLst/>
                <a:latin typeface="+mn-lt"/>
                <a:ea typeface="+mn-ea"/>
                <a:cs typeface="宋体" charset="0"/>
              </a:rPr>
              <a:t>of detection and false positive </a:t>
            </a:r>
            <a:r>
              <a:rPr lang="en-US" sz="1200" kern="1200" dirty="0" smtClean="0">
                <a:solidFill>
                  <a:schemeClr val="tx1"/>
                </a:solidFill>
                <a:effectLst/>
                <a:latin typeface="+mn-lt"/>
                <a:ea typeface="+mn-ea"/>
                <a:cs typeface="宋体" charset="0"/>
              </a:rPr>
              <a:t>rates,</a:t>
            </a:r>
            <a:endParaRPr lang="en-US" sz="1200" kern="1200" dirty="0" smtClean="0">
              <a:solidFill>
                <a:schemeClr val="tx1"/>
              </a:solidFill>
              <a:effectLst/>
              <a:latin typeface="+mn-lt"/>
              <a:ea typeface="+mn-ea"/>
              <a:cs typeface="宋体" charset="0"/>
            </a:endParaRPr>
          </a:p>
          <a:p>
            <a:r>
              <a:rPr lang="en-US" sz="1200" kern="1200" dirty="0" smtClean="0">
                <a:solidFill>
                  <a:schemeClr val="tx1"/>
                </a:solidFill>
                <a:effectLst/>
                <a:latin typeface="+mn-lt"/>
                <a:ea typeface="+mn-ea"/>
                <a:cs typeface="宋体" charset="0"/>
              </a:rPr>
              <a:t> </a:t>
            </a:r>
          </a:p>
          <a:p>
            <a:r>
              <a:rPr lang="en-US" sz="1200" kern="1200" dirty="0" smtClean="0">
                <a:solidFill>
                  <a:schemeClr val="tx1"/>
                </a:solidFill>
                <a:effectLst/>
                <a:latin typeface="+mn-lt"/>
                <a:ea typeface="+mn-ea"/>
                <a:cs typeface="宋体" charset="0"/>
              </a:rPr>
              <a:t>The helper may use a threshold to enforce the location. If the d helper is larger than the threshold, the attack is assumed.</a:t>
            </a:r>
          </a:p>
          <a:p>
            <a:r>
              <a:rPr lang="en-US" sz="1200" kern="1200" dirty="0" smtClean="0">
                <a:solidFill>
                  <a:schemeClr val="tx1"/>
                </a:solidFill>
                <a:effectLst/>
                <a:latin typeface="+mn-lt"/>
                <a:ea typeface="+mn-ea"/>
                <a:cs typeface="宋体" charset="0"/>
              </a:rPr>
              <a:t> </a:t>
            </a:r>
          </a:p>
          <a:p>
            <a:r>
              <a:rPr lang="en-US" sz="1200" kern="1200" dirty="0" smtClean="0">
                <a:solidFill>
                  <a:schemeClr val="tx1"/>
                </a:solidFill>
                <a:effectLst/>
                <a:latin typeface="+mn-lt"/>
                <a:ea typeface="+mn-ea"/>
                <a:cs typeface="宋体" charset="0"/>
              </a:rPr>
              <a:t>The detection rate is the probability that  </a:t>
            </a:r>
            <a:r>
              <a:rPr lang="en-US" sz="1200" kern="1200" dirty="0" err="1" smtClean="0">
                <a:solidFill>
                  <a:schemeClr val="tx1"/>
                </a:solidFill>
                <a:effectLst/>
                <a:latin typeface="+mn-lt"/>
                <a:ea typeface="+mn-ea"/>
                <a:cs typeface="宋体" charset="0"/>
              </a:rPr>
              <a:t>dhelper</a:t>
            </a:r>
            <a:r>
              <a:rPr lang="en-US" sz="1200" kern="1200" dirty="0" smtClean="0">
                <a:solidFill>
                  <a:schemeClr val="tx1"/>
                </a:solidFill>
                <a:effectLst/>
                <a:latin typeface="+mn-lt"/>
                <a:ea typeface="+mn-ea"/>
                <a:cs typeface="宋体" charset="0"/>
              </a:rPr>
              <a:t> is larger than the threshold when there is indeed an attack. </a:t>
            </a:r>
          </a:p>
          <a:p>
            <a:r>
              <a:rPr lang="en-US" sz="1200" kern="1200" dirty="0" smtClean="0">
                <a:solidFill>
                  <a:schemeClr val="tx1"/>
                </a:solidFill>
                <a:effectLst/>
                <a:latin typeface="+mn-lt"/>
                <a:ea typeface="+mn-ea"/>
                <a:cs typeface="宋体" charset="0"/>
              </a:rPr>
              <a:t>The false positive rate is the probability that  </a:t>
            </a:r>
            <a:r>
              <a:rPr lang="en-US" sz="1200" kern="1200" dirty="0" err="1" smtClean="0">
                <a:solidFill>
                  <a:schemeClr val="tx1"/>
                </a:solidFill>
                <a:effectLst/>
                <a:latin typeface="+mn-lt"/>
                <a:ea typeface="+mn-ea"/>
                <a:cs typeface="宋体" charset="0"/>
              </a:rPr>
              <a:t>dhelper</a:t>
            </a:r>
            <a:r>
              <a:rPr lang="en-US" sz="1200" kern="1200" dirty="0" smtClean="0">
                <a:solidFill>
                  <a:schemeClr val="tx1"/>
                </a:solidFill>
                <a:effectLst/>
                <a:latin typeface="+mn-lt"/>
                <a:ea typeface="+mn-ea"/>
                <a:cs typeface="宋体" charset="0"/>
              </a:rPr>
              <a:t> is larger than the threshold when there is no attack. </a:t>
            </a:r>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34</a:t>
            </a:fld>
            <a:endParaRPr lang="en-US"/>
          </a:p>
        </p:txBody>
      </p:sp>
    </p:spTree>
    <p:extLst>
      <p:ext uri="{BB962C8B-B14F-4D97-AF65-F5344CB8AC3E}">
        <p14:creationId xmlns:p14="http://schemas.microsoft.com/office/powerpoint/2010/main" val="589427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35</a:t>
            </a:fld>
            <a:endParaRPr lang="en-US"/>
          </a:p>
        </p:txBody>
      </p:sp>
    </p:spTree>
    <p:extLst>
      <p:ext uri="{BB962C8B-B14F-4D97-AF65-F5344CB8AC3E}">
        <p14:creationId xmlns:p14="http://schemas.microsoft.com/office/powerpoint/2010/main" val="1652861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36</a:t>
            </a:fld>
            <a:endParaRPr lang="en-US"/>
          </a:p>
        </p:txBody>
      </p:sp>
    </p:spTree>
    <p:extLst>
      <p:ext uri="{BB962C8B-B14F-4D97-AF65-F5344CB8AC3E}">
        <p14:creationId xmlns:p14="http://schemas.microsoft.com/office/powerpoint/2010/main" val="68502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宋体"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B8C34B8A-7244-1241-B5EA-25958F924A1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宋体"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8B3BC936-D89B-B349-B97E-502DD60085E4}"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宋体"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E8B5C9DC-64F5-5E4F-90B7-F6C77D735A5A}"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9388E4-FFFB-2F45-843F-B7352ECB0ADE}" type="slidenum">
              <a:rPr lang="en-US" smtClean="0"/>
              <a:pPr>
                <a:defRPr/>
              </a:pPr>
              <a:t>7</a:t>
            </a:fld>
            <a:endParaRPr lang="en-US"/>
          </a:p>
        </p:txBody>
      </p:sp>
    </p:spTree>
    <p:extLst>
      <p:ext uri="{BB962C8B-B14F-4D97-AF65-F5344CB8AC3E}">
        <p14:creationId xmlns:p14="http://schemas.microsoft.com/office/powerpoint/2010/main" val="189189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宋体"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5FA2B08F-F438-8941-A42D-23C1658B35C7}"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a typeface="宋体"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fld id="{5FA2B08F-F438-8941-A42D-23C1658B35C7}"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3759F22-C29D-1B44-A254-BEE9CB6349C4}" type="datetime1">
              <a:rPr lang="en-US" altLang="zh-CN" smtClean="0"/>
              <a:t>9/6/14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84362F-E64F-374F-B092-C3AA254FCE34}" type="slidenum">
              <a:rPr lang="zh-CN" altLang="en-US"/>
              <a:pPr>
                <a:defRPr/>
              </a:pPr>
              <a:t>‹#›</a:t>
            </a:fld>
            <a:endParaRPr lang="zh-CN" altLang="en-US"/>
          </a:p>
        </p:txBody>
      </p:sp>
    </p:spTree>
    <p:extLst>
      <p:ext uri="{BB962C8B-B14F-4D97-AF65-F5344CB8AC3E}">
        <p14:creationId xmlns:p14="http://schemas.microsoft.com/office/powerpoint/2010/main" val="39610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79D5C81-6433-124F-B7F2-7AB82D8ECBBA}" type="datetime1">
              <a:rPr lang="en-US" altLang="zh-CN" smtClean="0"/>
              <a:t>9/6/14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B8C10F-889E-A348-8118-C433B609A8A0}" type="slidenum">
              <a:rPr lang="zh-CN" altLang="en-US"/>
              <a:pPr>
                <a:defRPr/>
              </a:pPr>
              <a:t>‹#›</a:t>
            </a:fld>
            <a:endParaRPr lang="zh-CN" altLang="en-US"/>
          </a:p>
        </p:txBody>
      </p:sp>
    </p:spTree>
    <p:extLst>
      <p:ext uri="{BB962C8B-B14F-4D97-AF65-F5344CB8AC3E}">
        <p14:creationId xmlns:p14="http://schemas.microsoft.com/office/powerpoint/2010/main" val="24306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229D88-956A-8B4A-AFEF-827B95E5E253}" type="datetime1">
              <a:rPr lang="en-US" altLang="zh-CN" smtClean="0"/>
              <a:t>9/6/14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26A2198-D3D9-2948-A24F-3B26EFDB17DF}" type="slidenum">
              <a:rPr lang="zh-CN" altLang="en-US"/>
              <a:pPr>
                <a:defRPr/>
              </a:pPr>
              <a:t>‹#›</a:t>
            </a:fld>
            <a:endParaRPr lang="zh-CN" altLang="en-US"/>
          </a:p>
        </p:txBody>
      </p:sp>
    </p:spTree>
    <p:extLst>
      <p:ext uri="{BB962C8B-B14F-4D97-AF65-F5344CB8AC3E}">
        <p14:creationId xmlns:p14="http://schemas.microsoft.com/office/powerpoint/2010/main" val="64114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9ED9D61-DD27-C240-9E2F-C0348CB38635}" type="datetime1">
              <a:rPr lang="en-US" altLang="zh-CN" smtClean="0"/>
              <a:t>9/6/14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8BACC8-4D01-9C41-9536-039EEDC97192}" type="slidenum">
              <a:rPr lang="zh-CN" altLang="en-US"/>
              <a:pPr>
                <a:defRPr/>
              </a:pPr>
              <a:t>‹#›</a:t>
            </a:fld>
            <a:endParaRPr lang="zh-CN" altLang="en-US"/>
          </a:p>
        </p:txBody>
      </p:sp>
    </p:spTree>
    <p:extLst>
      <p:ext uri="{BB962C8B-B14F-4D97-AF65-F5344CB8AC3E}">
        <p14:creationId xmlns:p14="http://schemas.microsoft.com/office/powerpoint/2010/main" val="104745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8EA3CDA-4106-3748-BFF8-306FDC32EDA5}" type="datetime1">
              <a:rPr lang="en-US" altLang="zh-CN" smtClean="0"/>
              <a:t>9/6/14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68EA066-C69C-754E-BFE1-9034B41EA106}" type="slidenum">
              <a:rPr lang="zh-CN" altLang="en-US"/>
              <a:pPr>
                <a:defRPr/>
              </a:pPr>
              <a:t>‹#›</a:t>
            </a:fld>
            <a:endParaRPr lang="zh-CN" altLang="en-US"/>
          </a:p>
        </p:txBody>
      </p:sp>
    </p:spTree>
    <p:extLst>
      <p:ext uri="{BB962C8B-B14F-4D97-AF65-F5344CB8AC3E}">
        <p14:creationId xmlns:p14="http://schemas.microsoft.com/office/powerpoint/2010/main" val="370563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19E940D-8DFA-A84C-B86C-BFCDF5A77D2B}" type="datetime1">
              <a:rPr lang="en-US" altLang="zh-CN" smtClean="0"/>
              <a:t>9/6/14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E9C8794-9479-364D-8C50-DB530EA235C9}" type="slidenum">
              <a:rPr lang="zh-CN" altLang="en-US"/>
              <a:pPr>
                <a:defRPr/>
              </a:pPr>
              <a:t>‹#›</a:t>
            </a:fld>
            <a:endParaRPr lang="zh-CN" altLang="en-US"/>
          </a:p>
        </p:txBody>
      </p:sp>
    </p:spTree>
    <p:extLst>
      <p:ext uri="{BB962C8B-B14F-4D97-AF65-F5344CB8AC3E}">
        <p14:creationId xmlns:p14="http://schemas.microsoft.com/office/powerpoint/2010/main" val="326348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7C7272C-13EB-9C4C-937E-4DFBA5E0237B}" type="datetime1">
              <a:rPr lang="en-US" altLang="zh-CN" smtClean="0"/>
              <a:t>9/6/14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9EE8A42-B6A6-FB45-BF51-670F89468E74}" type="slidenum">
              <a:rPr lang="zh-CN" altLang="en-US"/>
              <a:pPr>
                <a:defRPr/>
              </a:pPr>
              <a:t>‹#›</a:t>
            </a:fld>
            <a:endParaRPr lang="zh-CN" altLang="en-US"/>
          </a:p>
        </p:txBody>
      </p:sp>
    </p:spTree>
    <p:extLst>
      <p:ext uri="{BB962C8B-B14F-4D97-AF65-F5344CB8AC3E}">
        <p14:creationId xmlns:p14="http://schemas.microsoft.com/office/powerpoint/2010/main" val="23293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27BEDCE-E3B0-F947-B5FE-5D3E75AFA800}" type="datetime1">
              <a:rPr lang="en-US" altLang="zh-CN" smtClean="0"/>
              <a:t>9/6/14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83E8B3E-E864-3A40-9040-41EEF95410E3}" type="slidenum">
              <a:rPr lang="zh-CN" altLang="en-US"/>
              <a:pPr>
                <a:defRPr/>
              </a:pPr>
              <a:t>‹#›</a:t>
            </a:fld>
            <a:endParaRPr lang="zh-CN" altLang="en-US"/>
          </a:p>
        </p:txBody>
      </p:sp>
    </p:spTree>
    <p:extLst>
      <p:ext uri="{BB962C8B-B14F-4D97-AF65-F5344CB8AC3E}">
        <p14:creationId xmlns:p14="http://schemas.microsoft.com/office/powerpoint/2010/main" val="23925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89F247B-D333-2640-A129-98C73016F2A1}" type="datetime1">
              <a:rPr lang="en-US" altLang="zh-CN" smtClean="0"/>
              <a:t>9/6/14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977F9C6-247A-B64F-8CF8-E5DADF6A4303}" type="slidenum">
              <a:rPr lang="zh-CN" altLang="en-US"/>
              <a:pPr>
                <a:defRPr/>
              </a:pPr>
              <a:t>‹#›</a:t>
            </a:fld>
            <a:endParaRPr lang="zh-CN" altLang="en-US"/>
          </a:p>
        </p:txBody>
      </p:sp>
    </p:spTree>
    <p:extLst>
      <p:ext uri="{BB962C8B-B14F-4D97-AF65-F5344CB8AC3E}">
        <p14:creationId xmlns:p14="http://schemas.microsoft.com/office/powerpoint/2010/main" val="103090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22D4FE6-C5D1-E34C-8B27-109B6015B270}" type="datetime1">
              <a:rPr lang="en-US" altLang="zh-CN" smtClean="0"/>
              <a:t>9/6/14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D121087-F988-1549-9BA7-5DFD8C50A2E0}" type="slidenum">
              <a:rPr lang="zh-CN" altLang="en-US"/>
              <a:pPr>
                <a:defRPr/>
              </a:pPr>
              <a:t>‹#›</a:t>
            </a:fld>
            <a:endParaRPr lang="zh-CN" altLang="en-US"/>
          </a:p>
        </p:txBody>
      </p:sp>
    </p:spTree>
    <p:extLst>
      <p:ext uri="{BB962C8B-B14F-4D97-AF65-F5344CB8AC3E}">
        <p14:creationId xmlns:p14="http://schemas.microsoft.com/office/powerpoint/2010/main" val="13850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69D90DE-99F3-B44D-A772-639E23DB014D}" type="datetime1">
              <a:rPr lang="en-US" altLang="zh-CN" smtClean="0"/>
              <a:t>9/6/14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E0FF4B-76AA-4849-B718-FCE149300902}" type="slidenum">
              <a:rPr lang="zh-CN" altLang="en-US"/>
              <a:pPr>
                <a:defRPr/>
              </a:pPr>
              <a:t>‹#›</a:t>
            </a:fld>
            <a:endParaRPr lang="zh-CN" altLang="en-US"/>
          </a:p>
        </p:txBody>
      </p:sp>
    </p:spTree>
    <p:extLst>
      <p:ext uri="{BB962C8B-B14F-4D97-AF65-F5344CB8AC3E}">
        <p14:creationId xmlns:p14="http://schemas.microsoft.com/office/powerpoint/2010/main" val="13186220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AA2335E3-4F75-7042-81E2-91A3BBFFE634}" type="datetime1">
              <a:rPr lang="en-US" altLang="zh-CN" smtClean="0"/>
              <a:t>9/6/14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48E9C969-E18B-BA47-B1C2-9FF1AF1F8C1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SimSun" panose="02010600030101010101" pitchFamily="2" charset="-122"/>
          <a:cs typeface="SimSun"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SimSun" panose="02010600030101010101" pitchFamily="2" charset="-122"/>
          <a:cs typeface="SimSun"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SimSun" panose="02010600030101010101" pitchFamily="2" charset="-122"/>
          <a:cs typeface="SimSun"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SimSun" panose="02010600030101010101" pitchFamily="2" charset="-122"/>
          <a:cs typeface="SimSun"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SimSun" panose="02010600030101010101" pitchFamily="2" charset="-122"/>
          <a:cs typeface="SimSu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emf"/><Relationship Id="rId8" Type="http://schemas.openxmlformats.org/officeDocument/2006/relationships/oleObject" Target="../embeddings/oleObject3.bin"/><Relationship Id="rId9"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10.emf"/><Relationship Id="rId6" Type="http://schemas.openxmlformats.org/officeDocument/2006/relationships/oleObject" Target="../embeddings/oleObject5.bin"/><Relationship Id="rId7" Type="http://schemas.openxmlformats.org/officeDocument/2006/relationships/image" Target="../media/image11.emf"/><Relationship Id="rId8" Type="http://schemas.openxmlformats.org/officeDocument/2006/relationships/oleObject" Target="../embeddings/oleObject6.bin"/><Relationship Id="rId9"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1" Type="http://schemas.openxmlformats.org/officeDocument/2006/relationships/image" Target="../media/image15.wmf"/><Relationship Id="rId12" Type="http://schemas.openxmlformats.org/officeDocument/2006/relationships/oleObject" Target="../embeddings/oleObject10.bin"/><Relationship Id="rId13" Type="http://schemas.openxmlformats.org/officeDocument/2006/relationships/image" Target="../media/image16.emf"/><Relationship Id="rId14" Type="http://schemas.openxmlformats.org/officeDocument/2006/relationships/oleObject" Target="../embeddings/oleObject11.bin"/><Relationship Id="rId15"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13.emf"/><Relationship Id="rId6" Type="http://schemas.openxmlformats.org/officeDocument/2006/relationships/oleObject" Target="../embeddings/oleObject8.bin"/><Relationship Id="rId7" Type="http://schemas.openxmlformats.org/officeDocument/2006/relationships/image" Target="../media/image14.emf"/><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1.png"/><Relationship Id="rId5" Type="http://schemas.openxmlformats.org/officeDocument/2006/relationships/oleObject" Target="../embeddings/oleObject12.bin"/><Relationship Id="rId6" Type="http://schemas.openxmlformats.org/officeDocument/2006/relationships/image" Target="../media/image13.emf"/><Relationship Id="rId7" Type="http://schemas.openxmlformats.org/officeDocument/2006/relationships/oleObject" Target="../embeddings/oleObject13.bin"/><Relationship Id="rId8" Type="http://schemas.openxmlformats.org/officeDocument/2006/relationships/image" Target="../media/image20.emf"/><Relationship Id="rId9"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7.emf"/><Relationship Id="rId13" Type="http://schemas.openxmlformats.org/officeDocument/2006/relationships/oleObject" Target="../embeddings/oleObject18.bin"/><Relationship Id="rId14"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notesSlide" Target="../notesSlides/notesSlide19.xml"/><Relationship Id="rId4" Type="http://schemas.openxmlformats.org/officeDocument/2006/relationships/image" Target="../media/image29.emf"/><Relationship Id="rId5" Type="http://schemas.openxmlformats.org/officeDocument/2006/relationships/oleObject" Target="../embeddings/oleObject14.bin"/><Relationship Id="rId6" Type="http://schemas.openxmlformats.org/officeDocument/2006/relationships/image" Target="../media/image24.emf"/><Relationship Id="rId7" Type="http://schemas.openxmlformats.org/officeDocument/2006/relationships/oleObject" Target="../embeddings/oleObject15.bin"/><Relationship Id="rId8" Type="http://schemas.openxmlformats.org/officeDocument/2006/relationships/image" Target="../media/image25.wmf"/><Relationship Id="rId9" Type="http://schemas.openxmlformats.org/officeDocument/2006/relationships/oleObject" Target="../embeddings/oleObject16.bin"/><Relationship Id="rId10" Type="http://schemas.openxmlformats.org/officeDocument/2006/relationships/image" Target="../media/image26.emf"/></Relationships>
</file>

<file path=ppt/slides/_rels/slide2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oleObject" Target="../embeddings/oleObject23.bin"/><Relationship Id="rId13" Type="http://schemas.openxmlformats.org/officeDocument/2006/relationships/image" Target="../media/image34.emf"/><Relationship Id="rId14" Type="http://schemas.openxmlformats.org/officeDocument/2006/relationships/oleObject" Target="../embeddings/oleObject24.bin"/><Relationship Id="rId15"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notesSlide" Target="../notesSlides/notesSlide20.xml"/><Relationship Id="rId4" Type="http://schemas.openxmlformats.org/officeDocument/2006/relationships/oleObject" Target="../embeddings/oleObject19.bin"/><Relationship Id="rId5" Type="http://schemas.openxmlformats.org/officeDocument/2006/relationships/image" Target="../media/image30.emf"/><Relationship Id="rId6" Type="http://schemas.openxmlformats.org/officeDocument/2006/relationships/oleObject" Target="../embeddings/oleObject20.bin"/><Relationship Id="rId7" Type="http://schemas.openxmlformats.org/officeDocument/2006/relationships/image" Target="../media/image31.emf"/><Relationship Id="rId8" Type="http://schemas.openxmlformats.org/officeDocument/2006/relationships/oleObject" Target="../embeddings/oleObject21.bin"/><Relationship Id="rId9" Type="http://schemas.openxmlformats.org/officeDocument/2006/relationships/image" Target="../media/image32.emf"/><Relationship Id="rId10"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6.jpeg"/><Relationship Id="rId5" Type="http://schemas.openxmlformats.org/officeDocument/2006/relationships/image" Target="../media/image39.emf"/><Relationship Id="rId6" Type="http://schemas.openxmlformats.org/officeDocument/2006/relationships/image" Target="../media/image38.png"/><Relationship Id="rId7" Type="http://schemas.openxmlformats.org/officeDocument/2006/relationships/image" Target="../media/image37.jpeg"/><Relationship Id="rId8" Type="http://schemas.openxmlformats.org/officeDocument/2006/relationships/oleObject" Target="../embeddings/oleObject25.bin"/><Relationship Id="rId9" Type="http://schemas.openxmlformats.org/officeDocument/2006/relationships/image" Target="../media/image40.emf"/><Relationship Id="rId10" Type="http://schemas.openxmlformats.org/officeDocument/2006/relationships/oleObject" Target="../embeddings/oleObject26.bin"/><Relationship Id="rId11" Type="http://schemas.openxmlformats.org/officeDocument/2006/relationships/image" Target="../media/image41.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oleObject" Target="../embeddings/oleObject31.bin"/><Relationship Id="rId13" Type="http://schemas.openxmlformats.org/officeDocument/2006/relationships/image" Target="../media/image46.emf"/><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notesSlide" Target="../notesSlides/notesSlide24.xml"/><Relationship Id="rId4" Type="http://schemas.openxmlformats.org/officeDocument/2006/relationships/oleObject" Target="../embeddings/oleObject27.bin"/><Relationship Id="rId5" Type="http://schemas.openxmlformats.org/officeDocument/2006/relationships/image" Target="../media/image42.emf"/><Relationship Id="rId6" Type="http://schemas.openxmlformats.org/officeDocument/2006/relationships/oleObject" Target="../embeddings/oleObject28.bin"/><Relationship Id="rId7" Type="http://schemas.openxmlformats.org/officeDocument/2006/relationships/image" Target="../media/image43.emf"/><Relationship Id="rId8" Type="http://schemas.openxmlformats.org/officeDocument/2006/relationships/oleObject" Target="../embeddings/oleObject29.bin"/><Relationship Id="rId9" Type="http://schemas.openxmlformats.org/officeDocument/2006/relationships/image" Target="../media/image44.emf"/><Relationship Id="rId10"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49.emf"/><Relationship Id="rId5" Type="http://schemas.openxmlformats.org/officeDocument/2006/relationships/oleObject" Target="../embeddings/oleObject32.bin"/><Relationship Id="rId6" Type="http://schemas.openxmlformats.org/officeDocument/2006/relationships/image" Target="../media/image47.emf"/><Relationship Id="rId7" Type="http://schemas.openxmlformats.org/officeDocument/2006/relationships/image" Target="../media/image37.jpeg"/><Relationship Id="rId8" Type="http://schemas.openxmlformats.org/officeDocument/2006/relationships/oleObject" Target="../embeddings/oleObject33.bin"/><Relationship Id="rId9" Type="http://schemas.openxmlformats.org/officeDocument/2006/relationships/image" Target="../media/image48.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3.emf"/><Relationship Id="rId5" Type="http://schemas.openxmlformats.org/officeDocument/2006/relationships/oleObject" Target="../embeddings/oleObject34.bin"/><Relationship Id="rId6" Type="http://schemas.openxmlformats.org/officeDocument/2006/relationships/image" Target="../media/image51.emf"/><Relationship Id="rId7" Type="http://schemas.openxmlformats.org/officeDocument/2006/relationships/oleObject" Target="../embeddings/oleObject35.bin"/><Relationship Id="rId8" Type="http://schemas.openxmlformats.org/officeDocument/2006/relationships/image" Target="../media/image52.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5.emf"/><Relationship Id="rId5" Type="http://schemas.openxmlformats.org/officeDocument/2006/relationships/oleObject" Target="../embeddings/oleObject36.bin"/><Relationship Id="rId6" Type="http://schemas.openxmlformats.org/officeDocument/2006/relationships/image" Target="../media/image54.emf"/><Relationship Id="rId7" Type="http://schemas.openxmlformats.org/officeDocument/2006/relationships/hyperlink" Target="http://span.ece.utah.edu/pmwiki/pmwiki.php?n=Main.MeasuredCIRDataSet" TargetMode="External"/><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58.emf"/><Relationship Id="rId5" Type="http://schemas.openxmlformats.org/officeDocument/2006/relationships/oleObject" Target="../embeddings/oleObject37.bin"/><Relationship Id="rId6" Type="http://schemas.openxmlformats.org/officeDocument/2006/relationships/image" Target="../media/image56.emf"/><Relationship Id="rId7" Type="http://schemas.openxmlformats.org/officeDocument/2006/relationships/oleObject" Target="../embeddings/oleObject38.bin"/><Relationship Id="rId8" Type="http://schemas.openxmlformats.org/officeDocument/2006/relationships/image" Target="../media/image57.e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oleObject" Target="../embeddings/oleObject39.bin"/><Relationship Id="rId7" Type="http://schemas.openxmlformats.org/officeDocument/2006/relationships/image" Target="../media/image59.emf"/><Relationship Id="rId8" Type="http://schemas.openxmlformats.org/officeDocument/2006/relationships/oleObject" Target="../embeddings/oleObject40.bin"/><Relationship Id="rId9" Type="http://schemas.openxmlformats.org/officeDocument/2006/relationships/image" Target="../media/image60.e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a:xfrm>
            <a:off x="685800" y="1412875"/>
            <a:ext cx="7772400" cy="1470025"/>
          </a:xfrm>
        </p:spPr>
        <p:txBody>
          <a:bodyPr/>
          <a:lstStyle/>
          <a:p>
            <a:pPr eaLnBrk="1" hangingPunct="1"/>
            <a:r>
              <a:rPr lang="en-US" altLang="zh-CN" sz="3200">
                <a:solidFill>
                  <a:schemeClr val="tx2"/>
                </a:solidFill>
                <a:latin typeface="Calibri" charset="0"/>
                <a:ea typeface="SimSun" charset="0"/>
              </a:rPr>
              <a:t>Where Are You From? Confusing Location Distinction Using Virtual Multipath Camouflage</a:t>
            </a:r>
            <a:endParaRPr lang="zh-CN" altLang="en-US" sz="3200">
              <a:solidFill>
                <a:schemeClr val="tx2"/>
              </a:solidFill>
              <a:latin typeface="Calibri" charset="0"/>
              <a:ea typeface="SimSun" charset="0"/>
            </a:endParaRPr>
          </a:p>
        </p:txBody>
      </p:sp>
      <p:cxnSp>
        <p:nvCxnSpPr>
          <p:cNvPr id="5" name="直接连接符 4"/>
          <p:cNvCxnSpPr/>
          <p:nvPr/>
        </p:nvCxnSpPr>
        <p:spPr>
          <a:xfrm>
            <a:off x="1259632" y="2992438"/>
            <a:ext cx="6624736" cy="0"/>
          </a:xfrm>
          <a:prstGeom prst="line">
            <a:avLst/>
          </a:prstGeom>
          <a:ln w="41275">
            <a:solidFill>
              <a:schemeClr val="bg2">
                <a:lumMod val="75000"/>
              </a:schemeClr>
            </a:solidFill>
          </a:ln>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98475"/>
            <a:ext cx="3009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55875" y="3357563"/>
            <a:ext cx="3775075" cy="584200"/>
          </a:xfrm>
          <a:prstGeom prst="rect">
            <a:avLst/>
          </a:prstGeom>
        </p:spPr>
        <p:txBody>
          <a:bodyPr wrap="none">
            <a:spAutoFit/>
          </a:bodyPr>
          <a:lstStyle/>
          <a:p>
            <a:pPr eaLnBrk="1" hangingPunct="1">
              <a:buFont typeface="Arial" panose="020B0604020202020204" pitchFamily="34" charset="0"/>
              <a:buNone/>
              <a:defRPr/>
            </a:pPr>
            <a:r>
              <a:rPr lang="en-US" altLang="zh-CN" sz="3200" dirty="0">
                <a:cs typeface="宋体" charset="0"/>
              </a:rPr>
              <a:t>Song Fang, </a:t>
            </a:r>
            <a:r>
              <a:rPr lang="en-US" altLang="zh-CN" sz="3200" dirty="0">
                <a:solidFill>
                  <a:schemeClr val="bg1">
                    <a:lumMod val="50000"/>
                  </a:schemeClr>
                </a:solidFill>
                <a:cs typeface="宋体" charset="0"/>
              </a:rPr>
              <a:t>Yao Liu</a:t>
            </a:r>
            <a:r>
              <a:rPr lang="zh-CN" altLang="en-US" sz="3200" dirty="0">
                <a:solidFill>
                  <a:schemeClr val="bg1">
                    <a:lumMod val="50000"/>
                  </a:schemeClr>
                </a:solidFill>
                <a:cs typeface="宋体" charset="0"/>
              </a:rPr>
              <a:t>  </a:t>
            </a:r>
            <a:endParaRPr lang="en-US" altLang="zh-CN" sz="3200" dirty="0">
              <a:solidFill>
                <a:schemeClr val="bg1">
                  <a:lumMod val="50000"/>
                </a:schemeClr>
              </a:solidFill>
              <a:cs typeface="宋体" charset="0"/>
            </a:endParaRPr>
          </a:p>
        </p:txBody>
      </p:sp>
      <p:sp>
        <p:nvSpPr>
          <p:cNvPr id="8" name="副标题 2"/>
          <p:cNvSpPr txBox="1">
            <a:spLocks/>
          </p:cNvSpPr>
          <p:nvPr/>
        </p:nvSpPr>
        <p:spPr bwMode="auto">
          <a:xfrm>
            <a:off x="1692275" y="4221163"/>
            <a:ext cx="576004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SimSun" panose="02010600030101010101" pitchFamily="2" charset="-122"/>
                <a:cs typeface="SimSun"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SimSun" panose="02010600030101010101" pitchFamily="2" charset="-122"/>
                <a:cs typeface="SimSun"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SimSun" panose="02010600030101010101" pitchFamily="2" charset="-122"/>
                <a:cs typeface="SimSun"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SimSun" panose="02010600030101010101" pitchFamily="2" charset="-122"/>
                <a:cs typeface="SimSun"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SimSun" panose="02010600030101010101" pitchFamily="2" charset="-122"/>
                <a:cs typeface="SimSun"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defRPr/>
            </a:pPr>
            <a:r>
              <a:rPr lang="en-US" altLang="zh-CN" dirty="0" err="1" smtClean="0">
                <a:solidFill>
                  <a:schemeClr val="bg1">
                    <a:lumMod val="50000"/>
                  </a:schemeClr>
                </a:solidFill>
                <a:latin typeface="Arial"/>
                <a:cs typeface="Arial"/>
              </a:rPr>
              <a:t>Wenbo</a:t>
            </a:r>
            <a:r>
              <a:rPr lang="en-US" altLang="zh-CN" dirty="0" smtClean="0">
                <a:solidFill>
                  <a:schemeClr val="bg1">
                    <a:lumMod val="50000"/>
                  </a:schemeClr>
                </a:solidFill>
                <a:latin typeface="Arial"/>
                <a:cs typeface="Arial"/>
              </a:rPr>
              <a:t> </a:t>
            </a:r>
            <a:r>
              <a:rPr lang="en-US" altLang="zh-CN" dirty="0" err="1" smtClean="0">
                <a:solidFill>
                  <a:schemeClr val="bg1">
                    <a:lumMod val="50000"/>
                  </a:schemeClr>
                </a:solidFill>
                <a:latin typeface="Arial"/>
                <a:cs typeface="Arial"/>
              </a:rPr>
              <a:t>Shen</a:t>
            </a:r>
            <a:r>
              <a:rPr lang="en-US" altLang="zh-CN" dirty="0" smtClean="0">
                <a:solidFill>
                  <a:schemeClr val="bg1">
                    <a:lumMod val="50000"/>
                  </a:schemeClr>
                </a:solidFill>
                <a:latin typeface="Arial"/>
                <a:cs typeface="Arial"/>
              </a:rPr>
              <a:t>, </a:t>
            </a:r>
            <a:r>
              <a:rPr lang="en-US" altLang="zh-CN" dirty="0" err="1">
                <a:solidFill>
                  <a:schemeClr val="bg1">
                    <a:lumMod val="50000"/>
                  </a:schemeClr>
                </a:solidFill>
                <a:latin typeface="Arial"/>
                <a:cs typeface="Arial"/>
              </a:rPr>
              <a:t>Haojin</a:t>
            </a:r>
            <a:r>
              <a:rPr lang="en-US" altLang="zh-CN" dirty="0">
                <a:solidFill>
                  <a:schemeClr val="bg1">
                    <a:lumMod val="50000"/>
                  </a:schemeClr>
                </a:solidFill>
                <a:latin typeface="Arial"/>
                <a:cs typeface="Arial"/>
              </a:rPr>
              <a:t> Zhu</a:t>
            </a:r>
            <a:endParaRPr lang="en-US" altLang="zh-CN" dirty="0">
              <a:solidFill>
                <a:srgbClr val="000000"/>
              </a:solidFill>
              <a:latin typeface="Arial"/>
              <a:cs typeface="Arial"/>
            </a:endParaRPr>
          </a:p>
          <a:p>
            <a:pPr eaLnBrk="1" hangingPunct="1">
              <a:buFont typeface="Arial" panose="020B0604020202020204" pitchFamily="34" charset="0"/>
              <a:buNone/>
              <a:defRPr/>
            </a:pPr>
            <a:endParaRPr lang="en-US" altLang="zh-CN" dirty="0" smtClean="0">
              <a:solidFill>
                <a:srgbClr val="000000"/>
              </a:solidFill>
              <a:latin typeface="Arial"/>
              <a:cs typeface="Arial"/>
            </a:endParaRPr>
          </a:p>
        </p:txBody>
      </p: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1</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611188" y="333375"/>
            <a:ext cx="7772400" cy="1008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600" smtClean="0">
                <a:latin typeface="Calibri" charset="0"/>
                <a:ea typeface="SimSun" charset="0"/>
              </a:rPr>
              <a:t>Applications:</a:t>
            </a:r>
            <a:endParaRPr lang="zh-CN" altLang="en-US" sz="3600" dirty="0">
              <a:latin typeface="Calibri" charset="0"/>
              <a:ea typeface="SimSun" charset="0"/>
            </a:endParaRPr>
          </a:p>
        </p:txBody>
      </p:sp>
      <p:sp>
        <p:nvSpPr>
          <p:cNvPr id="8" name="矩形 5"/>
          <p:cNvSpPr>
            <a:spLocks noChangeArrowheads="1"/>
          </p:cNvSpPr>
          <p:nvPr/>
        </p:nvSpPr>
        <p:spPr bwMode="auto">
          <a:xfrm>
            <a:off x="468313" y="1556792"/>
            <a:ext cx="80645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ts val="1200"/>
              </a:spcBef>
              <a:buClr>
                <a:srgbClr val="FF0000"/>
              </a:buClr>
              <a:buSzPct val="70000"/>
              <a:buFont typeface="Wingdings" charset="0"/>
              <a:buChar char="ü"/>
              <a:defRPr/>
            </a:pPr>
            <a:r>
              <a:rPr lang="en-US" altLang="zh-CN" sz="2400" dirty="0" smtClean="0">
                <a:latin typeface="Calibri" charset="0"/>
              </a:rPr>
              <a:t>Wireless</a:t>
            </a:r>
            <a:r>
              <a:rPr lang="zh-CN" altLang="en-US" sz="2400" dirty="0" smtClean="0">
                <a:latin typeface="Calibri" charset="0"/>
              </a:rPr>
              <a:t> </a:t>
            </a:r>
            <a:r>
              <a:rPr lang="en-US" altLang="zh-CN" sz="2400" dirty="0">
                <a:latin typeface="Calibri" charset="0"/>
              </a:rPr>
              <a:t>sensor</a:t>
            </a:r>
            <a:r>
              <a:rPr lang="zh-CN" altLang="en-US" sz="2400" dirty="0">
                <a:latin typeface="Calibri" charset="0"/>
              </a:rPr>
              <a:t> </a:t>
            </a:r>
            <a:r>
              <a:rPr lang="en-US" altLang="zh-CN" sz="2400" dirty="0">
                <a:latin typeface="Calibri" charset="0"/>
              </a:rPr>
              <a:t>network:</a:t>
            </a:r>
            <a:r>
              <a:rPr lang="zh-CN" altLang="en-US" sz="2400" dirty="0">
                <a:latin typeface="Calibri" charset="0"/>
              </a:rPr>
              <a:t> </a:t>
            </a:r>
            <a:r>
              <a:rPr lang="en-US" altLang="zh-CN" sz="2400" dirty="0">
                <a:latin typeface="Calibri" charset="0"/>
              </a:rPr>
              <a:t>Location</a:t>
            </a:r>
            <a:r>
              <a:rPr lang="zh-CN" altLang="en-US" sz="2400" dirty="0">
                <a:latin typeface="Calibri" charset="0"/>
              </a:rPr>
              <a:t> </a:t>
            </a:r>
            <a:r>
              <a:rPr lang="en-US" altLang="zh-CN" sz="2400" dirty="0">
                <a:latin typeface="Calibri" charset="0"/>
              </a:rPr>
              <a:t>distinction</a:t>
            </a:r>
            <a:r>
              <a:rPr lang="zh-CN" altLang="en-US" sz="2400" dirty="0">
                <a:latin typeface="Calibri" charset="0"/>
              </a:rPr>
              <a:t> </a:t>
            </a:r>
            <a:r>
              <a:rPr lang="en-US" altLang="zh-CN" sz="2400" dirty="0">
                <a:latin typeface="Calibri" charset="0"/>
              </a:rPr>
              <a:t>can</a:t>
            </a:r>
            <a:r>
              <a:rPr lang="zh-CN" altLang="en-US" sz="2400" dirty="0">
                <a:latin typeface="Calibri" charset="0"/>
              </a:rPr>
              <a:t> </a:t>
            </a:r>
            <a:r>
              <a:rPr lang="en-US" altLang="zh-CN" sz="2400" dirty="0">
                <a:solidFill>
                  <a:srgbClr val="FF0000"/>
                </a:solidFill>
                <a:latin typeface="Calibri" charset="0"/>
              </a:rPr>
              <a:t>prevent</a:t>
            </a:r>
            <a:r>
              <a:rPr lang="zh-CN" altLang="en-US" sz="2400" dirty="0">
                <a:solidFill>
                  <a:srgbClr val="FF0000"/>
                </a:solidFill>
                <a:latin typeface="Calibri" charset="0"/>
              </a:rPr>
              <a:t> </a:t>
            </a:r>
            <a:r>
              <a:rPr lang="en-US" altLang="zh-CN" sz="2400" dirty="0">
                <a:latin typeface="Calibri" charset="0"/>
              </a:rPr>
              <a:t>an</a:t>
            </a:r>
            <a:r>
              <a:rPr lang="zh-CN" altLang="en-US" sz="2400" dirty="0">
                <a:latin typeface="Calibri" charset="0"/>
              </a:rPr>
              <a:t> </a:t>
            </a:r>
            <a:r>
              <a:rPr lang="en-US" altLang="zh-CN" sz="2400" dirty="0">
                <a:solidFill>
                  <a:srgbClr val="FF0000"/>
                </a:solidFill>
                <a:latin typeface="Calibri" charset="0"/>
              </a:rPr>
              <a:t>unauthorized</a:t>
            </a:r>
            <a:r>
              <a:rPr lang="zh-CN" altLang="en-US" sz="2400" dirty="0">
                <a:latin typeface="Calibri" charset="0"/>
              </a:rPr>
              <a:t> </a:t>
            </a:r>
            <a:r>
              <a:rPr lang="en-US" altLang="zh-CN" sz="2400" dirty="0">
                <a:latin typeface="Calibri" charset="0"/>
              </a:rPr>
              <a:t>person</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solidFill>
                  <a:srgbClr val="FF0000"/>
                </a:solidFill>
                <a:latin typeface="Calibri" charset="0"/>
              </a:rPr>
              <a:t>moving</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sensors</a:t>
            </a:r>
            <a:r>
              <a:rPr lang="zh-CN" altLang="en-US" sz="2400" dirty="0">
                <a:latin typeface="Calibri" charset="0"/>
              </a:rPr>
              <a:t> </a:t>
            </a:r>
            <a:r>
              <a:rPr lang="en-US" altLang="zh-CN" sz="2400" dirty="0">
                <a:latin typeface="Calibri" charset="0"/>
              </a:rPr>
              <a:t>away</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area</a:t>
            </a:r>
            <a:r>
              <a:rPr lang="zh-CN" altLang="en-US" sz="2400" dirty="0">
                <a:latin typeface="Calibri" charset="0"/>
              </a:rPr>
              <a:t> </a:t>
            </a:r>
            <a:r>
              <a:rPr lang="en-US" altLang="zh-CN" sz="2400" dirty="0">
                <a:latin typeface="Calibri" charset="0"/>
              </a:rPr>
              <a:t>of</a:t>
            </a:r>
            <a:r>
              <a:rPr lang="zh-CN" altLang="en-US" sz="2400" dirty="0">
                <a:latin typeface="Calibri" charset="0"/>
              </a:rPr>
              <a:t> </a:t>
            </a:r>
            <a:r>
              <a:rPr lang="en-US" altLang="zh-CN" sz="2400" dirty="0">
                <a:latin typeface="Calibri" charset="0"/>
              </a:rPr>
              <a:t>interest</a:t>
            </a:r>
            <a:r>
              <a:rPr lang="zh-CN" altLang="en-US" sz="2400" dirty="0">
                <a:latin typeface="Calibri" charset="0"/>
              </a:rPr>
              <a:t> </a:t>
            </a:r>
            <a:endParaRPr lang="en-US" altLang="zh-CN" sz="2400" dirty="0">
              <a:latin typeface="Calibri" charset="0"/>
            </a:endParaRPr>
          </a:p>
          <a:p>
            <a:pPr marL="457200" indent="-457200" eaLnBrk="1" hangingPunct="1">
              <a:spcBef>
                <a:spcPts val="1200"/>
              </a:spcBef>
              <a:buClr>
                <a:srgbClr val="FF0000"/>
              </a:buClr>
              <a:buSzPct val="70000"/>
              <a:buFont typeface="Wingdings" charset="0"/>
              <a:buChar char="ü"/>
              <a:defRPr/>
            </a:pPr>
            <a:r>
              <a:rPr lang="en-US" altLang="zh-CN" sz="2400" dirty="0">
                <a:latin typeface="Calibri"/>
                <a:cs typeface="Calibri"/>
              </a:rPr>
              <a:t>Sybil</a:t>
            </a:r>
            <a:r>
              <a:rPr lang="zh-CN" altLang="en-US" sz="2400" dirty="0">
                <a:latin typeface="Calibri"/>
                <a:cs typeface="Calibri"/>
              </a:rPr>
              <a:t> </a:t>
            </a:r>
            <a:r>
              <a:rPr lang="en-US" altLang="zh-CN" sz="2400" dirty="0">
                <a:latin typeface="Calibri"/>
                <a:cs typeface="Calibri"/>
              </a:rPr>
              <a:t>attack:</a:t>
            </a:r>
            <a:r>
              <a:rPr lang="zh-CN" altLang="en-US" sz="2400" dirty="0">
                <a:latin typeface="Calibri"/>
                <a:cs typeface="Calibri"/>
              </a:rPr>
              <a:t> </a:t>
            </a:r>
            <a:r>
              <a:rPr lang="en-US" altLang="zh-CN" sz="2400" dirty="0">
                <a:latin typeface="Calibri"/>
                <a:cs typeface="Calibri"/>
              </a:rPr>
              <a:t>Location</a:t>
            </a:r>
            <a:r>
              <a:rPr lang="zh-CN" altLang="en-US" sz="2400" dirty="0">
                <a:latin typeface="Calibri"/>
                <a:cs typeface="Calibri"/>
              </a:rPr>
              <a:t> </a:t>
            </a:r>
            <a:r>
              <a:rPr lang="en-US" altLang="zh-CN" sz="2400" dirty="0">
                <a:latin typeface="Calibri"/>
                <a:cs typeface="Calibri"/>
              </a:rPr>
              <a:t>distinction</a:t>
            </a:r>
            <a:r>
              <a:rPr lang="zh-CN" altLang="en-US" sz="2400" dirty="0">
                <a:latin typeface="Calibri"/>
                <a:cs typeface="Calibri"/>
              </a:rPr>
              <a:t> </a:t>
            </a:r>
            <a:r>
              <a:rPr lang="en-US" altLang="zh-CN" sz="2400" dirty="0">
                <a:latin typeface="Calibri"/>
                <a:cs typeface="Calibri"/>
              </a:rPr>
              <a:t>can</a:t>
            </a:r>
            <a:r>
              <a:rPr lang="zh-CN" altLang="en-US" sz="2400" dirty="0">
                <a:latin typeface="Calibri"/>
                <a:cs typeface="Calibri"/>
              </a:rPr>
              <a:t> </a:t>
            </a:r>
            <a:r>
              <a:rPr lang="en-US" altLang="zh-CN" sz="2400" dirty="0">
                <a:solidFill>
                  <a:srgbClr val="FF0000"/>
                </a:solidFill>
                <a:latin typeface="Calibri"/>
                <a:cs typeface="Calibri"/>
              </a:rPr>
              <a:t>detect</a:t>
            </a:r>
            <a:r>
              <a:rPr lang="zh-CN" altLang="en-US" sz="2400" dirty="0">
                <a:latin typeface="Calibri"/>
                <a:cs typeface="Calibri"/>
              </a:rPr>
              <a:t> </a:t>
            </a:r>
            <a:r>
              <a:rPr lang="en-US" altLang="zh-CN" sz="2400" dirty="0">
                <a:latin typeface="Calibri"/>
                <a:cs typeface="Calibri"/>
              </a:rPr>
              <a:t>identities</a:t>
            </a:r>
            <a:r>
              <a:rPr lang="zh-CN" altLang="en-US" sz="2400" dirty="0">
                <a:latin typeface="Calibri"/>
                <a:cs typeface="Calibri"/>
              </a:rPr>
              <a:t> </a:t>
            </a:r>
            <a:r>
              <a:rPr lang="en-US" altLang="zh-CN" sz="2400" dirty="0">
                <a:latin typeface="Calibri"/>
                <a:cs typeface="Calibri"/>
              </a:rPr>
              <a:t>originated</a:t>
            </a:r>
            <a:r>
              <a:rPr lang="zh-CN" altLang="en-US" sz="2400" dirty="0">
                <a:latin typeface="Calibri"/>
                <a:cs typeface="Calibri"/>
              </a:rPr>
              <a:t> </a:t>
            </a:r>
            <a:r>
              <a:rPr lang="en-US" altLang="zh-CN" sz="2400" dirty="0">
                <a:latin typeface="Calibri"/>
                <a:cs typeface="Calibri"/>
              </a:rPr>
              <a:t>from</a:t>
            </a:r>
            <a:r>
              <a:rPr lang="zh-CN" altLang="en-US" sz="2400" dirty="0">
                <a:latin typeface="Calibri"/>
                <a:cs typeface="Calibri"/>
              </a:rPr>
              <a:t> </a:t>
            </a:r>
            <a:r>
              <a:rPr lang="en-US" altLang="zh-CN" sz="2400" dirty="0">
                <a:latin typeface="Calibri"/>
                <a:cs typeface="Calibri"/>
              </a:rPr>
              <a:t>the</a:t>
            </a:r>
            <a:r>
              <a:rPr lang="zh-CN" altLang="en-US" sz="2400" dirty="0">
                <a:latin typeface="Calibri"/>
                <a:cs typeface="Calibri"/>
              </a:rPr>
              <a:t> </a:t>
            </a:r>
            <a:r>
              <a:rPr lang="en-US" altLang="zh-CN" sz="2400" dirty="0">
                <a:solidFill>
                  <a:srgbClr val="FF0000"/>
                </a:solidFill>
                <a:latin typeface="Calibri"/>
                <a:cs typeface="Calibri"/>
              </a:rPr>
              <a:t>same</a:t>
            </a:r>
            <a:r>
              <a:rPr lang="zh-CN" altLang="en-US" sz="2400" dirty="0">
                <a:solidFill>
                  <a:srgbClr val="FF0000"/>
                </a:solidFill>
                <a:latin typeface="Calibri"/>
                <a:cs typeface="Calibri"/>
              </a:rPr>
              <a:t> </a:t>
            </a:r>
            <a:r>
              <a:rPr lang="en-US" altLang="zh-CN" sz="2400" dirty="0" smtClean="0">
                <a:solidFill>
                  <a:srgbClr val="FF0000"/>
                </a:solidFill>
                <a:latin typeface="Calibri"/>
                <a:cs typeface="Calibri"/>
              </a:rPr>
              <a:t>location</a:t>
            </a:r>
          </a:p>
          <a:p>
            <a:pPr marL="457200" indent="-457200" eaLnBrk="1" hangingPunct="1">
              <a:spcBef>
                <a:spcPts val="1200"/>
              </a:spcBef>
              <a:buClr>
                <a:srgbClr val="FF0000"/>
              </a:buClr>
              <a:buSzPct val="70000"/>
              <a:buFont typeface="Wingdings" charset="0"/>
              <a:buChar char="ü"/>
              <a:defRPr/>
            </a:pPr>
            <a:r>
              <a:rPr lang="en-US" altLang="zh-CN" sz="2400" dirty="0">
                <a:latin typeface="Calibri" charset="0"/>
              </a:rPr>
              <a:t>RFID:</a:t>
            </a:r>
            <a:r>
              <a:rPr lang="zh-CN" altLang="en-US" sz="2400" dirty="0">
                <a:latin typeface="Calibri" charset="0"/>
              </a:rPr>
              <a:t> </a:t>
            </a:r>
            <a:r>
              <a:rPr lang="en-US" altLang="zh-CN" sz="2400" dirty="0">
                <a:latin typeface="Calibri" charset="0"/>
              </a:rPr>
              <a:t>Provide</a:t>
            </a:r>
            <a:r>
              <a:rPr lang="zh-CN" altLang="en-US" sz="2400" dirty="0">
                <a:latin typeface="Calibri" charset="0"/>
              </a:rPr>
              <a:t> </a:t>
            </a:r>
            <a:r>
              <a:rPr lang="en-US" altLang="zh-CN" sz="2400" dirty="0">
                <a:latin typeface="Calibri" charset="0"/>
              </a:rPr>
              <a:t>a</a:t>
            </a:r>
            <a:r>
              <a:rPr lang="zh-CN" altLang="en-US" sz="2400" dirty="0">
                <a:latin typeface="Calibri" charset="0"/>
              </a:rPr>
              <a:t> </a:t>
            </a:r>
            <a:r>
              <a:rPr lang="en-US" altLang="zh-CN" sz="2400" dirty="0">
                <a:solidFill>
                  <a:srgbClr val="FF0000"/>
                </a:solidFill>
                <a:latin typeface="Calibri" charset="0"/>
              </a:rPr>
              <a:t>warning</a:t>
            </a:r>
            <a:r>
              <a:rPr lang="zh-CN" altLang="en-US" sz="2400" dirty="0">
                <a:latin typeface="Calibri" charset="0"/>
              </a:rPr>
              <a:t> </a:t>
            </a:r>
            <a:r>
              <a:rPr lang="en-US" altLang="zh-CN" sz="2400" dirty="0">
                <a:latin typeface="Calibri" charset="0"/>
              </a:rPr>
              <a:t>and</a:t>
            </a:r>
            <a:r>
              <a:rPr lang="zh-CN" altLang="en-US" sz="2400" dirty="0">
                <a:latin typeface="Calibri" charset="0"/>
              </a:rPr>
              <a:t> </a:t>
            </a:r>
            <a:r>
              <a:rPr lang="en-US" altLang="zh-CN" sz="2400" dirty="0" smtClean="0">
                <a:solidFill>
                  <a:srgbClr val="FF0000"/>
                </a:solidFill>
                <a:latin typeface="Calibri" charset="0"/>
              </a:rPr>
              <a:t>focus resources</a:t>
            </a:r>
            <a:r>
              <a:rPr lang="zh-CN" altLang="en-US" sz="2400" dirty="0" smtClean="0">
                <a:solidFill>
                  <a:srgbClr val="FF0000"/>
                </a:solidFill>
                <a:latin typeface="Calibri" charset="0"/>
              </a:rPr>
              <a:t> </a:t>
            </a:r>
            <a:r>
              <a:rPr lang="en-US" altLang="zh-CN" sz="2400" dirty="0">
                <a:solidFill>
                  <a:srgbClr val="FF0000"/>
                </a:solidFill>
                <a:latin typeface="Calibri" charset="0"/>
              </a:rPr>
              <a:t>on</a:t>
            </a:r>
            <a:r>
              <a:rPr lang="zh-CN" altLang="en-US" sz="2400" dirty="0">
                <a:solidFill>
                  <a:srgbClr val="FF0000"/>
                </a:solidFill>
                <a:latin typeface="Calibri" charset="0"/>
              </a:rPr>
              <a:t> </a:t>
            </a:r>
            <a:r>
              <a:rPr lang="en-US" altLang="zh-CN" sz="2400" dirty="0" smtClean="0">
                <a:solidFill>
                  <a:srgbClr val="FF0000"/>
                </a:solidFill>
                <a:latin typeface="Calibri" charset="0"/>
              </a:rPr>
              <a:t>moving</a:t>
            </a:r>
            <a:r>
              <a:rPr lang="zh-CN" altLang="en-US" sz="2400" dirty="0" smtClean="0">
                <a:solidFill>
                  <a:srgbClr val="FF0000"/>
                </a:solidFill>
                <a:latin typeface="Calibri" charset="0"/>
              </a:rPr>
              <a:t> </a:t>
            </a:r>
            <a:r>
              <a:rPr lang="en-US" altLang="zh-CN" sz="2400" dirty="0" smtClean="0">
                <a:latin typeface="Calibri" charset="0"/>
              </a:rPr>
              <a:t>objects (</a:t>
            </a:r>
            <a:r>
              <a:rPr lang="en-US" altLang="zh-CN" sz="2400" b="1" dirty="0" smtClean="0">
                <a:latin typeface="Calibri" charset="0"/>
              </a:rPr>
              <a:t>Location</a:t>
            </a:r>
            <a:r>
              <a:rPr lang="zh-CN" altLang="en-US" sz="2400" b="1" dirty="0" smtClean="0">
                <a:latin typeface="Calibri" charset="0"/>
              </a:rPr>
              <a:t> </a:t>
            </a:r>
            <a:r>
              <a:rPr lang="en-US" altLang="zh-CN" sz="2400" b="1" dirty="0" smtClean="0">
                <a:latin typeface="Calibri" charset="0"/>
              </a:rPr>
              <a:t>Distinction</a:t>
            </a:r>
            <a:r>
              <a:rPr lang="zh-CN" altLang="en-US" sz="2400" b="1" dirty="0" smtClean="0">
                <a:latin typeface="Calibri" charset="0"/>
              </a:rPr>
              <a:t> </a:t>
            </a:r>
            <a:r>
              <a:rPr lang="en-US" altLang="zh-CN" sz="2400" b="1" dirty="0" smtClean="0">
                <a:latin typeface="Calibri" charset="0"/>
              </a:rPr>
              <a:t>[</a:t>
            </a:r>
            <a:r>
              <a:rPr lang="en-US" altLang="zh-CN" sz="2400" b="1" dirty="0" err="1" smtClean="0">
                <a:latin typeface="Calibri" charset="0"/>
              </a:rPr>
              <a:t>MobiCom</a:t>
            </a:r>
            <a:r>
              <a:rPr lang="en-US" altLang="zh-CN" sz="2400" b="1" dirty="0" smtClean="0">
                <a:latin typeface="Calibri" charset="0"/>
              </a:rPr>
              <a:t>’</a:t>
            </a:r>
            <a:r>
              <a:rPr lang="zh-CN" altLang="en-US" sz="2400" b="1" dirty="0" smtClean="0">
                <a:latin typeface="Calibri" charset="0"/>
              </a:rPr>
              <a:t> </a:t>
            </a:r>
            <a:r>
              <a:rPr lang="en-US" altLang="zh-CN" sz="2400" b="1" dirty="0" smtClean="0">
                <a:latin typeface="Calibri" charset="0"/>
              </a:rPr>
              <a:t>07]</a:t>
            </a:r>
            <a:r>
              <a:rPr lang="en-US" altLang="zh-CN" sz="2400" dirty="0" smtClean="0">
                <a:latin typeface="Calibri" charset="0"/>
              </a:rPr>
              <a:t>).</a:t>
            </a:r>
            <a:endParaRPr lang="en-US" altLang="zh-CN" sz="2400" dirty="0">
              <a:latin typeface="Calibri" charset="0"/>
            </a:endParaRPr>
          </a:p>
        </p:txBody>
      </p:sp>
      <p:cxnSp>
        <p:nvCxnSpPr>
          <p:cNvPr id="9"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10</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5400000">
            <a:off x="3615192" y="5485088"/>
            <a:ext cx="692920" cy="667512"/>
          </a:xfrm>
          <a:prstGeom prst="rect">
            <a:avLst/>
          </a:prstGeom>
        </p:spPr>
      </p:pic>
      <p:pic>
        <p:nvPicPr>
          <p:cNvPr id="12" name="Picture 11" descr="rfi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340768"/>
            <a:ext cx="6839712" cy="5431536"/>
          </a:xfrm>
          <a:prstGeom prst="rect">
            <a:avLst/>
          </a:prstGeom>
        </p:spPr>
      </p:pic>
      <p:sp>
        <p:nvSpPr>
          <p:cNvPr id="9" name="标题 1"/>
          <p:cNvSpPr txBox="1">
            <a:spLocks/>
          </p:cNvSpPr>
          <p:nvPr/>
        </p:nvSpPr>
        <p:spPr bwMode="auto">
          <a:xfrm>
            <a:off x="611188" y="33270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smtClean="0">
                <a:latin typeface="Calibri" charset="0"/>
                <a:ea typeface="SimSun" charset="0"/>
              </a:rPr>
              <a:t>3:</a:t>
            </a:r>
            <a:endParaRPr lang="zh-CN" altLang="en-US" sz="3200" dirty="0">
              <a:latin typeface="Calibri" charset="0"/>
              <a:ea typeface="SimSun" charset="0"/>
            </a:endParaRPr>
          </a:p>
        </p:txBody>
      </p:sp>
      <p:cxnSp>
        <p:nvCxnSpPr>
          <p:cNvPr id="10"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1840" y="2204864"/>
            <a:ext cx="936104" cy="400110"/>
          </a:xfrm>
          <a:prstGeom prst="rect">
            <a:avLst/>
          </a:prstGeom>
          <a:noFill/>
        </p:spPr>
        <p:txBody>
          <a:bodyPr wrap="square" rtlCol="0">
            <a:spAutoFit/>
          </a:bodyPr>
          <a:lstStyle/>
          <a:p>
            <a:r>
              <a:rPr lang="en-US" sz="2000" b="1" dirty="0" smtClean="0"/>
              <a:t>Move</a:t>
            </a:r>
            <a:endParaRPr lang="en-US" sz="2000" b="1" dirty="0"/>
          </a:p>
        </p:txBody>
      </p:sp>
      <p:cxnSp>
        <p:nvCxnSpPr>
          <p:cNvPr id="26" name="Elbow Connector 25"/>
          <p:cNvCxnSpPr/>
          <p:nvPr/>
        </p:nvCxnSpPr>
        <p:spPr>
          <a:xfrm rot="16200000" flipH="1">
            <a:off x="1799692" y="4329100"/>
            <a:ext cx="2016224" cy="1944216"/>
          </a:xfrm>
          <a:prstGeom prst="bentConnector3">
            <a:avLst>
              <a:gd name="adj1" fmla="val 99088"/>
            </a:avLst>
          </a:prstGeom>
          <a:ln>
            <a:solidFill>
              <a:srgbClr val="0000FF"/>
            </a:solidFill>
            <a:prstDash val="dash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779912" y="6021288"/>
            <a:ext cx="0" cy="288032"/>
          </a:xfrm>
          <a:prstGeom prst="line">
            <a:avLst/>
          </a:prstGeom>
          <a:ln>
            <a:solidFill>
              <a:srgbClr val="0000FF"/>
            </a:solidFill>
            <a:prstDash val="dashDot"/>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827584" y="4211796"/>
            <a:ext cx="1080120" cy="369332"/>
          </a:xfrm>
          <a:prstGeom prst="rect">
            <a:avLst/>
          </a:prstGeom>
          <a:noFill/>
        </p:spPr>
        <p:txBody>
          <a:bodyPr wrap="square" rtlCol="0">
            <a:spAutoFit/>
          </a:bodyPr>
          <a:lstStyle/>
          <a:p>
            <a:r>
              <a:rPr lang="en-US" b="1" dirty="0" smtClean="0">
                <a:solidFill>
                  <a:srgbClr val="0000FF"/>
                </a:solidFill>
              </a:rPr>
              <a:t>C</a:t>
            </a:r>
            <a:r>
              <a:rPr lang="en-US" altLang="zh-CN" b="1" dirty="0" smtClean="0">
                <a:solidFill>
                  <a:srgbClr val="0000FF"/>
                </a:solidFill>
              </a:rPr>
              <a:t>ontrol</a:t>
            </a:r>
            <a:endParaRPr lang="en-US" b="1" dirty="0">
              <a:solidFill>
                <a:srgbClr val="0000FF"/>
              </a:solidFill>
            </a:endParaRPr>
          </a:p>
        </p:txBody>
      </p:sp>
      <p:cxnSp>
        <p:nvCxnSpPr>
          <p:cNvPr id="81" name="Straight Connector 80"/>
          <p:cNvCxnSpPr/>
          <p:nvPr/>
        </p:nvCxnSpPr>
        <p:spPr>
          <a:xfrm>
            <a:off x="1835696" y="4293096"/>
            <a:ext cx="216024" cy="0"/>
          </a:xfrm>
          <a:prstGeom prst="line">
            <a:avLst/>
          </a:prstGeom>
          <a:ln>
            <a:solidFill>
              <a:srgbClr val="0000FF"/>
            </a:solidFill>
            <a:prstDash val="dashDot"/>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11</a:t>
            </a:fld>
            <a:endParaRPr lang="zh-CN" altLang="en-US"/>
          </a:p>
        </p:txBody>
      </p:sp>
    </p:spTree>
    <p:extLst>
      <p:ext uri="{BB962C8B-B14F-4D97-AF65-F5344CB8AC3E}">
        <p14:creationId xmlns:p14="http://schemas.microsoft.com/office/powerpoint/2010/main" val="3342733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966269">
            <a:off x="3321517" y="5435387"/>
            <a:ext cx="692920" cy="667512"/>
          </a:xfrm>
          <a:prstGeom prst="rect">
            <a:avLst/>
          </a:prstGeom>
        </p:spPr>
      </p:pic>
      <p:pic>
        <p:nvPicPr>
          <p:cNvPr id="12" name="Picture 11" descr="rf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6839712" cy="5431536"/>
          </a:xfrm>
          <a:prstGeom prst="rect">
            <a:avLst/>
          </a:prstGeom>
        </p:spPr>
      </p:pic>
      <p:sp>
        <p:nvSpPr>
          <p:cNvPr id="9" name="标题 1"/>
          <p:cNvSpPr txBox="1">
            <a:spLocks/>
          </p:cNvSpPr>
          <p:nvPr/>
        </p:nvSpPr>
        <p:spPr bwMode="auto">
          <a:xfrm>
            <a:off x="611188" y="33270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smtClean="0">
                <a:latin typeface="Calibri" charset="0"/>
                <a:ea typeface="SimSun" charset="0"/>
              </a:rPr>
              <a:t>3:</a:t>
            </a:r>
            <a:endParaRPr lang="zh-CN" altLang="en-US" sz="3200" dirty="0">
              <a:latin typeface="Calibri" charset="0"/>
              <a:ea typeface="SimSun" charset="0"/>
            </a:endParaRPr>
          </a:p>
        </p:txBody>
      </p:sp>
      <p:cxnSp>
        <p:nvCxnSpPr>
          <p:cNvPr id="10"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1840" y="2204864"/>
            <a:ext cx="936104" cy="400110"/>
          </a:xfrm>
          <a:prstGeom prst="rect">
            <a:avLst/>
          </a:prstGeom>
          <a:noFill/>
        </p:spPr>
        <p:txBody>
          <a:bodyPr wrap="square" rtlCol="0">
            <a:spAutoFit/>
          </a:bodyPr>
          <a:lstStyle/>
          <a:p>
            <a:r>
              <a:rPr lang="en-US" sz="2000" b="1" dirty="0" smtClean="0"/>
              <a:t>Move</a:t>
            </a:r>
            <a:endParaRPr lang="en-US" sz="2000" b="1" dirty="0"/>
          </a:p>
        </p:txBody>
      </p:sp>
      <p:cxnSp>
        <p:nvCxnSpPr>
          <p:cNvPr id="8" name="Elbow Connector 7"/>
          <p:cNvCxnSpPr/>
          <p:nvPr/>
        </p:nvCxnSpPr>
        <p:spPr>
          <a:xfrm rot="16200000" flipH="1">
            <a:off x="1799692" y="4329100"/>
            <a:ext cx="2016224" cy="1944216"/>
          </a:xfrm>
          <a:prstGeom prst="bentConnector3">
            <a:avLst>
              <a:gd name="adj1" fmla="val 99088"/>
            </a:avLst>
          </a:prstGeom>
          <a:ln>
            <a:solidFill>
              <a:srgbClr val="0000FF"/>
            </a:solidFill>
            <a:prstDash val="dash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779912" y="6021288"/>
            <a:ext cx="0" cy="288032"/>
          </a:xfrm>
          <a:prstGeom prst="line">
            <a:avLst/>
          </a:prstGeom>
          <a:ln>
            <a:solidFill>
              <a:srgbClr val="0000FF"/>
            </a:solidFill>
            <a:prstDash val="dashDot"/>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27584" y="4211796"/>
            <a:ext cx="1080120" cy="369332"/>
          </a:xfrm>
          <a:prstGeom prst="rect">
            <a:avLst/>
          </a:prstGeom>
          <a:noFill/>
        </p:spPr>
        <p:txBody>
          <a:bodyPr wrap="square" rtlCol="0">
            <a:spAutoFit/>
          </a:bodyPr>
          <a:lstStyle/>
          <a:p>
            <a:r>
              <a:rPr lang="en-US" b="1" dirty="0" smtClean="0">
                <a:solidFill>
                  <a:srgbClr val="0000FF"/>
                </a:solidFill>
              </a:rPr>
              <a:t>C</a:t>
            </a:r>
            <a:r>
              <a:rPr lang="en-US" altLang="zh-CN" b="1" dirty="0" smtClean="0">
                <a:solidFill>
                  <a:srgbClr val="0000FF"/>
                </a:solidFill>
              </a:rPr>
              <a:t>ontrol</a:t>
            </a:r>
            <a:endParaRPr lang="en-US" b="1" dirty="0">
              <a:solidFill>
                <a:srgbClr val="0000FF"/>
              </a:solidFill>
            </a:endParaRPr>
          </a:p>
        </p:txBody>
      </p:sp>
      <p:cxnSp>
        <p:nvCxnSpPr>
          <p:cNvPr id="15" name="Straight Connector 14"/>
          <p:cNvCxnSpPr/>
          <p:nvPr/>
        </p:nvCxnSpPr>
        <p:spPr>
          <a:xfrm>
            <a:off x="1835696" y="4293096"/>
            <a:ext cx="216024" cy="0"/>
          </a:xfrm>
          <a:prstGeom prst="line">
            <a:avLst/>
          </a:prstGeom>
          <a:ln>
            <a:solidFill>
              <a:srgbClr val="0000FF"/>
            </a:solidFill>
            <a:prstDash val="dashDot"/>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12</a:t>
            </a:fld>
            <a:endParaRPr lang="zh-CN" altLang="en-US"/>
          </a:p>
        </p:txBody>
      </p:sp>
    </p:spTree>
    <p:extLst>
      <p:ext uri="{BB962C8B-B14F-4D97-AF65-F5344CB8AC3E}">
        <p14:creationId xmlns:p14="http://schemas.microsoft.com/office/powerpoint/2010/main" val="1835679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ctrTitle"/>
          </p:nvPr>
        </p:nvSpPr>
        <p:spPr>
          <a:xfrm>
            <a:off x="503684" y="332705"/>
            <a:ext cx="7380684" cy="1008063"/>
          </a:xfrm>
          <a:solidFill>
            <a:srgbClr val="FFFFFF"/>
          </a:solidFill>
        </p:spPr>
        <p:txBody>
          <a:bodyPr/>
          <a:lstStyle/>
          <a:p>
            <a:pPr algn="l" eaLnBrk="1" hangingPunct="1">
              <a:defRPr/>
            </a:pPr>
            <a:r>
              <a:rPr lang="en-US" altLang="zh-CN" sz="3200" dirty="0" smtClean="0">
                <a:latin typeface="Calibri" charset="0"/>
                <a:ea typeface="SimSun" charset="0"/>
              </a:rPr>
              <a:t>Existing ways to</a:t>
            </a:r>
            <a:r>
              <a:rPr lang="zh-CN" altLang="en-US" sz="3200" dirty="0" smtClean="0">
                <a:latin typeface="Calibri" charset="0"/>
                <a:ea typeface="SimSun" charset="0"/>
              </a:rPr>
              <a:t> </a:t>
            </a:r>
            <a:r>
              <a:rPr lang="en-US" altLang="zh-CN" sz="3200" dirty="0" smtClean="0">
                <a:latin typeface="Calibri" charset="0"/>
                <a:ea typeface="SimSun" charset="0"/>
              </a:rPr>
              <a:t>realize</a:t>
            </a:r>
            <a:r>
              <a:rPr lang="zh-CN" altLang="en-US" sz="3200" dirty="0" smtClean="0">
                <a:latin typeface="Calibri" charset="0"/>
                <a:ea typeface="SimSun" charset="0"/>
              </a:rPr>
              <a:t> </a:t>
            </a:r>
            <a:r>
              <a:rPr lang="en-US" altLang="zh-CN" sz="3200" dirty="0">
                <a:latin typeface="Calibri" charset="0"/>
                <a:ea typeface="SimSun" charset="0"/>
              </a:rPr>
              <a:t>l</a:t>
            </a:r>
            <a:r>
              <a:rPr lang="en-US" altLang="zh-CN" sz="3200" dirty="0" smtClean="0">
                <a:latin typeface="Calibri" charset="0"/>
                <a:ea typeface="SimSun" charset="0"/>
              </a:rPr>
              <a:t>ocation distinction</a:t>
            </a:r>
            <a:endParaRPr lang="zh-CN" altLang="en-US" sz="3200" dirty="0">
              <a:latin typeface="Calibri" charset="0"/>
              <a:ea typeface="SimSun" charset="0"/>
            </a:endParaRPr>
          </a:p>
        </p:txBody>
      </p:sp>
      <p:cxnSp>
        <p:nvCxnSpPr>
          <p:cNvPr id="10"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7" name="TextBox 1"/>
          <p:cNvSpPr txBox="1">
            <a:spLocks noChangeArrowheads="1"/>
          </p:cNvSpPr>
          <p:nvPr/>
        </p:nvSpPr>
        <p:spPr bwMode="auto">
          <a:xfrm>
            <a:off x="1188467" y="2987452"/>
            <a:ext cx="3311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lgn="ctr"/>
            <a:r>
              <a:rPr lang="en-US" sz="2800" dirty="0" smtClean="0">
                <a:latin typeface="Times New Roman" charset="0"/>
                <a:cs typeface="Times New Roman" charset="0"/>
              </a:rPr>
              <a:t>Wireless</a:t>
            </a:r>
            <a:r>
              <a:rPr lang="zh-CN" altLang="en-US" sz="2800" dirty="0" smtClean="0">
                <a:latin typeface="Times New Roman" charset="0"/>
                <a:cs typeface="Times New Roman" charset="0"/>
              </a:rPr>
              <a:t> </a:t>
            </a:r>
            <a:r>
              <a:rPr lang="en-US" altLang="zh-CN" sz="2800" dirty="0" smtClean="0">
                <a:latin typeface="Times New Roman" charset="0"/>
                <a:cs typeface="Times New Roman" charset="0"/>
              </a:rPr>
              <a:t>channel</a:t>
            </a:r>
            <a:r>
              <a:rPr lang="zh-CN" altLang="en-US" sz="2800" dirty="0" smtClean="0">
                <a:latin typeface="Times New Roman" charset="0"/>
                <a:cs typeface="Times New Roman" charset="0"/>
              </a:rPr>
              <a:t> </a:t>
            </a:r>
            <a:r>
              <a:rPr lang="en-US" altLang="zh-CN" sz="2800" dirty="0" smtClean="0">
                <a:latin typeface="Times New Roman" charset="0"/>
                <a:cs typeface="Times New Roman" charset="0"/>
              </a:rPr>
              <a:t>characteristics</a:t>
            </a:r>
            <a:r>
              <a:rPr lang="zh-CN" altLang="en-US" sz="2800" dirty="0" smtClean="0">
                <a:latin typeface="Times New Roman" charset="0"/>
                <a:cs typeface="Times New Roman" charset="0"/>
              </a:rPr>
              <a:t> </a:t>
            </a:r>
            <a:endParaRPr lang="en-US" sz="2800" dirty="0">
              <a:latin typeface="Times New Roman" charset="0"/>
              <a:cs typeface="Times New Roman" charset="0"/>
            </a:endParaRPr>
          </a:p>
        </p:txBody>
      </p:sp>
      <p:sp>
        <p:nvSpPr>
          <p:cNvPr id="8" name="Right Arrow 7"/>
          <p:cNvSpPr/>
          <p:nvPr/>
        </p:nvSpPr>
        <p:spPr>
          <a:xfrm>
            <a:off x="4211960" y="3385879"/>
            <a:ext cx="1371266" cy="503238"/>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1" name="TextBox 7"/>
          <p:cNvSpPr txBox="1">
            <a:spLocks noChangeArrowheads="1"/>
          </p:cNvSpPr>
          <p:nvPr/>
        </p:nvSpPr>
        <p:spPr bwMode="auto">
          <a:xfrm>
            <a:off x="4139804" y="2800092"/>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800" dirty="0">
                <a:solidFill>
                  <a:srgbClr val="0000FF"/>
                </a:solidFill>
                <a:latin typeface="Times New Roman" charset="0"/>
                <a:cs typeface="Times New Roman" charset="0"/>
              </a:rPr>
              <a:t>Change</a:t>
            </a:r>
          </a:p>
        </p:txBody>
      </p:sp>
      <p:sp>
        <p:nvSpPr>
          <p:cNvPr id="12" name="TextBox 8"/>
          <p:cNvSpPr txBox="1">
            <a:spLocks noChangeArrowheads="1"/>
          </p:cNvSpPr>
          <p:nvPr/>
        </p:nvSpPr>
        <p:spPr bwMode="auto">
          <a:xfrm>
            <a:off x="5868591" y="3296012"/>
            <a:ext cx="3024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800" dirty="0">
                <a:latin typeface="Times New Roman" charset="0"/>
                <a:cs typeface="Times New Roman" charset="0"/>
              </a:rPr>
              <a:t>Location</a:t>
            </a:r>
            <a:r>
              <a:rPr lang="zh-CN" altLang="en-US" sz="2800" dirty="0">
                <a:latin typeface="Times New Roman" charset="0"/>
                <a:cs typeface="Times New Roman" charset="0"/>
              </a:rPr>
              <a:t> </a:t>
            </a:r>
            <a:r>
              <a:rPr lang="en-US" altLang="zh-CN" sz="2800" dirty="0">
                <a:latin typeface="Times New Roman" charset="0"/>
                <a:cs typeface="Times New Roman" charset="0"/>
              </a:rPr>
              <a:t>change</a:t>
            </a:r>
            <a:endParaRPr lang="en-US" sz="2800" dirty="0">
              <a:latin typeface="Times New Roman" charset="0"/>
              <a:cs typeface="Times New Roman" charset="0"/>
            </a:endParaRPr>
          </a:p>
        </p:txBody>
      </p:sp>
      <p:sp>
        <p:nvSpPr>
          <p:cNvPr id="13" name="TextBox 9"/>
          <p:cNvSpPr txBox="1">
            <a:spLocks noChangeArrowheads="1"/>
          </p:cNvSpPr>
          <p:nvPr/>
        </p:nvSpPr>
        <p:spPr bwMode="auto">
          <a:xfrm>
            <a:off x="1619672" y="1916832"/>
            <a:ext cx="4464496" cy="52322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800" dirty="0">
                <a:latin typeface="Times New Roman" charset="0"/>
                <a:cs typeface="Times New Roman" charset="0"/>
              </a:rPr>
              <a:t>Spatial</a:t>
            </a:r>
            <a:r>
              <a:rPr lang="zh-CN" altLang="en-US" sz="2800" dirty="0">
                <a:latin typeface="Times New Roman" charset="0"/>
                <a:cs typeface="Times New Roman" charset="0"/>
              </a:rPr>
              <a:t> </a:t>
            </a:r>
            <a:r>
              <a:rPr lang="en-US" altLang="zh-CN" sz="2800" dirty="0" err="1">
                <a:latin typeface="Times New Roman" charset="0"/>
                <a:cs typeface="Times New Roman" charset="0"/>
              </a:rPr>
              <a:t>uncorrelation</a:t>
            </a:r>
            <a:r>
              <a:rPr lang="zh-CN" altLang="en-US" sz="2800" dirty="0">
                <a:latin typeface="Times New Roman" charset="0"/>
                <a:cs typeface="Times New Roman" charset="0"/>
              </a:rPr>
              <a:t> </a:t>
            </a:r>
            <a:r>
              <a:rPr lang="en-US" altLang="zh-CN" sz="2800" dirty="0">
                <a:latin typeface="Times New Roman" charset="0"/>
                <a:cs typeface="Times New Roman" charset="0"/>
              </a:rPr>
              <a:t>property</a:t>
            </a:r>
            <a:endParaRPr lang="en-US" sz="2800" dirty="0">
              <a:latin typeface="Times New Roman" charset="0"/>
              <a:cs typeface="Times New Roman" charset="0"/>
            </a:endParaRPr>
          </a:p>
        </p:txBody>
      </p:sp>
      <p:sp>
        <p:nvSpPr>
          <p:cNvPr id="14" name="Curved Right Arrow 13"/>
          <p:cNvSpPr/>
          <p:nvPr/>
        </p:nvSpPr>
        <p:spPr>
          <a:xfrm>
            <a:off x="971600" y="2224028"/>
            <a:ext cx="432048" cy="1368152"/>
          </a:xfrm>
          <a:prstGeom prst="curved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15" name="Line Callout 2 (Border and Accent Bar) 14"/>
          <p:cNvSpPr/>
          <p:nvPr/>
        </p:nvSpPr>
        <p:spPr>
          <a:xfrm>
            <a:off x="3059832" y="4600267"/>
            <a:ext cx="2736155" cy="1800225"/>
          </a:xfrm>
          <a:prstGeom prst="accentBorderCallout2">
            <a:avLst>
              <a:gd name="adj1" fmla="val 18750"/>
              <a:gd name="adj2" fmla="val -8333"/>
              <a:gd name="adj3" fmla="val 18750"/>
              <a:gd name="adj4" fmla="val -16667"/>
              <a:gd name="adj5" fmla="val -37110"/>
              <a:gd name="adj6" fmla="val -3921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solidFill>
                  <a:schemeClr val="accent2"/>
                </a:solidFill>
              </a:rPr>
              <a:t>Attack</a:t>
            </a:r>
            <a:r>
              <a:rPr lang="en-US" altLang="zh-CN" sz="2800" dirty="0">
                <a:solidFill>
                  <a:schemeClr val="accent2"/>
                </a:solidFill>
              </a:rPr>
              <a:t>:</a:t>
            </a:r>
            <a:r>
              <a:rPr lang="zh-CN" altLang="en-US" sz="2800" dirty="0">
                <a:solidFill>
                  <a:schemeClr val="accent2"/>
                </a:solidFill>
              </a:rPr>
              <a:t> </a:t>
            </a:r>
            <a:r>
              <a:rPr lang="en-US" altLang="zh-CN" sz="2800" dirty="0">
                <a:solidFill>
                  <a:schemeClr val="accent2"/>
                </a:solidFill>
              </a:rPr>
              <a:t>Generate</a:t>
            </a:r>
            <a:r>
              <a:rPr lang="zh-CN" altLang="en-US" sz="2800" dirty="0">
                <a:solidFill>
                  <a:schemeClr val="accent2"/>
                </a:solidFill>
              </a:rPr>
              <a:t> </a:t>
            </a:r>
            <a:r>
              <a:rPr lang="en-US" altLang="zh-CN" sz="2800" dirty="0" smtClean="0">
                <a:solidFill>
                  <a:schemeClr val="accent2"/>
                </a:solidFill>
              </a:rPr>
              <a:t>“</a:t>
            </a:r>
            <a:r>
              <a:rPr lang="en-US" altLang="zh-CN" sz="2800" dirty="0" smtClean="0">
                <a:solidFill>
                  <a:srgbClr val="FF0000"/>
                </a:solidFill>
              </a:rPr>
              <a:t>arbitrary”</a:t>
            </a:r>
            <a:r>
              <a:rPr lang="zh-CN" altLang="en-US" sz="2800" dirty="0" smtClean="0">
                <a:solidFill>
                  <a:schemeClr val="accent2"/>
                </a:solidFill>
              </a:rPr>
              <a:t> </a:t>
            </a:r>
            <a:r>
              <a:rPr lang="en-US" altLang="zh-CN" sz="2800" dirty="0">
                <a:solidFill>
                  <a:schemeClr val="accent2"/>
                </a:solidFill>
              </a:rPr>
              <a:t>characteristic</a:t>
            </a:r>
            <a:endParaRPr lang="en-US" sz="2800" dirty="0">
              <a:solidFill>
                <a:schemeClr val="accent2"/>
              </a:solidFill>
            </a:endParaRPr>
          </a:p>
        </p:txBody>
      </p:sp>
      <p:sp>
        <p:nvSpPr>
          <p:cNvPr id="16" name="TextBox 12"/>
          <p:cNvSpPr txBox="1">
            <a:spLocks noChangeArrowheads="1"/>
          </p:cNvSpPr>
          <p:nvPr/>
        </p:nvSpPr>
        <p:spPr bwMode="auto">
          <a:xfrm>
            <a:off x="6588224" y="4816316"/>
            <a:ext cx="194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3200" dirty="0">
                <a:solidFill>
                  <a:srgbClr val="FF0000"/>
                </a:solidFill>
                <a:latin typeface="Times New Roman" charset="0"/>
                <a:cs typeface="Times New Roman" charset="0"/>
              </a:rPr>
              <a:t>FAIL</a:t>
            </a:r>
            <a:r>
              <a:rPr lang="en-US" altLang="zh-CN" sz="3200" dirty="0">
                <a:solidFill>
                  <a:srgbClr val="FF0000"/>
                </a:solidFill>
                <a:latin typeface="Times New Roman" charset="0"/>
                <a:cs typeface="Times New Roman" charset="0"/>
              </a:rPr>
              <a:t>!!</a:t>
            </a:r>
            <a:endParaRPr lang="en-US" sz="3200" dirty="0">
              <a:solidFill>
                <a:srgbClr val="FF0000"/>
              </a:solidFill>
              <a:latin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13</a:t>
            </a:fld>
            <a:endParaRPr lang="zh-CN" altLang="en-US"/>
          </a:p>
        </p:txBody>
      </p:sp>
    </p:spTree>
    <p:extLst>
      <p:ext uri="{BB962C8B-B14F-4D97-AF65-F5344CB8AC3E}">
        <p14:creationId xmlns:p14="http://schemas.microsoft.com/office/powerpoint/2010/main" val="511989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12" grpId="0"/>
      <p:bldP spid="13" grpId="0" animBg="1"/>
      <p:bldP spid="14" grpId="0"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4"/>
          <p:cNvGraphicFramePr>
            <a:graphicFrameLocks noChangeAspect="1"/>
          </p:cNvGraphicFramePr>
          <p:nvPr>
            <p:extLst>
              <p:ext uri="{D42A27DB-BD31-4B8C-83A1-F6EECF244321}">
                <p14:modId xmlns:p14="http://schemas.microsoft.com/office/powerpoint/2010/main" val="2238903213"/>
              </p:ext>
            </p:extLst>
          </p:nvPr>
        </p:nvGraphicFramePr>
        <p:xfrm>
          <a:off x="611560" y="1677374"/>
          <a:ext cx="5181600" cy="3017838"/>
        </p:xfrm>
        <a:graphic>
          <a:graphicData uri="http://schemas.openxmlformats.org/presentationml/2006/ole">
            <mc:AlternateContent xmlns:mc="http://schemas.openxmlformats.org/markup-compatibility/2006">
              <mc:Choice xmlns:v="urn:schemas-microsoft-com:vml" Requires="v">
                <p:oleObj spid="_x0000_s1257" name="Visio" r:id="rId4" imgW="3448614" imgH="2008576" progId="Visio.Drawing.11">
                  <p:embed/>
                </p:oleObj>
              </mc:Choice>
              <mc:Fallback>
                <p:oleObj name="Visio" r:id="rId4" imgW="3448614" imgH="200857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677374"/>
                        <a:ext cx="51816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23"/>
          <p:cNvGrpSpPr>
            <a:grpSpLocks/>
          </p:cNvGrpSpPr>
          <p:nvPr/>
        </p:nvGrpSpPr>
        <p:grpSpPr bwMode="auto">
          <a:xfrm>
            <a:off x="4421560" y="1296374"/>
            <a:ext cx="3879850" cy="1981200"/>
            <a:chOff x="4800600" y="2438400"/>
            <a:chExt cx="3879762" cy="1981200"/>
          </a:xfrm>
        </p:grpSpPr>
        <p:sp>
          <p:nvSpPr>
            <p:cNvPr id="15" name="TextBox 8"/>
            <p:cNvSpPr txBox="1">
              <a:spLocks noChangeArrowheads="1"/>
            </p:cNvSpPr>
            <p:nvPr/>
          </p:nvSpPr>
          <p:spPr bwMode="auto">
            <a:xfrm>
              <a:off x="6096000" y="2438400"/>
              <a:ext cx="2584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Clr>
                  <a:srgbClr val="FFFFFF"/>
                </a:buClr>
                <a:buSzPct val="100000"/>
                <a:buFontTx/>
                <a:buChar char="•"/>
              </a:pPr>
              <a:r>
                <a:rPr lang="en-US" altLang="zh-CN" sz="2000" dirty="0" smtClean="0">
                  <a:solidFill>
                    <a:srgbClr val="FF0000"/>
                  </a:solidFill>
                  <a:cs typeface="+mn-cs"/>
                </a:rPr>
                <a:t>Multipath components</a:t>
              </a:r>
            </a:p>
          </p:txBody>
        </p:sp>
        <p:cxnSp>
          <p:nvCxnSpPr>
            <p:cNvPr id="16" name="Straight Arrow Connector 10"/>
            <p:cNvCxnSpPr>
              <a:cxnSpLocks noChangeShapeType="1"/>
            </p:cNvCxnSpPr>
            <p:nvPr/>
          </p:nvCxnSpPr>
          <p:spPr bwMode="auto">
            <a:xfrm rot="10800000" flipV="1">
              <a:off x="4876800" y="2819400"/>
              <a:ext cx="1828800" cy="9144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1"/>
            <p:cNvCxnSpPr>
              <a:cxnSpLocks noChangeShapeType="1"/>
            </p:cNvCxnSpPr>
            <p:nvPr/>
          </p:nvCxnSpPr>
          <p:spPr bwMode="auto">
            <a:xfrm rot="10800000" flipV="1">
              <a:off x="4800600" y="2819400"/>
              <a:ext cx="1905000" cy="12192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4"/>
            <p:cNvCxnSpPr>
              <a:cxnSpLocks noChangeShapeType="1"/>
            </p:cNvCxnSpPr>
            <p:nvPr/>
          </p:nvCxnSpPr>
          <p:spPr bwMode="auto">
            <a:xfrm rot="10800000" flipV="1">
              <a:off x="4876800" y="2819400"/>
              <a:ext cx="1828800" cy="13716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10800000" flipV="1">
              <a:off x="4953000" y="2819400"/>
              <a:ext cx="1752600" cy="16002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20" name="TextBox 19"/>
          <p:cNvSpPr txBox="1">
            <a:spLocks noChangeArrowheads="1"/>
          </p:cNvSpPr>
          <p:nvPr/>
        </p:nvSpPr>
        <p:spPr bwMode="auto">
          <a:xfrm>
            <a:off x="6174160" y="1944446"/>
            <a:ext cx="2514600" cy="1692275"/>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dist="20000" dir="5400000" rotWithShape="0">
              <a:srgbClr val="808080">
                <a:alpha val="37999"/>
              </a:srgbClr>
            </a:outerShdw>
          </a:effectLst>
        </p:spPr>
        <p:txBody>
          <a:bodyPr>
            <a:spAutoFit/>
          </a:bodyPr>
          <a:lstStyle/>
          <a:p>
            <a:pPr marL="0" lvl="1" eaLnBrk="1" hangingPunct="1">
              <a:spcBef>
                <a:spcPct val="20000"/>
              </a:spcBef>
              <a:buClr>
                <a:srgbClr val="FFFFFF"/>
              </a:buClr>
              <a:buSzPct val="100000"/>
              <a:defRPr/>
            </a:pPr>
            <a:r>
              <a:rPr lang="en-US" altLang="zh-CN" sz="2000" u="sng" dirty="0">
                <a:solidFill>
                  <a:srgbClr val="6666FF">
                    <a:lumMod val="75000"/>
                  </a:srgbClr>
                </a:solidFill>
                <a:latin typeface="Times New Roman"/>
                <a:ea typeface="宋体" pitchFamily="-107" charset="-122"/>
                <a:cs typeface="+mn-cs"/>
              </a:rPr>
              <a:t>Component response:</a:t>
            </a:r>
          </a:p>
          <a:p>
            <a:pPr marL="0" lvl="1" eaLnBrk="1" hangingPunct="1">
              <a:spcBef>
                <a:spcPct val="20000"/>
              </a:spcBef>
              <a:buClr>
                <a:srgbClr val="FFFFFF"/>
              </a:buClr>
              <a:buSzPct val="100000"/>
              <a:defRPr/>
            </a:pPr>
            <a:r>
              <a:rPr lang="en-US" altLang="zh-CN" sz="2000" dirty="0">
                <a:solidFill>
                  <a:srgbClr val="000000"/>
                </a:solidFill>
                <a:latin typeface="Times New Roman"/>
                <a:ea typeface="宋体" pitchFamily="-107" charset="-122"/>
                <a:cs typeface="+mn-cs"/>
              </a:rPr>
              <a:t>Characterizes the distortion that each path has on the multipath component</a:t>
            </a:r>
          </a:p>
        </p:txBody>
      </p:sp>
      <p:sp>
        <p:nvSpPr>
          <p:cNvPr id="21" name="TextBox 20"/>
          <p:cNvSpPr txBox="1">
            <a:spLocks noChangeArrowheads="1"/>
          </p:cNvSpPr>
          <p:nvPr/>
        </p:nvSpPr>
        <p:spPr bwMode="auto">
          <a:xfrm>
            <a:off x="6156176" y="3888662"/>
            <a:ext cx="2514600" cy="1323975"/>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dist="20000" dir="5400000" rotWithShape="0">
              <a:srgbClr val="808080">
                <a:alpha val="37999"/>
              </a:srgbClr>
            </a:outerShdw>
          </a:effectLst>
        </p:spPr>
        <p:txBody>
          <a:bodyPr>
            <a:spAutoFit/>
          </a:bodyPr>
          <a:lstStyle/>
          <a:p>
            <a:pPr eaLnBrk="1" hangingPunct="1">
              <a:spcBef>
                <a:spcPct val="20000"/>
              </a:spcBef>
              <a:buClr>
                <a:srgbClr val="FFFFFF"/>
              </a:buClr>
              <a:buSzPct val="100000"/>
              <a:defRPr/>
            </a:pPr>
            <a:r>
              <a:rPr lang="en-US" altLang="zh-CN" sz="2000" u="sng" dirty="0">
                <a:solidFill>
                  <a:srgbClr val="6666FF">
                    <a:lumMod val="75000"/>
                  </a:srgbClr>
                </a:solidFill>
                <a:latin typeface="Times New Roman"/>
                <a:ea typeface="宋体" pitchFamily="-107" charset="-122"/>
                <a:cs typeface="+mn-cs"/>
              </a:rPr>
              <a:t>Channel impulse response</a:t>
            </a:r>
            <a:r>
              <a:rPr lang="en-US" altLang="zh-CN" sz="2000" dirty="0">
                <a:solidFill>
                  <a:srgbClr val="000000"/>
                </a:solidFill>
                <a:latin typeface="Times New Roman"/>
                <a:ea typeface="宋体" pitchFamily="-107" charset="-122"/>
                <a:cs typeface="+mn-cs"/>
              </a:rPr>
              <a:t>: The superposition of all component responses</a:t>
            </a:r>
          </a:p>
        </p:txBody>
      </p:sp>
      <p:sp>
        <p:nvSpPr>
          <p:cNvPr id="22" name="标题 1"/>
          <p:cNvSpPr txBox="1">
            <a:spLocks/>
          </p:cNvSpPr>
          <p:nvPr/>
        </p:nvSpPr>
        <p:spPr bwMode="auto">
          <a:xfrm>
            <a:off x="611188" y="33337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4000" dirty="0" smtClean="0">
                <a:latin typeface="Calibri" charset="0"/>
                <a:ea typeface="SimSun" charset="0"/>
              </a:rPr>
              <a:t>Multipath</a:t>
            </a:r>
            <a:r>
              <a:rPr lang="zh-CN" altLang="en-US" sz="4000" dirty="0" smtClean="0">
                <a:latin typeface="Calibri" charset="0"/>
                <a:ea typeface="SimSun" charset="0"/>
              </a:rPr>
              <a:t> </a:t>
            </a:r>
            <a:r>
              <a:rPr lang="en-US" altLang="zh-CN" sz="4000" dirty="0" smtClean="0">
                <a:latin typeface="Calibri" charset="0"/>
                <a:ea typeface="SimSun" charset="0"/>
              </a:rPr>
              <a:t>effect</a:t>
            </a:r>
            <a:endParaRPr lang="zh-CN" altLang="en-US" sz="4000" dirty="0">
              <a:latin typeface="Calibri" charset="0"/>
              <a:ea typeface="SimSun" charset="0"/>
            </a:endParaRPr>
          </a:p>
        </p:txBody>
      </p:sp>
      <p:graphicFrame>
        <p:nvGraphicFramePr>
          <p:cNvPr id="24" name="Object 9"/>
          <p:cNvGraphicFramePr>
            <a:graphicFrameLocks noChangeAspect="1"/>
          </p:cNvGraphicFramePr>
          <p:nvPr>
            <p:extLst>
              <p:ext uri="{D42A27DB-BD31-4B8C-83A1-F6EECF244321}">
                <p14:modId xmlns:p14="http://schemas.microsoft.com/office/powerpoint/2010/main" val="493800647"/>
              </p:ext>
            </p:extLst>
          </p:nvPr>
        </p:nvGraphicFramePr>
        <p:xfrm>
          <a:off x="1907158" y="5184807"/>
          <a:ext cx="2160786" cy="576064"/>
        </p:xfrm>
        <a:graphic>
          <a:graphicData uri="http://schemas.openxmlformats.org/presentationml/2006/ole">
            <mc:AlternateContent xmlns:mc="http://schemas.openxmlformats.org/markup-compatibility/2006">
              <mc:Choice xmlns:v="urn:schemas-microsoft-com:vml" Requires="v">
                <p:oleObj spid="_x0000_s1258" name="Equation" r:id="rId6" imgW="774700" imgH="203200" progId="Equation.3">
                  <p:embed/>
                </p:oleObj>
              </mc:Choice>
              <mc:Fallback>
                <p:oleObj name="Equation" r:id="rId6" imgW="7747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158" y="5184807"/>
                        <a:ext cx="2160786" cy="576064"/>
                      </a:xfrm>
                      <a:prstGeom prst="rect">
                        <a:avLst/>
                      </a:prstGeom>
                      <a:noFill/>
                      <a:ln>
                        <a:noFill/>
                      </a:ln>
                      <a:extLst/>
                    </p:spPr>
                  </p:pic>
                </p:oleObj>
              </mc:Fallback>
            </mc:AlternateContent>
          </a:graphicData>
        </a:graphic>
      </p:graphicFrame>
      <p:sp>
        <p:nvSpPr>
          <p:cNvPr id="36" name="Oval Callout 35"/>
          <p:cNvSpPr/>
          <p:nvPr/>
        </p:nvSpPr>
        <p:spPr>
          <a:xfrm>
            <a:off x="251520" y="5688862"/>
            <a:ext cx="1800200" cy="692466"/>
          </a:xfrm>
          <a:prstGeom prst="wedgeEllipseCallout">
            <a:avLst>
              <a:gd name="adj1" fmla="val 44616"/>
              <a:gd name="adj2" fmla="val -7687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FF"/>
                </a:solidFill>
                <a:latin typeface="Times New Roman"/>
                <a:cs typeface="Times New Roman"/>
              </a:rPr>
              <a:t>Received signal</a:t>
            </a:r>
            <a:endParaRPr lang="en-US" sz="2000" dirty="0">
              <a:solidFill>
                <a:srgbClr val="0000FF"/>
              </a:solidFill>
              <a:latin typeface="Times New Roman"/>
              <a:cs typeface="Times New Roman"/>
            </a:endParaRPr>
          </a:p>
        </p:txBody>
      </p:sp>
      <p:sp>
        <p:nvSpPr>
          <p:cNvPr id="37" name="Oval Callout 36"/>
          <p:cNvSpPr/>
          <p:nvPr/>
        </p:nvSpPr>
        <p:spPr>
          <a:xfrm>
            <a:off x="2411760" y="5976894"/>
            <a:ext cx="2160240" cy="692466"/>
          </a:xfrm>
          <a:prstGeom prst="wedgeEllipseCallout">
            <a:avLst>
              <a:gd name="adj1" fmla="val -35265"/>
              <a:gd name="adj2" fmla="val -9507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FF"/>
                </a:solidFill>
                <a:latin typeface="Times New Roman"/>
                <a:cs typeface="Times New Roman"/>
              </a:rPr>
              <a:t>Transmitted signal</a:t>
            </a:r>
            <a:endParaRPr lang="en-US" sz="2000" dirty="0">
              <a:solidFill>
                <a:srgbClr val="0000FF"/>
              </a:solidFill>
              <a:latin typeface="Times New Roman"/>
              <a:cs typeface="Times New Roman"/>
            </a:endParaRPr>
          </a:p>
        </p:txBody>
      </p:sp>
      <p:graphicFrame>
        <p:nvGraphicFramePr>
          <p:cNvPr id="55" name="Object 9"/>
          <p:cNvGraphicFramePr>
            <a:graphicFrameLocks noChangeAspect="1"/>
          </p:cNvGraphicFramePr>
          <p:nvPr>
            <p:extLst>
              <p:ext uri="{D42A27DB-BD31-4B8C-83A1-F6EECF244321}">
                <p14:modId xmlns:p14="http://schemas.microsoft.com/office/powerpoint/2010/main" val="70576591"/>
              </p:ext>
            </p:extLst>
          </p:nvPr>
        </p:nvGraphicFramePr>
        <p:xfrm>
          <a:off x="4139952" y="5229200"/>
          <a:ext cx="4680520" cy="476441"/>
        </p:xfrm>
        <a:graphic>
          <a:graphicData uri="http://schemas.openxmlformats.org/presentationml/2006/ole">
            <mc:AlternateContent xmlns:mc="http://schemas.openxmlformats.org/markup-compatibility/2006">
              <mc:Choice xmlns:v="urn:schemas-microsoft-com:vml" Requires="v">
                <p:oleObj spid="_x0000_s1259" name="Equation" r:id="rId8" imgW="2362200" imgH="228600" progId="Equation.3">
                  <p:embed/>
                </p:oleObj>
              </mc:Choice>
              <mc:Fallback>
                <p:oleObj name="Equation" r:id="rId8" imgW="2362200" imgH="228600" progId="Equation.3">
                  <p:embed/>
                  <p:pic>
                    <p:nvPicPr>
                      <p:cNvPr id="0" name=""/>
                      <p:cNvPicPr>
                        <a:picLocks noChangeAspect="1" noChangeArrowheads="1"/>
                      </p:cNvPicPr>
                      <p:nvPr/>
                    </p:nvPicPr>
                    <p:blipFill>
                      <a:blip r:embed="rId9"/>
                      <a:srcRect/>
                      <a:stretch>
                        <a:fillRect/>
                      </a:stretch>
                    </p:blipFill>
                    <p:spPr bwMode="auto">
                      <a:xfrm>
                        <a:off x="4139952" y="5229200"/>
                        <a:ext cx="4680520" cy="476441"/>
                      </a:xfrm>
                      <a:prstGeom prst="rect">
                        <a:avLst/>
                      </a:prstGeom>
                      <a:noFill/>
                      <a:ln>
                        <a:noFill/>
                      </a:ln>
                      <a:extLst/>
                    </p:spPr>
                  </p:pic>
                </p:oleObj>
              </mc:Fallback>
            </mc:AlternateContent>
          </a:graphicData>
        </a:graphic>
      </p:graphicFrame>
      <p:cxnSp>
        <p:nvCxnSpPr>
          <p:cNvPr id="14357" name="Straight Connector 14356"/>
          <p:cNvCxnSpPr>
            <a:endCxn id="21" idx="1"/>
          </p:cNvCxnSpPr>
          <p:nvPr/>
        </p:nvCxnSpPr>
        <p:spPr>
          <a:xfrm flipV="1">
            <a:off x="3275856" y="4550650"/>
            <a:ext cx="2880320" cy="706164"/>
          </a:xfrm>
          <a:prstGeom prst="line">
            <a:avLst/>
          </a:prstGeom>
          <a:ln w="127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65"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14</a:t>
            </a:fld>
            <a:endParaRPr lang="zh-CN" altLang="en-US"/>
          </a:p>
        </p:txBody>
      </p:sp>
    </p:spTree>
    <p:extLst>
      <p:ext uri="{BB962C8B-B14F-4D97-AF65-F5344CB8AC3E}">
        <p14:creationId xmlns:p14="http://schemas.microsoft.com/office/powerpoint/2010/main" val="1120786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6" grpId="0" animBg="1"/>
      <p:bldP spid="36" grpId="1" animBg="1"/>
      <p:bldP spid="37" grpId="0" animBg="1"/>
      <p:bldP spid="3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5"/>
          <p:cNvSpPr>
            <a:spLocks noChangeArrowheads="1"/>
          </p:cNvSpPr>
          <p:nvPr/>
        </p:nvSpPr>
        <p:spPr bwMode="auto">
          <a:xfrm>
            <a:off x="539552" y="1268760"/>
            <a:ext cx="78488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indent="-457200" eaLnBrk="1" hangingPunct="1">
              <a:spcBef>
                <a:spcPts val="1200"/>
              </a:spcBef>
              <a:buClr>
                <a:srgbClr val="FF0000"/>
              </a:buClr>
              <a:buSzPct val="70000"/>
              <a:buFont typeface="Wingdings" charset="0"/>
              <a:buChar char="ü"/>
            </a:pPr>
            <a:r>
              <a:rPr lang="en-US" altLang="zh-CN" sz="2800" dirty="0" smtClean="0">
                <a:latin typeface="Calibri"/>
                <a:cs typeface="Calibri"/>
              </a:rPr>
              <a:t>The </a:t>
            </a:r>
            <a:r>
              <a:rPr lang="en-US" altLang="zh-CN" sz="2800" dirty="0" smtClean="0">
                <a:solidFill>
                  <a:srgbClr val="FF0000"/>
                </a:solidFill>
                <a:latin typeface="Calibri"/>
                <a:cs typeface="Calibri"/>
              </a:rPr>
              <a:t>channel impulse response </a:t>
            </a:r>
            <a:r>
              <a:rPr lang="en-US" altLang="zh-CN" sz="2800" dirty="0" smtClean="0">
                <a:latin typeface="Calibri"/>
                <a:cs typeface="Calibri"/>
              </a:rPr>
              <a:t>changes as the receiver or the transmitter changes location</a:t>
            </a:r>
          </a:p>
          <a:p>
            <a:pPr marL="457200" indent="-457200" eaLnBrk="1" hangingPunct="1">
              <a:spcBef>
                <a:spcPts val="1200"/>
              </a:spcBef>
              <a:buClr>
                <a:srgbClr val="FF0000"/>
              </a:buClr>
              <a:buSzPct val="70000"/>
              <a:buFont typeface="Wingdings" charset="0"/>
              <a:buChar char="ü"/>
            </a:pPr>
            <a:endParaRPr lang="en-US" sz="2400" dirty="0">
              <a:latin typeface="Calibri" charset="0"/>
              <a:cs typeface="Calibri" charset="0"/>
            </a:endParaRPr>
          </a:p>
        </p:txBody>
      </p:sp>
      <p:sp>
        <p:nvSpPr>
          <p:cNvPr id="22" name="标题 1"/>
          <p:cNvSpPr txBox="1">
            <a:spLocks/>
          </p:cNvSpPr>
          <p:nvPr/>
        </p:nvSpPr>
        <p:spPr bwMode="auto">
          <a:xfrm>
            <a:off x="611188" y="33337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4000" dirty="0" smtClean="0">
                <a:latin typeface="Calibri" charset="0"/>
                <a:ea typeface="SimSun" charset="0"/>
              </a:rPr>
              <a:t>Channel impulse response</a:t>
            </a:r>
            <a:endParaRPr lang="zh-CN" altLang="en-US" sz="4000" dirty="0">
              <a:latin typeface="Calibri" charset="0"/>
              <a:ea typeface="SimSun" charset="0"/>
            </a:endParaRPr>
          </a:p>
        </p:txBody>
      </p:sp>
      <p:graphicFrame>
        <p:nvGraphicFramePr>
          <p:cNvPr id="24" name="Object 7"/>
          <p:cNvGraphicFramePr>
            <a:graphicFrameLocks noChangeAspect="1"/>
          </p:cNvGraphicFramePr>
          <p:nvPr>
            <p:extLst>
              <p:ext uri="{D42A27DB-BD31-4B8C-83A1-F6EECF244321}">
                <p14:modId xmlns:p14="http://schemas.microsoft.com/office/powerpoint/2010/main" val="14661871"/>
              </p:ext>
            </p:extLst>
          </p:nvPr>
        </p:nvGraphicFramePr>
        <p:xfrm>
          <a:off x="1475656" y="2204864"/>
          <a:ext cx="4752528" cy="2448272"/>
        </p:xfrm>
        <a:graphic>
          <a:graphicData uri="http://schemas.openxmlformats.org/presentationml/2006/ole">
            <mc:AlternateContent xmlns:mc="http://schemas.openxmlformats.org/markup-compatibility/2006">
              <mc:Choice xmlns:v="urn:schemas-microsoft-com:vml" Requires="v">
                <p:oleObj spid="_x0000_s45269" name="Visio" r:id="rId4" imgW="2928241" imgH="1387998" progId="Visio.Drawing.11">
                  <p:embed/>
                </p:oleObj>
              </mc:Choice>
              <mc:Fallback>
                <p:oleObj name="Visio" r:id="rId4" imgW="2928241" imgH="138799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204864"/>
                        <a:ext cx="4752528" cy="2448272"/>
                      </a:xfrm>
                      <a:prstGeom prst="rect">
                        <a:avLst/>
                      </a:prstGeom>
                      <a:noFill/>
                      <a:ln>
                        <a:noFill/>
                      </a:ln>
                      <a:effectLst/>
                      <a:extLst/>
                    </p:spPr>
                  </p:pic>
                </p:oleObj>
              </mc:Fallback>
            </mc:AlternateContent>
          </a:graphicData>
        </a:graphic>
      </p:graphicFrame>
      <p:graphicFrame>
        <p:nvGraphicFramePr>
          <p:cNvPr id="26" name="Object 34"/>
          <p:cNvGraphicFramePr>
            <a:graphicFrameLocks noChangeAspect="1"/>
          </p:cNvGraphicFramePr>
          <p:nvPr>
            <p:extLst>
              <p:ext uri="{D42A27DB-BD31-4B8C-83A1-F6EECF244321}">
                <p14:modId xmlns:p14="http://schemas.microsoft.com/office/powerpoint/2010/main" val="881555883"/>
              </p:ext>
            </p:extLst>
          </p:nvPr>
        </p:nvGraphicFramePr>
        <p:xfrm>
          <a:off x="5940152" y="2780928"/>
          <a:ext cx="2868685" cy="565721"/>
        </p:xfrm>
        <a:graphic>
          <a:graphicData uri="http://schemas.openxmlformats.org/presentationml/2006/ole">
            <mc:AlternateContent xmlns:mc="http://schemas.openxmlformats.org/markup-compatibility/2006">
              <mc:Choice xmlns:v="urn:schemas-microsoft-com:vml" Requires="v">
                <p:oleObj spid="_x0000_s45270" name="Equation" r:id="rId6" imgW="1104900" imgH="215900" progId="Equation.3">
                  <p:embed/>
                </p:oleObj>
              </mc:Choice>
              <mc:Fallback>
                <p:oleObj name="Equation" r:id="rId6" imgW="1104900" imgH="215900" progId="Equation.3">
                  <p:embed/>
                  <p:pic>
                    <p:nvPicPr>
                      <p:cNvPr id="0" name=""/>
                      <p:cNvPicPr>
                        <a:picLocks noChangeAspect="1" noChangeArrowheads="1"/>
                      </p:cNvPicPr>
                      <p:nvPr/>
                    </p:nvPicPr>
                    <p:blipFill>
                      <a:blip r:embed="rId7"/>
                      <a:srcRect/>
                      <a:stretch>
                        <a:fillRect/>
                      </a:stretch>
                    </p:blipFill>
                    <p:spPr bwMode="auto">
                      <a:xfrm>
                        <a:off x="5940152" y="2780928"/>
                        <a:ext cx="2868685" cy="565721"/>
                      </a:xfrm>
                      <a:prstGeom prst="rect">
                        <a:avLst/>
                      </a:prstGeom>
                      <a:noFill/>
                      <a:ln>
                        <a:noFill/>
                      </a:ln>
                      <a:extLst/>
                    </p:spPr>
                  </p:pic>
                </p:oleObj>
              </mc:Fallback>
            </mc:AlternateContent>
          </a:graphicData>
        </a:graphic>
      </p:graphicFrame>
      <p:cxnSp>
        <p:nvCxnSpPr>
          <p:cNvPr id="29"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39552" y="4614808"/>
            <a:ext cx="7848872" cy="2054553"/>
            <a:chOff x="539552" y="4614808"/>
            <a:chExt cx="7848872" cy="2054553"/>
          </a:xfrm>
        </p:grpSpPr>
        <p:sp>
          <p:nvSpPr>
            <p:cNvPr id="28" name="Rounded Rectangle 27"/>
            <p:cNvSpPr/>
            <p:nvPr/>
          </p:nvSpPr>
          <p:spPr>
            <a:xfrm>
              <a:off x="1475656" y="5805264"/>
              <a:ext cx="5976664" cy="864097"/>
            </a:xfrm>
            <a:prstGeom prst="roundRect">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rgbClr val="FF0000"/>
                  </a:solidFill>
                  <a:latin typeface="Times New Roman"/>
                  <a:cs typeface="Times New Roman"/>
                </a:rPr>
                <a:t>Channel impulse responses </a:t>
              </a:r>
              <a:r>
                <a:rPr lang="en-US" sz="2400" b="1" dirty="0" smtClean="0">
                  <a:solidFill>
                    <a:schemeClr val="tx1"/>
                  </a:solidFill>
                  <a:latin typeface="Times New Roman"/>
                  <a:cs typeface="Times New Roman"/>
                </a:rPr>
                <a:t>can be utilized to provide</a:t>
              </a:r>
              <a:r>
                <a:rPr lang="en-US" sz="2400" b="1" dirty="0" smtClean="0">
                  <a:solidFill>
                    <a:srgbClr val="FF0000"/>
                  </a:solidFill>
                  <a:latin typeface="Times New Roman"/>
                  <a:cs typeface="Times New Roman"/>
                </a:rPr>
                <a:t> location distinction.</a:t>
              </a:r>
              <a:endParaRPr lang="en-US" sz="2400" b="1" dirty="0">
                <a:solidFill>
                  <a:srgbClr val="FF0000"/>
                </a:solidFill>
                <a:latin typeface="Times New Roman"/>
                <a:cs typeface="Times New Roman"/>
              </a:endParaRPr>
            </a:p>
          </p:txBody>
        </p:sp>
        <p:graphicFrame>
          <p:nvGraphicFramePr>
            <p:cNvPr id="30" name="Object 34"/>
            <p:cNvGraphicFramePr>
              <a:graphicFrameLocks noChangeAspect="1"/>
            </p:cNvGraphicFramePr>
            <p:nvPr>
              <p:extLst>
                <p:ext uri="{D42A27DB-BD31-4B8C-83A1-F6EECF244321}">
                  <p14:modId xmlns:p14="http://schemas.microsoft.com/office/powerpoint/2010/main" val="3888851972"/>
                </p:ext>
              </p:extLst>
            </p:nvPr>
          </p:nvGraphicFramePr>
          <p:xfrm>
            <a:off x="2692400" y="5084763"/>
            <a:ext cx="3098800" cy="720725"/>
          </p:xfrm>
          <a:graphic>
            <a:graphicData uri="http://schemas.openxmlformats.org/presentationml/2006/ole">
              <mc:AlternateContent xmlns:mc="http://schemas.openxmlformats.org/markup-compatibility/2006">
                <mc:Choice xmlns:v="urn:schemas-microsoft-com:vml" Requires="v">
                  <p:oleObj spid="_x0000_s45271" name="Equation" r:id="rId8" imgW="1193800" imgH="266700" progId="Equation.3">
                    <p:embed/>
                  </p:oleObj>
                </mc:Choice>
                <mc:Fallback>
                  <p:oleObj name="Equation" r:id="rId8" imgW="1193800" imgH="266700" progId="Equation.3">
                    <p:embed/>
                    <p:pic>
                      <p:nvPicPr>
                        <p:cNvPr id="0" name=""/>
                        <p:cNvPicPr>
                          <a:picLocks noChangeAspect="1" noChangeArrowheads="1"/>
                        </p:cNvPicPr>
                        <p:nvPr/>
                      </p:nvPicPr>
                      <p:blipFill>
                        <a:blip r:embed="rId9"/>
                        <a:srcRect/>
                        <a:stretch>
                          <a:fillRect/>
                        </a:stretch>
                      </p:blipFill>
                      <p:spPr bwMode="auto">
                        <a:xfrm>
                          <a:off x="2692400" y="5084763"/>
                          <a:ext cx="3098800" cy="720725"/>
                        </a:xfrm>
                        <a:prstGeom prst="rect">
                          <a:avLst/>
                        </a:prstGeom>
                        <a:noFill/>
                        <a:ln>
                          <a:noFill/>
                        </a:ln>
                        <a:extLst/>
                      </p:spPr>
                    </p:pic>
                  </p:oleObj>
                </mc:Fallback>
              </mc:AlternateContent>
            </a:graphicData>
          </a:graphic>
        </p:graphicFrame>
        <p:sp>
          <p:nvSpPr>
            <p:cNvPr id="31" name="矩形 5"/>
            <p:cNvSpPr>
              <a:spLocks noChangeArrowheads="1"/>
            </p:cNvSpPr>
            <p:nvPr/>
          </p:nvSpPr>
          <p:spPr bwMode="auto">
            <a:xfrm>
              <a:off x="539552" y="4614808"/>
              <a:ext cx="784887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indent="-457200" eaLnBrk="1" hangingPunct="1">
                <a:spcBef>
                  <a:spcPts val="1200"/>
                </a:spcBef>
                <a:buClr>
                  <a:srgbClr val="FF0000"/>
                </a:buClr>
                <a:buSzPct val="70000"/>
                <a:buFont typeface="Wingdings" charset="0"/>
                <a:buChar char="ü"/>
              </a:pPr>
              <a:r>
                <a:rPr lang="en-US" altLang="zh-CN" sz="2800" dirty="0" smtClean="0">
                  <a:latin typeface="Calibri"/>
                  <a:cs typeface="Calibri"/>
                </a:rPr>
                <a:t>Calculate the difference</a:t>
              </a:r>
            </a:p>
            <a:p>
              <a:pPr marL="457200" indent="-457200" eaLnBrk="1" hangingPunct="1">
                <a:spcBef>
                  <a:spcPts val="1200"/>
                </a:spcBef>
                <a:buClr>
                  <a:srgbClr val="FF0000"/>
                </a:buClr>
                <a:buSzPct val="70000"/>
                <a:buFont typeface="Wingdings" charset="0"/>
                <a:buChar char="ü"/>
              </a:pPr>
              <a:endParaRPr lang="en-US" sz="2400" dirty="0">
                <a:latin typeface="Calibri" charset="0"/>
                <a:cs typeface="Calibri" charset="0"/>
              </a:endParaRPr>
            </a:p>
          </p:txBody>
        </p:sp>
      </p:gr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15</a:t>
            </a:fld>
            <a:endParaRPr lang="zh-CN" altLang="en-US"/>
          </a:p>
        </p:txBody>
      </p:sp>
    </p:spTree>
    <p:extLst>
      <p:ext uri="{BB962C8B-B14F-4D97-AF65-F5344CB8AC3E}">
        <p14:creationId xmlns:p14="http://schemas.microsoft.com/office/powerpoint/2010/main" val="358225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321604"/>
            <a:ext cx="7776864" cy="523220"/>
          </a:xfrm>
          <a:prstGeom prst="rect">
            <a:avLst/>
          </a:prstGeom>
        </p:spPr>
        <p:txBody>
          <a:bodyPr wrap="square">
            <a:spAutoFit/>
          </a:bodyPr>
          <a:lstStyle/>
          <a:p>
            <a:pPr marL="342900" indent="-342900">
              <a:buClr>
                <a:srgbClr val="FF0000"/>
              </a:buClr>
              <a:buSzPct val="70000"/>
              <a:buFont typeface="Wingdings" charset="2"/>
              <a:buChar char="²"/>
            </a:pPr>
            <a:r>
              <a:rPr lang="en-US" altLang="zh-CN" sz="2800" dirty="0"/>
              <a:t>Training sequence based channel estimation</a:t>
            </a:r>
          </a:p>
        </p:txBody>
      </p:sp>
      <p:sp>
        <p:nvSpPr>
          <p:cNvPr id="14337" name="标题 1"/>
          <p:cNvSpPr>
            <a:spLocks noGrp="1"/>
          </p:cNvSpPr>
          <p:nvPr>
            <p:ph type="ctrTitle"/>
          </p:nvPr>
        </p:nvSpPr>
        <p:spPr>
          <a:xfrm>
            <a:off x="611188" y="333375"/>
            <a:ext cx="7772400" cy="1008063"/>
          </a:xfrm>
          <a:solidFill>
            <a:srgbClr val="FFFFFF"/>
          </a:solidFill>
        </p:spPr>
        <p:txBody>
          <a:bodyPr/>
          <a:lstStyle/>
          <a:p>
            <a:pPr algn="l" eaLnBrk="1" hangingPunct="1">
              <a:defRPr/>
            </a:pPr>
            <a:r>
              <a:rPr lang="en-US" altLang="zh-CN" sz="4000" dirty="0" smtClean="0">
                <a:latin typeface="Calibri" charset="0"/>
                <a:ea typeface="SimSun" charset="0"/>
              </a:rPr>
              <a:t>Channel</a:t>
            </a:r>
            <a:r>
              <a:rPr lang="zh-CN" altLang="en-US" sz="4000" dirty="0" smtClean="0">
                <a:latin typeface="Calibri" charset="0"/>
                <a:ea typeface="SimSun" charset="0"/>
              </a:rPr>
              <a:t> </a:t>
            </a:r>
            <a:r>
              <a:rPr lang="en-US" altLang="zh-CN" sz="4000" dirty="0" smtClean="0">
                <a:latin typeface="Calibri" charset="0"/>
                <a:ea typeface="SimSun" charset="0"/>
              </a:rPr>
              <a:t>Estimation</a:t>
            </a:r>
            <a:endParaRPr lang="zh-CN" altLang="en-US" sz="4000" dirty="0">
              <a:latin typeface="Calibri" charset="0"/>
              <a:ea typeface="SimSun" charset="0"/>
            </a:endParaRPr>
          </a:p>
        </p:txBody>
      </p:sp>
      <p:graphicFrame>
        <p:nvGraphicFramePr>
          <p:cNvPr id="26628" name="Object 5"/>
          <p:cNvGraphicFramePr>
            <a:graphicFrameLocks noChangeAspect="1"/>
          </p:cNvGraphicFramePr>
          <p:nvPr/>
        </p:nvGraphicFramePr>
        <p:xfrm>
          <a:off x="3794125" y="3130550"/>
          <a:ext cx="114300" cy="165100"/>
        </p:xfrm>
        <a:graphic>
          <a:graphicData uri="http://schemas.openxmlformats.org/presentationml/2006/ole">
            <mc:AlternateContent xmlns:mc="http://schemas.openxmlformats.org/markup-compatibility/2006">
              <mc:Choice xmlns:v="urn:schemas-microsoft-com:vml" Requires="v">
                <p:oleObj spid="_x0000_s53610" name="Equation" r:id="rId4" imgW="114300" imgH="165100" progId="Equation.3">
                  <p:embed/>
                </p:oleObj>
              </mc:Choice>
              <mc:Fallback>
                <p:oleObj name="Equation" r:id="rId4" imgW="1143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25" y="31305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13" name="Rectangle 38"/>
          <p:cNvSpPr txBox="1">
            <a:spLocks noGrp="1" noChangeArrowheads="1"/>
          </p:cNvSpPr>
          <p:nvPr/>
        </p:nvSpPr>
        <p:spPr bwMode="auto">
          <a:xfrm>
            <a:off x="8077200" y="6477000"/>
            <a:ext cx="762000" cy="228600"/>
          </a:xfrm>
          <a:prstGeom prst="rect">
            <a:avLst/>
          </a:prstGeom>
          <a:noFill/>
          <a:ln>
            <a:miter lim="800000"/>
            <a:headEnd/>
            <a:tailEnd/>
          </a:ln>
        </p:spPr>
        <p:txBody>
          <a:bodyPr lIns="92075" tIns="46038" rIns="92075" bIns="46038"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bg1"/>
              </a:buClr>
              <a:buSzPct val="100000"/>
              <a:buChar char="•"/>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endParaRPr lang="en-US" altLang="zh-CN" sz="1400" dirty="0" smtClean="0">
              <a:solidFill>
                <a:srgbClr val="000000"/>
              </a:solidFill>
              <a:ea typeface="宋体" panose="02010600030101010101" pitchFamily="2" charset="-122"/>
              <a:cs typeface="+mn-cs"/>
            </a:endParaRPr>
          </a:p>
        </p:txBody>
      </p:sp>
      <p:graphicFrame>
        <p:nvGraphicFramePr>
          <p:cNvPr id="15" name="Object 6"/>
          <p:cNvGraphicFramePr>
            <a:graphicFrameLocks noChangeAspect="1"/>
          </p:cNvGraphicFramePr>
          <p:nvPr/>
        </p:nvGraphicFramePr>
        <p:xfrm>
          <a:off x="2286000" y="3048000"/>
          <a:ext cx="838200" cy="1530350"/>
        </p:xfrm>
        <a:graphic>
          <a:graphicData uri="http://schemas.openxmlformats.org/presentationml/2006/ole">
            <mc:AlternateContent xmlns:mc="http://schemas.openxmlformats.org/markup-compatibility/2006">
              <mc:Choice xmlns:v="urn:schemas-microsoft-com:vml" Requires="v">
                <p:oleObj spid="_x0000_s53611" name="Visio" r:id="rId6" imgW="712472" imgH="1371533" progId="Visio.Drawing.11">
                  <p:embed/>
                </p:oleObj>
              </mc:Choice>
              <mc:Fallback>
                <p:oleObj name="Visio" r:id="rId6" imgW="712472" imgH="137153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048000"/>
                        <a:ext cx="838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a:cxnSpLocks noChangeShapeType="1"/>
          </p:cNvCxnSpPr>
          <p:nvPr/>
        </p:nvCxnSpPr>
        <p:spPr bwMode="auto">
          <a:xfrm flipV="1">
            <a:off x="2286000" y="3810000"/>
            <a:ext cx="3276600" cy="3175"/>
          </a:xfrm>
          <a:prstGeom prst="straightConnector1">
            <a:avLst/>
          </a:prstGeom>
          <a:noFill/>
          <a:ln w="38100" algn="ctr">
            <a:solidFill>
              <a:schemeClr val="accent2"/>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3124200"/>
            <a:ext cx="12668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200400"/>
            <a:ext cx="8286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p:cNvSpPr>
            <a:spLocks noChangeArrowheads="1"/>
          </p:cNvSpPr>
          <p:nvPr/>
        </p:nvSpPr>
        <p:spPr bwMode="auto">
          <a:xfrm>
            <a:off x="762000" y="1862336"/>
            <a:ext cx="3124200" cy="990600"/>
          </a:xfrm>
          <a:prstGeom prst="cloudCallout">
            <a:avLst>
              <a:gd name="adj1" fmla="val -24426"/>
              <a:gd name="adj2" fmla="val 80408"/>
            </a:avLst>
          </a:prstGeom>
          <a:solidFill>
            <a:srgbClr val="E3E1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FFFFFF"/>
              </a:buClr>
              <a:buSzPct val="100000"/>
            </a:pPr>
            <a:r>
              <a:rPr lang="en-US" altLang="zh-CN" sz="2000" dirty="0" smtClean="0">
                <a:solidFill>
                  <a:srgbClr val="000000"/>
                </a:solidFill>
                <a:latin typeface="Times New Roman" panose="02020603050405020304" pitchFamily="18" charset="0"/>
                <a:ea typeface="ＭＳ Ｐゴシック" panose="020B0600070205080204" pitchFamily="34" charset="-128"/>
                <a:cs typeface="+mn-cs"/>
              </a:rPr>
              <a:t>Training Sequence </a:t>
            </a:r>
            <a:r>
              <a:rPr lang="en-US" altLang="zh-CN" sz="2400" dirty="0" smtClean="0">
                <a:solidFill>
                  <a:srgbClr val="FF0000"/>
                </a:solidFill>
                <a:latin typeface="Times New Roman" panose="02020603050405020304" pitchFamily="18" charset="0"/>
                <a:ea typeface="ＭＳ Ｐゴシック" panose="020B0600070205080204" pitchFamily="34" charset="-128"/>
                <a:cs typeface="+mn-cs"/>
              </a:rPr>
              <a:t>x</a:t>
            </a:r>
          </a:p>
        </p:txBody>
      </p:sp>
      <p:sp>
        <p:nvSpPr>
          <p:cNvPr id="20" name="Text Box 22"/>
          <p:cNvSpPr txBox="1">
            <a:spLocks noChangeArrowheads="1"/>
          </p:cNvSpPr>
          <p:nvPr/>
        </p:nvSpPr>
        <p:spPr bwMode="auto">
          <a:xfrm>
            <a:off x="3200400" y="32004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FFFF"/>
              </a:buClr>
              <a:buSzPct val="100000"/>
            </a:pPr>
            <a:r>
              <a:rPr lang="en-US" altLang="zh-CN" sz="2400" smtClean="0">
                <a:solidFill>
                  <a:srgbClr val="FF0000"/>
                </a:solidFill>
                <a:latin typeface="Times New Roman" panose="02020603050405020304" pitchFamily="18" charset="0"/>
                <a:ea typeface="ＭＳ Ｐゴシック" panose="020B0600070205080204" pitchFamily="34" charset="-128"/>
                <a:cs typeface="+mn-cs"/>
              </a:rPr>
              <a:t>x</a:t>
            </a:r>
          </a:p>
        </p:txBody>
      </p:sp>
      <p:sp>
        <p:nvSpPr>
          <p:cNvPr id="21" name="Text Box 24"/>
          <p:cNvSpPr txBox="1">
            <a:spLocks noChangeArrowheads="1"/>
          </p:cNvSpPr>
          <p:nvPr/>
        </p:nvSpPr>
        <p:spPr bwMode="auto">
          <a:xfrm>
            <a:off x="7239000" y="35052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FFFF"/>
              </a:buClr>
              <a:buSzPct val="100000"/>
            </a:pPr>
            <a:r>
              <a:rPr lang="en-US" altLang="zh-CN" sz="2400" smtClean="0">
                <a:solidFill>
                  <a:srgbClr val="000000"/>
                </a:solidFill>
                <a:latin typeface="Times New Roman" panose="02020603050405020304" pitchFamily="18" charset="0"/>
                <a:ea typeface="ＭＳ Ｐゴシック" panose="020B0600070205080204" pitchFamily="34" charset="-128"/>
                <a:cs typeface="+mn-cs"/>
              </a:rPr>
              <a:t>y</a:t>
            </a:r>
          </a:p>
        </p:txBody>
      </p:sp>
      <p:sp>
        <p:nvSpPr>
          <p:cNvPr id="22" name="Rectangle 28"/>
          <p:cNvSpPr>
            <a:spLocks noChangeArrowheads="1"/>
          </p:cNvSpPr>
          <p:nvPr/>
        </p:nvSpPr>
        <p:spPr bwMode="auto">
          <a:xfrm>
            <a:off x="7086600" y="4572000"/>
            <a:ext cx="1676400" cy="533400"/>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20000"/>
              </a:spcBef>
              <a:buClr>
                <a:srgbClr val="FFFFFF"/>
              </a:buClr>
              <a:buSzPct val="100000"/>
              <a:buFontTx/>
              <a:buChar char="•"/>
            </a:pPr>
            <a:endParaRPr lang="en-US" sz="2400" smtClean="0">
              <a:solidFill>
                <a:srgbClr val="000000"/>
              </a:solidFill>
              <a:latin typeface="Times New Roman" panose="02020603050405020304" pitchFamily="18" charset="0"/>
              <a:ea typeface="ＭＳ Ｐゴシック" panose="020B0600070205080204" pitchFamily="34" charset="-128"/>
              <a:cs typeface="+mn-cs"/>
            </a:endParaRPr>
          </a:p>
        </p:txBody>
      </p:sp>
      <p:sp>
        <p:nvSpPr>
          <p:cNvPr id="23" name="Text Box 27"/>
          <p:cNvSpPr txBox="1">
            <a:spLocks noChangeArrowheads="1"/>
          </p:cNvSpPr>
          <p:nvPr/>
        </p:nvSpPr>
        <p:spPr bwMode="auto">
          <a:xfrm>
            <a:off x="7239000" y="4572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FFFF"/>
              </a:buClr>
              <a:buSzPct val="100000"/>
            </a:pPr>
            <a:r>
              <a:rPr lang="en-US" altLang="zh-CN" sz="2400" smtClean="0">
                <a:solidFill>
                  <a:srgbClr val="000000"/>
                </a:solidFill>
                <a:latin typeface="Times New Roman" panose="02020603050405020304" pitchFamily="18" charset="0"/>
                <a:ea typeface="ＭＳ Ｐゴシック" panose="020B0600070205080204" pitchFamily="34" charset="-128"/>
                <a:cs typeface="+mn-cs"/>
              </a:rPr>
              <a:t>Estimator</a:t>
            </a:r>
          </a:p>
        </p:txBody>
      </p:sp>
      <p:sp>
        <p:nvSpPr>
          <p:cNvPr id="24" name="Down Arrow 23"/>
          <p:cNvSpPr/>
          <p:nvPr/>
        </p:nvSpPr>
        <p:spPr>
          <a:xfrm>
            <a:off x="8153400" y="4038600"/>
            <a:ext cx="2667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rgbClr val="FFFFFF"/>
              </a:buClr>
              <a:buSzPct val="100000"/>
              <a:buFontTx/>
              <a:buChar char="•"/>
              <a:defRPr/>
            </a:pPr>
            <a:endParaRPr lang="en-US" sz="2400">
              <a:solidFill>
                <a:srgbClr val="FFFFFF"/>
              </a:solidFill>
            </a:endParaRPr>
          </a:p>
        </p:txBody>
      </p:sp>
      <p:sp>
        <p:nvSpPr>
          <p:cNvPr id="26" name="Down Arrow 22"/>
          <p:cNvSpPr/>
          <p:nvPr/>
        </p:nvSpPr>
        <p:spPr>
          <a:xfrm>
            <a:off x="7696200" y="5181600"/>
            <a:ext cx="2667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rgbClr val="FFFFFF"/>
              </a:buClr>
              <a:buSzPct val="100000"/>
              <a:buFontTx/>
              <a:buChar char="•"/>
              <a:defRPr/>
            </a:pPr>
            <a:endParaRPr lang="en-US" sz="2400">
              <a:solidFill>
                <a:srgbClr val="FFFFFF"/>
              </a:solidFill>
            </a:endParaRPr>
          </a:p>
        </p:txBody>
      </p:sp>
      <p:sp>
        <p:nvSpPr>
          <p:cNvPr id="27" name="Text Box 32"/>
          <p:cNvSpPr txBox="1">
            <a:spLocks noChangeArrowheads="1"/>
          </p:cNvSpPr>
          <p:nvPr/>
        </p:nvSpPr>
        <p:spPr bwMode="auto">
          <a:xfrm>
            <a:off x="8153400" y="35052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FFFF"/>
              </a:buClr>
              <a:buSzPct val="100000"/>
            </a:pPr>
            <a:r>
              <a:rPr lang="en-US" altLang="zh-CN" sz="2400" smtClean="0">
                <a:solidFill>
                  <a:srgbClr val="FF0000"/>
                </a:solidFill>
                <a:latin typeface="Times New Roman" panose="02020603050405020304" pitchFamily="18" charset="0"/>
                <a:ea typeface="ＭＳ Ｐゴシック" panose="020B0600070205080204" pitchFamily="34" charset="-128"/>
                <a:cs typeface="+mn-cs"/>
              </a:rPr>
              <a:t>x</a:t>
            </a:r>
          </a:p>
        </p:txBody>
      </p:sp>
      <p:sp>
        <p:nvSpPr>
          <p:cNvPr id="28" name="Down Arrow 22"/>
          <p:cNvSpPr/>
          <p:nvPr/>
        </p:nvSpPr>
        <p:spPr>
          <a:xfrm>
            <a:off x="7239000" y="4038600"/>
            <a:ext cx="2667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rgbClr val="FFFFFF"/>
              </a:buClr>
              <a:buSzPct val="100000"/>
              <a:buFontTx/>
              <a:buChar char="•"/>
              <a:defRPr/>
            </a:pPr>
            <a:endParaRPr lang="en-US" sz="2400">
              <a:solidFill>
                <a:srgbClr val="FFFFFF"/>
              </a:solidFill>
            </a:endParaRPr>
          </a:p>
        </p:txBody>
      </p:sp>
      <p:sp>
        <p:nvSpPr>
          <p:cNvPr id="29" name="Text Box 34"/>
          <p:cNvSpPr txBox="1">
            <a:spLocks noChangeArrowheads="1"/>
          </p:cNvSpPr>
          <p:nvPr/>
        </p:nvSpPr>
        <p:spPr bwMode="auto">
          <a:xfrm>
            <a:off x="7696200" y="57150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FFFF"/>
              </a:buClr>
              <a:buSzPct val="100000"/>
            </a:pPr>
            <a:r>
              <a:rPr lang="en-US" altLang="zh-CN" sz="2400" smtClean="0">
                <a:solidFill>
                  <a:srgbClr val="000000"/>
                </a:solidFill>
                <a:latin typeface="Times New Roman" panose="02020603050405020304" pitchFamily="18" charset="0"/>
                <a:ea typeface="ＭＳ Ｐゴシック" panose="020B0600070205080204" pitchFamily="34" charset="-128"/>
                <a:cs typeface="+mn-cs"/>
              </a:rPr>
              <a:t>h</a:t>
            </a:r>
          </a:p>
        </p:txBody>
      </p:sp>
      <p:sp>
        <p:nvSpPr>
          <p:cNvPr id="30" name="AutoShape 41"/>
          <p:cNvSpPr>
            <a:spLocks noChangeArrowheads="1"/>
          </p:cNvSpPr>
          <p:nvPr/>
        </p:nvSpPr>
        <p:spPr bwMode="auto">
          <a:xfrm>
            <a:off x="5562600" y="1866528"/>
            <a:ext cx="2897832" cy="914400"/>
          </a:xfrm>
          <a:prstGeom prst="cloudCallout">
            <a:avLst>
              <a:gd name="adj1" fmla="val -19027"/>
              <a:gd name="adj2" fmla="val 96610"/>
            </a:avLst>
          </a:prstGeom>
          <a:solidFill>
            <a:srgbClr val="E3E1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FFFFFF"/>
              </a:buClr>
              <a:buSzPct val="100000"/>
            </a:pPr>
            <a:r>
              <a:rPr lang="en-US" altLang="zh-CN" sz="2000" dirty="0" smtClean="0">
                <a:solidFill>
                  <a:srgbClr val="000000"/>
                </a:solidFill>
                <a:latin typeface="Times New Roman" panose="02020603050405020304" pitchFamily="18" charset="0"/>
                <a:ea typeface="ＭＳ Ｐゴシック" panose="020B0600070205080204" pitchFamily="34" charset="-128"/>
                <a:cs typeface="+mn-cs"/>
              </a:rPr>
              <a:t>Training Sequence </a:t>
            </a:r>
            <a:r>
              <a:rPr lang="en-US" altLang="zh-CN" sz="2400" dirty="0" smtClean="0">
                <a:solidFill>
                  <a:srgbClr val="FF0000"/>
                </a:solidFill>
                <a:latin typeface="Times New Roman" panose="02020603050405020304" pitchFamily="18" charset="0"/>
                <a:ea typeface="ＭＳ Ｐゴシック" panose="020B0600070205080204" pitchFamily="34" charset="-128"/>
                <a:cs typeface="+mn-cs"/>
              </a:rPr>
              <a:t>x</a:t>
            </a:r>
          </a:p>
        </p:txBody>
      </p:sp>
      <p:sp>
        <p:nvSpPr>
          <p:cNvPr id="31" name="AutoShape 42"/>
          <p:cNvSpPr>
            <a:spLocks noChangeArrowheads="1"/>
          </p:cNvSpPr>
          <p:nvPr/>
        </p:nvSpPr>
        <p:spPr bwMode="auto">
          <a:xfrm>
            <a:off x="3733800" y="5410200"/>
            <a:ext cx="3124200" cy="914400"/>
          </a:xfrm>
          <a:prstGeom prst="cloudCallout">
            <a:avLst>
              <a:gd name="adj1" fmla="val 74032"/>
              <a:gd name="adj2" fmla="val 10940"/>
            </a:avLst>
          </a:prstGeom>
          <a:solidFill>
            <a:srgbClr val="E3E1D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FFFFFF"/>
              </a:buClr>
              <a:buSzPct val="100000"/>
            </a:pPr>
            <a:r>
              <a:rPr lang="en-US" altLang="zh-CN" sz="2000" smtClean="0">
                <a:solidFill>
                  <a:srgbClr val="000000"/>
                </a:solidFill>
                <a:latin typeface="Times New Roman" panose="02020603050405020304" pitchFamily="18" charset="0"/>
                <a:ea typeface="ＭＳ Ｐゴシック" panose="020B0600070205080204" pitchFamily="34" charset="-128"/>
                <a:cs typeface="+mn-cs"/>
              </a:rPr>
              <a:t>Channel Impulse response </a:t>
            </a:r>
            <a:endParaRPr lang="en-US" altLang="zh-CN" sz="2400" smtClean="0">
              <a:solidFill>
                <a:srgbClr val="FF0000"/>
              </a:solidFill>
              <a:latin typeface="Times New Roman" panose="02020603050405020304" pitchFamily="18" charset="0"/>
              <a:ea typeface="ＭＳ Ｐゴシック" panose="020B0600070205080204" pitchFamily="34" charset="-128"/>
              <a:cs typeface="+mn-cs"/>
            </a:endParaRPr>
          </a:p>
        </p:txBody>
      </p:sp>
      <p:graphicFrame>
        <p:nvGraphicFramePr>
          <p:cNvPr id="32" name="Object 6"/>
          <p:cNvGraphicFramePr>
            <a:graphicFrameLocks noChangeAspect="1"/>
          </p:cNvGraphicFramePr>
          <p:nvPr>
            <p:extLst>
              <p:ext uri="{D42A27DB-BD31-4B8C-83A1-F6EECF244321}">
                <p14:modId xmlns:p14="http://schemas.microsoft.com/office/powerpoint/2010/main" val="1516767290"/>
              </p:ext>
            </p:extLst>
          </p:nvPr>
        </p:nvGraphicFramePr>
        <p:xfrm>
          <a:off x="971600" y="4725144"/>
          <a:ext cx="2286000" cy="484188"/>
        </p:xfrm>
        <a:graphic>
          <a:graphicData uri="http://schemas.openxmlformats.org/presentationml/2006/ole">
            <mc:AlternateContent xmlns:mc="http://schemas.openxmlformats.org/markup-compatibility/2006">
              <mc:Choice xmlns:v="urn:schemas-microsoft-com:vml" Requires="v">
                <p:oleObj spid="_x0000_s53612" name="Equation" r:id="rId10" imgW="1079280" imgH="228600" progId="Equation.3">
                  <p:embed/>
                </p:oleObj>
              </mc:Choice>
              <mc:Fallback>
                <p:oleObj name="Equation" r:id="rId10" imgW="10792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600" y="4725144"/>
                        <a:ext cx="22860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8"/>
          <p:cNvGraphicFramePr>
            <a:graphicFrameLocks noChangeAspect="1"/>
          </p:cNvGraphicFramePr>
          <p:nvPr>
            <p:extLst>
              <p:ext uri="{D42A27DB-BD31-4B8C-83A1-F6EECF244321}">
                <p14:modId xmlns:p14="http://schemas.microsoft.com/office/powerpoint/2010/main" val="3027060392"/>
              </p:ext>
            </p:extLst>
          </p:nvPr>
        </p:nvGraphicFramePr>
        <p:xfrm>
          <a:off x="5004048" y="4754537"/>
          <a:ext cx="2165350" cy="474663"/>
        </p:xfrm>
        <a:graphic>
          <a:graphicData uri="http://schemas.openxmlformats.org/presentationml/2006/ole">
            <mc:AlternateContent xmlns:mc="http://schemas.openxmlformats.org/markup-compatibility/2006">
              <mc:Choice xmlns:v="urn:schemas-microsoft-com:vml" Requires="v">
                <p:oleObj spid="_x0000_s53613" name="Equation" r:id="rId12" imgW="850900" imgH="203200" progId="Equation.3">
                  <p:embed/>
                </p:oleObj>
              </mc:Choice>
              <mc:Fallback>
                <p:oleObj name="Equation" r:id="rId12" imgW="850900" imgH="203200" progId="Equation.3">
                  <p:embed/>
                  <p:pic>
                    <p:nvPicPr>
                      <p:cNvPr id="0" name=""/>
                      <p:cNvPicPr>
                        <a:picLocks noChangeAspect="1" noChangeArrowheads="1"/>
                      </p:cNvPicPr>
                      <p:nvPr/>
                    </p:nvPicPr>
                    <p:blipFill>
                      <a:blip r:embed="rId13"/>
                      <a:srcRect/>
                      <a:stretch>
                        <a:fillRect/>
                      </a:stretch>
                    </p:blipFill>
                    <p:spPr bwMode="auto">
                      <a:xfrm>
                        <a:off x="5004048" y="4754537"/>
                        <a:ext cx="21653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1339592326"/>
              </p:ext>
            </p:extLst>
          </p:nvPr>
        </p:nvGraphicFramePr>
        <p:xfrm>
          <a:off x="4116363" y="6237312"/>
          <a:ext cx="2255837" cy="495300"/>
        </p:xfrm>
        <a:graphic>
          <a:graphicData uri="http://schemas.openxmlformats.org/presentationml/2006/ole">
            <mc:AlternateContent xmlns:mc="http://schemas.openxmlformats.org/markup-compatibility/2006">
              <mc:Choice xmlns:v="urn:schemas-microsoft-com:vml" Requires="v">
                <p:oleObj spid="_x0000_s53614" name="Equation" r:id="rId14" imgW="1041120" imgH="228600" progId="Equation.3">
                  <p:embed/>
                </p:oleObj>
              </mc:Choice>
              <mc:Fallback>
                <p:oleObj name="Equation" r:id="rId14" imgW="104112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6363" y="6237312"/>
                        <a:ext cx="225583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16</a:t>
            </a:fld>
            <a:endParaRPr lang="zh-CN" altLang="en-US"/>
          </a:p>
        </p:txBody>
      </p:sp>
    </p:spTree>
    <p:extLst>
      <p:ext uri="{BB962C8B-B14F-4D97-AF65-F5344CB8AC3E}">
        <p14:creationId xmlns:p14="http://schemas.microsoft.com/office/powerpoint/2010/main" val="3290721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6" presetClass="emph" presetSubtype="0" fill="hold" nodeType="afterEffect">
                                  <p:stCondLst>
                                    <p:cond delay="0"/>
                                  </p:stCondLst>
                                  <p:childTnLst>
                                    <p:animScale>
                                      <p:cBhvr>
                                        <p:cTn id="24" dur="2000" fill="hold"/>
                                        <p:tgtEl>
                                          <p:spTgt spid="15"/>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0"/>
                            </p:stCondLst>
                            <p:childTnLst>
                              <p:par>
                                <p:cTn id="33" presetID="63" presetClass="path" presetSubtype="0" accel="50000" decel="50000" fill="hold" grpId="1" nodeType="afterEffect">
                                  <p:stCondLst>
                                    <p:cond delay="0"/>
                                  </p:stCondLst>
                                  <p:childTnLst>
                                    <p:animMotion origin="layout" path="M 0 0 L 0.24167 0 " pathEditMode="relative" rAng="0" ptsTypes="AA">
                                      <p:cBhvr>
                                        <p:cTn id="34" dur="2000" fill="hold"/>
                                        <p:tgtEl>
                                          <p:spTgt spid="20"/>
                                        </p:tgtEl>
                                        <p:attrNameLst>
                                          <p:attrName>ppt_x</p:attrName>
                                          <p:attrName>ppt_y</p:attrName>
                                        </p:attrNameLst>
                                      </p:cBhvr>
                                      <p:rCtr x="12083"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P spid="21" grpId="0"/>
      <p:bldP spid="22" grpId="0" animBg="1"/>
      <p:bldP spid="23" grpId="0"/>
      <p:bldP spid="24" grpId="0" animBg="1"/>
      <p:bldP spid="26" grpId="0" animBg="1"/>
      <p:bldP spid="27" grpId="0"/>
      <p:bldP spid="28" grpId="0" animBg="1"/>
      <p:bldP spid="29" grpId="0"/>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5238" y="1988840"/>
            <a:ext cx="52117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标题 1"/>
          <p:cNvSpPr>
            <a:spLocks noGrp="1"/>
          </p:cNvSpPr>
          <p:nvPr>
            <p:ph type="ctrTitle"/>
          </p:nvPr>
        </p:nvSpPr>
        <p:spPr>
          <a:xfrm>
            <a:off x="611188" y="333375"/>
            <a:ext cx="7772400" cy="1008063"/>
          </a:xfrm>
          <a:solidFill>
            <a:srgbClr val="FFFFFF"/>
          </a:solidFill>
        </p:spPr>
        <p:txBody>
          <a:bodyPr/>
          <a:lstStyle/>
          <a:p>
            <a:pPr algn="l" eaLnBrk="1" hangingPunct="1">
              <a:defRPr/>
            </a:pPr>
            <a:r>
              <a:rPr lang="en-US" altLang="zh-CN" sz="4000" dirty="0" smtClean="0">
                <a:latin typeface="Calibri" charset="0"/>
                <a:ea typeface="SimSun" charset="0"/>
              </a:rPr>
              <a:t>Channel</a:t>
            </a:r>
            <a:r>
              <a:rPr lang="zh-CN" altLang="en-US" sz="4000" dirty="0" smtClean="0">
                <a:latin typeface="Calibri" charset="0"/>
                <a:ea typeface="SimSun" charset="0"/>
              </a:rPr>
              <a:t> </a:t>
            </a:r>
            <a:r>
              <a:rPr lang="en-US" altLang="zh-CN" sz="4000" dirty="0" smtClean="0">
                <a:latin typeface="Calibri" charset="0"/>
                <a:ea typeface="SimSun" charset="0"/>
              </a:rPr>
              <a:t>Estimation (Cont’d)</a:t>
            </a:r>
            <a:endParaRPr lang="zh-CN" altLang="en-US" sz="4000" dirty="0">
              <a:latin typeface="Calibri" charset="0"/>
              <a:ea typeface="SimSun" charset="0"/>
            </a:endParaRPr>
          </a:p>
        </p:txBody>
      </p:sp>
      <p:graphicFrame>
        <p:nvGraphicFramePr>
          <p:cNvPr id="26628" name="Object 5"/>
          <p:cNvGraphicFramePr>
            <a:graphicFrameLocks noChangeAspect="1"/>
          </p:cNvGraphicFramePr>
          <p:nvPr>
            <p:extLst>
              <p:ext uri="{D42A27DB-BD31-4B8C-83A1-F6EECF244321}">
                <p14:modId xmlns:p14="http://schemas.microsoft.com/office/powerpoint/2010/main" val="906537484"/>
              </p:ext>
            </p:extLst>
          </p:nvPr>
        </p:nvGraphicFramePr>
        <p:xfrm>
          <a:off x="3794125" y="2925614"/>
          <a:ext cx="114300" cy="165100"/>
        </p:xfrm>
        <a:graphic>
          <a:graphicData uri="http://schemas.openxmlformats.org/presentationml/2006/ole">
            <mc:AlternateContent xmlns:mc="http://schemas.openxmlformats.org/markup-compatibility/2006">
              <mc:Choice xmlns:v="urn:schemas-microsoft-com:vml" Requires="v">
                <p:oleObj spid="_x0000_s56475" name="Equation" r:id="rId5" imgW="114300" imgH="165100" progId="Equation.3">
                  <p:embed/>
                </p:oleObj>
              </mc:Choice>
              <mc:Fallback>
                <p:oleObj name="Equation" r:id="rId5" imgW="1143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125" y="2925614"/>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2" name="Rectangle 3"/>
          <p:cNvSpPr txBox="1">
            <a:spLocks noChangeArrowheads="1"/>
          </p:cNvSpPr>
          <p:nvPr/>
        </p:nvSpPr>
        <p:spPr bwMode="auto">
          <a:xfrm>
            <a:off x="179512" y="1340768"/>
            <a:ext cx="8256588" cy="7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SimSun" panose="02010600030101010101" pitchFamily="2" charset="-122"/>
                <a:cs typeface="SimSun"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SimSun" panose="02010600030101010101" pitchFamily="2" charset="-122"/>
                <a:cs typeface="SimSun"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SimSun" panose="02010600030101010101" pitchFamily="2" charset="-122"/>
                <a:cs typeface="SimSun"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SimSun" panose="02010600030101010101" pitchFamily="2" charset="-122"/>
                <a:cs typeface="SimSun"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SimSun" panose="02010600030101010101" pitchFamily="2" charset="-122"/>
                <a:cs typeface="SimSu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dirty="0" smtClean="0"/>
              <a:t>Rewrite the received symbols</a:t>
            </a:r>
            <a:endParaRPr lang="da-DK" altLang="zh-CN" dirty="0" smtClean="0">
              <a:solidFill>
                <a:srgbClr val="000000"/>
              </a:solidFill>
            </a:endParaRPr>
          </a:p>
        </p:txBody>
      </p:sp>
      <p:graphicFrame>
        <p:nvGraphicFramePr>
          <p:cNvPr id="37" name="Object 22"/>
          <p:cNvGraphicFramePr>
            <a:graphicFrameLocks noChangeAspect="1"/>
          </p:cNvGraphicFramePr>
          <p:nvPr>
            <p:extLst>
              <p:ext uri="{D42A27DB-BD31-4B8C-83A1-F6EECF244321}">
                <p14:modId xmlns:p14="http://schemas.microsoft.com/office/powerpoint/2010/main" val="3494263674"/>
              </p:ext>
            </p:extLst>
          </p:nvPr>
        </p:nvGraphicFramePr>
        <p:xfrm>
          <a:off x="6588224" y="3224064"/>
          <a:ext cx="1440160" cy="360040"/>
        </p:xfrm>
        <a:graphic>
          <a:graphicData uri="http://schemas.openxmlformats.org/presentationml/2006/ole">
            <mc:AlternateContent xmlns:mc="http://schemas.openxmlformats.org/markup-compatibility/2006">
              <mc:Choice xmlns:v="urn:schemas-microsoft-com:vml" Requires="v">
                <p:oleObj spid="_x0000_s56476" name="Equation" r:id="rId7" imgW="571500" imgH="165100" progId="Equation.3">
                  <p:embed/>
                </p:oleObj>
              </mc:Choice>
              <mc:Fallback>
                <p:oleObj name="Equation" r:id="rId7" imgW="5715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3224064"/>
                        <a:ext cx="1440160" cy="360040"/>
                      </a:xfrm>
                      <a:prstGeom prst="rect">
                        <a:avLst/>
                      </a:prstGeom>
                      <a:noFill/>
                      <a:ln>
                        <a:noFill/>
                      </a:ln>
                      <a:extLst/>
                    </p:spPr>
                  </p:pic>
                </p:oleObj>
              </mc:Fallback>
            </mc:AlternateContent>
          </a:graphicData>
        </a:graphic>
      </p:graphicFrame>
      <p:cxnSp>
        <p:nvCxnSpPr>
          <p:cNvPr id="5" name="Elbow Connector 4"/>
          <p:cNvCxnSpPr/>
          <p:nvPr/>
        </p:nvCxnSpPr>
        <p:spPr>
          <a:xfrm rot="5400000" flipH="1" flipV="1">
            <a:off x="4952902" y="2555131"/>
            <a:ext cx="947192" cy="3293171"/>
          </a:xfrm>
          <a:prstGeom prst="bentConnector4">
            <a:avLst>
              <a:gd name="adj1" fmla="val -24134"/>
              <a:gd name="adj2" fmla="val 99713"/>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148064" y="4448200"/>
            <a:ext cx="2016224" cy="830997"/>
          </a:xfrm>
          <a:prstGeom prst="rect">
            <a:avLst/>
          </a:prstGeom>
        </p:spPr>
        <p:txBody>
          <a:bodyPr wrap="square">
            <a:spAutoFit/>
          </a:bodyPr>
          <a:lstStyle/>
          <a:p>
            <a:pPr eaLnBrk="1" hangingPunct="1">
              <a:spcBef>
                <a:spcPts val="1200"/>
              </a:spcBef>
              <a:buClr>
                <a:srgbClr val="FF0000"/>
              </a:buClr>
              <a:buSzPct val="70000"/>
            </a:pPr>
            <a:r>
              <a:rPr lang="en-US" sz="2400" b="1" dirty="0">
                <a:latin typeface="Calibri" charset="0"/>
                <a:cs typeface="Calibri" charset="0"/>
              </a:rPr>
              <a:t>A</a:t>
            </a:r>
            <a:r>
              <a:rPr lang="zh-CN" altLang="en-US" sz="2400" b="1" dirty="0">
                <a:latin typeface="Calibri" charset="0"/>
                <a:cs typeface="Calibri" charset="0"/>
              </a:rPr>
              <a:t> </a:t>
            </a:r>
            <a:r>
              <a:rPr lang="en-US" sz="2400" b="1" dirty="0" err="1">
                <a:latin typeface="Calibri" charset="0"/>
                <a:cs typeface="Calibri" charset="0"/>
              </a:rPr>
              <a:t>Toeplitz</a:t>
            </a:r>
            <a:r>
              <a:rPr lang="zh-CN" altLang="en-US" sz="2400" b="1" dirty="0">
                <a:latin typeface="Calibri" charset="0"/>
                <a:cs typeface="Calibri" charset="0"/>
              </a:rPr>
              <a:t> </a:t>
            </a:r>
            <a:r>
              <a:rPr lang="en-US" altLang="zh-CN" sz="2400" b="1" dirty="0">
                <a:latin typeface="Calibri" charset="0"/>
                <a:cs typeface="Calibri" charset="0"/>
              </a:rPr>
              <a:t>matrix</a:t>
            </a:r>
            <a:endParaRPr lang="en-US" sz="2400" b="1" dirty="0">
              <a:latin typeface="Calibri" charset="0"/>
              <a:cs typeface="Calibri" charset="0"/>
            </a:endParaRPr>
          </a:p>
        </p:txBody>
      </p:sp>
      <p:sp>
        <p:nvSpPr>
          <p:cNvPr id="38" name="矩形 5"/>
          <p:cNvSpPr>
            <a:spLocks noChangeArrowheads="1"/>
          </p:cNvSpPr>
          <p:nvPr/>
        </p:nvSpPr>
        <p:spPr bwMode="auto">
          <a:xfrm>
            <a:off x="611560" y="5151560"/>
            <a:ext cx="80645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ts val="1200"/>
              </a:spcBef>
              <a:buClr>
                <a:srgbClr val="FF0000"/>
              </a:buClr>
              <a:buSzPct val="70000"/>
              <a:buFont typeface="Wingdings" charset="2"/>
              <a:buChar char="²"/>
              <a:defRPr/>
            </a:pPr>
            <a:r>
              <a:rPr lang="en-US" sz="3200" dirty="0" smtClean="0">
                <a:latin typeface="Times New Roman"/>
                <a:cs typeface="Times New Roman"/>
              </a:rPr>
              <a:t>Least-square (LS) estimator</a:t>
            </a:r>
            <a:r>
              <a:rPr lang="zh-CN" altLang="en-US" sz="3200" dirty="0" smtClean="0">
                <a:latin typeface="Times New Roman"/>
                <a:cs typeface="Times New Roman"/>
              </a:rPr>
              <a:t> </a:t>
            </a:r>
            <a:endParaRPr lang="en-US" sz="3200" dirty="0">
              <a:latin typeface="Times New Roman"/>
              <a:cs typeface="Times New Roman"/>
            </a:endParaRPr>
          </a:p>
        </p:txBody>
      </p:sp>
      <p:grpSp>
        <p:nvGrpSpPr>
          <p:cNvPr id="14347" name="Group 14346"/>
          <p:cNvGrpSpPr/>
          <p:nvPr/>
        </p:nvGrpSpPr>
        <p:grpSpPr>
          <a:xfrm>
            <a:off x="2051720" y="5877273"/>
            <a:ext cx="4680520" cy="720080"/>
            <a:chOff x="1907704" y="5877273"/>
            <a:chExt cx="4680520" cy="720080"/>
          </a:xfrm>
        </p:grpSpPr>
        <p:sp>
          <p:nvSpPr>
            <p:cNvPr id="49" name="Rounded Rectangle 48"/>
            <p:cNvSpPr/>
            <p:nvPr/>
          </p:nvSpPr>
          <p:spPr>
            <a:xfrm>
              <a:off x="1907704" y="5877273"/>
              <a:ext cx="4680520" cy="720080"/>
            </a:xfrm>
            <a:prstGeom prst="round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sz="2400" b="1" dirty="0">
                <a:solidFill>
                  <a:schemeClr val="tx2">
                    <a:lumMod val="40000"/>
                    <a:lumOff val="60000"/>
                  </a:schemeClr>
                </a:solidFill>
                <a:latin typeface="Times New Roman"/>
                <a:cs typeface="Times New Roman"/>
              </a:endParaRPr>
            </a:p>
          </p:txBody>
        </p:sp>
        <p:pic>
          <p:nvPicPr>
            <p:cNvPr id="14346" name="Picture 14345"/>
            <p:cNvPicPr>
              <a:picLocks noChangeAspect="1"/>
            </p:cNvPicPr>
            <p:nvPr/>
          </p:nvPicPr>
          <p:blipFill>
            <a:blip r:embed="rId9"/>
            <a:stretch>
              <a:fillRect/>
            </a:stretch>
          </p:blipFill>
          <p:spPr>
            <a:xfrm>
              <a:off x="2267744" y="5949280"/>
              <a:ext cx="3960439" cy="585216"/>
            </a:xfrm>
            <a:prstGeom prst="rect">
              <a:avLst/>
            </a:prstGeom>
          </p:spPr>
        </p:pic>
      </p:gr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17</a:t>
            </a:fld>
            <a:endParaRPr lang="zh-CN" altLang="en-US"/>
          </a:p>
        </p:txBody>
      </p:sp>
    </p:spTree>
    <p:extLst>
      <p:ext uri="{BB962C8B-B14F-4D97-AF65-F5344CB8AC3E}">
        <p14:creationId xmlns:p14="http://schemas.microsoft.com/office/powerpoint/2010/main" val="2234004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347"/>
                                        </p:tgtEl>
                                        <p:attrNameLst>
                                          <p:attrName>style.visibility</p:attrName>
                                        </p:attrNameLst>
                                      </p:cBhvr>
                                      <p:to>
                                        <p:strVal val="visible"/>
                                      </p:to>
                                    </p:set>
                                    <p:animEffect transition="in" filter="fade">
                                      <p:cBhvr>
                                        <p:cTn id="29" dur="1000"/>
                                        <p:tgtEl>
                                          <p:spTgt spid="14347"/>
                                        </p:tgtEl>
                                      </p:cBhvr>
                                    </p:animEffect>
                                    <p:anim calcmode="lin" valueType="num">
                                      <p:cBhvr>
                                        <p:cTn id="30" dur="1000" fill="hold"/>
                                        <p:tgtEl>
                                          <p:spTgt spid="14347"/>
                                        </p:tgtEl>
                                        <p:attrNameLst>
                                          <p:attrName>ppt_x</p:attrName>
                                        </p:attrNameLst>
                                      </p:cBhvr>
                                      <p:tavLst>
                                        <p:tav tm="0">
                                          <p:val>
                                            <p:strVal val="#ppt_x"/>
                                          </p:val>
                                        </p:tav>
                                        <p:tav tm="100000">
                                          <p:val>
                                            <p:strVal val="#ppt_x"/>
                                          </p:val>
                                        </p:tav>
                                      </p:tavLst>
                                    </p:anim>
                                    <p:anim calcmode="lin" valueType="num">
                                      <p:cBhvr>
                                        <p:cTn id="31" dur="1000" fill="hold"/>
                                        <p:tgtEl>
                                          <p:spTgt spid="14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rgbClr val="FFFFFF"/>
          </a:solidFill>
        </p:spPr>
        <p:txBody>
          <a:bodyPr/>
          <a:lstStyle/>
          <a:p>
            <a:pPr eaLnBrk="1" hangingPunct="1">
              <a:defRPr/>
            </a:pPr>
            <a:r>
              <a:rPr lang="en-US" altLang="zh-CN" sz="4000" b="1" dirty="0" smtClean="0">
                <a:latin typeface="Calibri" charset="0"/>
                <a:ea typeface="SimSun" charset="0"/>
              </a:rPr>
              <a:t>Content</a:t>
            </a:r>
            <a:endParaRPr lang="zh-CN" altLang="en-US" sz="4000" b="1" dirty="0">
              <a:latin typeface="Calibri" charset="0"/>
              <a:ea typeface="SimSun" charset="0"/>
            </a:endParaRPr>
          </a:p>
        </p:txBody>
      </p:sp>
      <p:sp>
        <p:nvSpPr>
          <p:cNvPr id="27651" name="矩形 5"/>
          <p:cNvSpPr>
            <a:spLocks noChangeArrowheads="1"/>
          </p:cNvSpPr>
          <p:nvPr/>
        </p:nvSpPr>
        <p:spPr bwMode="auto">
          <a:xfrm>
            <a:off x="468313" y="16287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Location</a:t>
            </a:r>
            <a:r>
              <a:rPr lang="zh-CN" altLang="en-US" sz="3600" dirty="0">
                <a:latin typeface="Calibri" charset="0"/>
              </a:rPr>
              <a:t> </a:t>
            </a:r>
            <a:r>
              <a:rPr lang="en-US" altLang="zh-CN" sz="3600" dirty="0">
                <a:latin typeface="Calibri" charset="0"/>
              </a:rPr>
              <a:t>d</a:t>
            </a:r>
            <a:r>
              <a:rPr lang="en-US" altLang="zh-CN" sz="3600" dirty="0" smtClean="0">
                <a:latin typeface="Calibri" charset="0"/>
              </a:rPr>
              <a:t>istinction</a:t>
            </a:r>
            <a:endParaRPr lang="en-US" altLang="zh-CN" sz="3600" dirty="0">
              <a:latin typeface="Calibri" charset="0"/>
            </a:endParaRPr>
          </a:p>
        </p:txBody>
      </p:sp>
      <p:sp>
        <p:nvSpPr>
          <p:cNvPr id="27652" name="Rectangle 2"/>
          <p:cNvSpPr>
            <a:spLocks noChangeArrowheads="1"/>
          </p:cNvSpPr>
          <p:nvPr/>
        </p:nvSpPr>
        <p:spPr bwMode="auto">
          <a:xfrm>
            <a:off x="468313" y="3141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Defense</a:t>
            </a:r>
            <a:r>
              <a:rPr lang="zh-CN" altLang="en-US" sz="3600">
                <a:latin typeface="Calibri" charset="0"/>
              </a:rPr>
              <a:t>  </a:t>
            </a:r>
            <a:endParaRPr lang="en-US" altLang="zh-CN" sz="3600">
              <a:latin typeface="Calibri" charset="0"/>
            </a:endParaRPr>
          </a:p>
        </p:txBody>
      </p:sp>
      <p:sp>
        <p:nvSpPr>
          <p:cNvPr id="27653" name="Rectangle 7"/>
          <p:cNvSpPr>
            <a:spLocks noChangeArrowheads="1"/>
          </p:cNvSpPr>
          <p:nvPr/>
        </p:nvSpPr>
        <p:spPr bwMode="auto">
          <a:xfrm>
            <a:off x="468313" y="3860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Experiment</a:t>
            </a:r>
            <a:r>
              <a:rPr lang="zh-CN" altLang="en-US" sz="3600">
                <a:latin typeface="Calibri" charset="0"/>
              </a:rPr>
              <a:t>  </a:t>
            </a:r>
            <a:endParaRPr lang="en-US" altLang="zh-CN" sz="3600">
              <a:latin typeface="Calibri" charset="0"/>
            </a:endParaRPr>
          </a:p>
        </p:txBody>
      </p:sp>
      <p:sp>
        <p:nvSpPr>
          <p:cNvPr id="27654" name="Rectangle 9"/>
          <p:cNvSpPr>
            <a:spLocks noChangeArrowheads="1"/>
          </p:cNvSpPr>
          <p:nvPr/>
        </p:nvSpPr>
        <p:spPr bwMode="auto">
          <a:xfrm>
            <a:off x="468313" y="45815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Summary</a:t>
            </a:r>
            <a:r>
              <a:rPr lang="zh-CN" altLang="en-US" sz="3600">
                <a:latin typeface="Calibri" charset="0"/>
              </a:rPr>
              <a:t> </a:t>
            </a:r>
            <a:endParaRPr lang="en-US" altLang="zh-CN" sz="3600">
              <a:latin typeface="Calibri" charset="0"/>
            </a:endParaRPr>
          </a:p>
        </p:txBody>
      </p:sp>
      <p:sp>
        <p:nvSpPr>
          <p:cNvPr id="9" name="Rectangle 8"/>
          <p:cNvSpPr>
            <a:spLocks noChangeArrowheads="1"/>
          </p:cNvSpPr>
          <p:nvPr/>
        </p:nvSpPr>
        <p:spPr bwMode="auto">
          <a:xfrm>
            <a:off x="468313" y="2422525"/>
            <a:ext cx="610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Virtual</a:t>
            </a:r>
            <a:r>
              <a:rPr lang="zh-CN" altLang="en-US" sz="3600" dirty="0">
                <a:latin typeface="Calibri" charset="0"/>
              </a:rPr>
              <a:t> </a:t>
            </a:r>
            <a:r>
              <a:rPr lang="en-US" altLang="zh-CN" sz="3600" dirty="0">
                <a:latin typeface="Calibri" charset="0"/>
              </a:rPr>
              <a:t>m</a:t>
            </a:r>
            <a:r>
              <a:rPr lang="en-US" altLang="zh-CN" sz="3600" dirty="0" smtClean="0">
                <a:latin typeface="Calibri" charset="0"/>
              </a:rPr>
              <a:t>ultipath</a:t>
            </a:r>
            <a:r>
              <a:rPr lang="zh-CN" altLang="en-US" sz="3600" dirty="0" smtClean="0">
                <a:latin typeface="Calibri" charset="0"/>
              </a:rPr>
              <a:t> </a:t>
            </a:r>
            <a:r>
              <a:rPr lang="en-US" altLang="zh-CN" sz="3600" dirty="0" smtClean="0">
                <a:latin typeface="Calibri" charset="0"/>
              </a:rPr>
              <a:t>attacks</a:t>
            </a:r>
            <a:endParaRPr lang="en-US" altLang="zh-CN" sz="3600" dirty="0">
              <a:latin typeface="Calibri" charset="0"/>
            </a:endParaRPr>
          </a:p>
        </p:txBody>
      </p:sp>
      <p:cxnSp>
        <p:nvCxnSpPr>
          <p:cNvPr id="10"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18</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rgbClr val="C0090F"/>
                                        </p:clrVal>
                                      </p:to>
                                    </p:set>
                                    <p:set>
                                      <p:cBhvr>
                                        <p:cTn id="7" dur="500" fill="hold"/>
                                        <p:tgtEl>
                                          <p:spTgt spid="9"/>
                                        </p:tgtEl>
                                        <p:attrNameLst>
                                          <p:attrName>fillcolor</p:attrName>
                                        </p:attrNameLst>
                                      </p:cBhvr>
                                      <p:to>
                                        <p:clrVal>
                                          <a:srgbClr val="C0090F"/>
                                        </p:clrVal>
                                      </p:to>
                                    </p:set>
                                    <p:set>
                                      <p:cBhvr>
                                        <p:cTn id="8"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solidFill>
            <a:schemeClr val="accent5">
              <a:lumMod val="20000"/>
              <a:lumOff val="80000"/>
            </a:schemeClr>
          </a:solidFill>
        </p:spPr>
        <p:txBody>
          <a:bodyPr/>
          <a:lstStyle/>
          <a:p>
            <a:pPr algn="l" eaLnBrk="1" hangingPunct="1">
              <a:defRPr/>
            </a:pPr>
            <a:r>
              <a:rPr lang="en-US" altLang="zh-CN" sz="2800" dirty="0" smtClean="0">
                <a:solidFill>
                  <a:srgbClr val="FF0000"/>
                </a:solidFill>
                <a:latin typeface="Calibri" charset="0"/>
                <a:ea typeface="SimSun" charset="0"/>
              </a:rPr>
              <a:t>Example</a:t>
            </a:r>
            <a:r>
              <a:rPr lang="en-US" altLang="zh-CN" sz="2800" dirty="0" smtClean="0">
                <a:latin typeface="Calibri" charset="0"/>
                <a:ea typeface="SimSun" charset="0"/>
              </a:rPr>
              <a:t>:</a:t>
            </a:r>
            <a:r>
              <a:rPr lang="zh-CN" altLang="en-US" sz="2800" dirty="0" smtClean="0">
                <a:latin typeface="Calibri" charset="0"/>
                <a:ea typeface="SimSun" charset="0"/>
              </a:rPr>
              <a:t> </a:t>
            </a:r>
            <a:r>
              <a:rPr lang="en-US" altLang="zh-CN" sz="2800" dirty="0" smtClean="0">
                <a:latin typeface="Calibri" charset="0"/>
                <a:ea typeface="SimSun" charset="0"/>
              </a:rPr>
              <a:t>Creating</a:t>
            </a:r>
            <a:r>
              <a:rPr lang="zh-CN" altLang="en-US" sz="2800" dirty="0" smtClean="0">
                <a:latin typeface="Calibri" charset="0"/>
                <a:ea typeface="SimSun" charset="0"/>
              </a:rPr>
              <a:t> </a:t>
            </a:r>
            <a:r>
              <a:rPr lang="en-US" altLang="zh-CN" sz="2800" dirty="0" smtClean="0">
                <a:latin typeface="Calibri" charset="0"/>
                <a:ea typeface="SimSun" charset="0"/>
              </a:rPr>
              <a:t>a</a:t>
            </a:r>
            <a:r>
              <a:rPr lang="zh-CN" altLang="en-US" sz="2800" dirty="0" smtClean="0">
                <a:latin typeface="Calibri" charset="0"/>
                <a:ea typeface="SimSun" charset="0"/>
              </a:rPr>
              <a:t> </a:t>
            </a:r>
            <a:r>
              <a:rPr lang="en-US" altLang="zh-CN" sz="2800" dirty="0" smtClean="0">
                <a:latin typeface="Calibri" charset="0"/>
                <a:ea typeface="SimSun" charset="0"/>
              </a:rPr>
              <a:t>virtual</a:t>
            </a:r>
            <a:r>
              <a:rPr lang="zh-CN" altLang="en-US" sz="2800" dirty="0" smtClean="0">
                <a:latin typeface="Calibri" charset="0"/>
                <a:ea typeface="SimSun" charset="0"/>
              </a:rPr>
              <a:t> </a:t>
            </a:r>
            <a:r>
              <a:rPr lang="en-US" altLang="zh-CN" sz="2800" dirty="0" smtClean="0">
                <a:latin typeface="Calibri" charset="0"/>
                <a:ea typeface="SimSun" charset="0"/>
              </a:rPr>
              <a:t>multipath</a:t>
            </a:r>
            <a:endParaRPr lang="zh-CN" altLang="en-US" sz="2000" dirty="0">
              <a:latin typeface="Calibri" charset="0"/>
              <a:ea typeface="SimSun" charset="0"/>
            </a:endParaRPr>
          </a:p>
        </p:txBody>
      </p:sp>
      <p:pic>
        <p:nvPicPr>
          <p:cNvPr id="28675" name="Picture 1" descr="virtual_channel_example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83153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19</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656"/>
            <a:ext cx="7772400" cy="1008063"/>
          </a:xfrm>
          <a:noFill/>
        </p:spPr>
        <p:txBody>
          <a:bodyPr/>
          <a:lstStyle/>
          <a:p>
            <a:pPr eaLnBrk="1" hangingPunct="1">
              <a:defRPr/>
            </a:pPr>
            <a:r>
              <a:rPr lang="en-US" altLang="zh-CN" sz="4000" b="1" dirty="0" smtClean="0">
                <a:latin typeface="Calibri" charset="0"/>
                <a:ea typeface="SimSun" charset="0"/>
              </a:rPr>
              <a:t>Content</a:t>
            </a:r>
            <a:endParaRPr lang="zh-CN" altLang="en-US" sz="4000" b="1" dirty="0">
              <a:latin typeface="Calibri" charset="0"/>
              <a:ea typeface="SimSun" charset="0"/>
            </a:endParaRPr>
          </a:p>
        </p:txBody>
      </p:sp>
      <p:sp>
        <p:nvSpPr>
          <p:cNvPr id="5" name="矩形 5"/>
          <p:cNvSpPr>
            <a:spLocks noChangeArrowheads="1"/>
          </p:cNvSpPr>
          <p:nvPr/>
        </p:nvSpPr>
        <p:spPr bwMode="auto">
          <a:xfrm>
            <a:off x="468313" y="1556792"/>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Location</a:t>
            </a:r>
            <a:r>
              <a:rPr lang="zh-CN" altLang="en-US" sz="3600" dirty="0">
                <a:latin typeface="Calibri" charset="0"/>
              </a:rPr>
              <a:t> </a:t>
            </a:r>
            <a:r>
              <a:rPr lang="en-US" altLang="zh-CN" sz="3600" dirty="0">
                <a:latin typeface="Calibri" charset="0"/>
              </a:rPr>
              <a:t>d</a:t>
            </a:r>
            <a:r>
              <a:rPr lang="en-US" altLang="zh-CN" sz="3600" dirty="0" smtClean="0">
                <a:latin typeface="Calibri" charset="0"/>
              </a:rPr>
              <a:t>istinction</a:t>
            </a:r>
            <a:endParaRPr lang="en-US" altLang="zh-CN" sz="3600" dirty="0">
              <a:latin typeface="Calibri" charset="0"/>
            </a:endParaRPr>
          </a:p>
        </p:txBody>
      </p:sp>
      <p:sp>
        <p:nvSpPr>
          <p:cNvPr id="14340" name="Rectangle 1"/>
          <p:cNvSpPr>
            <a:spLocks noChangeArrowheads="1"/>
          </p:cNvSpPr>
          <p:nvPr/>
        </p:nvSpPr>
        <p:spPr bwMode="auto">
          <a:xfrm>
            <a:off x="468313" y="2348955"/>
            <a:ext cx="610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Virtual</a:t>
            </a:r>
            <a:r>
              <a:rPr lang="zh-CN" altLang="en-US" sz="3600" dirty="0">
                <a:latin typeface="Calibri" charset="0"/>
              </a:rPr>
              <a:t> </a:t>
            </a:r>
            <a:r>
              <a:rPr lang="en-US" altLang="zh-CN" sz="3600" dirty="0">
                <a:latin typeface="Calibri" charset="0"/>
              </a:rPr>
              <a:t>m</a:t>
            </a:r>
            <a:r>
              <a:rPr lang="en-US" altLang="zh-CN" sz="3600" dirty="0" smtClean="0">
                <a:latin typeface="Calibri" charset="0"/>
              </a:rPr>
              <a:t>ultipath</a:t>
            </a:r>
            <a:r>
              <a:rPr lang="zh-CN" altLang="en-US" sz="3600" dirty="0" smtClean="0">
                <a:latin typeface="Calibri" charset="0"/>
              </a:rPr>
              <a:t> </a:t>
            </a:r>
            <a:r>
              <a:rPr lang="en-US" altLang="zh-CN" sz="3600" dirty="0" smtClean="0">
                <a:latin typeface="Calibri" charset="0"/>
              </a:rPr>
              <a:t>attacks</a:t>
            </a:r>
            <a:endParaRPr lang="en-US" altLang="zh-CN" sz="3600" dirty="0">
              <a:latin typeface="Calibri" charset="0"/>
            </a:endParaRPr>
          </a:p>
        </p:txBody>
      </p:sp>
      <p:sp>
        <p:nvSpPr>
          <p:cNvPr id="14341" name="Rectangle 2"/>
          <p:cNvSpPr>
            <a:spLocks noChangeArrowheads="1"/>
          </p:cNvSpPr>
          <p:nvPr/>
        </p:nvSpPr>
        <p:spPr bwMode="auto">
          <a:xfrm>
            <a:off x="468313" y="31416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Defense</a:t>
            </a:r>
            <a:r>
              <a:rPr lang="zh-CN" altLang="en-US" sz="3600" dirty="0">
                <a:latin typeface="Calibri" charset="0"/>
              </a:rPr>
              <a:t>  </a:t>
            </a:r>
            <a:endParaRPr lang="en-US" altLang="zh-CN" sz="3600" dirty="0">
              <a:latin typeface="Calibri" charset="0"/>
            </a:endParaRPr>
          </a:p>
        </p:txBody>
      </p:sp>
      <p:sp>
        <p:nvSpPr>
          <p:cNvPr id="14342" name="Rectangle 7"/>
          <p:cNvSpPr>
            <a:spLocks noChangeArrowheads="1"/>
          </p:cNvSpPr>
          <p:nvPr/>
        </p:nvSpPr>
        <p:spPr bwMode="auto">
          <a:xfrm>
            <a:off x="468313" y="393283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Experiment</a:t>
            </a:r>
            <a:r>
              <a:rPr lang="zh-CN" altLang="en-US" sz="3600">
                <a:latin typeface="Calibri" charset="0"/>
              </a:rPr>
              <a:t>  </a:t>
            </a:r>
            <a:endParaRPr lang="en-US" altLang="zh-CN" sz="3600">
              <a:latin typeface="Calibri" charset="0"/>
            </a:endParaRPr>
          </a:p>
        </p:txBody>
      </p:sp>
      <p:sp>
        <p:nvSpPr>
          <p:cNvPr id="14343" name="Rectangle 9"/>
          <p:cNvSpPr>
            <a:spLocks noChangeArrowheads="1"/>
          </p:cNvSpPr>
          <p:nvPr/>
        </p:nvSpPr>
        <p:spPr bwMode="auto">
          <a:xfrm>
            <a:off x="468313" y="4727103"/>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Summary</a:t>
            </a:r>
            <a:r>
              <a:rPr lang="zh-CN" altLang="en-US" sz="3600" dirty="0">
                <a:latin typeface="Calibri" charset="0"/>
              </a:rPr>
              <a:t>  </a:t>
            </a:r>
            <a:endParaRPr lang="en-US" altLang="zh-CN" sz="3600" dirty="0">
              <a:latin typeface="Calibri" charset="0"/>
            </a:endParaRPr>
          </a:p>
        </p:txBody>
      </p:sp>
      <p:cxnSp>
        <p:nvCxnSpPr>
          <p:cNvPr id="9"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C0090F"/>
                                        </p:clrVal>
                                      </p:to>
                                    </p:set>
                                    <p:set>
                                      <p:cBhvr>
                                        <p:cTn id="7" dur="500" fill="hold"/>
                                        <p:tgtEl>
                                          <p:spTgt spid="5"/>
                                        </p:tgtEl>
                                        <p:attrNameLst>
                                          <p:attrName>fillcolor</p:attrName>
                                        </p:attrNameLst>
                                      </p:cBhvr>
                                      <p:to>
                                        <p:clrVal>
                                          <a:srgbClr val="C0090F"/>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chemeClr val="accent5">
              <a:lumMod val="20000"/>
              <a:lumOff val="80000"/>
            </a:schemeClr>
          </a:solidFill>
        </p:spPr>
        <p:txBody>
          <a:bodyPr/>
          <a:lstStyle/>
          <a:p>
            <a:pPr algn="l" eaLnBrk="1" hangingPunct="1">
              <a:defRPr/>
            </a:pPr>
            <a:r>
              <a:rPr lang="en-US" altLang="zh-CN" sz="2800" dirty="0" smtClean="0">
                <a:latin typeface="Calibri" charset="0"/>
                <a:ea typeface="SimSun" charset="0"/>
              </a:rPr>
              <a:t>Attack</a:t>
            </a:r>
            <a:r>
              <a:rPr lang="zh-CN" altLang="en-US" sz="2800" dirty="0" smtClean="0">
                <a:latin typeface="Calibri" charset="0"/>
                <a:ea typeface="SimSun" charset="0"/>
              </a:rPr>
              <a:t> </a:t>
            </a:r>
            <a:r>
              <a:rPr lang="en-US" altLang="zh-CN" sz="2800" dirty="0" smtClean="0">
                <a:latin typeface="Calibri" charset="0"/>
                <a:ea typeface="SimSun" charset="0"/>
              </a:rPr>
              <a:t>Overview:</a:t>
            </a:r>
            <a:r>
              <a:rPr lang="zh-CN" altLang="en-US" sz="2800" dirty="0" smtClean="0">
                <a:latin typeface="Calibri" charset="0"/>
                <a:ea typeface="SimSun" charset="0"/>
              </a:rPr>
              <a:t> </a:t>
            </a:r>
            <a:r>
              <a:rPr lang="en-US" altLang="zh-CN" sz="2800" dirty="0" smtClean="0">
                <a:solidFill>
                  <a:srgbClr val="FF0000"/>
                </a:solidFill>
                <a:latin typeface="Calibri" charset="0"/>
                <a:ea typeface="SimSun" charset="0"/>
              </a:rPr>
              <a:t>delay</a:t>
            </a:r>
            <a:r>
              <a:rPr lang="en-US" altLang="zh-CN" sz="2800" dirty="0">
                <a:solidFill>
                  <a:srgbClr val="FF0000"/>
                </a:solidFill>
                <a:latin typeface="Calibri" charset="0"/>
                <a:ea typeface="SimSun" charset="0"/>
              </a:rPr>
              <a:t>-</a:t>
            </a:r>
            <a:r>
              <a:rPr lang="en-US" altLang="zh-CN" sz="2800" dirty="0" smtClean="0">
                <a:solidFill>
                  <a:srgbClr val="FF0000"/>
                </a:solidFill>
                <a:latin typeface="Calibri" charset="0"/>
                <a:ea typeface="SimSun" charset="0"/>
              </a:rPr>
              <a:t>and-sum</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process</a:t>
            </a:r>
            <a:r>
              <a:rPr lang="en-US" altLang="zh-CN" sz="2000" dirty="0" smtClean="0">
                <a:latin typeface="Calibri" charset="0"/>
                <a:ea typeface="SimSun" charset="0"/>
              </a:rPr>
              <a:t>.</a:t>
            </a:r>
            <a:endParaRPr lang="zh-CN" altLang="en-US" sz="2000" dirty="0">
              <a:latin typeface="Calibri" charset="0"/>
              <a:ea typeface="SimSun" charset="0"/>
            </a:endParaRPr>
          </a:p>
        </p:txBody>
      </p:sp>
      <p:pic>
        <p:nvPicPr>
          <p:cNvPr id="29699" name="Picture 2" descr="attack_overview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556792"/>
            <a:ext cx="79898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27584" y="4653136"/>
            <a:ext cx="7272808" cy="1728192"/>
            <a:chOff x="827584" y="4653136"/>
            <a:chExt cx="7272808" cy="1728192"/>
          </a:xfrm>
        </p:grpSpPr>
        <p:sp>
          <p:nvSpPr>
            <p:cNvPr id="12" name="Rounded Rectangle 11"/>
            <p:cNvSpPr/>
            <p:nvPr/>
          </p:nvSpPr>
          <p:spPr>
            <a:xfrm>
              <a:off x="827584" y="4705250"/>
              <a:ext cx="7272808" cy="16760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13" name="Object 7"/>
            <p:cNvGraphicFramePr>
              <a:graphicFrameLocks noChangeAspect="1"/>
            </p:cNvGraphicFramePr>
            <p:nvPr>
              <p:extLst>
                <p:ext uri="{D42A27DB-BD31-4B8C-83A1-F6EECF244321}">
                  <p14:modId xmlns:p14="http://schemas.microsoft.com/office/powerpoint/2010/main" val="900601378"/>
                </p:ext>
              </p:extLst>
            </p:nvPr>
          </p:nvGraphicFramePr>
          <p:xfrm>
            <a:off x="1043608" y="5661248"/>
            <a:ext cx="2790825" cy="658812"/>
          </p:xfrm>
          <a:graphic>
            <a:graphicData uri="http://schemas.openxmlformats.org/presentationml/2006/ole">
              <mc:AlternateContent xmlns:mc="http://schemas.openxmlformats.org/markup-compatibility/2006">
                <mc:Choice xmlns:v="urn:schemas-microsoft-com:vml" Requires="v">
                  <p:oleObj spid="_x0000_s66822" name="Equation" r:id="rId5" imgW="901700" imgH="215900" progId="Equation.3">
                    <p:embed/>
                  </p:oleObj>
                </mc:Choice>
                <mc:Fallback>
                  <p:oleObj name="Equation" r:id="rId5" imgW="9017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661248"/>
                          <a:ext cx="27908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40017608"/>
                </p:ext>
              </p:extLst>
            </p:nvPr>
          </p:nvGraphicFramePr>
          <p:xfrm>
            <a:off x="1043608" y="4653136"/>
            <a:ext cx="2291407" cy="1100014"/>
          </p:xfrm>
          <a:graphic>
            <a:graphicData uri="http://schemas.openxmlformats.org/presentationml/2006/ole">
              <mc:AlternateContent xmlns:mc="http://schemas.openxmlformats.org/markup-compatibility/2006">
                <mc:Choice xmlns:v="urn:schemas-microsoft-com:vml" Requires="v">
                  <p:oleObj spid="_x0000_s66823" name="Equation" r:id="rId7" imgW="774360" imgH="431640" progId="Equation.3">
                    <p:embed/>
                  </p:oleObj>
                </mc:Choice>
                <mc:Fallback>
                  <p:oleObj name="Equation" r:id="rId7" imgW="774360" imgH="431640" progId="Equation.3">
                    <p:embed/>
                    <p:pic>
                      <p:nvPicPr>
                        <p:cNvPr id="0" name=""/>
                        <p:cNvPicPr>
                          <a:picLocks noChangeAspect="1" noChangeArrowheads="1"/>
                        </p:cNvPicPr>
                        <p:nvPr/>
                      </p:nvPicPr>
                      <p:blipFill>
                        <a:blip r:embed="rId8"/>
                        <a:srcRect/>
                        <a:stretch>
                          <a:fillRect/>
                        </a:stretch>
                      </p:blipFill>
                      <p:spPr bwMode="auto">
                        <a:xfrm>
                          <a:off x="1043608" y="4653136"/>
                          <a:ext cx="2291407" cy="1100014"/>
                        </a:xfrm>
                        <a:prstGeom prst="rect">
                          <a:avLst/>
                        </a:prstGeom>
                        <a:noFill/>
                        <a:ln>
                          <a:noFill/>
                        </a:ln>
                        <a:extLst/>
                      </p:spPr>
                    </p:pic>
                  </p:oleObj>
                </mc:Fallback>
              </mc:AlternateContent>
            </a:graphicData>
          </a:graphic>
        </p:graphicFrame>
        <p:sp>
          <p:nvSpPr>
            <p:cNvPr id="15" name="TextBox 1"/>
            <p:cNvSpPr txBox="1">
              <a:spLocks noChangeArrowheads="1"/>
            </p:cNvSpPr>
            <p:nvPr/>
          </p:nvSpPr>
          <p:spPr bwMode="auto">
            <a:xfrm>
              <a:off x="4140720" y="4984849"/>
              <a:ext cx="388766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dirty="0"/>
                <a:t>The</a:t>
              </a:r>
              <a:r>
                <a:rPr lang="zh-CN" altLang="en-US" dirty="0"/>
                <a:t> </a:t>
              </a:r>
              <a:r>
                <a:rPr lang="en-US" altLang="zh-CN" i="1" dirty="0" err="1"/>
                <a:t>i</a:t>
              </a:r>
              <a:r>
                <a:rPr lang="en-US" altLang="zh-CN" i="1" baseline="30000" dirty="0" err="1"/>
                <a:t>th</a:t>
              </a:r>
              <a:r>
                <a:rPr lang="zh-CN" altLang="en-US" dirty="0"/>
                <a:t> </a:t>
              </a:r>
              <a:r>
                <a:rPr lang="en-US" altLang="zh-CN" dirty="0"/>
                <a:t>delayed</a:t>
              </a:r>
              <a:r>
                <a:rPr lang="zh-CN" altLang="en-US" dirty="0"/>
                <a:t> </a:t>
              </a:r>
              <a:r>
                <a:rPr lang="en-US" altLang="zh-CN" dirty="0"/>
                <a:t>signal</a:t>
              </a:r>
              <a:r>
                <a:rPr lang="zh-CN" altLang="en-US" dirty="0"/>
                <a:t> </a:t>
              </a:r>
              <a:r>
                <a:rPr lang="en-US" altLang="zh-CN" dirty="0"/>
                <a:t>copy</a:t>
              </a:r>
              <a:endParaRPr lang="en-US" dirty="0"/>
            </a:p>
          </p:txBody>
        </p:sp>
        <p:graphicFrame>
          <p:nvGraphicFramePr>
            <p:cNvPr id="16" name="Object 11"/>
            <p:cNvGraphicFramePr>
              <a:graphicFrameLocks noChangeAspect="1"/>
            </p:cNvGraphicFramePr>
            <p:nvPr>
              <p:extLst>
                <p:ext uri="{D42A27DB-BD31-4B8C-83A1-F6EECF244321}">
                  <p14:modId xmlns:p14="http://schemas.microsoft.com/office/powerpoint/2010/main" val="2828578515"/>
                </p:ext>
              </p:extLst>
            </p:nvPr>
          </p:nvGraphicFramePr>
          <p:xfrm>
            <a:off x="3419872" y="4932015"/>
            <a:ext cx="842963" cy="657225"/>
          </p:xfrm>
          <a:graphic>
            <a:graphicData uri="http://schemas.openxmlformats.org/presentationml/2006/ole">
              <mc:AlternateContent xmlns:mc="http://schemas.openxmlformats.org/markup-compatibility/2006">
                <mc:Choice xmlns:v="urn:schemas-microsoft-com:vml" Requires="v">
                  <p:oleObj spid="_x0000_s66824" name="Equation" r:id="rId9" imgW="254000" imgH="215900" progId="Equation.3">
                    <p:embed/>
                  </p:oleObj>
                </mc:Choice>
                <mc:Fallback>
                  <p:oleObj name="Equation" r:id="rId9" imgW="254000" imgH="215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4932015"/>
                          <a:ext cx="8429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5" name="Object 4"/>
          <p:cNvGraphicFramePr>
            <a:graphicFrameLocks noChangeAspect="1"/>
          </p:cNvGraphicFramePr>
          <p:nvPr>
            <p:extLst>
              <p:ext uri="{D42A27DB-BD31-4B8C-83A1-F6EECF244321}">
                <p14:modId xmlns:p14="http://schemas.microsoft.com/office/powerpoint/2010/main" val="3859831993"/>
              </p:ext>
            </p:extLst>
          </p:nvPr>
        </p:nvGraphicFramePr>
        <p:xfrm>
          <a:off x="2411760" y="4797301"/>
          <a:ext cx="3525838" cy="928688"/>
        </p:xfrm>
        <a:graphic>
          <a:graphicData uri="http://schemas.openxmlformats.org/presentationml/2006/ole">
            <mc:AlternateContent xmlns:mc="http://schemas.openxmlformats.org/markup-compatibility/2006">
              <mc:Choice xmlns:v="urn:schemas-microsoft-com:vml" Requires="v">
                <p:oleObj spid="_x0000_s66825" name="Equation" r:id="rId11" imgW="1130300" imgH="304800" progId="Equation.3">
                  <p:embed/>
                </p:oleObj>
              </mc:Choice>
              <mc:Fallback>
                <p:oleObj name="Equation" r:id="rId11" imgW="1130300" imgH="304800" progId="Equation.3">
                  <p:embed/>
                  <p:pic>
                    <p:nvPicPr>
                      <p:cNvPr id="0" name=""/>
                      <p:cNvPicPr>
                        <a:picLocks noChangeAspect="1" noChangeArrowheads="1"/>
                      </p:cNvPicPr>
                      <p:nvPr/>
                    </p:nvPicPr>
                    <p:blipFill>
                      <a:blip r:embed="rId12"/>
                      <a:srcRect/>
                      <a:stretch>
                        <a:fillRect/>
                      </a:stretch>
                    </p:blipFill>
                    <p:spPr bwMode="auto">
                      <a:xfrm>
                        <a:off x="2411760" y="4797301"/>
                        <a:ext cx="3525838" cy="928688"/>
                      </a:xfrm>
                      <a:prstGeom prst="rect">
                        <a:avLst/>
                      </a:prstGeom>
                      <a:noFill/>
                      <a:ln>
                        <a:noFill/>
                      </a:ln>
                      <a:extLst/>
                    </p:spPr>
                  </p:pic>
                </p:oleObj>
              </mc:Fallback>
            </mc:AlternateContent>
          </a:graphicData>
        </a:graphic>
      </p:graphicFrame>
      <p:cxnSp>
        <p:nvCxnSpPr>
          <p:cNvPr id="7" name="Straight Arrow Connector 6"/>
          <p:cNvCxnSpPr/>
          <p:nvPr/>
        </p:nvCxnSpPr>
        <p:spPr>
          <a:xfrm>
            <a:off x="6347842" y="5589240"/>
            <a:ext cx="0" cy="288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91658" y="5805264"/>
            <a:ext cx="2952328" cy="830997"/>
          </a:xfrm>
          <a:prstGeom prst="rect">
            <a:avLst/>
          </a:prstGeom>
          <a:noFill/>
          <a:ln>
            <a:noFill/>
          </a:ln>
        </p:spPr>
        <p:txBody>
          <a:bodyPr wrap="square" rtlCol="0">
            <a:spAutoFit/>
          </a:bodyPr>
          <a:lstStyle/>
          <a:p>
            <a:pPr algn="ctr"/>
            <a:r>
              <a:rPr lang="en-US" sz="2400" dirty="0" smtClean="0">
                <a:solidFill>
                  <a:srgbClr val="FF0000"/>
                </a:solidFill>
              </a:rPr>
              <a:t>Virtual channel impulse response</a:t>
            </a:r>
            <a:endParaRPr lang="en-US" sz="2400" dirty="0">
              <a:solidFill>
                <a:srgbClr val="FF0000"/>
              </a:solidFill>
            </a:endParaRPr>
          </a:p>
        </p:txBody>
      </p:sp>
      <p:graphicFrame>
        <p:nvGraphicFramePr>
          <p:cNvPr id="31" name="Object 4"/>
          <p:cNvGraphicFramePr>
            <a:graphicFrameLocks noChangeAspect="1"/>
          </p:cNvGraphicFramePr>
          <p:nvPr>
            <p:extLst>
              <p:ext uri="{D42A27DB-BD31-4B8C-83A1-F6EECF244321}">
                <p14:modId xmlns:p14="http://schemas.microsoft.com/office/powerpoint/2010/main" val="2684119278"/>
              </p:ext>
            </p:extLst>
          </p:nvPr>
        </p:nvGraphicFramePr>
        <p:xfrm>
          <a:off x="5827390" y="5076031"/>
          <a:ext cx="952500" cy="657225"/>
        </p:xfrm>
        <a:graphic>
          <a:graphicData uri="http://schemas.openxmlformats.org/presentationml/2006/ole">
            <mc:AlternateContent xmlns:mc="http://schemas.openxmlformats.org/markup-compatibility/2006">
              <mc:Choice xmlns:v="urn:schemas-microsoft-com:vml" Requires="v">
                <p:oleObj spid="_x0000_s66826" name="Equation" r:id="rId13" imgW="304800" imgH="215900" progId="Equation.3">
                  <p:embed/>
                </p:oleObj>
              </mc:Choice>
              <mc:Fallback>
                <p:oleObj name="Equation" r:id="rId13" imgW="304800" imgH="215900" progId="Equation.3">
                  <p:embed/>
                  <p:pic>
                    <p:nvPicPr>
                      <p:cNvPr id="0" name=""/>
                      <p:cNvPicPr>
                        <a:picLocks noChangeAspect="1" noChangeArrowheads="1"/>
                      </p:cNvPicPr>
                      <p:nvPr/>
                    </p:nvPicPr>
                    <p:blipFill>
                      <a:blip r:embed="rId14"/>
                      <a:srcRect/>
                      <a:stretch>
                        <a:fillRect/>
                      </a:stretch>
                    </p:blipFill>
                    <p:spPr bwMode="auto">
                      <a:xfrm>
                        <a:off x="5827390" y="5076031"/>
                        <a:ext cx="952500" cy="657225"/>
                      </a:xfrm>
                      <a:prstGeom prst="rect">
                        <a:avLst/>
                      </a:prstGeom>
                      <a:noFill/>
                      <a:ln>
                        <a:noFill/>
                      </a:ln>
                      <a:extLst/>
                    </p:spPr>
                  </p:pic>
                </p:oleObj>
              </mc:Fallback>
            </mc:AlternateContent>
          </a:graphicData>
        </a:graphic>
      </p:graphicFrame>
      <p:sp>
        <p:nvSpPr>
          <p:cNvPr id="36" name="TextBox 35"/>
          <p:cNvSpPr txBox="1"/>
          <p:nvPr/>
        </p:nvSpPr>
        <p:spPr>
          <a:xfrm>
            <a:off x="3131840" y="4623519"/>
            <a:ext cx="4248472" cy="461665"/>
          </a:xfrm>
          <a:prstGeom prst="rect">
            <a:avLst/>
          </a:prstGeom>
          <a:noFill/>
          <a:ln>
            <a:noFill/>
          </a:ln>
        </p:spPr>
        <p:txBody>
          <a:bodyPr wrap="square" rtlCol="0">
            <a:spAutoFit/>
          </a:bodyPr>
          <a:lstStyle/>
          <a:p>
            <a:pPr algn="ctr"/>
            <a:r>
              <a:rPr lang="en-US" sz="2400" dirty="0" smtClean="0">
                <a:solidFill>
                  <a:srgbClr val="FF0000"/>
                </a:solidFill>
              </a:rPr>
              <a:t>The attacker’s aims to make</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20</a:t>
            </a:fld>
            <a:endParaRPr lang="zh-CN" altLang="en-US"/>
          </a:p>
        </p:txBody>
      </p:sp>
    </p:spTree>
    <p:extLst>
      <p:ext uri="{BB962C8B-B14F-4D97-AF65-F5344CB8AC3E}">
        <p14:creationId xmlns:p14="http://schemas.microsoft.com/office/powerpoint/2010/main" val="685229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p:tgtEl>
                                          <p:spTgt spid="7"/>
                                        </p:tgtEl>
                                        <p:attrNameLst>
                                          <p:attrName>ppt_y</p:attrName>
                                        </p:attrNameLst>
                                      </p:cBhvr>
                                      <p:tavLst>
                                        <p:tav tm="0">
                                          <p:val>
                                            <p:strVal val="#ppt_y+#ppt_h*1.125000"/>
                                          </p:val>
                                        </p:tav>
                                        <p:tav tm="100000">
                                          <p:val>
                                            <p:strVal val="#ppt_y"/>
                                          </p:val>
                                        </p:tav>
                                      </p:tavLst>
                                    </p:anim>
                                    <p:animEffect transition="in" filter="wipe(up)">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Box 9"/>
          <p:cNvSpPr txBox="1">
            <a:spLocks noChangeArrowheads="1"/>
          </p:cNvSpPr>
          <p:nvPr/>
        </p:nvSpPr>
        <p:spPr bwMode="auto">
          <a:xfrm>
            <a:off x="611188" y="1412776"/>
            <a:ext cx="77772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SzPct val="75000"/>
              <a:buFont typeface="Wingdings" charset="0"/>
              <a:buChar char="v"/>
            </a:pPr>
            <a:r>
              <a:rPr lang="en-US" dirty="0" smtClean="0">
                <a:solidFill>
                  <a:srgbClr val="0000FF"/>
                </a:solidFill>
              </a:rPr>
              <a:t>Send the aggregated</a:t>
            </a:r>
            <a:r>
              <a:rPr lang="en-US" dirty="0">
                <a:solidFill>
                  <a:srgbClr val="0000FF"/>
                </a:solidFill>
              </a:rPr>
              <a:t> </a:t>
            </a:r>
            <a:r>
              <a:rPr lang="en-US" dirty="0" smtClean="0">
                <a:solidFill>
                  <a:srgbClr val="0000FF"/>
                </a:solidFill>
              </a:rPr>
              <a:t>signal</a:t>
            </a:r>
            <a:r>
              <a:rPr lang="zh-CN" altLang="en-US" dirty="0" smtClean="0">
                <a:solidFill>
                  <a:srgbClr val="0000FF"/>
                </a:solidFill>
              </a:rPr>
              <a:t> </a:t>
            </a:r>
            <a:r>
              <a:rPr lang="en-US" altLang="zh-CN" dirty="0" smtClean="0">
                <a:solidFill>
                  <a:srgbClr val="0000FF"/>
                </a:solidFill>
              </a:rPr>
              <a:t>to</a:t>
            </a:r>
            <a:r>
              <a:rPr lang="zh-CN" altLang="en-US" dirty="0" smtClean="0">
                <a:solidFill>
                  <a:srgbClr val="0000FF"/>
                </a:solidFill>
              </a:rPr>
              <a:t> </a:t>
            </a:r>
            <a:r>
              <a:rPr lang="en-US" altLang="zh-CN" dirty="0">
                <a:solidFill>
                  <a:srgbClr val="0000FF"/>
                </a:solidFill>
              </a:rPr>
              <a:t>the</a:t>
            </a:r>
            <a:r>
              <a:rPr lang="zh-CN" altLang="en-US" dirty="0">
                <a:solidFill>
                  <a:srgbClr val="0000FF"/>
                </a:solidFill>
              </a:rPr>
              <a:t> </a:t>
            </a:r>
            <a:r>
              <a:rPr lang="en-US" altLang="zh-CN" dirty="0">
                <a:solidFill>
                  <a:srgbClr val="0000FF"/>
                </a:solidFill>
              </a:rPr>
              <a:t>real</a:t>
            </a:r>
            <a:r>
              <a:rPr lang="zh-CN" altLang="en-US" dirty="0">
                <a:solidFill>
                  <a:srgbClr val="0000FF"/>
                </a:solidFill>
              </a:rPr>
              <a:t> </a:t>
            </a:r>
            <a:r>
              <a:rPr lang="en-US" altLang="zh-CN" dirty="0">
                <a:solidFill>
                  <a:srgbClr val="0000FF"/>
                </a:solidFill>
              </a:rPr>
              <a:t>multipath</a:t>
            </a:r>
            <a:r>
              <a:rPr lang="zh-CN" altLang="en-US" dirty="0">
                <a:solidFill>
                  <a:srgbClr val="0000FF"/>
                </a:solidFill>
              </a:rPr>
              <a:t> </a:t>
            </a:r>
            <a:r>
              <a:rPr lang="en-US" altLang="zh-CN" dirty="0">
                <a:solidFill>
                  <a:srgbClr val="0000FF"/>
                </a:solidFill>
              </a:rPr>
              <a:t>channel</a:t>
            </a:r>
            <a:endParaRPr lang="en-US" dirty="0">
              <a:solidFill>
                <a:srgbClr val="0000FF"/>
              </a:solidFill>
            </a:endParaRPr>
          </a:p>
        </p:txBody>
      </p:sp>
      <p:sp>
        <p:nvSpPr>
          <p:cNvPr id="14337" name="标题 1"/>
          <p:cNvSpPr>
            <a:spLocks noGrp="1"/>
          </p:cNvSpPr>
          <p:nvPr>
            <p:ph type="ctrTitle"/>
          </p:nvPr>
        </p:nvSpPr>
        <p:spPr>
          <a:xfrm>
            <a:off x="611188" y="332705"/>
            <a:ext cx="7772400" cy="1008063"/>
          </a:xfrm>
          <a:solidFill>
            <a:schemeClr val="accent5">
              <a:lumMod val="20000"/>
              <a:lumOff val="80000"/>
            </a:schemeClr>
          </a:solidFill>
        </p:spPr>
        <p:txBody>
          <a:bodyPr/>
          <a:lstStyle/>
          <a:p>
            <a:pPr algn="l" eaLnBrk="1" hangingPunct="1">
              <a:defRPr/>
            </a:pPr>
            <a:r>
              <a:rPr lang="en-US" altLang="zh-CN" sz="2800" dirty="0" smtClean="0">
                <a:latin typeface="Calibri" charset="0"/>
                <a:ea typeface="SimSun" charset="0"/>
              </a:rPr>
              <a:t>Technical</a:t>
            </a:r>
            <a:r>
              <a:rPr lang="zh-CN" altLang="en-US" sz="2800" dirty="0" smtClean="0">
                <a:latin typeface="Calibri" charset="0"/>
                <a:ea typeface="SimSun" charset="0"/>
              </a:rPr>
              <a:t> </a:t>
            </a:r>
            <a:r>
              <a:rPr lang="en-US" altLang="zh-CN" sz="2800" dirty="0" smtClean="0">
                <a:latin typeface="Calibri" charset="0"/>
                <a:ea typeface="SimSun" charset="0"/>
              </a:rPr>
              <a:t>Challenge:</a:t>
            </a:r>
            <a:r>
              <a:rPr lang="zh-CN" altLang="en-US" sz="2800" dirty="0" smtClean="0">
                <a:latin typeface="Calibri" charset="0"/>
                <a:ea typeface="SimSun" charset="0"/>
              </a:rPr>
              <a:t> </a:t>
            </a:r>
            <a:r>
              <a:rPr lang="en-US" altLang="zh-CN" sz="2800" dirty="0" smtClean="0">
                <a:solidFill>
                  <a:srgbClr val="FF0000"/>
                </a:solidFill>
                <a:latin typeface="Calibri" charset="0"/>
                <a:ea typeface="SimSun" charset="0"/>
              </a:rPr>
              <a:t>Obtaining</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the</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weights</a:t>
            </a:r>
            <a:r>
              <a:rPr lang="zh-CN" altLang="en-US" sz="2800" dirty="0" smtClean="0">
                <a:solidFill>
                  <a:srgbClr val="FF0000"/>
                </a:solidFill>
                <a:latin typeface="Calibri" charset="0"/>
                <a:ea typeface="SimSun" charset="0"/>
              </a:rPr>
              <a:t>  </a:t>
            </a:r>
            <a:endParaRPr lang="zh-CN" altLang="en-US" sz="2000" dirty="0">
              <a:solidFill>
                <a:srgbClr val="FF0000"/>
              </a:solidFill>
              <a:latin typeface="Calibri" charset="0"/>
              <a:ea typeface="SimSun" charset="0"/>
            </a:endParaRPr>
          </a:p>
        </p:txBody>
      </p:sp>
      <p:graphicFrame>
        <p:nvGraphicFramePr>
          <p:cNvPr id="31748" name="Object 5"/>
          <p:cNvGraphicFramePr>
            <a:graphicFrameLocks noChangeAspect="1"/>
          </p:cNvGraphicFramePr>
          <p:nvPr>
            <p:extLst>
              <p:ext uri="{D42A27DB-BD31-4B8C-83A1-F6EECF244321}">
                <p14:modId xmlns:p14="http://schemas.microsoft.com/office/powerpoint/2010/main" val="4089890043"/>
              </p:ext>
            </p:extLst>
          </p:nvPr>
        </p:nvGraphicFramePr>
        <p:xfrm>
          <a:off x="923925" y="2195711"/>
          <a:ext cx="2711450" cy="657225"/>
        </p:xfrm>
        <a:graphic>
          <a:graphicData uri="http://schemas.openxmlformats.org/presentationml/2006/ole">
            <mc:AlternateContent xmlns:mc="http://schemas.openxmlformats.org/markup-compatibility/2006">
              <mc:Choice xmlns:v="urn:schemas-microsoft-com:vml" Requires="v">
                <p:oleObj spid="_x0000_s32382" name="Equation" r:id="rId4" imgW="876300" imgH="215900" progId="Equation.3">
                  <p:embed/>
                </p:oleObj>
              </mc:Choice>
              <mc:Fallback>
                <p:oleObj name="Equation" r:id="rId4" imgW="876300" imgH="215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2195711"/>
                        <a:ext cx="27114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eft-Right Arrow 3"/>
          <p:cNvSpPr/>
          <p:nvPr/>
        </p:nvSpPr>
        <p:spPr>
          <a:xfrm>
            <a:off x="3851275" y="2349575"/>
            <a:ext cx="792163" cy="287337"/>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a:solidFill>
                <a:schemeClr val="tx1"/>
              </a:solidFill>
            </a:endParaRPr>
          </a:p>
        </p:txBody>
      </p:sp>
      <p:graphicFrame>
        <p:nvGraphicFramePr>
          <p:cNvPr id="31750" name="Object 8"/>
          <p:cNvGraphicFramePr>
            <a:graphicFrameLocks noChangeAspect="1"/>
          </p:cNvGraphicFramePr>
          <p:nvPr>
            <p:extLst>
              <p:ext uri="{D42A27DB-BD31-4B8C-83A1-F6EECF244321}">
                <p14:modId xmlns:p14="http://schemas.microsoft.com/office/powerpoint/2010/main" val="1569585042"/>
              </p:ext>
            </p:extLst>
          </p:nvPr>
        </p:nvGraphicFramePr>
        <p:xfrm>
          <a:off x="4931692" y="2267719"/>
          <a:ext cx="2160588" cy="657225"/>
        </p:xfrm>
        <a:graphic>
          <a:graphicData uri="http://schemas.openxmlformats.org/presentationml/2006/ole">
            <mc:AlternateContent xmlns:mc="http://schemas.openxmlformats.org/markup-compatibility/2006">
              <mc:Choice xmlns:v="urn:schemas-microsoft-com:vml" Requires="v">
                <p:oleObj spid="_x0000_s32383" name="Equation" r:id="rId6" imgW="698500" imgH="215900" progId="Equation.3">
                  <p:embed/>
                </p:oleObj>
              </mc:Choice>
              <mc:Fallback>
                <p:oleObj name="Equation" r:id="rId6" imgW="698500" imgH="2159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1692" y="2267719"/>
                        <a:ext cx="21605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1" name="Object 10"/>
          <p:cNvGraphicFramePr>
            <a:graphicFrameLocks noChangeAspect="1"/>
          </p:cNvGraphicFramePr>
          <p:nvPr>
            <p:extLst>
              <p:ext uri="{D42A27DB-BD31-4B8C-83A1-F6EECF244321}">
                <p14:modId xmlns:p14="http://schemas.microsoft.com/office/powerpoint/2010/main" val="4068395841"/>
              </p:ext>
            </p:extLst>
          </p:nvPr>
        </p:nvGraphicFramePr>
        <p:xfrm>
          <a:off x="4355976" y="2708275"/>
          <a:ext cx="2751138" cy="735013"/>
        </p:xfrm>
        <a:graphic>
          <a:graphicData uri="http://schemas.openxmlformats.org/presentationml/2006/ole">
            <mc:AlternateContent xmlns:mc="http://schemas.openxmlformats.org/markup-compatibility/2006">
              <mc:Choice xmlns:v="urn:schemas-microsoft-com:vml" Requires="v">
                <p:oleObj spid="_x0000_s32384" name="Equation" r:id="rId8" imgW="889000" imgH="241300" progId="Equation.3">
                  <p:embed/>
                </p:oleObj>
              </mc:Choice>
              <mc:Fallback>
                <p:oleObj name="Equation" r:id="rId8" imgW="889000" imgH="2413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2708275"/>
                        <a:ext cx="275113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3" name="Object 12"/>
          <p:cNvGraphicFramePr>
            <a:graphicFrameLocks noChangeAspect="1"/>
          </p:cNvGraphicFramePr>
          <p:nvPr>
            <p:extLst>
              <p:ext uri="{D42A27DB-BD31-4B8C-83A1-F6EECF244321}">
                <p14:modId xmlns:p14="http://schemas.microsoft.com/office/powerpoint/2010/main" val="3345979422"/>
              </p:ext>
            </p:extLst>
          </p:nvPr>
        </p:nvGraphicFramePr>
        <p:xfrm>
          <a:off x="1559024" y="3429000"/>
          <a:ext cx="5029200" cy="735012"/>
        </p:xfrm>
        <a:graphic>
          <a:graphicData uri="http://schemas.openxmlformats.org/presentationml/2006/ole">
            <mc:AlternateContent xmlns:mc="http://schemas.openxmlformats.org/markup-compatibility/2006">
              <mc:Choice xmlns:v="urn:schemas-microsoft-com:vml" Requires="v">
                <p:oleObj spid="_x0000_s32385" name="Equation" r:id="rId10" imgW="1625600" imgH="241300" progId="Equation.3">
                  <p:embed/>
                </p:oleObj>
              </mc:Choice>
              <mc:Fallback>
                <p:oleObj name="Equation" r:id="rId10" imgW="1625600" imgH="241300" progId="Equation.3">
                  <p:embed/>
                  <p:pic>
                    <p:nvPicPr>
                      <p:cNvPr id="0" name="Object 12"/>
                      <p:cNvPicPr>
                        <a:picLocks noChangeAspect="1" noChangeArrowheads="1"/>
                      </p:cNvPicPr>
                      <p:nvPr/>
                    </p:nvPicPr>
                    <p:blipFill>
                      <a:blip r:embed="rId11"/>
                      <a:srcRect/>
                      <a:stretch>
                        <a:fillRect/>
                      </a:stretch>
                    </p:blipFill>
                    <p:spPr bwMode="auto">
                      <a:xfrm>
                        <a:off x="1559024" y="3429000"/>
                        <a:ext cx="50292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4" name="Object 13"/>
          <p:cNvGraphicFramePr>
            <a:graphicFrameLocks noChangeAspect="1"/>
          </p:cNvGraphicFramePr>
          <p:nvPr>
            <p:extLst>
              <p:ext uri="{D42A27DB-BD31-4B8C-83A1-F6EECF244321}">
                <p14:modId xmlns:p14="http://schemas.microsoft.com/office/powerpoint/2010/main" val="529196994"/>
              </p:ext>
            </p:extLst>
          </p:nvPr>
        </p:nvGraphicFramePr>
        <p:xfrm>
          <a:off x="1547664" y="3918123"/>
          <a:ext cx="2278062" cy="735013"/>
        </p:xfrm>
        <a:graphic>
          <a:graphicData uri="http://schemas.openxmlformats.org/presentationml/2006/ole">
            <mc:AlternateContent xmlns:mc="http://schemas.openxmlformats.org/markup-compatibility/2006">
              <mc:Choice xmlns:v="urn:schemas-microsoft-com:vml" Requires="v">
                <p:oleObj spid="_x0000_s32386" name="Equation" r:id="rId12" imgW="736600" imgH="241300" progId="Equation.3">
                  <p:embed/>
                </p:oleObj>
              </mc:Choice>
              <mc:Fallback>
                <p:oleObj name="Equation" r:id="rId12" imgW="736600" imgH="241300" progId="Equation.3">
                  <p:embed/>
                  <p:pic>
                    <p:nvPicPr>
                      <p:cNvPr id="0" name="Object 13"/>
                      <p:cNvPicPr>
                        <a:picLocks noChangeAspect="1" noChangeArrowheads="1"/>
                      </p:cNvPicPr>
                      <p:nvPr/>
                    </p:nvPicPr>
                    <p:blipFill>
                      <a:blip r:embed="rId13"/>
                      <a:srcRect/>
                      <a:stretch>
                        <a:fillRect/>
                      </a:stretch>
                    </p:blipFill>
                    <p:spPr bwMode="auto">
                      <a:xfrm>
                        <a:off x="1547664" y="3918123"/>
                        <a:ext cx="227806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539552" y="4941168"/>
            <a:ext cx="7848872" cy="936104"/>
            <a:chOff x="395536" y="5229200"/>
            <a:chExt cx="7848872" cy="936104"/>
          </a:xfrm>
        </p:grpSpPr>
        <p:sp>
          <p:nvSpPr>
            <p:cNvPr id="14" name="Rounded Rectangle 13"/>
            <p:cNvSpPr/>
            <p:nvPr/>
          </p:nvSpPr>
          <p:spPr>
            <a:xfrm>
              <a:off x="395536" y="5229200"/>
              <a:ext cx="7848872" cy="9361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31747" name="Object 4"/>
            <p:cNvGraphicFramePr>
              <a:graphicFrameLocks noChangeAspect="1"/>
            </p:cNvGraphicFramePr>
            <p:nvPr>
              <p:extLst>
                <p:ext uri="{D42A27DB-BD31-4B8C-83A1-F6EECF244321}">
                  <p14:modId xmlns:p14="http://schemas.microsoft.com/office/powerpoint/2010/main" val="4243698540"/>
                </p:ext>
              </p:extLst>
            </p:nvPr>
          </p:nvGraphicFramePr>
          <p:xfrm>
            <a:off x="1115616" y="5373216"/>
            <a:ext cx="6915150" cy="735013"/>
          </p:xfrm>
          <a:graphic>
            <a:graphicData uri="http://schemas.openxmlformats.org/presentationml/2006/ole">
              <mc:AlternateContent xmlns:mc="http://schemas.openxmlformats.org/markup-compatibility/2006">
                <mc:Choice xmlns:v="urn:schemas-microsoft-com:vml" Requires="v">
                  <p:oleObj spid="_x0000_s32387" name="Equation" r:id="rId14" imgW="2235200" imgH="241300" progId="Equation.3">
                    <p:embed/>
                  </p:oleObj>
                </mc:Choice>
                <mc:Fallback>
                  <p:oleObj name="Equation" r:id="rId14" imgW="2235200" imgH="241300" progId="Equation.3">
                    <p:embed/>
                    <p:pic>
                      <p:nvPicPr>
                        <p:cNvPr id="0" name="Object 4"/>
                        <p:cNvPicPr>
                          <a:picLocks noChangeAspect="1" noChangeArrowheads="1"/>
                        </p:cNvPicPr>
                        <p:nvPr/>
                      </p:nvPicPr>
                      <p:blipFill>
                        <a:blip r:embed="rId15"/>
                        <a:srcRect/>
                        <a:stretch>
                          <a:fillRect/>
                        </a:stretch>
                      </p:blipFill>
                      <p:spPr bwMode="auto">
                        <a:xfrm>
                          <a:off x="1115616" y="5373216"/>
                          <a:ext cx="6915150" cy="735013"/>
                        </a:xfrm>
                        <a:prstGeom prst="rect">
                          <a:avLst/>
                        </a:prstGeom>
                        <a:noFill/>
                        <a:ln>
                          <a:noFill/>
                        </a:ln>
                        <a:extLst/>
                      </p:spPr>
                    </p:pic>
                  </p:oleObj>
                </mc:Fallback>
              </mc:AlternateContent>
            </a:graphicData>
          </a:graphic>
        </p:graphicFrame>
        <p:sp>
          <p:nvSpPr>
            <p:cNvPr id="15" name="4-Point Star 14"/>
            <p:cNvSpPr/>
            <p:nvPr/>
          </p:nvSpPr>
          <p:spPr>
            <a:xfrm>
              <a:off x="539552" y="5373464"/>
              <a:ext cx="539750" cy="431800"/>
            </a:xfrm>
            <a:prstGeom prst="star4">
              <a:avLst/>
            </a:prstGeom>
            <a:solidFill>
              <a:srgbClr val="FF0000"/>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b="1">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grpSp>
      <p:cxnSp>
        <p:nvCxnSpPr>
          <p:cNvPr id="13"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21</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noFill/>
        </p:spPr>
        <p:txBody>
          <a:bodyPr/>
          <a:lstStyle/>
          <a:p>
            <a:pPr eaLnBrk="1" hangingPunct="1">
              <a:defRPr/>
            </a:pPr>
            <a:r>
              <a:rPr lang="en-US" altLang="zh-CN" sz="4000" b="1" dirty="0" smtClean="0">
                <a:latin typeface="Calibri" charset="0"/>
                <a:ea typeface="SimSun" charset="0"/>
              </a:rPr>
              <a:t>Content</a:t>
            </a:r>
            <a:endParaRPr lang="zh-CN" altLang="en-US" sz="4000" b="1" dirty="0">
              <a:latin typeface="Calibri" charset="0"/>
              <a:ea typeface="SimSun" charset="0"/>
            </a:endParaRPr>
          </a:p>
        </p:txBody>
      </p:sp>
      <p:sp>
        <p:nvSpPr>
          <p:cNvPr id="32771" name="矩形 5"/>
          <p:cNvSpPr>
            <a:spLocks noChangeArrowheads="1"/>
          </p:cNvSpPr>
          <p:nvPr/>
        </p:nvSpPr>
        <p:spPr bwMode="auto">
          <a:xfrm>
            <a:off x="468313" y="16287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Location</a:t>
            </a:r>
            <a:r>
              <a:rPr lang="zh-CN" altLang="en-US" sz="3600" dirty="0">
                <a:latin typeface="Calibri" charset="0"/>
              </a:rPr>
              <a:t> </a:t>
            </a:r>
            <a:r>
              <a:rPr lang="en-US" altLang="zh-CN" sz="3600" dirty="0">
                <a:latin typeface="Calibri" charset="0"/>
              </a:rPr>
              <a:t>d</a:t>
            </a:r>
            <a:r>
              <a:rPr lang="en-US" altLang="zh-CN" sz="3600" dirty="0" smtClean="0">
                <a:latin typeface="Calibri" charset="0"/>
              </a:rPr>
              <a:t>istinction</a:t>
            </a:r>
            <a:endParaRPr lang="en-US" altLang="zh-CN" sz="3600" dirty="0">
              <a:latin typeface="Calibri" charset="0"/>
            </a:endParaRPr>
          </a:p>
        </p:txBody>
      </p:sp>
      <p:sp>
        <p:nvSpPr>
          <p:cNvPr id="3" name="Rectangle 2"/>
          <p:cNvSpPr>
            <a:spLocks noChangeArrowheads="1"/>
          </p:cNvSpPr>
          <p:nvPr/>
        </p:nvSpPr>
        <p:spPr bwMode="auto">
          <a:xfrm>
            <a:off x="468313" y="3141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Defense</a:t>
            </a:r>
            <a:r>
              <a:rPr lang="zh-CN" altLang="en-US" sz="3600">
                <a:latin typeface="Calibri" charset="0"/>
              </a:rPr>
              <a:t>  </a:t>
            </a:r>
            <a:endParaRPr lang="en-US" altLang="zh-CN" sz="3600">
              <a:latin typeface="Calibri" charset="0"/>
            </a:endParaRPr>
          </a:p>
        </p:txBody>
      </p:sp>
      <p:sp>
        <p:nvSpPr>
          <p:cNvPr id="32773" name="Rectangle 7"/>
          <p:cNvSpPr>
            <a:spLocks noChangeArrowheads="1"/>
          </p:cNvSpPr>
          <p:nvPr/>
        </p:nvSpPr>
        <p:spPr bwMode="auto">
          <a:xfrm>
            <a:off x="468313" y="3860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Experiment</a:t>
            </a:r>
            <a:r>
              <a:rPr lang="zh-CN" altLang="en-US" sz="3600" dirty="0">
                <a:latin typeface="Calibri" charset="0"/>
              </a:rPr>
              <a:t>  </a:t>
            </a:r>
            <a:endParaRPr lang="en-US" altLang="zh-CN" sz="3600" dirty="0">
              <a:latin typeface="Calibri" charset="0"/>
            </a:endParaRPr>
          </a:p>
        </p:txBody>
      </p:sp>
      <p:sp>
        <p:nvSpPr>
          <p:cNvPr id="32774" name="Rectangle 9"/>
          <p:cNvSpPr>
            <a:spLocks noChangeArrowheads="1"/>
          </p:cNvSpPr>
          <p:nvPr/>
        </p:nvSpPr>
        <p:spPr bwMode="auto">
          <a:xfrm>
            <a:off x="468313" y="45815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Summary</a:t>
            </a:r>
            <a:r>
              <a:rPr lang="zh-CN" altLang="en-US" sz="3600">
                <a:latin typeface="Calibri" charset="0"/>
              </a:rPr>
              <a:t>   </a:t>
            </a:r>
            <a:endParaRPr lang="en-US" altLang="zh-CN" sz="3600">
              <a:latin typeface="Calibri" charset="0"/>
            </a:endParaRPr>
          </a:p>
        </p:txBody>
      </p:sp>
      <p:sp>
        <p:nvSpPr>
          <p:cNvPr id="32775" name="Rectangle 8"/>
          <p:cNvSpPr>
            <a:spLocks noChangeArrowheads="1"/>
          </p:cNvSpPr>
          <p:nvPr/>
        </p:nvSpPr>
        <p:spPr bwMode="auto">
          <a:xfrm>
            <a:off x="468313" y="2422525"/>
            <a:ext cx="610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Virtual</a:t>
            </a:r>
            <a:r>
              <a:rPr lang="zh-CN" altLang="en-US" sz="3600" dirty="0">
                <a:latin typeface="Calibri" charset="0"/>
              </a:rPr>
              <a:t> </a:t>
            </a:r>
            <a:r>
              <a:rPr lang="en-US" altLang="zh-CN" sz="3600" dirty="0">
                <a:latin typeface="Calibri" charset="0"/>
              </a:rPr>
              <a:t>m</a:t>
            </a:r>
            <a:r>
              <a:rPr lang="en-US" altLang="zh-CN" sz="3600" dirty="0" smtClean="0">
                <a:latin typeface="Calibri" charset="0"/>
              </a:rPr>
              <a:t>ultipath</a:t>
            </a:r>
            <a:r>
              <a:rPr lang="zh-CN" altLang="en-US" sz="3600" dirty="0" smtClean="0">
                <a:latin typeface="Calibri" charset="0"/>
              </a:rPr>
              <a:t> </a:t>
            </a:r>
            <a:r>
              <a:rPr lang="en-US" altLang="zh-CN" sz="3600" dirty="0" smtClean="0">
                <a:latin typeface="Calibri" charset="0"/>
              </a:rPr>
              <a:t>attacks</a:t>
            </a:r>
            <a:endParaRPr lang="en-US" altLang="zh-CN" sz="3600" dirty="0">
              <a:latin typeface="Calibri" charset="0"/>
            </a:endParaRPr>
          </a:p>
        </p:txBody>
      </p:sp>
      <p:cxnSp>
        <p:nvCxnSpPr>
          <p:cNvPr id="9"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22</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rgbClr val="C0090F"/>
                                        </p:clrVal>
                                      </p:to>
                                    </p:set>
                                    <p:set>
                                      <p:cBhvr>
                                        <p:cTn id="7" dur="500" fill="hold"/>
                                        <p:tgtEl>
                                          <p:spTgt spid="3"/>
                                        </p:tgtEl>
                                        <p:attrNameLst>
                                          <p:attrName>fillcolor</p:attrName>
                                        </p:attrNameLst>
                                      </p:cBhvr>
                                      <p:to>
                                        <p:clrVal>
                                          <a:srgbClr val="C0090F"/>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 door web solu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16557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hite-do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941168"/>
            <a:ext cx="5762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a:spLocks/>
          </p:cNvSpPr>
          <p:nvPr/>
        </p:nvSpPr>
        <p:spPr bwMode="auto">
          <a:xfrm>
            <a:off x="611188" y="332705"/>
            <a:ext cx="7772400" cy="1008063"/>
          </a:xfrm>
          <a:prstGeom prst="rect">
            <a:avLst/>
          </a:prstGeom>
          <a:solidFill>
            <a:schemeClr val="accent3"/>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Defending</a:t>
            </a:r>
            <a:r>
              <a:rPr lang="zh-CN" altLang="en-US" sz="2800" dirty="0" smtClean="0">
                <a:latin typeface="Calibri" charset="0"/>
                <a:ea typeface="SimSun" charset="0"/>
              </a:rPr>
              <a:t> </a:t>
            </a:r>
            <a:r>
              <a:rPr lang="en-US" altLang="zh-CN" sz="2800" dirty="0" smtClean="0">
                <a:latin typeface="Calibri" charset="0"/>
                <a:ea typeface="SimSun" charset="0"/>
              </a:rPr>
              <a:t>against</a:t>
            </a:r>
            <a:r>
              <a:rPr lang="zh-CN" altLang="en-US" sz="2800" dirty="0" smtClean="0">
                <a:latin typeface="Calibri" charset="0"/>
                <a:ea typeface="SimSun" charset="0"/>
              </a:rPr>
              <a:t> </a:t>
            </a:r>
            <a:r>
              <a:rPr lang="en-US" altLang="zh-CN" sz="2800" dirty="0" smtClean="0">
                <a:latin typeface="Calibri" charset="0"/>
                <a:ea typeface="SimSun" charset="0"/>
              </a:rPr>
              <a:t>the</a:t>
            </a:r>
            <a:r>
              <a:rPr lang="zh-CN" altLang="en-US" sz="2800" dirty="0" smtClean="0">
                <a:latin typeface="Calibri" charset="0"/>
                <a:ea typeface="SimSun" charset="0"/>
              </a:rPr>
              <a:t> </a:t>
            </a:r>
            <a:r>
              <a:rPr lang="en-US" altLang="zh-CN" sz="2800" dirty="0" smtClean="0">
                <a:latin typeface="Calibri" charset="0"/>
                <a:ea typeface="SimSun" charset="0"/>
              </a:rPr>
              <a:t>attack:</a:t>
            </a:r>
            <a:r>
              <a:rPr lang="zh-CN" altLang="en-US" sz="2800" dirty="0" smtClean="0">
                <a:latin typeface="Calibri" charset="0"/>
                <a:ea typeface="SimSun" charset="0"/>
              </a:rPr>
              <a:t> </a:t>
            </a:r>
            <a:r>
              <a:rPr lang="en-US" altLang="zh-CN" sz="2800" dirty="0" smtClean="0">
                <a:solidFill>
                  <a:srgbClr val="FF0000"/>
                </a:solidFill>
                <a:latin typeface="Calibri" charset="0"/>
                <a:ea typeface="SimSun" charset="0"/>
              </a:rPr>
              <a:t>Adding</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a</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helper</a:t>
            </a:r>
            <a:endParaRPr lang="zh-CN" altLang="en-US" sz="2000" dirty="0">
              <a:solidFill>
                <a:srgbClr val="FF0000"/>
              </a:solidFill>
              <a:latin typeface="Calibri" charset="0"/>
              <a:ea typeface="SimSun" charset="0"/>
            </a:endParaRPr>
          </a:p>
        </p:txBody>
      </p:sp>
      <p:pic>
        <p:nvPicPr>
          <p:cNvPr id="2" name="Picture 1" descr="key-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2060575"/>
            <a:ext cx="11636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 descr="defense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993900"/>
            <a:ext cx="796448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F284362F-E64F-374F-B092-C3AA254FCE34}" type="slidenum">
              <a:rPr lang="zh-CN" altLang="en-US" smtClean="0"/>
              <a:pPr>
                <a:defRPr/>
              </a:pPr>
              <a:t>23</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 door web solutio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869160"/>
            <a:ext cx="16557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 descr="defense1.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993900"/>
            <a:ext cx="7964487"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a:spLocks/>
          </p:cNvSpPr>
          <p:nvPr/>
        </p:nvSpPr>
        <p:spPr bwMode="auto">
          <a:xfrm>
            <a:off x="611188" y="332705"/>
            <a:ext cx="7772400" cy="1008063"/>
          </a:xfrm>
          <a:prstGeom prst="rect">
            <a:avLst/>
          </a:prstGeom>
          <a:solidFill>
            <a:schemeClr val="accent3"/>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Defending</a:t>
            </a:r>
            <a:r>
              <a:rPr lang="zh-CN" altLang="en-US" sz="2800" dirty="0" smtClean="0">
                <a:latin typeface="Calibri" charset="0"/>
                <a:ea typeface="SimSun" charset="0"/>
              </a:rPr>
              <a:t> </a:t>
            </a:r>
            <a:r>
              <a:rPr lang="en-US" altLang="zh-CN" sz="2800" dirty="0" smtClean="0">
                <a:latin typeface="Calibri" charset="0"/>
                <a:ea typeface="SimSun" charset="0"/>
              </a:rPr>
              <a:t>against</a:t>
            </a:r>
            <a:r>
              <a:rPr lang="zh-CN" altLang="en-US" sz="2800" dirty="0" smtClean="0">
                <a:latin typeface="Calibri" charset="0"/>
                <a:ea typeface="SimSun" charset="0"/>
              </a:rPr>
              <a:t> </a:t>
            </a:r>
            <a:r>
              <a:rPr lang="en-US" altLang="zh-CN" sz="2800" dirty="0" smtClean="0">
                <a:latin typeface="Calibri" charset="0"/>
                <a:ea typeface="SimSun" charset="0"/>
              </a:rPr>
              <a:t>the</a:t>
            </a:r>
            <a:r>
              <a:rPr lang="zh-CN" altLang="en-US" sz="2800" dirty="0" smtClean="0">
                <a:latin typeface="Calibri" charset="0"/>
                <a:ea typeface="SimSun" charset="0"/>
              </a:rPr>
              <a:t> </a:t>
            </a:r>
            <a:r>
              <a:rPr lang="en-US" altLang="zh-CN" sz="2800" dirty="0" smtClean="0">
                <a:latin typeface="Calibri" charset="0"/>
                <a:ea typeface="SimSun" charset="0"/>
              </a:rPr>
              <a:t>attack:</a:t>
            </a:r>
            <a:r>
              <a:rPr lang="zh-CN" altLang="en-US" sz="2800" dirty="0" smtClean="0">
                <a:latin typeface="Calibri" charset="0"/>
                <a:ea typeface="SimSun" charset="0"/>
              </a:rPr>
              <a:t> </a:t>
            </a:r>
            <a:r>
              <a:rPr lang="en-US" altLang="zh-CN" sz="2800" dirty="0" smtClean="0">
                <a:solidFill>
                  <a:srgbClr val="FF0000"/>
                </a:solidFill>
                <a:latin typeface="Calibri" charset="0"/>
                <a:ea typeface="SimSun" charset="0"/>
              </a:rPr>
              <a:t>Adding</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a</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helper</a:t>
            </a:r>
            <a:endParaRPr lang="zh-CN" altLang="en-US" sz="2000" dirty="0">
              <a:solidFill>
                <a:srgbClr val="FF0000"/>
              </a:solidFill>
              <a:latin typeface="Calibri" charset="0"/>
              <a:ea typeface="SimSun" charset="0"/>
            </a:endParaRPr>
          </a:p>
        </p:txBody>
      </p:sp>
      <p:pic>
        <p:nvPicPr>
          <p:cNvPr id="2" name="Picture 1" descr="key-5.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060575"/>
            <a:ext cx="11636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pic>
        <p:nvPicPr>
          <p:cNvPr id="9" name="Picture 8" descr="white-doo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584" y="1628800"/>
            <a:ext cx="5762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7704" y="2060848"/>
            <a:ext cx="216024" cy="369332"/>
          </a:xfrm>
          <a:prstGeom prst="rect">
            <a:avLst/>
          </a:prstGeom>
          <a:noFill/>
        </p:spPr>
        <p:txBody>
          <a:bodyPr wrap="squar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521773824"/>
              </p:ext>
            </p:extLst>
          </p:nvPr>
        </p:nvGraphicFramePr>
        <p:xfrm>
          <a:off x="1835696" y="1988840"/>
          <a:ext cx="288032" cy="351532"/>
        </p:xfrm>
        <a:graphic>
          <a:graphicData uri="http://schemas.openxmlformats.org/presentationml/2006/ole">
            <mc:AlternateContent xmlns:mc="http://schemas.openxmlformats.org/markup-compatibility/2006">
              <mc:Choice xmlns:v="urn:schemas-microsoft-com:vml" Requires="v">
                <p:oleObj spid="_x0000_s75862" name="Equation" r:id="rId8" imgW="127000" imgH="127000" progId="Equation.3">
                  <p:embed/>
                </p:oleObj>
              </mc:Choice>
              <mc:Fallback>
                <p:oleObj name="Equation" r:id="rId8" imgW="127000" imgH="127000" progId="Equation.3">
                  <p:embed/>
                  <p:pic>
                    <p:nvPicPr>
                      <p:cNvPr id="0" name=""/>
                      <p:cNvPicPr/>
                      <p:nvPr/>
                    </p:nvPicPr>
                    <p:blipFill>
                      <a:blip r:embed="rId9"/>
                      <a:stretch>
                        <a:fillRect/>
                      </a:stretch>
                    </p:blipFill>
                    <p:spPr>
                      <a:xfrm>
                        <a:off x="1835696" y="1988840"/>
                        <a:ext cx="288032" cy="351532"/>
                      </a:xfrm>
                      <a:prstGeom prst="rect">
                        <a:avLst/>
                      </a:prstGeom>
                      <a:solidFill>
                        <a:srgbClr val="FFFFFF"/>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9862882"/>
              </p:ext>
            </p:extLst>
          </p:nvPr>
        </p:nvGraphicFramePr>
        <p:xfrm>
          <a:off x="1907381" y="5380261"/>
          <a:ext cx="288355" cy="280987"/>
        </p:xfrm>
        <a:graphic>
          <a:graphicData uri="http://schemas.openxmlformats.org/presentationml/2006/ole">
            <mc:AlternateContent xmlns:mc="http://schemas.openxmlformats.org/markup-compatibility/2006">
              <mc:Choice xmlns:v="urn:schemas-microsoft-com:vml" Requires="v">
                <p:oleObj spid="_x0000_s75863" name="Equation" r:id="rId10" imgW="127000" imgH="101600" progId="Equation.3">
                  <p:embed/>
                </p:oleObj>
              </mc:Choice>
              <mc:Fallback>
                <p:oleObj name="Equation" r:id="rId10" imgW="127000" imgH="101600" progId="Equation.3">
                  <p:embed/>
                  <p:pic>
                    <p:nvPicPr>
                      <p:cNvPr id="0" name=""/>
                      <p:cNvPicPr/>
                      <p:nvPr/>
                    </p:nvPicPr>
                    <p:blipFill>
                      <a:blip r:embed="rId11"/>
                      <a:stretch>
                        <a:fillRect/>
                      </a:stretch>
                    </p:blipFill>
                    <p:spPr>
                      <a:xfrm>
                        <a:off x="1907381" y="5380261"/>
                        <a:ext cx="288355" cy="280987"/>
                      </a:xfrm>
                      <a:prstGeom prst="rect">
                        <a:avLst/>
                      </a:prstGeom>
                      <a:solidFill>
                        <a:schemeClr val="bg1"/>
                      </a:solidFill>
                    </p:spPr>
                  </p:pic>
                </p:oleObj>
              </mc:Fallback>
            </mc:AlternateContent>
          </a:graphicData>
        </a:graphic>
      </p:graphicFrame>
      <p:sp>
        <p:nvSpPr>
          <p:cNvPr id="10" name="TextBox 9"/>
          <p:cNvSpPr txBox="1"/>
          <p:nvPr/>
        </p:nvSpPr>
        <p:spPr>
          <a:xfrm>
            <a:off x="1403648" y="5982379"/>
            <a:ext cx="7416824" cy="830997"/>
          </a:xfrm>
          <a:prstGeom prst="rect">
            <a:avLst/>
          </a:prstGeom>
          <a:noFill/>
        </p:spPr>
        <p:txBody>
          <a:bodyPr wrap="square" rtlCol="0">
            <a:spAutoFit/>
          </a:bodyPr>
          <a:lstStyle/>
          <a:p>
            <a:r>
              <a:rPr lang="en-US" sz="2400" dirty="0" smtClean="0">
                <a:latin typeface="Times New Roman"/>
                <a:cs typeface="Times New Roman"/>
              </a:rPr>
              <a:t>In this case, the attacker must know the real channel impulse response between herself and the helper.</a:t>
            </a:r>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F284362F-E64F-374F-B092-C3AA254FCE34}" type="slidenum">
              <a:rPr lang="zh-CN" altLang="en-US" smtClean="0"/>
              <a:pPr>
                <a:defRPr/>
              </a:pPr>
              <a:t>24</a:t>
            </a:fld>
            <a:endParaRPr lang="zh-CN" altLang="en-US"/>
          </a:p>
        </p:txBody>
      </p:sp>
    </p:spTree>
    <p:extLst>
      <p:ext uri="{BB962C8B-B14F-4D97-AF65-F5344CB8AC3E}">
        <p14:creationId xmlns:p14="http://schemas.microsoft.com/office/powerpoint/2010/main" val="2650732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611188" y="332705"/>
            <a:ext cx="7772400" cy="1008063"/>
          </a:xfrm>
          <a:prstGeom prst="rect">
            <a:avLst/>
          </a:prstGeom>
          <a:solidFill>
            <a:schemeClr val="accent3"/>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Defending</a:t>
            </a:r>
            <a:r>
              <a:rPr lang="zh-CN" altLang="en-US" sz="2800" dirty="0" smtClean="0">
                <a:latin typeface="Calibri" charset="0"/>
                <a:ea typeface="SimSun" charset="0"/>
              </a:rPr>
              <a:t> </a:t>
            </a:r>
            <a:r>
              <a:rPr lang="en-US" altLang="zh-CN" sz="2800" dirty="0" smtClean="0">
                <a:latin typeface="Calibri" charset="0"/>
                <a:ea typeface="SimSun" charset="0"/>
              </a:rPr>
              <a:t>against</a:t>
            </a:r>
            <a:r>
              <a:rPr lang="zh-CN" altLang="en-US" sz="2800" dirty="0" smtClean="0">
                <a:latin typeface="Calibri" charset="0"/>
                <a:ea typeface="SimSun" charset="0"/>
              </a:rPr>
              <a:t> </a:t>
            </a:r>
            <a:r>
              <a:rPr lang="en-US" altLang="zh-CN" sz="2800" dirty="0" smtClean="0">
                <a:latin typeface="Calibri" charset="0"/>
                <a:ea typeface="SimSun" charset="0"/>
              </a:rPr>
              <a:t>the</a:t>
            </a:r>
            <a:r>
              <a:rPr lang="zh-CN" altLang="en-US" sz="2800" dirty="0" smtClean="0">
                <a:latin typeface="Calibri" charset="0"/>
                <a:ea typeface="SimSun" charset="0"/>
              </a:rPr>
              <a:t> </a:t>
            </a:r>
            <a:r>
              <a:rPr lang="en-US" altLang="zh-CN" sz="2800" dirty="0" smtClean="0">
                <a:latin typeface="Calibri" charset="0"/>
                <a:ea typeface="SimSun" charset="0"/>
              </a:rPr>
              <a:t>attack:</a:t>
            </a:r>
            <a:r>
              <a:rPr lang="zh-CN" altLang="en-US" sz="2800" dirty="0" smtClean="0">
                <a:latin typeface="Calibri" charset="0"/>
                <a:ea typeface="SimSun" charset="0"/>
              </a:rPr>
              <a:t> </a:t>
            </a:r>
            <a:r>
              <a:rPr lang="en-US" altLang="zh-CN" sz="2800" dirty="0" smtClean="0">
                <a:solidFill>
                  <a:srgbClr val="FF0000"/>
                </a:solidFill>
                <a:latin typeface="Calibri" charset="0"/>
                <a:ea typeface="SimSun" charset="0"/>
              </a:rPr>
              <a:t>Adding</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a</a:t>
            </a:r>
            <a:r>
              <a:rPr lang="zh-CN" altLang="en-US" sz="2800" dirty="0" smtClean="0">
                <a:solidFill>
                  <a:srgbClr val="FF0000"/>
                </a:solidFill>
                <a:latin typeface="Calibri" charset="0"/>
                <a:ea typeface="SimSun" charset="0"/>
              </a:rPr>
              <a:t> </a:t>
            </a:r>
            <a:r>
              <a:rPr lang="en-US" altLang="zh-CN" sz="2800" dirty="0" smtClean="0">
                <a:solidFill>
                  <a:srgbClr val="FF0000"/>
                </a:solidFill>
                <a:latin typeface="Calibri" charset="0"/>
                <a:ea typeface="SimSun" charset="0"/>
              </a:rPr>
              <a:t>helper</a:t>
            </a:r>
            <a:endParaRPr lang="zh-CN" altLang="en-US" sz="2000" dirty="0">
              <a:solidFill>
                <a:srgbClr val="FF0000"/>
              </a:solidFill>
              <a:latin typeface="Calibri" charset="0"/>
              <a:ea typeface="SimSun" charset="0"/>
            </a:endParaRPr>
          </a:p>
        </p:txBody>
      </p:sp>
      <p:graphicFrame>
        <p:nvGraphicFramePr>
          <p:cNvPr id="35843" name="Object 3"/>
          <p:cNvGraphicFramePr>
            <a:graphicFrameLocks noChangeAspect="1"/>
          </p:cNvGraphicFramePr>
          <p:nvPr/>
        </p:nvGraphicFramePr>
        <p:xfrm>
          <a:off x="1476375" y="4149725"/>
          <a:ext cx="5327650" cy="792163"/>
        </p:xfrm>
        <a:graphic>
          <a:graphicData uri="http://schemas.openxmlformats.org/presentationml/2006/ole">
            <mc:AlternateContent xmlns:mc="http://schemas.openxmlformats.org/markup-compatibility/2006">
              <mc:Choice xmlns:v="urn:schemas-microsoft-com:vml" Requires="v">
                <p:oleObj spid="_x0000_s36355" name="Equation" r:id="rId4" imgW="1917700" imgH="317500" progId="Equation.3">
                  <p:embed/>
                </p:oleObj>
              </mc:Choice>
              <mc:Fallback>
                <p:oleObj name="Equation" r:id="rId4" imgW="1917700" imgH="317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149725"/>
                        <a:ext cx="5327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7"/>
          <p:cNvGraphicFramePr>
            <a:graphicFrameLocks noChangeAspect="1"/>
          </p:cNvGraphicFramePr>
          <p:nvPr/>
        </p:nvGraphicFramePr>
        <p:xfrm>
          <a:off x="1476375" y="5300663"/>
          <a:ext cx="5327650" cy="792162"/>
        </p:xfrm>
        <a:graphic>
          <a:graphicData uri="http://schemas.openxmlformats.org/presentationml/2006/ole">
            <mc:AlternateContent xmlns:mc="http://schemas.openxmlformats.org/markup-compatibility/2006">
              <mc:Choice xmlns:v="urn:schemas-microsoft-com:vml" Requires="v">
                <p:oleObj spid="_x0000_s36356" name="Equation" r:id="rId6" imgW="1955800" imgH="317500" progId="Equation.3">
                  <p:embed/>
                </p:oleObj>
              </mc:Choice>
              <mc:Fallback>
                <p:oleObj name="Equation" r:id="rId6" imgW="1955800" imgH="3175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5300663"/>
                        <a:ext cx="53276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TextBox 8"/>
          <p:cNvSpPr txBox="1">
            <a:spLocks noChangeArrowheads="1"/>
          </p:cNvSpPr>
          <p:nvPr/>
        </p:nvSpPr>
        <p:spPr bwMode="auto">
          <a:xfrm>
            <a:off x="468313" y="1484313"/>
            <a:ext cx="280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Clr>
                <a:schemeClr val="accent1"/>
              </a:buClr>
              <a:buSzPct val="75000"/>
              <a:buFont typeface="Wingdings" charset="0"/>
              <a:buChar char="v"/>
            </a:pPr>
            <a:r>
              <a:rPr lang="en-US" sz="2800"/>
              <a:t>For</a:t>
            </a:r>
            <a:r>
              <a:rPr lang="zh-CN" altLang="en-US" sz="2800"/>
              <a:t> </a:t>
            </a:r>
            <a:r>
              <a:rPr lang="en-US" altLang="zh-CN" sz="2800"/>
              <a:t>Receiver:</a:t>
            </a:r>
            <a:endParaRPr lang="en-US" sz="2800"/>
          </a:p>
        </p:txBody>
      </p:sp>
      <p:sp>
        <p:nvSpPr>
          <p:cNvPr id="35846" name="TextBox 9"/>
          <p:cNvSpPr txBox="1">
            <a:spLocks noChangeArrowheads="1"/>
          </p:cNvSpPr>
          <p:nvPr/>
        </p:nvSpPr>
        <p:spPr bwMode="auto">
          <a:xfrm>
            <a:off x="468313" y="3554413"/>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Clr>
                <a:srgbClr val="FF0000"/>
              </a:buClr>
              <a:buSzPct val="75000"/>
              <a:buFont typeface="Wingdings" charset="0"/>
              <a:buChar char="v"/>
            </a:pPr>
            <a:r>
              <a:rPr lang="en-US" sz="2800"/>
              <a:t>For</a:t>
            </a:r>
            <a:r>
              <a:rPr lang="zh-CN" altLang="en-US" sz="2800"/>
              <a:t> </a:t>
            </a:r>
            <a:r>
              <a:rPr lang="en-US" altLang="zh-CN" sz="2800"/>
              <a:t>Helper:</a:t>
            </a:r>
            <a:endParaRPr lang="en-US" sz="2800"/>
          </a:p>
        </p:txBody>
      </p:sp>
      <p:graphicFrame>
        <p:nvGraphicFramePr>
          <p:cNvPr id="35847" name="Object 10"/>
          <p:cNvGraphicFramePr>
            <a:graphicFrameLocks noChangeAspect="1"/>
          </p:cNvGraphicFramePr>
          <p:nvPr/>
        </p:nvGraphicFramePr>
        <p:xfrm>
          <a:off x="1816100" y="2133600"/>
          <a:ext cx="3332163" cy="614363"/>
        </p:xfrm>
        <a:graphic>
          <a:graphicData uri="http://schemas.openxmlformats.org/presentationml/2006/ole">
            <mc:AlternateContent xmlns:mc="http://schemas.openxmlformats.org/markup-compatibility/2006">
              <mc:Choice xmlns:v="urn:schemas-microsoft-com:vml" Requires="v">
                <p:oleObj spid="_x0000_s36357" name="Equation" r:id="rId8" imgW="1117600" imgH="241300" progId="Equation.3">
                  <p:embed/>
                </p:oleObj>
              </mc:Choice>
              <mc:Fallback>
                <p:oleObj name="Equation" r:id="rId8" imgW="1117600" imgH="2413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6100" y="2133600"/>
                        <a:ext cx="33321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8" name="Object 11"/>
          <p:cNvGraphicFramePr>
            <a:graphicFrameLocks noChangeAspect="1"/>
          </p:cNvGraphicFramePr>
          <p:nvPr/>
        </p:nvGraphicFramePr>
        <p:xfrm>
          <a:off x="1763713" y="2708275"/>
          <a:ext cx="3455987" cy="625475"/>
        </p:xfrm>
        <a:graphic>
          <a:graphicData uri="http://schemas.openxmlformats.org/presentationml/2006/ole">
            <mc:AlternateContent xmlns:mc="http://schemas.openxmlformats.org/markup-compatibility/2006">
              <mc:Choice xmlns:v="urn:schemas-microsoft-com:vml" Requires="v">
                <p:oleObj spid="_x0000_s36358" name="Equation" r:id="rId10" imgW="1181100" imgH="241300" progId="Equation.3">
                  <p:embed/>
                </p:oleObj>
              </mc:Choice>
              <mc:Fallback>
                <p:oleObj name="Equation" r:id="rId10" imgW="1181100" imgH="2413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713" y="2708275"/>
                        <a:ext cx="34559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1619250" y="4868863"/>
            <a:ext cx="1800225" cy="576262"/>
            <a:chOff x="1619250" y="4868863"/>
            <a:chExt cx="1800225" cy="576262"/>
          </a:xfrm>
        </p:grpSpPr>
        <p:sp>
          <p:nvSpPr>
            <p:cNvPr id="13" name="Not Equal 12"/>
            <p:cNvSpPr/>
            <p:nvPr/>
          </p:nvSpPr>
          <p:spPr>
            <a:xfrm>
              <a:off x="1619250" y="4941888"/>
              <a:ext cx="504825" cy="358775"/>
            </a:xfrm>
            <a:prstGeom prst="mathNotEqual">
              <a:avLst/>
            </a:prstGeom>
            <a:solidFill>
              <a:srgbClr val="FF000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srgbClr val="FF0000"/>
                </a:solidFill>
              </a:endParaRPr>
            </a:p>
          </p:txBody>
        </p:sp>
        <p:sp>
          <p:nvSpPr>
            <p:cNvPr id="15" name="Rectangle 14"/>
            <p:cNvSpPr/>
            <p:nvPr/>
          </p:nvSpPr>
          <p:spPr>
            <a:xfrm>
              <a:off x="2268538" y="4868863"/>
              <a:ext cx="1150937" cy="576262"/>
            </a:xfrm>
            <a:prstGeom prst="rect">
              <a:avLst/>
            </a:prstGeom>
            <a:solidFill>
              <a:srgbClr val="FFFFFF"/>
            </a:solidFill>
            <a:ln>
              <a:solidFill>
                <a:schemeClr val="tx1"/>
              </a:solidFill>
              <a:prstDash val="dot"/>
            </a:ln>
          </p:spPr>
          <p:style>
            <a:lnRef idx="1">
              <a:schemeClr val="dk1"/>
            </a:lnRef>
            <a:fillRef idx="3">
              <a:schemeClr val="dk1"/>
            </a:fillRef>
            <a:effectRef idx="2">
              <a:schemeClr val="dk1"/>
            </a:effectRef>
            <a:fontRef idx="minor">
              <a:schemeClr val="lt1"/>
            </a:fontRef>
          </p:style>
          <p:txBody>
            <a:bodyPr anchor="ctr"/>
            <a:lstStyle/>
            <a:p>
              <a:pPr algn="ctr">
                <a:defRPr/>
              </a:pPr>
              <a:endParaRPr lang="en-US">
                <a:noFill/>
              </a:endParaRPr>
            </a:p>
          </p:txBody>
        </p:sp>
        <p:graphicFrame>
          <p:nvGraphicFramePr>
            <p:cNvPr id="35851" name="Object 13"/>
            <p:cNvGraphicFramePr>
              <a:graphicFrameLocks noChangeAspect="1"/>
            </p:cNvGraphicFramePr>
            <p:nvPr>
              <p:extLst>
                <p:ext uri="{D42A27DB-BD31-4B8C-83A1-F6EECF244321}">
                  <p14:modId xmlns:p14="http://schemas.microsoft.com/office/powerpoint/2010/main" val="2361638001"/>
                </p:ext>
              </p:extLst>
            </p:nvPr>
          </p:nvGraphicFramePr>
          <p:xfrm>
            <a:off x="2268538" y="4941888"/>
            <a:ext cx="1147762" cy="401637"/>
          </p:xfrm>
          <a:graphic>
            <a:graphicData uri="http://schemas.openxmlformats.org/presentationml/2006/ole">
              <mc:AlternateContent xmlns:mc="http://schemas.openxmlformats.org/markup-compatibility/2006">
                <mc:Choice xmlns:v="urn:schemas-microsoft-com:vml" Requires="v">
                  <p:oleObj spid="_x0000_s36359" name="Equation" r:id="rId12" imgW="520700" imgH="203200" progId="Equation.3">
                    <p:embed/>
                  </p:oleObj>
                </mc:Choice>
                <mc:Fallback>
                  <p:oleObj name="Equation" r:id="rId12" imgW="520700" imgH="2032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8538" y="4941888"/>
                          <a:ext cx="1147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14"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25</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mimo2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36912"/>
            <a:ext cx="4952618" cy="29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a:spLocks/>
          </p:cNvSpPr>
          <p:nvPr/>
        </p:nvSpPr>
        <p:spPr bwMode="auto">
          <a:xfrm>
            <a:off x="611188" y="332705"/>
            <a:ext cx="7772400" cy="1008063"/>
          </a:xfrm>
          <a:prstGeom prst="rect">
            <a:avLst/>
          </a:prstGeom>
          <a:solidFill>
            <a:schemeClr val="accent3"/>
          </a:solid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Attackers</a:t>
            </a:r>
            <a:r>
              <a:rPr lang="zh-CN" altLang="en-US" sz="2800" dirty="0" smtClean="0">
                <a:latin typeface="Calibri" charset="0"/>
                <a:ea typeface="SimSun" charset="0"/>
              </a:rPr>
              <a:t> </a:t>
            </a:r>
            <a:r>
              <a:rPr lang="en-US" altLang="zh-CN" sz="2800" dirty="0" smtClean="0">
                <a:latin typeface="Calibri" charset="0"/>
                <a:ea typeface="SimSun" charset="0"/>
              </a:rPr>
              <a:t>with</a:t>
            </a:r>
            <a:r>
              <a:rPr lang="zh-CN" altLang="en-US" sz="2800" dirty="0" smtClean="0">
                <a:latin typeface="Calibri" charset="0"/>
                <a:ea typeface="SimSun" charset="0"/>
              </a:rPr>
              <a:t> </a:t>
            </a:r>
            <a:r>
              <a:rPr lang="en-US" altLang="zh-CN" sz="2800" dirty="0" smtClean="0">
                <a:latin typeface="Calibri" charset="0"/>
                <a:ea typeface="SimSun" charset="0"/>
              </a:rPr>
              <a:t>helper</a:t>
            </a:r>
            <a:endParaRPr lang="zh-CN" altLang="en-US" sz="2000" dirty="0">
              <a:solidFill>
                <a:srgbClr val="FF0000"/>
              </a:solidFill>
              <a:latin typeface="Calibri" charset="0"/>
              <a:ea typeface="SimSun" charset="0"/>
            </a:endParaRPr>
          </a:p>
        </p:txBody>
      </p:sp>
      <p:sp>
        <p:nvSpPr>
          <p:cNvPr id="36875" name="TextBox 18"/>
          <p:cNvSpPr txBox="1">
            <a:spLocks noChangeArrowheads="1"/>
          </p:cNvSpPr>
          <p:nvPr/>
        </p:nvSpPr>
        <p:spPr bwMode="auto">
          <a:xfrm>
            <a:off x="323528" y="5850580"/>
            <a:ext cx="5832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b="1" dirty="0" smtClean="0"/>
              <a:t>Can be set passively: </a:t>
            </a:r>
            <a:r>
              <a:rPr lang="en-US" dirty="0" smtClean="0"/>
              <a:t>it doesn’t actively send out wireless signals to channel</a:t>
            </a:r>
            <a:endParaRPr lang="en-US" dirty="0"/>
          </a:p>
        </p:txBody>
      </p:sp>
      <p:sp>
        <p:nvSpPr>
          <p:cNvPr id="4" name="Oval 3"/>
          <p:cNvSpPr/>
          <p:nvPr/>
        </p:nvSpPr>
        <p:spPr>
          <a:xfrm>
            <a:off x="3851920" y="3474316"/>
            <a:ext cx="576064" cy="5760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283968" y="4842468"/>
            <a:ext cx="576064" cy="5760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699792" y="5562548"/>
            <a:ext cx="0" cy="3600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18"/>
          <p:cNvSpPr txBox="1">
            <a:spLocks noChangeArrowheads="1"/>
          </p:cNvSpPr>
          <p:nvPr/>
        </p:nvSpPr>
        <p:spPr bwMode="auto">
          <a:xfrm>
            <a:off x="611560" y="1268760"/>
            <a:ext cx="78488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800" dirty="0" smtClean="0">
                <a:latin typeface="Times New Roman"/>
                <a:cs typeface="Times New Roman"/>
              </a:rPr>
              <a:t>To fool both the receiver and the receiver’s helper, the attacker needs to know the real channel impulse responses:  </a:t>
            </a:r>
            <a:endParaRPr lang="en-US" sz="2800" dirty="0">
              <a:latin typeface="Times New Roman"/>
              <a:cs typeface="Times New Roman"/>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0091555"/>
              </p:ext>
            </p:extLst>
          </p:nvPr>
        </p:nvGraphicFramePr>
        <p:xfrm>
          <a:off x="2339752" y="2132856"/>
          <a:ext cx="2232248" cy="504056"/>
        </p:xfrm>
        <a:graphic>
          <a:graphicData uri="http://schemas.openxmlformats.org/presentationml/2006/ole">
            <mc:AlternateContent xmlns:mc="http://schemas.openxmlformats.org/markup-compatibility/2006">
              <mc:Choice xmlns:v="urn:schemas-microsoft-com:vml" Requires="v">
                <p:oleObj spid="_x0000_s67682" name="Equation" r:id="rId5" imgW="965200" imgH="203200" progId="Equation.3">
                  <p:embed/>
                </p:oleObj>
              </mc:Choice>
              <mc:Fallback>
                <p:oleObj name="Equation" r:id="rId5" imgW="965200" imgH="203200" progId="Equation.3">
                  <p:embed/>
                  <p:pic>
                    <p:nvPicPr>
                      <p:cNvPr id="0" name=""/>
                      <p:cNvPicPr/>
                      <p:nvPr/>
                    </p:nvPicPr>
                    <p:blipFill>
                      <a:blip r:embed="rId6"/>
                      <a:stretch>
                        <a:fillRect/>
                      </a:stretch>
                    </p:blipFill>
                    <p:spPr>
                      <a:xfrm>
                        <a:off x="2339752" y="2132856"/>
                        <a:ext cx="2232248" cy="504056"/>
                      </a:xfrm>
                      <a:prstGeom prst="rect">
                        <a:avLst/>
                      </a:prstGeom>
                    </p:spPr>
                  </p:pic>
                </p:oleObj>
              </mc:Fallback>
            </mc:AlternateContent>
          </a:graphicData>
        </a:graphic>
      </p:graphicFrame>
      <p:sp>
        <p:nvSpPr>
          <p:cNvPr id="15" name="Oval 14"/>
          <p:cNvSpPr/>
          <p:nvPr/>
        </p:nvSpPr>
        <p:spPr>
          <a:xfrm>
            <a:off x="6012160" y="5589240"/>
            <a:ext cx="2808312" cy="792088"/>
          </a:xfrm>
          <a:prstGeom prst="ellipse">
            <a:avLst/>
          </a:prstGeom>
          <a:solidFill>
            <a:schemeClr val="tx2">
              <a:lumMod val="20000"/>
              <a:lumOff val="80000"/>
            </a:schemeClr>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ln>
                  <a:solidFill>
                    <a:srgbClr val="FF0000"/>
                  </a:solidFill>
                </a:ln>
                <a:solidFill>
                  <a:srgbClr val="FF0000"/>
                </a:solidFill>
                <a:latin typeface="Times New Roman"/>
                <a:cs typeface="Times New Roman"/>
              </a:rPr>
              <a:t>Fail to launch attacks</a:t>
            </a:r>
            <a:endParaRPr lang="en-US" sz="2400" b="1" dirty="0">
              <a:ln>
                <a:solidFill>
                  <a:srgbClr val="FF0000"/>
                </a:solidFill>
              </a:ln>
              <a:solidFill>
                <a:srgbClr val="FF0000"/>
              </a:solidFill>
              <a:latin typeface="Times New Roman"/>
              <a:cs typeface="Times New Roman"/>
            </a:endParaRPr>
          </a:p>
        </p:txBody>
      </p:sp>
      <p:pic>
        <p:nvPicPr>
          <p:cNvPr id="22" name="Picture 21" descr="white-doo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450" y="3933229"/>
            <a:ext cx="576262" cy="122396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372200" y="3474316"/>
            <a:ext cx="1512168" cy="1223441"/>
            <a:chOff x="6732240" y="3717727"/>
            <a:chExt cx="1512168" cy="1223441"/>
          </a:xfrm>
        </p:grpSpPr>
        <p:sp>
          <p:nvSpPr>
            <p:cNvPr id="16" name="Rectangle 15"/>
            <p:cNvSpPr/>
            <p:nvPr/>
          </p:nvSpPr>
          <p:spPr>
            <a:xfrm>
              <a:off x="6732240" y="4293096"/>
              <a:ext cx="1512168" cy="648072"/>
            </a:xfrm>
            <a:prstGeom prst="rect">
              <a:avLst/>
            </a:prstGeom>
            <a:solidFill>
              <a:schemeClr val="bg2"/>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ln>
                    <a:solidFill>
                      <a:srgbClr val="FF0000"/>
                    </a:solidFill>
                  </a:ln>
                  <a:solidFill>
                    <a:srgbClr val="FF0000"/>
                  </a:solidFill>
                </a:rPr>
                <a:t>Unknown</a:t>
              </a:r>
            </a:p>
          </p:txBody>
        </p:sp>
        <p:graphicFrame>
          <p:nvGraphicFramePr>
            <p:cNvPr id="33" name="Object 32"/>
            <p:cNvGraphicFramePr>
              <a:graphicFrameLocks noChangeAspect="1"/>
            </p:cNvGraphicFramePr>
            <p:nvPr>
              <p:extLst>
                <p:ext uri="{D42A27DB-BD31-4B8C-83A1-F6EECF244321}">
                  <p14:modId xmlns:p14="http://schemas.microsoft.com/office/powerpoint/2010/main" val="3795457469"/>
                </p:ext>
              </p:extLst>
            </p:nvPr>
          </p:nvGraphicFramePr>
          <p:xfrm>
            <a:off x="6732240" y="3717727"/>
            <a:ext cx="1087437" cy="503237"/>
          </p:xfrm>
          <a:graphic>
            <a:graphicData uri="http://schemas.openxmlformats.org/presentationml/2006/ole">
              <mc:AlternateContent xmlns:mc="http://schemas.openxmlformats.org/markup-compatibility/2006">
                <mc:Choice xmlns:v="urn:schemas-microsoft-com:vml" Requires="v">
                  <p:oleObj spid="_x0000_s67683" name="Equation" r:id="rId8" imgW="469900" imgH="203200" progId="Equation.3">
                    <p:embed/>
                  </p:oleObj>
                </mc:Choice>
                <mc:Fallback>
                  <p:oleObj name="Equation" r:id="rId8" imgW="469900" imgH="203200" progId="Equation.3">
                    <p:embed/>
                    <p:pic>
                      <p:nvPicPr>
                        <p:cNvPr id="0" name=""/>
                        <p:cNvPicPr/>
                        <p:nvPr/>
                      </p:nvPicPr>
                      <p:blipFill>
                        <a:blip r:embed="rId9"/>
                        <a:stretch>
                          <a:fillRect/>
                        </a:stretch>
                      </p:blipFill>
                      <p:spPr>
                        <a:xfrm>
                          <a:off x="6732240" y="3717727"/>
                          <a:ext cx="1087437" cy="503237"/>
                        </a:xfrm>
                        <a:prstGeom prst="rect">
                          <a:avLst/>
                        </a:prstGeom>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26</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656"/>
            <a:ext cx="7772400" cy="1008063"/>
          </a:xfrm>
          <a:solidFill>
            <a:srgbClr val="FFFFFF"/>
          </a:solidFill>
        </p:spPr>
        <p:txBody>
          <a:bodyPr/>
          <a:lstStyle/>
          <a:p>
            <a:pPr eaLnBrk="1" hangingPunct="1">
              <a:defRPr/>
            </a:pPr>
            <a:r>
              <a:rPr lang="en-US" altLang="zh-CN" sz="4000" b="1" dirty="0" smtClean="0">
                <a:latin typeface="Calibri" charset="0"/>
                <a:ea typeface="SimSun" charset="0"/>
              </a:rPr>
              <a:t>Content</a:t>
            </a:r>
            <a:endParaRPr lang="zh-CN" altLang="en-US" sz="4000" b="1" dirty="0">
              <a:latin typeface="Calibri" charset="0"/>
              <a:ea typeface="SimSun" charset="0"/>
            </a:endParaRPr>
          </a:p>
        </p:txBody>
      </p:sp>
      <p:sp>
        <p:nvSpPr>
          <p:cNvPr id="37891" name="矩形 5"/>
          <p:cNvSpPr>
            <a:spLocks noChangeArrowheads="1"/>
          </p:cNvSpPr>
          <p:nvPr/>
        </p:nvSpPr>
        <p:spPr bwMode="auto">
          <a:xfrm>
            <a:off x="468313" y="16287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Location</a:t>
            </a:r>
            <a:r>
              <a:rPr lang="zh-CN" altLang="en-US" sz="3600" dirty="0">
                <a:latin typeface="Calibri" charset="0"/>
              </a:rPr>
              <a:t> </a:t>
            </a:r>
            <a:r>
              <a:rPr lang="en-US" altLang="zh-CN" sz="3600" dirty="0">
                <a:latin typeface="Calibri" charset="0"/>
              </a:rPr>
              <a:t>d</a:t>
            </a:r>
            <a:r>
              <a:rPr lang="en-US" altLang="zh-CN" sz="3600" dirty="0" smtClean="0">
                <a:latin typeface="Calibri" charset="0"/>
              </a:rPr>
              <a:t>istinction</a:t>
            </a:r>
            <a:endParaRPr lang="en-US" altLang="zh-CN" sz="3600" dirty="0">
              <a:latin typeface="Calibri" charset="0"/>
            </a:endParaRPr>
          </a:p>
        </p:txBody>
      </p:sp>
      <p:sp>
        <p:nvSpPr>
          <p:cNvPr id="37892" name="Rectangle 2"/>
          <p:cNvSpPr>
            <a:spLocks noChangeArrowheads="1"/>
          </p:cNvSpPr>
          <p:nvPr/>
        </p:nvSpPr>
        <p:spPr bwMode="auto">
          <a:xfrm>
            <a:off x="468313" y="3141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Defense</a:t>
            </a:r>
            <a:r>
              <a:rPr lang="zh-CN" altLang="en-US" sz="3600">
                <a:latin typeface="Calibri" charset="0"/>
              </a:rPr>
              <a:t>  </a:t>
            </a:r>
            <a:endParaRPr lang="en-US" altLang="zh-CN" sz="3600">
              <a:latin typeface="Calibri" charset="0"/>
            </a:endParaRPr>
          </a:p>
        </p:txBody>
      </p:sp>
      <p:sp>
        <p:nvSpPr>
          <p:cNvPr id="8" name="Rectangle 7"/>
          <p:cNvSpPr>
            <a:spLocks noChangeArrowheads="1"/>
          </p:cNvSpPr>
          <p:nvPr/>
        </p:nvSpPr>
        <p:spPr bwMode="auto">
          <a:xfrm>
            <a:off x="468313" y="3860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Experiment</a:t>
            </a:r>
            <a:r>
              <a:rPr lang="zh-CN" altLang="en-US" sz="3600">
                <a:latin typeface="Calibri" charset="0"/>
              </a:rPr>
              <a:t>  </a:t>
            </a:r>
            <a:endParaRPr lang="en-US" altLang="zh-CN" sz="3600">
              <a:latin typeface="Calibri" charset="0"/>
            </a:endParaRPr>
          </a:p>
        </p:txBody>
      </p:sp>
      <p:sp>
        <p:nvSpPr>
          <p:cNvPr id="37894" name="Rectangle 9"/>
          <p:cNvSpPr>
            <a:spLocks noChangeArrowheads="1"/>
          </p:cNvSpPr>
          <p:nvPr/>
        </p:nvSpPr>
        <p:spPr bwMode="auto">
          <a:xfrm>
            <a:off x="468313" y="45815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Summary</a:t>
            </a:r>
            <a:r>
              <a:rPr lang="zh-CN" altLang="en-US" sz="3600">
                <a:latin typeface="Calibri" charset="0"/>
              </a:rPr>
              <a:t>   </a:t>
            </a:r>
            <a:endParaRPr lang="en-US" altLang="zh-CN" sz="3600">
              <a:latin typeface="Calibri" charset="0"/>
            </a:endParaRPr>
          </a:p>
        </p:txBody>
      </p:sp>
      <p:sp>
        <p:nvSpPr>
          <p:cNvPr id="37895" name="Rectangle 8"/>
          <p:cNvSpPr>
            <a:spLocks noChangeArrowheads="1"/>
          </p:cNvSpPr>
          <p:nvPr/>
        </p:nvSpPr>
        <p:spPr bwMode="auto">
          <a:xfrm>
            <a:off x="468313" y="2422525"/>
            <a:ext cx="610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Virtual</a:t>
            </a:r>
            <a:r>
              <a:rPr lang="zh-CN" altLang="en-US" sz="3600" dirty="0">
                <a:latin typeface="Calibri" charset="0"/>
              </a:rPr>
              <a:t> </a:t>
            </a:r>
            <a:r>
              <a:rPr lang="en-US" altLang="zh-CN" sz="3600" dirty="0">
                <a:latin typeface="Calibri" charset="0"/>
              </a:rPr>
              <a:t>m</a:t>
            </a:r>
            <a:r>
              <a:rPr lang="en-US" altLang="zh-CN" sz="3600" dirty="0" smtClean="0">
                <a:latin typeface="Calibri" charset="0"/>
              </a:rPr>
              <a:t>ultipath</a:t>
            </a:r>
            <a:r>
              <a:rPr lang="zh-CN" altLang="en-US" sz="3600" dirty="0" smtClean="0">
                <a:latin typeface="Calibri" charset="0"/>
              </a:rPr>
              <a:t> </a:t>
            </a:r>
            <a:r>
              <a:rPr lang="en-US" altLang="zh-CN" sz="3600" dirty="0" smtClean="0">
                <a:latin typeface="Calibri" charset="0"/>
              </a:rPr>
              <a:t>attacks</a:t>
            </a:r>
            <a:endParaRPr lang="en-US" altLang="zh-CN" sz="3600" dirty="0">
              <a:latin typeface="Calibri" charset="0"/>
            </a:endParaRPr>
          </a:p>
        </p:txBody>
      </p:sp>
      <p:cxnSp>
        <p:nvCxnSpPr>
          <p:cNvPr id="9"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27</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rgbClr val="C0090F"/>
                                        </p:clrVal>
                                      </p:to>
                                    </p:set>
                                    <p:set>
                                      <p:cBhvr>
                                        <p:cTn id="7" dur="500" fill="hold"/>
                                        <p:tgtEl>
                                          <p:spTgt spid="8"/>
                                        </p:tgtEl>
                                        <p:attrNameLst>
                                          <p:attrName>fillcolor</p:attrName>
                                        </p:attrNameLst>
                                      </p:cBhvr>
                                      <p:to>
                                        <p:clrVal>
                                          <a:srgbClr val="C0090F"/>
                                        </p:clrVal>
                                      </p:to>
                                    </p:set>
                                    <p:set>
                                      <p:cBhvr>
                                        <p:cTn id="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11560" y="1195388"/>
            <a:ext cx="6624736"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6" name="标题 1"/>
          <p:cNvSpPr txBox="1">
            <a:spLocks/>
          </p:cNvSpPr>
          <p:nvPr/>
        </p:nvSpPr>
        <p:spPr bwMode="auto">
          <a:xfrm>
            <a:off x="611188" y="260350"/>
            <a:ext cx="7772400" cy="100806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Experiment</a:t>
            </a:r>
            <a:r>
              <a:rPr lang="zh-CN" altLang="en-US" sz="2800" dirty="0" smtClean="0">
                <a:latin typeface="Calibri" charset="0"/>
                <a:ea typeface="SimSun" charset="0"/>
              </a:rPr>
              <a:t> </a:t>
            </a:r>
            <a:r>
              <a:rPr lang="en-US" altLang="zh-CN" sz="2800" dirty="0" err="1" smtClean="0">
                <a:latin typeface="Calibri" charset="0"/>
                <a:ea typeface="SimSun" charset="0"/>
              </a:rPr>
              <a:t>floorplan</a:t>
            </a:r>
            <a:endParaRPr lang="zh-CN" altLang="en-US" sz="2000" dirty="0">
              <a:solidFill>
                <a:srgbClr val="FF0000"/>
              </a:solidFill>
              <a:latin typeface="Calibri" charset="0"/>
              <a:ea typeface="SimSun" charset="0"/>
            </a:endParaRPr>
          </a:p>
        </p:txBody>
      </p:sp>
      <p:pic>
        <p:nvPicPr>
          <p:cNvPr id="38915" name="Picture 1" descr="experiment_sc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8580" y="1538288"/>
            <a:ext cx="54737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755650" y="5257800"/>
            <a:ext cx="62642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Clr>
                <a:srgbClr val="0000FF"/>
              </a:buClr>
              <a:buSzPct val="80000"/>
              <a:buFont typeface="Arial" charset="0"/>
              <a:buChar char="•"/>
            </a:pPr>
            <a:r>
              <a:rPr lang="en-US" altLang="zh-CN"/>
              <a:t>Transmitter</a:t>
            </a:r>
            <a:r>
              <a:rPr lang="zh-CN" altLang="en-US"/>
              <a:t>: </a:t>
            </a:r>
            <a:r>
              <a:rPr lang="en-US" altLang="zh-CN"/>
              <a:t>RX</a:t>
            </a:r>
          </a:p>
          <a:p>
            <a:pPr>
              <a:spcBef>
                <a:spcPts val="600"/>
              </a:spcBef>
              <a:buClr>
                <a:srgbClr val="0000FF"/>
              </a:buClr>
              <a:buSzPct val="80000"/>
              <a:buFont typeface="Arial" charset="0"/>
              <a:buChar char="•"/>
            </a:pPr>
            <a:r>
              <a:rPr lang="en-US" altLang="zh-CN"/>
              <a:t>Receiver:</a:t>
            </a:r>
            <a:r>
              <a:rPr lang="zh-CN" altLang="en-US"/>
              <a:t> </a:t>
            </a:r>
            <a:r>
              <a:rPr lang="en-US" altLang="zh-CN"/>
              <a:t>10</a:t>
            </a:r>
            <a:r>
              <a:rPr lang="zh-CN" altLang="en-US"/>
              <a:t> </a:t>
            </a:r>
            <a:r>
              <a:rPr lang="en-US" altLang="zh-CN"/>
              <a:t>locations</a:t>
            </a:r>
          </a:p>
          <a:p>
            <a:pPr>
              <a:spcBef>
                <a:spcPts val="600"/>
              </a:spcBef>
              <a:buClr>
                <a:srgbClr val="0000FF"/>
              </a:buClr>
              <a:buSzPct val="80000"/>
              <a:buFont typeface="Arial" charset="0"/>
              <a:buChar char="•"/>
            </a:pPr>
            <a:r>
              <a:rPr lang="en-US" altLang="zh-CN"/>
              <a:t>Each</a:t>
            </a:r>
            <a:r>
              <a:rPr lang="zh-CN" altLang="en-US"/>
              <a:t> </a:t>
            </a:r>
            <a:r>
              <a:rPr lang="en-US" altLang="zh-CN"/>
              <a:t>node:</a:t>
            </a:r>
            <a:r>
              <a:rPr lang="zh-CN" altLang="en-US"/>
              <a:t> </a:t>
            </a:r>
            <a:r>
              <a:rPr lang="en-US" altLang="zh-CN"/>
              <a:t>a</a:t>
            </a:r>
            <a:r>
              <a:rPr lang="zh-CN" altLang="en-US"/>
              <a:t> </a:t>
            </a:r>
            <a:r>
              <a:rPr lang="en-US" altLang="zh-CN"/>
              <a:t>USRP</a:t>
            </a:r>
            <a:r>
              <a:rPr lang="zh-CN" altLang="en-US"/>
              <a:t> </a:t>
            </a:r>
            <a:r>
              <a:rPr lang="en-US" altLang="zh-CN"/>
              <a:t>connected</a:t>
            </a:r>
            <a:r>
              <a:rPr lang="zh-CN" altLang="en-US"/>
              <a:t> </a:t>
            </a:r>
            <a:r>
              <a:rPr lang="en-US" altLang="zh-CN"/>
              <a:t>with</a:t>
            </a:r>
            <a:r>
              <a:rPr lang="zh-CN" altLang="en-US"/>
              <a:t> </a:t>
            </a:r>
            <a:r>
              <a:rPr lang="en-US" altLang="zh-CN"/>
              <a:t>a</a:t>
            </a:r>
            <a:r>
              <a:rPr lang="zh-CN" altLang="en-US"/>
              <a:t> </a:t>
            </a:r>
            <a:r>
              <a:rPr lang="en-US" altLang="zh-CN"/>
              <a:t>PC</a:t>
            </a:r>
          </a:p>
        </p:txBody>
      </p:sp>
      <p:sp>
        <p:nvSpPr>
          <p:cNvPr id="38917" name="TextBox 7"/>
          <p:cNvSpPr txBox="1">
            <a:spLocks noChangeArrowheads="1"/>
          </p:cNvSpPr>
          <p:nvPr/>
        </p:nvSpPr>
        <p:spPr bwMode="auto">
          <a:xfrm>
            <a:off x="4427538" y="5260975"/>
            <a:ext cx="45370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Clr>
                <a:srgbClr val="0000FF"/>
              </a:buClr>
              <a:buSzPct val="80000"/>
              <a:buFont typeface="Arial" charset="0"/>
              <a:buChar char="•"/>
            </a:pPr>
            <a:r>
              <a:rPr lang="en-US" altLang="zh-CN"/>
              <a:t>Trials: 100</a:t>
            </a:r>
            <a:r>
              <a:rPr lang="zh-CN" altLang="en-US"/>
              <a:t> </a:t>
            </a:r>
            <a:r>
              <a:rPr lang="en-US" altLang="zh-CN"/>
              <a:t>per</a:t>
            </a:r>
            <a:r>
              <a:rPr lang="zh-CN" altLang="en-US"/>
              <a:t> </a:t>
            </a:r>
            <a:r>
              <a:rPr lang="en-US" altLang="zh-CN"/>
              <a:t>location</a:t>
            </a:r>
          </a:p>
          <a:p>
            <a:pPr>
              <a:spcBef>
                <a:spcPts val="600"/>
              </a:spcBef>
              <a:buClr>
                <a:srgbClr val="0000FF"/>
              </a:buClr>
              <a:buSzPct val="80000"/>
              <a:buFont typeface="Arial" charset="0"/>
              <a:buChar char="•"/>
            </a:pPr>
            <a:r>
              <a:rPr lang="en-US"/>
              <a:t>M</a:t>
            </a:r>
            <a:r>
              <a:rPr lang="en-US" altLang="zh-CN"/>
              <a:t>ultipath:</a:t>
            </a:r>
            <a:r>
              <a:rPr lang="zh-CN" altLang="en-US"/>
              <a:t> </a:t>
            </a:r>
            <a:r>
              <a:rPr lang="en-US"/>
              <a:t>L</a:t>
            </a:r>
            <a:r>
              <a:rPr lang="en-US" altLang="zh-CN"/>
              <a:t>=5</a:t>
            </a:r>
            <a:r>
              <a:rPr lang="zh-CN" altLang="en-US"/>
              <a:t> </a:t>
            </a:r>
            <a:endParaRPr lang="en-US" altLang="zh-CN"/>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28</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chemeClr val="accent5">
              <a:lumMod val="20000"/>
              <a:lumOff val="80000"/>
            </a:schemeClr>
          </a:solidFill>
        </p:spPr>
        <p:txBody>
          <a:bodyPr/>
          <a:lstStyle/>
          <a:p>
            <a:pPr algn="l" eaLnBrk="1" hangingPunct="1">
              <a:defRPr/>
            </a:pPr>
            <a:r>
              <a:rPr lang="en-US" altLang="zh-CN" sz="3200" dirty="0" smtClean="0">
                <a:latin typeface="Calibri" charset="0"/>
                <a:ea typeface="SimSun" charset="0"/>
              </a:rPr>
              <a:t>Example</a:t>
            </a:r>
            <a:r>
              <a:rPr lang="zh-CN" altLang="en-US" sz="3200" dirty="0" smtClean="0">
                <a:latin typeface="Calibri" charset="0"/>
                <a:ea typeface="SimSun" charset="0"/>
              </a:rPr>
              <a:t> </a:t>
            </a:r>
            <a:r>
              <a:rPr lang="en-US" altLang="zh-CN" sz="3200" dirty="0">
                <a:latin typeface="Calibri" charset="0"/>
                <a:ea typeface="SimSun" charset="0"/>
              </a:rPr>
              <a:t>a</a:t>
            </a:r>
            <a:r>
              <a:rPr lang="en-US" altLang="zh-CN" sz="3200" dirty="0" smtClean="0">
                <a:latin typeface="Calibri" charset="0"/>
                <a:ea typeface="SimSun" charset="0"/>
              </a:rPr>
              <a:t>ttacks</a:t>
            </a:r>
            <a:r>
              <a:rPr lang="zh-CN" altLang="en-US" sz="3200" dirty="0" smtClean="0">
                <a:latin typeface="Calibri" charset="0"/>
                <a:ea typeface="SimSun" charset="0"/>
              </a:rPr>
              <a:t> </a:t>
            </a:r>
            <a:r>
              <a:rPr lang="en-US" altLang="zh-CN" sz="3200" dirty="0" smtClean="0">
                <a:latin typeface="Calibri" charset="0"/>
                <a:ea typeface="SimSun" charset="0"/>
              </a:rPr>
              <a:t>I</a:t>
            </a:r>
            <a:endParaRPr lang="zh-CN" altLang="en-US" sz="3200" dirty="0">
              <a:solidFill>
                <a:srgbClr val="FF0000"/>
              </a:solidFill>
              <a:latin typeface="Calibri" charset="0"/>
              <a:ea typeface="SimSun" charset="0"/>
            </a:endParaRPr>
          </a:p>
        </p:txBody>
      </p:sp>
      <p:pic>
        <p:nvPicPr>
          <p:cNvPr id="39939" name="Picture 2" descr="example_random_place2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546735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矩形 5"/>
          <p:cNvSpPr>
            <a:spLocks noChangeArrowheads="1"/>
          </p:cNvSpPr>
          <p:nvPr/>
        </p:nvSpPr>
        <p:spPr bwMode="auto">
          <a:xfrm>
            <a:off x="539750" y="1412875"/>
            <a:ext cx="708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eaLnBrk="1" hangingPunct="1">
              <a:buClr>
                <a:srgbClr val="FF0000"/>
              </a:buClr>
              <a:buSzPct val="70000"/>
              <a:buFont typeface="Wingdings" charset="0"/>
              <a:buChar char="ü"/>
            </a:pPr>
            <a:r>
              <a:rPr lang="en-US" altLang="zh-CN" sz="2800">
                <a:latin typeface="Calibri" charset="0"/>
              </a:rPr>
              <a:t>Randomly</a:t>
            </a:r>
            <a:r>
              <a:rPr lang="zh-CN" altLang="en-US" sz="2800">
                <a:latin typeface="Calibri" charset="0"/>
              </a:rPr>
              <a:t> </a:t>
            </a:r>
            <a:r>
              <a:rPr lang="en-US" altLang="zh-CN" sz="2800">
                <a:latin typeface="Calibri" charset="0"/>
              </a:rPr>
              <a:t>chosen</a:t>
            </a:r>
            <a:r>
              <a:rPr lang="zh-CN" altLang="en-US" sz="2800">
                <a:latin typeface="Calibri" charset="0"/>
              </a:rPr>
              <a:t> </a:t>
            </a:r>
            <a:r>
              <a:rPr lang="en-US" altLang="zh-CN" sz="2800">
                <a:latin typeface="Calibri" charset="0"/>
              </a:rPr>
              <a:t>channel</a:t>
            </a:r>
            <a:r>
              <a:rPr lang="zh-CN" altLang="en-US" sz="2800">
                <a:latin typeface="Calibri" charset="0"/>
              </a:rPr>
              <a:t> </a:t>
            </a:r>
            <a:r>
              <a:rPr lang="en-US" altLang="zh-CN" sz="2800">
                <a:latin typeface="Calibri" charset="0"/>
              </a:rPr>
              <a:t>impulse</a:t>
            </a:r>
            <a:r>
              <a:rPr lang="zh-CN" altLang="en-US" sz="2800">
                <a:latin typeface="Calibri" charset="0"/>
              </a:rPr>
              <a:t> </a:t>
            </a:r>
            <a:r>
              <a:rPr lang="en-US" altLang="zh-CN" sz="2800">
                <a:latin typeface="Calibri" charset="0"/>
              </a:rPr>
              <a:t>response</a:t>
            </a:r>
            <a:r>
              <a:rPr lang="zh-CN" altLang="en-US" sz="2800">
                <a:latin typeface="Calibri" charset="0"/>
              </a:rPr>
              <a:t> </a:t>
            </a:r>
            <a:endParaRPr lang="en-US" altLang="zh-CN" sz="2800">
              <a:latin typeface="Calibri" charset="0"/>
            </a:endParaRPr>
          </a:p>
        </p:txBody>
      </p:sp>
      <p:graphicFrame>
        <p:nvGraphicFramePr>
          <p:cNvPr id="39941" name="Object 4"/>
          <p:cNvGraphicFramePr>
            <a:graphicFrameLocks noChangeAspect="1"/>
          </p:cNvGraphicFramePr>
          <p:nvPr/>
        </p:nvGraphicFramePr>
        <p:xfrm>
          <a:off x="5795963" y="4868863"/>
          <a:ext cx="2660650" cy="647700"/>
        </p:xfrm>
        <a:graphic>
          <a:graphicData uri="http://schemas.openxmlformats.org/presentationml/2006/ole">
            <mc:AlternateContent xmlns:mc="http://schemas.openxmlformats.org/markup-compatibility/2006">
              <mc:Choice xmlns:v="urn:schemas-microsoft-com:vml" Requires="v">
                <p:oleObj spid="_x0000_s40150" name="Equation" r:id="rId5" imgW="939800" imgH="228600" progId="Equation.3">
                  <p:embed/>
                </p:oleObj>
              </mc:Choice>
              <mc:Fallback>
                <p:oleObj name="Equation" r:id="rId5" imgW="93980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868863"/>
                        <a:ext cx="2660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2" name="Object 8"/>
          <p:cNvGraphicFramePr>
            <a:graphicFrameLocks noChangeAspect="1"/>
          </p:cNvGraphicFramePr>
          <p:nvPr/>
        </p:nvGraphicFramePr>
        <p:xfrm>
          <a:off x="5795963" y="4149725"/>
          <a:ext cx="2624137" cy="647700"/>
        </p:xfrm>
        <a:graphic>
          <a:graphicData uri="http://schemas.openxmlformats.org/presentationml/2006/ole">
            <mc:AlternateContent xmlns:mc="http://schemas.openxmlformats.org/markup-compatibility/2006">
              <mc:Choice xmlns:v="urn:schemas-microsoft-com:vml" Requires="v">
                <p:oleObj spid="_x0000_s40151" name="Equation" r:id="rId7" imgW="927100" imgH="228600" progId="Equation.3">
                  <p:embed/>
                </p:oleObj>
              </mc:Choice>
              <mc:Fallback>
                <p:oleObj name="Equation" r:id="rId7" imgW="9271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149725"/>
                        <a:ext cx="2624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Rectangle 5"/>
          <p:cNvSpPr>
            <a:spLocks noChangeArrowheads="1"/>
          </p:cNvSpPr>
          <p:nvPr/>
        </p:nvSpPr>
        <p:spPr bwMode="auto">
          <a:xfrm>
            <a:off x="5795963" y="3716338"/>
            <a:ext cx="24717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baseline="30000">
                <a:solidFill>
                  <a:srgbClr val="660066"/>
                </a:solidFill>
                <a:latin typeface="Times New Roman" charset="0"/>
                <a:cs typeface="Times New Roman" charset="0"/>
              </a:rPr>
              <a:t>Euclidean distance</a:t>
            </a:r>
            <a:r>
              <a:rPr lang="en-US" altLang="zh-CN" sz="3200" b="1" baseline="30000">
                <a:solidFill>
                  <a:srgbClr val="660066"/>
                </a:solidFill>
                <a:latin typeface="Times New Roman" charset="0"/>
                <a:cs typeface="Times New Roman" charset="0"/>
              </a:rPr>
              <a:t>:</a:t>
            </a:r>
            <a:endParaRPr lang="en-US" sz="3200" b="1">
              <a:solidFill>
                <a:srgbClr val="660066"/>
              </a:solidFill>
              <a:latin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29</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noFill/>
        </p:spPr>
        <p:txBody>
          <a:bodyPr/>
          <a:lstStyle/>
          <a:p>
            <a:pPr eaLnBrk="1" hangingPunct="1">
              <a:defRPr/>
            </a:pPr>
            <a:r>
              <a:rPr lang="en-US" altLang="zh-CN" sz="3600" dirty="0" smtClean="0">
                <a:latin typeface="Calibri" charset="0"/>
                <a:ea typeface="SimSun" charset="0"/>
              </a:rPr>
              <a:t>Goal</a:t>
            </a:r>
            <a:r>
              <a:rPr lang="zh-CN" altLang="en-US" sz="3600" dirty="0" smtClean="0">
                <a:latin typeface="Calibri" charset="0"/>
                <a:ea typeface="SimSun" charset="0"/>
              </a:rPr>
              <a:t> </a:t>
            </a:r>
            <a:r>
              <a:rPr lang="en-US" altLang="zh-CN" sz="3600" dirty="0" smtClean="0">
                <a:latin typeface="Calibri" charset="0"/>
                <a:ea typeface="SimSun" charset="0"/>
              </a:rPr>
              <a:t>of</a:t>
            </a:r>
            <a:r>
              <a:rPr lang="zh-CN" altLang="en-US" sz="3600" dirty="0" smtClean="0">
                <a:latin typeface="Calibri" charset="0"/>
                <a:ea typeface="SimSun" charset="0"/>
              </a:rPr>
              <a:t> </a:t>
            </a:r>
            <a:r>
              <a:rPr lang="en-US" altLang="zh-CN" sz="3600" dirty="0">
                <a:latin typeface="Calibri" charset="0"/>
                <a:ea typeface="SimSun" charset="0"/>
              </a:rPr>
              <a:t>l</a:t>
            </a:r>
            <a:r>
              <a:rPr lang="en-US" altLang="zh-CN" sz="3600" dirty="0" smtClean="0">
                <a:latin typeface="Calibri" charset="0"/>
                <a:ea typeface="SimSun" charset="0"/>
              </a:rPr>
              <a:t>ocation </a:t>
            </a:r>
            <a:r>
              <a:rPr lang="en-US" altLang="zh-CN" sz="3600" dirty="0">
                <a:latin typeface="Calibri" charset="0"/>
                <a:ea typeface="SimSun" charset="0"/>
              </a:rPr>
              <a:t>d</a:t>
            </a:r>
            <a:r>
              <a:rPr lang="en-US" altLang="zh-CN" sz="3600" dirty="0" smtClean="0">
                <a:latin typeface="Calibri" charset="0"/>
                <a:ea typeface="SimSun" charset="0"/>
              </a:rPr>
              <a:t>istinction</a:t>
            </a:r>
            <a:endParaRPr lang="zh-CN" altLang="en-US" sz="3600" dirty="0">
              <a:latin typeface="Calibri" charset="0"/>
              <a:ea typeface="SimSun" charset="0"/>
            </a:endParaRPr>
          </a:p>
        </p:txBody>
      </p:sp>
      <p:cxnSp>
        <p:nvCxnSpPr>
          <p:cNvPr id="7"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5" name="Horizontal Scroll 4"/>
          <p:cNvSpPr/>
          <p:nvPr/>
        </p:nvSpPr>
        <p:spPr>
          <a:xfrm>
            <a:off x="678396" y="1916832"/>
            <a:ext cx="7787208" cy="2697163"/>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3200" dirty="0">
                <a:latin typeface="Calibri" charset="0"/>
                <a:ea typeface="SimSun" charset="0"/>
              </a:rPr>
              <a:t>Detect a wireless user’s location change, movement or facilitate location-based authentication.</a:t>
            </a:r>
            <a:endParaRPr lang="en-US" sz="3200" dirty="0"/>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a:t>
            </a:fld>
            <a:endParaRPr lang="zh-CN" altLang="en-US"/>
          </a:p>
        </p:txBody>
      </p:sp>
    </p:spTree>
    <p:extLst>
      <p:ext uri="{BB962C8B-B14F-4D97-AF65-F5344CB8AC3E}">
        <p14:creationId xmlns:p14="http://schemas.microsoft.com/office/powerpoint/2010/main" val="6061294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260697"/>
            <a:ext cx="7772400" cy="1008063"/>
          </a:xfrm>
          <a:solidFill>
            <a:schemeClr val="accent5">
              <a:lumMod val="20000"/>
              <a:lumOff val="80000"/>
            </a:schemeClr>
          </a:solidFill>
        </p:spPr>
        <p:txBody>
          <a:bodyPr/>
          <a:lstStyle/>
          <a:p>
            <a:pPr algn="l" eaLnBrk="1" hangingPunct="1">
              <a:defRPr/>
            </a:pPr>
            <a:r>
              <a:rPr lang="en-US" altLang="zh-CN" sz="3200" dirty="0" smtClean="0">
                <a:latin typeface="Calibri" charset="0"/>
                <a:ea typeface="SimSun" charset="0"/>
              </a:rPr>
              <a:t>Example</a:t>
            </a:r>
            <a:r>
              <a:rPr lang="zh-CN" altLang="en-US" sz="3200" dirty="0" smtClean="0">
                <a:latin typeface="Calibri" charset="0"/>
                <a:ea typeface="SimSun" charset="0"/>
              </a:rPr>
              <a:t> </a:t>
            </a:r>
            <a:r>
              <a:rPr lang="en-US" altLang="zh-CN" sz="3200" dirty="0">
                <a:latin typeface="Calibri" charset="0"/>
                <a:ea typeface="SimSun" charset="0"/>
              </a:rPr>
              <a:t>a</a:t>
            </a:r>
            <a:r>
              <a:rPr lang="en-US" altLang="zh-CN" sz="3200" dirty="0" smtClean="0">
                <a:latin typeface="Calibri" charset="0"/>
                <a:ea typeface="SimSun" charset="0"/>
              </a:rPr>
              <a:t>ttacks</a:t>
            </a:r>
            <a:r>
              <a:rPr lang="zh-CN" altLang="en-US" sz="3200" dirty="0" smtClean="0">
                <a:latin typeface="Calibri" charset="0"/>
                <a:ea typeface="SimSun" charset="0"/>
              </a:rPr>
              <a:t> </a:t>
            </a:r>
            <a:r>
              <a:rPr lang="en-US" altLang="zh-CN" sz="3200" dirty="0" smtClean="0">
                <a:latin typeface="Calibri" charset="0"/>
                <a:ea typeface="SimSun" charset="0"/>
              </a:rPr>
              <a:t>II</a:t>
            </a:r>
            <a:endParaRPr lang="zh-CN" altLang="en-US" sz="3200" dirty="0">
              <a:solidFill>
                <a:srgbClr val="FF0000"/>
              </a:solidFill>
              <a:latin typeface="Calibri" charset="0"/>
              <a:ea typeface="SimSun" charset="0"/>
            </a:endParaRPr>
          </a:p>
        </p:txBody>
      </p:sp>
      <p:pic>
        <p:nvPicPr>
          <p:cNvPr id="40963" name="Picture 1" descr="example_utah_place2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2788"/>
            <a:ext cx="5467350"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4" name="Object 7"/>
          <p:cNvGraphicFramePr>
            <a:graphicFrameLocks noChangeAspect="1"/>
          </p:cNvGraphicFramePr>
          <p:nvPr/>
        </p:nvGraphicFramePr>
        <p:xfrm>
          <a:off x="6011863" y="4581525"/>
          <a:ext cx="1976437" cy="503238"/>
        </p:xfrm>
        <a:graphic>
          <a:graphicData uri="http://schemas.openxmlformats.org/presentationml/2006/ole">
            <mc:AlternateContent xmlns:mc="http://schemas.openxmlformats.org/markup-compatibility/2006">
              <mc:Choice xmlns:v="urn:schemas-microsoft-com:vml" Requires="v">
                <p:oleObj spid="_x0000_s41075" name="Equation" r:id="rId5" imgW="698500" imgH="177800" progId="Equation.3">
                  <p:embed/>
                </p:oleObj>
              </mc:Choice>
              <mc:Fallback>
                <p:oleObj name="Equation" r:id="rId5" imgW="698500" imgH="177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4581525"/>
                        <a:ext cx="19764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5" name="Rectangle 8"/>
          <p:cNvSpPr>
            <a:spLocks noChangeArrowheads="1"/>
          </p:cNvSpPr>
          <p:nvPr/>
        </p:nvSpPr>
        <p:spPr bwMode="auto">
          <a:xfrm>
            <a:off x="5795963" y="4149725"/>
            <a:ext cx="2592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baseline="30000">
                <a:solidFill>
                  <a:srgbClr val="660066"/>
                </a:solidFill>
                <a:latin typeface="Times New Roman" charset="0"/>
                <a:cs typeface="Times New Roman" charset="0"/>
              </a:rPr>
              <a:t>Euclidean </a:t>
            </a:r>
            <a:r>
              <a:rPr lang="en-US" sz="3600" b="1" baseline="30000">
                <a:solidFill>
                  <a:srgbClr val="660066"/>
                </a:solidFill>
                <a:latin typeface="Times New Roman" charset="0"/>
                <a:cs typeface="Times New Roman" charset="0"/>
              </a:rPr>
              <a:t>distance</a:t>
            </a:r>
            <a:r>
              <a:rPr lang="en-US" altLang="zh-CN" sz="3200" b="1" baseline="30000">
                <a:solidFill>
                  <a:srgbClr val="660066"/>
                </a:solidFill>
                <a:latin typeface="Times New Roman" charset="0"/>
                <a:cs typeface="Times New Roman" charset="0"/>
              </a:rPr>
              <a:t>:</a:t>
            </a:r>
            <a:endParaRPr lang="en-US" sz="3200" b="1">
              <a:solidFill>
                <a:srgbClr val="660066"/>
              </a:solidFill>
              <a:latin typeface="Times New Roman" charset="0"/>
              <a:cs typeface="Times New Roman" charset="0"/>
            </a:endParaRPr>
          </a:p>
        </p:txBody>
      </p:sp>
      <p:sp>
        <p:nvSpPr>
          <p:cNvPr id="40966" name="矩形 5"/>
          <p:cNvSpPr>
            <a:spLocks noChangeArrowheads="1"/>
          </p:cNvSpPr>
          <p:nvPr/>
        </p:nvSpPr>
        <p:spPr bwMode="auto">
          <a:xfrm>
            <a:off x="539750" y="1268413"/>
            <a:ext cx="8424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Clr>
                <a:srgbClr val="FF0000"/>
              </a:buClr>
              <a:buSzPct val="70000"/>
              <a:buFont typeface="Wingdings" charset="0"/>
              <a:buChar char="ü"/>
            </a:pPr>
            <a:r>
              <a:rPr lang="en-US" altLang="zh-CN" sz="2800" dirty="0">
                <a:latin typeface="Calibri" charset="0"/>
              </a:rPr>
              <a:t>Recover another channel</a:t>
            </a:r>
            <a:r>
              <a:rPr lang="zh-CN" altLang="en-US" sz="2800" dirty="0">
                <a:latin typeface="Calibri" charset="0"/>
              </a:rPr>
              <a:t> </a:t>
            </a:r>
            <a:r>
              <a:rPr lang="en-US" altLang="zh-CN" sz="2800" dirty="0">
                <a:latin typeface="Calibri" charset="0"/>
              </a:rPr>
              <a:t>impulse</a:t>
            </a:r>
            <a:r>
              <a:rPr lang="zh-CN" altLang="en-US" sz="2800" dirty="0">
                <a:latin typeface="Calibri" charset="0"/>
              </a:rPr>
              <a:t> </a:t>
            </a:r>
            <a:r>
              <a:rPr lang="en-US" altLang="zh-CN" sz="2800" dirty="0">
                <a:latin typeface="Calibri" charset="0"/>
              </a:rPr>
              <a:t>response</a:t>
            </a:r>
            <a:r>
              <a:rPr lang="zh-CN" altLang="en-US" sz="2800" dirty="0">
                <a:latin typeface="Calibri" charset="0"/>
              </a:rPr>
              <a:t> </a:t>
            </a:r>
            <a:r>
              <a:rPr lang="en-US" altLang="zh-CN" sz="2800" dirty="0">
                <a:latin typeface="Calibri" charset="0"/>
              </a:rPr>
              <a:t>in</a:t>
            </a:r>
            <a:r>
              <a:rPr lang="zh-CN" altLang="en-US" sz="2800" dirty="0">
                <a:latin typeface="Calibri" charset="0"/>
              </a:rPr>
              <a:t> </a:t>
            </a:r>
            <a:r>
              <a:rPr lang="en-US" altLang="zh-CN" sz="2800" dirty="0">
                <a:latin typeface="Calibri" charset="0"/>
              </a:rPr>
              <a:t>another</a:t>
            </a:r>
            <a:r>
              <a:rPr lang="zh-CN" altLang="en-US" sz="2800" dirty="0">
                <a:latin typeface="Calibri" charset="0"/>
              </a:rPr>
              <a:t> </a:t>
            </a:r>
            <a:r>
              <a:rPr lang="en-US" altLang="zh-CN" sz="2800" dirty="0">
                <a:latin typeface="Calibri" charset="0"/>
              </a:rPr>
              <a:t>building</a:t>
            </a:r>
            <a:r>
              <a:rPr lang="zh-CN" altLang="en-US" sz="2800" dirty="0">
                <a:latin typeface="Calibri" charset="0"/>
              </a:rPr>
              <a:t> </a:t>
            </a:r>
            <a:r>
              <a:rPr lang="en-US" altLang="zh-CN" sz="2800" dirty="0">
                <a:latin typeface="Calibri" charset="0"/>
              </a:rPr>
              <a:t>(</a:t>
            </a:r>
            <a:r>
              <a:rPr lang="en-US" altLang="zh-CN" sz="2800" dirty="0" smtClean="0">
                <a:latin typeface="Calibri" charset="0"/>
              </a:rPr>
              <a:t>CRAWDAD</a:t>
            </a:r>
            <a:r>
              <a:rPr lang="zh-CN" altLang="en-US" sz="2800" dirty="0" smtClean="0">
                <a:latin typeface="Calibri" charset="0"/>
              </a:rPr>
              <a:t> </a:t>
            </a:r>
            <a:r>
              <a:rPr lang="en-US" altLang="zh-CN" sz="2800" dirty="0">
                <a:latin typeface="Calibri" charset="0"/>
              </a:rPr>
              <a:t>data</a:t>
            </a:r>
            <a:r>
              <a:rPr lang="zh-CN" altLang="en-US" sz="2800" dirty="0">
                <a:latin typeface="Calibri" charset="0"/>
              </a:rPr>
              <a:t> </a:t>
            </a:r>
            <a:r>
              <a:rPr lang="en-US" altLang="zh-CN" sz="2800" dirty="0">
                <a:latin typeface="Calibri" charset="0"/>
              </a:rPr>
              <a:t>set</a:t>
            </a:r>
            <a:r>
              <a:rPr lang="en-US" altLang="zh-CN" sz="2800" baseline="30000" dirty="0">
                <a:latin typeface="Calibri" charset="0"/>
              </a:rPr>
              <a:t>[1]</a:t>
            </a:r>
            <a:r>
              <a:rPr lang="en-US" altLang="zh-CN" sz="2800" dirty="0">
                <a:latin typeface="Calibri" charset="0"/>
              </a:rPr>
              <a:t>)</a:t>
            </a:r>
            <a:r>
              <a:rPr lang="zh-CN" altLang="en-US" sz="2800" dirty="0">
                <a:latin typeface="Calibri" charset="0"/>
              </a:rPr>
              <a:t> </a:t>
            </a:r>
            <a:endParaRPr lang="en-US" altLang="zh-CN" sz="2800" dirty="0">
              <a:latin typeface="Calibri" charset="0"/>
            </a:endParaRPr>
          </a:p>
        </p:txBody>
      </p:sp>
      <p:sp>
        <p:nvSpPr>
          <p:cNvPr id="40967" name="Rectangle 1"/>
          <p:cNvSpPr>
            <a:spLocks noChangeArrowheads="1"/>
          </p:cNvSpPr>
          <p:nvPr/>
        </p:nvSpPr>
        <p:spPr bwMode="auto">
          <a:xfrm>
            <a:off x="539750" y="610552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imes New Roman" charset="0"/>
                <a:cs typeface="Times New Roman" charset="0"/>
              </a:rPr>
              <a:t>[1] SPAN, “Measured channel impulse response data set,” </a:t>
            </a:r>
            <a:r>
              <a:rPr lang="en-US" sz="2000">
                <a:latin typeface="Times New Roman" charset="0"/>
                <a:cs typeface="Times New Roman" charset="0"/>
                <a:hlinkClick r:id="rId7"/>
              </a:rPr>
              <a:t>http://span.ece.utah.edu/pmwiki/pmwiki.php?n=Main.MeasuredCIRDataSet</a:t>
            </a:r>
            <a:r>
              <a:rPr lang="en-US" sz="2000">
                <a:latin typeface="Times New Roman" charset="0"/>
                <a:cs typeface="Times New Roman" charset="0"/>
              </a:rPr>
              <a:t>.</a:t>
            </a: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30</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solidFill>
            <a:schemeClr val="accent5">
              <a:lumMod val="20000"/>
              <a:lumOff val="80000"/>
            </a:schemeClr>
          </a:solidFill>
        </p:spPr>
        <p:txBody>
          <a:bodyPr/>
          <a:lstStyle/>
          <a:p>
            <a:pPr algn="l" eaLnBrk="1" hangingPunct="1">
              <a:defRPr/>
            </a:pPr>
            <a:r>
              <a:rPr lang="en-US" altLang="zh-CN" sz="3200" dirty="0" smtClean="0">
                <a:latin typeface="Calibri" charset="0"/>
                <a:ea typeface="SimSun" charset="0"/>
              </a:rPr>
              <a:t>Overall attack </a:t>
            </a:r>
            <a:r>
              <a:rPr lang="en-US" altLang="zh-CN" sz="3200" dirty="0">
                <a:latin typeface="Calibri" charset="0"/>
                <a:ea typeface="SimSun" charset="0"/>
              </a:rPr>
              <a:t>i</a:t>
            </a:r>
            <a:r>
              <a:rPr lang="en-US" altLang="zh-CN" sz="3200" dirty="0" smtClean="0">
                <a:latin typeface="Calibri" charset="0"/>
                <a:ea typeface="SimSun" charset="0"/>
              </a:rPr>
              <a:t>mpact</a:t>
            </a:r>
            <a:endParaRPr lang="zh-CN" altLang="en-US" sz="3200" dirty="0">
              <a:solidFill>
                <a:srgbClr val="FF0000"/>
              </a:solidFill>
              <a:latin typeface="Calibri" charset="0"/>
              <a:ea typeface="SimSun" charset="0"/>
            </a:endParaRPr>
          </a:p>
        </p:txBody>
      </p:sp>
      <p:pic>
        <p:nvPicPr>
          <p:cNvPr id="41987" name="Picture 10" descr="cdf_linkdiff.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5879" y="2111201"/>
            <a:ext cx="554037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915766" y="2279873"/>
            <a:ext cx="0" cy="3672408"/>
          </a:xfrm>
          <a:prstGeom prst="line">
            <a:avLst/>
          </a:prstGeom>
          <a:ln w="3175" cmpd="sng">
            <a:solidFill>
              <a:srgbClr val="FF0000"/>
            </a:solidFill>
            <a:prstDash val="dashDot"/>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403598" y="2639913"/>
            <a:ext cx="1512168" cy="2"/>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990" name="TextBox 13"/>
          <p:cNvSpPr txBox="1">
            <a:spLocks noChangeArrowheads="1"/>
          </p:cNvSpPr>
          <p:nvPr/>
        </p:nvSpPr>
        <p:spPr bwMode="auto">
          <a:xfrm>
            <a:off x="683716" y="2400126"/>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000" b="1" dirty="0"/>
              <a:t>95%</a:t>
            </a:r>
          </a:p>
        </p:txBody>
      </p:sp>
      <p:graphicFrame>
        <p:nvGraphicFramePr>
          <p:cNvPr id="15" name="Object 14"/>
          <p:cNvGraphicFramePr>
            <a:graphicFrameLocks noChangeAspect="1"/>
          </p:cNvGraphicFramePr>
          <p:nvPr>
            <p:extLst>
              <p:ext uri="{D42A27DB-BD31-4B8C-83A1-F6EECF244321}">
                <p14:modId xmlns:p14="http://schemas.microsoft.com/office/powerpoint/2010/main" val="2348007899"/>
              </p:ext>
            </p:extLst>
          </p:nvPr>
        </p:nvGraphicFramePr>
        <p:xfrm>
          <a:off x="1044079" y="6202189"/>
          <a:ext cx="790575" cy="611187"/>
        </p:xfrm>
        <a:graphic>
          <a:graphicData uri="http://schemas.openxmlformats.org/presentationml/2006/ole">
            <mc:AlternateContent xmlns:mc="http://schemas.openxmlformats.org/markup-compatibility/2006">
              <mc:Choice xmlns:v="urn:schemas-microsoft-com:vml" Requires="v">
                <p:oleObj spid="_x0000_s42215" name="Equation" r:id="rId5" imgW="279400" imgH="215900" progId="Equation.3">
                  <p:embed/>
                </p:oleObj>
              </mc:Choice>
              <mc:Fallback>
                <p:oleObj name="Equation" r:id="rId5" imgW="279400" imgH="2159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079" y="6202189"/>
                        <a:ext cx="7905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58363485"/>
              </p:ext>
            </p:extLst>
          </p:nvPr>
        </p:nvGraphicFramePr>
        <p:xfrm>
          <a:off x="4574679" y="6202189"/>
          <a:ext cx="646112" cy="611187"/>
        </p:xfrm>
        <a:graphic>
          <a:graphicData uri="http://schemas.openxmlformats.org/presentationml/2006/ole">
            <mc:AlternateContent xmlns:mc="http://schemas.openxmlformats.org/markup-compatibility/2006">
              <mc:Choice xmlns:v="urn:schemas-microsoft-com:vml" Requires="v">
                <p:oleObj spid="_x0000_s42216" name="Equation" r:id="rId7" imgW="228600" imgH="215900" progId="Equation.3">
                  <p:embed/>
                </p:oleObj>
              </mc:Choice>
              <mc:Fallback>
                <p:oleObj name="Equation" r:id="rId7" imgW="228600" imgH="2159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4679" y="6202189"/>
                        <a:ext cx="6461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a:spLocks noChangeArrowheads="1"/>
          </p:cNvSpPr>
          <p:nvPr/>
        </p:nvSpPr>
        <p:spPr bwMode="auto">
          <a:xfrm>
            <a:off x="1763216" y="6202189"/>
            <a:ext cx="2881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altLang="zh-CN" dirty="0"/>
              <a:t>is much</a:t>
            </a:r>
            <a:r>
              <a:rPr lang="zh-CN" altLang="en-US" dirty="0"/>
              <a:t> </a:t>
            </a:r>
            <a:r>
              <a:rPr lang="en-US" altLang="zh-CN" dirty="0">
                <a:solidFill>
                  <a:srgbClr val="FF0000"/>
                </a:solidFill>
              </a:rPr>
              <a:t>larger</a:t>
            </a:r>
            <a:r>
              <a:rPr lang="zh-CN" altLang="en-US" dirty="0"/>
              <a:t> </a:t>
            </a:r>
            <a:r>
              <a:rPr lang="en-US" altLang="zh-CN" dirty="0"/>
              <a:t>than</a:t>
            </a:r>
            <a:endParaRPr lang="en-US" dirty="0"/>
          </a:p>
        </p:txBody>
      </p:sp>
      <p:sp>
        <p:nvSpPr>
          <p:cNvPr id="18" name="TextBox 17"/>
          <p:cNvSpPr txBox="1">
            <a:spLocks noChangeArrowheads="1"/>
          </p:cNvSpPr>
          <p:nvPr/>
        </p:nvSpPr>
        <p:spPr bwMode="auto">
          <a:xfrm>
            <a:off x="5147766" y="6202189"/>
            <a:ext cx="316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altLang="zh-CN"/>
              <a:t>with</a:t>
            </a:r>
            <a:r>
              <a:rPr lang="zh-CN" altLang="en-US"/>
              <a:t> </a:t>
            </a:r>
            <a:r>
              <a:rPr lang="en-US" altLang="zh-CN"/>
              <a:t>high</a:t>
            </a:r>
            <a:r>
              <a:rPr lang="zh-CN" altLang="en-US"/>
              <a:t> </a:t>
            </a:r>
            <a:r>
              <a:rPr lang="en-US" altLang="zh-CN"/>
              <a:t>probability</a:t>
            </a:r>
            <a:endParaRPr lang="en-US"/>
          </a:p>
        </p:txBody>
      </p:sp>
      <p:sp>
        <p:nvSpPr>
          <p:cNvPr id="41996" name="TextBox 19"/>
          <p:cNvSpPr txBox="1">
            <a:spLocks noChangeArrowheads="1"/>
          </p:cNvSpPr>
          <p:nvPr/>
        </p:nvSpPr>
        <p:spPr bwMode="auto">
          <a:xfrm>
            <a:off x="827534" y="5304209"/>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000" b="1" dirty="0"/>
              <a:t>5</a:t>
            </a:r>
            <a:r>
              <a:rPr lang="en-US" sz="2000" b="1" dirty="0" smtClean="0"/>
              <a:t>%</a:t>
            </a:r>
            <a:endParaRPr lang="en-US" sz="2000" b="1" dirty="0"/>
          </a:p>
        </p:txBody>
      </p:sp>
      <p:cxnSp>
        <p:nvCxnSpPr>
          <p:cNvPr id="21" name="Straight Arrow Connector 20"/>
          <p:cNvCxnSpPr/>
          <p:nvPr/>
        </p:nvCxnSpPr>
        <p:spPr>
          <a:xfrm flipH="1" flipV="1">
            <a:off x="1403598" y="5520232"/>
            <a:ext cx="3384376" cy="1"/>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999" name="Rectangle 3"/>
          <p:cNvSpPr>
            <a:spLocks noChangeArrowheads="1"/>
          </p:cNvSpPr>
          <p:nvPr/>
        </p:nvSpPr>
        <p:spPr bwMode="auto">
          <a:xfrm>
            <a:off x="683568" y="1340768"/>
            <a:ext cx="799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Clr>
                <a:srgbClr val="FF0000"/>
              </a:buClr>
              <a:buSzPct val="70000"/>
              <a:buFont typeface="Wingdings" charset="0"/>
              <a:buChar char="v"/>
            </a:pPr>
            <a:r>
              <a:rPr lang="en-US" sz="2400" dirty="0" err="1" smtClean="0">
                <a:solidFill>
                  <a:srgbClr val="000000"/>
                </a:solidFill>
              </a:rPr>
              <a:t>d</a:t>
            </a:r>
            <a:r>
              <a:rPr lang="en-US" sz="2400" baseline="-25000" dirty="0" err="1" smtClean="0">
                <a:solidFill>
                  <a:srgbClr val="000000"/>
                </a:solidFill>
              </a:rPr>
              <a:t>est</a:t>
            </a:r>
            <a:r>
              <a:rPr lang="zh-CN" altLang="en-US" sz="2400" baseline="-25000" dirty="0" smtClean="0">
                <a:solidFill>
                  <a:srgbClr val="000000"/>
                </a:solidFill>
              </a:rPr>
              <a:t> </a:t>
            </a:r>
            <a:r>
              <a:rPr lang="zh-CN" altLang="en-US" sz="2400" dirty="0">
                <a:solidFill>
                  <a:srgbClr val="000000"/>
                </a:solidFill>
              </a:rPr>
              <a:t> </a:t>
            </a:r>
            <a:r>
              <a:rPr lang="zh-CN" altLang="zh-CN" sz="2400" dirty="0" smtClean="0">
                <a:solidFill>
                  <a:srgbClr val="000000"/>
                </a:solidFill>
              </a:rPr>
              <a:t>=</a:t>
            </a:r>
            <a:r>
              <a:rPr lang="zh-CN" altLang="en-US" sz="2400" dirty="0" smtClean="0">
                <a:solidFill>
                  <a:srgbClr val="000000"/>
                </a:solidFill>
              </a:rPr>
              <a:t> </a:t>
            </a:r>
            <a:r>
              <a:rPr lang="en-US" altLang="zh-CN" sz="2400" dirty="0" smtClean="0">
                <a:solidFill>
                  <a:srgbClr val="000000"/>
                </a:solidFill>
              </a:rPr>
              <a:t>||</a:t>
            </a:r>
            <a:r>
              <a:rPr lang="zh-CN" altLang="en-US" sz="2400" dirty="0" smtClean="0">
                <a:solidFill>
                  <a:srgbClr val="000000"/>
                </a:solidFill>
              </a:rPr>
              <a:t> </a:t>
            </a:r>
            <a:r>
              <a:rPr lang="en-US" sz="2400" dirty="0">
                <a:solidFill>
                  <a:srgbClr val="000000"/>
                </a:solidFill>
              </a:rPr>
              <a:t>estimated CIR</a:t>
            </a:r>
            <a:r>
              <a:rPr lang="zh-CN" altLang="en-US" sz="2400" dirty="0">
                <a:solidFill>
                  <a:srgbClr val="000000"/>
                </a:solidFill>
              </a:rPr>
              <a:t> </a:t>
            </a:r>
            <a:r>
              <a:rPr lang="en-US" altLang="zh-CN" sz="2400" dirty="0">
                <a:solidFill>
                  <a:srgbClr val="000000"/>
                </a:solidFill>
              </a:rPr>
              <a:t>under</a:t>
            </a:r>
            <a:r>
              <a:rPr lang="zh-CN" altLang="en-US" sz="2400" dirty="0">
                <a:solidFill>
                  <a:srgbClr val="000000"/>
                </a:solidFill>
              </a:rPr>
              <a:t> </a:t>
            </a:r>
            <a:r>
              <a:rPr lang="en-US" altLang="zh-CN" sz="2400" dirty="0">
                <a:solidFill>
                  <a:srgbClr val="000000"/>
                </a:solidFill>
              </a:rPr>
              <a:t>attacks</a:t>
            </a:r>
            <a:r>
              <a:rPr lang="zh-CN" altLang="en-US" sz="2400" dirty="0">
                <a:solidFill>
                  <a:srgbClr val="000000"/>
                </a:solidFill>
              </a:rPr>
              <a:t> </a:t>
            </a:r>
            <a:r>
              <a:rPr lang="zh-CN" altLang="zh-CN" sz="2400" dirty="0" smtClean="0">
                <a:solidFill>
                  <a:srgbClr val="000000"/>
                </a:solidFill>
              </a:rPr>
              <a:t>-</a:t>
            </a:r>
            <a:r>
              <a:rPr lang="en-US" altLang="zh-CN" sz="2400" dirty="0" smtClean="0">
                <a:solidFill>
                  <a:srgbClr val="000000"/>
                </a:solidFill>
              </a:rPr>
              <a:t> </a:t>
            </a:r>
            <a:r>
              <a:rPr lang="en-US" sz="2400" dirty="0" smtClean="0">
                <a:solidFill>
                  <a:srgbClr val="000000"/>
                </a:solidFill>
              </a:rPr>
              <a:t>chosen CIR </a:t>
            </a:r>
            <a:r>
              <a:rPr lang="en-US" altLang="zh-CN" sz="2400" dirty="0" smtClean="0">
                <a:solidFill>
                  <a:srgbClr val="000000"/>
                </a:solidFill>
              </a:rPr>
              <a:t>||</a:t>
            </a:r>
          </a:p>
        </p:txBody>
      </p:sp>
      <p:cxnSp>
        <p:nvCxnSpPr>
          <p:cNvPr id="26" name="Straight Connector 25"/>
          <p:cNvCxnSpPr/>
          <p:nvPr/>
        </p:nvCxnSpPr>
        <p:spPr>
          <a:xfrm>
            <a:off x="4787974" y="4872161"/>
            <a:ext cx="0" cy="1016496"/>
          </a:xfrm>
          <a:prstGeom prst="line">
            <a:avLst/>
          </a:prstGeom>
          <a:ln w="3175" cmpd="sng">
            <a:solidFill>
              <a:srgbClr val="FF0000"/>
            </a:solidFill>
            <a:prstDash val="dash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719142" y="4963472"/>
            <a:ext cx="184666" cy="369332"/>
          </a:xfrm>
          <a:prstGeom prst="rect">
            <a:avLst/>
          </a:prstGeom>
          <a:noFill/>
        </p:spPr>
        <p:txBody>
          <a:bodyPr wrap="none" rtlCol="0">
            <a:spAutoFit/>
          </a:bodyPr>
          <a:lstStyle/>
          <a:p>
            <a:endParaRPr lang="en-US" dirty="0"/>
          </a:p>
        </p:txBody>
      </p:sp>
      <p:sp>
        <p:nvSpPr>
          <p:cNvPr id="39" name="TextBox 13"/>
          <p:cNvSpPr txBox="1">
            <a:spLocks noChangeArrowheads="1"/>
          </p:cNvSpPr>
          <p:nvPr/>
        </p:nvSpPr>
        <p:spPr bwMode="auto">
          <a:xfrm>
            <a:off x="2556668" y="5664249"/>
            <a:ext cx="719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000" b="1" dirty="0" smtClean="0"/>
              <a:t>0.25</a:t>
            </a:r>
            <a:endParaRPr lang="en-US" sz="2000" b="1" dirty="0"/>
          </a:p>
        </p:txBody>
      </p:sp>
      <p:sp>
        <p:nvSpPr>
          <p:cNvPr id="40" name="TextBox 13"/>
          <p:cNvSpPr txBox="1">
            <a:spLocks noChangeArrowheads="1"/>
          </p:cNvSpPr>
          <p:nvPr/>
        </p:nvSpPr>
        <p:spPr bwMode="auto">
          <a:xfrm>
            <a:off x="4500884" y="5664249"/>
            <a:ext cx="719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sz="2000" b="1" dirty="0" smtClean="0"/>
              <a:t>0.9</a:t>
            </a:r>
            <a:endParaRPr lang="en-US" sz="2000" b="1" dirty="0"/>
          </a:p>
        </p:txBody>
      </p:sp>
      <p:sp>
        <p:nvSpPr>
          <p:cNvPr id="14339" name="Rectangle 14338"/>
          <p:cNvSpPr/>
          <p:nvPr/>
        </p:nvSpPr>
        <p:spPr>
          <a:xfrm>
            <a:off x="712693" y="1772816"/>
            <a:ext cx="7366119" cy="461665"/>
          </a:xfrm>
          <a:prstGeom prst="rect">
            <a:avLst/>
          </a:prstGeom>
        </p:spPr>
        <p:txBody>
          <a:bodyPr wrap="none">
            <a:spAutoFit/>
          </a:bodyPr>
          <a:lstStyle/>
          <a:p>
            <a:pPr marL="285750" indent="-285750">
              <a:buClr>
                <a:srgbClr val="FF0000"/>
              </a:buClr>
              <a:buSzPct val="70000"/>
              <a:buFont typeface="Wingdings" charset="0"/>
              <a:buChar char="v"/>
            </a:pPr>
            <a:r>
              <a:rPr lang="en-US" sz="2400" dirty="0" err="1">
                <a:solidFill>
                  <a:srgbClr val="0000FF"/>
                </a:solidFill>
              </a:rPr>
              <a:t>d</a:t>
            </a:r>
            <a:r>
              <a:rPr lang="en-US" sz="2400" baseline="-25000" dirty="0" err="1">
                <a:solidFill>
                  <a:srgbClr val="0000FF"/>
                </a:solidFill>
              </a:rPr>
              <a:t>real</a:t>
            </a:r>
            <a:r>
              <a:rPr lang="zh-CN" altLang="en-US" sz="2400" baseline="-25000" dirty="0">
                <a:solidFill>
                  <a:srgbClr val="0000FF"/>
                </a:solidFill>
              </a:rPr>
              <a:t>  </a:t>
            </a:r>
            <a:r>
              <a:rPr lang="zh-CN" altLang="zh-CN" sz="2400" dirty="0">
                <a:solidFill>
                  <a:srgbClr val="0000FF"/>
                </a:solidFill>
              </a:rPr>
              <a:t>=</a:t>
            </a:r>
            <a:r>
              <a:rPr lang="zh-CN" altLang="en-US" sz="2400" dirty="0">
                <a:solidFill>
                  <a:srgbClr val="0000FF"/>
                </a:solidFill>
              </a:rPr>
              <a:t> </a:t>
            </a:r>
            <a:r>
              <a:rPr lang="en-US" altLang="zh-CN" sz="2400" dirty="0">
                <a:solidFill>
                  <a:srgbClr val="0000FF"/>
                </a:solidFill>
              </a:rPr>
              <a:t>||</a:t>
            </a:r>
            <a:r>
              <a:rPr lang="zh-CN" altLang="en-US" sz="2400" dirty="0">
                <a:solidFill>
                  <a:srgbClr val="0000FF"/>
                </a:solidFill>
              </a:rPr>
              <a:t> </a:t>
            </a:r>
            <a:r>
              <a:rPr lang="en-US" altLang="zh-CN" sz="2400" dirty="0" smtClean="0">
                <a:solidFill>
                  <a:srgbClr val="0000FF"/>
                </a:solidFill>
              </a:rPr>
              <a:t>estimated CIR under attacks</a:t>
            </a:r>
            <a:r>
              <a:rPr lang="en-US" sz="2400" dirty="0" smtClean="0">
                <a:solidFill>
                  <a:srgbClr val="0000FF"/>
                </a:solidFill>
              </a:rPr>
              <a:t> </a:t>
            </a:r>
            <a:r>
              <a:rPr lang="zh-CN" altLang="zh-CN" sz="2400" dirty="0" smtClean="0">
                <a:solidFill>
                  <a:srgbClr val="0000FF"/>
                </a:solidFill>
              </a:rPr>
              <a:t>-</a:t>
            </a:r>
            <a:r>
              <a:rPr lang="en-US" altLang="zh-CN" sz="2400" dirty="0" smtClean="0">
                <a:solidFill>
                  <a:srgbClr val="0000FF"/>
                </a:solidFill>
              </a:rPr>
              <a:t> </a:t>
            </a:r>
            <a:r>
              <a:rPr lang="en-US" sz="2400" dirty="0" smtClean="0">
                <a:solidFill>
                  <a:srgbClr val="0000FF"/>
                </a:solidFill>
              </a:rPr>
              <a:t>real </a:t>
            </a:r>
            <a:r>
              <a:rPr lang="en-US" sz="2400" dirty="0">
                <a:solidFill>
                  <a:srgbClr val="0000FF"/>
                </a:solidFill>
              </a:rPr>
              <a:t>CIR</a:t>
            </a:r>
            <a:r>
              <a:rPr lang="zh-CN" altLang="en-US" sz="2400" dirty="0">
                <a:solidFill>
                  <a:srgbClr val="0000FF"/>
                </a:solidFill>
              </a:rPr>
              <a:t> </a:t>
            </a:r>
            <a:r>
              <a:rPr lang="en-US" altLang="zh-CN" sz="2400" dirty="0">
                <a:solidFill>
                  <a:srgbClr val="0000FF"/>
                </a:solidFill>
              </a:rPr>
              <a:t>||</a:t>
            </a: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31</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17" grpId="0"/>
      <p:bldP spid="18" grpId="0"/>
      <p:bldP spid="41996"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11560" y="1195388"/>
            <a:ext cx="6624736"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6" name="标题 1"/>
          <p:cNvSpPr txBox="1">
            <a:spLocks/>
          </p:cNvSpPr>
          <p:nvPr/>
        </p:nvSpPr>
        <p:spPr bwMode="auto">
          <a:xfrm>
            <a:off x="611188" y="260350"/>
            <a:ext cx="7772400" cy="100806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2800" dirty="0" smtClean="0">
                <a:latin typeface="Calibri" charset="0"/>
                <a:ea typeface="SimSun" charset="0"/>
              </a:rPr>
              <a:t>Experiment</a:t>
            </a:r>
            <a:r>
              <a:rPr lang="zh-CN" altLang="en-US" sz="2800" dirty="0" smtClean="0">
                <a:latin typeface="Calibri" charset="0"/>
                <a:ea typeface="SimSun" charset="0"/>
              </a:rPr>
              <a:t> </a:t>
            </a:r>
            <a:r>
              <a:rPr lang="en-US" altLang="zh-CN" sz="2800" dirty="0" err="1" smtClean="0">
                <a:latin typeface="Calibri" charset="0"/>
                <a:ea typeface="SimSun" charset="0"/>
              </a:rPr>
              <a:t>floorplan</a:t>
            </a:r>
            <a:endParaRPr lang="zh-CN" altLang="en-US" sz="2000" dirty="0">
              <a:solidFill>
                <a:srgbClr val="FF0000"/>
              </a:solidFill>
              <a:latin typeface="Calibri" charset="0"/>
              <a:ea typeface="SimSun" charset="0"/>
            </a:endParaRPr>
          </a:p>
        </p:txBody>
      </p:sp>
      <p:pic>
        <p:nvPicPr>
          <p:cNvPr id="38915" name="Picture 1" descr="experiment_sc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8580" y="1538288"/>
            <a:ext cx="54737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p:cNvSpPr txBox="1">
            <a:spLocks noChangeArrowheads="1"/>
          </p:cNvSpPr>
          <p:nvPr/>
        </p:nvSpPr>
        <p:spPr bwMode="auto">
          <a:xfrm>
            <a:off x="1187624" y="5257800"/>
            <a:ext cx="6264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pPr>
              <a:buClr>
                <a:srgbClr val="0000FF"/>
              </a:buClr>
              <a:buSzPct val="80000"/>
              <a:buFont typeface="Wingdings" charset="2"/>
              <a:buChar char="v"/>
            </a:pPr>
            <a:r>
              <a:rPr lang="en-US" altLang="zh-CN" dirty="0" smtClean="0"/>
              <a:t>Place the attacker and</a:t>
            </a:r>
            <a:r>
              <a:rPr lang="zh-CN" altLang="en-US" dirty="0" smtClean="0"/>
              <a:t> </a:t>
            </a:r>
            <a:r>
              <a:rPr lang="en-US" altLang="zh-CN" dirty="0" smtClean="0"/>
              <a:t>the</a:t>
            </a:r>
            <a:r>
              <a:rPr lang="zh-CN" altLang="en-US" dirty="0" smtClean="0"/>
              <a:t> </a:t>
            </a:r>
            <a:r>
              <a:rPr lang="en-US" altLang="zh-CN" dirty="0" smtClean="0"/>
              <a:t>helper</a:t>
            </a:r>
            <a:r>
              <a:rPr lang="zh-CN" altLang="en-US" dirty="0" smtClean="0"/>
              <a:t> </a:t>
            </a:r>
            <a:r>
              <a:rPr lang="en-US" altLang="zh-CN" dirty="0" smtClean="0"/>
              <a:t>at</a:t>
            </a:r>
            <a:r>
              <a:rPr lang="zh-CN" altLang="en-US" dirty="0" smtClean="0"/>
              <a:t> </a:t>
            </a:r>
            <a:r>
              <a:rPr lang="en-US" altLang="zh-CN" dirty="0" smtClean="0"/>
              <a:t>each</a:t>
            </a:r>
            <a:r>
              <a:rPr lang="zh-CN" altLang="en-US" dirty="0" smtClean="0"/>
              <a:t> </a:t>
            </a:r>
            <a:r>
              <a:rPr lang="en-US" altLang="zh-CN" dirty="0" smtClean="0"/>
              <a:t>pair</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10</a:t>
            </a:r>
            <a:r>
              <a:rPr lang="zh-CN" altLang="en-US" dirty="0" smtClean="0"/>
              <a:t> </a:t>
            </a:r>
            <a:r>
              <a:rPr lang="en-US" altLang="zh-CN" dirty="0" smtClean="0"/>
              <a:t>locations:</a:t>
            </a:r>
            <a:r>
              <a:rPr lang="zh-CN" altLang="en-US" dirty="0" smtClean="0"/>
              <a:t> </a:t>
            </a:r>
            <a:r>
              <a:rPr lang="en-US" altLang="zh-CN" dirty="0" smtClean="0"/>
              <a:t>10×9=90</a:t>
            </a:r>
            <a:r>
              <a:rPr lang="zh-CN" altLang="en-US" dirty="0" smtClean="0"/>
              <a:t> </a:t>
            </a:r>
            <a:r>
              <a:rPr lang="en-US" altLang="zh-CN" dirty="0" smtClean="0"/>
              <a:t>pairs</a:t>
            </a:r>
            <a:r>
              <a:rPr lang="zh-CN" altLang="zh-CN" dirty="0" smtClean="0"/>
              <a:t>.</a:t>
            </a:r>
            <a:r>
              <a:rPr lang="zh-CN" altLang="en-US" dirty="0" smtClean="0"/>
              <a:t> </a:t>
            </a:r>
            <a:endParaRPr lang="en-US" altLang="zh-CN" dirty="0"/>
          </a:p>
        </p:txBody>
      </p:sp>
      <p:sp>
        <p:nvSpPr>
          <p:cNvPr id="3" name="Oval Callout 2"/>
          <p:cNvSpPr/>
          <p:nvPr/>
        </p:nvSpPr>
        <p:spPr>
          <a:xfrm>
            <a:off x="16804" y="2132856"/>
            <a:ext cx="1746884" cy="936104"/>
          </a:xfrm>
          <a:prstGeom prst="wedgeEllipseCallout">
            <a:avLst>
              <a:gd name="adj1" fmla="val 229242"/>
              <a:gd name="adj2" fmla="val 58710"/>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Times New Roman"/>
                <a:cs typeface="Times New Roman"/>
              </a:rPr>
              <a:t>Attacker</a:t>
            </a:r>
            <a:endParaRPr lang="en-US" sz="2400" dirty="0">
              <a:solidFill>
                <a:srgbClr val="FF0000"/>
              </a:solidFill>
              <a:latin typeface="Times New Roman"/>
              <a:cs typeface="Times New Roman"/>
            </a:endParaRPr>
          </a:p>
        </p:txBody>
      </p:sp>
      <p:sp>
        <p:nvSpPr>
          <p:cNvPr id="9" name="Oval Callout 8"/>
          <p:cNvSpPr/>
          <p:nvPr/>
        </p:nvSpPr>
        <p:spPr>
          <a:xfrm>
            <a:off x="7327189" y="1772816"/>
            <a:ext cx="1565291" cy="864096"/>
          </a:xfrm>
          <a:prstGeom prst="wedgeEllipseCallout">
            <a:avLst>
              <a:gd name="adj1" fmla="val -68516"/>
              <a:gd name="adj2" fmla="val 11444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latin typeface="Times New Roman"/>
                <a:cs typeface="Times New Roman"/>
              </a:rPr>
              <a:t>Helper</a:t>
            </a:r>
            <a:endParaRPr lang="en-US" sz="2400" dirty="0">
              <a:solidFill>
                <a:srgbClr val="FF0000"/>
              </a:solidFill>
              <a:latin typeface="Times New Roman"/>
              <a:cs typeface="Times New Roman"/>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32</a:t>
            </a:fld>
            <a:endParaRPr lang="zh-CN" altLang="en-US"/>
          </a:p>
        </p:txBody>
      </p:sp>
    </p:spTree>
    <p:extLst>
      <p:ext uri="{BB962C8B-B14F-4D97-AF65-F5344CB8AC3E}">
        <p14:creationId xmlns:p14="http://schemas.microsoft.com/office/powerpoint/2010/main" val="2861323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404714"/>
            <a:ext cx="7772400" cy="1008062"/>
          </a:xfrm>
          <a:solidFill>
            <a:schemeClr val="accent5">
              <a:lumMod val="20000"/>
              <a:lumOff val="80000"/>
            </a:schemeClr>
          </a:solidFill>
        </p:spPr>
        <p:txBody>
          <a:bodyPr/>
          <a:lstStyle/>
          <a:p>
            <a:pPr algn="l" eaLnBrk="1" hangingPunct="1">
              <a:defRPr/>
            </a:pPr>
            <a:r>
              <a:rPr lang="en-US" altLang="zh-CN" sz="2800" dirty="0" smtClean="0">
                <a:latin typeface="Calibri" charset="0"/>
                <a:ea typeface="SimSun" charset="0"/>
              </a:rPr>
              <a:t>Defense</a:t>
            </a:r>
            <a:r>
              <a:rPr lang="zh-CN" altLang="en-US" sz="2800" dirty="0" smtClean="0">
                <a:latin typeface="Calibri" charset="0"/>
                <a:ea typeface="SimSun" charset="0"/>
              </a:rPr>
              <a:t> </a:t>
            </a:r>
            <a:r>
              <a:rPr lang="en-US" altLang="zh-CN" sz="2800" dirty="0" smtClean="0">
                <a:latin typeface="Calibri" charset="0"/>
                <a:ea typeface="SimSun" charset="0"/>
              </a:rPr>
              <a:t>feasibility evaluation</a:t>
            </a:r>
            <a:r>
              <a:rPr lang="zh-CN" altLang="en-US" sz="2800" dirty="0" smtClean="0">
                <a:latin typeface="Calibri" charset="0"/>
                <a:ea typeface="SimSun" charset="0"/>
              </a:rPr>
              <a:t> </a:t>
            </a:r>
            <a:endParaRPr lang="zh-CN" altLang="en-US" sz="2000" dirty="0">
              <a:solidFill>
                <a:srgbClr val="FF0000"/>
              </a:solidFill>
              <a:latin typeface="Calibri" charset="0"/>
              <a:ea typeface="SimSun" charset="0"/>
            </a:endParaRPr>
          </a:p>
        </p:txBody>
      </p:sp>
      <p:pic>
        <p:nvPicPr>
          <p:cNvPr id="43011" name="Picture 2" descr="experiment_defense_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972791"/>
            <a:ext cx="45243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experiment_defense_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0238" y="1972791"/>
            <a:ext cx="45243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1691705" y="5272088"/>
            <a:ext cx="3240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dirty="0" smtClean="0">
                <a:latin typeface="Times New Roman" charset="0"/>
                <a:cs typeface="Times New Roman" charset="0"/>
              </a:rPr>
              <a:t>Receiver</a:t>
            </a:r>
            <a:endParaRPr lang="en-US" dirty="0">
              <a:latin typeface="Times New Roman" charset="0"/>
              <a:cs typeface="Times New Roman" charset="0"/>
            </a:endParaRPr>
          </a:p>
        </p:txBody>
      </p:sp>
      <p:sp>
        <p:nvSpPr>
          <p:cNvPr id="43014" name="TextBox 7"/>
          <p:cNvSpPr txBox="1">
            <a:spLocks noChangeArrowheads="1"/>
          </p:cNvSpPr>
          <p:nvPr/>
        </p:nvSpPr>
        <p:spPr bwMode="auto">
          <a:xfrm>
            <a:off x="5076056" y="5272088"/>
            <a:ext cx="43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dirty="0">
                <a:latin typeface="Times New Roman" charset="0"/>
                <a:cs typeface="Times New Roman" charset="0"/>
              </a:rPr>
              <a:t>Receiver’s</a:t>
            </a:r>
            <a:r>
              <a:rPr lang="zh-CN" altLang="en-US" dirty="0">
                <a:latin typeface="Times New Roman" charset="0"/>
                <a:cs typeface="Times New Roman" charset="0"/>
              </a:rPr>
              <a:t> </a:t>
            </a:r>
            <a:r>
              <a:rPr lang="en-US" altLang="zh-CN" dirty="0" smtClean="0">
                <a:latin typeface="Times New Roman" charset="0"/>
                <a:cs typeface="Times New Roman" charset="0"/>
              </a:rPr>
              <a:t>helper (Location 8)</a:t>
            </a:r>
            <a:endParaRPr lang="en-US" dirty="0">
              <a:latin typeface="Times New Roman" charset="0"/>
              <a:cs typeface="Times New Roman" charset="0"/>
            </a:endParaRPr>
          </a:p>
        </p:txBody>
      </p:sp>
      <p:sp>
        <p:nvSpPr>
          <p:cNvPr id="43015" name="Rectangle 7"/>
          <p:cNvSpPr>
            <a:spLocks noChangeArrowheads="1"/>
          </p:cNvSpPr>
          <p:nvPr/>
        </p:nvSpPr>
        <p:spPr bwMode="auto">
          <a:xfrm>
            <a:off x="611188" y="1412875"/>
            <a:ext cx="748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F0000"/>
              </a:buClr>
              <a:buSzPct val="70000"/>
              <a:buFont typeface="Wingdings" charset="0"/>
              <a:buChar char="ü"/>
            </a:pPr>
            <a:r>
              <a:rPr lang="en-US" sz="2400" b="1">
                <a:latin typeface="Times New Roman" charset="0"/>
                <a:cs typeface="Times New Roman" charset="0"/>
              </a:rPr>
              <a:t>The Euclidean distance between both estimates:</a:t>
            </a:r>
          </a:p>
        </p:txBody>
      </p:sp>
      <p:cxnSp>
        <p:nvCxnSpPr>
          <p:cNvPr id="3" name="Straight Arrow Connector 2"/>
          <p:cNvCxnSpPr/>
          <p:nvPr/>
        </p:nvCxnSpPr>
        <p:spPr>
          <a:xfrm>
            <a:off x="2267744" y="5732463"/>
            <a:ext cx="0" cy="360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3017" name="Object 7"/>
          <p:cNvGraphicFramePr>
            <a:graphicFrameLocks noChangeAspect="1"/>
          </p:cNvGraphicFramePr>
          <p:nvPr>
            <p:extLst>
              <p:ext uri="{D42A27DB-BD31-4B8C-83A1-F6EECF244321}">
                <p14:modId xmlns:p14="http://schemas.microsoft.com/office/powerpoint/2010/main" val="395704733"/>
              </p:ext>
            </p:extLst>
          </p:nvPr>
        </p:nvGraphicFramePr>
        <p:xfrm>
          <a:off x="1384300" y="6165850"/>
          <a:ext cx="2090738" cy="557213"/>
        </p:xfrm>
        <a:graphic>
          <a:graphicData uri="http://schemas.openxmlformats.org/presentationml/2006/ole">
            <mc:AlternateContent xmlns:mc="http://schemas.openxmlformats.org/markup-compatibility/2006">
              <mc:Choice xmlns:v="urn:schemas-microsoft-com:vml" Requires="v">
                <p:oleObj spid="_x0000_s43226" name="Equation" r:id="rId6" imgW="812800" imgH="215900" progId="Equation.3">
                  <p:embed/>
                </p:oleObj>
              </mc:Choice>
              <mc:Fallback>
                <p:oleObj name="Equation" r:id="rId6" imgW="812800" imgH="215900" progId="Equation.3">
                  <p:embed/>
                  <p:pic>
                    <p:nvPicPr>
                      <p:cNvPr id="0" name="Object 7"/>
                      <p:cNvPicPr>
                        <a:picLocks noChangeAspect="1" noChangeArrowheads="1"/>
                      </p:cNvPicPr>
                      <p:nvPr/>
                    </p:nvPicPr>
                    <p:blipFill>
                      <a:blip r:embed="rId7"/>
                      <a:srcRect/>
                      <a:stretch>
                        <a:fillRect/>
                      </a:stretch>
                    </p:blipFill>
                    <p:spPr bwMode="auto">
                      <a:xfrm>
                        <a:off x="1384300" y="6165850"/>
                        <a:ext cx="20907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Arrow Connector 11"/>
          <p:cNvCxnSpPr/>
          <p:nvPr/>
        </p:nvCxnSpPr>
        <p:spPr>
          <a:xfrm>
            <a:off x="6012160" y="5732463"/>
            <a:ext cx="0" cy="360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3019" name="Object 7"/>
          <p:cNvGraphicFramePr>
            <a:graphicFrameLocks noChangeAspect="1"/>
          </p:cNvGraphicFramePr>
          <p:nvPr>
            <p:extLst>
              <p:ext uri="{D42A27DB-BD31-4B8C-83A1-F6EECF244321}">
                <p14:modId xmlns:p14="http://schemas.microsoft.com/office/powerpoint/2010/main" val="1982809227"/>
              </p:ext>
            </p:extLst>
          </p:nvPr>
        </p:nvGraphicFramePr>
        <p:xfrm>
          <a:off x="5387975" y="6165850"/>
          <a:ext cx="2424113" cy="576263"/>
        </p:xfrm>
        <a:graphic>
          <a:graphicData uri="http://schemas.openxmlformats.org/presentationml/2006/ole">
            <mc:AlternateContent xmlns:mc="http://schemas.openxmlformats.org/markup-compatibility/2006">
              <mc:Choice xmlns:v="urn:schemas-microsoft-com:vml" Requires="v">
                <p:oleObj spid="_x0000_s43227" name="Equation" r:id="rId8" imgW="939800" imgH="228600" progId="Equation.3">
                  <p:embed/>
                </p:oleObj>
              </mc:Choice>
              <mc:Fallback>
                <p:oleObj name="Equation" r:id="rId8" imgW="939800" imgH="228600" progId="Equation.3">
                  <p:embed/>
                  <p:pic>
                    <p:nvPicPr>
                      <p:cNvPr id="0" name="Object 7"/>
                      <p:cNvPicPr>
                        <a:picLocks noChangeAspect="1" noChangeArrowheads="1"/>
                      </p:cNvPicPr>
                      <p:nvPr/>
                    </p:nvPicPr>
                    <p:blipFill>
                      <a:blip r:embed="rId9"/>
                      <a:srcRect/>
                      <a:stretch>
                        <a:fillRect/>
                      </a:stretch>
                    </p:blipFill>
                    <p:spPr bwMode="auto">
                      <a:xfrm>
                        <a:off x="5387975" y="6165850"/>
                        <a:ext cx="24241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4"/>
          <p:cNvSpPr txBox="1">
            <a:spLocks noChangeArrowheads="1"/>
          </p:cNvSpPr>
          <p:nvPr/>
        </p:nvSpPr>
        <p:spPr bwMode="auto">
          <a:xfrm>
            <a:off x="3491880" y="5262299"/>
            <a:ext cx="1512168" cy="83099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dirty="0" smtClean="0">
                <a:latin typeface="Times New Roman" charset="0"/>
                <a:cs typeface="Times New Roman" charset="0"/>
              </a:rPr>
              <a:t>Attacker: Location 2</a:t>
            </a:r>
            <a:endParaRPr lang="en-US" dirty="0">
              <a:latin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33</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solidFill>
            <a:schemeClr val="accent5">
              <a:lumMod val="20000"/>
              <a:lumOff val="80000"/>
            </a:schemeClr>
          </a:solidFill>
        </p:spPr>
        <p:txBody>
          <a:bodyPr/>
          <a:lstStyle/>
          <a:p>
            <a:pPr algn="l" eaLnBrk="1" hangingPunct="1">
              <a:defRPr/>
            </a:pPr>
            <a:r>
              <a:rPr lang="en-US" altLang="zh-CN" sz="2800" dirty="0" smtClean="0">
                <a:latin typeface="Calibri" charset="0"/>
                <a:ea typeface="SimSun" charset="0"/>
              </a:rPr>
              <a:t>Defense</a:t>
            </a:r>
            <a:r>
              <a:rPr lang="zh-CN" altLang="en-US" sz="2800" dirty="0" smtClean="0">
                <a:latin typeface="Calibri" charset="0"/>
                <a:ea typeface="SimSun" charset="0"/>
              </a:rPr>
              <a:t> </a:t>
            </a:r>
            <a:r>
              <a:rPr lang="en-US" altLang="zh-CN" sz="2800" dirty="0" smtClean="0">
                <a:latin typeface="Calibri" charset="0"/>
                <a:ea typeface="SimSun" charset="0"/>
              </a:rPr>
              <a:t>performance evaluation</a:t>
            </a:r>
            <a:r>
              <a:rPr lang="zh-CN" altLang="en-US" sz="2800" dirty="0" smtClean="0">
                <a:latin typeface="Calibri" charset="0"/>
                <a:ea typeface="SimSun" charset="0"/>
              </a:rPr>
              <a:t> </a:t>
            </a:r>
            <a:endParaRPr lang="zh-CN" altLang="en-US" sz="2000" dirty="0">
              <a:solidFill>
                <a:srgbClr val="FF0000"/>
              </a:solidFill>
              <a:latin typeface="Calibri" charset="0"/>
              <a:ea typeface="SimSun" charset="0"/>
            </a:endParaRPr>
          </a:p>
        </p:txBody>
      </p:sp>
      <p:pic>
        <p:nvPicPr>
          <p:cNvPr id="44035" name="Picture 1" descr="experiment_defense_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4625"/>
            <a:ext cx="5321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5"/>
          <p:cNvSpPr>
            <a:spLocks noChangeArrowheads="1"/>
          </p:cNvSpPr>
          <p:nvPr/>
        </p:nvSpPr>
        <p:spPr bwMode="auto">
          <a:xfrm>
            <a:off x="755650" y="5643563"/>
            <a:ext cx="77041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Clr>
                <a:srgbClr val="FF0000"/>
              </a:buClr>
              <a:buSzPct val="70000"/>
              <a:buFont typeface="Wingdings" charset="0"/>
              <a:buChar char="ü"/>
            </a:pPr>
            <a:r>
              <a:rPr lang="en-US" altLang="zh-CN" sz="2800">
                <a:latin typeface="Calibri" charset="0"/>
              </a:rPr>
              <a:t>Conclusion:</a:t>
            </a:r>
            <a:r>
              <a:rPr lang="zh-CN" altLang="en-US" sz="2800">
                <a:latin typeface="Calibri" charset="0"/>
              </a:rPr>
              <a:t> </a:t>
            </a:r>
            <a:r>
              <a:rPr lang="en-US" altLang="zh-CN" sz="2800">
                <a:latin typeface="Calibri" charset="0"/>
              </a:rPr>
              <a:t>The</a:t>
            </a:r>
            <a:r>
              <a:rPr lang="zh-CN" altLang="en-US" sz="2800">
                <a:latin typeface="Calibri" charset="0"/>
              </a:rPr>
              <a:t> </a:t>
            </a:r>
            <a:r>
              <a:rPr lang="en-US" altLang="zh-CN" sz="2800">
                <a:latin typeface="Calibri" charset="0"/>
              </a:rPr>
              <a:t>helper</a:t>
            </a:r>
            <a:r>
              <a:rPr lang="zh-CN" altLang="en-US" sz="2800">
                <a:latin typeface="Calibri" charset="0"/>
              </a:rPr>
              <a:t> </a:t>
            </a:r>
            <a:r>
              <a:rPr lang="en-US" altLang="zh-CN" sz="2800">
                <a:latin typeface="Calibri" charset="0"/>
              </a:rPr>
              <a:t>node</a:t>
            </a:r>
            <a:r>
              <a:rPr lang="zh-CN" altLang="en-US" sz="2800">
                <a:latin typeface="Calibri" charset="0"/>
              </a:rPr>
              <a:t> </a:t>
            </a:r>
            <a:r>
              <a:rPr lang="en-US" altLang="zh-CN" sz="2800">
                <a:latin typeface="Calibri" charset="0"/>
              </a:rPr>
              <a:t>is</a:t>
            </a:r>
            <a:r>
              <a:rPr lang="zh-CN" altLang="en-US" sz="2800">
                <a:latin typeface="Calibri" charset="0"/>
              </a:rPr>
              <a:t> </a:t>
            </a:r>
            <a:r>
              <a:rPr lang="en-US" altLang="zh-CN" sz="2800">
                <a:latin typeface="Calibri" charset="0"/>
              </a:rPr>
              <a:t>effective</a:t>
            </a:r>
            <a:r>
              <a:rPr lang="zh-CN" altLang="en-US" sz="2800">
                <a:latin typeface="Calibri" charset="0"/>
              </a:rPr>
              <a:t> </a:t>
            </a:r>
            <a:r>
              <a:rPr lang="en-US" altLang="zh-CN" sz="2800">
                <a:latin typeface="Calibri" charset="0"/>
              </a:rPr>
              <a:t>to</a:t>
            </a:r>
            <a:r>
              <a:rPr lang="zh-CN" altLang="en-US" sz="2800">
                <a:latin typeface="Calibri" charset="0"/>
              </a:rPr>
              <a:t> </a:t>
            </a:r>
            <a:r>
              <a:rPr lang="en-US" altLang="zh-CN" sz="2800">
                <a:latin typeface="Calibri" charset="0"/>
              </a:rPr>
              <a:t>help</a:t>
            </a:r>
            <a:r>
              <a:rPr lang="zh-CN" altLang="en-US" sz="2800">
                <a:latin typeface="Calibri" charset="0"/>
              </a:rPr>
              <a:t> </a:t>
            </a:r>
            <a:r>
              <a:rPr lang="en-US" altLang="zh-CN" sz="2800">
                <a:latin typeface="Calibri" charset="0"/>
              </a:rPr>
              <a:t>detect</a:t>
            </a:r>
            <a:r>
              <a:rPr lang="zh-CN" altLang="en-US" sz="2800">
                <a:latin typeface="Calibri" charset="0"/>
              </a:rPr>
              <a:t> </a:t>
            </a:r>
            <a:r>
              <a:rPr lang="en-US" altLang="zh-CN" sz="2800">
                <a:latin typeface="Calibri" charset="0"/>
              </a:rPr>
              <a:t>virtual</a:t>
            </a:r>
            <a:r>
              <a:rPr lang="zh-CN" altLang="en-US" sz="2800">
                <a:latin typeface="Calibri" charset="0"/>
              </a:rPr>
              <a:t> </a:t>
            </a:r>
            <a:r>
              <a:rPr lang="en-US" altLang="zh-CN" sz="2800">
                <a:latin typeface="Calibri" charset="0"/>
              </a:rPr>
              <a:t>multipath</a:t>
            </a:r>
            <a:r>
              <a:rPr lang="zh-CN" altLang="en-US" sz="2800">
                <a:latin typeface="Calibri" charset="0"/>
              </a:rPr>
              <a:t> </a:t>
            </a:r>
            <a:r>
              <a:rPr lang="en-US" altLang="zh-CN" sz="2800">
                <a:latin typeface="Calibri" charset="0"/>
              </a:rPr>
              <a:t>attacks.</a:t>
            </a: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34</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rgbClr val="FFFFFF"/>
          </a:solidFill>
        </p:spPr>
        <p:txBody>
          <a:bodyPr/>
          <a:lstStyle/>
          <a:p>
            <a:pPr eaLnBrk="1" hangingPunct="1">
              <a:defRPr/>
            </a:pPr>
            <a:r>
              <a:rPr lang="en-US" altLang="zh-CN" sz="4000" b="1" dirty="0" smtClean="0">
                <a:latin typeface="Calibri" charset="0"/>
                <a:ea typeface="SimSun" charset="0"/>
              </a:rPr>
              <a:t>Content</a:t>
            </a:r>
            <a:endParaRPr lang="zh-CN" altLang="en-US" sz="4000" b="1" dirty="0">
              <a:latin typeface="Calibri" charset="0"/>
              <a:ea typeface="SimSun" charset="0"/>
            </a:endParaRPr>
          </a:p>
        </p:txBody>
      </p:sp>
      <p:sp>
        <p:nvSpPr>
          <p:cNvPr id="45059" name="矩形 5"/>
          <p:cNvSpPr>
            <a:spLocks noChangeArrowheads="1"/>
          </p:cNvSpPr>
          <p:nvPr/>
        </p:nvSpPr>
        <p:spPr bwMode="auto">
          <a:xfrm>
            <a:off x="468313" y="1628775"/>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Location</a:t>
            </a:r>
            <a:r>
              <a:rPr lang="zh-CN" altLang="en-US" sz="3600" dirty="0">
                <a:latin typeface="Calibri" charset="0"/>
              </a:rPr>
              <a:t> </a:t>
            </a:r>
            <a:r>
              <a:rPr lang="en-US" altLang="zh-CN" sz="3600" dirty="0">
                <a:latin typeface="Calibri" charset="0"/>
              </a:rPr>
              <a:t>d</a:t>
            </a:r>
            <a:r>
              <a:rPr lang="en-US" altLang="zh-CN" sz="3600" dirty="0" smtClean="0">
                <a:latin typeface="Calibri" charset="0"/>
              </a:rPr>
              <a:t>istinction</a:t>
            </a:r>
            <a:endParaRPr lang="en-US" altLang="zh-CN" sz="3600" dirty="0">
              <a:latin typeface="Calibri" charset="0"/>
            </a:endParaRPr>
          </a:p>
        </p:txBody>
      </p:sp>
      <p:sp>
        <p:nvSpPr>
          <p:cNvPr id="45060" name="Rectangle 2"/>
          <p:cNvSpPr>
            <a:spLocks noChangeArrowheads="1"/>
          </p:cNvSpPr>
          <p:nvPr/>
        </p:nvSpPr>
        <p:spPr bwMode="auto">
          <a:xfrm>
            <a:off x="468313" y="3141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Defense</a:t>
            </a:r>
            <a:r>
              <a:rPr lang="zh-CN" altLang="en-US" sz="3600">
                <a:latin typeface="Calibri" charset="0"/>
              </a:rPr>
              <a:t>  </a:t>
            </a:r>
            <a:endParaRPr lang="en-US" altLang="zh-CN" sz="3600">
              <a:latin typeface="Calibri" charset="0"/>
            </a:endParaRPr>
          </a:p>
        </p:txBody>
      </p:sp>
      <p:sp>
        <p:nvSpPr>
          <p:cNvPr id="45061" name="Rectangle 7"/>
          <p:cNvSpPr>
            <a:spLocks noChangeArrowheads="1"/>
          </p:cNvSpPr>
          <p:nvPr/>
        </p:nvSpPr>
        <p:spPr bwMode="auto">
          <a:xfrm>
            <a:off x="468313" y="3860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Experiment</a:t>
            </a:r>
            <a:r>
              <a:rPr lang="zh-CN" altLang="en-US" sz="3600">
                <a:latin typeface="Calibri" charset="0"/>
              </a:rPr>
              <a:t>  </a:t>
            </a:r>
            <a:endParaRPr lang="en-US" altLang="zh-CN" sz="3600">
              <a:latin typeface="Calibri" charset="0"/>
            </a:endParaRPr>
          </a:p>
        </p:txBody>
      </p:sp>
      <p:sp>
        <p:nvSpPr>
          <p:cNvPr id="10" name="Rectangle 9"/>
          <p:cNvSpPr>
            <a:spLocks noChangeArrowheads="1"/>
          </p:cNvSpPr>
          <p:nvPr/>
        </p:nvSpPr>
        <p:spPr bwMode="auto">
          <a:xfrm>
            <a:off x="468313" y="45815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a:latin typeface="Calibri" charset="0"/>
              </a:rPr>
              <a:t>Summary</a:t>
            </a:r>
            <a:r>
              <a:rPr lang="zh-CN" altLang="en-US" sz="3600">
                <a:latin typeface="Calibri" charset="0"/>
              </a:rPr>
              <a:t>  </a:t>
            </a:r>
            <a:endParaRPr lang="en-US" altLang="zh-CN" sz="3600">
              <a:latin typeface="Calibri" charset="0"/>
            </a:endParaRPr>
          </a:p>
        </p:txBody>
      </p:sp>
      <p:sp>
        <p:nvSpPr>
          <p:cNvPr id="45063" name="Rectangle 8"/>
          <p:cNvSpPr>
            <a:spLocks noChangeArrowheads="1"/>
          </p:cNvSpPr>
          <p:nvPr/>
        </p:nvSpPr>
        <p:spPr bwMode="auto">
          <a:xfrm>
            <a:off x="468313" y="2422525"/>
            <a:ext cx="610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eaLnBrk="1" hangingPunct="1">
              <a:spcBef>
                <a:spcPts val="1200"/>
              </a:spcBef>
              <a:buClr>
                <a:srgbClr val="3366FF"/>
              </a:buClr>
              <a:buSzPct val="60000"/>
              <a:buFont typeface="Wingdings" charset="0"/>
              <a:buChar char=""/>
            </a:pPr>
            <a:r>
              <a:rPr lang="en-US" altLang="zh-CN" sz="3600" dirty="0">
                <a:latin typeface="Calibri" charset="0"/>
              </a:rPr>
              <a:t>Virtual</a:t>
            </a:r>
            <a:r>
              <a:rPr lang="zh-CN" altLang="en-US" sz="3600" dirty="0">
                <a:latin typeface="Calibri" charset="0"/>
              </a:rPr>
              <a:t> </a:t>
            </a:r>
            <a:r>
              <a:rPr lang="en-US" altLang="zh-CN" sz="3600" dirty="0">
                <a:latin typeface="Calibri" charset="0"/>
              </a:rPr>
              <a:t>m</a:t>
            </a:r>
            <a:r>
              <a:rPr lang="en-US" altLang="zh-CN" sz="3600" dirty="0" smtClean="0">
                <a:latin typeface="Calibri" charset="0"/>
              </a:rPr>
              <a:t>ultipath</a:t>
            </a:r>
            <a:r>
              <a:rPr lang="zh-CN" altLang="en-US" sz="3600" dirty="0" smtClean="0">
                <a:latin typeface="Calibri" charset="0"/>
              </a:rPr>
              <a:t> </a:t>
            </a:r>
            <a:r>
              <a:rPr lang="en-US" altLang="zh-CN" sz="3600" dirty="0" smtClean="0">
                <a:latin typeface="Calibri" charset="0"/>
              </a:rPr>
              <a:t>attacks</a:t>
            </a:r>
            <a:endParaRPr lang="en-US" altLang="zh-CN" sz="3600" dirty="0">
              <a:latin typeface="Calibri" charset="0"/>
            </a:endParaRPr>
          </a:p>
        </p:txBody>
      </p:sp>
      <p:cxnSp>
        <p:nvCxnSpPr>
          <p:cNvPr id="9" name="直接连接符 6"/>
          <p:cNvCxnSpPr/>
          <p:nvPr/>
        </p:nvCxnSpPr>
        <p:spPr>
          <a:xfrm>
            <a:off x="611560" y="1412776"/>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35</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0"/>
                                        </p:tgtEl>
                                        <p:attrNameLst>
                                          <p:attrName>style.color</p:attrName>
                                        </p:attrNameLst>
                                      </p:cBhvr>
                                      <p:to>
                                        <p:clrVal>
                                          <a:srgbClr val="C0090F"/>
                                        </p:clrVal>
                                      </p:to>
                                    </p:set>
                                    <p:set>
                                      <p:cBhvr>
                                        <p:cTn id="7" dur="500" fill="hold"/>
                                        <p:tgtEl>
                                          <p:spTgt spid="10"/>
                                        </p:tgtEl>
                                        <p:attrNameLst>
                                          <p:attrName>fillcolor</p:attrName>
                                        </p:attrNameLst>
                                      </p:cBhvr>
                                      <p:to>
                                        <p:clrVal>
                                          <a:srgbClr val="C0090F"/>
                                        </p:clrVal>
                                      </p:to>
                                    </p:set>
                                    <p:set>
                                      <p:cBhvr>
                                        <p:cTn id="8"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3375"/>
            <a:ext cx="7772400" cy="1008063"/>
          </a:xfrm>
          <a:solidFill>
            <a:schemeClr val="accent5">
              <a:lumMod val="20000"/>
              <a:lumOff val="80000"/>
            </a:schemeClr>
          </a:solidFill>
        </p:spPr>
        <p:txBody>
          <a:bodyPr/>
          <a:lstStyle/>
          <a:p>
            <a:pPr algn="l" eaLnBrk="1" hangingPunct="1">
              <a:defRPr/>
            </a:pPr>
            <a:r>
              <a:rPr lang="en-US" altLang="zh-CN" sz="4000" dirty="0" smtClean="0">
                <a:latin typeface="Calibri" charset="0"/>
                <a:ea typeface="SimSun" charset="0"/>
              </a:rPr>
              <a:t>Summary</a:t>
            </a:r>
            <a:endParaRPr lang="zh-CN" altLang="en-US" sz="4000" dirty="0">
              <a:solidFill>
                <a:srgbClr val="FF0000"/>
              </a:solidFill>
              <a:latin typeface="Calibri" charset="0"/>
              <a:ea typeface="SimSun" charset="0"/>
            </a:endParaRPr>
          </a:p>
        </p:txBody>
      </p:sp>
      <p:sp>
        <p:nvSpPr>
          <p:cNvPr id="5" name="矩形 5"/>
          <p:cNvSpPr>
            <a:spLocks noChangeArrowheads="1"/>
          </p:cNvSpPr>
          <p:nvPr/>
        </p:nvSpPr>
        <p:spPr bwMode="auto">
          <a:xfrm>
            <a:off x="611188" y="1484313"/>
            <a:ext cx="77057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Clr>
                <a:srgbClr val="FF0000"/>
              </a:buClr>
              <a:buSzPct val="70000"/>
              <a:buFont typeface="Wingdings" charset="0"/>
              <a:buChar char="ü"/>
            </a:pPr>
            <a:r>
              <a:rPr lang="en-US" altLang="zh-CN" sz="2800" dirty="0">
                <a:latin typeface="Calibri" charset="0"/>
              </a:rPr>
              <a:t>We</a:t>
            </a:r>
            <a:r>
              <a:rPr lang="zh-CN" altLang="en-US" sz="2800" dirty="0">
                <a:latin typeface="Arial"/>
                <a:cs typeface="Arial"/>
              </a:rPr>
              <a:t> </a:t>
            </a:r>
            <a:r>
              <a:rPr lang="en-US" altLang="zh-CN" sz="2800" dirty="0">
                <a:latin typeface="Arial"/>
                <a:cs typeface="Arial"/>
              </a:rPr>
              <a:t>identified</a:t>
            </a:r>
            <a:r>
              <a:rPr lang="zh-CN" altLang="en-US" sz="2800" dirty="0">
                <a:latin typeface="Arial"/>
                <a:cs typeface="Arial"/>
              </a:rPr>
              <a:t> </a:t>
            </a:r>
            <a:r>
              <a:rPr lang="en-US" sz="2800" dirty="0"/>
              <a:t>a new attack against existing location distinction approaches that built on the spatial </a:t>
            </a:r>
            <a:r>
              <a:rPr lang="en-US" sz="2800" dirty="0" err="1"/>
              <a:t>uncorrelation</a:t>
            </a:r>
            <a:r>
              <a:rPr lang="en-US" sz="2800" dirty="0"/>
              <a:t> property of wireless channels.</a:t>
            </a:r>
          </a:p>
          <a:p>
            <a:pPr marL="457200" indent="-457200" eaLnBrk="1" hangingPunct="1">
              <a:buClr>
                <a:srgbClr val="FF0000"/>
              </a:buClr>
              <a:buSzPct val="70000"/>
              <a:buFont typeface="Wingdings" charset="0"/>
              <a:buChar char="ü"/>
            </a:pPr>
            <a:endParaRPr lang="en-US" sz="2800" dirty="0"/>
          </a:p>
          <a:p>
            <a:pPr marL="457200" indent="-457200" eaLnBrk="1" hangingPunct="1">
              <a:buClr>
                <a:srgbClr val="FF0000"/>
              </a:buClr>
              <a:buSzPct val="70000"/>
              <a:buFont typeface="Wingdings" charset="0"/>
              <a:buChar char="ü"/>
            </a:pPr>
            <a:r>
              <a:rPr lang="en-US" altLang="zh-CN" sz="2800" dirty="0"/>
              <a:t>We</a:t>
            </a:r>
            <a:r>
              <a:rPr lang="zh-CN" altLang="en-US" sz="2800" dirty="0"/>
              <a:t> </a:t>
            </a:r>
            <a:r>
              <a:rPr lang="en-US" altLang="zh-CN" sz="2800" dirty="0"/>
              <a:t>p</a:t>
            </a:r>
            <a:r>
              <a:rPr lang="en-US" sz="2800" dirty="0"/>
              <a:t>roposed a detection technique that utilizes a helper receiver to identify the existence of virtual channels. </a:t>
            </a:r>
          </a:p>
          <a:p>
            <a:pPr marL="457200" indent="-457200" eaLnBrk="1" hangingPunct="1">
              <a:buClr>
                <a:srgbClr val="FF0000"/>
              </a:buClr>
              <a:buSzPct val="70000"/>
              <a:buFont typeface="Wingdings" charset="0"/>
              <a:buChar char="ü"/>
            </a:pPr>
            <a:endParaRPr lang="en-US" sz="2800" dirty="0"/>
          </a:p>
          <a:p>
            <a:pPr marL="457200" indent="-457200" eaLnBrk="1" hangingPunct="1">
              <a:buClr>
                <a:srgbClr val="FF0000"/>
              </a:buClr>
              <a:buSzPct val="70000"/>
              <a:buFont typeface="Wingdings" charset="0"/>
              <a:buChar char="ü"/>
            </a:pPr>
            <a:endParaRPr lang="en-US" altLang="zh-CN" sz="2800" dirty="0">
              <a:latin typeface="Calibri" charset="0"/>
            </a:endParaRPr>
          </a:p>
        </p:txBody>
      </p: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36</a:t>
            </a:fld>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2411413" y="2924175"/>
            <a:ext cx="4392612" cy="10080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n-US" altLang="zh-CN" dirty="0" smtClean="0">
                <a:latin typeface="Calibri" charset="0"/>
                <a:ea typeface="SimSun" charset="0"/>
              </a:rPr>
              <a:t>Thank</a:t>
            </a:r>
            <a:r>
              <a:rPr lang="zh-CN" altLang="en-US" dirty="0" smtClean="0">
                <a:latin typeface="Calibri" charset="0"/>
                <a:ea typeface="SimSun" charset="0"/>
              </a:rPr>
              <a:t> </a:t>
            </a:r>
            <a:r>
              <a:rPr lang="en-US" altLang="zh-CN" dirty="0" smtClean="0">
                <a:latin typeface="Calibri" charset="0"/>
                <a:ea typeface="SimSun" charset="0"/>
              </a:rPr>
              <a:t>you!</a:t>
            </a:r>
            <a:r>
              <a:rPr lang="zh-CN" altLang="en-US" dirty="0" smtClean="0">
                <a:latin typeface="Calibri" charset="0"/>
                <a:ea typeface="SimSun" charset="0"/>
              </a:rPr>
              <a:t> </a:t>
            </a:r>
            <a:r>
              <a:rPr lang="en-US" altLang="zh-CN" dirty="0" smtClean="0">
                <a:latin typeface="Calibri" charset="0"/>
                <a:ea typeface="SimSun" charset="0"/>
              </a:rPr>
              <a:t/>
            </a:r>
            <a:br>
              <a:rPr lang="en-US" altLang="zh-CN" dirty="0" smtClean="0">
                <a:latin typeface="Calibri" charset="0"/>
                <a:ea typeface="SimSun" charset="0"/>
              </a:rPr>
            </a:br>
            <a:r>
              <a:rPr lang="en-US" altLang="zh-CN" dirty="0" smtClean="0">
                <a:latin typeface="Calibri" charset="0"/>
                <a:ea typeface="SimSun" charset="0"/>
              </a:rPr>
              <a:t>Any</a:t>
            </a:r>
            <a:r>
              <a:rPr lang="zh-CN" altLang="en-US" dirty="0" smtClean="0">
                <a:latin typeface="Calibri" charset="0"/>
                <a:ea typeface="SimSun" charset="0"/>
              </a:rPr>
              <a:t> </a:t>
            </a:r>
            <a:r>
              <a:rPr lang="en-US" altLang="zh-CN" dirty="0">
                <a:latin typeface="Calibri" charset="0"/>
                <a:ea typeface="SimSun" charset="0"/>
              </a:rPr>
              <a:t>q</a:t>
            </a:r>
            <a:r>
              <a:rPr lang="en-US" altLang="zh-CN" dirty="0" smtClean="0">
                <a:latin typeface="Calibri" charset="0"/>
                <a:ea typeface="SimSun" charset="0"/>
              </a:rPr>
              <a:t>uestions?</a:t>
            </a:r>
            <a:r>
              <a:rPr lang="zh-CN" altLang="en-US" dirty="0" smtClean="0">
                <a:latin typeface="Calibri" charset="0"/>
                <a:ea typeface="SimSun" charset="0"/>
              </a:rPr>
              <a:t> </a:t>
            </a:r>
            <a:endParaRPr lang="zh-CN" altLang="en-US" dirty="0">
              <a:solidFill>
                <a:srgbClr val="FF0000"/>
              </a:solidFill>
              <a:latin typeface="Calibri" charset="0"/>
              <a:ea typeface="SimSun" charset="0"/>
            </a:endParaRPr>
          </a:p>
        </p:txBody>
      </p:sp>
      <p:pic>
        <p:nvPicPr>
          <p:cNvPr id="471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98475"/>
            <a:ext cx="3009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37</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a:spLocks noChangeArrowheads="1"/>
          </p:cNvSpPr>
          <p:nvPr/>
        </p:nvSpPr>
        <p:spPr bwMode="auto">
          <a:xfrm>
            <a:off x="468313" y="1556792"/>
            <a:ext cx="80645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ts val="1200"/>
              </a:spcBef>
              <a:buClr>
                <a:srgbClr val="FF0000"/>
              </a:buClr>
              <a:buSzPct val="70000"/>
              <a:buFont typeface="Wingdings" charset="0"/>
              <a:buChar char="ü"/>
              <a:defRPr/>
            </a:pPr>
            <a:r>
              <a:rPr lang="en-US" altLang="zh-CN" sz="2400" dirty="0" smtClean="0">
                <a:latin typeface="Calibri" charset="0"/>
              </a:rPr>
              <a:t>Wireless</a:t>
            </a:r>
            <a:r>
              <a:rPr lang="zh-CN" altLang="en-US" sz="2400" dirty="0" smtClean="0">
                <a:latin typeface="Calibri" charset="0"/>
              </a:rPr>
              <a:t> </a:t>
            </a:r>
            <a:r>
              <a:rPr lang="en-US" altLang="zh-CN" sz="2400" dirty="0">
                <a:latin typeface="Calibri" charset="0"/>
              </a:rPr>
              <a:t>sensor</a:t>
            </a:r>
            <a:r>
              <a:rPr lang="zh-CN" altLang="en-US" sz="2400" dirty="0">
                <a:latin typeface="Calibri" charset="0"/>
              </a:rPr>
              <a:t> </a:t>
            </a:r>
            <a:r>
              <a:rPr lang="en-US" altLang="zh-CN" sz="2400" dirty="0">
                <a:latin typeface="Calibri" charset="0"/>
              </a:rPr>
              <a:t>network:</a:t>
            </a:r>
            <a:r>
              <a:rPr lang="zh-CN" altLang="en-US" sz="2400" dirty="0">
                <a:latin typeface="Calibri" charset="0"/>
              </a:rPr>
              <a:t> </a:t>
            </a:r>
            <a:r>
              <a:rPr lang="en-US" altLang="zh-CN" sz="2400" dirty="0">
                <a:latin typeface="Calibri" charset="0"/>
              </a:rPr>
              <a:t>Location</a:t>
            </a:r>
            <a:r>
              <a:rPr lang="zh-CN" altLang="en-US" sz="2400" dirty="0">
                <a:latin typeface="Calibri" charset="0"/>
              </a:rPr>
              <a:t> </a:t>
            </a:r>
            <a:r>
              <a:rPr lang="en-US" altLang="zh-CN" sz="2400" dirty="0">
                <a:latin typeface="Calibri" charset="0"/>
              </a:rPr>
              <a:t>distinction</a:t>
            </a:r>
            <a:r>
              <a:rPr lang="zh-CN" altLang="en-US" sz="2400" dirty="0">
                <a:latin typeface="Calibri" charset="0"/>
              </a:rPr>
              <a:t> </a:t>
            </a:r>
            <a:r>
              <a:rPr lang="en-US" altLang="zh-CN" sz="2400" dirty="0">
                <a:latin typeface="Calibri" charset="0"/>
              </a:rPr>
              <a:t>can</a:t>
            </a:r>
            <a:r>
              <a:rPr lang="zh-CN" altLang="en-US" sz="2400" dirty="0">
                <a:latin typeface="Calibri" charset="0"/>
              </a:rPr>
              <a:t> </a:t>
            </a:r>
            <a:r>
              <a:rPr lang="en-US" altLang="zh-CN" sz="2400" dirty="0">
                <a:solidFill>
                  <a:srgbClr val="FF0000"/>
                </a:solidFill>
                <a:latin typeface="Calibri" charset="0"/>
              </a:rPr>
              <a:t>prevent</a:t>
            </a:r>
            <a:r>
              <a:rPr lang="zh-CN" altLang="en-US" sz="2400" dirty="0">
                <a:solidFill>
                  <a:srgbClr val="FF0000"/>
                </a:solidFill>
                <a:latin typeface="Calibri" charset="0"/>
              </a:rPr>
              <a:t> </a:t>
            </a:r>
            <a:r>
              <a:rPr lang="en-US" altLang="zh-CN" sz="2400" dirty="0">
                <a:latin typeface="Calibri" charset="0"/>
              </a:rPr>
              <a:t>an</a:t>
            </a:r>
            <a:r>
              <a:rPr lang="zh-CN" altLang="en-US" sz="2400" dirty="0">
                <a:latin typeface="Calibri" charset="0"/>
              </a:rPr>
              <a:t> </a:t>
            </a:r>
            <a:r>
              <a:rPr lang="en-US" altLang="zh-CN" sz="2400" dirty="0">
                <a:solidFill>
                  <a:srgbClr val="FF0000"/>
                </a:solidFill>
                <a:latin typeface="Calibri" charset="0"/>
              </a:rPr>
              <a:t>unauthorized</a:t>
            </a:r>
            <a:r>
              <a:rPr lang="zh-CN" altLang="en-US" sz="2400" dirty="0">
                <a:latin typeface="Calibri" charset="0"/>
              </a:rPr>
              <a:t> </a:t>
            </a:r>
            <a:r>
              <a:rPr lang="en-US" altLang="zh-CN" sz="2400" dirty="0">
                <a:latin typeface="Calibri" charset="0"/>
              </a:rPr>
              <a:t>person</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solidFill>
                  <a:srgbClr val="FF0000"/>
                </a:solidFill>
                <a:latin typeface="Calibri" charset="0"/>
              </a:rPr>
              <a:t>moving</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sensors</a:t>
            </a:r>
            <a:r>
              <a:rPr lang="zh-CN" altLang="en-US" sz="2400" dirty="0">
                <a:latin typeface="Calibri" charset="0"/>
              </a:rPr>
              <a:t> </a:t>
            </a:r>
            <a:r>
              <a:rPr lang="en-US" altLang="zh-CN" sz="2400" dirty="0">
                <a:latin typeface="Calibri" charset="0"/>
              </a:rPr>
              <a:t>away</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area</a:t>
            </a:r>
            <a:r>
              <a:rPr lang="zh-CN" altLang="en-US" sz="2400" dirty="0">
                <a:latin typeface="Calibri" charset="0"/>
              </a:rPr>
              <a:t> </a:t>
            </a:r>
            <a:r>
              <a:rPr lang="en-US" altLang="zh-CN" sz="2400" dirty="0">
                <a:latin typeface="Calibri" charset="0"/>
              </a:rPr>
              <a:t>of</a:t>
            </a:r>
            <a:r>
              <a:rPr lang="zh-CN" altLang="en-US" sz="2400" dirty="0">
                <a:latin typeface="Calibri" charset="0"/>
              </a:rPr>
              <a:t> </a:t>
            </a:r>
            <a:r>
              <a:rPr lang="en-US" altLang="zh-CN" sz="2400" dirty="0">
                <a:latin typeface="Calibri" charset="0"/>
              </a:rPr>
              <a:t>interest</a:t>
            </a:r>
            <a:r>
              <a:rPr lang="zh-CN" altLang="en-US" sz="2400" dirty="0">
                <a:latin typeface="Calibri" charset="0"/>
              </a:rPr>
              <a:t> </a:t>
            </a:r>
            <a:endParaRPr lang="en-US" altLang="zh-CN" sz="2400" dirty="0">
              <a:latin typeface="Calibri" charset="0"/>
            </a:endParaRPr>
          </a:p>
        </p:txBody>
      </p:sp>
      <p:sp>
        <p:nvSpPr>
          <p:cNvPr id="6" name="标题 1"/>
          <p:cNvSpPr txBox="1">
            <a:spLocks/>
          </p:cNvSpPr>
          <p:nvPr/>
        </p:nvSpPr>
        <p:spPr bwMode="auto">
          <a:xfrm>
            <a:off x="611188" y="333375"/>
            <a:ext cx="7772400" cy="1008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600" dirty="0" smtClean="0">
                <a:latin typeface="Calibri" charset="0"/>
                <a:ea typeface="SimSun" charset="0"/>
              </a:rPr>
              <a:t>Applications:</a:t>
            </a:r>
            <a:endParaRPr lang="zh-CN" altLang="en-US" sz="3600" dirty="0">
              <a:latin typeface="Calibri" charset="0"/>
              <a:ea typeface="SimSun" charset="0"/>
            </a:endParaRPr>
          </a:p>
        </p:txBody>
      </p:sp>
      <p:cxnSp>
        <p:nvCxnSpPr>
          <p:cNvPr id="8"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4</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rgbClr val="FFFFFF"/>
          </a:solidFill>
        </p:spPr>
        <p:txBody>
          <a:body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smtClean="0">
                <a:latin typeface="Calibri" charset="0"/>
                <a:ea typeface="SimSun" charset="0"/>
              </a:rPr>
              <a:t>1:</a:t>
            </a:r>
            <a:endParaRPr lang="zh-CN" altLang="en-US" sz="3200" dirty="0">
              <a:latin typeface="Calibri" charset="0"/>
              <a:ea typeface="SimSun" charset="0"/>
            </a:endParaRPr>
          </a:p>
        </p:txBody>
      </p:sp>
      <p:pic>
        <p:nvPicPr>
          <p:cNvPr id="2" name="Picture 1"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76400"/>
            <a:ext cx="6601968" cy="3480816"/>
          </a:xfrm>
          <a:prstGeom prst="rect">
            <a:avLst/>
          </a:prstGeom>
        </p:spPr>
      </p:pic>
      <p:cxnSp>
        <p:nvCxnSpPr>
          <p:cNvPr id="5"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5</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676400"/>
            <a:ext cx="6601968" cy="3480816"/>
          </a:xfrm>
          <a:prstGeom prst="rect">
            <a:avLst/>
          </a:prstGeom>
        </p:spPr>
      </p:pic>
      <p:sp>
        <p:nvSpPr>
          <p:cNvPr id="6" name="标题 1"/>
          <p:cNvSpPr txBox="1">
            <a:spLocks/>
          </p:cNvSpPr>
          <p:nvPr/>
        </p:nvSpPr>
        <p:spPr bwMode="auto">
          <a:xfrm>
            <a:off x="611188" y="333375"/>
            <a:ext cx="7772400" cy="1008063"/>
          </a:xfrm>
          <a:prstGeom prst="rect">
            <a:avLst/>
          </a:prstGeom>
          <a:no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smtClean="0">
                <a:latin typeface="Calibri" charset="0"/>
                <a:ea typeface="SimSun" charset="0"/>
              </a:rPr>
              <a:t>1</a:t>
            </a:r>
            <a:r>
              <a:rPr lang="zh-CN" altLang="en-US" sz="3200" dirty="0" smtClean="0">
                <a:latin typeface="Calibri" charset="0"/>
                <a:ea typeface="SimSun" charset="0"/>
              </a:rPr>
              <a:t> </a:t>
            </a:r>
            <a:r>
              <a:rPr lang="en-US" altLang="zh-CN" sz="3200" dirty="0" smtClean="0">
                <a:latin typeface="Calibri" charset="0"/>
                <a:ea typeface="SimSun" charset="0"/>
              </a:rPr>
              <a:t>(Cont’d):</a:t>
            </a:r>
            <a:endParaRPr lang="zh-CN" altLang="en-US" sz="3200" dirty="0">
              <a:latin typeface="Calibri" charset="0"/>
              <a:ea typeface="SimSun" charset="0"/>
            </a:endParaRPr>
          </a:p>
        </p:txBody>
      </p:sp>
      <p:cxnSp>
        <p:nvCxnSpPr>
          <p:cNvPr id="5"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6</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611188" y="332705"/>
            <a:ext cx="7772400" cy="1008063"/>
          </a:xfrm>
          <a:solidFill>
            <a:srgbClr val="FFFFFF"/>
          </a:solidFill>
        </p:spPr>
        <p:txBody>
          <a:bodyPr/>
          <a:lstStyle/>
          <a:p>
            <a:pPr algn="l" eaLnBrk="1" hangingPunct="1">
              <a:defRPr/>
            </a:pPr>
            <a:r>
              <a:rPr lang="en-US" altLang="zh-CN" sz="3600" dirty="0" smtClean="0">
                <a:latin typeface="Calibri" charset="0"/>
                <a:ea typeface="SimSun" charset="0"/>
              </a:rPr>
              <a:t>Applications:</a:t>
            </a:r>
            <a:endParaRPr lang="zh-CN" altLang="en-US" sz="3600" dirty="0">
              <a:latin typeface="Calibri" charset="0"/>
              <a:ea typeface="SimSun" charset="0"/>
            </a:endParaRPr>
          </a:p>
        </p:txBody>
      </p:sp>
      <p:sp>
        <p:nvSpPr>
          <p:cNvPr id="5" name="矩形 5"/>
          <p:cNvSpPr>
            <a:spLocks noChangeArrowheads="1"/>
          </p:cNvSpPr>
          <p:nvPr/>
        </p:nvSpPr>
        <p:spPr bwMode="auto">
          <a:xfrm>
            <a:off x="468313" y="1556792"/>
            <a:ext cx="80645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spcBef>
                <a:spcPts val="1200"/>
              </a:spcBef>
              <a:buClr>
                <a:srgbClr val="FF0000"/>
              </a:buClr>
              <a:buSzPct val="70000"/>
              <a:buFont typeface="Wingdings" charset="0"/>
              <a:buChar char="ü"/>
              <a:defRPr/>
            </a:pPr>
            <a:r>
              <a:rPr lang="en-US" altLang="zh-CN" sz="2400" dirty="0" smtClean="0">
                <a:latin typeface="Calibri" charset="0"/>
              </a:rPr>
              <a:t>Wireless</a:t>
            </a:r>
            <a:r>
              <a:rPr lang="zh-CN" altLang="en-US" sz="2400" dirty="0" smtClean="0">
                <a:latin typeface="Calibri" charset="0"/>
              </a:rPr>
              <a:t> </a:t>
            </a:r>
            <a:r>
              <a:rPr lang="en-US" altLang="zh-CN" sz="2400" dirty="0">
                <a:latin typeface="Calibri" charset="0"/>
              </a:rPr>
              <a:t>sensor</a:t>
            </a:r>
            <a:r>
              <a:rPr lang="zh-CN" altLang="en-US" sz="2400" dirty="0">
                <a:latin typeface="Calibri" charset="0"/>
              </a:rPr>
              <a:t> </a:t>
            </a:r>
            <a:r>
              <a:rPr lang="en-US" altLang="zh-CN" sz="2400" dirty="0">
                <a:latin typeface="Calibri" charset="0"/>
              </a:rPr>
              <a:t>network:</a:t>
            </a:r>
            <a:r>
              <a:rPr lang="zh-CN" altLang="en-US" sz="2400" dirty="0">
                <a:latin typeface="Calibri" charset="0"/>
              </a:rPr>
              <a:t> </a:t>
            </a:r>
            <a:r>
              <a:rPr lang="en-US" altLang="zh-CN" sz="2400" dirty="0">
                <a:latin typeface="Calibri" charset="0"/>
              </a:rPr>
              <a:t>Location</a:t>
            </a:r>
            <a:r>
              <a:rPr lang="zh-CN" altLang="en-US" sz="2400" dirty="0">
                <a:latin typeface="Calibri" charset="0"/>
              </a:rPr>
              <a:t> </a:t>
            </a:r>
            <a:r>
              <a:rPr lang="en-US" altLang="zh-CN" sz="2400" dirty="0">
                <a:latin typeface="Calibri" charset="0"/>
              </a:rPr>
              <a:t>distinction</a:t>
            </a:r>
            <a:r>
              <a:rPr lang="zh-CN" altLang="en-US" sz="2400" dirty="0">
                <a:latin typeface="Calibri" charset="0"/>
              </a:rPr>
              <a:t> </a:t>
            </a:r>
            <a:r>
              <a:rPr lang="en-US" altLang="zh-CN" sz="2400" dirty="0">
                <a:latin typeface="Calibri" charset="0"/>
              </a:rPr>
              <a:t>can</a:t>
            </a:r>
            <a:r>
              <a:rPr lang="zh-CN" altLang="en-US" sz="2400" dirty="0">
                <a:latin typeface="Calibri" charset="0"/>
              </a:rPr>
              <a:t> </a:t>
            </a:r>
            <a:r>
              <a:rPr lang="en-US" altLang="zh-CN" sz="2400" dirty="0">
                <a:solidFill>
                  <a:srgbClr val="FF0000"/>
                </a:solidFill>
                <a:latin typeface="Calibri" charset="0"/>
              </a:rPr>
              <a:t>prevent</a:t>
            </a:r>
            <a:r>
              <a:rPr lang="zh-CN" altLang="en-US" sz="2400" dirty="0">
                <a:solidFill>
                  <a:srgbClr val="FF0000"/>
                </a:solidFill>
                <a:latin typeface="Calibri" charset="0"/>
              </a:rPr>
              <a:t> </a:t>
            </a:r>
            <a:r>
              <a:rPr lang="en-US" altLang="zh-CN" sz="2400" dirty="0">
                <a:latin typeface="Calibri" charset="0"/>
              </a:rPr>
              <a:t>an</a:t>
            </a:r>
            <a:r>
              <a:rPr lang="zh-CN" altLang="en-US" sz="2400" dirty="0">
                <a:latin typeface="Calibri" charset="0"/>
              </a:rPr>
              <a:t> </a:t>
            </a:r>
            <a:r>
              <a:rPr lang="en-US" altLang="zh-CN" sz="2400" dirty="0">
                <a:solidFill>
                  <a:srgbClr val="FF0000"/>
                </a:solidFill>
                <a:latin typeface="Calibri" charset="0"/>
              </a:rPr>
              <a:t>unauthorized</a:t>
            </a:r>
            <a:r>
              <a:rPr lang="zh-CN" altLang="en-US" sz="2400" dirty="0">
                <a:latin typeface="Calibri" charset="0"/>
              </a:rPr>
              <a:t> </a:t>
            </a:r>
            <a:r>
              <a:rPr lang="en-US" altLang="zh-CN" sz="2400" dirty="0">
                <a:latin typeface="Calibri" charset="0"/>
              </a:rPr>
              <a:t>person</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solidFill>
                  <a:srgbClr val="FF0000"/>
                </a:solidFill>
                <a:latin typeface="Calibri" charset="0"/>
              </a:rPr>
              <a:t>moving</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sensors</a:t>
            </a:r>
            <a:r>
              <a:rPr lang="zh-CN" altLang="en-US" sz="2400" dirty="0">
                <a:latin typeface="Calibri" charset="0"/>
              </a:rPr>
              <a:t> </a:t>
            </a:r>
            <a:r>
              <a:rPr lang="en-US" altLang="zh-CN" sz="2400" dirty="0">
                <a:latin typeface="Calibri" charset="0"/>
              </a:rPr>
              <a:t>away</a:t>
            </a:r>
            <a:r>
              <a:rPr lang="zh-CN" altLang="en-US" sz="2400" dirty="0">
                <a:latin typeface="Calibri" charset="0"/>
              </a:rPr>
              <a:t> </a:t>
            </a:r>
            <a:r>
              <a:rPr lang="en-US" altLang="zh-CN" sz="2400" dirty="0">
                <a:latin typeface="Calibri" charset="0"/>
              </a:rPr>
              <a:t>from</a:t>
            </a:r>
            <a:r>
              <a:rPr lang="zh-CN" altLang="en-US" sz="2400" dirty="0">
                <a:latin typeface="Calibri" charset="0"/>
              </a:rPr>
              <a:t> </a:t>
            </a:r>
            <a:r>
              <a:rPr lang="en-US" altLang="zh-CN" sz="2400" dirty="0">
                <a:latin typeface="Calibri" charset="0"/>
              </a:rPr>
              <a:t>the</a:t>
            </a:r>
            <a:r>
              <a:rPr lang="zh-CN" altLang="en-US" sz="2400" dirty="0">
                <a:latin typeface="Calibri" charset="0"/>
              </a:rPr>
              <a:t> </a:t>
            </a:r>
            <a:r>
              <a:rPr lang="en-US" altLang="zh-CN" sz="2400" dirty="0">
                <a:latin typeface="Calibri" charset="0"/>
              </a:rPr>
              <a:t>area</a:t>
            </a:r>
            <a:r>
              <a:rPr lang="zh-CN" altLang="en-US" sz="2400" dirty="0">
                <a:latin typeface="Calibri" charset="0"/>
              </a:rPr>
              <a:t> </a:t>
            </a:r>
            <a:r>
              <a:rPr lang="en-US" altLang="zh-CN" sz="2400" dirty="0">
                <a:latin typeface="Calibri" charset="0"/>
              </a:rPr>
              <a:t>of</a:t>
            </a:r>
            <a:r>
              <a:rPr lang="zh-CN" altLang="en-US" sz="2400" dirty="0">
                <a:latin typeface="Calibri" charset="0"/>
              </a:rPr>
              <a:t> </a:t>
            </a:r>
            <a:r>
              <a:rPr lang="en-US" altLang="zh-CN" sz="2400" dirty="0">
                <a:latin typeface="Calibri" charset="0"/>
              </a:rPr>
              <a:t>interest</a:t>
            </a:r>
            <a:r>
              <a:rPr lang="zh-CN" altLang="en-US" sz="2400" dirty="0">
                <a:latin typeface="Calibri" charset="0"/>
              </a:rPr>
              <a:t> </a:t>
            </a:r>
            <a:endParaRPr lang="en-US" altLang="zh-CN" sz="2400" dirty="0">
              <a:latin typeface="Calibri" charset="0"/>
            </a:endParaRPr>
          </a:p>
          <a:p>
            <a:pPr marL="457200" indent="-457200" eaLnBrk="1" hangingPunct="1">
              <a:spcBef>
                <a:spcPts val="1200"/>
              </a:spcBef>
              <a:buClr>
                <a:srgbClr val="FF0000"/>
              </a:buClr>
              <a:buSzPct val="70000"/>
              <a:buFont typeface="Wingdings" charset="0"/>
              <a:buChar char="ü"/>
              <a:defRPr/>
            </a:pPr>
            <a:r>
              <a:rPr lang="en-US" altLang="zh-CN" sz="2400" dirty="0">
                <a:latin typeface="Calibri"/>
                <a:cs typeface="Calibri"/>
              </a:rPr>
              <a:t>Sybil</a:t>
            </a:r>
            <a:r>
              <a:rPr lang="zh-CN" altLang="en-US" sz="2400" dirty="0">
                <a:latin typeface="Calibri"/>
                <a:cs typeface="Calibri"/>
              </a:rPr>
              <a:t> </a:t>
            </a:r>
            <a:r>
              <a:rPr lang="en-US" altLang="zh-CN" sz="2400" dirty="0">
                <a:latin typeface="Calibri"/>
                <a:cs typeface="Calibri"/>
              </a:rPr>
              <a:t>attack:</a:t>
            </a:r>
            <a:r>
              <a:rPr lang="zh-CN" altLang="en-US" sz="2400" dirty="0">
                <a:latin typeface="Calibri"/>
                <a:cs typeface="Calibri"/>
              </a:rPr>
              <a:t> </a:t>
            </a:r>
            <a:r>
              <a:rPr lang="en-US" altLang="zh-CN" sz="2400" dirty="0">
                <a:latin typeface="Calibri"/>
                <a:cs typeface="Calibri"/>
              </a:rPr>
              <a:t>Location</a:t>
            </a:r>
            <a:r>
              <a:rPr lang="zh-CN" altLang="en-US" sz="2400" dirty="0">
                <a:latin typeface="Calibri"/>
                <a:cs typeface="Calibri"/>
              </a:rPr>
              <a:t> </a:t>
            </a:r>
            <a:r>
              <a:rPr lang="en-US" altLang="zh-CN" sz="2400" dirty="0">
                <a:latin typeface="Calibri"/>
                <a:cs typeface="Calibri"/>
              </a:rPr>
              <a:t>distinction</a:t>
            </a:r>
            <a:r>
              <a:rPr lang="zh-CN" altLang="en-US" sz="2400" dirty="0">
                <a:latin typeface="Calibri"/>
                <a:cs typeface="Calibri"/>
              </a:rPr>
              <a:t> </a:t>
            </a:r>
            <a:r>
              <a:rPr lang="en-US" altLang="zh-CN" sz="2400" dirty="0">
                <a:latin typeface="Calibri"/>
                <a:cs typeface="Calibri"/>
              </a:rPr>
              <a:t>can</a:t>
            </a:r>
            <a:r>
              <a:rPr lang="zh-CN" altLang="en-US" sz="2400" dirty="0">
                <a:latin typeface="Calibri"/>
                <a:cs typeface="Calibri"/>
              </a:rPr>
              <a:t> </a:t>
            </a:r>
            <a:r>
              <a:rPr lang="en-US" altLang="zh-CN" sz="2400" dirty="0">
                <a:solidFill>
                  <a:srgbClr val="FF0000"/>
                </a:solidFill>
                <a:latin typeface="Calibri"/>
                <a:cs typeface="Calibri"/>
              </a:rPr>
              <a:t>detect</a:t>
            </a:r>
            <a:r>
              <a:rPr lang="zh-CN" altLang="en-US" sz="2400" dirty="0">
                <a:latin typeface="Calibri"/>
                <a:cs typeface="Calibri"/>
              </a:rPr>
              <a:t> </a:t>
            </a:r>
            <a:r>
              <a:rPr lang="en-US" altLang="zh-CN" sz="2400" dirty="0">
                <a:latin typeface="Calibri"/>
                <a:cs typeface="Calibri"/>
              </a:rPr>
              <a:t>identities</a:t>
            </a:r>
            <a:r>
              <a:rPr lang="zh-CN" altLang="en-US" sz="2400" dirty="0">
                <a:latin typeface="Calibri"/>
                <a:cs typeface="Calibri"/>
              </a:rPr>
              <a:t> </a:t>
            </a:r>
            <a:r>
              <a:rPr lang="en-US" altLang="zh-CN" sz="2400" dirty="0">
                <a:latin typeface="Calibri"/>
                <a:cs typeface="Calibri"/>
              </a:rPr>
              <a:t>originated</a:t>
            </a:r>
            <a:r>
              <a:rPr lang="zh-CN" altLang="en-US" sz="2400" dirty="0">
                <a:latin typeface="Calibri"/>
                <a:cs typeface="Calibri"/>
              </a:rPr>
              <a:t> </a:t>
            </a:r>
            <a:r>
              <a:rPr lang="en-US" altLang="zh-CN" sz="2400" dirty="0">
                <a:latin typeface="Calibri"/>
                <a:cs typeface="Calibri"/>
              </a:rPr>
              <a:t>from</a:t>
            </a:r>
            <a:r>
              <a:rPr lang="zh-CN" altLang="en-US" sz="2400" dirty="0">
                <a:latin typeface="Calibri"/>
                <a:cs typeface="Calibri"/>
              </a:rPr>
              <a:t> </a:t>
            </a:r>
            <a:r>
              <a:rPr lang="en-US" altLang="zh-CN" sz="2400" dirty="0">
                <a:latin typeface="Calibri"/>
                <a:cs typeface="Calibri"/>
              </a:rPr>
              <a:t>the</a:t>
            </a:r>
            <a:r>
              <a:rPr lang="zh-CN" altLang="en-US" sz="2400" dirty="0">
                <a:latin typeface="Calibri"/>
                <a:cs typeface="Calibri"/>
              </a:rPr>
              <a:t> </a:t>
            </a:r>
            <a:r>
              <a:rPr lang="en-US" altLang="zh-CN" sz="2400" dirty="0">
                <a:solidFill>
                  <a:srgbClr val="FF0000"/>
                </a:solidFill>
                <a:latin typeface="Calibri"/>
                <a:cs typeface="Calibri"/>
              </a:rPr>
              <a:t>same</a:t>
            </a:r>
            <a:r>
              <a:rPr lang="zh-CN" altLang="en-US" sz="2400" dirty="0">
                <a:solidFill>
                  <a:srgbClr val="FF0000"/>
                </a:solidFill>
                <a:latin typeface="Calibri"/>
                <a:cs typeface="Calibri"/>
              </a:rPr>
              <a:t> </a:t>
            </a:r>
            <a:r>
              <a:rPr lang="en-US" altLang="zh-CN" sz="2400" dirty="0">
                <a:solidFill>
                  <a:srgbClr val="FF0000"/>
                </a:solidFill>
                <a:latin typeface="Calibri"/>
                <a:cs typeface="Calibri"/>
              </a:rPr>
              <a:t>location</a:t>
            </a:r>
            <a:endParaRPr lang="en-US" altLang="zh-CN" sz="2400" dirty="0">
              <a:solidFill>
                <a:srgbClr val="FF0000"/>
              </a:solidFill>
              <a:latin typeface="Calibri" charset="0"/>
            </a:endParaRPr>
          </a:p>
        </p:txBody>
      </p:sp>
      <p:cxnSp>
        <p:nvCxnSpPr>
          <p:cNvPr id="8"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284362F-E64F-374F-B092-C3AA254FCE34}" type="slidenum">
              <a:rPr lang="zh-CN" altLang="en-US" smtClean="0"/>
              <a:pPr>
                <a:defRPr/>
              </a:pPr>
              <a:t>7</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856" y="1521296"/>
            <a:ext cx="5870448" cy="4572000"/>
          </a:xfrm>
          <a:prstGeom prst="rect">
            <a:avLst/>
          </a:prstGeom>
        </p:spPr>
      </p:pic>
      <p:sp>
        <p:nvSpPr>
          <p:cNvPr id="6" name="标题 1"/>
          <p:cNvSpPr txBox="1">
            <a:spLocks/>
          </p:cNvSpPr>
          <p:nvPr/>
        </p:nvSpPr>
        <p:spPr bwMode="auto">
          <a:xfrm>
            <a:off x="611188" y="33337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smtClean="0">
                <a:latin typeface="Calibri" charset="0"/>
                <a:ea typeface="SimSun" charset="0"/>
              </a:rPr>
              <a:t>2:</a:t>
            </a:r>
            <a:endParaRPr lang="zh-CN" altLang="en-US" sz="3200" dirty="0">
              <a:latin typeface="Calibri" charset="0"/>
              <a:ea typeface="SimSun" charset="0"/>
            </a:endParaRPr>
          </a:p>
        </p:txBody>
      </p:sp>
      <p:cxnSp>
        <p:nvCxnSpPr>
          <p:cNvPr id="5"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8</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5076056" y="2996952"/>
            <a:ext cx="64807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SimSun" charset="0"/>
                <a:cs typeface="SimSun" charset="0"/>
              </a:defRPr>
            </a:lvl1pPr>
            <a:lvl2pPr marL="742950" indent="-285750">
              <a:defRPr sz="2400">
                <a:solidFill>
                  <a:schemeClr val="tx1"/>
                </a:solidFill>
                <a:latin typeface="Arial" charset="0"/>
                <a:ea typeface="SimSun" charset="0"/>
                <a:cs typeface="SimSun" charset="0"/>
              </a:defRPr>
            </a:lvl2pPr>
            <a:lvl3pPr marL="1143000" indent="-228600">
              <a:defRPr sz="2400">
                <a:solidFill>
                  <a:schemeClr val="tx1"/>
                </a:solidFill>
                <a:latin typeface="Arial" charset="0"/>
                <a:ea typeface="SimSun" charset="0"/>
                <a:cs typeface="SimSun" charset="0"/>
              </a:defRPr>
            </a:lvl3pPr>
            <a:lvl4pPr marL="1600200" indent="-228600">
              <a:defRPr sz="2400">
                <a:solidFill>
                  <a:schemeClr val="tx1"/>
                </a:solidFill>
                <a:latin typeface="Arial" charset="0"/>
                <a:ea typeface="SimSun" charset="0"/>
                <a:cs typeface="SimSun" charset="0"/>
              </a:defRPr>
            </a:lvl4pPr>
            <a:lvl5pPr marL="2057400" indent="-228600">
              <a:defRPr sz="24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2400">
                <a:solidFill>
                  <a:schemeClr val="tx1"/>
                </a:solidFill>
                <a:latin typeface="Arial" charset="0"/>
                <a:ea typeface="SimSun" charset="0"/>
                <a:cs typeface="SimSun" charset="0"/>
              </a:defRPr>
            </a:lvl9pPr>
          </a:lstStyle>
          <a:p>
            <a:r>
              <a:rPr lang="en-US" altLang="zh-CN" sz="4400" b="1" dirty="0">
                <a:solidFill>
                  <a:srgbClr val="FF0000"/>
                </a:solidFill>
              </a:rPr>
              <a:t>X</a:t>
            </a:r>
            <a:endParaRPr lang="en-US" sz="4400" b="1" dirty="0">
              <a:solidFill>
                <a:srgbClr val="FF0000"/>
              </a:solidFill>
            </a:endParaRPr>
          </a:p>
        </p:txBody>
      </p:sp>
      <p:pic>
        <p:nvPicPr>
          <p:cNvPr id="2" name="Picture 1"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856" y="1521296"/>
            <a:ext cx="5870448" cy="4572000"/>
          </a:xfrm>
          <a:prstGeom prst="rect">
            <a:avLst/>
          </a:prstGeom>
        </p:spPr>
      </p:pic>
      <p:sp>
        <p:nvSpPr>
          <p:cNvPr id="5" name="标题 1"/>
          <p:cNvSpPr txBox="1">
            <a:spLocks/>
          </p:cNvSpPr>
          <p:nvPr/>
        </p:nvSpPr>
        <p:spPr bwMode="auto">
          <a:xfrm>
            <a:off x="611188" y="332705"/>
            <a:ext cx="7772400" cy="1008063"/>
          </a:xfrm>
          <a:prstGeom prst="rect">
            <a:avLst/>
          </a:prstGeom>
          <a:solidFill>
            <a:srgbClr val="FFFFFF"/>
          </a:solidFill>
          <a:ln>
            <a:noFill/>
          </a:ln>
          <a:extLs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SimSun" charset="0"/>
              </a:defRPr>
            </a:lvl1pPr>
            <a:lvl2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2pPr>
            <a:lvl3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3pPr>
            <a:lvl4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4pPr>
            <a:lvl5pPr algn="ctr" rtl="0" eaLnBrk="0" fontAlgn="base" hangingPunct="0">
              <a:spcBef>
                <a:spcPct val="0"/>
              </a:spcBef>
              <a:spcAft>
                <a:spcPct val="0"/>
              </a:spcAft>
              <a:defRPr sz="4400">
                <a:solidFill>
                  <a:schemeClr val="tx1"/>
                </a:solidFill>
                <a:latin typeface="Calibri" charset="0"/>
                <a:ea typeface="SimSun" panose="02010600030101010101" pitchFamily="2" charset="-122"/>
                <a:cs typeface="SimSun" charset="0"/>
              </a:defRPr>
            </a:lvl5pPr>
            <a:lvl6pPr marL="457200" algn="ctr" rtl="0" fontAlgn="base">
              <a:spcBef>
                <a:spcPct val="0"/>
              </a:spcBef>
              <a:spcAft>
                <a:spcPct val="0"/>
              </a:spcAft>
              <a:defRPr sz="4400">
                <a:solidFill>
                  <a:schemeClr val="tx1"/>
                </a:solidFill>
                <a:latin typeface="Calibri" charset="0"/>
                <a:ea typeface="宋体" charset="0"/>
                <a:cs typeface="宋体" charset="0"/>
              </a:defRPr>
            </a:lvl6pPr>
            <a:lvl7pPr marL="914400" algn="ctr" rtl="0" fontAlgn="base">
              <a:spcBef>
                <a:spcPct val="0"/>
              </a:spcBef>
              <a:spcAft>
                <a:spcPct val="0"/>
              </a:spcAft>
              <a:defRPr sz="4400">
                <a:solidFill>
                  <a:schemeClr val="tx1"/>
                </a:solidFill>
                <a:latin typeface="Calibri" charset="0"/>
                <a:ea typeface="宋体" charset="0"/>
                <a:cs typeface="宋体" charset="0"/>
              </a:defRPr>
            </a:lvl7pPr>
            <a:lvl8pPr marL="1371600" algn="ctr" rtl="0" fontAlgn="base">
              <a:spcBef>
                <a:spcPct val="0"/>
              </a:spcBef>
              <a:spcAft>
                <a:spcPct val="0"/>
              </a:spcAft>
              <a:defRPr sz="4400">
                <a:solidFill>
                  <a:schemeClr val="tx1"/>
                </a:solidFill>
                <a:latin typeface="Calibri" charset="0"/>
                <a:ea typeface="宋体" charset="0"/>
                <a:cs typeface="宋体" charset="0"/>
              </a:defRPr>
            </a:lvl8pPr>
            <a:lvl9pPr marL="1828800" algn="ctr" rtl="0" fontAlgn="base">
              <a:spcBef>
                <a:spcPct val="0"/>
              </a:spcBef>
              <a:spcAft>
                <a:spcPct val="0"/>
              </a:spcAft>
              <a:defRPr sz="4400">
                <a:solidFill>
                  <a:schemeClr val="tx1"/>
                </a:solidFill>
                <a:latin typeface="Calibri" charset="0"/>
                <a:ea typeface="宋体" charset="0"/>
                <a:cs typeface="宋体" charset="0"/>
              </a:defRPr>
            </a:lvl9pPr>
          </a:lstStyle>
          <a:p>
            <a:pPr algn="l" eaLnBrk="1" hangingPunct="1">
              <a:defRPr/>
            </a:pPr>
            <a:r>
              <a:rPr lang="en-US" altLang="zh-CN" sz="3200" dirty="0">
                <a:latin typeface="Calibri" charset="0"/>
                <a:ea typeface="SimSun" charset="0"/>
              </a:rPr>
              <a:t>E</a:t>
            </a:r>
            <a:r>
              <a:rPr lang="en-US" altLang="zh-CN" sz="3200" dirty="0" smtClean="0">
                <a:latin typeface="Calibri" charset="0"/>
                <a:ea typeface="SimSun" charset="0"/>
              </a:rPr>
              <a:t>xample</a:t>
            </a:r>
            <a:r>
              <a:rPr lang="zh-CN" altLang="en-US" sz="3200" dirty="0" smtClean="0">
                <a:latin typeface="Calibri" charset="0"/>
                <a:ea typeface="SimSun" charset="0"/>
              </a:rPr>
              <a:t> </a:t>
            </a:r>
            <a:r>
              <a:rPr lang="en-US" altLang="zh-CN" sz="3200" dirty="0">
                <a:latin typeface="Calibri" charset="0"/>
                <a:ea typeface="SimSun" charset="0"/>
              </a:rPr>
              <a:t>2</a:t>
            </a:r>
            <a:r>
              <a:rPr lang="en-US" altLang="zh-CN" sz="3200" dirty="0" smtClean="0">
                <a:latin typeface="Calibri" charset="0"/>
                <a:ea typeface="SimSun" charset="0"/>
              </a:rPr>
              <a:t> (Cont’d):</a:t>
            </a:r>
            <a:endParaRPr lang="zh-CN" altLang="en-US" sz="3200" dirty="0">
              <a:latin typeface="Calibri" charset="0"/>
              <a:ea typeface="SimSun" charset="0"/>
            </a:endParaRPr>
          </a:p>
        </p:txBody>
      </p:sp>
      <p:sp>
        <p:nvSpPr>
          <p:cNvPr id="8" name="Rectangle 3"/>
          <p:cNvSpPr>
            <a:spLocks noChangeArrowheads="1"/>
          </p:cNvSpPr>
          <p:nvPr/>
        </p:nvSpPr>
        <p:spPr bwMode="auto">
          <a:xfrm>
            <a:off x="5400302" y="2751138"/>
            <a:ext cx="3708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b="1" dirty="0">
                <a:solidFill>
                  <a:srgbClr val="FF0000"/>
                </a:solidFill>
              </a:rPr>
              <a:t>From</a:t>
            </a:r>
            <a:r>
              <a:rPr lang="zh-CN" altLang="en-US" sz="2400" b="1" dirty="0">
                <a:solidFill>
                  <a:srgbClr val="FF0000"/>
                </a:solidFill>
              </a:rPr>
              <a:t> </a:t>
            </a:r>
            <a:r>
              <a:rPr lang="en-US" altLang="zh-CN" sz="2400" b="1" dirty="0" smtClean="0">
                <a:solidFill>
                  <a:srgbClr val="FF0000"/>
                </a:solidFill>
              </a:rPr>
              <a:t>the same</a:t>
            </a:r>
            <a:r>
              <a:rPr lang="zh-CN" altLang="en-US" sz="2400" b="1" dirty="0" smtClean="0">
                <a:solidFill>
                  <a:srgbClr val="FF0000"/>
                </a:solidFill>
              </a:rPr>
              <a:t> </a:t>
            </a:r>
            <a:r>
              <a:rPr lang="en-US" altLang="zh-CN" sz="2400" b="1" dirty="0">
                <a:solidFill>
                  <a:srgbClr val="FF0000"/>
                </a:solidFill>
              </a:rPr>
              <a:t>l</a:t>
            </a:r>
            <a:r>
              <a:rPr lang="en-US" altLang="zh-CN" sz="2400" b="1" dirty="0" smtClean="0">
                <a:solidFill>
                  <a:srgbClr val="FF0000"/>
                </a:solidFill>
              </a:rPr>
              <a:t>ocation</a:t>
            </a:r>
            <a:r>
              <a:rPr lang="zh-CN" altLang="en-US" sz="2400" b="1" dirty="0" smtClean="0">
                <a:solidFill>
                  <a:srgbClr val="FF0000"/>
                </a:solidFill>
              </a:rPr>
              <a:t> </a:t>
            </a:r>
            <a:endParaRPr lang="en-US" sz="2400" b="1" dirty="0">
              <a:solidFill>
                <a:srgbClr val="FF0000"/>
              </a:solidFill>
            </a:endParaRPr>
          </a:p>
        </p:txBody>
      </p:sp>
      <p:cxnSp>
        <p:nvCxnSpPr>
          <p:cNvPr id="11" name="直接连接符 6"/>
          <p:cNvCxnSpPr/>
          <p:nvPr/>
        </p:nvCxnSpPr>
        <p:spPr>
          <a:xfrm>
            <a:off x="611560" y="1268760"/>
            <a:ext cx="7776864" cy="0"/>
          </a:xfrm>
          <a:prstGeom prst="line">
            <a:avLst/>
          </a:prstGeom>
          <a:ln w="41275"/>
          <a:effectLst>
            <a:outerShdw dist="50800" dir="5400000" algn="ctr" rotWithShape="0">
              <a:schemeClr val="tx2">
                <a:lumMod val="20000"/>
                <a:lumOff val="80000"/>
              </a:schemeClr>
            </a:outerShdw>
          </a:effectLst>
          <a:scene3d>
            <a:camera prst="orthographicFront"/>
            <a:lightRig rig="threePt" dir="t"/>
          </a:scene3d>
          <a:sp3d>
            <a:bevelT w="12700"/>
            <a:bevelB h="6350"/>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F284362F-E64F-374F-B092-C3AA254FCE34}" type="slidenum">
              <a:rPr lang="zh-CN" altLang="en-US" smtClean="0"/>
              <a:pPr>
                <a:defRPr/>
              </a:pPr>
              <a:t>9</a:t>
            </a:fld>
            <a:endParaRPr lang="zh-CN" altLang="en-US"/>
          </a:p>
        </p:txBody>
      </p:sp>
    </p:spTree>
    <p:extLst>
      <p:ext uri="{BB962C8B-B14F-4D97-AF65-F5344CB8AC3E}">
        <p14:creationId xmlns:p14="http://schemas.microsoft.com/office/powerpoint/2010/main" val="35507094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22072</TotalTime>
  <Words>1093</Words>
  <Application>Microsoft Macintosh PowerPoint</Application>
  <PresentationFormat>On-screen Show (4:3)</PresentationFormat>
  <Paragraphs>241</Paragraphs>
  <Slides>37</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主题</vt:lpstr>
      <vt:lpstr>Visio</vt:lpstr>
      <vt:lpstr>Equation</vt:lpstr>
      <vt:lpstr>Where Are You From? Confusing Location Distinction Using Virtual Multipath Camouflage</vt:lpstr>
      <vt:lpstr>Content</vt:lpstr>
      <vt:lpstr>Goal of location distinction</vt:lpstr>
      <vt:lpstr>PowerPoint Presentation</vt:lpstr>
      <vt:lpstr>Example 1:</vt:lpstr>
      <vt:lpstr>PowerPoint Presentation</vt:lpstr>
      <vt:lpstr>Applications:</vt:lpstr>
      <vt:lpstr>PowerPoint Presentation</vt:lpstr>
      <vt:lpstr>PowerPoint Presentation</vt:lpstr>
      <vt:lpstr>PowerPoint Presentation</vt:lpstr>
      <vt:lpstr>PowerPoint Presentation</vt:lpstr>
      <vt:lpstr>PowerPoint Presentation</vt:lpstr>
      <vt:lpstr>Existing ways to realize location distinction</vt:lpstr>
      <vt:lpstr>PowerPoint Presentation</vt:lpstr>
      <vt:lpstr>PowerPoint Presentation</vt:lpstr>
      <vt:lpstr>Channel Estimation</vt:lpstr>
      <vt:lpstr>Channel Estimation (Cont’d)</vt:lpstr>
      <vt:lpstr>Content</vt:lpstr>
      <vt:lpstr>Example: Creating a virtual multipath</vt:lpstr>
      <vt:lpstr>Attack Overview: delay-and-sum process.</vt:lpstr>
      <vt:lpstr>Technical Challenge: Obtaining the weights  </vt:lpstr>
      <vt:lpstr>Content</vt:lpstr>
      <vt:lpstr>PowerPoint Presentation</vt:lpstr>
      <vt:lpstr>PowerPoint Presentation</vt:lpstr>
      <vt:lpstr>PowerPoint Presentation</vt:lpstr>
      <vt:lpstr>PowerPoint Presentation</vt:lpstr>
      <vt:lpstr>Content</vt:lpstr>
      <vt:lpstr>PowerPoint Presentation</vt:lpstr>
      <vt:lpstr>Example attacks I</vt:lpstr>
      <vt:lpstr>Example attacks II</vt:lpstr>
      <vt:lpstr>Overall attack impact</vt:lpstr>
      <vt:lpstr>PowerPoint Presentation</vt:lpstr>
      <vt:lpstr>Defense feasibility evaluation </vt:lpstr>
      <vt:lpstr>Defense performance evaluation </vt:lpstr>
      <vt:lpstr>Content</vt:lpstr>
      <vt:lpstr>Summary</vt:lpstr>
      <vt:lpstr>Thank you!  Any questions? </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Song Fang</cp:lastModifiedBy>
  <cp:revision>286</cp:revision>
  <dcterms:created xsi:type="dcterms:W3CDTF">2013-09-05T04:19:50Z</dcterms:created>
  <dcterms:modified xsi:type="dcterms:W3CDTF">2014-09-06T13:06:29Z</dcterms:modified>
</cp:coreProperties>
</file>