
<file path=[Content_Types].xml><?xml version="1.0" encoding="utf-8"?>
<Types xmlns="http://schemas.openxmlformats.org/package/2006/content-types">
  <Default Extension="xml" ContentType="application/xml"/>
  <Default Extension="jpeg" ContentType="image/jpeg"/>
  <Default Extension="m4v" ContentType="video/unknown"/>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7" r:id="rId2"/>
    <p:sldId id="258" r:id="rId3"/>
    <p:sldId id="414" r:id="rId4"/>
    <p:sldId id="260" r:id="rId5"/>
    <p:sldId id="433" r:id="rId6"/>
    <p:sldId id="426" r:id="rId7"/>
    <p:sldId id="415" r:id="rId8"/>
    <p:sldId id="321" r:id="rId9"/>
    <p:sldId id="320" r:id="rId10"/>
    <p:sldId id="322" r:id="rId11"/>
    <p:sldId id="364" r:id="rId12"/>
    <p:sldId id="316" r:id="rId13"/>
    <p:sldId id="324" r:id="rId14"/>
    <p:sldId id="323" r:id="rId15"/>
    <p:sldId id="404" r:id="rId16"/>
    <p:sldId id="325" r:id="rId17"/>
    <p:sldId id="416" r:id="rId18"/>
    <p:sldId id="417" r:id="rId19"/>
    <p:sldId id="336" r:id="rId20"/>
    <p:sldId id="420" r:id="rId21"/>
    <p:sldId id="421" r:id="rId22"/>
    <p:sldId id="422" r:id="rId23"/>
    <p:sldId id="338" r:id="rId24"/>
    <p:sldId id="339" r:id="rId25"/>
    <p:sldId id="340" r:id="rId26"/>
    <p:sldId id="432" r:id="rId27"/>
    <p:sldId id="342" r:id="rId28"/>
    <p:sldId id="434" r:id="rId29"/>
    <p:sldId id="436" r:id="rId30"/>
    <p:sldId id="437" r:id="rId31"/>
    <p:sldId id="428" r:id="rId32"/>
    <p:sldId id="429" r:id="rId33"/>
    <p:sldId id="409" r:id="rId34"/>
    <p:sldId id="379" r:id="rId35"/>
    <p:sldId id="382" r:id="rId36"/>
    <p:sldId id="383" r:id="rId37"/>
    <p:sldId id="384" r:id="rId38"/>
    <p:sldId id="385" r:id="rId39"/>
    <p:sldId id="386" r:id="rId40"/>
    <p:sldId id="435" r:id="rId41"/>
    <p:sldId id="292" r:id="rId42"/>
    <p:sldId id="387" r:id="rId43"/>
    <p:sldId id="381" r:id="rId44"/>
    <p:sldId id="389" r:id="rId45"/>
    <p:sldId id="388" r:id="rId46"/>
    <p:sldId id="307"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24" autoAdjust="0"/>
    <p:restoredTop sz="71935" autoAdjust="0"/>
  </p:normalViewPr>
  <p:slideViewPr>
    <p:cSldViewPr snapToGrid="0" snapToObjects="1">
      <p:cViewPr>
        <p:scale>
          <a:sx n="125" d="100"/>
          <a:sy n="125" d="100"/>
        </p:scale>
        <p:origin x="-432" y="1912"/>
      </p:cViewPr>
      <p:guideLst>
        <p:guide orient="horz" pos="2160"/>
        <p:guide pos="2880"/>
      </p:guideLst>
    </p:cSldViewPr>
  </p:slideViewPr>
  <p:outlineViewPr>
    <p:cViewPr>
      <p:scale>
        <a:sx n="33" d="100"/>
        <a:sy n="33" d="100"/>
      </p:scale>
      <p:origin x="0" y="14656"/>
    </p:cViewPr>
  </p:outlineViewPr>
  <p:notesTextViewPr>
    <p:cViewPr>
      <p:scale>
        <a:sx n="100" d="100"/>
        <a:sy n="100" d="100"/>
      </p:scale>
      <p:origin x="0" y="5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63C612-4E74-2F48-A966-F9080220AFE4}" type="datetimeFigureOut">
              <a:rPr lang="en-US" smtClean="0"/>
              <a:t>9/6/14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891A75-81E1-7E44-909A-EA7A3D3D11DD}" type="slidenum">
              <a:rPr lang="en-US" smtClean="0"/>
              <a:t>‹#›</a:t>
            </a:fld>
            <a:endParaRPr lang="en-US"/>
          </a:p>
        </p:txBody>
      </p:sp>
    </p:spTree>
    <p:extLst>
      <p:ext uri="{BB962C8B-B14F-4D97-AF65-F5344CB8AC3E}">
        <p14:creationId xmlns:p14="http://schemas.microsoft.com/office/powerpoint/2010/main" val="41389250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I am Swarun Kumar</a:t>
            </a:r>
            <a:r>
              <a:rPr lang="en-US" baseline="0" dirty="0" smtClean="0"/>
              <a:t> from MIT and I am going to talk to you today about accurate indoor localization with zero startup cost. </a:t>
            </a:r>
          </a:p>
          <a:p>
            <a:endParaRPr lang="en-US" baseline="0" dirty="0" smtClean="0"/>
          </a:p>
          <a:p>
            <a:r>
              <a:rPr lang="en-US" baseline="0" dirty="0" smtClean="0"/>
              <a:t>This is joint work with my colleagues Stephanie, Dina and Daniela. </a:t>
            </a:r>
            <a:endParaRPr lang="en-US" dirty="0"/>
          </a:p>
        </p:txBody>
      </p:sp>
      <p:sp>
        <p:nvSpPr>
          <p:cNvPr id="4" name="Slide Number Placeholder 3"/>
          <p:cNvSpPr>
            <a:spLocks noGrp="1"/>
          </p:cNvSpPr>
          <p:nvPr>
            <p:ph type="sldNum" sz="quarter" idx="10"/>
          </p:nvPr>
        </p:nvSpPr>
        <p:spPr/>
        <p:txBody>
          <a:bodyPr/>
          <a:lstStyle/>
          <a:p>
            <a:fld id="{E5BF32C1-BED7-0541-BBFA-4FA20CE87DE0}" type="slidenum">
              <a:rPr lang="en-US" smtClean="0"/>
              <a:t>1</a:t>
            </a:fld>
            <a:endParaRPr lang="en-US"/>
          </a:p>
        </p:txBody>
      </p:sp>
    </p:spTree>
    <p:extLst>
      <p:ext uri="{BB962C8B-B14F-4D97-AF65-F5344CB8AC3E}">
        <p14:creationId xmlns:p14="http://schemas.microsoft.com/office/powerpoint/2010/main" val="1545111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let’s see how we can build such a standalone piece of localization software for our mobile devices that is also accurate. </a:t>
            </a:r>
          </a:p>
          <a:p>
            <a:endParaRPr lang="en-US" baseline="0" dirty="0" smtClean="0"/>
          </a:p>
          <a:p>
            <a:r>
              <a:rPr lang="en-US" baseline="0" dirty="0" smtClean="0"/>
              <a:t>So when we first looked at this problem… we noticed that a lot of past work on highly accurate localization uses antenna arrays…</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10</a:t>
            </a:fld>
            <a:endParaRPr lang="en-US"/>
          </a:p>
        </p:txBody>
      </p:sp>
    </p:spTree>
    <p:extLst>
      <p:ext uri="{BB962C8B-B14F-4D97-AF65-F5344CB8AC3E}">
        <p14:creationId xmlns:p14="http://schemas.microsoft.com/office/powerpoint/2010/main" val="2467571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because</a:t>
            </a:r>
            <a:r>
              <a:rPr lang="en-US" baseline="0" dirty="0" smtClean="0"/>
              <a:t> antenna arrays can listen to ping packets from nearby access points to find the actual angle alpha from which the signal arrives…</a:t>
            </a:r>
          </a:p>
          <a:p>
            <a:endParaRPr lang="en-US" baseline="0" dirty="0" smtClean="0"/>
          </a:p>
          <a:p>
            <a:r>
              <a:rPr lang="en-US" baseline="0" dirty="0" smtClean="0"/>
              <a:t>It can repeat this process for other access points in the vicinity and intersect these lines to find its location accurately. </a:t>
            </a:r>
            <a:endParaRPr lang="en-US" dirty="0" smtClean="0"/>
          </a:p>
          <a:p>
            <a:endParaRPr lang="en-US" baseline="0" dirty="0" smtClean="0"/>
          </a:p>
          <a:p>
            <a:r>
              <a:rPr lang="en-US" baseline="0" dirty="0" smtClean="0"/>
              <a:t>Of course, today’s tablets and smartphones have two or at most three antennas. </a:t>
            </a:r>
          </a:p>
          <a:p>
            <a:r>
              <a:rPr lang="en-US" baseline="0" dirty="0" smtClean="0"/>
              <a:t>So devices have the such a large number of antennas are impractical and simply don’t exist!</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C891A75-81E1-7E44-909A-EA7A3D3D11DD}" type="slidenum">
              <a:rPr lang="en-US" smtClean="0"/>
              <a:t>11</a:t>
            </a:fld>
            <a:endParaRPr lang="en-US"/>
          </a:p>
        </p:txBody>
      </p:sp>
    </p:spTree>
    <p:extLst>
      <p:ext uri="{BB962C8B-B14F-4D97-AF65-F5344CB8AC3E}">
        <p14:creationId xmlns:p14="http://schemas.microsoft.com/office/powerpoint/2010/main" val="1430311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solution that require does not require many antennas….</a:t>
            </a:r>
            <a:r>
              <a:rPr lang="en-US" baseline="0" dirty="0" smtClean="0"/>
              <a:t> A technique called SAR or Synthetic Aperture Radar.</a:t>
            </a:r>
          </a:p>
          <a:p>
            <a:endParaRPr lang="en-US" baseline="0" dirty="0" smtClean="0"/>
          </a:p>
          <a:p>
            <a:r>
              <a:rPr lang="en-US" baseline="0" dirty="0" smtClean="0"/>
              <a:t>The key idea behind SAR is simple…. Let’s say I move it can collect the snapshots of the signal</a:t>
            </a:r>
          </a:p>
          <a:p>
            <a:r>
              <a:rPr lang="en-US" baseline="0" dirty="0" smtClean="0"/>
              <a:t>It can the process these snapshots to emulate a large multi antenna antenna array. </a:t>
            </a:r>
          </a:p>
          <a:p>
            <a:endParaRPr lang="en-US" baseline="0" dirty="0" smtClean="0"/>
          </a:p>
          <a:p>
            <a:r>
              <a:rPr lang="en-US" baseline="0" dirty="0" smtClean="0"/>
              <a:t>And SAR allows you to move your device not just along a line but also rotate it about a circle forming a circular antenna array.. </a:t>
            </a:r>
          </a:p>
          <a:p>
            <a:endParaRPr lang="en-US" baseline="0" dirty="0" smtClean="0"/>
          </a:p>
          <a:p>
            <a:r>
              <a:rPr lang="en-US" baseline="0" dirty="0" smtClean="0"/>
              <a:t>And this is great because you can now localize by form large virtual antenna arrays in the air just by rotating your device in place. </a:t>
            </a:r>
          </a:p>
        </p:txBody>
      </p:sp>
      <p:sp>
        <p:nvSpPr>
          <p:cNvPr id="4" name="Slide Number Placeholder 3"/>
          <p:cNvSpPr>
            <a:spLocks noGrp="1"/>
          </p:cNvSpPr>
          <p:nvPr>
            <p:ph type="sldNum" sz="quarter" idx="10"/>
          </p:nvPr>
        </p:nvSpPr>
        <p:spPr/>
        <p:txBody>
          <a:bodyPr/>
          <a:lstStyle/>
          <a:p>
            <a:fld id="{FC891A75-81E1-7E44-909A-EA7A3D3D11DD}" type="slidenum">
              <a:rPr lang="en-US" smtClean="0"/>
              <a:t>12</a:t>
            </a:fld>
            <a:endParaRPr lang="en-US"/>
          </a:p>
        </p:txBody>
      </p:sp>
    </p:spTree>
    <p:extLst>
      <p:ext uri="{BB962C8B-B14F-4D97-AF65-F5344CB8AC3E}">
        <p14:creationId xmlns:p14="http://schemas.microsoft.com/office/powerpoint/2010/main" val="2943130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actually</a:t>
            </a:r>
            <a:r>
              <a:rPr lang="en-US" baseline="0" dirty="0" smtClean="0"/>
              <a:t> try this out!</a:t>
            </a:r>
          </a:p>
          <a:p>
            <a:endParaRPr lang="en-US" baseline="0" dirty="0" smtClean="0"/>
          </a:p>
          <a:p>
            <a:r>
              <a:rPr lang="en-US" baseline="0" dirty="0" smtClean="0"/>
              <a:t>We went ahead and made Stephanie twist her tablet multiple times and processed her signal measurements as a circular antenna array… </a:t>
            </a:r>
          </a:p>
          <a:p>
            <a:endParaRPr lang="en-US" baseline="0" dirty="0" smtClean="0"/>
          </a:p>
          <a:p>
            <a:r>
              <a:rPr lang="en-US" baseline="0" dirty="0" smtClean="0"/>
              <a:t>And plotted a CDF of the error in her location. </a:t>
            </a:r>
          </a:p>
          <a:p>
            <a:endParaRPr lang="en-US" baseline="0" dirty="0" smtClean="0"/>
          </a:p>
          <a:p>
            <a:r>
              <a:rPr lang="en-US" baseline="0" dirty="0" smtClean="0"/>
              <a:t>And we were shocked to find a median error of 6 m and a worst case as high as 18 m…</a:t>
            </a:r>
          </a:p>
          <a:p>
            <a:endParaRPr lang="en-US" baseline="0" dirty="0" smtClean="0"/>
          </a:p>
          <a:p>
            <a:r>
              <a:rPr lang="en-US" baseline="0" dirty="0" smtClean="0"/>
              <a:t>And that</a:t>
            </a:r>
            <a:r>
              <a:rPr lang="fr-FR" baseline="0" dirty="0" smtClean="0"/>
              <a:t>’</a:t>
            </a:r>
            <a:r>
              <a:rPr lang="en-US" baseline="0" dirty="0" smtClean="0"/>
              <a:t>s surprising because SAR should theoretically give us accuracy of few tens of centimeters…</a:t>
            </a:r>
          </a:p>
          <a:p>
            <a:r>
              <a:rPr lang="en-US" baseline="0" dirty="0" smtClean="0"/>
              <a:t>So what’s going on here? </a:t>
            </a:r>
          </a:p>
        </p:txBody>
      </p:sp>
      <p:sp>
        <p:nvSpPr>
          <p:cNvPr id="4" name="Slide Number Placeholder 3"/>
          <p:cNvSpPr>
            <a:spLocks noGrp="1"/>
          </p:cNvSpPr>
          <p:nvPr>
            <p:ph type="sldNum" sz="quarter" idx="10"/>
          </p:nvPr>
        </p:nvSpPr>
        <p:spPr/>
        <p:txBody>
          <a:bodyPr/>
          <a:lstStyle/>
          <a:p>
            <a:fld id="{FC891A75-81E1-7E44-909A-EA7A3D3D11DD}" type="slidenum">
              <a:rPr lang="en-US" smtClean="0"/>
              <a:t>13</a:t>
            </a:fld>
            <a:endParaRPr lang="en-US"/>
          </a:p>
        </p:txBody>
      </p:sp>
    </p:spTree>
    <p:extLst>
      <p:ext uri="{BB962C8B-B14F-4D97-AF65-F5344CB8AC3E}">
        <p14:creationId xmlns:p14="http://schemas.microsoft.com/office/powerpoint/2010/main" val="1915829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we were shocked to find an error ranging from 4 m to as high as 18 m…</a:t>
            </a:r>
          </a:p>
          <a:p>
            <a:endParaRPr lang="en-US" baseline="0" dirty="0" smtClean="0"/>
          </a:p>
          <a:p>
            <a:r>
              <a:rPr lang="en-US" baseline="0" dirty="0" smtClean="0"/>
              <a:t>And that</a:t>
            </a:r>
            <a:r>
              <a:rPr lang="fr-FR" baseline="0" dirty="0" smtClean="0"/>
              <a:t>’</a:t>
            </a:r>
            <a:r>
              <a:rPr lang="en-US" baseline="0" dirty="0" smtClean="0"/>
              <a:t>s surprising because SAR should theoretically give us accuracy of few tens of centimeters…</a:t>
            </a:r>
          </a:p>
          <a:p>
            <a:r>
              <a:rPr lang="en-US" baseline="0" dirty="0" smtClean="0"/>
              <a:t>So what’s going on here? </a:t>
            </a:r>
          </a:p>
        </p:txBody>
      </p:sp>
      <p:sp>
        <p:nvSpPr>
          <p:cNvPr id="4" name="Slide Number Placeholder 3"/>
          <p:cNvSpPr>
            <a:spLocks noGrp="1"/>
          </p:cNvSpPr>
          <p:nvPr>
            <p:ph type="sldNum" sz="quarter" idx="10"/>
          </p:nvPr>
        </p:nvSpPr>
        <p:spPr/>
        <p:txBody>
          <a:bodyPr/>
          <a:lstStyle/>
          <a:p>
            <a:fld id="{FC891A75-81E1-7E44-909A-EA7A3D3D11DD}" type="slidenum">
              <a:rPr lang="en-US" smtClean="0"/>
              <a:t>14</a:t>
            </a:fld>
            <a:endParaRPr lang="en-US"/>
          </a:p>
        </p:txBody>
      </p:sp>
    </p:spTree>
    <p:extLst>
      <p:ext uri="{BB962C8B-B14F-4D97-AF65-F5344CB8AC3E}">
        <p14:creationId xmlns:p14="http://schemas.microsoft.com/office/powerpoint/2010/main" val="1915829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turns</a:t>
            </a:r>
            <a:r>
              <a:rPr lang="en-US" baseline="0" dirty="0" smtClean="0"/>
              <a:t> out that this stems from a key SAR requirement.. </a:t>
            </a:r>
            <a:endParaRPr lang="en-US" dirty="0" smtClean="0"/>
          </a:p>
          <a:p>
            <a:r>
              <a:rPr lang="en-US" dirty="0" smtClean="0"/>
              <a:t>It requires you to move your device along</a:t>
            </a:r>
            <a:r>
              <a:rPr lang="en-US" baseline="0" dirty="0" smtClean="0"/>
              <a:t> precisely known trajectories correct to a few mm like a perfect line or circle..</a:t>
            </a:r>
          </a:p>
          <a:p>
            <a:r>
              <a:rPr lang="en-US" baseline="0" dirty="0" smtClean="0"/>
              <a:t>One might ask why don</a:t>
            </a:r>
            <a:r>
              <a:rPr lang="fr-FR" baseline="0" dirty="0" smtClean="0"/>
              <a:t>’</a:t>
            </a:r>
            <a:r>
              <a:rPr lang="en-US" baseline="0" dirty="0" smtClean="0"/>
              <a:t>t we just use the accelerometers on your device to precisely measure the trajectories?</a:t>
            </a:r>
          </a:p>
          <a:p>
            <a:endParaRPr lang="en-US" baseline="0" dirty="0" smtClean="0"/>
          </a:p>
          <a:p>
            <a:r>
              <a:rPr lang="en-US" baseline="0" dirty="0" smtClean="0"/>
              <a:t>Unfortunately these accelerometers are notoriously terrible at measuring the kind of extremely accurate trajectories that SAR needs. </a:t>
            </a:r>
          </a:p>
          <a:p>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15</a:t>
            </a:fld>
            <a:endParaRPr lang="en-US"/>
          </a:p>
        </p:txBody>
      </p:sp>
    </p:spTree>
    <p:extLst>
      <p:ext uri="{BB962C8B-B14F-4D97-AF65-F5344CB8AC3E}">
        <p14:creationId xmlns:p14="http://schemas.microsoft.com/office/powerpoint/2010/main" val="1770614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contrast, precise trajectories are easy</a:t>
            </a:r>
            <a:r>
              <a:rPr lang="en-US" baseline="0" dirty="0" smtClean="0"/>
              <a:t> to ensure in the world of radar systems, where SAR has traditionally been used.. </a:t>
            </a:r>
            <a:endParaRPr lang="en-US" dirty="0" smtClean="0"/>
          </a:p>
          <a:p>
            <a:endParaRPr lang="en-US" dirty="0" smtClean="0"/>
          </a:p>
          <a:p>
            <a:r>
              <a:rPr lang="en-US" dirty="0" smtClean="0"/>
              <a:t>Here, </a:t>
            </a:r>
            <a:r>
              <a:rPr lang="en-US" baseline="0" dirty="0" smtClean="0"/>
              <a:t>SAR antennas are usually mounted on aircraft or robots. . </a:t>
            </a:r>
          </a:p>
          <a:p>
            <a:endParaRPr lang="en-US" baseline="0" dirty="0" smtClean="0"/>
          </a:p>
          <a:p>
            <a:r>
              <a:rPr lang="en-US" baseline="0" dirty="0" smtClean="0"/>
              <a:t>Of course, these robots are designed to move these antennas along extremely accurate trajectories like perfect lines or circles at a constant speed..</a:t>
            </a:r>
            <a:endParaRPr lang="en-US" dirty="0" smtClean="0"/>
          </a:p>
        </p:txBody>
      </p:sp>
      <p:sp>
        <p:nvSpPr>
          <p:cNvPr id="4" name="Slide Number Placeholder 3"/>
          <p:cNvSpPr>
            <a:spLocks noGrp="1"/>
          </p:cNvSpPr>
          <p:nvPr>
            <p:ph type="sldNum" sz="quarter" idx="10"/>
          </p:nvPr>
        </p:nvSpPr>
        <p:spPr/>
        <p:txBody>
          <a:bodyPr/>
          <a:lstStyle/>
          <a:p>
            <a:fld id="{FC891A75-81E1-7E44-909A-EA7A3D3D11DD}" type="slidenum">
              <a:rPr lang="en-US" smtClean="0"/>
              <a:t>16</a:t>
            </a:fld>
            <a:endParaRPr lang="en-US"/>
          </a:p>
        </p:txBody>
      </p:sp>
    </p:spTree>
    <p:extLst>
      <p:ext uri="{BB962C8B-B14F-4D97-AF65-F5344CB8AC3E}">
        <p14:creationId xmlns:p14="http://schemas.microsoft.com/office/powerpoint/2010/main" val="478510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But of course, that’s not what we want… We want regular human beings like Stephanie to be able to twist the tablet…</a:t>
            </a:r>
          </a:p>
          <a:p>
            <a:endParaRPr lang="en-US" baseline="0" dirty="0" smtClean="0"/>
          </a:p>
          <a:p>
            <a:r>
              <a:rPr lang="en-US" baseline="0" dirty="0" smtClean="0"/>
              <a:t>And when we look at the trajectory of her antenna… its definitely not going to be a perfect circle. It’s going to be a messy irregular shape. So is there no way we can perform SAR? </a:t>
            </a:r>
          </a:p>
        </p:txBody>
      </p:sp>
      <p:sp>
        <p:nvSpPr>
          <p:cNvPr id="4" name="Slide Number Placeholder 3"/>
          <p:cNvSpPr>
            <a:spLocks noGrp="1"/>
          </p:cNvSpPr>
          <p:nvPr>
            <p:ph type="sldNum" sz="quarter" idx="10"/>
          </p:nvPr>
        </p:nvSpPr>
        <p:spPr/>
        <p:txBody>
          <a:bodyPr/>
          <a:lstStyle/>
          <a:p>
            <a:fld id="{FC891A75-81E1-7E44-909A-EA7A3D3D11DD}" type="slidenum">
              <a:rPr lang="en-US" smtClean="0"/>
              <a:t>17</a:t>
            </a:fld>
            <a:endParaRPr lang="en-US"/>
          </a:p>
        </p:txBody>
      </p:sp>
    </p:spTree>
    <p:extLst>
      <p:ext uri="{BB962C8B-B14F-4D97-AF65-F5344CB8AC3E}">
        <p14:creationId xmlns:p14="http://schemas.microsoft.com/office/powerpoint/2010/main" val="478510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Potential problem place</a:t>
            </a:r>
          </a:p>
          <a:p>
            <a:endParaRPr lang="en-US" baseline="0" dirty="0" smtClean="0"/>
          </a:p>
          <a:p>
            <a:r>
              <a:rPr lang="en-US" baseline="0" dirty="0" smtClean="0"/>
              <a:t>Here’s </a:t>
            </a:r>
            <a:r>
              <a:rPr lang="en-US" baseline="0" dirty="0" smtClean="0"/>
              <a:t>an idea.. What if I tell you </a:t>
            </a:r>
            <a:r>
              <a:rPr lang="en-US" baseline="0" dirty="0" smtClean="0"/>
              <a:t>that that </a:t>
            </a:r>
            <a:r>
              <a:rPr lang="en-US" baseline="0" dirty="0" smtClean="0"/>
              <a:t>no matter how arbitrarily you twist your device, we can somehow transform your movement into a perfect trajectory..</a:t>
            </a:r>
          </a:p>
          <a:p>
            <a:endParaRPr lang="en-US" baseline="0" dirty="0" smtClean="0"/>
          </a:p>
          <a:p>
            <a:r>
              <a:rPr lang="en-US" baseline="0" dirty="0" smtClean="0"/>
              <a:t>If we do this… we can then process this trajectory as circular array and find your exact location..</a:t>
            </a:r>
          </a:p>
          <a:p>
            <a:endParaRPr lang="en-US" baseline="0" dirty="0" smtClean="0"/>
          </a:p>
          <a:p>
            <a:r>
              <a:rPr lang="en-US" baseline="0" dirty="0" smtClean="0"/>
              <a:t>In fact, this is exactly </a:t>
            </a:r>
            <a:r>
              <a:rPr lang="en-US" baseline="0" dirty="0" err="1" smtClean="0"/>
              <a:t>Ubicarse’s</a:t>
            </a:r>
            <a:r>
              <a:rPr lang="en-US" baseline="0" dirty="0" smtClean="0"/>
              <a:t> key contribution. It’s a new form of SAR that can transform messy and unknown twists into perfectly circular paths.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it provides the first such formulation of SAR that works such arbitrary and unknown trajectories. </a:t>
            </a:r>
          </a:p>
        </p:txBody>
      </p:sp>
      <p:sp>
        <p:nvSpPr>
          <p:cNvPr id="4" name="Slide Number Placeholder 3"/>
          <p:cNvSpPr>
            <a:spLocks noGrp="1"/>
          </p:cNvSpPr>
          <p:nvPr>
            <p:ph type="sldNum" sz="quarter" idx="10"/>
          </p:nvPr>
        </p:nvSpPr>
        <p:spPr/>
        <p:txBody>
          <a:bodyPr/>
          <a:lstStyle/>
          <a:p>
            <a:fld id="{FC891A75-81E1-7E44-909A-EA7A3D3D11DD}" type="slidenum">
              <a:rPr lang="en-US" smtClean="0"/>
              <a:t>18</a:t>
            </a:fld>
            <a:endParaRPr lang="en-US"/>
          </a:p>
        </p:txBody>
      </p:sp>
    </p:spTree>
    <p:extLst>
      <p:ext uri="{BB962C8B-B14F-4D97-AF65-F5344CB8AC3E}">
        <p14:creationId xmlns:p14="http://schemas.microsoft.com/office/powerpoint/2010/main" val="478510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behind Ubicarse is </a:t>
            </a:r>
            <a:r>
              <a:rPr lang="en-US" baseline="0" dirty="0" smtClean="0"/>
              <a:t>simple: Instead of trying to measure the trajectory of one antenna on your device, we use relative trajectories between two antennas… </a:t>
            </a:r>
            <a:endParaRPr lang="en-US" dirty="0" smtClean="0"/>
          </a:p>
          <a:p>
            <a:r>
              <a:rPr lang="en-US" dirty="0" smtClean="0"/>
              <a:t>Let me explain what I mean by this.. And I’ll be</a:t>
            </a:r>
            <a:r>
              <a:rPr lang="en-US" baseline="0" dirty="0" smtClean="0"/>
              <a:t> dealing in 2 dimensions, for simplicity, though our solution easily extends to 3-D.. </a:t>
            </a:r>
            <a:endParaRPr lang="en-US" dirty="0" smtClean="0"/>
          </a:p>
          <a:p>
            <a:endParaRPr lang="en-US" dirty="0" smtClean="0"/>
          </a:p>
          <a:p>
            <a:r>
              <a:rPr lang="en-US" dirty="0" smtClean="0"/>
              <a:t>Our idea leverages the MIMO capability of today’s mobile</a:t>
            </a:r>
            <a:r>
              <a:rPr lang="en-US" baseline="0" dirty="0" smtClean="0"/>
              <a:t> devices… That is, most recent mobile devices contain at least two Wi-Fi antennas shown as colored circles here…</a:t>
            </a:r>
          </a:p>
          <a:p>
            <a:endParaRPr lang="en-US" baseline="0" dirty="0" smtClean="0"/>
          </a:p>
          <a:p>
            <a:r>
              <a:rPr lang="en-US" baseline="0" dirty="0" smtClean="0"/>
              <a:t>Of course, as the user twists the device, this still means that instead of one… we now get two paths, one for each antenna.</a:t>
            </a:r>
          </a:p>
          <a:p>
            <a:r>
              <a:rPr lang="en-US" baseline="0" dirty="0" smtClean="0"/>
              <a:t> </a:t>
            </a:r>
            <a:r>
              <a:rPr lang="en-US" dirty="0" smtClean="0"/>
              <a:t>Notice that both these paths look messy… so looking at two</a:t>
            </a:r>
            <a:r>
              <a:rPr lang="en-US" baseline="0" dirty="0" smtClean="0"/>
              <a:t> antennas hasn’t really helped us.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19</a:t>
            </a:fld>
            <a:endParaRPr lang="en-US"/>
          </a:p>
        </p:txBody>
      </p:sp>
    </p:spTree>
    <p:extLst>
      <p:ext uri="{BB962C8B-B14F-4D97-AF65-F5344CB8AC3E}">
        <p14:creationId xmlns:p14="http://schemas.microsoft.com/office/powerpoint/2010/main" val="2356907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Imagine if we had </a:t>
            </a:r>
            <a:r>
              <a:rPr lang="en-US" baseline="0" dirty="0" smtClean="0"/>
              <a:t>ubiquitous indoor positioning with your mobile device </a:t>
            </a:r>
            <a:r>
              <a:rPr lang="en-US" b="1" baseline="0" dirty="0" smtClean="0"/>
              <a:t>today</a:t>
            </a:r>
            <a:r>
              <a:rPr lang="en-US" baseline="0" dirty="0" smtClean="0"/>
              <a:t>…</a:t>
            </a:r>
            <a:endParaRPr lang="en-US" baseline="0" dirty="0" smtClean="0"/>
          </a:p>
          <a:p>
            <a:endParaRPr lang="en-US" baseline="0" dirty="0" smtClean="0"/>
          </a:p>
          <a:p>
            <a:r>
              <a:rPr lang="en-US" baseline="0" dirty="0" smtClean="0"/>
              <a:t>This means you can walk into a mall </a:t>
            </a:r>
            <a:r>
              <a:rPr lang="en-US" b="1" baseline="0" dirty="0" smtClean="0"/>
              <a:t>you’ve never visited before </a:t>
            </a:r>
            <a:r>
              <a:rPr lang="en-US" baseline="0" dirty="0" smtClean="0"/>
              <a:t>and be able to navigate your way around with your mobile device, </a:t>
            </a:r>
            <a:r>
              <a:rPr lang="en-US" b="1" baseline="0" dirty="0" smtClean="0"/>
              <a:t>just like you do outdoors with GPS today</a:t>
            </a:r>
            <a:r>
              <a:rPr lang="en-US" baseline="0" dirty="0" smtClean="0"/>
              <a:t>. </a:t>
            </a:r>
            <a:endParaRPr lang="en-US" baseline="0" dirty="0" smtClean="0"/>
          </a:p>
          <a:p>
            <a:endParaRPr lang="en-US" baseline="0" dirty="0" smtClean="0"/>
          </a:p>
          <a:p>
            <a:r>
              <a:rPr lang="en-US" baseline="0" dirty="0" smtClean="0"/>
              <a:t>Or </a:t>
            </a:r>
            <a:r>
              <a:rPr lang="en-US" baseline="0" dirty="0" smtClean="0"/>
              <a:t>you can be alerted to the best </a:t>
            </a:r>
            <a:r>
              <a:rPr lang="en-US" baseline="0" dirty="0" smtClean="0"/>
              <a:t>offers around </a:t>
            </a:r>
            <a:r>
              <a:rPr lang="en-US" baseline="0" dirty="0" smtClean="0"/>
              <a:t>you when you visit a </a:t>
            </a:r>
            <a:r>
              <a:rPr lang="en-US" baseline="0" dirty="0" smtClean="0"/>
              <a:t>nearby Macy’s…</a:t>
            </a:r>
          </a:p>
          <a:p>
            <a:endParaRPr lang="en-US" baseline="0" dirty="0" smtClean="0"/>
          </a:p>
        </p:txBody>
      </p:sp>
      <p:sp>
        <p:nvSpPr>
          <p:cNvPr id="4" name="Slide Number Placeholder 3"/>
          <p:cNvSpPr>
            <a:spLocks noGrp="1"/>
          </p:cNvSpPr>
          <p:nvPr>
            <p:ph type="sldNum" sz="quarter" idx="10"/>
          </p:nvPr>
        </p:nvSpPr>
        <p:spPr/>
        <p:txBody>
          <a:bodyPr/>
          <a:lstStyle/>
          <a:p>
            <a:fld id="{FC891A75-81E1-7E44-909A-EA7A3D3D11DD}" type="slidenum">
              <a:rPr lang="en-US" smtClean="0"/>
              <a:t>2</a:t>
            </a:fld>
            <a:endParaRPr lang="en-US"/>
          </a:p>
        </p:txBody>
      </p:sp>
    </p:spTree>
    <p:extLst>
      <p:ext uri="{BB962C8B-B14F-4D97-AF65-F5344CB8AC3E}">
        <p14:creationId xmlns:p14="http://schemas.microsoft.com/office/powerpoint/2010/main" val="2692444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behind Ubicarse is </a:t>
            </a:r>
            <a:r>
              <a:rPr lang="en-US" baseline="0" dirty="0" smtClean="0"/>
              <a:t>simple: Instead of trying to measure the trajectory of one antenna on your device, we use relative trajectories between two antennas… </a:t>
            </a:r>
            <a:endParaRPr lang="en-US" dirty="0" smtClean="0"/>
          </a:p>
          <a:p>
            <a:r>
              <a:rPr lang="en-US" dirty="0" smtClean="0"/>
              <a:t>Let me explain what I mean by this.. And I’ll be</a:t>
            </a:r>
            <a:r>
              <a:rPr lang="en-US" baseline="0" dirty="0" smtClean="0"/>
              <a:t> dealing in 2 dimensions, for simplicity, though our solution easily extends to 3-D.. </a:t>
            </a:r>
            <a:endParaRPr lang="en-US" dirty="0" smtClean="0"/>
          </a:p>
          <a:p>
            <a:endParaRPr lang="en-US" dirty="0" smtClean="0"/>
          </a:p>
          <a:p>
            <a:r>
              <a:rPr lang="en-US" dirty="0" smtClean="0"/>
              <a:t>Our idea leverages the MIMO capability of today’s mobile</a:t>
            </a:r>
            <a:r>
              <a:rPr lang="en-US" baseline="0" dirty="0" smtClean="0"/>
              <a:t> devices… That is, most recent mobile devices contain at least two antennas shown as colored circles here…</a:t>
            </a:r>
          </a:p>
          <a:p>
            <a:endParaRPr lang="en-US" baseline="0" dirty="0" smtClean="0"/>
          </a:p>
          <a:p>
            <a:r>
              <a:rPr lang="en-US" baseline="0" dirty="0" smtClean="0"/>
              <a:t>Of course, as the user twists the device, this still means that instead of one… we now get two paths, one for each antenna.</a:t>
            </a:r>
          </a:p>
          <a:p>
            <a:r>
              <a:rPr lang="en-US" baseline="0" dirty="0" smtClean="0"/>
              <a:t> </a:t>
            </a:r>
            <a:r>
              <a:rPr lang="en-US" dirty="0" smtClean="0"/>
              <a:t>Notice that both these paths look messy… so looking at two</a:t>
            </a:r>
            <a:r>
              <a:rPr lang="en-US" baseline="0" dirty="0" smtClean="0"/>
              <a:t> antennas hasn’t really helped us.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20</a:t>
            </a:fld>
            <a:endParaRPr lang="en-US"/>
          </a:p>
        </p:txBody>
      </p:sp>
    </p:spTree>
    <p:extLst>
      <p:ext uri="{BB962C8B-B14F-4D97-AF65-F5344CB8AC3E}">
        <p14:creationId xmlns:p14="http://schemas.microsoft.com/office/powerpoint/2010/main" val="2356907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behind Ubicarse is </a:t>
            </a:r>
            <a:r>
              <a:rPr lang="en-US" baseline="0" dirty="0" smtClean="0"/>
              <a:t>simple: Instead of trying to measure the trajectory of one antenna on your device, we use relative trajectories between two antennas… </a:t>
            </a:r>
            <a:endParaRPr lang="en-US" dirty="0" smtClean="0"/>
          </a:p>
          <a:p>
            <a:r>
              <a:rPr lang="en-US" dirty="0" smtClean="0"/>
              <a:t>Let me explain what I mean by this.. And I’ll be</a:t>
            </a:r>
            <a:r>
              <a:rPr lang="en-US" baseline="0" dirty="0" smtClean="0"/>
              <a:t> dealing in 2 dimensions, for simplicity, though our solution easily extends to 3-D.. </a:t>
            </a:r>
            <a:endParaRPr lang="en-US" dirty="0" smtClean="0"/>
          </a:p>
          <a:p>
            <a:endParaRPr lang="en-US" dirty="0" smtClean="0"/>
          </a:p>
          <a:p>
            <a:r>
              <a:rPr lang="en-US" dirty="0" smtClean="0"/>
              <a:t>Our idea leverages the MIMO capability of today’s mobile</a:t>
            </a:r>
            <a:r>
              <a:rPr lang="en-US" baseline="0" dirty="0" smtClean="0"/>
              <a:t> devices… That is, most recent mobile devices contain at least two antennas shown as colored circles here…</a:t>
            </a:r>
          </a:p>
          <a:p>
            <a:endParaRPr lang="en-US" baseline="0" dirty="0" smtClean="0"/>
          </a:p>
          <a:p>
            <a:r>
              <a:rPr lang="en-US" baseline="0" dirty="0" smtClean="0"/>
              <a:t>Of course, as the user twists the device, this still means that instead of one… we now get two paths, one for each antenna.</a:t>
            </a:r>
          </a:p>
          <a:p>
            <a:r>
              <a:rPr lang="en-US" baseline="0" dirty="0" smtClean="0"/>
              <a:t> </a:t>
            </a:r>
            <a:r>
              <a:rPr lang="en-US" dirty="0" smtClean="0"/>
              <a:t>Notice that both these paths look messy… so looking at two</a:t>
            </a:r>
            <a:r>
              <a:rPr lang="en-US" baseline="0" dirty="0" smtClean="0"/>
              <a:t> antennas hasn’t really helped us.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21</a:t>
            </a:fld>
            <a:endParaRPr lang="en-US"/>
          </a:p>
        </p:txBody>
      </p:sp>
    </p:spTree>
    <p:extLst>
      <p:ext uri="{BB962C8B-B14F-4D97-AF65-F5344CB8AC3E}">
        <p14:creationId xmlns:p14="http://schemas.microsoft.com/office/powerpoint/2010/main" val="2356907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behind Ubicarse is </a:t>
            </a:r>
            <a:r>
              <a:rPr lang="en-US" baseline="0" dirty="0" smtClean="0"/>
              <a:t>simple: Instead of trying to measure the trajectory of one antenna on your device, we use relative trajectories between two antennas… </a:t>
            </a:r>
            <a:endParaRPr lang="en-US" dirty="0" smtClean="0"/>
          </a:p>
          <a:p>
            <a:r>
              <a:rPr lang="en-US" dirty="0" smtClean="0"/>
              <a:t>Let me explain what I mean by this.. And I’ll be</a:t>
            </a:r>
            <a:r>
              <a:rPr lang="en-US" baseline="0" dirty="0" smtClean="0"/>
              <a:t> dealing in 2 dimensions, for simplicity, though our solution easily extends to 3-D.. </a:t>
            </a:r>
            <a:endParaRPr lang="en-US" dirty="0" smtClean="0"/>
          </a:p>
          <a:p>
            <a:endParaRPr lang="en-US" dirty="0" smtClean="0"/>
          </a:p>
          <a:p>
            <a:r>
              <a:rPr lang="en-US" dirty="0" smtClean="0"/>
              <a:t>Our idea leverages the MIMO capability of today’s mobile</a:t>
            </a:r>
            <a:r>
              <a:rPr lang="en-US" baseline="0" dirty="0" smtClean="0"/>
              <a:t> devices… That is, most recent mobile devices contain at least two antennas shown as colored circles here…</a:t>
            </a:r>
          </a:p>
          <a:p>
            <a:endParaRPr lang="en-US" baseline="0" dirty="0" smtClean="0"/>
          </a:p>
          <a:p>
            <a:r>
              <a:rPr lang="en-US" baseline="0" dirty="0" smtClean="0"/>
              <a:t>Of course, as the user twists the device, this still means that instead of one… we now get two paths, one for each antenna.</a:t>
            </a:r>
          </a:p>
          <a:p>
            <a:r>
              <a:rPr lang="en-US" baseline="0" dirty="0" smtClean="0"/>
              <a:t> </a:t>
            </a:r>
            <a:r>
              <a:rPr lang="en-US" dirty="0" smtClean="0"/>
              <a:t>Notice that both these paths look messy… so looking at two</a:t>
            </a:r>
            <a:r>
              <a:rPr lang="en-US" baseline="0" dirty="0" smtClean="0"/>
              <a:t> antennas hasn’t really helped us.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22</a:t>
            </a:fld>
            <a:endParaRPr lang="en-US"/>
          </a:p>
        </p:txBody>
      </p:sp>
    </p:spTree>
    <p:extLst>
      <p:ext uri="{BB962C8B-B14F-4D97-AF65-F5344CB8AC3E}">
        <p14:creationId xmlns:p14="http://schemas.microsoft.com/office/powerpoint/2010/main" val="2356907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so far, we’ve been</a:t>
            </a:r>
            <a:r>
              <a:rPr lang="en-US" baseline="0" dirty="0" smtClean="0"/>
              <a:t> seeing these paths from the outside… that is the global frame of reference of the world. </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23</a:t>
            </a:fld>
            <a:endParaRPr lang="en-US"/>
          </a:p>
        </p:txBody>
      </p:sp>
    </p:spTree>
    <p:extLst>
      <p:ext uri="{BB962C8B-B14F-4D97-AF65-F5344CB8AC3E}">
        <p14:creationId xmlns:p14="http://schemas.microsoft.com/office/powerpoint/2010/main" val="2356907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why</a:t>
            </a:r>
            <a:r>
              <a:rPr lang="en-US" baseline="0" dirty="0" smtClean="0"/>
              <a:t> don’t we now shift our frame of reference to that of the first red colored antenna. Meaning that we’re looking at the world as if we’re sitting on top of antenna-1.</a:t>
            </a:r>
          </a:p>
          <a:p>
            <a:endParaRPr lang="en-US" baseline="0" dirty="0" smtClean="0"/>
          </a:p>
          <a:p>
            <a:r>
              <a:rPr lang="en-US" baseline="0" dirty="0" smtClean="0"/>
              <a:t>So in this frame of reference, as the device moves… antenna-1 is always going to remain at the origin. </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24</a:t>
            </a:fld>
            <a:endParaRPr lang="en-US"/>
          </a:p>
        </p:txBody>
      </p:sp>
    </p:spTree>
    <p:extLst>
      <p:ext uri="{BB962C8B-B14F-4D97-AF65-F5344CB8AC3E}">
        <p14:creationId xmlns:p14="http://schemas.microsoft.com/office/powerpoint/2010/main" val="2356907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of course… let’s now</a:t>
            </a:r>
            <a:r>
              <a:rPr lang="en-US" baseline="0" dirty="0" smtClean="0"/>
              <a:t> look at the blue antenna-2. Notice that since both antenna-1 and antenna-2 are attached to the same device… they are always going to be separated by a constant distance d. </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25</a:t>
            </a:fld>
            <a:endParaRPr lang="en-US"/>
          </a:p>
        </p:txBody>
      </p:sp>
    </p:spTree>
    <p:extLst>
      <p:ext uri="{BB962C8B-B14F-4D97-AF65-F5344CB8AC3E}">
        <p14:creationId xmlns:p14="http://schemas.microsoft.com/office/powerpoint/2010/main" val="1659579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why even when though</a:t>
            </a:r>
            <a:r>
              <a:rPr lang="en-US" baseline="0" dirty="0" smtClean="0"/>
              <a:t> the trajectories of the two antennas in the global frame looked </a:t>
            </a:r>
            <a:r>
              <a:rPr lang="en-US" baseline="0" dirty="0" err="1" smtClean="0"/>
              <a:t>slighty</a:t>
            </a:r>
            <a:r>
              <a:rPr lang="en-US" baseline="0" dirty="0" smtClean="0"/>
              <a:t> different…</a:t>
            </a:r>
          </a:p>
          <a:p>
            <a:endParaRPr lang="en-US" baseline="0" dirty="0" smtClean="0"/>
          </a:p>
          <a:p>
            <a:r>
              <a:rPr lang="en-US" baseline="0" dirty="0" smtClean="0"/>
              <a:t>At any point in time, the distance between the two antennas always remained the same value </a:t>
            </a:r>
            <a:r>
              <a:rPr lang="en-US" baseline="0" dirty="0" smtClean="0"/>
              <a:t>r. </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26</a:t>
            </a:fld>
            <a:endParaRPr lang="en-US"/>
          </a:p>
        </p:txBody>
      </p:sp>
    </p:spTree>
    <p:extLst>
      <p:ext uri="{BB962C8B-B14F-4D97-AF65-F5344CB8AC3E}">
        <p14:creationId xmlns:p14="http://schemas.microsoft.com/office/powerpoint/2010/main" val="4241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this means that in antenna-1’s frame, antenna-2 will always move only in a circle whose radius is d.</a:t>
            </a:r>
          </a:p>
          <a:p>
            <a:endParaRPr lang="en-US" baseline="0" dirty="0" smtClean="0"/>
          </a:p>
          <a:p>
            <a:r>
              <a:rPr lang="en-US" baseline="0" dirty="0" smtClean="0"/>
              <a:t>This is great because we now transformed this irregular trajectory into the familiar perfect circular trajectory…</a:t>
            </a:r>
          </a:p>
          <a:p>
            <a:endParaRPr lang="en-US" baseline="0" dirty="0" smtClean="0"/>
          </a:p>
          <a:p>
            <a:r>
              <a:rPr lang="en-US" baseline="0" dirty="0" smtClean="0"/>
              <a:t>In other words, we now know the shape of the relative trajectories between the two antennas perfectly… its just a circle of radius r.</a:t>
            </a:r>
          </a:p>
          <a:p>
            <a:endParaRPr lang="en-US" baseline="0" dirty="0" smtClean="0"/>
          </a:p>
          <a:p>
            <a:r>
              <a:rPr lang="en-US" baseline="0" dirty="0" smtClean="0"/>
              <a:t>But remember that SAR snapshots the wireless signals at multiple points in this trajectory.</a:t>
            </a:r>
          </a:p>
          <a:p>
            <a:endParaRPr lang="en-US" baseline="0" dirty="0" smtClean="0"/>
          </a:p>
          <a:p>
            <a:r>
              <a:rPr lang="en-US" baseline="0" dirty="0" smtClean="0"/>
              <a:t>As a result, SAR needs to know not just the shape of the trajectory but also where antenna-2 is on that trajectory at any point In time.</a:t>
            </a:r>
          </a:p>
          <a:p>
            <a:endParaRPr lang="en-US" baseline="0" dirty="0" smtClean="0"/>
          </a:p>
          <a:p>
            <a:r>
              <a:rPr lang="en-US" baseline="0" dirty="0" smtClean="0"/>
              <a:t>In other words, we need the orientation of the device theta(t) at each snapshot. </a:t>
            </a:r>
          </a:p>
        </p:txBody>
      </p:sp>
      <p:sp>
        <p:nvSpPr>
          <p:cNvPr id="4" name="Slide Number Placeholder 3"/>
          <p:cNvSpPr>
            <a:spLocks noGrp="1"/>
          </p:cNvSpPr>
          <p:nvPr>
            <p:ph type="sldNum" sz="quarter" idx="10"/>
          </p:nvPr>
        </p:nvSpPr>
        <p:spPr/>
        <p:txBody>
          <a:bodyPr/>
          <a:lstStyle/>
          <a:p>
            <a:fld id="{FC891A75-81E1-7E44-909A-EA7A3D3D11DD}" type="slidenum">
              <a:rPr lang="en-US" smtClean="0"/>
              <a:t>27</a:t>
            </a:fld>
            <a:endParaRPr lang="en-US"/>
          </a:p>
        </p:txBody>
      </p:sp>
    </p:spTree>
    <p:extLst>
      <p:ext uri="{BB962C8B-B14F-4D97-AF65-F5344CB8AC3E}">
        <p14:creationId xmlns:p14="http://schemas.microsoft.com/office/powerpoint/2010/main" val="2244960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Notice here that this orientation theta(t) of your device depends closely on where it thinks its x-axis is. </a:t>
            </a:r>
          </a:p>
          <a:p>
            <a:endParaRPr lang="en-US" baseline="0" dirty="0" smtClean="0"/>
          </a:p>
        </p:txBody>
      </p:sp>
      <p:sp>
        <p:nvSpPr>
          <p:cNvPr id="4" name="Slide Number Placeholder 3"/>
          <p:cNvSpPr>
            <a:spLocks noGrp="1"/>
          </p:cNvSpPr>
          <p:nvPr>
            <p:ph type="sldNum" sz="quarter" idx="10"/>
          </p:nvPr>
        </p:nvSpPr>
        <p:spPr/>
        <p:txBody>
          <a:bodyPr/>
          <a:lstStyle/>
          <a:p>
            <a:fld id="{FC891A75-81E1-7E44-909A-EA7A3D3D11DD}" type="slidenum">
              <a:rPr lang="en-US" smtClean="0"/>
              <a:t>28</a:t>
            </a:fld>
            <a:endParaRPr lang="en-US"/>
          </a:p>
        </p:txBody>
      </p:sp>
    </p:spTree>
    <p:extLst>
      <p:ext uri="{BB962C8B-B14F-4D97-AF65-F5344CB8AC3E}">
        <p14:creationId xmlns:p14="http://schemas.microsoft.com/office/powerpoint/2010/main" val="621248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if your x-axis is off by a few degrees, so is your orientation. </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29</a:t>
            </a:fld>
            <a:endParaRPr lang="en-US"/>
          </a:p>
        </p:txBody>
      </p:sp>
    </p:spTree>
    <p:extLst>
      <p:ext uri="{BB962C8B-B14F-4D97-AF65-F5344CB8AC3E}">
        <p14:creationId xmlns:p14="http://schemas.microsoft.com/office/powerpoint/2010/main" val="621248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 this</a:t>
            </a:r>
            <a:r>
              <a:rPr lang="en-US" baseline="0" dirty="0" smtClean="0"/>
              <a:t> is not a new dream..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Researchers</a:t>
            </a:r>
            <a:r>
              <a:rPr lang="en-US" baseline="0" dirty="0" smtClean="0"/>
              <a:t> and </a:t>
            </a:r>
            <a:r>
              <a:rPr lang="en-US" baseline="0" dirty="0" smtClean="0"/>
              <a:t>businesses have been working for </a:t>
            </a:r>
            <a:r>
              <a:rPr lang="en-US" baseline="0" dirty="0" smtClean="0"/>
              <a:t>over a decade to </a:t>
            </a:r>
            <a:r>
              <a:rPr lang="en-US" baseline="0" dirty="0" smtClean="0"/>
              <a:t>achieve the </a:t>
            </a:r>
            <a:r>
              <a:rPr lang="en-US" baseline="0" dirty="0" smtClean="0"/>
              <a:t>vision of ubiquitous indoor positioning. So much so that we have two sessions in </a:t>
            </a:r>
            <a:r>
              <a:rPr lang="en-US" baseline="0" dirty="0" err="1" smtClean="0"/>
              <a:t>Mobicom</a:t>
            </a:r>
            <a:r>
              <a:rPr lang="en-US" baseline="0" dirty="0" smtClean="0"/>
              <a:t> about it. </a:t>
            </a:r>
            <a:endParaRPr lang="en-US" dirty="0" smtClean="0"/>
          </a:p>
          <a:p>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3</a:t>
            </a:fld>
            <a:endParaRPr lang="en-US"/>
          </a:p>
        </p:txBody>
      </p:sp>
    </p:spTree>
    <p:extLst>
      <p:ext uri="{BB962C8B-B14F-4D97-AF65-F5344CB8AC3E}">
        <p14:creationId xmlns:p14="http://schemas.microsoft.com/office/powerpoint/2010/main" val="4272736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Of</a:t>
            </a:r>
            <a:r>
              <a:rPr lang="en-US" baseline="0" dirty="0" smtClean="0"/>
              <a:t> course the most straightforward way to measure orientation is to read it off of the device’s gyroscope.</a:t>
            </a:r>
          </a:p>
          <a:p>
            <a:endParaRPr lang="en-US" baseline="0" dirty="0" smtClean="0"/>
          </a:p>
          <a:p>
            <a:r>
              <a:rPr lang="en-US" baseline="0" dirty="0" smtClean="0"/>
              <a:t>But while gyroscopes are more reliable than accelerometers. They suffer from a form of error called orientation drift.</a:t>
            </a:r>
          </a:p>
          <a:p>
            <a:endParaRPr lang="en-US" baseline="0" dirty="0" smtClean="0"/>
          </a:p>
          <a:p>
            <a:r>
              <a:rPr lang="en-US" baseline="0" dirty="0" smtClean="0"/>
              <a:t>Let me tell you what this means.. </a:t>
            </a:r>
          </a:p>
          <a:p>
            <a:r>
              <a:rPr lang="en-US" baseline="0" dirty="0" smtClean="0"/>
              <a:t>Let’s say we have a device that is completely static, with its x-axis pointing towards 0 degrees at time t = 0. Since the device is static, its x-axis should always point to zero.  </a:t>
            </a:r>
          </a:p>
          <a:p>
            <a:endParaRPr lang="en-US" baseline="0" dirty="0" smtClean="0"/>
          </a:p>
          <a:p>
            <a:r>
              <a:rPr lang="en-US" baseline="0" dirty="0" smtClean="0"/>
              <a:t>But in practice, this is not what happens, after a time t = 1 second.. Its perceived x-axis drifts.. And it drifts by a value of 2 degrees.. </a:t>
            </a:r>
          </a:p>
          <a:p>
            <a:endParaRPr lang="en-US" baseline="0" dirty="0" smtClean="0"/>
          </a:p>
          <a:p>
            <a:r>
              <a:rPr lang="en-US" baseline="0" dirty="0" smtClean="0"/>
              <a:t>And after 2 seconds.. It now thinks its x-axis is at 4 degrees.</a:t>
            </a:r>
          </a:p>
          <a:p>
            <a:endParaRPr lang="en-US" baseline="0" dirty="0" smtClean="0"/>
          </a:p>
          <a:p>
            <a:r>
              <a:rPr lang="en-US" baseline="0" dirty="0" smtClean="0"/>
              <a:t>In other words, the device’s x-axis drifts by 2 degrees/second…</a:t>
            </a:r>
          </a:p>
          <a:p>
            <a:endParaRPr lang="en-US" baseline="0" dirty="0" smtClean="0"/>
          </a:p>
          <a:p>
            <a:r>
              <a:rPr lang="en-US" baseline="0" dirty="0" smtClean="0"/>
              <a:t>You might wonder hey.. What happens at t = 20s, and t = 200s, is the drift going to always be 2 degree/s..</a:t>
            </a:r>
          </a:p>
          <a:p>
            <a:endParaRPr lang="en-US" baseline="0" dirty="0" smtClean="0"/>
          </a:p>
          <a:p>
            <a:r>
              <a:rPr lang="en-US" baseline="0" dirty="0" smtClean="0"/>
              <a:t>Unfortunately, this is not the case. The drift can change fairly quickly over tens of seconds. So we need to estimate the drift in real-time. </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30</a:t>
            </a:fld>
            <a:endParaRPr lang="en-US"/>
          </a:p>
        </p:txBody>
      </p:sp>
    </p:spTree>
    <p:extLst>
      <p:ext uri="{BB962C8B-B14F-4D97-AF65-F5344CB8AC3E}">
        <p14:creationId xmlns:p14="http://schemas.microsoft.com/office/powerpoint/2010/main" val="621248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t>
            </a:r>
            <a:r>
              <a:rPr lang="en-US" dirty="0" smtClean="0"/>
              <a:t>let me explain we</a:t>
            </a:r>
            <a:r>
              <a:rPr lang="en-US" baseline="0" dirty="0" smtClean="0"/>
              <a:t> how Ubicarse does this at a very high level… essentially it uses the fact </a:t>
            </a:r>
            <a:r>
              <a:rPr lang="en-US" baseline="0" dirty="0" smtClean="0"/>
              <a:t>the access point remains at </a:t>
            </a:r>
            <a:r>
              <a:rPr lang="en-US" baseline="0" dirty="0" smtClean="0"/>
              <a:t>a fixed location.. on some wall.</a:t>
            </a:r>
            <a:endParaRPr lang="en-US" baseline="0" dirty="0" smtClean="0"/>
          </a:p>
          <a:p>
            <a:endParaRPr lang="en-US" baseline="0" dirty="0" smtClean="0"/>
          </a:p>
          <a:p>
            <a:r>
              <a:rPr lang="en-US" baseline="0" dirty="0" smtClean="0"/>
              <a:t>Which means we can use the direction alpha to the AP as a reference that is constant over time. And remember that SAR can help us estimate this direction…</a:t>
            </a:r>
          </a:p>
          <a:p>
            <a:endParaRPr lang="en-US" baseline="0" dirty="0" smtClean="0"/>
          </a:p>
          <a:p>
            <a:r>
              <a:rPr lang="en-US" baseline="0" dirty="0" smtClean="0"/>
              <a:t>So here’s what we do… let’s say perform SAR from t = 0 to t = 1… During this time.. The x-axis is going to drift.. And would drift by 1 degree on average.</a:t>
            </a:r>
          </a:p>
          <a:p>
            <a:endParaRPr lang="en-US" baseline="0" dirty="0" smtClean="0"/>
          </a:p>
          <a:p>
            <a:r>
              <a:rPr lang="en-US" baseline="0" dirty="0" smtClean="0"/>
              <a:t>So if we perform SAR.. we’ll get an incorrect value of the AP’s direction that’s about alpha + 1 degree…</a:t>
            </a:r>
          </a:p>
          <a:p>
            <a:endParaRPr lang="en-US" baseline="0" dirty="0" smtClean="0"/>
          </a:p>
          <a:p>
            <a:r>
              <a:rPr lang="en-US" baseline="0" dirty="0" smtClean="0"/>
              <a:t>And similarly, if we perform SAR from t = 1 to 2… the x-axis would have now drifted to about 3 degrees on average.</a:t>
            </a:r>
          </a:p>
          <a:p>
            <a:endParaRPr lang="en-US" baseline="0" dirty="0" smtClean="0"/>
          </a:p>
          <a:p>
            <a:r>
              <a:rPr lang="en-US" baseline="0" dirty="0" smtClean="0"/>
              <a:t>So SAR now tells us that the AP is at alpha + 3 degrees, which is also incorrect.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C891A75-81E1-7E44-909A-EA7A3D3D11DD}" type="slidenum">
              <a:rPr lang="en-US" smtClean="0"/>
              <a:t>31</a:t>
            </a:fld>
            <a:endParaRPr lang="en-US"/>
          </a:p>
        </p:txBody>
      </p:sp>
    </p:spTree>
    <p:extLst>
      <p:ext uri="{BB962C8B-B14F-4D97-AF65-F5344CB8AC3E}">
        <p14:creationId xmlns:p14="http://schemas.microsoft.com/office/powerpoint/2010/main" val="2956861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notice that by subtracting these two incorrect</a:t>
            </a:r>
            <a:r>
              <a:rPr lang="en-US" baseline="0" dirty="0" smtClean="0"/>
              <a:t> AP directions</a:t>
            </a:r>
            <a:r>
              <a:rPr lang="en-US" dirty="0" smtClean="0"/>
              <a:t>.. We can</a:t>
            </a:r>
            <a:r>
              <a:rPr lang="en-US" baseline="0" dirty="0" smtClean="0"/>
              <a:t> obtain</a:t>
            </a:r>
            <a:r>
              <a:rPr lang="en-US" dirty="0" smtClean="0"/>
              <a:t> the precise drift</a:t>
            </a:r>
            <a:r>
              <a:rPr lang="en-US" baseline="0" dirty="0" smtClean="0"/>
              <a:t> in orientation.. 2 degrees.</a:t>
            </a:r>
          </a:p>
          <a:p>
            <a:endParaRPr lang="en-US" baseline="0" dirty="0" smtClean="0"/>
          </a:p>
          <a:p>
            <a:r>
              <a:rPr lang="en-US" baseline="0" dirty="0" smtClean="0"/>
              <a:t>We can then compensate for this drift to obtain the correct orientations.. And later on, we can now feed the corrected orientation into SAR </a:t>
            </a:r>
            <a:r>
              <a:rPr lang="en-US" baseline="0" smtClean="0"/>
              <a:t>once again to </a:t>
            </a:r>
            <a:r>
              <a:rPr lang="en-US" baseline="0" dirty="0" smtClean="0"/>
              <a:t>get the correct value of alpha. </a:t>
            </a:r>
          </a:p>
          <a:p>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32</a:t>
            </a:fld>
            <a:endParaRPr lang="en-US"/>
          </a:p>
        </p:txBody>
      </p:sp>
    </p:spTree>
    <p:extLst>
      <p:ext uri="{BB962C8B-B14F-4D97-AF65-F5344CB8AC3E}">
        <p14:creationId xmlns:p14="http://schemas.microsoft.com/office/powerpoint/2010/main" val="745064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putting it all together…</a:t>
            </a:r>
            <a:r>
              <a:rPr lang="en-US" baseline="0" dirty="0" smtClean="0"/>
              <a:t> we now fully understand the relative trajectory of our antenna-2 relative to antenna-1.</a:t>
            </a:r>
          </a:p>
          <a:p>
            <a:endParaRPr lang="en-US" baseline="0" dirty="0" smtClean="0"/>
          </a:p>
          <a:p>
            <a:r>
              <a:rPr lang="en-US" baseline="0" dirty="0" smtClean="0"/>
              <a:t>Not only do we know that it</a:t>
            </a:r>
            <a:r>
              <a:rPr lang="fr-FR" baseline="0" dirty="0" smtClean="0"/>
              <a:t>’</a:t>
            </a:r>
            <a:r>
              <a:rPr lang="en-US" baseline="0" dirty="0" smtClean="0"/>
              <a:t>s a circle of radius r,</a:t>
            </a:r>
          </a:p>
          <a:p>
            <a:endParaRPr lang="en-US" baseline="0" dirty="0" smtClean="0"/>
          </a:p>
          <a:p>
            <a:r>
              <a:rPr lang="en-US" baseline="0" dirty="0" smtClean="0"/>
              <a:t>But we can track the exact relative position of antenna-2 using the orientation theta(t) at any time…</a:t>
            </a:r>
          </a:p>
          <a:p>
            <a:endParaRPr lang="en-US" baseline="0" dirty="0" smtClean="0"/>
          </a:p>
          <a:p>
            <a:r>
              <a:rPr lang="en-US" baseline="0" dirty="0" smtClean="0"/>
              <a:t>So all that’s left is to prove that SAR indeed works with these relative trajectories. </a:t>
            </a:r>
            <a:endParaRPr lang="en-US" dirty="0" smtClean="0"/>
          </a:p>
        </p:txBody>
      </p:sp>
      <p:sp>
        <p:nvSpPr>
          <p:cNvPr id="4" name="Slide Number Placeholder 3"/>
          <p:cNvSpPr>
            <a:spLocks noGrp="1"/>
          </p:cNvSpPr>
          <p:nvPr>
            <p:ph type="sldNum" sz="quarter" idx="10"/>
          </p:nvPr>
        </p:nvSpPr>
        <p:spPr/>
        <p:txBody>
          <a:bodyPr/>
          <a:lstStyle/>
          <a:p>
            <a:fld id="{FC891A75-81E1-7E44-909A-EA7A3D3D11DD}" type="slidenum">
              <a:rPr lang="en-US" smtClean="0"/>
              <a:t>33</a:t>
            </a:fld>
            <a:endParaRPr lang="en-US"/>
          </a:p>
        </p:txBody>
      </p:sp>
    </p:spTree>
    <p:extLst>
      <p:ext uri="{BB962C8B-B14F-4D97-AF65-F5344CB8AC3E}">
        <p14:creationId xmlns:p14="http://schemas.microsoft.com/office/powerpoint/2010/main" val="3404264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Indeed our paper proves the following lemma which I’ve restated here informally… Applying SAR using the relative trajectories of the two antennas on your device is essentially equivalent to SAR emulating an actual circular antenna array. </a:t>
            </a:r>
          </a:p>
          <a:p>
            <a:endParaRPr lang="en-US" baseline="0" dirty="0" smtClean="0"/>
          </a:p>
          <a:p>
            <a:r>
              <a:rPr lang="en-US" baseline="0" dirty="0" smtClean="0"/>
              <a:t>We have a formal proof by reduction for this in the paper. Of course I wont go into the details in this talk, but at a very high level, the proof works as follows.</a:t>
            </a:r>
          </a:p>
          <a:p>
            <a:endParaRPr lang="en-US" baseline="0" dirty="0" smtClean="0"/>
          </a:p>
          <a:p>
            <a:r>
              <a:rPr lang="en-US" baseline="0" dirty="0" smtClean="0"/>
              <a:t>Specifically, we show that just as we can reduce relative trajectories between 2 antennas into a perfect circular trajectory.</a:t>
            </a:r>
          </a:p>
          <a:p>
            <a:endParaRPr lang="en-US" baseline="0" dirty="0" smtClean="0"/>
          </a:p>
          <a:p>
            <a:r>
              <a:rPr lang="en-US" baseline="0" dirty="0" smtClean="0"/>
              <a:t>We can derive relative signal snapshots between 2 antennas which reduce to the signals you would obtain from that perfect circle.</a:t>
            </a:r>
          </a:p>
          <a:p>
            <a:endParaRPr lang="en-US" baseline="0" dirty="0" smtClean="0"/>
          </a:p>
          <a:p>
            <a:r>
              <a:rPr lang="en-US" baseline="0" dirty="0" smtClean="0"/>
              <a:t>As a result, we can mathematically show that complex relative SAR on two MIMO antennas, reduces to a simple circular SAR like formulation. </a:t>
            </a:r>
          </a:p>
          <a:p>
            <a:endParaRPr lang="en-US" baseline="0" dirty="0" smtClean="0"/>
          </a:p>
          <a:p>
            <a:r>
              <a:rPr lang="en-US" baseline="0" dirty="0" smtClean="0"/>
              <a:t>And even better, we prove that this reduction continues to hold in more general settings, including non-line-of-sight and 3-D.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34</a:t>
            </a:fld>
            <a:endParaRPr lang="en-US"/>
          </a:p>
        </p:txBody>
      </p:sp>
    </p:spTree>
    <p:extLst>
      <p:ext uri="{BB962C8B-B14F-4D97-AF65-F5344CB8AC3E}">
        <p14:creationId xmlns:p14="http://schemas.microsoft.com/office/powerpoint/2010/main" val="2202452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that I’ve explained how Ubicarse works, let me show you how it performs in practice. </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35</a:t>
            </a:fld>
            <a:endParaRPr lang="en-US"/>
          </a:p>
        </p:txBody>
      </p:sp>
    </p:spTree>
    <p:extLst>
      <p:ext uri="{BB962C8B-B14F-4D97-AF65-F5344CB8AC3E}">
        <p14:creationId xmlns:p14="http://schemas.microsoft.com/office/powerpoint/2010/main" val="846082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implemented Ubicarse on a Linux</a:t>
            </a:r>
            <a:r>
              <a:rPr lang="en-US" baseline="0" dirty="0" smtClean="0"/>
              <a:t> based </a:t>
            </a:r>
            <a:r>
              <a:rPr lang="en-US" dirty="0" smtClean="0"/>
              <a:t>HP split x2 tablet equipped with an intel 5300</a:t>
            </a:r>
            <a:r>
              <a:rPr lang="en-US" baseline="0" dirty="0" smtClean="0"/>
              <a:t> </a:t>
            </a:r>
            <a:r>
              <a:rPr lang="en-US" baseline="0" dirty="0" err="1" smtClean="0"/>
              <a:t>wifi</a:t>
            </a:r>
            <a:r>
              <a:rPr lang="en-US" baseline="0" dirty="0" smtClean="0"/>
              <a:t> card and a </a:t>
            </a:r>
            <a:r>
              <a:rPr lang="en-US" baseline="0" dirty="0" err="1" smtClean="0"/>
              <a:t>yei</a:t>
            </a:r>
            <a:r>
              <a:rPr lang="en-US" baseline="0" dirty="0" smtClean="0"/>
              <a:t> technology motion sensor.</a:t>
            </a:r>
          </a:p>
          <a:p>
            <a:endParaRPr lang="en-US" baseline="0" dirty="0" smtClean="0"/>
          </a:p>
          <a:p>
            <a:r>
              <a:rPr lang="en-US" baseline="0" dirty="0" smtClean="0"/>
              <a:t>And we used the visual </a:t>
            </a:r>
            <a:r>
              <a:rPr lang="en-US" baseline="0" dirty="0" err="1" smtClean="0"/>
              <a:t>sfm</a:t>
            </a:r>
            <a:r>
              <a:rPr lang="en-US" baseline="0" dirty="0" smtClean="0"/>
              <a:t> stereo-vision tool kit to perform geo-tagging. </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36</a:t>
            </a:fld>
            <a:endParaRPr lang="en-US"/>
          </a:p>
        </p:txBody>
      </p:sp>
    </p:spTree>
    <p:extLst>
      <p:ext uri="{BB962C8B-B14F-4D97-AF65-F5344CB8AC3E}">
        <p14:creationId xmlns:p14="http://schemas.microsoft.com/office/powerpoint/2010/main" val="1377612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conducted</a:t>
            </a:r>
            <a:r>
              <a:rPr lang="en-US" baseline="0" dirty="0" smtClean="0"/>
              <a:t> our evaluation in a large MIT library with five surrounding access points. </a:t>
            </a:r>
          </a:p>
          <a:p>
            <a:endParaRPr lang="en-US" baseline="0" dirty="0" smtClean="0"/>
          </a:p>
          <a:p>
            <a:r>
              <a:rPr lang="en-US" baseline="0" dirty="0" smtClean="0"/>
              <a:t>We compare Ubicarse with a baseline that uses the two antennas on the tablet as a 2-antenna array, which like Ubicarse, does not require special infrastructure or signal maps. </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37</a:t>
            </a:fld>
            <a:endParaRPr lang="en-US"/>
          </a:p>
        </p:txBody>
      </p:sp>
    </p:spTree>
    <p:extLst>
      <p:ext uri="{BB962C8B-B14F-4D97-AF65-F5344CB8AC3E}">
        <p14:creationId xmlns:p14="http://schemas.microsoft.com/office/powerpoint/2010/main" val="7042948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then ask our user to move</a:t>
            </a:r>
            <a:r>
              <a:rPr lang="en-US" baseline="0" dirty="0" smtClean="0"/>
              <a:t> the device along</a:t>
            </a:r>
            <a:r>
              <a:rPr lang="en-US" dirty="0" smtClean="0"/>
              <a:t> different</a:t>
            </a:r>
            <a:r>
              <a:rPr lang="en-US" baseline="0" dirty="0" smtClean="0"/>
              <a:t> </a:t>
            </a:r>
            <a:r>
              <a:rPr lang="en-US" dirty="0" smtClean="0"/>
              <a:t>types of trajectories,</a:t>
            </a:r>
            <a:r>
              <a:rPr lang="en-US" baseline="0" dirty="0" smtClean="0"/>
              <a:t> like  circular twists and a  simple two and fro twist… </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38</a:t>
            </a:fld>
            <a:endParaRPr lang="en-US"/>
          </a:p>
        </p:txBody>
      </p:sp>
    </p:spTree>
    <p:extLst>
      <p:ext uri="{BB962C8B-B14F-4D97-AF65-F5344CB8AC3E}">
        <p14:creationId xmlns:p14="http://schemas.microsoft.com/office/powerpoint/2010/main" val="1840542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measured the accuracy of both Ubicarse and</a:t>
            </a:r>
            <a:r>
              <a:rPr lang="en-US" baseline="0" dirty="0" smtClean="0"/>
              <a:t> baseline in each of x, y, and z dimension across experiments and plot the CDF. </a:t>
            </a:r>
          </a:p>
          <a:p>
            <a:endParaRPr lang="en-US" baseline="0" dirty="0" smtClean="0"/>
          </a:p>
          <a:p>
            <a:r>
              <a:rPr lang="en-US" baseline="0" dirty="0" smtClean="0"/>
              <a:t>We observe that Ubicarse has a median accuracy of 25 cm per dimension, while the baseline has an error of several meters. </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39</a:t>
            </a:fld>
            <a:endParaRPr lang="en-US"/>
          </a:p>
        </p:txBody>
      </p:sp>
    </p:spTree>
    <p:extLst>
      <p:ext uri="{BB962C8B-B14F-4D97-AF65-F5344CB8AC3E}">
        <p14:creationId xmlns:p14="http://schemas.microsoft.com/office/powerpoint/2010/main" val="4019596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what’s really the pain point? Why </a:t>
            </a:r>
            <a:r>
              <a:rPr lang="en-US" baseline="0" dirty="0" smtClean="0"/>
              <a:t>is it that after all these years, I, as </a:t>
            </a:r>
            <a:r>
              <a:rPr lang="en-US" baseline="0" dirty="0" smtClean="0"/>
              <a:t>a user not seeing hardly any building today, where I can localize myself indoors? </a:t>
            </a:r>
          </a:p>
          <a:p>
            <a:r>
              <a:rPr lang="en-US" baseline="0" dirty="0" smtClean="0"/>
              <a:t>It’s not that we don’t have high accuracy… state-of-the art papers have shown an accuracy of even tens of cm.</a:t>
            </a:r>
          </a:p>
          <a:p>
            <a:endParaRPr lang="en-US" baseline="0" dirty="0" smtClean="0"/>
          </a:p>
          <a:p>
            <a:r>
              <a:rPr lang="en-US" baseline="0" dirty="0" smtClean="0"/>
              <a:t>It’s just that these systems are just terribly terribly hard to deploy… Today, if say MIT wants to deploy accurate indoor localization, it’s stuck between a rock and a hard place. </a:t>
            </a:r>
          </a:p>
          <a:p>
            <a:r>
              <a:rPr lang="en-US" baseline="0" dirty="0" smtClean="0"/>
              <a:t>It either has to go around changing its entire infrastructure.. Like buying </a:t>
            </a:r>
            <a:r>
              <a:rPr lang="en-US" baseline="0" dirty="0" err="1" smtClean="0"/>
              <a:t>bluetooth</a:t>
            </a:r>
            <a:r>
              <a:rPr lang="en-US" baseline="0" dirty="0" smtClean="0"/>
              <a:t> beacons or large Wi-Fi antenna arrays.</a:t>
            </a:r>
          </a:p>
          <a:p>
            <a:endParaRPr lang="en-US" baseline="0" dirty="0" smtClean="0"/>
          </a:p>
          <a:p>
            <a:r>
              <a:rPr lang="en-US" baseline="0" dirty="0" smtClean="0"/>
              <a:t>Of course these systems have a high accuracy up to tens of centimeters. But this expensive proposition. Consider for example that MIT shells nearly 3 million dollars just to maintain its current wireless infrastructure, which don</a:t>
            </a:r>
            <a:r>
              <a:rPr lang="fr-FR" baseline="0" dirty="0" smtClean="0"/>
              <a:t>’</a:t>
            </a:r>
            <a:r>
              <a:rPr lang="en-US" baseline="0" dirty="0" smtClean="0"/>
              <a:t>t even localize in the first place. </a:t>
            </a:r>
          </a:p>
          <a:p>
            <a:endParaRPr lang="en-US" baseline="0" dirty="0" smtClean="0"/>
          </a:p>
          <a:p>
            <a:r>
              <a:rPr lang="en-US" baseline="0" dirty="0" smtClean="0"/>
              <a:t>The second alternative is just as bad.. You have to </a:t>
            </a:r>
            <a:r>
              <a:rPr lang="en-US" baseline="0" dirty="0" smtClean="0"/>
              <a:t>get either regular users or building managers to populate a database </a:t>
            </a:r>
            <a:r>
              <a:rPr lang="en-US" baseline="0" dirty="0" smtClean="0"/>
              <a:t>of signal maps measuring the wireless signal in multiple points in every room of every </a:t>
            </a:r>
            <a:r>
              <a:rPr lang="en-US" baseline="0" dirty="0" smtClean="0"/>
              <a:t>building… But </a:t>
            </a:r>
            <a:r>
              <a:rPr lang="en-US" baseline="0" dirty="0" smtClean="0"/>
              <a:t>of course this approach, can’t account for changes in the environment, like moving people or displaced furniture and this greatly impacts the problem. </a:t>
            </a:r>
          </a:p>
          <a:p>
            <a:endParaRPr lang="en-US" baseline="0" dirty="0" smtClean="0"/>
          </a:p>
          <a:p>
            <a:r>
              <a:rPr lang="en-US" baseline="0" dirty="0" smtClean="0"/>
              <a:t>But here’s the bigger problem… Even if some building owners are willing to make these deployment investments, we can’t convince every building out there to do the same.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is the dream of indoor localization wherever you go over? </a:t>
            </a:r>
          </a:p>
        </p:txBody>
      </p:sp>
      <p:sp>
        <p:nvSpPr>
          <p:cNvPr id="4" name="Slide Number Placeholder 3"/>
          <p:cNvSpPr>
            <a:spLocks noGrp="1"/>
          </p:cNvSpPr>
          <p:nvPr>
            <p:ph type="sldNum" sz="quarter" idx="10"/>
          </p:nvPr>
        </p:nvSpPr>
        <p:spPr/>
        <p:txBody>
          <a:bodyPr/>
          <a:lstStyle/>
          <a:p>
            <a:fld id="{99BC0562-4023-4C89-8C29-636E02AEC96C}" type="slidenum">
              <a:rPr lang="en-US" smtClean="0"/>
              <a:t>4</a:t>
            </a:fld>
            <a:endParaRPr lang="en-US"/>
          </a:p>
        </p:txBody>
      </p:sp>
    </p:spTree>
    <p:extLst>
      <p:ext uri="{BB962C8B-B14F-4D97-AF65-F5344CB8AC3E}">
        <p14:creationId xmlns:p14="http://schemas.microsoft.com/office/powerpoint/2010/main" val="10330673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let me show you how this accuracy enables a new application.</a:t>
            </a:r>
          </a:p>
          <a:p>
            <a:endParaRPr lang="en-US" baseline="0" dirty="0" smtClean="0"/>
          </a:p>
          <a:p>
            <a:r>
              <a:rPr lang="en-US" baseline="0" dirty="0" smtClean="0"/>
              <a:t>Transforming a cheap mobile camera into a geo-tagging depth camera. </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40</a:t>
            </a:fld>
            <a:endParaRPr lang="en-US"/>
          </a:p>
        </p:txBody>
      </p:sp>
    </p:spTree>
    <p:extLst>
      <p:ext uri="{BB962C8B-B14F-4D97-AF65-F5344CB8AC3E}">
        <p14:creationId xmlns:p14="http://schemas.microsoft.com/office/powerpoint/2010/main" val="26072886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Specifically, often </a:t>
            </a:r>
            <a:r>
              <a:rPr lang="en-US" dirty="0" smtClean="0"/>
              <a:t>you want to localize not just yourself but also</a:t>
            </a:r>
            <a:r>
              <a:rPr lang="en-US" baseline="0" dirty="0" smtClean="0"/>
              <a:t> </a:t>
            </a:r>
            <a:r>
              <a:rPr lang="en-US" dirty="0" smtClean="0"/>
              <a:t>objects</a:t>
            </a:r>
            <a:r>
              <a:rPr lang="en-US" baseline="0" dirty="0" smtClean="0"/>
              <a:t> in the environment… For example, I want to tag the location my favorite book in the library I think may interest my friend. </a:t>
            </a:r>
            <a:endParaRPr lang="en-US" baseline="0" dirty="0" smtClean="0"/>
          </a:p>
          <a:p>
            <a:endParaRPr lang="en-US" baseline="0" dirty="0" smtClean="0"/>
          </a:p>
          <a:p>
            <a:r>
              <a:rPr lang="en-US" baseline="0" dirty="0" smtClean="0"/>
              <a:t>This would need me to find its location accurately, so that my friend can come in later and find it easily.</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C891A75-81E1-7E44-909A-EA7A3D3D11DD}" type="slidenum">
              <a:rPr lang="en-US" smtClean="0"/>
              <a:t>41</a:t>
            </a:fld>
            <a:endParaRPr lang="en-US"/>
          </a:p>
        </p:txBody>
      </p:sp>
    </p:spTree>
    <p:extLst>
      <p:ext uri="{BB962C8B-B14F-4D97-AF65-F5344CB8AC3E}">
        <p14:creationId xmlns:p14="http://schemas.microsoft.com/office/powerpoint/2010/main" val="42701601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our approach to do this is to integrate Ubicarse with stereo-vision algorithms.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vision </a:t>
            </a:r>
            <a:r>
              <a:rPr lang="en-US" baseline="0" dirty="0" smtClean="0"/>
              <a:t>algorithms ask you to take multiple pictures </a:t>
            </a:r>
            <a:r>
              <a:rPr lang="en-US" baseline="0" dirty="0" smtClean="0"/>
              <a:t>from your camera from </a:t>
            </a:r>
            <a:r>
              <a:rPr lang="en-US" baseline="0" dirty="0" smtClean="0"/>
              <a:t>different perspectives to </a:t>
            </a:r>
            <a:r>
              <a:rPr lang="en-US" baseline="0" dirty="0" smtClean="0"/>
              <a:t>judge the depth of an object.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do this accurately, you need to know the precise locations of the cameras themselves.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this can be found very precisely using </a:t>
            </a:r>
            <a:r>
              <a:rPr lang="en-US" baseline="0" dirty="0" err="1" smtClean="0"/>
              <a:t>Ubicarse’s</a:t>
            </a:r>
            <a:r>
              <a:rPr lang="en-US" baseline="0" dirty="0" smtClean="0"/>
              <a:t> localization algorithm.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by integrating the two we</a:t>
            </a:r>
            <a:r>
              <a:rPr lang="fr-FR" baseline="0" dirty="0" smtClean="0"/>
              <a:t>’</a:t>
            </a:r>
            <a:r>
              <a:rPr lang="en-US" baseline="0" dirty="0" err="1" smtClean="0"/>
              <a:t>ve</a:t>
            </a:r>
            <a:r>
              <a:rPr lang="en-US" baseline="0" dirty="0" smtClean="0"/>
              <a:t> now transformed a cheap mobile camera into a geo-tagging depth camera.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FC891A75-81E1-7E44-909A-EA7A3D3D11DD}" type="slidenum">
              <a:rPr lang="en-US" smtClean="0"/>
              <a:t>42</a:t>
            </a:fld>
            <a:endParaRPr lang="en-US"/>
          </a:p>
        </p:txBody>
      </p:sp>
    </p:spTree>
    <p:extLst>
      <p:ext uri="{BB962C8B-B14F-4D97-AF65-F5344CB8AC3E}">
        <p14:creationId xmlns:p14="http://schemas.microsoft.com/office/powerpoint/2010/main" val="2131943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next time, you are working</a:t>
            </a:r>
            <a:r>
              <a:rPr lang="en-US" baseline="0" dirty="0" smtClean="0"/>
              <a:t> on your tablet and find a broken lamp above you,… all you need to do is to twist your tablet and take a couple pictures from two different perspectives, and you can then report the precise location of this lamp to facilities. </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43</a:t>
            </a:fld>
            <a:endParaRPr lang="en-US"/>
          </a:p>
        </p:txBody>
      </p:sp>
    </p:spTree>
    <p:extLst>
      <p:ext uri="{BB962C8B-B14F-4D97-AF65-F5344CB8AC3E}">
        <p14:creationId xmlns:p14="http://schemas.microsoft.com/office/powerpoint/2010/main" val="561375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measured the accuracy in geo-tagging a</a:t>
            </a:r>
            <a:r>
              <a:rPr lang="en-US" baseline="0" dirty="0" smtClean="0"/>
              <a:t> book of interest in the library. </a:t>
            </a:r>
          </a:p>
          <a:p>
            <a:endParaRPr lang="en-US" baseline="0" dirty="0" smtClean="0"/>
          </a:p>
          <a:p>
            <a:r>
              <a:rPr lang="en-US" baseline="0" dirty="0" smtClean="0"/>
              <a:t>We integrate </a:t>
            </a:r>
            <a:r>
              <a:rPr lang="en-US" baseline="0" dirty="0" err="1" smtClean="0"/>
              <a:t>ubicarse</a:t>
            </a:r>
            <a:r>
              <a:rPr lang="en-US" baseline="0" dirty="0" smtClean="0"/>
              <a:t> with the </a:t>
            </a:r>
            <a:r>
              <a:rPr lang="en-US" baseline="0" dirty="0" err="1" smtClean="0"/>
              <a:t>vsfm</a:t>
            </a:r>
            <a:r>
              <a:rPr lang="en-US" baseline="0" dirty="0" smtClean="0"/>
              <a:t> vision toolkit.</a:t>
            </a:r>
          </a:p>
          <a:p>
            <a:endParaRPr lang="en-US" baseline="0" dirty="0" smtClean="0"/>
          </a:p>
          <a:p>
            <a:r>
              <a:rPr lang="en-US" baseline="0" dirty="0" smtClean="0"/>
              <a:t>We then use it to localize books in our library </a:t>
            </a:r>
            <a:r>
              <a:rPr lang="en-US" baseline="0" dirty="0" err="1" smtClean="0"/>
              <a:t>testbed</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FC891A75-81E1-7E44-909A-EA7A3D3D11DD}" type="slidenum">
              <a:rPr lang="en-US" smtClean="0"/>
              <a:t>44</a:t>
            </a:fld>
            <a:endParaRPr lang="en-US"/>
          </a:p>
        </p:txBody>
      </p:sp>
    </p:spTree>
    <p:extLst>
      <p:ext uri="{BB962C8B-B14F-4D97-AF65-F5344CB8AC3E}">
        <p14:creationId xmlns:p14="http://schemas.microsoft.com/office/powerpoint/2010/main" val="4086823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then measured</a:t>
            </a:r>
            <a:r>
              <a:rPr lang="en-US" baseline="0" dirty="0" smtClean="0"/>
              <a:t> the</a:t>
            </a:r>
            <a:r>
              <a:rPr lang="en-US" dirty="0" smtClean="0"/>
              <a:t> median</a:t>
            </a:r>
            <a:r>
              <a:rPr lang="en-US" baseline="0" dirty="0" smtClean="0"/>
              <a:t> accuracy of object geotagging across experiments, which was 17 cm on average. Notice that this accuracy is even higher than vanilla device localization because blending stereo-vision into Ubicarse further enhances our accuracy.  </a:t>
            </a:r>
          </a:p>
          <a:p>
            <a:endParaRPr lang="en-US" baseline="0" dirty="0" smtClean="0"/>
          </a:p>
          <a:p>
            <a:r>
              <a:rPr lang="en-US" baseline="0" dirty="0" smtClean="0"/>
              <a:t>Compare this with geo-tagging using the device’s location itself, which can lead you astray by about 2m. </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45</a:t>
            </a:fld>
            <a:endParaRPr lang="en-US"/>
          </a:p>
        </p:txBody>
      </p:sp>
    </p:spTree>
    <p:extLst>
      <p:ext uri="{BB962C8B-B14F-4D97-AF65-F5344CB8AC3E}">
        <p14:creationId xmlns:p14="http://schemas.microsoft.com/office/powerpoint/2010/main" val="14387972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conclude, I presented Ubicarse an accurate indoor localization system for your mobile device. </a:t>
            </a:r>
          </a:p>
          <a:p>
            <a:endParaRPr lang="en-US" baseline="0" dirty="0" smtClean="0"/>
          </a:p>
          <a:p>
            <a:r>
              <a:rPr lang="en-US" baseline="0" dirty="0" smtClean="0"/>
              <a:t>Ubicarse does not require specialized infrastructure or prior calibration.</a:t>
            </a:r>
          </a:p>
          <a:p>
            <a:endParaRPr lang="en-US" baseline="0" dirty="0" smtClean="0"/>
          </a:p>
          <a:p>
            <a:r>
              <a:rPr lang="en-US" baseline="0" dirty="0" smtClean="0"/>
              <a:t>And </a:t>
            </a:r>
            <a:r>
              <a:rPr lang="en-US" baseline="0" dirty="0" err="1" smtClean="0"/>
              <a:t>ubicarse</a:t>
            </a:r>
            <a:r>
              <a:rPr lang="en-US" baseline="0" dirty="0" smtClean="0"/>
              <a:t> can be used to tag everyday indoor objects of interest around us, much as we do with outdoor places today. </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46</a:t>
            </a:fld>
            <a:endParaRPr lang="en-US"/>
          </a:p>
        </p:txBody>
      </p:sp>
    </p:spTree>
    <p:extLst>
      <p:ext uri="{BB962C8B-B14F-4D97-AF65-F5344CB8AC3E}">
        <p14:creationId xmlns:p14="http://schemas.microsoft.com/office/powerpoint/2010/main" val="3606358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notice something.. So far we’ve been waiting for businesses, or building managers to deploy some form of localization service… </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5</a:t>
            </a:fld>
            <a:endParaRPr lang="en-US"/>
          </a:p>
        </p:txBody>
      </p:sp>
    </p:spTree>
    <p:extLst>
      <p:ext uri="{BB962C8B-B14F-4D97-AF65-F5344CB8AC3E}">
        <p14:creationId xmlns:p14="http://schemas.microsoft.com/office/powerpoint/2010/main" val="368675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why don’t we take matters into our own hands?</a:t>
            </a:r>
            <a:r>
              <a:rPr lang="en-US" baseline="0" dirty="0" smtClean="0"/>
              <a:t> </a:t>
            </a:r>
            <a:endParaRPr lang="en-US" dirty="0" smtClean="0"/>
          </a:p>
          <a:p>
            <a:endParaRPr lang="en-US" dirty="0" smtClean="0"/>
          </a:p>
          <a:p>
            <a:r>
              <a:rPr lang="en-US" dirty="0" smtClean="0"/>
              <a:t>Why</a:t>
            </a:r>
            <a:r>
              <a:rPr lang="en-US" baseline="0" dirty="0" smtClean="0"/>
              <a:t> don’t we instead </a:t>
            </a:r>
            <a:r>
              <a:rPr lang="en-US" dirty="0" smtClean="0"/>
              <a:t>build a </a:t>
            </a:r>
            <a:r>
              <a:rPr lang="en-US" baseline="0" dirty="0" smtClean="0"/>
              <a:t>localization system that can run completely </a:t>
            </a:r>
            <a:r>
              <a:rPr lang="en-US" dirty="0" smtClean="0"/>
              <a:t>standalone </a:t>
            </a:r>
            <a:r>
              <a:rPr lang="en-US" baseline="0" dirty="0" smtClean="0"/>
              <a:t>in our mobile devices today. </a:t>
            </a:r>
          </a:p>
          <a:p>
            <a:endParaRPr lang="en-US" baseline="0" dirty="0" smtClean="0"/>
          </a:p>
          <a:p>
            <a:r>
              <a:rPr lang="en-US" baseline="0" dirty="0" smtClean="0"/>
              <a:t>If we can do this, we don’t need to wait for anybody.. </a:t>
            </a:r>
          </a:p>
          <a:p>
            <a:r>
              <a:rPr lang="en-US" baseline="0" dirty="0" smtClean="0"/>
              <a:t>We can just carry the indoor localization with us, no matter where we go!</a:t>
            </a:r>
          </a:p>
          <a:p>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6</a:t>
            </a:fld>
            <a:endParaRPr lang="en-US"/>
          </a:p>
        </p:txBody>
      </p:sp>
    </p:spTree>
    <p:extLst>
      <p:ext uri="{BB962C8B-B14F-4D97-AF65-F5344CB8AC3E}">
        <p14:creationId xmlns:p14="http://schemas.microsoft.com/office/powerpoint/2010/main" val="3246330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In the rest of this talk, I will present Ubicarse which does precisely that. </a:t>
            </a:r>
          </a:p>
          <a:p>
            <a:endParaRPr lang="en-US" dirty="0" smtClean="0"/>
          </a:p>
          <a:p>
            <a:r>
              <a:rPr lang="en-US" dirty="0" smtClean="0"/>
              <a:t>Ubicarse is a novel </a:t>
            </a:r>
            <a:r>
              <a:rPr lang="en-US" dirty="0" smtClean="0"/>
              <a:t>localization algorithm that runs on your purely on your </a:t>
            </a:r>
            <a:r>
              <a:rPr lang="en-US" dirty="0" smtClean="0"/>
              <a:t>cheap mobile</a:t>
            </a:r>
            <a:r>
              <a:rPr lang="en-US" baseline="0" dirty="0" smtClean="0"/>
              <a:t> </a:t>
            </a:r>
            <a:r>
              <a:rPr lang="en-US" baseline="0" dirty="0" smtClean="0"/>
              <a:t>device to give it the power </a:t>
            </a:r>
            <a:r>
              <a:rPr lang="en-US" baseline="0" dirty="0" smtClean="0"/>
              <a:t>of advanced </a:t>
            </a:r>
            <a:r>
              <a:rPr lang="en-US" baseline="0" dirty="0" smtClean="0"/>
              <a:t>infrastructure</a:t>
            </a:r>
            <a:r>
              <a:rPr lang="en-US" baseline="0" dirty="0" smtClean="0"/>
              <a:t>.</a:t>
            </a:r>
          </a:p>
          <a:p>
            <a:endParaRPr lang="en-US" baseline="0" dirty="0" smtClean="0"/>
          </a:p>
          <a:p>
            <a:r>
              <a:rPr lang="en-US" baseline="0" dirty="0" smtClean="0"/>
              <a:t>This leads to an advanced localization accuracy of </a:t>
            </a:r>
            <a:r>
              <a:rPr lang="en-US" baseline="0" dirty="0" smtClean="0"/>
              <a:t>tens of </a:t>
            </a:r>
            <a:r>
              <a:rPr lang="en-US" baseline="0" dirty="0" smtClean="0"/>
              <a:t>cm, in an actual implementation on a commercial tablet. </a:t>
            </a:r>
            <a:endParaRPr lang="en-US" baseline="0" dirty="0" smtClean="0"/>
          </a:p>
          <a:p>
            <a:endParaRPr lang="en-US" baseline="0" dirty="0" smtClean="0"/>
          </a:p>
          <a:p>
            <a:r>
              <a:rPr lang="en-US" baseline="0" dirty="0" smtClean="0"/>
              <a:t>And </a:t>
            </a:r>
            <a:r>
              <a:rPr lang="en-US" baseline="0" dirty="0" smtClean="0"/>
              <a:t>we demonstrate that such accuracy enables new applications, like transforming your </a:t>
            </a:r>
            <a:r>
              <a:rPr lang="en-US" baseline="0" dirty="0" smtClean="0"/>
              <a:t>cheap mobile camera into a geo-tagging depth camera. </a:t>
            </a:r>
            <a:endParaRPr lang="en-US" dirty="0"/>
          </a:p>
        </p:txBody>
      </p:sp>
      <p:sp>
        <p:nvSpPr>
          <p:cNvPr id="4" name="Slide Number Placeholder 3"/>
          <p:cNvSpPr>
            <a:spLocks noGrp="1"/>
          </p:cNvSpPr>
          <p:nvPr>
            <p:ph type="sldNum" sz="quarter" idx="10"/>
          </p:nvPr>
        </p:nvSpPr>
        <p:spPr/>
        <p:txBody>
          <a:bodyPr/>
          <a:lstStyle/>
          <a:p>
            <a:fld id="{FC891A75-81E1-7E44-909A-EA7A3D3D11DD}" type="slidenum">
              <a:rPr lang="en-US" smtClean="0"/>
              <a:t>7</a:t>
            </a:fld>
            <a:endParaRPr lang="en-US"/>
          </a:p>
        </p:txBody>
      </p:sp>
    </p:spTree>
    <p:extLst>
      <p:ext uri="{BB962C8B-B14F-4D97-AF65-F5344CB8AC3E}">
        <p14:creationId xmlns:p14="http://schemas.microsoft.com/office/powerpoint/2010/main" val="2008315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Essentially Ubicarse is an indoor positioning software for your mobile device.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With Ubicarse, my</a:t>
            </a:r>
            <a:r>
              <a:rPr lang="en-US" sz="1200" kern="1200" baseline="0" dirty="0" smtClean="0">
                <a:solidFill>
                  <a:schemeClr val="tx1"/>
                </a:solidFill>
                <a:latin typeface="+mn-lt"/>
                <a:ea typeface="+mn-ea"/>
                <a:cs typeface="+mn-cs"/>
              </a:rPr>
              <a:t> colleague Stephanie here</a:t>
            </a:r>
            <a:r>
              <a:rPr lang="en-US" sz="1200" kern="1200" dirty="0" smtClean="0">
                <a:solidFill>
                  <a:schemeClr val="tx1"/>
                </a:solidFill>
                <a:latin typeface="+mn-lt"/>
                <a:ea typeface="+mn-ea"/>
                <a:cs typeface="+mn-cs"/>
              </a:rPr>
              <a:t> can walk into a new building that she never visited before, with no specialized infrastructure of prior calibration, and find her location with just a twist of her tablet.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And Ubicarse achieves a localization accuracy of tens of cm</a:t>
            </a:r>
          </a:p>
        </p:txBody>
      </p:sp>
      <p:sp>
        <p:nvSpPr>
          <p:cNvPr id="4" name="Slide Number Placeholder 3"/>
          <p:cNvSpPr>
            <a:spLocks noGrp="1"/>
          </p:cNvSpPr>
          <p:nvPr>
            <p:ph type="sldNum" sz="quarter" idx="10"/>
          </p:nvPr>
        </p:nvSpPr>
        <p:spPr/>
        <p:txBody>
          <a:bodyPr/>
          <a:lstStyle/>
          <a:p>
            <a:fld id="{99BC0562-4023-4C89-8C29-636E02AEC96C}" type="slidenum">
              <a:rPr lang="en-US" smtClean="0"/>
              <a:t>8</a:t>
            </a:fld>
            <a:endParaRPr lang="en-US"/>
          </a:p>
        </p:txBody>
      </p:sp>
    </p:spTree>
    <p:extLst>
      <p:ext uri="{BB962C8B-B14F-4D97-AF65-F5344CB8AC3E}">
        <p14:creationId xmlns:p14="http://schemas.microsoft.com/office/powerpoint/2010/main" val="2730816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does Ubicarse work?</a:t>
            </a:r>
            <a:r>
              <a:rPr lang="en-US" baseline="0" dirty="0" smtClean="0"/>
              <a:t> </a:t>
            </a:r>
            <a:r>
              <a:rPr lang="en-US" dirty="0" smtClean="0"/>
              <a:t/>
            </a:r>
            <a:br>
              <a:rPr lang="en-US" dirty="0" smtClean="0"/>
            </a:br>
            <a:endParaRPr lang="en-US" dirty="0" smtClean="0"/>
          </a:p>
          <a:p>
            <a:r>
              <a:rPr lang="en-US" dirty="0" smtClean="0"/>
              <a:t>Essentially, Ubicarse is</a:t>
            </a:r>
            <a:r>
              <a:rPr lang="en-US" baseline="0" dirty="0" smtClean="0"/>
              <a:t> a standalone piece of software running purely on your mobile device. It</a:t>
            </a:r>
            <a:r>
              <a:rPr lang="en-US" dirty="0" smtClean="0"/>
              <a:t> uses off-the-shelf</a:t>
            </a:r>
            <a:r>
              <a:rPr lang="en-US" baseline="0" dirty="0" smtClean="0"/>
              <a:t> </a:t>
            </a:r>
            <a:r>
              <a:rPr lang="en-US" dirty="0" smtClean="0"/>
              <a:t>hardware like </a:t>
            </a:r>
            <a:r>
              <a:rPr lang="en-US" dirty="0" err="1" smtClean="0"/>
              <a:t>WiFi</a:t>
            </a:r>
            <a:r>
              <a:rPr lang="en-US" dirty="0" smtClean="0"/>
              <a:t> cards and motion sensors, found in most</a:t>
            </a:r>
            <a:r>
              <a:rPr lang="en-US" baseline="0" dirty="0" smtClean="0"/>
              <a:t> mobile devices today</a:t>
            </a:r>
            <a:r>
              <a:rPr lang="en-US" dirty="0" smtClean="0"/>
              <a:t>.</a:t>
            </a:r>
          </a:p>
          <a:p>
            <a:endParaRPr lang="en-US" dirty="0" smtClean="0"/>
          </a:p>
          <a:p>
            <a:r>
              <a:rPr lang="en-US" dirty="0" smtClean="0"/>
              <a:t>It finds your location relative</a:t>
            </a:r>
            <a:r>
              <a:rPr lang="en-US" baseline="0" dirty="0" smtClean="0"/>
              <a:t> to the regular Wi-Fi access points around you, that don’t need to be modified in any way. </a:t>
            </a:r>
          </a:p>
          <a:p>
            <a:endParaRPr lang="en-US" baseline="0" dirty="0" smtClean="0"/>
          </a:p>
          <a:p>
            <a:r>
              <a:rPr lang="en-US" baseline="0" dirty="0" smtClean="0"/>
              <a:t>The only piece of information that Ubicarse needs is </a:t>
            </a:r>
            <a:r>
              <a:rPr lang="en-US" baseline="0" dirty="0" smtClean="0"/>
              <a:t>like any localization system, is some global </a:t>
            </a:r>
            <a:r>
              <a:rPr lang="en-US" baseline="0" smtClean="0"/>
              <a:t>reference, the </a:t>
            </a:r>
            <a:r>
              <a:rPr lang="en-US" baseline="0" dirty="0" smtClean="0"/>
              <a:t>global positions of the access points, … which can be measured in a matter of hours.. even in a large mall or hotel.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C891A75-81E1-7E44-909A-EA7A3D3D11DD}" type="slidenum">
              <a:rPr lang="en-US" smtClean="0"/>
              <a:t>9</a:t>
            </a:fld>
            <a:endParaRPr lang="en-US"/>
          </a:p>
        </p:txBody>
      </p:sp>
    </p:spTree>
    <p:extLst>
      <p:ext uri="{BB962C8B-B14F-4D97-AF65-F5344CB8AC3E}">
        <p14:creationId xmlns:p14="http://schemas.microsoft.com/office/powerpoint/2010/main" val="4062864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939A4A-C71E-5645-8998-90ACDF1E4AAB}" type="datetimeFigureOut">
              <a:rPr lang="en-US" smtClean="0"/>
              <a:t>9/6/14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AC052-DC1D-EE4E-94E7-1656A302D0D0}" type="slidenum">
              <a:rPr lang="en-US" smtClean="0"/>
              <a:t>‹#›</a:t>
            </a:fld>
            <a:endParaRPr lang="en-US"/>
          </a:p>
        </p:txBody>
      </p:sp>
    </p:spTree>
    <p:extLst>
      <p:ext uri="{BB962C8B-B14F-4D97-AF65-F5344CB8AC3E}">
        <p14:creationId xmlns:p14="http://schemas.microsoft.com/office/powerpoint/2010/main" val="2261965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939A4A-C71E-5645-8998-90ACDF1E4AAB}" type="datetimeFigureOut">
              <a:rPr lang="en-US" smtClean="0"/>
              <a:t>9/6/14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AC052-DC1D-EE4E-94E7-1656A302D0D0}" type="slidenum">
              <a:rPr lang="en-US" smtClean="0"/>
              <a:t>‹#›</a:t>
            </a:fld>
            <a:endParaRPr lang="en-US"/>
          </a:p>
        </p:txBody>
      </p:sp>
    </p:spTree>
    <p:extLst>
      <p:ext uri="{BB962C8B-B14F-4D97-AF65-F5344CB8AC3E}">
        <p14:creationId xmlns:p14="http://schemas.microsoft.com/office/powerpoint/2010/main" val="267175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939A4A-C71E-5645-8998-90ACDF1E4AAB}" type="datetimeFigureOut">
              <a:rPr lang="en-US" smtClean="0"/>
              <a:t>9/6/14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AC052-DC1D-EE4E-94E7-1656A302D0D0}" type="slidenum">
              <a:rPr lang="en-US" smtClean="0"/>
              <a:t>‹#›</a:t>
            </a:fld>
            <a:endParaRPr lang="en-US"/>
          </a:p>
        </p:txBody>
      </p:sp>
    </p:spTree>
    <p:extLst>
      <p:ext uri="{BB962C8B-B14F-4D97-AF65-F5344CB8AC3E}">
        <p14:creationId xmlns:p14="http://schemas.microsoft.com/office/powerpoint/2010/main" val="397482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939A4A-C71E-5645-8998-90ACDF1E4AAB}" type="datetimeFigureOut">
              <a:rPr lang="en-US" smtClean="0"/>
              <a:t>9/6/14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AC052-DC1D-EE4E-94E7-1656A302D0D0}" type="slidenum">
              <a:rPr lang="en-US" smtClean="0"/>
              <a:t>‹#›</a:t>
            </a:fld>
            <a:endParaRPr lang="en-US"/>
          </a:p>
        </p:txBody>
      </p:sp>
    </p:spTree>
    <p:extLst>
      <p:ext uri="{BB962C8B-B14F-4D97-AF65-F5344CB8AC3E}">
        <p14:creationId xmlns:p14="http://schemas.microsoft.com/office/powerpoint/2010/main" val="231818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939A4A-C71E-5645-8998-90ACDF1E4AAB}" type="datetimeFigureOut">
              <a:rPr lang="en-US" smtClean="0"/>
              <a:t>9/6/14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CAC052-DC1D-EE4E-94E7-1656A302D0D0}" type="slidenum">
              <a:rPr lang="en-US" smtClean="0"/>
              <a:t>‹#›</a:t>
            </a:fld>
            <a:endParaRPr lang="en-US"/>
          </a:p>
        </p:txBody>
      </p:sp>
    </p:spTree>
    <p:extLst>
      <p:ext uri="{BB962C8B-B14F-4D97-AF65-F5344CB8AC3E}">
        <p14:creationId xmlns:p14="http://schemas.microsoft.com/office/powerpoint/2010/main" val="3955219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939A4A-C71E-5645-8998-90ACDF1E4AAB}" type="datetimeFigureOut">
              <a:rPr lang="en-US" smtClean="0"/>
              <a:t>9/6/14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AC052-DC1D-EE4E-94E7-1656A302D0D0}" type="slidenum">
              <a:rPr lang="en-US" smtClean="0"/>
              <a:t>‹#›</a:t>
            </a:fld>
            <a:endParaRPr lang="en-US"/>
          </a:p>
        </p:txBody>
      </p:sp>
    </p:spTree>
    <p:extLst>
      <p:ext uri="{BB962C8B-B14F-4D97-AF65-F5344CB8AC3E}">
        <p14:creationId xmlns:p14="http://schemas.microsoft.com/office/powerpoint/2010/main" val="2063164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939A4A-C71E-5645-8998-90ACDF1E4AAB}" type="datetimeFigureOut">
              <a:rPr lang="en-US" smtClean="0"/>
              <a:t>9/6/14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CAC052-DC1D-EE4E-94E7-1656A302D0D0}" type="slidenum">
              <a:rPr lang="en-US" smtClean="0"/>
              <a:t>‹#›</a:t>
            </a:fld>
            <a:endParaRPr lang="en-US"/>
          </a:p>
        </p:txBody>
      </p:sp>
    </p:spTree>
    <p:extLst>
      <p:ext uri="{BB962C8B-B14F-4D97-AF65-F5344CB8AC3E}">
        <p14:creationId xmlns:p14="http://schemas.microsoft.com/office/powerpoint/2010/main" val="1383159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939A4A-C71E-5645-8998-90ACDF1E4AAB}" type="datetimeFigureOut">
              <a:rPr lang="en-US" smtClean="0"/>
              <a:t>9/6/14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CAC052-DC1D-EE4E-94E7-1656A302D0D0}" type="slidenum">
              <a:rPr lang="en-US" smtClean="0"/>
              <a:t>‹#›</a:t>
            </a:fld>
            <a:endParaRPr lang="en-US"/>
          </a:p>
        </p:txBody>
      </p:sp>
    </p:spTree>
    <p:extLst>
      <p:ext uri="{BB962C8B-B14F-4D97-AF65-F5344CB8AC3E}">
        <p14:creationId xmlns:p14="http://schemas.microsoft.com/office/powerpoint/2010/main" val="830132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939A4A-C71E-5645-8998-90ACDF1E4AAB}" type="datetimeFigureOut">
              <a:rPr lang="en-US" smtClean="0"/>
              <a:t>9/6/14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CAC052-DC1D-EE4E-94E7-1656A302D0D0}" type="slidenum">
              <a:rPr lang="en-US" smtClean="0"/>
              <a:t>‹#›</a:t>
            </a:fld>
            <a:endParaRPr lang="en-US"/>
          </a:p>
        </p:txBody>
      </p:sp>
    </p:spTree>
    <p:extLst>
      <p:ext uri="{BB962C8B-B14F-4D97-AF65-F5344CB8AC3E}">
        <p14:creationId xmlns:p14="http://schemas.microsoft.com/office/powerpoint/2010/main" val="2960375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939A4A-C71E-5645-8998-90ACDF1E4AAB}" type="datetimeFigureOut">
              <a:rPr lang="en-US" smtClean="0"/>
              <a:t>9/6/14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AC052-DC1D-EE4E-94E7-1656A302D0D0}" type="slidenum">
              <a:rPr lang="en-US" smtClean="0"/>
              <a:t>‹#›</a:t>
            </a:fld>
            <a:endParaRPr lang="en-US"/>
          </a:p>
        </p:txBody>
      </p:sp>
    </p:spTree>
    <p:extLst>
      <p:ext uri="{BB962C8B-B14F-4D97-AF65-F5344CB8AC3E}">
        <p14:creationId xmlns:p14="http://schemas.microsoft.com/office/powerpoint/2010/main" val="389018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939A4A-C71E-5645-8998-90ACDF1E4AAB}" type="datetimeFigureOut">
              <a:rPr lang="en-US" smtClean="0"/>
              <a:t>9/6/14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CAC052-DC1D-EE4E-94E7-1656A302D0D0}" type="slidenum">
              <a:rPr lang="en-US" smtClean="0"/>
              <a:t>‹#›</a:t>
            </a:fld>
            <a:endParaRPr lang="en-US"/>
          </a:p>
        </p:txBody>
      </p:sp>
    </p:spTree>
    <p:extLst>
      <p:ext uri="{BB962C8B-B14F-4D97-AF65-F5344CB8AC3E}">
        <p14:creationId xmlns:p14="http://schemas.microsoft.com/office/powerpoint/2010/main" val="14638236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939A4A-C71E-5645-8998-90ACDF1E4AAB}" type="datetimeFigureOut">
              <a:rPr lang="en-US" smtClean="0"/>
              <a:t>9/6/14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AC052-DC1D-EE4E-94E7-1656A302D0D0}" type="slidenum">
              <a:rPr lang="en-US" smtClean="0"/>
              <a:t>‹#›</a:t>
            </a:fld>
            <a:endParaRPr lang="en-US"/>
          </a:p>
        </p:txBody>
      </p:sp>
    </p:spTree>
    <p:extLst>
      <p:ext uri="{BB962C8B-B14F-4D97-AF65-F5344CB8AC3E}">
        <p14:creationId xmlns:p14="http://schemas.microsoft.com/office/powerpoint/2010/main" val="793037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23.png"/><Relationship Id="rId1" Type="http://schemas.microsoft.com/office/2007/relationships/media" Target="../media/media2.m4v"/><Relationship Id="rId2" Type="http://schemas.openxmlformats.org/officeDocument/2006/relationships/video" Target="../media/media2.m4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23.png"/><Relationship Id="rId1" Type="http://schemas.microsoft.com/office/2007/relationships/media" Target="../media/media2.m4v"/><Relationship Id="rId2" Type="http://schemas.openxmlformats.org/officeDocument/2006/relationships/video" Target="../media/media2.m4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microsoft.com/office/2007/relationships/hdphoto" Target="../media/hdphoto4.wdp"/><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25.png"/><Relationship Id="rId6" Type="http://schemas.openxmlformats.org/officeDocument/2006/relationships/image" Target="../media/image23.png"/><Relationship Id="rId1" Type="http://schemas.microsoft.com/office/2007/relationships/media" Target="../media/media2.m4v"/><Relationship Id="rId2" Type="http://schemas.openxmlformats.org/officeDocument/2006/relationships/video" Target="../media/media2.m4v"/></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6.png"/><Relationship Id="rId5"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6.png"/><Relationship Id="rId5"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6.png"/><Relationship Id="rId5"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6.png"/><Relationship Id="rId5"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1" Type="http://schemas.openxmlformats.org/officeDocument/2006/relationships/image" Target="../media/image11.png"/><Relationship Id="rId12" Type="http://schemas.microsoft.com/office/2007/relationships/hdphoto" Target="../media/hdphoto2.wdp"/><Relationship Id="rId13"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microsoft.com/office/2007/relationships/hdphoto" Target="../media/hdphoto1.wdp"/><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6.png"/><Relationship Id="rId5" Type="http://schemas.openxmlformats.org/officeDocument/2006/relationships/image" Target="../media/image17.png"/><Relationship Id="rId6" Type="http://schemas.microsoft.com/office/2007/relationships/hdphoto" Target="../media/hdphoto3.wdp"/><Relationship Id="rId7" Type="http://schemas.openxmlformats.org/officeDocument/2006/relationships/image" Target="../media/image33.jpeg"/><Relationship Id="rId8"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3.xml"/><Relationship Id="rId5" Type="http://schemas.openxmlformats.org/officeDocument/2006/relationships/image" Target="../media/image35.png"/><Relationship Id="rId6" Type="http://schemas.openxmlformats.org/officeDocument/2006/relationships/image" Target="../media/image36.png"/><Relationship Id="rId1" Type="http://schemas.microsoft.com/office/2007/relationships/media" Target="../media/media3.m4v"/><Relationship Id="rId2" Type="http://schemas.openxmlformats.org/officeDocument/2006/relationships/video" Target="../media/media3.m4v"/></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microsoft.com/office/2007/relationships/media" Target="../media/media1.m4v"/><Relationship Id="rId2" Type="http://schemas.openxmlformats.org/officeDocument/2006/relationships/video" Target="../media/media1.m4v"/></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9845"/>
            <a:ext cx="7772400" cy="1470025"/>
          </a:xfrm>
        </p:spPr>
        <p:txBody>
          <a:bodyPr/>
          <a:lstStyle/>
          <a:p>
            <a:r>
              <a:rPr lang="en-US" dirty="0" smtClean="0"/>
              <a:t>Accurate Indoor Localization with Zero Startup Cost</a:t>
            </a:r>
            <a:endParaRPr lang="en-US" dirty="0"/>
          </a:p>
        </p:txBody>
      </p:sp>
      <p:sp>
        <p:nvSpPr>
          <p:cNvPr id="5" name="Subtitle 2"/>
          <p:cNvSpPr txBox="1">
            <a:spLocks/>
          </p:cNvSpPr>
          <p:nvPr/>
        </p:nvSpPr>
        <p:spPr>
          <a:xfrm>
            <a:off x="2956787" y="3360221"/>
            <a:ext cx="3040955"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dirty="0" smtClean="0">
                <a:solidFill>
                  <a:schemeClr val="tx1"/>
                </a:solidFill>
              </a:rPr>
              <a:t>Swarun</a:t>
            </a:r>
            <a:r>
              <a:rPr lang="en-US" sz="2800" dirty="0" smtClean="0">
                <a:solidFill>
                  <a:schemeClr val="tx1"/>
                </a:solidFill>
              </a:rPr>
              <a:t> Kumar</a:t>
            </a:r>
            <a:endParaRPr lang="en-US" sz="2800" dirty="0">
              <a:solidFill>
                <a:schemeClr val="tx1"/>
              </a:solidFill>
            </a:endParaRPr>
          </a:p>
        </p:txBody>
      </p:sp>
      <p:sp>
        <p:nvSpPr>
          <p:cNvPr id="6" name="Subtitle 2"/>
          <p:cNvSpPr txBox="1">
            <a:spLocks/>
          </p:cNvSpPr>
          <p:nvPr/>
        </p:nvSpPr>
        <p:spPr>
          <a:xfrm>
            <a:off x="0" y="4440421"/>
            <a:ext cx="9144000" cy="1752600"/>
          </a:xfrm>
          <a:prstGeom prst="rect">
            <a:avLst/>
          </a:prstGeom>
        </p:spPr>
        <p:txBody>
          <a:bodyPr tIns="0">
            <a:norm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a:r>
              <a:rPr lang="en-US" sz="2800" dirty="0" smtClean="0"/>
              <a:t>Stephanie Gil, Dina Katabi and Daniela </a:t>
            </a:r>
            <a:r>
              <a:rPr lang="en-US" sz="2800" dirty="0" err="1" smtClean="0"/>
              <a:t>Rus</a:t>
            </a:r>
            <a:endParaRPr lang="en-US" sz="2800" dirty="0"/>
          </a:p>
        </p:txBody>
      </p:sp>
      <p:pic>
        <p:nvPicPr>
          <p:cNvPr id="7" name="Picture 6" descr="C:\Users\gshyam\Desktop\MI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72955" y="5662702"/>
            <a:ext cx="1659824" cy="98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1913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290" y="2583729"/>
            <a:ext cx="8536709" cy="1143000"/>
          </a:xfrm>
        </p:spPr>
        <p:txBody>
          <a:bodyPr>
            <a:noAutofit/>
          </a:bodyPr>
          <a:lstStyle/>
          <a:p>
            <a:r>
              <a:rPr lang="en-US" sz="3600" dirty="0" smtClean="0"/>
              <a:t>How do we build an accurate standalone localization software? </a:t>
            </a:r>
            <a:endParaRPr lang="en-US" sz="3600" dirty="0"/>
          </a:p>
        </p:txBody>
      </p:sp>
    </p:spTree>
    <p:extLst>
      <p:ext uri="{BB962C8B-B14F-4D97-AF65-F5344CB8AC3E}">
        <p14:creationId xmlns:p14="http://schemas.microsoft.com/office/powerpoint/2010/main" val="52423195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fontScale="90000"/>
          </a:bodyPr>
          <a:lstStyle/>
          <a:p>
            <a:r>
              <a:rPr lang="en-US" dirty="0" smtClean="0"/>
              <a:t>If we had many antennas on our device… </a:t>
            </a:r>
            <a:endParaRPr lang="en-US" dirty="0"/>
          </a:p>
        </p:txBody>
      </p:sp>
      <p:cxnSp>
        <p:nvCxnSpPr>
          <p:cNvPr id="14" name="Straight Arrow Connector 13"/>
          <p:cNvCxnSpPr/>
          <p:nvPr/>
        </p:nvCxnSpPr>
        <p:spPr>
          <a:xfrm>
            <a:off x="1573619" y="2596446"/>
            <a:ext cx="2857292" cy="1069428"/>
          </a:xfrm>
          <a:prstGeom prst="straightConnector1">
            <a:avLst/>
          </a:prstGeom>
          <a:ln>
            <a:solidFill>
              <a:schemeClr val="tx2">
                <a:lumMod val="75000"/>
              </a:schemeClr>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4430911" y="2651174"/>
            <a:ext cx="2831126" cy="1014700"/>
          </a:xfrm>
          <a:prstGeom prst="straightConnector1">
            <a:avLst/>
          </a:prstGeom>
          <a:ln>
            <a:solidFill>
              <a:schemeClr val="accent2">
                <a:lumMod val="75000"/>
              </a:schemeClr>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7" name="Arc 56"/>
          <p:cNvSpPr/>
          <p:nvPr/>
        </p:nvSpPr>
        <p:spPr>
          <a:xfrm rot="18265839">
            <a:off x="4523895" y="3083706"/>
            <a:ext cx="1506008" cy="1380257"/>
          </a:xfrm>
          <a:prstGeom prst="arc">
            <a:avLst>
              <a:gd name="adj1" fmla="val 324705"/>
              <a:gd name="adj2" fmla="val 2837162"/>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4" name="Picture 63"/>
          <p:cNvPicPr>
            <a:picLocks noChangeAspect="1"/>
          </p:cNvPicPr>
          <p:nvPr/>
        </p:nvPicPr>
        <p:blipFill>
          <a:blip r:embed="rId3">
            <a:duotone>
              <a:prstClr val="black"/>
              <a:schemeClr val="accent1">
                <a:tint val="45000"/>
                <a:satMod val="400000"/>
              </a:schemeClr>
            </a:duotone>
          </a:blip>
          <a:stretch>
            <a:fillRect/>
          </a:stretch>
        </p:blipFill>
        <p:spPr>
          <a:xfrm>
            <a:off x="842491" y="1766133"/>
            <a:ext cx="997291" cy="1076784"/>
          </a:xfrm>
          <a:prstGeom prst="rect">
            <a:avLst/>
          </a:prstGeom>
        </p:spPr>
      </p:pic>
      <p:pic>
        <p:nvPicPr>
          <p:cNvPr id="65" name="Picture 64"/>
          <p:cNvPicPr>
            <a:picLocks noChangeAspect="1"/>
          </p:cNvPicPr>
          <p:nvPr/>
        </p:nvPicPr>
        <p:blipFill>
          <a:blip r:embed="rId3">
            <a:duotone>
              <a:prstClr val="black"/>
              <a:schemeClr val="accent2">
                <a:tint val="45000"/>
                <a:satMod val="400000"/>
              </a:schemeClr>
            </a:duotone>
          </a:blip>
          <a:stretch>
            <a:fillRect/>
          </a:stretch>
        </p:blipFill>
        <p:spPr>
          <a:xfrm>
            <a:off x="6983625" y="1828800"/>
            <a:ext cx="997291" cy="1076784"/>
          </a:xfrm>
          <a:prstGeom prst="rect">
            <a:avLst/>
          </a:prstGeom>
        </p:spPr>
      </p:pic>
      <p:sp>
        <p:nvSpPr>
          <p:cNvPr id="58" name="Cube 57"/>
          <p:cNvSpPr/>
          <p:nvPr/>
        </p:nvSpPr>
        <p:spPr>
          <a:xfrm>
            <a:off x="3939238" y="4241643"/>
            <a:ext cx="1000192" cy="1107739"/>
          </a:xfrm>
          <a:prstGeom prst="cube">
            <a:avLst>
              <a:gd name="adj" fmla="val 7160"/>
            </a:avLst>
          </a:prstGeom>
          <a:blipFill rotWithShape="1">
            <a:blip r:embed="rId4"/>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2666252" y="3665874"/>
            <a:ext cx="3568578" cy="0"/>
          </a:xfrm>
          <a:prstGeom prst="line">
            <a:avLst/>
          </a:prstGeom>
          <a:ln>
            <a:solidFill>
              <a:schemeClr val="tx1">
                <a:lumMod val="85000"/>
                <a:lumOff val="1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61" name="Arc 60"/>
          <p:cNvSpPr/>
          <p:nvPr/>
        </p:nvSpPr>
        <p:spPr>
          <a:xfrm rot="11083662">
            <a:off x="2992865" y="3114202"/>
            <a:ext cx="1506008" cy="1380257"/>
          </a:xfrm>
          <a:prstGeom prst="arc">
            <a:avLst>
              <a:gd name="adj1" fmla="val 324705"/>
              <a:gd name="adj2" fmla="val 2837162"/>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 name="Group 4"/>
          <p:cNvGrpSpPr/>
          <p:nvPr/>
        </p:nvGrpSpPr>
        <p:grpSpPr>
          <a:xfrm>
            <a:off x="3423499" y="3805271"/>
            <a:ext cx="1939521" cy="452038"/>
            <a:chOff x="1524335" y="2019398"/>
            <a:chExt cx="5954889" cy="696771"/>
          </a:xfrm>
        </p:grpSpPr>
        <p:sp>
          <p:nvSpPr>
            <p:cNvPr id="44" name="Rectangle 43"/>
            <p:cNvSpPr/>
            <p:nvPr/>
          </p:nvSpPr>
          <p:spPr>
            <a:xfrm>
              <a:off x="1524335" y="2405725"/>
              <a:ext cx="5954889" cy="310444"/>
            </a:xfrm>
            <a:prstGeom prst="rect">
              <a:avLst/>
            </a:prstGeom>
            <a:solidFill>
              <a:schemeClr val="bg1"/>
            </a:solidFill>
            <a:ln w="38100" cmpd="sng"/>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b="1" dirty="0">
                <a:solidFill>
                  <a:schemeClr val="dk1"/>
                </a:solidFill>
              </a:endParaRPr>
            </a:p>
          </p:txBody>
        </p:sp>
        <p:grpSp>
          <p:nvGrpSpPr>
            <p:cNvPr id="46" name="Group 45"/>
            <p:cNvGrpSpPr/>
            <p:nvPr/>
          </p:nvGrpSpPr>
          <p:grpSpPr>
            <a:xfrm>
              <a:off x="1674009" y="2040322"/>
              <a:ext cx="265944" cy="365403"/>
              <a:chOff x="2124168" y="3631745"/>
              <a:chExt cx="265944" cy="365403"/>
            </a:xfrm>
          </p:grpSpPr>
          <p:cxnSp>
            <p:nvCxnSpPr>
              <p:cNvPr id="49" name="Straight Connector 48"/>
              <p:cNvCxnSpPr/>
              <p:nvPr/>
            </p:nvCxnSpPr>
            <p:spPr>
              <a:xfrm>
                <a:off x="2257140"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59" name="Isosceles Triangle 58"/>
              <p:cNvSpPr/>
              <p:nvPr/>
            </p:nvSpPr>
            <p:spPr>
              <a:xfrm rot="10800000">
                <a:off x="2124168" y="3631745"/>
                <a:ext cx="265944" cy="176461"/>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2221520" y="2040322"/>
              <a:ext cx="265944" cy="365403"/>
              <a:chOff x="2124168" y="3631745"/>
              <a:chExt cx="265944" cy="365403"/>
            </a:xfrm>
          </p:grpSpPr>
          <p:cxnSp>
            <p:nvCxnSpPr>
              <p:cNvPr id="63" name="Straight Connector 62"/>
              <p:cNvCxnSpPr/>
              <p:nvPr/>
            </p:nvCxnSpPr>
            <p:spPr>
              <a:xfrm>
                <a:off x="2257140"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66" name="Isosceles Triangle 65"/>
              <p:cNvSpPr/>
              <p:nvPr/>
            </p:nvSpPr>
            <p:spPr>
              <a:xfrm rot="10800000">
                <a:off x="2124168" y="3631745"/>
                <a:ext cx="265944" cy="176461"/>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2740809" y="2040322"/>
              <a:ext cx="265944" cy="365403"/>
              <a:chOff x="2124168" y="3631745"/>
              <a:chExt cx="265944" cy="365403"/>
            </a:xfrm>
          </p:grpSpPr>
          <p:cxnSp>
            <p:nvCxnSpPr>
              <p:cNvPr id="68" name="Straight Connector 67"/>
              <p:cNvCxnSpPr/>
              <p:nvPr/>
            </p:nvCxnSpPr>
            <p:spPr>
              <a:xfrm>
                <a:off x="2257140"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69" name="Isosceles Triangle 68"/>
              <p:cNvSpPr/>
              <p:nvPr/>
            </p:nvSpPr>
            <p:spPr>
              <a:xfrm rot="10800000">
                <a:off x="2124168" y="3631745"/>
                <a:ext cx="265944" cy="176461"/>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6984350" y="2021612"/>
              <a:ext cx="265944" cy="365403"/>
              <a:chOff x="2124168" y="3631745"/>
              <a:chExt cx="265944" cy="365403"/>
            </a:xfrm>
          </p:grpSpPr>
          <p:cxnSp>
            <p:nvCxnSpPr>
              <p:cNvPr id="71" name="Straight Connector 70"/>
              <p:cNvCxnSpPr/>
              <p:nvPr/>
            </p:nvCxnSpPr>
            <p:spPr>
              <a:xfrm>
                <a:off x="2257140"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72" name="Isosceles Triangle 71"/>
              <p:cNvSpPr/>
              <p:nvPr/>
            </p:nvSpPr>
            <p:spPr>
              <a:xfrm rot="10800000">
                <a:off x="2124168" y="3631745"/>
                <a:ext cx="265944" cy="176460"/>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 name="Group 72"/>
            <p:cNvGrpSpPr/>
            <p:nvPr/>
          </p:nvGrpSpPr>
          <p:grpSpPr>
            <a:xfrm rot="5400000">
              <a:off x="4204132" y="1806601"/>
              <a:ext cx="112620" cy="713871"/>
              <a:chOff x="835862" y="4505160"/>
              <a:chExt cx="137359" cy="948703"/>
            </a:xfrm>
            <a:solidFill>
              <a:schemeClr val="tx2">
                <a:lumMod val="40000"/>
                <a:lumOff val="60000"/>
              </a:schemeClr>
            </a:solidFill>
          </p:grpSpPr>
          <p:sp>
            <p:nvSpPr>
              <p:cNvPr id="74" name="Oval 73"/>
              <p:cNvSpPr/>
              <p:nvPr/>
            </p:nvSpPr>
            <p:spPr>
              <a:xfrm>
                <a:off x="839536" y="4505160"/>
                <a:ext cx="133685" cy="133685"/>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835862" y="4896589"/>
                <a:ext cx="133685" cy="133686"/>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836723" y="5320177"/>
                <a:ext cx="133685" cy="133686"/>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7" name="Group 76"/>
            <p:cNvGrpSpPr/>
            <p:nvPr/>
          </p:nvGrpSpPr>
          <p:grpSpPr>
            <a:xfrm rot="5400000">
              <a:off x="5098513" y="1803590"/>
              <a:ext cx="112620" cy="713871"/>
              <a:chOff x="835862" y="4505160"/>
              <a:chExt cx="137359" cy="948703"/>
            </a:xfrm>
            <a:solidFill>
              <a:schemeClr val="tx2">
                <a:lumMod val="40000"/>
                <a:lumOff val="60000"/>
              </a:schemeClr>
            </a:solidFill>
          </p:grpSpPr>
          <p:sp>
            <p:nvSpPr>
              <p:cNvPr id="78" name="Oval 77"/>
              <p:cNvSpPr/>
              <p:nvPr/>
            </p:nvSpPr>
            <p:spPr>
              <a:xfrm>
                <a:off x="839536" y="4505160"/>
                <a:ext cx="133685" cy="133685"/>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835862" y="4896589"/>
                <a:ext cx="133685" cy="133686"/>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836723" y="5320177"/>
                <a:ext cx="133685" cy="133686"/>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3330884" y="2038108"/>
              <a:ext cx="265944" cy="365403"/>
              <a:chOff x="2124168" y="3631745"/>
              <a:chExt cx="265944" cy="365403"/>
            </a:xfrm>
          </p:grpSpPr>
          <p:cxnSp>
            <p:nvCxnSpPr>
              <p:cNvPr id="82" name="Straight Connector 81"/>
              <p:cNvCxnSpPr/>
              <p:nvPr/>
            </p:nvCxnSpPr>
            <p:spPr>
              <a:xfrm>
                <a:off x="2257140"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83" name="Isosceles Triangle 82"/>
              <p:cNvSpPr/>
              <p:nvPr/>
            </p:nvSpPr>
            <p:spPr>
              <a:xfrm rot="10800000">
                <a:off x="2124168" y="3631745"/>
                <a:ext cx="265944" cy="176461"/>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6402269" y="2049615"/>
              <a:ext cx="265944" cy="365403"/>
              <a:chOff x="2124168" y="3631745"/>
              <a:chExt cx="265944" cy="365403"/>
            </a:xfrm>
          </p:grpSpPr>
          <p:cxnSp>
            <p:nvCxnSpPr>
              <p:cNvPr id="85" name="Straight Connector 84"/>
              <p:cNvCxnSpPr/>
              <p:nvPr/>
            </p:nvCxnSpPr>
            <p:spPr>
              <a:xfrm>
                <a:off x="2257140"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86" name="Isosceles Triangle 85"/>
              <p:cNvSpPr/>
              <p:nvPr/>
            </p:nvSpPr>
            <p:spPr>
              <a:xfrm rot="10800000">
                <a:off x="2124168" y="3631745"/>
                <a:ext cx="265944" cy="176460"/>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5824280" y="2019398"/>
              <a:ext cx="265944" cy="365403"/>
              <a:chOff x="2124168" y="3631745"/>
              <a:chExt cx="265944" cy="365403"/>
            </a:xfrm>
          </p:grpSpPr>
          <p:cxnSp>
            <p:nvCxnSpPr>
              <p:cNvPr id="88" name="Straight Connector 87"/>
              <p:cNvCxnSpPr/>
              <p:nvPr/>
            </p:nvCxnSpPr>
            <p:spPr>
              <a:xfrm>
                <a:off x="2257140"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89" name="Isosceles Triangle 88"/>
              <p:cNvSpPr/>
              <p:nvPr/>
            </p:nvSpPr>
            <p:spPr>
              <a:xfrm rot="10800000">
                <a:off x="2124168" y="3631745"/>
                <a:ext cx="265944" cy="176461"/>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90" name="Content Placeholder 2"/>
          <p:cNvSpPr>
            <a:spLocks noGrp="1"/>
          </p:cNvSpPr>
          <p:nvPr>
            <p:ph idx="1"/>
          </p:nvPr>
        </p:nvSpPr>
        <p:spPr>
          <a:xfrm>
            <a:off x="457200" y="5506015"/>
            <a:ext cx="8229600" cy="852985"/>
          </a:xfrm>
        </p:spPr>
        <p:txBody>
          <a:bodyPr>
            <a:normAutofit/>
          </a:bodyPr>
          <a:lstStyle/>
          <a:p>
            <a:pPr marL="0" indent="0" algn="ctr">
              <a:buNone/>
            </a:pPr>
            <a:r>
              <a:rPr lang="en-US" sz="3600" dirty="0" smtClean="0"/>
              <a:t>Such a device does not exist!</a:t>
            </a:r>
          </a:p>
          <a:p>
            <a:pPr marL="0" indent="0">
              <a:buNone/>
            </a:pPr>
            <a:endParaRPr lang="en-US" dirty="0"/>
          </a:p>
          <a:p>
            <a:pPr marL="0" indent="0">
              <a:buNone/>
            </a:pPr>
            <a:endParaRPr lang="en-US" dirty="0" smtClean="0"/>
          </a:p>
        </p:txBody>
      </p:sp>
    </p:spTree>
    <p:extLst>
      <p:ext uri="{BB962C8B-B14F-4D97-AF65-F5344CB8AC3E}">
        <p14:creationId xmlns:p14="http://schemas.microsoft.com/office/powerpoint/2010/main" val="2729055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par>
                          <p:cTn id="21" fill="hold">
                            <p:stCondLst>
                              <p:cond delay="0"/>
                            </p:stCondLst>
                            <p:childTnLst>
                              <p:par>
                                <p:cTn id="22" presetID="22" presetClass="entr" presetSubtype="4"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5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1" grpId="0" animBg="1"/>
      <p:bldP spid="9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08613" y="4119330"/>
            <a:ext cx="2558742" cy="2647926"/>
            <a:chOff x="3008613" y="4119330"/>
            <a:chExt cx="2558742" cy="2647926"/>
          </a:xfrm>
        </p:grpSpPr>
        <p:pic>
          <p:nvPicPr>
            <p:cNvPr id="82" name="Picture 81"/>
            <p:cNvPicPr>
              <a:picLocks noChangeAspect="1"/>
            </p:cNvPicPr>
            <p:nvPr/>
          </p:nvPicPr>
          <p:blipFill>
            <a:blip r:embed="rId3">
              <a:lum bright="70000" contrast="-70000"/>
            </a:blip>
            <a:stretch>
              <a:fillRect/>
            </a:stretch>
          </p:blipFill>
          <p:spPr>
            <a:xfrm>
              <a:off x="3008613" y="4582971"/>
              <a:ext cx="642862" cy="791215"/>
            </a:xfrm>
            <a:prstGeom prst="rect">
              <a:avLst/>
            </a:prstGeom>
          </p:spPr>
        </p:pic>
        <p:pic>
          <p:nvPicPr>
            <p:cNvPr id="83" name="Picture 82"/>
            <p:cNvPicPr>
              <a:picLocks noChangeAspect="1"/>
            </p:cNvPicPr>
            <p:nvPr/>
          </p:nvPicPr>
          <p:blipFill>
            <a:blip r:embed="rId3">
              <a:lum bright="70000" contrast="-70000"/>
            </a:blip>
            <a:stretch>
              <a:fillRect/>
            </a:stretch>
          </p:blipFill>
          <p:spPr>
            <a:xfrm>
              <a:off x="4924493" y="4550438"/>
              <a:ext cx="642862" cy="791215"/>
            </a:xfrm>
            <a:prstGeom prst="rect">
              <a:avLst/>
            </a:prstGeom>
          </p:spPr>
        </p:pic>
        <p:pic>
          <p:nvPicPr>
            <p:cNvPr id="84" name="Picture 83"/>
            <p:cNvPicPr>
              <a:picLocks noChangeAspect="1"/>
            </p:cNvPicPr>
            <p:nvPr/>
          </p:nvPicPr>
          <p:blipFill>
            <a:blip r:embed="rId3">
              <a:lum bright="70000" contrast="-70000"/>
            </a:blip>
            <a:stretch>
              <a:fillRect/>
            </a:stretch>
          </p:blipFill>
          <p:spPr>
            <a:xfrm>
              <a:off x="4818274" y="5644731"/>
              <a:ext cx="642862" cy="791215"/>
            </a:xfrm>
            <a:prstGeom prst="rect">
              <a:avLst/>
            </a:prstGeom>
          </p:spPr>
        </p:pic>
        <p:pic>
          <p:nvPicPr>
            <p:cNvPr id="85" name="Picture 84"/>
            <p:cNvPicPr>
              <a:picLocks noChangeAspect="1"/>
            </p:cNvPicPr>
            <p:nvPr/>
          </p:nvPicPr>
          <p:blipFill>
            <a:blip r:embed="rId3">
              <a:lum bright="70000" contrast="-70000"/>
            </a:blip>
            <a:stretch>
              <a:fillRect/>
            </a:stretch>
          </p:blipFill>
          <p:spPr>
            <a:xfrm>
              <a:off x="4044617" y="5976041"/>
              <a:ext cx="642862" cy="791215"/>
            </a:xfrm>
            <a:prstGeom prst="rect">
              <a:avLst/>
            </a:prstGeom>
          </p:spPr>
        </p:pic>
        <p:pic>
          <p:nvPicPr>
            <p:cNvPr id="86" name="Picture 85"/>
            <p:cNvPicPr>
              <a:picLocks noChangeAspect="1"/>
            </p:cNvPicPr>
            <p:nvPr/>
          </p:nvPicPr>
          <p:blipFill>
            <a:blip r:embed="rId3">
              <a:lum bright="70000" contrast="-70000"/>
            </a:blip>
            <a:stretch>
              <a:fillRect/>
            </a:stretch>
          </p:blipFill>
          <p:spPr>
            <a:xfrm>
              <a:off x="3116134" y="5617257"/>
              <a:ext cx="642862" cy="791215"/>
            </a:xfrm>
            <a:prstGeom prst="rect">
              <a:avLst/>
            </a:prstGeom>
          </p:spPr>
        </p:pic>
        <p:pic>
          <p:nvPicPr>
            <p:cNvPr id="87" name="Picture 86"/>
            <p:cNvPicPr>
              <a:picLocks noChangeAspect="1"/>
            </p:cNvPicPr>
            <p:nvPr/>
          </p:nvPicPr>
          <p:blipFill>
            <a:blip r:embed="rId3">
              <a:lum bright="70000" contrast="-70000"/>
            </a:blip>
            <a:stretch>
              <a:fillRect/>
            </a:stretch>
          </p:blipFill>
          <p:spPr>
            <a:xfrm>
              <a:off x="3996569" y="4119330"/>
              <a:ext cx="642862" cy="791215"/>
            </a:xfrm>
            <a:prstGeom prst="rect">
              <a:avLst/>
            </a:prstGeom>
          </p:spPr>
        </p:pic>
      </p:grpSp>
      <p:sp>
        <p:nvSpPr>
          <p:cNvPr id="8" name="Oval 7"/>
          <p:cNvSpPr/>
          <p:nvPr/>
        </p:nvSpPr>
        <p:spPr>
          <a:xfrm>
            <a:off x="2687629" y="3749981"/>
            <a:ext cx="3260741" cy="326074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9" name="Picture 88"/>
          <p:cNvPicPr>
            <a:picLocks noChangeAspect="1"/>
          </p:cNvPicPr>
          <p:nvPr/>
        </p:nvPicPr>
        <p:blipFill>
          <a:blip r:embed="rId3">
            <a:lum bright="70000" contrast="-70000"/>
          </a:blip>
          <a:stretch>
            <a:fillRect/>
          </a:stretch>
        </p:blipFill>
        <p:spPr>
          <a:xfrm>
            <a:off x="3996569" y="4132548"/>
            <a:ext cx="642862" cy="791215"/>
          </a:xfrm>
          <a:prstGeom prst="rect">
            <a:avLst/>
          </a:prstGeom>
        </p:spPr>
      </p:pic>
      <p:grpSp>
        <p:nvGrpSpPr>
          <p:cNvPr id="3" name="Group 2"/>
          <p:cNvGrpSpPr/>
          <p:nvPr/>
        </p:nvGrpSpPr>
        <p:grpSpPr>
          <a:xfrm>
            <a:off x="1300250" y="2782700"/>
            <a:ext cx="6418907" cy="791215"/>
            <a:chOff x="1300250" y="2592200"/>
            <a:chExt cx="6418907" cy="791215"/>
          </a:xfrm>
        </p:grpSpPr>
        <p:grpSp>
          <p:nvGrpSpPr>
            <p:cNvPr id="62" name="Group 61"/>
            <p:cNvGrpSpPr/>
            <p:nvPr/>
          </p:nvGrpSpPr>
          <p:grpSpPr>
            <a:xfrm>
              <a:off x="1300250" y="2592200"/>
              <a:ext cx="5341204" cy="791215"/>
              <a:chOff x="1224994" y="2808561"/>
              <a:chExt cx="5341204" cy="791215"/>
            </a:xfrm>
          </p:grpSpPr>
          <p:pic>
            <p:nvPicPr>
              <p:cNvPr id="63" name="Picture 62"/>
              <p:cNvPicPr>
                <a:picLocks noChangeAspect="1"/>
              </p:cNvPicPr>
              <p:nvPr/>
            </p:nvPicPr>
            <p:blipFill>
              <a:blip r:embed="rId3">
                <a:lum bright="70000" contrast="-70000"/>
              </a:blip>
              <a:stretch>
                <a:fillRect/>
              </a:stretch>
            </p:blipFill>
            <p:spPr>
              <a:xfrm>
                <a:off x="2434821" y="2808561"/>
                <a:ext cx="642862" cy="791215"/>
              </a:xfrm>
              <a:prstGeom prst="rect">
                <a:avLst/>
              </a:prstGeom>
            </p:spPr>
          </p:pic>
          <p:pic>
            <p:nvPicPr>
              <p:cNvPr id="64" name="Picture 63"/>
              <p:cNvPicPr>
                <a:picLocks noChangeAspect="1"/>
              </p:cNvPicPr>
              <p:nvPr/>
            </p:nvPicPr>
            <p:blipFill>
              <a:blip r:embed="rId3">
                <a:lum bright="70000" contrast="-70000"/>
              </a:blip>
              <a:stretch>
                <a:fillRect/>
              </a:stretch>
            </p:blipFill>
            <p:spPr>
              <a:xfrm>
                <a:off x="3605836" y="2808561"/>
                <a:ext cx="642862" cy="791215"/>
              </a:xfrm>
              <a:prstGeom prst="rect">
                <a:avLst/>
              </a:prstGeom>
            </p:spPr>
          </p:pic>
          <p:grpSp>
            <p:nvGrpSpPr>
              <p:cNvPr id="66" name="Group 65"/>
              <p:cNvGrpSpPr/>
              <p:nvPr/>
            </p:nvGrpSpPr>
            <p:grpSpPr>
              <a:xfrm rot="2240930">
                <a:off x="5851720" y="3107010"/>
                <a:ext cx="361703" cy="308872"/>
                <a:chOff x="4007325" y="2263052"/>
                <a:chExt cx="361703" cy="308872"/>
              </a:xfrm>
            </p:grpSpPr>
            <p:sp>
              <p:nvSpPr>
                <p:cNvPr id="72" name="Oval 71"/>
                <p:cNvSpPr/>
                <p:nvPr/>
              </p:nvSpPr>
              <p:spPr>
                <a:xfrm rot="5400000">
                  <a:off x="4002819" y="2466822"/>
                  <a:ext cx="109608" cy="100595"/>
                </a:xfrm>
                <a:prstGeom prst="ellipse">
                  <a:avLst/>
                </a:prstGeom>
                <a:solidFill>
                  <a:srgbClr val="BFBFBF"/>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rot="5400000">
                  <a:off x="4263927" y="2267558"/>
                  <a:ext cx="109608" cy="100595"/>
                </a:xfrm>
                <a:prstGeom prst="ellipse">
                  <a:avLst/>
                </a:prstGeom>
                <a:solidFill>
                  <a:srgbClr val="BFBFBF"/>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7" name="Picture 66"/>
              <p:cNvPicPr>
                <a:picLocks noChangeAspect="1"/>
              </p:cNvPicPr>
              <p:nvPr/>
            </p:nvPicPr>
            <p:blipFill>
              <a:blip r:embed="rId3">
                <a:lum bright="70000" contrast="-70000"/>
              </a:blip>
              <a:stretch>
                <a:fillRect/>
              </a:stretch>
            </p:blipFill>
            <p:spPr>
              <a:xfrm>
                <a:off x="1224994" y="2808561"/>
                <a:ext cx="642862" cy="791215"/>
              </a:xfrm>
              <a:prstGeom prst="rect">
                <a:avLst/>
              </a:prstGeom>
            </p:spPr>
          </p:pic>
          <p:sp>
            <p:nvSpPr>
              <p:cNvPr id="69" name="Oval 68"/>
              <p:cNvSpPr/>
              <p:nvPr/>
            </p:nvSpPr>
            <p:spPr>
              <a:xfrm rot="7640930">
                <a:off x="6461097" y="3211148"/>
                <a:ext cx="109608" cy="100595"/>
              </a:xfrm>
              <a:prstGeom prst="ellipse">
                <a:avLst/>
              </a:prstGeom>
              <a:solidFill>
                <a:srgbClr val="BFBFBF"/>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p:nvPicPr>
          <p:blipFill>
            <a:blip r:embed="rId3">
              <a:lum bright="70000" contrast="-70000"/>
            </a:blip>
            <a:stretch>
              <a:fillRect/>
            </a:stretch>
          </p:blipFill>
          <p:spPr>
            <a:xfrm>
              <a:off x="4803034" y="2592200"/>
              <a:ext cx="642862" cy="791215"/>
            </a:xfrm>
            <a:prstGeom prst="rect">
              <a:avLst/>
            </a:prstGeom>
          </p:spPr>
        </p:pic>
        <p:pic>
          <p:nvPicPr>
            <p:cNvPr id="22" name="Picture 21"/>
            <p:cNvPicPr>
              <a:picLocks noChangeAspect="1"/>
            </p:cNvPicPr>
            <p:nvPr/>
          </p:nvPicPr>
          <p:blipFill>
            <a:blip r:embed="rId3">
              <a:lum bright="70000" contrast="-70000"/>
            </a:blip>
            <a:stretch>
              <a:fillRect/>
            </a:stretch>
          </p:blipFill>
          <p:spPr>
            <a:xfrm>
              <a:off x="7076295" y="2592200"/>
              <a:ext cx="642862" cy="791215"/>
            </a:xfrm>
            <a:prstGeom prst="rect">
              <a:avLst/>
            </a:prstGeom>
          </p:spPr>
        </p:pic>
      </p:grpSp>
      <p:sp>
        <p:nvSpPr>
          <p:cNvPr id="2" name="Title 1"/>
          <p:cNvSpPr>
            <a:spLocks noGrp="1"/>
          </p:cNvSpPr>
          <p:nvPr>
            <p:ph type="title"/>
          </p:nvPr>
        </p:nvSpPr>
        <p:spPr/>
        <p:txBody>
          <a:bodyPr/>
          <a:lstStyle/>
          <a:p>
            <a:r>
              <a:rPr lang="en-US" dirty="0" smtClean="0"/>
              <a:t>Synthetic Aperture Radar (SAR)</a:t>
            </a:r>
            <a:endParaRPr lang="en-US" dirty="0"/>
          </a:p>
        </p:txBody>
      </p:sp>
      <p:pic>
        <p:nvPicPr>
          <p:cNvPr id="46" name="Picture 45"/>
          <p:cNvPicPr>
            <a:picLocks noChangeAspect="1"/>
          </p:cNvPicPr>
          <p:nvPr/>
        </p:nvPicPr>
        <p:blipFill>
          <a:blip r:embed="rId3"/>
          <a:stretch>
            <a:fillRect/>
          </a:stretch>
        </p:blipFill>
        <p:spPr>
          <a:xfrm>
            <a:off x="1300250" y="2782700"/>
            <a:ext cx="642862" cy="791215"/>
          </a:xfrm>
          <a:prstGeom prst="rect">
            <a:avLst/>
          </a:prstGeom>
        </p:spPr>
      </p:pic>
      <p:sp>
        <p:nvSpPr>
          <p:cNvPr id="78" name="Content Placeholder 2"/>
          <p:cNvSpPr>
            <a:spLocks noGrp="1"/>
          </p:cNvSpPr>
          <p:nvPr>
            <p:ph idx="1"/>
          </p:nvPr>
        </p:nvSpPr>
        <p:spPr>
          <a:xfrm>
            <a:off x="-254000" y="1294872"/>
            <a:ext cx="9144000" cy="4525963"/>
          </a:xfrm>
        </p:spPr>
        <p:txBody>
          <a:bodyPr>
            <a:normAutofit/>
          </a:bodyPr>
          <a:lstStyle/>
          <a:p>
            <a:pPr marL="457200" lvl="1" indent="0" algn="ctr">
              <a:buNone/>
            </a:pPr>
            <a:r>
              <a:rPr lang="en-US" sz="3200" dirty="0" smtClean="0"/>
              <a:t>Move device to emulate “antenna array”</a:t>
            </a:r>
          </a:p>
        </p:txBody>
      </p:sp>
      <p:grpSp>
        <p:nvGrpSpPr>
          <p:cNvPr id="6" name="Group 5"/>
          <p:cNvGrpSpPr/>
          <p:nvPr/>
        </p:nvGrpSpPr>
        <p:grpSpPr>
          <a:xfrm>
            <a:off x="1406341" y="2461337"/>
            <a:ext cx="6359777" cy="437944"/>
            <a:chOff x="1143000" y="4499152"/>
            <a:chExt cx="6359777" cy="437944"/>
          </a:xfrm>
        </p:grpSpPr>
        <p:grpSp>
          <p:nvGrpSpPr>
            <p:cNvPr id="27" name="Group 26"/>
            <p:cNvGrpSpPr/>
            <p:nvPr/>
          </p:nvGrpSpPr>
          <p:grpSpPr>
            <a:xfrm>
              <a:off x="1449649" y="4516287"/>
              <a:ext cx="265944" cy="390343"/>
              <a:chOff x="2124168" y="3606805"/>
              <a:chExt cx="265944" cy="390343"/>
            </a:xfrm>
          </p:grpSpPr>
          <p:cxnSp>
            <p:nvCxnSpPr>
              <p:cNvPr id="28" name="Straight Connector 27"/>
              <p:cNvCxnSpPr/>
              <p:nvPr/>
            </p:nvCxnSpPr>
            <p:spPr>
              <a:xfrm>
                <a:off x="2257140"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29" name="Isosceles Triangle 28"/>
              <p:cNvSpPr/>
              <p:nvPr/>
            </p:nvSpPr>
            <p:spPr>
              <a:xfrm rot="10800000">
                <a:off x="2124168" y="3606805"/>
                <a:ext cx="265944" cy="176461"/>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2653009" y="4501579"/>
              <a:ext cx="265944" cy="390343"/>
              <a:chOff x="2124168" y="3606805"/>
              <a:chExt cx="265944" cy="390343"/>
            </a:xfrm>
          </p:grpSpPr>
          <p:cxnSp>
            <p:nvCxnSpPr>
              <p:cNvPr id="31" name="Straight Connector 30"/>
              <p:cNvCxnSpPr/>
              <p:nvPr/>
            </p:nvCxnSpPr>
            <p:spPr>
              <a:xfrm>
                <a:off x="2257140"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32" name="Isosceles Triangle 31"/>
              <p:cNvSpPr/>
              <p:nvPr/>
            </p:nvSpPr>
            <p:spPr>
              <a:xfrm rot="10800000">
                <a:off x="2124168" y="3606805"/>
                <a:ext cx="265944" cy="176461"/>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 name="Group 35"/>
            <p:cNvGrpSpPr/>
            <p:nvPr/>
          </p:nvGrpSpPr>
          <p:grpSpPr>
            <a:xfrm rot="5400000">
              <a:off x="6214373" y="4512306"/>
              <a:ext cx="124166" cy="725413"/>
              <a:chOff x="1117485" y="4428453"/>
              <a:chExt cx="151441" cy="964043"/>
            </a:xfrm>
            <a:solidFill>
              <a:schemeClr val="tx2">
                <a:lumMod val="40000"/>
                <a:lumOff val="60000"/>
              </a:schemeClr>
            </a:solidFill>
          </p:grpSpPr>
          <p:sp>
            <p:nvSpPr>
              <p:cNvPr id="37" name="Oval 36"/>
              <p:cNvSpPr/>
              <p:nvPr/>
            </p:nvSpPr>
            <p:spPr>
              <a:xfrm>
                <a:off x="1135241" y="4428453"/>
                <a:ext cx="133685" cy="133685"/>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117485" y="4865903"/>
                <a:ext cx="133685" cy="133686"/>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118345" y="5258810"/>
                <a:ext cx="133685" cy="133686"/>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3864911" y="4499152"/>
              <a:ext cx="265944" cy="390343"/>
              <a:chOff x="2124168" y="3606805"/>
              <a:chExt cx="265944" cy="390343"/>
            </a:xfrm>
          </p:grpSpPr>
          <p:cxnSp>
            <p:nvCxnSpPr>
              <p:cNvPr id="45" name="Straight Connector 44"/>
              <p:cNvCxnSpPr/>
              <p:nvPr/>
            </p:nvCxnSpPr>
            <p:spPr>
              <a:xfrm>
                <a:off x="2257140"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47" name="Isosceles Triangle 46"/>
              <p:cNvSpPr/>
              <p:nvPr/>
            </p:nvSpPr>
            <p:spPr>
              <a:xfrm rot="10800000">
                <a:off x="2124168" y="3606805"/>
                <a:ext cx="265944" cy="176461"/>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7236833" y="4503821"/>
              <a:ext cx="265944" cy="390343"/>
              <a:chOff x="2124168" y="3606805"/>
              <a:chExt cx="265944" cy="390343"/>
            </a:xfrm>
          </p:grpSpPr>
          <p:cxnSp>
            <p:nvCxnSpPr>
              <p:cNvPr id="49" name="Straight Connector 48"/>
              <p:cNvCxnSpPr/>
              <p:nvPr/>
            </p:nvCxnSpPr>
            <p:spPr>
              <a:xfrm>
                <a:off x="2257140"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50" name="Isosceles Triangle 49"/>
              <p:cNvSpPr/>
              <p:nvPr/>
            </p:nvSpPr>
            <p:spPr>
              <a:xfrm rot="10800000">
                <a:off x="2124168" y="3606805"/>
                <a:ext cx="265944" cy="176461"/>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4953772" y="4503821"/>
              <a:ext cx="265944" cy="390343"/>
              <a:chOff x="2024107" y="3606805"/>
              <a:chExt cx="265944" cy="390343"/>
            </a:xfrm>
          </p:grpSpPr>
          <p:cxnSp>
            <p:nvCxnSpPr>
              <p:cNvPr id="52" name="Straight Connector 51"/>
              <p:cNvCxnSpPr/>
              <p:nvPr/>
            </p:nvCxnSpPr>
            <p:spPr>
              <a:xfrm>
                <a:off x="2149382"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53" name="Isosceles Triangle 52"/>
              <p:cNvSpPr/>
              <p:nvPr/>
            </p:nvSpPr>
            <p:spPr>
              <a:xfrm rot="10800000">
                <a:off x="2024107" y="3606805"/>
                <a:ext cx="265944" cy="176461"/>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 name="Straight Connector 4"/>
            <p:cNvCxnSpPr/>
            <p:nvPr/>
          </p:nvCxnSpPr>
          <p:spPr>
            <a:xfrm flipV="1">
              <a:off x="1143000" y="4894164"/>
              <a:ext cx="4632941" cy="12466"/>
            </a:xfrm>
            <a:prstGeom prst="line">
              <a:avLst/>
            </a:prstGeom>
            <a:solidFill>
              <a:srgbClr val="558ED5"/>
            </a:solidFill>
            <a:ln w="19050" cmpd="sng">
              <a:solidFill>
                <a:schemeClr val="accent1"/>
              </a:solidFill>
              <a:prstDash val="sysDash"/>
            </a:ln>
            <a:effectLst/>
          </p:spPr>
          <p:style>
            <a:lnRef idx="1">
              <a:schemeClr val="accent1"/>
            </a:lnRef>
            <a:fillRef idx="3">
              <a:schemeClr val="accent1"/>
            </a:fillRef>
            <a:effectRef idx="2">
              <a:schemeClr val="accent1"/>
            </a:effectRef>
            <a:fontRef idx="minor">
              <a:schemeClr val="lt1"/>
            </a:fontRef>
          </p:style>
        </p:cxnSp>
      </p:grpSp>
      <p:cxnSp>
        <p:nvCxnSpPr>
          <p:cNvPr id="58" name="Straight Connector 57"/>
          <p:cNvCxnSpPr/>
          <p:nvPr/>
        </p:nvCxnSpPr>
        <p:spPr>
          <a:xfrm>
            <a:off x="7135956" y="2856349"/>
            <a:ext cx="861453" cy="13667"/>
          </a:xfrm>
          <a:prstGeom prst="line">
            <a:avLst/>
          </a:prstGeom>
          <a:solidFill>
            <a:srgbClr val="558ED5"/>
          </a:solidFill>
          <a:ln w="19050" cmpd="sng">
            <a:solidFill>
              <a:schemeClr val="accent1"/>
            </a:solidFill>
            <a:prstDash val="sysDash"/>
          </a:ln>
          <a:effectLst/>
        </p:spPr>
        <p:style>
          <a:lnRef idx="1">
            <a:schemeClr val="accent1"/>
          </a:lnRef>
          <a:fillRef idx="3">
            <a:schemeClr val="accent1"/>
          </a:fillRef>
          <a:effectRef idx="2">
            <a:schemeClr val="accent1"/>
          </a:effectRef>
          <a:fontRef idx="minor">
            <a:schemeClr val="lt1"/>
          </a:fontRef>
        </p:style>
      </p:cxnSp>
      <p:pic>
        <p:nvPicPr>
          <p:cNvPr id="81" name="Picture 80"/>
          <p:cNvPicPr>
            <a:picLocks noChangeAspect="1"/>
          </p:cNvPicPr>
          <p:nvPr/>
        </p:nvPicPr>
        <p:blipFill>
          <a:blip r:embed="rId3"/>
          <a:stretch>
            <a:fillRect/>
          </a:stretch>
        </p:blipFill>
        <p:spPr>
          <a:xfrm>
            <a:off x="3996569" y="4125939"/>
            <a:ext cx="642862" cy="791215"/>
          </a:xfrm>
          <a:prstGeom prst="rect">
            <a:avLst/>
          </a:prstGeom>
        </p:spPr>
      </p:pic>
      <p:grpSp>
        <p:nvGrpSpPr>
          <p:cNvPr id="4" name="Group 3"/>
          <p:cNvGrpSpPr/>
          <p:nvPr/>
        </p:nvGrpSpPr>
        <p:grpSpPr>
          <a:xfrm>
            <a:off x="3357819" y="3896081"/>
            <a:ext cx="2088077" cy="2179867"/>
            <a:chOff x="5249165" y="3158274"/>
            <a:chExt cx="2286000" cy="2676531"/>
          </a:xfrm>
        </p:grpSpPr>
        <p:grpSp>
          <p:nvGrpSpPr>
            <p:cNvPr id="41" name="Group 40"/>
            <p:cNvGrpSpPr/>
            <p:nvPr/>
          </p:nvGrpSpPr>
          <p:grpSpPr>
            <a:xfrm>
              <a:off x="6260087" y="3158274"/>
              <a:ext cx="265944" cy="390343"/>
              <a:chOff x="2124168" y="3606805"/>
              <a:chExt cx="265944" cy="390343"/>
            </a:xfrm>
          </p:grpSpPr>
          <p:cxnSp>
            <p:nvCxnSpPr>
              <p:cNvPr id="42" name="Straight Connector 41"/>
              <p:cNvCxnSpPr/>
              <p:nvPr/>
            </p:nvCxnSpPr>
            <p:spPr>
              <a:xfrm>
                <a:off x="2257140"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43" name="Isosceles Triangle 42"/>
              <p:cNvSpPr/>
              <p:nvPr/>
            </p:nvSpPr>
            <p:spPr>
              <a:xfrm rot="10800000">
                <a:off x="2124168" y="3606805"/>
                <a:ext cx="265944" cy="176461"/>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5249165" y="3760383"/>
              <a:ext cx="265944" cy="390343"/>
              <a:chOff x="2124168" y="3606805"/>
              <a:chExt cx="265944" cy="390343"/>
            </a:xfrm>
          </p:grpSpPr>
          <p:cxnSp>
            <p:nvCxnSpPr>
              <p:cNvPr id="55" name="Straight Connector 54"/>
              <p:cNvCxnSpPr/>
              <p:nvPr/>
            </p:nvCxnSpPr>
            <p:spPr>
              <a:xfrm>
                <a:off x="2257140"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56" name="Isosceles Triangle 55"/>
              <p:cNvSpPr/>
              <p:nvPr/>
            </p:nvSpPr>
            <p:spPr>
              <a:xfrm rot="10800000">
                <a:off x="2124168" y="3606805"/>
                <a:ext cx="265944" cy="176461"/>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7" name="Oval 56"/>
            <p:cNvSpPr/>
            <p:nvPr/>
          </p:nvSpPr>
          <p:spPr>
            <a:xfrm>
              <a:off x="5249165" y="3548805"/>
              <a:ext cx="2286000" cy="2286000"/>
            </a:xfrm>
            <a:prstGeom prst="ellipse">
              <a:avLst/>
            </a:prstGeom>
            <a:noFill/>
            <a:ln w="28575" cmpd="sng">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9" name="Group 58"/>
            <p:cNvGrpSpPr/>
            <p:nvPr/>
          </p:nvGrpSpPr>
          <p:grpSpPr>
            <a:xfrm>
              <a:off x="7269221" y="3760383"/>
              <a:ext cx="265944" cy="390343"/>
              <a:chOff x="2124168" y="3606805"/>
              <a:chExt cx="265944" cy="390343"/>
            </a:xfrm>
          </p:grpSpPr>
          <p:cxnSp>
            <p:nvCxnSpPr>
              <p:cNvPr id="60" name="Straight Connector 59"/>
              <p:cNvCxnSpPr/>
              <p:nvPr/>
            </p:nvCxnSpPr>
            <p:spPr>
              <a:xfrm>
                <a:off x="2257140"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61" name="Isosceles Triangle 60"/>
              <p:cNvSpPr/>
              <p:nvPr/>
            </p:nvSpPr>
            <p:spPr>
              <a:xfrm rot="10800000">
                <a:off x="2124168" y="3606805"/>
                <a:ext cx="265944" cy="176461"/>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5337863" y="4967301"/>
              <a:ext cx="265944" cy="390343"/>
              <a:chOff x="2124168" y="3606805"/>
              <a:chExt cx="265944" cy="390343"/>
            </a:xfrm>
          </p:grpSpPr>
          <p:cxnSp>
            <p:nvCxnSpPr>
              <p:cNvPr id="68" name="Straight Connector 67"/>
              <p:cNvCxnSpPr/>
              <p:nvPr/>
            </p:nvCxnSpPr>
            <p:spPr>
              <a:xfrm>
                <a:off x="2257140"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70" name="Isosceles Triangle 69"/>
              <p:cNvSpPr/>
              <p:nvPr/>
            </p:nvSpPr>
            <p:spPr>
              <a:xfrm rot="10800000">
                <a:off x="2124168" y="3606805"/>
                <a:ext cx="265944" cy="176461"/>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7159338" y="4980724"/>
              <a:ext cx="265944" cy="390343"/>
              <a:chOff x="2124168" y="3606805"/>
              <a:chExt cx="265944" cy="390343"/>
            </a:xfrm>
          </p:grpSpPr>
          <p:cxnSp>
            <p:nvCxnSpPr>
              <p:cNvPr id="74" name="Straight Connector 73"/>
              <p:cNvCxnSpPr/>
              <p:nvPr/>
            </p:nvCxnSpPr>
            <p:spPr>
              <a:xfrm>
                <a:off x="2257140"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75" name="Isosceles Triangle 74"/>
              <p:cNvSpPr/>
              <p:nvPr/>
            </p:nvSpPr>
            <p:spPr>
              <a:xfrm rot="10800000">
                <a:off x="2124168" y="3606805"/>
                <a:ext cx="265944" cy="176461"/>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6335334" y="5442886"/>
              <a:ext cx="265944" cy="390343"/>
              <a:chOff x="2124168" y="3606805"/>
              <a:chExt cx="265944" cy="390343"/>
            </a:xfrm>
          </p:grpSpPr>
          <p:cxnSp>
            <p:nvCxnSpPr>
              <p:cNvPr id="77" name="Straight Connector 76"/>
              <p:cNvCxnSpPr/>
              <p:nvPr/>
            </p:nvCxnSpPr>
            <p:spPr>
              <a:xfrm>
                <a:off x="2257140" y="3754959"/>
                <a:ext cx="0" cy="242189"/>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79" name="Isosceles Triangle 78"/>
              <p:cNvSpPr/>
              <p:nvPr/>
            </p:nvSpPr>
            <p:spPr>
              <a:xfrm rot="10800000">
                <a:off x="2124168" y="3606805"/>
                <a:ext cx="265944" cy="176461"/>
              </a:xfrm>
              <a:prstGeom prst="triangle">
                <a:avLst/>
              </a:prstGeom>
              <a:solidFill>
                <a:srgbClr val="558ED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80" name="Content Placeholder 2"/>
          <p:cNvSpPr txBox="1">
            <a:spLocks/>
          </p:cNvSpPr>
          <p:nvPr/>
        </p:nvSpPr>
        <p:spPr>
          <a:xfrm>
            <a:off x="344079" y="5859534"/>
            <a:ext cx="8686800" cy="834550"/>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sz="3600" b="1" dirty="0" smtClean="0"/>
              <a:t>Form virtual arrays in the air and localize!</a:t>
            </a:r>
            <a:endParaRPr lang="en-US" sz="3600" b="1" dirty="0" smtClean="0">
              <a:solidFill>
                <a:srgbClr val="FFFF00"/>
              </a:solidFill>
            </a:endParaRPr>
          </a:p>
        </p:txBody>
      </p:sp>
    </p:spTree>
    <p:extLst>
      <p:ext uri="{BB962C8B-B14F-4D97-AF65-F5344CB8AC3E}">
        <p14:creationId xmlns:p14="http://schemas.microsoft.com/office/powerpoint/2010/main" val="1646549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2.22222E-6 L 0.63195 -0.00324 " pathEditMode="relative" ptsTypes="AA">
                                      <p:cBhvr>
                                        <p:cTn id="6" dur="1000" fill="hold"/>
                                        <p:tgtEl>
                                          <p:spTgt spid="46"/>
                                        </p:tgtEl>
                                        <p:attrNameLst>
                                          <p:attrName>ppt_x</p:attrName>
                                          <p:attrName>ppt_y</p:attrName>
                                        </p:attrNameLst>
                                      </p:cBhvr>
                                    </p:animMotion>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1"/>
                                        </p:tgtEl>
                                        <p:attrNameLst>
                                          <p:attrName>style.visibility</p:attrName>
                                        </p:attrNameLst>
                                      </p:cBhvr>
                                      <p:to>
                                        <p:strVal val="visible"/>
                                      </p:to>
                                    </p:set>
                                  </p:childTnLst>
                                </p:cTn>
                              </p:par>
                              <p:par>
                                <p:cTn id="20" presetID="1" presetClass="entr"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par>
                                <p:cTn id="28" presetID="1" presetClass="path" presetSubtype="0" accel="50000" decel="50000" fill="hold" nodeType="withEffect">
                                  <p:stCondLst>
                                    <p:cond delay="0"/>
                                  </p:stCondLst>
                                  <p:childTnLst>
                                    <p:animMotion origin="layout" path="M -2.22222E-6 7.40741E-7 C 0.06893 7.40741E-7 0.125 0.05602 0.125 0.125 C 0.125 0.19398 0.06893 0.25 -2.22222E-6 0.25 C -0.06892 0.25 -0.125 0.19398 -0.125 0.125 C -0.125 0.05602 -0.06892 7.40741E-7 -2.22222E-6 7.40741E-7 Z " pathEditMode="relative" rAng="0" ptsTypes="AAAAA">
                                      <p:cBhvr>
                                        <p:cTn id="29" dur="1000" fill="hold"/>
                                        <p:tgtEl>
                                          <p:spTgt spid="81"/>
                                        </p:tgtEl>
                                        <p:attrNameLst>
                                          <p:attrName>ppt_x</p:attrName>
                                          <p:attrName>ppt_y</p:attrName>
                                        </p:attrNameLst>
                                      </p:cBhvr>
                                      <p:rCtr x="0" y="12500"/>
                                    </p:animMotion>
                                  </p:childTnLst>
                                </p:cTn>
                              </p:par>
                              <p:par>
                                <p:cTn id="30" presetID="21" presetClass="exit" presetSubtype="1" fill="hold" grpId="0" nodeType="withEffect">
                                  <p:stCondLst>
                                    <p:cond delay="0"/>
                                  </p:stCondLst>
                                  <p:childTnLst>
                                    <p:animEffect transition="out" filter="wheel(1)">
                                      <p:cBhvr>
                                        <p:cTn id="31" dur="1000"/>
                                        <p:tgtEl>
                                          <p:spTgt spid="8"/>
                                        </p:tgtEl>
                                      </p:cBhvr>
                                    </p:animEffect>
                                    <p:set>
                                      <p:cBhvr>
                                        <p:cTn id="32" dur="1" fill="hold">
                                          <p:stCondLst>
                                            <p:cond delay="9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try this out!</a:t>
            </a:r>
            <a:endParaRPr lang="en-US" dirty="0"/>
          </a:p>
        </p:txBody>
      </p:sp>
      <p:sp>
        <p:nvSpPr>
          <p:cNvPr id="77" name="Rectangle 76"/>
          <p:cNvSpPr/>
          <p:nvPr/>
        </p:nvSpPr>
        <p:spPr>
          <a:xfrm>
            <a:off x="6596922" y="4791364"/>
            <a:ext cx="1412552" cy="86590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steph_rotin.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3759" r="36312" b="15914"/>
          <a:stretch/>
        </p:blipFill>
        <p:spPr>
          <a:xfrm>
            <a:off x="1146146" y="2451204"/>
            <a:ext cx="1804292" cy="2851316"/>
          </a:xfrm>
          <a:prstGeom prst="rect">
            <a:avLst/>
          </a:prstGeom>
        </p:spPr>
      </p:pic>
      <p:sp>
        <p:nvSpPr>
          <p:cNvPr id="4" name="TextBox 3"/>
          <p:cNvSpPr txBox="1"/>
          <p:nvPr/>
        </p:nvSpPr>
        <p:spPr>
          <a:xfrm>
            <a:off x="596783" y="1424682"/>
            <a:ext cx="7217738" cy="5016758"/>
          </a:xfrm>
          <a:prstGeom prst="rect">
            <a:avLst/>
          </a:prstGeom>
          <a:noFill/>
        </p:spPr>
        <p:txBody>
          <a:bodyPr wrap="square" rtlCol="0">
            <a:spAutoFit/>
          </a:bodyPr>
          <a:lstStyle/>
          <a:p>
            <a:pPr marL="571500" indent="-571500">
              <a:buFont typeface="Arial"/>
              <a:buChar char="•"/>
            </a:pPr>
            <a:r>
              <a:rPr lang="en-US" sz="4000" dirty="0" smtClean="0"/>
              <a:t>Ask users to rotate tablet</a:t>
            </a:r>
            <a:endParaRPr lang="en-US" sz="4000" dirty="0"/>
          </a:p>
          <a:p>
            <a:endParaRPr lang="en-US" sz="4000" dirty="0" smtClean="0"/>
          </a:p>
          <a:p>
            <a:endParaRPr lang="en-US" sz="4000" dirty="0" smtClean="0"/>
          </a:p>
          <a:p>
            <a:endParaRPr lang="en-US" sz="4000" dirty="0" smtClean="0"/>
          </a:p>
          <a:p>
            <a:endParaRPr lang="en-US" sz="4000" dirty="0"/>
          </a:p>
          <a:p>
            <a:endParaRPr lang="en-US" sz="4000" dirty="0" smtClean="0"/>
          </a:p>
          <a:p>
            <a:endParaRPr lang="en-US" sz="4000" dirty="0"/>
          </a:p>
          <a:p>
            <a:pPr marL="571500" indent="-571500">
              <a:buFont typeface="Arial"/>
              <a:buChar char="•"/>
            </a:pPr>
            <a:r>
              <a:rPr lang="en-US" sz="4000" dirty="0" smtClean="0"/>
              <a:t>Process signals as circular array</a:t>
            </a:r>
            <a:endParaRPr lang="en-US" sz="4000" dirty="0"/>
          </a:p>
        </p:txBody>
      </p:sp>
    </p:spTree>
    <p:extLst>
      <p:ext uri="{BB962C8B-B14F-4D97-AF65-F5344CB8AC3E}">
        <p14:creationId xmlns:p14="http://schemas.microsoft.com/office/powerpoint/2010/main" val="1548015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68" fill="hold"/>
                                        <p:tgtEl>
                                          <p:spTgt spid="3"/>
                                        </p:tgtEl>
                                      </p:cBhvr>
                                    </p:cmd>
                                  </p:childTnLst>
                                </p:cTn>
                              </p:par>
                              <p:par>
                                <p:cTn id="9" presetID="1"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video>
              <p:cMediaNode vol="80000">
                <p:cTn id="20"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teph_rotin.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3759" r="36312" b="15914"/>
          <a:stretch/>
        </p:blipFill>
        <p:spPr>
          <a:xfrm>
            <a:off x="1146146" y="2451204"/>
            <a:ext cx="1804292" cy="2851316"/>
          </a:xfrm>
          <a:prstGeom prst="rect">
            <a:avLst/>
          </a:prstGeom>
        </p:spPr>
      </p:pic>
      <p:sp>
        <p:nvSpPr>
          <p:cNvPr id="2" name="Title 1"/>
          <p:cNvSpPr>
            <a:spLocks noGrp="1"/>
          </p:cNvSpPr>
          <p:nvPr>
            <p:ph type="title"/>
          </p:nvPr>
        </p:nvSpPr>
        <p:spPr/>
        <p:txBody>
          <a:bodyPr/>
          <a:lstStyle/>
          <a:p>
            <a:r>
              <a:rPr lang="en-US" dirty="0" smtClean="0"/>
              <a:t>Let’s try this out!</a:t>
            </a:r>
            <a:endParaRPr lang="en-US" dirty="0"/>
          </a:p>
        </p:txBody>
      </p:sp>
      <p:cxnSp>
        <p:nvCxnSpPr>
          <p:cNvPr id="53" name="Straight Arrow Connector 52"/>
          <p:cNvCxnSpPr/>
          <p:nvPr/>
        </p:nvCxnSpPr>
        <p:spPr>
          <a:xfrm>
            <a:off x="2206383" y="3993685"/>
            <a:ext cx="2598238" cy="0"/>
          </a:xfrm>
          <a:prstGeom prst="straightConnector1">
            <a:avLst/>
          </a:prstGeom>
          <a:ln w="5715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137717" y="3213931"/>
            <a:ext cx="1531439" cy="707886"/>
          </a:xfrm>
          <a:prstGeom prst="rect">
            <a:avLst/>
          </a:prstGeom>
          <a:noFill/>
        </p:spPr>
        <p:txBody>
          <a:bodyPr wrap="none" rtlCol="0">
            <a:spAutoFit/>
          </a:bodyPr>
          <a:lstStyle/>
          <a:p>
            <a:r>
              <a:rPr lang="en-US" sz="4000" b="1" dirty="0" smtClean="0"/>
              <a:t>4-18m</a:t>
            </a:r>
            <a:endParaRPr lang="en-US" sz="4000" b="1" dirty="0"/>
          </a:p>
        </p:txBody>
      </p:sp>
      <p:sp>
        <p:nvSpPr>
          <p:cNvPr id="56" name="Oval 55"/>
          <p:cNvSpPr/>
          <p:nvPr/>
        </p:nvSpPr>
        <p:spPr>
          <a:xfrm>
            <a:off x="4804621" y="3854084"/>
            <a:ext cx="301752" cy="301752"/>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2171643" y="1467832"/>
            <a:ext cx="5641848" cy="4811520"/>
          </a:xfrm>
          <a:prstGeom prst="ellipse">
            <a:avLst/>
          </a:prstGeom>
          <a:solidFill>
            <a:srgbClr val="FF0000">
              <a:alpha val="14000"/>
            </a:srgbClr>
          </a:solidFill>
          <a:ln w="28575"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Content Placeholder 2"/>
          <p:cNvSpPr txBox="1">
            <a:spLocks/>
          </p:cNvSpPr>
          <p:nvPr/>
        </p:nvSpPr>
        <p:spPr>
          <a:xfrm>
            <a:off x="202091" y="5163620"/>
            <a:ext cx="8686800" cy="1491765"/>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sz="3600" b="1" dirty="0" smtClean="0"/>
              <a:t>But in theory, SAR has an accuracy of a few tens of cm!</a:t>
            </a:r>
            <a:endParaRPr lang="en-US" sz="3600" b="1" dirty="0" smtClean="0">
              <a:solidFill>
                <a:srgbClr val="FFFF00"/>
              </a:solidFill>
            </a:endParaRPr>
          </a:p>
        </p:txBody>
      </p:sp>
    </p:spTree>
    <p:extLst>
      <p:ext uri="{BB962C8B-B14F-4D97-AF65-F5344CB8AC3E}">
        <p14:creationId xmlns:p14="http://schemas.microsoft.com/office/powerpoint/2010/main" val="805946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bldLst>
      <p:bldP spid="6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50875" y="4127500"/>
            <a:ext cx="8050356" cy="2056383"/>
          </a:xfrm>
          <a:prstGeom prst="round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997045"/>
            <a:ext cx="9143999" cy="1143000"/>
          </a:xfrm>
        </p:spPr>
        <p:txBody>
          <a:bodyPr>
            <a:normAutofit fontScale="90000"/>
          </a:bodyPr>
          <a:lstStyle/>
          <a:p>
            <a:r>
              <a:rPr lang="en-US" u="sng" dirty="0" smtClean="0"/>
              <a:t>Key SAR Requirement:</a:t>
            </a:r>
            <a:r>
              <a:rPr lang="en-US" dirty="0" smtClean="0"/>
              <a:t> Move device along precisely known trajectories </a:t>
            </a:r>
            <a:endParaRPr lang="en-US" dirty="0"/>
          </a:p>
        </p:txBody>
      </p:sp>
      <p:sp>
        <p:nvSpPr>
          <p:cNvPr id="3" name="Content Placeholder 2"/>
          <p:cNvSpPr>
            <a:spLocks noGrp="1"/>
          </p:cNvSpPr>
          <p:nvPr>
            <p:ph idx="1"/>
          </p:nvPr>
        </p:nvSpPr>
        <p:spPr>
          <a:xfrm>
            <a:off x="471631" y="4957066"/>
            <a:ext cx="8229600" cy="1226817"/>
          </a:xfrm>
        </p:spPr>
        <p:txBody>
          <a:bodyPr>
            <a:normAutofit/>
          </a:bodyPr>
          <a:lstStyle/>
          <a:p>
            <a:pPr marL="0" indent="0" algn="ctr">
              <a:buNone/>
            </a:pPr>
            <a:r>
              <a:rPr lang="en-US" i="1" dirty="0" smtClean="0">
                <a:solidFill>
                  <a:srgbClr val="FF0000"/>
                </a:solidFill>
              </a:rPr>
              <a:t>“Notoriously terrible at measuring accurate trajectories [Niessner’14]”</a:t>
            </a:r>
          </a:p>
          <a:p>
            <a:pPr marL="0" indent="0">
              <a:buNone/>
            </a:pPr>
            <a:endParaRPr lang="en-US" dirty="0" smtClean="0"/>
          </a:p>
        </p:txBody>
      </p:sp>
      <p:sp>
        <p:nvSpPr>
          <p:cNvPr id="4" name="TextBox 3"/>
          <p:cNvSpPr txBox="1"/>
          <p:nvPr/>
        </p:nvSpPr>
        <p:spPr>
          <a:xfrm>
            <a:off x="1730375" y="4300815"/>
            <a:ext cx="5675013" cy="584776"/>
          </a:xfrm>
          <a:prstGeom prst="rect">
            <a:avLst/>
          </a:prstGeom>
          <a:noFill/>
        </p:spPr>
        <p:txBody>
          <a:bodyPr wrap="none" rtlCol="0">
            <a:spAutoFit/>
          </a:bodyPr>
          <a:lstStyle/>
          <a:p>
            <a:r>
              <a:rPr lang="en-US" sz="3200" dirty="0" smtClean="0">
                <a:solidFill>
                  <a:schemeClr val="tx2"/>
                </a:solidFill>
              </a:rPr>
              <a:t>Why not use the Accelerometer?</a:t>
            </a:r>
            <a:endParaRPr lang="en-US" sz="3200" dirty="0">
              <a:solidFill>
                <a:schemeClr val="tx2"/>
              </a:solidFill>
            </a:endParaRPr>
          </a:p>
        </p:txBody>
      </p:sp>
    </p:spTree>
    <p:extLst>
      <p:ext uri="{BB962C8B-B14F-4D97-AF65-F5344CB8AC3E}">
        <p14:creationId xmlns:p14="http://schemas.microsoft.com/office/powerpoint/2010/main" val="3362531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Easy for SAR-based Radar Systems</a:t>
            </a:r>
            <a:endParaRPr lang="en-US" dirty="0"/>
          </a:p>
        </p:txBody>
      </p:sp>
      <p:grpSp>
        <p:nvGrpSpPr>
          <p:cNvPr id="3" name="Group 2"/>
          <p:cNvGrpSpPr/>
          <p:nvPr/>
        </p:nvGrpSpPr>
        <p:grpSpPr>
          <a:xfrm>
            <a:off x="5009959" y="2315620"/>
            <a:ext cx="2321116" cy="1588101"/>
            <a:chOff x="369454" y="2131261"/>
            <a:chExt cx="3325091" cy="2216728"/>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9987" r="98975"/>
                      </a14:imgEffect>
                    </a14:imgLayer>
                  </a14:imgProps>
                </a:ext>
              </a:extLst>
            </a:blip>
            <a:stretch>
              <a:fillRect/>
            </a:stretch>
          </p:blipFill>
          <p:spPr>
            <a:xfrm>
              <a:off x="369454" y="2131261"/>
              <a:ext cx="3325091" cy="2216728"/>
            </a:xfrm>
            <a:prstGeom prst="rect">
              <a:avLst/>
            </a:prstGeom>
          </p:spPr>
        </p:pic>
        <p:grpSp>
          <p:nvGrpSpPr>
            <p:cNvPr id="5" name="Group 4"/>
            <p:cNvGrpSpPr/>
            <p:nvPr/>
          </p:nvGrpSpPr>
          <p:grpSpPr>
            <a:xfrm flipV="1">
              <a:off x="1644086" y="3452769"/>
              <a:ext cx="330188" cy="354597"/>
              <a:chOff x="2124168" y="3606805"/>
              <a:chExt cx="265944" cy="390343"/>
            </a:xfrm>
            <a:solidFill>
              <a:schemeClr val="accent1"/>
            </a:solidFill>
          </p:grpSpPr>
          <p:cxnSp>
            <p:nvCxnSpPr>
              <p:cNvPr id="6" name="Straight Connector 5"/>
              <p:cNvCxnSpPr/>
              <p:nvPr/>
            </p:nvCxnSpPr>
            <p:spPr>
              <a:xfrm>
                <a:off x="2257140" y="3754959"/>
                <a:ext cx="0" cy="242189"/>
              </a:xfrm>
              <a:prstGeom prst="line">
                <a:avLst/>
              </a:prstGeom>
              <a:grpFill/>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7" name="Isosceles Triangle 6"/>
              <p:cNvSpPr/>
              <p:nvPr/>
            </p:nvSpPr>
            <p:spPr>
              <a:xfrm rot="10800000">
                <a:off x="2124168" y="3606805"/>
                <a:ext cx="265944" cy="176461"/>
              </a:xfrm>
              <a:prstGeom prst="triangle">
                <a:avLst/>
              </a:prstGeom>
              <a:grp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3" name="Group 12"/>
          <p:cNvGrpSpPr/>
          <p:nvPr/>
        </p:nvGrpSpPr>
        <p:grpSpPr>
          <a:xfrm>
            <a:off x="1271867" y="2069720"/>
            <a:ext cx="2452210" cy="1544196"/>
            <a:chOff x="5003801" y="2503372"/>
            <a:chExt cx="2997199" cy="1898794"/>
          </a:xfrm>
        </p:grpSpPr>
        <p:pic>
          <p:nvPicPr>
            <p:cNvPr id="8" name="Picture 7"/>
            <p:cNvPicPr>
              <a:picLocks noChangeAspect="1"/>
            </p:cNvPicPr>
            <p:nvPr/>
          </p:nvPicPr>
          <p:blipFill>
            <a:blip r:embed="rId5"/>
            <a:stretch>
              <a:fillRect/>
            </a:stretch>
          </p:blipFill>
          <p:spPr>
            <a:xfrm>
              <a:off x="5003801" y="2503372"/>
              <a:ext cx="2997199" cy="1898794"/>
            </a:xfrm>
            <a:prstGeom prst="rect">
              <a:avLst/>
            </a:prstGeom>
          </p:spPr>
        </p:pic>
        <p:grpSp>
          <p:nvGrpSpPr>
            <p:cNvPr id="9" name="Group 8"/>
            <p:cNvGrpSpPr/>
            <p:nvPr/>
          </p:nvGrpSpPr>
          <p:grpSpPr>
            <a:xfrm rot="10800000" flipV="1">
              <a:off x="6299214" y="2503372"/>
              <a:ext cx="330188" cy="354597"/>
              <a:chOff x="2124168" y="3606805"/>
              <a:chExt cx="265944" cy="390343"/>
            </a:xfrm>
            <a:solidFill>
              <a:srgbClr val="4F81BD"/>
            </a:solidFill>
          </p:grpSpPr>
          <p:cxnSp>
            <p:nvCxnSpPr>
              <p:cNvPr id="10" name="Straight Connector 9"/>
              <p:cNvCxnSpPr/>
              <p:nvPr/>
            </p:nvCxnSpPr>
            <p:spPr>
              <a:xfrm>
                <a:off x="2257140" y="3754959"/>
                <a:ext cx="0" cy="242189"/>
              </a:xfrm>
              <a:prstGeom prst="line">
                <a:avLst/>
              </a:prstGeom>
              <a:grpFill/>
              <a:ln w="38100" cmpd="sng">
                <a:solidFill>
                  <a:srgbClr val="4F81BD"/>
                </a:solidFill>
              </a:ln>
              <a:effectLst/>
            </p:spPr>
            <p:style>
              <a:lnRef idx="2">
                <a:schemeClr val="accent1"/>
              </a:lnRef>
              <a:fillRef idx="0">
                <a:schemeClr val="accent1"/>
              </a:fillRef>
              <a:effectRef idx="1">
                <a:schemeClr val="accent1"/>
              </a:effectRef>
              <a:fontRef idx="minor">
                <a:schemeClr val="tx1"/>
              </a:fontRef>
            </p:style>
          </p:cxnSp>
          <p:sp>
            <p:nvSpPr>
              <p:cNvPr id="11" name="Isosceles Triangle 10"/>
              <p:cNvSpPr/>
              <p:nvPr/>
            </p:nvSpPr>
            <p:spPr>
              <a:xfrm rot="10800000">
                <a:off x="2124168" y="3606805"/>
                <a:ext cx="265944" cy="176461"/>
              </a:xfrm>
              <a:prstGeom prst="triangle">
                <a:avLst/>
              </a:prstGeom>
              <a:grp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7" name="Straight Arrow Connector 16"/>
          <p:cNvCxnSpPr/>
          <p:nvPr/>
        </p:nvCxnSpPr>
        <p:spPr>
          <a:xfrm flipH="1">
            <a:off x="5322071" y="5704619"/>
            <a:ext cx="2326491" cy="0"/>
          </a:xfrm>
          <a:prstGeom prst="straightConnector1">
            <a:avLst/>
          </a:prstGeom>
          <a:solidFill>
            <a:schemeClr val="bg1"/>
          </a:solidFill>
          <a:ln w="38100" cmpd="sng">
            <a:solidFill>
              <a:schemeClr val="tx1"/>
            </a:solidFill>
            <a:prstDash val="dash"/>
            <a:headEnd type="none"/>
            <a:tailEnd type="arrow"/>
          </a:ln>
          <a:effectLst/>
        </p:spPr>
        <p:style>
          <a:lnRef idx="1">
            <a:schemeClr val="accent1"/>
          </a:lnRef>
          <a:fillRef idx="3">
            <a:schemeClr val="accent1"/>
          </a:fillRef>
          <a:effectRef idx="2">
            <a:schemeClr val="accent1"/>
          </a:effectRef>
          <a:fontRef idx="minor">
            <a:schemeClr val="lt1"/>
          </a:fontRef>
        </p:style>
      </p:cxnSp>
      <p:grpSp>
        <p:nvGrpSpPr>
          <p:cNvPr id="19" name="Group 18"/>
          <p:cNvGrpSpPr/>
          <p:nvPr/>
        </p:nvGrpSpPr>
        <p:grpSpPr>
          <a:xfrm>
            <a:off x="1919993" y="5056828"/>
            <a:ext cx="1276117" cy="1291250"/>
            <a:chOff x="3530608" y="4864092"/>
            <a:chExt cx="1074326" cy="1074326"/>
          </a:xfrm>
        </p:grpSpPr>
        <p:sp>
          <p:nvSpPr>
            <p:cNvPr id="20" name="Oval 19"/>
            <p:cNvSpPr/>
            <p:nvPr/>
          </p:nvSpPr>
          <p:spPr>
            <a:xfrm>
              <a:off x="3530608" y="4864092"/>
              <a:ext cx="1074326" cy="1074326"/>
            </a:xfrm>
            <a:prstGeom prst="ellipse">
              <a:avLst/>
            </a:prstGeom>
            <a:solidFill>
              <a:schemeClr val="bg1"/>
            </a:solidFill>
            <a:ln w="381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3536338" y="5256434"/>
              <a:ext cx="0" cy="164635"/>
            </a:xfrm>
            <a:prstGeom prst="line">
              <a:avLst/>
            </a:prstGeom>
            <a:solidFill>
              <a:schemeClr val="bg1"/>
            </a:solidFill>
            <a:ln w="38100" cmpd="sng">
              <a:solidFill>
                <a:schemeClr val="tx1"/>
              </a:solidFill>
              <a:prstDash val="dash"/>
              <a:headEnd type="none"/>
              <a:tailEnd type="arrow"/>
            </a:ln>
            <a:effectLst/>
          </p:spPr>
          <p:style>
            <a:lnRef idx="1">
              <a:schemeClr val="accent1"/>
            </a:lnRef>
            <a:fillRef idx="3">
              <a:schemeClr val="accent1"/>
            </a:fillRef>
            <a:effectRef idx="2">
              <a:schemeClr val="accent1"/>
            </a:effectRef>
            <a:fontRef idx="minor">
              <a:schemeClr val="lt1"/>
            </a:fontRef>
          </p:style>
        </p:cxnSp>
      </p:grpSp>
    </p:spTree>
    <p:extLst>
      <p:ext uri="{BB962C8B-B14F-4D97-AF65-F5344CB8AC3E}">
        <p14:creationId xmlns:p14="http://schemas.microsoft.com/office/powerpoint/2010/main" val="3267964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If humans rotate their device… </a:t>
            </a:r>
            <a:endParaRPr lang="en-US" dirty="0"/>
          </a:p>
        </p:txBody>
      </p:sp>
      <p:grpSp>
        <p:nvGrpSpPr>
          <p:cNvPr id="13" name="Group 12"/>
          <p:cNvGrpSpPr/>
          <p:nvPr/>
        </p:nvGrpSpPr>
        <p:grpSpPr>
          <a:xfrm>
            <a:off x="1271867" y="2069720"/>
            <a:ext cx="2452210" cy="1544196"/>
            <a:chOff x="5003801" y="2503372"/>
            <a:chExt cx="2997199" cy="1898794"/>
          </a:xfrm>
        </p:grpSpPr>
        <p:pic>
          <p:nvPicPr>
            <p:cNvPr id="8" name="Picture 7"/>
            <p:cNvPicPr>
              <a:picLocks noChangeAspect="1"/>
            </p:cNvPicPr>
            <p:nvPr/>
          </p:nvPicPr>
          <p:blipFill>
            <a:blip r:embed="rId5"/>
            <a:stretch>
              <a:fillRect/>
            </a:stretch>
          </p:blipFill>
          <p:spPr>
            <a:xfrm>
              <a:off x="5003801" y="2503372"/>
              <a:ext cx="2997199" cy="1898794"/>
            </a:xfrm>
            <a:prstGeom prst="rect">
              <a:avLst/>
            </a:prstGeom>
          </p:spPr>
        </p:pic>
        <p:grpSp>
          <p:nvGrpSpPr>
            <p:cNvPr id="9" name="Group 8"/>
            <p:cNvGrpSpPr/>
            <p:nvPr/>
          </p:nvGrpSpPr>
          <p:grpSpPr>
            <a:xfrm rot="10800000" flipV="1">
              <a:off x="6299214" y="2503372"/>
              <a:ext cx="330188" cy="354597"/>
              <a:chOff x="2124168" y="3606805"/>
              <a:chExt cx="265944" cy="390343"/>
            </a:xfrm>
            <a:solidFill>
              <a:srgbClr val="4F81BD"/>
            </a:solidFill>
          </p:grpSpPr>
          <p:cxnSp>
            <p:nvCxnSpPr>
              <p:cNvPr id="10" name="Straight Connector 9"/>
              <p:cNvCxnSpPr/>
              <p:nvPr/>
            </p:nvCxnSpPr>
            <p:spPr>
              <a:xfrm>
                <a:off x="2257140" y="3754959"/>
                <a:ext cx="0" cy="242189"/>
              </a:xfrm>
              <a:prstGeom prst="line">
                <a:avLst/>
              </a:prstGeom>
              <a:grpFill/>
              <a:ln w="38100" cmpd="sng">
                <a:solidFill>
                  <a:srgbClr val="4F81BD"/>
                </a:solidFill>
              </a:ln>
              <a:effectLst/>
            </p:spPr>
            <p:style>
              <a:lnRef idx="2">
                <a:schemeClr val="accent1"/>
              </a:lnRef>
              <a:fillRef idx="0">
                <a:schemeClr val="accent1"/>
              </a:fillRef>
              <a:effectRef idx="1">
                <a:schemeClr val="accent1"/>
              </a:effectRef>
              <a:fontRef idx="minor">
                <a:schemeClr val="tx1"/>
              </a:fontRef>
            </p:style>
          </p:cxnSp>
          <p:sp>
            <p:nvSpPr>
              <p:cNvPr id="11" name="Isosceles Triangle 10"/>
              <p:cNvSpPr/>
              <p:nvPr/>
            </p:nvSpPr>
            <p:spPr>
              <a:xfrm rot="10800000">
                <a:off x="2124168" y="3606805"/>
                <a:ext cx="265944" cy="176461"/>
              </a:xfrm>
              <a:prstGeom prst="triangle">
                <a:avLst/>
              </a:prstGeom>
              <a:grp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8" name="Group 17"/>
          <p:cNvGrpSpPr/>
          <p:nvPr/>
        </p:nvGrpSpPr>
        <p:grpSpPr>
          <a:xfrm>
            <a:off x="1919993" y="5056828"/>
            <a:ext cx="1276117" cy="1291250"/>
            <a:chOff x="3530608" y="4864092"/>
            <a:chExt cx="1074326" cy="1074326"/>
          </a:xfrm>
        </p:grpSpPr>
        <p:sp>
          <p:nvSpPr>
            <p:cNvPr id="14" name="Oval 13"/>
            <p:cNvSpPr/>
            <p:nvPr/>
          </p:nvSpPr>
          <p:spPr>
            <a:xfrm>
              <a:off x="3530608" y="4864092"/>
              <a:ext cx="1074326" cy="1074326"/>
            </a:xfrm>
            <a:prstGeom prst="ellipse">
              <a:avLst/>
            </a:prstGeom>
            <a:solidFill>
              <a:schemeClr val="bg1"/>
            </a:solidFill>
            <a:ln w="381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V="1">
              <a:off x="3536338" y="5256434"/>
              <a:ext cx="0" cy="164635"/>
            </a:xfrm>
            <a:prstGeom prst="line">
              <a:avLst/>
            </a:prstGeom>
            <a:solidFill>
              <a:schemeClr val="bg1"/>
            </a:solidFill>
            <a:ln w="38100" cmpd="sng">
              <a:solidFill>
                <a:schemeClr val="tx1"/>
              </a:solidFill>
              <a:prstDash val="dash"/>
              <a:headEnd type="none"/>
              <a:tailEnd type="arrow"/>
            </a:ln>
            <a:effectLst/>
          </p:spPr>
          <p:style>
            <a:lnRef idx="1">
              <a:schemeClr val="accent1"/>
            </a:lnRef>
            <a:fillRef idx="3">
              <a:schemeClr val="accent1"/>
            </a:fillRef>
            <a:effectRef idx="2">
              <a:schemeClr val="accent1"/>
            </a:effectRef>
            <a:fontRef idx="minor">
              <a:schemeClr val="lt1"/>
            </a:fontRef>
          </p:style>
        </p:cxnSp>
      </p:grpSp>
      <p:sp>
        <p:nvSpPr>
          <p:cNvPr id="19" name="Right Arrow 18"/>
          <p:cNvSpPr/>
          <p:nvPr/>
        </p:nvSpPr>
        <p:spPr>
          <a:xfrm>
            <a:off x="4064004" y="2662296"/>
            <a:ext cx="893703" cy="508000"/>
          </a:xfrm>
          <a:prstGeom prst="rightArrow">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Right Arrow 19"/>
          <p:cNvSpPr/>
          <p:nvPr/>
        </p:nvSpPr>
        <p:spPr>
          <a:xfrm>
            <a:off x="4149611" y="5486400"/>
            <a:ext cx="893703" cy="508000"/>
          </a:xfrm>
          <a:prstGeom prst="rightArrow">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Freeform 20"/>
          <p:cNvSpPr/>
          <p:nvPr/>
        </p:nvSpPr>
        <p:spPr>
          <a:xfrm>
            <a:off x="5867878" y="4985926"/>
            <a:ext cx="1366811" cy="1597996"/>
          </a:xfrm>
          <a:custGeom>
            <a:avLst/>
            <a:gdLst>
              <a:gd name="connsiteX0" fmla="*/ 369237 w 1366811"/>
              <a:gd name="connsiteY0" fmla="*/ 291630 h 1597996"/>
              <a:gd name="connsiteX1" fmla="*/ 764348 w 1366811"/>
              <a:gd name="connsiteY1" fmla="*/ 84667 h 1597996"/>
              <a:gd name="connsiteX2" fmla="*/ 914866 w 1366811"/>
              <a:gd name="connsiteY2" fmla="*/ 413926 h 1597996"/>
              <a:gd name="connsiteX3" fmla="*/ 1262940 w 1366811"/>
              <a:gd name="connsiteY3" fmla="*/ 479778 h 1597996"/>
              <a:gd name="connsiteX4" fmla="*/ 1244126 w 1366811"/>
              <a:gd name="connsiteY4" fmla="*/ 780815 h 1597996"/>
              <a:gd name="connsiteX5" fmla="*/ 1366422 w 1366811"/>
              <a:gd name="connsiteY5" fmla="*/ 1138296 h 1597996"/>
              <a:gd name="connsiteX6" fmla="*/ 1197089 w 1366811"/>
              <a:gd name="connsiteY6" fmla="*/ 1354667 h 1597996"/>
              <a:gd name="connsiteX7" fmla="*/ 1131237 w 1366811"/>
              <a:gd name="connsiteY7" fmla="*/ 1589852 h 1597996"/>
              <a:gd name="connsiteX8" fmla="*/ 698496 w 1366811"/>
              <a:gd name="connsiteY8" fmla="*/ 1514593 h 1597996"/>
              <a:gd name="connsiteX9" fmla="*/ 519755 w 1366811"/>
              <a:gd name="connsiteY9" fmla="*/ 1232370 h 1597996"/>
              <a:gd name="connsiteX10" fmla="*/ 181089 w 1366811"/>
              <a:gd name="connsiteY10" fmla="*/ 1232370 h 1597996"/>
              <a:gd name="connsiteX11" fmla="*/ 2348 w 1366811"/>
              <a:gd name="connsiteY11" fmla="*/ 921926 h 1597996"/>
              <a:gd name="connsiteX12" fmla="*/ 77607 w 1366811"/>
              <a:gd name="connsiteY12" fmla="*/ 517407 h 1597996"/>
              <a:gd name="connsiteX13" fmla="*/ 58792 w 1366811"/>
              <a:gd name="connsiteY13" fmla="*/ 216370 h 1597996"/>
              <a:gd name="connsiteX14" fmla="*/ 369237 w 1366811"/>
              <a:gd name="connsiteY14" fmla="*/ 0 h 159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6811" h="1597996">
                <a:moveTo>
                  <a:pt x="369237" y="291630"/>
                </a:moveTo>
                <a:cubicBezTo>
                  <a:pt x="521323" y="177957"/>
                  <a:pt x="673410" y="64284"/>
                  <a:pt x="764348" y="84667"/>
                </a:cubicBezTo>
                <a:cubicBezTo>
                  <a:pt x="855286" y="105050"/>
                  <a:pt x="831767" y="348074"/>
                  <a:pt x="914866" y="413926"/>
                </a:cubicBezTo>
                <a:cubicBezTo>
                  <a:pt x="997965" y="479778"/>
                  <a:pt x="1208063" y="418630"/>
                  <a:pt x="1262940" y="479778"/>
                </a:cubicBezTo>
                <a:cubicBezTo>
                  <a:pt x="1317817" y="540926"/>
                  <a:pt x="1226879" y="671062"/>
                  <a:pt x="1244126" y="780815"/>
                </a:cubicBezTo>
                <a:cubicBezTo>
                  <a:pt x="1261373" y="890568"/>
                  <a:pt x="1374261" y="1042654"/>
                  <a:pt x="1366422" y="1138296"/>
                </a:cubicBezTo>
                <a:cubicBezTo>
                  <a:pt x="1358583" y="1233938"/>
                  <a:pt x="1236286" y="1279408"/>
                  <a:pt x="1197089" y="1354667"/>
                </a:cubicBezTo>
                <a:cubicBezTo>
                  <a:pt x="1157892" y="1429926"/>
                  <a:pt x="1214336" y="1563198"/>
                  <a:pt x="1131237" y="1589852"/>
                </a:cubicBezTo>
                <a:cubicBezTo>
                  <a:pt x="1048138" y="1616506"/>
                  <a:pt x="800410" y="1574173"/>
                  <a:pt x="698496" y="1514593"/>
                </a:cubicBezTo>
                <a:cubicBezTo>
                  <a:pt x="596582" y="1455013"/>
                  <a:pt x="605990" y="1279407"/>
                  <a:pt x="519755" y="1232370"/>
                </a:cubicBezTo>
                <a:cubicBezTo>
                  <a:pt x="433521" y="1185333"/>
                  <a:pt x="267323" y="1284111"/>
                  <a:pt x="181089" y="1232370"/>
                </a:cubicBezTo>
                <a:cubicBezTo>
                  <a:pt x="94855" y="1180629"/>
                  <a:pt x="19595" y="1041086"/>
                  <a:pt x="2348" y="921926"/>
                </a:cubicBezTo>
                <a:cubicBezTo>
                  <a:pt x="-14899" y="802766"/>
                  <a:pt x="68200" y="635000"/>
                  <a:pt x="77607" y="517407"/>
                </a:cubicBezTo>
                <a:cubicBezTo>
                  <a:pt x="87014" y="399814"/>
                  <a:pt x="10187" y="302604"/>
                  <a:pt x="58792" y="216370"/>
                </a:cubicBezTo>
                <a:cubicBezTo>
                  <a:pt x="107397" y="130136"/>
                  <a:pt x="369237" y="0"/>
                  <a:pt x="369237" y="0"/>
                </a:cubicBezTo>
              </a:path>
            </a:pathLst>
          </a:custGeom>
          <a:solidFill>
            <a:schemeClr val="bg1"/>
          </a:solidFill>
          <a:ln w="38100" cmpd="sng">
            <a:solidFill>
              <a:schemeClr val="accent2"/>
            </a:solidFill>
            <a:prstDash val="dash"/>
            <a:headEnd type="none"/>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pic>
        <p:nvPicPr>
          <p:cNvPr id="22" name="steph_rotin.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3759" r="36312" b="15914"/>
          <a:stretch/>
        </p:blipFill>
        <p:spPr>
          <a:xfrm>
            <a:off x="5616169" y="1642590"/>
            <a:ext cx="1804292" cy="2851316"/>
          </a:xfrm>
          <a:prstGeom prst="rect">
            <a:avLst/>
          </a:prstGeom>
        </p:spPr>
      </p:pic>
    </p:spTree>
    <p:extLst>
      <p:ext uri="{BB962C8B-B14F-4D97-AF65-F5344CB8AC3E}">
        <p14:creationId xmlns:p14="http://schemas.microsoft.com/office/powerpoint/2010/main" val="815660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1868" fill="hold"/>
                                        <p:tgtEl>
                                          <p:spTgt spid="22"/>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2"/>
                                        </p:tgtEl>
                                      </p:cBhvr>
                                    </p:cmd>
                                  </p:childTnLst>
                                </p:cTn>
                              </p:par>
                            </p:childTnLst>
                          </p:cTn>
                        </p:par>
                      </p:childTnLst>
                    </p:cTn>
                  </p:par>
                </p:childTnLst>
              </p:cTn>
              <p:nextCondLst>
                <p:cond evt="onClick" delay="0">
                  <p:tgtEl>
                    <p:spTgt spid="22"/>
                  </p:tgtEl>
                </p:cond>
              </p:nextCondLst>
            </p:seq>
            <p:video>
              <p:cMediaNode vol="80000">
                <p:cTn id="22" fill="hold" display="0">
                  <p:stCondLst>
                    <p:cond delay="indefinite"/>
                  </p:stCondLst>
                </p:cTn>
                <p:tgtEl>
                  <p:spTgt spid="22"/>
                </p:tgtEl>
              </p:cMediaNode>
            </p:video>
          </p:childTnLst>
        </p:cTn>
      </p:par>
    </p:tnLst>
    <p:bldLst>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212224" y="4026052"/>
            <a:ext cx="2626488" cy="255416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1919993" y="5056828"/>
            <a:ext cx="1276117" cy="1291250"/>
            <a:chOff x="3530608" y="4864092"/>
            <a:chExt cx="1074326" cy="1074326"/>
          </a:xfrm>
        </p:grpSpPr>
        <p:sp>
          <p:nvSpPr>
            <p:cNvPr id="14" name="Oval 13"/>
            <p:cNvSpPr/>
            <p:nvPr/>
          </p:nvSpPr>
          <p:spPr>
            <a:xfrm>
              <a:off x="3530608" y="4864092"/>
              <a:ext cx="1074326" cy="1074326"/>
            </a:xfrm>
            <a:prstGeom prst="ellipse">
              <a:avLst/>
            </a:prstGeom>
            <a:solidFill>
              <a:schemeClr val="bg1"/>
            </a:solidFill>
            <a:ln w="381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V="1">
              <a:off x="3536338" y="5256434"/>
              <a:ext cx="0" cy="164635"/>
            </a:xfrm>
            <a:prstGeom prst="line">
              <a:avLst/>
            </a:prstGeom>
            <a:solidFill>
              <a:schemeClr val="bg1"/>
            </a:solidFill>
            <a:ln w="38100" cmpd="sng">
              <a:solidFill>
                <a:schemeClr val="tx1"/>
              </a:solidFill>
              <a:prstDash val="dash"/>
              <a:headEnd type="none"/>
              <a:tailEnd type="arrow"/>
            </a:ln>
            <a:effectLst/>
          </p:spPr>
          <p:style>
            <a:lnRef idx="1">
              <a:schemeClr val="accent1"/>
            </a:lnRef>
            <a:fillRef idx="3">
              <a:schemeClr val="accent1"/>
            </a:fillRef>
            <a:effectRef idx="2">
              <a:schemeClr val="accent1"/>
            </a:effectRef>
            <a:fontRef idx="minor">
              <a:schemeClr val="lt1"/>
            </a:fontRef>
          </p:style>
        </p:cxnSp>
      </p:grpSp>
      <p:sp>
        <p:nvSpPr>
          <p:cNvPr id="20" name="Right Arrow 19"/>
          <p:cNvSpPr/>
          <p:nvPr/>
        </p:nvSpPr>
        <p:spPr>
          <a:xfrm flipH="1">
            <a:off x="4149611" y="5486400"/>
            <a:ext cx="893703" cy="508000"/>
          </a:xfrm>
          <a:prstGeom prst="rightArrow">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Freeform 20"/>
          <p:cNvSpPr/>
          <p:nvPr/>
        </p:nvSpPr>
        <p:spPr>
          <a:xfrm>
            <a:off x="5867878" y="4985926"/>
            <a:ext cx="1366811" cy="1597996"/>
          </a:xfrm>
          <a:custGeom>
            <a:avLst/>
            <a:gdLst>
              <a:gd name="connsiteX0" fmla="*/ 369237 w 1366811"/>
              <a:gd name="connsiteY0" fmla="*/ 291630 h 1597996"/>
              <a:gd name="connsiteX1" fmla="*/ 764348 w 1366811"/>
              <a:gd name="connsiteY1" fmla="*/ 84667 h 1597996"/>
              <a:gd name="connsiteX2" fmla="*/ 914866 w 1366811"/>
              <a:gd name="connsiteY2" fmla="*/ 413926 h 1597996"/>
              <a:gd name="connsiteX3" fmla="*/ 1262940 w 1366811"/>
              <a:gd name="connsiteY3" fmla="*/ 479778 h 1597996"/>
              <a:gd name="connsiteX4" fmla="*/ 1244126 w 1366811"/>
              <a:gd name="connsiteY4" fmla="*/ 780815 h 1597996"/>
              <a:gd name="connsiteX5" fmla="*/ 1366422 w 1366811"/>
              <a:gd name="connsiteY5" fmla="*/ 1138296 h 1597996"/>
              <a:gd name="connsiteX6" fmla="*/ 1197089 w 1366811"/>
              <a:gd name="connsiteY6" fmla="*/ 1354667 h 1597996"/>
              <a:gd name="connsiteX7" fmla="*/ 1131237 w 1366811"/>
              <a:gd name="connsiteY7" fmla="*/ 1589852 h 1597996"/>
              <a:gd name="connsiteX8" fmla="*/ 698496 w 1366811"/>
              <a:gd name="connsiteY8" fmla="*/ 1514593 h 1597996"/>
              <a:gd name="connsiteX9" fmla="*/ 519755 w 1366811"/>
              <a:gd name="connsiteY9" fmla="*/ 1232370 h 1597996"/>
              <a:gd name="connsiteX10" fmla="*/ 181089 w 1366811"/>
              <a:gd name="connsiteY10" fmla="*/ 1232370 h 1597996"/>
              <a:gd name="connsiteX11" fmla="*/ 2348 w 1366811"/>
              <a:gd name="connsiteY11" fmla="*/ 921926 h 1597996"/>
              <a:gd name="connsiteX12" fmla="*/ 77607 w 1366811"/>
              <a:gd name="connsiteY12" fmla="*/ 517407 h 1597996"/>
              <a:gd name="connsiteX13" fmla="*/ 58792 w 1366811"/>
              <a:gd name="connsiteY13" fmla="*/ 216370 h 1597996"/>
              <a:gd name="connsiteX14" fmla="*/ 369237 w 1366811"/>
              <a:gd name="connsiteY14" fmla="*/ 0 h 159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6811" h="1597996">
                <a:moveTo>
                  <a:pt x="369237" y="291630"/>
                </a:moveTo>
                <a:cubicBezTo>
                  <a:pt x="521323" y="177957"/>
                  <a:pt x="673410" y="64284"/>
                  <a:pt x="764348" y="84667"/>
                </a:cubicBezTo>
                <a:cubicBezTo>
                  <a:pt x="855286" y="105050"/>
                  <a:pt x="831767" y="348074"/>
                  <a:pt x="914866" y="413926"/>
                </a:cubicBezTo>
                <a:cubicBezTo>
                  <a:pt x="997965" y="479778"/>
                  <a:pt x="1208063" y="418630"/>
                  <a:pt x="1262940" y="479778"/>
                </a:cubicBezTo>
                <a:cubicBezTo>
                  <a:pt x="1317817" y="540926"/>
                  <a:pt x="1226879" y="671062"/>
                  <a:pt x="1244126" y="780815"/>
                </a:cubicBezTo>
                <a:cubicBezTo>
                  <a:pt x="1261373" y="890568"/>
                  <a:pt x="1374261" y="1042654"/>
                  <a:pt x="1366422" y="1138296"/>
                </a:cubicBezTo>
                <a:cubicBezTo>
                  <a:pt x="1358583" y="1233938"/>
                  <a:pt x="1236286" y="1279408"/>
                  <a:pt x="1197089" y="1354667"/>
                </a:cubicBezTo>
                <a:cubicBezTo>
                  <a:pt x="1157892" y="1429926"/>
                  <a:pt x="1214336" y="1563198"/>
                  <a:pt x="1131237" y="1589852"/>
                </a:cubicBezTo>
                <a:cubicBezTo>
                  <a:pt x="1048138" y="1616506"/>
                  <a:pt x="800410" y="1574173"/>
                  <a:pt x="698496" y="1514593"/>
                </a:cubicBezTo>
                <a:cubicBezTo>
                  <a:pt x="596582" y="1455013"/>
                  <a:pt x="605990" y="1279407"/>
                  <a:pt x="519755" y="1232370"/>
                </a:cubicBezTo>
                <a:cubicBezTo>
                  <a:pt x="433521" y="1185333"/>
                  <a:pt x="267323" y="1284111"/>
                  <a:pt x="181089" y="1232370"/>
                </a:cubicBezTo>
                <a:cubicBezTo>
                  <a:pt x="94855" y="1180629"/>
                  <a:pt x="19595" y="1041086"/>
                  <a:pt x="2348" y="921926"/>
                </a:cubicBezTo>
                <a:cubicBezTo>
                  <a:pt x="-14899" y="802766"/>
                  <a:pt x="68200" y="635000"/>
                  <a:pt x="77607" y="517407"/>
                </a:cubicBezTo>
                <a:cubicBezTo>
                  <a:pt x="87014" y="399814"/>
                  <a:pt x="10187" y="302604"/>
                  <a:pt x="58792" y="216370"/>
                </a:cubicBezTo>
                <a:cubicBezTo>
                  <a:pt x="107397" y="130136"/>
                  <a:pt x="369237" y="0"/>
                  <a:pt x="369237" y="0"/>
                </a:cubicBezTo>
              </a:path>
            </a:pathLst>
          </a:custGeom>
          <a:solidFill>
            <a:schemeClr val="bg1"/>
          </a:solidFill>
          <a:ln w="38100" cmpd="sng">
            <a:solidFill>
              <a:srgbClr val="C0504D"/>
            </a:solidFill>
            <a:prstDash val="dash"/>
            <a:headEnd type="none"/>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3" name="TextBox 2"/>
          <p:cNvSpPr txBox="1"/>
          <p:nvPr/>
        </p:nvSpPr>
        <p:spPr>
          <a:xfrm>
            <a:off x="3896436" y="4957066"/>
            <a:ext cx="1731063" cy="461665"/>
          </a:xfrm>
          <a:prstGeom prst="rect">
            <a:avLst/>
          </a:prstGeom>
          <a:noFill/>
        </p:spPr>
        <p:txBody>
          <a:bodyPr wrap="none" rtlCol="0">
            <a:spAutoFit/>
          </a:bodyPr>
          <a:lstStyle/>
          <a:p>
            <a:r>
              <a:rPr lang="en-US" sz="2400" b="1" dirty="0" smtClean="0"/>
              <a:t>“transform”</a:t>
            </a:r>
            <a:endParaRPr lang="en-US" sz="2400" b="1" dirty="0"/>
          </a:p>
        </p:txBody>
      </p:sp>
      <p:sp>
        <p:nvSpPr>
          <p:cNvPr id="16" name="Right Arrow 15"/>
          <p:cNvSpPr/>
          <p:nvPr/>
        </p:nvSpPr>
        <p:spPr>
          <a:xfrm rot="5400000" flipH="1">
            <a:off x="2199391" y="3377595"/>
            <a:ext cx="567532" cy="508000"/>
          </a:xfrm>
          <a:prstGeom prst="rightArrow">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1657588" y="4189569"/>
            <a:ext cx="1664037" cy="584776"/>
          </a:xfrm>
          <a:prstGeom prst="rect">
            <a:avLst/>
          </a:prstGeom>
          <a:noFill/>
        </p:spPr>
        <p:txBody>
          <a:bodyPr wrap="none" rtlCol="0">
            <a:spAutoFit/>
          </a:bodyPr>
          <a:lstStyle/>
          <a:p>
            <a:pPr algn="ctr"/>
            <a:r>
              <a:rPr lang="en-US" sz="3200" b="1" dirty="0" smtClean="0">
                <a:solidFill>
                  <a:schemeClr val="accent2"/>
                </a:solidFill>
              </a:rPr>
              <a:t>Ubicarse</a:t>
            </a:r>
            <a:endParaRPr lang="en-US" sz="3200" b="1" dirty="0">
              <a:solidFill>
                <a:schemeClr val="accent2"/>
              </a:solidFill>
            </a:endParaRPr>
          </a:p>
        </p:txBody>
      </p:sp>
      <p:sp>
        <p:nvSpPr>
          <p:cNvPr id="5" name="TextBox 4"/>
          <p:cNvSpPr txBox="1"/>
          <p:nvPr/>
        </p:nvSpPr>
        <p:spPr>
          <a:xfrm>
            <a:off x="1541638" y="2842706"/>
            <a:ext cx="1941307" cy="461665"/>
          </a:xfrm>
          <a:prstGeom prst="rect">
            <a:avLst/>
          </a:prstGeom>
          <a:noFill/>
        </p:spPr>
        <p:txBody>
          <a:bodyPr wrap="none" rtlCol="0">
            <a:spAutoFit/>
          </a:bodyPr>
          <a:lstStyle/>
          <a:p>
            <a:r>
              <a:rPr lang="en-US" sz="2400" b="1" dirty="0" smtClean="0"/>
              <a:t>Your Location</a:t>
            </a:r>
            <a:endParaRPr lang="en-US" sz="2400" b="1" dirty="0"/>
          </a:p>
        </p:txBody>
      </p:sp>
      <p:sp>
        <p:nvSpPr>
          <p:cNvPr id="12" name="Rounded Rectangular Callout 11"/>
          <p:cNvSpPr/>
          <p:nvPr/>
        </p:nvSpPr>
        <p:spPr>
          <a:xfrm>
            <a:off x="5730851" y="2190749"/>
            <a:ext cx="3159150" cy="1677633"/>
          </a:xfrm>
          <a:prstGeom prst="wedgeRoundRectCallout">
            <a:avLst>
              <a:gd name="adj1" fmla="val -36662"/>
              <a:gd name="adj2" fmla="val 104136"/>
              <a:gd name="adj3" fmla="val 1666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2"/>
                </a:solidFill>
              </a:rPr>
              <a:t>First formulation of SAR on arbitrary, unknown trajectories</a:t>
            </a:r>
            <a:endParaRPr lang="en-US" sz="2400" b="1" dirty="0">
              <a:solidFill>
                <a:schemeClr val="tx2"/>
              </a:solidFill>
            </a:endParaRPr>
          </a:p>
        </p:txBody>
      </p:sp>
      <p:sp>
        <p:nvSpPr>
          <p:cNvPr id="26" name="Title 1"/>
          <p:cNvSpPr>
            <a:spLocks noGrp="1"/>
          </p:cNvSpPr>
          <p:nvPr>
            <p:ph type="title"/>
          </p:nvPr>
        </p:nvSpPr>
        <p:spPr>
          <a:xfrm>
            <a:off x="457200" y="576263"/>
            <a:ext cx="8229600" cy="1143000"/>
          </a:xfrm>
        </p:spPr>
        <p:txBody>
          <a:bodyPr>
            <a:normAutofit/>
          </a:bodyPr>
          <a:lstStyle/>
          <a:p>
            <a:r>
              <a:rPr lang="en-US" dirty="0" smtClean="0"/>
              <a:t>Ubicarse: A New Form of SAR</a:t>
            </a:r>
            <a:endParaRPr lang="en-US" dirty="0"/>
          </a:p>
        </p:txBody>
      </p:sp>
      <p:grpSp>
        <p:nvGrpSpPr>
          <p:cNvPr id="17" name="Group 16"/>
          <p:cNvGrpSpPr/>
          <p:nvPr/>
        </p:nvGrpSpPr>
        <p:grpSpPr>
          <a:xfrm>
            <a:off x="1713789" y="1904999"/>
            <a:ext cx="1591764" cy="911661"/>
            <a:chOff x="152400" y="1859280"/>
            <a:chExt cx="2702560" cy="1605280"/>
          </a:xfrm>
          <a:effectLst/>
        </p:grpSpPr>
        <p:grpSp>
          <p:nvGrpSpPr>
            <p:cNvPr id="19" name="Group 18"/>
            <p:cNvGrpSpPr/>
            <p:nvPr/>
          </p:nvGrpSpPr>
          <p:grpSpPr>
            <a:xfrm>
              <a:off x="152400" y="1859280"/>
              <a:ext cx="2702560" cy="1605280"/>
              <a:chOff x="1097280" y="924559"/>
              <a:chExt cx="7672404" cy="4023361"/>
            </a:xfrm>
          </p:grpSpPr>
          <p:pic>
            <p:nvPicPr>
              <p:cNvPr id="23" name="Picture 22" descr="Screen Shot 2014-04-17 at 5.07.02 PM.png"/>
              <p:cNvPicPr>
                <a:picLocks noChangeAspect="1"/>
              </p:cNvPicPr>
              <p:nvPr/>
            </p:nvPicPr>
            <p:blipFill rotWithShape="1">
              <a:blip r:embed="rId3">
                <a:extLst>
                  <a:ext uri="{28A0092B-C50C-407E-A947-70E740481C1C}">
                    <a14:useLocalDpi xmlns:a14="http://schemas.microsoft.com/office/drawing/2010/main" val="0"/>
                  </a:ext>
                </a:extLst>
              </a:blip>
              <a:srcRect l="6718" t="13482" r="6788" b="27852"/>
              <a:stretch/>
            </p:blipFill>
            <p:spPr>
              <a:xfrm>
                <a:off x="1097280" y="924559"/>
                <a:ext cx="7672404" cy="4023361"/>
              </a:xfrm>
              <a:prstGeom prst="rect">
                <a:avLst/>
              </a:prstGeom>
              <a:ln w="12700" cap="sq" cmpd="sng">
                <a:solidFill>
                  <a:srgbClr val="000000"/>
                </a:solidFill>
                <a:prstDash val="solid"/>
                <a:miter lim="800000"/>
              </a:ln>
              <a:effectLst>
                <a:outerShdw blurRad="50800" dist="38100" dir="2700000" algn="tl" rotWithShape="0">
                  <a:prstClr val="black">
                    <a:alpha val="40000"/>
                  </a:prstClr>
                </a:outerShdw>
              </a:effectLst>
            </p:spPr>
          </p:pic>
          <p:sp>
            <p:nvSpPr>
              <p:cNvPr id="24" name="Oval 23"/>
              <p:cNvSpPr>
                <a:spLocks noChangeAspect="1"/>
              </p:cNvSpPr>
              <p:nvPr/>
            </p:nvSpPr>
            <p:spPr>
              <a:xfrm>
                <a:off x="5461005" y="3609475"/>
                <a:ext cx="297932" cy="297930"/>
              </a:xfrm>
              <a:prstGeom prst="ellipse">
                <a:avLst/>
              </a:prstGeom>
              <a:solidFill>
                <a:schemeClr val="accent2">
                  <a:lumMod val="20000"/>
                  <a:lumOff val="80000"/>
                </a:scheme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4"/>
            <a:stretch>
              <a:fillRect/>
            </a:stretch>
          </p:blipFill>
          <p:spPr>
            <a:xfrm>
              <a:off x="1466312" y="2362437"/>
              <a:ext cx="676806" cy="676808"/>
            </a:xfrm>
            <a:prstGeom prst="rect">
              <a:avLst/>
            </a:prstGeom>
          </p:spPr>
        </p:pic>
      </p:grpSp>
    </p:spTree>
    <p:extLst>
      <p:ext uri="{BB962C8B-B14F-4D97-AF65-F5344CB8AC3E}">
        <p14:creationId xmlns:p14="http://schemas.microsoft.com/office/powerpoint/2010/main" val="3581132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9"/>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4" grpId="0"/>
      <p:bldP spid="5" grpId="0"/>
      <p:bldP spid="12" grpId="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p:cNvSpPr/>
          <p:nvPr/>
        </p:nvSpPr>
        <p:spPr>
          <a:xfrm>
            <a:off x="5805603" y="4123286"/>
            <a:ext cx="807350" cy="592455"/>
          </a:xfrm>
          <a:custGeom>
            <a:avLst/>
            <a:gdLst>
              <a:gd name="connsiteX0" fmla="*/ 521536 w 1158778"/>
              <a:gd name="connsiteY0" fmla="*/ 213895 h 926806"/>
              <a:gd name="connsiteX1" fmla="*/ 788905 w 1158778"/>
              <a:gd name="connsiteY1" fmla="*/ 173789 h 926806"/>
              <a:gd name="connsiteX2" fmla="*/ 815641 w 1158778"/>
              <a:gd name="connsiteY2" fmla="*/ 334210 h 926806"/>
              <a:gd name="connsiteX3" fmla="*/ 1109747 w 1158778"/>
              <a:gd name="connsiteY3" fmla="*/ 467895 h 926806"/>
              <a:gd name="connsiteX4" fmla="*/ 1149852 w 1158778"/>
              <a:gd name="connsiteY4" fmla="*/ 721895 h 926806"/>
              <a:gd name="connsiteX5" fmla="*/ 1016168 w 1158778"/>
              <a:gd name="connsiteY5" fmla="*/ 895684 h 926806"/>
              <a:gd name="connsiteX6" fmla="*/ 802273 w 1158778"/>
              <a:gd name="connsiteY6" fmla="*/ 909052 h 926806"/>
              <a:gd name="connsiteX7" fmla="*/ 695326 w 1158778"/>
              <a:gd name="connsiteY7" fmla="*/ 708526 h 926806"/>
              <a:gd name="connsiteX8" fmla="*/ 321010 w 1158778"/>
              <a:gd name="connsiteY8" fmla="*/ 721895 h 926806"/>
              <a:gd name="connsiteX9" fmla="*/ 227431 w 1158778"/>
              <a:gd name="connsiteY9" fmla="*/ 307473 h 926806"/>
              <a:gd name="connsiteX10" fmla="*/ 168 w 1158778"/>
              <a:gd name="connsiteY10" fmla="*/ 267368 h 926806"/>
              <a:gd name="connsiteX11" fmla="*/ 187326 w 1158778"/>
              <a:gd name="connsiteY11" fmla="*/ 0 h 926806"/>
              <a:gd name="connsiteX0" fmla="*/ 522349 w 1159591"/>
              <a:gd name="connsiteY0" fmla="*/ 307317 h 1020228"/>
              <a:gd name="connsiteX1" fmla="*/ 789718 w 1159591"/>
              <a:gd name="connsiteY1" fmla="*/ 267211 h 1020228"/>
              <a:gd name="connsiteX2" fmla="*/ 816454 w 1159591"/>
              <a:gd name="connsiteY2" fmla="*/ 427632 h 1020228"/>
              <a:gd name="connsiteX3" fmla="*/ 1110560 w 1159591"/>
              <a:gd name="connsiteY3" fmla="*/ 561317 h 1020228"/>
              <a:gd name="connsiteX4" fmla="*/ 1150665 w 1159591"/>
              <a:gd name="connsiteY4" fmla="*/ 815317 h 1020228"/>
              <a:gd name="connsiteX5" fmla="*/ 1016981 w 1159591"/>
              <a:gd name="connsiteY5" fmla="*/ 989106 h 1020228"/>
              <a:gd name="connsiteX6" fmla="*/ 803086 w 1159591"/>
              <a:gd name="connsiteY6" fmla="*/ 1002474 h 1020228"/>
              <a:gd name="connsiteX7" fmla="*/ 696139 w 1159591"/>
              <a:gd name="connsiteY7" fmla="*/ 801948 h 1020228"/>
              <a:gd name="connsiteX8" fmla="*/ 321823 w 1159591"/>
              <a:gd name="connsiteY8" fmla="*/ 815317 h 1020228"/>
              <a:gd name="connsiteX9" fmla="*/ 228244 w 1159591"/>
              <a:gd name="connsiteY9" fmla="*/ 400895 h 1020228"/>
              <a:gd name="connsiteX10" fmla="*/ 981 w 1159591"/>
              <a:gd name="connsiteY10" fmla="*/ 360790 h 1020228"/>
              <a:gd name="connsiteX11" fmla="*/ 325733 w 1159591"/>
              <a:gd name="connsiteY11" fmla="*/ 0 h 1020228"/>
              <a:gd name="connsiteX0" fmla="*/ 521390 w 1158632"/>
              <a:gd name="connsiteY0" fmla="*/ 237251 h 950162"/>
              <a:gd name="connsiteX1" fmla="*/ 788759 w 1158632"/>
              <a:gd name="connsiteY1" fmla="*/ 197145 h 950162"/>
              <a:gd name="connsiteX2" fmla="*/ 815495 w 1158632"/>
              <a:gd name="connsiteY2" fmla="*/ 357566 h 950162"/>
              <a:gd name="connsiteX3" fmla="*/ 1109601 w 1158632"/>
              <a:gd name="connsiteY3" fmla="*/ 491251 h 950162"/>
              <a:gd name="connsiteX4" fmla="*/ 1149706 w 1158632"/>
              <a:gd name="connsiteY4" fmla="*/ 745251 h 950162"/>
              <a:gd name="connsiteX5" fmla="*/ 1016022 w 1158632"/>
              <a:gd name="connsiteY5" fmla="*/ 919040 h 950162"/>
              <a:gd name="connsiteX6" fmla="*/ 802127 w 1158632"/>
              <a:gd name="connsiteY6" fmla="*/ 932408 h 950162"/>
              <a:gd name="connsiteX7" fmla="*/ 695180 w 1158632"/>
              <a:gd name="connsiteY7" fmla="*/ 731882 h 950162"/>
              <a:gd name="connsiteX8" fmla="*/ 320864 w 1158632"/>
              <a:gd name="connsiteY8" fmla="*/ 745251 h 950162"/>
              <a:gd name="connsiteX9" fmla="*/ 227285 w 1158632"/>
              <a:gd name="connsiteY9" fmla="*/ 330829 h 950162"/>
              <a:gd name="connsiteX10" fmla="*/ 22 w 1158632"/>
              <a:gd name="connsiteY10" fmla="*/ 290724 h 950162"/>
              <a:gd name="connsiteX11" fmla="*/ 212196 w 1158632"/>
              <a:gd name="connsiteY11" fmla="*/ 0 h 950162"/>
              <a:gd name="connsiteX0" fmla="*/ 521660 w 1158902"/>
              <a:gd name="connsiteY0" fmla="*/ 255001 h 967912"/>
              <a:gd name="connsiteX1" fmla="*/ 789029 w 1158902"/>
              <a:gd name="connsiteY1" fmla="*/ 214895 h 967912"/>
              <a:gd name="connsiteX2" fmla="*/ 815765 w 1158902"/>
              <a:gd name="connsiteY2" fmla="*/ 375316 h 967912"/>
              <a:gd name="connsiteX3" fmla="*/ 1109871 w 1158902"/>
              <a:gd name="connsiteY3" fmla="*/ 509001 h 967912"/>
              <a:gd name="connsiteX4" fmla="*/ 1149976 w 1158902"/>
              <a:gd name="connsiteY4" fmla="*/ 763001 h 967912"/>
              <a:gd name="connsiteX5" fmla="*/ 1016292 w 1158902"/>
              <a:gd name="connsiteY5" fmla="*/ 936790 h 967912"/>
              <a:gd name="connsiteX6" fmla="*/ 802397 w 1158902"/>
              <a:gd name="connsiteY6" fmla="*/ 950158 h 967912"/>
              <a:gd name="connsiteX7" fmla="*/ 695450 w 1158902"/>
              <a:gd name="connsiteY7" fmla="*/ 749632 h 967912"/>
              <a:gd name="connsiteX8" fmla="*/ 321134 w 1158902"/>
              <a:gd name="connsiteY8" fmla="*/ 763001 h 967912"/>
              <a:gd name="connsiteX9" fmla="*/ 227555 w 1158902"/>
              <a:gd name="connsiteY9" fmla="*/ 348579 h 967912"/>
              <a:gd name="connsiteX10" fmla="*/ 292 w 1158902"/>
              <a:gd name="connsiteY10" fmla="*/ 308474 h 967912"/>
              <a:gd name="connsiteX11" fmla="*/ 279012 w 1158902"/>
              <a:gd name="connsiteY11" fmla="*/ 0 h 96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8902" h="967912">
                <a:moveTo>
                  <a:pt x="521660" y="255001"/>
                </a:moveTo>
                <a:cubicBezTo>
                  <a:pt x="630836" y="224922"/>
                  <a:pt x="740012" y="194843"/>
                  <a:pt x="789029" y="214895"/>
                </a:cubicBezTo>
                <a:cubicBezTo>
                  <a:pt x="838046" y="234947"/>
                  <a:pt x="762291" y="326298"/>
                  <a:pt x="815765" y="375316"/>
                </a:cubicBezTo>
                <a:cubicBezTo>
                  <a:pt x="869239" y="424334"/>
                  <a:pt x="1054169" y="444387"/>
                  <a:pt x="1109871" y="509001"/>
                </a:cubicBezTo>
                <a:cubicBezTo>
                  <a:pt x="1165573" y="573615"/>
                  <a:pt x="1165572" y="691703"/>
                  <a:pt x="1149976" y="763001"/>
                </a:cubicBezTo>
                <a:cubicBezTo>
                  <a:pt x="1134380" y="834299"/>
                  <a:pt x="1074222" y="905597"/>
                  <a:pt x="1016292" y="936790"/>
                </a:cubicBezTo>
                <a:cubicBezTo>
                  <a:pt x="958362" y="967983"/>
                  <a:pt x="855871" y="981351"/>
                  <a:pt x="802397" y="950158"/>
                </a:cubicBezTo>
                <a:cubicBezTo>
                  <a:pt x="748923" y="918965"/>
                  <a:pt x="775660" y="780825"/>
                  <a:pt x="695450" y="749632"/>
                </a:cubicBezTo>
                <a:cubicBezTo>
                  <a:pt x="615240" y="718439"/>
                  <a:pt x="399116" y="829843"/>
                  <a:pt x="321134" y="763001"/>
                </a:cubicBezTo>
                <a:cubicBezTo>
                  <a:pt x="243152" y="696159"/>
                  <a:pt x="281029" y="424333"/>
                  <a:pt x="227555" y="348579"/>
                </a:cubicBezTo>
                <a:cubicBezTo>
                  <a:pt x="174081" y="272825"/>
                  <a:pt x="-8284" y="366570"/>
                  <a:pt x="292" y="308474"/>
                </a:cubicBezTo>
                <a:cubicBezTo>
                  <a:pt x="8868" y="250378"/>
                  <a:pt x="279012" y="0"/>
                  <a:pt x="279012" y="0"/>
                </a:cubicBezTo>
              </a:path>
            </a:pathLst>
          </a:custGeom>
          <a:noFill/>
          <a:ln w="38100" cmpd="sng">
            <a:solidFill>
              <a:schemeClr val="accent2">
                <a:lumMod val="75000"/>
              </a:schemeClr>
            </a:solidFill>
            <a:prstDash val="sysDash"/>
            <a:headEnd type="none"/>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lt1"/>
              </a:solidFill>
            </a:endParaRPr>
          </a:p>
        </p:txBody>
      </p:sp>
      <p:sp>
        <p:nvSpPr>
          <p:cNvPr id="16" name="Freeform 15"/>
          <p:cNvSpPr/>
          <p:nvPr/>
        </p:nvSpPr>
        <p:spPr>
          <a:xfrm>
            <a:off x="4997621" y="3198019"/>
            <a:ext cx="2208006" cy="2225225"/>
          </a:xfrm>
          <a:custGeom>
            <a:avLst/>
            <a:gdLst>
              <a:gd name="connsiteX0" fmla="*/ 369237 w 1366811"/>
              <a:gd name="connsiteY0" fmla="*/ 291630 h 1597996"/>
              <a:gd name="connsiteX1" fmla="*/ 764348 w 1366811"/>
              <a:gd name="connsiteY1" fmla="*/ 84667 h 1597996"/>
              <a:gd name="connsiteX2" fmla="*/ 914866 w 1366811"/>
              <a:gd name="connsiteY2" fmla="*/ 413926 h 1597996"/>
              <a:gd name="connsiteX3" fmla="*/ 1262940 w 1366811"/>
              <a:gd name="connsiteY3" fmla="*/ 479778 h 1597996"/>
              <a:gd name="connsiteX4" fmla="*/ 1244126 w 1366811"/>
              <a:gd name="connsiteY4" fmla="*/ 780815 h 1597996"/>
              <a:gd name="connsiteX5" fmla="*/ 1366422 w 1366811"/>
              <a:gd name="connsiteY5" fmla="*/ 1138296 h 1597996"/>
              <a:gd name="connsiteX6" fmla="*/ 1197089 w 1366811"/>
              <a:gd name="connsiteY6" fmla="*/ 1354667 h 1597996"/>
              <a:gd name="connsiteX7" fmla="*/ 1131237 w 1366811"/>
              <a:gd name="connsiteY7" fmla="*/ 1589852 h 1597996"/>
              <a:gd name="connsiteX8" fmla="*/ 698496 w 1366811"/>
              <a:gd name="connsiteY8" fmla="*/ 1514593 h 1597996"/>
              <a:gd name="connsiteX9" fmla="*/ 519755 w 1366811"/>
              <a:gd name="connsiteY9" fmla="*/ 1232370 h 1597996"/>
              <a:gd name="connsiteX10" fmla="*/ 181089 w 1366811"/>
              <a:gd name="connsiteY10" fmla="*/ 1232370 h 1597996"/>
              <a:gd name="connsiteX11" fmla="*/ 2348 w 1366811"/>
              <a:gd name="connsiteY11" fmla="*/ 921926 h 1597996"/>
              <a:gd name="connsiteX12" fmla="*/ 77607 w 1366811"/>
              <a:gd name="connsiteY12" fmla="*/ 517407 h 1597996"/>
              <a:gd name="connsiteX13" fmla="*/ 58792 w 1366811"/>
              <a:gd name="connsiteY13" fmla="*/ 216370 h 1597996"/>
              <a:gd name="connsiteX14" fmla="*/ 369237 w 1366811"/>
              <a:gd name="connsiteY14" fmla="*/ 0 h 159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6811" h="1597996">
                <a:moveTo>
                  <a:pt x="369237" y="291630"/>
                </a:moveTo>
                <a:cubicBezTo>
                  <a:pt x="521323" y="177957"/>
                  <a:pt x="673410" y="64284"/>
                  <a:pt x="764348" y="84667"/>
                </a:cubicBezTo>
                <a:cubicBezTo>
                  <a:pt x="855286" y="105050"/>
                  <a:pt x="831767" y="348074"/>
                  <a:pt x="914866" y="413926"/>
                </a:cubicBezTo>
                <a:cubicBezTo>
                  <a:pt x="997965" y="479778"/>
                  <a:pt x="1208063" y="418630"/>
                  <a:pt x="1262940" y="479778"/>
                </a:cubicBezTo>
                <a:cubicBezTo>
                  <a:pt x="1317817" y="540926"/>
                  <a:pt x="1226879" y="671062"/>
                  <a:pt x="1244126" y="780815"/>
                </a:cubicBezTo>
                <a:cubicBezTo>
                  <a:pt x="1261373" y="890568"/>
                  <a:pt x="1374261" y="1042654"/>
                  <a:pt x="1366422" y="1138296"/>
                </a:cubicBezTo>
                <a:cubicBezTo>
                  <a:pt x="1358583" y="1233938"/>
                  <a:pt x="1236286" y="1279408"/>
                  <a:pt x="1197089" y="1354667"/>
                </a:cubicBezTo>
                <a:cubicBezTo>
                  <a:pt x="1157892" y="1429926"/>
                  <a:pt x="1214336" y="1563198"/>
                  <a:pt x="1131237" y="1589852"/>
                </a:cubicBezTo>
                <a:cubicBezTo>
                  <a:pt x="1048138" y="1616506"/>
                  <a:pt x="800410" y="1574173"/>
                  <a:pt x="698496" y="1514593"/>
                </a:cubicBezTo>
                <a:cubicBezTo>
                  <a:pt x="596582" y="1455013"/>
                  <a:pt x="605990" y="1279407"/>
                  <a:pt x="519755" y="1232370"/>
                </a:cubicBezTo>
                <a:cubicBezTo>
                  <a:pt x="433521" y="1185333"/>
                  <a:pt x="267323" y="1284111"/>
                  <a:pt x="181089" y="1232370"/>
                </a:cubicBezTo>
                <a:cubicBezTo>
                  <a:pt x="94855" y="1180629"/>
                  <a:pt x="19595" y="1041086"/>
                  <a:pt x="2348" y="921926"/>
                </a:cubicBezTo>
                <a:cubicBezTo>
                  <a:pt x="-14899" y="802766"/>
                  <a:pt x="68200" y="635000"/>
                  <a:pt x="77607" y="517407"/>
                </a:cubicBezTo>
                <a:cubicBezTo>
                  <a:pt x="87014" y="399814"/>
                  <a:pt x="10187" y="302604"/>
                  <a:pt x="58792" y="216370"/>
                </a:cubicBezTo>
                <a:cubicBezTo>
                  <a:pt x="107397" y="130136"/>
                  <a:pt x="369237" y="0"/>
                  <a:pt x="369237" y="0"/>
                </a:cubicBezTo>
              </a:path>
            </a:pathLst>
          </a:custGeom>
          <a:noFill/>
          <a:ln w="38100" cmpd="sng">
            <a:solidFill>
              <a:schemeClr val="tx2">
                <a:lumMod val="60000"/>
                <a:lumOff val="40000"/>
              </a:schemeClr>
            </a:solidFill>
            <a:prstDash val="dash"/>
            <a:headEnd type="none"/>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cxnSp>
        <p:nvCxnSpPr>
          <p:cNvPr id="11" name="Straight Connector 10"/>
          <p:cNvCxnSpPr/>
          <p:nvPr/>
        </p:nvCxnSpPr>
        <p:spPr>
          <a:xfrm>
            <a:off x="1898244" y="2854638"/>
            <a:ext cx="0" cy="3222889"/>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u="sng" dirty="0"/>
              <a:t>Our Solution</a:t>
            </a:r>
            <a:r>
              <a:rPr lang="en-US" dirty="0"/>
              <a:t>: Uses the relative trajectories between two antennas</a:t>
            </a:r>
          </a:p>
        </p:txBody>
      </p:sp>
      <p:pic>
        <p:nvPicPr>
          <p:cNvPr id="6" name="Picture 5"/>
          <p:cNvPicPr>
            <a:picLocks noChangeAspect="1"/>
          </p:cNvPicPr>
          <p:nvPr/>
        </p:nvPicPr>
        <p:blipFill>
          <a:blip r:embed="rId3"/>
          <a:stretch>
            <a:fillRect/>
          </a:stretch>
        </p:blipFill>
        <p:spPr>
          <a:xfrm>
            <a:off x="1038610" y="3492554"/>
            <a:ext cx="1689971" cy="2079965"/>
          </a:xfrm>
          <a:prstGeom prst="rect">
            <a:avLst/>
          </a:prstGeom>
        </p:spPr>
      </p:pic>
      <p:sp>
        <p:nvSpPr>
          <p:cNvPr id="7" name="Oval 6"/>
          <p:cNvSpPr/>
          <p:nvPr/>
        </p:nvSpPr>
        <p:spPr>
          <a:xfrm>
            <a:off x="1803015" y="3585042"/>
            <a:ext cx="190458" cy="16506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410211" y="3585042"/>
            <a:ext cx="190458" cy="165063"/>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backgroundRemoval t="10000" b="100000" l="9804" r="100000"/>
                    </a14:imgEffect>
                  </a14:imgLayer>
                </a14:imgProps>
              </a:ext>
            </a:extLst>
          </a:blip>
          <a:stretch>
            <a:fillRect/>
          </a:stretch>
        </p:blipFill>
        <p:spPr>
          <a:xfrm rot="16200000">
            <a:off x="1476337" y="2062662"/>
            <a:ext cx="808982" cy="951744"/>
          </a:xfrm>
          <a:prstGeom prst="rect">
            <a:avLst/>
          </a:prstGeom>
        </p:spPr>
      </p:pic>
      <p:sp>
        <p:nvSpPr>
          <p:cNvPr id="19" name="Curved Right Arrow 18"/>
          <p:cNvSpPr/>
          <p:nvPr/>
        </p:nvSpPr>
        <p:spPr>
          <a:xfrm rot="21407282">
            <a:off x="1613170" y="3036521"/>
            <a:ext cx="570146" cy="470643"/>
          </a:xfrm>
          <a:prstGeom prst="curvedRightArrow">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3" name="Straight Connector 22"/>
          <p:cNvCxnSpPr/>
          <p:nvPr/>
        </p:nvCxnSpPr>
        <p:spPr>
          <a:xfrm>
            <a:off x="1898244" y="2879795"/>
            <a:ext cx="0" cy="38853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 name="Oval Callout 8"/>
          <p:cNvSpPr/>
          <p:nvPr/>
        </p:nvSpPr>
        <p:spPr>
          <a:xfrm>
            <a:off x="2600669" y="2307167"/>
            <a:ext cx="1697673" cy="1095306"/>
          </a:xfrm>
          <a:prstGeom prst="wedgeEllipseCallout">
            <a:avLst>
              <a:gd name="adj1" fmla="val -49559"/>
              <a:gd name="adj2" fmla="val 52760"/>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2643003" y="2542281"/>
            <a:ext cx="1569761" cy="523220"/>
          </a:xfrm>
          <a:prstGeom prst="rect">
            <a:avLst/>
          </a:prstGeom>
          <a:noFill/>
        </p:spPr>
        <p:txBody>
          <a:bodyPr wrap="none" rtlCol="0">
            <a:spAutoFit/>
          </a:bodyPr>
          <a:lstStyle/>
          <a:p>
            <a:r>
              <a:rPr lang="en-US" sz="2800" dirty="0" smtClean="0"/>
              <a:t>Antennas</a:t>
            </a:r>
            <a:endParaRPr lang="en-US" sz="2800" dirty="0"/>
          </a:p>
        </p:txBody>
      </p:sp>
      <p:grpSp>
        <p:nvGrpSpPr>
          <p:cNvPr id="22" name="Group 21"/>
          <p:cNvGrpSpPr/>
          <p:nvPr/>
        </p:nvGrpSpPr>
        <p:grpSpPr>
          <a:xfrm>
            <a:off x="5676287" y="3402473"/>
            <a:ext cx="597335" cy="955708"/>
            <a:chOff x="5506703" y="2954700"/>
            <a:chExt cx="597335" cy="955708"/>
          </a:xfrm>
        </p:grpSpPr>
        <p:sp>
          <p:nvSpPr>
            <p:cNvPr id="17" name="Oval 16"/>
            <p:cNvSpPr/>
            <p:nvPr/>
          </p:nvSpPr>
          <p:spPr>
            <a:xfrm>
              <a:off x="5913580" y="3745345"/>
              <a:ext cx="190458" cy="16506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506703" y="2954700"/>
              <a:ext cx="190458" cy="165063"/>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H="1" flipV="1">
              <a:off x="5646179" y="3095590"/>
              <a:ext cx="339540" cy="6497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54671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6" grpId="0" animBg="1"/>
      <p:bldP spid="7" grpId="0" animBg="1"/>
      <p:bldP spid="8" grpId="0" animBg="1"/>
      <p:bldP spid="19" grpId="0" animBg="1"/>
      <p:bldP spid="9" grpId="0" animBg="1"/>
      <p:bldP spid="9" grpId="1" animBg="1"/>
      <p:bldP spid="24" grpId="0"/>
      <p:bldP spid="2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if we had Ubiquitous Indoor Positioning Today?</a:t>
            </a:r>
            <a:endParaRPr lang="en-US" dirty="0"/>
          </a:p>
        </p:txBody>
      </p:sp>
      <p:sp>
        <p:nvSpPr>
          <p:cNvPr id="3" name="Content Placeholder 2"/>
          <p:cNvSpPr>
            <a:spLocks noGrp="1"/>
          </p:cNvSpPr>
          <p:nvPr>
            <p:ph idx="1"/>
          </p:nvPr>
        </p:nvSpPr>
        <p:spPr>
          <a:xfrm>
            <a:off x="457200" y="1813453"/>
            <a:ext cx="4114800" cy="3528436"/>
          </a:xfrm>
        </p:spPr>
        <p:txBody>
          <a:bodyPr>
            <a:normAutofit/>
          </a:bodyPr>
          <a:lstStyle/>
          <a:p>
            <a:pPr marL="0" indent="0" algn="ctr">
              <a:buNone/>
            </a:pPr>
            <a:r>
              <a:rPr lang="en-US" sz="3600" dirty="0" smtClean="0"/>
              <a:t>Indoor Navigation</a:t>
            </a:r>
            <a:endParaRPr lang="en-US" sz="3600" dirty="0"/>
          </a:p>
        </p:txBody>
      </p:sp>
      <p:sp>
        <p:nvSpPr>
          <p:cNvPr id="7" name="Content Placeholder 2"/>
          <p:cNvSpPr txBox="1">
            <a:spLocks/>
          </p:cNvSpPr>
          <p:nvPr/>
        </p:nvSpPr>
        <p:spPr>
          <a:xfrm>
            <a:off x="4724400" y="1813453"/>
            <a:ext cx="4114800" cy="35284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3600" dirty="0"/>
          </a:p>
        </p:txBody>
      </p:sp>
      <p:pic>
        <p:nvPicPr>
          <p:cNvPr id="9" name="Picture 8"/>
          <p:cNvPicPr>
            <a:picLocks noChangeAspect="1"/>
          </p:cNvPicPr>
          <p:nvPr/>
        </p:nvPicPr>
        <p:blipFill rotWithShape="1">
          <a:blip r:embed="rId3"/>
          <a:srcRect l="2778" t="9700" r="39141"/>
          <a:stretch/>
        </p:blipFill>
        <p:spPr>
          <a:xfrm>
            <a:off x="4805215" y="2670150"/>
            <a:ext cx="3128817" cy="2714165"/>
          </a:xfrm>
          <a:prstGeom prst="rect">
            <a:avLst/>
          </a:prstGeom>
        </p:spPr>
      </p:pic>
      <p:pic>
        <p:nvPicPr>
          <p:cNvPr id="11" name="Picture 10"/>
          <p:cNvPicPr>
            <a:picLocks noChangeAspect="1"/>
          </p:cNvPicPr>
          <p:nvPr/>
        </p:nvPicPr>
        <p:blipFill>
          <a:blip r:embed="rId4"/>
          <a:stretch>
            <a:fillRect/>
          </a:stretch>
        </p:blipFill>
        <p:spPr>
          <a:xfrm>
            <a:off x="842818" y="2723526"/>
            <a:ext cx="3547718" cy="2660789"/>
          </a:xfrm>
          <a:prstGeom prst="rect">
            <a:avLst/>
          </a:prstGeom>
        </p:spPr>
      </p:pic>
      <p:sp>
        <p:nvSpPr>
          <p:cNvPr id="12" name="Content Placeholder 2"/>
          <p:cNvSpPr txBox="1">
            <a:spLocks/>
          </p:cNvSpPr>
          <p:nvPr/>
        </p:nvSpPr>
        <p:spPr>
          <a:xfrm>
            <a:off x="4267215" y="1862090"/>
            <a:ext cx="4114800" cy="35284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3600" dirty="0" smtClean="0"/>
              <a:t>Context-Awareness</a:t>
            </a:r>
            <a:endParaRPr lang="en-US" sz="3600" dirty="0"/>
          </a:p>
        </p:txBody>
      </p:sp>
    </p:spTree>
    <p:extLst>
      <p:ext uri="{BB962C8B-B14F-4D97-AF65-F5344CB8AC3E}">
        <p14:creationId xmlns:p14="http://schemas.microsoft.com/office/powerpoint/2010/main" val="30713567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nodePh="1">
                                  <p:stCondLst>
                                    <p:cond delay="0"/>
                                  </p:stCondLst>
                                  <p:endCondLst>
                                    <p:cond evt="begin" delay="0">
                                      <p:tn val="11"/>
                                    </p:cond>
                                  </p:end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a:off x="4997621" y="3198019"/>
            <a:ext cx="2208006" cy="2225225"/>
          </a:xfrm>
          <a:custGeom>
            <a:avLst/>
            <a:gdLst>
              <a:gd name="connsiteX0" fmla="*/ 369237 w 1366811"/>
              <a:gd name="connsiteY0" fmla="*/ 291630 h 1597996"/>
              <a:gd name="connsiteX1" fmla="*/ 764348 w 1366811"/>
              <a:gd name="connsiteY1" fmla="*/ 84667 h 1597996"/>
              <a:gd name="connsiteX2" fmla="*/ 914866 w 1366811"/>
              <a:gd name="connsiteY2" fmla="*/ 413926 h 1597996"/>
              <a:gd name="connsiteX3" fmla="*/ 1262940 w 1366811"/>
              <a:gd name="connsiteY3" fmla="*/ 479778 h 1597996"/>
              <a:gd name="connsiteX4" fmla="*/ 1244126 w 1366811"/>
              <a:gd name="connsiteY4" fmla="*/ 780815 h 1597996"/>
              <a:gd name="connsiteX5" fmla="*/ 1366422 w 1366811"/>
              <a:gd name="connsiteY5" fmla="*/ 1138296 h 1597996"/>
              <a:gd name="connsiteX6" fmla="*/ 1197089 w 1366811"/>
              <a:gd name="connsiteY6" fmla="*/ 1354667 h 1597996"/>
              <a:gd name="connsiteX7" fmla="*/ 1131237 w 1366811"/>
              <a:gd name="connsiteY7" fmla="*/ 1589852 h 1597996"/>
              <a:gd name="connsiteX8" fmla="*/ 698496 w 1366811"/>
              <a:gd name="connsiteY8" fmla="*/ 1514593 h 1597996"/>
              <a:gd name="connsiteX9" fmla="*/ 519755 w 1366811"/>
              <a:gd name="connsiteY9" fmla="*/ 1232370 h 1597996"/>
              <a:gd name="connsiteX10" fmla="*/ 181089 w 1366811"/>
              <a:gd name="connsiteY10" fmla="*/ 1232370 h 1597996"/>
              <a:gd name="connsiteX11" fmla="*/ 2348 w 1366811"/>
              <a:gd name="connsiteY11" fmla="*/ 921926 h 1597996"/>
              <a:gd name="connsiteX12" fmla="*/ 77607 w 1366811"/>
              <a:gd name="connsiteY12" fmla="*/ 517407 h 1597996"/>
              <a:gd name="connsiteX13" fmla="*/ 58792 w 1366811"/>
              <a:gd name="connsiteY13" fmla="*/ 216370 h 1597996"/>
              <a:gd name="connsiteX14" fmla="*/ 369237 w 1366811"/>
              <a:gd name="connsiteY14" fmla="*/ 0 h 159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6811" h="1597996">
                <a:moveTo>
                  <a:pt x="369237" y="291630"/>
                </a:moveTo>
                <a:cubicBezTo>
                  <a:pt x="521323" y="177957"/>
                  <a:pt x="673410" y="64284"/>
                  <a:pt x="764348" y="84667"/>
                </a:cubicBezTo>
                <a:cubicBezTo>
                  <a:pt x="855286" y="105050"/>
                  <a:pt x="831767" y="348074"/>
                  <a:pt x="914866" y="413926"/>
                </a:cubicBezTo>
                <a:cubicBezTo>
                  <a:pt x="997965" y="479778"/>
                  <a:pt x="1208063" y="418630"/>
                  <a:pt x="1262940" y="479778"/>
                </a:cubicBezTo>
                <a:cubicBezTo>
                  <a:pt x="1317817" y="540926"/>
                  <a:pt x="1226879" y="671062"/>
                  <a:pt x="1244126" y="780815"/>
                </a:cubicBezTo>
                <a:cubicBezTo>
                  <a:pt x="1261373" y="890568"/>
                  <a:pt x="1374261" y="1042654"/>
                  <a:pt x="1366422" y="1138296"/>
                </a:cubicBezTo>
                <a:cubicBezTo>
                  <a:pt x="1358583" y="1233938"/>
                  <a:pt x="1236286" y="1279408"/>
                  <a:pt x="1197089" y="1354667"/>
                </a:cubicBezTo>
                <a:cubicBezTo>
                  <a:pt x="1157892" y="1429926"/>
                  <a:pt x="1214336" y="1563198"/>
                  <a:pt x="1131237" y="1589852"/>
                </a:cubicBezTo>
                <a:cubicBezTo>
                  <a:pt x="1048138" y="1616506"/>
                  <a:pt x="800410" y="1574173"/>
                  <a:pt x="698496" y="1514593"/>
                </a:cubicBezTo>
                <a:cubicBezTo>
                  <a:pt x="596582" y="1455013"/>
                  <a:pt x="605990" y="1279407"/>
                  <a:pt x="519755" y="1232370"/>
                </a:cubicBezTo>
                <a:cubicBezTo>
                  <a:pt x="433521" y="1185333"/>
                  <a:pt x="267323" y="1284111"/>
                  <a:pt x="181089" y="1232370"/>
                </a:cubicBezTo>
                <a:cubicBezTo>
                  <a:pt x="94855" y="1180629"/>
                  <a:pt x="19595" y="1041086"/>
                  <a:pt x="2348" y="921926"/>
                </a:cubicBezTo>
                <a:cubicBezTo>
                  <a:pt x="-14899" y="802766"/>
                  <a:pt x="68200" y="635000"/>
                  <a:pt x="77607" y="517407"/>
                </a:cubicBezTo>
                <a:cubicBezTo>
                  <a:pt x="87014" y="399814"/>
                  <a:pt x="10187" y="302604"/>
                  <a:pt x="58792" y="216370"/>
                </a:cubicBezTo>
                <a:cubicBezTo>
                  <a:pt x="107397" y="130136"/>
                  <a:pt x="369237" y="0"/>
                  <a:pt x="369237" y="0"/>
                </a:cubicBezTo>
              </a:path>
            </a:pathLst>
          </a:custGeom>
          <a:solidFill>
            <a:schemeClr val="bg1"/>
          </a:solidFill>
          <a:ln w="38100" cmpd="sng">
            <a:solidFill>
              <a:schemeClr val="tx2">
                <a:lumMod val="60000"/>
                <a:lumOff val="40000"/>
              </a:schemeClr>
            </a:solidFill>
            <a:prstDash val="dash"/>
            <a:headEnd type="none"/>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lt1"/>
                </a:solidFill>
              </a:rPr>
              <a:t>z</a:t>
            </a:r>
            <a:endParaRPr lang="en-US" dirty="0">
              <a:solidFill>
                <a:schemeClr val="lt1"/>
              </a:solidFill>
            </a:endParaRPr>
          </a:p>
        </p:txBody>
      </p:sp>
      <p:sp>
        <p:nvSpPr>
          <p:cNvPr id="13" name="Oval 12"/>
          <p:cNvSpPr/>
          <p:nvPr/>
        </p:nvSpPr>
        <p:spPr>
          <a:xfrm>
            <a:off x="5676287" y="3402473"/>
            <a:ext cx="190458" cy="165063"/>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flipV="1">
            <a:off x="5815763" y="3543363"/>
            <a:ext cx="339540" cy="6497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4572000" y="2879795"/>
            <a:ext cx="3079750" cy="2882830"/>
          </a:xfrm>
          <a:prstGeom prst="rect">
            <a:avLst/>
          </a:prstGeom>
          <a:solidFill>
            <a:schemeClr val="bg1">
              <a:alpha val="6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1898244" y="2854638"/>
            <a:ext cx="0" cy="3222889"/>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u="sng" dirty="0"/>
              <a:t>Our Solution</a:t>
            </a:r>
            <a:r>
              <a:rPr lang="en-US" dirty="0"/>
              <a:t>: Uses the relative trajectories between two antennas</a:t>
            </a:r>
          </a:p>
        </p:txBody>
      </p:sp>
      <p:pic>
        <p:nvPicPr>
          <p:cNvPr id="6" name="Picture 5"/>
          <p:cNvPicPr>
            <a:picLocks noChangeAspect="1"/>
          </p:cNvPicPr>
          <p:nvPr/>
        </p:nvPicPr>
        <p:blipFill>
          <a:blip r:embed="rId3"/>
          <a:stretch>
            <a:fillRect/>
          </a:stretch>
        </p:blipFill>
        <p:spPr>
          <a:xfrm>
            <a:off x="1038610" y="3492554"/>
            <a:ext cx="1689971" cy="2079965"/>
          </a:xfrm>
          <a:prstGeom prst="rect">
            <a:avLst/>
          </a:prstGeom>
        </p:spPr>
      </p:pic>
      <p:sp>
        <p:nvSpPr>
          <p:cNvPr id="7" name="Oval 6"/>
          <p:cNvSpPr/>
          <p:nvPr/>
        </p:nvSpPr>
        <p:spPr>
          <a:xfrm>
            <a:off x="1803015" y="3585042"/>
            <a:ext cx="190458" cy="165063"/>
          </a:xfrm>
          <a:prstGeom prst="ellipse">
            <a:avLst/>
          </a:prstGeom>
          <a:solidFill>
            <a:srgbClr val="FF0000"/>
          </a:solidFill>
          <a:ln>
            <a:noFill/>
          </a:ln>
          <a:effectLst>
            <a:glow rad="139700">
              <a:srgbClr val="FFFF00">
                <a:alpha val="4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410211" y="3585042"/>
            <a:ext cx="190458" cy="165063"/>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backgroundRemoval t="10000" b="100000" l="9804" r="100000"/>
                    </a14:imgEffect>
                  </a14:imgLayer>
                </a14:imgProps>
              </a:ext>
            </a:extLst>
          </a:blip>
          <a:stretch>
            <a:fillRect/>
          </a:stretch>
        </p:blipFill>
        <p:spPr>
          <a:xfrm rot="16200000">
            <a:off x="1476337" y="2062662"/>
            <a:ext cx="808982" cy="951744"/>
          </a:xfrm>
          <a:prstGeom prst="rect">
            <a:avLst/>
          </a:prstGeom>
        </p:spPr>
      </p:pic>
      <p:sp>
        <p:nvSpPr>
          <p:cNvPr id="19" name="Curved Right Arrow 18"/>
          <p:cNvSpPr/>
          <p:nvPr/>
        </p:nvSpPr>
        <p:spPr>
          <a:xfrm rot="21407282">
            <a:off x="1613170" y="3036521"/>
            <a:ext cx="570146" cy="470643"/>
          </a:xfrm>
          <a:prstGeom prst="curvedRightArrow">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3" name="Straight Connector 22"/>
          <p:cNvCxnSpPr/>
          <p:nvPr/>
        </p:nvCxnSpPr>
        <p:spPr>
          <a:xfrm>
            <a:off x="1898244" y="2879795"/>
            <a:ext cx="0" cy="38853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6" name="Freeform 15"/>
          <p:cNvSpPr/>
          <p:nvPr/>
        </p:nvSpPr>
        <p:spPr>
          <a:xfrm>
            <a:off x="5805603" y="4123286"/>
            <a:ext cx="807350" cy="592455"/>
          </a:xfrm>
          <a:custGeom>
            <a:avLst/>
            <a:gdLst>
              <a:gd name="connsiteX0" fmla="*/ 521536 w 1158778"/>
              <a:gd name="connsiteY0" fmla="*/ 213895 h 926806"/>
              <a:gd name="connsiteX1" fmla="*/ 788905 w 1158778"/>
              <a:gd name="connsiteY1" fmla="*/ 173789 h 926806"/>
              <a:gd name="connsiteX2" fmla="*/ 815641 w 1158778"/>
              <a:gd name="connsiteY2" fmla="*/ 334210 h 926806"/>
              <a:gd name="connsiteX3" fmla="*/ 1109747 w 1158778"/>
              <a:gd name="connsiteY3" fmla="*/ 467895 h 926806"/>
              <a:gd name="connsiteX4" fmla="*/ 1149852 w 1158778"/>
              <a:gd name="connsiteY4" fmla="*/ 721895 h 926806"/>
              <a:gd name="connsiteX5" fmla="*/ 1016168 w 1158778"/>
              <a:gd name="connsiteY5" fmla="*/ 895684 h 926806"/>
              <a:gd name="connsiteX6" fmla="*/ 802273 w 1158778"/>
              <a:gd name="connsiteY6" fmla="*/ 909052 h 926806"/>
              <a:gd name="connsiteX7" fmla="*/ 695326 w 1158778"/>
              <a:gd name="connsiteY7" fmla="*/ 708526 h 926806"/>
              <a:gd name="connsiteX8" fmla="*/ 321010 w 1158778"/>
              <a:gd name="connsiteY8" fmla="*/ 721895 h 926806"/>
              <a:gd name="connsiteX9" fmla="*/ 227431 w 1158778"/>
              <a:gd name="connsiteY9" fmla="*/ 307473 h 926806"/>
              <a:gd name="connsiteX10" fmla="*/ 168 w 1158778"/>
              <a:gd name="connsiteY10" fmla="*/ 267368 h 926806"/>
              <a:gd name="connsiteX11" fmla="*/ 187326 w 1158778"/>
              <a:gd name="connsiteY11" fmla="*/ 0 h 926806"/>
              <a:gd name="connsiteX0" fmla="*/ 522349 w 1159591"/>
              <a:gd name="connsiteY0" fmla="*/ 307317 h 1020228"/>
              <a:gd name="connsiteX1" fmla="*/ 789718 w 1159591"/>
              <a:gd name="connsiteY1" fmla="*/ 267211 h 1020228"/>
              <a:gd name="connsiteX2" fmla="*/ 816454 w 1159591"/>
              <a:gd name="connsiteY2" fmla="*/ 427632 h 1020228"/>
              <a:gd name="connsiteX3" fmla="*/ 1110560 w 1159591"/>
              <a:gd name="connsiteY3" fmla="*/ 561317 h 1020228"/>
              <a:gd name="connsiteX4" fmla="*/ 1150665 w 1159591"/>
              <a:gd name="connsiteY4" fmla="*/ 815317 h 1020228"/>
              <a:gd name="connsiteX5" fmla="*/ 1016981 w 1159591"/>
              <a:gd name="connsiteY5" fmla="*/ 989106 h 1020228"/>
              <a:gd name="connsiteX6" fmla="*/ 803086 w 1159591"/>
              <a:gd name="connsiteY6" fmla="*/ 1002474 h 1020228"/>
              <a:gd name="connsiteX7" fmla="*/ 696139 w 1159591"/>
              <a:gd name="connsiteY7" fmla="*/ 801948 h 1020228"/>
              <a:gd name="connsiteX8" fmla="*/ 321823 w 1159591"/>
              <a:gd name="connsiteY8" fmla="*/ 815317 h 1020228"/>
              <a:gd name="connsiteX9" fmla="*/ 228244 w 1159591"/>
              <a:gd name="connsiteY9" fmla="*/ 400895 h 1020228"/>
              <a:gd name="connsiteX10" fmla="*/ 981 w 1159591"/>
              <a:gd name="connsiteY10" fmla="*/ 360790 h 1020228"/>
              <a:gd name="connsiteX11" fmla="*/ 325733 w 1159591"/>
              <a:gd name="connsiteY11" fmla="*/ 0 h 1020228"/>
              <a:gd name="connsiteX0" fmla="*/ 521390 w 1158632"/>
              <a:gd name="connsiteY0" fmla="*/ 237251 h 950162"/>
              <a:gd name="connsiteX1" fmla="*/ 788759 w 1158632"/>
              <a:gd name="connsiteY1" fmla="*/ 197145 h 950162"/>
              <a:gd name="connsiteX2" fmla="*/ 815495 w 1158632"/>
              <a:gd name="connsiteY2" fmla="*/ 357566 h 950162"/>
              <a:gd name="connsiteX3" fmla="*/ 1109601 w 1158632"/>
              <a:gd name="connsiteY3" fmla="*/ 491251 h 950162"/>
              <a:gd name="connsiteX4" fmla="*/ 1149706 w 1158632"/>
              <a:gd name="connsiteY4" fmla="*/ 745251 h 950162"/>
              <a:gd name="connsiteX5" fmla="*/ 1016022 w 1158632"/>
              <a:gd name="connsiteY5" fmla="*/ 919040 h 950162"/>
              <a:gd name="connsiteX6" fmla="*/ 802127 w 1158632"/>
              <a:gd name="connsiteY6" fmla="*/ 932408 h 950162"/>
              <a:gd name="connsiteX7" fmla="*/ 695180 w 1158632"/>
              <a:gd name="connsiteY7" fmla="*/ 731882 h 950162"/>
              <a:gd name="connsiteX8" fmla="*/ 320864 w 1158632"/>
              <a:gd name="connsiteY8" fmla="*/ 745251 h 950162"/>
              <a:gd name="connsiteX9" fmla="*/ 227285 w 1158632"/>
              <a:gd name="connsiteY9" fmla="*/ 330829 h 950162"/>
              <a:gd name="connsiteX10" fmla="*/ 22 w 1158632"/>
              <a:gd name="connsiteY10" fmla="*/ 290724 h 950162"/>
              <a:gd name="connsiteX11" fmla="*/ 212196 w 1158632"/>
              <a:gd name="connsiteY11" fmla="*/ 0 h 950162"/>
              <a:gd name="connsiteX0" fmla="*/ 521660 w 1158902"/>
              <a:gd name="connsiteY0" fmla="*/ 255001 h 967912"/>
              <a:gd name="connsiteX1" fmla="*/ 789029 w 1158902"/>
              <a:gd name="connsiteY1" fmla="*/ 214895 h 967912"/>
              <a:gd name="connsiteX2" fmla="*/ 815765 w 1158902"/>
              <a:gd name="connsiteY2" fmla="*/ 375316 h 967912"/>
              <a:gd name="connsiteX3" fmla="*/ 1109871 w 1158902"/>
              <a:gd name="connsiteY3" fmla="*/ 509001 h 967912"/>
              <a:gd name="connsiteX4" fmla="*/ 1149976 w 1158902"/>
              <a:gd name="connsiteY4" fmla="*/ 763001 h 967912"/>
              <a:gd name="connsiteX5" fmla="*/ 1016292 w 1158902"/>
              <a:gd name="connsiteY5" fmla="*/ 936790 h 967912"/>
              <a:gd name="connsiteX6" fmla="*/ 802397 w 1158902"/>
              <a:gd name="connsiteY6" fmla="*/ 950158 h 967912"/>
              <a:gd name="connsiteX7" fmla="*/ 695450 w 1158902"/>
              <a:gd name="connsiteY7" fmla="*/ 749632 h 967912"/>
              <a:gd name="connsiteX8" fmla="*/ 321134 w 1158902"/>
              <a:gd name="connsiteY8" fmla="*/ 763001 h 967912"/>
              <a:gd name="connsiteX9" fmla="*/ 227555 w 1158902"/>
              <a:gd name="connsiteY9" fmla="*/ 348579 h 967912"/>
              <a:gd name="connsiteX10" fmla="*/ 292 w 1158902"/>
              <a:gd name="connsiteY10" fmla="*/ 308474 h 967912"/>
              <a:gd name="connsiteX11" fmla="*/ 279012 w 1158902"/>
              <a:gd name="connsiteY11" fmla="*/ 0 h 96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8902" h="967912">
                <a:moveTo>
                  <a:pt x="521660" y="255001"/>
                </a:moveTo>
                <a:cubicBezTo>
                  <a:pt x="630836" y="224922"/>
                  <a:pt x="740012" y="194843"/>
                  <a:pt x="789029" y="214895"/>
                </a:cubicBezTo>
                <a:cubicBezTo>
                  <a:pt x="838046" y="234947"/>
                  <a:pt x="762291" y="326298"/>
                  <a:pt x="815765" y="375316"/>
                </a:cubicBezTo>
                <a:cubicBezTo>
                  <a:pt x="869239" y="424334"/>
                  <a:pt x="1054169" y="444387"/>
                  <a:pt x="1109871" y="509001"/>
                </a:cubicBezTo>
                <a:cubicBezTo>
                  <a:pt x="1165573" y="573615"/>
                  <a:pt x="1165572" y="691703"/>
                  <a:pt x="1149976" y="763001"/>
                </a:cubicBezTo>
                <a:cubicBezTo>
                  <a:pt x="1134380" y="834299"/>
                  <a:pt x="1074222" y="905597"/>
                  <a:pt x="1016292" y="936790"/>
                </a:cubicBezTo>
                <a:cubicBezTo>
                  <a:pt x="958362" y="967983"/>
                  <a:pt x="855871" y="981351"/>
                  <a:pt x="802397" y="950158"/>
                </a:cubicBezTo>
                <a:cubicBezTo>
                  <a:pt x="748923" y="918965"/>
                  <a:pt x="775660" y="780825"/>
                  <a:pt x="695450" y="749632"/>
                </a:cubicBezTo>
                <a:cubicBezTo>
                  <a:pt x="615240" y="718439"/>
                  <a:pt x="399116" y="829843"/>
                  <a:pt x="321134" y="763001"/>
                </a:cubicBezTo>
                <a:cubicBezTo>
                  <a:pt x="243152" y="696159"/>
                  <a:pt x="281029" y="424333"/>
                  <a:pt x="227555" y="348579"/>
                </a:cubicBezTo>
                <a:cubicBezTo>
                  <a:pt x="174081" y="272825"/>
                  <a:pt x="-8284" y="366570"/>
                  <a:pt x="292" y="308474"/>
                </a:cubicBezTo>
                <a:cubicBezTo>
                  <a:pt x="8868" y="250378"/>
                  <a:pt x="279012" y="0"/>
                  <a:pt x="279012" y="0"/>
                </a:cubicBezTo>
              </a:path>
            </a:pathLst>
          </a:custGeom>
          <a:noFill/>
          <a:ln w="38100" cmpd="sng">
            <a:solidFill>
              <a:schemeClr val="accent2">
                <a:lumMod val="75000"/>
              </a:schemeClr>
            </a:solidFill>
            <a:prstDash val="sysDash"/>
            <a:headEnd type="none"/>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lt1"/>
              </a:solidFill>
            </a:endParaRPr>
          </a:p>
        </p:txBody>
      </p:sp>
      <p:sp>
        <p:nvSpPr>
          <p:cNvPr id="17" name="Oval 16"/>
          <p:cNvSpPr/>
          <p:nvPr/>
        </p:nvSpPr>
        <p:spPr>
          <a:xfrm>
            <a:off x="6083164" y="4193118"/>
            <a:ext cx="190458" cy="165063"/>
          </a:xfrm>
          <a:prstGeom prst="ellipse">
            <a:avLst/>
          </a:prstGeom>
          <a:solidFill>
            <a:srgbClr val="FF0000"/>
          </a:solidFill>
          <a:ln>
            <a:noFill/>
          </a:ln>
          <a:effectLst>
            <a:glow rad="139700">
              <a:srgbClr val="FFFF00">
                <a:alpha val="4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21402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1"/>
          <p:cNvSpPr/>
          <p:nvPr/>
        </p:nvSpPr>
        <p:spPr>
          <a:xfrm>
            <a:off x="5805603" y="4123286"/>
            <a:ext cx="807350" cy="592455"/>
          </a:xfrm>
          <a:custGeom>
            <a:avLst/>
            <a:gdLst>
              <a:gd name="connsiteX0" fmla="*/ 521536 w 1158778"/>
              <a:gd name="connsiteY0" fmla="*/ 213895 h 926806"/>
              <a:gd name="connsiteX1" fmla="*/ 788905 w 1158778"/>
              <a:gd name="connsiteY1" fmla="*/ 173789 h 926806"/>
              <a:gd name="connsiteX2" fmla="*/ 815641 w 1158778"/>
              <a:gd name="connsiteY2" fmla="*/ 334210 h 926806"/>
              <a:gd name="connsiteX3" fmla="*/ 1109747 w 1158778"/>
              <a:gd name="connsiteY3" fmla="*/ 467895 h 926806"/>
              <a:gd name="connsiteX4" fmla="*/ 1149852 w 1158778"/>
              <a:gd name="connsiteY4" fmla="*/ 721895 h 926806"/>
              <a:gd name="connsiteX5" fmla="*/ 1016168 w 1158778"/>
              <a:gd name="connsiteY5" fmla="*/ 895684 h 926806"/>
              <a:gd name="connsiteX6" fmla="*/ 802273 w 1158778"/>
              <a:gd name="connsiteY6" fmla="*/ 909052 h 926806"/>
              <a:gd name="connsiteX7" fmla="*/ 695326 w 1158778"/>
              <a:gd name="connsiteY7" fmla="*/ 708526 h 926806"/>
              <a:gd name="connsiteX8" fmla="*/ 321010 w 1158778"/>
              <a:gd name="connsiteY8" fmla="*/ 721895 h 926806"/>
              <a:gd name="connsiteX9" fmla="*/ 227431 w 1158778"/>
              <a:gd name="connsiteY9" fmla="*/ 307473 h 926806"/>
              <a:gd name="connsiteX10" fmla="*/ 168 w 1158778"/>
              <a:gd name="connsiteY10" fmla="*/ 267368 h 926806"/>
              <a:gd name="connsiteX11" fmla="*/ 187326 w 1158778"/>
              <a:gd name="connsiteY11" fmla="*/ 0 h 926806"/>
              <a:gd name="connsiteX0" fmla="*/ 522349 w 1159591"/>
              <a:gd name="connsiteY0" fmla="*/ 307317 h 1020228"/>
              <a:gd name="connsiteX1" fmla="*/ 789718 w 1159591"/>
              <a:gd name="connsiteY1" fmla="*/ 267211 h 1020228"/>
              <a:gd name="connsiteX2" fmla="*/ 816454 w 1159591"/>
              <a:gd name="connsiteY2" fmla="*/ 427632 h 1020228"/>
              <a:gd name="connsiteX3" fmla="*/ 1110560 w 1159591"/>
              <a:gd name="connsiteY3" fmla="*/ 561317 h 1020228"/>
              <a:gd name="connsiteX4" fmla="*/ 1150665 w 1159591"/>
              <a:gd name="connsiteY4" fmla="*/ 815317 h 1020228"/>
              <a:gd name="connsiteX5" fmla="*/ 1016981 w 1159591"/>
              <a:gd name="connsiteY5" fmla="*/ 989106 h 1020228"/>
              <a:gd name="connsiteX6" fmla="*/ 803086 w 1159591"/>
              <a:gd name="connsiteY6" fmla="*/ 1002474 h 1020228"/>
              <a:gd name="connsiteX7" fmla="*/ 696139 w 1159591"/>
              <a:gd name="connsiteY7" fmla="*/ 801948 h 1020228"/>
              <a:gd name="connsiteX8" fmla="*/ 321823 w 1159591"/>
              <a:gd name="connsiteY8" fmla="*/ 815317 h 1020228"/>
              <a:gd name="connsiteX9" fmla="*/ 228244 w 1159591"/>
              <a:gd name="connsiteY9" fmla="*/ 400895 h 1020228"/>
              <a:gd name="connsiteX10" fmla="*/ 981 w 1159591"/>
              <a:gd name="connsiteY10" fmla="*/ 360790 h 1020228"/>
              <a:gd name="connsiteX11" fmla="*/ 325733 w 1159591"/>
              <a:gd name="connsiteY11" fmla="*/ 0 h 1020228"/>
              <a:gd name="connsiteX0" fmla="*/ 521390 w 1158632"/>
              <a:gd name="connsiteY0" fmla="*/ 237251 h 950162"/>
              <a:gd name="connsiteX1" fmla="*/ 788759 w 1158632"/>
              <a:gd name="connsiteY1" fmla="*/ 197145 h 950162"/>
              <a:gd name="connsiteX2" fmla="*/ 815495 w 1158632"/>
              <a:gd name="connsiteY2" fmla="*/ 357566 h 950162"/>
              <a:gd name="connsiteX3" fmla="*/ 1109601 w 1158632"/>
              <a:gd name="connsiteY3" fmla="*/ 491251 h 950162"/>
              <a:gd name="connsiteX4" fmla="*/ 1149706 w 1158632"/>
              <a:gd name="connsiteY4" fmla="*/ 745251 h 950162"/>
              <a:gd name="connsiteX5" fmla="*/ 1016022 w 1158632"/>
              <a:gd name="connsiteY5" fmla="*/ 919040 h 950162"/>
              <a:gd name="connsiteX6" fmla="*/ 802127 w 1158632"/>
              <a:gd name="connsiteY6" fmla="*/ 932408 h 950162"/>
              <a:gd name="connsiteX7" fmla="*/ 695180 w 1158632"/>
              <a:gd name="connsiteY7" fmla="*/ 731882 h 950162"/>
              <a:gd name="connsiteX8" fmla="*/ 320864 w 1158632"/>
              <a:gd name="connsiteY8" fmla="*/ 745251 h 950162"/>
              <a:gd name="connsiteX9" fmla="*/ 227285 w 1158632"/>
              <a:gd name="connsiteY9" fmla="*/ 330829 h 950162"/>
              <a:gd name="connsiteX10" fmla="*/ 22 w 1158632"/>
              <a:gd name="connsiteY10" fmla="*/ 290724 h 950162"/>
              <a:gd name="connsiteX11" fmla="*/ 212196 w 1158632"/>
              <a:gd name="connsiteY11" fmla="*/ 0 h 950162"/>
              <a:gd name="connsiteX0" fmla="*/ 521660 w 1158902"/>
              <a:gd name="connsiteY0" fmla="*/ 255001 h 967912"/>
              <a:gd name="connsiteX1" fmla="*/ 789029 w 1158902"/>
              <a:gd name="connsiteY1" fmla="*/ 214895 h 967912"/>
              <a:gd name="connsiteX2" fmla="*/ 815765 w 1158902"/>
              <a:gd name="connsiteY2" fmla="*/ 375316 h 967912"/>
              <a:gd name="connsiteX3" fmla="*/ 1109871 w 1158902"/>
              <a:gd name="connsiteY3" fmla="*/ 509001 h 967912"/>
              <a:gd name="connsiteX4" fmla="*/ 1149976 w 1158902"/>
              <a:gd name="connsiteY4" fmla="*/ 763001 h 967912"/>
              <a:gd name="connsiteX5" fmla="*/ 1016292 w 1158902"/>
              <a:gd name="connsiteY5" fmla="*/ 936790 h 967912"/>
              <a:gd name="connsiteX6" fmla="*/ 802397 w 1158902"/>
              <a:gd name="connsiteY6" fmla="*/ 950158 h 967912"/>
              <a:gd name="connsiteX7" fmla="*/ 695450 w 1158902"/>
              <a:gd name="connsiteY7" fmla="*/ 749632 h 967912"/>
              <a:gd name="connsiteX8" fmla="*/ 321134 w 1158902"/>
              <a:gd name="connsiteY8" fmla="*/ 763001 h 967912"/>
              <a:gd name="connsiteX9" fmla="*/ 227555 w 1158902"/>
              <a:gd name="connsiteY9" fmla="*/ 348579 h 967912"/>
              <a:gd name="connsiteX10" fmla="*/ 292 w 1158902"/>
              <a:gd name="connsiteY10" fmla="*/ 308474 h 967912"/>
              <a:gd name="connsiteX11" fmla="*/ 279012 w 1158902"/>
              <a:gd name="connsiteY11" fmla="*/ 0 h 96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8902" h="967912">
                <a:moveTo>
                  <a:pt x="521660" y="255001"/>
                </a:moveTo>
                <a:cubicBezTo>
                  <a:pt x="630836" y="224922"/>
                  <a:pt x="740012" y="194843"/>
                  <a:pt x="789029" y="214895"/>
                </a:cubicBezTo>
                <a:cubicBezTo>
                  <a:pt x="838046" y="234947"/>
                  <a:pt x="762291" y="326298"/>
                  <a:pt x="815765" y="375316"/>
                </a:cubicBezTo>
                <a:cubicBezTo>
                  <a:pt x="869239" y="424334"/>
                  <a:pt x="1054169" y="444387"/>
                  <a:pt x="1109871" y="509001"/>
                </a:cubicBezTo>
                <a:cubicBezTo>
                  <a:pt x="1165573" y="573615"/>
                  <a:pt x="1165572" y="691703"/>
                  <a:pt x="1149976" y="763001"/>
                </a:cubicBezTo>
                <a:cubicBezTo>
                  <a:pt x="1134380" y="834299"/>
                  <a:pt x="1074222" y="905597"/>
                  <a:pt x="1016292" y="936790"/>
                </a:cubicBezTo>
                <a:cubicBezTo>
                  <a:pt x="958362" y="967983"/>
                  <a:pt x="855871" y="981351"/>
                  <a:pt x="802397" y="950158"/>
                </a:cubicBezTo>
                <a:cubicBezTo>
                  <a:pt x="748923" y="918965"/>
                  <a:pt x="775660" y="780825"/>
                  <a:pt x="695450" y="749632"/>
                </a:cubicBezTo>
                <a:cubicBezTo>
                  <a:pt x="615240" y="718439"/>
                  <a:pt x="399116" y="829843"/>
                  <a:pt x="321134" y="763001"/>
                </a:cubicBezTo>
                <a:cubicBezTo>
                  <a:pt x="243152" y="696159"/>
                  <a:pt x="281029" y="424333"/>
                  <a:pt x="227555" y="348579"/>
                </a:cubicBezTo>
                <a:cubicBezTo>
                  <a:pt x="174081" y="272825"/>
                  <a:pt x="-8284" y="366570"/>
                  <a:pt x="292" y="308474"/>
                </a:cubicBezTo>
                <a:cubicBezTo>
                  <a:pt x="8868" y="250378"/>
                  <a:pt x="279012" y="0"/>
                  <a:pt x="279012" y="0"/>
                </a:cubicBezTo>
              </a:path>
            </a:pathLst>
          </a:custGeom>
          <a:noFill/>
          <a:ln w="38100" cmpd="sng">
            <a:solidFill>
              <a:schemeClr val="accent2">
                <a:lumMod val="75000"/>
              </a:schemeClr>
            </a:solidFill>
            <a:prstDash val="sysDash"/>
            <a:headEnd type="none"/>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lt1"/>
              </a:solidFill>
            </a:endParaRPr>
          </a:p>
        </p:txBody>
      </p:sp>
      <p:cxnSp>
        <p:nvCxnSpPr>
          <p:cNvPr id="20" name="Straight Connector 19"/>
          <p:cNvCxnSpPr/>
          <p:nvPr/>
        </p:nvCxnSpPr>
        <p:spPr>
          <a:xfrm flipH="1" flipV="1">
            <a:off x="5815763" y="3543363"/>
            <a:ext cx="339540" cy="6497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6083164" y="4193118"/>
            <a:ext cx="190458" cy="16506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651375" y="3198019"/>
            <a:ext cx="3079750" cy="2628106"/>
          </a:xfrm>
          <a:prstGeom prst="rect">
            <a:avLst/>
          </a:prstGeom>
          <a:solidFill>
            <a:schemeClr val="bg1">
              <a:alpha val="6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1898244" y="2854638"/>
            <a:ext cx="0" cy="3222889"/>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u="sng" dirty="0"/>
              <a:t>Our Solution</a:t>
            </a:r>
            <a:r>
              <a:rPr lang="en-US" dirty="0"/>
              <a:t>: Uses the relative trajectories between two antennas</a:t>
            </a:r>
          </a:p>
        </p:txBody>
      </p:sp>
      <p:pic>
        <p:nvPicPr>
          <p:cNvPr id="6" name="Picture 5"/>
          <p:cNvPicPr>
            <a:picLocks noChangeAspect="1"/>
          </p:cNvPicPr>
          <p:nvPr/>
        </p:nvPicPr>
        <p:blipFill>
          <a:blip r:embed="rId3"/>
          <a:stretch>
            <a:fillRect/>
          </a:stretch>
        </p:blipFill>
        <p:spPr>
          <a:xfrm>
            <a:off x="1038610" y="3492554"/>
            <a:ext cx="1689971" cy="2079965"/>
          </a:xfrm>
          <a:prstGeom prst="rect">
            <a:avLst/>
          </a:prstGeom>
        </p:spPr>
      </p:pic>
      <p:sp>
        <p:nvSpPr>
          <p:cNvPr id="7" name="Oval 6"/>
          <p:cNvSpPr/>
          <p:nvPr/>
        </p:nvSpPr>
        <p:spPr>
          <a:xfrm>
            <a:off x="1803015" y="3585042"/>
            <a:ext cx="190458" cy="16506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410211" y="3585042"/>
            <a:ext cx="190458" cy="165063"/>
          </a:xfrm>
          <a:prstGeom prst="ellipse">
            <a:avLst/>
          </a:prstGeom>
          <a:solidFill>
            <a:schemeClr val="accent5"/>
          </a:solidFill>
          <a:ln>
            <a:noFill/>
          </a:ln>
          <a:effectLst>
            <a:glow rad="101600">
              <a:srgbClr val="FFFF00">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backgroundRemoval t="10000" b="100000" l="9804" r="100000"/>
                    </a14:imgEffect>
                  </a14:imgLayer>
                </a14:imgProps>
              </a:ext>
            </a:extLst>
          </a:blip>
          <a:stretch>
            <a:fillRect/>
          </a:stretch>
        </p:blipFill>
        <p:spPr>
          <a:xfrm rot="16200000">
            <a:off x="1476337" y="2062662"/>
            <a:ext cx="808982" cy="951744"/>
          </a:xfrm>
          <a:prstGeom prst="rect">
            <a:avLst/>
          </a:prstGeom>
        </p:spPr>
      </p:pic>
      <p:sp>
        <p:nvSpPr>
          <p:cNvPr id="19" name="Curved Right Arrow 18"/>
          <p:cNvSpPr/>
          <p:nvPr/>
        </p:nvSpPr>
        <p:spPr>
          <a:xfrm rot="21407282">
            <a:off x="1613170" y="3036521"/>
            <a:ext cx="570146" cy="470643"/>
          </a:xfrm>
          <a:prstGeom prst="curvedRightArrow">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3" name="Straight Connector 22"/>
          <p:cNvCxnSpPr/>
          <p:nvPr/>
        </p:nvCxnSpPr>
        <p:spPr>
          <a:xfrm>
            <a:off x="1898244" y="2879795"/>
            <a:ext cx="0" cy="38853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6" name="Freeform 15"/>
          <p:cNvSpPr/>
          <p:nvPr/>
        </p:nvSpPr>
        <p:spPr>
          <a:xfrm>
            <a:off x="4997621" y="3198019"/>
            <a:ext cx="2208006" cy="2225225"/>
          </a:xfrm>
          <a:custGeom>
            <a:avLst/>
            <a:gdLst>
              <a:gd name="connsiteX0" fmla="*/ 369237 w 1366811"/>
              <a:gd name="connsiteY0" fmla="*/ 291630 h 1597996"/>
              <a:gd name="connsiteX1" fmla="*/ 764348 w 1366811"/>
              <a:gd name="connsiteY1" fmla="*/ 84667 h 1597996"/>
              <a:gd name="connsiteX2" fmla="*/ 914866 w 1366811"/>
              <a:gd name="connsiteY2" fmla="*/ 413926 h 1597996"/>
              <a:gd name="connsiteX3" fmla="*/ 1262940 w 1366811"/>
              <a:gd name="connsiteY3" fmla="*/ 479778 h 1597996"/>
              <a:gd name="connsiteX4" fmla="*/ 1244126 w 1366811"/>
              <a:gd name="connsiteY4" fmla="*/ 780815 h 1597996"/>
              <a:gd name="connsiteX5" fmla="*/ 1366422 w 1366811"/>
              <a:gd name="connsiteY5" fmla="*/ 1138296 h 1597996"/>
              <a:gd name="connsiteX6" fmla="*/ 1197089 w 1366811"/>
              <a:gd name="connsiteY6" fmla="*/ 1354667 h 1597996"/>
              <a:gd name="connsiteX7" fmla="*/ 1131237 w 1366811"/>
              <a:gd name="connsiteY7" fmla="*/ 1589852 h 1597996"/>
              <a:gd name="connsiteX8" fmla="*/ 698496 w 1366811"/>
              <a:gd name="connsiteY8" fmla="*/ 1514593 h 1597996"/>
              <a:gd name="connsiteX9" fmla="*/ 519755 w 1366811"/>
              <a:gd name="connsiteY9" fmla="*/ 1232370 h 1597996"/>
              <a:gd name="connsiteX10" fmla="*/ 181089 w 1366811"/>
              <a:gd name="connsiteY10" fmla="*/ 1232370 h 1597996"/>
              <a:gd name="connsiteX11" fmla="*/ 2348 w 1366811"/>
              <a:gd name="connsiteY11" fmla="*/ 921926 h 1597996"/>
              <a:gd name="connsiteX12" fmla="*/ 77607 w 1366811"/>
              <a:gd name="connsiteY12" fmla="*/ 517407 h 1597996"/>
              <a:gd name="connsiteX13" fmla="*/ 58792 w 1366811"/>
              <a:gd name="connsiteY13" fmla="*/ 216370 h 1597996"/>
              <a:gd name="connsiteX14" fmla="*/ 369237 w 1366811"/>
              <a:gd name="connsiteY14" fmla="*/ 0 h 159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6811" h="1597996">
                <a:moveTo>
                  <a:pt x="369237" y="291630"/>
                </a:moveTo>
                <a:cubicBezTo>
                  <a:pt x="521323" y="177957"/>
                  <a:pt x="673410" y="64284"/>
                  <a:pt x="764348" y="84667"/>
                </a:cubicBezTo>
                <a:cubicBezTo>
                  <a:pt x="855286" y="105050"/>
                  <a:pt x="831767" y="348074"/>
                  <a:pt x="914866" y="413926"/>
                </a:cubicBezTo>
                <a:cubicBezTo>
                  <a:pt x="997965" y="479778"/>
                  <a:pt x="1208063" y="418630"/>
                  <a:pt x="1262940" y="479778"/>
                </a:cubicBezTo>
                <a:cubicBezTo>
                  <a:pt x="1317817" y="540926"/>
                  <a:pt x="1226879" y="671062"/>
                  <a:pt x="1244126" y="780815"/>
                </a:cubicBezTo>
                <a:cubicBezTo>
                  <a:pt x="1261373" y="890568"/>
                  <a:pt x="1374261" y="1042654"/>
                  <a:pt x="1366422" y="1138296"/>
                </a:cubicBezTo>
                <a:cubicBezTo>
                  <a:pt x="1358583" y="1233938"/>
                  <a:pt x="1236286" y="1279408"/>
                  <a:pt x="1197089" y="1354667"/>
                </a:cubicBezTo>
                <a:cubicBezTo>
                  <a:pt x="1157892" y="1429926"/>
                  <a:pt x="1214336" y="1563198"/>
                  <a:pt x="1131237" y="1589852"/>
                </a:cubicBezTo>
                <a:cubicBezTo>
                  <a:pt x="1048138" y="1616506"/>
                  <a:pt x="800410" y="1574173"/>
                  <a:pt x="698496" y="1514593"/>
                </a:cubicBezTo>
                <a:cubicBezTo>
                  <a:pt x="596582" y="1455013"/>
                  <a:pt x="605990" y="1279407"/>
                  <a:pt x="519755" y="1232370"/>
                </a:cubicBezTo>
                <a:cubicBezTo>
                  <a:pt x="433521" y="1185333"/>
                  <a:pt x="267323" y="1284111"/>
                  <a:pt x="181089" y="1232370"/>
                </a:cubicBezTo>
                <a:cubicBezTo>
                  <a:pt x="94855" y="1180629"/>
                  <a:pt x="19595" y="1041086"/>
                  <a:pt x="2348" y="921926"/>
                </a:cubicBezTo>
                <a:cubicBezTo>
                  <a:pt x="-14899" y="802766"/>
                  <a:pt x="68200" y="635000"/>
                  <a:pt x="77607" y="517407"/>
                </a:cubicBezTo>
                <a:cubicBezTo>
                  <a:pt x="87014" y="399814"/>
                  <a:pt x="10187" y="302604"/>
                  <a:pt x="58792" y="216370"/>
                </a:cubicBezTo>
                <a:cubicBezTo>
                  <a:pt x="107397" y="130136"/>
                  <a:pt x="369237" y="0"/>
                  <a:pt x="369237" y="0"/>
                </a:cubicBezTo>
              </a:path>
            </a:pathLst>
          </a:custGeom>
          <a:noFill/>
          <a:ln w="38100" cmpd="sng">
            <a:solidFill>
              <a:schemeClr val="tx2">
                <a:lumMod val="60000"/>
                <a:lumOff val="40000"/>
              </a:schemeClr>
            </a:solidFill>
            <a:prstDash val="dash"/>
            <a:headEnd type="none"/>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18" name="Oval 17"/>
          <p:cNvSpPr/>
          <p:nvPr/>
        </p:nvSpPr>
        <p:spPr>
          <a:xfrm>
            <a:off x="5676287" y="3402473"/>
            <a:ext cx="190458" cy="165063"/>
          </a:xfrm>
          <a:prstGeom prst="ellipse">
            <a:avLst/>
          </a:prstGeom>
          <a:solidFill>
            <a:schemeClr val="accent5"/>
          </a:solidFill>
          <a:ln>
            <a:noFill/>
          </a:ln>
          <a:effectLst>
            <a:glow rad="139700">
              <a:srgbClr val="FFFF00">
                <a:alpha val="4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0328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p:cNvSpPr/>
          <p:nvPr/>
        </p:nvSpPr>
        <p:spPr>
          <a:xfrm>
            <a:off x="5805603" y="4123286"/>
            <a:ext cx="807350" cy="592455"/>
          </a:xfrm>
          <a:custGeom>
            <a:avLst/>
            <a:gdLst>
              <a:gd name="connsiteX0" fmla="*/ 521536 w 1158778"/>
              <a:gd name="connsiteY0" fmla="*/ 213895 h 926806"/>
              <a:gd name="connsiteX1" fmla="*/ 788905 w 1158778"/>
              <a:gd name="connsiteY1" fmla="*/ 173789 h 926806"/>
              <a:gd name="connsiteX2" fmla="*/ 815641 w 1158778"/>
              <a:gd name="connsiteY2" fmla="*/ 334210 h 926806"/>
              <a:gd name="connsiteX3" fmla="*/ 1109747 w 1158778"/>
              <a:gd name="connsiteY3" fmla="*/ 467895 h 926806"/>
              <a:gd name="connsiteX4" fmla="*/ 1149852 w 1158778"/>
              <a:gd name="connsiteY4" fmla="*/ 721895 h 926806"/>
              <a:gd name="connsiteX5" fmla="*/ 1016168 w 1158778"/>
              <a:gd name="connsiteY5" fmla="*/ 895684 h 926806"/>
              <a:gd name="connsiteX6" fmla="*/ 802273 w 1158778"/>
              <a:gd name="connsiteY6" fmla="*/ 909052 h 926806"/>
              <a:gd name="connsiteX7" fmla="*/ 695326 w 1158778"/>
              <a:gd name="connsiteY7" fmla="*/ 708526 h 926806"/>
              <a:gd name="connsiteX8" fmla="*/ 321010 w 1158778"/>
              <a:gd name="connsiteY8" fmla="*/ 721895 h 926806"/>
              <a:gd name="connsiteX9" fmla="*/ 227431 w 1158778"/>
              <a:gd name="connsiteY9" fmla="*/ 307473 h 926806"/>
              <a:gd name="connsiteX10" fmla="*/ 168 w 1158778"/>
              <a:gd name="connsiteY10" fmla="*/ 267368 h 926806"/>
              <a:gd name="connsiteX11" fmla="*/ 187326 w 1158778"/>
              <a:gd name="connsiteY11" fmla="*/ 0 h 926806"/>
              <a:gd name="connsiteX0" fmla="*/ 522349 w 1159591"/>
              <a:gd name="connsiteY0" fmla="*/ 307317 h 1020228"/>
              <a:gd name="connsiteX1" fmla="*/ 789718 w 1159591"/>
              <a:gd name="connsiteY1" fmla="*/ 267211 h 1020228"/>
              <a:gd name="connsiteX2" fmla="*/ 816454 w 1159591"/>
              <a:gd name="connsiteY2" fmla="*/ 427632 h 1020228"/>
              <a:gd name="connsiteX3" fmla="*/ 1110560 w 1159591"/>
              <a:gd name="connsiteY3" fmla="*/ 561317 h 1020228"/>
              <a:gd name="connsiteX4" fmla="*/ 1150665 w 1159591"/>
              <a:gd name="connsiteY4" fmla="*/ 815317 h 1020228"/>
              <a:gd name="connsiteX5" fmla="*/ 1016981 w 1159591"/>
              <a:gd name="connsiteY5" fmla="*/ 989106 h 1020228"/>
              <a:gd name="connsiteX6" fmla="*/ 803086 w 1159591"/>
              <a:gd name="connsiteY6" fmla="*/ 1002474 h 1020228"/>
              <a:gd name="connsiteX7" fmla="*/ 696139 w 1159591"/>
              <a:gd name="connsiteY7" fmla="*/ 801948 h 1020228"/>
              <a:gd name="connsiteX8" fmla="*/ 321823 w 1159591"/>
              <a:gd name="connsiteY8" fmla="*/ 815317 h 1020228"/>
              <a:gd name="connsiteX9" fmla="*/ 228244 w 1159591"/>
              <a:gd name="connsiteY9" fmla="*/ 400895 h 1020228"/>
              <a:gd name="connsiteX10" fmla="*/ 981 w 1159591"/>
              <a:gd name="connsiteY10" fmla="*/ 360790 h 1020228"/>
              <a:gd name="connsiteX11" fmla="*/ 325733 w 1159591"/>
              <a:gd name="connsiteY11" fmla="*/ 0 h 1020228"/>
              <a:gd name="connsiteX0" fmla="*/ 521390 w 1158632"/>
              <a:gd name="connsiteY0" fmla="*/ 237251 h 950162"/>
              <a:gd name="connsiteX1" fmla="*/ 788759 w 1158632"/>
              <a:gd name="connsiteY1" fmla="*/ 197145 h 950162"/>
              <a:gd name="connsiteX2" fmla="*/ 815495 w 1158632"/>
              <a:gd name="connsiteY2" fmla="*/ 357566 h 950162"/>
              <a:gd name="connsiteX3" fmla="*/ 1109601 w 1158632"/>
              <a:gd name="connsiteY3" fmla="*/ 491251 h 950162"/>
              <a:gd name="connsiteX4" fmla="*/ 1149706 w 1158632"/>
              <a:gd name="connsiteY4" fmla="*/ 745251 h 950162"/>
              <a:gd name="connsiteX5" fmla="*/ 1016022 w 1158632"/>
              <a:gd name="connsiteY5" fmla="*/ 919040 h 950162"/>
              <a:gd name="connsiteX6" fmla="*/ 802127 w 1158632"/>
              <a:gd name="connsiteY6" fmla="*/ 932408 h 950162"/>
              <a:gd name="connsiteX7" fmla="*/ 695180 w 1158632"/>
              <a:gd name="connsiteY7" fmla="*/ 731882 h 950162"/>
              <a:gd name="connsiteX8" fmla="*/ 320864 w 1158632"/>
              <a:gd name="connsiteY8" fmla="*/ 745251 h 950162"/>
              <a:gd name="connsiteX9" fmla="*/ 227285 w 1158632"/>
              <a:gd name="connsiteY9" fmla="*/ 330829 h 950162"/>
              <a:gd name="connsiteX10" fmla="*/ 22 w 1158632"/>
              <a:gd name="connsiteY10" fmla="*/ 290724 h 950162"/>
              <a:gd name="connsiteX11" fmla="*/ 212196 w 1158632"/>
              <a:gd name="connsiteY11" fmla="*/ 0 h 950162"/>
              <a:gd name="connsiteX0" fmla="*/ 521660 w 1158902"/>
              <a:gd name="connsiteY0" fmla="*/ 255001 h 967912"/>
              <a:gd name="connsiteX1" fmla="*/ 789029 w 1158902"/>
              <a:gd name="connsiteY1" fmla="*/ 214895 h 967912"/>
              <a:gd name="connsiteX2" fmla="*/ 815765 w 1158902"/>
              <a:gd name="connsiteY2" fmla="*/ 375316 h 967912"/>
              <a:gd name="connsiteX3" fmla="*/ 1109871 w 1158902"/>
              <a:gd name="connsiteY3" fmla="*/ 509001 h 967912"/>
              <a:gd name="connsiteX4" fmla="*/ 1149976 w 1158902"/>
              <a:gd name="connsiteY4" fmla="*/ 763001 h 967912"/>
              <a:gd name="connsiteX5" fmla="*/ 1016292 w 1158902"/>
              <a:gd name="connsiteY5" fmla="*/ 936790 h 967912"/>
              <a:gd name="connsiteX6" fmla="*/ 802397 w 1158902"/>
              <a:gd name="connsiteY6" fmla="*/ 950158 h 967912"/>
              <a:gd name="connsiteX7" fmla="*/ 695450 w 1158902"/>
              <a:gd name="connsiteY7" fmla="*/ 749632 h 967912"/>
              <a:gd name="connsiteX8" fmla="*/ 321134 w 1158902"/>
              <a:gd name="connsiteY8" fmla="*/ 763001 h 967912"/>
              <a:gd name="connsiteX9" fmla="*/ 227555 w 1158902"/>
              <a:gd name="connsiteY9" fmla="*/ 348579 h 967912"/>
              <a:gd name="connsiteX10" fmla="*/ 292 w 1158902"/>
              <a:gd name="connsiteY10" fmla="*/ 308474 h 967912"/>
              <a:gd name="connsiteX11" fmla="*/ 279012 w 1158902"/>
              <a:gd name="connsiteY11" fmla="*/ 0 h 96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8902" h="967912">
                <a:moveTo>
                  <a:pt x="521660" y="255001"/>
                </a:moveTo>
                <a:cubicBezTo>
                  <a:pt x="630836" y="224922"/>
                  <a:pt x="740012" y="194843"/>
                  <a:pt x="789029" y="214895"/>
                </a:cubicBezTo>
                <a:cubicBezTo>
                  <a:pt x="838046" y="234947"/>
                  <a:pt x="762291" y="326298"/>
                  <a:pt x="815765" y="375316"/>
                </a:cubicBezTo>
                <a:cubicBezTo>
                  <a:pt x="869239" y="424334"/>
                  <a:pt x="1054169" y="444387"/>
                  <a:pt x="1109871" y="509001"/>
                </a:cubicBezTo>
                <a:cubicBezTo>
                  <a:pt x="1165573" y="573615"/>
                  <a:pt x="1165572" y="691703"/>
                  <a:pt x="1149976" y="763001"/>
                </a:cubicBezTo>
                <a:cubicBezTo>
                  <a:pt x="1134380" y="834299"/>
                  <a:pt x="1074222" y="905597"/>
                  <a:pt x="1016292" y="936790"/>
                </a:cubicBezTo>
                <a:cubicBezTo>
                  <a:pt x="958362" y="967983"/>
                  <a:pt x="855871" y="981351"/>
                  <a:pt x="802397" y="950158"/>
                </a:cubicBezTo>
                <a:cubicBezTo>
                  <a:pt x="748923" y="918965"/>
                  <a:pt x="775660" y="780825"/>
                  <a:pt x="695450" y="749632"/>
                </a:cubicBezTo>
                <a:cubicBezTo>
                  <a:pt x="615240" y="718439"/>
                  <a:pt x="399116" y="829843"/>
                  <a:pt x="321134" y="763001"/>
                </a:cubicBezTo>
                <a:cubicBezTo>
                  <a:pt x="243152" y="696159"/>
                  <a:pt x="281029" y="424333"/>
                  <a:pt x="227555" y="348579"/>
                </a:cubicBezTo>
                <a:cubicBezTo>
                  <a:pt x="174081" y="272825"/>
                  <a:pt x="-8284" y="366570"/>
                  <a:pt x="292" y="308474"/>
                </a:cubicBezTo>
                <a:cubicBezTo>
                  <a:pt x="8868" y="250378"/>
                  <a:pt x="279012" y="0"/>
                  <a:pt x="279012" y="0"/>
                </a:cubicBezTo>
              </a:path>
            </a:pathLst>
          </a:custGeom>
          <a:noFill/>
          <a:ln w="38100" cmpd="sng">
            <a:solidFill>
              <a:schemeClr val="accent2">
                <a:lumMod val="75000"/>
              </a:schemeClr>
            </a:solidFill>
            <a:prstDash val="sysDash"/>
            <a:headEnd type="none"/>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lt1"/>
              </a:solidFill>
            </a:endParaRPr>
          </a:p>
        </p:txBody>
      </p:sp>
      <p:sp>
        <p:nvSpPr>
          <p:cNvPr id="16" name="Freeform 15"/>
          <p:cNvSpPr/>
          <p:nvPr/>
        </p:nvSpPr>
        <p:spPr>
          <a:xfrm>
            <a:off x="4997621" y="3198019"/>
            <a:ext cx="2208006" cy="2225225"/>
          </a:xfrm>
          <a:custGeom>
            <a:avLst/>
            <a:gdLst>
              <a:gd name="connsiteX0" fmla="*/ 369237 w 1366811"/>
              <a:gd name="connsiteY0" fmla="*/ 291630 h 1597996"/>
              <a:gd name="connsiteX1" fmla="*/ 764348 w 1366811"/>
              <a:gd name="connsiteY1" fmla="*/ 84667 h 1597996"/>
              <a:gd name="connsiteX2" fmla="*/ 914866 w 1366811"/>
              <a:gd name="connsiteY2" fmla="*/ 413926 h 1597996"/>
              <a:gd name="connsiteX3" fmla="*/ 1262940 w 1366811"/>
              <a:gd name="connsiteY3" fmla="*/ 479778 h 1597996"/>
              <a:gd name="connsiteX4" fmla="*/ 1244126 w 1366811"/>
              <a:gd name="connsiteY4" fmla="*/ 780815 h 1597996"/>
              <a:gd name="connsiteX5" fmla="*/ 1366422 w 1366811"/>
              <a:gd name="connsiteY5" fmla="*/ 1138296 h 1597996"/>
              <a:gd name="connsiteX6" fmla="*/ 1197089 w 1366811"/>
              <a:gd name="connsiteY6" fmla="*/ 1354667 h 1597996"/>
              <a:gd name="connsiteX7" fmla="*/ 1131237 w 1366811"/>
              <a:gd name="connsiteY7" fmla="*/ 1589852 h 1597996"/>
              <a:gd name="connsiteX8" fmla="*/ 698496 w 1366811"/>
              <a:gd name="connsiteY8" fmla="*/ 1514593 h 1597996"/>
              <a:gd name="connsiteX9" fmla="*/ 519755 w 1366811"/>
              <a:gd name="connsiteY9" fmla="*/ 1232370 h 1597996"/>
              <a:gd name="connsiteX10" fmla="*/ 181089 w 1366811"/>
              <a:gd name="connsiteY10" fmla="*/ 1232370 h 1597996"/>
              <a:gd name="connsiteX11" fmla="*/ 2348 w 1366811"/>
              <a:gd name="connsiteY11" fmla="*/ 921926 h 1597996"/>
              <a:gd name="connsiteX12" fmla="*/ 77607 w 1366811"/>
              <a:gd name="connsiteY12" fmla="*/ 517407 h 1597996"/>
              <a:gd name="connsiteX13" fmla="*/ 58792 w 1366811"/>
              <a:gd name="connsiteY13" fmla="*/ 216370 h 1597996"/>
              <a:gd name="connsiteX14" fmla="*/ 369237 w 1366811"/>
              <a:gd name="connsiteY14" fmla="*/ 0 h 159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6811" h="1597996">
                <a:moveTo>
                  <a:pt x="369237" y="291630"/>
                </a:moveTo>
                <a:cubicBezTo>
                  <a:pt x="521323" y="177957"/>
                  <a:pt x="673410" y="64284"/>
                  <a:pt x="764348" y="84667"/>
                </a:cubicBezTo>
                <a:cubicBezTo>
                  <a:pt x="855286" y="105050"/>
                  <a:pt x="831767" y="348074"/>
                  <a:pt x="914866" y="413926"/>
                </a:cubicBezTo>
                <a:cubicBezTo>
                  <a:pt x="997965" y="479778"/>
                  <a:pt x="1208063" y="418630"/>
                  <a:pt x="1262940" y="479778"/>
                </a:cubicBezTo>
                <a:cubicBezTo>
                  <a:pt x="1317817" y="540926"/>
                  <a:pt x="1226879" y="671062"/>
                  <a:pt x="1244126" y="780815"/>
                </a:cubicBezTo>
                <a:cubicBezTo>
                  <a:pt x="1261373" y="890568"/>
                  <a:pt x="1374261" y="1042654"/>
                  <a:pt x="1366422" y="1138296"/>
                </a:cubicBezTo>
                <a:cubicBezTo>
                  <a:pt x="1358583" y="1233938"/>
                  <a:pt x="1236286" y="1279408"/>
                  <a:pt x="1197089" y="1354667"/>
                </a:cubicBezTo>
                <a:cubicBezTo>
                  <a:pt x="1157892" y="1429926"/>
                  <a:pt x="1214336" y="1563198"/>
                  <a:pt x="1131237" y="1589852"/>
                </a:cubicBezTo>
                <a:cubicBezTo>
                  <a:pt x="1048138" y="1616506"/>
                  <a:pt x="800410" y="1574173"/>
                  <a:pt x="698496" y="1514593"/>
                </a:cubicBezTo>
                <a:cubicBezTo>
                  <a:pt x="596582" y="1455013"/>
                  <a:pt x="605990" y="1279407"/>
                  <a:pt x="519755" y="1232370"/>
                </a:cubicBezTo>
                <a:cubicBezTo>
                  <a:pt x="433521" y="1185333"/>
                  <a:pt x="267323" y="1284111"/>
                  <a:pt x="181089" y="1232370"/>
                </a:cubicBezTo>
                <a:cubicBezTo>
                  <a:pt x="94855" y="1180629"/>
                  <a:pt x="19595" y="1041086"/>
                  <a:pt x="2348" y="921926"/>
                </a:cubicBezTo>
                <a:cubicBezTo>
                  <a:pt x="-14899" y="802766"/>
                  <a:pt x="68200" y="635000"/>
                  <a:pt x="77607" y="517407"/>
                </a:cubicBezTo>
                <a:cubicBezTo>
                  <a:pt x="87014" y="399814"/>
                  <a:pt x="10187" y="302604"/>
                  <a:pt x="58792" y="216370"/>
                </a:cubicBezTo>
                <a:cubicBezTo>
                  <a:pt x="107397" y="130136"/>
                  <a:pt x="369237" y="0"/>
                  <a:pt x="369237" y="0"/>
                </a:cubicBezTo>
              </a:path>
            </a:pathLst>
          </a:custGeom>
          <a:noFill/>
          <a:ln w="38100" cmpd="sng">
            <a:solidFill>
              <a:schemeClr val="tx2">
                <a:lumMod val="60000"/>
                <a:lumOff val="40000"/>
              </a:schemeClr>
            </a:solidFill>
            <a:prstDash val="dash"/>
            <a:headEnd type="none"/>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cxnSp>
        <p:nvCxnSpPr>
          <p:cNvPr id="11" name="Straight Connector 10"/>
          <p:cNvCxnSpPr/>
          <p:nvPr/>
        </p:nvCxnSpPr>
        <p:spPr>
          <a:xfrm>
            <a:off x="1898244" y="2854638"/>
            <a:ext cx="0" cy="3222889"/>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u="sng" dirty="0"/>
              <a:t>Our Solution</a:t>
            </a:r>
            <a:r>
              <a:rPr lang="en-US" dirty="0"/>
              <a:t>: Uses the relative trajectories between two antennas</a:t>
            </a:r>
          </a:p>
        </p:txBody>
      </p:sp>
      <p:pic>
        <p:nvPicPr>
          <p:cNvPr id="6" name="Picture 5"/>
          <p:cNvPicPr>
            <a:picLocks noChangeAspect="1"/>
          </p:cNvPicPr>
          <p:nvPr/>
        </p:nvPicPr>
        <p:blipFill>
          <a:blip r:embed="rId3"/>
          <a:stretch>
            <a:fillRect/>
          </a:stretch>
        </p:blipFill>
        <p:spPr>
          <a:xfrm>
            <a:off x="1038610" y="3492554"/>
            <a:ext cx="1689971" cy="2079965"/>
          </a:xfrm>
          <a:prstGeom prst="rect">
            <a:avLst/>
          </a:prstGeom>
        </p:spPr>
      </p:pic>
      <p:sp>
        <p:nvSpPr>
          <p:cNvPr id="7" name="Oval 6"/>
          <p:cNvSpPr/>
          <p:nvPr/>
        </p:nvSpPr>
        <p:spPr>
          <a:xfrm>
            <a:off x="1803015" y="3585042"/>
            <a:ext cx="190458" cy="16506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410211" y="3585042"/>
            <a:ext cx="190458" cy="165063"/>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5676287" y="3402473"/>
            <a:ext cx="597335" cy="955708"/>
            <a:chOff x="5506703" y="2954700"/>
            <a:chExt cx="597335" cy="955708"/>
          </a:xfrm>
        </p:grpSpPr>
        <p:sp>
          <p:nvSpPr>
            <p:cNvPr id="17" name="Oval 16"/>
            <p:cNvSpPr/>
            <p:nvPr/>
          </p:nvSpPr>
          <p:spPr>
            <a:xfrm>
              <a:off x="5913580" y="3745345"/>
              <a:ext cx="190458" cy="16506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506703" y="2954700"/>
              <a:ext cx="190458" cy="165063"/>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H="1" flipV="1">
              <a:off x="5646179" y="3095590"/>
              <a:ext cx="339540" cy="6497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backgroundRemoval t="10000" b="100000" l="9804" r="100000"/>
                    </a14:imgEffect>
                  </a14:imgLayer>
                </a14:imgProps>
              </a:ext>
            </a:extLst>
          </a:blip>
          <a:stretch>
            <a:fillRect/>
          </a:stretch>
        </p:blipFill>
        <p:spPr>
          <a:xfrm rot="16200000">
            <a:off x="1476337" y="2062662"/>
            <a:ext cx="808982" cy="951744"/>
          </a:xfrm>
          <a:prstGeom prst="rect">
            <a:avLst/>
          </a:prstGeom>
        </p:spPr>
      </p:pic>
      <p:sp>
        <p:nvSpPr>
          <p:cNvPr id="19" name="Curved Right Arrow 18"/>
          <p:cNvSpPr/>
          <p:nvPr/>
        </p:nvSpPr>
        <p:spPr>
          <a:xfrm rot="21407282">
            <a:off x="1613170" y="3036521"/>
            <a:ext cx="570146" cy="470643"/>
          </a:xfrm>
          <a:prstGeom prst="curvedRightArrow">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3" name="Straight Connector 22"/>
          <p:cNvCxnSpPr/>
          <p:nvPr/>
        </p:nvCxnSpPr>
        <p:spPr>
          <a:xfrm>
            <a:off x="1898244" y="2879795"/>
            <a:ext cx="0" cy="38853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436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p:cNvSpPr/>
          <p:nvPr/>
        </p:nvSpPr>
        <p:spPr>
          <a:xfrm>
            <a:off x="5805603" y="4123286"/>
            <a:ext cx="807350" cy="592455"/>
          </a:xfrm>
          <a:custGeom>
            <a:avLst/>
            <a:gdLst>
              <a:gd name="connsiteX0" fmla="*/ 521536 w 1158778"/>
              <a:gd name="connsiteY0" fmla="*/ 213895 h 926806"/>
              <a:gd name="connsiteX1" fmla="*/ 788905 w 1158778"/>
              <a:gd name="connsiteY1" fmla="*/ 173789 h 926806"/>
              <a:gd name="connsiteX2" fmla="*/ 815641 w 1158778"/>
              <a:gd name="connsiteY2" fmla="*/ 334210 h 926806"/>
              <a:gd name="connsiteX3" fmla="*/ 1109747 w 1158778"/>
              <a:gd name="connsiteY3" fmla="*/ 467895 h 926806"/>
              <a:gd name="connsiteX4" fmla="*/ 1149852 w 1158778"/>
              <a:gd name="connsiteY4" fmla="*/ 721895 h 926806"/>
              <a:gd name="connsiteX5" fmla="*/ 1016168 w 1158778"/>
              <a:gd name="connsiteY5" fmla="*/ 895684 h 926806"/>
              <a:gd name="connsiteX6" fmla="*/ 802273 w 1158778"/>
              <a:gd name="connsiteY6" fmla="*/ 909052 h 926806"/>
              <a:gd name="connsiteX7" fmla="*/ 695326 w 1158778"/>
              <a:gd name="connsiteY7" fmla="*/ 708526 h 926806"/>
              <a:gd name="connsiteX8" fmla="*/ 321010 w 1158778"/>
              <a:gd name="connsiteY8" fmla="*/ 721895 h 926806"/>
              <a:gd name="connsiteX9" fmla="*/ 227431 w 1158778"/>
              <a:gd name="connsiteY9" fmla="*/ 307473 h 926806"/>
              <a:gd name="connsiteX10" fmla="*/ 168 w 1158778"/>
              <a:gd name="connsiteY10" fmla="*/ 267368 h 926806"/>
              <a:gd name="connsiteX11" fmla="*/ 187326 w 1158778"/>
              <a:gd name="connsiteY11" fmla="*/ 0 h 926806"/>
              <a:gd name="connsiteX0" fmla="*/ 522349 w 1159591"/>
              <a:gd name="connsiteY0" fmla="*/ 307317 h 1020228"/>
              <a:gd name="connsiteX1" fmla="*/ 789718 w 1159591"/>
              <a:gd name="connsiteY1" fmla="*/ 267211 h 1020228"/>
              <a:gd name="connsiteX2" fmla="*/ 816454 w 1159591"/>
              <a:gd name="connsiteY2" fmla="*/ 427632 h 1020228"/>
              <a:gd name="connsiteX3" fmla="*/ 1110560 w 1159591"/>
              <a:gd name="connsiteY3" fmla="*/ 561317 h 1020228"/>
              <a:gd name="connsiteX4" fmla="*/ 1150665 w 1159591"/>
              <a:gd name="connsiteY4" fmla="*/ 815317 h 1020228"/>
              <a:gd name="connsiteX5" fmla="*/ 1016981 w 1159591"/>
              <a:gd name="connsiteY5" fmla="*/ 989106 h 1020228"/>
              <a:gd name="connsiteX6" fmla="*/ 803086 w 1159591"/>
              <a:gd name="connsiteY6" fmla="*/ 1002474 h 1020228"/>
              <a:gd name="connsiteX7" fmla="*/ 696139 w 1159591"/>
              <a:gd name="connsiteY7" fmla="*/ 801948 h 1020228"/>
              <a:gd name="connsiteX8" fmla="*/ 321823 w 1159591"/>
              <a:gd name="connsiteY8" fmla="*/ 815317 h 1020228"/>
              <a:gd name="connsiteX9" fmla="*/ 228244 w 1159591"/>
              <a:gd name="connsiteY9" fmla="*/ 400895 h 1020228"/>
              <a:gd name="connsiteX10" fmla="*/ 981 w 1159591"/>
              <a:gd name="connsiteY10" fmla="*/ 360790 h 1020228"/>
              <a:gd name="connsiteX11" fmla="*/ 325733 w 1159591"/>
              <a:gd name="connsiteY11" fmla="*/ 0 h 1020228"/>
              <a:gd name="connsiteX0" fmla="*/ 521390 w 1158632"/>
              <a:gd name="connsiteY0" fmla="*/ 237251 h 950162"/>
              <a:gd name="connsiteX1" fmla="*/ 788759 w 1158632"/>
              <a:gd name="connsiteY1" fmla="*/ 197145 h 950162"/>
              <a:gd name="connsiteX2" fmla="*/ 815495 w 1158632"/>
              <a:gd name="connsiteY2" fmla="*/ 357566 h 950162"/>
              <a:gd name="connsiteX3" fmla="*/ 1109601 w 1158632"/>
              <a:gd name="connsiteY3" fmla="*/ 491251 h 950162"/>
              <a:gd name="connsiteX4" fmla="*/ 1149706 w 1158632"/>
              <a:gd name="connsiteY4" fmla="*/ 745251 h 950162"/>
              <a:gd name="connsiteX5" fmla="*/ 1016022 w 1158632"/>
              <a:gd name="connsiteY5" fmla="*/ 919040 h 950162"/>
              <a:gd name="connsiteX6" fmla="*/ 802127 w 1158632"/>
              <a:gd name="connsiteY6" fmla="*/ 932408 h 950162"/>
              <a:gd name="connsiteX7" fmla="*/ 695180 w 1158632"/>
              <a:gd name="connsiteY7" fmla="*/ 731882 h 950162"/>
              <a:gd name="connsiteX8" fmla="*/ 320864 w 1158632"/>
              <a:gd name="connsiteY8" fmla="*/ 745251 h 950162"/>
              <a:gd name="connsiteX9" fmla="*/ 227285 w 1158632"/>
              <a:gd name="connsiteY9" fmla="*/ 330829 h 950162"/>
              <a:gd name="connsiteX10" fmla="*/ 22 w 1158632"/>
              <a:gd name="connsiteY10" fmla="*/ 290724 h 950162"/>
              <a:gd name="connsiteX11" fmla="*/ 212196 w 1158632"/>
              <a:gd name="connsiteY11" fmla="*/ 0 h 950162"/>
              <a:gd name="connsiteX0" fmla="*/ 521660 w 1158902"/>
              <a:gd name="connsiteY0" fmla="*/ 255001 h 967912"/>
              <a:gd name="connsiteX1" fmla="*/ 789029 w 1158902"/>
              <a:gd name="connsiteY1" fmla="*/ 214895 h 967912"/>
              <a:gd name="connsiteX2" fmla="*/ 815765 w 1158902"/>
              <a:gd name="connsiteY2" fmla="*/ 375316 h 967912"/>
              <a:gd name="connsiteX3" fmla="*/ 1109871 w 1158902"/>
              <a:gd name="connsiteY3" fmla="*/ 509001 h 967912"/>
              <a:gd name="connsiteX4" fmla="*/ 1149976 w 1158902"/>
              <a:gd name="connsiteY4" fmla="*/ 763001 h 967912"/>
              <a:gd name="connsiteX5" fmla="*/ 1016292 w 1158902"/>
              <a:gd name="connsiteY5" fmla="*/ 936790 h 967912"/>
              <a:gd name="connsiteX6" fmla="*/ 802397 w 1158902"/>
              <a:gd name="connsiteY6" fmla="*/ 950158 h 967912"/>
              <a:gd name="connsiteX7" fmla="*/ 695450 w 1158902"/>
              <a:gd name="connsiteY7" fmla="*/ 749632 h 967912"/>
              <a:gd name="connsiteX8" fmla="*/ 321134 w 1158902"/>
              <a:gd name="connsiteY8" fmla="*/ 763001 h 967912"/>
              <a:gd name="connsiteX9" fmla="*/ 227555 w 1158902"/>
              <a:gd name="connsiteY9" fmla="*/ 348579 h 967912"/>
              <a:gd name="connsiteX10" fmla="*/ 292 w 1158902"/>
              <a:gd name="connsiteY10" fmla="*/ 308474 h 967912"/>
              <a:gd name="connsiteX11" fmla="*/ 279012 w 1158902"/>
              <a:gd name="connsiteY11" fmla="*/ 0 h 96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8902" h="967912">
                <a:moveTo>
                  <a:pt x="521660" y="255001"/>
                </a:moveTo>
                <a:cubicBezTo>
                  <a:pt x="630836" y="224922"/>
                  <a:pt x="740012" y="194843"/>
                  <a:pt x="789029" y="214895"/>
                </a:cubicBezTo>
                <a:cubicBezTo>
                  <a:pt x="838046" y="234947"/>
                  <a:pt x="762291" y="326298"/>
                  <a:pt x="815765" y="375316"/>
                </a:cubicBezTo>
                <a:cubicBezTo>
                  <a:pt x="869239" y="424334"/>
                  <a:pt x="1054169" y="444387"/>
                  <a:pt x="1109871" y="509001"/>
                </a:cubicBezTo>
                <a:cubicBezTo>
                  <a:pt x="1165573" y="573615"/>
                  <a:pt x="1165572" y="691703"/>
                  <a:pt x="1149976" y="763001"/>
                </a:cubicBezTo>
                <a:cubicBezTo>
                  <a:pt x="1134380" y="834299"/>
                  <a:pt x="1074222" y="905597"/>
                  <a:pt x="1016292" y="936790"/>
                </a:cubicBezTo>
                <a:cubicBezTo>
                  <a:pt x="958362" y="967983"/>
                  <a:pt x="855871" y="981351"/>
                  <a:pt x="802397" y="950158"/>
                </a:cubicBezTo>
                <a:cubicBezTo>
                  <a:pt x="748923" y="918965"/>
                  <a:pt x="775660" y="780825"/>
                  <a:pt x="695450" y="749632"/>
                </a:cubicBezTo>
                <a:cubicBezTo>
                  <a:pt x="615240" y="718439"/>
                  <a:pt x="399116" y="829843"/>
                  <a:pt x="321134" y="763001"/>
                </a:cubicBezTo>
                <a:cubicBezTo>
                  <a:pt x="243152" y="696159"/>
                  <a:pt x="281029" y="424333"/>
                  <a:pt x="227555" y="348579"/>
                </a:cubicBezTo>
                <a:cubicBezTo>
                  <a:pt x="174081" y="272825"/>
                  <a:pt x="-8284" y="366570"/>
                  <a:pt x="292" y="308474"/>
                </a:cubicBezTo>
                <a:cubicBezTo>
                  <a:pt x="8868" y="250378"/>
                  <a:pt x="279012" y="0"/>
                  <a:pt x="279012" y="0"/>
                </a:cubicBezTo>
              </a:path>
            </a:pathLst>
          </a:custGeom>
          <a:noFill/>
          <a:ln w="38100" cmpd="sng">
            <a:solidFill>
              <a:schemeClr val="accent2">
                <a:lumMod val="75000"/>
              </a:schemeClr>
            </a:solidFill>
            <a:prstDash val="sysDash"/>
            <a:headEnd type="none"/>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lt1"/>
              </a:solidFill>
            </a:endParaRPr>
          </a:p>
        </p:txBody>
      </p:sp>
      <p:sp>
        <p:nvSpPr>
          <p:cNvPr id="19" name="Freeform 18"/>
          <p:cNvSpPr/>
          <p:nvPr/>
        </p:nvSpPr>
        <p:spPr>
          <a:xfrm>
            <a:off x="4997621" y="3198019"/>
            <a:ext cx="2208006" cy="2225225"/>
          </a:xfrm>
          <a:custGeom>
            <a:avLst/>
            <a:gdLst>
              <a:gd name="connsiteX0" fmla="*/ 369237 w 1366811"/>
              <a:gd name="connsiteY0" fmla="*/ 291630 h 1597996"/>
              <a:gd name="connsiteX1" fmla="*/ 764348 w 1366811"/>
              <a:gd name="connsiteY1" fmla="*/ 84667 h 1597996"/>
              <a:gd name="connsiteX2" fmla="*/ 914866 w 1366811"/>
              <a:gd name="connsiteY2" fmla="*/ 413926 h 1597996"/>
              <a:gd name="connsiteX3" fmla="*/ 1262940 w 1366811"/>
              <a:gd name="connsiteY3" fmla="*/ 479778 h 1597996"/>
              <a:gd name="connsiteX4" fmla="*/ 1244126 w 1366811"/>
              <a:gd name="connsiteY4" fmla="*/ 780815 h 1597996"/>
              <a:gd name="connsiteX5" fmla="*/ 1366422 w 1366811"/>
              <a:gd name="connsiteY5" fmla="*/ 1138296 h 1597996"/>
              <a:gd name="connsiteX6" fmla="*/ 1197089 w 1366811"/>
              <a:gd name="connsiteY6" fmla="*/ 1354667 h 1597996"/>
              <a:gd name="connsiteX7" fmla="*/ 1131237 w 1366811"/>
              <a:gd name="connsiteY7" fmla="*/ 1589852 h 1597996"/>
              <a:gd name="connsiteX8" fmla="*/ 698496 w 1366811"/>
              <a:gd name="connsiteY8" fmla="*/ 1514593 h 1597996"/>
              <a:gd name="connsiteX9" fmla="*/ 519755 w 1366811"/>
              <a:gd name="connsiteY9" fmla="*/ 1232370 h 1597996"/>
              <a:gd name="connsiteX10" fmla="*/ 181089 w 1366811"/>
              <a:gd name="connsiteY10" fmla="*/ 1232370 h 1597996"/>
              <a:gd name="connsiteX11" fmla="*/ 2348 w 1366811"/>
              <a:gd name="connsiteY11" fmla="*/ 921926 h 1597996"/>
              <a:gd name="connsiteX12" fmla="*/ 77607 w 1366811"/>
              <a:gd name="connsiteY12" fmla="*/ 517407 h 1597996"/>
              <a:gd name="connsiteX13" fmla="*/ 58792 w 1366811"/>
              <a:gd name="connsiteY13" fmla="*/ 216370 h 1597996"/>
              <a:gd name="connsiteX14" fmla="*/ 369237 w 1366811"/>
              <a:gd name="connsiteY14" fmla="*/ 0 h 159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6811" h="1597996">
                <a:moveTo>
                  <a:pt x="369237" y="291630"/>
                </a:moveTo>
                <a:cubicBezTo>
                  <a:pt x="521323" y="177957"/>
                  <a:pt x="673410" y="64284"/>
                  <a:pt x="764348" y="84667"/>
                </a:cubicBezTo>
                <a:cubicBezTo>
                  <a:pt x="855286" y="105050"/>
                  <a:pt x="831767" y="348074"/>
                  <a:pt x="914866" y="413926"/>
                </a:cubicBezTo>
                <a:cubicBezTo>
                  <a:pt x="997965" y="479778"/>
                  <a:pt x="1208063" y="418630"/>
                  <a:pt x="1262940" y="479778"/>
                </a:cubicBezTo>
                <a:cubicBezTo>
                  <a:pt x="1317817" y="540926"/>
                  <a:pt x="1226879" y="671062"/>
                  <a:pt x="1244126" y="780815"/>
                </a:cubicBezTo>
                <a:cubicBezTo>
                  <a:pt x="1261373" y="890568"/>
                  <a:pt x="1374261" y="1042654"/>
                  <a:pt x="1366422" y="1138296"/>
                </a:cubicBezTo>
                <a:cubicBezTo>
                  <a:pt x="1358583" y="1233938"/>
                  <a:pt x="1236286" y="1279408"/>
                  <a:pt x="1197089" y="1354667"/>
                </a:cubicBezTo>
                <a:cubicBezTo>
                  <a:pt x="1157892" y="1429926"/>
                  <a:pt x="1214336" y="1563198"/>
                  <a:pt x="1131237" y="1589852"/>
                </a:cubicBezTo>
                <a:cubicBezTo>
                  <a:pt x="1048138" y="1616506"/>
                  <a:pt x="800410" y="1574173"/>
                  <a:pt x="698496" y="1514593"/>
                </a:cubicBezTo>
                <a:cubicBezTo>
                  <a:pt x="596582" y="1455013"/>
                  <a:pt x="605990" y="1279407"/>
                  <a:pt x="519755" y="1232370"/>
                </a:cubicBezTo>
                <a:cubicBezTo>
                  <a:pt x="433521" y="1185333"/>
                  <a:pt x="267323" y="1284111"/>
                  <a:pt x="181089" y="1232370"/>
                </a:cubicBezTo>
                <a:cubicBezTo>
                  <a:pt x="94855" y="1180629"/>
                  <a:pt x="19595" y="1041086"/>
                  <a:pt x="2348" y="921926"/>
                </a:cubicBezTo>
                <a:cubicBezTo>
                  <a:pt x="-14899" y="802766"/>
                  <a:pt x="68200" y="635000"/>
                  <a:pt x="77607" y="517407"/>
                </a:cubicBezTo>
                <a:cubicBezTo>
                  <a:pt x="87014" y="399814"/>
                  <a:pt x="10187" y="302604"/>
                  <a:pt x="58792" y="216370"/>
                </a:cubicBezTo>
                <a:cubicBezTo>
                  <a:pt x="107397" y="130136"/>
                  <a:pt x="369237" y="0"/>
                  <a:pt x="369237" y="0"/>
                </a:cubicBezTo>
              </a:path>
            </a:pathLst>
          </a:custGeom>
          <a:noFill/>
          <a:ln w="38100" cmpd="sng">
            <a:solidFill>
              <a:schemeClr val="tx2">
                <a:lumMod val="60000"/>
                <a:lumOff val="40000"/>
              </a:schemeClr>
            </a:solidFill>
            <a:prstDash val="dash"/>
            <a:headEnd type="none"/>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40" name="TextBox 39"/>
          <p:cNvSpPr txBox="1"/>
          <p:nvPr/>
        </p:nvSpPr>
        <p:spPr>
          <a:xfrm>
            <a:off x="5119255" y="1757218"/>
            <a:ext cx="2960115" cy="523220"/>
          </a:xfrm>
          <a:prstGeom prst="rect">
            <a:avLst/>
          </a:prstGeom>
          <a:noFill/>
        </p:spPr>
        <p:txBody>
          <a:bodyPr wrap="none" rtlCol="0">
            <a:spAutoFit/>
          </a:bodyPr>
          <a:lstStyle/>
          <a:p>
            <a:r>
              <a:rPr lang="en-US" sz="2800" dirty="0" smtClean="0"/>
              <a:t>Antenna-1’s Frame</a:t>
            </a:r>
          </a:p>
        </p:txBody>
      </p:sp>
      <p:grpSp>
        <p:nvGrpSpPr>
          <p:cNvPr id="24" name="Group 23"/>
          <p:cNvGrpSpPr/>
          <p:nvPr/>
        </p:nvGrpSpPr>
        <p:grpSpPr>
          <a:xfrm>
            <a:off x="5676287" y="3402473"/>
            <a:ext cx="597335" cy="955708"/>
            <a:chOff x="5506703" y="2954700"/>
            <a:chExt cx="597335" cy="955708"/>
          </a:xfrm>
        </p:grpSpPr>
        <p:sp>
          <p:nvSpPr>
            <p:cNvPr id="25" name="Oval 24"/>
            <p:cNvSpPr/>
            <p:nvPr/>
          </p:nvSpPr>
          <p:spPr>
            <a:xfrm>
              <a:off x="5913580" y="3745345"/>
              <a:ext cx="190458" cy="16506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506703" y="2954700"/>
              <a:ext cx="190458" cy="165063"/>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flipV="1">
              <a:off x="5646179" y="3095590"/>
              <a:ext cx="339540" cy="6497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1266013" y="1566447"/>
            <a:ext cx="1371033" cy="1647973"/>
            <a:chOff x="7120642" y="1156028"/>
            <a:chExt cx="1371033" cy="1647973"/>
          </a:xfrm>
        </p:grpSpPr>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ackgroundRemoval t="10000" b="100000" l="9804" r="100000"/>
                      </a14:imgEffect>
                    </a14:imgLayer>
                  </a14:imgProps>
                </a:ext>
              </a:extLst>
            </a:blip>
            <a:stretch>
              <a:fillRect/>
            </a:stretch>
          </p:blipFill>
          <p:spPr>
            <a:xfrm rot="16200000">
              <a:off x="7330966" y="1652243"/>
              <a:ext cx="808982" cy="951744"/>
            </a:xfrm>
            <a:prstGeom prst="rect">
              <a:avLst/>
            </a:prstGeom>
          </p:spPr>
        </p:pic>
        <p:cxnSp>
          <p:nvCxnSpPr>
            <p:cNvPr id="28" name="Straight Arrow Connector 27"/>
            <p:cNvCxnSpPr/>
            <p:nvPr/>
          </p:nvCxnSpPr>
          <p:spPr>
            <a:xfrm flipH="1" flipV="1">
              <a:off x="7319421" y="1667092"/>
              <a:ext cx="11544" cy="91909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7330965" y="2603984"/>
              <a:ext cx="82052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8151493" y="2280781"/>
              <a:ext cx="340182" cy="523220"/>
            </a:xfrm>
            <a:prstGeom prst="rect">
              <a:avLst/>
            </a:prstGeom>
            <a:noFill/>
          </p:spPr>
          <p:txBody>
            <a:bodyPr wrap="none" rtlCol="0">
              <a:spAutoFit/>
            </a:bodyPr>
            <a:lstStyle/>
            <a:p>
              <a:r>
                <a:rPr lang="en-US" sz="2800" dirty="0" smtClean="0"/>
                <a:t>x</a:t>
              </a:r>
              <a:endParaRPr lang="en-US" sz="2800" dirty="0"/>
            </a:p>
          </p:txBody>
        </p:sp>
        <p:sp>
          <p:nvSpPr>
            <p:cNvPr id="31" name="TextBox 30"/>
            <p:cNvSpPr txBox="1"/>
            <p:nvPr/>
          </p:nvSpPr>
          <p:spPr>
            <a:xfrm>
              <a:off x="7120642" y="1156028"/>
              <a:ext cx="351378" cy="523220"/>
            </a:xfrm>
            <a:prstGeom prst="rect">
              <a:avLst/>
            </a:prstGeom>
            <a:noFill/>
          </p:spPr>
          <p:txBody>
            <a:bodyPr wrap="none" rtlCol="0">
              <a:spAutoFit/>
            </a:bodyPr>
            <a:lstStyle/>
            <a:p>
              <a:r>
                <a:rPr lang="en-US" sz="2800" dirty="0" smtClean="0"/>
                <a:t>y</a:t>
              </a:r>
              <a:endParaRPr lang="en-US" sz="2800" dirty="0"/>
            </a:p>
          </p:txBody>
        </p:sp>
      </p:grpSp>
      <p:sp>
        <p:nvSpPr>
          <p:cNvPr id="16" name="Title 1"/>
          <p:cNvSpPr>
            <a:spLocks noGrp="1"/>
          </p:cNvSpPr>
          <p:nvPr>
            <p:ph type="title"/>
          </p:nvPr>
        </p:nvSpPr>
        <p:spPr>
          <a:xfrm>
            <a:off x="457200" y="274638"/>
            <a:ext cx="8229600" cy="1143000"/>
          </a:xfrm>
        </p:spPr>
        <p:txBody>
          <a:bodyPr>
            <a:normAutofit fontScale="90000"/>
          </a:bodyPr>
          <a:lstStyle/>
          <a:p>
            <a:r>
              <a:rPr lang="en-US" u="sng" dirty="0"/>
              <a:t>Our Solution</a:t>
            </a:r>
            <a:r>
              <a:rPr lang="en-US" dirty="0"/>
              <a:t>: Uses the relative trajectories between two antennas</a:t>
            </a:r>
          </a:p>
        </p:txBody>
      </p:sp>
    </p:spTree>
    <p:extLst>
      <p:ext uri="{BB962C8B-B14F-4D97-AF65-F5344CB8AC3E}">
        <p14:creationId xmlns:p14="http://schemas.microsoft.com/office/powerpoint/2010/main" val="4285156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1.11111E-6 L 0.51302 0.18357 " pathEditMode="relative" rAng="0" ptsTypes="AA">
                                      <p:cBhvr>
                                        <p:cTn id="6" dur="1000" fill="hold"/>
                                        <p:tgtEl>
                                          <p:spTgt spid="23"/>
                                        </p:tgtEl>
                                        <p:attrNameLst>
                                          <p:attrName>ppt_x</p:attrName>
                                          <p:attrName>ppt_y</p:attrName>
                                        </p:attrNameLst>
                                      </p:cBhvr>
                                      <p:rCtr x="25642" y="9167"/>
                                    </p:animMotion>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35"/>
          <p:cNvSpPr/>
          <p:nvPr/>
        </p:nvSpPr>
        <p:spPr>
          <a:xfrm>
            <a:off x="5805603" y="4123286"/>
            <a:ext cx="807350" cy="592455"/>
          </a:xfrm>
          <a:custGeom>
            <a:avLst/>
            <a:gdLst>
              <a:gd name="connsiteX0" fmla="*/ 521536 w 1158778"/>
              <a:gd name="connsiteY0" fmla="*/ 213895 h 926806"/>
              <a:gd name="connsiteX1" fmla="*/ 788905 w 1158778"/>
              <a:gd name="connsiteY1" fmla="*/ 173789 h 926806"/>
              <a:gd name="connsiteX2" fmla="*/ 815641 w 1158778"/>
              <a:gd name="connsiteY2" fmla="*/ 334210 h 926806"/>
              <a:gd name="connsiteX3" fmla="*/ 1109747 w 1158778"/>
              <a:gd name="connsiteY3" fmla="*/ 467895 h 926806"/>
              <a:gd name="connsiteX4" fmla="*/ 1149852 w 1158778"/>
              <a:gd name="connsiteY4" fmla="*/ 721895 h 926806"/>
              <a:gd name="connsiteX5" fmla="*/ 1016168 w 1158778"/>
              <a:gd name="connsiteY5" fmla="*/ 895684 h 926806"/>
              <a:gd name="connsiteX6" fmla="*/ 802273 w 1158778"/>
              <a:gd name="connsiteY6" fmla="*/ 909052 h 926806"/>
              <a:gd name="connsiteX7" fmla="*/ 695326 w 1158778"/>
              <a:gd name="connsiteY7" fmla="*/ 708526 h 926806"/>
              <a:gd name="connsiteX8" fmla="*/ 321010 w 1158778"/>
              <a:gd name="connsiteY8" fmla="*/ 721895 h 926806"/>
              <a:gd name="connsiteX9" fmla="*/ 227431 w 1158778"/>
              <a:gd name="connsiteY9" fmla="*/ 307473 h 926806"/>
              <a:gd name="connsiteX10" fmla="*/ 168 w 1158778"/>
              <a:gd name="connsiteY10" fmla="*/ 267368 h 926806"/>
              <a:gd name="connsiteX11" fmla="*/ 187326 w 1158778"/>
              <a:gd name="connsiteY11" fmla="*/ 0 h 926806"/>
              <a:gd name="connsiteX0" fmla="*/ 522349 w 1159591"/>
              <a:gd name="connsiteY0" fmla="*/ 307317 h 1020228"/>
              <a:gd name="connsiteX1" fmla="*/ 789718 w 1159591"/>
              <a:gd name="connsiteY1" fmla="*/ 267211 h 1020228"/>
              <a:gd name="connsiteX2" fmla="*/ 816454 w 1159591"/>
              <a:gd name="connsiteY2" fmla="*/ 427632 h 1020228"/>
              <a:gd name="connsiteX3" fmla="*/ 1110560 w 1159591"/>
              <a:gd name="connsiteY3" fmla="*/ 561317 h 1020228"/>
              <a:gd name="connsiteX4" fmla="*/ 1150665 w 1159591"/>
              <a:gd name="connsiteY4" fmla="*/ 815317 h 1020228"/>
              <a:gd name="connsiteX5" fmla="*/ 1016981 w 1159591"/>
              <a:gd name="connsiteY5" fmla="*/ 989106 h 1020228"/>
              <a:gd name="connsiteX6" fmla="*/ 803086 w 1159591"/>
              <a:gd name="connsiteY6" fmla="*/ 1002474 h 1020228"/>
              <a:gd name="connsiteX7" fmla="*/ 696139 w 1159591"/>
              <a:gd name="connsiteY7" fmla="*/ 801948 h 1020228"/>
              <a:gd name="connsiteX8" fmla="*/ 321823 w 1159591"/>
              <a:gd name="connsiteY8" fmla="*/ 815317 h 1020228"/>
              <a:gd name="connsiteX9" fmla="*/ 228244 w 1159591"/>
              <a:gd name="connsiteY9" fmla="*/ 400895 h 1020228"/>
              <a:gd name="connsiteX10" fmla="*/ 981 w 1159591"/>
              <a:gd name="connsiteY10" fmla="*/ 360790 h 1020228"/>
              <a:gd name="connsiteX11" fmla="*/ 325733 w 1159591"/>
              <a:gd name="connsiteY11" fmla="*/ 0 h 1020228"/>
              <a:gd name="connsiteX0" fmla="*/ 521390 w 1158632"/>
              <a:gd name="connsiteY0" fmla="*/ 237251 h 950162"/>
              <a:gd name="connsiteX1" fmla="*/ 788759 w 1158632"/>
              <a:gd name="connsiteY1" fmla="*/ 197145 h 950162"/>
              <a:gd name="connsiteX2" fmla="*/ 815495 w 1158632"/>
              <a:gd name="connsiteY2" fmla="*/ 357566 h 950162"/>
              <a:gd name="connsiteX3" fmla="*/ 1109601 w 1158632"/>
              <a:gd name="connsiteY3" fmla="*/ 491251 h 950162"/>
              <a:gd name="connsiteX4" fmla="*/ 1149706 w 1158632"/>
              <a:gd name="connsiteY4" fmla="*/ 745251 h 950162"/>
              <a:gd name="connsiteX5" fmla="*/ 1016022 w 1158632"/>
              <a:gd name="connsiteY5" fmla="*/ 919040 h 950162"/>
              <a:gd name="connsiteX6" fmla="*/ 802127 w 1158632"/>
              <a:gd name="connsiteY6" fmla="*/ 932408 h 950162"/>
              <a:gd name="connsiteX7" fmla="*/ 695180 w 1158632"/>
              <a:gd name="connsiteY7" fmla="*/ 731882 h 950162"/>
              <a:gd name="connsiteX8" fmla="*/ 320864 w 1158632"/>
              <a:gd name="connsiteY8" fmla="*/ 745251 h 950162"/>
              <a:gd name="connsiteX9" fmla="*/ 227285 w 1158632"/>
              <a:gd name="connsiteY9" fmla="*/ 330829 h 950162"/>
              <a:gd name="connsiteX10" fmla="*/ 22 w 1158632"/>
              <a:gd name="connsiteY10" fmla="*/ 290724 h 950162"/>
              <a:gd name="connsiteX11" fmla="*/ 212196 w 1158632"/>
              <a:gd name="connsiteY11" fmla="*/ 0 h 950162"/>
              <a:gd name="connsiteX0" fmla="*/ 521660 w 1158902"/>
              <a:gd name="connsiteY0" fmla="*/ 255001 h 967912"/>
              <a:gd name="connsiteX1" fmla="*/ 789029 w 1158902"/>
              <a:gd name="connsiteY1" fmla="*/ 214895 h 967912"/>
              <a:gd name="connsiteX2" fmla="*/ 815765 w 1158902"/>
              <a:gd name="connsiteY2" fmla="*/ 375316 h 967912"/>
              <a:gd name="connsiteX3" fmla="*/ 1109871 w 1158902"/>
              <a:gd name="connsiteY3" fmla="*/ 509001 h 967912"/>
              <a:gd name="connsiteX4" fmla="*/ 1149976 w 1158902"/>
              <a:gd name="connsiteY4" fmla="*/ 763001 h 967912"/>
              <a:gd name="connsiteX5" fmla="*/ 1016292 w 1158902"/>
              <a:gd name="connsiteY5" fmla="*/ 936790 h 967912"/>
              <a:gd name="connsiteX6" fmla="*/ 802397 w 1158902"/>
              <a:gd name="connsiteY6" fmla="*/ 950158 h 967912"/>
              <a:gd name="connsiteX7" fmla="*/ 695450 w 1158902"/>
              <a:gd name="connsiteY7" fmla="*/ 749632 h 967912"/>
              <a:gd name="connsiteX8" fmla="*/ 321134 w 1158902"/>
              <a:gd name="connsiteY8" fmla="*/ 763001 h 967912"/>
              <a:gd name="connsiteX9" fmla="*/ 227555 w 1158902"/>
              <a:gd name="connsiteY9" fmla="*/ 348579 h 967912"/>
              <a:gd name="connsiteX10" fmla="*/ 292 w 1158902"/>
              <a:gd name="connsiteY10" fmla="*/ 308474 h 967912"/>
              <a:gd name="connsiteX11" fmla="*/ 279012 w 1158902"/>
              <a:gd name="connsiteY11" fmla="*/ 0 h 96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8902" h="967912">
                <a:moveTo>
                  <a:pt x="521660" y="255001"/>
                </a:moveTo>
                <a:cubicBezTo>
                  <a:pt x="630836" y="224922"/>
                  <a:pt x="740012" y="194843"/>
                  <a:pt x="789029" y="214895"/>
                </a:cubicBezTo>
                <a:cubicBezTo>
                  <a:pt x="838046" y="234947"/>
                  <a:pt x="762291" y="326298"/>
                  <a:pt x="815765" y="375316"/>
                </a:cubicBezTo>
                <a:cubicBezTo>
                  <a:pt x="869239" y="424334"/>
                  <a:pt x="1054169" y="444387"/>
                  <a:pt x="1109871" y="509001"/>
                </a:cubicBezTo>
                <a:cubicBezTo>
                  <a:pt x="1165573" y="573615"/>
                  <a:pt x="1165572" y="691703"/>
                  <a:pt x="1149976" y="763001"/>
                </a:cubicBezTo>
                <a:cubicBezTo>
                  <a:pt x="1134380" y="834299"/>
                  <a:pt x="1074222" y="905597"/>
                  <a:pt x="1016292" y="936790"/>
                </a:cubicBezTo>
                <a:cubicBezTo>
                  <a:pt x="958362" y="967983"/>
                  <a:pt x="855871" y="981351"/>
                  <a:pt x="802397" y="950158"/>
                </a:cubicBezTo>
                <a:cubicBezTo>
                  <a:pt x="748923" y="918965"/>
                  <a:pt x="775660" y="780825"/>
                  <a:pt x="695450" y="749632"/>
                </a:cubicBezTo>
                <a:cubicBezTo>
                  <a:pt x="615240" y="718439"/>
                  <a:pt x="399116" y="829843"/>
                  <a:pt x="321134" y="763001"/>
                </a:cubicBezTo>
                <a:cubicBezTo>
                  <a:pt x="243152" y="696159"/>
                  <a:pt x="281029" y="424333"/>
                  <a:pt x="227555" y="348579"/>
                </a:cubicBezTo>
                <a:cubicBezTo>
                  <a:pt x="174081" y="272825"/>
                  <a:pt x="-8284" y="366570"/>
                  <a:pt x="292" y="308474"/>
                </a:cubicBezTo>
                <a:cubicBezTo>
                  <a:pt x="8868" y="250378"/>
                  <a:pt x="279012" y="0"/>
                  <a:pt x="279012" y="0"/>
                </a:cubicBezTo>
              </a:path>
            </a:pathLst>
          </a:custGeom>
          <a:noFill/>
          <a:ln w="38100" cmpd="sng">
            <a:solidFill>
              <a:schemeClr val="accent2">
                <a:lumMod val="75000"/>
              </a:schemeClr>
            </a:solidFill>
            <a:prstDash val="sysDash"/>
            <a:headEnd type="none"/>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lt1"/>
              </a:solidFill>
            </a:endParaRPr>
          </a:p>
        </p:txBody>
      </p:sp>
      <p:sp>
        <p:nvSpPr>
          <p:cNvPr id="12" name="TextBox 11"/>
          <p:cNvSpPr txBox="1"/>
          <p:nvPr/>
        </p:nvSpPr>
        <p:spPr>
          <a:xfrm>
            <a:off x="5119255" y="1757218"/>
            <a:ext cx="2960115" cy="523220"/>
          </a:xfrm>
          <a:prstGeom prst="rect">
            <a:avLst/>
          </a:prstGeom>
          <a:noFill/>
        </p:spPr>
        <p:txBody>
          <a:bodyPr wrap="none" rtlCol="0">
            <a:spAutoFit/>
          </a:bodyPr>
          <a:lstStyle/>
          <a:p>
            <a:r>
              <a:rPr lang="en-US" sz="2800" dirty="0" smtClean="0"/>
              <a:t>Antenna-1’s Frame</a:t>
            </a:r>
          </a:p>
        </p:txBody>
      </p:sp>
      <p:grpSp>
        <p:nvGrpSpPr>
          <p:cNvPr id="21" name="Group 20"/>
          <p:cNvGrpSpPr/>
          <p:nvPr/>
        </p:nvGrpSpPr>
        <p:grpSpPr>
          <a:xfrm>
            <a:off x="5963683" y="2832501"/>
            <a:ext cx="1371033" cy="1647973"/>
            <a:chOff x="5668794" y="2447638"/>
            <a:chExt cx="1371033" cy="1647973"/>
          </a:xfrm>
        </p:grpSpPr>
        <p:sp>
          <p:nvSpPr>
            <p:cNvPr id="22" name="Oval 21"/>
            <p:cNvSpPr/>
            <p:nvPr/>
          </p:nvSpPr>
          <p:spPr>
            <a:xfrm>
              <a:off x="5783216" y="3805345"/>
              <a:ext cx="190458" cy="16506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5668794" y="2447638"/>
              <a:ext cx="1371033" cy="1647973"/>
              <a:chOff x="7120642" y="1156028"/>
              <a:chExt cx="1371033" cy="1647973"/>
            </a:xfrm>
          </p:grpSpPr>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10000" b="100000" l="9804" r="100000"/>
                        </a14:imgEffect>
                      </a14:imgLayer>
                    </a14:imgProps>
                  </a:ext>
                </a:extLst>
              </a:blip>
              <a:stretch>
                <a:fillRect/>
              </a:stretch>
            </p:blipFill>
            <p:spPr>
              <a:xfrm rot="16200000">
                <a:off x="7338663" y="1652243"/>
                <a:ext cx="808982" cy="951744"/>
              </a:xfrm>
              <a:prstGeom prst="rect">
                <a:avLst/>
              </a:prstGeom>
            </p:spPr>
          </p:pic>
          <p:cxnSp>
            <p:nvCxnSpPr>
              <p:cNvPr id="26" name="Straight Arrow Connector 25"/>
              <p:cNvCxnSpPr/>
              <p:nvPr/>
            </p:nvCxnSpPr>
            <p:spPr>
              <a:xfrm flipH="1" flipV="1">
                <a:off x="7319421" y="1667092"/>
                <a:ext cx="11544" cy="91909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7330965" y="2603984"/>
                <a:ext cx="82052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8151493" y="2280781"/>
                <a:ext cx="340182" cy="523220"/>
              </a:xfrm>
              <a:prstGeom prst="rect">
                <a:avLst/>
              </a:prstGeom>
              <a:noFill/>
            </p:spPr>
            <p:txBody>
              <a:bodyPr wrap="none" rtlCol="0">
                <a:spAutoFit/>
              </a:bodyPr>
              <a:lstStyle/>
              <a:p>
                <a:r>
                  <a:rPr lang="en-US" sz="2800" dirty="0" smtClean="0"/>
                  <a:t>x</a:t>
                </a:r>
                <a:endParaRPr lang="en-US" sz="2800" dirty="0"/>
              </a:p>
            </p:txBody>
          </p:sp>
          <p:sp>
            <p:nvSpPr>
              <p:cNvPr id="34" name="TextBox 33"/>
              <p:cNvSpPr txBox="1"/>
              <p:nvPr/>
            </p:nvSpPr>
            <p:spPr>
              <a:xfrm>
                <a:off x="7120642" y="1156028"/>
                <a:ext cx="351378" cy="523220"/>
              </a:xfrm>
              <a:prstGeom prst="rect">
                <a:avLst/>
              </a:prstGeom>
              <a:noFill/>
            </p:spPr>
            <p:txBody>
              <a:bodyPr wrap="none" rtlCol="0">
                <a:spAutoFit/>
              </a:bodyPr>
              <a:lstStyle/>
              <a:p>
                <a:r>
                  <a:rPr lang="en-US" sz="2800" dirty="0" smtClean="0"/>
                  <a:t>y</a:t>
                </a:r>
                <a:endParaRPr lang="en-US" sz="2800" dirty="0"/>
              </a:p>
            </p:txBody>
          </p:sp>
        </p:grpSp>
      </p:grpSp>
      <p:sp>
        <p:nvSpPr>
          <p:cNvPr id="15" name="Title 1"/>
          <p:cNvSpPr>
            <a:spLocks noGrp="1"/>
          </p:cNvSpPr>
          <p:nvPr>
            <p:ph type="title"/>
          </p:nvPr>
        </p:nvSpPr>
        <p:spPr>
          <a:xfrm>
            <a:off x="457200" y="274638"/>
            <a:ext cx="8229600" cy="1143000"/>
          </a:xfrm>
        </p:spPr>
        <p:txBody>
          <a:bodyPr>
            <a:normAutofit fontScale="90000"/>
          </a:bodyPr>
          <a:lstStyle/>
          <a:p>
            <a:r>
              <a:rPr lang="en-US" u="sng" dirty="0"/>
              <a:t>Our Solution</a:t>
            </a:r>
            <a:r>
              <a:rPr lang="en-US" dirty="0"/>
              <a:t>: Uses the relative trajectories between two antennas</a:t>
            </a:r>
          </a:p>
        </p:txBody>
      </p:sp>
    </p:spTree>
    <p:extLst>
      <p:ext uri="{BB962C8B-B14F-4D97-AF65-F5344CB8AC3E}">
        <p14:creationId xmlns:p14="http://schemas.microsoft.com/office/powerpoint/2010/main" val="3678193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38889E-6 -1.85185E-6 L 0.00729 0.03241 " pathEditMode="relative" rAng="0" ptsTypes="AA">
                                      <p:cBhvr>
                                        <p:cTn id="6" dur="1000" fill="hold"/>
                                        <p:tgtEl>
                                          <p:spTgt spid="21"/>
                                        </p:tgtEl>
                                        <p:attrNameLst>
                                          <p:attrName>ppt_x</p:attrName>
                                          <p:attrName>ppt_y</p:attrName>
                                        </p:attrNameLst>
                                      </p:cBhvr>
                                      <p:rCtr x="365" y="1620"/>
                                    </p:animMotion>
                                  </p:childTnLst>
                                </p:cTn>
                              </p:par>
                              <p:par>
                                <p:cTn id="7" presetID="10" presetClass="exit" presetSubtype="0" fill="hold" grpId="0" nodeType="withEffect">
                                  <p:stCondLst>
                                    <p:cond delay="0"/>
                                  </p:stCondLst>
                                  <p:childTnLst>
                                    <p:animEffect transition="out" filter="fade">
                                      <p:cBhvr>
                                        <p:cTn id="8" dur="1000"/>
                                        <p:tgtEl>
                                          <p:spTgt spid="36"/>
                                        </p:tgtEl>
                                      </p:cBhvr>
                                    </p:animEffect>
                                    <p:set>
                                      <p:cBhvr>
                                        <p:cTn id="9" dur="1" fill="hold">
                                          <p:stCondLst>
                                            <p:cond delay="999"/>
                                          </p:stCondLst>
                                        </p:cTn>
                                        <p:tgtEl>
                                          <p:spTgt spid="36"/>
                                        </p:tgtEl>
                                        <p:attrNameLst>
                                          <p:attrName>style.visibility</p:attrName>
                                        </p:attrNameLst>
                                      </p:cBhvr>
                                      <p:to>
                                        <p:strVal val="hidden"/>
                                      </p:to>
                                    </p:set>
                                  </p:childTnLst>
                                </p:cTn>
                              </p:par>
                              <p:par>
                                <p:cTn id="10" presetID="6" presetClass="emph" presetSubtype="0" fill="hold" grpId="1" nodeType="withEffect">
                                  <p:stCondLst>
                                    <p:cond delay="0"/>
                                  </p:stCondLst>
                                  <p:childTnLst>
                                    <p:animScale>
                                      <p:cBhvr>
                                        <p:cTn id="11" dur="1000" fill="hold"/>
                                        <p:tgtEl>
                                          <p:spTgt spid="36"/>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119255" y="1757218"/>
            <a:ext cx="2960115" cy="523220"/>
          </a:xfrm>
          <a:prstGeom prst="rect">
            <a:avLst/>
          </a:prstGeom>
          <a:noFill/>
        </p:spPr>
        <p:txBody>
          <a:bodyPr wrap="none" rtlCol="0">
            <a:spAutoFit/>
          </a:bodyPr>
          <a:lstStyle/>
          <a:p>
            <a:r>
              <a:rPr lang="en-US" sz="2800" dirty="0" smtClean="0"/>
              <a:t>Antenna-1’s Frame</a:t>
            </a:r>
          </a:p>
        </p:txBody>
      </p:sp>
      <p:sp>
        <p:nvSpPr>
          <p:cNvPr id="28" name="Title 1"/>
          <p:cNvSpPr>
            <a:spLocks noGrp="1"/>
          </p:cNvSpPr>
          <p:nvPr>
            <p:ph type="title"/>
          </p:nvPr>
        </p:nvSpPr>
        <p:spPr>
          <a:xfrm>
            <a:off x="457200" y="274638"/>
            <a:ext cx="8229600" cy="1143000"/>
          </a:xfrm>
        </p:spPr>
        <p:txBody>
          <a:bodyPr>
            <a:normAutofit fontScale="90000"/>
          </a:bodyPr>
          <a:lstStyle/>
          <a:p>
            <a:r>
              <a:rPr lang="en-US" u="sng" dirty="0"/>
              <a:t>Our Solution</a:t>
            </a:r>
            <a:r>
              <a:rPr lang="en-US" dirty="0"/>
              <a:t>: Uses the relative trajectories between two antennas</a:t>
            </a:r>
          </a:p>
        </p:txBody>
      </p:sp>
      <p:grpSp>
        <p:nvGrpSpPr>
          <p:cNvPr id="16" name="Group 15"/>
          <p:cNvGrpSpPr/>
          <p:nvPr/>
        </p:nvGrpSpPr>
        <p:grpSpPr>
          <a:xfrm>
            <a:off x="5720246" y="3655238"/>
            <a:ext cx="479016" cy="790645"/>
            <a:chOff x="5506703" y="2954700"/>
            <a:chExt cx="479016" cy="790645"/>
          </a:xfrm>
        </p:grpSpPr>
        <p:sp>
          <p:nvSpPr>
            <p:cNvPr id="23" name="Oval 22"/>
            <p:cNvSpPr/>
            <p:nvPr/>
          </p:nvSpPr>
          <p:spPr>
            <a:xfrm>
              <a:off x="5506703" y="2954700"/>
              <a:ext cx="190458" cy="165063"/>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flipH="1" flipV="1">
              <a:off x="5646179" y="3095590"/>
              <a:ext cx="339540" cy="6497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6052622" y="3059522"/>
            <a:ext cx="1371033" cy="1647973"/>
            <a:chOff x="5668794" y="2447638"/>
            <a:chExt cx="1371033" cy="1647973"/>
          </a:xfrm>
        </p:grpSpPr>
        <p:sp>
          <p:nvSpPr>
            <p:cNvPr id="31" name="Oval 30"/>
            <p:cNvSpPr/>
            <p:nvPr/>
          </p:nvSpPr>
          <p:spPr>
            <a:xfrm>
              <a:off x="5783216" y="3805345"/>
              <a:ext cx="190458" cy="16506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5668794" y="2447638"/>
              <a:ext cx="1371033" cy="1647973"/>
              <a:chOff x="7120642" y="1156028"/>
              <a:chExt cx="1371033" cy="1647973"/>
            </a:xfrm>
          </p:grpSpPr>
          <p:pic>
            <p:nvPicPr>
              <p:cNvPr id="33" name="Picture 32"/>
              <p:cNvPicPr>
                <a:picLocks noChangeAspect="1"/>
              </p:cNvPicPr>
              <p:nvPr/>
            </p:nvPicPr>
            <p:blipFill>
              <a:blip r:embed="rId3">
                <a:extLst>
                  <a:ext uri="{BEBA8EAE-BF5A-486C-A8C5-ECC9F3942E4B}">
                    <a14:imgProps xmlns:a14="http://schemas.microsoft.com/office/drawing/2010/main">
                      <a14:imgLayer r:embed="rId4">
                        <a14:imgEffect>
                          <a14:backgroundRemoval t="10000" b="100000" l="9804" r="100000"/>
                        </a14:imgEffect>
                      </a14:imgLayer>
                    </a14:imgProps>
                  </a:ext>
                </a:extLst>
              </a:blip>
              <a:stretch>
                <a:fillRect/>
              </a:stretch>
            </p:blipFill>
            <p:spPr>
              <a:xfrm rot="16200000">
                <a:off x="7338663" y="1652243"/>
                <a:ext cx="808982" cy="951744"/>
              </a:xfrm>
              <a:prstGeom prst="rect">
                <a:avLst/>
              </a:prstGeom>
            </p:spPr>
          </p:pic>
          <p:cxnSp>
            <p:nvCxnSpPr>
              <p:cNvPr id="34" name="Straight Arrow Connector 33"/>
              <p:cNvCxnSpPr/>
              <p:nvPr/>
            </p:nvCxnSpPr>
            <p:spPr>
              <a:xfrm flipH="1" flipV="1">
                <a:off x="7319421" y="1667092"/>
                <a:ext cx="11544" cy="91909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7330965" y="2603984"/>
                <a:ext cx="82052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8151493" y="2280781"/>
                <a:ext cx="340182" cy="523220"/>
              </a:xfrm>
              <a:prstGeom prst="rect">
                <a:avLst/>
              </a:prstGeom>
              <a:noFill/>
            </p:spPr>
            <p:txBody>
              <a:bodyPr wrap="none" rtlCol="0">
                <a:spAutoFit/>
              </a:bodyPr>
              <a:lstStyle/>
              <a:p>
                <a:r>
                  <a:rPr lang="en-US" sz="2800" dirty="0" smtClean="0"/>
                  <a:t>x</a:t>
                </a:r>
                <a:endParaRPr lang="en-US" sz="2800" dirty="0"/>
              </a:p>
            </p:txBody>
          </p:sp>
          <p:sp>
            <p:nvSpPr>
              <p:cNvPr id="37" name="TextBox 36"/>
              <p:cNvSpPr txBox="1"/>
              <p:nvPr/>
            </p:nvSpPr>
            <p:spPr>
              <a:xfrm>
                <a:off x="7120642" y="1156028"/>
                <a:ext cx="351378" cy="523220"/>
              </a:xfrm>
              <a:prstGeom prst="rect">
                <a:avLst/>
              </a:prstGeom>
              <a:noFill/>
            </p:spPr>
            <p:txBody>
              <a:bodyPr wrap="none" rtlCol="0">
                <a:spAutoFit/>
              </a:bodyPr>
              <a:lstStyle/>
              <a:p>
                <a:r>
                  <a:rPr lang="en-US" sz="2800" dirty="0" smtClean="0"/>
                  <a:t>y</a:t>
                </a:r>
                <a:endParaRPr lang="en-US" sz="2800" dirty="0"/>
              </a:p>
            </p:txBody>
          </p:sp>
        </p:grpSp>
      </p:grpSp>
      <p:sp>
        <p:nvSpPr>
          <p:cNvPr id="38" name="TextBox 37"/>
          <p:cNvSpPr txBox="1"/>
          <p:nvPr/>
        </p:nvSpPr>
        <p:spPr>
          <a:xfrm>
            <a:off x="5662999" y="3921984"/>
            <a:ext cx="327734" cy="584776"/>
          </a:xfrm>
          <a:prstGeom prst="rect">
            <a:avLst/>
          </a:prstGeom>
          <a:noFill/>
        </p:spPr>
        <p:txBody>
          <a:bodyPr wrap="none" rtlCol="0">
            <a:spAutoFit/>
          </a:bodyPr>
          <a:lstStyle/>
          <a:p>
            <a:r>
              <a:rPr lang="en-US" sz="3200" dirty="0" smtClean="0"/>
              <a:t>r</a:t>
            </a:r>
            <a:endParaRPr lang="en-US" sz="3200" dirty="0"/>
          </a:p>
        </p:txBody>
      </p:sp>
    </p:spTree>
    <p:extLst>
      <p:ext uri="{BB962C8B-B14F-4D97-AF65-F5344CB8AC3E}">
        <p14:creationId xmlns:p14="http://schemas.microsoft.com/office/powerpoint/2010/main" val="421852139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7816" y="1757218"/>
            <a:ext cx="2134844" cy="523220"/>
          </a:xfrm>
          <a:prstGeom prst="rect">
            <a:avLst/>
          </a:prstGeom>
          <a:noFill/>
        </p:spPr>
        <p:txBody>
          <a:bodyPr wrap="none" rtlCol="0">
            <a:spAutoFit/>
          </a:bodyPr>
          <a:lstStyle/>
          <a:p>
            <a:r>
              <a:rPr lang="en-US" sz="2800" dirty="0" smtClean="0"/>
              <a:t>Global Frame</a:t>
            </a:r>
            <a:endParaRPr lang="en-US" sz="2800" dirty="0"/>
          </a:p>
        </p:txBody>
      </p:sp>
      <p:sp>
        <p:nvSpPr>
          <p:cNvPr id="24" name="TextBox 23"/>
          <p:cNvSpPr txBox="1"/>
          <p:nvPr/>
        </p:nvSpPr>
        <p:spPr>
          <a:xfrm>
            <a:off x="5119255" y="1757218"/>
            <a:ext cx="2960115" cy="523220"/>
          </a:xfrm>
          <a:prstGeom prst="rect">
            <a:avLst/>
          </a:prstGeom>
          <a:noFill/>
        </p:spPr>
        <p:txBody>
          <a:bodyPr wrap="none" rtlCol="0">
            <a:spAutoFit/>
          </a:bodyPr>
          <a:lstStyle/>
          <a:p>
            <a:r>
              <a:rPr lang="en-US" sz="2800" dirty="0" smtClean="0"/>
              <a:t>Antenna-1’s Frame</a:t>
            </a:r>
          </a:p>
        </p:txBody>
      </p:sp>
      <p:sp>
        <p:nvSpPr>
          <p:cNvPr id="18" name="Title 1"/>
          <p:cNvSpPr>
            <a:spLocks noGrp="1"/>
          </p:cNvSpPr>
          <p:nvPr>
            <p:ph type="title"/>
          </p:nvPr>
        </p:nvSpPr>
        <p:spPr>
          <a:xfrm>
            <a:off x="457200" y="274638"/>
            <a:ext cx="8229600" cy="1143000"/>
          </a:xfrm>
        </p:spPr>
        <p:txBody>
          <a:bodyPr>
            <a:normAutofit fontScale="90000"/>
          </a:bodyPr>
          <a:lstStyle/>
          <a:p>
            <a:r>
              <a:rPr lang="en-US" u="sng" dirty="0"/>
              <a:t>Our Solution</a:t>
            </a:r>
            <a:r>
              <a:rPr lang="en-US" dirty="0"/>
              <a:t>: Uses the relative trajectories between two antennas</a:t>
            </a:r>
          </a:p>
        </p:txBody>
      </p:sp>
      <p:grpSp>
        <p:nvGrpSpPr>
          <p:cNvPr id="39" name="Group 38"/>
          <p:cNvGrpSpPr/>
          <p:nvPr/>
        </p:nvGrpSpPr>
        <p:grpSpPr>
          <a:xfrm>
            <a:off x="373922" y="4771847"/>
            <a:ext cx="1371033" cy="1647973"/>
            <a:chOff x="7120642" y="1156028"/>
            <a:chExt cx="1371033" cy="1647973"/>
          </a:xfrm>
        </p:grpSpPr>
        <p:cxnSp>
          <p:nvCxnSpPr>
            <p:cNvPr id="41" name="Straight Arrow Connector 40"/>
            <p:cNvCxnSpPr/>
            <p:nvPr/>
          </p:nvCxnSpPr>
          <p:spPr>
            <a:xfrm flipH="1" flipV="1">
              <a:off x="7319421" y="1667092"/>
              <a:ext cx="11544" cy="91909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7330965" y="2603984"/>
              <a:ext cx="82052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8151493" y="2280781"/>
              <a:ext cx="340182" cy="523220"/>
            </a:xfrm>
            <a:prstGeom prst="rect">
              <a:avLst/>
            </a:prstGeom>
            <a:noFill/>
          </p:spPr>
          <p:txBody>
            <a:bodyPr wrap="none" rtlCol="0">
              <a:spAutoFit/>
            </a:bodyPr>
            <a:lstStyle/>
            <a:p>
              <a:r>
                <a:rPr lang="en-US" sz="2800" dirty="0" smtClean="0"/>
                <a:t>x</a:t>
              </a:r>
              <a:endParaRPr lang="en-US" sz="2800" dirty="0"/>
            </a:p>
          </p:txBody>
        </p:sp>
        <p:sp>
          <p:nvSpPr>
            <p:cNvPr id="44" name="TextBox 43"/>
            <p:cNvSpPr txBox="1"/>
            <p:nvPr/>
          </p:nvSpPr>
          <p:spPr>
            <a:xfrm>
              <a:off x="7120642" y="1156028"/>
              <a:ext cx="351378" cy="523220"/>
            </a:xfrm>
            <a:prstGeom prst="rect">
              <a:avLst/>
            </a:prstGeom>
            <a:noFill/>
          </p:spPr>
          <p:txBody>
            <a:bodyPr wrap="none" rtlCol="0">
              <a:spAutoFit/>
            </a:bodyPr>
            <a:lstStyle/>
            <a:p>
              <a:r>
                <a:rPr lang="en-US" sz="2800" dirty="0" smtClean="0"/>
                <a:t>y</a:t>
              </a:r>
              <a:endParaRPr lang="en-US" sz="2800" dirty="0"/>
            </a:p>
          </p:txBody>
        </p:sp>
      </p:grpSp>
      <p:grpSp>
        <p:nvGrpSpPr>
          <p:cNvPr id="54" name="Group 53"/>
          <p:cNvGrpSpPr/>
          <p:nvPr/>
        </p:nvGrpSpPr>
        <p:grpSpPr>
          <a:xfrm>
            <a:off x="5720246" y="3655238"/>
            <a:ext cx="479016" cy="790645"/>
            <a:chOff x="5506703" y="2954700"/>
            <a:chExt cx="479016" cy="790645"/>
          </a:xfrm>
        </p:grpSpPr>
        <p:sp>
          <p:nvSpPr>
            <p:cNvPr id="55" name="Oval 54"/>
            <p:cNvSpPr/>
            <p:nvPr/>
          </p:nvSpPr>
          <p:spPr>
            <a:xfrm>
              <a:off x="5506703" y="2954700"/>
              <a:ext cx="190458" cy="165063"/>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p:cNvCxnSpPr/>
            <p:nvPr/>
          </p:nvCxnSpPr>
          <p:spPr>
            <a:xfrm flipH="1" flipV="1">
              <a:off x="5646179" y="3095590"/>
              <a:ext cx="339540" cy="6497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6052622" y="3059522"/>
            <a:ext cx="1371033" cy="1647973"/>
            <a:chOff x="5668794" y="2447638"/>
            <a:chExt cx="1371033" cy="1647973"/>
          </a:xfrm>
        </p:grpSpPr>
        <p:sp>
          <p:nvSpPr>
            <p:cNvPr id="58" name="Oval 57"/>
            <p:cNvSpPr/>
            <p:nvPr/>
          </p:nvSpPr>
          <p:spPr>
            <a:xfrm>
              <a:off x="5783216" y="3805345"/>
              <a:ext cx="190458" cy="16506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9" name="Group 58"/>
            <p:cNvGrpSpPr/>
            <p:nvPr/>
          </p:nvGrpSpPr>
          <p:grpSpPr>
            <a:xfrm>
              <a:off x="5668794" y="2447638"/>
              <a:ext cx="1371033" cy="1647973"/>
              <a:chOff x="7120642" y="1156028"/>
              <a:chExt cx="1371033" cy="1647973"/>
            </a:xfrm>
          </p:grpSpPr>
          <p:cxnSp>
            <p:nvCxnSpPr>
              <p:cNvPr id="61" name="Straight Arrow Connector 60"/>
              <p:cNvCxnSpPr/>
              <p:nvPr/>
            </p:nvCxnSpPr>
            <p:spPr>
              <a:xfrm flipH="1" flipV="1">
                <a:off x="7319421" y="1667092"/>
                <a:ext cx="11544" cy="91909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7330965" y="2603984"/>
                <a:ext cx="82052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8151493" y="2280781"/>
                <a:ext cx="340182" cy="523220"/>
              </a:xfrm>
              <a:prstGeom prst="rect">
                <a:avLst/>
              </a:prstGeom>
              <a:noFill/>
            </p:spPr>
            <p:txBody>
              <a:bodyPr wrap="none" rtlCol="0">
                <a:spAutoFit/>
              </a:bodyPr>
              <a:lstStyle/>
              <a:p>
                <a:r>
                  <a:rPr lang="en-US" sz="2800" dirty="0" smtClean="0"/>
                  <a:t>x</a:t>
                </a:r>
                <a:endParaRPr lang="en-US" sz="2800" dirty="0"/>
              </a:p>
            </p:txBody>
          </p:sp>
          <p:sp>
            <p:nvSpPr>
              <p:cNvPr id="64" name="TextBox 63"/>
              <p:cNvSpPr txBox="1"/>
              <p:nvPr/>
            </p:nvSpPr>
            <p:spPr>
              <a:xfrm>
                <a:off x="7120642" y="1156028"/>
                <a:ext cx="351378" cy="523220"/>
              </a:xfrm>
              <a:prstGeom prst="rect">
                <a:avLst/>
              </a:prstGeom>
              <a:noFill/>
            </p:spPr>
            <p:txBody>
              <a:bodyPr wrap="none" rtlCol="0">
                <a:spAutoFit/>
              </a:bodyPr>
              <a:lstStyle/>
              <a:p>
                <a:r>
                  <a:rPr lang="en-US" sz="2800" dirty="0" smtClean="0"/>
                  <a:t>y</a:t>
                </a:r>
                <a:endParaRPr lang="en-US" sz="2800" dirty="0"/>
              </a:p>
            </p:txBody>
          </p:sp>
        </p:grpSp>
      </p:grpSp>
      <p:sp>
        <p:nvSpPr>
          <p:cNvPr id="65" name="TextBox 64"/>
          <p:cNvSpPr txBox="1"/>
          <p:nvPr/>
        </p:nvSpPr>
        <p:spPr>
          <a:xfrm>
            <a:off x="5662999" y="3921984"/>
            <a:ext cx="327734" cy="584776"/>
          </a:xfrm>
          <a:prstGeom prst="rect">
            <a:avLst/>
          </a:prstGeom>
          <a:noFill/>
        </p:spPr>
        <p:txBody>
          <a:bodyPr wrap="none" rtlCol="0">
            <a:spAutoFit/>
          </a:bodyPr>
          <a:lstStyle/>
          <a:p>
            <a:r>
              <a:rPr lang="en-US" sz="3200" dirty="0" smtClean="0"/>
              <a:t>r</a:t>
            </a:r>
            <a:endParaRPr lang="en-US" sz="3200" dirty="0"/>
          </a:p>
        </p:txBody>
      </p:sp>
      <p:sp>
        <p:nvSpPr>
          <p:cNvPr id="74" name="Freeform 73"/>
          <p:cNvSpPr/>
          <p:nvPr/>
        </p:nvSpPr>
        <p:spPr>
          <a:xfrm>
            <a:off x="1775694" y="3605511"/>
            <a:ext cx="943954" cy="689441"/>
          </a:xfrm>
          <a:custGeom>
            <a:avLst/>
            <a:gdLst>
              <a:gd name="connsiteX0" fmla="*/ 521536 w 1158778"/>
              <a:gd name="connsiteY0" fmla="*/ 213895 h 926806"/>
              <a:gd name="connsiteX1" fmla="*/ 788905 w 1158778"/>
              <a:gd name="connsiteY1" fmla="*/ 173789 h 926806"/>
              <a:gd name="connsiteX2" fmla="*/ 815641 w 1158778"/>
              <a:gd name="connsiteY2" fmla="*/ 334210 h 926806"/>
              <a:gd name="connsiteX3" fmla="*/ 1109747 w 1158778"/>
              <a:gd name="connsiteY3" fmla="*/ 467895 h 926806"/>
              <a:gd name="connsiteX4" fmla="*/ 1149852 w 1158778"/>
              <a:gd name="connsiteY4" fmla="*/ 721895 h 926806"/>
              <a:gd name="connsiteX5" fmla="*/ 1016168 w 1158778"/>
              <a:gd name="connsiteY5" fmla="*/ 895684 h 926806"/>
              <a:gd name="connsiteX6" fmla="*/ 802273 w 1158778"/>
              <a:gd name="connsiteY6" fmla="*/ 909052 h 926806"/>
              <a:gd name="connsiteX7" fmla="*/ 695326 w 1158778"/>
              <a:gd name="connsiteY7" fmla="*/ 708526 h 926806"/>
              <a:gd name="connsiteX8" fmla="*/ 321010 w 1158778"/>
              <a:gd name="connsiteY8" fmla="*/ 721895 h 926806"/>
              <a:gd name="connsiteX9" fmla="*/ 227431 w 1158778"/>
              <a:gd name="connsiteY9" fmla="*/ 307473 h 926806"/>
              <a:gd name="connsiteX10" fmla="*/ 168 w 1158778"/>
              <a:gd name="connsiteY10" fmla="*/ 267368 h 926806"/>
              <a:gd name="connsiteX11" fmla="*/ 187326 w 1158778"/>
              <a:gd name="connsiteY11" fmla="*/ 0 h 926806"/>
              <a:gd name="connsiteX0" fmla="*/ 522349 w 1159591"/>
              <a:gd name="connsiteY0" fmla="*/ 307317 h 1020228"/>
              <a:gd name="connsiteX1" fmla="*/ 789718 w 1159591"/>
              <a:gd name="connsiteY1" fmla="*/ 267211 h 1020228"/>
              <a:gd name="connsiteX2" fmla="*/ 816454 w 1159591"/>
              <a:gd name="connsiteY2" fmla="*/ 427632 h 1020228"/>
              <a:gd name="connsiteX3" fmla="*/ 1110560 w 1159591"/>
              <a:gd name="connsiteY3" fmla="*/ 561317 h 1020228"/>
              <a:gd name="connsiteX4" fmla="*/ 1150665 w 1159591"/>
              <a:gd name="connsiteY4" fmla="*/ 815317 h 1020228"/>
              <a:gd name="connsiteX5" fmla="*/ 1016981 w 1159591"/>
              <a:gd name="connsiteY5" fmla="*/ 989106 h 1020228"/>
              <a:gd name="connsiteX6" fmla="*/ 803086 w 1159591"/>
              <a:gd name="connsiteY6" fmla="*/ 1002474 h 1020228"/>
              <a:gd name="connsiteX7" fmla="*/ 696139 w 1159591"/>
              <a:gd name="connsiteY7" fmla="*/ 801948 h 1020228"/>
              <a:gd name="connsiteX8" fmla="*/ 321823 w 1159591"/>
              <a:gd name="connsiteY8" fmla="*/ 815317 h 1020228"/>
              <a:gd name="connsiteX9" fmla="*/ 228244 w 1159591"/>
              <a:gd name="connsiteY9" fmla="*/ 400895 h 1020228"/>
              <a:gd name="connsiteX10" fmla="*/ 981 w 1159591"/>
              <a:gd name="connsiteY10" fmla="*/ 360790 h 1020228"/>
              <a:gd name="connsiteX11" fmla="*/ 325733 w 1159591"/>
              <a:gd name="connsiteY11" fmla="*/ 0 h 1020228"/>
              <a:gd name="connsiteX0" fmla="*/ 521390 w 1158632"/>
              <a:gd name="connsiteY0" fmla="*/ 237251 h 950162"/>
              <a:gd name="connsiteX1" fmla="*/ 788759 w 1158632"/>
              <a:gd name="connsiteY1" fmla="*/ 197145 h 950162"/>
              <a:gd name="connsiteX2" fmla="*/ 815495 w 1158632"/>
              <a:gd name="connsiteY2" fmla="*/ 357566 h 950162"/>
              <a:gd name="connsiteX3" fmla="*/ 1109601 w 1158632"/>
              <a:gd name="connsiteY3" fmla="*/ 491251 h 950162"/>
              <a:gd name="connsiteX4" fmla="*/ 1149706 w 1158632"/>
              <a:gd name="connsiteY4" fmla="*/ 745251 h 950162"/>
              <a:gd name="connsiteX5" fmla="*/ 1016022 w 1158632"/>
              <a:gd name="connsiteY5" fmla="*/ 919040 h 950162"/>
              <a:gd name="connsiteX6" fmla="*/ 802127 w 1158632"/>
              <a:gd name="connsiteY6" fmla="*/ 932408 h 950162"/>
              <a:gd name="connsiteX7" fmla="*/ 695180 w 1158632"/>
              <a:gd name="connsiteY7" fmla="*/ 731882 h 950162"/>
              <a:gd name="connsiteX8" fmla="*/ 320864 w 1158632"/>
              <a:gd name="connsiteY8" fmla="*/ 745251 h 950162"/>
              <a:gd name="connsiteX9" fmla="*/ 227285 w 1158632"/>
              <a:gd name="connsiteY9" fmla="*/ 330829 h 950162"/>
              <a:gd name="connsiteX10" fmla="*/ 22 w 1158632"/>
              <a:gd name="connsiteY10" fmla="*/ 290724 h 950162"/>
              <a:gd name="connsiteX11" fmla="*/ 212196 w 1158632"/>
              <a:gd name="connsiteY11" fmla="*/ 0 h 950162"/>
              <a:gd name="connsiteX0" fmla="*/ 521660 w 1158902"/>
              <a:gd name="connsiteY0" fmla="*/ 255001 h 967912"/>
              <a:gd name="connsiteX1" fmla="*/ 789029 w 1158902"/>
              <a:gd name="connsiteY1" fmla="*/ 214895 h 967912"/>
              <a:gd name="connsiteX2" fmla="*/ 815765 w 1158902"/>
              <a:gd name="connsiteY2" fmla="*/ 375316 h 967912"/>
              <a:gd name="connsiteX3" fmla="*/ 1109871 w 1158902"/>
              <a:gd name="connsiteY3" fmla="*/ 509001 h 967912"/>
              <a:gd name="connsiteX4" fmla="*/ 1149976 w 1158902"/>
              <a:gd name="connsiteY4" fmla="*/ 763001 h 967912"/>
              <a:gd name="connsiteX5" fmla="*/ 1016292 w 1158902"/>
              <a:gd name="connsiteY5" fmla="*/ 936790 h 967912"/>
              <a:gd name="connsiteX6" fmla="*/ 802397 w 1158902"/>
              <a:gd name="connsiteY6" fmla="*/ 950158 h 967912"/>
              <a:gd name="connsiteX7" fmla="*/ 695450 w 1158902"/>
              <a:gd name="connsiteY7" fmla="*/ 749632 h 967912"/>
              <a:gd name="connsiteX8" fmla="*/ 321134 w 1158902"/>
              <a:gd name="connsiteY8" fmla="*/ 763001 h 967912"/>
              <a:gd name="connsiteX9" fmla="*/ 227555 w 1158902"/>
              <a:gd name="connsiteY9" fmla="*/ 348579 h 967912"/>
              <a:gd name="connsiteX10" fmla="*/ 292 w 1158902"/>
              <a:gd name="connsiteY10" fmla="*/ 308474 h 967912"/>
              <a:gd name="connsiteX11" fmla="*/ 279012 w 1158902"/>
              <a:gd name="connsiteY11" fmla="*/ 0 h 967912"/>
              <a:gd name="connsiteX0" fmla="*/ 561435 w 1158902"/>
              <a:gd name="connsiteY0" fmla="*/ 326135 h 967912"/>
              <a:gd name="connsiteX1" fmla="*/ 789029 w 1158902"/>
              <a:gd name="connsiteY1" fmla="*/ 214895 h 967912"/>
              <a:gd name="connsiteX2" fmla="*/ 815765 w 1158902"/>
              <a:gd name="connsiteY2" fmla="*/ 375316 h 967912"/>
              <a:gd name="connsiteX3" fmla="*/ 1109871 w 1158902"/>
              <a:gd name="connsiteY3" fmla="*/ 509001 h 967912"/>
              <a:gd name="connsiteX4" fmla="*/ 1149976 w 1158902"/>
              <a:gd name="connsiteY4" fmla="*/ 763001 h 967912"/>
              <a:gd name="connsiteX5" fmla="*/ 1016292 w 1158902"/>
              <a:gd name="connsiteY5" fmla="*/ 936790 h 967912"/>
              <a:gd name="connsiteX6" fmla="*/ 802397 w 1158902"/>
              <a:gd name="connsiteY6" fmla="*/ 950158 h 967912"/>
              <a:gd name="connsiteX7" fmla="*/ 695450 w 1158902"/>
              <a:gd name="connsiteY7" fmla="*/ 749632 h 967912"/>
              <a:gd name="connsiteX8" fmla="*/ 321134 w 1158902"/>
              <a:gd name="connsiteY8" fmla="*/ 763001 h 967912"/>
              <a:gd name="connsiteX9" fmla="*/ 227555 w 1158902"/>
              <a:gd name="connsiteY9" fmla="*/ 348579 h 967912"/>
              <a:gd name="connsiteX10" fmla="*/ 292 w 1158902"/>
              <a:gd name="connsiteY10" fmla="*/ 308474 h 967912"/>
              <a:gd name="connsiteX11" fmla="*/ 279012 w 1158902"/>
              <a:gd name="connsiteY11" fmla="*/ 0 h 967912"/>
              <a:gd name="connsiteX0" fmla="*/ 561435 w 1297184"/>
              <a:gd name="connsiteY0" fmla="*/ 326135 h 964327"/>
              <a:gd name="connsiteX1" fmla="*/ 789029 w 1297184"/>
              <a:gd name="connsiteY1" fmla="*/ 214895 h 964327"/>
              <a:gd name="connsiteX2" fmla="*/ 815765 w 1297184"/>
              <a:gd name="connsiteY2" fmla="*/ 375316 h 964327"/>
              <a:gd name="connsiteX3" fmla="*/ 1109871 w 1297184"/>
              <a:gd name="connsiteY3" fmla="*/ 509001 h 964327"/>
              <a:gd name="connsiteX4" fmla="*/ 1295819 w 1297184"/>
              <a:gd name="connsiteY4" fmla="*/ 848362 h 964327"/>
              <a:gd name="connsiteX5" fmla="*/ 1016292 w 1297184"/>
              <a:gd name="connsiteY5" fmla="*/ 936790 h 964327"/>
              <a:gd name="connsiteX6" fmla="*/ 802397 w 1297184"/>
              <a:gd name="connsiteY6" fmla="*/ 950158 h 964327"/>
              <a:gd name="connsiteX7" fmla="*/ 695450 w 1297184"/>
              <a:gd name="connsiteY7" fmla="*/ 749632 h 964327"/>
              <a:gd name="connsiteX8" fmla="*/ 321134 w 1297184"/>
              <a:gd name="connsiteY8" fmla="*/ 763001 h 964327"/>
              <a:gd name="connsiteX9" fmla="*/ 227555 w 1297184"/>
              <a:gd name="connsiteY9" fmla="*/ 348579 h 964327"/>
              <a:gd name="connsiteX10" fmla="*/ 292 w 1297184"/>
              <a:gd name="connsiteY10" fmla="*/ 308474 h 964327"/>
              <a:gd name="connsiteX11" fmla="*/ 279012 w 1297184"/>
              <a:gd name="connsiteY11" fmla="*/ 0 h 964327"/>
              <a:gd name="connsiteX0" fmla="*/ 561435 w 1231827"/>
              <a:gd name="connsiteY0" fmla="*/ 326135 h 965415"/>
              <a:gd name="connsiteX1" fmla="*/ 789029 w 1231827"/>
              <a:gd name="connsiteY1" fmla="*/ 214895 h 965415"/>
              <a:gd name="connsiteX2" fmla="*/ 815765 w 1231827"/>
              <a:gd name="connsiteY2" fmla="*/ 375316 h 965415"/>
              <a:gd name="connsiteX3" fmla="*/ 1109871 w 1231827"/>
              <a:gd name="connsiteY3" fmla="*/ 509001 h 965415"/>
              <a:gd name="connsiteX4" fmla="*/ 1229527 w 1231827"/>
              <a:gd name="connsiteY4" fmla="*/ 819908 h 965415"/>
              <a:gd name="connsiteX5" fmla="*/ 1016292 w 1231827"/>
              <a:gd name="connsiteY5" fmla="*/ 936790 h 965415"/>
              <a:gd name="connsiteX6" fmla="*/ 802397 w 1231827"/>
              <a:gd name="connsiteY6" fmla="*/ 950158 h 965415"/>
              <a:gd name="connsiteX7" fmla="*/ 695450 w 1231827"/>
              <a:gd name="connsiteY7" fmla="*/ 749632 h 965415"/>
              <a:gd name="connsiteX8" fmla="*/ 321134 w 1231827"/>
              <a:gd name="connsiteY8" fmla="*/ 763001 h 965415"/>
              <a:gd name="connsiteX9" fmla="*/ 227555 w 1231827"/>
              <a:gd name="connsiteY9" fmla="*/ 348579 h 965415"/>
              <a:gd name="connsiteX10" fmla="*/ 292 w 1231827"/>
              <a:gd name="connsiteY10" fmla="*/ 308474 h 965415"/>
              <a:gd name="connsiteX11" fmla="*/ 279012 w 1231827"/>
              <a:gd name="connsiteY11" fmla="*/ 0 h 96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1827" h="965415">
                <a:moveTo>
                  <a:pt x="561435" y="326135"/>
                </a:moveTo>
                <a:cubicBezTo>
                  <a:pt x="670611" y="296056"/>
                  <a:pt x="746641" y="206698"/>
                  <a:pt x="789029" y="214895"/>
                </a:cubicBezTo>
                <a:cubicBezTo>
                  <a:pt x="831417" y="223092"/>
                  <a:pt x="762291" y="326298"/>
                  <a:pt x="815765" y="375316"/>
                </a:cubicBezTo>
                <a:cubicBezTo>
                  <a:pt x="869239" y="424334"/>
                  <a:pt x="1040911" y="434902"/>
                  <a:pt x="1109871" y="509001"/>
                </a:cubicBezTo>
                <a:cubicBezTo>
                  <a:pt x="1178831" y="583100"/>
                  <a:pt x="1245123" y="748610"/>
                  <a:pt x="1229527" y="819908"/>
                </a:cubicBezTo>
                <a:cubicBezTo>
                  <a:pt x="1213931" y="891206"/>
                  <a:pt x="1087480" y="915082"/>
                  <a:pt x="1016292" y="936790"/>
                </a:cubicBezTo>
                <a:cubicBezTo>
                  <a:pt x="945104" y="958498"/>
                  <a:pt x="855871" y="981351"/>
                  <a:pt x="802397" y="950158"/>
                </a:cubicBezTo>
                <a:cubicBezTo>
                  <a:pt x="748923" y="918965"/>
                  <a:pt x="775660" y="780825"/>
                  <a:pt x="695450" y="749632"/>
                </a:cubicBezTo>
                <a:cubicBezTo>
                  <a:pt x="615240" y="718439"/>
                  <a:pt x="399116" y="829843"/>
                  <a:pt x="321134" y="763001"/>
                </a:cubicBezTo>
                <a:cubicBezTo>
                  <a:pt x="243152" y="696159"/>
                  <a:pt x="281029" y="424333"/>
                  <a:pt x="227555" y="348579"/>
                </a:cubicBezTo>
                <a:cubicBezTo>
                  <a:pt x="174081" y="272825"/>
                  <a:pt x="-8284" y="366570"/>
                  <a:pt x="292" y="308474"/>
                </a:cubicBezTo>
                <a:cubicBezTo>
                  <a:pt x="8868" y="250378"/>
                  <a:pt x="279012" y="0"/>
                  <a:pt x="279012" y="0"/>
                </a:cubicBezTo>
              </a:path>
            </a:pathLst>
          </a:custGeom>
          <a:noFill/>
          <a:ln w="38100" cmpd="sng">
            <a:solidFill>
              <a:schemeClr val="accent2">
                <a:lumMod val="75000"/>
              </a:schemeClr>
            </a:solidFill>
            <a:prstDash val="sysDash"/>
            <a:headEnd type="none"/>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lt1"/>
              </a:solidFill>
            </a:endParaRPr>
          </a:p>
        </p:txBody>
      </p:sp>
      <p:sp>
        <p:nvSpPr>
          <p:cNvPr id="75" name="Freeform 74"/>
          <p:cNvSpPr/>
          <p:nvPr/>
        </p:nvSpPr>
        <p:spPr>
          <a:xfrm>
            <a:off x="1251633" y="2819652"/>
            <a:ext cx="2208006" cy="2225225"/>
          </a:xfrm>
          <a:custGeom>
            <a:avLst/>
            <a:gdLst>
              <a:gd name="connsiteX0" fmla="*/ 369237 w 1366811"/>
              <a:gd name="connsiteY0" fmla="*/ 291630 h 1597996"/>
              <a:gd name="connsiteX1" fmla="*/ 764348 w 1366811"/>
              <a:gd name="connsiteY1" fmla="*/ 84667 h 1597996"/>
              <a:gd name="connsiteX2" fmla="*/ 914866 w 1366811"/>
              <a:gd name="connsiteY2" fmla="*/ 413926 h 1597996"/>
              <a:gd name="connsiteX3" fmla="*/ 1262940 w 1366811"/>
              <a:gd name="connsiteY3" fmla="*/ 479778 h 1597996"/>
              <a:gd name="connsiteX4" fmla="*/ 1244126 w 1366811"/>
              <a:gd name="connsiteY4" fmla="*/ 780815 h 1597996"/>
              <a:gd name="connsiteX5" fmla="*/ 1366422 w 1366811"/>
              <a:gd name="connsiteY5" fmla="*/ 1138296 h 1597996"/>
              <a:gd name="connsiteX6" fmla="*/ 1197089 w 1366811"/>
              <a:gd name="connsiteY6" fmla="*/ 1354667 h 1597996"/>
              <a:gd name="connsiteX7" fmla="*/ 1131237 w 1366811"/>
              <a:gd name="connsiteY7" fmla="*/ 1589852 h 1597996"/>
              <a:gd name="connsiteX8" fmla="*/ 698496 w 1366811"/>
              <a:gd name="connsiteY8" fmla="*/ 1514593 h 1597996"/>
              <a:gd name="connsiteX9" fmla="*/ 519755 w 1366811"/>
              <a:gd name="connsiteY9" fmla="*/ 1232370 h 1597996"/>
              <a:gd name="connsiteX10" fmla="*/ 181089 w 1366811"/>
              <a:gd name="connsiteY10" fmla="*/ 1232370 h 1597996"/>
              <a:gd name="connsiteX11" fmla="*/ 2348 w 1366811"/>
              <a:gd name="connsiteY11" fmla="*/ 921926 h 1597996"/>
              <a:gd name="connsiteX12" fmla="*/ 77607 w 1366811"/>
              <a:gd name="connsiteY12" fmla="*/ 517407 h 1597996"/>
              <a:gd name="connsiteX13" fmla="*/ 58792 w 1366811"/>
              <a:gd name="connsiteY13" fmla="*/ 216370 h 1597996"/>
              <a:gd name="connsiteX14" fmla="*/ 369237 w 1366811"/>
              <a:gd name="connsiteY14" fmla="*/ 0 h 159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6811" h="1597996">
                <a:moveTo>
                  <a:pt x="369237" y="291630"/>
                </a:moveTo>
                <a:cubicBezTo>
                  <a:pt x="521323" y="177957"/>
                  <a:pt x="673410" y="64284"/>
                  <a:pt x="764348" y="84667"/>
                </a:cubicBezTo>
                <a:cubicBezTo>
                  <a:pt x="855286" y="105050"/>
                  <a:pt x="831767" y="348074"/>
                  <a:pt x="914866" y="413926"/>
                </a:cubicBezTo>
                <a:cubicBezTo>
                  <a:pt x="997965" y="479778"/>
                  <a:pt x="1208063" y="418630"/>
                  <a:pt x="1262940" y="479778"/>
                </a:cubicBezTo>
                <a:cubicBezTo>
                  <a:pt x="1317817" y="540926"/>
                  <a:pt x="1226879" y="671062"/>
                  <a:pt x="1244126" y="780815"/>
                </a:cubicBezTo>
                <a:cubicBezTo>
                  <a:pt x="1261373" y="890568"/>
                  <a:pt x="1374261" y="1042654"/>
                  <a:pt x="1366422" y="1138296"/>
                </a:cubicBezTo>
                <a:cubicBezTo>
                  <a:pt x="1358583" y="1233938"/>
                  <a:pt x="1236286" y="1279408"/>
                  <a:pt x="1197089" y="1354667"/>
                </a:cubicBezTo>
                <a:cubicBezTo>
                  <a:pt x="1157892" y="1429926"/>
                  <a:pt x="1214336" y="1563198"/>
                  <a:pt x="1131237" y="1589852"/>
                </a:cubicBezTo>
                <a:cubicBezTo>
                  <a:pt x="1048138" y="1616506"/>
                  <a:pt x="800410" y="1574173"/>
                  <a:pt x="698496" y="1514593"/>
                </a:cubicBezTo>
                <a:cubicBezTo>
                  <a:pt x="596582" y="1455013"/>
                  <a:pt x="605990" y="1279407"/>
                  <a:pt x="519755" y="1232370"/>
                </a:cubicBezTo>
                <a:cubicBezTo>
                  <a:pt x="433521" y="1185333"/>
                  <a:pt x="267323" y="1284111"/>
                  <a:pt x="181089" y="1232370"/>
                </a:cubicBezTo>
                <a:cubicBezTo>
                  <a:pt x="94855" y="1180629"/>
                  <a:pt x="19595" y="1041086"/>
                  <a:pt x="2348" y="921926"/>
                </a:cubicBezTo>
                <a:cubicBezTo>
                  <a:pt x="-14899" y="802766"/>
                  <a:pt x="68200" y="635000"/>
                  <a:pt x="77607" y="517407"/>
                </a:cubicBezTo>
                <a:cubicBezTo>
                  <a:pt x="87014" y="399814"/>
                  <a:pt x="10187" y="302604"/>
                  <a:pt x="58792" y="216370"/>
                </a:cubicBezTo>
                <a:cubicBezTo>
                  <a:pt x="107397" y="130136"/>
                  <a:pt x="369237" y="0"/>
                  <a:pt x="369237" y="0"/>
                </a:cubicBezTo>
              </a:path>
            </a:pathLst>
          </a:custGeom>
          <a:noFill/>
          <a:ln w="38100" cmpd="sng">
            <a:solidFill>
              <a:schemeClr val="tx2">
                <a:lumMod val="60000"/>
                <a:lumOff val="40000"/>
              </a:schemeClr>
            </a:solidFill>
            <a:prstDash val="dash"/>
            <a:headEnd type="none"/>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nvGrpSpPr>
          <p:cNvPr id="86" name="Group 85"/>
          <p:cNvGrpSpPr/>
          <p:nvPr/>
        </p:nvGrpSpPr>
        <p:grpSpPr>
          <a:xfrm rot="3738546">
            <a:off x="1022609" y="3106596"/>
            <a:ext cx="1604620" cy="235151"/>
            <a:chOff x="3499835" y="3001023"/>
            <a:chExt cx="1604620" cy="235151"/>
          </a:xfrm>
        </p:grpSpPr>
        <p:sp>
          <p:nvSpPr>
            <p:cNvPr id="87" name="Oval 86"/>
            <p:cNvSpPr/>
            <p:nvPr/>
          </p:nvSpPr>
          <p:spPr>
            <a:xfrm>
              <a:off x="4913997" y="3030501"/>
              <a:ext cx="190458" cy="19202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rot="16097041">
              <a:off x="4198345" y="3020439"/>
              <a:ext cx="190458" cy="19202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Connector 88"/>
            <p:cNvCxnSpPr>
              <a:stCxn id="87" idx="2"/>
              <a:endCxn id="88" idx="4"/>
            </p:cNvCxnSpPr>
            <p:nvPr/>
          </p:nvCxnSpPr>
          <p:spPr>
            <a:xfrm rot="17861454" flipH="1" flipV="1">
              <a:off x="4535640" y="2884845"/>
              <a:ext cx="232259" cy="47039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Oval 89"/>
            <p:cNvSpPr/>
            <p:nvPr/>
          </p:nvSpPr>
          <p:spPr>
            <a:xfrm>
              <a:off x="3499835" y="3015819"/>
              <a:ext cx="190458" cy="192024"/>
            </a:xfrm>
            <a:prstGeom prst="ellipse">
              <a:avLst/>
            </a:prstGeom>
            <a:solidFill>
              <a:srgbClr val="FFFFFF">
                <a:alpha val="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1" name="Straight Connector 90"/>
            <p:cNvCxnSpPr>
              <a:stCxn id="88" idx="0"/>
              <a:endCxn id="90" idx="6"/>
            </p:cNvCxnSpPr>
            <p:nvPr/>
          </p:nvCxnSpPr>
          <p:spPr>
            <a:xfrm rot="17861454" flipH="1" flipV="1">
              <a:off x="3829393" y="2889233"/>
              <a:ext cx="229112" cy="452692"/>
            </a:xfrm>
            <a:prstGeom prst="line">
              <a:avLst/>
            </a:prstGeom>
            <a:ln w="127" cmpd="sng">
              <a:solidFill>
                <a:srgbClr val="FFFFFF">
                  <a:alpha val="1000"/>
                </a:srgb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313581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11111E-6 -3.33333E-6 C 0.02847 -0.02407 0.05729 -0.04722 0.07327 -0.04467 C 0.08924 -0.04097 0.08281 0.00718 0.09722 0.01991 C 0.11198 0.03287 0.15156 0.02061 0.16163 0.03334 C 0.1717 0.04584 0.15538 0.07454 0.15868 0.0963 C 0.16163 0.11829 0.18386 0.14699 0.18142 0.16574 C 0.17969 0.18519 0.15434 0.19561 0.14792 0.21019 C 0.14219 0.22523 0.15972 0.24885 0.14497 0.2544 C 0.13004 0.26065 0.0783 0.25533 0.05972 0.24398 C 0.04184 0.23241 0.0474 0.19306 0.03507 0.18496 C 0.0224 0.17639 -0.00156 0.19375 -0.01389 0.19283 C -0.02587 0.1919 -0.03003 0.19051 -0.03767 0.17801 C -0.04531 0.16551 -0.05851 0.14167 -0.05937 0.11922 C -0.05937 0.0963 -0.04271 0.06389 -0.04167 0.04213 C -0.0408 0.02107 -0.05746 0.00556 -0.0533 -0.00949 C -0.04896 -0.02477 -0.03264 -0.03588 -0.0158 -0.04722 " pathEditMode="relative" rAng="0" ptsTypes="aaaaaaaaaaaaaaaA">
                                      <p:cBhvr>
                                        <p:cTn id="6" dur="2000" fill="hold"/>
                                        <p:tgtEl>
                                          <p:spTgt spid="86"/>
                                        </p:tgtEl>
                                        <p:attrNameLst>
                                          <p:attrName>ppt_x</p:attrName>
                                          <p:attrName>ppt_y</p:attrName>
                                        </p:attrNameLst>
                                      </p:cBhvr>
                                      <p:rCtr x="6215" y="10671"/>
                                    </p:animMotion>
                                  </p:childTnLst>
                                </p:cTn>
                              </p:par>
                              <p:par>
                                <p:cTn id="7" presetID="8" presetClass="emph" presetSubtype="0" accel="50000" decel="50000" fill="hold" nodeType="withEffect">
                                  <p:stCondLst>
                                    <p:cond delay="0"/>
                                  </p:stCondLst>
                                  <p:childTnLst>
                                    <p:animRot by="21600000">
                                      <p:cBhvr>
                                        <p:cTn id="8" dur="2000" fill="hold"/>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Arrow Connector 81"/>
          <p:cNvCxnSpPr/>
          <p:nvPr/>
        </p:nvCxnSpPr>
        <p:spPr>
          <a:xfrm flipH="1" flipV="1">
            <a:off x="6248665" y="3565696"/>
            <a:ext cx="11544" cy="91909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6049886" y="3054632"/>
            <a:ext cx="351378" cy="523220"/>
          </a:xfrm>
          <a:prstGeom prst="rect">
            <a:avLst/>
          </a:prstGeom>
          <a:noFill/>
        </p:spPr>
        <p:txBody>
          <a:bodyPr wrap="none" rtlCol="0">
            <a:spAutoFit/>
          </a:bodyPr>
          <a:lstStyle/>
          <a:p>
            <a:r>
              <a:rPr lang="en-US" sz="2800" dirty="0" smtClean="0"/>
              <a:t>y</a:t>
            </a:r>
            <a:endParaRPr lang="en-US" sz="2800" dirty="0"/>
          </a:p>
        </p:txBody>
      </p:sp>
      <p:sp>
        <p:nvSpPr>
          <p:cNvPr id="7" name="Oval 6"/>
          <p:cNvSpPr/>
          <p:nvPr/>
        </p:nvSpPr>
        <p:spPr>
          <a:xfrm>
            <a:off x="5514971" y="3724254"/>
            <a:ext cx="1527048" cy="1522124"/>
          </a:xfrm>
          <a:prstGeom prst="ellipse">
            <a:avLst/>
          </a:prstGeom>
          <a:noFill/>
          <a:ln w="38100" cmpd="sng">
            <a:solidFill>
              <a:schemeClr val="tx2">
                <a:lumMod val="60000"/>
                <a:lumOff val="4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itle 1"/>
          <p:cNvSpPr>
            <a:spLocks noGrp="1"/>
          </p:cNvSpPr>
          <p:nvPr>
            <p:ph type="title"/>
          </p:nvPr>
        </p:nvSpPr>
        <p:spPr>
          <a:xfrm>
            <a:off x="457200" y="274638"/>
            <a:ext cx="8229600" cy="1143000"/>
          </a:xfrm>
        </p:spPr>
        <p:txBody>
          <a:bodyPr>
            <a:normAutofit fontScale="90000"/>
          </a:bodyPr>
          <a:lstStyle/>
          <a:p>
            <a:r>
              <a:rPr lang="en-US" u="sng" dirty="0"/>
              <a:t>Our Solution</a:t>
            </a:r>
            <a:r>
              <a:rPr lang="en-US" dirty="0"/>
              <a:t>: Uses the relative trajectories between two antennas</a:t>
            </a:r>
          </a:p>
        </p:txBody>
      </p:sp>
      <p:sp>
        <p:nvSpPr>
          <p:cNvPr id="2" name="TextBox 1"/>
          <p:cNvSpPr txBox="1"/>
          <p:nvPr/>
        </p:nvSpPr>
        <p:spPr>
          <a:xfrm>
            <a:off x="1137816" y="1757218"/>
            <a:ext cx="2134844" cy="523220"/>
          </a:xfrm>
          <a:prstGeom prst="rect">
            <a:avLst/>
          </a:prstGeom>
          <a:noFill/>
        </p:spPr>
        <p:txBody>
          <a:bodyPr wrap="none" rtlCol="0">
            <a:spAutoFit/>
          </a:bodyPr>
          <a:lstStyle/>
          <a:p>
            <a:r>
              <a:rPr lang="en-US" sz="2800" dirty="0" smtClean="0"/>
              <a:t>Global Frame</a:t>
            </a:r>
            <a:endParaRPr lang="en-US" sz="2800" dirty="0"/>
          </a:p>
        </p:txBody>
      </p:sp>
      <p:sp>
        <p:nvSpPr>
          <p:cNvPr id="24" name="TextBox 23"/>
          <p:cNvSpPr txBox="1"/>
          <p:nvPr/>
        </p:nvSpPr>
        <p:spPr>
          <a:xfrm>
            <a:off x="5119255" y="1757218"/>
            <a:ext cx="2960115" cy="523220"/>
          </a:xfrm>
          <a:prstGeom prst="rect">
            <a:avLst/>
          </a:prstGeom>
          <a:noFill/>
        </p:spPr>
        <p:txBody>
          <a:bodyPr wrap="none" rtlCol="0">
            <a:spAutoFit/>
          </a:bodyPr>
          <a:lstStyle/>
          <a:p>
            <a:r>
              <a:rPr lang="en-US" sz="2800" dirty="0" smtClean="0"/>
              <a:t>Antenna-1’s Frame</a:t>
            </a:r>
          </a:p>
        </p:txBody>
      </p:sp>
      <p:sp>
        <p:nvSpPr>
          <p:cNvPr id="28" name="Right Arrow 27"/>
          <p:cNvSpPr/>
          <p:nvPr/>
        </p:nvSpPr>
        <p:spPr>
          <a:xfrm>
            <a:off x="3845013" y="4061257"/>
            <a:ext cx="728831" cy="508000"/>
          </a:xfrm>
          <a:prstGeom prst="rightArrow">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5038123" y="5547481"/>
            <a:ext cx="2481118" cy="954107"/>
          </a:xfrm>
          <a:prstGeom prst="rect">
            <a:avLst/>
          </a:prstGeom>
          <a:noFill/>
        </p:spPr>
        <p:txBody>
          <a:bodyPr wrap="none" rtlCol="0">
            <a:spAutoFit/>
          </a:bodyPr>
          <a:lstStyle/>
          <a:p>
            <a:pPr algn="ctr"/>
            <a:r>
              <a:rPr lang="en-US" sz="2800" b="1" dirty="0" smtClean="0"/>
              <a:t>Perfect Circular </a:t>
            </a:r>
          </a:p>
          <a:p>
            <a:pPr algn="ctr"/>
            <a:r>
              <a:rPr lang="en-US" sz="2800" b="1" dirty="0" smtClean="0"/>
              <a:t>Antenna Array!</a:t>
            </a:r>
            <a:endParaRPr lang="en-US" sz="2800" b="1" dirty="0"/>
          </a:p>
        </p:txBody>
      </p:sp>
      <p:sp>
        <p:nvSpPr>
          <p:cNvPr id="29" name="TextBox 28"/>
          <p:cNvSpPr txBox="1"/>
          <p:nvPr/>
        </p:nvSpPr>
        <p:spPr>
          <a:xfrm>
            <a:off x="6203875" y="3908537"/>
            <a:ext cx="751415" cy="553998"/>
          </a:xfrm>
          <a:prstGeom prst="rect">
            <a:avLst/>
          </a:prstGeom>
          <a:noFill/>
        </p:spPr>
        <p:txBody>
          <a:bodyPr wrap="none" rtlCol="0">
            <a:spAutoFit/>
          </a:bodyPr>
          <a:lstStyle/>
          <a:p>
            <a:r>
              <a:rPr lang="en-US" sz="3000" dirty="0">
                <a:solidFill>
                  <a:srgbClr val="FF0000"/>
                </a:solidFill>
              </a:rPr>
              <a:t>θ(t)</a:t>
            </a:r>
          </a:p>
        </p:txBody>
      </p:sp>
      <p:sp>
        <p:nvSpPr>
          <p:cNvPr id="30" name="Oval 29"/>
          <p:cNvSpPr/>
          <p:nvPr/>
        </p:nvSpPr>
        <p:spPr>
          <a:xfrm>
            <a:off x="5451622" y="4294667"/>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907022" y="3723802"/>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5511647" y="4720135"/>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719069" y="5020450"/>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6082667" y="5163846"/>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6489518" y="5076986"/>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809750" y="4814890"/>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965606" y="4415694"/>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6809750" y="4005557"/>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6577362" y="3759574"/>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6241358" y="3654229"/>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 name="Group 55"/>
          <p:cNvGrpSpPr/>
          <p:nvPr/>
        </p:nvGrpSpPr>
        <p:grpSpPr>
          <a:xfrm>
            <a:off x="373922" y="4771847"/>
            <a:ext cx="1371033" cy="1647973"/>
            <a:chOff x="7120642" y="1156028"/>
            <a:chExt cx="1371033" cy="1647973"/>
          </a:xfrm>
        </p:grpSpPr>
        <p:cxnSp>
          <p:nvCxnSpPr>
            <p:cNvPr id="57" name="Straight Arrow Connector 56"/>
            <p:cNvCxnSpPr/>
            <p:nvPr/>
          </p:nvCxnSpPr>
          <p:spPr>
            <a:xfrm flipH="1" flipV="1">
              <a:off x="7319421" y="1667092"/>
              <a:ext cx="11544" cy="91909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7330965" y="2603984"/>
              <a:ext cx="82052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8151493" y="2280781"/>
              <a:ext cx="340182" cy="523220"/>
            </a:xfrm>
            <a:prstGeom prst="rect">
              <a:avLst/>
            </a:prstGeom>
            <a:noFill/>
          </p:spPr>
          <p:txBody>
            <a:bodyPr wrap="none" rtlCol="0">
              <a:spAutoFit/>
            </a:bodyPr>
            <a:lstStyle/>
            <a:p>
              <a:r>
                <a:rPr lang="en-US" sz="2800" dirty="0" smtClean="0"/>
                <a:t>x</a:t>
              </a:r>
              <a:endParaRPr lang="en-US" sz="2800" dirty="0"/>
            </a:p>
          </p:txBody>
        </p:sp>
        <p:sp>
          <p:nvSpPr>
            <p:cNvPr id="60" name="TextBox 59"/>
            <p:cNvSpPr txBox="1"/>
            <p:nvPr/>
          </p:nvSpPr>
          <p:spPr>
            <a:xfrm>
              <a:off x="7120642" y="1156028"/>
              <a:ext cx="351378" cy="523220"/>
            </a:xfrm>
            <a:prstGeom prst="rect">
              <a:avLst/>
            </a:prstGeom>
            <a:noFill/>
          </p:spPr>
          <p:txBody>
            <a:bodyPr wrap="none" rtlCol="0">
              <a:spAutoFit/>
            </a:bodyPr>
            <a:lstStyle/>
            <a:p>
              <a:r>
                <a:rPr lang="en-US" sz="2800" dirty="0" smtClean="0"/>
                <a:t>y</a:t>
              </a:r>
              <a:endParaRPr lang="en-US" sz="2800" dirty="0"/>
            </a:p>
          </p:txBody>
        </p:sp>
      </p:grpSp>
      <p:sp>
        <p:nvSpPr>
          <p:cNvPr id="61" name="Freeform 60"/>
          <p:cNvSpPr/>
          <p:nvPr/>
        </p:nvSpPr>
        <p:spPr>
          <a:xfrm>
            <a:off x="6072177" y="4312505"/>
            <a:ext cx="381907" cy="203001"/>
          </a:xfrm>
          <a:custGeom>
            <a:avLst/>
            <a:gdLst>
              <a:gd name="connsiteX0" fmla="*/ 377151 w 377151"/>
              <a:gd name="connsiteY0" fmla="*/ 246303 h 246303"/>
              <a:gd name="connsiteX1" fmla="*/ 230909 w 377151"/>
              <a:gd name="connsiteY1" fmla="*/ 46182 h 246303"/>
              <a:gd name="connsiteX2" fmla="*/ 0 w 377151"/>
              <a:gd name="connsiteY2" fmla="*/ 0 h 246303"/>
            </a:gdLst>
            <a:ahLst/>
            <a:cxnLst>
              <a:cxn ang="0">
                <a:pos x="connsiteX0" y="connsiteY0"/>
              </a:cxn>
              <a:cxn ang="0">
                <a:pos x="connsiteX1" y="connsiteY1"/>
              </a:cxn>
              <a:cxn ang="0">
                <a:pos x="connsiteX2" y="connsiteY2"/>
              </a:cxn>
            </a:cxnLst>
            <a:rect l="l" t="t" r="r" b="b"/>
            <a:pathLst>
              <a:path w="377151" h="246303">
                <a:moveTo>
                  <a:pt x="377151" y="246303"/>
                </a:moveTo>
                <a:cubicBezTo>
                  <a:pt x="335459" y="166767"/>
                  <a:pt x="293767" y="87232"/>
                  <a:pt x="230909" y="46182"/>
                </a:cubicBezTo>
                <a:cubicBezTo>
                  <a:pt x="168050" y="5131"/>
                  <a:pt x="0" y="0"/>
                  <a:pt x="0" y="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4" name="TextBox 83"/>
          <p:cNvSpPr txBox="1"/>
          <p:nvPr/>
        </p:nvSpPr>
        <p:spPr>
          <a:xfrm>
            <a:off x="7080737" y="4179385"/>
            <a:ext cx="340182" cy="523220"/>
          </a:xfrm>
          <a:prstGeom prst="rect">
            <a:avLst/>
          </a:prstGeom>
          <a:noFill/>
        </p:spPr>
        <p:txBody>
          <a:bodyPr wrap="none" rtlCol="0">
            <a:spAutoFit/>
          </a:bodyPr>
          <a:lstStyle/>
          <a:p>
            <a:r>
              <a:rPr lang="en-US" sz="2800" dirty="0" smtClean="0"/>
              <a:t>x</a:t>
            </a:r>
            <a:endParaRPr lang="en-US" sz="2800" dirty="0"/>
          </a:p>
        </p:txBody>
      </p:sp>
      <p:cxnSp>
        <p:nvCxnSpPr>
          <p:cNvPr id="83" name="Straight Arrow Connector 82"/>
          <p:cNvCxnSpPr/>
          <p:nvPr/>
        </p:nvCxnSpPr>
        <p:spPr>
          <a:xfrm>
            <a:off x="6260209" y="4502588"/>
            <a:ext cx="82052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653329" y="4040671"/>
            <a:ext cx="327734" cy="584776"/>
          </a:xfrm>
          <a:prstGeom prst="rect">
            <a:avLst/>
          </a:prstGeom>
          <a:noFill/>
        </p:spPr>
        <p:txBody>
          <a:bodyPr wrap="none" rtlCol="0">
            <a:spAutoFit/>
          </a:bodyPr>
          <a:lstStyle>
            <a:defPPr>
              <a:defRPr lang="en-US"/>
            </a:defPPr>
            <a:lvl1pPr>
              <a:defRPr sz="3200"/>
            </a:lvl1pPr>
          </a:lstStyle>
          <a:p>
            <a:r>
              <a:rPr lang="en-US" dirty="0" smtClean="0"/>
              <a:t>r</a:t>
            </a:r>
            <a:endParaRPr lang="en-US" dirty="0"/>
          </a:p>
        </p:txBody>
      </p:sp>
      <p:grpSp>
        <p:nvGrpSpPr>
          <p:cNvPr id="5" name="Group 4"/>
          <p:cNvGrpSpPr/>
          <p:nvPr/>
        </p:nvGrpSpPr>
        <p:grpSpPr>
          <a:xfrm rot="18680316">
            <a:off x="6166724" y="3654334"/>
            <a:ext cx="180601" cy="1680263"/>
            <a:chOff x="6129729" y="3721853"/>
            <a:chExt cx="180601" cy="1680263"/>
          </a:xfrm>
        </p:grpSpPr>
        <p:sp>
          <p:nvSpPr>
            <p:cNvPr id="6" name="Oval 5"/>
            <p:cNvSpPr/>
            <p:nvPr/>
          </p:nvSpPr>
          <p:spPr>
            <a:xfrm>
              <a:off x="6136594" y="4472502"/>
              <a:ext cx="173736" cy="17373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6129729" y="3721853"/>
              <a:ext cx="180601" cy="1680263"/>
              <a:chOff x="6129729" y="3721853"/>
              <a:chExt cx="180601" cy="1680263"/>
            </a:xfrm>
          </p:grpSpPr>
          <p:cxnSp>
            <p:nvCxnSpPr>
              <p:cNvPr id="25" name="Straight Connector 24"/>
              <p:cNvCxnSpPr>
                <a:endCxn id="6" idx="4"/>
              </p:cNvCxnSpPr>
              <p:nvPr/>
            </p:nvCxnSpPr>
            <p:spPr>
              <a:xfrm flipH="1" flipV="1">
                <a:off x="6223462" y="4646238"/>
                <a:ext cx="8361" cy="585688"/>
              </a:xfrm>
              <a:prstGeom prst="line">
                <a:avLst/>
              </a:prstGeom>
              <a:ln w="127" cmpd="sng">
                <a:solidFill>
                  <a:schemeClr val="bg1">
                    <a:alpha val="1000"/>
                  </a:schemeClr>
                </a:solidFill>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6129729" y="3721853"/>
                <a:ext cx="173736" cy="751854"/>
                <a:chOff x="5921432" y="2942753"/>
                <a:chExt cx="173736" cy="751854"/>
              </a:xfrm>
            </p:grpSpPr>
            <p:sp>
              <p:nvSpPr>
                <p:cNvPr id="14" name="Oval 13"/>
                <p:cNvSpPr/>
                <p:nvPr/>
              </p:nvSpPr>
              <p:spPr>
                <a:xfrm>
                  <a:off x="5921432" y="2942753"/>
                  <a:ext cx="173736" cy="173736"/>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a:endCxn id="14" idx="4"/>
                </p:cNvCxnSpPr>
                <p:nvPr/>
              </p:nvCxnSpPr>
              <p:spPr>
                <a:xfrm flipH="1" flipV="1">
                  <a:off x="6008300" y="3116489"/>
                  <a:ext cx="8361" cy="5781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6" name="Oval 25"/>
              <p:cNvSpPr/>
              <p:nvPr/>
            </p:nvSpPr>
            <p:spPr>
              <a:xfrm>
                <a:off x="6136594" y="5237053"/>
                <a:ext cx="173736" cy="165063"/>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57" name="Freeform 156"/>
          <p:cNvSpPr/>
          <p:nvPr/>
        </p:nvSpPr>
        <p:spPr>
          <a:xfrm>
            <a:off x="1775694" y="3605511"/>
            <a:ext cx="943954" cy="689441"/>
          </a:xfrm>
          <a:custGeom>
            <a:avLst/>
            <a:gdLst>
              <a:gd name="connsiteX0" fmla="*/ 521536 w 1158778"/>
              <a:gd name="connsiteY0" fmla="*/ 213895 h 926806"/>
              <a:gd name="connsiteX1" fmla="*/ 788905 w 1158778"/>
              <a:gd name="connsiteY1" fmla="*/ 173789 h 926806"/>
              <a:gd name="connsiteX2" fmla="*/ 815641 w 1158778"/>
              <a:gd name="connsiteY2" fmla="*/ 334210 h 926806"/>
              <a:gd name="connsiteX3" fmla="*/ 1109747 w 1158778"/>
              <a:gd name="connsiteY3" fmla="*/ 467895 h 926806"/>
              <a:gd name="connsiteX4" fmla="*/ 1149852 w 1158778"/>
              <a:gd name="connsiteY4" fmla="*/ 721895 h 926806"/>
              <a:gd name="connsiteX5" fmla="*/ 1016168 w 1158778"/>
              <a:gd name="connsiteY5" fmla="*/ 895684 h 926806"/>
              <a:gd name="connsiteX6" fmla="*/ 802273 w 1158778"/>
              <a:gd name="connsiteY6" fmla="*/ 909052 h 926806"/>
              <a:gd name="connsiteX7" fmla="*/ 695326 w 1158778"/>
              <a:gd name="connsiteY7" fmla="*/ 708526 h 926806"/>
              <a:gd name="connsiteX8" fmla="*/ 321010 w 1158778"/>
              <a:gd name="connsiteY8" fmla="*/ 721895 h 926806"/>
              <a:gd name="connsiteX9" fmla="*/ 227431 w 1158778"/>
              <a:gd name="connsiteY9" fmla="*/ 307473 h 926806"/>
              <a:gd name="connsiteX10" fmla="*/ 168 w 1158778"/>
              <a:gd name="connsiteY10" fmla="*/ 267368 h 926806"/>
              <a:gd name="connsiteX11" fmla="*/ 187326 w 1158778"/>
              <a:gd name="connsiteY11" fmla="*/ 0 h 926806"/>
              <a:gd name="connsiteX0" fmla="*/ 522349 w 1159591"/>
              <a:gd name="connsiteY0" fmla="*/ 307317 h 1020228"/>
              <a:gd name="connsiteX1" fmla="*/ 789718 w 1159591"/>
              <a:gd name="connsiteY1" fmla="*/ 267211 h 1020228"/>
              <a:gd name="connsiteX2" fmla="*/ 816454 w 1159591"/>
              <a:gd name="connsiteY2" fmla="*/ 427632 h 1020228"/>
              <a:gd name="connsiteX3" fmla="*/ 1110560 w 1159591"/>
              <a:gd name="connsiteY3" fmla="*/ 561317 h 1020228"/>
              <a:gd name="connsiteX4" fmla="*/ 1150665 w 1159591"/>
              <a:gd name="connsiteY4" fmla="*/ 815317 h 1020228"/>
              <a:gd name="connsiteX5" fmla="*/ 1016981 w 1159591"/>
              <a:gd name="connsiteY5" fmla="*/ 989106 h 1020228"/>
              <a:gd name="connsiteX6" fmla="*/ 803086 w 1159591"/>
              <a:gd name="connsiteY6" fmla="*/ 1002474 h 1020228"/>
              <a:gd name="connsiteX7" fmla="*/ 696139 w 1159591"/>
              <a:gd name="connsiteY7" fmla="*/ 801948 h 1020228"/>
              <a:gd name="connsiteX8" fmla="*/ 321823 w 1159591"/>
              <a:gd name="connsiteY8" fmla="*/ 815317 h 1020228"/>
              <a:gd name="connsiteX9" fmla="*/ 228244 w 1159591"/>
              <a:gd name="connsiteY9" fmla="*/ 400895 h 1020228"/>
              <a:gd name="connsiteX10" fmla="*/ 981 w 1159591"/>
              <a:gd name="connsiteY10" fmla="*/ 360790 h 1020228"/>
              <a:gd name="connsiteX11" fmla="*/ 325733 w 1159591"/>
              <a:gd name="connsiteY11" fmla="*/ 0 h 1020228"/>
              <a:gd name="connsiteX0" fmla="*/ 521390 w 1158632"/>
              <a:gd name="connsiteY0" fmla="*/ 237251 h 950162"/>
              <a:gd name="connsiteX1" fmla="*/ 788759 w 1158632"/>
              <a:gd name="connsiteY1" fmla="*/ 197145 h 950162"/>
              <a:gd name="connsiteX2" fmla="*/ 815495 w 1158632"/>
              <a:gd name="connsiteY2" fmla="*/ 357566 h 950162"/>
              <a:gd name="connsiteX3" fmla="*/ 1109601 w 1158632"/>
              <a:gd name="connsiteY3" fmla="*/ 491251 h 950162"/>
              <a:gd name="connsiteX4" fmla="*/ 1149706 w 1158632"/>
              <a:gd name="connsiteY4" fmla="*/ 745251 h 950162"/>
              <a:gd name="connsiteX5" fmla="*/ 1016022 w 1158632"/>
              <a:gd name="connsiteY5" fmla="*/ 919040 h 950162"/>
              <a:gd name="connsiteX6" fmla="*/ 802127 w 1158632"/>
              <a:gd name="connsiteY6" fmla="*/ 932408 h 950162"/>
              <a:gd name="connsiteX7" fmla="*/ 695180 w 1158632"/>
              <a:gd name="connsiteY7" fmla="*/ 731882 h 950162"/>
              <a:gd name="connsiteX8" fmla="*/ 320864 w 1158632"/>
              <a:gd name="connsiteY8" fmla="*/ 745251 h 950162"/>
              <a:gd name="connsiteX9" fmla="*/ 227285 w 1158632"/>
              <a:gd name="connsiteY9" fmla="*/ 330829 h 950162"/>
              <a:gd name="connsiteX10" fmla="*/ 22 w 1158632"/>
              <a:gd name="connsiteY10" fmla="*/ 290724 h 950162"/>
              <a:gd name="connsiteX11" fmla="*/ 212196 w 1158632"/>
              <a:gd name="connsiteY11" fmla="*/ 0 h 950162"/>
              <a:gd name="connsiteX0" fmla="*/ 521660 w 1158902"/>
              <a:gd name="connsiteY0" fmla="*/ 255001 h 967912"/>
              <a:gd name="connsiteX1" fmla="*/ 789029 w 1158902"/>
              <a:gd name="connsiteY1" fmla="*/ 214895 h 967912"/>
              <a:gd name="connsiteX2" fmla="*/ 815765 w 1158902"/>
              <a:gd name="connsiteY2" fmla="*/ 375316 h 967912"/>
              <a:gd name="connsiteX3" fmla="*/ 1109871 w 1158902"/>
              <a:gd name="connsiteY3" fmla="*/ 509001 h 967912"/>
              <a:gd name="connsiteX4" fmla="*/ 1149976 w 1158902"/>
              <a:gd name="connsiteY4" fmla="*/ 763001 h 967912"/>
              <a:gd name="connsiteX5" fmla="*/ 1016292 w 1158902"/>
              <a:gd name="connsiteY5" fmla="*/ 936790 h 967912"/>
              <a:gd name="connsiteX6" fmla="*/ 802397 w 1158902"/>
              <a:gd name="connsiteY6" fmla="*/ 950158 h 967912"/>
              <a:gd name="connsiteX7" fmla="*/ 695450 w 1158902"/>
              <a:gd name="connsiteY7" fmla="*/ 749632 h 967912"/>
              <a:gd name="connsiteX8" fmla="*/ 321134 w 1158902"/>
              <a:gd name="connsiteY8" fmla="*/ 763001 h 967912"/>
              <a:gd name="connsiteX9" fmla="*/ 227555 w 1158902"/>
              <a:gd name="connsiteY9" fmla="*/ 348579 h 967912"/>
              <a:gd name="connsiteX10" fmla="*/ 292 w 1158902"/>
              <a:gd name="connsiteY10" fmla="*/ 308474 h 967912"/>
              <a:gd name="connsiteX11" fmla="*/ 279012 w 1158902"/>
              <a:gd name="connsiteY11" fmla="*/ 0 h 967912"/>
              <a:gd name="connsiteX0" fmla="*/ 561435 w 1158902"/>
              <a:gd name="connsiteY0" fmla="*/ 326135 h 967912"/>
              <a:gd name="connsiteX1" fmla="*/ 789029 w 1158902"/>
              <a:gd name="connsiteY1" fmla="*/ 214895 h 967912"/>
              <a:gd name="connsiteX2" fmla="*/ 815765 w 1158902"/>
              <a:gd name="connsiteY2" fmla="*/ 375316 h 967912"/>
              <a:gd name="connsiteX3" fmla="*/ 1109871 w 1158902"/>
              <a:gd name="connsiteY3" fmla="*/ 509001 h 967912"/>
              <a:gd name="connsiteX4" fmla="*/ 1149976 w 1158902"/>
              <a:gd name="connsiteY4" fmla="*/ 763001 h 967912"/>
              <a:gd name="connsiteX5" fmla="*/ 1016292 w 1158902"/>
              <a:gd name="connsiteY5" fmla="*/ 936790 h 967912"/>
              <a:gd name="connsiteX6" fmla="*/ 802397 w 1158902"/>
              <a:gd name="connsiteY6" fmla="*/ 950158 h 967912"/>
              <a:gd name="connsiteX7" fmla="*/ 695450 w 1158902"/>
              <a:gd name="connsiteY7" fmla="*/ 749632 h 967912"/>
              <a:gd name="connsiteX8" fmla="*/ 321134 w 1158902"/>
              <a:gd name="connsiteY8" fmla="*/ 763001 h 967912"/>
              <a:gd name="connsiteX9" fmla="*/ 227555 w 1158902"/>
              <a:gd name="connsiteY9" fmla="*/ 348579 h 967912"/>
              <a:gd name="connsiteX10" fmla="*/ 292 w 1158902"/>
              <a:gd name="connsiteY10" fmla="*/ 308474 h 967912"/>
              <a:gd name="connsiteX11" fmla="*/ 279012 w 1158902"/>
              <a:gd name="connsiteY11" fmla="*/ 0 h 967912"/>
              <a:gd name="connsiteX0" fmla="*/ 561435 w 1297184"/>
              <a:gd name="connsiteY0" fmla="*/ 326135 h 964327"/>
              <a:gd name="connsiteX1" fmla="*/ 789029 w 1297184"/>
              <a:gd name="connsiteY1" fmla="*/ 214895 h 964327"/>
              <a:gd name="connsiteX2" fmla="*/ 815765 w 1297184"/>
              <a:gd name="connsiteY2" fmla="*/ 375316 h 964327"/>
              <a:gd name="connsiteX3" fmla="*/ 1109871 w 1297184"/>
              <a:gd name="connsiteY3" fmla="*/ 509001 h 964327"/>
              <a:gd name="connsiteX4" fmla="*/ 1295819 w 1297184"/>
              <a:gd name="connsiteY4" fmla="*/ 848362 h 964327"/>
              <a:gd name="connsiteX5" fmla="*/ 1016292 w 1297184"/>
              <a:gd name="connsiteY5" fmla="*/ 936790 h 964327"/>
              <a:gd name="connsiteX6" fmla="*/ 802397 w 1297184"/>
              <a:gd name="connsiteY6" fmla="*/ 950158 h 964327"/>
              <a:gd name="connsiteX7" fmla="*/ 695450 w 1297184"/>
              <a:gd name="connsiteY7" fmla="*/ 749632 h 964327"/>
              <a:gd name="connsiteX8" fmla="*/ 321134 w 1297184"/>
              <a:gd name="connsiteY8" fmla="*/ 763001 h 964327"/>
              <a:gd name="connsiteX9" fmla="*/ 227555 w 1297184"/>
              <a:gd name="connsiteY9" fmla="*/ 348579 h 964327"/>
              <a:gd name="connsiteX10" fmla="*/ 292 w 1297184"/>
              <a:gd name="connsiteY10" fmla="*/ 308474 h 964327"/>
              <a:gd name="connsiteX11" fmla="*/ 279012 w 1297184"/>
              <a:gd name="connsiteY11" fmla="*/ 0 h 964327"/>
              <a:gd name="connsiteX0" fmla="*/ 561435 w 1231827"/>
              <a:gd name="connsiteY0" fmla="*/ 326135 h 965415"/>
              <a:gd name="connsiteX1" fmla="*/ 789029 w 1231827"/>
              <a:gd name="connsiteY1" fmla="*/ 214895 h 965415"/>
              <a:gd name="connsiteX2" fmla="*/ 815765 w 1231827"/>
              <a:gd name="connsiteY2" fmla="*/ 375316 h 965415"/>
              <a:gd name="connsiteX3" fmla="*/ 1109871 w 1231827"/>
              <a:gd name="connsiteY3" fmla="*/ 509001 h 965415"/>
              <a:gd name="connsiteX4" fmla="*/ 1229527 w 1231827"/>
              <a:gd name="connsiteY4" fmla="*/ 819908 h 965415"/>
              <a:gd name="connsiteX5" fmla="*/ 1016292 w 1231827"/>
              <a:gd name="connsiteY5" fmla="*/ 936790 h 965415"/>
              <a:gd name="connsiteX6" fmla="*/ 802397 w 1231827"/>
              <a:gd name="connsiteY6" fmla="*/ 950158 h 965415"/>
              <a:gd name="connsiteX7" fmla="*/ 695450 w 1231827"/>
              <a:gd name="connsiteY7" fmla="*/ 749632 h 965415"/>
              <a:gd name="connsiteX8" fmla="*/ 321134 w 1231827"/>
              <a:gd name="connsiteY8" fmla="*/ 763001 h 965415"/>
              <a:gd name="connsiteX9" fmla="*/ 227555 w 1231827"/>
              <a:gd name="connsiteY9" fmla="*/ 348579 h 965415"/>
              <a:gd name="connsiteX10" fmla="*/ 292 w 1231827"/>
              <a:gd name="connsiteY10" fmla="*/ 308474 h 965415"/>
              <a:gd name="connsiteX11" fmla="*/ 279012 w 1231827"/>
              <a:gd name="connsiteY11" fmla="*/ 0 h 96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1827" h="965415">
                <a:moveTo>
                  <a:pt x="561435" y="326135"/>
                </a:moveTo>
                <a:cubicBezTo>
                  <a:pt x="670611" y="296056"/>
                  <a:pt x="746641" y="206698"/>
                  <a:pt x="789029" y="214895"/>
                </a:cubicBezTo>
                <a:cubicBezTo>
                  <a:pt x="831417" y="223092"/>
                  <a:pt x="762291" y="326298"/>
                  <a:pt x="815765" y="375316"/>
                </a:cubicBezTo>
                <a:cubicBezTo>
                  <a:pt x="869239" y="424334"/>
                  <a:pt x="1040911" y="434902"/>
                  <a:pt x="1109871" y="509001"/>
                </a:cubicBezTo>
                <a:cubicBezTo>
                  <a:pt x="1178831" y="583100"/>
                  <a:pt x="1245123" y="748610"/>
                  <a:pt x="1229527" y="819908"/>
                </a:cubicBezTo>
                <a:cubicBezTo>
                  <a:pt x="1213931" y="891206"/>
                  <a:pt x="1087480" y="915082"/>
                  <a:pt x="1016292" y="936790"/>
                </a:cubicBezTo>
                <a:cubicBezTo>
                  <a:pt x="945104" y="958498"/>
                  <a:pt x="855871" y="981351"/>
                  <a:pt x="802397" y="950158"/>
                </a:cubicBezTo>
                <a:cubicBezTo>
                  <a:pt x="748923" y="918965"/>
                  <a:pt x="775660" y="780825"/>
                  <a:pt x="695450" y="749632"/>
                </a:cubicBezTo>
                <a:cubicBezTo>
                  <a:pt x="615240" y="718439"/>
                  <a:pt x="399116" y="829843"/>
                  <a:pt x="321134" y="763001"/>
                </a:cubicBezTo>
                <a:cubicBezTo>
                  <a:pt x="243152" y="696159"/>
                  <a:pt x="281029" y="424333"/>
                  <a:pt x="227555" y="348579"/>
                </a:cubicBezTo>
                <a:cubicBezTo>
                  <a:pt x="174081" y="272825"/>
                  <a:pt x="-8284" y="366570"/>
                  <a:pt x="292" y="308474"/>
                </a:cubicBezTo>
                <a:cubicBezTo>
                  <a:pt x="8868" y="250378"/>
                  <a:pt x="279012" y="0"/>
                  <a:pt x="279012" y="0"/>
                </a:cubicBezTo>
              </a:path>
            </a:pathLst>
          </a:custGeom>
          <a:noFill/>
          <a:ln w="38100" cmpd="sng">
            <a:solidFill>
              <a:schemeClr val="accent2">
                <a:lumMod val="75000"/>
              </a:schemeClr>
            </a:solidFill>
            <a:prstDash val="sysDash"/>
            <a:headEnd type="none"/>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lt1"/>
              </a:solidFill>
            </a:endParaRPr>
          </a:p>
        </p:txBody>
      </p:sp>
      <p:sp>
        <p:nvSpPr>
          <p:cNvPr id="158" name="Freeform 157"/>
          <p:cNvSpPr/>
          <p:nvPr/>
        </p:nvSpPr>
        <p:spPr>
          <a:xfrm>
            <a:off x="1251633" y="2819652"/>
            <a:ext cx="2208006" cy="2225225"/>
          </a:xfrm>
          <a:custGeom>
            <a:avLst/>
            <a:gdLst>
              <a:gd name="connsiteX0" fmla="*/ 369237 w 1366811"/>
              <a:gd name="connsiteY0" fmla="*/ 291630 h 1597996"/>
              <a:gd name="connsiteX1" fmla="*/ 764348 w 1366811"/>
              <a:gd name="connsiteY1" fmla="*/ 84667 h 1597996"/>
              <a:gd name="connsiteX2" fmla="*/ 914866 w 1366811"/>
              <a:gd name="connsiteY2" fmla="*/ 413926 h 1597996"/>
              <a:gd name="connsiteX3" fmla="*/ 1262940 w 1366811"/>
              <a:gd name="connsiteY3" fmla="*/ 479778 h 1597996"/>
              <a:gd name="connsiteX4" fmla="*/ 1244126 w 1366811"/>
              <a:gd name="connsiteY4" fmla="*/ 780815 h 1597996"/>
              <a:gd name="connsiteX5" fmla="*/ 1366422 w 1366811"/>
              <a:gd name="connsiteY5" fmla="*/ 1138296 h 1597996"/>
              <a:gd name="connsiteX6" fmla="*/ 1197089 w 1366811"/>
              <a:gd name="connsiteY6" fmla="*/ 1354667 h 1597996"/>
              <a:gd name="connsiteX7" fmla="*/ 1131237 w 1366811"/>
              <a:gd name="connsiteY7" fmla="*/ 1589852 h 1597996"/>
              <a:gd name="connsiteX8" fmla="*/ 698496 w 1366811"/>
              <a:gd name="connsiteY8" fmla="*/ 1514593 h 1597996"/>
              <a:gd name="connsiteX9" fmla="*/ 519755 w 1366811"/>
              <a:gd name="connsiteY9" fmla="*/ 1232370 h 1597996"/>
              <a:gd name="connsiteX10" fmla="*/ 181089 w 1366811"/>
              <a:gd name="connsiteY10" fmla="*/ 1232370 h 1597996"/>
              <a:gd name="connsiteX11" fmla="*/ 2348 w 1366811"/>
              <a:gd name="connsiteY11" fmla="*/ 921926 h 1597996"/>
              <a:gd name="connsiteX12" fmla="*/ 77607 w 1366811"/>
              <a:gd name="connsiteY12" fmla="*/ 517407 h 1597996"/>
              <a:gd name="connsiteX13" fmla="*/ 58792 w 1366811"/>
              <a:gd name="connsiteY13" fmla="*/ 216370 h 1597996"/>
              <a:gd name="connsiteX14" fmla="*/ 369237 w 1366811"/>
              <a:gd name="connsiteY14" fmla="*/ 0 h 159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6811" h="1597996">
                <a:moveTo>
                  <a:pt x="369237" y="291630"/>
                </a:moveTo>
                <a:cubicBezTo>
                  <a:pt x="521323" y="177957"/>
                  <a:pt x="673410" y="64284"/>
                  <a:pt x="764348" y="84667"/>
                </a:cubicBezTo>
                <a:cubicBezTo>
                  <a:pt x="855286" y="105050"/>
                  <a:pt x="831767" y="348074"/>
                  <a:pt x="914866" y="413926"/>
                </a:cubicBezTo>
                <a:cubicBezTo>
                  <a:pt x="997965" y="479778"/>
                  <a:pt x="1208063" y="418630"/>
                  <a:pt x="1262940" y="479778"/>
                </a:cubicBezTo>
                <a:cubicBezTo>
                  <a:pt x="1317817" y="540926"/>
                  <a:pt x="1226879" y="671062"/>
                  <a:pt x="1244126" y="780815"/>
                </a:cubicBezTo>
                <a:cubicBezTo>
                  <a:pt x="1261373" y="890568"/>
                  <a:pt x="1374261" y="1042654"/>
                  <a:pt x="1366422" y="1138296"/>
                </a:cubicBezTo>
                <a:cubicBezTo>
                  <a:pt x="1358583" y="1233938"/>
                  <a:pt x="1236286" y="1279408"/>
                  <a:pt x="1197089" y="1354667"/>
                </a:cubicBezTo>
                <a:cubicBezTo>
                  <a:pt x="1157892" y="1429926"/>
                  <a:pt x="1214336" y="1563198"/>
                  <a:pt x="1131237" y="1589852"/>
                </a:cubicBezTo>
                <a:cubicBezTo>
                  <a:pt x="1048138" y="1616506"/>
                  <a:pt x="800410" y="1574173"/>
                  <a:pt x="698496" y="1514593"/>
                </a:cubicBezTo>
                <a:cubicBezTo>
                  <a:pt x="596582" y="1455013"/>
                  <a:pt x="605990" y="1279407"/>
                  <a:pt x="519755" y="1232370"/>
                </a:cubicBezTo>
                <a:cubicBezTo>
                  <a:pt x="433521" y="1185333"/>
                  <a:pt x="267323" y="1284111"/>
                  <a:pt x="181089" y="1232370"/>
                </a:cubicBezTo>
                <a:cubicBezTo>
                  <a:pt x="94855" y="1180629"/>
                  <a:pt x="19595" y="1041086"/>
                  <a:pt x="2348" y="921926"/>
                </a:cubicBezTo>
                <a:cubicBezTo>
                  <a:pt x="-14899" y="802766"/>
                  <a:pt x="68200" y="635000"/>
                  <a:pt x="77607" y="517407"/>
                </a:cubicBezTo>
                <a:cubicBezTo>
                  <a:pt x="87014" y="399814"/>
                  <a:pt x="10187" y="302604"/>
                  <a:pt x="58792" y="216370"/>
                </a:cubicBezTo>
                <a:cubicBezTo>
                  <a:pt x="107397" y="130136"/>
                  <a:pt x="369237" y="0"/>
                  <a:pt x="369237" y="0"/>
                </a:cubicBezTo>
              </a:path>
            </a:pathLst>
          </a:custGeom>
          <a:noFill/>
          <a:ln w="38100" cmpd="sng">
            <a:solidFill>
              <a:schemeClr val="tx2">
                <a:lumMod val="60000"/>
                <a:lumOff val="40000"/>
              </a:schemeClr>
            </a:solidFill>
            <a:prstDash val="dash"/>
            <a:headEnd type="none"/>
            <a:tailEnd type="arrow"/>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nvGrpSpPr>
          <p:cNvPr id="159" name="Group 158"/>
          <p:cNvGrpSpPr/>
          <p:nvPr/>
        </p:nvGrpSpPr>
        <p:grpSpPr>
          <a:xfrm rot="3738546">
            <a:off x="1022609" y="3106596"/>
            <a:ext cx="1604620" cy="235151"/>
            <a:chOff x="3499835" y="3001023"/>
            <a:chExt cx="1604620" cy="235151"/>
          </a:xfrm>
        </p:grpSpPr>
        <p:sp>
          <p:nvSpPr>
            <p:cNvPr id="160" name="Oval 159"/>
            <p:cNvSpPr/>
            <p:nvPr/>
          </p:nvSpPr>
          <p:spPr>
            <a:xfrm>
              <a:off x="4913997" y="3030501"/>
              <a:ext cx="190458" cy="19202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p:nvSpPr>
          <p:spPr>
            <a:xfrm rot="16097041">
              <a:off x="4198345" y="3020439"/>
              <a:ext cx="190458" cy="19202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2" name="Straight Connector 161"/>
            <p:cNvCxnSpPr>
              <a:stCxn id="160" idx="2"/>
              <a:endCxn id="161" idx="4"/>
            </p:cNvCxnSpPr>
            <p:nvPr/>
          </p:nvCxnSpPr>
          <p:spPr>
            <a:xfrm rot="17861454" flipH="1" flipV="1">
              <a:off x="4535640" y="2884845"/>
              <a:ext cx="232259" cy="47039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3" name="Oval 162"/>
            <p:cNvSpPr/>
            <p:nvPr/>
          </p:nvSpPr>
          <p:spPr>
            <a:xfrm>
              <a:off x="3499835" y="3015819"/>
              <a:ext cx="190458" cy="192024"/>
            </a:xfrm>
            <a:prstGeom prst="ellipse">
              <a:avLst/>
            </a:prstGeom>
            <a:solidFill>
              <a:srgbClr val="FFFFFF">
                <a:alpha val="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4" name="Straight Connector 163"/>
            <p:cNvCxnSpPr>
              <a:stCxn id="161" idx="0"/>
              <a:endCxn id="163" idx="6"/>
            </p:cNvCxnSpPr>
            <p:nvPr/>
          </p:nvCxnSpPr>
          <p:spPr>
            <a:xfrm rot="17861454" flipH="1" flipV="1">
              <a:off x="3829393" y="2889233"/>
              <a:ext cx="229112" cy="452692"/>
            </a:xfrm>
            <a:prstGeom prst="line">
              <a:avLst/>
            </a:prstGeom>
            <a:ln w="127" cmpd="sng">
              <a:solidFill>
                <a:srgbClr val="FFFFFF">
                  <a:alpha val="1000"/>
                </a:srgbClr>
              </a:solidFill>
            </a:ln>
            <a:effectLst/>
          </p:spPr>
          <p:style>
            <a:lnRef idx="2">
              <a:schemeClr val="accent1"/>
            </a:lnRef>
            <a:fillRef idx="0">
              <a:schemeClr val="accent1"/>
            </a:fillRef>
            <a:effectRef idx="1">
              <a:schemeClr val="accent1"/>
            </a:effectRef>
            <a:fontRef idx="minor">
              <a:schemeClr val="tx1"/>
            </a:fontRef>
          </p:style>
        </p:cxnSp>
      </p:grpSp>
      <p:sp>
        <p:nvSpPr>
          <p:cNvPr id="41" name="Content Placeholder 2"/>
          <p:cNvSpPr txBox="1">
            <a:spLocks/>
          </p:cNvSpPr>
          <p:nvPr/>
        </p:nvSpPr>
        <p:spPr>
          <a:xfrm>
            <a:off x="117193" y="1551786"/>
            <a:ext cx="8859043" cy="1703115"/>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pPr marL="688975" indent="-457200" algn="l">
              <a:buFont typeface="Arial"/>
              <a:buChar char="•"/>
            </a:pPr>
            <a:r>
              <a:rPr lang="en-US" b="1" dirty="0" smtClean="0"/>
              <a:t>We know exact shape of the relative trajectories between antennas </a:t>
            </a:r>
            <a:endParaRPr lang="en-US" b="1" dirty="0"/>
          </a:p>
          <a:p>
            <a:pPr algn="l"/>
            <a:r>
              <a:rPr lang="en-US" b="1" dirty="0" smtClean="0">
                <a:solidFill>
                  <a:srgbClr val="FFFF00"/>
                </a:solidFill>
              </a:rPr>
              <a:t>We must know where antenna-2 is at each snapshot</a:t>
            </a:r>
          </a:p>
        </p:txBody>
      </p:sp>
    </p:spTree>
    <p:extLst>
      <p:ext uri="{BB962C8B-B14F-4D97-AF65-F5344CB8AC3E}">
        <p14:creationId xmlns:p14="http://schemas.microsoft.com/office/powerpoint/2010/main" val="392764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5"/>
                                        </p:tgtEl>
                                        <p:attrNameLst>
                                          <p:attrName>r</p:attrName>
                                        </p:attrNameLst>
                                      </p:cBhvr>
                                    </p:animRot>
                                  </p:childTnLst>
                                </p:cTn>
                              </p:par>
                              <p:par>
                                <p:cTn id="7" presetID="21" presetClass="entr" presetSubtype="1" fill="hold" grpId="0" nodeType="withEffect">
                                  <p:stCondLst>
                                    <p:cond delay="200"/>
                                  </p:stCondLst>
                                  <p:childTnLst>
                                    <p:set>
                                      <p:cBhvr>
                                        <p:cTn id="8" dur="1" fill="hold">
                                          <p:stCondLst>
                                            <p:cond delay="0"/>
                                          </p:stCondLst>
                                        </p:cTn>
                                        <p:tgtEl>
                                          <p:spTgt spid="7"/>
                                        </p:tgtEl>
                                        <p:attrNameLst>
                                          <p:attrName>style.visibility</p:attrName>
                                        </p:attrNameLst>
                                      </p:cBhvr>
                                      <p:to>
                                        <p:strVal val="visible"/>
                                      </p:to>
                                    </p:set>
                                    <p:animEffect transition="in" filter="wheel(1)">
                                      <p:cBhvr>
                                        <p:cTn id="9" dur="2000"/>
                                        <p:tgtEl>
                                          <p:spTgt spid="7"/>
                                        </p:tgtEl>
                                      </p:cBhvr>
                                    </p:animEffect>
                                  </p:childTnLst>
                                </p:cTn>
                              </p:par>
                            </p:childTnLst>
                          </p:cTn>
                        </p:par>
                        <p:par>
                          <p:cTn id="10" fill="hold">
                            <p:stCondLst>
                              <p:cond delay="2200"/>
                            </p:stCondLst>
                            <p:childTnLst>
                              <p:par>
                                <p:cTn id="11" presetID="1"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1">
                                            <p:txEl>
                                              <p:pRg st="1" end="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animBg="1"/>
      <p:bldP spid="4" grpId="0"/>
      <p:bldP spid="29" grpId="0"/>
      <p:bldP spid="30" grpId="0" animBg="1"/>
      <p:bldP spid="31" grpId="0" animBg="1"/>
      <p:bldP spid="35" grpId="0" animBg="1"/>
      <p:bldP spid="43" grpId="0" animBg="1"/>
      <p:bldP spid="44" grpId="0" animBg="1"/>
      <p:bldP spid="46" grpId="0" animBg="1"/>
      <p:bldP spid="47" grpId="0" animBg="1"/>
      <p:bldP spid="48" grpId="0" animBg="1"/>
      <p:bldP spid="49" grpId="0" animBg="1"/>
      <p:bldP spid="51" grpId="0" animBg="1"/>
      <p:bldP spid="52" grpId="0" animBg="1"/>
      <p:bldP spid="61" grpId="0" animBg="1"/>
      <p:bldP spid="27" grpId="0"/>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p:cNvSpPr/>
          <p:nvPr/>
        </p:nvSpPr>
        <p:spPr>
          <a:xfrm>
            <a:off x="5514971" y="3724254"/>
            <a:ext cx="1527048" cy="1522124"/>
          </a:xfrm>
          <a:prstGeom prst="ellipse">
            <a:avLst/>
          </a:prstGeom>
          <a:noFill/>
          <a:ln w="38100" cmpd="sng">
            <a:solidFill>
              <a:schemeClr val="tx2">
                <a:lumMod val="60000"/>
                <a:lumOff val="4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6203875" y="3908537"/>
            <a:ext cx="751415" cy="553998"/>
          </a:xfrm>
          <a:prstGeom prst="rect">
            <a:avLst/>
          </a:prstGeom>
          <a:noFill/>
        </p:spPr>
        <p:txBody>
          <a:bodyPr wrap="none" rtlCol="0">
            <a:spAutoFit/>
          </a:bodyPr>
          <a:lstStyle/>
          <a:p>
            <a:r>
              <a:rPr lang="en-US" sz="3000" dirty="0">
                <a:solidFill>
                  <a:srgbClr val="000000"/>
                </a:solidFill>
              </a:rPr>
              <a:t>θ(t)</a:t>
            </a:r>
          </a:p>
        </p:txBody>
      </p:sp>
      <p:sp>
        <p:nvSpPr>
          <p:cNvPr id="47" name="Oval 46"/>
          <p:cNvSpPr/>
          <p:nvPr/>
        </p:nvSpPr>
        <p:spPr>
          <a:xfrm>
            <a:off x="5451622" y="4294667"/>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5907022" y="3723802"/>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5511647" y="4720135"/>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719069" y="5020450"/>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6082667" y="5163846"/>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6489518" y="5076986"/>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809750" y="4814890"/>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965606" y="4415694"/>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809750" y="4005557"/>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6577362" y="3759574"/>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6241358" y="3654229"/>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Freeform 57"/>
          <p:cNvSpPr/>
          <p:nvPr/>
        </p:nvSpPr>
        <p:spPr>
          <a:xfrm>
            <a:off x="6072177" y="4312505"/>
            <a:ext cx="381907" cy="203001"/>
          </a:xfrm>
          <a:custGeom>
            <a:avLst/>
            <a:gdLst>
              <a:gd name="connsiteX0" fmla="*/ 377151 w 377151"/>
              <a:gd name="connsiteY0" fmla="*/ 246303 h 246303"/>
              <a:gd name="connsiteX1" fmla="*/ 230909 w 377151"/>
              <a:gd name="connsiteY1" fmla="*/ 46182 h 246303"/>
              <a:gd name="connsiteX2" fmla="*/ 0 w 377151"/>
              <a:gd name="connsiteY2" fmla="*/ 0 h 246303"/>
            </a:gdLst>
            <a:ahLst/>
            <a:cxnLst>
              <a:cxn ang="0">
                <a:pos x="connsiteX0" y="connsiteY0"/>
              </a:cxn>
              <a:cxn ang="0">
                <a:pos x="connsiteX1" y="connsiteY1"/>
              </a:cxn>
              <a:cxn ang="0">
                <a:pos x="connsiteX2" y="connsiteY2"/>
              </a:cxn>
            </a:cxnLst>
            <a:rect l="l" t="t" r="r" b="b"/>
            <a:pathLst>
              <a:path w="377151" h="246303">
                <a:moveTo>
                  <a:pt x="377151" y="246303"/>
                </a:moveTo>
                <a:cubicBezTo>
                  <a:pt x="335459" y="166767"/>
                  <a:pt x="293767" y="87232"/>
                  <a:pt x="230909" y="46182"/>
                </a:cubicBezTo>
                <a:cubicBezTo>
                  <a:pt x="168050" y="5131"/>
                  <a:pt x="0" y="0"/>
                  <a:pt x="0" y="0"/>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TextBox 58"/>
          <p:cNvSpPr txBox="1"/>
          <p:nvPr/>
        </p:nvSpPr>
        <p:spPr>
          <a:xfrm>
            <a:off x="7080737" y="4179385"/>
            <a:ext cx="340182" cy="523220"/>
          </a:xfrm>
          <a:prstGeom prst="rect">
            <a:avLst/>
          </a:prstGeom>
          <a:noFill/>
        </p:spPr>
        <p:txBody>
          <a:bodyPr wrap="none" rtlCol="0">
            <a:spAutoFit/>
          </a:bodyPr>
          <a:lstStyle/>
          <a:p>
            <a:r>
              <a:rPr lang="en-US" sz="2800" dirty="0" smtClean="0"/>
              <a:t>x</a:t>
            </a:r>
            <a:endParaRPr lang="en-US" sz="2800" dirty="0"/>
          </a:p>
        </p:txBody>
      </p:sp>
      <p:cxnSp>
        <p:nvCxnSpPr>
          <p:cNvPr id="34" name="Straight Arrow Connector 33"/>
          <p:cNvCxnSpPr/>
          <p:nvPr/>
        </p:nvCxnSpPr>
        <p:spPr>
          <a:xfrm>
            <a:off x="6260209" y="4502588"/>
            <a:ext cx="820528" cy="0"/>
          </a:xfrm>
          <a:prstGeom prst="straightConnector1">
            <a:avLst/>
          </a:prstGeom>
          <a:ln>
            <a:solidFill>
              <a:schemeClr val="tx1"/>
            </a:solidFill>
            <a:tailEnd type="arrow"/>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rot="18680316">
            <a:off x="6166724" y="3654334"/>
            <a:ext cx="180601" cy="1680263"/>
            <a:chOff x="6129729" y="3721853"/>
            <a:chExt cx="180601" cy="1680263"/>
          </a:xfrm>
        </p:grpSpPr>
        <p:sp>
          <p:nvSpPr>
            <p:cNvPr id="38" name="Oval 37"/>
            <p:cNvSpPr/>
            <p:nvPr/>
          </p:nvSpPr>
          <p:spPr>
            <a:xfrm>
              <a:off x="6136594" y="4472502"/>
              <a:ext cx="173736" cy="17373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38"/>
            <p:cNvGrpSpPr/>
            <p:nvPr/>
          </p:nvGrpSpPr>
          <p:grpSpPr>
            <a:xfrm>
              <a:off x="6129729" y="3721853"/>
              <a:ext cx="180601" cy="1680263"/>
              <a:chOff x="6129729" y="3721853"/>
              <a:chExt cx="180601" cy="1680263"/>
            </a:xfrm>
          </p:grpSpPr>
          <p:cxnSp>
            <p:nvCxnSpPr>
              <p:cNvPr id="40" name="Straight Connector 39"/>
              <p:cNvCxnSpPr>
                <a:endCxn id="38" idx="4"/>
              </p:cNvCxnSpPr>
              <p:nvPr/>
            </p:nvCxnSpPr>
            <p:spPr>
              <a:xfrm flipH="1" flipV="1">
                <a:off x="6223462" y="4646238"/>
                <a:ext cx="8361" cy="585688"/>
              </a:xfrm>
              <a:prstGeom prst="line">
                <a:avLst/>
              </a:prstGeom>
              <a:ln w="127" cmpd="sng">
                <a:solidFill>
                  <a:schemeClr val="bg1">
                    <a:alpha val="1000"/>
                  </a:schemeClr>
                </a:solidFill>
              </a:ln>
              <a:effectLst/>
            </p:spPr>
            <p:style>
              <a:lnRef idx="2">
                <a:schemeClr val="accent1"/>
              </a:lnRef>
              <a:fillRef idx="0">
                <a:schemeClr val="accent1"/>
              </a:fillRef>
              <a:effectRef idx="1">
                <a:schemeClr val="accent1"/>
              </a:effectRef>
              <a:fontRef idx="minor">
                <a:schemeClr val="tx1"/>
              </a:fontRef>
            </p:style>
          </p:cxnSp>
          <p:grpSp>
            <p:nvGrpSpPr>
              <p:cNvPr id="41" name="Group 40"/>
              <p:cNvGrpSpPr/>
              <p:nvPr/>
            </p:nvGrpSpPr>
            <p:grpSpPr>
              <a:xfrm>
                <a:off x="6129729" y="3721853"/>
                <a:ext cx="173736" cy="751854"/>
                <a:chOff x="5921432" y="2942753"/>
                <a:chExt cx="173736" cy="751854"/>
              </a:xfrm>
            </p:grpSpPr>
            <p:sp>
              <p:nvSpPr>
                <p:cNvPr id="43" name="Oval 42"/>
                <p:cNvSpPr/>
                <p:nvPr/>
              </p:nvSpPr>
              <p:spPr>
                <a:xfrm>
                  <a:off x="5921432" y="2942753"/>
                  <a:ext cx="173736" cy="173736"/>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a:endCxn id="43" idx="4"/>
                </p:cNvCxnSpPr>
                <p:nvPr/>
              </p:nvCxnSpPr>
              <p:spPr>
                <a:xfrm flipH="1" flipV="1">
                  <a:off x="6008300" y="3116489"/>
                  <a:ext cx="8361" cy="5781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2" name="Oval 41"/>
              <p:cNvSpPr/>
              <p:nvPr/>
            </p:nvSpPr>
            <p:spPr>
              <a:xfrm>
                <a:off x="6136594" y="5237053"/>
                <a:ext cx="173736" cy="165063"/>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5" name="Title 14"/>
          <p:cNvSpPr>
            <a:spLocks noGrp="1"/>
          </p:cNvSpPr>
          <p:nvPr>
            <p:ph type="title"/>
          </p:nvPr>
        </p:nvSpPr>
        <p:spPr/>
        <p:txBody>
          <a:bodyPr/>
          <a:lstStyle/>
          <a:p>
            <a:r>
              <a:rPr lang="en-US" dirty="0" smtClean="0"/>
              <a:t>Orientation</a:t>
            </a:r>
            <a:endParaRPr lang="en-US" dirty="0"/>
          </a:p>
        </p:txBody>
      </p:sp>
    </p:spTree>
    <p:extLst>
      <p:ext uri="{BB962C8B-B14F-4D97-AF65-F5344CB8AC3E}">
        <p14:creationId xmlns:p14="http://schemas.microsoft.com/office/powerpoint/2010/main" val="27418178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Orientation</a:t>
            </a:r>
            <a:endParaRPr lang="en-US" b="1" dirty="0"/>
          </a:p>
        </p:txBody>
      </p:sp>
      <p:grpSp>
        <p:nvGrpSpPr>
          <p:cNvPr id="3" name="Group 2"/>
          <p:cNvGrpSpPr/>
          <p:nvPr/>
        </p:nvGrpSpPr>
        <p:grpSpPr>
          <a:xfrm>
            <a:off x="5416893" y="3654229"/>
            <a:ext cx="1911894" cy="1674680"/>
            <a:chOff x="5416893" y="3654229"/>
            <a:chExt cx="1911894" cy="1674680"/>
          </a:xfrm>
        </p:grpSpPr>
        <p:sp>
          <p:nvSpPr>
            <p:cNvPr id="36" name="Oval 35"/>
            <p:cNvSpPr/>
            <p:nvPr/>
          </p:nvSpPr>
          <p:spPr>
            <a:xfrm>
              <a:off x="5514971" y="3724254"/>
              <a:ext cx="1527048" cy="1522124"/>
            </a:xfrm>
            <a:prstGeom prst="ellipse">
              <a:avLst/>
            </a:prstGeom>
            <a:noFill/>
            <a:ln w="38100" cmpd="sng">
              <a:solidFill>
                <a:schemeClr val="tx2">
                  <a:lumMod val="60000"/>
                  <a:lumOff val="4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6097480" y="3860350"/>
              <a:ext cx="836324" cy="553998"/>
            </a:xfrm>
            <a:prstGeom prst="rect">
              <a:avLst/>
            </a:prstGeom>
            <a:noFill/>
          </p:spPr>
          <p:txBody>
            <a:bodyPr wrap="none" rtlCol="0">
              <a:spAutoFit/>
            </a:bodyPr>
            <a:lstStyle/>
            <a:p>
              <a:r>
                <a:rPr lang="en-US" sz="3000" dirty="0" err="1" smtClean="0">
                  <a:solidFill>
                    <a:srgbClr val="FF0000"/>
                  </a:solidFill>
                </a:rPr>
                <a:t>θ</a:t>
              </a:r>
              <a:r>
                <a:rPr lang="en-US" sz="3000" dirty="0" smtClean="0">
                  <a:solidFill>
                    <a:srgbClr val="FF0000"/>
                  </a:solidFill>
                </a:rPr>
                <a:t>'(</a:t>
              </a:r>
              <a:r>
                <a:rPr lang="en-US" sz="3000" dirty="0">
                  <a:solidFill>
                    <a:srgbClr val="FF0000"/>
                  </a:solidFill>
                </a:rPr>
                <a:t>t)</a:t>
              </a:r>
            </a:p>
          </p:txBody>
        </p:sp>
        <p:sp>
          <p:nvSpPr>
            <p:cNvPr id="47" name="Oval 46"/>
            <p:cNvSpPr/>
            <p:nvPr/>
          </p:nvSpPr>
          <p:spPr>
            <a:xfrm>
              <a:off x="5451622" y="4294667"/>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5907022" y="3723802"/>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5511647" y="4720135"/>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719069" y="5020450"/>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6082667" y="5163846"/>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6489518" y="5076986"/>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809750" y="4814890"/>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965606" y="4415694"/>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809750" y="4005557"/>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6577362" y="3759574"/>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6241358" y="3654229"/>
              <a:ext cx="190458" cy="165063"/>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Freeform 57"/>
            <p:cNvSpPr/>
            <p:nvPr/>
          </p:nvSpPr>
          <p:spPr>
            <a:xfrm>
              <a:off x="6072177" y="4352609"/>
              <a:ext cx="381907" cy="103189"/>
            </a:xfrm>
            <a:custGeom>
              <a:avLst/>
              <a:gdLst>
                <a:gd name="connsiteX0" fmla="*/ 377151 w 377151"/>
                <a:gd name="connsiteY0" fmla="*/ 246303 h 246303"/>
                <a:gd name="connsiteX1" fmla="*/ 230909 w 377151"/>
                <a:gd name="connsiteY1" fmla="*/ 46182 h 246303"/>
                <a:gd name="connsiteX2" fmla="*/ 0 w 377151"/>
                <a:gd name="connsiteY2" fmla="*/ 0 h 246303"/>
              </a:gdLst>
              <a:ahLst/>
              <a:cxnLst>
                <a:cxn ang="0">
                  <a:pos x="connsiteX0" y="connsiteY0"/>
                </a:cxn>
                <a:cxn ang="0">
                  <a:pos x="connsiteX1" y="connsiteY1"/>
                </a:cxn>
                <a:cxn ang="0">
                  <a:pos x="connsiteX2" y="connsiteY2"/>
                </a:cxn>
              </a:cxnLst>
              <a:rect l="l" t="t" r="r" b="b"/>
              <a:pathLst>
                <a:path w="377151" h="246303">
                  <a:moveTo>
                    <a:pt x="377151" y="246303"/>
                  </a:moveTo>
                  <a:cubicBezTo>
                    <a:pt x="335459" y="166767"/>
                    <a:pt x="293767" y="87232"/>
                    <a:pt x="230909" y="46182"/>
                  </a:cubicBezTo>
                  <a:cubicBezTo>
                    <a:pt x="168050" y="5131"/>
                    <a:pt x="0" y="0"/>
                    <a:pt x="0" y="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TextBox 58"/>
            <p:cNvSpPr txBox="1"/>
            <p:nvPr/>
          </p:nvSpPr>
          <p:spPr>
            <a:xfrm>
              <a:off x="6988605" y="3872424"/>
              <a:ext cx="340182" cy="523220"/>
            </a:xfrm>
            <a:prstGeom prst="rect">
              <a:avLst/>
            </a:prstGeom>
            <a:noFill/>
          </p:spPr>
          <p:txBody>
            <a:bodyPr wrap="none" rtlCol="0">
              <a:spAutoFit/>
            </a:bodyPr>
            <a:lstStyle/>
            <a:p>
              <a:r>
                <a:rPr lang="en-US" sz="2800" dirty="0" smtClean="0"/>
                <a:t>x</a:t>
              </a:r>
              <a:endParaRPr lang="en-US" sz="2800" dirty="0"/>
            </a:p>
          </p:txBody>
        </p:sp>
        <p:cxnSp>
          <p:nvCxnSpPr>
            <p:cNvPr id="34" name="Straight Arrow Connector 33"/>
            <p:cNvCxnSpPr/>
            <p:nvPr/>
          </p:nvCxnSpPr>
          <p:spPr>
            <a:xfrm flipV="1">
              <a:off x="6260209" y="4294667"/>
              <a:ext cx="781810" cy="20792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rot="18680316">
              <a:off x="6166724" y="3654334"/>
              <a:ext cx="180601" cy="1680263"/>
              <a:chOff x="6129729" y="3721853"/>
              <a:chExt cx="180601" cy="1680263"/>
            </a:xfrm>
          </p:grpSpPr>
          <p:sp>
            <p:nvSpPr>
              <p:cNvPr id="38" name="Oval 37"/>
              <p:cNvSpPr/>
              <p:nvPr/>
            </p:nvSpPr>
            <p:spPr>
              <a:xfrm>
                <a:off x="6136594" y="4472502"/>
                <a:ext cx="173736" cy="17373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38"/>
              <p:cNvGrpSpPr/>
              <p:nvPr/>
            </p:nvGrpSpPr>
            <p:grpSpPr>
              <a:xfrm>
                <a:off x="6129729" y="3721853"/>
                <a:ext cx="180601" cy="1680263"/>
                <a:chOff x="6129729" y="3721853"/>
                <a:chExt cx="180601" cy="1680263"/>
              </a:xfrm>
            </p:grpSpPr>
            <p:cxnSp>
              <p:nvCxnSpPr>
                <p:cNvPr id="40" name="Straight Connector 39"/>
                <p:cNvCxnSpPr>
                  <a:endCxn id="38" idx="4"/>
                </p:cNvCxnSpPr>
                <p:nvPr/>
              </p:nvCxnSpPr>
              <p:spPr>
                <a:xfrm flipH="1" flipV="1">
                  <a:off x="6223462" y="4646238"/>
                  <a:ext cx="8361" cy="585688"/>
                </a:xfrm>
                <a:prstGeom prst="line">
                  <a:avLst/>
                </a:prstGeom>
                <a:ln w="127" cmpd="sng">
                  <a:solidFill>
                    <a:schemeClr val="bg1">
                      <a:alpha val="1000"/>
                    </a:schemeClr>
                  </a:solidFill>
                </a:ln>
                <a:effectLst/>
              </p:spPr>
              <p:style>
                <a:lnRef idx="2">
                  <a:schemeClr val="accent1"/>
                </a:lnRef>
                <a:fillRef idx="0">
                  <a:schemeClr val="accent1"/>
                </a:fillRef>
                <a:effectRef idx="1">
                  <a:schemeClr val="accent1"/>
                </a:effectRef>
                <a:fontRef idx="minor">
                  <a:schemeClr val="tx1"/>
                </a:fontRef>
              </p:style>
            </p:cxnSp>
            <p:grpSp>
              <p:nvGrpSpPr>
                <p:cNvPr id="41" name="Group 40"/>
                <p:cNvGrpSpPr/>
                <p:nvPr/>
              </p:nvGrpSpPr>
              <p:grpSpPr>
                <a:xfrm>
                  <a:off x="6129729" y="3721853"/>
                  <a:ext cx="173736" cy="751854"/>
                  <a:chOff x="5921432" y="2942753"/>
                  <a:chExt cx="173736" cy="751854"/>
                </a:xfrm>
              </p:grpSpPr>
              <p:sp>
                <p:nvSpPr>
                  <p:cNvPr id="43" name="Oval 42"/>
                  <p:cNvSpPr/>
                  <p:nvPr/>
                </p:nvSpPr>
                <p:spPr>
                  <a:xfrm>
                    <a:off x="5921432" y="2942753"/>
                    <a:ext cx="173736" cy="173736"/>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a:endCxn id="43" idx="4"/>
                  </p:cNvCxnSpPr>
                  <p:nvPr/>
                </p:nvCxnSpPr>
                <p:spPr>
                  <a:xfrm flipH="1" flipV="1">
                    <a:off x="6008300" y="3116489"/>
                    <a:ext cx="8361" cy="5781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2" name="Oval 41"/>
                <p:cNvSpPr/>
                <p:nvPr/>
              </p:nvSpPr>
              <p:spPr>
                <a:xfrm>
                  <a:off x="6136594" y="5237053"/>
                  <a:ext cx="173736" cy="165063"/>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8800429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707281" y="1860547"/>
            <a:ext cx="4257674" cy="4441828"/>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p:cNvSpPr/>
          <p:nvPr/>
        </p:nvSpPr>
        <p:spPr>
          <a:xfrm>
            <a:off x="272635" y="1882771"/>
            <a:ext cx="4133021" cy="4419603"/>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754906" y="2392361"/>
            <a:ext cx="4225924" cy="3665538"/>
          </a:xfrm>
        </p:spPr>
        <p:txBody>
          <a:bodyPr>
            <a:normAutofit fontScale="92500" lnSpcReduction="10000"/>
          </a:bodyPr>
          <a:lstStyle/>
          <a:p>
            <a:pPr marL="0" indent="0">
              <a:buNone/>
            </a:pPr>
            <a:r>
              <a:rPr lang="en-US" sz="2800" dirty="0" smtClean="0"/>
              <a:t>[RADAR’00], [Cricket’04], [Lease’04], [Horus’05], [PlaceLab’05], [Beepbeep’07], [SrndSense’09], [EZ’10], [Compac’10],[BatPhone’11], [Wigem’11], [Zee ‘12], [Will’12],[Centaur’12], [Unloc’12], [PinLoc’12], [FootSlm’12], [ArrayTrack’13],</a:t>
            </a:r>
            <a:r>
              <a:rPr lang="en-US" sz="2800" dirty="0"/>
              <a:t> [Guoguo’13</a:t>
            </a:r>
            <a:r>
              <a:rPr lang="en-US" sz="2800" dirty="0" smtClean="0"/>
              <a:t>] , [PinPoint’13],...</a:t>
            </a:r>
            <a:endParaRPr lang="en-US" sz="2800"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783" b="89855" l="0" r="90000">
                        <a14:foregroundMark x1="21167" y1="18478" x2="21167" y2="18478"/>
                        <a14:foregroundMark x1="20333" y1="61957" x2="20333" y2="61957"/>
                        <a14:foregroundMark x1="20333" y1="39493" x2="20333" y2="39493"/>
                        <a14:foregroundMark x1="22000" y1="77899" x2="22000" y2="77899"/>
                        <a14:foregroundMark x1="76667" y1="27174" x2="76667" y2="27174"/>
                        <a14:foregroundMark x1="79167" y1="40942" x2="79167" y2="40942"/>
                        <a14:foregroundMark x1="77500" y1="65580" x2="77500" y2="65580"/>
                        <a14:foregroundMark x1="74333" y1="77899" x2="74333" y2="77899"/>
                        <a14:foregroundMark x1="79833" y1="51449" x2="79833" y2="51449"/>
                        <a14:foregroundMark x1="17167" y1="50000" x2="17167" y2="50000"/>
                        <a14:foregroundMark x1="18000" y1="27174" x2="18000" y2="27174"/>
                        <a14:foregroundMark x1="14000" y1="37681" x2="14000" y2="37681"/>
                        <a14:foregroundMark x1="21667" y1="30072" x2="21667" y2="30072"/>
                      </a14:backgroundRemoval>
                    </a14:imgEffect>
                  </a14:imgLayer>
                </a14:imgProps>
              </a:ext>
            </a:extLst>
          </a:blip>
          <a:stretch>
            <a:fillRect/>
          </a:stretch>
        </p:blipFill>
        <p:spPr>
          <a:xfrm>
            <a:off x="272635" y="2599529"/>
            <a:ext cx="1974021" cy="908050"/>
          </a:xfrm>
          <a:prstGeom prst="rect">
            <a:avLst/>
          </a:prstGeom>
        </p:spPr>
      </p:pic>
      <p:pic>
        <p:nvPicPr>
          <p:cNvPr id="6" name="Picture 5"/>
          <p:cNvPicPr>
            <a:picLocks noChangeAspect="1"/>
          </p:cNvPicPr>
          <p:nvPr/>
        </p:nvPicPr>
        <p:blipFill>
          <a:blip r:embed="rId5"/>
          <a:stretch>
            <a:fillRect/>
          </a:stretch>
        </p:blipFill>
        <p:spPr>
          <a:xfrm>
            <a:off x="1685645" y="5141909"/>
            <a:ext cx="1160723" cy="779463"/>
          </a:xfrm>
          <a:prstGeom prst="rect">
            <a:avLst/>
          </a:prstGeom>
        </p:spPr>
      </p:pic>
      <p:pic>
        <p:nvPicPr>
          <p:cNvPr id="7" name="Picture 6"/>
          <p:cNvPicPr>
            <a:picLocks noChangeAspect="1"/>
          </p:cNvPicPr>
          <p:nvPr/>
        </p:nvPicPr>
        <p:blipFill>
          <a:blip r:embed="rId6"/>
          <a:stretch>
            <a:fillRect/>
          </a:stretch>
        </p:blipFill>
        <p:spPr>
          <a:xfrm>
            <a:off x="477465" y="3832224"/>
            <a:ext cx="801532" cy="1000918"/>
          </a:xfrm>
          <a:prstGeom prst="rect">
            <a:avLst/>
          </a:prstGeom>
        </p:spPr>
      </p:pic>
      <p:pic>
        <p:nvPicPr>
          <p:cNvPr id="8" name="Picture 7"/>
          <p:cNvPicPr>
            <a:picLocks noChangeAspect="1"/>
          </p:cNvPicPr>
          <p:nvPr/>
        </p:nvPicPr>
        <p:blipFill>
          <a:blip r:embed="rId7"/>
          <a:stretch>
            <a:fillRect/>
          </a:stretch>
        </p:blipFill>
        <p:spPr>
          <a:xfrm>
            <a:off x="3017683" y="3507579"/>
            <a:ext cx="1190625" cy="1190625"/>
          </a:xfrm>
          <a:prstGeom prst="rect">
            <a:avLst/>
          </a:prstGeom>
        </p:spPr>
      </p:pic>
      <p:pic>
        <p:nvPicPr>
          <p:cNvPr id="9" name="Picture 8"/>
          <p:cNvPicPr>
            <a:picLocks noChangeAspect="1"/>
          </p:cNvPicPr>
          <p:nvPr/>
        </p:nvPicPr>
        <p:blipFill>
          <a:blip r:embed="rId8"/>
          <a:stretch>
            <a:fillRect/>
          </a:stretch>
        </p:blipFill>
        <p:spPr>
          <a:xfrm>
            <a:off x="2345747" y="2732085"/>
            <a:ext cx="1698625" cy="437326"/>
          </a:xfrm>
          <a:prstGeom prst="rect">
            <a:avLst/>
          </a:prstGeom>
        </p:spPr>
      </p:pic>
      <p:pic>
        <p:nvPicPr>
          <p:cNvPr id="10" name="Picture 9"/>
          <p:cNvPicPr>
            <a:picLocks noChangeAspect="1"/>
          </p:cNvPicPr>
          <p:nvPr/>
        </p:nvPicPr>
        <p:blipFill>
          <a:blip r:embed="rId9"/>
          <a:stretch>
            <a:fillRect/>
          </a:stretch>
        </p:blipFill>
        <p:spPr>
          <a:xfrm>
            <a:off x="1435486" y="3545680"/>
            <a:ext cx="1428750" cy="414338"/>
          </a:xfrm>
          <a:prstGeom prst="rect">
            <a:avLst/>
          </a:prstGeom>
        </p:spPr>
      </p:pic>
      <p:pic>
        <p:nvPicPr>
          <p:cNvPr id="11" name="Picture 10"/>
          <p:cNvPicPr>
            <a:picLocks noChangeAspect="1"/>
          </p:cNvPicPr>
          <p:nvPr/>
        </p:nvPicPr>
        <p:blipFill>
          <a:blip r:embed="rId10"/>
          <a:stretch>
            <a:fillRect/>
          </a:stretch>
        </p:blipFill>
        <p:spPr>
          <a:xfrm>
            <a:off x="432466" y="5070339"/>
            <a:ext cx="1079500" cy="1079500"/>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0" b="89881" l="9866" r="89967"/>
                    </a14:imgEffect>
                  </a14:imgLayer>
                </a14:imgProps>
              </a:ext>
            </a:extLst>
          </a:blip>
          <a:stretch>
            <a:fillRect/>
          </a:stretch>
        </p:blipFill>
        <p:spPr>
          <a:xfrm>
            <a:off x="2611781" y="5078409"/>
            <a:ext cx="1793875" cy="1007930"/>
          </a:xfrm>
          <a:prstGeom prst="rect">
            <a:avLst/>
          </a:prstGeom>
        </p:spPr>
      </p:pic>
      <p:sp>
        <p:nvSpPr>
          <p:cNvPr id="20" name="Content Placeholder 2"/>
          <p:cNvSpPr txBox="1">
            <a:spLocks/>
          </p:cNvSpPr>
          <p:nvPr/>
        </p:nvSpPr>
        <p:spPr>
          <a:xfrm>
            <a:off x="5669306" y="1882772"/>
            <a:ext cx="2109444" cy="84931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dirty="0" smtClean="0"/>
              <a:t>Researchers</a:t>
            </a:r>
            <a:endParaRPr lang="en-US" sz="2800" b="1" dirty="0"/>
          </a:p>
        </p:txBody>
      </p:sp>
      <p:pic>
        <p:nvPicPr>
          <p:cNvPr id="21" name="Picture 20"/>
          <p:cNvPicPr>
            <a:picLocks noChangeAspect="1"/>
          </p:cNvPicPr>
          <p:nvPr/>
        </p:nvPicPr>
        <p:blipFill>
          <a:blip r:embed="rId13"/>
          <a:stretch>
            <a:fillRect/>
          </a:stretch>
        </p:blipFill>
        <p:spPr>
          <a:xfrm>
            <a:off x="1257966" y="4029866"/>
            <a:ext cx="2190750" cy="1460500"/>
          </a:xfrm>
          <a:prstGeom prst="rect">
            <a:avLst/>
          </a:prstGeom>
        </p:spPr>
      </p:pic>
      <p:sp>
        <p:nvSpPr>
          <p:cNvPr id="22" name="Content Placeholder 2"/>
          <p:cNvSpPr txBox="1">
            <a:spLocks/>
          </p:cNvSpPr>
          <p:nvPr/>
        </p:nvSpPr>
        <p:spPr>
          <a:xfrm>
            <a:off x="1291025" y="1983579"/>
            <a:ext cx="2109444" cy="84931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dirty="0" smtClean="0"/>
              <a:t>Businesses</a:t>
            </a:r>
            <a:endParaRPr lang="en-US" sz="2800" b="1" dirty="0"/>
          </a:p>
        </p:txBody>
      </p:sp>
      <p:sp>
        <p:nvSpPr>
          <p:cNvPr id="17" name="Title 1"/>
          <p:cNvSpPr>
            <a:spLocks noGrp="1"/>
          </p:cNvSpPr>
          <p:nvPr>
            <p:ph type="title"/>
          </p:nvPr>
        </p:nvSpPr>
        <p:spPr>
          <a:xfrm>
            <a:off x="457200" y="274638"/>
            <a:ext cx="8229600" cy="1143000"/>
          </a:xfrm>
        </p:spPr>
        <p:txBody>
          <a:bodyPr>
            <a:normAutofit fontScale="90000"/>
          </a:bodyPr>
          <a:lstStyle/>
          <a:p>
            <a:r>
              <a:rPr lang="en-US" dirty="0"/>
              <a:t>What if we had Ubiquitous Indoor Positioning Today?</a:t>
            </a:r>
            <a:endParaRPr lang="en-US" dirty="0"/>
          </a:p>
        </p:txBody>
      </p:sp>
    </p:spTree>
    <p:extLst>
      <p:ext uri="{BB962C8B-B14F-4D97-AF65-F5344CB8AC3E}">
        <p14:creationId xmlns:p14="http://schemas.microsoft.com/office/powerpoint/2010/main" val="3379287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p:cNvCxnSpPr/>
          <p:nvPr/>
        </p:nvCxnSpPr>
        <p:spPr>
          <a:xfrm flipV="1">
            <a:off x="3688773" y="3304833"/>
            <a:ext cx="1162932" cy="21650"/>
          </a:xfrm>
          <a:prstGeom prst="straightConnector1">
            <a:avLst/>
          </a:prstGeom>
          <a:ln>
            <a:solidFill>
              <a:schemeClr val="tx1">
                <a:lumMod val="50000"/>
                <a:lumOff val="50000"/>
              </a:schemeClr>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6471230" y="3278154"/>
            <a:ext cx="1433040" cy="26679"/>
          </a:xfrm>
          <a:prstGeom prst="straightConnector1">
            <a:avLst/>
          </a:prstGeom>
          <a:ln>
            <a:solidFill>
              <a:schemeClr val="tx1">
                <a:lumMod val="50000"/>
                <a:lumOff val="50000"/>
              </a:schemeClr>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3" name="Content Placeholder 2"/>
          <p:cNvSpPr>
            <a:spLocks noGrp="1"/>
          </p:cNvSpPr>
          <p:nvPr>
            <p:ph idx="1"/>
          </p:nvPr>
        </p:nvSpPr>
        <p:spPr>
          <a:xfrm>
            <a:off x="457200" y="1290638"/>
            <a:ext cx="8229600" cy="4525963"/>
          </a:xfrm>
        </p:spPr>
        <p:txBody>
          <a:bodyPr>
            <a:normAutofit/>
          </a:bodyPr>
          <a:lstStyle/>
          <a:p>
            <a:pPr marL="0" indent="0" algn="ctr">
              <a:buNone/>
            </a:pPr>
            <a:r>
              <a:rPr lang="en-US" dirty="0">
                <a:solidFill>
                  <a:srgbClr val="FF0000"/>
                </a:solidFill>
              </a:rPr>
              <a:t>Gyroscopes suffer from orientation </a:t>
            </a:r>
            <a:r>
              <a:rPr lang="en-US" dirty="0" smtClean="0">
                <a:solidFill>
                  <a:srgbClr val="FF0000"/>
                </a:solidFill>
              </a:rPr>
              <a:t>drift</a:t>
            </a:r>
          </a:p>
          <a:p>
            <a:pPr marL="0" indent="0" algn="ctr">
              <a:buNone/>
            </a:pPr>
            <a:endParaRPr lang="en-US" dirty="0">
              <a:solidFill>
                <a:srgbClr val="FF0000"/>
              </a:solidFill>
            </a:endParaRPr>
          </a:p>
          <a:p>
            <a:pPr marL="0" indent="0" algn="ctr">
              <a:buNone/>
            </a:pPr>
            <a:endParaRPr lang="en-US" dirty="0" smtClean="0">
              <a:solidFill>
                <a:srgbClr val="FF0000"/>
              </a:solidFill>
            </a:endParaRPr>
          </a:p>
          <a:p>
            <a:pPr marL="0" indent="0" algn="ctr">
              <a:buNone/>
            </a:pPr>
            <a:endParaRPr lang="en-US" dirty="0">
              <a:solidFill>
                <a:srgbClr val="FF0000"/>
              </a:solidFill>
            </a:endParaRPr>
          </a:p>
          <a:p>
            <a:pPr marL="0" indent="0" algn="ctr">
              <a:buNone/>
            </a:pPr>
            <a:endParaRPr lang="en-US" dirty="0" smtClean="0">
              <a:solidFill>
                <a:srgbClr val="FF0000"/>
              </a:solidFill>
            </a:endParaRPr>
          </a:p>
          <a:p>
            <a:pPr marL="0" indent="0" algn="ctr">
              <a:buNone/>
            </a:pPr>
            <a:endParaRPr lang="en-US" dirty="0" smtClean="0">
              <a:solidFill>
                <a:srgbClr val="FF0000"/>
              </a:solidFill>
            </a:endParaRPr>
          </a:p>
          <a:p>
            <a:pPr marL="0" indent="0" algn="ctr">
              <a:buNone/>
            </a:pPr>
            <a:endParaRPr lang="en-US" dirty="0" smtClean="0">
              <a:solidFill>
                <a:srgbClr val="FF0000"/>
              </a:solidFill>
            </a:endParaRPr>
          </a:p>
        </p:txBody>
      </p:sp>
      <p:sp>
        <p:nvSpPr>
          <p:cNvPr id="2" name="Title 1"/>
          <p:cNvSpPr>
            <a:spLocks noGrp="1"/>
          </p:cNvSpPr>
          <p:nvPr>
            <p:ph type="title"/>
          </p:nvPr>
        </p:nvSpPr>
        <p:spPr/>
        <p:txBody>
          <a:bodyPr>
            <a:normAutofit fontScale="90000"/>
          </a:bodyPr>
          <a:lstStyle/>
          <a:p>
            <a:r>
              <a:rPr lang="en-US" dirty="0"/>
              <a:t>Measure Orientation Using Gyroscope</a:t>
            </a:r>
            <a:endParaRPr lang="en-US" b="1" dirty="0"/>
          </a:p>
        </p:txBody>
      </p:sp>
      <p:cxnSp>
        <p:nvCxnSpPr>
          <p:cNvPr id="4" name="Straight Arrow Connector 3"/>
          <p:cNvCxnSpPr/>
          <p:nvPr/>
        </p:nvCxnSpPr>
        <p:spPr>
          <a:xfrm flipV="1">
            <a:off x="3701762" y="3102849"/>
            <a:ext cx="1162932" cy="180774"/>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3333358" y="3056912"/>
            <a:ext cx="368404" cy="453420"/>
          </a:xfrm>
          <a:prstGeom prst="rect">
            <a:avLst/>
          </a:prstGeom>
        </p:spPr>
      </p:pic>
      <p:cxnSp>
        <p:nvCxnSpPr>
          <p:cNvPr id="7" name="Straight Arrow Connector 6"/>
          <p:cNvCxnSpPr>
            <a:stCxn id="8" idx="3"/>
          </p:cNvCxnSpPr>
          <p:nvPr/>
        </p:nvCxnSpPr>
        <p:spPr>
          <a:xfrm flipV="1">
            <a:off x="6741338" y="2960469"/>
            <a:ext cx="1162932" cy="337340"/>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6372934" y="3071099"/>
            <a:ext cx="368404" cy="453420"/>
          </a:xfrm>
          <a:prstGeom prst="rect">
            <a:avLst/>
          </a:prstGeom>
        </p:spPr>
      </p:pic>
      <p:cxnSp>
        <p:nvCxnSpPr>
          <p:cNvPr id="9" name="Straight Arrow Connector 8"/>
          <p:cNvCxnSpPr/>
          <p:nvPr/>
        </p:nvCxnSpPr>
        <p:spPr>
          <a:xfrm flipV="1">
            <a:off x="793750" y="3261974"/>
            <a:ext cx="1162932" cy="21650"/>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425346" y="3056913"/>
            <a:ext cx="368404" cy="453420"/>
          </a:xfrm>
          <a:prstGeom prst="rect">
            <a:avLst/>
          </a:prstGeom>
        </p:spPr>
      </p:pic>
      <p:sp>
        <p:nvSpPr>
          <p:cNvPr id="11" name="TextBox 10"/>
          <p:cNvSpPr txBox="1"/>
          <p:nvPr/>
        </p:nvSpPr>
        <p:spPr>
          <a:xfrm>
            <a:off x="1956682" y="2992219"/>
            <a:ext cx="444954" cy="461665"/>
          </a:xfrm>
          <a:prstGeom prst="rect">
            <a:avLst/>
          </a:prstGeom>
          <a:noFill/>
        </p:spPr>
        <p:txBody>
          <a:bodyPr wrap="none" rtlCol="0">
            <a:spAutoFit/>
          </a:bodyPr>
          <a:lstStyle/>
          <a:p>
            <a:r>
              <a:rPr lang="en-US" sz="2400" dirty="0"/>
              <a:t>0° </a:t>
            </a:r>
          </a:p>
        </p:txBody>
      </p:sp>
      <p:sp>
        <p:nvSpPr>
          <p:cNvPr id="12" name="TextBox 11"/>
          <p:cNvSpPr txBox="1"/>
          <p:nvPr/>
        </p:nvSpPr>
        <p:spPr>
          <a:xfrm>
            <a:off x="1515975" y="2801598"/>
            <a:ext cx="317966" cy="461665"/>
          </a:xfrm>
          <a:prstGeom prst="rect">
            <a:avLst/>
          </a:prstGeom>
          <a:noFill/>
        </p:spPr>
        <p:txBody>
          <a:bodyPr wrap="none" rtlCol="0">
            <a:spAutoFit/>
          </a:bodyPr>
          <a:lstStyle/>
          <a:p>
            <a:r>
              <a:rPr lang="en-US" sz="2400" dirty="0" smtClean="0"/>
              <a:t>x</a:t>
            </a:r>
            <a:endParaRPr lang="en-US" sz="2400" dirty="0"/>
          </a:p>
        </p:txBody>
      </p:sp>
      <p:sp>
        <p:nvSpPr>
          <p:cNvPr id="13" name="TextBox 12"/>
          <p:cNvSpPr txBox="1"/>
          <p:nvPr/>
        </p:nvSpPr>
        <p:spPr>
          <a:xfrm>
            <a:off x="4446330" y="2650261"/>
            <a:ext cx="317966" cy="461665"/>
          </a:xfrm>
          <a:prstGeom prst="rect">
            <a:avLst/>
          </a:prstGeom>
          <a:noFill/>
        </p:spPr>
        <p:txBody>
          <a:bodyPr wrap="none" rtlCol="0">
            <a:spAutoFit/>
          </a:bodyPr>
          <a:lstStyle/>
          <a:p>
            <a:r>
              <a:rPr lang="en-US" sz="2400" dirty="0" smtClean="0"/>
              <a:t>x</a:t>
            </a:r>
            <a:endParaRPr lang="en-US" sz="2400" dirty="0"/>
          </a:p>
        </p:txBody>
      </p:sp>
      <p:sp>
        <p:nvSpPr>
          <p:cNvPr id="14" name="TextBox 13"/>
          <p:cNvSpPr txBox="1"/>
          <p:nvPr/>
        </p:nvSpPr>
        <p:spPr>
          <a:xfrm>
            <a:off x="7316196" y="2599782"/>
            <a:ext cx="317966" cy="461665"/>
          </a:xfrm>
          <a:prstGeom prst="rect">
            <a:avLst/>
          </a:prstGeom>
          <a:noFill/>
        </p:spPr>
        <p:txBody>
          <a:bodyPr wrap="none" rtlCol="0">
            <a:spAutoFit/>
          </a:bodyPr>
          <a:lstStyle/>
          <a:p>
            <a:r>
              <a:rPr lang="en-US" sz="2400" dirty="0" smtClean="0"/>
              <a:t>x</a:t>
            </a:r>
            <a:endParaRPr lang="en-US" sz="2400" dirty="0"/>
          </a:p>
        </p:txBody>
      </p:sp>
      <p:sp>
        <p:nvSpPr>
          <p:cNvPr id="16" name="TextBox 15"/>
          <p:cNvSpPr txBox="1"/>
          <p:nvPr/>
        </p:nvSpPr>
        <p:spPr>
          <a:xfrm>
            <a:off x="883580" y="2093346"/>
            <a:ext cx="975573" cy="523220"/>
          </a:xfrm>
          <a:prstGeom prst="rect">
            <a:avLst/>
          </a:prstGeom>
          <a:noFill/>
        </p:spPr>
        <p:txBody>
          <a:bodyPr wrap="none" rtlCol="0">
            <a:spAutoFit/>
          </a:bodyPr>
          <a:lstStyle/>
          <a:p>
            <a:r>
              <a:rPr lang="en-US" sz="2800" b="1" dirty="0" smtClean="0"/>
              <a:t>t = 0s</a:t>
            </a:r>
            <a:endParaRPr lang="en-US" sz="2800" b="1" dirty="0"/>
          </a:p>
        </p:txBody>
      </p:sp>
      <p:sp>
        <p:nvSpPr>
          <p:cNvPr id="17" name="TextBox 16"/>
          <p:cNvSpPr txBox="1"/>
          <p:nvPr/>
        </p:nvSpPr>
        <p:spPr>
          <a:xfrm>
            <a:off x="3876132" y="2093346"/>
            <a:ext cx="975573" cy="523220"/>
          </a:xfrm>
          <a:prstGeom prst="rect">
            <a:avLst/>
          </a:prstGeom>
          <a:noFill/>
        </p:spPr>
        <p:txBody>
          <a:bodyPr wrap="none" rtlCol="0">
            <a:spAutoFit/>
          </a:bodyPr>
          <a:lstStyle/>
          <a:p>
            <a:r>
              <a:rPr lang="en-US" sz="2800" b="1" dirty="0" smtClean="0"/>
              <a:t>t = 1s</a:t>
            </a:r>
            <a:endParaRPr lang="en-US" sz="2800" b="1" dirty="0"/>
          </a:p>
        </p:txBody>
      </p:sp>
      <p:sp>
        <p:nvSpPr>
          <p:cNvPr id="18" name="TextBox 17"/>
          <p:cNvSpPr txBox="1"/>
          <p:nvPr/>
        </p:nvSpPr>
        <p:spPr>
          <a:xfrm>
            <a:off x="7067296" y="2061596"/>
            <a:ext cx="975573" cy="523220"/>
          </a:xfrm>
          <a:prstGeom prst="rect">
            <a:avLst/>
          </a:prstGeom>
          <a:noFill/>
        </p:spPr>
        <p:txBody>
          <a:bodyPr wrap="none" rtlCol="0">
            <a:spAutoFit/>
          </a:bodyPr>
          <a:lstStyle/>
          <a:p>
            <a:r>
              <a:rPr lang="en-US" sz="2800" b="1" dirty="0" smtClean="0"/>
              <a:t>t = 2s</a:t>
            </a:r>
            <a:endParaRPr lang="en-US" sz="2800" b="1" dirty="0"/>
          </a:p>
        </p:txBody>
      </p:sp>
      <p:sp>
        <p:nvSpPr>
          <p:cNvPr id="24" name="TextBox 23"/>
          <p:cNvSpPr txBox="1"/>
          <p:nvPr/>
        </p:nvSpPr>
        <p:spPr>
          <a:xfrm>
            <a:off x="261630" y="4587875"/>
            <a:ext cx="8369398" cy="1077218"/>
          </a:xfrm>
          <a:prstGeom prst="rect">
            <a:avLst/>
          </a:prstGeom>
          <a:noFill/>
        </p:spPr>
        <p:txBody>
          <a:bodyPr wrap="none" rtlCol="0">
            <a:spAutoFit/>
          </a:bodyPr>
          <a:lstStyle/>
          <a:p>
            <a:pPr algn="ctr"/>
            <a:r>
              <a:rPr lang="en-US" sz="3200" dirty="0" smtClean="0"/>
              <a:t>Device’s x-axis drifts by </a:t>
            </a:r>
            <a:r>
              <a:rPr lang="en-US" sz="3200" dirty="0" smtClean="0">
                <a:solidFill>
                  <a:srgbClr val="FF0000"/>
                </a:solidFill>
              </a:rPr>
              <a:t>2°/s</a:t>
            </a:r>
          </a:p>
          <a:p>
            <a:pPr algn="ctr"/>
            <a:r>
              <a:rPr lang="en-US" sz="3200" dirty="0" smtClean="0">
                <a:solidFill>
                  <a:schemeClr val="tx2"/>
                </a:solidFill>
              </a:rPr>
              <a:t>Changes over tens of sec </a:t>
            </a:r>
            <a:r>
              <a:rPr lang="en-US" sz="3200" dirty="0" smtClean="0">
                <a:solidFill>
                  <a:schemeClr val="tx2"/>
                </a:solidFill>
                <a:sym typeface="Wingdings"/>
              </a:rPr>
              <a:t> Estimate in real-time</a:t>
            </a:r>
            <a:endParaRPr lang="en-US" sz="3200" dirty="0">
              <a:solidFill>
                <a:schemeClr val="tx2"/>
              </a:solidFill>
            </a:endParaRPr>
          </a:p>
        </p:txBody>
      </p:sp>
      <p:sp>
        <p:nvSpPr>
          <p:cNvPr id="27" name="TextBox 26"/>
          <p:cNvSpPr txBox="1"/>
          <p:nvPr/>
        </p:nvSpPr>
        <p:spPr>
          <a:xfrm>
            <a:off x="4414580" y="3035017"/>
            <a:ext cx="246882" cy="338554"/>
          </a:xfrm>
          <a:prstGeom prst="rect">
            <a:avLst/>
          </a:prstGeom>
          <a:noFill/>
        </p:spPr>
        <p:txBody>
          <a:bodyPr wrap="none" rtlCol="0">
            <a:spAutoFit/>
          </a:bodyPr>
          <a:lstStyle/>
          <a:p>
            <a:r>
              <a:rPr lang="en-US" sz="1600" b="1" dirty="0" smtClean="0">
                <a:solidFill>
                  <a:srgbClr val="FF0000"/>
                </a:solidFill>
              </a:rPr>
              <a:t>)</a:t>
            </a:r>
            <a:endParaRPr lang="en-US" sz="1600" b="1" dirty="0">
              <a:solidFill>
                <a:srgbClr val="FF0000"/>
              </a:solidFill>
            </a:endParaRPr>
          </a:p>
        </p:txBody>
      </p:sp>
      <p:sp>
        <p:nvSpPr>
          <p:cNvPr id="28" name="TextBox 27"/>
          <p:cNvSpPr txBox="1"/>
          <p:nvPr/>
        </p:nvSpPr>
        <p:spPr>
          <a:xfrm>
            <a:off x="7335808" y="2992219"/>
            <a:ext cx="246882" cy="338554"/>
          </a:xfrm>
          <a:prstGeom prst="rect">
            <a:avLst/>
          </a:prstGeom>
          <a:noFill/>
        </p:spPr>
        <p:txBody>
          <a:bodyPr wrap="none" rtlCol="0">
            <a:spAutoFit/>
          </a:bodyPr>
          <a:lstStyle/>
          <a:p>
            <a:r>
              <a:rPr lang="en-US" sz="1600" b="1" dirty="0" smtClean="0">
                <a:solidFill>
                  <a:srgbClr val="FF0000"/>
                </a:solidFill>
              </a:rPr>
              <a:t>)</a:t>
            </a:r>
            <a:endParaRPr lang="en-US" sz="1600" b="1" dirty="0">
              <a:solidFill>
                <a:srgbClr val="FF0000"/>
              </a:solidFill>
            </a:endParaRPr>
          </a:p>
        </p:txBody>
      </p:sp>
      <p:sp>
        <p:nvSpPr>
          <p:cNvPr id="29" name="TextBox 28"/>
          <p:cNvSpPr txBox="1"/>
          <p:nvPr/>
        </p:nvSpPr>
        <p:spPr>
          <a:xfrm>
            <a:off x="4864694" y="2896968"/>
            <a:ext cx="444954" cy="461665"/>
          </a:xfrm>
          <a:prstGeom prst="rect">
            <a:avLst/>
          </a:prstGeom>
          <a:noFill/>
        </p:spPr>
        <p:txBody>
          <a:bodyPr wrap="none" rtlCol="0">
            <a:spAutoFit/>
          </a:bodyPr>
          <a:lstStyle/>
          <a:p>
            <a:r>
              <a:rPr lang="en-US" sz="2400" dirty="0">
                <a:solidFill>
                  <a:srgbClr val="FF0000"/>
                </a:solidFill>
              </a:rPr>
              <a:t>2°</a:t>
            </a:r>
          </a:p>
        </p:txBody>
      </p:sp>
      <p:sp>
        <p:nvSpPr>
          <p:cNvPr id="30" name="TextBox 29"/>
          <p:cNvSpPr txBox="1"/>
          <p:nvPr/>
        </p:nvSpPr>
        <p:spPr>
          <a:xfrm>
            <a:off x="7910041" y="2856636"/>
            <a:ext cx="444954" cy="461665"/>
          </a:xfrm>
          <a:prstGeom prst="rect">
            <a:avLst/>
          </a:prstGeom>
          <a:noFill/>
        </p:spPr>
        <p:txBody>
          <a:bodyPr wrap="none" rtlCol="0">
            <a:spAutoFit/>
          </a:bodyPr>
          <a:lstStyle/>
          <a:p>
            <a:r>
              <a:rPr lang="en-US" sz="2400" dirty="0">
                <a:solidFill>
                  <a:srgbClr val="FF0000"/>
                </a:solidFill>
              </a:rPr>
              <a:t>4</a:t>
            </a:r>
            <a:r>
              <a:rPr lang="en-US" sz="2400" dirty="0" smtClean="0">
                <a:solidFill>
                  <a:srgbClr val="FF0000"/>
                </a:solidFill>
              </a:rPr>
              <a:t>°</a:t>
            </a:r>
            <a:endParaRPr lang="en-US" sz="2400" dirty="0">
              <a:solidFill>
                <a:srgbClr val="FF0000"/>
              </a:solidFill>
            </a:endParaRPr>
          </a:p>
        </p:txBody>
      </p:sp>
      <p:sp>
        <p:nvSpPr>
          <p:cNvPr id="3" name="TextBox 2"/>
          <p:cNvSpPr txBox="1"/>
          <p:nvPr/>
        </p:nvSpPr>
        <p:spPr>
          <a:xfrm>
            <a:off x="261630" y="3540896"/>
            <a:ext cx="902811" cy="461665"/>
          </a:xfrm>
          <a:prstGeom prst="rect">
            <a:avLst/>
          </a:prstGeom>
          <a:noFill/>
        </p:spPr>
        <p:txBody>
          <a:bodyPr wrap="none" rtlCol="0">
            <a:spAutoFit/>
          </a:bodyPr>
          <a:lstStyle/>
          <a:p>
            <a:r>
              <a:rPr lang="en-US" sz="2400" b="1" dirty="0" smtClean="0"/>
              <a:t>Static</a:t>
            </a:r>
            <a:endParaRPr lang="en-US" sz="2800" b="1" dirty="0"/>
          </a:p>
        </p:txBody>
      </p:sp>
      <p:sp>
        <p:nvSpPr>
          <p:cNvPr id="31" name="TextBox 30"/>
          <p:cNvSpPr txBox="1"/>
          <p:nvPr/>
        </p:nvSpPr>
        <p:spPr>
          <a:xfrm>
            <a:off x="3026512" y="3552213"/>
            <a:ext cx="902811" cy="461665"/>
          </a:xfrm>
          <a:prstGeom prst="rect">
            <a:avLst/>
          </a:prstGeom>
          <a:noFill/>
        </p:spPr>
        <p:txBody>
          <a:bodyPr wrap="none" rtlCol="0">
            <a:spAutoFit/>
          </a:bodyPr>
          <a:lstStyle/>
          <a:p>
            <a:r>
              <a:rPr lang="en-US" sz="2400" b="1" dirty="0" smtClean="0"/>
              <a:t>Static</a:t>
            </a:r>
            <a:endParaRPr lang="en-US" sz="2800" b="1" dirty="0"/>
          </a:p>
        </p:txBody>
      </p:sp>
      <p:sp>
        <p:nvSpPr>
          <p:cNvPr id="32" name="TextBox 31"/>
          <p:cNvSpPr txBox="1"/>
          <p:nvPr/>
        </p:nvSpPr>
        <p:spPr>
          <a:xfrm>
            <a:off x="6103872" y="3568766"/>
            <a:ext cx="902811" cy="461665"/>
          </a:xfrm>
          <a:prstGeom prst="rect">
            <a:avLst/>
          </a:prstGeom>
          <a:noFill/>
        </p:spPr>
        <p:txBody>
          <a:bodyPr wrap="none" rtlCol="0">
            <a:spAutoFit/>
          </a:bodyPr>
          <a:lstStyle/>
          <a:p>
            <a:r>
              <a:rPr lang="en-US" sz="2400" b="1" dirty="0" smtClean="0"/>
              <a:t>Static</a:t>
            </a:r>
            <a:endParaRPr lang="en-US" sz="2800" b="1" dirty="0"/>
          </a:p>
        </p:txBody>
      </p:sp>
    </p:spTree>
    <p:extLst>
      <p:ext uri="{BB962C8B-B14F-4D97-AF65-F5344CB8AC3E}">
        <p14:creationId xmlns:p14="http://schemas.microsoft.com/office/powerpoint/2010/main" val="748535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17" grpId="0"/>
      <p:bldP spid="18" grpId="0"/>
      <p:bldP spid="27" grpId="0"/>
      <p:bldP spid="28" grpId="0"/>
      <p:bldP spid="29" grpId="0"/>
      <p:bldP spid="30" grpId="0"/>
      <p:bldP spid="3" grpId="0"/>
      <p:bldP spid="31"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357810" y="2084091"/>
            <a:ext cx="4013060" cy="4535784"/>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350750" y="2084048"/>
            <a:ext cx="4007060" cy="4535827"/>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Measure Orientation Using Gyroscope</a:t>
            </a:r>
            <a:endParaRPr lang="en-US" b="1" dirty="0"/>
          </a:p>
        </p:txBody>
      </p:sp>
      <p:sp>
        <p:nvSpPr>
          <p:cNvPr id="3" name="Content Placeholder 2"/>
          <p:cNvSpPr>
            <a:spLocks noGrp="1"/>
          </p:cNvSpPr>
          <p:nvPr>
            <p:ph idx="1"/>
          </p:nvPr>
        </p:nvSpPr>
        <p:spPr>
          <a:xfrm>
            <a:off x="457200" y="1290638"/>
            <a:ext cx="8229600" cy="4525963"/>
          </a:xfrm>
        </p:spPr>
        <p:txBody>
          <a:bodyPr>
            <a:normAutofit/>
          </a:bodyPr>
          <a:lstStyle/>
          <a:p>
            <a:pPr marL="0" indent="0" algn="ctr">
              <a:buNone/>
            </a:pPr>
            <a:r>
              <a:rPr lang="en-US" dirty="0">
                <a:solidFill>
                  <a:srgbClr val="FF0000"/>
                </a:solidFill>
              </a:rPr>
              <a:t>Gyroscopes suffer from orientation </a:t>
            </a:r>
            <a:r>
              <a:rPr lang="en-US" dirty="0" smtClean="0">
                <a:solidFill>
                  <a:srgbClr val="FF0000"/>
                </a:solidFill>
              </a:rPr>
              <a:t>drift</a:t>
            </a:r>
          </a:p>
          <a:p>
            <a:pPr marL="0" indent="0" algn="ctr">
              <a:buNone/>
            </a:pPr>
            <a:endParaRPr lang="en-US" dirty="0">
              <a:solidFill>
                <a:srgbClr val="FF0000"/>
              </a:solidFill>
            </a:endParaRPr>
          </a:p>
          <a:p>
            <a:pPr marL="0" indent="0" algn="ctr">
              <a:buNone/>
            </a:pPr>
            <a:endParaRPr lang="en-US" dirty="0" smtClean="0">
              <a:solidFill>
                <a:srgbClr val="FF0000"/>
              </a:solidFill>
            </a:endParaRPr>
          </a:p>
          <a:p>
            <a:pPr marL="0" indent="0" algn="ctr">
              <a:buNone/>
            </a:pPr>
            <a:endParaRPr lang="en-US" dirty="0">
              <a:solidFill>
                <a:srgbClr val="FF0000"/>
              </a:solidFill>
            </a:endParaRPr>
          </a:p>
          <a:p>
            <a:pPr marL="0" indent="0" algn="ctr">
              <a:buNone/>
            </a:pPr>
            <a:endParaRPr lang="en-US" dirty="0" smtClean="0">
              <a:solidFill>
                <a:srgbClr val="FF0000"/>
              </a:solidFill>
            </a:endParaRPr>
          </a:p>
          <a:p>
            <a:pPr marL="0" indent="0" algn="ctr">
              <a:buNone/>
            </a:pPr>
            <a:endParaRPr lang="en-US" dirty="0" smtClean="0">
              <a:solidFill>
                <a:srgbClr val="FF0000"/>
              </a:solidFill>
            </a:endParaRPr>
          </a:p>
          <a:p>
            <a:pPr marL="0" indent="0" algn="ctr">
              <a:buNone/>
            </a:pPr>
            <a:endParaRPr lang="en-US" dirty="0" smtClean="0">
              <a:solidFill>
                <a:srgbClr val="FF0000"/>
              </a:solidFill>
            </a:endParaRPr>
          </a:p>
        </p:txBody>
      </p:sp>
      <p:cxnSp>
        <p:nvCxnSpPr>
          <p:cNvPr id="4" name="Straight Arrow Connector 3"/>
          <p:cNvCxnSpPr/>
          <p:nvPr/>
        </p:nvCxnSpPr>
        <p:spPr>
          <a:xfrm flipV="1">
            <a:off x="3701762" y="3102849"/>
            <a:ext cx="1162932" cy="180774"/>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3333358" y="3056912"/>
            <a:ext cx="368404" cy="453420"/>
          </a:xfrm>
          <a:prstGeom prst="rect">
            <a:avLst/>
          </a:prstGeom>
        </p:spPr>
      </p:pic>
      <p:sp>
        <p:nvSpPr>
          <p:cNvPr id="6" name="TextBox 5"/>
          <p:cNvSpPr txBox="1"/>
          <p:nvPr/>
        </p:nvSpPr>
        <p:spPr>
          <a:xfrm>
            <a:off x="4864694" y="2896968"/>
            <a:ext cx="444954" cy="461665"/>
          </a:xfrm>
          <a:prstGeom prst="rect">
            <a:avLst/>
          </a:prstGeom>
          <a:noFill/>
        </p:spPr>
        <p:txBody>
          <a:bodyPr wrap="none" rtlCol="0">
            <a:spAutoFit/>
          </a:bodyPr>
          <a:lstStyle/>
          <a:p>
            <a:r>
              <a:rPr lang="en-US" sz="2400" dirty="0">
                <a:solidFill>
                  <a:srgbClr val="FF0000"/>
                </a:solidFill>
              </a:rPr>
              <a:t>2°</a:t>
            </a:r>
          </a:p>
        </p:txBody>
      </p:sp>
      <p:cxnSp>
        <p:nvCxnSpPr>
          <p:cNvPr id="7" name="Straight Arrow Connector 6"/>
          <p:cNvCxnSpPr>
            <a:stCxn id="8" idx="3"/>
          </p:cNvCxnSpPr>
          <p:nvPr/>
        </p:nvCxnSpPr>
        <p:spPr>
          <a:xfrm flipV="1">
            <a:off x="6741338" y="2960469"/>
            <a:ext cx="1162932" cy="337340"/>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6372934" y="3071099"/>
            <a:ext cx="368404" cy="453420"/>
          </a:xfrm>
          <a:prstGeom prst="rect">
            <a:avLst/>
          </a:prstGeom>
        </p:spPr>
      </p:pic>
      <p:cxnSp>
        <p:nvCxnSpPr>
          <p:cNvPr id="9" name="Straight Arrow Connector 8"/>
          <p:cNvCxnSpPr/>
          <p:nvPr/>
        </p:nvCxnSpPr>
        <p:spPr>
          <a:xfrm flipV="1">
            <a:off x="793750" y="3261974"/>
            <a:ext cx="1162932" cy="21650"/>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425346" y="3056913"/>
            <a:ext cx="368404" cy="453420"/>
          </a:xfrm>
          <a:prstGeom prst="rect">
            <a:avLst/>
          </a:prstGeom>
        </p:spPr>
      </p:pic>
      <p:sp>
        <p:nvSpPr>
          <p:cNvPr id="11" name="TextBox 10"/>
          <p:cNvSpPr txBox="1"/>
          <p:nvPr/>
        </p:nvSpPr>
        <p:spPr>
          <a:xfrm>
            <a:off x="1956682" y="2992219"/>
            <a:ext cx="444954" cy="461665"/>
          </a:xfrm>
          <a:prstGeom prst="rect">
            <a:avLst/>
          </a:prstGeom>
          <a:noFill/>
        </p:spPr>
        <p:txBody>
          <a:bodyPr wrap="none" rtlCol="0">
            <a:spAutoFit/>
          </a:bodyPr>
          <a:lstStyle/>
          <a:p>
            <a:r>
              <a:rPr lang="en-US" sz="2400" dirty="0"/>
              <a:t>0° </a:t>
            </a:r>
          </a:p>
        </p:txBody>
      </p:sp>
      <p:sp>
        <p:nvSpPr>
          <p:cNvPr id="12" name="TextBox 11"/>
          <p:cNvSpPr txBox="1"/>
          <p:nvPr/>
        </p:nvSpPr>
        <p:spPr>
          <a:xfrm>
            <a:off x="1515975" y="2801598"/>
            <a:ext cx="317966" cy="461665"/>
          </a:xfrm>
          <a:prstGeom prst="rect">
            <a:avLst/>
          </a:prstGeom>
          <a:noFill/>
        </p:spPr>
        <p:txBody>
          <a:bodyPr wrap="none" rtlCol="0">
            <a:spAutoFit/>
          </a:bodyPr>
          <a:lstStyle/>
          <a:p>
            <a:r>
              <a:rPr lang="en-US" sz="2400" dirty="0" smtClean="0"/>
              <a:t>x</a:t>
            </a:r>
            <a:endParaRPr lang="en-US" sz="2400" dirty="0"/>
          </a:p>
        </p:txBody>
      </p:sp>
      <p:sp>
        <p:nvSpPr>
          <p:cNvPr id="13" name="TextBox 12"/>
          <p:cNvSpPr txBox="1"/>
          <p:nvPr/>
        </p:nvSpPr>
        <p:spPr>
          <a:xfrm>
            <a:off x="4446330" y="2650261"/>
            <a:ext cx="317966" cy="461665"/>
          </a:xfrm>
          <a:prstGeom prst="rect">
            <a:avLst/>
          </a:prstGeom>
          <a:noFill/>
        </p:spPr>
        <p:txBody>
          <a:bodyPr wrap="none" rtlCol="0">
            <a:spAutoFit/>
          </a:bodyPr>
          <a:lstStyle/>
          <a:p>
            <a:r>
              <a:rPr lang="en-US" sz="2400" dirty="0" smtClean="0"/>
              <a:t>x</a:t>
            </a:r>
            <a:endParaRPr lang="en-US" sz="2400" dirty="0"/>
          </a:p>
        </p:txBody>
      </p:sp>
      <p:sp>
        <p:nvSpPr>
          <p:cNvPr id="14" name="TextBox 13"/>
          <p:cNvSpPr txBox="1"/>
          <p:nvPr/>
        </p:nvSpPr>
        <p:spPr>
          <a:xfrm>
            <a:off x="7316196" y="2599782"/>
            <a:ext cx="317966" cy="461665"/>
          </a:xfrm>
          <a:prstGeom prst="rect">
            <a:avLst/>
          </a:prstGeom>
          <a:noFill/>
        </p:spPr>
        <p:txBody>
          <a:bodyPr wrap="none" rtlCol="0">
            <a:spAutoFit/>
          </a:bodyPr>
          <a:lstStyle/>
          <a:p>
            <a:r>
              <a:rPr lang="en-US" sz="2400" dirty="0" smtClean="0"/>
              <a:t>x</a:t>
            </a:r>
            <a:endParaRPr lang="en-US" sz="2400" dirty="0"/>
          </a:p>
        </p:txBody>
      </p:sp>
      <p:sp>
        <p:nvSpPr>
          <p:cNvPr id="15" name="TextBox 14"/>
          <p:cNvSpPr txBox="1"/>
          <p:nvPr/>
        </p:nvSpPr>
        <p:spPr>
          <a:xfrm>
            <a:off x="7910041" y="2856636"/>
            <a:ext cx="444954" cy="461665"/>
          </a:xfrm>
          <a:prstGeom prst="rect">
            <a:avLst/>
          </a:prstGeom>
          <a:noFill/>
        </p:spPr>
        <p:txBody>
          <a:bodyPr wrap="none" rtlCol="0">
            <a:spAutoFit/>
          </a:bodyPr>
          <a:lstStyle/>
          <a:p>
            <a:r>
              <a:rPr lang="en-US" sz="2400" dirty="0">
                <a:solidFill>
                  <a:srgbClr val="FF0000"/>
                </a:solidFill>
              </a:rPr>
              <a:t>4</a:t>
            </a:r>
            <a:r>
              <a:rPr lang="en-US" sz="2400" dirty="0" smtClean="0">
                <a:solidFill>
                  <a:srgbClr val="FF0000"/>
                </a:solidFill>
              </a:rPr>
              <a:t>°</a:t>
            </a:r>
            <a:endParaRPr lang="en-US" sz="2400" dirty="0">
              <a:solidFill>
                <a:srgbClr val="FF0000"/>
              </a:solidFill>
            </a:endParaRPr>
          </a:p>
        </p:txBody>
      </p:sp>
      <p:sp>
        <p:nvSpPr>
          <p:cNvPr id="16" name="TextBox 15"/>
          <p:cNvSpPr txBox="1"/>
          <p:nvPr/>
        </p:nvSpPr>
        <p:spPr>
          <a:xfrm>
            <a:off x="883580" y="2093346"/>
            <a:ext cx="975573" cy="523220"/>
          </a:xfrm>
          <a:prstGeom prst="rect">
            <a:avLst/>
          </a:prstGeom>
          <a:noFill/>
        </p:spPr>
        <p:txBody>
          <a:bodyPr wrap="none" rtlCol="0">
            <a:spAutoFit/>
          </a:bodyPr>
          <a:lstStyle/>
          <a:p>
            <a:r>
              <a:rPr lang="en-US" sz="2800" b="1" dirty="0" smtClean="0"/>
              <a:t>t = 0s</a:t>
            </a:r>
            <a:endParaRPr lang="en-US" sz="2800" b="1" dirty="0"/>
          </a:p>
        </p:txBody>
      </p:sp>
      <p:sp>
        <p:nvSpPr>
          <p:cNvPr id="17" name="TextBox 16"/>
          <p:cNvSpPr txBox="1"/>
          <p:nvPr/>
        </p:nvSpPr>
        <p:spPr>
          <a:xfrm>
            <a:off x="3876132" y="2093346"/>
            <a:ext cx="975573" cy="523220"/>
          </a:xfrm>
          <a:prstGeom prst="rect">
            <a:avLst/>
          </a:prstGeom>
          <a:noFill/>
        </p:spPr>
        <p:txBody>
          <a:bodyPr wrap="none" rtlCol="0">
            <a:spAutoFit/>
          </a:bodyPr>
          <a:lstStyle/>
          <a:p>
            <a:r>
              <a:rPr lang="en-US" sz="2800" b="1" dirty="0" smtClean="0"/>
              <a:t>t = 1s</a:t>
            </a:r>
            <a:endParaRPr lang="en-US" sz="2800" b="1" dirty="0"/>
          </a:p>
        </p:txBody>
      </p:sp>
      <p:sp>
        <p:nvSpPr>
          <p:cNvPr id="18" name="TextBox 17"/>
          <p:cNvSpPr txBox="1"/>
          <p:nvPr/>
        </p:nvSpPr>
        <p:spPr>
          <a:xfrm>
            <a:off x="7067296" y="2061596"/>
            <a:ext cx="975573" cy="523220"/>
          </a:xfrm>
          <a:prstGeom prst="rect">
            <a:avLst/>
          </a:prstGeom>
          <a:noFill/>
        </p:spPr>
        <p:txBody>
          <a:bodyPr wrap="none" rtlCol="0">
            <a:spAutoFit/>
          </a:bodyPr>
          <a:lstStyle/>
          <a:p>
            <a:r>
              <a:rPr lang="en-US" sz="2800" b="1" dirty="0" smtClean="0"/>
              <a:t>t = 2s</a:t>
            </a:r>
            <a:endParaRPr lang="en-US" sz="2800" b="1" dirty="0"/>
          </a:p>
        </p:txBody>
      </p:sp>
      <p:cxnSp>
        <p:nvCxnSpPr>
          <p:cNvPr id="21" name="Straight Arrow Connector 20"/>
          <p:cNvCxnSpPr/>
          <p:nvPr/>
        </p:nvCxnSpPr>
        <p:spPr>
          <a:xfrm flipV="1">
            <a:off x="3688773" y="3304833"/>
            <a:ext cx="1162932" cy="21650"/>
          </a:xfrm>
          <a:prstGeom prst="straightConnector1">
            <a:avLst/>
          </a:prstGeom>
          <a:ln>
            <a:solidFill>
              <a:schemeClr val="tx1">
                <a:lumMod val="50000"/>
                <a:lumOff val="50000"/>
              </a:schemeClr>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6711384" y="3283183"/>
            <a:ext cx="1162932" cy="21650"/>
          </a:xfrm>
          <a:prstGeom prst="straightConnector1">
            <a:avLst/>
          </a:prstGeom>
          <a:ln>
            <a:solidFill>
              <a:schemeClr val="tx1">
                <a:lumMod val="50000"/>
                <a:lumOff val="50000"/>
              </a:schemeClr>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414580" y="3035017"/>
            <a:ext cx="246882" cy="338554"/>
          </a:xfrm>
          <a:prstGeom prst="rect">
            <a:avLst/>
          </a:prstGeom>
          <a:noFill/>
        </p:spPr>
        <p:txBody>
          <a:bodyPr wrap="none" rtlCol="0">
            <a:spAutoFit/>
          </a:bodyPr>
          <a:lstStyle/>
          <a:p>
            <a:r>
              <a:rPr lang="en-US" sz="1600" b="1" dirty="0" smtClean="0">
                <a:solidFill>
                  <a:srgbClr val="FF0000"/>
                </a:solidFill>
              </a:rPr>
              <a:t>)</a:t>
            </a:r>
            <a:endParaRPr lang="en-US" sz="1600" b="1" dirty="0">
              <a:solidFill>
                <a:srgbClr val="FF0000"/>
              </a:solidFill>
            </a:endParaRPr>
          </a:p>
        </p:txBody>
      </p:sp>
      <p:sp>
        <p:nvSpPr>
          <p:cNvPr id="24" name="TextBox 23"/>
          <p:cNvSpPr txBox="1"/>
          <p:nvPr/>
        </p:nvSpPr>
        <p:spPr>
          <a:xfrm>
            <a:off x="7335808" y="2992219"/>
            <a:ext cx="246882" cy="338554"/>
          </a:xfrm>
          <a:prstGeom prst="rect">
            <a:avLst/>
          </a:prstGeom>
          <a:noFill/>
        </p:spPr>
        <p:txBody>
          <a:bodyPr wrap="none" rtlCol="0">
            <a:spAutoFit/>
          </a:bodyPr>
          <a:lstStyle/>
          <a:p>
            <a:r>
              <a:rPr lang="en-US" sz="1600" b="1" dirty="0" smtClean="0">
                <a:solidFill>
                  <a:srgbClr val="FF0000"/>
                </a:solidFill>
              </a:rPr>
              <a:t>)</a:t>
            </a:r>
            <a:endParaRPr lang="en-US" sz="1600" b="1" dirty="0">
              <a:solidFill>
                <a:srgbClr val="FF0000"/>
              </a:solidFill>
            </a:endParaRPr>
          </a:p>
        </p:txBody>
      </p:sp>
      <p:pic>
        <p:nvPicPr>
          <p:cNvPr id="25" name="Picture 24"/>
          <p:cNvPicPr>
            <a:picLocks noChangeAspect="1"/>
          </p:cNvPicPr>
          <p:nvPr/>
        </p:nvPicPr>
        <p:blipFill>
          <a:blip r:embed="rId4">
            <a:duotone>
              <a:prstClr val="black"/>
              <a:schemeClr val="accent1">
                <a:tint val="45000"/>
                <a:satMod val="400000"/>
              </a:schemeClr>
            </a:duotone>
          </a:blip>
          <a:stretch>
            <a:fillRect/>
          </a:stretch>
        </p:blipFill>
        <p:spPr>
          <a:xfrm>
            <a:off x="4341935" y="3830290"/>
            <a:ext cx="554509" cy="598708"/>
          </a:xfrm>
          <a:prstGeom prst="rect">
            <a:avLst/>
          </a:prstGeom>
        </p:spPr>
      </p:pic>
      <p:pic>
        <p:nvPicPr>
          <p:cNvPr id="26" name="Picture 25"/>
          <p:cNvPicPr>
            <a:picLocks noChangeAspect="1"/>
          </p:cNvPicPr>
          <p:nvPr/>
        </p:nvPicPr>
        <p:blipFill>
          <a:blip r:embed="rId4">
            <a:duotone>
              <a:prstClr val="black"/>
              <a:schemeClr val="accent1">
                <a:tint val="45000"/>
                <a:satMod val="400000"/>
              </a:schemeClr>
            </a:duotone>
          </a:blip>
          <a:stretch>
            <a:fillRect/>
          </a:stretch>
        </p:blipFill>
        <p:spPr>
          <a:xfrm>
            <a:off x="1467243" y="3830290"/>
            <a:ext cx="554509" cy="598708"/>
          </a:xfrm>
          <a:prstGeom prst="rect">
            <a:avLst/>
          </a:prstGeom>
        </p:spPr>
      </p:pic>
      <p:pic>
        <p:nvPicPr>
          <p:cNvPr id="27" name="Picture 26"/>
          <p:cNvPicPr>
            <a:picLocks noChangeAspect="1"/>
          </p:cNvPicPr>
          <p:nvPr/>
        </p:nvPicPr>
        <p:blipFill>
          <a:blip r:embed="rId4">
            <a:duotone>
              <a:prstClr val="black"/>
              <a:schemeClr val="accent1">
                <a:tint val="45000"/>
                <a:satMod val="400000"/>
              </a:schemeClr>
            </a:duotone>
          </a:blip>
          <a:stretch>
            <a:fillRect/>
          </a:stretch>
        </p:blipFill>
        <p:spPr>
          <a:xfrm>
            <a:off x="7373940" y="3830290"/>
            <a:ext cx="554509" cy="598708"/>
          </a:xfrm>
          <a:prstGeom prst="rect">
            <a:avLst/>
          </a:prstGeom>
        </p:spPr>
      </p:pic>
      <p:cxnSp>
        <p:nvCxnSpPr>
          <p:cNvPr id="28" name="Straight Arrow Connector 27"/>
          <p:cNvCxnSpPr>
            <a:stCxn id="10" idx="3"/>
            <a:endCxn id="26" idx="1"/>
          </p:cNvCxnSpPr>
          <p:nvPr/>
        </p:nvCxnSpPr>
        <p:spPr>
          <a:xfrm>
            <a:off x="793750" y="3283623"/>
            <a:ext cx="673493" cy="846021"/>
          </a:xfrm>
          <a:prstGeom prst="straightConnector1">
            <a:avLst/>
          </a:prstGeom>
          <a:ln>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3680748" y="3329559"/>
            <a:ext cx="673493" cy="846021"/>
          </a:xfrm>
          <a:prstGeom prst="straightConnector1">
            <a:avLst/>
          </a:prstGeom>
          <a:ln>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6711384" y="3304833"/>
            <a:ext cx="673493" cy="846021"/>
          </a:xfrm>
          <a:prstGeom prst="straightConnector1">
            <a:avLst/>
          </a:prstGeom>
          <a:ln>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131492" y="3184506"/>
            <a:ext cx="417502" cy="584776"/>
          </a:xfrm>
          <a:prstGeom prst="rect">
            <a:avLst/>
          </a:prstGeom>
          <a:noFill/>
        </p:spPr>
        <p:txBody>
          <a:bodyPr wrap="none" rtlCol="0">
            <a:spAutoFit/>
          </a:bodyPr>
          <a:lstStyle/>
          <a:p>
            <a:r>
              <a:rPr lang="en-US" sz="3200" dirty="0" smtClean="0"/>
              <a:t>α</a:t>
            </a:r>
            <a:endParaRPr lang="en-US" sz="3200" dirty="0"/>
          </a:p>
        </p:txBody>
      </p:sp>
      <p:sp>
        <p:nvSpPr>
          <p:cNvPr id="34" name="TextBox 33"/>
          <p:cNvSpPr txBox="1"/>
          <p:nvPr/>
        </p:nvSpPr>
        <p:spPr>
          <a:xfrm>
            <a:off x="4079222" y="3209583"/>
            <a:ext cx="417502" cy="584776"/>
          </a:xfrm>
          <a:prstGeom prst="rect">
            <a:avLst/>
          </a:prstGeom>
          <a:noFill/>
        </p:spPr>
        <p:txBody>
          <a:bodyPr wrap="none" rtlCol="0">
            <a:spAutoFit/>
          </a:bodyPr>
          <a:lstStyle/>
          <a:p>
            <a:r>
              <a:rPr lang="en-US" sz="3200" dirty="0" smtClean="0"/>
              <a:t>α</a:t>
            </a:r>
            <a:endParaRPr lang="en-US" sz="3200" dirty="0"/>
          </a:p>
        </p:txBody>
      </p:sp>
      <p:sp>
        <p:nvSpPr>
          <p:cNvPr id="35" name="TextBox 34"/>
          <p:cNvSpPr txBox="1"/>
          <p:nvPr/>
        </p:nvSpPr>
        <p:spPr>
          <a:xfrm>
            <a:off x="7149313" y="3214033"/>
            <a:ext cx="417502" cy="584776"/>
          </a:xfrm>
          <a:prstGeom prst="rect">
            <a:avLst/>
          </a:prstGeom>
          <a:noFill/>
        </p:spPr>
        <p:txBody>
          <a:bodyPr wrap="none" rtlCol="0">
            <a:spAutoFit/>
          </a:bodyPr>
          <a:lstStyle/>
          <a:p>
            <a:r>
              <a:rPr lang="en-US" sz="3200" dirty="0" smtClean="0"/>
              <a:t>α</a:t>
            </a:r>
            <a:endParaRPr lang="en-US" sz="3200" dirty="0"/>
          </a:p>
        </p:txBody>
      </p:sp>
      <p:sp>
        <p:nvSpPr>
          <p:cNvPr id="36" name="TextBox 35"/>
          <p:cNvSpPr txBox="1"/>
          <p:nvPr/>
        </p:nvSpPr>
        <p:spPr>
          <a:xfrm rot="1306627">
            <a:off x="986304" y="3136881"/>
            <a:ext cx="593171" cy="584776"/>
          </a:xfrm>
          <a:prstGeom prst="rect">
            <a:avLst/>
          </a:prstGeom>
          <a:noFill/>
        </p:spPr>
        <p:txBody>
          <a:bodyPr wrap="square" rtlCol="0">
            <a:spAutoFit/>
          </a:bodyPr>
          <a:lstStyle/>
          <a:p>
            <a:r>
              <a:rPr lang="en-US" sz="3200" dirty="0" smtClean="0"/>
              <a:t>)</a:t>
            </a:r>
            <a:endParaRPr lang="en-US" sz="3200" dirty="0"/>
          </a:p>
        </p:txBody>
      </p:sp>
      <p:sp>
        <p:nvSpPr>
          <p:cNvPr id="37" name="TextBox 36"/>
          <p:cNvSpPr txBox="1"/>
          <p:nvPr/>
        </p:nvSpPr>
        <p:spPr>
          <a:xfrm rot="1306627">
            <a:off x="3879654" y="3193245"/>
            <a:ext cx="593171" cy="584776"/>
          </a:xfrm>
          <a:prstGeom prst="rect">
            <a:avLst/>
          </a:prstGeom>
          <a:noFill/>
        </p:spPr>
        <p:txBody>
          <a:bodyPr wrap="square" rtlCol="0">
            <a:spAutoFit/>
          </a:bodyPr>
          <a:lstStyle/>
          <a:p>
            <a:r>
              <a:rPr lang="en-US" sz="3200" dirty="0" smtClean="0"/>
              <a:t>)</a:t>
            </a:r>
            <a:endParaRPr lang="en-US" sz="3200" dirty="0"/>
          </a:p>
        </p:txBody>
      </p:sp>
      <p:sp>
        <p:nvSpPr>
          <p:cNvPr id="38" name="TextBox 37"/>
          <p:cNvSpPr txBox="1"/>
          <p:nvPr/>
        </p:nvSpPr>
        <p:spPr>
          <a:xfrm rot="1306627">
            <a:off x="6908021" y="3185216"/>
            <a:ext cx="593171" cy="584776"/>
          </a:xfrm>
          <a:prstGeom prst="rect">
            <a:avLst/>
          </a:prstGeom>
          <a:noFill/>
        </p:spPr>
        <p:txBody>
          <a:bodyPr wrap="square" rtlCol="0">
            <a:spAutoFit/>
          </a:bodyPr>
          <a:lstStyle/>
          <a:p>
            <a:r>
              <a:rPr lang="en-US" sz="3200" dirty="0" smtClean="0"/>
              <a:t>)</a:t>
            </a:r>
            <a:endParaRPr lang="en-US" sz="3200" dirty="0"/>
          </a:p>
        </p:txBody>
      </p:sp>
      <p:cxnSp>
        <p:nvCxnSpPr>
          <p:cNvPr id="45" name="Straight Arrow Connector 44"/>
          <p:cNvCxnSpPr/>
          <p:nvPr/>
        </p:nvCxnSpPr>
        <p:spPr>
          <a:xfrm>
            <a:off x="350750" y="4683125"/>
            <a:ext cx="400706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4371090" y="4683125"/>
            <a:ext cx="400706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47" name="Picture 46"/>
          <p:cNvPicPr>
            <a:picLocks noChangeAspect="1"/>
          </p:cNvPicPr>
          <p:nvPr/>
        </p:nvPicPr>
        <p:blipFill>
          <a:blip r:embed="rId3"/>
          <a:stretch>
            <a:fillRect/>
          </a:stretch>
        </p:blipFill>
        <p:spPr>
          <a:xfrm>
            <a:off x="1290912" y="5114312"/>
            <a:ext cx="368404" cy="453420"/>
          </a:xfrm>
          <a:prstGeom prst="rect">
            <a:avLst/>
          </a:prstGeom>
        </p:spPr>
      </p:pic>
      <p:cxnSp>
        <p:nvCxnSpPr>
          <p:cNvPr id="48" name="Straight Arrow Connector 47"/>
          <p:cNvCxnSpPr/>
          <p:nvPr/>
        </p:nvCxnSpPr>
        <p:spPr>
          <a:xfrm flipV="1">
            <a:off x="1645545" y="5146062"/>
            <a:ext cx="1162932" cy="91440"/>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2841275" y="4883479"/>
            <a:ext cx="444954" cy="461665"/>
          </a:xfrm>
          <a:prstGeom prst="rect">
            <a:avLst/>
          </a:prstGeom>
          <a:noFill/>
        </p:spPr>
        <p:txBody>
          <a:bodyPr wrap="none" rtlCol="0">
            <a:spAutoFit/>
          </a:bodyPr>
          <a:lstStyle/>
          <a:p>
            <a:r>
              <a:rPr lang="en-US" sz="2400" dirty="0" smtClean="0">
                <a:solidFill>
                  <a:srgbClr val="FF0000"/>
                </a:solidFill>
              </a:rPr>
              <a:t>1°</a:t>
            </a:r>
            <a:endParaRPr lang="en-US" sz="2400" dirty="0">
              <a:solidFill>
                <a:srgbClr val="FF0000"/>
              </a:solidFill>
            </a:endParaRPr>
          </a:p>
        </p:txBody>
      </p:sp>
      <p:pic>
        <p:nvPicPr>
          <p:cNvPr id="51" name="Picture 50"/>
          <p:cNvPicPr>
            <a:picLocks noChangeAspect="1"/>
          </p:cNvPicPr>
          <p:nvPr/>
        </p:nvPicPr>
        <p:blipFill>
          <a:blip r:embed="rId3"/>
          <a:stretch>
            <a:fillRect/>
          </a:stretch>
        </p:blipFill>
        <p:spPr>
          <a:xfrm>
            <a:off x="5435650" y="5141669"/>
            <a:ext cx="368404" cy="453420"/>
          </a:xfrm>
          <a:prstGeom prst="rect">
            <a:avLst/>
          </a:prstGeom>
        </p:spPr>
      </p:pic>
      <p:cxnSp>
        <p:nvCxnSpPr>
          <p:cNvPr id="52" name="Straight Arrow Connector 51"/>
          <p:cNvCxnSpPr/>
          <p:nvPr/>
        </p:nvCxnSpPr>
        <p:spPr>
          <a:xfrm flipV="1">
            <a:off x="5790283" y="5036259"/>
            <a:ext cx="1162932" cy="274320"/>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6986013" y="4815586"/>
            <a:ext cx="444954" cy="461665"/>
          </a:xfrm>
          <a:prstGeom prst="rect">
            <a:avLst/>
          </a:prstGeom>
          <a:noFill/>
        </p:spPr>
        <p:txBody>
          <a:bodyPr wrap="none" rtlCol="0">
            <a:spAutoFit/>
          </a:bodyPr>
          <a:lstStyle/>
          <a:p>
            <a:r>
              <a:rPr lang="en-US" sz="2400" dirty="0" smtClean="0">
                <a:solidFill>
                  <a:srgbClr val="FF0000"/>
                </a:solidFill>
              </a:rPr>
              <a:t>3°</a:t>
            </a:r>
            <a:endParaRPr lang="en-US" sz="2400" dirty="0">
              <a:solidFill>
                <a:srgbClr val="FF0000"/>
              </a:solidFill>
            </a:endParaRPr>
          </a:p>
        </p:txBody>
      </p:sp>
      <p:cxnSp>
        <p:nvCxnSpPr>
          <p:cNvPr id="54" name="Straight Arrow Connector 53"/>
          <p:cNvCxnSpPr/>
          <p:nvPr/>
        </p:nvCxnSpPr>
        <p:spPr>
          <a:xfrm>
            <a:off x="1646907" y="5251936"/>
            <a:ext cx="673493" cy="846021"/>
          </a:xfrm>
          <a:prstGeom prst="straightConnector1">
            <a:avLst/>
          </a:prstGeom>
          <a:ln>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rot="1306627">
            <a:off x="1839461" y="5105194"/>
            <a:ext cx="593171" cy="584776"/>
          </a:xfrm>
          <a:prstGeom prst="rect">
            <a:avLst/>
          </a:prstGeom>
          <a:noFill/>
        </p:spPr>
        <p:txBody>
          <a:bodyPr wrap="square" rtlCol="0">
            <a:spAutoFit/>
          </a:bodyPr>
          <a:lstStyle/>
          <a:p>
            <a:r>
              <a:rPr lang="en-US" sz="3200" dirty="0" smtClean="0"/>
              <a:t>)</a:t>
            </a:r>
            <a:endParaRPr lang="en-US" sz="3200" dirty="0"/>
          </a:p>
        </p:txBody>
      </p:sp>
      <p:sp>
        <p:nvSpPr>
          <p:cNvPr id="57" name="TextBox 56"/>
          <p:cNvSpPr txBox="1"/>
          <p:nvPr/>
        </p:nvSpPr>
        <p:spPr>
          <a:xfrm rot="1306627">
            <a:off x="5946403" y="5099030"/>
            <a:ext cx="593171" cy="646331"/>
          </a:xfrm>
          <a:prstGeom prst="rect">
            <a:avLst/>
          </a:prstGeom>
          <a:noFill/>
        </p:spPr>
        <p:txBody>
          <a:bodyPr wrap="square" rtlCol="0">
            <a:spAutoFit/>
          </a:bodyPr>
          <a:lstStyle/>
          <a:p>
            <a:r>
              <a:rPr lang="en-US" sz="3600" dirty="0" smtClean="0"/>
              <a:t>)</a:t>
            </a:r>
            <a:endParaRPr lang="en-US" sz="3600" dirty="0"/>
          </a:p>
        </p:txBody>
      </p:sp>
      <p:sp>
        <p:nvSpPr>
          <p:cNvPr id="61" name="TextBox 60"/>
          <p:cNvSpPr txBox="1"/>
          <p:nvPr/>
        </p:nvSpPr>
        <p:spPr>
          <a:xfrm>
            <a:off x="2106404" y="5180094"/>
            <a:ext cx="979956" cy="584776"/>
          </a:xfrm>
          <a:prstGeom prst="rect">
            <a:avLst/>
          </a:prstGeom>
          <a:noFill/>
        </p:spPr>
        <p:txBody>
          <a:bodyPr wrap="none" rtlCol="0">
            <a:spAutoFit/>
          </a:bodyPr>
          <a:lstStyle/>
          <a:p>
            <a:r>
              <a:rPr lang="en-US" sz="3200" b="1" dirty="0" smtClean="0">
                <a:solidFill>
                  <a:srgbClr val="4F81BD"/>
                </a:solidFill>
              </a:rPr>
              <a:t>α+1</a:t>
            </a:r>
            <a:r>
              <a:rPr lang="en-US" sz="3200" b="1" dirty="0">
                <a:solidFill>
                  <a:srgbClr val="4F81BD"/>
                </a:solidFill>
              </a:rPr>
              <a:t>°</a:t>
            </a:r>
          </a:p>
        </p:txBody>
      </p:sp>
      <p:sp>
        <p:nvSpPr>
          <p:cNvPr id="62" name="TextBox 61"/>
          <p:cNvSpPr txBox="1"/>
          <p:nvPr/>
        </p:nvSpPr>
        <p:spPr>
          <a:xfrm>
            <a:off x="6257111" y="5194360"/>
            <a:ext cx="979956" cy="584776"/>
          </a:xfrm>
          <a:prstGeom prst="rect">
            <a:avLst/>
          </a:prstGeom>
          <a:noFill/>
        </p:spPr>
        <p:txBody>
          <a:bodyPr wrap="none" rtlCol="0">
            <a:spAutoFit/>
          </a:bodyPr>
          <a:lstStyle/>
          <a:p>
            <a:r>
              <a:rPr lang="en-US" sz="3200" b="1" dirty="0" smtClean="0">
                <a:solidFill>
                  <a:schemeClr val="accent1"/>
                </a:solidFill>
              </a:rPr>
              <a:t>α+3°</a:t>
            </a:r>
            <a:endParaRPr lang="en-US" sz="3200" b="1" dirty="0">
              <a:solidFill>
                <a:schemeClr val="accent1"/>
              </a:solidFill>
            </a:endParaRPr>
          </a:p>
        </p:txBody>
      </p:sp>
      <p:sp>
        <p:nvSpPr>
          <p:cNvPr id="63" name="Rounded Rectangular Callout 62"/>
          <p:cNvSpPr/>
          <p:nvPr/>
        </p:nvSpPr>
        <p:spPr>
          <a:xfrm>
            <a:off x="3436083" y="5084844"/>
            <a:ext cx="1527048" cy="815340"/>
          </a:xfrm>
          <a:prstGeom prst="wedgeRoundRectCallout">
            <a:avLst>
              <a:gd name="adj1" fmla="val -26199"/>
              <a:gd name="adj2" fmla="val -50614"/>
              <a:gd name="adj3" fmla="val 16667"/>
            </a:avLst>
          </a:prstGeom>
          <a:solidFill>
            <a:schemeClr val="bg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Ubicarse</a:t>
            </a:r>
          </a:p>
          <a:p>
            <a:pPr algn="ctr"/>
            <a:r>
              <a:rPr lang="en-US" sz="2800" dirty="0" smtClean="0">
                <a:solidFill>
                  <a:schemeClr val="tx1"/>
                </a:solidFill>
              </a:rPr>
              <a:t>SAR</a:t>
            </a:r>
          </a:p>
        </p:txBody>
      </p:sp>
      <p:sp>
        <p:nvSpPr>
          <p:cNvPr id="64" name="Up Arrow 63"/>
          <p:cNvSpPr/>
          <p:nvPr/>
        </p:nvSpPr>
        <p:spPr>
          <a:xfrm rot="16200000">
            <a:off x="3027826" y="5380801"/>
            <a:ext cx="547565" cy="285750"/>
          </a:xfrm>
          <a:prstGeom prst="upArrow">
            <a:avLst/>
          </a:prstGeom>
          <a:solidFill>
            <a:schemeClr val="accent1">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Up Arrow 64"/>
          <p:cNvSpPr/>
          <p:nvPr/>
        </p:nvSpPr>
        <p:spPr>
          <a:xfrm rot="5400000">
            <a:off x="4831548" y="5361263"/>
            <a:ext cx="547565" cy="285750"/>
          </a:xfrm>
          <a:prstGeom prst="upArrow">
            <a:avLst/>
          </a:prstGeom>
          <a:solidFill>
            <a:schemeClr val="accent1">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6" name="Picture 65"/>
          <p:cNvPicPr>
            <a:picLocks noChangeAspect="1"/>
          </p:cNvPicPr>
          <p:nvPr/>
        </p:nvPicPr>
        <p:blipFill>
          <a:blip r:embed="rId4">
            <a:duotone>
              <a:prstClr val="black"/>
              <a:schemeClr val="accent1">
                <a:tint val="45000"/>
                <a:satMod val="400000"/>
              </a:schemeClr>
            </a:duotone>
          </a:blip>
          <a:stretch>
            <a:fillRect/>
          </a:stretch>
        </p:blipFill>
        <p:spPr>
          <a:xfrm>
            <a:off x="6512787" y="5900184"/>
            <a:ext cx="554509" cy="598708"/>
          </a:xfrm>
          <a:prstGeom prst="rect">
            <a:avLst/>
          </a:prstGeom>
        </p:spPr>
      </p:pic>
      <p:pic>
        <p:nvPicPr>
          <p:cNvPr id="67" name="Picture 66"/>
          <p:cNvPicPr>
            <a:picLocks noChangeAspect="1"/>
          </p:cNvPicPr>
          <p:nvPr/>
        </p:nvPicPr>
        <p:blipFill>
          <a:blip r:embed="rId4">
            <a:duotone>
              <a:prstClr val="black"/>
              <a:schemeClr val="accent1">
                <a:tint val="45000"/>
                <a:satMod val="400000"/>
              </a:schemeClr>
            </a:duotone>
          </a:blip>
          <a:stretch>
            <a:fillRect/>
          </a:stretch>
        </p:blipFill>
        <p:spPr>
          <a:xfrm>
            <a:off x="2401636" y="5900184"/>
            <a:ext cx="554509" cy="598708"/>
          </a:xfrm>
          <a:prstGeom prst="rect">
            <a:avLst/>
          </a:prstGeom>
        </p:spPr>
      </p:pic>
      <p:cxnSp>
        <p:nvCxnSpPr>
          <p:cNvPr id="68" name="Straight Arrow Connector 67"/>
          <p:cNvCxnSpPr/>
          <p:nvPr/>
        </p:nvCxnSpPr>
        <p:spPr>
          <a:xfrm>
            <a:off x="5747497" y="5266121"/>
            <a:ext cx="673493" cy="846021"/>
          </a:xfrm>
          <a:prstGeom prst="straightConnector1">
            <a:avLst/>
          </a:prstGeom>
          <a:ln>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1777945" y="4749477"/>
            <a:ext cx="317966" cy="461665"/>
          </a:xfrm>
          <a:prstGeom prst="rect">
            <a:avLst/>
          </a:prstGeom>
          <a:noFill/>
        </p:spPr>
        <p:txBody>
          <a:bodyPr wrap="none" rtlCol="0">
            <a:spAutoFit/>
          </a:bodyPr>
          <a:lstStyle/>
          <a:p>
            <a:r>
              <a:rPr lang="en-US" sz="2400" dirty="0" smtClean="0"/>
              <a:t>x</a:t>
            </a:r>
            <a:endParaRPr lang="en-US" sz="2400" dirty="0"/>
          </a:p>
        </p:txBody>
      </p:sp>
      <p:sp>
        <p:nvSpPr>
          <p:cNvPr id="70" name="TextBox 69"/>
          <p:cNvSpPr txBox="1"/>
          <p:nvPr/>
        </p:nvSpPr>
        <p:spPr>
          <a:xfrm>
            <a:off x="5939145" y="4732695"/>
            <a:ext cx="317966" cy="461665"/>
          </a:xfrm>
          <a:prstGeom prst="rect">
            <a:avLst/>
          </a:prstGeom>
          <a:noFill/>
        </p:spPr>
        <p:txBody>
          <a:bodyPr wrap="none" rtlCol="0">
            <a:spAutoFit/>
          </a:bodyPr>
          <a:lstStyle/>
          <a:p>
            <a:r>
              <a:rPr lang="en-US" sz="2400" dirty="0" smtClean="0"/>
              <a:t>x</a:t>
            </a:r>
            <a:endParaRPr lang="en-US" sz="2400" dirty="0"/>
          </a:p>
        </p:txBody>
      </p:sp>
    </p:spTree>
    <p:extLst>
      <p:ext uri="{BB962C8B-B14F-4D97-AF65-F5344CB8AC3E}">
        <p14:creationId xmlns:p14="http://schemas.microsoft.com/office/powerpoint/2010/main" val="2594315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33" grpId="0"/>
      <p:bldP spid="34" grpId="0"/>
      <p:bldP spid="35" grpId="0"/>
      <p:bldP spid="36" grpId="0"/>
      <p:bldP spid="37" grpId="0"/>
      <p:bldP spid="38" grpId="0"/>
      <p:bldP spid="50" grpId="0"/>
      <p:bldP spid="53" grpId="0"/>
      <p:bldP spid="56" grpId="0"/>
      <p:bldP spid="57" grpId="0"/>
      <p:bldP spid="61" grpId="0"/>
      <p:bldP spid="62" grpId="0"/>
      <p:bldP spid="63" grpId="0" animBg="1"/>
      <p:bldP spid="64" grpId="0" animBg="1"/>
      <p:bldP spid="65" grpId="0" animBg="1"/>
      <p:bldP spid="69" grpId="0"/>
      <p:bldP spid="7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357810" y="2084091"/>
            <a:ext cx="4013060" cy="4567534"/>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350750" y="2084048"/>
            <a:ext cx="4007060" cy="4567577"/>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flipH="1">
            <a:off x="2122278" y="5309000"/>
            <a:ext cx="979953" cy="41148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Rectangle 69"/>
          <p:cNvSpPr/>
          <p:nvPr/>
        </p:nvSpPr>
        <p:spPr>
          <a:xfrm flipH="1">
            <a:off x="6240248" y="5308999"/>
            <a:ext cx="1091285" cy="411478"/>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Measure Orientation Using Gyroscope</a:t>
            </a:r>
            <a:endParaRPr lang="en-US" b="1" dirty="0"/>
          </a:p>
        </p:txBody>
      </p:sp>
      <p:pic>
        <p:nvPicPr>
          <p:cNvPr id="47" name="Picture 46"/>
          <p:cNvPicPr>
            <a:picLocks noChangeAspect="1"/>
          </p:cNvPicPr>
          <p:nvPr/>
        </p:nvPicPr>
        <p:blipFill>
          <a:blip r:embed="rId3"/>
          <a:stretch>
            <a:fillRect/>
          </a:stretch>
        </p:blipFill>
        <p:spPr>
          <a:xfrm>
            <a:off x="1306787" y="5114312"/>
            <a:ext cx="368404" cy="453420"/>
          </a:xfrm>
          <a:prstGeom prst="rect">
            <a:avLst/>
          </a:prstGeom>
        </p:spPr>
      </p:pic>
      <p:cxnSp>
        <p:nvCxnSpPr>
          <p:cNvPr id="48" name="Straight Arrow Connector 47"/>
          <p:cNvCxnSpPr/>
          <p:nvPr/>
        </p:nvCxnSpPr>
        <p:spPr>
          <a:xfrm flipV="1">
            <a:off x="1661420" y="5146062"/>
            <a:ext cx="1162932" cy="91440"/>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2857150" y="4883479"/>
            <a:ext cx="444954" cy="461665"/>
          </a:xfrm>
          <a:prstGeom prst="rect">
            <a:avLst/>
          </a:prstGeom>
          <a:noFill/>
        </p:spPr>
        <p:txBody>
          <a:bodyPr wrap="none" rtlCol="0">
            <a:spAutoFit/>
          </a:bodyPr>
          <a:lstStyle/>
          <a:p>
            <a:r>
              <a:rPr lang="en-US" sz="2400" dirty="0" smtClean="0">
                <a:solidFill>
                  <a:srgbClr val="FF0000"/>
                </a:solidFill>
              </a:rPr>
              <a:t>1°</a:t>
            </a:r>
            <a:endParaRPr lang="en-US" sz="2400" dirty="0">
              <a:solidFill>
                <a:srgbClr val="FF0000"/>
              </a:solidFill>
            </a:endParaRPr>
          </a:p>
        </p:txBody>
      </p:sp>
      <p:pic>
        <p:nvPicPr>
          <p:cNvPr id="51" name="Picture 50"/>
          <p:cNvPicPr>
            <a:picLocks noChangeAspect="1"/>
          </p:cNvPicPr>
          <p:nvPr/>
        </p:nvPicPr>
        <p:blipFill>
          <a:blip r:embed="rId3"/>
          <a:stretch>
            <a:fillRect/>
          </a:stretch>
        </p:blipFill>
        <p:spPr>
          <a:xfrm>
            <a:off x="5435650" y="5141669"/>
            <a:ext cx="368404" cy="453420"/>
          </a:xfrm>
          <a:prstGeom prst="rect">
            <a:avLst/>
          </a:prstGeom>
        </p:spPr>
      </p:pic>
      <p:cxnSp>
        <p:nvCxnSpPr>
          <p:cNvPr id="52" name="Straight Arrow Connector 51"/>
          <p:cNvCxnSpPr/>
          <p:nvPr/>
        </p:nvCxnSpPr>
        <p:spPr>
          <a:xfrm flipV="1">
            <a:off x="5790283" y="5036259"/>
            <a:ext cx="1162932" cy="274320"/>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6986013" y="4815586"/>
            <a:ext cx="444954" cy="461665"/>
          </a:xfrm>
          <a:prstGeom prst="rect">
            <a:avLst/>
          </a:prstGeom>
          <a:noFill/>
        </p:spPr>
        <p:txBody>
          <a:bodyPr wrap="none" rtlCol="0">
            <a:spAutoFit/>
          </a:bodyPr>
          <a:lstStyle/>
          <a:p>
            <a:r>
              <a:rPr lang="en-US" sz="2400" dirty="0" smtClean="0">
                <a:solidFill>
                  <a:srgbClr val="FF0000"/>
                </a:solidFill>
              </a:rPr>
              <a:t>3°</a:t>
            </a:r>
            <a:endParaRPr lang="en-US" sz="2400" dirty="0">
              <a:solidFill>
                <a:srgbClr val="FF0000"/>
              </a:solidFill>
            </a:endParaRPr>
          </a:p>
        </p:txBody>
      </p:sp>
      <p:cxnSp>
        <p:nvCxnSpPr>
          <p:cNvPr id="54" name="Straight Arrow Connector 53"/>
          <p:cNvCxnSpPr/>
          <p:nvPr/>
        </p:nvCxnSpPr>
        <p:spPr>
          <a:xfrm>
            <a:off x="1662782" y="5251936"/>
            <a:ext cx="673493" cy="846021"/>
          </a:xfrm>
          <a:prstGeom prst="straightConnector1">
            <a:avLst/>
          </a:prstGeom>
          <a:ln>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5747497" y="5266121"/>
            <a:ext cx="673493" cy="846021"/>
          </a:xfrm>
          <a:prstGeom prst="straightConnector1">
            <a:avLst/>
          </a:prstGeom>
          <a:ln>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rot="1306627">
            <a:off x="1855336" y="5105194"/>
            <a:ext cx="593171" cy="584776"/>
          </a:xfrm>
          <a:prstGeom prst="rect">
            <a:avLst/>
          </a:prstGeom>
          <a:noFill/>
        </p:spPr>
        <p:txBody>
          <a:bodyPr wrap="square" rtlCol="0">
            <a:spAutoFit/>
          </a:bodyPr>
          <a:lstStyle/>
          <a:p>
            <a:r>
              <a:rPr lang="en-US" sz="3200" dirty="0" smtClean="0"/>
              <a:t>)</a:t>
            </a:r>
            <a:endParaRPr lang="en-US" sz="3200" dirty="0"/>
          </a:p>
        </p:txBody>
      </p:sp>
      <p:sp>
        <p:nvSpPr>
          <p:cNvPr id="57" name="TextBox 56"/>
          <p:cNvSpPr txBox="1"/>
          <p:nvPr/>
        </p:nvSpPr>
        <p:spPr>
          <a:xfrm rot="1306627">
            <a:off x="5946403" y="5099030"/>
            <a:ext cx="593171" cy="646331"/>
          </a:xfrm>
          <a:prstGeom prst="rect">
            <a:avLst/>
          </a:prstGeom>
          <a:noFill/>
        </p:spPr>
        <p:txBody>
          <a:bodyPr wrap="square" rtlCol="0">
            <a:spAutoFit/>
          </a:bodyPr>
          <a:lstStyle/>
          <a:p>
            <a:r>
              <a:rPr lang="en-US" sz="3600" dirty="0" smtClean="0"/>
              <a:t>)</a:t>
            </a:r>
            <a:endParaRPr lang="en-US" sz="3600" dirty="0"/>
          </a:p>
        </p:txBody>
      </p:sp>
      <p:sp>
        <p:nvSpPr>
          <p:cNvPr id="61" name="TextBox 60"/>
          <p:cNvSpPr txBox="1"/>
          <p:nvPr/>
        </p:nvSpPr>
        <p:spPr>
          <a:xfrm>
            <a:off x="2122279" y="5180094"/>
            <a:ext cx="979956" cy="584776"/>
          </a:xfrm>
          <a:prstGeom prst="rect">
            <a:avLst/>
          </a:prstGeom>
          <a:noFill/>
        </p:spPr>
        <p:txBody>
          <a:bodyPr wrap="none" rtlCol="0">
            <a:spAutoFit/>
          </a:bodyPr>
          <a:lstStyle/>
          <a:p>
            <a:r>
              <a:rPr lang="en-US" sz="3200" b="1" dirty="0" smtClean="0">
                <a:solidFill>
                  <a:srgbClr val="4F81BD"/>
                </a:solidFill>
              </a:rPr>
              <a:t>α+1</a:t>
            </a:r>
            <a:r>
              <a:rPr lang="en-US" sz="3200" b="1" dirty="0">
                <a:solidFill>
                  <a:srgbClr val="4F81BD"/>
                </a:solidFill>
              </a:rPr>
              <a:t>°</a:t>
            </a:r>
          </a:p>
        </p:txBody>
      </p:sp>
      <p:sp>
        <p:nvSpPr>
          <p:cNvPr id="62" name="TextBox 61"/>
          <p:cNvSpPr txBox="1"/>
          <p:nvPr/>
        </p:nvSpPr>
        <p:spPr>
          <a:xfrm>
            <a:off x="6257111" y="5194360"/>
            <a:ext cx="979956" cy="584776"/>
          </a:xfrm>
          <a:prstGeom prst="rect">
            <a:avLst/>
          </a:prstGeom>
          <a:noFill/>
        </p:spPr>
        <p:txBody>
          <a:bodyPr wrap="none" rtlCol="0">
            <a:spAutoFit/>
          </a:bodyPr>
          <a:lstStyle/>
          <a:p>
            <a:r>
              <a:rPr lang="en-US" sz="3200" b="1" dirty="0" smtClean="0">
                <a:solidFill>
                  <a:schemeClr val="accent1"/>
                </a:solidFill>
              </a:rPr>
              <a:t>α+3°</a:t>
            </a:r>
            <a:endParaRPr lang="en-US" sz="3200" b="1" dirty="0">
              <a:solidFill>
                <a:schemeClr val="accent1"/>
              </a:solidFill>
            </a:endParaRPr>
          </a:p>
        </p:txBody>
      </p:sp>
      <p:sp>
        <p:nvSpPr>
          <p:cNvPr id="58" name="Rounded Rectangular Callout 57"/>
          <p:cNvSpPr/>
          <p:nvPr/>
        </p:nvSpPr>
        <p:spPr>
          <a:xfrm>
            <a:off x="1465538" y="3524250"/>
            <a:ext cx="6392588" cy="1023331"/>
          </a:xfrm>
          <a:prstGeom prst="wedgeRoundRectCallout">
            <a:avLst>
              <a:gd name="adj1" fmla="val -26199"/>
              <a:gd name="adj2" fmla="val -50614"/>
              <a:gd name="adj3" fmla="val 16667"/>
            </a:avLst>
          </a:prstGeom>
          <a:solidFill>
            <a:schemeClr val="bg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Subtracting the two gives us…</a:t>
            </a:r>
          </a:p>
          <a:p>
            <a:pPr algn="ctr"/>
            <a:r>
              <a:rPr lang="en-US" sz="2800" dirty="0" smtClean="0">
                <a:solidFill>
                  <a:srgbClr val="FF0000"/>
                </a:solidFill>
              </a:rPr>
              <a:t>Drift = 2°/s</a:t>
            </a:r>
            <a:r>
              <a:rPr lang="en-US" sz="2800" dirty="0" smtClean="0">
                <a:solidFill>
                  <a:schemeClr val="tx1"/>
                </a:solidFill>
              </a:rPr>
              <a:t> </a:t>
            </a:r>
            <a:endParaRPr lang="en-US" sz="2800" dirty="0">
              <a:solidFill>
                <a:schemeClr val="tx1"/>
              </a:solidFill>
            </a:endParaRPr>
          </a:p>
        </p:txBody>
      </p:sp>
      <p:cxnSp>
        <p:nvCxnSpPr>
          <p:cNvPr id="59" name="Straight Arrow Connector 58"/>
          <p:cNvCxnSpPr>
            <a:stCxn id="58" idx="2"/>
          </p:cNvCxnSpPr>
          <p:nvPr/>
        </p:nvCxnSpPr>
        <p:spPr>
          <a:xfrm flipH="1">
            <a:off x="2535816" y="4547581"/>
            <a:ext cx="2126016" cy="268005"/>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58" idx="2"/>
          </p:cNvCxnSpPr>
          <p:nvPr/>
        </p:nvCxnSpPr>
        <p:spPr>
          <a:xfrm>
            <a:off x="4661832" y="4547581"/>
            <a:ext cx="2029436" cy="268986"/>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8" name="Up Arrow 67"/>
          <p:cNvSpPr/>
          <p:nvPr/>
        </p:nvSpPr>
        <p:spPr>
          <a:xfrm>
            <a:off x="4084027" y="3222625"/>
            <a:ext cx="547565" cy="285750"/>
          </a:xfrm>
          <a:prstGeom prst="upArrow">
            <a:avLst/>
          </a:prstGeom>
          <a:solidFill>
            <a:schemeClr val="accent1">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ounded Rectangular Callout 73"/>
          <p:cNvSpPr/>
          <p:nvPr/>
        </p:nvSpPr>
        <p:spPr>
          <a:xfrm>
            <a:off x="3436083" y="5084844"/>
            <a:ext cx="1527048" cy="815340"/>
          </a:xfrm>
          <a:prstGeom prst="wedgeRoundRectCallout">
            <a:avLst>
              <a:gd name="adj1" fmla="val -26199"/>
              <a:gd name="adj2" fmla="val -50614"/>
              <a:gd name="adj3" fmla="val 16667"/>
            </a:avLst>
          </a:prstGeom>
          <a:solidFill>
            <a:schemeClr val="bg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Ubicarse</a:t>
            </a:r>
          </a:p>
          <a:p>
            <a:pPr algn="ctr"/>
            <a:r>
              <a:rPr lang="en-US" sz="2800" dirty="0" smtClean="0">
                <a:solidFill>
                  <a:schemeClr val="tx1"/>
                </a:solidFill>
              </a:rPr>
              <a:t>SAR</a:t>
            </a:r>
          </a:p>
        </p:txBody>
      </p:sp>
      <p:sp>
        <p:nvSpPr>
          <p:cNvPr id="75" name="Up Arrow 74"/>
          <p:cNvSpPr/>
          <p:nvPr/>
        </p:nvSpPr>
        <p:spPr>
          <a:xfrm rot="16200000">
            <a:off x="3027826" y="5380801"/>
            <a:ext cx="547565" cy="285750"/>
          </a:xfrm>
          <a:prstGeom prst="upArrow">
            <a:avLst/>
          </a:prstGeom>
          <a:solidFill>
            <a:schemeClr val="accent1">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Up Arrow 75"/>
          <p:cNvSpPr/>
          <p:nvPr/>
        </p:nvSpPr>
        <p:spPr>
          <a:xfrm rot="5400000">
            <a:off x="4831548" y="5361263"/>
            <a:ext cx="547565" cy="285750"/>
          </a:xfrm>
          <a:prstGeom prst="upArrow">
            <a:avLst/>
          </a:prstGeom>
          <a:solidFill>
            <a:schemeClr val="accent1">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Arrow Connector 78"/>
          <p:cNvCxnSpPr/>
          <p:nvPr/>
        </p:nvCxnSpPr>
        <p:spPr>
          <a:xfrm flipH="1">
            <a:off x="2535816" y="4816567"/>
            <a:ext cx="0" cy="460684"/>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a:off x="6691268" y="4822752"/>
            <a:ext cx="0" cy="460684"/>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87" name="Picture 86"/>
          <p:cNvPicPr>
            <a:picLocks noChangeAspect="1"/>
          </p:cNvPicPr>
          <p:nvPr/>
        </p:nvPicPr>
        <p:blipFill>
          <a:blip r:embed="rId4">
            <a:duotone>
              <a:prstClr val="black"/>
              <a:schemeClr val="accent1">
                <a:tint val="45000"/>
                <a:satMod val="400000"/>
              </a:schemeClr>
            </a:duotone>
          </a:blip>
          <a:stretch>
            <a:fillRect/>
          </a:stretch>
        </p:blipFill>
        <p:spPr>
          <a:xfrm>
            <a:off x="6512787" y="5900184"/>
            <a:ext cx="554509" cy="598708"/>
          </a:xfrm>
          <a:prstGeom prst="rect">
            <a:avLst/>
          </a:prstGeom>
        </p:spPr>
      </p:pic>
      <p:pic>
        <p:nvPicPr>
          <p:cNvPr id="88" name="Picture 87"/>
          <p:cNvPicPr>
            <a:picLocks noChangeAspect="1"/>
          </p:cNvPicPr>
          <p:nvPr/>
        </p:nvPicPr>
        <p:blipFill>
          <a:blip r:embed="rId4">
            <a:duotone>
              <a:prstClr val="black"/>
              <a:schemeClr val="accent1">
                <a:tint val="45000"/>
                <a:satMod val="400000"/>
              </a:schemeClr>
            </a:duotone>
          </a:blip>
          <a:stretch>
            <a:fillRect/>
          </a:stretch>
        </p:blipFill>
        <p:spPr>
          <a:xfrm>
            <a:off x="2401636" y="5900184"/>
            <a:ext cx="554509" cy="598708"/>
          </a:xfrm>
          <a:prstGeom prst="rect">
            <a:avLst/>
          </a:prstGeom>
        </p:spPr>
      </p:pic>
      <p:sp>
        <p:nvSpPr>
          <p:cNvPr id="89" name="TextBox 88"/>
          <p:cNvSpPr txBox="1"/>
          <p:nvPr/>
        </p:nvSpPr>
        <p:spPr>
          <a:xfrm>
            <a:off x="1777945" y="4749477"/>
            <a:ext cx="317966" cy="461665"/>
          </a:xfrm>
          <a:prstGeom prst="rect">
            <a:avLst/>
          </a:prstGeom>
          <a:noFill/>
        </p:spPr>
        <p:txBody>
          <a:bodyPr wrap="none" rtlCol="0">
            <a:spAutoFit/>
          </a:bodyPr>
          <a:lstStyle/>
          <a:p>
            <a:r>
              <a:rPr lang="en-US" sz="2400" dirty="0" smtClean="0"/>
              <a:t>x</a:t>
            </a:r>
            <a:endParaRPr lang="en-US" sz="2400" dirty="0"/>
          </a:p>
        </p:txBody>
      </p:sp>
      <p:sp>
        <p:nvSpPr>
          <p:cNvPr id="90" name="TextBox 89"/>
          <p:cNvSpPr txBox="1"/>
          <p:nvPr/>
        </p:nvSpPr>
        <p:spPr>
          <a:xfrm>
            <a:off x="5939145" y="4732695"/>
            <a:ext cx="317966" cy="461665"/>
          </a:xfrm>
          <a:prstGeom prst="rect">
            <a:avLst/>
          </a:prstGeom>
          <a:noFill/>
        </p:spPr>
        <p:txBody>
          <a:bodyPr wrap="none" rtlCol="0">
            <a:spAutoFit/>
          </a:bodyPr>
          <a:lstStyle/>
          <a:p>
            <a:r>
              <a:rPr lang="en-US" sz="2400" dirty="0" smtClean="0"/>
              <a:t>x</a:t>
            </a:r>
            <a:endParaRPr lang="en-US" sz="2400" dirty="0"/>
          </a:p>
        </p:txBody>
      </p:sp>
      <p:sp>
        <p:nvSpPr>
          <p:cNvPr id="33" name="Rounded Rectangular Callout 32"/>
          <p:cNvSpPr/>
          <p:nvPr/>
        </p:nvSpPr>
        <p:spPr>
          <a:xfrm>
            <a:off x="595435" y="2241734"/>
            <a:ext cx="7524750" cy="996766"/>
          </a:xfrm>
          <a:prstGeom prst="wedgeRoundRectCallout">
            <a:avLst>
              <a:gd name="adj1" fmla="val -26199"/>
              <a:gd name="adj2" fmla="val -50614"/>
              <a:gd name="adj3" fmla="val 16667"/>
            </a:avLst>
          </a:prstGeom>
          <a:solidFill>
            <a:schemeClr val="bg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8000"/>
                </a:solidFill>
              </a:rPr>
              <a:t>Compensate for this </a:t>
            </a:r>
            <a:r>
              <a:rPr lang="en-US" sz="2800" dirty="0">
                <a:solidFill>
                  <a:srgbClr val="008000"/>
                </a:solidFill>
              </a:rPr>
              <a:t>2°/</a:t>
            </a:r>
            <a:r>
              <a:rPr lang="en-US" sz="2800" dirty="0" smtClean="0">
                <a:solidFill>
                  <a:srgbClr val="008000"/>
                </a:solidFill>
              </a:rPr>
              <a:t>s drift </a:t>
            </a:r>
            <a:r>
              <a:rPr lang="en-US" sz="2800" dirty="0" smtClean="0">
                <a:solidFill>
                  <a:srgbClr val="008000"/>
                </a:solidFill>
              </a:rPr>
              <a:t>and </a:t>
            </a:r>
            <a:br>
              <a:rPr lang="en-US" sz="2800" dirty="0" smtClean="0">
                <a:solidFill>
                  <a:srgbClr val="008000"/>
                </a:solidFill>
              </a:rPr>
            </a:br>
            <a:r>
              <a:rPr lang="en-US" sz="2800" dirty="0" smtClean="0">
                <a:solidFill>
                  <a:srgbClr val="008000"/>
                </a:solidFill>
              </a:rPr>
              <a:t>get correct orientation </a:t>
            </a:r>
            <a:r>
              <a:rPr lang="en-US" sz="2800" dirty="0" err="1" smtClean="0">
                <a:solidFill>
                  <a:srgbClr val="008000"/>
                </a:solidFill>
              </a:rPr>
              <a:t>θ</a:t>
            </a:r>
            <a:r>
              <a:rPr lang="en-US" sz="2800" dirty="0">
                <a:solidFill>
                  <a:srgbClr val="008000"/>
                </a:solidFill>
              </a:rPr>
              <a:t>(t</a:t>
            </a:r>
            <a:r>
              <a:rPr lang="en-US" sz="2800" dirty="0" smtClean="0">
                <a:solidFill>
                  <a:srgbClr val="008000"/>
                </a:solidFill>
              </a:rPr>
              <a:t>)</a:t>
            </a:r>
            <a:endParaRPr lang="en-US" sz="2800" dirty="0" smtClean="0">
              <a:solidFill>
                <a:srgbClr val="008000"/>
              </a:solidFill>
            </a:endParaRPr>
          </a:p>
        </p:txBody>
      </p:sp>
    </p:spTree>
    <p:extLst>
      <p:ext uri="{BB962C8B-B14F-4D97-AF65-F5344CB8AC3E}">
        <p14:creationId xmlns:p14="http://schemas.microsoft.com/office/powerpoint/2010/main" val="3550130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Relative Trajectory of Two Antennas</a:t>
            </a:r>
            <a:endParaRPr lang="en-US" dirty="0"/>
          </a:p>
        </p:txBody>
      </p:sp>
      <p:grpSp>
        <p:nvGrpSpPr>
          <p:cNvPr id="35" name="Group 34"/>
          <p:cNvGrpSpPr/>
          <p:nvPr/>
        </p:nvGrpSpPr>
        <p:grpSpPr>
          <a:xfrm>
            <a:off x="3212661" y="2669957"/>
            <a:ext cx="2422742" cy="2338341"/>
            <a:chOff x="3212661" y="3291062"/>
            <a:chExt cx="1855496" cy="1717236"/>
          </a:xfrm>
        </p:grpSpPr>
        <p:sp>
          <p:nvSpPr>
            <p:cNvPr id="4" name="Oval 3"/>
            <p:cNvSpPr/>
            <p:nvPr/>
          </p:nvSpPr>
          <p:spPr>
            <a:xfrm>
              <a:off x="3212661" y="3291062"/>
              <a:ext cx="1847799" cy="1717236"/>
            </a:xfrm>
            <a:prstGeom prst="ellipse">
              <a:avLst/>
            </a:prstGeom>
            <a:noFill/>
            <a:ln w="38100" cmpd="sng">
              <a:solidFill>
                <a:schemeClr val="tx2">
                  <a:lumMod val="60000"/>
                  <a:lumOff val="4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3671009" y="3319235"/>
              <a:ext cx="962365" cy="1689063"/>
              <a:chOff x="5715000" y="3733800"/>
              <a:chExt cx="962365" cy="1689063"/>
            </a:xfrm>
          </p:grpSpPr>
          <p:sp>
            <p:nvSpPr>
              <p:cNvPr id="6" name="Oval 5"/>
              <p:cNvSpPr/>
              <p:nvPr/>
            </p:nvSpPr>
            <p:spPr>
              <a:xfrm>
                <a:off x="6129729" y="4513344"/>
                <a:ext cx="190458" cy="16506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5715000" y="3733800"/>
                <a:ext cx="962365" cy="1689063"/>
                <a:chOff x="5715000" y="3733800"/>
                <a:chExt cx="962365" cy="1689063"/>
              </a:xfrm>
            </p:grpSpPr>
            <p:cxnSp>
              <p:nvCxnSpPr>
                <p:cNvPr id="8" name="Straight Connector 7"/>
                <p:cNvCxnSpPr/>
                <p:nvPr/>
              </p:nvCxnSpPr>
              <p:spPr>
                <a:xfrm flipH="1" flipV="1">
                  <a:off x="6264585" y="4675930"/>
                  <a:ext cx="339540" cy="649755"/>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5715000" y="3733800"/>
                  <a:ext cx="479016" cy="790645"/>
                  <a:chOff x="5506703" y="2954700"/>
                  <a:chExt cx="479016" cy="790645"/>
                </a:xfrm>
              </p:grpSpPr>
              <p:sp>
                <p:nvSpPr>
                  <p:cNvPr id="11" name="Oval 10"/>
                  <p:cNvSpPr/>
                  <p:nvPr/>
                </p:nvSpPr>
                <p:spPr>
                  <a:xfrm>
                    <a:off x="5506703" y="2954700"/>
                    <a:ext cx="190458" cy="165063"/>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flipV="1">
                    <a:off x="5646179" y="3095590"/>
                    <a:ext cx="339540" cy="6497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 name="Oval 9"/>
                <p:cNvSpPr/>
                <p:nvPr/>
              </p:nvSpPr>
              <p:spPr>
                <a:xfrm>
                  <a:off x="6486907" y="5257800"/>
                  <a:ext cx="190458" cy="165063"/>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3" name="TextBox 12"/>
            <p:cNvSpPr txBox="1"/>
            <p:nvPr/>
          </p:nvSpPr>
          <p:spPr>
            <a:xfrm>
              <a:off x="3680954" y="3617730"/>
              <a:ext cx="327734" cy="584776"/>
            </a:xfrm>
            <a:prstGeom prst="rect">
              <a:avLst/>
            </a:prstGeom>
            <a:noFill/>
          </p:spPr>
          <p:txBody>
            <a:bodyPr wrap="none" rtlCol="0">
              <a:spAutoFit/>
            </a:bodyPr>
            <a:lstStyle>
              <a:defPPr>
                <a:defRPr lang="en-US"/>
              </a:defPPr>
              <a:lvl1pPr>
                <a:defRPr sz="3200"/>
              </a:lvl1pPr>
            </a:lstStyle>
            <a:p>
              <a:r>
                <a:rPr lang="en-US" dirty="0" smtClean="0"/>
                <a:t>r</a:t>
              </a:r>
              <a:endParaRPr lang="en-US" dirty="0"/>
            </a:p>
          </p:txBody>
        </p:sp>
        <p:sp>
          <p:nvSpPr>
            <p:cNvPr id="22" name="Freeform 21"/>
            <p:cNvSpPr/>
            <p:nvPr/>
          </p:nvSpPr>
          <p:spPr>
            <a:xfrm>
              <a:off x="4085738" y="3957890"/>
              <a:ext cx="381907" cy="214939"/>
            </a:xfrm>
            <a:custGeom>
              <a:avLst/>
              <a:gdLst>
                <a:gd name="connsiteX0" fmla="*/ 377151 w 377151"/>
                <a:gd name="connsiteY0" fmla="*/ 246303 h 246303"/>
                <a:gd name="connsiteX1" fmla="*/ 230909 w 377151"/>
                <a:gd name="connsiteY1" fmla="*/ 46182 h 246303"/>
                <a:gd name="connsiteX2" fmla="*/ 0 w 377151"/>
                <a:gd name="connsiteY2" fmla="*/ 0 h 246303"/>
              </a:gdLst>
              <a:ahLst/>
              <a:cxnLst>
                <a:cxn ang="0">
                  <a:pos x="connsiteX0" y="connsiteY0"/>
                </a:cxn>
                <a:cxn ang="0">
                  <a:pos x="connsiteX1" y="connsiteY1"/>
                </a:cxn>
                <a:cxn ang="0">
                  <a:pos x="connsiteX2" y="connsiteY2"/>
                </a:cxn>
              </a:cxnLst>
              <a:rect l="l" t="t" r="r" b="b"/>
              <a:pathLst>
                <a:path w="377151" h="246303">
                  <a:moveTo>
                    <a:pt x="377151" y="246303"/>
                  </a:moveTo>
                  <a:cubicBezTo>
                    <a:pt x="335459" y="166767"/>
                    <a:pt x="293767" y="87232"/>
                    <a:pt x="230909" y="46182"/>
                  </a:cubicBezTo>
                  <a:cubicBezTo>
                    <a:pt x="168050" y="5131"/>
                    <a:pt x="0" y="0"/>
                    <a:pt x="0" y="0"/>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4" name="Straight Connector 33"/>
            <p:cNvCxnSpPr/>
            <p:nvPr/>
          </p:nvCxnSpPr>
          <p:spPr>
            <a:xfrm>
              <a:off x="4283893" y="4179095"/>
              <a:ext cx="784264" cy="1"/>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36" name="Rounded Rectangular Callout 35"/>
          <p:cNvSpPr/>
          <p:nvPr/>
        </p:nvSpPr>
        <p:spPr>
          <a:xfrm>
            <a:off x="746930" y="2138247"/>
            <a:ext cx="2465731" cy="849217"/>
          </a:xfrm>
          <a:prstGeom prst="wedgeRoundRectCallout">
            <a:avLst>
              <a:gd name="adj1" fmla="val 52404"/>
              <a:gd name="adj2" fmla="val 101144"/>
              <a:gd name="adj3" fmla="val 1666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Known Shape = Circle of radius r</a:t>
            </a:r>
            <a:endParaRPr lang="en-US" sz="2400" dirty="0">
              <a:solidFill>
                <a:schemeClr val="tx1"/>
              </a:solidFill>
            </a:endParaRPr>
          </a:p>
        </p:txBody>
      </p:sp>
      <p:sp>
        <p:nvSpPr>
          <p:cNvPr id="37" name="Rounded Rectangular Callout 36"/>
          <p:cNvSpPr/>
          <p:nvPr/>
        </p:nvSpPr>
        <p:spPr>
          <a:xfrm>
            <a:off x="5067702" y="1821211"/>
            <a:ext cx="2638585" cy="848746"/>
          </a:xfrm>
          <a:prstGeom prst="wedgeRoundRectCallout">
            <a:avLst>
              <a:gd name="adj1" fmla="val -89817"/>
              <a:gd name="adj2" fmla="val 57808"/>
              <a:gd name="adj3" fmla="val 1666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Known Position = </a:t>
            </a:r>
          </a:p>
          <a:p>
            <a:pPr algn="ctr"/>
            <a:r>
              <a:rPr lang="en-US" sz="2400" dirty="0" smtClean="0">
                <a:solidFill>
                  <a:srgbClr val="000000"/>
                </a:solidFill>
              </a:rPr>
              <a:t>Orientation </a:t>
            </a:r>
            <a:r>
              <a:rPr lang="en-US" sz="2400" dirty="0" err="1">
                <a:solidFill>
                  <a:srgbClr val="000000"/>
                </a:solidFill>
              </a:rPr>
              <a:t>θ</a:t>
            </a:r>
            <a:r>
              <a:rPr lang="en-US" sz="2400" dirty="0">
                <a:solidFill>
                  <a:srgbClr val="000000"/>
                </a:solidFill>
              </a:rPr>
              <a:t>(</a:t>
            </a:r>
            <a:r>
              <a:rPr lang="en-US" sz="2400" dirty="0" smtClean="0">
                <a:solidFill>
                  <a:srgbClr val="000000"/>
                </a:solidFill>
              </a:rPr>
              <a:t>t)</a:t>
            </a:r>
            <a:r>
              <a:rPr lang="en-US" sz="2400" dirty="0" smtClean="0">
                <a:solidFill>
                  <a:schemeClr val="tx1"/>
                </a:solidFill>
              </a:rPr>
              <a:t> </a:t>
            </a:r>
            <a:endParaRPr lang="en-US" sz="2400" dirty="0">
              <a:solidFill>
                <a:schemeClr val="tx1"/>
              </a:solidFill>
            </a:endParaRPr>
          </a:p>
        </p:txBody>
      </p:sp>
      <p:sp>
        <p:nvSpPr>
          <p:cNvPr id="39" name="TextBox 38"/>
          <p:cNvSpPr txBox="1"/>
          <p:nvPr/>
        </p:nvSpPr>
        <p:spPr>
          <a:xfrm>
            <a:off x="4601330" y="3192322"/>
            <a:ext cx="707646" cy="461665"/>
          </a:xfrm>
          <a:prstGeom prst="rect">
            <a:avLst/>
          </a:prstGeom>
          <a:noFill/>
        </p:spPr>
        <p:txBody>
          <a:bodyPr wrap="none" rtlCol="0">
            <a:spAutoFit/>
          </a:bodyPr>
          <a:lstStyle>
            <a:defPPr>
              <a:defRPr lang="en-US"/>
            </a:defPPr>
            <a:lvl1pPr>
              <a:defRPr sz="3200"/>
            </a:lvl1pPr>
          </a:lstStyle>
          <a:p>
            <a:r>
              <a:rPr lang="en-US" sz="2400" dirty="0"/>
              <a:t> </a:t>
            </a:r>
            <a:r>
              <a:rPr lang="en-US" sz="2400" dirty="0" err="1"/>
              <a:t>θ</a:t>
            </a:r>
            <a:r>
              <a:rPr lang="en-US" sz="2400" dirty="0"/>
              <a:t>(t) </a:t>
            </a:r>
          </a:p>
        </p:txBody>
      </p:sp>
      <p:sp>
        <p:nvSpPr>
          <p:cNvPr id="40" name="Content Placeholder 2"/>
          <p:cNvSpPr txBox="1">
            <a:spLocks/>
          </p:cNvSpPr>
          <p:nvPr/>
        </p:nvSpPr>
        <p:spPr>
          <a:xfrm>
            <a:off x="218212" y="5498668"/>
            <a:ext cx="8700300" cy="829851"/>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b="1" dirty="0" smtClean="0"/>
              <a:t>We prove SAR works with relative trajectories</a:t>
            </a:r>
          </a:p>
        </p:txBody>
      </p:sp>
    </p:spTree>
    <p:extLst>
      <p:ext uri="{BB962C8B-B14F-4D97-AF65-F5344CB8AC3E}">
        <p14:creationId xmlns:p14="http://schemas.microsoft.com/office/powerpoint/2010/main" val="3773482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367" y="1088407"/>
            <a:ext cx="8750300" cy="1651529"/>
          </a:xfrm>
        </p:spPr>
        <p:txBody>
          <a:bodyPr>
            <a:noAutofit/>
          </a:bodyPr>
          <a:lstStyle/>
          <a:p>
            <a:r>
              <a:rPr lang="en-US" sz="3200" b="1" dirty="0" smtClean="0"/>
              <a:t>Lemma (Informal): </a:t>
            </a:r>
            <a:r>
              <a:rPr lang="en-US" sz="3200" i="1" dirty="0" smtClean="0"/>
              <a:t>SAR on relative trajectories of 2 antennas is equivalent to a circular SAR array</a:t>
            </a:r>
            <a:endParaRPr lang="en-US" sz="3200" i="1" dirty="0"/>
          </a:p>
        </p:txBody>
      </p:sp>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The Ubicarse Lemma</a:t>
            </a:r>
            <a:endParaRPr lang="en-US" dirty="0"/>
          </a:p>
        </p:txBody>
      </p:sp>
      <p:sp>
        <p:nvSpPr>
          <p:cNvPr id="4" name="Title 1"/>
          <p:cNvSpPr txBox="1">
            <a:spLocks/>
          </p:cNvSpPr>
          <p:nvPr/>
        </p:nvSpPr>
        <p:spPr>
          <a:xfrm>
            <a:off x="156634" y="2691551"/>
            <a:ext cx="8818033" cy="22931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t>Proof by Reduction (In paper)</a:t>
            </a:r>
          </a:p>
          <a:p>
            <a:pPr algn="l"/>
            <a:endParaRPr lang="en-US" sz="2000" b="1" dirty="0"/>
          </a:p>
          <a:p>
            <a:pPr algn="l"/>
            <a:r>
              <a:rPr lang="en-US" sz="3200" b="1" i="1" dirty="0" smtClean="0"/>
              <a:t>   </a:t>
            </a:r>
            <a:r>
              <a:rPr lang="en-US" sz="3200" dirty="0" smtClean="0"/>
              <a:t>Reduce</a:t>
            </a:r>
            <a:r>
              <a:rPr lang="en-US" sz="3200" i="1" dirty="0" smtClean="0"/>
              <a:t> …. </a:t>
            </a:r>
            <a:r>
              <a:rPr lang="en-US" sz="3200" dirty="0" smtClean="0"/>
              <a:t>Relative Trajectories </a:t>
            </a:r>
            <a:r>
              <a:rPr lang="en-US" sz="3200" dirty="0" smtClean="0">
                <a:sym typeface="Wingdings"/>
              </a:rPr>
              <a:t>  Circle</a:t>
            </a:r>
          </a:p>
          <a:p>
            <a:pPr algn="l"/>
            <a:endParaRPr lang="en-US" sz="500" i="1" dirty="0" smtClean="0">
              <a:sym typeface="Wingdings"/>
            </a:endParaRPr>
          </a:p>
          <a:p>
            <a:r>
              <a:rPr lang="en-US" sz="3200" i="1" dirty="0" smtClean="0">
                <a:sym typeface="Wingdings"/>
              </a:rPr>
              <a:t>                      “Relative Signals”      Signals on Circle</a:t>
            </a:r>
          </a:p>
          <a:p>
            <a:endParaRPr lang="en-US" sz="500" i="1" dirty="0" smtClean="0">
              <a:sym typeface="Wingdings"/>
            </a:endParaRPr>
          </a:p>
          <a:p>
            <a:r>
              <a:rPr lang="en-US" sz="3200" b="1" i="1" dirty="0" smtClean="0">
                <a:sym typeface="Wingdings"/>
              </a:rPr>
              <a:t>Relative SAR on 2 antennas  Circular SAR</a:t>
            </a:r>
            <a:endParaRPr lang="en-US" sz="3200" b="1" i="1" dirty="0"/>
          </a:p>
        </p:txBody>
      </p:sp>
      <p:sp>
        <p:nvSpPr>
          <p:cNvPr id="17" name="Content Placeholder 2"/>
          <p:cNvSpPr txBox="1">
            <a:spLocks/>
          </p:cNvSpPr>
          <p:nvPr/>
        </p:nvSpPr>
        <p:spPr>
          <a:xfrm>
            <a:off x="325967" y="5524499"/>
            <a:ext cx="8648700" cy="821557"/>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b="1" dirty="0" smtClean="0"/>
              <a:t>Reduction holds in: non-line-of-sight, 3-D</a:t>
            </a:r>
          </a:p>
        </p:txBody>
      </p:sp>
    </p:spTree>
    <p:extLst>
      <p:ext uri="{BB962C8B-B14F-4D97-AF65-F5344CB8AC3E}">
        <p14:creationId xmlns:p14="http://schemas.microsoft.com/office/powerpoint/2010/main" val="255312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92" y="2518513"/>
            <a:ext cx="8229600" cy="1143000"/>
          </a:xfrm>
        </p:spPr>
        <p:txBody>
          <a:bodyPr/>
          <a:lstStyle/>
          <a:p>
            <a:r>
              <a:rPr lang="en-US" dirty="0" smtClean="0"/>
              <a:t>Experimental Results</a:t>
            </a:r>
            <a:endParaRPr lang="en-US" dirty="0"/>
          </a:p>
        </p:txBody>
      </p:sp>
    </p:spTree>
    <p:extLst>
      <p:ext uri="{BB962C8B-B14F-4D97-AF65-F5344CB8AC3E}">
        <p14:creationId xmlns:p14="http://schemas.microsoft.com/office/powerpoint/2010/main" val="355472000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3" name="Content Placeholder 2"/>
          <p:cNvSpPr>
            <a:spLocks noGrp="1"/>
          </p:cNvSpPr>
          <p:nvPr>
            <p:ph idx="1"/>
          </p:nvPr>
        </p:nvSpPr>
        <p:spPr>
          <a:xfrm>
            <a:off x="357909" y="1858887"/>
            <a:ext cx="8328891" cy="4738255"/>
          </a:xfrm>
        </p:spPr>
        <p:txBody>
          <a:bodyPr/>
          <a:lstStyle/>
          <a:p>
            <a:r>
              <a:rPr lang="en-US" dirty="0" smtClean="0"/>
              <a:t>HP-Split x2 Tablet</a:t>
            </a:r>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r>
              <a:rPr lang="en-US" dirty="0" smtClean="0"/>
              <a:t>Intel 5300 Wi-Fi card, </a:t>
            </a:r>
            <a:r>
              <a:rPr lang="en-US" dirty="0" err="1" smtClean="0"/>
              <a:t>Yei</a:t>
            </a:r>
            <a:r>
              <a:rPr lang="en-US" dirty="0" smtClean="0"/>
              <a:t> Tech Motion Sensor</a:t>
            </a:r>
          </a:p>
          <a:p>
            <a:pPr marL="0" indent="0">
              <a:buNone/>
            </a:pPr>
            <a:endParaRPr lang="en-US" dirty="0" smtClean="0"/>
          </a:p>
        </p:txBody>
      </p:sp>
      <p:pic>
        <p:nvPicPr>
          <p:cNvPr id="4" name="Picture 3"/>
          <p:cNvPicPr>
            <a:picLocks noChangeAspect="1"/>
          </p:cNvPicPr>
          <p:nvPr/>
        </p:nvPicPr>
        <p:blipFill rotWithShape="1">
          <a:blip r:embed="rId3"/>
          <a:srcRect b="43098"/>
          <a:stretch/>
        </p:blipFill>
        <p:spPr>
          <a:xfrm>
            <a:off x="4345068" y="1858887"/>
            <a:ext cx="3561186" cy="1722439"/>
          </a:xfrm>
          <a:prstGeom prst="rect">
            <a:avLst/>
          </a:prstGeom>
        </p:spPr>
      </p:pic>
    </p:spTree>
    <p:extLst>
      <p:ext uri="{BB962C8B-B14F-4D97-AF65-F5344CB8AC3E}">
        <p14:creationId xmlns:p14="http://schemas.microsoft.com/office/powerpoint/2010/main" val="23911573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pic>
        <p:nvPicPr>
          <p:cNvPr id="4" name="Picture 3" descr="Screen Shot 2014-08-28 at 10.24.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545" y="1510001"/>
            <a:ext cx="7377545" cy="3717257"/>
          </a:xfrm>
          <a:prstGeom prst="rect">
            <a:avLst/>
          </a:prstGeom>
        </p:spPr>
      </p:pic>
      <p:sp>
        <p:nvSpPr>
          <p:cNvPr id="5" name="TextBox 4"/>
          <p:cNvSpPr txBox="1"/>
          <p:nvPr/>
        </p:nvSpPr>
        <p:spPr>
          <a:xfrm>
            <a:off x="785091" y="5468855"/>
            <a:ext cx="7520007" cy="1107996"/>
          </a:xfrm>
          <a:prstGeom prst="rect">
            <a:avLst/>
          </a:prstGeom>
          <a:noFill/>
        </p:spPr>
        <p:txBody>
          <a:bodyPr wrap="none" rtlCol="0">
            <a:spAutoFit/>
          </a:bodyPr>
          <a:lstStyle/>
          <a:p>
            <a:pPr marL="285750" indent="-285750">
              <a:buFont typeface="Arial"/>
              <a:buChar char="•"/>
            </a:pPr>
            <a:r>
              <a:rPr lang="en-US" sz="2800" dirty="0" smtClean="0"/>
              <a:t>Large MIT Library – 5 Access Points</a:t>
            </a:r>
          </a:p>
          <a:p>
            <a:endParaRPr lang="en-US" sz="1000" dirty="0" smtClean="0"/>
          </a:p>
          <a:p>
            <a:pPr marL="285750" indent="-285750">
              <a:buFont typeface="Arial"/>
              <a:buChar char="•"/>
            </a:pPr>
            <a:r>
              <a:rPr lang="en-US" sz="2800" u="sng" dirty="0" smtClean="0"/>
              <a:t>Baseline:</a:t>
            </a:r>
            <a:r>
              <a:rPr lang="en-US" sz="2800" dirty="0" smtClean="0"/>
              <a:t> Angle-of-Arrival using 2-Antenna Array</a:t>
            </a:r>
            <a:endParaRPr lang="en-US" sz="2800" dirty="0"/>
          </a:p>
        </p:txBody>
      </p:sp>
    </p:spTree>
    <p:extLst>
      <p:ext uri="{BB962C8B-B14F-4D97-AF65-F5344CB8AC3E}">
        <p14:creationId xmlns:p14="http://schemas.microsoft.com/office/powerpoint/2010/main" val="69477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p:cNvGrpSpPr/>
          <p:nvPr/>
        </p:nvGrpSpPr>
        <p:grpSpPr>
          <a:xfrm>
            <a:off x="4570991" y="3057662"/>
            <a:ext cx="4115809" cy="2420068"/>
            <a:chOff x="8534400" y="3429000"/>
            <a:chExt cx="4038600" cy="2514600"/>
          </a:xfrm>
        </p:grpSpPr>
        <p:pic>
          <p:nvPicPr>
            <p:cNvPr id="82" name="Picture 81"/>
            <p:cNvPicPr>
              <a:picLocks noChangeAspect="1"/>
            </p:cNvPicPr>
            <p:nvPr/>
          </p:nvPicPr>
          <p:blipFill rotWithShape="1">
            <a:blip r:embed="rId3">
              <a:extLst>
                <a:ext uri="{28A0092B-C50C-407E-A947-70E740481C1C}">
                  <a14:useLocalDpi xmlns:a14="http://schemas.microsoft.com/office/drawing/2010/main" val="0"/>
                </a:ext>
              </a:extLst>
            </a:blip>
            <a:srcRect l="12551" b="9474"/>
            <a:stretch/>
          </p:blipFill>
          <p:spPr>
            <a:xfrm>
              <a:off x="8534400" y="3429000"/>
              <a:ext cx="4038600" cy="2514600"/>
            </a:xfrm>
            <a:prstGeom prst="rect">
              <a:avLst/>
            </a:prstGeom>
          </p:spPr>
        </p:pic>
        <p:sp>
          <p:nvSpPr>
            <p:cNvPr id="83" name="Rectangle 82"/>
            <p:cNvSpPr/>
            <p:nvPr/>
          </p:nvSpPr>
          <p:spPr>
            <a:xfrm>
              <a:off x="8657228" y="3683000"/>
              <a:ext cx="3407772" cy="21968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r>
              <a:rPr lang="en-US" dirty="0" smtClean="0"/>
              <a:t>Several Device Trajectories</a:t>
            </a:r>
            <a:endParaRPr lang="en-US" dirty="0"/>
          </a:p>
        </p:txBody>
      </p:sp>
      <p:sp>
        <p:nvSpPr>
          <p:cNvPr id="5" name="TextBox 4"/>
          <p:cNvSpPr txBox="1"/>
          <p:nvPr/>
        </p:nvSpPr>
        <p:spPr>
          <a:xfrm>
            <a:off x="1019465" y="2716369"/>
            <a:ext cx="2597185" cy="523220"/>
          </a:xfrm>
          <a:prstGeom prst="rect">
            <a:avLst/>
          </a:prstGeom>
          <a:noFill/>
        </p:spPr>
        <p:txBody>
          <a:bodyPr wrap="none" rtlCol="0">
            <a:spAutoFit/>
          </a:bodyPr>
          <a:lstStyle/>
          <a:p>
            <a:r>
              <a:rPr lang="en-US" sz="2800" dirty="0" smtClean="0"/>
              <a:t>Circular Twisting </a:t>
            </a:r>
            <a:endParaRPr lang="en-US" sz="2800" dirty="0"/>
          </a:p>
        </p:txBody>
      </p:sp>
      <p:sp>
        <p:nvSpPr>
          <p:cNvPr id="6" name="TextBox 5"/>
          <p:cNvSpPr txBox="1"/>
          <p:nvPr/>
        </p:nvSpPr>
        <p:spPr>
          <a:xfrm>
            <a:off x="5107908" y="2772564"/>
            <a:ext cx="2689408" cy="523220"/>
          </a:xfrm>
          <a:prstGeom prst="rect">
            <a:avLst/>
          </a:prstGeom>
          <a:noFill/>
        </p:spPr>
        <p:txBody>
          <a:bodyPr wrap="none" rtlCol="0">
            <a:spAutoFit/>
          </a:bodyPr>
          <a:lstStyle/>
          <a:p>
            <a:r>
              <a:rPr lang="en-US" sz="2800" dirty="0" smtClean="0"/>
              <a:t>To-And-Fro Twist</a:t>
            </a:r>
            <a:endParaRPr lang="en-US" sz="2800" dirty="0"/>
          </a:p>
        </p:txBody>
      </p:sp>
      <p:grpSp>
        <p:nvGrpSpPr>
          <p:cNvPr id="26" name="Group 25"/>
          <p:cNvGrpSpPr/>
          <p:nvPr/>
        </p:nvGrpSpPr>
        <p:grpSpPr>
          <a:xfrm>
            <a:off x="425273" y="3173570"/>
            <a:ext cx="3780428" cy="2304160"/>
            <a:chOff x="4923868" y="443388"/>
            <a:chExt cx="7245139" cy="6344597"/>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12306" t="6094" r="7801" b="10282"/>
            <a:stretch/>
          </p:blipFill>
          <p:spPr>
            <a:xfrm>
              <a:off x="4923868" y="443388"/>
              <a:ext cx="7245139" cy="6344597"/>
            </a:xfrm>
            <a:prstGeom prst="rect">
              <a:avLst/>
            </a:prstGeom>
          </p:spPr>
        </p:pic>
        <p:cxnSp>
          <p:nvCxnSpPr>
            <p:cNvPr id="20" name="Straight Arrow Connector 19"/>
            <p:cNvCxnSpPr/>
            <p:nvPr/>
          </p:nvCxnSpPr>
          <p:spPr>
            <a:xfrm>
              <a:off x="10675008" y="1051056"/>
              <a:ext cx="0" cy="5302907"/>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127845" y="1051056"/>
              <a:ext cx="4872251"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127845" y="6353963"/>
              <a:ext cx="4885901" cy="609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473118" y="4517710"/>
              <a:ext cx="2446489" cy="1440707"/>
            </a:xfrm>
            <a:prstGeom prst="rect">
              <a:avLst/>
            </a:prstGeom>
            <a:solidFill>
              <a:srgbClr val="FFC000"/>
            </a:solidFill>
          </p:spPr>
          <p:txBody>
            <a:bodyPr wrap="square" rtlCol="0">
              <a:spAutoFit/>
            </a:bodyPr>
            <a:lstStyle/>
            <a:p>
              <a:r>
                <a:rPr lang="en-US" sz="2800" dirty="0" smtClean="0"/>
                <a:t>&gt;0.3m</a:t>
              </a:r>
              <a:endParaRPr lang="en-US" sz="2800" dirty="0"/>
            </a:p>
          </p:txBody>
        </p:sp>
      </p:grpSp>
      <p:grpSp>
        <p:nvGrpSpPr>
          <p:cNvPr id="60" name="Group 59"/>
          <p:cNvGrpSpPr/>
          <p:nvPr/>
        </p:nvGrpSpPr>
        <p:grpSpPr>
          <a:xfrm>
            <a:off x="4744175" y="3250104"/>
            <a:ext cx="2540854" cy="2256425"/>
            <a:chOff x="9132030" y="2766526"/>
            <a:chExt cx="2540854" cy="2256425"/>
          </a:xfrm>
        </p:grpSpPr>
        <p:pic>
          <p:nvPicPr>
            <p:cNvPr id="43" name="Picture 42" descr="semiCircTraj.png"/>
            <p:cNvPicPr>
              <a:picLocks noChangeAspect="1"/>
            </p:cNvPicPr>
            <p:nvPr/>
          </p:nvPicPr>
          <p:blipFill rotWithShape="1">
            <a:blip r:embed="rId5">
              <a:extLst>
                <a:ext uri="{BEBA8EAE-BF5A-486C-A8C5-ECC9F3942E4B}">
                  <a14:imgProps xmlns:a14="http://schemas.microsoft.com/office/drawing/2010/main">
                    <a14:imgLayer r:embed="rId6">
                      <a14:imgEffect>
                        <a14:backgroundRemoval t="22738" b="73929" l="26429" r="72857">
                          <a14:foregroundMark x1="56161" y1="65833" x2="56161" y2="65833"/>
                          <a14:foregroundMark x1="54732" y1="63452" x2="54732" y2="63452"/>
                          <a14:foregroundMark x1="56429" y1="67857" x2="56429" y2="67857"/>
                          <a14:foregroundMark x1="52411" y1="69048" x2="52411" y2="69048"/>
                          <a14:foregroundMark x1="51339" y1="65476" x2="51339" y2="65476"/>
                          <a14:foregroundMark x1="52232" y1="63214" x2="52232" y2="63214"/>
                          <a14:foregroundMark x1="51696" y1="67262" x2="51696" y2="67262"/>
                          <a14:foregroundMark x1="57768" y1="60357" x2="57768" y2="60357"/>
                        </a14:backgroundRemoval>
                      </a14:imgEffect>
                    </a14:imgLayer>
                  </a14:imgProps>
                </a:ext>
                <a:ext uri="{28A0092B-C50C-407E-A947-70E740481C1C}">
                  <a14:useLocalDpi xmlns:a14="http://schemas.microsoft.com/office/drawing/2010/main" val="0"/>
                </a:ext>
              </a:extLst>
            </a:blip>
            <a:srcRect l="25255" t="16376" r="21760" b="19645"/>
            <a:stretch/>
          </p:blipFill>
          <p:spPr>
            <a:xfrm rot="2460828">
              <a:off x="9132030" y="2766526"/>
              <a:ext cx="2491540" cy="2256425"/>
            </a:xfrm>
            <a:prstGeom prst="rect">
              <a:avLst/>
            </a:prstGeom>
          </p:spPr>
        </p:pic>
        <p:cxnSp>
          <p:nvCxnSpPr>
            <p:cNvPr id="52" name="Straight Arrow Connector 51"/>
            <p:cNvCxnSpPr/>
            <p:nvPr/>
          </p:nvCxnSpPr>
          <p:spPr>
            <a:xfrm flipV="1">
              <a:off x="11672884" y="3027166"/>
              <a:ext cx="0" cy="1721374"/>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10069685" y="4455330"/>
              <a:ext cx="112748" cy="118345"/>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a:off x="10017033" y="3080830"/>
              <a:ext cx="52652"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11437446" y="3948559"/>
              <a:ext cx="0" cy="56575"/>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10753009" y="3948560"/>
              <a:ext cx="27355" cy="56574"/>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Oval 58"/>
            <p:cNvSpPr/>
            <p:nvPr/>
          </p:nvSpPr>
          <p:spPr>
            <a:xfrm>
              <a:off x="10017033" y="4687765"/>
              <a:ext cx="109026" cy="114438"/>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0" name="TextBox 79"/>
          <p:cNvSpPr txBox="1"/>
          <p:nvPr/>
        </p:nvSpPr>
        <p:spPr>
          <a:xfrm>
            <a:off x="6955966" y="3808685"/>
            <a:ext cx="1233125" cy="523220"/>
          </a:xfrm>
          <a:prstGeom prst="rect">
            <a:avLst/>
          </a:prstGeom>
          <a:solidFill>
            <a:srgbClr val="FFC000"/>
          </a:solidFill>
        </p:spPr>
        <p:txBody>
          <a:bodyPr wrap="square" rtlCol="0">
            <a:spAutoFit/>
          </a:bodyPr>
          <a:lstStyle/>
          <a:p>
            <a:r>
              <a:rPr lang="en-US" sz="2800" dirty="0" smtClean="0"/>
              <a:t>~0.3m</a:t>
            </a:r>
            <a:endParaRPr lang="en-US" sz="2800" dirty="0"/>
          </a:p>
        </p:txBody>
      </p:sp>
    </p:spTree>
    <p:extLst>
      <p:ext uri="{BB962C8B-B14F-4D97-AF65-F5344CB8AC3E}">
        <p14:creationId xmlns:p14="http://schemas.microsoft.com/office/powerpoint/2010/main" val="401614388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Accuracy in Device Location</a:t>
            </a:r>
            <a:endParaRPr lang="en-US" dirty="0"/>
          </a:p>
        </p:txBody>
      </p:sp>
      <p:grpSp>
        <p:nvGrpSpPr>
          <p:cNvPr id="3" name="Group 4"/>
          <p:cNvGrpSpPr>
            <a:grpSpLocks noChangeAspect="1"/>
          </p:cNvGrpSpPr>
          <p:nvPr/>
        </p:nvGrpSpPr>
        <p:grpSpPr bwMode="auto">
          <a:xfrm rot="5400000">
            <a:off x="2348824" y="273342"/>
            <a:ext cx="4640823" cy="7079029"/>
            <a:chOff x="140" y="1192"/>
            <a:chExt cx="4723" cy="2611"/>
          </a:xfrm>
        </p:grpSpPr>
        <p:sp>
          <p:nvSpPr>
            <p:cNvPr id="6" name="Freeform 5"/>
            <p:cNvSpPr>
              <a:spLocks/>
            </p:cNvSpPr>
            <p:nvPr/>
          </p:nvSpPr>
          <p:spPr bwMode="auto">
            <a:xfrm>
              <a:off x="4410" y="3582"/>
              <a:ext cx="0" cy="18"/>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p:nvSpPr>
          <p:spPr bwMode="auto">
            <a:xfrm>
              <a:off x="4284" y="3668"/>
              <a:ext cx="245" cy="48"/>
            </a:xfrm>
            <a:custGeom>
              <a:avLst/>
              <a:gdLst>
                <a:gd name="T0" fmla="*/ 0 w 351"/>
                <a:gd name="T1" fmla="*/ 111 h 222"/>
                <a:gd name="T2" fmla="*/ 0 w 351"/>
                <a:gd name="T3" fmla="*/ 111 h 222"/>
                <a:gd name="T4" fmla="*/ 38 w 351"/>
                <a:gd name="T5" fmla="*/ 189 h 222"/>
                <a:gd name="T6" fmla="*/ 176 w 351"/>
                <a:gd name="T7" fmla="*/ 222 h 222"/>
                <a:gd name="T8" fmla="*/ 351 w 351"/>
                <a:gd name="T9" fmla="*/ 111 h 222"/>
                <a:gd name="T10" fmla="*/ 178 w 351"/>
                <a:gd name="T11" fmla="*/ 0 h 222"/>
                <a:gd name="T12" fmla="*/ 38 w 351"/>
                <a:gd name="T13" fmla="*/ 33 h 222"/>
                <a:gd name="T14" fmla="*/ 0 w 351"/>
                <a:gd name="T15" fmla="*/ 111 h 222"/>
                <a:gd name="T16" fmla="*/ 38 w 351"/>
                <a:gd name="T17" fmla="*/ 111 h 222"/>
                <a:gd name="T18" fmla="*/ 38 w 351"/>
                <a:gd name="T19" fmla="*/ 111 h 222"/>
                <a:gd name="T20" fmla="*/ 175 w 351"/>
                <a:gd name="T21" fmla="*/ 43 h 222"/>
                <a:gd name="T22" fmla="*/ 316 w 351"/>
                <a:gd name="T23" fmla="*/ 112 h 222"/>
                <a:gd name="T24" fmla="*/ 176 w 351"/>
                <a:gd name="T25" fmla="*/ 179 h 222"/>
                <a:gd name="T26" fmla="*/ 38 w 351"/>
                <a:gd name="T27" fmla="*/ 1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222">
                  <a:moveTo>
                    <a:pt x="0" y="111"/>
                  </a:moveTo>
                  <a:lnTo>
                    <a:pt x="0" y="111"/>
                  </a:lnTo>
                  <a:cubicBezTo>
                    <a:pt x="0" y="142"/>
                    <a:pt x="14" y="171"/>
                    <a:pt x="38" y="189"/>
                  </a:cubicBezTo>
                  <a:cubicBezTo>
                    <a:pt x="67" y="211"/>
                    <a:pt x="113" y="222"/>
                    <a:pt x="176" y="222"/>
                  </a:cubicBezTo>
                  <a:cubicBezTo>
                    <a:pt x="290" y="222"/>
                    <a:pt x="351" y="183"/>
                    <a:pt x="351" y="111"/>
                  </a:cubicBezTo>
                  <a:cubicBezTo>
                    <a:pt x="351" y="39"/>
                    <a:pt x="290" y="0"/>
                    <a:pt x="178" y="0"/>
                  </a:cubicBezTo>
                  <a:cubicBezTo>
                    <a:pt x="112" y="0"/>
                    <a:pt x="68" y="10"/>
                    <a:pt x="38" y="33"/>
                  </a:cubicBezTo>
                  <a:cubicBezTo>
                    <a:pt x="14" y="50"/>
                    <a:pt x="0" y="79"/>
                    <a:pt x="0" y="111"/>
                  </a:cubicBezTo>
                  <a:close/>
                  <a:moveTo>
                    <a:pt x="38" y="111"/>
                  </a:moveTo>
                  <a:lnTo>
                    <a:pt x="38" y="111"/>
                  </a:lnTo>
                  <a:cubicBezTo>
                    <a:pt x="38" y="65"/>
                    <a:pt x="84" y="43"/>
                    <a:pt x="175" y="43"/>
                  </a:cubicBezTo>
                  <a:cubicBezTo>
                    <a:pt x="271" y="43"/>
                    <a:pt x="316" y="65"/>
                    <a:pt x="316" y="112"/>
                  </a:cubicBezTo>
                  <a:cubicBezTo>
                    <a:pt x="316" y="156"/>
                    <a:pt x="269" y="179"/>
                    <a:pt x="176" y="179"/>
                  </a:cubicBezTo>
                  <a:cubicBezTo>
                    <a:pt x="83" y="179"/>
                    <a:pt x="38" y="156"/>
                    <a:pt x="38" y="11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3580" y="3582"/>
              <a:ext cx="0" cy="18"/>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3456" y="3755"/>
              <a:ext cx="243" cy="48"/>
            </a:xfrm>
            <a:custGeom>
              <a:avLst/>
              <a:gdLst>
                <a:gd name="T0" fmla="*/ 0 w 350"/>
                <a:gd name="T1" fmla="*/ 111 h 222"/>
                <a:gd name="T2" fmla="*/ 0 w 350"/>
                <a:gd name="T3" fmla="*/ 111 h 222"/>
                <a:gd name="T4" fmla="*/ 37 w 350"/>
                <a:gd name="T5" fmla="*/ 189 h 222"/>
                <a:gd name="T6" fmla="*/ 175 w 350"/>
                <a:gd name="T7" fmla="*/ 222 h 222"/>
                <a:gd name="T8" fmla="*/ 350 w 350"/>
                <a:gd name="T9" fmla="*/ 111 h 222"/>
                <a:gd name="T10" fmla="*/ 178 w 350"/>
                <a:gd name="T11" fmla="*/ 0 h 222"/>
                <a:gd name="T12" fmla="*/ 37 w 350"/>
                <a:gd name="T13" fmla="*/ 33 h 222"/>
                <a:gd name="T14" fmla="*/ 0 w 350"/>
                <a:gd name="T15" fmla="*/ 111 h 222"/>
                <a:gd name="T16" fmla="*/ 37 w 350"/>
                <a:gd name="T17" fmla="*/ 111 h 222"/>
                <a:gd name="T18" fmla="*/ 37 w 350"/>
                <a:gd name="T19" fmla="*/ 111 h 222"/>
                <a:gd name="T20" fmla="*/ 174 w 350"/>
                <a:gd name="T21" fmla="*/ 43 h 222"/>
                <a:gd name="T22" fmla="*/ 315 w 350"/>
                <a:gd name="T23" fmla="*/ 112 h 222"/>
                <a:gd name="T24" fmla="*/ 175 w 350"/>
                <a:gd name="T25" fmla="*/ 179 h 222"/>
                <a:gd name="T26" fmla="*/ 37 w 350"/>
                <a:gd name="T27" fmla="*/ 1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0" h="222">
                  <a:moveTo>
                    <a:pt x="0" y="111"/>
                  </a:moveTo>
                  <a:lnTo>
                    <a:pt x="0" y="111"/>
                  </a:lnTo>
                  <a:cubicBezTo>
                    <a:pt x="0" y="143"/>
                    <a:pt x="13" y="171"/>
                    <a:pt x="37" y="189"/>
                  </a:cubicBezTo>
                  <a:cubicBezTo>
                    <a:pt x="67" y="211"/>
                    <a:pt x="112" y="222"/>
                    <a:pt x="175" y="222"/>
                  </a:cubicBezTo>
                  <a:cubicBezTo>
                    <a:pt x="289" y="222"/>
                    <a:pt x="350" y="184"/>
                    <a:pt x="350" y="111"/>
                  </a:cubicBezTo>
                  <a:cubicBezTo>
                    <a:pt x="350" y="39"/>
                    <a:pt x="289" y="0"/>
                    <a:pt x="178" y="0"/>
                  </a:cubicBezTo>
                  <a:cubicBezTo>
                    <a:pt x="112" y="0"/>
                    <a:pt x="68" y="10"/>
                    <a:pt x="37" y="33"/>
                  </a:cubicBezTo>
                  <a:cubicBezTo>
                    <a:pt x="13" y="51"/>
                    <a:pt x="0" y="79"/>
                    <a:pt x="0" y="111"/>
                  </a:cubicBezTo>
                  <a:close/>
                  <a:moveTo>
                    <a:pt x="37" y="111"/>
                  </a:moveTo>
                  <a:lnTo>
                    <a:pt x="37" y="111"/>
                  </a:lnTo>
                  <a:cubicBezTo>
                    <a:pt x="37" y="65"/>
                    <a:pt x="83" y="43"/>
                    <a:pt x="174" y="43"/>
                  </a:cubicBezTo>
                  <a:cubicBezTo>
                    <a:pt x="270" y="43"/>
                    <a:pt x="315" y="65"/>
                    <a:pt x="315" y="112"/>
                  </a:cubicBezTo>
                  <a:cubicBezTo>
                    <a:pt x="315" y="156"/>
                    <a:pt x="268" y="179"/>
                    <a:pt x="175" y="179"/>
                  </a:cubicBezTo>
                  <a:cubicBezTo>
                    <a:pt x="82" y="179"/>
                    <a:pt x="37" y="156"/>
                    <a:pt x="37" y="11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3657" y="3730"/>
              <a:ext cx="35" cy="11"/>
            </a:xfrm>
            <a:custGeom>
              <a:avLst/>
              <a:gdLst>
                <a:gd name="T0" fmla="*/ 0 w 50"/>
                <a:gd name="T1" fmla="*/ 0 h 50"/>
                <a:gd name="T2" fmla="*/ 0 w 50"/>
                <a:gd name="T3" fmla="*/ 0 h 50"/>
                <a:gd name="T4" fmla="*/ 0 w 50"/>
                <a:gd name="T5" fmla="*/ 50 h 50"/>
                <a:gd name="T6" fmla="*/ 50 w 50"/>
                <a:gd name="T7" fmla="*/ 50 h 50"/>
                <a:gd name="T8" fmla="*/ 50 w 50"/>
                <a:gd name="T9" fmla="*/ 0 h 50"/>
                <a:gd name="T10" fmla="*/ 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0" y="0"/>
                  </a:moveTo>
                  <a:lnTo>
                    <a:pt x="0" y="0"/>
                  </a:lnTo>
                  <a:lnTo>
                    <a:pt x="0" y="50"/>
                  </a:lnTo>
                  <a:lnTo>
                    <a:pt x="50" y="50"/>
                  </a:lnTo>
                  <a:lnTo>
                    <a:pt x="50"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3456" y="3667"/>
              <a:ext cx="236" cy="50"/>
            </a:xfrm>
            <a:custGeom>
              <a:avLst/>
              <a:gdLst>
                <a:gd name="T0" fmla="*/ 297 w 339"/>
                <a:gd name="T1" fmla="*/ 2 h 228"/>
                <a:gd name="T2" fmla="*/ 297 w 339"/>
                <a:gd name="T3" fmla="*/ 2 h 228"/>
                <a:gd name="T4" fmla="*/ 297 w 339"/>
                <a:gd name="T5" fmla="*/ 181 h 228"/>
                <a:gd name="T6" fmla="*/ 228 w 339"/>
                <a:gd name="T7" fmla="*/ 119 h 228"/>
                <a:gd name="T8" fmla="*/ 202 w 339"/>
                <a:gd name="T9" fmla="*/ 71 h 228"/>
                <a:gd name="T10" fmla="*/ 99 w 339"/>
                <a:gd name="T11" fmla="*/ 0 h 228"/>
                <a:gd name="T12" fmla="*/ 26 w 339"/>
                <a:gd name="T13" fmla="*/ 31 h 228"/>
                <a:gd name="T14" fmla="*/ 0 w 339"/>
                <a:gd name="T15" fmla="*/ 108 h 228"/>
                <a:gd name="T16" fmla="*/ 44 w 339"/>
                <a:gd name="T17" fmla="*/ 202 h 228"/>
                <a:gd name="T18" fmla="*/ 117 w 339"/>
                <a:gd name="T19" fmla="*/ 220 h 228"/>
                <a:gd name="T20" fmla="*/ 117 w 339"/>
                <a:gd name="T21" fmla="*/ 178 h 228"/>
                <a:gd name="T22" fmla="*/ 69 w 339"/>
                <a:gd name="T23" fmla="*/ 168 h 228"/>
                <a:gd name="T24" fmla="*/ 36 w 339"/>
                <a:gd name="T25" fmla="*/ 110 h 228"/>
                <a:gd name="T26" fmla="*/ 100 w 339"/>
                <a:gd name="T27" fmla="*/ 43 h 228"/>
                <a:gd name="T28" fmla="*/ 167 w 339"/>
                <a:gd name="T29" fmla="*/ 89 h 228"/>
                <a:gd name="T30" fmla="*/ 192 w 339"/>
                <a:gd name="T31" fmla="*/ 133 h 228"/>
                <a:gd name="T32" fmla="*/ 339 w 339"/>
                <a:gd name="T33" fmla="*/ 228 h 228"/>
                <a:gd name="T34" fmla="*/ 339 w 339"/>
                <a:gd name="T35" fmla="*/ 2 h 228"/>
                <a:gd name="T36" fmla="*/ 297 w 339"/>
                <a:gd name="T37" fmla="*/ 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9" h="228">
                  <a:moveTo>
                    <a:pt x="297" y="2"/>
                  </a:moveTo>
                  <a:lnTo>
                    <a:pt x="297" y="2"/>
                  </a:lnTo>
                  <a:lnTo>
                    <a:pt x="297" y="181"/>
                  </a:lnTo>
                  <a:cubicBezTo>
                    <a:pt x="270" y="176"/>
                    <a:pt x="252" y="161"/>
                    <a:pt x="228" y="119"/>
                  </a:cubicBezTo>
                  <a:lnTo>
                    <a:pt x="202" y="71"/>
                  </a:lnTo>
                  <a:cubicBezTo>
                    <a:pt x="176" y="24"/>
                    <a:pt x="141" y="0"/>
                    <a:pt x="99" y="0"/>
                  </a:cubicBezTo>
                  <a:cubicBezTo>
                    <a:pt x="71" y="0"/>
                    <a:pt x="45" y="11"/>
                    <a:pt x="26" y="31"/>
                  </a:cubicBezTo>
                  <a:cubicBezTo>
                    <a:pt x="8" y="51"/>
                    <a:pt x="0" y="76"/>
                    <a:pt x="0" y="108"/>
                  </a:cubicBezTo>
                  <a:cubicBezTo>
                    <a:pt x="0" y="151"/>
                    <a:pt x="15" y="184"/>
                    <a:pt x="44" y="202"/>
                  </a:cubicBezTo>
                  <a:cubicBezTo>
                    <a:pt x="62" y="214"/>
                    <a:pt x="83" y="219"/>
                    <a:pt x="117" y="220"/>
                  </a:cubicBezTo>
                  <a:lnTo>
                    <a:pt x="117" y="178"/>
                  </a:lnTo>
                  <a:cubicBezTo>
                    <a:pt x="94" y="177"/>
                    <a:pt x="81" y="174"/>
                    <a:pt x="69" y="168"/>
                  </a:cubicBezTo>
                  <a:cubicBezTo>
                    <a:pt x="49" y="157"/>
                    <a:pt x="36" y="135"/>
                    <a:pt x="36" y="110"/>
                  </a:cubicBezTo>
                  <a:cubicBezTo>
                    <a:pt x="36" y="71"/>
                    <a:pt x="64" y="43"/>
                    <a:pt x="100" y="43"/>
                  </a:cubicBezTo>
                  <a:cubicBezTo>
                    <a:pt x="127" y="43"/>
                    <a:pt x="150" y="59"/>
                    <a:pt x="167" y="89"/>
                  </a:cubicBezTo>
                  <a:lnTo>
                    <a:pt x="192" y="133"/>
                  </a:lnTo>
                  <a:cubicBezTo>
                    <a:pt x="232" y="204"/>
                    <a:pt x="264" y="224"/>
                    <a:pt x="339" y="228"/>
                  </a:cubicBezTo>
                  <a:lnTo>
                    <a:pt x="339" y="2"/>
                  </a:lnTo>
                  <a:lnTo>
                    <a:pt x="297"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2751" y="3582"/>
              <a:ext cx="0" cy="18"/>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noEditPoints="1"/>
            </p:cNvSpPr>
            <p:nvPr/>
          </p:nvSpPr>
          <p:spPr bwMode="auto">
            <a:xfrm>
              <a:off x="2626" y="3755"/>
              <a:ext cx="245" cy="48"/>
            </a:xfrm>
            <a:custGeom>
              <a:avLst/>
              <a:gdLst>
                <a:gd name="T0" fmla="*/ 0 w 351"/>
                <a:gd name="T1" fmla="*/ 111 h 222"/>
                <a:gd name="T2" fmla="*/ 0 w 351"/>
                <a:gd name="T3" fmla="*/ 111 h 222"/>
                <a:gd name="T4" fmla="*/ 37 w 351"/>
                <a:gd name="T5" fmla="*/ 189 h 222"/>
                <a:gd name="T6" fmla="*/ 175 w 351"/>
                <a:gd name="T7" fmla="*/ 222 h 222"/>
                <a:gd name="T8" fmla="*/ 351 w 351"/>
                <a:gd name="T9" fmla="*/ 111 h 222"/>
                <a:gd name="T10" fmla="*/ 178 w 351"/>
                <a:gd name="T11" fmla="*/ 0 h 222"/>
                <a:gd name="T12" fmla="*/ 37 w 351"/>
                <a:gd name="T13" fmla="*/ 33 h 222"/>
                <a:gd name="T14" fmla="*/ 0 w 351"/>
                <a:gd name="T15" fmla="*/ 111 h 222"/>
                <a:gd name="T16" fmla="*/ 37 w 351"/>
                <a:gd name="T17" fmla="*/ 111 h 222"/>
                <a:gd name="T18" fmla="*/ 37 w 351"/>
                <a:gd name="T19" fmla="*/ 111 h 222"/>
                <a:gd name="T20" fmla="*/ 174 w 351"/>
                <a:gd name="T21" fmla="*/ 43 h 222"/>
                <a:gd name="T22" fmla="*/ 316 w 351"/>
                <a:gd name="T23" fmla="*/ 112 h 222"/>
                <a:gd name="T24" fmla="*/ 176 w 351"/>
                <a:gd name="T25" fmla="*/ 179 h 222"/>
                <a:gd name="T26" fmla="*/ 37 w 351"/>
                <a:gd name="T27" fmla="*/ 1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222">
                  <a:moveTo>
                    <a:pt x="0" y="111"/>
                  </a:moveTo>
                  <a:lnTo>
                    <a:pt x="0" y="111"/>
                  </a:lnTo>
                  <a:cubicBezTo>
                    <a:pt x="0" y="143"/>
                    <a:pt x="14" y="171"/>
                    <a:pt x="37" y="189"/>
                  </a:cubicBezTo>
                  <a:cubicBezTo>
                    <a:pt x="67" y="211"/>
                    <a:pt x="112" y="222"/>
                    <a:pt x="175" y="222"/>
                  </a:cubicBezTo>
                  <a:cubicBezTo>
                    <a:pt x="290" y="222"/>
                    <a:pt x="351" y="184"/>
                    <a:pt x="351" y="111"/>
                  </a:cubicBezTo>
                  <a:cubicBezTo>
                    <a:pt x="351" y="39"/>
                    <a:pt x="290" y="0"/>
                    <a:pt x="178" y="0"/>
                  </a:cubicBezTo>
                  <a:cubicBezTo>
                    <a:pt x="112" y="0"/>
                    <a:pt x="68" y="10"/>
                    <a:pt x="37" y="33"/>
                  </a:cubicBezTo>
                  <a:cubicBezTo>
                    <a:pt x="13" y="51"/>
                    <a:pt x="0" y="79"/>
                    <a:pt x="0" y="111"/>
                  </a:cubicBezTo>
                  <a:close/>
                  <a:moveTo>
                    <a:pt x="37" y="111"/>
                  </a:moveTo>
                  <a:lnTo>
                    <a:pt x="37" y="111"/>
                  </a:lnTo>
                  <a:cubicBezTo>
                    <a:pt x="37" y="65"/>
                    <a:pt x="83" y="43"/>
                    <a:pt x="174" y="43"/>
                  </a:cubicBezTo>
                  <a:cubicBezTo>
                    <a:pt x="271" y="43"/>
                    <a:pt x="316" y="65"/>
                    <a:pt x="316" y="112"/>
                  </a:cubicBezTo>
                  <a:cubicBezTo>
                    <a:pt x="316" y="156"/>
                    <a:pt x="269" y="179"/>
                    <a:pt x="176" y="179"/>
                  </a:cubicBezTo>
                  <a:cubicBezTo>
                    <a:pt x="83" y="179"/>
                    <a:pt x="37" y="156"/>
                    <a:pt x="37" y="11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2828" y="3730"/>
              <a:ext cx="35" cy="11"/>
            </a:xfrm>
            <a:custGeom>
              <a:avLst/>
              <a:gdLst>
                <a:gd name="T0" fmla="*/ 0 w 49"/>
                <a:gd name="T1" fmla="*/ 0 h 50"/>
                <a:gd name="T2" fmla="*/ 0 w 49"/>
                <a:gd name="T3" fmla="*/ 0 h 50"/>
                <a:gd name="T4" fmla="*/ 0 w 49"/>
                <a:gd name="T5" fmla="*/ 50 h 50"/>
                <a:gd name="T6" fmla="*/ 49 w 49"/>
                <a:gd name="T7" fmla="*/ 50 h 50"/>
                <a:gd name="T8" fmla="*/ 49 w 49"/>
                <a:gd name="T9" fmla="*/ 0 h 50"/>
                <a:gd name="T10" fmla="*/ 0 w 49"/>
                <a:gd name="T11" fmla="*/ 0 h 50"/>
              </a:gdLst>
              <a:ahLst/>
              <a:cxnLst>
                <a:cxn ang="0">
                  <a:pos x="T0" y="T1"/>
                </a:cxn>
                <a:cxn ang="0">
                  <a:pos x="T2" y="T3"/>
                </a:cxn>
                <a:cxn ang="0">
                  <a:pos x="T4" y="T5"/>
                </a:cxn>
                <a:cxn ang="0">
                  <a:pos x="T6" y="T7"/>
                </a:cxn>
                <a:cxn ang="0">
                  <a:pos x="T8" y="T9"/>
                </a:cxn>
                <a:cxn ang="0">
                  <a:pos x="T10" y="T11"/>
                </a:cxn>
              </a:cxnLst>
              <a:rect l="0" t="0" r="r" b="b"/>
              <a:pathLst>
                <a:path w="49" h="50">
                  <a:moveTo>
                    <a:pt x="0" y="0"/>
                  </a:moveTo>
                  <a:lnTo>
                    <a:pt x="0" y="0"/>
                  </a:lnTo>
                  <a:lnTo>
                    <a:pt x="0" y="50"/>
                  </a:lnTo>
                  <a:lnTo>
                    <a:pt x="49" y="50"/>
                  </a:lnTo>
                  <a:lnTo>
                    <a:pt x="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noEditPoints="1"/>
            </p:cNvSpPr>
            <p:nvPr/>
          </p:nvSpPr>
          <p:spPr bwMode="auto">
            <a:xfrm>
              <a:off x="2626" y="3666"/>
              <a:ext cx="237" cy="52"/>
            </a:xfrm>
            <a:custGeom>
              <a:avLst/>
              <a:gdLst>
                <a:gd name="T0" fmla="*/ 258 w 339"/>
                <a:gd name="T1" fmla="*/ 93 h 236"/>
                <a:gd name="T2" fmla="*/ 258 w 339"/>
                <a:gd name="T3" fmla="*/ 93 h 236"/>
                <a:gd name="T4" fmla="*/ 339 w 339"/>
                <a:gd name="T5" fmla="*/ 93 h 236"/>
                <a:gd name="T6" fmla="*/ 339 w 339"/>
                <a:gd name="T7" fmla="*/ 51 h 236"/>
                <a:gd name="T8" fmla="*/ 258 w 339"/>
                <a:gd name="T9" fmla="*/ 51 h 236"/>
                <a:gd name="T10" fmla="*/ 258 w 339"/>
                <a:gd name="T11" fmla="*/ 0 h 236"/>
                <a:gd name="T12" fmla="*/ 220 w 339"/>
                <a:gd name="T13" fmla="*/ 0 h 236"/>
                <a:gd name="T14" fmla="*/ 220 w 339"/>
                <a:gd name="T15" fmla="*/ 51 h 236"/>
                <a:gd name="T16" fmla="*/ 0 w 339"/>
                <a:gd name="T17" fmla="*/ 51 h 236"/>
                <a:gd name="T18" fmla="*/ 0 w 339"/>
                <a:gd name="T19" fmla="*/ 82 h 236"/>
                <a:gd name="T20" fmla="*/ 214 w 339"/>
                <a:gd name="T21" fmla="*/ 236 h 236"/>
                <a:gd name="T22" fmla="*/ 258 w 339"/>
                <a:gd name="T23" fmla="*/ 236 h 236"/>
                <a:gd name="T24" fmla="*/ 258 w 339"/>
                <a:gd name="T25" fmla="*/ 93 h 236"/>
                <a:gd name="T26" fmla="*/ 220 w 339"/>
                <a:gd name="T27" fmla="*/ 93 h 236"/>
                <a:gd name="T28" fmla="*/ 220 w 339"/>
                <a:gd name="T29" fmla="*/ 93 h 236"/>
                <a:gd name="T30" fmla="*/ 220 w 339"/>
                <a:gd name="T31" fmla="*/ 199 h 236"/>
                <a:gd name="T32" fmla="*/ 72 w 339"/>
                <a:gd name="T33" fmla="*/ 93 h 236"/>
                <a:gd name="T34" fmla="*/ 220 w 339"/>
                <a:gd name="T35" fmla="*/ 9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9" h="236">
                  <a:moveTo>
                    <a:pt x="258" y="93"/>
                  </a:moveTo>
                  <a:lnTo>
                    <a:pt x="258" y="93"/>
                  </a:lnTo>
                  <a:lnTo>
                    <a:pt x="339" y="93"/>
                  </a:lnTo>
                  <a:lnTo>
                    <a:pt x="339" y="51"/>
                  </a:lnTo>
                  <a:lnTo>
                    <a:pt x="258" y="51"/>
                  </a:lnTo>
                  <a:lnTo>
                    <a:pt x="258" y="0"/>
                  </a:lnTo>
                  <a:lnTo>
                    <a:pt x="220" y="0"/>
                  </a:lnTo>
                  <a:lnTo>
                    <a:pt x="220" y="51"/>
                  </a:lnTo>
                  <a:lnTo>
                    <a:pt x="0" y="51"/>
                  </a:lnTo>
                  <a:lnTo>
                    <a:pt x="0" y="82"/>
                  </a:lnTo>
                  <a:lnTo>
                    <a:pt x="214" y="236"/>
                  </a:lnTo>
                  <a:lnTo>
                    <a:pt x="258" y="236"/>
                  </a:lnTo>
                  <a:lnTo>
                    <a:pt x="258" y="93"/>
                  </a:lnTo>
                  <a:close/>
                  <a:moveTo>
                    <a:pt x="220" y="93"/>
                  </a:moveTo>
                  <a:lnTo>
                    <a:pt x="220" y="93"/>
                  </a:lnTo>
                  <a:lnTo>
                    <a:pt x="220" y="199"/>
                  </a:lnTo>
                  <a:lnTo>
                    <a:pt x="72" y="93"/>
                  </a:lnTo>
                  <a:lnTo>
                    <a:pt x="220" y="9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a:off x="1923" y="3582"/>
              <a:ext cx="0" cy="18"/>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noEditPoints="1"/>
            </p:cNvSpPr>
            <p:nvPr/>
          </p:nvSpPr>
          <p:spPr bwMode="auto">
            <a:xfrm>
              <a:off x="1799" y="3755"/>
              <a:ext cx="243" cy="48"/>
            </a:xfrm>
            <a:custGeom>
              <a:avLst/>
              <a:gdLst>
                <a:gd name="T0" fmla="*/ 0 w 350"/>
                <a:gd name="T1" fmla="*/ 111 h 222"/>
                <a:gd name="T2" fmla="*/ 0 w 350"/>
                <a:gd name="T3" fmla="*/ 111 h 222"/>
                <a:gd name="T4" fmla="*/ 37 w 350"/>
                <a:gd name="T5" fmla="*/ 189 h 222"/>
                <a:gd name="T6" fmla="*/ 175 w 350"/>
                <a:gd name="T7" fmla="*/ 222 h 222"/>
                <a:gd name="T8" fmla="*/ 350 w 350"/>
                <a:gd name="T9" fmla="*/ 111 h 222"/>
                <a:gd name="T10" fmla="*/ 178 w 350"/>
                <a:gd name="T11" fmla="*/ 0 h 222"/>
                <a:gd name="T12" fmla="*/ 37 w 350"/>
                <a:gd name="T13" fmla="*/ 33 h 222"/>
                <a:gd name="T14" fmla="*/ 0 w 350"/>
                <a:gd name="T15" fmla="*/ 111 h 222"/>
                <a:gd name="T16" fmla="*/ 37 w 350"/>
                <a:gd name="T17" fmla="*/ 111 h 222"/>
                <a:gd name="T18" fmla="*/ 37 w 350"/>
                <a:gd name="T19" fmla="*/ 111 h 222"/>
                <a:gd name="T20" fmla="*/ 174 w 350"/>
                <a:gd name="T21" fmla="*/ 43 h 222"/>
                <a:gd name="T22" fmla="*/ 315 w 350"/>
                <a:gd name="T23" fmla="*/ 112 h 222"/>
                <a:gd name="T24" fmla="*/ 175 w 350"/>
                <a:gd name="T25" fmla="*/ 179 h 222"/>
                <a:gd name="T26" fmla="*/ 37 w 350"/>
                <a:gd name="T27" fmla="*/ 1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0" h="222">
                  <a:moveTo>
                    <a:pt x="0" y="111"/>
                  </a:moveTo>
                  <a:lnTo>
                    <a:pt x="0" y="111"/>
                  </a:lnTo>
                  <a:cubicBezTo>
                    <a:pt x="0" y="143"/>
                    <a:pt x="13" y="171"/>
                    <a:pt x="37" y="189"/>
                  </a:cubicBezTo>
                  <a:cubicBezTo>
                    <a:pt x="67" y="211"/>
                    <a:pt x="112" y="222"/>
                    <a:pt x="175" y="222"/>
                  </a:cubicBezTo>
                  <a:cubicBezTo>
                    <a:pt x="289" y="222"/>
                    <a:pt x="350" y="184"/>
                    <a:pt x="350" y="111"/>
                  </a:cubicBezTo>
                  <a:cubicBezTo>
                    <a:pt x="350" y="39"/>
                    <a:pt x="289" y="0"/>
                    <a:pt x="178" y="0"/>
                  </a:cubicBezTo>
                  <a:cubicBezTo>
                    <a:pt x="112" y="0"/>
                    <a:pt x="68" y="10"/>
                    <a:pt x="37" y="33"/>
                  </a:cubicBezTo>
                  <a:cubicBezTo>
                    <a:pt x="13" y="51"/>
                    <a:pt x="0" y="79"/>
                    <a:pt x="0" y="111"/>
                  </a:cubicBezTo>
                  <a:close/>
                  <a:moveTo>
                    <a:pt x="37" y="111"/>
                  </a:moveTo>
                  <a:lnTo>
                    <a:pt x="37" y="111"/>
                  </a:lnTo>
                  <a:cubicBezTo>
                    <a:pt x="37" y="65"/>
                    <a:pt x="83" y="43"/>
                    <a:pt x="174" y="43"/>
                  </a:cubicBezTo>
                  <a:cubicBezTo>
                    <a:pt x="270" y="43"/>
                    <a:pt x="315" y="65"/>
                    <a:pt x="315" y="112"/>
                  </a:cubicBezTo>
                  <a:cubicBezTo>
                    <a:pt x="315" y="156"/>
                    <a:pt x="268" y="179"/>
                    <a:pt x="175" y="179"/>
                  </a:cubicBezTo>
                  <a:cubicBezTo>
                    <a:pt x="82" y="179"/>
                    <a:pt x="37" y="156"/>
                    <a:pt x="37" y="11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2000" y="3730"/>
              <a:ext cx="35" cy="11"/>
            </a:xfrm>
            <a:custGeom>
              <a:avLst/>
              <a:gdLst>
                <a:gd name="T0" fmla="*/ 0 w 50"/>
                <a:gd name="T1" fmla="*/ 0 h 50"/>
                <a:gd name="T2" fmla="*/ 0 w 50"/>
                <a:gd name="T3" fmla="*/ 0 h 50"/>
                <a:gd name="T4" fmla="*/ 0 w 50"/>
                <a:gd name="T5" fmla="*/ 50 h 50"/>
                <a:gd name="T6" fmla="*/ 50 w 50"/>
                <a:gd name="T7" fmla="*/ 50 h 50"/>
                <a:gd name="T8" fmla="*/ 50 w 50"/>
                <a:gd name="T9" fmla="*/ 0 h 50"/>
                <a:gd name="T10" fmla="*/ 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0" y="0"/>
                  </a:moveTo>
                  <a:lnTo>
                    <a:pt x="0" y="0"/>
                  </a:lnTo>
                  <a:lnTo>
                    <a:pt x="0" y="50"/>
                  </a:lnTo>
                  <a:lnTo>
                    <a:pt x="50" y="50"/>
                  </a:lnTo>
                  <a:lnTo>
                    <a:pt x="50"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p:nvSpPr>
          <p:spPr bwMode="auto">
            <a:xfrm>
              <a:off x="1799" y="3667"/>
              <a:ext cx="243" cy="49"/>
            </a:xfrm>
            <a:custGeom>
              <a:avLst/>
              <a:gdLst>
                <a:gd name="T0" fmla="*/ 88 w 350"/>
                <a:gd name="T1" fmla="*/ 7 h 225"/>
                <a:gd name="T2" fmla="*/ 88 w 350"/>
                <a:gd name="T3" fmla="*/ 7 h 225"/>
                <a:gd name="T4" fmla="*/ 0 w 350"/>
                <a:gd name="T5" fmla="*/ 103 h 225"/>
                <a:gd name="T6" fmla="*/ 48 w 350"/>
                <a:gd name="T7" fmla="*/ 194 h 225"/>
                <a:gd name="T8" fmla="*/ 184 w 350"/>
                <a:gd name="T9" fmla="*/ 225 h 225"/>
                <a:gd name="T10" fmla="*/ 308 w 350"/>
                <a:gd name="T11" fmla="*/ 196 h 225"/>
                <a:gd name="T12" fmla="*/ 350 w 350"/>
                <a:gd name="T13" fmla="*/ 111 h 225"/>
                <a:gd name="T14" fmla="*/ 236 w 350"/>
                <a:gd name="T15" fmla="*/ 0 h 225"/>
                <a:gd name="T16" fmla="*/ 128 w 350"/>
                <a:gd name="T17" fmla="*/ 104 h 225"/>
                <a:gd name="T18" fmla="*/ 166 w 350"/>
                <a:gd name="T19" fmla="*/ 182 h 225"/>
                <a:gd name="T20" fmla="*/ 37 w 350"/>
                <a:gd name="T21" fmla="*/ 106 h 225"/>
                <a:gd name="T22" fmla="*/ 88 w 350"/>
                <a:gd name="T23" fmla="*/ 49 h 225"/>
                <a:gd name="T24" fmla="*/ 88 w 350"/>
                <a:gd name="T25" fmla="*/ 7 h 225"/>
                <a:gd name="T26" fmla="*/ 165 w 350"/>
                <a:gd name="T27" fmla="*/ 109 h 225"/>
                <a:gd name="T28" fmla="*/ 165 w 350"/>
                <a:gd name="T29" fmla="*/ 109 h 225"/>
                <a:gd name="T30" fmla="*/ 239 w 350"/>
                <a:gd name="T31" fmla="*/ 43 h 225"/>
                <a:gd name="T32" fmla="*/ 313 w 350"/>
                <a:gd name="T33" fmla="*/ 110 h 225"/>
                <a:gd name="T34" fmla="*/ 237 w 350"/>
                <a:gd name="T35" fmla="*/ 179 h 225"/>
                <a:gd name="T36" fmla="*/ 165 w 350"/>
                <a:gd name="T37" fmla="*/ 10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0" h="225">
                  <a:moveTo>
                    <a:pt x="88" y="7"/>
                  </a:moveTo>
                  <a:lnTo>
                    <a:pt x="88" y="7"/>
                  </a:lnTo>
                  <a:cubicBezTo>
                    <a:pt x="33" y="15"/>
                    <a:pt x="0" y="51"/>
                    <a:pt x="0" y="103"/>
                  </a:cubicBezTo>
                  <a:cubicBezTo>
                    <a:pt x="0" y="140"/>
                    <a:pt x="18" y="174"/>
                    <a:pt x="48" y="194"/>
                  </a:cubicBezTo>
                  <a:cubicBezTo>
                    <a:pt x="81" y="215"/>
                    <a:pt x="123" y="225"/>
                    <a:pt x="184" y="225"/>
                  </a:cubicBezTo>
                  <a:cubicBezTo>
                    <a:pt x="241" y="225"/>
                    <a:pt x="278" y="216"/>
                    <a:pt x="308" y="196"/>
                  </a:cubicBezTo>
                  <a:cubicBezTo>
                    <a:pt x="335" y="178"/>
                    <a:pt x="350" y="148"/>
                    <a:pt x="350" y="111"/>
                  </a:cubicBezTo>
                  <a:cubicBezTo>
                    <a:pt x="350" y="46"/>
                    <a:pt x="302" y="0"/>
                    <a:pt x="236" y="0"/>
                  </a:cubicBezTo>
                  <a:cubicBezTo>
                    <a:pt x="172" y="0"/>
                    <a:pt x="128" y="43"/>
                    <a:pt x="128" y="104"/>
                  </a:cubicBezTo>
                  <a:cubicBezTo>
                    <a:pt x="128" y="137"/>
                    <a:pt x="141" y="163"/>
                    <a:pt x="166" y="182"/>
                  </a:cubicBezTo>
                  <a:cubicBezTo>
                    <a:pt x="83" y="181"/>
                    <a:pt x="37" y="154"/>
                    <a:pt x="37" y="106"/>
                  </a:cubicBezTo>
                  <a:cubicBezTo>
                    <a:pt x="37" y="76"/>
                    <a:pt x="56" y="56"/>
                    <a:pt x="88" y="49"/>
                  </a:cubicBezTo>
                  <a:lnTo>
                    <a:pt x="88" y="7"/>
                  </a:lnTo>
                  <a:close/>
                  <a:moveTo>
                    <a:pt x="165" y="109"/>
                  </a:moveTo>
                  <a:lnTo>
                    <a:pt x="165" y="109"/>
                  </a:lnTo>
                  <a:cubicBezTo>
                    <a:pt x="165" y="68"/>
                    <a:pt x="194" y="43"/>
                    <a:pt x="239" y="43"/>
                  </a:cubicBezTo>
                  <a:cubicBezTo>
                    <a:pt x="282" y="43"/>
                    <a:pt x="313" y="71"/>
                    <a:pt x="313" y="110"/>
                  </a:cubicBezTo>
                  <a:cubicBezTo>
                    <a:pt x="313" y="150"/>
                    <a:pt x="280" y="179"/>
                    <a:pt x="237" y="179"/>
                  </a:cubicBezTo>
                  <a:cubicBezTo>
                    <a:pt x="195" y="179"/>
                    <a:pt x="165" y="151"/>
                    <a:pt x="165" y="10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1094" y="3582"/>
              <a:ext cx="0" cy="18"/>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noEditPoints="1"/>
            </p:cNvSpPr>
            <p:nvPr/>
          </p:nvSpPr>
          <p:spPr bwMode="auto">
            <a:xfrm>
              <a:off x="969" y="3755"/>
              <a:ext cx="245" cy="48"/>
            </a:xfrm>
            <a:custGeom>
              <a:avLst/>
              <a:gdLst>
                <a:gd name="T0" fmla="*/ 0 w 351"/>
                <a:gd name="T1" fmla="*/ 111 h 222"/>
                <a:gd name="T2" fmla="*/ 0 w 351"/>
                <a:gd name="T3" fmla="*/ 111 h 222"/>
                <a:gd name="T4" fmla="*/ 37 w 351"/>
                <a:gd name="T5" fmla="*/ 189 h 222"/>
                <a:gd name="T6" fmla="*/ 175 w 351"/>
                <a:gd name="T7" fmla="*/ 222 h 222"/>
                <a:gd name="T8" fmla="*/ 351 w 351"/>
                <a:gd name="T9" fmla="*/ 111 h 222"/>
                <a:gd name="T10" fmla="*/ 178 w 351"/>
                <a:gd name="T11" fmla="*/ 0 h 222"/>
                <a:gd name="T12" fmla="*/ 37 w 351"/>
                <a:gd name="T13" fmla="*/ 33 h 222"/>
                <a:gd name="T14" fmla="*/ 0 w 351"/>
                <a:gd name="T15" fmla="*/ 111 h 222"/>
                <a:gd name="T16" fmla="*/ 37 w 351"/>
                <a:gd name="T17" fmla="*/ 111 h 222"/>
                <a:gd name="T18" fmla="*/ 37 w 351"/>
                <a:gd name="T19" fmla="*/ 111 h 222"/>
                <a:gd name="T20" fmla="*/ 174 w 351"/>
                <a:gd name="T21" fmla="*/ 43 h 222"/>
                <a:gd name="T22" fmla="*/ 316 w 351"/>
                <a:gd name="T23" fmla="*/ 112 h 222"/>
                <a:gd name="T24" fmla="*/ 176 w 351"/>
                <a:gd name="T25" fmla="*/ 179 h 222"/>
                <a:gd name="T26" fmla="*/ 37 w 351"/>
                <a:gd name="T27" fmla="*/ 1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222">
                  <a:moveTo>
                    <a:pt x="0" y="111"/>
                  </a:moveTo>
                  <a:lnTo>
                    <a:pt x="0" y="111"/>
                  </a:lnTo>
                  <a:cubicBezTo>
                    <a:pt x="0" y="143"/>
                    <a:pt x="14" y="171"/>
                    <a:pt x="37" y="189"/>
                  </a:cubicBezTo>
                  <a:cubicBezTo>
                    <a:pt x="67" y="211"/>
                    <a:pt x="112" y="222"/>
                    <a:pt x="175" y="222"/>
                  </a:cubicBezTo>
                  <a:cubicBezTo>
                    <a:pt x="290" y="222"/>
                    <a:pt x="351" y="184"/>
                    <a:pt x="351" y="111"/>
                  </a:cubicBezTo>
                  <a:cubicBezTo>
                    <a:pt x="351" y="39"/>
                    <a:pt x="290" y="0"/>
                    <a:pt x="178" y="0"/>
                  </a:cubicBezTo>
                  <a:cubicBezTo>
                    <a:pt x="112" y="0"/>
                    <a:pt x="68" y="10"/>
                    <a:pt x="37" y="33"/>
                  </a:cubicBezTo>
                  <a:cubicBezTo>
                    <a:pt x="13" y="51"/>
                    <a:pt x="0" y="79"/>
                    <a:pt x="0" y="111"/>
                  </a:cubicBezTo>
                  <a:close/>
                  <a:moveTo>
                    <a:pt x="37" y="111"/>
                  </a:moveTo>
                  <a:lnTo>
                    <a:pt x="37" y="111"/>
                  </a:lnTo>
                  <a:cubicBezTo>
                    <a:pt x="37" y="65"/>
                    <a:pt x="83" y="43"/>
                    <a:pt x="174" y="43"/>
                  </a:cubicBezTo>
                  <a:cubicBezTo>
                    <a:pt x="271" y="43"/>
                    <a:pt x="316" y="65"/>
                    <a:pt x="316" y="112"/>
                  </a:cubicBezTo>
                  <a:cubicBezTo>
                    <a:pt x="316" y="156"/>
                    <a:pt x="269" y="179"/>
                    <a:pt x="176" y="179"/>
                  </a:cubicBezTo>
                  <a:cubicBezTo>
                    <a:pt x="83" y="179"/>
                    <a:pt x="37" y="156"/>
                    <a:pt x="37" y="11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a:off x="1171" y="3730"/>
              <a:ext cx="34" cy="11"/>
            </a:xfrm>
            <a:custGeom>
              <a:avLst/>
              <a:gdLst>
                <a:gd name="T0" fmla="*/ 0 w 49"/>
                <a:gd name="T1" fmla="*/ 0 h 50"/>
                <a:gd name="T2" fmla="*/ 0 w 49"/>
                <a:gd name="T3" fmla="*/ 0 h 50"/>
                <a:gd name="T4" fmla="*/ 0 w 49"/>
                <a:gd name="T5" fmla="*/ 50 h 50"/>
                <a:gd name="T6" fmla="*/ 49 w 49"/>
                <a:gd name="T7" fmla="*/ 50 h 50"/>
                <a:gd name="T8" fmla="*/ 49 w 49"/>
                <a:gd name="T9" fmla="*/ 0 h 50"/>
                <a:gd name="T10" fmla="*/ 0 w 49"/>
                <a:gd name="T11" fmla="*/ 0 h 50"/>
              </a:gdLst>
              <a:ahLst/>
              <a:cxnLst>
                <a:cxn ang="0">
                  <a:pos x="T0" y="T1"/>
                </a:cxn>
                <a:cxn ang="0">
                  <a:pos x="T2" y="T3"/>
                </a:cxn>
                <a:cxn ang="0">
                  <a:pos x="T4" y="T5"/>
                </a:cxn>
                <a:cxn ang="0">
                  <a:pos x="T6" y="T7"/>
                </a:cxn>
                <a:cxn ang="0">
                  <a:pos x="T8" y="T9"/>
                </a:cxn>
                <a:cxn ang="0">
                  <a:pos x="T10" y="T11"/>
                </a:cxn>
              </a:cxnLst>
              <a:rect l="0" t="0" r="r" b="b"/>
              <a:pathLst>
                <a:path w="49" h="50">
                  <a:moveTo>
                    <a:pt x="0" y="0"/>
                  </a:moveTo>
                  <a:lnTo>
                    <a:pt x="0" y="0"/>
                  </a:lnTo>
                  <a:lnTo>
                    <a:pt x="0" y="50"/>
                  </a:lnTo>
                  <a:lnTo>
                    <a:pt x="49" y="50"/>
                  </a:lnTo>
                  <a:lnTo>
                    <a:pt x="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noEditPoints="1"/>
            </p:cNvSpPr>
            <p:nvPr/>
          </p:nvSpPr>
          <p:spPr bwMode="auto">
            <a:xfrm>
              <a:off x="969" y="3667"/>
              <a:ext cx="245" cy="50"/>
            </a:xfrm>
            <a:custGeom>
              <a:avLst/>
              <a:gdLst>
                <a:gd name="T0" fmla="*/ 161 w 351"/>
                <a:gd name="T1" fmla="*/ 58 h 228"/>
                <a:gd name="T2" fmla="*/ 161 w 351"/>
                <a:gd name="T3" fmla="*/ 58 h 228"/>
                <a:gd name="T4" fmla="*/ 90 w 351"/>
                <a:gd name="T5" fmla="*/ 12 h 228"/>
                <a:gd name="T6" fmla="*/ 0 w 351"/>
                <a:gd name="T7" fmla="*/ 114 h 228"/>
                <a:gd name="T8" fmla="*/ 90 w 351"/>
                <a:gd name="T9" fmla="*/ 216 h 228"/>
                <a:gd name="T10" fmla="*/ 161 w 351"/>
                <a:gd name="T11" fmla="*/ 170 h 228"/>
                <a:gd name="T12" fmla="*/ 245 w 351"/>
                <a:gd name="T13" fmla="*/ 228 h 228"/>
                <a:gd name="T14" fmla="*/ 351 w 351"/>
                <a:gd name="T15" fmla="*/ 114 h 228"/>
                <a:gd name="T16" fmla="*/ 246 w 351"/>
                <a:gd name="T17" fmla="*/ 0 h 228"/>
                <a:gd name="T18" fmla="*/ 161 w 351"/>
                <a:gd name="T19" fmla="*/ 58 h 228"/>
                <a:gd name="T20" fmla="*/ 37 w 351"/>
                <a:gd name="T21" fmla="*/ 114 h 228"/>
                <a:gd name="T22" fmla="*/ 37 w 351"/>
                <a:gd name="T23" fmla="*/ 114 h 228"/>
                <a:gd name="T24" fmla="*/ 91 w 351"/>
                <a:gd name="T25" fmla="*/ 55 h 228"/>
                <a:gd name="T26" fmla="*/ 144 w 351"/>
                <a:gd name="T27" fmla="*/ 114 h 228"/>
                <a:gd name="T28" fmla="*/ 91 w 351"/>
                <a:gd name="T29" fmla="*/ 173 h 228"/>
                <a:gd name="T30" fmla="*/ 37 w 351"/>
                <a:gd name="T31" fmla="*/ 114 h 228"/>
                <a:gd name="T32" fmla="*/ 180 w 351"/>
                <a:gd name="T33" fmla="*/ 114 h 228"/>
                <a:gd name="T34" fmla="*/ 180 w 351"/>
                <a:gd name="T35" fmla="*/ 114 h 228"/>
                <a:gd name="T36" fmla="*/ 246 w 351"/>
                <a:gd name="T37" fmla="*/ 43 h 228"/>
                <a:gd name="T38" fmla="*/ 313 w 351"/>
                <a:gd name="T39" fmla="*/ 115 h 228"/>
                <a:gd name="T40" fmla="*/ 246 w 351"/>
                <a:gd name="T41" fmla="*/ 185 h 228"/>
                <a:gd name="T42" fmla="*/ 180 w 351"/>
                <a:gd name="T43" fmla="*/ 11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1" h="228">
                  <a:moveTo>
                    <a:pt x="161" y="58"/>
                  </a:moveTo>
                  <a:lnTo>
                    <a:pt x="161" y="58"/>
                  </a:lnTo>
                  <a:cubicBezTo>
                    <a:pt x="140" y="23"/>
                    <a:pt x="123" y="12"/>
                    <a:pt x="90" y="12"/>
                  </a:cubicBezTo>
                  <a:cubicBezTo>
                    <a:pt x="37" y="12"/>
                    <a:pt x="0" y="53"/>
                    <a:pt x="0" y="114"/>
                  </a:cubicBezTo>
                  <a:cubicBezTo>
                    <a:pt x="0" y="174"/>
                    <a:pt x="37" y="216"/>
                    <a:pt x="90" y="216"/>
                  </a:cubicBezTo>
                  <a:cubicBezTo>
                    <a:pt x="122" y="216"/>
                    <a:pt x="139" y="204"/>
                    <a:pt x="161" y="170"/>
                  </a:cubicBezTo>
                  <a:cubicBezTo>
                    <a:pt x="180" y="208"/>
                    <a:pt x="208" y="228"/>
                    <a:pt x="245" y="228"/>
                  </a:cubicBezTo>
                  <a:cubicBezTo>
                    <a:pt x="307" y="228"/>
                    <a:pt x="351" y="181"/>
                    <a:pt x="351" y="114"/>
                  </a:cubicBezTo>
                  <a:cubicBezTo>
                    <a:pt x="351" y="47"/>
                    <a:pt x="307" y="0"/>
                    <a:pt x="246" y="0"/>
                  </a:cubicBezTo>
                  <a:cubicBezTo>
                    <a:pt x="208" y="0"/>
                    <a:pt x="180" y="19"/>
                    <a:pt x="161" y="58"/>
                  </a:cubicBezTo>
                  <a:close/>
                  <a:moveTo>
                    <a:pt x="37" y="114"/>
                  </a:moveTo>
                  <a:lnTo>
                    <a:pt x="37" y="114"/>
                  </a:lnTo>
                  <a:cubicBezTo>
                    <a:pt x="37" y="78"/>
                    <a:pt x="58" y="55"/>
                    <a:pt x="91" y="55"/>
                  </a:cubicBezTo>
                  <a:cubicBezTo>
                    <a:pt x="123" y="55"/>
                    <a:pt x="144" y="78"/>
                    <a:pt x="144" y="114"/>
                  </a:cubicBezTo>
                  <a:cubicBezTo>
                    <a:pt x="144" y="149"/>
                    <a:pt x="123" y="173"/>
                    <a:pt x="91" y="173"/>
                  </a:cubicBezTo>
                  <a:cubicBezTo>
                    <a:pt x="58" y="173"/>
                    <a:pt x="37" y="149"/>
                    <a:pt x="37" y="114"/>
                  </a:cubicBezTo>
                  <a:close/>
                  <a:moveTo>
                    <a:pt x="180" y="114"/>
                  </a:moveTo>
                  <a:lnTo>
                    <a:pt x="180" y="114"/>
                  </a:lnTo>
                  <a:cubicBezTo>
                    <a:pt x="180" y="71"/>
                    <a:pt x="206" y="43"/>
                    <a:pt x="246" y="43"/>
                  </a:cubicBezTo>
                  <a:cubicBezTo>
                    <a:pt x="286" y="43"/>
                    <a:pt x="313" y="71"/>
                    <a:pt x="313" y="115"/>
                  </a:cubicBezTo>
                  <a:cubicBezTo>
                    <a:pt x="313" y="156"/>
                    <a:pt x="286" y="185"/>
                    <a:pt x="246" y="185"/>
                  </a:cubicBezTo>
                  <a:cubicBezTo>
                    <a:pt x="206" y="185"/>
                    <a:pt x="180" y="156"/>
                    <a:pt x="180" y="11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265" y="3582"/>
              <a:ext cx="0" cy="18"/>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a:off x="140" y="3684"/>
              <a:ext cx="237" cy="26"/>
            </a:xfrm>
            <a:custGeom>
              <a:avLst/>
              <a:gdLst>
                <a:gd name="T0" fmla="*/ 98 w 340"/>
                <a:gd name="T1" fmla="*/ 42 h 118"/>
                <a:gd name="T2" fmla="*/ 98 w 340"/>
                <a:gd name="T3" fmla="*/ 42 h 118"/>
                <a:gd name="T4" fmla="*/ 340 w 340"/>
                <a:gd name="T5" fmla="*/ 42 h 118"/>
                <a:gd name="T6" fmla="*/ 340 w 340"/>
                <a:gd name="T7" fmla="*/ 0 h 118"/>
                <a:gd name="T8" fmla="*/ 0 w 340"/>
                <a:gd name="T9" fmla="*/ 0 h 118"/>
                <a:gd name="T10" fmla="*/ 0 w 340"/>
                <a:gd name="T11" fmla="*/ 28 h 118"/>
                <a:gd name="T12" fmla="*/ 68 w 340"/>
                <a:gd name="T13" fmla="*/ 118 h 118"/>
                <a:gd name="T14" fmla="*/ 98 w 340"/>
                <a:gd name="T15" fmla="*/ 118 h 118"/>
                <a:gd name="T16" fmla="*/ 98 w 340"/>
                <a:gd name="T17" fmla="*/ 4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18">
                  <a:moveTo>
                    <a:pt x="98" y="42"/>
                  </a:moveTo>
                  <a:lnTo>
                    <a:pt x="98" y="42"/>
                  </a:lnTo>
                  <a:lnTo>
                    <a:pt x="340" y="42"/>
                  </a:lnTo>
                  <a:lnTo>
                    <a:pt x="340" y="0"/>
                  </a:lnTo>
                  <a:lnTo>
                    <a:pt x="0" y="0"/>
                  </a:lnTo>
                  <a:lnTo>
                    <a:pt x="0" y="28"/>
                  </a:lnTo>
                  <a:cubicBezTo>
                    <a:pt x="52" y="43"/>
                    <a:pt x="60" y="52"/>
                    <a:pt x="68" y="118"/>
                  </a:cubicBezTo>
                  <a:lnTo>
                    <a:pt x="98" y="118"/>
                  </a:lnTo>
                  <a:lnTo>
                    <a:pt x="98" y="4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4351" y="3600"/>
              <a:ext cx="59" cy="0"/>
            </a:xfrm>
            <a:custGeom>
              <a:avLst/>
              <a:gdLst>
                <a:gd name="T0" fmla="*/ 84 w 84"/>
                <a:gd name="T1" fmla="*/ 84 w 84"/>
                <a:gd name="T2" fmla="*/ 0 w 84"/>
              </a:gdLst>
              <a:ahLst/>
              <a:cxnLst>
                <a:cxn ang="0">
                  <a:pos x="T0" y="0"/>
                </a:cxn>
                <a:cxn ang="0">
                  <a:pos x="T1" y="0"/>
                </a:cxn>
                <a:cxn ang="0">
                  <a:pos x="T2" y="0"/>
                </a:cxn>
              </a:cxnLst>
              <a:rect l="0" t="0" r="r" b="b"/>
              <a:pathLst>
                <a:path w="84">
                  <a:moveTo>
                    <a:pt x="84" y="0"/>
                  </a:moveTo>
                  <a:lnTo>
                    <a:pt x="84" y="0"/>
                  </a:lnTo>
                  <a:lnTo>
                    <a:pt x="0" y="0"/>
                  </a:ln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noEditPoints="1"/>
            </p:cNvSpPr>
            <p:nvPr/>
          </p:nvSpPr>
          <p:spPr bwMode="auto">
            <a:xfrm>
              <a:off x="4619" y="3561"/>
              <a:ext cx="244" cy="49"/>
            </a:xfrm>
            <a:custGeom>
              <a:avLst/>
              <a:gdLst>
                <a:gd name="T0" fmla="*/ 0 w 351"/>
                <a:gd name="T1" fmla="*/ 112 h 223"/>
                <a:gd name="T2" fmla="*/ 0 w 351"/>
                <a:gd name="T3" fmla="*/ 112 h 223"/>
                <a:gd name="T4" fmla="*/ 38 w 351"/>
                <a:gd name="T5" fmla="*/ 190 h 223"/>
                <a:gd name="T6" fmla="*/ 176 w 351"/>
                <a:gd name="T7" fmla="*/ 223 h 223"/>
                <a:gd name="T8" fmla="*/ 351 w 351"/>
                <a:gd name="T9" fmla="*/ 112 h 223"/>
                <a:gd name="T10" fmla="*/ 178 w 351"/>
                <a:gd name="T11" fmla="*/ 0 h 223"/>
                <a:gd name="T12" fmla="*/ 38 w 351"/>
                <a:gd name="T13" fmla="*/ 33 h 223"/>
                <a:gd name="T14" fmla="*/ 0 w 351"/>
                <a:gd name="T15" fmla="*/ 112 h 223"/>
                <a:gd name="T16" fmla="*/ 38 w 351"/>
                <a:gd name="T17" fmla="*/ 112 h 223"/>
                <a:gd name="T18" fmla="*/ 38 w 351"/>
                <a:gd name="T19" fmla="*/ 112 h 223"/>
                <a:gd name="T20" fmla="*/ 175 w 351"/>
                <a:gd name="T21" fmla="*/ 43 h 223"/>
                <a:gd name="T22" fmla="*/ 316 w 351"/>
                <a:gd name="T23" fmla="*/ 112 h 223"/>
                <a:gd name="T24" fmla="*/ 176 w 351"/>
                <a:gd name="T25" fmla="*/ 180 h 223"/>
                <a:gd name="T26" fmla="*/ 38 w 351"/>
                <a:gd name="T27" fmla="*/ 11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223">
                  <a:moveTo>
                    <a:pt x="0" y="112"/>
                  </a:moveTo>
                  <a:lnTo>
                    <a:pt x="0" y="112"/>
                  </a:lnTo>
                  <a:cubicBezTo>
                    <a:pt x="0" y="143"/>
                    <a:pt x="14" y="172"/>
                    <a:pt x="38" y="190"/>
                  </a:cubicBezTo>
                  <a:cubicBezTo>
                    <a:pt x="67" y="212"/>
                    <a:pt x="113" y="223"/>
                    <a:pt x="176" y="223"/>
                  </a:cubicBezTo>
                  <a:cubicBezTo>
                    <a:pt x="290" y="223"/>
                    <a:pt x="351" y="184"/>
                    <a:pt x="351" y="112"/>
                  </a:cubicBezTo>
                  <a:cubicBezTo>
                    <a:pt x="351" y="40"/>
                    <a:pt x="290" y="0"/>
                    <a:pt x="178" y="0"/>
                  </a:cubicBezTo>
                  <a:cubicBezTo>
                    <a:pt x="112" y="0"/>
                    <a:pt x="68" y="11"/>
                    <a:pt x="38" y="33"/>
                  </a:cubicBezTo>
                  <a:cubicBezTo>
                    <a:pt x="14" y="51"/>
                    <a:pt x="0" y="79"/>
                    <a:pt x="0" y="112"/>
                  </a:cubicBezTo>
                  <a:close/>
                  <a:moveTo>
                    <a:pt x="38" y="112"/>
                  </a:moveTo>
                  <a:lnTo>
                    <a:pt x="38" y="112"/>
                  </a:lnTo>
                  <a:cubicBezTo>
                    <a:pt x="38" y="66"/>
                    <a:pt x="84" y="43"/>
                    <a:pt x="175" y="43"/>
                  </a:cubicBezTo>
                  <a:cubicBezTo>
                    <a:pt x="271" y="43"/>
                    <a:pt x="316" y="66"/>
                    <a:pt x="316" y="112"/>
                  </a:cubicBezTo>
                  <a:cubicBezTo>
                    <a:pt x="316" y="157"/>
                    <a:pt x="269" y="180"/>
                    <a:pt x="176" y="180"/>
                  </a:cubicBezTo>
                  <a:cubicBezTo>
                    <a:pt x="83" y="180"/>
                    <a:pt x="38" y="157"/>
                    <a:pt x="38" y="112"/>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4351" y="3340"/>
              <a:ext cx="59" cy="0"/>
            </a:xfrm>
            <a:custGeom>
              <a:avLst/>
              <a:gdLst>
                <a:gd name="T0" fmla="*/ 84 w 84"/>
                <a:gd name="T1" fmla="*/ 84 w 84"/>
                <a:gd name="T2" fmla="*/ 0 w 84"/>
              </a:gdLst>
              <a:ahLst/>
              <a:cxnLst>
                <a:cxn ang="0">
                  <a:pos x="T0" y="0"/>
                </a:cxn>
                <a:cxn ang="0">
                  <a:pos x="T1" y="0"/>
                </a:cxn>
                <a:cxn ang="0">
                  <a:pos x="T2" y="0"/>
                </a:cxn>
              </a:cxnLst>
              <a:rect l="0" t="0" r="r" b="b"/>
              <a:pathLst>
                <a:path w="84">
                  <a:moveTo>
                    <a:pt x="84" y="0"/>
                  </a:moveTo>
                  <a:lnTo>
                    <a:pt x="84" y="0"/>
                  </a:lnTo>
                  <a:lnTo>
                    <a:pt x="0" y="0"/>
                  </a:ln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p:nvSpPr>
          <p:spPr bwMode="auto">
            <a:xfrm>
              <a:off x="4619" y="3301"/>
              <a:ext cx="236" cy="50"/>
            </a:xfrm>
            <a:custGeom>
              <a:avLst/>
              <a:gdLst>
                <a:gd name="T0" fmla="*/ 298 w 340"/>
                <a:gd name="T1" fmla="*/ 2 h 228"/>
                <a:gd name="T2" fmla="*/ 298 w 340"/>
                <a:gd name="T3" fmla="*/ 2 h 228"/>
                <a:gd name="T4" fmla="*/ 298 w 340"/>
                <a:gd name="T5" fmla="*/ 181 h 228"/>
                <a:gd name="T6" fmla="*/ 228 w 340"/>
                <a:gd name="T7" fmla="*/ 120 h 228"/>
                <a:gd name="T8" fmla="*/ 202 w 340"/>
                <a:gd name="T9" fmla="*/ 72 h 228"/>
                <a:gd name="T10" fmla="*/ 100 w 340"/>
                <a:gd name="T11" fmla="*/ 0 h 228"/>
                <a:gd name="T12" fmla="*/ 27 w 340"/>
                <a:gd name="T13" fmla="*/ 31 h 228"/>
                <a:gd name="T14" fmla="*/ 0 w 340"/>
                <a:gd name="T15" fmla="*/ 109 h 228"/>
                <a:gd name="T16" fmla="*/ 44 w 340"/>
                <a:gd name="T17" fmla="*/ 202 h 228"/>
                <a:gd name="T18" fmla="*/ 118 w 340"/>
                <a:gd name="T19" fmla="*/ 221 h 228"/>
                <a:gd name="T20" fmla="*/ 118 w 340"/>
                <a:gd name="T21" fmla="*/ 178 h 228"/>
                <a:gd name="T22" fmla="*/ 70 w 340"/>
                <a:gd name="T23" fmla="*/ 168 h 228"/>
                <a:gd name="T24" fmla="*/ 37 w 340"/>
                <a:gd name="T25" fmla="*/ 110 h 228"/>
                <a:gd name="T26" fmla="*/ 101 w 340"/>
                <a:gd name="T27" fmla="*/ 43 h 228"/>
                <a:gd name="T28" fmla="*/ 168 w 340"/>
                <a:gd name="T29" fmla="*/ 89 h 228"/>
                <a:gd name="T30" fmla="*/ 193 w 340"/>
                <a:gd name="T31" fmla="*/ 133 h 228"/>
                <a:gd name="T32" fmla="*/ 340 w 340"/>
                <a:gd name="T33" fmla="*/ 228 h 228"/>
                <a:gd name="T34" fmla="*/ 340 w 340"/>
                <a:gd name="T35" fmla="*/ 2 h 228"/>
                <a:gd name="T36" fmla="*/ 298 w 340"/>
                <a:gd name="T37" fmla="*/ 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0" h="228">
                  <a:moveTo>
                    <a:pt x="298" y="2"/>
                  </a:moveTo>
                  <a:lnTo>
                    <a:pt x="298" y="2"/>
                  </a:lnTo>
                  <a:lnTo>
                    <a:pt x="298" y="181"/>
                  </a:lnTo>
                  <a:cubicBezTo>
                    <a:pt x="270" y="177"/>
                    <a:pt x="253" y="161"/>
                    <a:pt x="228" y="120"/>
                  </a:cubicBezTo>
                  <a:lnTo>
                    <a:pt x="202" y="72"/>
                  </a:lnTo>
                  <a:cubicBezTo>
                    <a:pt x="176" y="24"/>
                    <a:pt x="142" y="0"/>
                    <a:pt x="100" y="0"/>
                  </a:cubicBezTo>
                  <a:cubicBezTo>
                    <a:pt x="72" y="0"/>
                    <a:pt x="45" y="11"/>
                    <a:pt x="27" y="31"/>
                  </a:cubicBezTo>
                  <a:cubicBezTo>
                    <a:pt x="9" y="52"/>
                    <a:pt x="0" y="76"/>
                    <a:pt x="0" y="109"/>
                  </a:cubicBezTo>
                  <a:cubicBezTo>
                    <a:pt x="0" y="152"/>
                    <a:pt x="16" y="184"/>
                    <a:pt x="44" y="202"/>
                  </a:cubicBezTo>
                  <a:cubicBezTo>
                    <a:pt x="62" y="214"/>
                    <a:pt x="84" y="220"/>
                    <a:pt x="118" y="221"/>
                  </a:cubicBezTo>
                  <a:lnTo>
                    <a:pt x="118" y="178"/>
                  </a:lnTo>
                  <a:cubicBezTo>
                    <a:pt x="95" y="177"/>
                    <a:pt x="81" y="174"/>
                    <a:pt x="70" y="168"/>
                  </a:cubicBezTo>
                  <a:cubicBezTo>
                    <a:pt x="50" y="157"/>
                    <a:pt x="37" y="135"/>
                    <a:pt x="37" y="110"/>
                  </a:cubicBezTo>
                  <a:cubicBezTo>
                    <a:pt x="37" y="72"/>
                    <a:pt x="64" y="43"/>
                    <a:pt x="101" y="43"/>
                  </a:cubicBezTo>
                  <a:cubicBezTo>
                    <a:pt x="128" y="43"/>
                    <a:pt x="151" y="59"/>
                    <a:pt x="168" y="89"/>
                  </a:cubicBezTo>
                  <a:lnTo>
                    <a:pt x="193" y="133"/>
                  </a:lnTo>
                  <a:cubicBezTo>
                    <a:pt x="233" y="204"/>
                    <a:pt x="265" y="224"/>
                    <a:pt x="340" y="228"/>
                  </a:cubicBezTo>
                  <a:lnTo>
                    <a:pt x="340" y="2"/>
                  </a:lnTo>
                  <a:lnTo>
                    <a:pt x="298"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4351" y="3080"/>
              <a:ext cx="59" cy="0"/>
            </a:xfrm>
            <a:custGeom>
              <a:avLst/>
              <a:gdLst>
                <a:gd name="T0" fmla="*/ 84 w 84"/>
                <a:gd name="T1" fmla="*/ 84 w 84"/>
                <a:gd name="T2" fmla="*/ 0 w 84"/>
              </a:gdLst>
              <a:ahLst/>
              <a:cxnLst>
                <a:cxn ang="0">
                  <a:pos x="T0" y="0"/>
                </a:cxn>
                <a:cxn ang="0">
                  <a:pos x="T1" y="0"/>
                </a:cxn>
                <a:cxn ang="0">
                  <a:pos x="T2" y="0"/>
                </a:cxn>
              </a:cxnLst>
              <a:rect l="0" t="0" r="r" b="b"/>
              <a:pathLst>
                <a:path w="84">
                  <a:moveTo>
                    <a:pt x="84" y="0"/>
                  </a:moveTo>
                  <a:lnTo>
                    <a:pt x="84" y="0"/>
                  </a:lnTo>
                  <a:lnTo>
                    <a:pt x="0" y="0"/>
                  </a:ln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noEditPoints="1"/>
            </p:cNvSpPr>
            <p:nvPr/>
          </p:nvSpPr>
          <p:spPr bwMode="auto">
            <a:xfrm>
              <a:off x="4619" y="3040"/>
              <a:ext cx="236" cy="51"/>
            </a:xfrm>
            <a:custGeom>
              <a:avLst/>
              <a:gdLst>
                <a:gd name="T0" fmla="*/ 258 w 340"/>
                <a:gd name="T1" fmla="*/ 92 h 235"/>
                <a:gd name="T2" fmla="*/ 258 w 340"/>
                <a:gd name="T3" fmla="*/ 92 h 235"/>
                <a:gd name="T4" fmla="*/ 340 w 340"/>
                <a:gd name="T5" fmla="*/ 92 h 235"/>
                <a:gd name="T6" fmla="*/ 340 w 340"/>
                <a:gd name="T7" fmla="*/ 50 h 235"/>
                <a:gd name="T8" fmla="*/ 258 w 340"/>
                <a:gd name="T9" fmla="*/ 50 h 235"/>
                <a:gd name="T10" fmla="*/ 258 w 340"/>
                <a:gd name="T11" fmla="*/ 0 h 235"/>
                <a:gd name="T12" fmla="*/ 221 w 340"/>
                <a:gd name="T13" fmla="*/ 0 h 235"/>
                <a:gd name="T14" fmla="*/ 221 w 340"/>
                <a:gd name="T15" fmla="*/ 50 h 235"/>
                <a:gd name="T16" fmla="*/ 0 w 340"/>
                <a:gd name="T17" fmla="*/ 50 h 235"/>
                <a:gd name="T18" fmla="*/ 0 w 340"/>
                <a:gd name="T19" fmla="*/ 81 h 235"/>
                <a:gd name="T20" fmla="*/ 214 w 340"/>
                <a:gd name="T21" fmla="*/ 235 h 235"/>
                <a:gd name="T22" fmla="*/ 258 w 340"/>
                <a:gd name="T23" fmla="*/ 235 h 235"/>
                <a:gd name="T24" fmla="*/ 258 w 340"/>
                <a:gd name="T25" fmla="*/ 92 h 235"/>
                <a:gd name="T26" fmla="*/ 221 w 340"/>
                <a:gd name="T27" fmla="*/ 92 h 235"/>
                <a:gd name="T28" fmla="*/ 221 w 340"/>
                <a:gd name="T29" fmla="*/ 92 h 235"/>
                <a:gd name="T30" fmla="*/ 221 w 340"/>
                <a:gd name="T31" fmla="*/ 199 h 235"/>
                <a:gd name="T32" fmla="*/ 72 w 340"/>
                <a:gd name="T33" fmla="*/ 92 h 235"/>
                <a:gd name="T34" fmla="*/ 221 w 340"/>
                <a:gd name="T35" fmla="*/ 9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0" h="235">
                  <a:moveTo>
                    <a:pt x="258" y="92"/>
                  </a:moveTo>
                  <a:lnTo>
                    <a:pt x="258" y="92"/>
                  </a:lnTo>
                  <a:lnTo>
                    <a:pt x="340" y="92"/>
                  </a:lnTo>
                  <a:lnTo>
                    <a:pt x="340" y="50"/>
                  </a:lnTo>
                  <a:lnTo>
                    <a:pt x="258" y="50"/>
                  </a:lnTo>
                  <a:lnTo>
                    <a:pt x="258" y="0"/>
                  </a:lnTo>
                  <a:lnTo>
                    <a:pt x="221" y="0"/>
                  </a:lnTo>
                  <a:lnTo>
                    <a:pt x="221" y="50"/>
                  </a:lnTo>
                  <a:lnTo>
                    <a:pt x="0" y="50"/>
                  </a:lnTo>
                  <a:lnTo>
                    <a:pt x="0" y="81"/>
                  </a:lnTo>
                  <a:lnTo>
                    <a:pt x="214" y="235"/>
                  </a:lnTo>
                  <a:lnTo>
                    <a:pt x="258" y="235"/>
                  </a:lnTo>
                  <a:lnTo>
                    <a:pt x="258" y="92"/>
                  </a:lnTo>
                  <a:close/>
                  <a:moveTo>
                    <a:pt x="221" y="92"/>
                  </a:moveTo>
                  <a:lnTo>
                    <a:pt x="221" y="92"/>
                  </a:lnTo>
                  <a:lnTo>
                    <a:pt x="221" y="199"/>
                  </a:lnTo>
                  <a:lnTo>
                    <a:pt x="72" y="92"/>
                  </a:lnTo>
                  <a:lnTo>
                    <a:pt x="221" y="9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a:off x="4351" y="2820"/>
              <a:ext cx="59" cy="0"/>
            </a:xfrm>
            <a:custGeom>
              <a:avLst/>
              <a:gdLst>
                <a:gd name="T0" fmla="*/ 84 w 84"/>
                <a:gd name="T1" fmla="*/ 84 w 84"/>
                <a:gd name="T2" fmla="*/ 0 w 84"/>
              </a:gdLst>
              <a:ahLst/>
              <a:cxnLst>
                <a:cxn ang="0">
                  <a:pos x="T0" y="0"/>
                </a:cxn>
                <a:cxn ang="0">
                  <a:pos x="T1" y="0"/>
                </a:cxn>
                <a:cxn ang="0">
                  <a:pos x="T2" y="0"/>
                </a:cxn>
              </a:cxnLst>
              <a:rect l="0" t="0" r="r" b="b"/>
              <a:pathLst>
                <a:path w="84">
                  <a:moveTo>
                    <a:pt x="84" y="0"/>
                  </a:moveTo>
                  <a:lnTo>
                    <a:pt x="84" y="0"/>
                  </a:lnTo>
                  <a:lnTo>
                    <a:pt x="0" y="0"/>
                  </a:ln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noEditPoints="1"/>
            </p:cNvSpPr>
            <p:nvPr/>
          </p:nvSpPr>
          <p:spPr bwMode="auto">
            <a:xfrm>
              <a:off x="4619" y="2781"/>
              <a:ext cx="244" cy="49"/>
            </a:xfrm>
            <a:custGeom>
              <a:avLst/>
              <a:gdLst>
                <a:gd name="T0" fmla="*/ 89 w 351"/>
                <a:gd name="T1" fmla="*/ 8 h 226"/>
                <a:gd name="T2" fmla="*/ 89 w 351"/>
                <a:gd name="T3" fmla="*/ 8 h 226"/>
                <a:gd name="T4" fmla="*/ 0 w 351"/>
                <a:gd name="T5" fmla="*/ 104 h 226"/>
                <a:gd name="T6" fmla="*/ 49 w 351"/>
                <a:gd name="T7" fmla="*/ 195 h 226"/>
                <a:gd name="T8" fmla="*/ 185 w 351"/>
                <a:gd name="T9" fmla="*/ 226 h 226"/>
                <a:gd name="T10" fmla="*/ 309 w 351"/>
                <a:gd name="T11" fmla="*/ 197 h 226"/>
                <a:gd name="T12" fmla="*/ 351 w 351"/>
                <a:gd name="T13" fmla="*/ 112 h 226"/>
                <a:gd name="T14" fmla="*/ 236 w 351"/>
                <a:gd name="T15" fmla="*/ 0 h 226"/>
                <a:gd name="T16" fmla="*/ 129 w 351"/>
                <a:gd name="T17" fmla="*/ 104 h 226"/>
                <a:gd name="T18" fmla="*/ 166 w 351"/>
                <a:gd name="T19" fmla="*/ 183 h 226"/>
                <a:gd name="T20" fmla="*/ 38 w 351"/>
                <a:gd name="T21" fmla="*/ 107 h 226"/>
                <a:gd name="T22" fmla="*/ 89 w 351"/>
                <a:gd name="T23" fmla="*/ 50 h 226"/>
                <a:gd name="T24" fmla="*/ 89 w 351"/>
                <a:gd name="T25" fmla="*/ 8 h 226"/>
                <a:gd name="T26" fmla="*/ 166 w 351"/>
                <a:gd name="T27" fmla="*/ 110 h 226"/>
                <a:gd name="T28" fmla="*/ 166 w 351"/>
                <a:gd name="T29" fmla="*/ 110 h 226"/>
                <a:gd name="T30" fmla="*/ 240 w 351"/>
                <a:gd name="T31" fmla="*/ 44 h 226"/>
                <a:gd name="T32" fmla="*/ 313 w 351"/>
                <a:gd name="T33" fmla="*/ 111 h 226"/>
                <a:gd name="T34" fmla="*/ 237 w 351"/>
                <a:gd name="T35" fmla="*/ 180 h 226"/>
                <a:gd name="T36" fmla="*/ 166 w 351"/>
                <a:gd name="T37" fmla="*/ 11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1" h="226">
                  <a:moveTo>
                    <a:pt x="89" y="8"/>
                  </a:moveTo>
                  <a:lnTo>
                    <a:pt x="89" y="8"/>
                  </a:lnTo>
                  <a:cubicBezTo>
                    <a:pt x="33" y="16"/>
                    <a:pt x="0" y="52"/>
                    <a:pt x="0" y="104"/>
                  </a:cubicBezTo>
                  <a:cubicBezTo>
                    <a:pt x="0" y="141"/>
                    <a:pt x="18" y="175"/>
                    <a:pt x="49" y="195"/>
                  </a:cubicBezTo>
                  <a:cubicBezTo>
                    <a:pt x="82" y="216"/>
                    <a:pt x="123" y="226"/>
                    <a:pt x="185" y="226"/>
                  </a:cubicBezTo>
                  <a:cubicBezTo>
                    <a:pt x="242" y="226"/>
                    <a:pt x="279" y="217"/>
                    <a:pt x="309" y="197"/>
                  </a:cubicBezTo>
                  <a:cubicBezTo>
                    <a:pt x="336" y="179"/>
                    <a:pt x="351" y="149"/>
                    <a:pt x="351" y="112"/>
                  </a:cubicBezTo>
                  <a:cubicBezTo>
                    <a:pt x="351" y="47"/>
                    <a:pt x="303" y="0"/>
                    <a:pt x="236" y="0"/>
                  </a:cubicBezTo>
                  <a:cubicBezTo>
                    <a:pt x="173" y="0"/>
                    <a:pt x="129" y="44"/>
                    <a:pt x="129" y="104"/>
                  </a:cubicBezTo>
                  <a:cubicBezTo>
                    <a:pt x="129" y="138"/>
                    <a:pt x="142" y="164"/>
                    <a:pt x="166" y="183"/>
                  </a:cubicBezTo>
                  <a:cubicBezTo>
                    <a:pt x="84" y="182"/>
                    <a:pt x="38" y="155"/>
                    <a:pt x="38" y="107"/>
                  </a:cubicBezTo>
                  <a:cubicBezTo>
                    <a:pt x="38" y="77"/>
                    <a:pt x="56" y="57"/>
                    <a:pt x="89" y="50"/>
                  </a:cubicBezTo>
                  <a:lnTo>
                    <a:pt x="89" y="8"/>
                  </a:lnTo>
                  <a:close/>
                  <a:moveTo>
                    <a:pt x="166" y="110"/>
                  </a:moveTo>
                  <a:lnTo>
                    <a:pt x="166" y="110"/>
                  </a:lnTo>
                  <a:cubicBezTo>
                    <a:pt x="166" y="69"/>
                    <a:pt x="194" y="44"/>
                    <a:pt x="240" y="44"/>
                  </a:cubicBezTo>
                  <a:cubicBezTo>
                    <a:pt x="282" y="44"/>
                    <a:pt x="313" y="72"/>
                    <a:pt x="313" y="111"/>
                  </a:cubicBezTo>
                  <a:cubicBezTo>
                    <a:pt x="313" y="150"/>
                    <a:pt x="281" y="180"/>
                    <a:pt x="237" y="180"/>
                  </a:cubicBezTo>
                  <a:cubicBezTo>
                    <a:pt x="195" y="180"/>
                    <a:pt x="166" y="151"/>
                    <a:pt x="166" y="11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a:off x="4351" y="2560"/>
              <a:ext cx="59" cy="0"/>
            </a:xfrm>
            <a:custGeom>
              <a:avLst/>
              <a:gdLst>
                <a:gd name="T0" fmla="*/ 84 w 84"/>
                <a:gd name="T1" fmla="*/ 84 w 84"/>
                <a:gd name="T2" fmla="*/ 0 w 84"/>
              </a:gdLst>
              <a:ahLst/>
              <a:cxnLst>
                <a:cxn ang="0">
                  <a:pos x="T0" y="0"/>
                </a:cxn>
                <a:cxn ang="0">
                  <a:pos x="T1" y="0"/>
                </a:cxn>
                <a:cxn ang="0">
                  <a:pos x="T2" y="0"/>
                </a:cxn>
              </a:cxnLst>
              <a:rect l="0" t="0" r="r" b="b"/>
              <a:pathLst>
                <a:path w="84">
                  <a:moveTo>
                    <a:pt x="84" y="0"/>
                  </a:moveTo>
                  <a:lnTo>
                    <a:pt x="84" y="0"/>
                  </a:lnTo>
                  <a:lnTo>
                    <a:pt x="0" y="0"/>
                  </a:ln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noEditPoints="1"/>
            </p:cNvSpPr>
            <p:nvPr/>
          </p:nvSpPr>
          <p:spPr bwMode="auto">
            <a:xfrm>
              <a:off x="4619" y="2521"/>
              <a:ext cx="244" cy="50"/>
            </a:xfrm>
            <a:custGeom>
              <a:avLst/>
              <a:gdLst>
                <a:gd name="T0" fmla="*/ 161 w 351"/>
                <a:gd name="T1" fmla="*/ 58 h 228"/>
                <a:gd name="T2" fmla="*/ 161 w 351"/>
                <a:gd name="T3" fmla="*/ 58 h 228"/>
                <a:gd name="T4" fmla="*/ 91 w 351"/>
                <a:gd name="T5" fmla="*/ 12 h 228"/>
                <a:gd name="T6" fmla="*/ 0 w 351"/>
                <a:gd name="T7" fmla="*/ 114 h 228"/>
                <a:gd name="T8" fmla="*/ 91 w 351"/>
                <a:gd name="T9" fmla="*/ 216 h 228"/>
                <a:gd name="T10" fmla="*/ 161 w 351"/>
                <a:gd name="T11" fmla="*/ 170 h 228"/>
                <a:gd name="T12" fmla="*/ 245 w 351"/>
                <a:gd name="T13" fmla="*/ 228 h 228"/>
                <a:gd name="T14" fmla="*/ 351 w 351"/>
                <a:gd name="T15" fmla="*/ 114 h 228"/>
                <a:gd name="T16" fmla="*/ 246 w 351"/>
                <a:gd name="T17" fmla="*/ 0 h 228"/>
                <a:gd name="T18" fmla="*/ 161 w 351"/>
                <a:gd name="T19" fmla="*/ 58 h 228"/>
                <a:gd name="T20" fmla="*/ 38 w 351"/>
                <a:gd name="T21" fmla="*/ 114 h 228"/>
                <a:gd name="T22" fmla="*/ 38 w 351"/>
                <a:gd name="T23" fmla="*/ 114 h 228"/>
                <a:gd name="T24" fmla="*/ 92 w 351"/>
                <a:gd name="T25" fmla="*/ 55 h 228"/>
                <a:gd name="T26" fmla="*/ 144 w 351"/>
                <a:gd name="T27" fmla="*/ 114 h 228"/>
                <a:gd name="T28" fmla="*/ 91 w 351"/>
                <a:gd name="T29" fmla="*/ 173 h 228"/>
                <a:gd name="T30" fmla="*/ 38 w 351"/>
                <a:gd name="T31" fmla="*/ 114 h 228"/>
                <a:gd name="T32" fmla="*/ 180 w 351"/>
                <a:gd name="T33" fmla="*/ 114 h 228"/>
                <a:gd name="T34" fmla="*/ 180 w 351"/>
                <a:gd name="T35" fmla="*/ 114 h 228"/>
                <a:gd name="T36" fmla="*/ 246 w 351"/>
                <a:gd name="T37" fmla="*/ 43 h 228"/>
                <a:gd name="T38" fmla="*/ 313 w 351"/>
                <a:gd name="T39" fmla="*/ 115 h 228"/>
                <a:gd name="T40" fmla="*/ 246 w 351"/>
                <a:gd name="T41" fmla="*/ 185 h 228"/>
                <a:gd name="T42" fmla="*/ 180 w 351"/>
                <a:gd name="T43" fmla="*/ 11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1" h="228">
                  <a:moveTo>
                    <a:pt x="161" y="58"/>
                  </a:moveTo>
                  <a:lnTo>
                    <a:pt x="161" y="58"/>
                  </a:lnTo>
                  <a:cubicBezTo>
                    <a:pt x="140" y="23"/>
                    <a:pt x="123" y="12"/>
                    <a:pt x="91" y="12"/>
                  </a:cubicBezTo>
                  <a:cubicBezTo>
                    <a:pt x="38" y="12"/>
                    <a:pt x="0" y="53"/>
                    <a:pt x="0" y="114"/>
                  </a:cubicBezTo>
                  <a:cubicBezTo>
                    <a:pt x="0" y="174"/>
                    <a:pt x="38" y="216"/>
                    <a:pt x="91" y="216"/>
                  </a:cubicBezTo>
                  <a:cubicBezTo>
                    <a:pt x="122" y="216"/>
                    <a:pt x="140" y="204"/>
                    <a:pt x="161" y="170"/>
                  </a:cubicBezTo>
                  <a:cubicBezTo>
                    <a:pt x="180" y="209"/>
                    <a:pt x="208" y="228"/>
                    <a:pt x="245" y="228"/>
                  </a:cubicBezTo>
                  <a:cubicBezTo>
                    <a:pt x="308" y="228"/>
                    <a:pt x="351" y="181"/>
                    <a:pt x="351" y="114"/>
                  </a:cubicBezTo>
                  <a:cubicBezTo>
                    <a:pt x="351" y="47"/>
                    <a:pt x="308" y="0"/>
                    <a:pt x="246" y="0"/>
                  </a:cubicBezTo>
                  <a:cubicBezTo>
                    <a:pt x="208" y="0"/>
                    <a:pt x="180" y="19"/>
                    <a:pt x="161" y="58"/>
                  </a:cubicBezTo>
                  <a:close/>
                  <a:moveTo>
                    <a:pt x="38" y="114"/>
                  </a:moveTo>
                  <a:lnTo>
                    <a:pt x="38" y="114"/>
                  </a:lnTo>
                  <a:cubicBezTo>
                    <a:pt x="38" y="78"/>
                    <a:pt x="59" y="55"/>
                    <a:pt x="92" y="55"/>
                  </a:cubicBezTo>
                  <a:cubicBezTo>
                    <a:pt x="123" y="55"/>
                    <a:pt x="144" y="78"/>
                    <a:pt x="144" y="114"/>
                  </a:cubicBezTo>
                  <a:cubicBezTo>
                    <a:pt x="144" y="149"/>
                    <a:pt x="123" y="173"/>
                    <a:pt x="91" y="173"/>
                  </a:cubicBezTo>
                  <a:cubicBezTo>
                    <a:pt x="59" y="173"/>
                    <a:pt x="38" y="149"/>
                    <a:pt x="38" y="114"/>
                  </a:cubicBezTo>
                  <a:close/>
                  <a:moveTo>
                    <a:pt x="180" y="114"/>
                  </a:moveTo>
                  <a:lnTo>
                    <a:pt x="180" y="114"/>
                  </a:lnTo>
                  <a:cubicBezTo>
                    <a:pt x="180" y="72"/>
                    <a:pt x="207" y="43"/>
                    <a:pt x="246" y="43"/>
                  </a:cubicBezTo>
                  <a:cubicBezTo>
                    <a:pt x="287" y="43"/>
                    <a:pt x="313" y="72"/>
                    <a:pt x="313" y="115"/>
                  </a:cubicBezTo>
                  <a:cubicBezTo>
                    <a:pt x="313" y="156"/>
                    <a:pt x="286" y="185"/>
                    <a:pt x="246" y="185"/>
                  </a:cubicBezTo>
                  <a:cubicBezTo>
                    <a:pt x="207" y="185"/>
                    <a:pt x="180" y="156"/>
                    <a:pt x="180" y="11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4351" y="2300"/>
              <a:ext cx="59" cy="0"/>
            </a:xfrm>
            <a:custGeom>
              <a:avLst/>
              <a:gdLst>
                <a:gd name="T0" fmla="*/ 84 w 84"/>
                <a:gd name="T1" fmla="*/ 84 w 84"/>
                <a:gd name="T2" fmla="*/ 0 w 84"/>
              </a:gdLst>
              <a:ahLst/>
              <a:cxnLst>
                <a:cxn ang="0">
                  <a:pos x="T0" y="0"/>
                </a:cxn>
                <a:cxn ang="0">
                  <a:pos x="T1" y="0"/>
                </a:cxn>
                <a:cxn ang="0">
                  <a:pos x="T2" y="0"/>
                </a:cxn>
              </a:cxnLst>
              <a:rect l="0" t="0" r="r" b="b"/>
              <a:pathLst>
                <a:path w="84">
                  <a:moveTo>
                    <a:pt x="84" y="0"/>
                  </a:moveTo>
                  <a:lnTo>
                    <a:pt x="84" y="0"/>
                  </a:lnTo>
                  <a:lnTo>
                    <a:pt x="0" y="0"/>
                  </a:ln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4619" y="2307"/>
              <a:ext cx="236" cy="26"/>
            </a:xfrm>
            <a:custGeom>
              <a:avLst/>
              <a:gdLst>
                <a:gd name="T0" fmla="*/ 98 w 340"/>
                <a:gd name="T1" fmla="*/ 42 h 117"/>
                <a:gd name="T2" fmla="*/ 98 w 340"/>
                <a:gd name="T3" fmla="*/ 42 h 117"/>
                <a:gd name="T4" fmla="*/ 340 w 340"/>
                <a:gd name="T5" fmla="*/ 42 h 117"/>
                <a:gd name="T6" fmla="*/ 340 w 340"/>
                <a:gd name="T7" fmla="*/ 0 h 117"/>
                <a:gd name="T8" fmla="*/ 0 w 340"/>
                <a:gd name="T9" fmla="*/ 0 h 117"/>
                <a:gd name="T10" fmla="*/ 0 w 340"/>
                <a:gd name="T11" fmla="*/ 28 h 117"/>
                <a:gd name="T12" fmla="*/ 68 w 340"/>
                <a:gd name="T13" fmla="*/ 117 h 117"/>
                <a:gd name="T14" fmla="*/ 98 w 340"/>
                <a:gd name="T15" fmla="*/ 117 h 117"/>
                <a:gd name="T16" fmla="*/ 98 w 340"/>
                <a:gd name="T1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17">
                  <a:moveTo>
                    <a:pt x="98" y="42"/>
                  </a:moveTo>
                  <a:lnTo>
                    <a:pt x="98" y="42"/>
                  </a:lnTo>
                  <a:lnTo>
                    <a:pt x="340" y="42"/>
                  </a:lnTo>
                  <a:lnTo>
                    <a:pt x="340" y="0"/>
                  </a:lnTo>
                  <a:lnTo>
                    <a:pt x="0" y="0"/>
                  </a:lnTo>
                  <a:lnTo>
                    <a:pt x="0" y="28"/>
                  </a:lnTo>
                  <a:cubicBezTo>
                    <a:pt x="52" y="43"/>
                    <a:pt x="60" y="52"/>
                    <a:pt x="68" y="117"/>
                  </a:cubicBezTo>
                  <a:lnTo>
                    <a:pt x="98" y="117"/>
                  </a:lnTo>
                  <a:lnTo>
                    <a:pt x="98" y="4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noEditPoints="1"/>
            </p:cNvSpPr>
            <p:nvPr/>
          </p:nvSpPr>
          <p:spPr bwMode="auto">
            <a:xfrm>
              <a:off x="4619" y="2233"/>
              <a:ext cx="244" cy="48"/>
            </a:xfrm>
            <a:custGeom>
              <a:avLst/>
              <a:gdLst>
                <a:gd name="T0" fmla="*/ 0 w 351"/>
                <a:gd name="T1" fmla="*/ 111 h 222"/>
                <a:gd name="T2" fmla="*/ 0 w 351"/>
                <a:gd name="T3" fmla="*/ 111 h 222"/>
                <a:gd name="T4" fmla="*/ 38 w 351"/>
                <a:gd name="T5" fmla="*/ 189 h 222"/>
                <a:gd name="T6" fmla="*/ 176 w 351"/>
                <a:gd name="T7" fmla="*/ 222 h 222"/>
                <a:gd name="T8" fmla="*/ 351 w 351"/>
                <a:gd name="T9" fmla="*/ 111 h 222"/>
                <a:gd name="T10" fmla="*/ 178 w 351"/>
                <a:gd name="T11" fmla="*/ 0 h 222"/>
                <a:gd name="T12" fmla="*/ 38 w 351"/>
                <a:gd name="T13" fmla="*/ 33 h 222"/>
                <a:gd name="T14" fmla="*/ 0 w 351"/>
                <a:gd name="T15" fmla="*/ 111 h 222"/>
                <a:gd name="T16" fmla="*/ 38 w 351"/>
                <a:gd name="T17" fmla="*/ 111 h 222"/>
                <a:gd name="T18" fmla="*/ 38 w 351"/>
                <a:gd name="T19" fmla="*/ 111 h 222"/>
                <a:gd name="T20" fmla="*/ 175 w 351"/>
                <a:gd name="T21" fmla="*/ 43 h 222"/>
                <a:gd name="T22" fmla="*/ 316 w 351"/>
                <a:gd name="T23" fmla="*/ 112 h 222"/>
                <a:gd name="T24" fmla="*/ 176 w 351"/>
                <a:gd name="T25" fmla="*/ 179 h 222"/>
                <a:gd name="T26" fmla="*/ 38 w 351"/>
                <a:gd name="T27" fmla="*/ 1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222">
                  <a:moveTo>
                    <a:pt x="0" y="111"/>
                  </a:moveTo>
                  <a:lnTo>
                    <a:pt x="0" y="111"/>
                  </a:lnTo>
                  <a:cubicBezTo>
                    <a:pt x="0" y="142"/>
                    <a:pt x="14" y="171"/>
                    <a:pt x="38" y="189"/>
                  </a:cubicBezTo>
                  <a:cubicBezTo>
                    <a:pt x="67" y="211"/>
                    <a:pt x="113" y="222"/>
                    <a:pt x="176" y="222"/>
                  </a:cubicBezTo>
                  <a:cubicBezTo>
                    <a:pt x="290" y="222"/>
                    <a:pt x="351" y="184"/>
                    <a:pt x="351" y="111"/>
                  </a:cubicBezTo>
                  <a:cubicBezTo>
                    <a:pt x="351" y="39"/>
                    <a:pt x="290" y="0"/>
                    <a:pt x="178" y="0"/>
                  </a:cubicBezTo>
                  <a:cubicBezTo>
                    <a:pt x="112" y="0"/>
                    <a:pt x="68" y="10"/>
                    <a:pt x="38" y="33"/>
                  </a:cubicBezTo>
                  <a:cubicBezTo>
                    <a:pt x="14" y="50"/>
                    <a:pt x="0" y="79"/>
                    <a:pt x="0" y="111"/>
                  </a:cubicBezTo>
                  <a:close/>
                  <a:moveTo>
                    <a:pt x="38" y="111"/>
                  </a:moveTo>
                  <a:lnTo>
                    <a:pt x="38" y="111"/>
                  </a:lnTo>
                  <a:cubicBezTo>
                    <a:pt x="38" y="65"/>
                    <a:pt x="84" y="43"/>
                    <a:pt x="175" y="43"/>
                  </a:cubicBezTo>
                  <a:cubicBezTo>
                    <a:pt x="271" y="43"/>
                    <a:pt x="316" y="65"/>
                    <a:pt x="316" y="112"/>
                  </a:cubicBezTo>
                  <a:cubicBezTo>
                    <a:pt x="316" y="156"/>
                    <a:pt x="269" y="179"/>
                    <a:pt x="176" y="179"/>
                  </a:cubicBezTo>
                  <a:cubicBezTo>
                    <a:pt x="83" y="179"/>
                    <a:pt x="38" y="156"/>
                    <a:pt x="38" y="11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a:off x="4351" y="2040"/>
              <a:ext cx="59" cy="0"/>
            </a:xfrm>
            <a:custGeom>
              <a:avLst/>
              <a:gdLst>
                <a:gd name="T0" fmla="*/ 84 w 84"/>
                <a:gd name="T1" fmla="*/ 84 w 84"/>
                <a:gd name="T2" fmla="*/ 0 w 84"/>
              </a:gdLst>
              <a:ahLst/>
              <a:cxnLst>
                <a:cxn ang="0">
                  <a:pos x="T0" y="0"/>
                </a:cxn>
                <a:cxn ang="0">
                  <a:pos x="T1" y="0"/>
                </a:cxn>
                <a:cxn ang="0">
                  <a:pos x="T2" y="0"/>
                </a:cxn>
              </a:cxnLst>
              <a:rect l="0" t="0" r="r" b="b"/>
              <a:pathLst>
                <a:path w="84">
                  <a:moveTo>
                    <a:pt x="84" y="0"/>
                  </a:moveTo>
                  <a:lnTo>
                    <a:pt x="84" y="0"/>
                  </a:lnTo>
                  <a:lnTo>
                    <a:pt x="0" y="0"/>
                  </a:ln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4619" y="2047"/>
              <a:ext cx="236" cy="26"/>
            </a:xfrm>
            <a:custGeom>
              <a:avLst/>
              <a:gdLst>
                <a:gd name="T0" fmla="*/ 98 w 340"/>
                <a:gd name="T1" fmla="*/ 43 h 118"/>
                <a:gd name="T2" fmla="*/ 98 w 340"/>
                <a:gd name="T3" fmla="*/ 43 h 118"/>
                <a:gd name="T4" fmla="*/ 340 w 340"/>
                <a:gd name="T5" fmla="*/ 43 h 118"/>
                <a:gd name="T6" fmla="*/ 340 w 340"/>
                <a:gd name="T7" fmla="*/ 0 h 118"/>
                <a:gd name="T8" fmla="*/ 0 w 340"/>
                <a:gd name="T9" fmla="*/ 0 h 118"/>
                <a:gd name="T10" fmla="*/ 0 w 340"/>
                <a:gd name="T11" fmla="*/ 28 h 118"/>
                <a:gd name="T12" fmla="*/ 68 w 340"/>
                <a:gd name="T13" fmla="*/ 118 h 118"/>
                <a:gd name="T14" fmla="*/ 98 w 340"/>
                <a:gd name="T15" fmla="*/ 118 h 118"/>
                <a:gd name="T16" fmla="*/ 98 w 340"/>
                <a:gd name="T17" fmla="*/ 4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18">
                  <a:moveTo>
                    <a:pt x="98" y="43"/>
                  </a:moveTo>
                  <a:lnTo>
                    <a:pt x="98" y="43"/>
                  </a:lnTo>
                  <a:lnTo>
                    <a:pt x="340" y="43"/>
                  </a:lnTo>
                  <a:lnTo>
                    <a:pt x="340" y="0"/>
                  </a:lnTo>
                  <a:lnTo>
                    <a:pt x="0" y="0"/>
                  </a:lnTo>
                  <a:lnTo>
                    <a:pt x="0" y="28"/>
                  </a:lnTo>
                  <a:cubicBezTo>
                    <a:pt x="52" y="43"/>
                    <a:pt x="60" y="53"/>
                    <a:pt x="68" y="118"/>
                  </a:cubicBezTo>
                  <a:lnTo>
                    <a:pt x="98" y="118"/>
                  </a:lnTo>
                  <a:lnTo>
                    <a:pt x="98" y="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a:off x="4619" y="1972"/>
              <a:ext cx="236" cy="50"/>
            </a:xfrm>
            <a:custGeom>
              <a:avLst/>
              <a:gdLst>
                <a:gd name="T0" fmla="*/ 298 w 340"/>
                <a:gd name="T1" fmla="*/ 2 h 228"/>
                <a:gd name="T2" fmla="*/ 298 w 340"/>
                <a:gd name="T3" fmla="*/ 2 h 228"/>
                <a:gd name="T4" fmla="*/ 298 w 340"/>
                <a:gd name="T5" fmla="*/ 181 h 228"/>
                <a:gd name="T6" fmla="*/ 228 w 340"/>
                <a:gd name="T7" fmla="*/ 120 h 228"/>
                <a:gd name="T8" fmla="*/ 202 w 340"/>
                <a:gd name="T9" fmla="*/ 72 h 228"/>
                <a:gd name="T10" fmla="*/ 100 w 340"/>
                <a:gd name="T11" fmla="*/ 0 h 228"/>
                <a:gd name="T12" fmla="*/ 27 w 340"/>
                <a:gd name="T13" fmla="*/ 32 h 228"/>
                <a:gd name="T14" fmla="*/ 0 w 340"/>
                <a:gd name="T15" fmla="*/ 109 h 228"/>
                <a:gd name="T16" fmla="*/ 44 w 340"/>
                <a:gd name="T17" fmla="*/ 203 h 228"/>
                <a:gd name="T18" fmla="*/ 118 w 340"/>
                <a:gd name="T19" fmla="*/ 221 h 228"/>
                <a:gd name="T20" fmla="*/ 118 w 340"/>
                <a:gd name="T21" fmla="*/ 179 h 228"/>
                <a:gd name="T22" fmla="*/ 70 w 340"/>
                <a:gd name="T23" fmla="*/ 169 h 228"/>
                <a:gd name="T24" fmla="*/ 37 w 340"/>
                <a:gd name="T25" fmla="*/ 110 h 228"/>
                <a:gd name="T26" fmla="*/ 101 w 340"/>
                <a:gd name="T27" fmla="*/ 43 h 228"/>
                <a:gd name="T28" fmla="*/ 168 w 340"/>
                <a:gd name="T29" fmla="*/ 89 h 228"/>
                <a:gd name="T30" fmla="*/ 193 w 340"/>
                <a:gd name="T31" fmla="*/ 133 h 228"/>
                <a:gd name="T32" fmla="*/ 340 w 340"/>
                <a:gd name="T33" fmla="*/ 228 h 228"/>
                <a:gd name="T34" fmla="*/ 340 w 340"/>
                <a:gd name="T35" fmla="*/ 2 h 228"/>
                <a:gd name="T36" fmla="*/ 298 w 340"/>
                <a:gd name="T37" fmla="*/ 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0" h="228">
                  <a:moveTo>
                    <a:pt x="298" y="2"/>
                  </a:moveTo>
                  <a:lnTo>
                    <a:pt x="298" y="2"/>
                  </a:lnTo>
                  <a:lnTo>
                    <a:pt x="298" y="181"/>
                  </a:lnTo>
                  <a:cubicBezTo>
                    <a:pt x="270" y="177"/>
                    <a:pt x="253" y="161"/>
                    <a:pt x="228" y="120"/>
                  </a:cubicBezTo>
                  <a:lnTo>
                    <a:pt x="202" y="72"/>
                  </a:lnTo>
                  <a:cubicBezTo>
                    <a:pt x="176" y="24"/>
                    <a:pt x="142" y="0"/>
                    <a:pt x="100" y="0"/>
                  </a:cubicBezTo>
                  <a:cubicBezTo>
                    <a:pt x="72" y="0"/>
                    <a:pt x="45" y="12"/>
                    <a:pt x="27" y="32"/>
                  </a:cubicBezTo>
                  <a:cubicBezTo>
                    <a:pt x="9" y="52"/>
                    <a:pt x="0" y="77"/>
                    <a:pt x="0" y="109"/>
                  </a:cubicBezTo>
                  <a:cubicBezTo>
                    <a:pt x="0" y="152"/>
                    <a:pt x="16" y="184"/>
                    <a:pt x="44" y="203"/>
                  </a:cubicBezTo>
                  <a:cubicBezTo>
                    <a:pt x="62" y="215"/>
                    <a:pt x="84" y="220"/>
                    <a:pt x="118" y="221"/>
                  </a:cubicBezTo>
                  <a:lnTo>
                    <a:pt x="118" y="179"/>
                  </a:lnTo>
                  <a:cubicBezTo>
                    <a:pt x="95" y="177"/>
                    <a:pt x="81" y="174"/>
                    <a:pt x="70" y="169"/>
                  </a:cubicBezTo>
                  <a:cubicBezTo>
                    <a:pt x="50" y="158"/>
                    <a:pt x="37" y="136"/>
                    <a:pt x="37" y="110"/>
                  </a:cubicBezTo>
                  <a:cubicBezTo>
                    <a:pt x="37" y="72"/>
                    <a:pt x="64" y="43"/>
                    <a:pt x="101" y="43"/>
                  </a:cubicBezTo>
                  <a:cubicBezTo>
                    <a:pt x="128" y="43"/>
                    <a:pt x="151" y="59"/>
                    <a:pt x="168" y="89"/>
                  </a:cubicBezTo>
                  <a:lnTo>
                    <a:pt x="193" y="133"/>
                  </a:lnTo>
                  <a:cubicBezTo>
                    <a:pt x="233" y="204"/>
                    <a:pt x="265" y="225"/>
                    <a:pt x="340" y="228"/>
                  </a:cubicBezTo>
                  <a:lnTo>
                    <a:pt x="340" y="2"/>
                  </a:lnTo>
                  <a:lnTo>
                    <a:pt x="298"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a:off x="4351" y="1780"/>
              <a:ext cx="59" cy="0"/>
            </a:xfrm>
            <a:custGeom>
              <a:avLst/>
              <a:gdLst>
                <a:gd name="T0" fmla="*/ 84 w 84"/>
                <a:gd name="T1" fmla="*/ 84 w 84"/>
                <a:gd name="T2" fmla="*/ 0 w 84"/>
              </a:gdLst>
              <a:ahLst/>
              <a:cxnLst>
                <a:cxn ang="0">
                  <a:pos x="T0" y="0"/>
                </a:cxn>
                <a:cxn ang="0">
                  <a:pos x="T1" y="0"/>
                </a:cxn>
                <a:cxn ang="0">
                  <a:pos x="T2" y="0"/>
                </a:cxn>
              </a:cxnLst>
              <a:rect l="0" t="0" r="r" b="b"/>
              <a:pathLst>
                <a:path w="84">
                  <a:moveTo>
                    <a:pt x="84" y="0"/>
                  </a:moveTo>
                  <a:lnTo>
                    <a:pt x="84" y="0"/>
                  </a:lnTo>
                  <a:lnTo>
                    <a:pt x="0" y="0"/>
                  </a:ln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a:off x="4619" y="1788"/>
              <a:ext cx="236" cy="25"/>
            </a:xfrm>
            <a:custGeom>
              <a:avLst/>
              <a:gdLst>
                <a:gd name="T0" fmla="*/ 98 w 340"/>
                <a:gd name="T1" fmla="*/ 42 h 117"/>
                <a:gd name="T2" fmla="*/ 98 w 340"/>
                <a:gd name="T3" fmla="*/ 42 h 117"/>
                <a:gd name="T4" fmla="*/ 340 w 340"/>
                <a:gd name="T5" fmla="*/ 42 h 117"/>
                <a:gd name="T6" fmla="*/ 340 w 340"/>
                <a:gd name="T7" fmla="*/ 0 h 117"/>
                <a:gd name="T8" fmla="*/ 0 w 340"/>
                <a:gd name="T9" fmla="*/ 0 h 117"/>
                <a:gd name="T10" fmla="*/ 0 w 340"/>
                <a:gd name="T11" fmla="*/ 28 h 117"/>
                <a:gd name="T12" fmla="*/ 68 w 340"/>
                <a:gd name="T13" fmla="*/ 117 h 117"/>
                <a:gd name="T14" fmla="*/ 98 w 340"/>
                <a:gd name="T15" fmla="*/ 117 h 117"/>
                <a:gd name="T16" fmla="*/ 98 w 340"/>
                <a:gd name="T1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17">
                  <a:moveTo>
                    <a:pt x="98" y="42"/>
                  </a:moveTo>
                  <a:lnTo>
                    <a:pt x="98" y="42"/>
                  </a:lnTo>
                  <a:lnTo>
                    <a:pt x="340" y="42"/>
                  </a:lnTo>
                  <a:lnTo>
                    <a:pt x="340" y="0"/>
                  </a:lnTo>
                  <a:lnTo>
                    <a:pt x="0" y="0"/>
                  </a:lnTo>
                  <a:lnTo>
                    <a:pt x="0" y="28"/>
                  </a:lnTo>
                  <a:cubicBezTo>
                    <a:pt x="52" y="42"/>
                    <a:pt x="60" y="52"/>
                    <a:pt x="68" y="117"/>
                  </a:cubicBezTo>
                  <a:lnTo>
                    <a:pt x="98" y="117"/>
                  </a:lnTo>
                  <a:lnTo>
                    <a:pt x="98" y="4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noEditPoints="1"/>
            </p:cNvSpPr>
            <p:nvPr/>
          </p:nvSpPr>
          <p:spPr bwMode="auto">
            <a:xfrm>
              <a:off x="4619" y="1711"/>
              <a:ext cx="236" cy="52"/>
            </a:xfrm>
            <a:custGeom>
              <a:avLst/>
              <a:gdLst>
                <a:gd name="T0" fmla="*/ 258 w 340"/>
                <a:gd name="T1" fmla="*/ 92 h 236"/>
                <a:gd name="T2" fmla="*/ 258 w 340"/>
                <a:gd name="T3" fmla="*/ 92 h 236"/>
                <a:gd name="T4" fmla="*/ 340 w 340"/>
                <a:gd name="T5" fmla="*/ 92 h 236"/>
                <a:gd name="T6" fmla="*/ 340 w 340"/>
                <a:gd name="T7" fmla="*/ 50 h 236"/>
                <a:gd name="T8" fmla="*/ 258 w 340"/>
                <a:gd name="T9" fmla="*/ 50 h 236"/>
                <a:gd name="T10" fmla="*/ 258 w 340"/>
                <a:gd name="T11" fmla="*/ 0 h 236"/>
                <a:gd name="T12" fmla="*/ 221 w 340"/>
                <a:gd name="T13" fmla="*/ 0 h 236"/>
                <a:gd name="T14" fmla="*/ 221 w 340"/>
                <a:gd name="T15" fmla="*/ 50 h 236"/>
                <a:gd name="T16" fmla="*/ 0 w 340"/>
                <a:gd name="T17" fmla="*/ 50 h 236"/>
                <a:gd name="T18" fmla="*/ 0 w 340"/>
                <a:gd name="T19" fmla="*/ 81 h 236"/>
                <a:gd name="T20" fmla="*/ 214 w 340"/>
                <a:gd name="T21" fmla="*/ 236 h 236"/>
                <a:gd name="T22" fmla="*/ 258 w 340"/>
                <a:gd name="T23" fmla="*/ 236 h 236"/>
                <a:gd name="T24" fmla="*/ 258 w 340"/>
                <a:gd name="T25" fmla="*/ 92 h 236"/>
                <a:gd name="T26" fmla="*/ 221 w 340"/>
                <a:gd name="T27" fmla="*/ 92 h 236"/>
                <a:gd name="T28" fmla="*/ 221 w 340"/>
                <a:gd name="T29" fmla="*/ 92 h 236"/>
                <a:gd name="T30" fmla="*/ 221 w 340"/>
                <a:gd name="T31" fmla="*/ 199 h 236"/>
                <a:gd name="T32" fmla="*/ 72 w 340"/>
                <a:gd name="T33" fmla="*/ 92 h 236"/>
                <a:gd name="T34" fmla="*/ 221 w 340"/>
                <a:gd name="T35" fmla="*/ 9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0" h="236">
                  <a:moveTo>
                    <a:pt x="258" y="92"/>
                  </a:moveTo>
                  <a:lnTo>
                    <a:pt x="258" y="92"/>
                  </a:lnTo>
                  <a:lnTo>
                    <a:pt x="340" y="92"/>
                  </a:lnTo>
                  <a:lnTo>
                    <a:pt x="340" y="50"/>
                  </a:lnTo>
                  <a:lnTo>
                    <a:pt x="258" y="50"/>
                  </a:lnTo>
                  <a:lnTo>
                    <a:pt x="258" y="0"/>
                  </a:lnTo>
                  <a:lnTo>
                    <a:pt x="221" y="0"/>
                  </a:lnTo>
                  <a:lnTo>
                    <a:pt x="221" y="50"/>
                  </a:lnTo>
                  <a:lnTo>
                    <a:pt x="0" y="50"/>
                  </a:lnTo>
                  <a:lnTo>
                    <a:pt x="0" y="81"/>
                  </a:lnTo>
                  <a:lnTo>
                    <a:pt x="214" y="236"/>
                  </a:lnTo>
                  <a:lnTo>
                    <a:pt x="258" y="236"/>
                  </a:lnTo>
                  <a:lnTo>
                    <a:pt x="258" y="92"/>
                  </a:lnTo>
                  <a:close/>
                  <a:moveTo>
                    <a:pt x="221" y="92"/>
                  </a:moveTo>
                  <a:lnTo>
                    <a:pt x="221" y="92"/>
                  </a:lnTo>
                  <a:lnTo>
                    <a:pt x="221" y="199"/>
                  </a:lnTo>
                  <a:lnTo>
                    <a:pt x="72" y="92"/>
                  </a:lnTo>
                  <a:lnTo>
                    <a:pt x="221" y="9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4351" y="1520"/>
              <a:ext cx="59" cy="0"/>
            </a:xfrm>
            <a:custGeom>
              <a:avLst/>
              <a:gdLst>
                <a:gd name="T0" fmla="*/ 84 w 84"/>
                <a:gd name="T1" fmla="*/ 84 w 84"/>
                <a:gd name="T2" fmla="*/ 0 w 84"/>
              </a:gdLst>
              <a:ahLst/>
              <a:cxnLst>
                <a:cxn ang="0">
                  <a:pos x="T0" y="0"/>
                </a:cxn>
                <a:cxn ang="0">
                  <a:pos x="T1" y="0"/>
                </a:cxn>
                <a:cxn ang="0">
                  <a:pos x="T2" y="0"/>
                </a:cxn>
              </a:cxnLst>
              <a:rect l="0" t="0" r="r" b="b"/>
              <a:pathLst>
                <a:path w="84">
                  <a:moveTo>
                    <a:pt x="84" y="0"/>
                  </a:moveTo>
                  <a:lnTo>
                    <a:pt x="84" y="0"/>
                  </a:lnTo>
                  <a:lnTo>
                    <a:pt x="0" y="0"/>
                  </a:ln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4619" y="1527"/>
              <a:ext cx="236" cy="26"/>
            </a:xfrm>
            <a:custGeom>
              <a:avLst/>
              <a:gdLst>
                <a:gd name="T0" fmla="*/ 98 w 340"/>
                <a:gd name="T1" fmla="*/ 42 h 117"/>
                <a:gd name="T2" fmla="*/ 98 w 340"/>
                <a:gd name="T3" fmla="*/ 42 h 117"/>
                <a:gd name="T4" fmla="*/ 340 w 340"/>
                <a:gd name="T5" fmla="*/ 42 h 117"/>
                <a:gd name="T6" fmla="*/ 340 w 340"/>
                <a:gd name="T7" fmla="*/ 0 h 117"/>
                <a:gd name="T8" fmla="*/ 0 w 340"/>
                <a:gd name="T9" fmla="*/ 0 h 117"/>
                <a:gd name="T10" fmla="*/ 0 w 340"/>
                <a:gd name="T11" fmla="*/ 28 h 117"/>
                <a:gd name="T12" fmla="*/ 68 w 340"/>
                <a:gd name="T13" fmla="*/ 117 h 117"/>
                <a:gd name="T14" fmla="*/ 98 w 340"/>
                <a:gd name="T15" fmla="*/ 117 h 117"/>
                <a:gd name="T16" fmla="*/ 98 w 340"/>
                <a:gd name="T1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17">
                  <a:moveTo>
                    <a:pt x="98" y="42"/>
                  </a:moveTo>
                  <a:lnTo>
                    <a:pt x="98" y="42"/>
                  </a:lnTo>
                  <a:lnTo>
                    <a:pt x="340" y="42"/>
                  </a:lnTo>
                  <a:lnTo>
                    <a:pt x="340" y="0"/>
                  </a:lnTo>
                  <a:lnTo>
                    <a:pt x="0" y="0"/>
                  </a:lnTo>
                  <a:lnTo>
                    <a:pt x="0" y="28"/>
                  </a:lnTo>
                  <a:cubicBezTo>
                    <a:pt x="52" y="43"/>
                    <a:pt x="60" y="52"/>
                    <a:pt x="68" y="117"/>
                  </a:cubicBezTo>
                  <a:lnTo>
                    <a:pt x="98" y="117"/>
                  </a:lnTo>
                  <a:lnTo>
                    <a:pt x="98" y="4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noEditPoints="1"/>
            </p:cNvSpPr>
            <p:nvPr/>
          </p:nvSpPr>
          <p:spPr bwMode="auto">
            <a:xfrm>
              <a:off x="4619" y="1452"/>
              <a:ext cx="244" cy="49"/>
            </a:xfrm>
            <a:custGeom>
              <a:avLst/>
              <a:gdLst>
                <a:gd name="T0" fmla="*/ 89 w 351"/>
                <a:gd name="T1" fmla="*/ 7 h 225"/>
                <a:gd name="T2" fmla="*/ 89 w 351"/>
                <a:gd name="T3" fmla="*/ 7 h 225"/>
                <a:gd name="T4" fmla="*/ 0 w 351"/>
                <a:gd name="T5" fmla="*/ 103 h 225"/>
                <a:gd name="T6" fmla="*/ 49 w 351"/>
                <a:gd name="T7" fmla="*/ 194 h 225"/>
                <a:gd name="T8" fmla="*/ 185 w 351"/>
                <a:gd name="T9" fmla="*/ 225 h 225"/>
                <a:gd name="T10" fmla="*/ 309 w 351"/>
                <a:gd name="T11" fmla="*/ 196 h 225"/>
                <a:gd name="T12" fmla="*/ 351 w 351"/>
                <a:gd name="T13" fmla="*/ 111 h 225"/>
                <a:gd name="T14" fmla="*/ 236 w 351"/>
                <a:gd name="T15" fmla="*/ 0 h 225"/>
                <a:gd name="T16" fmla="*/ 129 w 351"/>
                <a:gd name="T17" fmla="*/ 104 h 225"/>
                <a:gd name="T18" fmla="*/ 166 w 351"/>
                <a:gd name="T19" fmla="*/ 182 h 225"/>
                <a:gd name="T20" fmla="*/ 38 w 351"/>
                <a:gd name="T21" fmla="*/ 106 h 225"/>
                <a:gd name="T22" fmla="*/ 89 w 351"/>
                <a:gd name="T23" fmla="*/ 49 h 225"/>
                <a:gd name="T24" fmla="*/ 89 w 351"/>
                <a:gd name="T25" fmla="*/ 7 h 225"/>
                <a:gd name="T26" fmla="*/ 166 w 351"/>
                <a:gd name="T27" fmla="*/ 109 h 225"/>
                <a:gd name="T28" fmla="*/ 166 w 351"/>
                <a:gd name="T29" fmla="*/ 109 h 225"/>
                <a:gd name="T30" fmla="*/ 240 w 351"/>
                <a:gd name="T31" fmla="*/ 43 h 225"/>
                <a:gd name="T32" fmla="*/ 313 w 351"/>
                <a:gd name="T33" fmla="*/ 110 h 225"/>
                <a:gd name="T34" fmla="*/ 237 w 351"/>
                <a:gd name="T35" fmla="*/ 179 h 225"/>
                <a:gd name="T36" fmla="*/ 166 w 351"/>
                <a:gd name="T37" fmla="*/ 10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1" h="225">
                  <a:moveTo>
                    <a:pt x="89" y="7"/>
                  </a:moveTo>
                  <a:lnTo>
                    <a:pt x="89" y="7"/>
                  </a:lnTo>
                  <a:cubicBezTo>
                    <a:pt x="33" y="15"/>
                    <a:pt x="0" y="51"/>
                    <a:pt x="0" y="103"/>
                  </a:cubicBezTo>
                  <a:cubicBezTo>
                    <a:pt x="0" y="141"/>
                    <a:pt x="18" y="174"/>
                    <a:pt x="49" y="194"/>
                  </a:cubicBezTo>
                  <a:cubicBezTo>
                    <a:pt x="82" y="215"/>
                    <a:pt x="123" y="225"/>
                    <a:pt x="185" y="225"/>
                  </a:cubicBezTo>
                  <a:cubicBezTo>
                    <a:pt x="242" y="225"/>
                    <a:pt x="279" y="216"/>
                    <a:pt x="309" y="196"/>
                  </a:cubicBezTo>
                  <a:cubicBezTo>
                    <a:pt x="336" y="178"/>
                    <a:pt x="351" y="148"/>
                    <a:pt x="351" y="111"/>
                  </a:cubicBezTo>
                  <a:cubicBezTo>
                    <a:pt x="351" y="46"/>
                    <a:pt x="303" y="0"/>
                    <a:pt x="236" y="0"/>
                  </a:cubicBezTo>
                  <a:cubicBezTo>
                    <a:pt x="173" y="0"/>
                    <a:pt x="129" y="43"/>
                    <a:pt x="129" y="104"/>
                  </a:cubicBezTo>
                  <a:cubicBezTo>
                    <a:pt x="129" y="137"/>
                    <a:pt x="142" y="164"/>
                    <a:pt x="166" y="182"/>
                  </a:cubicBezTo>
                  <a:cubicBezTo>
                    <a:pt x="84" y="181"/>
                    <a:pt x="38" y="154"/>
                    <a:pt x="38" y="106"/>
                  </a:cubicBezTo>
                  <a:cubicBezTo>
                    <a:pt x="38" y="76"/>
                    <a:pt x="56" y="56"/>
                    <a:pt x="89" y="49"/>
                  </a:cubicBezTo>
                  <a:lnTo>
                    <a:pt x="89" y="7"/>
                  </a:lnTo>
                  <a:close/>
                  <a:moveTo>
                    <a:pt x="166" y="109"/>
                  </a:moveTo>
                  <a:lnTo>
                    <a:pt x="166" y="109"/>
                  </a:lnTo>
                  <a:cubicBezTo>
                    <a:pt x="166" y="68"/>
                    <a:pt x="194" y="43"/>
                    <a:pt x="240" y="43"/>
                  </a:cubicBezTo>
                  <a:cubicBezTo>
                    <a:pt x="282" y="43"/>
                    <a:pt x="313" y="72"/>
                    <a:pt x="313" y="110"/>
                  </a:cubicBezTo>
                  <a:cubicBezTo>
                    <a:pt x="313" y="150"/>
                    <a:pt x="281" y="179"/>
                    <a:pt x="237" y="179"/>
                  </a:cubicBezTo>
                  <a:cubicBezTo>
                    <a:pt x="195" y="179"/>
                    <a:pt x="166" y="151"/>
                    <a:pt x="166" y="10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a:off x="4351" y="1260"/>
              <a:ext cx="59" cy="0"/>
            </a:xfrm>
            <a:custGeom>
              <a:avLst/>
              <a:gdLst>
                <a:gd name="T0" fmla="*/ 84 w 84"/>
                <a:gd name="T1" fmla="*/ 84 w 84"/>
                <a:gd name="T2" fmla="*/ 0 w 84"/>
              </a:gdLst>
              <a:ahLst/>
              <a:cxnLst>
                <a:cxn ang="0">
                  <a:pos x="T0" y="0"/>
                </a:cxn>
                <a:cxn ang="0">
                  <a:pos x="T1" y="0"/>
                </a:cxn>
                <a:cxn ang="0">
                  <a:pos x="T2" y="0"/>
                </a:cxn>
              </a:cxnLst>
              <a:rect l="0" t="0" r="r" b="b"/>
              <a:pathLst>
                <a:path w="84">
                  <a:moveTo>
                    <a:pt x="84" y="0"/>
                  </a:moveTo>
                  <a:lnTo>
                    <a:pt x="84" y="0"/>
                  </a:lnTo>
                  <a:lnTo>
                    <a:pt x="0" y="0"/>
                  </a:ln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4619" y="1267"/>
              <a:ext cx="236" cy="26"/>
            </a:xfrm>
            <a:custGeom>
              <a:avLst/>
              <a:gdLst>
                <a:gd name="T0" fmla="*/ 98 w 340"/>
                <a:gd name="T1" fmla="*/ 43 h 118"/>
                <a:gd name="T2" fmla="*/ 98 w 340"/>
                <a:gd name="T3" fmla="*/ 43 h 118"/>
                <a:gd name="T4" fmla="*/ 340 w 340"/>
                <a:gd name="T5" fmla="*/ 43 h 118"/>
                <a:gd name="T6" fmla="*/ 340 w 340"/>
                <a:gd name="T7" fmla="*/ 0 h 118"/>
                <a:gd name="T8" fmla="*/ 0 w 340"/>
                <a:gd name="T9" fmla="*/ 0 h 118"/>
                <a:gd name="T10" fmla="*/ 0 w 340"/>
                <a:gd name="T11" fmla="*/ 28 h 118"/>
                <a:gd name="T12" fmla="*/ 68 w 340"/>
                <a:gd name="T13" fmla="*/ 118 h 118"/>
                <a:gd name="T14" fmla="*/ 98 w 340"/>
                <a:gd name="T15" fmla="*/ 118 h 118"/>
                <a:gd name="T16" fmla="*/ 98 w 340"/>
                <a:gd name="T17" fmla="*/ 4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18">
                  <a:moveTo>
                    <a:pt x="98" y="43"/>
                  </a:moveTo>
                  <a:lnTo>
                    <a:pt x="98" y="43"/>
                  </a:lnTo>
                  <a:lnTo>
                    <a:pt x="340" y="43"/>
                  </a:lnTo>
                  <a:lnTo>
                    <a:pt x="340" y="0"/>
                  </a:lnTo>
                  <a:lnTo>
                    <a:pt x="0" y="0"/>
                  </a:lnTo>
                  <a:lnTo>
                    <a:pt x="0" y="28"/>
                  </a:lnTo>
                  <a:cubicBezTo>
                    <a:pt x="52" y="43"/>
                    <a:pt x="60" y="53"/>
                    <a:pt x="68" y="118"/>
                  </a:cubicBezTo>
                  <a:lnTo>
                    <a:pt x="98" y="118"/>
                  </a:lnTo>
                  <a:lnTo>
                    <a:pt x="98" y="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noEditPoints="1"/>
            </p:cNvSpPr>
            <p:nvPr/>
          </p:nvSpPr>
          <p:spPr bwMode="auto">
            <a:xfrm>
              <a:off x="4619" y="1192"/>
              <a:ext cx="244" cy="50"/>
            </a:xfrm>
            <a:custGeom>
              <a:avLst/>
              <a:gdLst>
                <a:gd name="T0" fmla="*/ 161 w 351"/>
                <a:gd name="T1" fmla="*/ 58 h 228"/>
                <a:gd name="T2" fmla="*/ 161 w 351"/>
                <a:gd name="T3" fmla="*/ 58 h 228"/>
                <a:gd name="T4" fmla="*/ 91 w 351"/>
                <a:gd name="T5" fmla="*/ 12 h 228"/>
                <a:gd name="T6" fmla="*/ 0 w 351"/>
                <a:gd name="T7" fmla="*/ 114 h 228"/>
                <a:gd name="T8" fmla="*/ 91 w 351"/>
                <a:gd name="T9" fmla="*/ 216 h 228"/>
                <a:gd name="T10" fmla="*/ 161 w 351"/>
                <a:gd name="T11" fmla="*/ 170 h 228"/>
                <a:gd name="T12" fmla="*/ 245 w 351"/>
                <a:gd name="T13" fmla="*/ 228 h 228"/>
                <a:gd name="T14" fmla="*/ 351 w 351"/>
                <a:gd name="T15" fmla="*/ 114 h 228"/>
                <a:gd name="T16" fmla="*/ 246 w 351"/>
                <a:gd name="T17" fmla="*/ 0 h 228"/>
                <a:gd name="T18" fmla="*/ 161 w 351"/>
                <a:gd name="T19" fmla="*/ 58 h 228"/>
                <a:gd name="T20" fmla="*/ 38 w 351"/>
                <a:gd name="T21" fmla="*/ 114 h 228"/>
                <a:gd name="T22" fmla="*/ 38 w 351"/>
                <a:gd name="T23" fmla="*/ 114 h 228"/>
                <a:gd name="T24" fmla="*/ 92 w 351"/>
                <a:gd name="T25" fmla="*/ 55 h 228"/>
                <a:gd name="T26" fmla="*/ 144 w 351"/>
                <a:gd name="T27" fmla="*/ 114 h 228"/>
                <a:gd name="T28" fmla="*/ 91 w 351"/>
                <a:gd name="T29" fmla="*/ 173 h 228"/>
                <a:gd name="T30" fmla="*/ 38 w 351"/>
                <a:gd name="T31" fmla="*/ 114 h 228"/>
                <a:gd name="T32" fmla="*/ 180 w 351"/>
                <a:gd name="T33" fmla="*/ 114 h 228"/>
                <a:gd name="T34" fmla="*/ 180 w 351"/>
                <a:gd name="T35" fmla="*/ 114 h 228"/>
                <a:gd name="T36" fmla="*/ 246 w 351"/>
                <a:gd name="T37" fmla="*/ 43 h 228"/>
                <a:gd name="T38" fmla="*/ 313 w 351"/>
                <a:gd name="T39" fmla="*/ 115 h 228"/>
                <a:gd name="T40" fmla="*/ 246 w 351"/>
                <a:gd name="T41" fmla="*/ 185 h 228"/>
                <a:gd name="T42" fmla="*/ 180 w 351"/>
                <a:gd name="T43" fmla="*/ 11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1" h="228">
                  <a:moveTo>
                    <a:pt x="161" y="58"/>
                  </a:moveTo>
                  <a:lnTo>
                    <a:pt x="161" y="58"/>
                  </a:lnTo>
                  <a:cubicBezTo>
                    <a:pt x="140" y="24"/>
                    <a:pt x="123" y="12"/>
                    <a:pt x="91" y="12"/>
                  </a:cubicBezTo>
                  <a:cubicBezTo>
                    <a:pt x="38" y="12"/>
                    <a:pt x="0" y="54"/>
                    <a:pt x="0" y="114"/>
                  </a:cubicBezTo>
                  <a:cubicBezTo>
                    <a:pt x="0" y="174"/>
                    <a:pt x="38" y="216"/>
                    <a:pt x="91" y="216"/>
                  </a:cubicBezTo>
                  <a:cubicBezTo>
                    <a:pt x="122" y="216"/>
                    <a:pt x="140" y="205"/>
                    <a:pt x="161" y="170"/>
                  </a:cubicBezTo>
                  <a:cubicBezTo>
                    <a:pt x="180" y="209"/>
                    <a:pt x="208" y="228"/>
                    <a:pt x="245" y="228"/>
                  </a:cubicBezTo>
                  <a:cubicBezTo>
                    <a:pt x="308" y="228"/>
                    <a:pt x="351" y="181"/>
                    <a:pt x="351" y="114"/>
                  </a:cubicBezTo>
                  <a:cubicBezTo>
                    <a:pt x="351" y="47"/>
                    <a:pt x="308" y="0"/>
                    <a:pt x="246" y="0"/>
                  </a:cubicBezTo>
                  <a:cubicBezTo>
                    <a:pt x="208" y="0"/>
                    <a:pt x="180" y="19"/>
                    <a:pt x="161" y="58"/>
                  </a:cubicBezTo>
                  <a:close/>
                  <a:moveTo>
                    <a:pt x="38" y="114"/>
                  </a:moveTo>
                  <a:lnTo>
                    <a:pt x="38" y="114"/>
                  </a:lnTo>
                  <a:cubicBezTo>
                    <a:pt x="38" y="78"/>
                    <a:pt x="59" y="55"/>
                    <a:pt x="92" y="55"/>
                  </a:cubicBezTo>
                  <a:cubicBezTo>
                    <a:pt x="123" y="55"/>
                    <a:pt x="144" y="79"/>
                    <a:pt x="144" y="114"/>
                  </a:cubicBezTo>
                  <a:cubicBezTo>
                    <a:pt x="144" y="149"/>
                    <a:pt x="123" y="173"/>
                    <a:pt x="91" y="173"/>
                  </a:cubicBezTo>
                  <a:cubicBezTo>
                    <a:pt x="59" y="173"/>
                    <a:pt x="38" y="149"/>
                    <a:pt x="38" y="114"/>
                  </a:cubicBezTo>
                  <a:close/>
                  <a:moveTo>
                    <a:pt x="180" y="114"/>
                  </a:moveTo>
                  <a:lnTo>
                    <a:pt x="180" y="114"/>
                  </a:lnTo>
                  <a:cubicBezTo>
                    <a:pt x="180" y="72"/>
                    <a:pt x="207" y="43"/>
                    <a:pt x="246" y="43"/>
                  </a:cubicBezTo>
                  <a:cubicBezTo>
                    <a:pt x="287" y="43"/>
                    <a:pt x="313" y="72"/>
                    <a:pt x="313" y="115"/>
                  </a:cubicBezTo>
                  <a:cubicBezTo>
                    <a:pt x="313" y="156"/>
                    <a:pt x="286" y="185"/>
                    <a:pt x="246" y="185"/>
                  </a:cubicBezTo>
                  <a:cubicBezTo>
                    <a:pt x="207" y="185"/>
                    <a:pt x="180" y="156"/>
                    <a:pt x="180" y="11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noEditPoints="1"/>
            </p:cNvSpPr>
            <p:nvPr/>
          </p:nvSpPr>
          <p:spPr bwMode="auto">
            <a:xfrm>
              <a:off x="265" y="1260"/>
              <a:ext cx="4145" cy="2340"/>
            </a:xfrm>
            <a:custGeom>
              <a:avLst/>
              <a:gdLst>
                <a:gd name="T0" fmla="*/ 0 w 5952"/>
                <a:gd name="T1" fmla="*/ 10752 h 10752"/>
                <a:gd name="T2" fmla="*/ 0 w 5952"/>
                <a:gd name="T3" fmla="*/ 10752 h 10752"/>
                <a:gd name="T4" fmla="*/ 5952 w 5952"/>
                <a:gd name="T5" fmla="*/ 10752 h 10752"/>
                <a:gd name="T6" fmla="*/ 5952 w 5952"/>
                <a:gd name="T7" fmla="*/ 0 h 10752"/>
                <a:gd name="T8" fmla="*/ 0 w 5952"/>
                <a:gd name="T9" fmla="*/ 10752 h 10752"/>
                <a:gd name="T10" fmla="*/ 0 w 5952"/>
                <a:gd name="T11" fmla="*/ 10752 h 10752"/>
              </a:gdLst>
              <a:ahLst/>
              <a:cxnLst>
                <a:cxn ang="0">
                  <a:pos x="T0" y="T1"/>
                </a:cxn>
                <a:cxn ang="0">
                  <a:pos x="T2" y="T3"/>
                </a:cxn>
                <a:cxn ang="0">
                  <a:pos x="T4" y="T5"/>
                </a:cxn>
                <a:cxn ang="0">
                  <a:pos x="T6" y="T7"/>
                </a:cxn>
                <a:cxn ang="0">
                  <a:pos x="T8" y="T9"/>
                </a:cxn>
                <a:cxn ang="0">
                  <a:pos x="T10" y="T11"/>
                </a:cxn>
              </a:cxnLst>
              <a:rect l="0" t="0" r="r" b="b"/>
              <a:pathLst>
                <a:path w="5952" h="10752">
                  <a:moveTo>
                    <a:pt x="0" y="10752"/>
                  </a:moveTo>
                  <a:lnTo>
                    <a:pt x="0" y="10752"/>
                  </a:lnTo>
                  <a:lnTo>
                    <a:pt x="5952" y="10752"/>
                  </a:lnTo>
                  <a:lnTo>
                    <a:pt x="5952" y="0"/>
                  </a:lnTo>
                  <a:moveTo>
                    <a:pt x="0" y="10752"/>
                  </a:moveTo>
                  <a:lnTo>
                    <a:pt x="0" y="10752"/>
                  </a:lnTo>
                  <a:close/>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65"/>
            <p:cNvSpPr>
              <a:spLocks/>
            </p:cNvSpPr>
            <p:nvPr/>
          </p:nvSpPr>
          <p:spPr bwMode="auto">
            <a:xfrm>
              <a:off x="3384" y="2062"/>
              <a:ext cx="251" cy="58"/>
            </a:xfrm>
            <a:custGeom>
              <a:avLst/>
              <a:gdLst>
                <a:gd name="T0" fmla="*/ 0 w 360"/>
                <a:gd name="T1" fmla="*/ 45 h 268"/>
                <a:gd name="T2" fmla="*/ 0 w 360"/>
                <a:gd name="T3" fmla="*/ 45 h 268"/>
                <a:gd name="T4" fmla="*/ 245 w 360"/>
                <a:gd name="T5" fmla="*/ 45 h 268"/>
                <a:gd name="T6" fmla="*/ 321 w 360"/>
                <a:gd name="T7" fmla="*/ 135 h 268"/>
                <a:gd name="T8" fmla="*/ 302 w 360"/>
                <a:gd name="T9" fmla="*/ 198 h 268"/>
                <a:gd name="T10" fmla="*/ 245 w 360"/>
                <a:gd name="T11" fmla="*/ 224 h 268"/>
                <a:gd name="T12" fmla="*/ 0 w 360"/>
                <a:gd name="T13" fmla="*/ 224 h 268"/>
                <a:gd name="T14" fmla="*/ 0 w 360"/>
                <a:gd name="T15" fmla="*/ 268 h 268"/>
                <a:gd name="T16" fmla="*/ 245 w 360"/>
                <a:gd name="T17" fmla="*/ 268 h 268"/>
                <a:gd name="T18" fmla="*/ 360 w 360"/>
                <a:gd name="T19" fmla="*/ 135 h 268"/>
                <a:gd name="T20" fmla="*/ 245 w 360"/>
                <a:gd name="T21" fmla="*/ 0 h 268"/>
                <a:gd name="T22" fmla="*/ 0 w 360"/>
                <a:gd name="T23" fmla="*/ 0 h 268"/>
                <a:gd name="T24" fmla="*/ 0 w 360"/>
                <a:gd name="T25" fmla="*/ 4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0" h="268">
                  <a:moveTo>
                    <a:pt x="0" y="45"/>
                  </a:moveTo>
                  <a:lnTo>
                    <a:pt x="0" y="45"/>
                  </a:lnTo>
                  <a:lnTo>
                    <a:pt x="245" y="45"/>
                  </a:lnTo>
                  <a:cubicBezTo>
                    <a:pt x="292" y="45"/>
                    <a:pt x="321" y="79"/>
                    <a:pt x="321" y="135"/>
                  </a:cubicBezTo>
                  <a:cubicBezTo>
                    <a:pt x="321" y="161"/>
                    <a:pt x="314" y="182"/>
                    <a:pt x="302" y="198"/>
                  </a:cubicBezTo>
                  <a:cubicBezTo>
                    <a:pt x="289" y="216"/>
                    <a:pt x="271" y="224"/>
                    <a:pt x="245" y="224"/>
                  </a:cubicBezTo>
                  <a:lnTo>
                    <a:pt x="0" y="224"/>
                  </a:lnTo>
                  <a:lnTo>
                    <a:pt x="0" y="268"/>
                  </a:lnTo>
                  <a:lnTo>
                    <a:pt x="245" y="268"/>
                  </a:lnTo>
                  <a:cubicBezTo>
                    <a:pt x="316" y="268"/>
                    <a:pt x="360" y="218"/>
                    <a:pt x="360" y="135"/>
                  </a:cubicBezTo>
                  <a:cubicBezTo>
                    <a:pt x="360" y="53"/>
                    <a:pt x="315" y="0"/>
                    <a:pt x="245" y="0"/>
                  </a:cubicBezTo>
                  <a:lnTo>
                    <a:pt x="0" y="0"/>
                  </a:lnTo>
                  <a:lnTo>
                    <a:pt x="0" y="4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6"/>
            <p:cNvSpPr>
              <a:spLocks noEditPoints="1"/>
            </p:cNvSpPr>
            <p:nvPr/>
          </p:nvSpPr>
          <p:spPr bwMode="auto">
            <a:xfrm>
              <a:off x="3384" y="1999"/>
              <a:ext cx="251" cy="49"/>
            </a:xfrm>
            <a:custGeom>
              <a:avLst/>
              <a:gdLst>
                <a:gd name="T0" fmla="*/ 0 w 360"/>
                <a:gd name="T1" fmla="*/ 225 h 225"/>
                <a:gd name="T2" fmla="*/ 0 w 360"/>
                <a:gd name="T3" fmla="*/ 225 h 225"/>
                <a:gd name="T4" fmla="*/ 349 w 360"/>
                <a:gd name="T5" fmla="*/ 225 h 225"/>
                <a:gd name="T6" fmla="*/ 349 w 360"/>
                <a:gd name="T7" fmla="*/ 189 h 225"/>
                <a:gd name="T8" fmla="*/ 317 w 360"/>
                <a:gd name="T9" fmla="*/ 189 h 225"/>
                <a:gd name="T10" fmla="*/ 360 w 360"/>
                <a:gd name="T11" fmla="*/ 109 h 225"/>
                <a:gd name="T12" fmla="*/ 222 w 360"/>
                <a:gd name="T13" fmla="*/ 0 h 225"/>
                <a:gd name="T14" fmla="*/ 91 w 360"/>
                <a:gd name="T15" fmla="*/ 107 h 225"/>
                <a:gd name="T16" fmla="*/ 132 w 360"/>
                <a:gd name="T17" fmla="*/ 185 h 225"/>
                <a:gd name="T18" fmla="*/ 0 w 360"/>
                <a:gd name="T19" fmla="*/ 185 h 225"/>
                <a:gd name="T20" fmla="*/ 0 w 360"/>
                <a:gd name="T21" fmla="*/ 225 h 225"/>
                <a:gd name="T22" fmla="*/ 128 w 360"/>
                <a:gd name="T23" fmla="*/ 115 h 225"/>
                <a:gd name="T24" fmla="*/ 128 w 360"/>
                <a:gd name="T25" fmla="*/ 115 h 225"/>
                <a:gd name="T26" fmla="*/ 227 w 360"/>
                <a:gd name="T27" fmla="*/ 42 h 225"/>
                <a:gd name="T28" fmla="*/ 322 w 360"/>
                <a:gd name="T29" fmla="*/ 115 h 225"/>
                <a:gd name="T30" fmla="*/ 225 w 360"/>
                <a:gd name="T31" fmla="*/ 185 h 225"/>
                <a:gd name="T32" fmla="*/ 128 w 360"/>
                <a:gd name="T33" fmla="*/ 11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225">
                  <a:moveTo>
                    <a:pt x="0" y="225"/>
                  </a:moveTo>
                  <a:lnTo>
                    <a:pt x="0" y="225"/>
                  </a:lnTo>
                  <a:lnTo>
                    <a:pt x="349" y="225"/>
                  </a:lnTo>
                  <a:lnTo>
                    <a:pt x="349" y="189"/>
                  </a:lnTo>
                  <a:lnTo>
                    <a:pt x="317" y="189"/>
                  </a:lnTo>
                  <a:cubicBezTo>
                    <a:pt x="346" y="170"/>
                    <a:pt x="360" y="144"/>
                    <a:pt x="360" y="109"/>
                  </a:cubicBezTo>
                  <a:cubicBezTo>
                    <a:pt x="360" y="43"/>
                    <a:pt x="306" y="0"/>
                    <a:pt x="222" y="0"/>
                  </a:cubicBezTo>
                  <a:cubicBezTo>
                    <a:pt x="141" y="0"/>
                    <a:pt x="91" y="41"/>
                    <a:pt x="91" y="107"/>
                  </a:cubicBezTo>
                  <a:cubicBezTo>
                    <a:pt x="91" y="142"/>
                    <a:pt x="104" y="166"/>
                    <a:pt x="132" y="185"/>
                  </a:cubicBezTo>
                  <a:lnTo>
                    <a:pt x="0" y="185"/>
                  </a:lnTo>
                  <a:lnTo>
                    <a:pt x="0" y="225"/>
                  </a:lnTo>
                  <a:close/>
                  <a:moveTo>
                    <a:pt x="128" y="115"/>
                  </a:moveTo>
                  <a:lnTo>
                    <a:pt x="128" y="115"/>
                  </a:lnTo>
                  <a:cubicBezTo>
                    <a:pt x="128" y="70"/>
                    <a:pt x="167" y="42"/>
                    <a:pt x="227" y="42"/>
                  </a:cubicBezTo>
                  <a:cubicBezTo>
                    <a:pt x="284" y="42"/>
                    <a:pt x="322" y="71"/>
                    <a:pt x="322" y="115"/>
                  </a:cubicBezTo>
                  <a:cubicBezTo>
                    <a:pt x="322" y="157"/>
                    <a:pt x="284" y="185"/>
                    <a:pt x="225" y="185"/>
                  </a:cubicBezTo>
                  <a:cubicBezTo>
                    <a:pt x="166" y="185"/>
                    <a:pt x="128" y="157"/>
                    <a:pt x="128" y="11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7"/>
            <p:cNvSpPr>
              <a:spLocks noEditPoints="1"/>
            </p:cNvSpPr>
            <p:nvPr/>
          </p:nvSpPr>
          <p:spPr bwMode="auto">
            <a:xfrm>
              <a:off x="3384" y="1980"/>
              <a:ext cx="243" cy="9"/>
            </a:xfrm>
            <a:custGeom>
              <a:avLst/>
              <a:gdLst>
                <a:gd name="T0" fmla="*/ 98 w 349"/>
                <a:gd name="T1" fmla="*/ 0 h 40"/>
                <a:gd name="T2" fmla="*/ 98 w 349"/>
                <a:gd name="T3" fmla="*/ 0 h 40"/>
                <a:gd name="T4" fmla="*/ 98 w 349"/>
                <a:gd name="T5" fmla="*/ 40 h 40"/>
                <a:gd name="T6" fmla="*/ 349 w 349"/>
                <a:gd name="T7" fmla="*/ 40 h 40"/>
                <a:gd name="T8" fmla="*/ 349 w 349"/>
                <a:gd name="T9" fmla="*/ 0 h 40"/>
                <a:gd name="T10" fmla="*/ 98 w 349"/>
                <a:gd name="T11" fmla="*/ 0 h 40"/>
                <a:gd name="T12" fmla="*/ 0 w 349"/>
                <a:gd name="T13" fmla="*/ 0 h 40"/>
                <a:gd name="T14" fmla="*/ 0 w 349"/>
                <a:gd name="T15" fmla="*/ 0 h 40"/>
                <a:gd name="T16" fmla="*/ 0 w 349"/>
                <a:gd name="T17" fmla="*/ 40 h 40"/>
                <a:gd name="T18" fmla="*/ 50 w 349"/>
                <a:gd name="T19" fmla="*/ 40 h 40"/>
                <a:gd name="T20" fmla="*/ 50 w 349"/>
                <a:gd name="T21" fmla="*/ 0 h 40"/>
                <a:gd name="T22" fmla="*/ 0 w 34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40">
                  <a:moveTo>
                    <a:pt x="98" y="0"/>
                  </a:moveTo>
                  <a:lnTo>
                    <a:pt x="98" y="0"/>
                  </a:lnTo>
                  <a:lnTo>
                    <a:pt x="98" y="40"/>
                  </a:lnTo>
                  <a:lnTo>
                    <a:pt x="349" y="40"/>
                  </a:lnTo>
                  <a:lnTo>
                    <a:pt x="349" y="0"/>
                  </a:lnTo>
                  <a:lnTo>
                    <a:pt x="98" y="0"/>
                  </a:lnTo>
                  <a:close/>
                  <a:moveTo>
                    <a:pt x="0" y="0"/>
                  </a:moveTo>
                  <a:lnTo>
                    <a:pt x="0" y="0"/>
                  </a:lnTo>
                  <a:lnTo>
                    <a:pt x="0" y="40"/>
                  </a:lnTo>
                  <a:lnTo>
                    <a:pt x="50" y="40"/>
                  </a:lnTo>
                  <a:lnTo>
                    <a:pt x="50"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8"/>
            <p:cNvSpPr>
              <a:spLocks/>
            </p:cNvSpPr>
            <p:nvPr/>
          </p:nvSpPr>
          <p:spPr bwMode="auto">
            <a:xfrm>
              <a:off x="3447" y="1923"/>
              <a:ext cx="188" cy="46"/>
            </a:xfrm>
            <a:custGeom>
              <a:avLst/>
              <a:gdLst>
                <a:gd name="T0" fmla="*/ 91 w 269"/>
                <a:gd name="T1" fmla="*/ 2 h 213"/>
                <a:gd name="T2" fmla="*/ 91 w 269"/>
                <a:gd name="T3" fmla="*/ 2 h 213"/>
                <a:gd name="T4" fmla="*/ 37 w 269"/>
                <a:gd name="T5" fmla="*/ 19 h 213"/>
                <a:gd name="T6" fmla="*/ 0 w 269"/>
                <a:gd name="T7" fmla="*/ 102 h 213"/>
                <a:gd name="T8" fmla="*/ 137 w 269"/>
                <a:gd name="T9" fmla="*/ 213 h 213"/>
                <a:gd name="T10" fmla="*/ 269 w 269"/>
                <a:gd name="T11" fmla="*/ 102 h 213"/>
                <a:gd name="T12" fmla="*/ 172 w 269"/>
                <a:gd name="T13" fmla="*/ 0 h 213"/>
                <a:gd name="T14" fmla="*/ 172 w 269"/>
                <a:gd name="T15" fmla="*/ 40 h 213"/>
                <a:gd name="T16" fmla="*/ 232 w 269"/>
                <a:gd name="T17" fmla="*/ 101 h 213"/>
                <a:gd name="T18" fmla="*/ 137 w 269"/>
                <a:gd name="T19" fmla="*/ 172 h 213"/>
                <a:gd name="T20" fmla="*/ 37 w 269"/>
                <a:gd name="T21" fmla="*/ 102 h 213"/>
                <a:gd name="T22" fmla="*/ 91 w 269"/>
                <a:gd name="T23" fmla="*/ 43 h 213"/>
                <a:gd name="T24" fmla="*/ 91 w 269"/>
                <a:gd name="T25" fmla="*/ 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213">
                  <a:moveTo>
                    <a:pt x="91" y="2"/>
                  </a:moveTo>
                  <a:lnTo>
                    <a:pt x="91" y="2"/>
                  </a:lnTo>
                  <a:cubicBezTo>
                    <a:pt x="67" y="4"/>
                    <a:pt x="51" y="10"/>
                    <a:pt x="37" y="19"/>
                  </a:cubicBezTo>
                  <a:cubicBezTo>
                    <a:pt x="14" y="36"/>
                    <a:pt x="0" y="67"/>
                    <a:pt x="0" y="102"/>
                  </a:cubicBezTo>
                  <a:cubicBezTo>
                    <a:pt x="0" y="169"/>
                    <a:pt x="53" y="213"/>
                    <a:pt x="137" y="213"/>
                  </a:cubicBezTo>
                  <a:cubicBezTo>
                    <a:pt x="218" y="213"/>
                    <a:pt x="269" y="170"/>
                    <a:pt x="269" y="102"/>
                  </a:cubicBezTo>
                  <a:cubicBezTo>
                    <a:pt x="269" y="42"/>
                    <a:pt x="233" y="4"/>
                    <a:pt x="172" y="0"/>
                  </a:cubicBezTo>
                  <a:lnTo>
                    <a:pt x="172" y="40"/>
                  </a:lnTo>
                  <a:cubicBezTo>
                    <a:pt x="212" y="47"/>
                    <a:pt x="232" y="67"/>
                    <a:pt x="232" y="101"/>
                  </a:cubicBezTo>
                  <a:cubicBezTo>
                    <a:pt x="232" y="145"/>
                    <a:pt x="196" y="172"/>
                    <a:pt x="137" y="172"/>
                  </a:cubicBezTo>
                  <a:cubicBezTo>
                    <a:pt x="74" y="172"/>
                    <a:pt x="37" y="146"/>
                    <a:pt x="37" y="102"/>
                  </a:cubicBezTo>
                  <a:cubicBezTo>
                    <a:pt x="37" y="69"/>
                    <a:pt x="56" y="47"/>
                    <a:pt x="91" y="43"/>
                  </a:cubicBezTo>
                  <a:lnTo>
                    <a:pt x="91"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9"/>
            <p:cNvSpPr>
              <a:spLocks noEditPoints="1"/>
            </p:cNvSpPr>
            <p:nvPr/>
          </p:nvSpPr>
          <p:spPr bwMode="auto">
            <a:xfrm>
              <a:off x="3447" y="1865"/>
              <a:ext cx="188" cy="51"/>
            </a:xfrm>
            <a:custGeom>
              <a:avLst/>
              <a:gdLst>
                <a:gd name="T0" fmla="*/ 234 w 269"/>
                <a:gd name="T1" fmla="*/ 0 h 236"/>
                <a:gd name="T2" fmla="*/ 234 w 269"/>
                <a:gd name="T3" fmla="*/ 0 h 236"/>
                <a:gd name="T4" fmla="*/ 235 w 269"/>
                <a:gd name="T5" fmla="*/ 8 h 236"/>
                <a:gd name="T6" fmla="*/ 216 w 269"/>
                <a:gd name="T7" fmla="*/ 30 h 236"/>
                <a:gd name="T8" fmla="*/ 68 w 269"/>
                <a:gd name="T9" fmla="*/ 30 h 236"/>
                <a:gd name="T10" fmla="*/ 0 w 269"/>
                <a:gd name="T11" fmla="*/ 124 h 236"/>
                <a:gd name="T12" fmla="*/ 29 w 269"/>
                <a:gd name="T13" fmla="*/ 208 h 236"/>
                <a:gd name="T14" fmla="*/ 81 w 269"/>
                <a:gd name="T15" fmla="*/ 225 h 236"/>
                <a:gd name="T16" fmla="*/ 81 w 269"/>
                <a:gd name="T17" fmla="*/ 185 h 236"/>
                <a:gd name="T18" fmla="*/ 37 w 269"/>
                <a:gd name="T19" fmla="*/ 126 h 236"/>
                <a:gd name="T20" fmla="*/ 74 w 269"/>
                <a:gd name="T21" fmla="*/ 70 h 236"/>
                <a:gd name="T22" fmla="*/ 84 w 269"/>
                <a:gd name="T23" fmla="*/ 70 h 236"/>
                <a:gd name="T24" fmla="*/ 112 w 269"/>
                <a:gd name="T25" fmla="*/ 111 h 236"/>
                <a:gd name="T26" fmla="*/ 128 w 269"/>
                <a:gd name="T27" fmla="*/ 192 h 236"/>
                <a:gd name="T28" fmla="*/ 195 w 269"/>
                <a:gd name="T29" fmla="*/ 236 h 236"/>
                <a:gd name="T30" fmla="*/ 269 w 269"/>
                <a:gd name="T31" fmla="*/ 154 h 236"/>
                <a:gd name="T32" fmla="*/ 232 w 269"/>
                <a:gd name="T33" fmla="*/ 68 h 236"/>
                <a:gd name="T34" fmla="*/ 269 w 269"/>
                <a:gd name="T35" fmla="*/ 27 h 236"/>
                <a:gd name="T36" fmla="*/ 265 w 269"/>
                <a:gd name="T37" fmla="*/ 0 h 236"/>
                <a:gd name="T38" fmla="*/ 234 w 269"/>
                <a:gd name="T39" fmla="*/ 0 h 236"/>
                <a:gd name="T40" fmla="*/ 179 w 269"/>
                <a:gd name="T41" fmla="*/ 70 h 236"/>
                <a:gd name="T42" fmla="*/ 179 w 269"/>
                <a:gd name="T43" fmla="*/ 70 h 236"/>
                <a:gd name="T44" fmla="*/ 211 w 269"/>
                <a:gd name="T45" fmla="*/ 86 h 236"/>
                <a:gd name="T46" fmla="*/ 234 w 269"/>
                <a:gd name="T47" fmla="*/ 145 h 236"/>
                <a:gd name="T48" fmla="*/ 194 w 269"/>
                <a:gd name="T49" fmla="*/ 194 h 236"/>
                <a:gd name="T50" fmla="*/ 148 w 269"/>
                <a:gd name="T51" fmla="*/ 134 h 236"/>
                <a:gd name="T52" fmla="*/ 134 w 269"/>
                <a:gd name="T53" fmla="*/ 70 h 236"/>
                <a:gd name="T54" fmla="*/ 179 w 269"/>
                <a:gd name="T55" fmla="*/ 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9" h="236">
                  <a:moveTo>
                    <a:pt x="234" y="0"/>
                  </a:moveTo>
                  <a:lnTo>
                    <a:pt x="234" y="0"/>
                  </a:lnTo>
                  <a:cubicBezTo>
                    <a:pt x="235" y="4"/>
                    <a:pt x="235" y="6"/>
                    <a:pt x="235" y="8"/>
                  </a:cubicBezTo>
                  <a:cubicBezTo>
                    <a:pt x="235" y="22"/>
                    <a:pt x="228" y="30"/>
                    <a:pt x="216" y="30"/>
                  </a:cubicBezTo>
                  <a:lnTo>
                    <a:pt x="68" y="30"/>
                  </a:lnTo>
                  <a:cubicBezTo>
                    <a:pt x="24" y="30"/>
                    <a:pt x="0" y="63"/>
                    <a:pt x="0" y="124"/>
                  </a:cubicBezTo>
                  <a:cubicBezTo>
                    <a:pt x="0" y="161"/>
                    <a:pt x="10" y="191"/>
                    <a:pt x="29" y="208"/>
                  </a:cubicBezTo>
                  <a:cubicBezTo>
                    <a:pt x="42" y="219"/>
                    <a:pt x="56" y="224"/>
                    <a:pt x="81" y="225"/>
                  </a:cubicBezTo>
                  <a:lnTo>
                    <a:pt x="81" y="185"/>
                  </a:lnTo>
                  <a:cubicBezTo>
                    <a:pt x="50" y="181"/>
                    <a:pt x="37" y="163"/>
                    <a:pt x="37" y="126"/>
                  </a:cubicBezTo>
                  <a:cubicBezTo>
                    <a:pt x="37" y="90"/>
                    <a:pt x="50" y="70"/>
                    <a:pt x="74" y="70"/>
                  </a:cubicBezTo>
                  <a:lnTo>
                    <a:pt x="84" y="70"/>
                  </a:lnTo>
                  <a:cubicBezTo>
                    <a:pt x="101" y="70"/>
                    <a:pt x="108" y="80"/>
                    <a:pt x="112" y="111"/>
                  </a:cubicBezTo>
                  <a:cubicBezTo>
                    <a:pt x="119" y="168"/>
                    <a:pt x="121" y="177"/>
                    <a:pt x="128" y="192"/>
                  </a:cubicBezTo>
                  <a:cubicBezTo>
                    <a:pt x="140" y="221"/>
                    <a:pt x="162" y="236"/>
                    <a:pt x="195" y="236"/>
                  </a:cubicBezTo>
                  <a:cubicBezTo>
                    <a:pt x="240" y="236"/>
                    <a:pt x="269" y="204"/>
                    <a:pt x="269" y="154"/>
                  </a:cubicBezTo>
                  <a:cubicBezTo>
                    <a:pt x="269" y="122"/>
                    <a:pt x="258" y="97"/>
                    <a:pt x="232" y="68"/>
                  </a:cubicBezTo>
                  <a:cubicBezTo>
                    <a:pt x="257" y="65"/>
                    <a:pt x="269" y="53"/>
                    <a:pt x="269" y="27"/>
                  </a:cubicBezTo>
                  <a:cubicBezTo>
                    <a:pt x="269" y="19"/>
                    <a:pt x="268" y="13"/>
                    <a:pt x="265" y="0"/>
                  </a:cubicBezTo>
                  <a:lnTo>
                    <a:pt x="234" y="0"/>
                  </a:lnTo>
                  <a:close/>
                  <a:moveTo>
                    <a:pt x="179" y="70"/>
                  </a:moveTo>
                  <a:lnTo>
                    <a:pt x="179" y="70"/>
                  </a:lnTo>
                  <a:cubicBezTo>
                    <a:pt x="192" y="70"/>
                    <a:pt x="200" y="74"/>
                    <a:pt x="211" y="86"/>
                  </a:cubicBezTo>
                  <a:cubicBezTo>
                    <a:pt x="226" y="102"/>
                    <a:pt x="234" y="121"/>
                    <a:pt x="234" y="145"/>
                  </a:cubicBezTo>
                  <a:cubicBezTo>
                    <a:pt x="234" y="176"/>
                    <a:pt x="219" y="194"/>
                    <a:pt x="194" y="194"/>
                  </a:cubicBezTo>
                  <a:cubicBezTo>
                    <a:pt x="167" y="194"/>
                    <a:pt x="154" y="177"/>
                    <a:pt x="148" y="134"/>
                  </a:cubicBezTo>
                  <a:cubicBezTo>
                    <a:pt x="142" y="92"/>
                    <a:pt x="140" y="83"/>
                    <a:pt x="134" y="70"/>
                  </a:cubicBezTo>
                  <a:lnTo>
                    <a:pt x="179"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70"/>
            <p:cNvSpPr>
              <a:spLocks/>
            </p:cNvSpPr>
            <p:nvPr/>
          </p:nvSpPr>
          <p:spPr bwMode="auto">
            <a:xfrm>
              <a:off x="3447" y="1829"/>
              <a:ext cx="180" cy="26"/>
            </a:xfrm>
            <a:custGeom>
              <a:avLst/>
              <a:gdLst>
                <a:gd name="T0" fmla="*/ 7 w 258"/>
                <a:gd name="T1" fmla="*/ 121 h 121"/>
                <a:gd name="T2" fmla="*/ 7 w 258"/>
                <a:gd name="T3" fmla="*/ 121 h 121"/>
                <a:gd name="T4" fmla="*/ 258 w 258"/>
                <a:gd name="T5" fmla="*/ 121 h 121"/>
                <a:gd name="T6" fmla="*/ 258 w 258"/>
                <a:gd name="T7" fmla="*/ 81 h 121"/>
                <a:gd name="T8" fmla="*/ 128 w 258"/>
                <a:gd name="T9" fmla="*/ 81 h 121"/>
                <a:gd name="T10" fmla="*/ 54 w 258"/>
                <a:gd name="T11" fmla="*/ 53 h 121"/>
                <a:gd name="T12" fmla="*/ 42 w 258"/>
                <a:gd name="T13" fmla="*/ 0 h 121"/>
                <a:gd name="T14" fmla="*/ 1 w 258"/>
                <a:gd name="T15" fmla="*/ 0 h 121"/>
                <a:gd name="T16" fmla="*/ 0 w 258"/>
                <a:gd name="T17" fmla="*/ 16 h 121"/>
                <a:gd name="T18" fmla="*/ 52 w 258"/>
                <a:gd name="T19" fmla="*/ 84 h 121"/>
                <a:gd name="T20" fmla="*/ 7 w 258"/>
                <a:gd name="T21" fmla="*/ 84 h 121"/>
                <a:gd name="T22" fmla="*/ 7 w 258"/>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21">
                  <a:moveTo>
                    <a:pt x="7" y="121"/>
                  </a:moveTo>
                  <a:lnTo>
                    <a:pt x="7" y="121"/>
                  </a:lnTo>
                  <a:lnTo>
                    <a:pt x="258" y="121"/>
                  </a:lnTo>
                  <a:lnTo>
                    <a:pt x="258" y="81"/>
                  </a:lnTo>
                  <a:lnTo>
                    <a:pt x="128" y="81"/>
                  </a:lnTo>
                  <a:cubicBezTo>
                    <a:pt x="92" y="81"/>
                    <a:pt x="68" y="72"/>
                    <a:pt x="54" y="53"/>
                  </a:cubicBezTo>
                  <a:cubicBezTo>
                    <a:pt x="45" y="40"/>
                    <a:pt x="42" y="28"/>
                    <a:pt x="42" y="0"/>
                  </a:cubicBezTo>
                  <a:lnTo>
                    <a:pt x="1" y="0"/>
                  </a:lnTo>
                  <a:cubicBezTo>
                    <a:pt x="0" y="7"/>
                    <a:pt x="0" y="10"/>
                    <a:pt x="0" y="16"/>
                  </a:cubicBezTo>
                  <a:cubicBezTo>
                    <a:pt x="0" y="42"/>
                    <a:pt x="15" y="61"/>
                    <a:pt x="52" y="84"/>
                  </a:cubicBezTo>
                  <a:lnTo>
                    <a:pt x="7" y="84"/>
                  </a:lnTo>
                  <a:lnTo>
                    <a:pt x="7"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71"/>
            <p:cNvSpPr>
              <a:spLocks/>
            </p:cNvSpPr>
            <p:nvPr/>
          </p:nvSpPr>
          <p:spPr bwMode="auto">
            <a:xfrm>
              <a:off x="3447" y="1779"/>
              <a:ext cx="188" cy="45"/>
            </a:xfrm>
            <a:custGeom>
              <a:avLst/>
              <a:gdLst>
                <a:gd name="T0" fmla="*/ 77 w 269"/>
                <a:gd name="T1" fmla="*/ 11 h 204"/>
                <a:gd name="T2" fmla="*/ 77 w 269"/>
                <a:gd name="T3" fmla="*/ 11 h 204"/>
                <a:gd name="T4" fmla="*/ 0 w 269"/>
                <a:gd name="T5" fmla="*/ 102 h 204"/>
                <a:gd name="T6" fmla="*/ 76 w 269"/>
                <a:gd name="T7" fmla="*/ 198 h 204"/>
                <a:gd name="T8" fmla="*/ 149 w 269"/>
                <a:gd name="T9" fmla="*/ 118 h 204"/>
                <a:gd name="T10" fmla="*/ 158 w 269"/>
                <a:gd name="T11" fmla="*/ 81 h 204"/>
                <a:gd name="T12" fmla="*/ 193 w 269"/>
                <a:gd name="T13" fmla="*/ 42 h 204"/>
                <a:gd name="T14" fmla="*/ 232 w 269"/>
                <a:gd name="T15" fmla="*/ 101 h 204"/>
                <a:gd name="T16" fmla="*/ 215 w 269"/>
                <a:gd name="T17" fmla="*/ 150 h 204"/>
                <a:gd name="T18" fmla="*/ 183 w 269"/>
                <a:gd name="T19" fmla="*/ 162 h 204"/>
                <a:gd name="T20" fmla="*/ 183 w 269"/>
                <a:gd name="T21" fmla="*/ 204 h 204"/>
                <a:gd name="T22" fmla="*/ 269 w 269"/>
                <a:gd name="T23" fmla="*/ 104 h 204"/>
                <a:gd name="T24" fmla="*/ 189 w 269"/>
                <a:gd name="T25" fmla="*/ 0 h 204"/>
                <a:gd name="T26" fmla="*/ 119 w 269"/>
                <a:gd name="T27" fmla="*/ 71 h 204"/>
                <a:gd name="T28" fmla="*/ 110 w 269"/>
                <a:gd name="T29" fmla="*/ 110 h 204"/>
                <a:gd name="T30" fmla="*/ 74 w 269"/>
                <a:gd name="T31" fmla="*/ 156 h 204"/>
                <a:gd name="T32" fmla="*/ 37 w 269"/>
                <a:gd name="T33" fmla="*/ 103 h 204"/>
                <a:gd name="T34" fmla="*/ 77 w 269"/>
                <a:gd name="T35" fmla="*/ 53 h 204"/>
                <a:gd name="T36" fmla="*/ 77 w 269"/>
                <a:gd name="T37" fmla="*/ 1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9" h="204">
                  <a:moveTo>
                    <a:pt x="77" y="11"/>
                  </a:moveTo>
                  <a:lnTo>
                    <a:pt x="77" y="11"/>
                  </a:lnTo>
                  <a:cubicBezTo>
                    <a:pt x="27" y="11"/>
                    <a:pt x="0" y="44"/>
                    <a:pt x="0" y="102"/>
                  </a:cubicBezTo>
                  <a:cubicBezTo>
                    <a:pt x="0" y="160"/>
                    <a:pt x="30" y="198"/>
                    <a:pt x="76" y="198"/>
                  </a:cubicBezTo>
                  <a:cubicBezTo>
                    <a:pt x="116" y="198"/>
                    <a:pt x="134" y="178"/>
                    <a:pt x="149" y="118"/>
                  </a:cubicBezTo>
                  <a:lnTo>
                    <a:pt x="158" y="81"/>
                  </a:lnTo>
                  <a:cubicBezTo>
                    <a:pt x="164" y="53"/>
                    <a:pt x="174" y="42"/>
                    <a:pt x="193" y="42"/>
                  </a:cubicBezTo>
                  <a:cubicBezTo>
                    <a:pt x="216" y="42"/>
                    <a:pt x="232" y="66"/>
                    <a:pt x="232" y="101"/>
                  </a:cubicBezTo>
                  <a:cubicBezTo>
                    <a:pt x="232" y="122"/>
                    <a:pt x="226" y="140"/>
                    <a:pt x="215" y="150"/>
                  </a:cubicBezTo>
                  <a:cubicBezTo>
                    <a:pt x="208" y="157"/>
                    <a:pt x="201" y="160"/>
                    <a:pt x="183" y="162"/>
                  </a:cubicBezTo>
                  <a:lnTo>
                    <a:pt x="183" y="204"/>
                  </a:lnTo>
                  <a:cubicBezTo>
                    <a:pt x="241" y="202"/>
                    <a:pt x="269" y="170"/>
                    <a:pt x="269" y="104"/>
                  </a:cubicBezTo>
                  <a:cubicBezTo>
                    <a:pt x="269" y="41"/>
                    <a:pt x="238" y="0"/>
                    <a:pt x="189" y="0"/>
                  </a:cubicBezTo>
                  <a:cubicBezTo>
                    <a:pt x="152" y="0"/>
                    <a:pt x="131" y="22"/>
                    <a:pt x="119" y="71"/>
                  </a:cubicBezTo>
                  <a:lnTo>
                    <a:pt x="110" y="110"/>
                  </a:lnTo>
                  <a:cubicBezTo>
                    <a:pt x="103" y="142"/>
                    <a:pt x="92" y="156"/>
                    <a:pt x="74" y="156"/>
                  </a:cubicBezTo>
                  <a:cubicBezTo>
                    <a:pt x="51" y="156"/>
                    <a:pt x="37" y="136"/>
                    <a:pt x="37" y="103"/>
                  </a:cubicBezTo>
                  <a:cubicBezTo>
                    <a:pt x="37" y="71"/>
                    <a:pt x="50" y="54"/>
                    <a:pt x="77" y="53"/>
                  </a:cubicBezTo>
                  <a:lnTo>
                    <a:pt x="77"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72"/>
            <p:cNvSpPr>
              <a:spLocks noEditPoints="1"/>
            </p:cNvSpPr>
            <p:nvPr/>
          </p:nvSpPr>
          <p:spPr bwMode="auto">
            <a:xfrm>
              <a:off x="3447" y="1722"/>
              <a:ext cx="188" cy="49"/>
            </a:xfrm>
            <a:custGeom>
              <a:avLst/>
              <a:gdLst>
                <a:gd name="T0" fmla="*/ 146 w 269"/>
                <a:gd name="T1" fmla="*/ 0 h 226"/>
                <a:gd name="T2" fmla="*/ 146 w 269"/>
                <a:gd name="T3" fmla="*/ 0 h 226"/>
                <a:gd name="T4" fmla="*/ 66 w 269"/>
                <a:gd name="T5" fmla="*/ 10 h 226"/>
                <a:gd name="T6" fmla="*/ 0 w 269"/>
                <a:gd name="T7" fmla="*/ 111 h 226"/>
                <a:gd name="T8" fmla="*/ 136 w 269"/>
                <a:gd name="T9" fmla="*/ 226 h 226"/>
                <a:gd name="T10" fmla="*/ 269 w 269"/>
                <a:gd name="T11" fmla="*/ 112 h 226"/>
                <a:gd name="T12" fmla="*/ 182 w 269"/>
                <a:gd name="T13" fmla="*/ 5 h 226"/>
                <a:gd name="T14" fmla="*/ 182 w 269"/>
                <a:gd name="T15" fmla="*/ 45 h 226"/>
                <a:gd name="T16" fmla="*/ 232 w 269"/>
                <a:gd name="T17" fmla="*/ 111 h 226"/>
                <a:gd name="T18" fmla="*/ 199 w 269"/>
                <a:gd name="T19" fmla="*/ 171 h 226"/>
                <a:gd name="T20" fmla="*/ 146 w 269"/>
                <a:gd name="T21" fmla="*/ 185 h 226"/>
                <a:gd name="T22" fmla="*/ 146 w 269"/>
                <a:gd name="T23" fmla="*/ 0 h 226"/>
                <a:gd name="T24" fmla="*/ 113 w 269"/>
                <a:gd name="T25" fmla="*/ 184 h 226"/>
                <a:gd name="T26" fmla="*/ 113 w 269"/>
                <a:gd name="T27" fmla="*/ 184 h 226"/>
                <a:gd name="T28" fmla="*/ 37 w 269"/>
                <a:gd name="T29" fmla="*/ 112 h 226"/>
                <a:gd name="T30" fmla="*/ 110 w 269"/>
                <a:gd name="T31" fmla="*/ 42 h 226"/>
                <a:gd name="T32" fmla="*/ 113 w 269"/>
                <a:gd name="T33" fmla="*/ 43 h 226"/>
                <a:gd name="T34" fmla="*/ 113 w 269"/>
                <a:gd name="T35" fmla="*/ 1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 h="226">
                  <a:moveTo>
                    <a:pt x="146" y="0"/>
                  </a:moveTo>
                  <a:lnTo>
                    <a:pt x="146" y="0"/>
                  </a:lnTo>
                  <a:cubicBezTo>
                    <a:pt x="107" y="0"/>
                    <a:pt x="84" y="2"/>
                    <a:pt x="66" y="10"/>
                  </a:cubicBezTo>
                  <a:cubicBezTo>
                    <a:pt x="25" y="26"/>
                    <a:pt x="0" y="64"/>
                    <a:pt x="0" y="111"/>
                  </a:cubicBezTo>
                  <a:cubicBezTo>
                    <a:pt x="0" y="181"/>
                    <a:pt x="53" y="226"/>
                    <a:pt x="136" y="226"/>
                  </a:cubicBezTo>
                  <a:cubicBezTo>
                    <a:pt x="218" y="226"/>
                    <a:pt x="269" y="183"/>
                    <a:pt x="269" y="112"/>
                  </a:cubicBezTo>
                  <a:cubicBezTo>
                    <a:pt x="269" y="55"/>
                    <a:pt x="236" y="15"/>
                    <a:pt x="182" y="5"/>
                  </a:cubicBezTo>
                  <a:lnTo>
                    <a:pt x="182" y="45"/>
                  </a:lnTo>
                  <a:cubicBezTo>
                    <a:pt x="215" y="56"/>
                    <a:pt x="232" y="79"/>
                    <a:pt x="232" y="111"/>
                  </a:cubicBezTo>
                  <a:cubicBezTo>
                    <a:pt x="232" y="136"/>
                    <a:pt x="220" y="158"/>
                    <a:pt x="199" y="171"/>
                  </a:cubicBezTo>
                  <a:cubicBezTo>
                    <a:pt x="185" y="181"/>
                    <a:pt x="171" y="184"/>
                    <a:pt x="146" y="185"/>
                  </a:cubicBezTo>
                  <a:lnTo>
                    <a:pt x="146" y="0"/>
                  </a:lnTo>
                  <a:close/>
                  <a:moveTo>
                    <a:pt x="113" y="184"/>
                  </a:moveTo>
                  <a:lnTo>
                    <a:pt x="113" y="184"/>
                  </a:lnTo>
                  <a:cubicBezTo>
                    <a:pt x="67" y="180"/>
                    <a:pt x="37" y="152"/>
                    <a:pt x="37" y="112"/>
                  </a:cubicBezTo>
                  <a:cubicBezTo>
                    <a:pt x="37" y="72"/>
                    <a:pt x="69" y="42"/>
                    <a:pt x="110" y="42"/>
                  </a:cubicBezTo>
                  <a:cubicBezTo>
                    <a:pt x="111" y="42"/>
                    <a:pt x="112" y="42"/>
                    <a:pt x="113" y="43"/>
                  </a:cubicBezTo>
                  <a:lnTo>
                    <a:pt x="113"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73"/>
            <p:cNvSpPr>
              <a:spLocks noEditPoints="1"/>
            </p:cNvSpPr>
            <p:nvPr/>
          </p:nvSpPr>
          <p:spPr bwMode="auto">
            <a:xfrm>
              <a:off x="265" y="1386"/>
              <a:ext cx="4145" cy="2213"/>
            </a:xfrm>
            <a:custGeom>
              <a:avLst/>
              <a:gdLst>
                <a:gd name="T0" fmla="*/ 4668 w 5952"/>
                <a:gd name="T1" fmla="*/ 1236 h 10173"/>
                <a:gd name="T2" fmla="*/ 4668 w 5952"/>
                <a:gd name="T3" fmla="*/ 1236 h 10173"/>
                <a:gd name="T4" fmla="*/ 4668 w 5952"/>
                <a:gd name="T5" fmla="*/ 0 h 10173"/>
                <a:gd name="T6" fmla="*/ 5952 w 5952"/>
                <a:gd name="T7" fmla="*/ 10173 h 10173"/>
                <a:gd name="T8" fmla="*/ 5952 w 5952"/>
                <a:gd name="T9" fmla="*/ 10173 h 10173"/>
                <a:gd name="T10" fmla="*/ 5713 w 5952"/>
                <a:gd name="T11" fmla="*/ 10173 h 10173"/>
                <a:gd name="T12" fmla="*/ 5476 w 5952"/>
                <a:gd name="T13" fmla="*/ 10130 h 10173"/>
                <a:gd name="T14" fmla="*/ 5237 w 5952"/>
                <a:gd name="T15" fmla="*/ 10126 h 10173"/>
                <a:gd name="T16" fmla="*/ 5000 w 5952"/>
                <a:gd name="T17" fmla="*/ 10126 h 10173"/>
                <a:gd name="T18" fmla="*/ 4761 w 5952"/>
                <a:gd name="T19" fmla="*/ 10125 h 10173"/>
                <a:gd name="T20" fmla="*/ 4524 w 5952"/>
                <a:gd name="T21" fmla="*/ 10113 h 10173"/>
                <a:gd name="T22" fmla="*/ 4285 w 5952"/>
                <a:gd name="T23" fmla="*/ 10108 h 10173"/>
                <a:gd name="T24" fmla="*/ 4048 w 5952"/>
                <a:gd name="T25" fmla="*/ 10101 h 10173"/>
                <a:gd name="T26" fmla="*/ 3809 w 5952"/>
                <a:gd name="T27" fmla="*/ 10082 h 10173"/>
                <a:gd name="T28" fmla="*/ 3570 w 5952"/>
                <a:gd name="T29" fmla="*/ 10078 h 10173"/>
                <a:gd name="T30" fmla="*/ 3333 w 5952"/>
                <a:gd name="T31" fmla="*/ 10054 h 10173"/>
                <a:gd name="T32" fmla="*/ 3094 w 5952"/>
                <a:gd name="T33" fmla="*/ 10053 h 10173"/>
                <a:gd name="T34" fmla="*/ 2857 w 5952"/>
                <a:gd name="T35" fmla="*/ 10041 h 10173"/>
                <a:gd name="T36" fmla="*/ 2618 w 5952"/>
                <a:gd name="T37" fmla="*/ 10038 h 10173"/>
                <a:gd name="T38" fmla="*/ 2381 w 5952"/>
                <a:gd name="T39" fmla="*/ 9998 h 10173"/>
                <a:gd name="T40" fmla="*/ 2142 w 5952"/>
                <a:gd name="T41" fmla="*/ 9996 h 10173"/>
                <a:gd name="T42" fmla="*/ 1904 w 5952"/>
                <a:gd name="T43" fmla="*/ 9992 h 10173"/>
                <a:gd name="T44" fmla="*/ 1666 w 5952"/>
                <a:gd name="T45" fmla="*/ 9976 h 10173"/>
                <a:gd name="T46" fmla="*/ 1428 w 5952"/>
                <a:gd name="T47" fmla="*/ 9974 h 10173"/>
                <a:gd name="T48" fmla="*/ 1190 w 5952"/>
                <a:gd name="T49" fmla="*/ 9960 h 10173"/>
                <a:gd name="T50" fmla="*/ 952 w 5952"/>
                <a:gd name="T51" fmla="*/ 9954 h 10173"/>
                <a:gd name="T52" fmla="*/ 714 w 5952"/>
                <a:gd name="T53" fmla="*/ 9889 h 10173"/>
                <a:gd name="T54" fmla="*/ 476 w 5952"/>
                <a:gd name="T55" fmla="*/ 9868 h 10173"/>
                <a:gd name="T56" fmla="*/ 238 w 5952"/>
                <a:gd name="T57" fmla="*/ 9720 h 10173"/>
                <a:gd name="T58" fmla="*/ 0 w 5952"/>
                <a:gd name="T59" fmla="*/ 9625 h 10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52" h="10173">
                  <a:moveTo>
                    <a:pt x="4668" y="1236"/>
                  </a:moveTo>
                  <a:lnTo>
                    <a:pt x="4668" y="1236"/>
                  </a:lnTo>
                  <a:lnTo>
                    <a:pt x="4668" y="0"/>
                  </a:lnTo>
                  <a:moveTo>
                    <a:pt x="5952" y="10173"/>
                  </a:moveTo>
                  <a:lnTo>
                    <a:pt x="5952" y="10173"/>
                  </a:lnTo>
                  <a:lnTo>
                    <a:pt x="5713" y="10173"/>
                  </a:lnTo>
                  <a:lnTo>
                    <a:pt x="5476" y="10130"/>
                  </a:lnTo>
                  <a:lnTo>
                    <a:pt x="5237" y="10126"/>
                  </a:lnTo>
                  <a:lnTo>
                    <a:pt x="5000" y="10126"/>
                  </a:lnTo>
                  <a:lnTo>
                    <a:pt x="4761" y="10125"/>
                  </a:lnTo>
                  <a:lnTo>
                    <a:pt x="4524" y="10113"/>
                  </a:lnTo>
                  <a:lnTo>
                    <a:pt x="4285" y="10108"/>
                  </a:lnTo>
                  <a:lnTo>
                    <a:pt x="4048" y="10101"/>
                  </a:lnTo>
                  <a:lnTo>
                    <a:pt x="3809" y="10082"/>
                  </a:lnTo>
                  <a:lnTo>
                    <a:pt x="3570" y="10078"/>
                  </a:lnTo>
                  <a:lnTo>
                    <a:pt x="3333" y="10054"/>
                  </a:lnTo>
                  <a:lnTo>
                    <a:pt x="3094" y="10053"/>
                  </a:lnTo>
                  <a:lnTo>
                    <a:pt x="2857" y="10041"/>
                  </a:lnTo>
                  <a:lnTo>
                    <a:pt x="2618" y="10038"/>
                  </a:lnTo>
                  <a:lnTo>
                    <a:pt x="2381" y="9998"/>
                  </a:lnTo>
                  <a:lnTo>
                    <a:pt x="2142" y="9996"/>
                  </a:lnTo>
                  <a:lnTo>
                    <a:pt x="1904" y="9992"/>
                  </a:lnTo>
                  <a:lnTo>
                    <a:pt x="1666" y="9976"/>
                  </a:lnTo>
                  <a:lnTo>
                    <a:pt x="1428" y="9974"/>
                  </a:lnTo>
                  <a:lnTo>
                    <a:pt x="1190" y="9960"/>
                  </a:lnTo>
                  <a:lnTo>
                    <a:pt x="952" y="9954"/>
                  </a:lnTo>
                  <a:lnTo>
                    <a:pt x="714" y="9889"/>
                  </a:lnTo>
                  <a:lnTo>
                    <a:pt x="476" y="9868"/>
                  </a:lnTo>
                  <a:lnTo>
                    <a:pt x="238" y="9720"/>
                  </a:lnTo>
                  <a:lnTo>
                    <a:pt x="0" y="9625"/>
                  </a:lnTo>
                </a:path>
              </a:pathLst>
            </a:custGeom>
            <a:noFill/>
            <a:ln w="73025" cap="flat">
              <a:solidFill>
                <a:srgbClr val="4F82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74"/>
            <p:cNvSpPr>
              <a:spLocks/>
            </p:cNvSpPr>
            <p:nvPr/>
          </p:nvSpPr>
          <p:spPr bwMode="auto">
            <a:xfrm>
              <a:off x="3718" y="2549"/>
              <a:ext cx="243" cy="60"/>
            </a:xfrm>
            <a:custGeom>
              <a:avLst/>
              <a:gdLst>
                <a:gd name="T0" fmla="*/ 39 w 349"/>
                <a:gd name="T1" fmla="*/ 114 h 274"/>
                <a:gd name="T2" fmla="*/ 39 w 349"/>
                <a:gd name="T3" fmla="*/ 114 h 274"/>
                <a:gd name="T4" fmla="*/ 39 w 349"/>
                <a:gd name="T5" fmla="*/ 0 h 274"/>
                <a:gd name="T6" fmla="*/ 0 w 349"/>
                <a:gd name="T7" fmla="*/ 0 h 274"/>
                <a:gd name="T8" fmla="*/ 0 w 349"/>
                <a:gd name="T9" fmla="*/ 274 h 274"/>
                <a:gd name="T10" fmla="*/ 39 w 349"/>
                <a:gd name="T11" fmla="*/ 274 h 274"/>
                <a:gd name="T12" fmla="*/ 39 w 349"/>
                <a:gd name="T13" fmla="*/ 159 h 274"/>
                <a:gd name="T14" fmla="*/ 349 w 349"/>
                <a:gd name="T15" fmla="*/ 159 h 274"/>
                <a:gd name="T16" fmla="*/ 349 w 349"/>
                <a:gd name="T17" fmla="*/ 114 h 274"/>
                <a:gd name="T18" fmla="*/ 39 w 349"/>
                <a:gd name="T19" fmla="*/ 11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9" h="274">
                  <a:moveTo>
                    <a:pt x="39" y="114"/>
                  </a:moveTo>
                  <a:lnTo>
                    <a:pt x="39" y="114"/>
                  </a:lnTo>
                  <a:lnTo>
                    <a:pt x="39" y="0"/>
                  </a:lnTo>
                  <a:lnTo>
                    <a:pt x="0" y="0"/>
                  </a:lnTo>
                  <a:lnTo>
                    <a:pt x="0" y="274"/>
                  </a:lnTo>
                  <a:lnTo>
                    <a:pt x="39" y="274"/>
                  </a:lnTo>
                  <a:lnTo>
                    <a:pt x="39" y="159"/>
                  </a:lnTo>
                  <a:lnTo>
                    <a:pt x="349" y="159"/>
                  </a:lnTo>
                  <a:lnTo>
                    <a:pt x="349" y="114"/>
                  </a:lnTo>
                  <a:lnTo>
                    <a:pt x="39"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75"/>
            <p:cNvSpPr>
              <a:spLocks/>
            </p:cNvSpPr>
            <p:nvPr/>
          </p:nvSpPr>
          <p:spPr bwMode="auto">
            <a:xfrm>
              <a:off x="3786" y="2473"/>
              <a:ext cx="175" cy="74"/>
            </a:xfrm>
            <a:custGeom>
              <a:avLst/>
              <a:gdLst>
                <a:gd name="T0" fmla="*/ 251 w 251"/>
                <a:gd name="T1" fmla="*/ 74 h 337"/>
                <a:gd name="T2" fmla="*/ 251 w 251"/>
                <a:gd name="T3" fmla="*/ 74 h 337"/>
                <a:gd name="T4" fmla="*/ 0 w 251"/>
                <a:gd name="T5" fmla="*/ 0 h 337"/>
                <a:gd name="T6" fmla="*/ 0 w 251"/>
                <a:gd name="T7" fmla="*/ 45 h 337"/>
                <a:gd name="T8" fmla="*/ 195 w 251"/>
                <a:gd name="T9" fmla="*/ 95 h 337"/>
                <a:gd name="T10" fmla="*/ 0 w 251"/>
                <a:gd name="T11" fmla="*/ 145 h 337"/>
                <a:gd name="T12" fmla="*/ 0 w 251"/>
                <a:gd name="T13" fmla="*/ 193 h 337"/>
                <a:gd name="T14" fmla="*/ 195 w 251"/>
                <a:gd name="T15" fmla="*/ 241 h 337"/>
                <a:gd name="T16" fmla="*/ 0 w 251"/>
                <a:gd name="T17" fmla="*/ 293 h 337"/>
                <a:gd name="T18" fmla="*/ 0 w 251"/>
                <a:gd name="T19" fmla="*/ 337 h 337"/>
                <a:gd name="T20" fmla="*/ 251 w 251"/>
                <a:gd name="T21" fmla="*/ 264 h 337"/>
                <a:gd name="T22" fmla="*/ 251 w 251"/>
                <a:gd name="T23" fmla="*/ 219 h 337"/>
                <a:gd name="T24" fmla="*/ 54 w 251"/>
                <a:gd name="T25" fmla="*/ 170 h 337"/>
                <a:gd name="T26" fmla="*/ 251 w 251"/>
                <a:gd name="T27" fmla="*/ 120 h 337"/>
                <a:gd name="T28" fmla="*/ 251 w 251"/>
                <a:gd name="T29" fmla="*/ 7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337">
                  <a:moveTo>
                    <a:pt x="251" y="74"/>
                  </a:moveTo>
                  <a:lnTo>
                    <a:pt x="251" y="74"/>
                  </a:lnTo>
                  <a:lnTo>
                    <a:pt x="0" y="0"/>
                  </a:lnTo>
                  <a:lnTo>
                    <a:pt x="0" y="45"/>
                  </a:lnTo>
                  <a:lnTo>
                    <a:pt x="195" y="95"/>
                  </a:lnTo>
                  <a:lnTo>
                    <a:pt x="0" y="145"/>
                  </a:lnTo>
                  <a:lnTo>
                    <a:pt x="0" y="193"/>
                  </a:lnTo>
                  <a:lnTo>
                    <a:pt x="195" y="241"/>
                  </a:lnTo>
                  <a:lnTo>
                    <a:pt x="0" y="293"/>
                  </a:lnTo>
                  <a:lnTo>
                    <a:pt x="0" y="337"/>
                  </a:lnTo>
                  <a:lnTo>
                    <a:pt x="251" y="264"/>
                  </a:lnTo>
                  <a:lnTo>
                    <a:pt x="251" y="219"/>
                  </a:lnTo>
                  <a:lnTo>
                    <a:pt x="54" y="170"/>
                  </a:lnTo>
                  <a:lnTo>
                    <a:pt x="251" y="120"/>
                  </a:lnTo>
                  <a:lnTo>
                    <a:pt x="251" y="7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76"/>
            <p:cNvSpPr>
              <a:spLocks noEditPoints="1"/>
            </p:cNvSpPr>
            <p:nvPr/>
          </p:nvSpPr>
          <p:spPr bwMode="auto">
            <a:xfrm>
              <a:off x="3782" y="2419"/>
              <a:ext cx="187" cy="49"/>
            </a:xfrm>
            <a:custGeom>
              <a:avLst/>
              <a:gdLst>
                <a:gd name="T0" fmla="*/ 0 w 269"/>
                <a:gd name="T1" fmla="*/ 114 h 227"/>
                <a:gd name="T2" fmla="*/ 0 w 269"/>
                <a:gd name="T3" fmla="*/ 114 h 227"/>
                <a:gd name="T4" fmla="*/ 134 w 269"/>
                <a:gd name="T5" fmla="*/ 227 h 227"/>
                <a:gd name="T6" fmla="*/ 269 w 269"/>
                <a:gd name="T7" fmla="*/ 113 h 227"/>
                <a:gd name="T8" fmla="*/ 136 w 269"/>
                <a:gd name="T9" fmla="*/ 0 h 227"/>
                <a:gd name="T10" fmla="*/ 0 w 269"/>
                <a:gd name="T11" fmla="*/ 114 h 227"/>
                <a:gd name="T12" fmla="*/ 37 w 269"/>
                <a:gd name="T13" fmla="*/ 113 h 227"/>
                <a:gd name="T14" fmla="*/ 37 w 269"/>
                <a:gd name="T15" fmla="*/ 113 h 227"/>
                <a:gd name="T16" fmla="*/ 136 w 269"/>
                <a:gd name="T17" fmla="*/ 41 h 227"/>
                <a:gd name="T18" fmla="*/ 232 w 269"/>
                <a:gd name="T19" fmla="*/ 113 h 227"/>
                <a:gd name="T20" fmla="*/ 134 w 269"/>
                <a:gd name="T21" fmla="*/ 185 h 227"/>
                <a:gd name="T22" fmla="*/ 37 w 269"/>
                <a:gd name="T23"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9" h="227">
                  <a:moveTo>
                    <a:pt x="0" y="114"/>
                  </a:moveTo>
                  <a:lnTo>
                    <a:pt x="0" y="114"/>
                  </a:lnTo>
                  <a:cubicBezTo>
                    <a:pt x="0" y="184"/>
                    <a:pt x="50" y="227"/>
                    <a:pt x="134" y="227"/>
                  </a:cubicBezTo>
                  <a:cubicBezTo>
                    <a:pt x="219" y="227"/>
                    <a:pt x="269" y="185"/>
                    <a:pt x="269" y="113"/>
                  </a:cubicBezTo>
                  <a:cubicBezTo>
                    <a:pt x="269" y="43"/>
                    <a:pt x="219" y="0"/>
                    <a:pt x="136" y="0"/>
                  </a:cubicBezTo>
                  <a:cubicBezTo>
                    <a:pt x="49" y="0"/>
                    <a:pt x="0" y="41"/>
                    <a:pt x="0" y="114"/>
                  </a:cubicBezTo>
                  <a:close/>
                  <a:moveTo>
                    <a:pt x="37" y="113"/>
                  </a:moveTo>
                  <a:lnTo>
                    <a:pt x="37" y="113"/>
                  </a:lnTo>
                  <a:cubicBezTo>
                    <a:pt x="37" y="68"/>
                    <a:pt x="73" y="41"/>
                    <a:pt x="136" y="41"/>
                  </a:cubicBezTo>
                  <a:cubicBezTo>
                    <a:pt x="195" y="41"/>
                    <a:pt x="232" y="69"/>
                    <a:pt x="232" y="113"/>
                  </a:cubicBezTo>
                  <a:cubicBezTo>
                    <a:pt x="232" y="158"/>
                    <a:pt x="195" y="185"/>
                    <a:pt x="134" y="185"/>
                  </a:cubicBezTo>
                  <a:cubicBezTo>
                    <a:pt x="74" y="185"/>
                    <a:pt x="37" y="158"/>
                    <a:pt x="37" y="113"/>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77"/>
            <p:cNvSpPr>
              <a:spLocks noEditPoints="1"/>
            </p:cNvSpPr>
            <p:nvPr/>
          </p:nvSpPr>
          <p:spPr bwMode="auto">
            <a:xfrm>
              <a:off x="3718" y="2317"/>
              <a:ext cx="243" cy="66"/>
            </a:xfrm>
            <a:custGeom>
              <a:avLst/>
              <a:gdLst>
                <a:gd name="T0" fmla="*/ 244 w 349"/>
                <a:gd name="T1" fmla="*/ 86 h 304"/>
                <a:gd name="T2" fmla="*/ 244 w 349"/>
                <a:gd name="T3" fmla="*/ 86 h 304"/>
                <a:gd name="T4" fmla="*/ 349 w 349"/>
                <a:gd name="T5" fmla="*/ 50 h 304"/>
                <a:gd name="T6" fmla="*/ 349 w 349"/>
                <a:gd name="T7" fmla="*/ 0 h 304"/>
                <a:gd name="T8" fmla="*/ 0 w 349"/>
                <a:gd name="T9" fmla="*/ 122 h 304"/>
                <a:gd name="T10" fmla="*/ 0 w 349"/>
                <a:gd name="T11" fmla="*/ 180 h 304"/>
                <a:gd name="T12" fmla="*/ 349 w 349"/>
                <a:gd name="T13" fmla="*/ 304 h 304"/>
                <a:gd name="T14" fmla="*/ 349 w 349"/>
                <a:gd name="T15" fmla="*/ 257 h 304"/>
                <a:gd name="T16" fmla="*/ 244 w 349"/>
                <a:gd name="T17" fmla="*/ 220 h 304"/>
                <a:gd name="T18" fmla="*/ 244 w 349"/>
                <a:gd name="T19" fmla="*/ 86 h 304"/>
                <a:gd name="T20" fmla="*/ 207 w 349"/>
                <a:gd name="T21" fmla="*/ 98 h 304"/>
                <a:gd name="T22" fmla="*/ 207 w 349"/>
                <a:gd name="T23" fmla="*/ 98 h 304"/>
                <a:gd name="T24" fmla="*/ 207 w 349"/>
                <a:gd name="T25" fmla="*/ 209 h 304"/>
                <a:gd name="T26" fmla="*/ 48 w 349"/>
                <a:gd name="T27" fmla="*/ 152 h 304"/>
                <a:gd name="T28" fmla="*/ 207 w 349"/>
                <a:gd name="T29" fmla="*/ 98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304">
                  <a:moveTo>
                    <a:pt x="244" y="86"/>
                  </a:moveTo>
                  <a:lnTo>
                    <a:pt x="244" y="86"/>
                  </a:lnTo>
                  <a:lnTo>
                    <a:pt x="349" y="50"/>
                  </a:lnTo>
                  <a:lnTo>
                    <a:pt x="349" y="0"/>
                  </a:lnTo>
                  <a:lnTo>
                    <a:pt x="0" y="122"/>
                  </a:lnTo>
                  <a:lnTo>
                    <a:pt x="0" y="180"/>
                  </a:lnTo>
                  <a:lnTo>
                    <a:pt x="349" y="304"/>
                  </a:lnTo>
                  <a:lnTo>
                    <a:pt x="349" y="257"/>
                  </a:lnTo>
                  <a:lnTo>
                    <a:pt x="244" y="220"/>
                  </a:lnTo>
                  <a:lnTo>
                    <a:pt x="244" y="86"/>
                  </a:lnTo>
                  <a:close/>
                  <a:moveTo>
                    <a:pt x="207" y="98"/>
                  </a:moveTo>
                  <a:lnTo>
                    <a:pt x="207" y="98"/>
                  </a:lnTo>
                  <a:lnTo>
                    <a:pt x="207" y="209"/>
                  </a:lnTo>
                  <a:lnTo>
                    <a:pt x="48" y="152"/>
                  </a:lnTo>
                  <a:lnTo>
                    <a:pt x="207"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78"/>
            <p:cNvSpPr>
              <a:spLocks/>
            </p:cNvSpPr>
            <p:nvPr/>
          </p:nvSpPr>
          <p:spPr bwMode="auto">
            <a:xfrm>
              <a:off x="3782" y="2264"/>
              <a:ext cx="179" cy="44"/>
            </a:xfrm>
            <a:custGeom>
              <a:avLst/>
              <a:gdLst>
                <a:gd name="T0" fmla="*/ 7 w 258"/>
                <a:gd name="T1" fmla="*/ 200 h 200"/>
                <a:gd name="T2" fmla="*/ 7 w 258"/>
                <a:gd name="T3" fmla="*/ 200 h 200"/>
                <a:gd name="T4" fmla="*/ 258 w 258"/>
                <a:gd name="T5" fmla="*/ 200 h 200"/>
                <a:gd name="T6" fmla="*/ 258 w 258"/>
                <a:gd name="T7" fmla="*/ 160 h 200"/>
                <a:gd name="T8" fmla="*/ 119 w 258"/>
                <a:gd name="T9" fmla="*/ 160 h 200"/>
                <a:gd name="T10" fmla="*/ 35 w 258"/>
                <a:gd name="T11" fmla="*/ 92 h 200"/>
                <a:gd name="T12" fmla="*/ 84 w 258"/>
                <a:gd name="T13" fmla="*/ 40 h 200"/>
                <a:gd name="T14" fmla="*/ 258 w 258"/>
                <a:gd name="T15" fmla="*/ 40 h 200"/>
                <a:gd name="T16" fmla="*/ 258 w 258"/>
                <a:gd name="T17" fmla="*/ 0 h 200"/>
                <a:gd name="T18" fmla="*/ 68 w 258"/>
                <a:gd name="T19" fmla="*/ 0 h 200"/>
                <a:gd name="T20" fmla="*/ 0 w 258"/>
                <a:gd name="T21" fmla="*/ 80 h 200"/>
                <a:gd name="T22" fmla="*/ 49 w 258"/>
                <a:gd name="T23" fmla="*/ 163 h 200"/>
                <a:gd name="T24" fmla="*/ 7 w 258"/>
                <a:gd name="T25" fmla="*/ 163 h 200"/>
                <a:gd name="T26" fmla="*/ 7 w 25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00">
                  <a:moveTo>
                    <a:pt x="7" y="200"/>
                  </a:moveTo>
                  <a:lnTo>
                    <a:pt x="7" y="200"/>
                  </a:lnTo>
                  <a:lnTo>
                    <a:pt x="258" y="200"/>
                  </a:lnTo>
                  <a:lnTo>
                    <a:pt x="258" y="160"/>
                  </a:lnTo>
                  <a:lnTo>
                    <a:pt x="119" y="160"/>
                  </a:lnTo>
                  <a:cubicBezTo>
                    <a:pt x="68" y="160"/>
                    <a:pt x="35" y="133"/>
                    <a:pt x="35" y="92"/>
                  </a:cubicBezTo>
                  <a:cubicBezTo>
                    <a:pt x="35" y="60"/>
                    <a:pt x="54" y="40"/>
                    <a:pt x="84" y="40"/>
                  </a:cubicBezTo>
                  <a:lnTo>
                    <a:pt x="258" y="40"/>
                  </a:lnTo>
                  <a:lnTo>
                    <a:pt x="258" y="0"/>
                  </a:lnTo>
                  <a:lnTo>
                    <a:pt x="68" y="0"/>
                  </a:lnTo>
                  <a:cubicBezTo>
                    <a:pt x="26" y="0"/>
                    <a:pt x="0" y="31"/>
                    <a:pt x="0" y="80"/>
                  </a:cubicBezTo>
                  <a:cubicBezTo>
                    <a:pt x="0" y="117"/>
                    <a:pt x="14" y="141"/>
                    <a:pt x="49" y="163"/>
                  </a:cubicBezTo>
                  <a:lnTo>
                    <a:pt x="7" y="163"/>
                  </a:lnTo>
                  <a:lnTo>
                    <a:pt x="7" y="2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p:cNvSpPr>
            <p:nvPr/>
          </p:nvSpPr>
          <p:spPr bwMode="auto">
            <a:xfrm>
              <a:off x="3738" y="2231"/>
              <a:ext cx="231" cy="25"/>
            </a:xfrm>
            <a:custGeom>
              <a:avLst/>
              <a:gdLst>
                <a:gd name="T0" fmla="*/ 69 w 331"/>
                <a:gd name="T1" fmla="*/ 0 h 115"/>
                <a:gd name="T2" fmla="*/ 69 w 331"/>
                <a:gd name="T3" fmla="*/ 0 h 115"/>
                <a:gd name="T4" fmla="*/ 69 w 331"/>
                <a:gd name="T5" fmla="*/ 41 h 115"/>
                <a:gd name="T6" fmla="*/ 0 w 331"/>
                <a:gd name="T7" fmla="*/ 41 h 115"/>
                <a:gd name="T8" fmla="*/ 0 w 331"/>
                <a:gd name="T9" fmla="*/ 81 h 115"/>
                <a:gd name="T10" fmla="*/ 69 w 331"/>
                <a:gd name="T11" fmla="*/ 81 h 115"/>
                <a:gd name="T12" fmla="*/ 69 w 331"/>
                <a:gd name="T13" fmla="*/ 115 h 115"/>
                <a:gd name="T14" fmla="*/ 101 w 331"/>
                <a:gd name="T15" fmla="*/ 115 h 115"/>
                <a:gd name="T16" fmla="*/ 101 w 331"/>
                <a:gd name="T17" fmla="*/ 81 h 115"/>
                <a:gd name="T18" fmla="*/ 291 w 331"/>
                <a:gd name="T19" fmla="*/ 81 h 115"/>
                <a:gd name="T20" fmla="*/ 331 w 331"/>
                <a:gd name="T21" fmla="*/ 32 h 115"/>
                <a:gd name="T22" fmla="*/ 327 w 331"/>
                <a:gd name="T23" fmla="*/ 0 h 115"/>
                <a:gd name="T24" fmla="*/ 294 w 331"/>
                <a:gd name="T25" fmla="*/ 0 h 115"/>
                <a:gd name="T26" fmla="*/ 296 w 331"/>
                <a:gd name="T27" fmla="*/ 19 h 115"/>
                <a:gd name="T28" fmla="*/ 273 w 331"/>
                <a:gd name="T29" fmla="*/ 41 h 115"/>
                <a:gd name="T30" fmla="*/ 101 w 331"/>
                <a:gd name="T31" fmla="*/ 41 h 115"/>
                <a:gd name="T32" fmla="*/ 101 w 331"/>
                <a:gd name="T33" fmla="*/ 0 h 115"/>
                <a:gd name="T34" fmla="*/ 69 w 331"/>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1" h="115">
                  <a:moveTo>
                    <a:pt x="69" y="0"/>
                  </a:moveTo>
                  <a:lnTo>
                    <a:pt x="69" y="0"/>
                  </a:lnTo>
                  <a:lnTo>
                    <a:pt x="69" y="41"/>
                  </a:lnTo>
                  <a:lnTo>
                    <a:pt x="0" y="41"/>
                  </a:lnTo>
                  <a:lnTo>
                    <a:pt x="0" y="81"/>
                  </a:lnTo>
                  <a:lnTo>
                    <a:pt x="69" y="81"/>
                  </a:lnTo>
                  <a:lnTo>
                    <a:pt x="69" y="115"/>
                  </a:lnTo>
                  <a:lnTo>
                    <a:pt x="101" y="115"/>
                  </a:lnTo>
                  <a:lnTo>
                    <a:pt x="101" y="81"/>
                  </a:lnTo>
                  <a:lnTo>
                    <a:pt x="291" y="81"/>
                  </a:lnTo>
                  <a:cubicBezTo>
                    <a:pt x="316" y="81"/>
                    <a:pt x="331" y="64"/>
                    <a:pt x="331" y="32"/>
                  </a:cubicBezTo>
                  <a:cubicBezTo>
                    <a:pt x="331" y="23"/>
                    <a:pt x="330" y="13"/>
                    <a:pt x="327" y="0"/>
                  </a:cubicBezTo>
                  <a:lnTo>
                    <a:pt x="294" y="0"/>
                  </a:lnTo>
                  <a:cubicBezTo>
                    <a:pt x="295" y="5"/>
                    <a:pt x="296" y="11"/>
                    <a:pt x="296" y="19"/>
                  </a:cubicBezTo>
                  <a:cubicBezTo>
                    <a:pt x="296" y="36"/>
                    <a:pt x="291" y="41"/>
                    <a:pt x="273" y="41"/>
                  </a:cubicBezTo>
                  <a:lnTo>
                    <a:pt x="101" y="41"/>
                  </a:lnTo>
                  <a:lnTo>
                    <a:pt x="101" y="0"/>
                  </a:lnTo>
                  <a:lnTo>
                    <a:pt x="6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80"/>
            <p:cNvSpPr>
              <a:spLocks noEditPoints="1"/>
            </p:cNvSpPr>
            <p:nvPr/>
          </p:nvSpPr>
          <p:spPr bwMode="auto">
            <a:xfrm>
              <a:off x="3782" y="2174"/>
              <a:ext cx="187" cy="50"/>
            </a:xfrm>
            <a:custGeom>
              <a:avLst/>
              <a:gdLst>
                <a:gd name="T0" fmla="*/ 146 w 269"/>
                <a:gd name="T1" fmla="*/ 0 h 227"/>
                <a:gd name="T2" fmla="*/ 146 w 269"/>
                <a:gd name="T3" fmla="*/ 0 h 227"/>
                <a:gd name="T4" fmla="*/ 66 w 269"/>
                <a:gd name="T5" fmla="*/ 10 h 227"/>
                <a:gd name="T6" fmla="*/ 0 w 269"/>
                <a:gd name="T7" fmla="*/ 112 h 227"/>
                <a:gd name="T8" fmla="*/ 136 w 269"/>
                <a:gd name="T9" fmla="*/ 227 h 227"/>
                <a:gd name="T10" fmla="*/ 269 w 269"/>
                <a:gd name="T11" fmla="*/ 113 h 227"/>
                <a:gd name="T12" fmla="*/ 182 w 269"/>
                <a:gd name="T13" fmla="*/ 6 h 227"/>
                <a:gd name="T14" fmla="*/ 182 w 269"/>
                <a:gd name="T15" fmla="*/ 46 h 227"/>
                <a:gd name="T16" fmla="*/ 232 w 269"/>
                <a:gd name="T17" fmla="*/ 112 h 227"/>
                <a:gd name="T18" fmla="*/ 199 w 269"/>
                <a:gd name="T19" fmla="*/ 172 h 227"/>
                <a:gd name="T20" fmla="*/ 146 w 269"/>
                <a:gd name="T21" fmla="*/ 185 h 227"/>
                <a:gd name="T22" fmla="*/ 146 w 269"/>
                <a:gd name="T23" fmla="*/ 0 h 227"/>
                <a:gd name="T24" fmla="*/ 113 w 269"/>
                <a:gd name="T25" fmla="*/ 184 h 227"/>
                <a:gd name="T26" fmla="*/ 113 w 269"/>
                <a:gd name="T27" fmla="*/ 184 h 227"/>
                <a:gd name="T28" fmla="*/ 37 w 269"/>
                <a:gd name="T29" fmla="*/ 112 h 227"/>
                <a:gd name="T30" fmla="*/ 110 w 269"/>
                <a:gd name="T31" fmla="*/ 43 h 227"/>
                <a:gd name="T32" fmla="*/ 113 w 269"/>
                <a:gd name="T33" fmla="*/ 44 h 227"/>
                <a:gd name="T34" fmla="*/ 113 w 269"/>
                <a:gd name="T35" fmla="*/ 1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 h="227">
                  <a:moveTo>
                    <a:pt x="146" y="0"/>
                  </a:moveTo>
                  <a:lnTo>
                    <a:pt x="146" y="0"/>
                  </a:lnTo>
                  <a:cubicBezTo>
                    <a:pt x="107" y="0"/>
                    <a:pt x="84" y="3"/>
                    <a:pt x="66" y="10"/>
                  </a:cubicBezTo>
                  <a:cubicBezTo>
                    <a:pt x="25" y="27"/>
                    <a:pt x="0" y="65"/>
                    <a:pt x="0" y="112"/>
                  </a:cubicBezTo>
                  <a:cubicBezTo>
                    <a:pt x="0" y="182"/>
                    <a:pt x="53" y="227"/>
                    <a:pt x="136" y="227"/>
                  </a:cubicBezTo>
                  <a:cubicBezTo>
                    <a:pt x="218" y="227"/>
                    <a:pt x="269" y="183"/>
                    <a:pt x="269" y="113"/>
                  </a:cubicBezTo>
                  <a:cubicBezTo>
                    <a:pt x="269" y="55"/>
                    <a:pt x="236" y="16"/>
                    <a:pt x="182" y="6"/>
                  </a:cubicBezTo>
                  <a:lnTo>
                    <a:pt x="182" y="46"/>
                  </a:lnTo>
                  <a:cubicBezTo>
                    <a:pt x="215" y="57"/>
                    <a:pt x="232" y="79"/>
                    <a:pt x="232" y="112"/>
                  </a:cubicBezTo>
                  <a:cubicBezTo>
                    <a:pt x="232" y="137"/>
                    <a:pt x="220" y="158"/>
                    <a:pt x="199" y="172"/>
                  </a:cubicBezTo>
                  <a:cubicBezTo>
                    <a:pt x="185" y="181"/>
                    <a:pt x="171" y="185"/>
                    <a:pt x="146" y="185"/>
                  </a:cubicBezTo>
                  <a:lnTo>
                    <a:pt x="146" y="0"/>
                  </a:lnTo>
                  <a:close/>
                  <a:moveTo>
                    <a:pt x="113" y="184"/>
                  </a:moveTo>
                  <a:lnTo>
                    <a:pt x="113" y="184"/>
                  </a:lnTo>
                  <a:cubicBezTo>
                    <a:pt x="67" y="181"/>
                    <a:pt x="37" y="153"/>
                    <a:pt x="37" y="112"/>
                  </a:cubicBezTo>
                  <a:cubicBezTo>
                    <a:pt x="37" y="73"/>
                    <a:pt x="69" y="43"/>
                    <a:pt x="110" y="43"/>
                  </a:cubicBezTo>
                  <a:cubicBezTo>
                    <a:pt x="111" y="43"/>
                    <a:pt x="112" y="43"/>
                    <a:pt x="113" y="44"/>
                  </a:cubicBezTo>
                  <a:lnTo>
                    <a:pt x="113"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81"/>
            <p:cNvSpPr>
              <a:spLocks/>
            </p:cNvSpPr>
            <p:nvPr/>
          </p:nvSpPr>
          <p:spPr bwMode="auto">
            <a:xfrm>
              <a:off x="3782" y="2119"/>
              <a:ext cx="179" cy="44"/>
            </a:xfrm>
            <a:custGeom>
              <a:avLst/>
              <a:gdLst>
                <a:gd name="T0" fmla="*/ 7 w 258"/>
                <a:gd name="T1" fmla="*/ 200 h 200"/>
                <a:gd name="T2" fmla="*/ 7 w 258"/>
                <a:gd name="T3" fmla="*/ 200 h 200"/>
                <a:gd name="T4" fmla="*/ 258 w 258"/>
                <a:gd name="T5" fmla="*/ 200 h 200"/>
                <a:gd name="T6" fmla="*/ 258 w 258"/>
                <a:gd name="T7" fmla="*/ 159 h 200"/>
                <a:gd name="T8" fmla="*/ 119 w 258"/>
                <a:gd name="T9" fmla="*/ 159 h 200"/>
                <a:gd name="T10" fmla="*/ 35 w 258"/>
                <a:gd name="T11" fmla="*/ 91 h 200"/>
                <a:gd name="T12" fmla="*/ 84 w 258"/>
                <a:gd name="T13" fmla="*/ 40 h 200"/>
                <a:gd name="T14" fmla="*/ 258 w 258"/>
                <a:gd name="T15" fmla="*/ 40 h 200"/>
                <a:gd name="T16" fmla="*/ 258 w 258"/>
                <a:gd name="T17" fmla="*/ 0 h 200"/>
                <a:gd name="T18" fmla="*/ 68 w 258"/>
                <a:gd name="T19" fmla="*/ 0 h 200"/>
                <a:gd name="T20" fmla="*/ 0 w 258"/>
                <a:gd name="T21" fmla="*/ 79 h 200"/>
                <a:gd name="T22" fmla="*/ 49 w 258"/>
                <a:gd name="T23" fmla="*/ 163 h 200"/>
                <a:gd name="T24" fmla="*/ 7 w 258"/>
                <a:gd name="T25" fmla="*/ 163 h 200"/>
                <a:gd name="T26" fmla="*/ 7 w 25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00">
                  <a:moveTo>
                    <a:pt x="7" y="200"/>
                  </a:moveTo>
                  <a:lnTo>
                    <a:pt x="7" y="200"/>
                  </a:lnTo>
                  <a:lnTo>
                    <a:pt x="258" y="200"/>
                  </a:lnTo>
                  <a:lnTo>
                    <a:pt x="258" y="159"/>
                  </a:lnTo>
                  <a:lnTo>
                    <a:pt x="119" y="159"/>
                  </a:lnTo>
                  <a:cubicBezTo>
                    <a:pt x="68" y="159"/>
                    <a:pt x="35" y="133"/>
                    <a:pt x="35" y="91"/>
                  </a:cubicBezTo>
                  <a:cubicBezTo>
                    <a:pt x="35" y="60"/>
                    <a:pt x="54" y="40"/>
                    <a:pt x="84" y="40"/>
                  </a:cubicBezTo>
                  <a:lnTo>
                    <a:pt x="258" y="40"/>
                  </a:lnTo>
                  <a:lnTo>
                    <a:pt x="258" y="0"/>
                  </a:lnTo>
                  <a:lnTo>
                    <a:pt x="68" y="0"/>
                  </a:lnTo>
                  <a:cubicBezTo>
                    <a:pt x="26" y="0"/>
                    <a:pt x="0" y="31"/>
                    <a:pt x="0" y="79"/>
                  </a:cubicBezTo>
                  <a:cubicBezTo>
                    <a:pt x="0" y="117"/>
                    <a:pt x="14" y="141"/>
                    <a:pt x="49" y="163"/>
                  </a:cubicBezTo>
                  <a:lnTo>
                    <a:pt x="7" y="163"/>
                  </a:lnTo>
                  <a:lnTo>
                    <a:pt x="7" y="2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2"/>
            <p:cNvSpPr>
              <a:spLocks/>
            </p:cNvSpPr>
            <p:nvPr/>
          </p:nvSpPr>
          <p:spPr bwMode="auto">
            <a:xfrm>
              <a:off x="3782" y="2061"/>
              <a:ext cx="179" cy="44"/>
            </a:xfrm>
            <a:custGeom>
              <a:avLst/>
              <a:gdLst>
                <a:gd name="T0" fmla="*/ 7 w 258"/>
                <a:gd name="T1" fmla="*/ 200 h 200"/>
                <a:gd name="T2" fmla="*/ 7 w 258"/>
                <a:gd name="T3" fmla="*/ 200 h 200"/>
                <a:gd name="T4" fmla="*/ 258 w 258"/>
                <a:gd name="T5" fmla="*/ 200 h 200"/>
                <a:gd name="T6" fmla="*/ 258 w 258"/>
                <a:gd name="T7" fmla="*/ 160 h 200"/>
                <a:gd name="T8" fmla="*/ 119 w 258"/>
                <a:gd name="T9" fmla="*/ 160 h 200"/>
                <a:gd name="T10" fmla="*/ 35 w 258"/>
                <a:gd name="T11" fmla="*/ 92 h 200"/>
                <a:gd name="T12" fmla="*/ 84 w 258"/>
                <a:gd name="T13" fmla="*/ 40 h 200"/>
                <a:gd name="T14" fmla="*/ 258 w 258"/>
                <a:gd name="T15" fmla="*/ 40 h 200"/>
                <a:gd name="T16" fmla="*/ 258 w 258"/>
                <a:gd name="T17" fmla="*/ 0 h 200"/>
                <a:gd name="T18" fmla="*/ 68 w 258"/>
                <a:gd name="T19" fmla="*/ 0 h 200"/>
                <a:gd name="T20" fmla="*/ 0 w 258"/>
                <a:gd name="T21" fmla="*/ 80 h 200"/>
                <a:gd name="T22" fmla="*/ 49 w 258"/>
                <a:gd name="T23" fmla="*/ 163 h 200"/>
                <a:gd name="T24" fmla="*/ 7 w 258"/>
                <a:gd name="T25" fmla="*/ 163 h 200"/>
                <a:gd name="T26" fmla="*/ 7 w 25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00">
                  <a:moveTo>
                    <a:pt x="7" y="200"/>
                  </a:moveTo>
                  <a:lnTo>
                    <a:pt x="7" y="200"/>
                  </a:lnTo>
                  <a:lnTo>
                    <a:pt x="258" y="200"/>
                  </a:lnTo>
                  <a:lnTo>
                    <a:pt x="258" y="160"/>
                  </a:lnTo>
                  <a:lnTo>
                    <a:pt x="119" y="160"/>
                  </a:lnTo>
                  <a:cubicBezTo>
                    <a:pt x="68" y="160"/>
                    <a:pt x="35" y="133"/>
                    <a:pt x="35" y="92"/>
                  </a:cubicBezTo>
                  <a:cubicBezTo>
                    <a:pt x="35" y="60"/>
                    <a:pt x="54" y="40"/>
                    <a:pt x="84" y="40"/>
                  </a:cubicBezTo>
                  <a:lnTo>
                    <a:pt x="258" y="40"/>
                  </a:lnTo>
                  <a:lnTo>
                    <a:pt x="258" y="0"/>
                  </a:lnTo>
                  <a:lnTo>
                    <a:pt x="68" y="0"/>
                  </a:lnTo>
                  <a:cubicBezTo>
                    <a:pt x="26" y="0"/>
                    <a:pt x="0" y="31"/>
                    <a:pt x="0" y="80"/>
                  </a:cubicBezTo>
                  <a:cubicBezTo>
                    <a:pt x="0" y="117"/>
                    <a:pt x="14" y="141"/>
                    <a:pt x="49" y="163"/>
                  </a:cubicBezTo>
                  <a:lnTo>
                    <a:pt x="7" y="163"/>
                  </a:lnTo>
                  <a:lnTo>
                    <a:pt x="7" y="2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noEditPoints="1"/>
            </p:cNvSpPr>
            <p:nvPr/>
          </p:nvSpPr>
          <p:spPr bwMode="auto">
            <a:xfrm>
              <a:off x="3782" y="1998"/>
              <a:ext cx="187" cy="51"/>
            </a:xfrm>
            <a:custGeom>
              <a:avLst/>
              <a:gdLst>
                <a:gd name="T0" fmla="*/ 234 w 269"/>
                <a:gd name="T1" fmla="*/ 0 h 236"/>
                <a:gd name="T2" fmla="*/ 234 w 269"/>
                <a:gd name="T3" fmla="*/ 0 h 236"/>
                <a:gd name="T4" fmla="*/ 235 w 269"/>
                <a:gd name="T5" fmla="*/ 9 h 236"/>
                <a:gd name="T6" fmla="*/ 216 w 269"/>
                <a:gd name="T7" fmla="*/ 30 h 236"/>
                <a:gd name="T8" fmla="*/ 68 w 269"/>
                <a:gd name="T9" fmla="*/ 30 h 236"/>
                <a:gd name="T10" fmla="*/ 0 w 269"/>
                <a:gd name="T11" fmla="*/ 125 h 236"/>
                <a:gd name="T12" fmla="*/ 29 w 269"/>
                <a:gd name="T13" fmla="*/ 208 h 236"/>
                <a:gd name="T14" fmla="*/ 81 w 269"/>
                <a:gd name="T15" fmla="*/ 225 h 236"/>
                <a:gd name="T16" fmla="*/ 81 w 269"/>
                <a:gd name="T17" fmla="*/ 185 h 236"/>
                <a:gd name="T18" fmla="*/ 37 w 269"/>
                <a:gd name="T19" fmla="*/ 126 h 236"/>
                <a:gd name="T20" fmla="*/ 74 w 269"/>
                <a:gd name="T21" fmla="*/ 70 h 236"/>
                <a:gd name="T22" fmla="*/ 84 w 269"/>
                <a:gd name="T23" fmla="*/ 70 h 236"/>
                <a:gd name="T24" fmla="*/ 112 w 269"/>
                <a:gd name="T25" fmla="*/ 112 h 236"/>
                <a:gd name="T26" fmla="*/ 128 w 269"/>
                <a:gd name="T27" fmla="*/ 192 h 236"/>
                <a:gd name="T28" fmla="*/ 195 w 269"/>
                <a:gd name="T29" fmla="*/ 236 h 236"/>
                <a:gd name="T30" fmla="*/ 269 w 269"/>
                <a:gd name="T31" fmla="*/ 154 h 236"/>
                <a:gd name="T32" fmla="*/ 232 w 269"/>
                <a:gd name="T33" fmla="*/ 69 h 236"/>
                <a:gd name="T34" fmla="*/ 269 w 269"/>
                <a:gd name="T35" fmla="*/ 28 h 236"/>
                <a:gd name="T36" fmla="*/ 265 w 269"/>
                <a:gd name="T37" fmla="*/ 0 h 236"/>
                <a:gd name="T38" fmla="*/ 234 w 269"/>
                <a:gd name="T39" fmla="*/ 0 h 236"/>
                <a:gd name="T40" fmla="*/ 179 w 269"/>
                <a:gd name="T41" fmla="*/ 70 h 236"/>
                <a:gd name="T42" fmla="*/ 179 w 269"/>
                <a:gd name="T43" fmla="*/ 70 h 236"/>
                <a:gd name="T44" fmla="*/ 211 w 269"/>
                <a:gd name="T45" fmla="*/ 86 h 236"/>
                <a:gd name="T46" fmla="*/ 234 w 269"/>
                <a:gd name="T47" fmla="*/ 145 h 236"/>
                <a:gd name="T48" fmla="*/ 194 w 269"/>
                <a:gd name="T49" fmla="*/ 195 h 236"/>
                <a:gd name="T50" fmla="*/ 148 w 269"/>
                <a:gd name="T51" fmla="*/ 134 h 236"/>
                <a:gd name="T52" fmla="*/ 134 w 269"/>
                <a:gd name="T53" fmla="*/ 70 h 236"/>
                <a:gd name="T54" fmla="*/ 179 w 269"/>
                <a:gd name="T55" fmla="*/ 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9" h="236">
                  <a:moveTo>
                    <a:pt x="234" y="0"/>
                  </a:moveTo>
                  <a:lnTo>
                    <a:pt x="234" y="0"/>
                  </a:lnTo>
                  <a:cubicBezTo>
                    <a:pt x="235" y="5"/>
                    <a:pt x="235" y="6"/>
                    <a:pt x="235" y="9"/>
                  </a:cubicBezTo>
                  <a:cubicBezTo>
                    <a:pt x="235" y="23"/>
                    <a:pt x="228" y="30"/>
                    <a:pt x="216" y="30"/>
                  </a:cubicBezTo>
                  <a:lnTo>
                    <a:pt x="68" y="30"/>
                  </a:lnTo>
                  <a:cubicBezTo>
                    <a:pt x="24" y="30"/>
                    <a:pt x="0" y="63"/>
                    <a:pt x="0" y="125"/>
                  </a:cubicBezTo>
                  <a:cubicBezTo>
                    <a:pt x="0" y="161"/>
                    <a:pt x="10" y="191"/>
                    <a:pt x="29" y="208"/>
                  </a:cubicBezTo>
                  <a:cubicBezTo>
                    <a:pt x="42" y="220"/>
                    <a:pt x="56" y="224"/>
                    <a:pt x="81" y="225"/>
                  </a:cubicBezTo>
                  <a:lnTo>
                    <a:pt x="81" y="185"/>
                  </a:lnTo>
                  <a:cubicBezTo>
                    <a:pt x="50" y="182"/>
                    <a:pt x="37" y="164"/>
                    <a:pt x="37" y="126"/>
                  </a:cubicBezTo>
                  <a:cubicBezTo>
                    <a:pt x="37" y="90"/>
                    <a:pt x="50" y="70"/>
                    <a:pt x="74" y="70"/>
                  </a:cubicBezTo>
                  <a:lnTo>
                    <a:pt x="84" y="70"/>
                  </a:lnTo>
                  <a:cubicBezTo>
                    <a:pt x="101" y="70"/>
                    <a:pt x="108" y="80"/>
                    <a:pt x="112" y="112"/>
                  </a:cubicBezTo>
                  <a:cubicBezTo>
                    <a:pt x="119" y="168"/>
                    <a:pt x="121" y="177"/>
                    <a:pt x="128" y="192"/>
                  </a:cubicBezTo>
                  <a:cubicBezTo>
                    <a:pt x="140" y="222"/>
                    <a:pt x="162" y="236"/>
                    <a:pt x="195" y="236"/>
                  </a:cubicBezTo>
                  <a:cubicBezTo>
                    <a:pt x="240" y="236"/>
                    <a:pt x="269" y="205"/>
                    <a:pt x="269" y="154"/>
                  </a:cubicBezTo>
                  <a:cubicBezTo>
                    <a:pt x="269" y="122"/>
                    <a:pt x="258" y="97"/>
                    <a:pt x="232" y="69"/>
                  </a:cubicBezTo>
                  <a:cubicBezTo>
                    <a:pt x="257" y="66"/>
                    <a:pt x="269" y="53"/>
                    <a:pt x="269" y="28"/>
                  </a:cubicBezTo>
                  <a:cubicBezTo>
                    <a:pt x="269" y="19"/>
                    <a:pt x="268" y="13"/>
                    <a:pt x="265" y="0"/>
                  </a:cubicBezTo>
                  <a:lnTo>
                    <a:pt x="234" y="0"/>
                  </a:lnTo>
                  <a:close/>
                  <a:moveTo>
                    <a:pt x="179" y="70"/>
                  </a:moveTo>
                  <a:lnTo>
                    <a:pt x="179" y="70"/>
                  </a:lnTo>
                  <a:cubicBezTo>
                    <a:pt x="192" y="70"/>
                    <a:pt x="200" y="74"/>
                    <a:pt x="211" y="86"/>
                  </a:cubicBezTo>
                  <a:cubicBezTo>
                    <a:pt x="226" y="102"/>
                    <a:pt x="234" y="122"/>
                    <a:pt x="234" y="145"/>
                  </a:cubicBezTo>
                  <a:cubicBezTo>
                    <a:pt x="234" y="176"/>
                    <a:pt x="219" y="195"/>
                    <a:pt x="194" y="195"/>
                  </a:cubicBezTo>
                  <a:cubicBezTo>
                    <a:pt x="167" y="195"/>
                    <a:pt x="154" y="177"/>
                    <a:pt x="148" y="134"/>
                  </a:cubicBezTo>
                  <a:cubicBezTo>
                    <a:pt x="142" y="92"/>
                    <a:pt x="140" y="84"/>
                    <a:pt x="134" y="70"/>
                  </a:cubicBezTo>
                  <a:lnTo>
                    <a:pt x="179"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noEditPoints="1"/>
            </p:cNvSpPr>
            <p:nvPr/>
          </p:nvSpPr>
          <p:spPr bwMode="auto">
            <a:xfrm>
              <a:off x="3718" y="1898"/>
              <a:ext cx="243" cy="67"/>
            </a:xfrm>
            <a:custGeom>
              <a:avLst/>
              <a:gdLst>
                <a:gd name="T0" fmla="*/ 244 w 349"/>
                <a:gd name="T1" fmla="*/ 86 h 305"/>
                <a:gd name="T2" fmla="*/ 244 w 349"/>
                <a:gd name="T3" fmla="*/ 86 h 305"/>
                <a:gd name="T4" fmla="*/ 349 w 349"/>
                <a:gd name="T5" fmla="*/ 50 h 305"/>
                <a:gd name="T6" fmla="*/ 349 w 349"/>
                <a:gd name="T7" fmla="*/ 0 h 305"/>
                <a:gd name="T8" fmla="*/ 0 w 349"/>
                <a:gd name="T9" fmla="*/ 123 h 305"/>
                <a:gd name="T10" fmla="*/ 0 w 349"/>
                <a:gd name="T11" fmla="*/ 180 h 305"/>
                <a:gd name="T12" fmla="*/ 349 w 349"/>
                <a:gd name="T13" fmla="*/ 305 h 305"/>
                <a:gd name="T14" fmla="*/ 349 w 349"/>
                <a:gd name="T15" fmla="*/ 258 h 305"/>
                <a:gd name="T16" fmla="*/ 244 w 349"/>
                <a:gd name="T17" fmla="*/ 221 h 305"/>
                <a:gd name="T18" fmla="*/ 244 w 349"/>
                <a:gd name="T19" fmla="*/ 86 h 305"/>
                <a:gd name="T20" fmla="*/ 207 w 349"/>
                <a:gd name="T21" fmla="*/ 99 h 305"/>
                <a:gd name="T22" fmla="*/ 207 w 349"/>
                <a:gd name="T23" fmla="*/ 99 h 305"/>
                <a:gd name="T24" fmla="*/ 207 w 349"/>
                <a:gd name="T25" fmla="*/ 210 h 305"/>
                <a:gd name="T26" fmla="*/ 48 w 349"/>
                <a:gd name="T27" fmla="*/ 152 h 305"/>
                <a:gd name="T28" fmla="*/ 207 w 349"/>
                <a:gd name="T29" fmla="*/ 9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305">
                  <a:moveTo>
                    <a:pt x="244" y="86"/>
                  </a:moveTo>
                  <a:lnTo>
                    <a:pt x="244" y="86"/>
                  </a:lnTo>
                  <a:lnTo>
                    <a:pt x="349" y="50"/>
                  </a:lnTo>
                  <a:lnTo>
                    <a:pt x="349" y="0"/>
                  </a:lnTo>
                  <a:lnTo>
                    <a:pt x="0" y="123"/>
                  </a:lnTo>
                  <a:lnTo>
                    <a:pt x="0" y="180"/>
                  </a:lnTo>
                  <a:lnTo>
                    <a:pt x="349" y="305"/>
                  </a:lnTo>
                  <a:lnTo>
                    <a:pt x="349" y="258"/>
                  </a:lnTo>
                  <a:lnTo>
                    <a:pt x="244" y="221"/>
                  </a:lnTo>
                  <a:lnTo>
                    <a:pt x="244" y="86"/>
                  </a:lnTo>
                  <a:close/>
                  <a:moveTo>
                    <a:pt x="207" y="99"/>
                  </a:moveTo>
                  <a:lnTo>
                    <a:pt x="207" y="99"/>
                  </a:lnTo>
                  <a:lnTo>
                    <a:pt x="207" y="210"/>
                  </a:lnTo>
                  <a:lnTo>
                    <a:pt x="48" y="152"/>
                  </a:lnTo>
                  <a:lnTo>
                    <a:pt x="207" y="9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p:cNvSpPr>
            <p:nvPr/>
          </p:nvSpPr>
          <p:spPr bwMode="auto">
            <a:xfrm>
              <a:off x="3782" y="1863"/>
              <a:ext cx="179" cy="27"/>
            </a:xfrm>
            <a:custGeom>
              <a:avLst/>
              <a:gdLst>
                <a:gd name="T0" fmla="*/ 7 w 258"/>
                <a:gd name="T1" fmla="*/ 121 h 121"/>
                <a:gd name="T2" fmla="*/ 7 w 258"/>
                <a:gd name="T3" fmla="*/ 121 h 121"/>
                <a:gd name="T4" fmla="*/ 258 w 258"/>
                <a:gd name="T5" fmla="*/ 121 h 121"/>
                <a:gd name="T6" fmla="*/ 258 w 258"/>
                <a:gd name="T7" fmla="*/ 81 h 121"/>
                <a:gd name="T8" fmla="*/ 128 w 258"/>
                <a:gd name="T9" fmla="*/ 81 h 121"/>
                <a:gd name="T10" fmla="*/ 54 w 258"/>
                <a:gd name="T11" fmla="*/ 52 h 121"/>
                <a:gd name="T12" fmla="*/ 42 w 258"/>
                <a:gd name="T13" fmla="*/ 0 h 121"/>
                <a:gd name="T14" fmla="*/ 1 w 258"/>
                <a:gd name="T15" fmla="*/ 0 h 121"/>
                <a:gd name="T16" fmla="*/ 0 w 258"/>
                <a:gd name="T17" fmla="*/ 16 h 121"/>
                <a:gd name="T18" fmla="*/ 52 w 258"/>
                <a:gd name="T19" fmla="*/ 84 h 121"/>
                <a:gd name="T20" fmla="*/ 7 w 258"/>
                <a:gd name="T21" fmla="*/ 84 h 121"/>
                <a:gd name="T22" fmla="*/ 7 w 258"/>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21">
                  <a:moveTo>
                    <a:pt x="7" y="121"/>
                  </a:moveTo>
                  <a:lnTo>
                    <a:pt x="7" y="121"/>
                  </a:lnTo>
                  <a:lnTo>
                    <a:pt x="258" y="121"/>
                  </a:lnTo>
                  <a:lnTo>
                    <a:pt x="258" y="81"/>
                  </a:lnTo>
                  <a:lnTo>
                    <a:pt x="128" y="81"/>
                  </a:lnTo>
                  <a:cubicBezTo>
                    <a:pt x="92" y="81"/>
                    <a:pt x="68" y="72"/>
                    <a:pt x="54" y="52"/>
                  </a:cubicBezTo>
                  <a:cubicBezTo>
                    <a:pt x="45" y="40"/>
                    <a:pt x="42" y="28"/>
                    <a:pt x="42" y="0"/>
                  </a:cubicBezTo>
                  <a:lnTo>
                    <a:pt x="1" y="0"/>
                  </a:lnTo>
                  <a:cubicBezTo>
                    <a:pt x="0" y="7"/>
                    <a:pt x="0" y="10"/>
                    <a:pt x="0" y="16"/>
                  </a:cubicBezTo>
                  <a:cubicBezTo>
                    <a:pt x="0" y="41"/>
                    <a:pt x="15" y="61"/>
                    <a:pt x="52" y="84"/>
                  </a:cubicBezTo>
                  <a:lnTo>
                    <a:pt x="7" y="84"/>
                  </a:lnTo>
                  <a:lnTo>
                    <a:pt x="7"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p:cNvSpPr>
            <p:nvPr/>
          </p:nvSpPr>
          <p:spPr bwMode="auto">
            <a:xfrm>
              <a:off x="3782" y="1829"/>
              <a:ext cx="179" cy="26"/>
            </a:xfrm>
            <a:custGeom>
              <a:avLst/>
              <a:gdLst>
                <a:gd name="T0" fmla="*/ 7 w 258"/>
                <a:gd name="T1" fmla="*/ 121 h 121"/>
                <a:gd name="T2" fmla="*/ 7 w 258"/>
                <a:gd name="T3" fmla="*/ 121 h 121"/>
                <a:gd name="T4" fmla="*/ 258 w 258"/>
                <a:gd name="T5" fmla="*/ 121 h 121"/>
                <a:gd name="T6" fmla="*/ 258 w 258"/>
                <a:gd name="T7" fmla="*/ 81 h 121"/>
                <a:gd name="T8" fmla="*/ 128 w 258"/>
                <a:gd name="T9" fmla="*/ 81 h 121"/>
                <a:gd name="T10" fmla="*/ 54 w 258"/>
                <a:gd name="T11" fmla="*/ 53 h 121"/>
                <a:gd name="T12" fmla="*/ 42 w 258"/>
                <a:gd name="T13" fmla="*/ 0 h 121"/>
                <a:gd name="T14" fmla="*/ 1 w 258"/>
                <a:gd name="T15" fmla="*/ 0 h 121"/>
                <a:gd name="T16" fmla="*/ 0 w 258"/>
                <a:gd name="T17" fmla="*/ 16 h 121"/>
                <a:gd name="T18" fmla="*/ 52 w 258"/>
                <a:gd name="T19" fmla="*/ 84 h 121"/>
                <a:gd name="T20" fmla="*/ 7 w 258"/>
                <a:gd name="T21" fmla="*/ 84 h 121"/>
                <a:gd name="T22" fmla="*/ 7 w 258"/>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21">
                  <a:moveTo>
                    <a:pt x="7" y="121"/>
                  </a:moveTo>
                  <a:lnTo>
                    <a:pt x="7" y="121"/>
                  </a:lnTo>
                  <a:lnTo>
                    <a:pt x="258" y="121"/>
                  </a:lnTo>
                  <a:lnTo>
                    <a:pt x="258" y="81"/>
                  </a:lnTo>
                  <a:lnTo>
                    <a:pt x="128" y="81"/>
                  </a:lnTo>
                  <a:cubicBezTo>
                    <a:pt x="92" y="81"/>
                    <a:pt x="68" y="72"/>
                    <a:pt x="54" y="53"/>
                  </a:cubicBezTo>
                  <a:cubicBezTo>
                    <a:pt x="45" y="40"/>
                    <a:pt x="42" y="28"/>
                    <a:pt x="42" y="0"/>
                  </a:cubicBezTo>
                  <a:lnTo>
                    <a:pt x="1" y="0"/>
                  </a:lnTo>
                  <a:cubicBezTo>
                    <a:pt x="0" y="7"/>
                    <a:pt x="0" y="10"/>
                    <a:pt x="0" y="16"/>
                  </a:cubicBezTo>
                  <a:cubicBezTo>
                    <a:pt x="0" y="42"/>
                    <a:pt x="15" y="61"/>
                    <a:pt x="52" y="84"/>
                  </a:cubicBezTo>
                  <a:lnTo>
                    <a:pt x="7" y="84"/>
                  </a:lnTo>
                  <a:lnTo>
                    <a:pt x="7"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noEditPoints="1"/>
            </p:cNvSpPr>
            <p:nvPr/>
          </p:nvSpPr>
          <p:spPr bwMode="auto">
            <a:xfrm>
              <a:off x="3782" y="1772"/>
              <a:ext cx="187" cy="51"/>
            </a:xfrm>
            <a:custGeom>
              <a:avLst/>
              <a:gdLst>
                <a:gd name="T0" fmla="*/ 234 w 269"/>
                <a:gd name="T1" fmla="*/ 0 h 236"/>
                <a:gd name="T2" fmla="*/ 234 w 269"/>
                <a:gd name="T3" fmla="*/ 0 h 236"/>
                <a:gd name="T4" fmla="*/ 235 w 269"/>
                <a:gd name="T5" fmla="*/ 9 h 236"/>
                <a:gd name="T6" fmla="*/ 216 w 269"/>
                <a:gd name="T7" fmla="*/ 30 h 236"/>
                <a:gd name="T8" fmla="*/ 68 w 269"/>
                <a:gd name="T9" fmla="*/ 30 h 236"/>
                <a:gd name="T10" fmla="*/ 0 w 269"/>
                <a:gd name="T11" fmla="*/ 125 h 236"/>
                <a:gd name="T12" fmla="*/ 29 w 269"/>
                <a:gd name="T13" fmla="*/ 208 h 236"/>
                <a:gd name="T14" fmla="*/ 81 w 269"/>
                <a:gd name="T15" fmla="*/ 225 h 236"/>
                <a:gd name="T16" fmla="*/ 81 w 269"/>
                <a:gd name="T17" fmla="*/ 185 h 236"/>
                <a:gd name="T18" fmla="*/ 37 w 269"/>
                <a:gd name="T19" fmla="*/ 126 h 236"/>
                <a:gd name="T20" fmla="*/ 74 w 269"/>
                <a:gd name="T21" fmla="*/ 70 h 236"/>
                <a:gd name="T22" fmla="*/ 84 w 269"/>
                <a:gd name="T23" fmla="*/ 70 h 236"/>
                <a:gd name="T24" fmla="*/ 112 w 269"/>
                <a:gd name="T25" fmla="*/ 112 h 236"/>
                <a:gd name="T26" fmla="*/ 128 w 269"/>
                <a:gd name="T27" fmla="*/ 192 h 236"/>
                <a:gd name="T28" fmla="*/ 195 w 269"/>
                <a:gd name="T29" fmla="*/ 236 h 236"/>
                <a:gd name="T30" fmla="*/ 269 w 269"/>
                <a:gd name="T31" fmla="*/ 154 h 236"/>
                <a:gd name="T32" fmla="*/ 232 w 269"/>
                <a:gd name="T33" fmla="*/ 69 h 236"/>
                <a:gd name="T34" fmla="*/ 269 w 269"/>
                <a:gd name="T35" fmla="*/ 27 h 236"/>
                <a:gd name="T36" fmla="*/ 265 w 269"/>
                <a:gd name="T37" fmla="*/ 0 h 236"/>
                <a:gd name="T38" fmla="*/ 234 w 269"/>
                <a:gd name="T39" fmla="*/ 0 h 236"/>
                <a:gd name="T40" fmla="*/ 179 w 269"/>
                <a:gd name="T41" fmla="*/ 70 h 236"/>
                <a:gd name="T42" fmla="*/ 179 w 269"/>
                <a:gd name="T43" fmla="*/ 70 h 236"/>
                <a:gd name="T44" fmla="*/ 211 w 269"/>
                <a:gd name="T45" fmla="*/ 86 h 236"/>
                <a:gd name="T46" fmla="*/ 234 w 269"/>
                <a:gd name="T47" fmla="*/ 145 h 236"/>
                <a:gd name="T48" fmla="*/ 194 w 269"/>
                <a:gd name="T49" fmla="*/ 195 h 236"/>
                <a:gd name="T50" fmla="*/ 148 w 269"/>
                <a:gd name="T51" fmla="*/ 134 h 236"/>
                <a:gd name="T52" fmla="*/ 134 w 269"/>
                <a:gd name="T53" fmla="*/ 70 h 236"/>
                <a:gd name="T54" fmla="*/ 179 w 269"/>
                <a:gd name="T55" fmla="*/ 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9" h="236">
                  <a:moveTo>
                    <a:pt x="234" y="0"/>
                  </a:moveTo>
                  <a:lnTo>
                    <a:pt x="234" y="0"/>
                  </a:lnTo>
                  <a:cubicBezTo>
                    <a:pt x="235" y="4"/>
                    <a:pt x="235" y="6"/>
                    <a:pt x="235" y="9"/>
                  </a:cubicBezTo>
                  <a:cubicBezTo>
                    <a:pt x="235" y="23"/>
                    <a:pt x="228" y="30"/>
                    <a:pt x="216" y="30"/>
                  </a:cubicBezTo>
                  <a:lnTo>
                    <a:pt x="68" y="30"/>
                  </a:lnTo>
                  <a:cubicBezTo>
                    <a:pt x="24" y="30"/>
                    <a:pt x="0" y="63"/>
                    <a:pt x="0" y="125"/>
                  </a:cubicBezTo>
                  <a:cubicBezTo>
                    <a:pt x="0" y="161"/>
                    <a:pt x="10" y="191"/>
                    <a:pt x="29" y="208"/>
                  </a:cubicBezTo>
                  <a:cubicBezTo>
                    <a:pt x="42" y="219"/>
                    <a:pt x="56" y="224"/>
                    <a:pt x="81" y="225"/>
                  </a:cubicBezTo>
                  <a:lnTo>
                    <a:pt x="81" y="185"/>
                  </a:lnTo>
                  <a:cubicBezTo>
                    <a:pt x="50" y="182"/>
                    <a:pt x="37" y="163"/>
                    <a:pt x="37" y="126"/>
                  </a:cubicBezTo>
                  <a:cubicBezTo>
                    <a:pt x="37" y="90"/>
                    <a:pt x="50" y="70"/>
                    <a:pt x="74" y="70"/>
                  </a:cubicBezTo>
                  <a:lnTo>
                    <a:pt x="84" y="70"/>
                  </a:lnTo>
                  <a:cubicBezTo>
                    <a:pt x="101" y="70"/>
                    <a:pt x="108" y="80"/>
                    <a:pt x="112" y="112"/>
                  </a:cubicBezTo>
                  <a:cubicBezTo>
                    <a:pt x="119" y="168"/>
                    <a:pt x="121" y="177"/>
                    <a:pt x="128" y="192"/>
                  </a:cubicBezTo>
                  <a:cubicBezTo>
                    <a:pt x="140" y="221"/>
                    <a:pt x="162" y="236"/>
                    <a:pt x="195" y="236"/>
                  </a:cubicBezTo>
                  <a:cubicBezTo>
                    <a:pt x="240" y="236"/>
                    <a:pt x="269" y="205"/>
                    <a:pt x="269" y="154"/>
                  </a:cubicBezTo>
                  <a:cubicBezTo>
                    <a:pt x="269" y="122"/>
                    <a:pt x="258" y="97"/>
                    <a:pt x="232" y="69"/>
                  </a:cubicBezTo>
                  <a:cubicBezTo>
                    <a:pt x="257" y="66"/>
                    <a:pt x="269" y="53"/>
                    <a:pt x="269" y="27"/>
                  </a:cubicBezTo>
                  <a:cubicBezTo>
                    <a:pt x="269" y="19"/>
                    <a:pt x="268" y="13"/>
                    <a:pt x="265" y="0"/>
                  </a:cubicBezTo>
                  <a:lnTo>
                    <a:pt x="234" y="0"/>
                  </a:lnTo>
                  <a:close/>
                  <a:moveTo>
                    <a:pt x="179" y="70"/>
                  </a:moveTo>
                  <a:lnTo>
                    <a:pt x="179" y="70"/>
                  </a:lnTo>
                  <a:cubicBezTo>
                    <a:pt x="192" y="70"/>
                    <a:pt x="200" y="74"/>
                    <a:pt x="211" y="86"/>
                  </a:cubicBezTo>
                  <a:cubicBezTo>
                    <a:pt x="226" y="102"/>
                    <a:pt x="234" y="122"/>
                    <a:pt x="234" y="145"/>
                  </a:cubicBezTo>
                  <a:cubicBezTo>
                    <a:pt x="234" y="176"/>
                    <a:pt x="219" y="195"/>
                    <a:pt x="194" y="195"/>
                  </a:cubicBezTo>
                  <a:cubicBezTo>
                    <a:pt x="167" y="195"/>
                    <a:pt x="154" y="177"/>
                    <a:pt x="148" y="134"/>
                  </a:cubicBezTo>
                  <a:cubicBezTo>
                    <a:pt x="142" y="92"/>
                    <a:pt x="140" y="83"/>
                    <a:pt x="134" y="70"/>
                  </a:cubicBezTo>
                  <a:lnTo>
                    <a:pt x="179"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p:cNvSpPr>
            <p:nvPr/>
          </p:nvSpPr>
          <p:spPr bwMode="auto">
            <a:xfrm>
              <a:off x="3786" y="1719"/>
              <a:ext cx="248" cy="48"/>
            </a:xfrm>
            <a:custGeom>
              <a:avLst/>
              <a:gdLst>
                <a:gd name="T0" fmla="*/ 0 w 355"/>
                <a:gd name="T1" fmla="*/ 44 h 220"/>
                <a:gd name="T2" fmla="*/ 0 w 355"/>
                <a:gd name="T3" fmla="*/ 44 h 220"/>
                <a:gd name="T4" fmla="*/ 195 w 355"/>
                <a:gd name="T5" fmla="*/ 113 h 220"/>
                <a:gd name="T6" fmla="*/ 0 w 355"/>
                <a:gd name="T7" fmla="*/ 177 h 220"/>
                <a:gd name="T8" fmla="*/ 0 w 355"/>
                <a:gd name="T9" fmla="*/ 220 h 220"/>
                <a:gd name="T10" fmla="*/ 252 w 355"/>
                <a:gd name="T11" fmla="*/ 135 h 220"/>
                <a:gd name="T12" fmla="*/ 292 w 355"/>
                <a:gd name="T13" fmla="*/ 150 h 220"/>
                <a:gd name="T14" fmla="*/ 316 w 355"/>
                <a:gd name="T15" fmla="*/ 183 h 220"/>
                <a:gd name="T16" fmla="*/ 313 w 355"/>
                <a:gd name="T17" fmla="*/ 204 h 220"/>
                <a:gd name="T18" fmla="*/ 349 w 355"/>
                <a:gd name="T19" fmla="*/ 204 h 220"/>
                <a:gd name="T20" fmla="*/ 355 w 355"/>
                <a:gd name="T21" fmla="*/ 177 h 220"/>
                <a:gd name="T22" fmla="*/ 343 w 355"/>
                <a:gd name="T23" fmla="*/ 139 h 220"/>
                <a:gd name="T24" fmla="*/ 304 w 355"/>
                <a:gd name="T25" fmla="*/ 112 h 220"/>
                <a:gd name="T26" fmla="*/ 0 w 355"/>
                <a:gd name="T27" fmla="*/ 0 h 220"/>
                <a:gd name="T28" fmla="*/ 0 w 355"/>
                <a:gd name="T29" fmla="*/ 4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5" h="220">
                  <a:moveTo>
                    <a:pt x="0" y="44"/>
                  </a:moveTo>
                  <a:lnTo>
                    <a:pt x="0" y="44"/>
                  </a:lnTo>
                  <a:lnTo>
                    <a:pt x="195" y="113"/>
                  </a:lnTo>
                  <a:lnTo>
                    <a:pt x="0" y="177"/>
                  </a:lnTo>
                  <a:lnTo>
                    <a:pt x="0" y="220"/>
                  </a:lnTo>
                  <a:lnTo>
                    <a:pt x="252" y="135"/>
                  </a:lnTo>
                  <a:lnTo>
                    <a:pt x="292" y="150"/>
                  </a:lnTo>
                  <a:cubicBezTo>
                    <a:pt x="309" y="157"/>
                    <a:pt x="316" y="166"/>
                    <a:pt x="316" y="183"/>
                  </a:cubicBezTo>
                  <a:cubicBezTo>
                    <a:pt x="316" y="188"/>
                    <a:pt x="315" y="195"/>
                    <a:pt x="313" y="204"/>
                  </a:cubicBezTo>
                  <a:lnTo>
                    <a:pt x="349" y="204"/>
                  </a:lnTo>
                  <a:cubicBezTo>
                    <a:pt x="353" y="195"/>
                    <a:pt x="355" y="187"/>
                    <a:pt x="355" y="177"/>
                  </a:cubicBezTo>
                  <a:cubicBezTo>
                    <a:pt x="355" y="164"/>
                    <a:pt x="351" y="150"/>
                    <a:pt x="343" y="139"/>
                  </a:cubicBezTo>
                  <a:cubicBezTo>
                    <a:pt x="334" y="127"/>
                    <a:pt x="324" y="120"/>
                    <a:pt x="304" y="112"/>
                  </a:cubicBezTo>
                  <a:lnTo>
                    <a:pt x="0" y="0"/>
                  </a:lnTo>
                  <a:lnTo>
                    <a:pt x="0" y="4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89"/>
            <p:cNvSpPr>
              <a:spLocks noEditPoints="1"/>
            </p:cNvSpPr>
            <p:nvPr/>
          </p:nvSpPr>
          <p:spPr bwMode="auto">
            <a:xfrm>
              <a:off x="265" y="1278"/>
              <a:ext cx="4145" cy="2219"/>
            </a:xfrm>
            <a:custGeom>
              <a:avLst/>
              <a:gdLst>
                <a:gd name="T0" fmla="*/ 5148 w 5952"/>
                <a:gd name="T1" fmla="*/ 1731 h 10196"/>
                <a:gd name="T2" fmla="*/ 5148 w 5952"/>
                <a:gd name="T3" fmla="*/ 1731 h 10196"/>
                <a:gd name="T4" fmla="*/ 5148 w 5952"/>
                <a:gd name="T5" fmla="*/ 495 h 10196"/>
                <a:gd name="T6" fmla="*/ 5952 w 5952"/>
                <a:gd name="T7" fmla="*/ 10196 h 10196"/>
                <a:gd name="T8" fmla="*/ 5952 w 5952"/>
                <a:gd name="T9" fmla="*/ 10196 h 10196"/>
                <a:gd name="T10" fmla="*/ 5654 w 5952"/>
                <a:gd name="T11" fmla="*/ 10196 h 10196"/>
                <a:gd name="T12" fmla="*/ 5357 w 5952"/>
                <a:gd name="T13" fmla="*/ 10031 h 10196"/>
                <a:gd name="T14" fmla="*/ 5058 w 5952"/>
                <a:gd name="T15" fmla="*/ 9603 h 10196"/>
                <a:gd name="T16" fmla="*/ 4761 w 5952"/>
                <a:gd name="T17" fmla="*/ 9361 h 10196"/>
                <a:gd name="T18" fmla="*/ 4464 w 5952"/>
                <a:gd name="T19" fmla="*/ 9215 h 10196"/>
                <a:gd name="T20" fmla="*/ 4166 w 5952"/>
                <a:gd name="T21" fmla="*/ 9125 h 10196"/>
                <a:gd name="T22" fmla="*/ 3869 w 5952"/>
                <a:gd name="T23" fmla="*/ 8948 h 10196"/>
                <a:gd name="T24" fmla="*/ 3570 w 5952"/>
                <a:gd name="T25" fmla="*/ 8787 h 10196"/>
                <a:gd name="T26" fmla="*/ 3273 w 5952"/>
                <a:gd name="T27" fmla="*/ 8264 h 10196"/>
                <a:gd name="T28" fmla="*/ 2976 w 5952"/>
                <a:gd name="T29" fmla="*/ 7508 h 10196"/>
                <a:gd name="T30" fmla="*/ 2678 w 5952"/>
                <a:gd name="T31" fmla="*/ 7403 h 10196"/>
                <a:gd name="T32" fmla="*/ 2381 w 5952"/>
                <a:gd name="T33" fmla="*/ 7151 h 10196"/>
                <a:gd name="T34" fmla="*/ 2082 w 5952"/>
                <a:gd name="T35" fmla="*/ 6376 h 10196"/>
                <a:gd name="T36" fmla="*/ 1785 w 5952"/>
                <a:gd name="T37" fmla="*/ 6301 h 10196"/>
                <a:gd name="T38" fmla="*/ 1488 w 5952"/>
                <a:gd name="T39" fmla="*/ 6043 h 10196"/>
                <a:gd name="T40" fmla="*/ 1190 w 5952"/>
                <a:gd name="T41" fmla="*/ 5648 h 10196"/>
                <a:gd name="T42" fmla="*/ 893 w 5952"/>
                <a:gd name="T43" fmla="*/ 4837 h 10196"/>
                <a:gd name="T44" fmla="*/ 594 w 5952"/>
                <a:gd name="T45" fmla="*/ 3589 h 10196"/>
                <a:gd name="T46" fmla="*/ 297 w 5952"/>
                <a:gd name="T47" fmla="*/ 3331 h 10196"/>
                <a:gd name="T48" fmla="*/ 0 w 5952"/>
                <a:gd name="T49" fmla="*/ 0 h 10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52" h="10196">
                  <a:moveTo>
                    <a:pt x="5148" y="1731"/>
                  </a:moveTo>
                  <a:lnTo>
                    <a:pt x="5148" y="1731"/>
                  </a:lnTo>
                  <a:lnTo>
                    <a:pt x="5148" y="495"/>
                  </a:lnTo>
                  <a:moveTo>
                    <a:pt x="5952" y="10196"/>
                  </a:moveTo>
                  <a:lnTo>
                    <a:pt x="5952" y="10196"/>
                  </a:lnTo>
                  <a:lnTo>
                    <a:pt x="5654" y="10196"/>
                  </a:lnTo>
                  <a:lnTo>
                    <a:pt x="5357" y="10031"/>
                  </a:lnTo>
                  <a:lnTo>
                    <a:pt x="5058" y="9603"/>
                  </a:lnTo>
                  <a:lnTo>
                    <a:pt x="4761" y="9361"/>
                  </a:lnTo>
                  <a:lnTo>
                    <a:pt x="4464" y="9215"/>
                  </a:lnTo>
                  <a:lnTo>
                    <a:pt x="4166" y="9125"/>
                  </a:lnTo>
                  <a:lnTo>
                    <a:pt x="3869" y="8948"/>
                  </a:lnTo>
                  <a:lnTo>
                    <a:pt x="3570" y="8787"/>
                  </a:lnTo>
                  <a:lnTo>
                    <a:pt x="3273" y="8264"/>
                  </a:lnTo>
                  <a:lnTo>
                    <a:pt x="2976" y="7508"/>
                  </a:lnTo>
                  <a:lnTo>
                    <a:pt x="2678" y="7403"/>
                  </a:lnTo>
                  <a:lnTo>
                    <a:pt x="2381" y="7151"/>
                  </a:lnTo>
                  <a:lnTo>
                    <a:pt x="2082" y="6376"/>
                  </a:lnTo>
                  <a:lnTo>
                    <a:pt x="1785" y="6301"/>
                  </a:lnTo>
                  <a:lnTo>
                    <a:pt x="1488" y="6043"/>
                  </a:lnTo>
                  <a:lnTo>
                    <a:pt x="1190" y="5648"/>
                  </a:lnTo>
                  <a:lnTo>
                    <a:pt x="893" y="4837"/>
                  </a:lnTo>
                  <a:lnTo>
                    <a:pt x="594" y="3589"/>
                  </a:lnTo>
                  <a:lnTo>
                    <a:pt x="297" y="3331"/>
                  </a:lnTo>
                  <a:lnTo>
                    <a:pt x="0" y="0"/>
                  </a:lnTo>
                </a:path>
              </a:pathLst>
            </a:custGeom>
            <a:noFill/>
            <a:ln w="73025" cap="flat">
              <a:solidFill>
                <a:srgbClr val="9BBA5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7"/>
            <p:cNvSpPr>
              <a:spLocks noEditPoints="1"/>
            </p:cNvSpPr>
            <p:nvPr/>
          </p:nvSpPr>
          <p:spPr bwMode="auto">
            <a:xfrm>
              <a:off x="265" y="1260"/>
              <a:ext cx="4145" cy="2340"/>
            </a:xfrm>
            <a:custGeom>
              <a:avLst/>
              <a:gdLst>
                <a:gd name="T0" fmla="*/ 0 w 5952"/>
                <a:gd name="T1" fmla="*/ 10752 h 10752"/>
                <a:gd name="T2" fmla="*/ 0 w 5952"/>
                <a:gd name="T3" fmla="*/ 10752 h 10752"/>
                <a:gd name="T4" fmla="*/ 5952 w 5952"/>
                <a:gd name="T5" fmla="*/ 10752 h 10752"/>
                <a:gd name="T6" fmla="*/ 5952 w 5952"/>
                <a:gd name="T7" fmla="*/ 0 h 10752"/>
                <a:gd name="T8" fmla="*/ 0 w 5952"/>
                <a:gd name="T9" fmla="*/ 10752 h 10752"/>
                <a:gd name="T10" fmla="*/ 0 w 5952"/>
                <a:gd name="T11" fmla="*/ 10752 h 10752"/>
              </a:gdLst>
              <a:ahLst/>
              <a:cxnLst>
                <a:cxn ang="0">
                  <a:pos x="T0" y="T1"/>
                </a:cxn>
                <a:cxn ang="0">
                  <a:pos x="T2" y="T3"/>
                </a:cxn>
                <a:cxn ang="0">
                  <a:pos x="T4" y="T5"/>
                </a:cxn>
                <a:cxn ang="0">
                  <a:pos x="T6" y="T7"/>
                </a:cxn>
                <a:cxn ang="0">
                  <a:pos x="T8" y="T9"/>
                </a:cxn>
                <a:cxn ang="0">
                  <a:pos x="T10" y="T11"/>
                </a:cxn>
              </a:cxnLst>
              <a:rect l="0" t="0" r="r" b="b"/>
              <a:pathLst>
                <a:path w="5952" h="10752">
                  <a:moveTo>
                    <a:pt x="0" y="10752"/>
                  </a:moveTo>
                  <a:lnTo>
                    <a:pt x="0" y="10752"/>
                  </a:lnTo>
                  <a:lnTo>
                    <a:pt x="5952" y="10752"/>
                  </a:lnTo>
                  <a:lnTo>
                    <a:pt x="5952" y="0"/>
                  </a:lnTo>
                  <a:moveTo>
                    <a:pt x="0" y="10752"/>
                  </a:moveTo>
                  <a:lnTo>
                    <a:pt x="0" y="10752"/>
                  </a:lnTo>
                  <a:close/>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09" name="TextBox 108"/>
          <p:cNvSpPr txBox="1"/>
          <p:nvPr/>
        </p:nvSpPr>
        <p:spPr>
          <a:xfrm rot="16200000">
            <a:off x="224272" y="3099742"/>
            <a:ext cx="761747" cy="523220"/>
          </a:xfrm>
          <a:prstGeom prst="rect">
            <a:avLst/>
          </a:prstGeom>
          <a:noFill/>
        </p:spPr>
        <p:txBody>
          <a:bodyPr wrap="none" rtlCol="0">
            <a:spAutoFit/>
          </a:bodyPr>
          <a:lstStyle/>
          <a:p>
            <a:r>
              <a:rPr lang="en-US" sz="2800" dirty="0" smtClean="0"/>
              <a:t>CDF</a:t>
            </a:r>
            <a:endParaRPr lang="en-US" sz="2800" dirty="0"/>
          </a:p>
        </p:txBody>
      </p:sp>
      <p:sp>
        <p:nvSpPr>
          <p:cNvPr id="110" name="TextBox 109"/>
          <p:cNvSpPr txBox="1"/>
          <p:nvPr/>
        </p:nvSpPr>
        <p:spPr>
          <a:xfrm>
            <a:off x="3304509" y="6210088"/>
            <a:ext cx="3497111" cy="523220"/>
          </a:xfrm>
          <a:prstGeom prst="rect">
            <a:avLst/>
          </a:prstGeom>
          <a:noFill/>
        </p:spPr>
        <p:txBody>
          <a:bodyPr wrap="none" rtlCol="0">
            <a:spAutoFit/>
          </a:bodyPr>
          <a:lstStyle/>
          <a:p>
            <a:r>
              <a:rPr lang="en-US" sz="2800" dirty="0" smtClean="0"/>
              <a:t>Error in Dimension (m)</a:t>
            </a:r>
            <a:endParaRPr lang="en-US" sz="2800" dirty="0"/>
          </a:p>
        </p:txBody>
      </p:sp>
      <p:sp>
        <p:nvSpPr>
          <p:cNvPr id="91" name="Oval Callout 90"/>
          <p:cNvSpPr/>
          <p:nvPr/>
        </p:nvSpPr>
        <p:spPr>
          <a:xfrm>
            <a:off x="2078344" y="2547759"/>
            <a:ext cx="1689406" cy="883493"/>
          </a:xfrm>
          <a:prstGeom prst="wedgeEllipseCallout">
            <a:avLst>
              <a:gd name="adj1" fmla="val -65937"/>
              <a:gd name="adj2" fmla="val 82892"/>
            </a:avLst>
          </a:prstGeom>
          <a:solidFill>
            <a:srgbClr val="FFFF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25 cm</a:t>
            </a:r>
            <a:endParaRPr lang="en-US" sz="2400" dirty="0">
              <a:solidFill>
                <a:schemeClr val="tx1"/>
              </a:solidFill>
            </a:endParaRPr>
          </a:p>
        </p:txBody>
      </p:sp>
    </p:spTree>
    <p:extLst>
      <p:ext uri="{BB962C8B-B14F-4D97-AF65-F5344CB8AC3E}">
        <p14:creationId xmlns:p14="http://schemas.microsoft.com/office/powerpoint/2010/main" val="3693567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4" descr="data:image/jpeg;base64,/9j/4AAQSkZJRgABAQAAAQABAAD/2wCEAAkGBxQQEhQQEBMQEBQQDw8PDhAPFA8UDxAPFBUWFhQRFBQYHCghGBolHBUUITEiJSksLi4uFx8zODMsNygtLisBCgoKDg0OGBAQFywcHCQsLCwsLCwsLCssLCwsNCsrLCwsLCssLCwsLCwsLCwsKywsLCwsLCwsLCwsLCwsLCssLP/AABEIAKwAlgMBIgACEQEDEQH/xAAbAAABBQEBAAAAAAAAAAAAAAAAAgMEBQYBB//EAD8QAAIBAgMEBgcFBQkAAAAAAAECAAMRBAUSITFBUQYTYXGBkSIyQlJiobEHM3LB0RQVI1PwJENjgoOSstLh/8QAGAEBAQEBAQAAAAAAAAAAAAAAAAECAwT/xAAfEQEBAQEBAAICAwAAAAAAAAAAARECMRIhA2EyQVH/2gAMAwEAAhEDEQA/APcYQhAIQhAIQhAIQhAIQhAJDzPNKWGUNWcJqNkXe7n3UUbWPdIOfZwaRFCgFau66vSvoo0ybdbUtv3Gy+0Rw2kZhqlOg5di2IxDCz1GsXt7t9yL8ImpzqWr2p0hrP8AcYfSPfxT6PHq1BPmRLbJcY1aitRwoYlw2i+g6WK3F9ttkwtXG1auwnSp9leXaZruj72pog9lQPzP1l65yJLq6hAQmGhCEIBCEIBCEIBCEIBCEIBCEIBIuZ4zqabVLaiBZF4u52KvibSVMn0xrF3p0FvYA1Xt23VR8ml5m1LcUlTEsdQU3aoxevWG93Oyy8lAsB2CJw+Dljg8tJsAJKxNRMMtzZn3ADcD+s7eMeoFekKYC+0/DkvEzS5JRsomby2g1V9bbST/AEJtMJS0ic+rrUiRCEJhoQhCAQhCAQhCAQhG61ZUBZiFAFySQABzgOQmDzf7Q11mjgqbYmpuJW+gHvlVUOb4naalPDA+yDcjympzU16jCeUno9mW8Y7by22+kScbnOD9K6YpBtK2vcd42/KX4GvV2mXzBtFZ6rdWQQoGvrNS6RwCjaN/ESiyb7V6FQ9Vjab4R91zdqR8d4lzi8Xh641JXosDtuHWSbzS/aBis+ZvRQHle2hf9oJJ8W8Ixg8E1VtTXJ2eA5DkJx8fhKPrVVcj2aXpn5bPnOL0gr1NmDw1hwqVT8wBs+Zmvu+I2OW4DQJZgTzHE4bMq2/EpSv7m/u2CVVTo3jwbjHMT8Wu0fD9nyeyQnkNDNM2wW0lMUg3i5vb5zXdGenlLFEUqynDVTsCv6jn4W3SXixdjYQhCYUQhCAQhOE2gR8fjUoI1SoQqqCSTyE8vq4uvndQ2LUMGjW2etV/9+l/NfTLMGzHFrgKRIpUyGxDD/ie4cO2bHLcGtJFpoNKqLKOydJPjN/tm3TeV5TTw6BKSBB2bz2k8ZYCnFThaTdUaZwrOFokvArM46OYfFj+NTUn3xYP58fGZsfZjhg11dh2aEv5zbF4k1JqdWJkU+W9FsPQtZdZHGpt8l3S2KicarGmqSbb6OuIy0GeNM8qOOJSZzlKsNYADXGy3rH9e2XYkXHUtQJclUWwcr6xJ2iknxHieAmp9faVY9DM5NQGg51mn6Kvv3DahPMTVzI9H3tYIoRRsVV3AcprKZ2Tl1m/TcKhCEyolL0tzMYbDVKh4KbdtgTb5fOXU85+13Ffw6dEe2w1dxb9EPnLzNuFVf2dYM6HxD7XrPck7+bfM/Kb5Ngme6L0tFCmPh1HvO2XuudO/WIdZ42XjTPEF5nFPF4gvGi8QXlDxeILxovEFpUOF4hmiC0STAUWiLxLvaR2qX7pYJ+GGo7O5b8zuvIbjr3AX1EuE+Ik+lUPaTt8o+lS1N7b9Okd7ej9CZaZHgbAGTunMS8rwGkCWyicVbRU5NiEIQOGeUfac+rE0191b/I/9jPVnnlX2iJ/aVP+Ev1I/Kb/AB/yjPXjQZWbU0HJF+kn65U5fU9Bfwr9JO1zVSHGaILxtntvMbNUQHi0SWjJqxJqGUPFpwtGCxnLQadNQRBqGJtC0IQ0bJj9ozVEsEvA+kv+oB8prsBTsomNyR9rLyZG87j8ptsL6onPv1rnw/CEJhoQhCBxp5z9oWHuyP8ACynwYEfUz0YzKdL8LrQjvtN8XKnXihyqt/DUngLeUlftBbdsHzlHl7+iF5G8uKInWxzlOgRQWLVYsJIpvTDTHtENEgZ0w0x3TDTAb0w0x3TOhYDOmNVEkzREskoraDdXUBOwN6DHlfc3gwU+E3GU4jWgPEXVhyYbCPMTHVqN5JyjMjRcB7kEAPzdQLK45soFiOIA5TPc37XmtvCIpVAwDKQQQCCNxB4iLnJsQhCASozqjdTLeRsbTusDzSpQ0VCOBNx3GWWGEczTDbTzXb3j+vrEYSeiXY5eVNprHgk5RWSlSRUfq4dXJYpzvVwIXVw6uS+rh1cCL1c6KckinFCnAjdXA05L6ucKQK+pSkTE4UOLHvBG8HmJbukaanAoMBn1XBMUf00vcr38V5T0PDVtaq4BGpQ1jvF55jj6fW4lV9lSGb8K7h4taeh5XVuo7rTP5JJi8VYQhCcmxEuLxUIGZzrD2OoDdvHMcRKdF0nZuO0d02OYUNQmUq09LFDxN0PI8vGdOKz1EzDydTErcI9/DfLSjOljBxUiurjqLHAkioppznVyUViCIDGid0R2dtAZ0ThWP6ZwrAiMsjY59CE7thA/MywZefCZ/Mq4qEk/d0yAw99960/oT2SorsDQu1z61Qhm+FPYXy2+M3GWUtKiZ7JMMWbW28m5msorYTl3drfMw5CEJhoQhCBxheUOdYDUCZfxqtTuIGFFcqdu8et8Q5y6wOKDjYfDjGc3y32l2EbQRKAoAdrVKDe/SAZD+Kmd3+Uiduev9c7G6pPHtYmOoVqnDHYe3xUagby1ztbGUx95iKuJPuUV6pPFiSfKLhjS4nHInrOo7yJGOYod2pu1Ucj6TM/vJ/7lEojmo1VPF22mNsKz7WqVD3s0mrjUfvSmNjNp/GCv1kqlXDbQQe4zHKaybne3IkkeR2Tn7T/Mp2+Oiercdth6J8RGmNwHiKtcKLsQO+ZFTf1ccydlajdh4qwBiXp0BtrYiviz/LQdVTPYSNtvGXYmLPFZga5ZKRC00+/rn1aY5dr8l85ApL1rKqArTS4pqdpN97tzYnaYhqjV9KBVpUk+7o0xZF/U9s0mUZdpAMz10sibluF0gSxiVW0VObYhCEAhCEAhCEBmvRDSix+Tht00cSRAw1TJDHaGRzYmkOU6KYl1MUeGyYDhJ6Zao4SwAnY1Vc+WKeEr8VkwM0M4RGjFVsjMKGRm82RpiApiNTFVgMrCy2RLRQE7IohCEAhCE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6" descr="data:image/jpeg;base64,/9j/4AAQSkZJRgABAQAAAQABAAD/2wCEAAkGBxQQEhQQEBMQEBQQDw8PDhAPFA8UDxAPFBUWFhQRFBQYHCghGBolHBUUITEiJSksLi4uFx8zODMsNygtLisBCgoKDg0OGBAQFywcHCQsLCwsLCwsLCssLCwsNCsrLCwsLCssLCwsLCwsLCwsKywsLCwsLCwsLCwsLCwsLCssLP/AABEIAKwAlgMBIgACEQEDEQH/xAAbAAABBQEBAAAAAAAAAAAAAAAAAgMEBQYBB//EAD8QAAIBAgMEBgcFBQkAAAAAAAECAAMRBAUSITFBUQYTYXGBkSIyQlJiobEHM3LB0RQVI1PwJENjgoOSstLh/8QAGAEBAQEBAQAAAAAAAAAAAAAAAAECAwT/xAAfEQEBAQEBAAICAwAAAAAAAAAAARECMRIhA2EyQVH/2gAMAwEAAhEDEQA/APcYQhAIQhAIQhAIQhAIQhAJDzPNKWGUNWcJqNkXe7n3UUbWPdIOfZwaRFCgFau66vSvoo0ybdbUtv3Gy+0Rw2kZhqlOg5di2IxDCz1GsXt7t9yL8ImpzqWr2p0hrP8AcYfSPfxT6PHq1BPmRLbJcY1aitRwoYlw2i+g6WK3F9ttkwtXG1auwnSp9leXaZruj72pog9lQPzP1l65yJLq6hAQmGhCEIBCEIBCEIBCEIBCEIBCEIBIuZ4zqabVLaiBZF4u52KvibSVMn0xrF3p0FvYA1Xt23VR8ml5m1LcUlTEsdQU3aoxevWG93Oyy8lAsB2CJw+Dljg8tJsAJKxNRMMtzZn3ADcD+s7eMeoFekKYC+0/DkvEzS5JRsomby2g1V9bbST/AEJtMJS0ic+rrUiRCEJhoQhCAQhCAQhCAQhG61ZUBZiFAFySQABzgOQmDzf7Q11mjgqbYmpuJW+gHvlVUOb4naalPDA+yDcjympzU16jCeUno9mW8Y7by22+kScbnOD9K6YpBtK2vcd42/KX4GvV2mXzBtFZ6rdWQQoGvrNS6RwCjaN/ESiyb7V6FQ9Vjab4R91zdqR8d4lzi8Xh641JXosDtuHWSbzS/aBis+ZvRQHle2hf9oJJ8W8Ixg8E1VtTXJ2eA5DkJx8fhKPrVVcj2aXpn5bPnOL0gr1NmDw1hwqVT8wBs+Zmvu+I2OW4DQJZgTzHE4bMq2/EpSv7m/u2CVVTo3jwbjHMT8Wu0fD9nyeyQnkNDNM2wW0lMUg3i5vb5zXdGenlLFEUqynDVTsCv6jn4W3SXixdjYQhCYUQhCAQhOE2gR8fjUoI1SoQqqCSTyE8vq4uvndQ2LUMGjW2etV/9+l/NfTLMGzHFrgKRIpUyGxDD/ie4cO2bHLcGtJFpoNKqLKOydJPjN/tm3TeV5TTw6BKSBB2bz2k8ZYCnFThaTdUaZwrOFokvArM46OYfFj+NTUn3xYP58fGZsfZjhg11dh2aEv5zbF4k1JqdWJkU+W9FsPQtZdZHGpt8l3S2KicarGmqSbb6OuIy0GeNM8qOOJSZzlKsNYADXGy3rH9e2XYkXHUtQJclUWwcr6xJ2iknxHieAmp9faVY9DM5NQGg51mn6Kvv3DahPMTVzI9H3tYIoRRsVV3AcprKZ2Tl1m/TcKhCEyolL0tzMYbDVKh4KbdtgTb5fOXU85+13Ffw6dEe2w1dxb9EPnLzNuFVf2dYM6HxD7XrPck7+bfM/Kb5Ngme6L0tFCmPh1HvO2XuudO/WIdZ42XjTPEF5nFPF4gvGi8QXlDxeILxovEFpUOF4hmiC0STAUWiLxLvaR2qX7pYJ+GGo7O5b8zuvIbjr3AX1EuE+Ik+lUPaTt8o+lS1N7b9Okd7ej9CZaZHgbAGTunMS8rwGkCWyicVbRU5NiEIQOGeUfac+rE0191b/I/9jPVnnlX2iJ/aVP+Ev1I/Kb/AB/yjPXjQZWbU0HJF+kn65U5fU9Bfwr9JO1zVSHGaILxtntvMbNUQHi0SWjJqxJqGUPFpwtGCxnLQadNQRBqGJtC0IQ0bJj9ozVEsEvA+kv+oB8prsBTsomNyR9rLyZG87j8ptsL6onPv1rnw/CEJhoQhCBxp5z9oWHuyP8ACynwYEfUz0YzKdL8LrQjvtN8XKnXihyqt/DUngLeUlftBbdsHzlHl7+iF5G8uKInWxzlOgRQWLVYsJIpvTDTHtENEgZ0w0x3TDTAb0w0x3TOhYDOmNVEkzREskoraDdXUBOwN6DHlfc3gwU+E3GU4jWgPEXVhyYbCPMTHVqN5JyjMjRcB7kEAPzdQLK45soFiOIA5TPc37XmtvCIpVAwDKQQQCCNxB4iLnJsQhCASozqjdTLeRsbTusDzSpQ0VCOBNx3GWWGEczTDbTzXb3j+vrEYSeiXY5eVNprHgk5RWSlSRUfq4dXJYpzvVwIXVw6uS+rh1cCL1c6KckinFCnAjdXA05L6ucKQK+pSkTE4UOLHvBG8HmJbukaanAoMBn1XBMUf00vcr38V5T0PDVtaq4BGpQ1jvF55jj6fW4lV9lSGb8K7h4taeh5XVuo7rTP5JJi8VYQhCcmxEuLxUIGZzrD2OoDdvHMcRKdF0nZuO0d02OYUNQmUq09LFDxN0PI8vGdOKz1EzDydTErcI9/DfLSjOljBxUiurjqLHAkioppznVyUViCIDGid0R2dtAZ0ThWP6ZwrAiMsjY59CE7thA/MywZefCZ/Mq4qEk/d0yAw99960/oT2SorsDQu1z61Qhm+FPYXy2+M3GWUtKiZ7JMMWbW28m5msorYTl3drfMw5CEJhoQhCBxheUOdYDUCZfxqtTuIGFFcqdu8et8Q5y6wOKDjYfDjGc3y32l2EbQRKAoAdrVKDe/SAZD+Kmd3+Uiduev9c7G6pPHtYmOoVqnDHYe3xUagby1ztbGUx95iKuJPuUV6pPFiSfKLhjS4nHInrOo7yJGOYod2pu1Ucj6TM/vJ/7lEojmo1VPF22mNsKz7WqVD3s0mrjUfvSmNjNp/GCv1kqlXDbQQe4zHKaybne3IkkeR2Tn7T/Mp2+Oiercdth6J8RGmNwHiKtcKLsQO+ZFTf1ccydlajdh4qwBiXp0BtrYiviz/LQdVTPYSNtvGXYmLPFZga5ZKRC00+/rn1aY5dr8l85ApL1rKqArTS4pqdpN97tzYnaYhqjV9KBVpUk+7o0xZF/U9s0mUZdpAMz10sibluF0gSxiVW0VObYhCEAhCEAhCEBmvRDSix+Tht00cSRAw1TJDHaGRzYmkOU6KYl1MUeGyYDhJ6Zao4SwAnY1Vc+WKeEr8VkwM0M4RGjFVsjMKGRm82RpiApiNTFVgMrCy2RLRQE7IohCEAhCE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8" descr="data:image/jpeg;base64,/9j/4AAQSkZJRgABAQAAAQABAAD/2wCEAAkGBxQQEhQQEBMQEBQQDw8PDhAPFA8UDxAPFBUWFhQRFBQYHCghGBolHBUUITEiJSksLi4uFx8zODMsNygtLisBCgoKDg0OGBAQFywcHCQsLCwsLCwsLCssLCwsNCsrLCwsLCssLCwsLCwsLCwsKywsLCwsLCwsLCwsLCwsLCssLP/AABEIAKwAlgMBIgACEQEDEQH/xAAbAAABBQEBAAAAAAAAAAAAAAAAAgMEBQYBB//EAD8QAAIBAgMEBgcFBQkAAAAAAAECAAMRBAUSITFBUQYTYXGBkSIyQlJiobEHM3LB0RQVI1PwJENjgoOSstLh/8QAGAEBAQEBAQAAAAAAAAAAAAAAAAECAwT/xAAfEQEBAQEBAAICAwAAAAAAAAAAARECMRIhA2EyQVH/2gAMAwEAAhEDEQA/APcYQhAIQhAIQhAIQhAIQhAJDzPNKWGUNWcJqNkXe7n3UUbWPdIOfZwaRFCgFau66vSvoo0ybdbUtv3Gy+0Rw2kZhqlOg5di2IxDCz1GsXt7t9yL8ImpzqWr2p0hrP8AcYfSPfxT6PHq1BPmRLbJcY1aitRwoYlw2i+g6WK3F9ttkwtXG1auwnSp9leXaZruj72pog9lQPzP1l65yJLq6hAQmGhCEIBCEIBCEIBCEIBCEIBCEIBIuZ4zqabVLaiBZF4u52KvibSVMn0xrF3p0FvYA1Xt23VR8ml5m1LcUlTEsdQU3aoxevWG93Oyy8lAsB2CJw+Dljg8tJsAJKxNRMMtzZn3ADcD+s7eMeoFekKYC+0/DkvEzS5JRsomby2g1V9bbST/AEJtMJS0ic+rrUiRCEJhoQhCAQhCAQhCAQhG61ZUBZiFAFySQABzgOQmDzf7Q11mjgqbYmpuJW+gHvlVUOb4naalPDA+yDcjympzU16jCeUno9mW8Y7by22+kScbnOD9K6YpBtK2vcd42/KX4GvV2mXzBtFZ6rdWQQoGvrNS6RwCjaN/ESiyb7V6FQ9Vjab4R91zdqR8d4lzi8Xh641JXosDtuHWSbzS/aBis+ZvRQHle2hf9oJJ8W8Ixg8E1VtTXJ2eA5DkJx8fhKPrVVcj2aXpn5bPnOL0gr1NmDw1hwqVT8wBs+Zmvu+I2OW4DQJZgTzHE4bMq2/EpSv7m/u2CVVTo3jwbjHMT8Wu0fD9nyeyQnkNDNM2wW0lMUg3i5vb5zXdGenlLFEUqynDVTsCv6jn4W3SXixdjYQhCYUQhCAQhOE2gR8fjUoI1SoQqqCSTyE8vq4uvndQ2LUMGjW2etV/9+l/NfTLMGzHFrgKRIpUyGxDD/ie4cO2bHLcGtJFpoNKqLKOydJPjN/tm3TeV5TTw6BKSBB2bz2k8ZYCnFThaTdUaZwrOFokvArM46OYfFj+NTUn3xYP58fGZsfZjhg11dh2aEv5zbF4k1JqdWJkU+W9FsPQtZdZHGpt8l3S2KicarGmqSbb6OuIy0GeNM8qOOJSZzlKsNYADXGy3rH9e2XYkXHUtQJclUWwcr6xJ2iknxHieAmp9faVY9DM5NQGg51mn6Kvv3DahPMTVzI9H3tYIoRRsVV3AcprKZ2Tl1m/TcKhCEyolL0tzMYbDVKh4KbdtgTb5fOXU85+13Ffw6dEe2w1dxb9EPnLzNuFVf2dYM6HxD7XrPck7+bfM/Kb5Ngme6L0tFCmPh1HvO2XuudO/WIdZ42XjTPEF5nFPF4gvGi8QXlDxeILxovEFpUOF4hmiC0STAUWiLxLvaR2qX7pYJ+GGo7O5b8zuvIbjr3AX1EuE+Ik+lUPaTt8o+lS1N7b9Okd7ej9CZaZHgbAGTunMS8rwGkCWyicVbRU5NiEIQOGeUfac+rE0191b/I/9jPVnnlX2iJ/aVP+Ev1I/Kb/AB/yjPXjQZWbU0HJF+kn65U5fU9Bfwr9JO1zVSHGaILxtntvMbNUQHi0SWjJqxJqGUPFpwtGCxnLQadNQRBqGJtC0IQ0bJj9ozVEsEvA+kv+oB8prsBTsomNyR9rLyZG87j8ptsL6onPv1rnw/CEJhoQhCBxp5z9oWHuyP8ACynwYEfUz0YzKdL8LrQjvtN8XKnXihyqt/DUngLeUlftBbdsHzlHl7+iF5G8uKInWxzlOgRQWLVYsJIpvTDTHtENEgZ0w0x3TDTAb0w0x3TOhYDOmNVEkzREskoraDdXUBOwN6DHlfc3gwU+E3GU4jWgPEXVhyYbCPMTHVqN5JyjMjRcB7kEAPzdQLK45soFiOIA5TPc37XmtvCIpVAwDKQQQCCNxB4iLnJsQhCASozqjdTLeRsbTusDzSpQ0VCOBNx3GWWGEczTDbTzXb3j+vrEYSeiXY5eVNprHgk5RWSlSRUfq4dXJYpzvVwIXVw6uS+rh1cCL1c6KckinFCnAjdXA05L6ucKQK+pSkTE4UOLHvBG8HmJbukaanAoMBn1XBMUf00vcr38V5T0PDVtaq4BGpQ1jvF55jj6fW4lV9lSGb8K7h4taeh5XVuo7rTP5JJi8VYQhCcmxEuLxUIGZzrD2OoDdvHMcRKdF0nZuO0d02OYUNQmUq09LFDxN0PI8vGdOKz1EzDydTErcI9/DfLSjOljBxUiurjqLHAkioppznVyUViCIDGid0R2dtAZ0ThWP6ZwrAiMsjY59CE7thA/MywZefCZ/Mq4qEk/d0yAw99960/oT2SorsDQu1z61Qhm+FPYXy2+M3GWUtKiZ7JMMWbW28m5msorYTl3drfMw5CEJhoQhCBxheUOdYDUCZfxqtTuIGFFcqdu8et8Q5y6wOKDjYfDjGc3y32l2EbQRKAoAdrVKDe/SAZD+Kmd3+Uiduev9c7G6pPHtYmOoVqnDHYe3xUagby1ztbGUx95iKuJPuUV6pPFiSfKLhjS4nHInrOo7yJGOYod2pu1Ucj6TM/vJ/7lEojmo1VPF22mNsKz7WqVD3s0mrjUfvSmNjNp/GCv1kqlXDbQQe4zHKaybne3IkkeR2Tn7T/Mp2+Oiercdth6J8RGmNwHiKtcKLsQO+ZFTf1ccydlajdh4qwBiXp0BtrYiviz/LQdVTPYSNtvGXYmLPFZga5ZKRC00+/rn1aY5dr8l85ApL1rKqArTS4pqdpN97tzYnaYhqjV9KBVpUk+7o0xZF/U9s0mUZdpAMz10sibluF0gSxiVW0VObYhCEAhCEAhCEBmvRDSix+Tht00cSRAw1TJDHaGRzYmkOU6KYl1MUeGyYDhJ6Zao4SwAnY1Vc+WKeEr8VkwM0M4RGjFVsjMKGRm82RpiApiNTFVgMrCy2RLRQE7IohCEAhCE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 name="Picture 2" descr="http://www.beyond-print.de/wp/wp-content/uploads/2013/12/qualcomm-gimbal-bluetooth-beacon.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722" r="7636"/>
          <a:stretch/>
        </p:blipFill>
        <p:spPr bwMode="auto">
          <a:xfrm>
            <a:off x="2683199" y="2934409"/>
            <a:ext cx="1262743" cy="92801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http://blog.navizon.com/wp-content/uploads/2012/11/heat-ma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7519" y="2919906"/>
            <a:ext cx="2306179" cy="1380674"/>
          </a:xfrm>
          <a:prstGeom prst="rect">
            <a:avLst/>
          </a:prstGeom>
          <a:noFill/>
          <a:extLst>
            <a:ext uri="{909E8E84-426E-40dd-AFC4-6F175D3DCCD1}">
              <a14:hiddenFill xmlns:a14="http://schemas.microsoft.com/office/drawing/2010/main">
                <a:solidFill>
                  <a:srgbClr val="FFFFFF"/>
                </a:solidFill>
              </a14:hiddenFill>
            </a:ext>
          </a:extLst>
        </p:spPr>
      </p:pic>
      <p:sp>
        <p:nvSpPr>
          <p:cNvPr id="36" name="Title 1"/>
          <p:cNvSpPr>
            <a:spLocks noGrp="1"/>
          </p:cNvSpPr>
          <p:nvPr>
            <p:ph type="title"/>
          </p:nvPr>
        </p:nvSpPr>
        <p:spPr>
          <a:xfrm>
            <a:off x="0" y="51954"/>
            <a:ext cx="9144000" cy="1559728"/>
          </a:xfrm>
        </p:spPr>
        <p:txBody>
          <a:bodyPr>
            <a:normAutofit/>
          </a:bodyPr>
          <a:lstStyle/>
          <a:p>
            <a:r>
              <a:rPr lang="en-US" dirty="0" smtClean="0"/>
              <a:t>The Pain Point</a:t>
            </a:r>
            <a:endParaRPr lang="en-US" dirty="0"/>
          </a:p>
        </p:txBody>
      </p:sp>
      <p:sp>
        <p:nvSpPr>
          <p:cNvPr id="62" name="TextBox 61"/>
          <p:cNvSpPr txBox="1"/>
          <p:nvPr/>
        </p:nvSpPr>
        <p:spPr>
          <a:xfrm>
            <a:off x="854769" y="4103311"/>
            <a:ext cx="2926080" cy="1200329"/>
          </a:xfrm>
          <a:prstGeom prst="rect">
            <a:avLst/>
          </a:prstGeom>
          <a:noFill/>
        </p:spPr>
        <p:txBody>
          <a:bodyPr wrap="square" rtlCol="0" anchor="ctr" anchorCtr="0">
            <a:spAutoFit/>
          </a:bodyPr>
          <a:lstStyle/>
          <a:p>
            <a:pPr algn="ctr"/>
            <a:r>
              <a:rPr lang="en-US" sz="3600" b="1" dirty="0" smtClean="0"/>
              <a:t>Change Infrastructure</a:t>
            </a:r>
            <a:endParaRPr lang="en-US" sz="3600" b="1" dirty="0"/>
          </a:p>
        </p:txBody>
      </p:sp>
      <p:sp>
        <p:nvSpPr>
          <p:cNvPr id="63" name="TextBox 62"/>
          <p:cNvSpPr txBox="1"/>
          <p:nvPr/>
        </p:nvSpPr>
        <p:spPr>
          <a:xfrm>
            <a:off x="5624207" y="4166812"/>
            <a:ext cx="2926080" cy="1200329"/>
          </a:xfrm>
          <a:prstGeom prst="rect">
            <a:avLst/>
          </a:prstGeom>
          <a:noFill/>
        </p:spPr>
        <p:txBody>
          <a:bodyPr wrap="square" rtlCol="0" anchor="ctr" anchorCtr="0">
            <a:spAutoFit/>
          </a:bodyPr>
          <a:lstStyle/>
          <a:p>
            <a:pPr algn="ctr"/>
            <a:r>
              <a:rPr lang="en-US" sz="3600" b="1" dirty="0" smtClean="0"/>
              <a:t>Build Signal Maps</a:t>
            </a:r>
            <a:endParaRPr lang="en-US" sz="3600" b="1" dirty="0"/>
          </a:p>
        </p:txBody>
      </p:sp>
      <p:sp>
        <p:nvSpPr>
          <p:cNvPr id="4" name="TextBox 3"/>
          <p:cNvSpPr txBox="1"/>
          <p:nvPr/>
        </p:nvSpPr>
        <p:spPr>
          <a:xfrm>
            <a:off x="447716" y="5502147"/>
            <a:ext cx="3942105" cy="954107"/>
          </a:xfrm>
          <a:prstGeom prst="rect">
            <a:avLst/>
          </a:prstGeom>
          <a:noFill/>
        </p:spPr>
        <p:txBody>
          <a:bodyPr wrap="none" rtlCol="0">
            <a:spAutoFit/>
          </a:bodyPr>
          <a:lstStyle/>
          <a:p>
            <a:pPr algn="ctr"/>
            <a:r>
              <a:rPr lang="en-US" sz="2800" dirty="0" smtClean="0"/>
              <a:t>MIT spends $3M annually </a:t>
            </a:r>
          </a:p>
          <a:p>
            <a:pPr algn="ctr"/>
            <a:r>
              <a:rPr lang="en-US" sz="2800" dirty="0" smtClean="0"/>
              <a:t>to deploy/maintain APs</a:t>
            </a:r>
            <a:endParaRPr lang="en-US" sz="2800" dirty="0"/>
          </a:p>
        </p:txBody>
      </p:sp>
      <p:sp>
        <p:nvSpPr>
          <p:cNvPr id="5" name="TextBox 4"/>
          <p:cNvSpPr txBox="1"/>
          <p:nvPr/>
        </p:nvSpPr>
        <p:spPr>
          <a:xfrm>
            <a:off x="4903691" y="5428320"/>
            <a:ext cx="3828692" cy="954107"/>
          </a:xfrm>
          <a:prstGeom prst="rect">
            <a:avLst/>
          </a:prstGeom>
          <a:noFill/>
        </p:spPr>
        <p:txBody>
          <a:bodyPr wrap="none" rtlCol="0">
            <a:spAutoFit/>
          </a:bodyPr>
          <a:lstStyle/>
          <a:p>
            <a:pPr algn="ctr"/>
            <a:r>
              <a:rPr lang="en-US" sz="2800" dirty="0" smtClean="0"/>
              <a:t>Can’t account for </a:t>
            </a:r>
          </a:p>
          <a:p>
            <a:pPr algn="ctr"/>
            <a:r>
              <a:rPr lang="en-US" sz="2800" dirty="0" smtClean="0"/>
              <a:t>moving people, furniture</a:t>
            </a:r>
          </a:p>
        </p:txBody>
      </p:sp>
      <p:cxnSp>
        <p:nvCxnSpPr>
          <p:cNvPr id="3" name="Straight Arrow Connector 2"/>
          <p:cNvCxnSpPr/>
          <p:nvPr/>
        </p:nvCxnSpPr>
        <p:spPr>
          <a:xfrm>
            <a:off x="4521219" y="1768261"/>
            <a:ext cx="0" cy="593864"/>
          </a:xfrm>
          <a:prstGeom prst="straightConnector1">
            <a:avLst/>
          </a:prstGeom>
          <a:ln w="38100" cmpd="sng">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772442" y="2340958"/>
            <a:ext cx="0" cy="302693"/>
          </a:xfrm>
          <a:prstGeom prst="straightConnector1">
            <a:avLst/>
          </a:prstGeom>
          <a:ln w="38100" cmpd="sng">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353842" y="2362125"/>
            <a:ext cx="0" cy="302693"/>
          </a:xfrm>
          <a:prstGeom prst="straightConnector1">
            <a:avLst/>
          </a:prstGeom>
          <a:ln w="38100" cmpd="sng">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772442" y="2362125"/>
            <a:ext cx="3581400" cy="0"/>
          </a:xfrm>
          <a:prstGeom prst="straightConnector1">
            <a:avLst/>
          </a:prstGeom>
          <a:ln w="38100" cmpd="sng">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506155" y="1275146"/>
            <a:ext cx="4241065" cy="523220"/>
          </a:xfrm>
          <a:prstGeom prst="rect">
            <a:avLst/>
          </a:prstGeom>
          <a:noFill/>
        </p:spPr>
        <p:txBody>
          <a:bodyPr wrap="none" rtlCol="0">
            <a:spAutoFit/>
          </a:bodyPr>
          <a:lstStyle/>
          <a:p>
            <a:r>
              <a:rPr lang="en-US" sz="2800" dirty="0" smtClean="0">
                <a:solidFill>
                  <a:srgbClr val="800000"/>
                </a:solidFill>
              </a:rPr>
              <a:t>The Deployment Nightmare</a:t>
            </a:r>
            <a:endParaRPr lang="en-US" sz="2800" dirty="0">
              <a:solidFill>
                <a:srgbClr val="800000"/>
              </a:solidFill>
            </a:endParaRPr>
          </a:p>
        </p:txBody>
      </p:sp>
      <p:sp>
        <p:nvSpPr>
          <p:cNvPr id="24" name="Content Placeholder 2"/>
          <p:cNvSpPr txBox="1">
            <a:spLocks/>
          </p:cNvSpPr>
          <p:nvPr/>
        </p:nvSpPr>
        <p:spPr>
          <a:xfrm>
            <a:off x="177819" y="5502147"/>
            <a:ext cx="8686800" cy="936953"/>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sz="3600" b="1" dirty="0" smtClean="0"/>
              <a:t>Can’t ask every building to do this!</a:t>
            </a:r>
            <a:endParaRPr lang="en-US" sz="3600" b="1" dirty="0" smtClean="0">
              <a:solidFill>
                <a:srgbClr val="FFFF00"/>
              </a:solidFill>
            </a:endParaRPr>
          </a:p>
        </p:txBody>
      </p:sp>
      <p:pic>
        <p:nvPicPr>
          <p:cNvPr id="1026" name="Picture 2" descr="https://encrypted-tbn3.gstatic.com/shopping?q=tbn:ANd9GcQ2-CnuYX_AQjFq7lZvyXJligFUzgKK7RqHULEx20V8Da74WTRk&amp;usqp=CA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384" y="2617683"/>
            <a:ext cx="19050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867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63"/>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4" grpId="0"/>
      <p:bldP spid="5" grpId="0"/>
      <p:bldP spid="2" grpId="0"/>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30382" y="2754788"/>
            <a:ext cx="8056418" cy="1418368"/>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sz="3600" b="1" dirty="0" smtClean="0"/>
              <a:t>Transform cheap mobile camera into geo-tagging depth camera</a:t>
            </a:r>
            <a:endParaRPr lang="en-US" sz="3600" b="1" dirty="0" smtClean="0">
              <a:solidFill>
                <a:srgbClr val="FFFF00"/>
              </a:solidFill>
            </a:endParaRPr>
          </a:p>
        </p:txBody>
      </p:sp>
    </p:spTree>
    <p:extLst>
      <p:ext uri="{BB962C8B-B14F-4D97-AF65-F5344CB8AC3E}">
        <p14:creationId xmlns:p14="http://schemas.microsoft.com/office/powerpoint/2010/main" val="255600648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bImage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179" y="1746629"/>
            <a:ext cx="7296848" cy="4104477"/>
          </a:xfrm>
          <a:prstGeom prst="rect">
            <a:avLst/>
          </a:prstGeom>
        </p:spPr>
      </p:pic>
      <p:sp>
        <p:nvSpPr>
          <p:cNvPr id="2" name="Title 1"/>
          <p:cNvSpPr>
            <a:spLocks noGrp="1"/>
          </p:cNvSpPr>
          <p:nvPr>
            <p:ph type="title"/>
          </p:nvPr>
        </p:nvSpPr>
        <p:spPr/>
        <p:txBody>
          <a:bodyPr>
            <a:normAutofit/>
          </a:bodyPr>
          <a:lstStyle/>
          <a:p>
            <a:r>
              <a:rPr lang="en-US" sz="3600" dirty="0" smtClean="0"/>
              <a:t>Localizing Objects of Interest around You</a:t>
            </a:r>
            <a:endParaRPr lang="en-US" sz="3600" dirty="0"/>
          </a:p>
        </p:txBody>
      </p:sp>
      <p:sp>
        <p:nvSpPr>
          <p:cNvPr id="19" name="Oval 18"/>
          <p:cNvSpPr/>
          <p:nvPr/>
        </p:nvSpPr>
        <p:spPr>
          <a:xfrm>
            <a:off x="5312701" y="3449907"/>
            <a:ext cx="594360" cy="502921"/>
          </a:xfrm>
          <a:prstGeom prst="ellipse">
            <a:avLst/>
          </a:prstGeom>
          <a:solidFill>
            <a:srgbClr val="FFFF00">
              <a:alpha val="33000"/>
            </a:srgbClr>
          </a:solidFill>
          <a:ln w="285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6169965" y="4542234"/>
            <a:ext cx="1058986" cy="1303368"/>
          </a:xfrm>
          <a:prstGeom prst="rect">
            <a:avLst/>
          </a:prstGeom>
        </p:spPr>
      </p:pic>
      <p:pic>
        <p:nvPicPr>
          <p:cNvPr id="16" name="Picture 15"/>
          <p:cNvPicPr>
            <a:picLocks noChangeAspect="1"/>
          </p:cNvPicPr>
          <p:nvPr/>
        </p:nvPicPr>
        <p:blipFill rotWithShape="1">
          <a:blip r:embed="rId5">
            <a:extLst>
              <a:ext uri="{BEBA8EAE-BF5A-486C-A8C5-ECC9F3942E4B}">
                <a14:imgProps xmlns:a14="http://schemas.microsoft.com/office/drawing/2010/main">
                  <a14:imgLayer r:embed="rId6">
                    <a14:imgEffect>
                      <a14:backgroundRemoval t="3817" b="95420" l="0" r="96899">
                        <a14:foregroundMark x1="86047" y1="11832" x2="86047" y2="11832"/>
                        <a14:backgroundMark x1="76744" y1="8015" x2="76744" y2="8015"/>
                        <a14:backgroundMark x1="86047" y1="16794" x2="86047" y2="16794"/>
                      </a14:backgroundRemoval>
                    </a14:imgEffect>
                  </a14:imgLayer>
                </a14:imgProps>
              </a:ext>
            </a:extLst>
          </a:blip>
          <a:srcRect b="22423"/>
          <a:stretch/>
        </p:blipFill>
        <p:spPr>
          <a:xfrm flipH="1">
            <a:off x="7004982" y="4904608"/>
            <a:ext cx="729879" cy="946498"/>
          </a:xfrm>
          <a:prstGeom prst="rect">
            <a:avLst/>
          </a:prstGeom>
        </p:spPr>
      </p:pic>
      <p:pic>
        <p:nvPicPr>
          <p:cNvPr id="21" name="Picture 12" descr="http://www.appsrumors.com/wp-content/uploads/2012/09/iphone_camera_shutter.jpg"/>
          <p:cNvPicPr>
            <a:picLocks noChangeAspect="1" noChangeArrowheads="1"/>
          </p:cNvPicPr>
          <p:nvPr/>
        </p:nvPicPr>
        <p:blipFill rotWithShape="1">
          <a:blip r:embed="rId7">
            <a:extLst>
              <a:ext uri="{28A0092B-C50C-407E-A947-70E740481C1C}">
                <a14:useLocalDpi xmlns:a14="http://schemas.microsoft.com/office/drawing/2010/main" val="0"/>
              </a:ext>
            </a:extLst>
          </a:blip>
          <a:srcRect t="87853"/>
          <a:stretch/>
        </p:blipFill>
        <p:spPr bwMode="auto">
          <a:xfrm>
            <a:off x="6314463" y="5578441"/>
            <a:ext cx="770702" cy="1309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345" t="34687" r="28463" b="40474"/>
          <a:stretch/>
        </p:blipFill>
        <p:spPr bwMode="auto">
          <a:xfrm>
            <a:off x="6318681" y="4678434"/>
            <a:ext cx="766484" cy="944053"/>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p:cNvSpPr/>
          <p:nvPr/>
        </p:nvSpPr>
        <p:spPr>
          <a:xfrm>
            <a:off x="6400800" y="4938291"/>
            <a:ext cx="594360" cy="502921"/>
          </a:xfrm>
          <a:prstGeom prst="ellipse">
            <a:avLst/>
          </a:prstGeom>
          <a:noFill/>
          <a:ln w="285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a:endCxn id="19" idx="5"/>
          </p:cNvCxnSpPr>
          <p:nvPr/>
        </p:nvCxnSpPr>
        <p:spPr>
          <a:xfrm flipH="1" flipV="1">
            <a:off x="5820019" y="3879177"/>
            <a:ext cx="427081" cy="663057"/>
          </a:xfrm>
          <a:prstGeom prst="straightConnector1">
            <a:avLst/>
          </a:prstGeom>
          <a:noFill/>
          <a:ln w="57150" cmpd="sng">
            <a:solidFill>
              <a:srgbClr val="FF0000"/>
            </a:solidFill>
            <a:prstDash val="solid"/>
            <a:headEnd type="none"/>
            <a:tailEnd type="triangle"/>
          </a:ln>
        </p:spPr>
        <p:style>
          <a:lnRef idx="1">
            <a:schemeClr val="accent1"/>
          </a:lnRef>
          <a:fillRef idx="3">
            <a:schemeClr val="accent1"/>
          </a:fillRef>
          <a:effectRef idx="2">
            <a:schemeClr val="accent1"/>
          </a:effectRef>
          <a:fontRef idx="minor">
            <a:schemeClr val="lt1"/>
          </a:fontRef>
        </p:style>
      </p:cxnSp>
      <p:sp>
        <p:nvSpPr>
          <p:cNvPr id="12" name="Rounded Rectangular Callout 11"/>
          <p:cNvSpPr/>
          <p:nvPr/>
        </p:nvSpPr>
        <p:spPr>
          <a:xfrm>
            <a:off x="1054966" y="2659119"/>
            <a:ext cx="3556000" cy="1693111"/>
          </a:xfrm>
          <a:prstGeom prst="wedgeRoundRectCallout">
            <a:avLst>
              <a:gd name="adj1" fmla="val 70078"/>
              <a:gd name="adj2" fmla="val 8032"/>
              <a:gd name="adj3" fmla="val 16667"/>
            </a:avLst>
          </a:prstGeom>
          <a:solidFill>
            <a:srgbClr val="FFFFFF"/>
          </a:solidFill>
          <a:ln w="38100"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289252" y="2772798"/>
            <a:ext cx="3086302" cy="1354217"/>
          </a:xfrm>
          <a:prstGeom prst="rect">
            <a:avLst/>
          </a:prstGeom>
          <a:noFill/>
        </p:spPr>
        <p:txBody>
          <a:bodyPr wrap="none" rtlCol="0">
            <a:spAutoFit/>
          </a:bodyPr>
          <a:lstStyle/>
          <a:p>
            <a:r>
              <a:rPr lang="en-US" sz="2400" b="1" dirty="0" smtClean="0"/>
              <a:t>          To: Bob</a:t>
            </a:r>
          </a:p>
          <a:p>
            <a:endParaRPr lang="en-US" sz="1000" b="1" dirty="0" smtClean="0"/>
          </a:p>
          <a:p>
            <a:r>
              <a:rPr lang="en-US" sz="2400" dirty="0" smtClean="0"/>
              <a:t>Found interesting book</a:t>
            </a:r>
          </a:p>
          <a:p>
            <a:r>
              <a:rPr lang="en-US" sz="2400" dirty="0" smtClean="0"/>
              <a:t>@ </a:t>
            </a:r>
            <a:r>
              <a:rPr lang="en-US" sz="2400" u="sng" dirty="0" smtClean="0">
                <a:solidFill>
                  <a:srgbClr val="3366FF"/>
                </a:solidFill>
              </a:rPr>
              <a:t>(</a:t>
            </a:r>
            <a:r>
              <a:rPr lang="en-US" sz="2400" u="sng" dirty="0" smtClean="0">
                <a:solidFill>
                  <a:srgbClr val="3366FF"/>
                </a:solidFill>
              </a:rPr>
              <a:t>21.39, 35.13)</a:t>
            </a:r>
            <a:endParaRPr lang="en-US" sz="2400" u="sng" dirty="0">
              <a:solidFill>
                <a:srgbClr val="3366FF"/>
              </a:solidFill>
            </a:endParaRPr>
          </a:p>
        </p:txBody>
      </p:sp>
      <p:pic>
        <p:nvPicPr>
          <p:cNvPr id="4" name="Picture 3" descr="ic_perm_group_messages.png"/>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34341" y="2700464"/>
            <a:ext cx="717693" cy="717693"/>
          </a:xfrm>
          <a:prstGeom prst="rect">
            <a:avLst/>
          </a:prstGeom>
        </p:spPr>
      </p:pic>
    </p:spTree>
    <p:extLst>
      <p:ext uri="{BB962C8B-B14F-4D97-AF65-F5344CB8AC3E}">
        <p14:creationId xmlns:p14="http://schemas.microsoft.com/office/powerpoint/2010/main" val="2594038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12" grpId="0" animBg="1"/>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r>
              <a:rPr lang="en-US" dirty="0"/>
              <a:t>Integrate Ubicarse with Stereo-Vision</a:t>
            </a:r>
          </a:p>
        </p:txBody>
      </p:sp>
      <p:sp>
        <p:nvSpPr>
          <p:cNvPr id="3" name="Content Placeholder 2"/>
          <p:cNvSpPr>
            <a:spLocks noGrp="1"/>
          </p:cNvSpPr>
          <p:nvPr>
            <p:ph idx="1"/>
          </p:nvPr>
        </p:nvSpPr>
        <p:spPr>
          <a:xfrm>
            <a:off x="696250" y="1679391"/>
            <a:ext cx="8229600" cy="4211996"/>
          </a:xfrm>
        </p:spPr>
        <p:txBody>
          <a:bodyPr>
            <a:normAutofit/>
          </a:bodyPr>
          <a:lstStyle/>
          <a:p>
            <a:pPr marL="0" indent="0">
              <a:buNone/>
            </a:pPr>
            <a:endParaRPr lang="en-US" sz="1000" dirty="0"/>
          </a:p>
          <a:p>
            <a:r>
              <a:rPr lang="en-US" sz="3600" dirty="0" smtClean="0"/>
              <a:t>Take </a:t>
            </a:r>
            <a:r>
              <a:rPr lang="en-US" sz="3600" dirty="0" smtClean="0"/>
              <a:t>multiple pictures </a:t>
            </a:r>
            <a:r>
              <a:rPr lang="en-US" sz="3600" dirty="0" smtClean="0"/>
              <a:t>and infer depth.</a:t>
            </a:r>
          </a:p>
          <a:p>
            <a:pPr marL="0" indent="0">
              <a:buNone/>
            </a:pPr>
            <a:endParaRPr lang="en-US" sz="1800" dirty="0"/>
          </a:p>
          <a:p>
            <a:r>
              <a:rPr lang="en-US" sz="3600" dirty="0" smtClean="0"/>
              <a:t>Need to know location of camera</a:t>
            </a:r>
          </a:p>
          <a:p>
            <a:endParaRPr lang="en-US" sz="2000" dirty="0"/>
          </a:p>
          <a:p>
            <a:r>
              <a:rPr lang="en-US" sz="3600" dirty="0" smtClean="0"/>
              <a:t>Ubicarse gets location of camera</a:t>
            </a:r>
            <a:endParaRPr lang="en-US" sz="3600" dirty="0"/>
          </a:p>
        </p:txBody>
      </p:sp>
      <p:sp>
        <p:nvSpPr>
          <p:cNvPr id="5" name="Content Placeholder 2"/>
          <p:cNvSpPr txBox="1">
            <a:spLocks/>
          </p:cNvSpPr>
          <p:nvPr/>
        </p:nvSpPr>
        <p:spPr>
          <a:xfrm>
            <a:off x="485088" y="5410125"/>
            <a:ext cx="8056418" cy="1036320"/>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sz="3600" b="1" dirty="0" smtClean="0"/>
              <a:t>Accurate Geo-tagging Depth Camera!</a:t>
            </a:r>
            <a:endParaRPr lang="en-US" sz="3600" b="1" dirty="0" smtClean="0">
              <a:solidFill>
                <a:srgbClr val="FFFF00"/>
              </a:solidFill>
            </a:endParaRPr>
          </a:p>
        </p:txBody>
      </p:sp>
    </p:spTree>
    <p:extLst>
      <p:ext uri="{BB962C8B-B14F-4D97-AF65-F5344CB8AC3E}">
        <p14:creationId xmlns:p14="http://schemas.microsoft.com/office/powerpoint/2010/main" val="162045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Geo-tagging</a:t>
            </a:r>
            <a:endParaRPr lang="en-US" dirty="0"/>
          </a:p>
        </p:txBody>
      </p:sp>
      <p:pic>
        <p:nvPicPr>
          <p:cNvPr id="4" name="steph_walkin_2.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17638"/>
            <a:ext cx="9144000" cy="5143500"/>
          </a:xfrm>
          <a:prstGeom prst="rect">
            <a:avLst/>
          </a:prstGeom>
        </p:spPr>
      </p:pic>
      <p:sp>
        <p:nvSpPr>
          <p:cNvPr id="5" name="Rounded Rectangular Callout 4"/>
          <p:cNvSpPr/>
          <p:nvPr/>
        </p:nvSpPr>
        <p:spPr>
          <a:xfrm>
            <a:off x="4722091" y="1859954"/>
            <a:ext cx="3556000" cy="1693111"/>
          </a:xfrm>
          <a:prstGeom prst="wedgeRoundRectCallout">
            <a:avLst>
              <a:gd name="adj1" fmla="val -19208"/>
              <a:gd name="adj2" fmla="val 50225"/>
              <a:gd name="adj3" fmla="val 16667"/>
            </a:avLst>
          </a:prstGeom>
          <a:solidFill>
            <a:srgbClr val="FFFFFF"/>
          </a:solidFill>
          <a:ln w="38100" cmpd="sng">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956377" y="1973633"/>
            <a:ext cx="3129583" cy="1354217"/>
          </a:xfrm>
          <a:prstGeom prst="rect">
            <a:avLst/>
          </a:prstGeom>
          <a:noFill/>
        </p:spPr>
        <p:txBody>
          <a:bodyPr wrap="none" rtlCol="0">
            <a:spAutoFit/>
          </a:bodyPr>
          <a:lstStyle/>
          <a:p>
            <a:r>
              <a:rPr lang="en-US" sz="2400" b="1" dirty="0" smtClean="0"/>
              <a:t>          To: Facilities</a:t>
            </a:r>
          </a:p>
          <a:p>
            <a:endParaRPr lang="en-US" sz="1000" b="1" dirty="0" smtClean="0"/>
          </a:p>
          <a:p>
            <a:r>
              <a:rPr lang="en-US" sz="2400" dirty="0" smtClean="0"/>
              <a:t>Reporting Broken Lamp </a:t>
            </a:r>
          </a:p>
          <a:p>
            <a:r>
              <a:rPr lang="en-US" sz="2400" dirty="0" smtClean="0"/>
              <a:t>@ </a:t>
            </a:r>
            <a:r>
              <a:rPr lang="en-US" sz="2400" u="sng" dirty="0" smtClean="0">
                <a:solidFill>
                  <a:srgbClr val="3366FF"/>
                </a:solidFill>
              </a:rPr>
              <a:t>(</a:t>
            </a:r>
            <a:r>
              <a:rPr lang="en-US" sz="2400" u="sng" dirty="0" smtClean="0">
                <a:solidFill>
                  <a:srgbClr val="3366FF"/>
                </a:solidFill>
              </a:rPr>
              <a:t>30.56, 21.23)</a:t>
            </a:r>
            <a:endParaRPr lang="en-US" sz="2400" u="sng" dirty="0">
              <a:solidFill>
                <a:srgbClr val="3366FF"/>
              </a:solidFill>
            </a:endParaRPr>
          </a:p>
        </p:txBody>
      </p:sp>
      <p:pic>
        <p:nvPicPr>
          <p:cNvPr id="7" name="Picture 6"/>
          <p:cNvPicPr>
            <a:picLocks noChangeAspect="1"/>
          </p:cNvPicPr>
          <p:nvPr/>
        </p:nvPicPr>
        <p:blipFill>
          <a:blip r:embed="rId6"/>
          <a:stretch>
            <a:fillRect/>
          </a:stretch>
        </p:blipFill>
        <p:spPr>
          <a:xfrm>
            <a:off x="5002557" y="1973633"/>
            <a:ext cx="530023" cy="530023"/>
          </a:xfrm>
          <a:prstGeom prst="rect">
            <a:avLst/>
          </a:prstGeom>
        </p:spPr>
      </p:pic>
    </p:spTree>
    <p:extLst>
      <p:ext uri="{BB962C8B-B14F-4D97-AF65-F5344CB8AC3E}">
        <p14:creationId xmlns:p14="http://schemas.microsoft.com/office/powerpoint/2010/main" val="3798232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45" fill="hold"/>
                                        <p:tgtEl>
                                          <p:spTgt spid="4"/>
                                        </p:tgtEl>
                                      </p:cBhvr>
                                    </p:cmd>
                                  </p:childTnLst>
                                </p:cTn>
                              </p:par>
                              <p:par>
                                <p:cTn id="7" presetID="2" presetClass="mediacall" presetSubtype="0" fill="hold" nodeType="withEffect">
                                  <p:stCondLst>
                                    <p:cond delay="12500"/>
                                  </p:stCondLst>
                                  <p:childTnLst>
                                    <p:cmd type="call" cmd="togglePause">
                                      <p:cBhvr>
                                        <p:cTn id="8" dur="1" fill="hold"/>
                                        <p:tgtEl>
                                          <p:spTgt spid="4"/>
                                        </p:tgtEl>
                                      </p:cBhvr>
                                    </p:cmd>
                                  </p:childTnLst>
                                </p:cTn>
                              </p:par>
                            </p:childTnLst>
                          </p:cTn>
                        </p:par>
                        <p:par>
                          <p:cTn id="9" fill="hold">
                            <p:stCondLst>
                              <p:cond delay="12845"/>
                            </p:stCondLst>
                            <p:childTnLst>
                              <p:par>
                                <p:cTn id="10" presetID="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4"/>
                </p:tgtEl>
              </p:cMediaNode>
            </p:video>
          </p:childTnLst>
        </p:cTn>
      </p:par>
    </p:tnLst>
    <p:bldLst>
      <p:bldP spid="5"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of Object </a:t>
            </a:r>
            <a:r>
              <a:rPr lang="en-US" dirty="0" err="1" smtClean="0"/>
              <a:t>GeoTagging</a:t>
            </a:r>
            <a:endParaRPr lang="en-US" dirty="0"/>
          </a:p>
        </p:txBody>
      </p:sp>
      <p:sp>
        <p:nvSpPr>
          <p:cNvPr id="5" name="Content Placeholder 2"/>
          <p:cNvSpPr>
            <a:spLocks noGrp="1"/>
          </p:cNvSpPr>
          <p:nvPr>
            <p:ph idx="1"/>
          </p:nvPr>
        </p:nvSpPr>
        <p:spPr>
          <a:xfrm>
            <a:off x="457200" y="1539240"/>
            <a:ext cx="8229600" cy="4586923"/>
          </a:xfrm>
        </p:spPr>
        <p:txBody>
          <a:bodyPr/>
          <a:lstStyle/>
          <a:p>
            <a:r>
              <a:rPr lang="en-US" dirty="0" smtClean="0"/>
              <a:t>Integrate Ubicarse with VSFM toolkit</a:t>
            </a:r>
          </a:p>
          <a:p>
            <a:pPr marL="0" indent="0">
              <a:buNone/>
            </a:pPr>
            <a:endParaRPr lang="en-US" dirty="0"/>
          </a:p>
          <a:p>
            <a:r>
              <a:rPr lang="en-US" dirty="0" smtClean="0"/>
              <a:t>Localize books in the library</a:t>
            </a:r>
            <a:endParaRPr lang="en-US" dirty="0"/>
          </a:p>
        </p:txBody>
      </p:sp>
      <p:pic>
        <p:nvPicPr>
          <p:cNvPr id="6" name="Picture 5" descr="libImage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218" y="3989952"/>
            <a:ext cx="3905518" cy="2196853"/>
          </a:xfrm>
          <a:prstGeom prst="rect">
            <a:avLst/>
          </a:prstGeom>
        </p:spPr>
      </p:pic>
      <p:sp>
        <p:nvSpPr>
          <p:cNvPr id="7" name="Oval 6"/>
          <p:cNvSpPr/>
          <p:nvPr/>
        </p:nvSpPr>
        <p:spPr>
          <a:xfrm>
            <a:off x="4846409" y="4818476"/>
            <a:ext cx="374187" cy="322631"/>
          </a:xfrm>
          <a:prstGeom prst="ellipse">
            <a:avLst/>
          </a:prstGeom>
          <a:solidFill>
            <a:srgbClr val="FFFF00">
              <a:alpha val="27000"/>
            </a:srgbClr>
          </a:solid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3822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Accuracy in Geo-Tagging</a:t>
            </a:r>
            <a:endParaRPr lang="en-US" dirty="0"/>
          </a:p>
        </p:txBody>
      </p:sp>
      <p:grpSp>
        <p:nvGrpSpPr>
          <p:cNvPr id="3" name="Group 4"/>
          <p:cNvGrpSpPr>
            <a:grpSpLocks noChangeAspect="1"/>
          </p:cNvGrpSpPr>
          <p:nvPr/>
        </p:nvGrpSpPr>
        <p:grpSpPr bwMode="auto">
          <a:xfrm rot="5400000">
            <a:off x="1754838" y="-292170"/>
            <a:ext cx="5149419" cy="8569037"/>
            <a:chOff x="94" y="1087"/>
            <a:chExt cx="5239" cy="2929"/>
          </a:xfrm>
        </p:grpSpPr>
        <p:sp>
          <p:nvSpPr>
            <p:cNvPr id="4" name="AutoShape 3"/>
            <p:cNvSpPr>
              <a:spLocks noChangeAspect="1" noChangeArrowheads="1" noTextEdit="1"/>
            </p:cNvSpPr>
            <p:nvPr/>
          </p:nvSpPr>
          <p:spPr bwMode="auto">
            <a:xfrm>
              <a:off x="94" y="1087"/>
              <a:ext cx="5239" cy="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p:cNvSpPr>
              <a:spLocks/>
            </p:cNvSpPr>
            <p:nvPr/>
          </p:nvSpPr>
          <p:spPr bwMode="auto">
            <a:xfrm>
              <a:off x="4339" y="3405"/>
              <a:ext cx="0" cy="17"/>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p:nvSpPr>
          <p:spPr bwMode="auto">
            <a:xfrm>
              <a:off x="4222" y="3485"/>
              <a:ext cx="228" cy="46"/>
            </a:xfrm>
            <a:custGeom>
              <a:avLst/>
              <a:gdLst>
                <a:gd name="T0" fmla="*/ 0 w 351"/>
                <a:gd name="T1" fmla="*/ 111 h 222"/>
                <a:gd name="T2" fmla="*/ 0 w 351"/>
                <a:gd name="T3" fmla="*/ 111 h 222"/>
                <a:gd name="T4" fmla="*/ 38 w 351"/>
                <a:gd name="T5" fmla="*/ 189 h 222"/>
                <a:gd name="T6" fmla="*/ 176 w 351"/>
                <a:gd name="T7" fmla="*/ 222 h 222"/>
                <a:gd name="T8" fmla="*/ 351 w 351"/>
                <a:gd name="T9" fmla="*/ 111 h 222"/>
                <a:gd name="T10" fmla="*/ 178 w 351"/>
                <a:gd name="T11" fmla="*/ 0 h 222"/>
                <a:gd name="T12" fmla="*/ 38 w 351"/>
                <a:gd name="T13" fmla="*/ 33 h 222"/>
                <a:gd name="T14" fmla="*/ 0 w 351"/>
                <a:gd name="T15" fmla="*/ 111 h 222"/>
                <a:gd name="T16" fmla="*/ 38 w 351"/>
                <a:gd name="T17" fmla="*/ 111 h 222"/>
                <a:gd name="T18" fmla="*/ 38 w 351"/>
                <a:gd name="T19" fmla="*/ 111 h 222"/>
                <a:gd name="T20" fmla="*/ 175 w 351"/>
                <a:gd name="T21" fmla="*/ 43 h 222"/>
                <a:gd name="T22" fmla="*/ 316 w 351"/>
                <a:gd name="T23" fmla="*/ 112 h 222"/>
                <a:gd name="T24" fmla="*/ 176 w 351"/>
                <a:gd name="T25" fmla="*/ 179 h 222"/>
                <a:gd name="T26" fmla="*/ 38 w 351"/>
                <a:gd name="T27" fmla="*/ 1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222">
                  <a:moveTo>
                    <a:pt x="0" y="111"/>
                  </a:moveTo>
                  <a:lnTo>
                    <a:pt x="0" y="111"/>
                  </a:lnTo>
                  <a:cubicBezTo>
                    <a:pt x="0" y="142"/>
                    <a:pt x="14" y="171"/>
                    <a:pt x="38" y="189"/>
                  </a:cubicBezTo>
                  <a:cubicBezTo>
                    <a:pt x="67" y="211"/>
                    <a:pt x="113" y="222"/>
                    <a:pt x="176" y="222"/>
                  </a:cubicBezTo>
                  <a:cubicBezTo>
                    <a:pt x="290" y="222"/>
                    <a:pt x="351" y="183"/>
                    <a:pt x="351" y="111"/>
                  </a:cubicBezTo>
                  <a:cubicBezTo>
                    <a:pt x="351" y="39"/>
                    <a:pt x="290" y="0"/>
                    <a:pt x="178" y="0"/>
                  </a:cubicBezTo>
                  <a:cubicBezTo>
                    <a:pt x="112" y="0"/>
                    <a:pt x="68" y="10"/>
                    <a:pt x="38" y="33"/>
                  </a:cubicBezTo>
                  <a:cubicBezTo>
                    <a:pt x="14" y="50"/>
                    <a:pt x="0" y="79"/>
                    <a:pt x="0" y="111"/>
                  </a:cubicBezTo>
                  <a:close/>
                  <a:moveTo>
                    <a:pt x="38" y="111"/>
                  </a:moveTo>
                  <a:lnTo>
                    <a:pt x="38" y="111"/>
                  </a:lnTo>
                  <a:cubicBezTo>
                    <a:pt x="38" y="65"/>
                    <a:pt x="84" y="43"/>
                    <a:pt x="175" y="43"/>
                  </a:cubicBezTo>
                  <a:cubicBezTo>
                    <a:pt x="271" y="43"/>
                    <a:pt x="316" y="65"/>
                    <a:pt x="316" y="112"/>
                  </a:cubicBezTo>
                  <a:cubicBezTo>
                    <a:pt x="316" y="156"/>
                    <a:pt x="269" y="179"/>
                    <a:pt x="176" y="179"/>
                  </a:cubicBezTo>
                  <a:cubicBezTo>
                    <a:pt x="83" y="179"/>
                    <a:pt x="38" y="156"/>
                    <a:pt x="38" y="11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3563" y="3405"/>
              <a:ext cx="0" cy="17"/>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3447" y="3567"/>
              <a:ext cx="228" cy="45"/>
            </a:xfrm>
            <a:custGeom>
              <a:avLst/>
              <a:gdLst>
                <a:gd name="T0" fmla="*/ 0 w 350"/>
                <a:gd name="T1" fmla="*/ 111 h 222"/>
                <a:gd name="T2" fmla="*/ 0 w 350"/>
                <a:gd name="T3" fmla="*/ 111 h 222"/>
                <a:gd name="T4" fmla="*/ 37 w 350"/>
                <a:gd name="T5" fmla="*/ 189 h 222"/>
                <a:gd name="T6" fmla="*/ 175 w 350"/>
                <a:gd name="T7" fmla="*/ 222 h 222"/>
                <a:gd name="T8" fmla="*/ 350 w 350"/>
                <a:gd name="T9" fmla="*/ 111 h 222"/>
                <a:gd name="T10" fmla="*/ 178 w 350"/>
                <a:gd name="T11" fmla="*/ 0 h 222"/>
                <a:gd name="T12" fmla="*/ 37 w 350"/>
                <a:gd name="T13" fmla="*/ 33 h 222"/>
                <a:gd name="T14" fmla="*/ 0 w 350"/>
                <a:gd name="T15" fmla="*/ 111 h 222"/>
                <a:gd name="T16" fmla="*/ 37 w 350"/>
                <a:gd name="T17" fmla="*/ 111 h 222"/>
                <a:gd name="T18" fmla="*/ 37 w 350"/>
                <a:gd name="T19" fmla="*/ 111 h 222"/>
                <a:gd name="T20" fmla="*/ 174 w 350"/>
                <a:gd name="T21" fmla="*/ 43 h 222"/>
                <a:gd name="T22" fmla="*/ 315 w 350"/>
                <a:gd name="T23" fmla="*/ 112 h 222"/>
                <a:gd name="T24" fmla="*/ 175 w 350"/>
                <a:gd name="T25" fmla="*/ 179 h 222"/>
                <a:gd name="T26" fmla="*/ 37 w 350"/>
                <a:gd name="T27" fmla="*/ 1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0" h="222">
                  <a:moveTo>
                    <a:pt x="0" y="111"/>
                  </a:moveTo>
                  <a:lnTo>
                    <a:pt x="0" y="111"/>
                  </a:lnTo>
                  <a:cubicBezTo>
                    <a:pt x="0" y="143"/>
                    <a:pt x="13" y="171"/>
                    <a:pt x="37" y="189"/>
                  </a:cubicBezTo>
                  <a:cubicBezTo>
                    <a:pt x="67" y="211"/>
                    <a:pt x="112" y="222"/>
                    <a:pt x="175" y="222"/>
                  </a:cubicBezTo>
                  <a:cubicBezTo>
                    <a:pt x="289" y="222"/>
                    <a:pt x="350" y="184"/>
                    <a:pt x="350" y="111"/>
                  </a:cubicBezTo>
                  <a:cubicBezTo>
                    <a:pt x="350" y="39"/>
                    <a:pt x="289" y="0"/>
                    <a:pt x="178" y="0"/>
                  </a:cubicBezTo>
                  <a:cubicBezTo>
                    <a:pt x="112" y="0"/>
                    <a:pt x="68" y="10"/>
                    <a:pt x="37" y="33"/>
                  </a:cubicBezTo>
                  <a:cubicBezTo>
                    <a:pt x="13" y="51"/>
                    <a:pt x="0" y="79"/>
                    <a:pt x="0" y="111"/>
                  </a:cubicBezTo>
                  <a:close/>
                  <a:moveTo>
                    <a:pt x="37" y="111"/>
                  </a:moveTo>
                  <a:lnTo>
                    <a:pt x="37" y="111"/>
                  </a:lnTo>
                  <a:cubicBezTo>
                    <a:pt x="37" y="65"/>
                    <a:pt x="83" y="43"/>
                    <a:pt x="174" y="43"/>
                  </a:cubicBezTo>
                  <a:cubicBezTo>
                    <a:pt x="270" y="43"/>
                    <a:pt x="315" y="65"/>
                    <a:pt x="315" y="112"/>
                  </a:cubicBezTo>
                  <a:cubicBezTo>
                    <a:pt x="315" y="156"/>
                    <a:pt x="268" y="179"/>
                    <a:pt x="175" y="179"/>
                  </a:cubicBezTo>
                  <a:cubicBezTo>
                    <a:pt x="82" y="179"/>
                    <a:pt x="37" y="156"/>
                    <a:pt x="37" y="11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3635" y="3543"/>
              <a:ext cx="33" cy="10"/>
            </a:xfrm>
            <a:custGeom>
              <a:avLst/>
              <a:gdLst>
                <a:gd name="T0" fmla="*/ 0 w 50"/>
                <a:gd name="T1" fmla="*/ 0 h 50"/>
                <a:gd name="T2" fmla="*/ 0 w 50"/>
                <a:gd name="T3" fmla="*/ 0 h 50"/>
                <a:gd name="T4" fmla="*/ 0 w 50"/>
                <a:gd name="T5" fmla="*/ 50 h 50"/>
                <a:gd name="T6" fmla="*/ 50 w 50"/>
                <a:gd name="T7" fmla="*/ 50 h 50"/>
                <a:gd name="T8" fmla="*/ 50 w 50"/>
                <a:gd name="T9" fmla="*/ 0 h 50"/>
                <a:gd name="T10" fmla="*/ 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0" y="0"/>
                  </a:moveTo>
                  <a:lnTo>
                    <a:pt x="0" y="0"/>
                  </a:lnTo>
                  <a:lnTo>
                    <a:pt x="0" y="50"/>
                  </a:lnTo>
                  <a:lnTo>
                    <a:pt x="50" y="50"/>
                  </a:lnTo>
                  <a:lnTo>
                    <a:pt x="50"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3447" y="3485"/>
              <a:ext cx="221" cy="46"/>
            </a:xfrm>
            <a:custGeom>
              <a:avLst/>
              <a:gdLst>
                <a:gd name="T0" fmla="*/ 297 w 339"/>
                <a:gd name="T1" fmla="*/ 2 h 228"/>
                <a:gd name="T2" fmla="*/ 297 w 339"/>
                <a:gd name="T3" fmla="*/ 2 h 228"/>
                <a:gd name="T4" fmla="*/ 297 w 339"/>
                <a:gd name="T5" fmla="*/ 181 h 228"/>
                <a:gd name="T6" fmla="*/ 228 w 339"/>
                <a:gd name="T7" fmla="*/ 119 h 228"/>
                <a:gd name="T8" fmla="*/ 202 w 339"/>
                <a:gd name="T9" fmla="*/ 71 h 228"/>
                <a:gd name="T10" fmla="*/ 99 w 339"/>
                <a:gd name="T11" fmla="*/ 0 h 228"/>
                <a:gd name="T12" fmla="*/ 26 w 339"/>
                <a:gd name="T13" fmla="*/ 31 h 228"/>
                <a:gd name="T14" fmla="*/ 0 w 339"/>
                <a:gd name="T15" fmla="*/ 108 h 228"/>
                <a:gd name="T16" fmla="*/ 44 w 339"/>
                <a:gd name="T17" fmla="*/ 202 h 228"/>
                <a:gd name="T18" fmla="*/ 117 w 339"/>
                <a:gd name="T19" fmla="*/ 220 h 228"/>
                <a:gd name="T20" fmla="*/ 117 w 339"/>
                <a:gd name="T21" fmla="*/ 178 h 228"/>
                <a:gd name="T22" fmla="*/ 69 w 339"/>
                <a:gd name="T23" fmla="*/ 168 h 228"/>
                <a:gd name="T24" fmla="*/ 36 w 339"/>
                <a:gd name="T25" fmla="*/ 110 h 228"/>
                <a:gd name="T26" fmla="*/ 100 w 339"/>
                <a:gd name="T27" fmla="*/ 43 h 228"/>
                <a:gd name="T28" fmla="*/ 167 w 339"/>
                <a:gd name="T29" fmla="*/ 89 h 228"/>
                <a:gd name="T30" fmla="*/ 192 w 339"/>
                <a:gd name="T31" fmla="*/ 133 h 228"/>
                <a:gd name="T32" fmla="*/ 339 w 339"/>
                <a:gd name="T33" fmla="*/ 228 h 228"/>
                <a:gd name="T34" fmla="*/ 339 w 339"/>
                <a:gd name="T35" fmla="*/ 2 h 228"/>
                <a:gd name="T36" fmla="*/ 297 w 339"/>
                <a:gd name="T37" fmla="*/ 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9" h="228">
                  <a:moveTo>
                    <a:pt x="297" y="2"/>
                  </a:moveTo>
                  <a:lnTo>
                    <a:pt x="297" y="2"/>
                  </a:lnTo>
                  <a:lnTo>
                    <a:pt x="297" y="181"/>
                  </a:lnTo>
                  <a:cubicBezTo>
                    <a:pt x="270" y="176"/>
                    <a:pt x="252" y="161"/>
                    <a:pt x="228" y="119"/>
                  </a:cubicBezTo>
                  <a:lnTo>
                    <a:pt x="202" y="71"/>
                  </a:lnTo>
                  <a:cubicBezTo>
                    <a:pt x="176" y="24"/>
                    <a:pt x="141" y="0"/>
                    <a:pt x="99" y="0"/>
                  </a:cubicBezTo>
                  <a:cubicBezTo>
                    <a:pt x="71" y="0"/>
                    <a:pt x="45" y="11"/>
                    <a:pt x="26" y="31"/>
                  </a:cubicBezTo>
                  <a:cubicBezTo>
                    <a:pt x="8" y="51"/>
                    <a:pt x="0" y="76"/>
                    <a:pt x="0" y="108"/>
                  </a:cubicBezTo>
                  <a:cubicBezTo>
                    <a:pt x="0" y="151"/>
                    <a:pt x="15" y="184"/>
                    <a:pt x="44" y="202"/>
                  </a:cubicBezTo>
                  <a:cubicBezTo>
                    <a:pt x="62" y="214"/>
                    <a:pt x="83" y="219"/>
                    <a:pt x="117" y="220"/>
                  </a:cubicBezTo>
                  <a:lnTo>
                    <a:pt x="117" y="178"/>
                  </a:lnTo>
                  <a:cubicBezTo>
                    <a:pt x="94" y="177"/>
                    <a:pt x="81" y="174"/>
                    <a:pt x="69" y="168"/>
                  </a:cubicBezTo>
                  <a:cubicBezTo>
                    <a:pt x="49" y="157"/>
                    <a:pt x="36" y="135"/>
                    <a:pt x="36" y="110"/>
                  </a:cubicBezTo>
                  <a:cubicBezTo>
                    <a:pt x="36" y="71"/>
                    <a:pt x="64" y="43"/>
                    <a:pt x="100" y="43"/>
                  </a:cubicBezTo>
                  <a:cubicBezTo>
                    <a:pt x="127" y="43"/>
                    <a:pt x="150" y="59"/>
                    <a:pt x="167" y="89"/>
                  </a:cubicBezTo>
                  <a:lnTo>
                    <a:pt x="192" y="133"/>
                  </a:lnTo>
                  <a:cubicBezTo>
                    <a:pt x="232" y="204"/>
                    <a:pt x="264" y="224"/>
                    <a:pt x="339" y="228"/>
                  </a:cubicBezTo>
                  <a:lnTo>
                    <a:pt x="339" y="2"/>
                  </a:lnTo>
                  <a:lnTo>
                    <a:pt x="297"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2787" y="3405"/>
              <a:ext cx="0" cy="17"/>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noEditPoints="1"/>
            </p:cNvSpPr>
            <p:nvPr/>
          </p:nvSpPr>
          <p:spPr bwMode="auto">
            <a:xfrm>
              <a:off x="2671" y="3567"/>
              <a:ext cx="229" cy="45"/>
            </a:xfrm>
            <a:custGeom>
              <a:avLst/>
              <a:gdLst>
                <a:gd name="T0" fmla="*/ 0 w 351"/>
                <a:gd name="T1" fmla="*/ 111 h 222"/>
                <a:gd name="T2" fmla="*/ 0 w 351"/>
                <a:gd name="T3" fmla="*/ 111 h 222"/>
                <a:gd name="T4" fmla="*/ 37 w 351"/>
                <a:gd name="T5" fmla="*/ 189 h 222"/>
                <a:gd name="T6" fmla="*/ 175 w 351"/>
                <a:gd name="T7" fmla="*/ 222 h 222"/>
                <a:gd name="T8" fmla="*/ 351 w 351"/>
                <a:gd name="T9" fmla="*/ 111 h 222"/>
                <a:gd name="T10" fmla="*/ 178 w 351"/>
                <a:gd name="T11" fmla="*/ 0 h 222"/>
                <a:gd name="T12" fmla="*/ 37 w 351"/>
                <a:gd name="T13" fmla="*/ 33 h 222"/>
                <a:gd name="T14" fmla="*/ 0 w 351"/>
                <a:gd name="T15" fmla="*/ 111 h 222"/>
                <a:gd name="T16" fmla="*/ 37 w 351"/>
                <a:gd name="T17" fmla="*/ 111 h 222"/>
                <a:gd name="T18" fmla="*/ 37 w 351"/>
                <a:gd name="T19" fmla="*/ 111 h 222"/>
                <a:gd name="T20" fmla="*/ 174 w 351"/>
                <a:gd name="T21" fmla="*/ 43 h 222"/>
                <a:gd name="T22" fmla="*/ 316 w 351"/>
                <a:gd name="T23" fmla="*/ 112 h 222"/>
                <a:gd name="T24" fmla="*/ 176 w 351"/>
                <a:gd name="T25" fmla="*/ 179 h 222"/>
                <a:gd name="T26" fmla="*/ 37 w 351"/>
                <a:gd name="T27" fmla="*/ 1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222">
                  <a:moveTo>
                    <a:pt x="0" y="111"/>
                  </a:moveTo>
                  <a:lnTo>
                    <a:pt x="0" y="111"/>
                  </a:lnTo>
                  <a:cubicBezTo>
                    <a:pt x="0" y="143"/>
                    <a:pt x="14" y="171"/>
                    <a:pt x="37" y="189"/>
                  </a:cubicBezTo>
                  <a:cubicBezTo>
                    <a:pt x="67" y="211"/>
                    <a:pt x="112" y="222"/>
                    <a:pt x="175" y="222"/>
                  </a:cubicBezTo>
                  <a:cubicBezTo>
                    <a:pt x="290" y="222"/>
                    <a:pt x="351" y="184"/>
                    <a:pt x="351" y="111"/>
                  </a:cubicBezTo>
                  <a:cubicBezTo>
                    <a:pt x="351" y="39"/>
                    <a:pt x="290" y="0"/>
                    <a:pt x="178" y="0"/>
                  </a:cubicBezTo>
                  <a:cubicBezTo>
                    <a:pt x="112" y="0"/>
                    <a:pt x="68" y="10"/>
                    <a:pt x="37" y="33"/>
                  </a:cubicBezTo>
                  <a:cubicBezTo>
                    <a:pt x="13" y="51"/>
                    <a:pt x="0" y="79"/>
                    <a:pt x="0" y="111"/>
                  </a:cubicBezTo>
                  <a:close/>
                  <a:moveTo>
                    <a:pt x="37" y="111"/>
                  </a:moveTo>
                  <a:lnTo>
                    <a:pt x="37" y="111"/>
                  </a:lnTo>
                  <a:cubicBezTo>
                    <a:pt x="37" y="65"/>
                    <a:pt x="83" y="43"/>
                    <a:pt x="174" y="43"/>
                  </a:cubicBezTo>
                  <a:cubicBezTo>
                    <a:pt x="271" y="43"/>
                    <a:pt x="316" y="65"/>
                    <a:pt x="316" y="112"/>
                  </a:cubicBezTo>
                  <a:cubicBezTo>
                    <a:pt x="316" y="156"/>
                    <a:pt x="269" y="179"/>
                    <a:pt x="176" y="179"/>
                  </a:cubicBezTo>
                  <a:cubicBezTo>
                    <a:pt x="83" y="179"/>
                    <a:pt x="37" y="156"/>
                    <a:pt x="37" y="11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2860" y="3543"/>
              <a:ext cx="32" cy="10"/>
            </a:xfrm>
            <a:custGeom>
              <a:avLst/>
              <a:gdLst>
                <a:gd name="T0" fmla="*/ 0 w 49"/>
                <a:gd name="T1" fmla="*/ 0 h 50"/>
                <a:gd name="T2" fmla="*/ 0 w 49"/>
                <a:gd name="T3" fmla="*/ 0 h 50"/>
                <a:gd name="T4" fmla="*/ 0 w 49"/>
                <a:gd name="T5" fmla="*/ 50 h 50"/>
                <a:gd name="T6" fmla="*/ 49 w 49"/>
                <a:gd name="T7" fmla="*/ 50 h 50"/>
                <a:gd name="T8" fmla="*/ 49 w 49"/>
                <a:gd name="T9" fmla="*/ 0 h 50"/>
                <a:gd name="T10" fmla="*/ 0 w 49"/>
                <a:gd name="T11" fmla="*/ 0 h 50"/>
              </a:gdLst>
              <a:ahLst/>
              <a:cxnLst>
                <a:cxn ang="0">
                  <a:pos x="T0" y="T1"/>
                </a:cxn>
                <a:cxn ang="0">
                  <a:pos x="T2" y="T3"/>
                </a:cxn>
                <a:cxn ang="0">
                  <a:pos x="T4" y="T5"/>
                </a:cxn>
                <a:cxn ang="0">
                  <a:pos x="T6" y="T7"/>
                </a:cxn>
                <a:cxn ang="0">
                  <a:pos x="T8" y="T9"/>
                </a:cxn>
                <a:cxn ang="0">
                  <a:pos x="T10" y="T11"/>
                </a:cxn>
              </a:cxnLst>
              <a:rect l="0" t="0" r="r" b="b"/>
              <a:pathLst>
                <a:path w="49" h="50">
                  <a:moveTo>
                    <a:pt x="0" y="0"/>
                  </a:moveTo>
                  <a:lnTo>
                    <a:pt x="0" y="0"/>
                  </a:lnTo>
                  <a:lnTo>
                    <a:pt x="0" y="50"/>
                  </a:lnTo>
                  <a:lnTo>
                    <a:pt x="49" y="50"/>
                  </a:lnTo>
                  <a:lnTo>
                    <a:pt x="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noEditPoints="1"/>
            </p:cNvSpPr>
            <p:nvPr/>
          </p:nvSpPr>
          <p:spPr bwMode="auto">
            <a:xfrm>
              <a:off x="2671" y="3484"/>
              <a:ext cx="221" cy="48"/>
            </a:xfrm>
            <a:custGeom>
              <a:avLst/>
              <a:gdLst>
                <a:gd name="T0" fmla="*/ 258 w 339"/>
                <a:gd name="T1" fmla="*/ 93 h 236"/>
                <a:gd name="T2" fmla="*/ 258 w 339"/>
                <a:gd name="T3" fmla="*/ 93 h 236"/>
                <a:gd name="T4" fmla="*/ 339 w 339"/>
                <a:gd name="T5" fmla="*/ 93 h 236"/>
                <a:gd name="T6" fmla="*/ 339 w 339"/>
                <a:gd name="T7" fmla="*/ 51 h 236"/>
                <a:gd name="T8" fmla="*/ 258 w 339"/>
                <a:gd name="T9" fmla="*/ 51 h 236"/>
                <a:gd name="T10" fmla="*/ 258 w 339"/>
                <a:gd name="T11" fmla="*/ 0 h 236"/>
                <a:gd name="T12" fmla="*/ 220 w 339"/>
                <a:gd name="T13" fmla="*/ 0 h 236"/>
                <a:gd name="T14" fmla="*/ 220 w 339"/>
                <a:gd name="T15" fmla="*/ 51 h 236"/>
                <a:gd name="T16" fmla="*/ 0 w 339"/>
                <a:gd name="T17" fmla="*/ 51 h 236"/>
                <a:gd name="T18" fmla="*/ 0 w 339"/>
                <a:gd name="T19" fmla="*/ 82 h 236"/>
                <a:gd name="T20" fmla="*/ 214 w 339"/>
                <a:gd name="T21" fmla="*/ 236 h 236"/>
                <a:gd name="T22" fmla="*/ 258 w 339"/>
                <a:gd name="T23" fmla="*/ 236 h 236"/>
                <a:gd name="T24" fmla="*/ 258 w 339"/>
                <a:gd name="T25" fmla="*/ 93 h 236"/>
                <a:gd name="T26" fmla="*/ 220 w 339"/>
                <a:gd name="T27" fmla="*/ 93 h 236"/>
                <a:gd name="T28" fmla="*/ 220 w 339"/>
                <a:gd name="T29" fmla="*/ 93 h 236"/>
                <a:gd name="T30" fmla="*/ 220 w 339"/>
                <a:gd name="T31" fmla="*/ 199 h 236"/>
                <a:gd name="T32" fmla="*/ 72 w 339"/>
                <a:gd name="T33" fmla="*/ 93 h 236"/>
                <a:gd name="T34" fmla="*/ 220 w 339"/>
                <a:gd name="T35" fmla="*/ 9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9" h="236">
                  <a:moveTo>
                    <a:pt x="258" y="93"/>
                  </a:moveTo>
                  <a:lnTo>
                    <a:pt x="258" y="93"/>
                  </a:lnTo>
                  <a:lnTo>
                    <a:pt x="339" y="93"/>
                  </a:lnTo>
                  <a:lnTo>
                    <a:pt x="339" y="51"/>
                  </a:lnTo>
                  <a:lnTo>
                    <a:pt x="258" y="51"/>
                  </a:lnTo>
                  <a:lnTo>
                    <a:pt x="258" y="0"/>
                  </a:lnTo>
                  <a:lnTo>
                    <a:pt x="220" y="0"/>
                  </a:lnTo>
                  <a:lnTo>
                    <a:pt x="220" y="51"/>
                  </a:lnTo>
                  <a:lnTo>
                    <a:pt x="0" y="51"/>
                  </a:lnTo>
                  <a:lnTo>
                    <a:pt x="0" y="82"/>
                  </a:lnTo>
                  <a:lnTo>
                    <a:pt x="214" y="236"/>
                  </a:lnTo>
                  <a:lnTo>
                    <a:pt x="258" y="236"/>
                  </a:lnTo>
                  <a:lnTo>
                    <a:pt x="258" y="93"/>
                  </a:lnTo>
                  <a:close/>
                  <a:moveTo>
                    <a:pt x="220" y="93"/>
                  </a:moveTo>
                  <a:lnTo>
                    <a:pt x="220" y="93"/>
                  </a:lnTo>
                  <a:lnTo>
                    <a:pt x="220" y="199"/>
                  </a:lnTo>
                  <a:lnTo>
                    <a:pt x="72" y="93"/>
                  </a:lnTo>
                  <a:lnTo>
                    <a:pt x="220" y="9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a:off x="2013" y="3405"/>
              <a:ext cx="0" cy="17"/>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noEditPoints="1"/>
            </p:cNvSpPr>
            <p:nvPr/>
          </p:nvSpPr>
          <p:spPr bwMode="auto">
            <a:xfrm>
              <a:off x="1896" y="3567"/>
              <a:ext cx="228" cy="45"/>
            </a:xfrm>
            <a:custGeom>
              <a:avLst/>
              <a:gdLst>
                <a:gd name="T0" fmla="*/ 0 w 350"/>
                <a:gd name="T1" fmla="*/ 111 h 222"/>
                <a:gd name="T2" fmla="*/ 0 w 350"/>
                <a:gd name="T3" fmla="*/ 111 h 222"/>
                <a:gd name="T4" fmla="*/ 37 w 350"/>
                <a:gd name="T5" fmla="*/ 189 h 222"/>
                <a:gd name="T6" fmla="*/ 175 w 350"/>
                <a:gd name="T7" fmla="*/ 222 h 222"/>
                <a:gd name="T8" fmla="*/ 350 w 350"/>
                <a:gd name="T9" fmla="*/ 111 h 222"/>
                <a:gd name="T10" fmla="*/ 178 w 350"/>
                <a:gd name="T11" fmla="*/ 0 h 222"/>
                <a:gd name="T12" fmla="*/ 37 w 350"/>
                <a:gd name="T13" fmla="*/ 33 h 222"/>
                <a:gd name="T14" fmla="*/ 0 w 350"/>
                <a:gd name="T15" fmla="*/ 111 h 222"/>
                <a:gd name="T16" fmla="*/ 37 w 350"/>
                <a:gd name="T17" fmla="*/ 111 h 222"/>
                <a:gd name="T18" fmla="*/ 37 w 350"/>
                <a:gd name="T19" fmla="*/ 111 h 222"/>
                <a:gd name="T20" fmla="*/ 174 w 350"/>
                <a:gd name="T21" fmla="*/ 43 h 222"/>
                <a:gd name="T22" fmla="*/ 315 w 350"/>
                <a:gd name="T23" fmla="*/ 112 h 222"/>
                <a:gd name="T24" fmla="*/ 175 w 350"/>
                <a:gd name="T25" fmla="*/ 179 h 222"/>
                <a:gd name="T26" fmla="*/ 37 w 350"/>
                <a:gd name="T27" fmla="*/ 1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0" h="222">
                  <a:moveTo>
                    <a:pt x="0" y="111"/>
                  </a:moveTo>
                  <a:lnTo>
                    <a:pt x="0" y="111"/>
                  </a:lnTo>
                  <a:cubicBezTo>
                    <a:pt x="0" y="143"/>
                    <a:pt x="13" y="171"/>
                    <a:pt x="37" y="189"/>
                  </a:cubicBezTo>
                  <a:cubicBezTo>
                    <a:pt x="67" y="211"/>
                    <a:pt x="112" y="222"/>
                    <a:pt x="175" y="222"/>
                  </a:cubicBezTo>
                  <a:cubicBezTo>
                    <a:pt x="289" y="222"/>
                    <a:pt x="350" y="184"/>
                    <a:pt x="350" y="111"/>
                  </a:cubicBezTo>
                  <a:cubicBezTo>
                    <a:pt x="350" y="39"/>
                    <a:pt x="289" y="0"/>
                    <a:pt x="178" y="0"/>
                  </a:cubicBezTo>
                  <a:cubicBezTo>
                    <a:pt x="112" y="0"/>
                    <a:pt x="68" y="10"/>
                    <a:pt x="37" y="33"/>
                  </a:cubicBezTo>
                  <a:cubicBezTo>
                    <a:pt x="13" y="51"/>
                    <a:pt x="0" y="79"/>
                    <a:pt x="0" y="111"/>
                  </a:cubicBezTo>
                  <a:close/>
                  <a:moveTo>
                    <a:pt x="37" y="111"/>
                  </a:moveTo>
                  <a:lnTo>
                    <a:pt x="37" y="111"/>
                  </a:lnTo>
                  <a:cubicBezTo>
                    <a:pt x="37" y="65"/>
                    <a:pt x="83" y="43"/>
                    <a:pt x="174" y="43"/>
                  </a:cubicBezTo>
                  <a:cubicBezTo>
                    <a:pt x="270" y="43"/>
                    <a:pt x="315" y="65"/>
                    <a:pt x="315" y="112"/>
                  </a:cubicBezTo>
                  <a:cubicBezTo>
                    <a:pt x="315" y="156"/>
                    <a:pt x="268" y="179"/>
                    <a:pt x="175" y="179"/>
                  </a:cubicBezTo>
                  <a:cubicBezTo>
                    <a:pt x="82" y="179"/>
                    <a:pt x="37" y="156"/>
                    <a:pt x="37" y="11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2085" y="3543"/>
              <a:ext cx="32" cy="10"/>
            </a:xfrm>
            <a:custGeom>
              <a:avLst/>
              <a:gdLst>
                <a:gd name="T0" fmla="*/ 0 w 50"/>
                <a:gd name="T1" fmla="*/ 0 h 50"/>
                <a:gd name="T2" fmla="*/ 0 w 50"/>
                <a:gd name="T3" fmla="*/ 0 h 50"/>
                <a:gd name="T4" fmla="*/ 0 w 50"/>
                <a:gd name="T5" fmla="*/ 50 h 50"/>
                <a:gd name="T6" fmla="*/ 50 w 50"/>
                <a:gd name="T7" fmla="*/ 50 h 50"/>
                <a:gd name="T8" fmla="*/ 50 w 50"/>
                <a:gd name="T9" fmla="*/ 0 h 50"/>
                <a:gd name="T10" fmla="*/ 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0" y="0"/>
                  </a:moveTo>
                  <a:lnTo>
                    <a:pt x="0" y="0"/>
                  </a:lnTo>
                  <a:lnTo>
                    <a:pt x="0" y="50"/>
                  </a:lnTo>
                  <a:lnTo>
                    <a:pt x="50" y="50"/>
                  </a:lnTo>
                  <a:lnTo>
                    <a:pt x="50"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p:nvSpPr>
          <p:spPr bwMode="auto">
            <a:xfrm>
              <a:off x="1896" y="3485"/>
              <a:ext cx="228" cy="46"/>
            </a:xfrm>
            <a:custGeom>
              <a:avLst/>
              <a:gdLst>
                <a:gd name="T0" fmla="*/ 88 w 350"/>
                <a:gd name="T1" fmla="*/ 7 h 225"/>
                <a:gd name="T2" fmla="*/ 88 w 350"/>
                <a:gd name="T3" fmla="*/ 7 h 225"/>
                <a:gd name="T4" fmla="*/ 0 w 350"/>
                <a:gd name="T5" fmla="*/ 103 h 225"/>
                <a:gd name="T6" fmla="*/ 48 w 350"/>
                <a:gd name="T7" fmla="*/ 194 h 225"/>
                <a:gd name="T8" fmla="*/ 184 w 350"/>
                <a:gd name="T9" fmla="*/ 225 h 225"/>
                <a:gd name="T10" fmla="*/ 308 w 350"/>
                <a:gd name="T11" fmla="*/ 196 h 225"/>
                <a:gd name="T12" fmla="*/ 350 w 350"/>
                <a:gd name="T13" fmla="*/ 111 h 225"/>
                <a:gd name="T14" fmla="*/ 236 w 350"/>
                <a:gd name="T15" fmla="*/ 0 h 225"/>
                <a:gd name="T16" fmla="*/ 128 w 350"/>
                <a:gd name="T17" fmla="*/ 104 h 225"/>
                <a:gd name="T18" fmla="*/ 166 w 350"/>
                <a:gd name="T19" fmla="*/ 182 h 225"/>
                <a:gd name="T20" fmla="*/ 37 w 350"/>
                <a:gd name="T21" fmla="*/ 106 h 225"/>
                <a:gd name="T22" fmla="*/ 88 w 350"/>
                <a:gd name="T23" fmla="*/ 49 h 225"/>
                <a:gd name="T24" fmla="*/ 88 w 350"/>
                <a:gd name="T25" fmla="*/ 7 h 225"/>
                <a:gd name="T26" fmla="*/ 165 w 350"/>
                <a:gd name="T27" fmla="*/ 109 h 225"/>
                <a:gd name="T28" fmla="*/ 165 w 350"/>
                <a:gd name="T29" fmla="*/ 109 h 225"/>
                <a:gd name="T30" fmla="*/ 239 w 350"/>
                <a:gd name="T31" fmla="*/ 43 h 225"/>
                <a:gd name="T32" fmla="*/ 313 w 350"/>
                <a:gd name="T33" fmla="*/ 110 h 225"/>
                <a:gd name="T34" fmla="*/ 237 w 350"/>
                <a:gd name="T35" fmla="*/ 179 h 225"/>
                <a:gd name="T36" fmla="*/ 165 w 350"/>
                <a:gd name="T37" fmla="*/ 10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0" h="225">
                  <a:moveTo>
                    <a:pt x="88" y="7"/>
                  </a:moveTo>
                  <a:lnTo>
                    <a:pt x="88" y="7"/>
                  </a:lnTo>
                  <a:cubicBezTo>
                    <a:pt x="33" y="15"/>
                    <a:pt x="0" y="51"/>
                    <a:pt x="0" y="103"/>
                  </a:cubicBezTo>
                  <a:cubicBezTo>
                    <a:pt x="0" y="140"/>
                    <a:pt x="18" y="174"/>
                    <a:pt x="48" y="194"/>
                  </a:cubicBezTo>
                  <a:cubicBezTo>
                    <a:pt x="81" y="215"/>
                    <a:pt x="123" y="225"/>
                    <a:pt x="184" y="225"/>
                  </a:cubicBezTo>
                  <a:cubicBezTo>
                    <a:pt x="241" y="225"/>
                    <a:pt x="278" y="216"/>
                    <a:pt x="308" y="196"/>
                  </a:cubicBezTo>
                  <a:cubicBezTo>
                    <a:pt x="335" y="178"/>
                    <a:pt x="350" y="148"/>
                    <a:pt x="350" y="111"/>
                  </a:cubicBezTo>
                  <a:cubicBezTo>
                    <a:pt x="350" y="46"/>
                    <a:pt x="302" y="0"/>
                    <a:pt x="236" y="0"/>
                  </a:cubicBezTo>
                  <a:cubicBezTo>
                    <a:pt x="172" y="0"/>
                    <a:pt x="128" y="43"/>
                    <a:pt x="128" y="104"/>
                  </a:cubicBezTo>
                  <a:cubicBezTo>
                    <a:pt x="128" y="137"/>
                    <a:pt x="141" y="163"/>
                    <a:pt x="166" y="182"/>
                  </a:cubicBezTo>
                  <a:cubicBezTo>
                    <a:pt x="83" y="181"/>
                    <a:pt x="37" y="154"/>
                    <a:pt x="37" y="106"/>
                  </a:cubicBezTo>
                  <a:cubicBezTo>
                    <a:pt x="37" y="76"/>
                    <a:pt x="56" y="56"/>
                    <a:pt x="88" y="49"/>
                  </a:cubicBezTo>
                  <a:lnTo>
                    <a:pt x="88" y="7"/>
                  </a:lnTo>
                  <a:close/>
                  <a:moveTo>
                    <a:pt x="165" y="109"/>
                  </a:moveTo>
                  <a:lnTo>
                    <a:pt x="165" y="109"/>
                  </a:lnTo>
                  <a:cubicBezTo>
                    <a:pt x="165" y="68"/>
                    <a:pt x="194" y="43"/>
                    <a:pt x="239" y="43"/>
                  </a:cubicBezTo>
                  <a:cubicBezTo>
                    <a:pt x="282" y="43"/>
                    <a:pt x="313" y="71"/>
                    <a:pt x="313" y="110"/>
                  </a:cubicBezTo>
                  <a:cubicBezTo>
                    <a:pt x="313" y="150"/>
                    <a:pt x="280" y="179"/>
                    <a:pt x="237" y="179"/>
                  </a:cubicBezTo>
                  <a:cubicBezTo>
                    <a:pt x="195" y="179"/>
                    <a:pt x="165" y="151"/>
                    <a:pt x="165" y="10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1237" y="3405"/>
              <a:ext cx="0" cy="17"/>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noEditPoints="1"/>
            </p:cNvSpPr>
            <p:nvPr/>
          </p:nvSpPr>
          <p:spPr bwMode="auto">
            <a:xfrm>
              <a:off x="1121" y="3567"/>
              <a:ext cx="228" cy="45"/>
            </a:xfrm>
            <a:custGeom>
              <a:avLst/>
              <a:gdLst>
                <a:gd name="T0" fmla="*/ 0 w 351"/>
                <a:gd name="T1" fmla="*/ 111 h 222"/>
                <a:gd name="T2" fmla="*/ 0 w 351"/>
                <a:gd name="T3" fmla="*/ 111 h 222"/>
                <a:gd name="T4" fmla="*/ 37 w 351"/>
                <a:gd name="T5" fmla="*/ 189 h 222"/>
                <a:gd name="T6" fmla="*/ 175 w 351"/>
                <a:gd name="T7" fmla="*/ 222 h 222"/>
                <a:gd name="T8" fmla="*/ 351 w 351"/>
                <a:gd name="T9" fmla="*/ 111 h 222"/>
                <a:gd name="T10" fmla="*/ 178 w 351"/>
                <a:gd name="T11" fmla="*/ 0 h 222"/>
                <a:gd name="T12" fmla="*/ 37 w 351"/>
                <a:gd name="T13" fmla="*/ 33 h 222"/>
                <a:gd name="T14" fmla="*/ 0 w 351"/>
                <a:gd name="T15" fmla="*/ 111 h 222"/>
                <a:gd name="T16" fmla="*/ 37 w 351"/>
                <a:gd name="T17" fmla="*/ 111 h 222"/>
                <a:gd name="T18" fmla="*/ 37 w 351"/>
                <a:gd name="T19" fmla="*/ 111 h 222"/>
                <a:gd name="T20" fmla="*/ 174 w 351"/>
                <a:gd name="T21" fmla="*/ 43 h 222"/>
                <a:gd name="T22" fmla="*/ 316 w 351"/>
                <a:gd name="T23" fmla="*/ 112 h 222"/>
                <a:gd name="T24" fmla="*/ 176 w 351"/>
                <a:gd name="T25" fmla="*/ 179 h 222"/>
                <a:gd name="T26" fmla="*/ 37 w 351"/>
                <a:gd name="T27" fmla="*/ 1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222">
                  <a:moveTo>
                    <a:pt x="0" y="111"/>
                  </a:moveTo>
                  <a:lnTo>
                    <a:pt x="0" y="111"/>
                  </a:lnTo>
                  <a:cubicBezTo>
                    <a:pt x="0" y="143"/>
                    <a:pt x="14" y="171"/>
                    <a:pt x="37" y="189"/>
                  </a:cubicBezTo>
                  <a:cubicBezTo>
                    <a:pt x="67" y="211"/>
                    <a:pt x="112" y="222"/>
                    <a:pt x="175" y="222"/>
                  </a:cubicBezTo>
                  <a:cubicBezTo>
                    <a:pt x="290" y="222"/>
                    <a:pt x="351" y="184"/>
                    <a:pt x="351" y="111"/>
                  </a:cubicBezTo>
                  <a:cubicBezTo>
                    <a:pt x="351" y="39"/>
                    <a:pt x="290" y="0"/>
                    <a:pt x="178" y="0"/>
                  </a:cubicBezTo>
                  <a:cubicBezTo>
                    <a:pt x="112" y="0"/>
                    <a:pt x="68" y="10"/>
                    <a:pt x="37" y="33"/>
                  </a:cubicBezTo>
                  <a:cubicBezTo>
                    <a:pt x="13" y="51"/>
                    <a:pt x="0" y="79"/>
                    <a:pt x="0" y="111"/>
                  </a:cubicBezTo>
                  <a:close/>
                  <a:moveTo>
                    <a:pt x="37" y="111"/>
                  </a:moveTo>
                  <a:lnTo>
                    <a:pt x="37" y="111"/>
                  </a:lnTo>
                  <a:cubicBezTo>
                    <a:pt x="37" y="65"/>
                    <a:pt x="83" y="43"/>
                    <a:pt x="174" y="43"/>
                  </a:cubicBezTo>
                  <a:cubicBezTo>
                    <a:pt x="271" y="43"/>
                    <a:pt x="316" y="65"/>
                    <a:pt x="316" y="112"/>
                  </a:cubicBezTo>
                  <a:cubicBezTo>
                    <a:pt x="316" y="156"/>
                    <a:pt x="269" y="179"/>
                    <a:pt x="176" y="179"/>
                  </a:cubicBezTo>
                  <a:cubicBezTo>
                    <a:pt x="83" y="179"/>
                    <a:pt x="37" y="156"/>
                    <a:pt x="37" y="11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a:off x="1309" y="3543"/>
              <a:ext cx="32" cy="10"/>
            </a:xfrm>
            <a:custGeom>
              <a:avLst/>
              <a:gdLst>
                <a:gd name="T0" fmla="*/ 0 w 49"/>
                <a:gd name="T1" fmla="*/ 0 h 50"/>
                <a:gd name="T2" fmla="*/ 0 w 49"/>
                <a:gd name="T3" fmla="*/ 0 h 50"/>
                <a:gd name="T4" fmla="*/ 0 w 49"/>
                <a:gd name="T5" fmla="*/ 50 h 50"/>
                <a:gd name="T6" fmla="*/ 49 w 49"/>
                <a:gd name="T7" fmla="*/ 50 h 50"/>
                <a:gd name="T8" fmla="*/ 49 w 49"/>
                <a:gd name="T9" fmla="*/ 0 h 50"/>
                <a:gd name="T10" fmla="*/ 0 w 49"/>
                <a:gd name="T11" fmla="*/ 0 h 50"/>
              </a:gdLst>
              <a:ahLst/>
              <a:cxnLst>
                <a:cxn ang="0">
                  <a:pos x="T0" y="T1"/>
                </a:cxn>
                <a:cxn ang="0">
                  <a:pos x="T2" y="T3"/>
                </a:cxn>
                <a:cxn ang="0">
                  <a:pos x="T4" y="T5"/>
                </a:cxn>
                <a:cxn ang="0">
                  <a:pos x="T6" y="T7"/>
                </a:cxn>
                <a:cxn ang="0">
                  <a:pos x="T8" y="T9"/>
                </a:cxn>
                <a:cxn ang="0">
                  <a:pos x="T10" y="T11"/>
                </a:cxn>
              </a:cxnLst>
              <a:rect l="0" t="0" r="r" b="b"/>
              <a:pathLst>
                <a:path w="49" h="50">
                  <a:moveTo>
                    <a:pt x="0" y="0"/>
                  </a:moveTo>
                  <a:lnTo>
                    <a:pt x="0" y="0"/>
                  </a:lnTo>
                  <a:lnTo>
                    <a:pt x="0" y="50"/>
                  </a:lnTo>
                  <a:lnTo>
                    <a:pt x="49" y="50"/>
                  </a:lnTo>
                  <a:lnTo>
                    <a:pt x="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noEditPoints="1"/>
            </p:cNvSpPr>
            <p:nvPr/>
          </p:nvSpPr>
          <p:spPr bwMode="auto">
            <a:xfrm>
              <a:off x="1121" y="3485"/>
              <a:ext cx="228" cy="46"/>
            </a:xfrm>
            <a:custGeom>
              <a:avLst/>
              <a:gdLst>
                <a:gd name="T0" fmla="*/ 161 w 351"/>
                <a:gd name="T1" fmla="*/ 58 h 228"/>
                <a:gd name="T2" fmla="*/ 161 w 351"/>
                <a:gd name="T3" fmla="*/ 58 h 228"/>
                <a:gd name="T4" fmla="*/ 90 w 351"/>
                <a:gd name="T5" fmla="*/ 12 h 228"/>
                <a:gd name="T6" fmla="*/ 0 w 351"/>
                <a:gd name="T7" fmla="*/ 114 h 228"/>
                <a:gd name="T8" fmla="*/ 90 w 351"/>
                <a:gd name="T9" fmla="*/ 216 h 228"/>
                <a:gd name="T10" fmla="*/ 161 w 351"/>
                <a:gd name="T11" fmla="*/ 170 h 228"/>
                <a:gd name="T12" fmla="*/ 245 w 351"/>
                <a:gd name="T13" fmla="*/ 228 h 228"/>
                <a:gd name="T14" fmla="*/ 351 w 351"/>
                <a:gd name="T15" fmla="*/ 114 h 228"/>
                <a:gd name="T16" fmla="*/ 246 w 351"/>
                <a:gd name="T17" fmla="*/ 0 h 228"/>
                <a:gd name="T18" fmla="*/ 161 w 351"/>
                <a:gd name="T19" fmla="*/ 58 h 228"/>
                <a:gd name="T20" fmla="*/ 37 w 351"/>
                <a:gd name="T21" fmla="*/ 114 h 228"/>
                <a:gd name="T22" fmla="*/ 37 w 351"/>
                <a:gd name="T23" fmla="*/ 114 h 228"/>
                <a:gd name="T24" fmla="*/ 91 w 351"/>
                <a:gd name="T25" fmla="*/ 55 h 228"/>
                <a:gd name="T26" fmla="*/ 144 w 351"/>
                <a:gd name="T27" fmla="*/ 114 h 228"/>
                <a:gd name="T28" fmla="*/ 91 w 351"/>
                <a:gd name="T29" fmla="*/ 173 h 228"/>
                <a:gd name="T30" fmla="*/ 37 w 351"/>
                <a:gd name="T31" fmla="*/ 114 h 228"/>
                <a:gd name="T32" fmla="*/ 180 w 351"/>
                <a:gd name="T33" fmla="*/ 114 h 228"/>
                <a:gd name="T34" fmla="*/ 180 w 351"/>
                <a:gd name="T35" fmla="*/ 114 h 228"/>
                <a:gd name="T36" fmla="*/ 246 w 351"/>
                <a:gd name="T37" fmla="*/ 43 h 228"/>
                <a:gd name="T38" fmla="*/ 313 w 351"/>
                <a:gd name="T39" fmla="*/ 115 h 228"/>
                <a:gd name="T40" fmla="*/ 246 w 351"/>
                <a:gd name="T41" fmla="*/ 185 h 228"/>
                <a:gd name="T42" fmla="*/ 180 w 351"/>
                <a:gd name="T43" fmla="*/ 11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1" h="228">
                  <a:moveTo>
                    <a:pt x="161" y="58"/>
                  </a:moveTo>
                  <a:lnTo>
                    <a:pt x="161" y="58"/>
                  </a:lnTo>
                  <a:cubicBezTo>
                    <a:pt x="140" y="23"/>
                    <a:pt x="123" y="12"/>
                    <a:pt x="90" y="12"/>
                  </a:cubicBezTo>
                  <a:cubicBezTo>
                    <a:pt x="37" y="12"/>
                    <a:pt x="0" y="53"/>
                    <a:pt x="0" y="114"/>
                  </a:cubicBezTo>
                  <a:cubicBezTo>
                    <a:pt x="0" y="174"/>
                    <a:pt x="37" y="216"/>
                    <a:pt x="90" y="216"/>
                  </a:cubicBezTo>
                  <a:cubicBezTo>
                    <a:pt x="122" y="216"/>
                    <a:pt x="139" y="204"/>
                    <a:pt x="161" y="170"/>
                  </a:cubicBezTo>
                  <a:cubicBezTo>
                    <a:pt x="180" y="208"/>
                    <a:pt x="208" y="228"/>
                    <a:pt x="245" y="228"/>
                  </a:cubicBezTo>
                  <a:cubicBezTo>
                    <a:pt x="307" y="228"/>
                    <a:pt x="351" y="181"/>
                    <a:pt x="351" y="114"/>
                  </a:cubicBezTo>
                  <a:cubicBezTo>
                    <a:pt x="351" y="47"/>
                    <a:pt x="307" y="0"/>
                    <a:pt x="246" y="0"/>
                  </a:cubicBezTo>
                  <a:cubicBezTo>
                    <a:pt x="208" y="0"/>
                    <a:pt x="180" y="19"/>
                    <a:pt x="161" y="58"/>
                  </a:cubicBezTo>
                  <a:close/>
                  <a:moveTo>
                    <a:pt x="37" y="114"/>
                  </a:moveTo>
                  <a:lnTo>
                    <a:pt x="37" y="114"/>
                  </a:lnTo>
                  <a:cubicBezTo>
                    <a:pt x="37" y="78"/>
                    <a:pt x="58" y="55"/>
                    <a:pt x="91" y="55"/>
                  </a:cubicBezTo>
                  <a:cubicBezTo>
                    <a:pt x="123" y="55"/>
                    <a:pt x="144" y="78"/>
                    <a:pt x="144" y="114"/>
                  </a:cubicBezTo>
                  <a:cubicBezTo>
                    <a:pt x="144" y="149"/>
                    <a:pt x="123" y="173"/>
                    <a:pt x="91" y="173"/>
                  </a:cubicBezTo>
                  <a:cubicBezTo>
                    <a:pt x="58" y="173"/>
                    <a:pt x="37" y="149"/>
                    <a:pt x="37" y="114"/>
                  </a:cubicBezTo>
                  <a:close/>
                  <a:moveTo>
                    <a:pt x="180" y="114"/>
                  </a:moveTo>
                  <a:lnTo>
                    <a:pt x="180" y="114"/>
                  </a:lnTo>
                  <a:cubicBezTo>
                    <a:pt x="180" y="71"/>
                    <a:pt x="206" y="43"/>
                    <a:pt x="246" y="43"/>
                  </a:cubicBezTo>
                  <a:cubicBezTo>
                    <a:pt x="286" y="43"/>
                    <a:pt x="313" y="71"/>
                    <a:pt x="313" y="115"/>
                  </a:cubicBezTo>
                  <a:cubicBezTo>
                    <a:pt x="313" y="156"/>
                    <a:pt x="286" y="185"/>
                    <a:pt x="246" y="185"/>
                  </a:cubicBezTo>
                  <a:cubicBezTo>
                    <a:pt x="206" y="185"/>
                    <a:pt x="180" y="156"/>
                    <a:pt x="180" y="11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462" y="3405"/>
              <a:ext cx="0" cy="17"/>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a:off x="345" y="3501"/>
              <a:ext cx="221" cy="24"/>
            </a:xfrm>
            <a:custGeom>
              <a:avLst/>
              <a:gdLst>
                <a:gd name="T0" fmla="*/ 98 w 340"/>
                <a:gd name="T1" fmla="*/ 42 h 118"/>
                <a:gd name="T2" fmla="*/ 98 w 340"/>
                <a:gd name="T3" fmla="*/ 42 h 118"/>
                <a:gd name="T4" fmla="*/ 340 w 340"/>
                <a:gd name="T5" fmla="*/ 42 h 118"/>
                <a:gd name="T6" fmla="*/ 340 w 340"/>
                <a:gd name="T7" fmla="*/ 0 h 118"/>
                <a:gd name="T8" fmla="*/ 0 w 340"/>
                <a:gd name="T9" fmla="*/ 0 h 118"/>
                <a:gd name="T10" fmla="*/ 0 w 340"/>
                <a:gd name="T11" fmla="*/ 28 h 118"/>
                <a:gd name="T12" fmla="*/ 68 w 340"/>
                <a:gd name="T13" fmla="*/ 118 h 118"/>
                <a:gd name="T14" fmla="*/ 98 w 340"/>
                <a:gd name="T15" fmla="*/ 118 h 118"/>
                <a:gd name="T16" fmla="*/ 98 w 340"/>
                <a:gd name="T17" fmla="*/ 4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18">
                  <a:moveTo>
                    <a:pt x="98" y="42"/>
                  </a:moveTo>
                  <a:lnTo>
                    <a:pt x="98" y="42"/>
                  </a:lnTo>
                  <a:lnTo>
                    <a:pt x="340" y="42"/>
                  </a:lnTo>
                  <a:lnTo>
                    <a:pt x="340" y="0"/>
                  </a:lnTo>
                  <a:lnTo>
                    <a:pt x="0" y="0"/>
                  </a:lnTo>
                  <a:lnTo>
                    <a:pt x="0" y="28"/>
                  </a:lnTo>
                  <a:cubicBezTo>
                    <a:pt x="52" y="43"/>
                    <a:pt x="60" y="52"/>
                    <a:pt x="68" y="118"/>
                  </a:cubicBezTo>
                  <a:lnTo>
                    <a:pt x="98" y="118"/>
                  </a:lnTo>
                  <a:lnTo>
                    <a:pt x="98" y="4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4284" y="3422"/>
              <a:ext cx="55" cy="0"/>
            </a:xfrm>
            <a:custGeom>
              <a:avLst/>
              <a:gdLst>
                <a:gd name="T0" fmla="*/ 84 w 84"/>
                <a:gd name="T1" fmla="*/ 84 w 84"/>
                <a:gd name="T2" fmla="*/ 0 w 84"/>
              </a:gdLst>
              <a:ahLst/>
              <a:cxnLst>
                <a:cxn ang="0">
                  <a:pos x="T0" y="0"/>
                </a:cxn>
                <a:cxn ang="0">
                  <a:pos x="T1" y="0"/>
                </a:cxn>
                <a:cxn ang="0">
                  <a:pos x="T2" y="0"/>
                </a:cxn>
              </a:cxnLst>
              <a:rect l="0" t="0" r="r" b="b"/>
              <a:pathLst>
                <a:path w="84">
                  <a:moveTo>
                    <a:pt x="84" y="0"/>
                  </a:moveTo>
                  <a:lnTo>
                    <a:pt x="84"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noEditPoints="1"/>
            </p:cNvSpPr>
            <p:nvPr/>
          </p:nvSpPr>
          <p:spPr bwMode="auto">
            <a:xfrm>
              <a:off x="4535" y="3386"/>
              <a:ext cx="228" cy="45"/>
            </a:xfrm>
            <a:custGeom>
              <a:avLst/>
              <a:gdLst>
                <a:gd name="T0" fmla="*/ 0 w 351"/>
                <a:gd name="T1" fmla="*/ 112 h 223"/>
                <a:gd name="T2" fmla="*/ 0 w 351"/>
                <a:gd name="T3" fmla="*/ 112 h 223"/>
                <a:gd name="T4" fmla="*/ 38 w 351"/>
                <a:gd name="T5" fmla="*/ 190 h 223"/>
                <a:gd name="T6" fmla="*/ 176 w 351"/>
                <a:gd name="T7" fmla="*/ 223 h 223"/>
                <a:gd name="T8" fmla="*/ 351 w 351"/>
                <a:gd name="T9" fmla="*/ 112 h 223"/>
                <a:gd name="T10" fmla="*/ 178 w 351"/>
                <a:gd name="T11" fmla="*/ 0 h 223"/>
                <a:gd name="T12" fmla="*/ 38 w 351"/>
                <a:gd name="T13" fmla="*/ 33 h 223"/>
                <a:gd name="T14" fmla="*/ 0 w 351"/>
                <a:gd name="T15" fmla="*/ 112 h 223"/>
                <a:gd name="T16" fmla="*/ 38 w 351"/>
                <a:gd name="T17" fmla="*/ 112 h 223"/>
                <a:gd name="T18" fmla="*/ 38 w 351"/>
                <a:gd name="T19" fmla="*/ 112 h 223"/>
                <a:gd name="T20" fmla="*/ 175 w 351"/>
                <a:gd name="T21" fmla="*/ 43 h 223"/>
                <a:gd name="T22" fmla="*/ 316 w 351"/>
                <a:gd name="T23" fmla="*/ 112 h 223"/>
                <a:gd name="T24" fmla="*/ 176 w 351"/>
                <a:gd name="T25" fmla="*/ 180 h 223"/>
                <a:gd name="T26" fmla="*/ 38 w 351"/>
                <a:gd name="T27" fmla="*/ 11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223">
                  <a:moveTo>
                    <a:pt x="0" y="112"/>
                  </a:moveTo>
                  <a:lnTo>
                    <a:pt x="0" y="112"/>
                  </a:lnTo>
                  <a:cubicBezTo>
                    <a:pt x="0" y="143"/>
                    <a:pt x="14" y="172"/>
                    <a:pt x="38" y="190"/>
                  </a:cubicBezTo>
                  <a:cubicBezTo>
                    <a:pt x="67" y="212"/>
                    <a:pt x="113" y="223"/>
                    <a:pt x="176" y="223"/>
                  </a:cubicBezTo>
                  <a:cubicBezTo>
                    <a:pt x="290" y="223"/>
                    <a:pt x="351" y="184"/>
                    <a:pt x="351" y="112"/>
                  </a:cubicBezTo>
                  <a:cubicBezTo>
                    <a:pt x="351" y="40"/>
                    <a:pt x="290" y="0"/>
                    <a:pt x="178" y="0"/>
                  </a:cubicBezTo>
                  <a:cubicBezTo>
                    <a:pt x="112" y="0"/>
                    <a:pt x="68" y="11"/>
                    <a:pt x="38" y="33"/>
                  </a:cubicBezTo>
                  <a:cubicBezTo>
                    <a:pt x="14" y="51"/>
                    <a:pt x="0" y="79"/>
                    <a:pt x="0" y="112"/>
                  </a:cubicBezTo>
                  <a:close/>
                  <a:moveTo>
                    <a:pt x="38" y="112"/>
                  </a:moveTo>
                  <a:lnTo>
                    <a:pt x="38" y="112"/>
                  </a:lnTo>
                  <a:cubicBezTo>
                    <a:pt x="38" y="66"/>
                    <a:pt x="84" y="43"/>
                    <a:pt x="175" y="43"/>
                  </a:cubicBezTo>
                  <a:cubicBezTo>
                    <a:pt x="271" y="43"/>
                    <a:pt x="316" y="66"/>
                    <a:pt x="316" y="112"/>
                  </a:cubicBezTo>
                  <a:cubicBezTo>
                    <a:pt x="316" y="157"/>
                    <a:pt x="269" y="180"/>
                    <a:pt x="176" y="180"/>
                  </a:cubicBezTo>
                  <a:cubicBezTo>
                    <a:pt x="83" y="180"/>
                    <a:pt x="38" y="157"/>
                    <a:pt x="38" y="112"/>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4284" y="2984"/>
              <a:ext cx="55" cy="0"/>
            </a:xfrm>
            <a:custGeom>
              <a:avLst/>
              <a:gdLst>
                <a:gd name="T0" fmla="*/ 84 w 84"/>
                <a:gd name="T1" fmla="*/ 84 w 84"/>
                <a:gd name="T2" fmla="*/ 0 w 84"/>
              </a:gdLst>
              <a:ahLst/>
              <a:cxnLst>
                <a:cxn ang="0">
                  <a:pos x="T0" y="0"/>
                </a:cxn>
                <a:cxn ang="0">
                  <a:pos x="T1" y="0"/>
                </a:cxn>
                <a:cxn ang="0">
                  <a:pos x="T2" y="0"/>
                </a:cxn>
              </a:cxnLst>
              <a:rect l="0" t="0" r="r" b="b"/>
              <a:pathLst>
                <a:path w="84">
                  <a:moveTo>
                    <a:pt x="84" y="0"/>
                  </a:moveTo>
                  <a:lnTo>
                    <a:pt x="84"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noEditPoints="1"/>
            </p:cNvSpPr>
            <p:nvPr/>
          </p:nvSpPr>
          <p:spPr bwMode="auto">
            <a:xfrm>
              <a:off x="4535" y="2989"/>
              <a:ext cx="228" cy="45"/>
            </a:xfrm>
            <a:custGeom>
              <a:avLst/>
              <a:gdLst>
                <a:gd name="T0" fmla="*/ 0 w 351"/>
                <a:gd name="T1" fmla="*/ 111 h 222"/>
                <a:gd name="T2" fmla="*/ 0 w 351"/>
                <a:gd name="T3" fmla="*/ 111 h 222"/>
                <a:gd name="T4" fmla="*/ 38 w 351"/>
                <a:gd name="T5" fmla="*/ 189 h 222"/>
                <a:gd name="T6" fmla="*/ 176 w 351"/>
                <a:gd name="T7" fmla="*/ 222 h 222"/>
                <a:gd name="T8" fmla="*/ 351 w 351"/>
                <a:gd name="T9" fmla="*/ 111 h 222"/>
                <a:gd name="T10" fmla="*/ 178 w 351"/>
                <a:gd name="T11" fmla="*/ 0 h 222"/>
                <a:gd name="T12" fmla="*/ 38 w 351"/>
                <a:gd name="T13" fmla="*/ 33 h 222"/>
                <a:gd name="T14" fmla="*/ 0 w 351"/>
                <a:gd name="T15" fmla="*/ 111 h 222"/>
                <a:gd name="T16" fmla="*/ 38 w 351"/>
                <a:gd name="T17" fmla="*/ 111 h 222"/>
                <a:gd name="T18" fmla="*/ 38 w 351"/>
                <a:gd name="T19" fmla="*/ 111 h 222"/>
                <a:gd name="T20" fmla="*/ 175 w 351"/>
                <a:gd name="T21" fmla="*/ 43 h 222"/>
                <a:gd name="T22" fmla="*/ 316 w 351"/>
                <a:gd name="T23" fmla="*/ 112 h 222"/>
                <a:gd name="T24" fmla="*/ 176 w 351"/>
                <a:gd name="T25" fmla="*/ 179 h 222"/>
                <a:gd name="T26" fmla="*/ 38 w 351"/>
                <a:gd name="T27" fmla="*/ 1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222">
                  <a:moveTo>
                    <a:pt x="0" y="111"/>
                  </a:moveTo>
                  <a:lnTo>
                    <a:pt x="0" y="111"/>
                  </a:lnTo>
                  <a:cubicBezTo>
                    <a:pt x="0" y="143"/>
                    <a:pt x="14" y="171"/>
                    <a:pt x="38" y="189"/>
                  </a:cubicBezTo>
                  <a:cubicBezTo>
                    <a:pt x="67" y="211"/>
                    <a:pt x="113" y="222"/>
                    <a:pt x="176" y="222"/>
                  </a:cubicBezTo>
                  <a:cubicBezTo>
                    <a:pt x="290" y="222"/>
                    <a:pt x="351" y="184"/>
                    <a:pt x="351" y="111"/>
                  </a:cubicBezTo>
                  <a:cubicBezTo>
                    <a:pt x="351" y="39"/>
                    <a:pt x="290" y="0"/>
                    <a:pt x="178" y="0"/>
                  </a:cubicBezTo>
                  <a:cubicBezTo>
                    <a:pt x="112" y="0"/>
                    <a:pt x="68" y="10"/>
                    <a:pt x="38" y="33"/>
                  </a:cubicBezTo>
                  <a:cubicBezTo>
                    <a:pt x="14" y="51"/>
                    <a:pt x="0" y="79"/>
                    <a:pt x="0" y="111"/>
                  </a:cubicBezTo>
                  <a:close/>
                  <a:moveTo>
                    <a:pt x="38" y="111"/>
                  </a:moveTo>
                  <a:lnTo>
                    <a:pt x="38" y="111"/>
                  </a:lnTo>
                  <a:cubicBezTo>
                    <a:pt x="38" y="65"/>
                    <a:pt x="84" y="43"/>
                    <a:pt x="175" y="43"/>
                  </a:cubicBezTo>
                  <a:cubicBezTo>
                    <a:pt x="271" y="43"/>
                    <a:pt x="316" y="65"/>
                    <a:pt x="316" y="112"/>
                  </a:cubicBezTo>
                  <a:cubicBezTo>
                    <a:pt x="316" y="156"/>
                    <a:pt x="269" y="179"/>
                    <a:pt x="176" y="179"/>
                  </a:cubicBezTo>
                  <a:cubicBezTo>
                    <a:pt x="83" y="179"/>
                    <a:pt x="38" y="156"/>
                    <a:pt x="38" y="111"/>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4723" y="2965"/>
              <a:ext cx="33" cy="11"/>
            </a:xfrm>
            <a:custGeom>
              <a:avLst/>
              <a:gdLst>
                <a:gd name="T0" fmla="*/ 0 w 50"/>
                <a:gd name="T1" fmla="*/ 0 h 50"/>
                <a:gd name="T2" fmla="*/ 0 w 50"/>
                <a:gd name="T3" fmla="*/ 0 h 50"/>
                <a:gd name="T4" fmla="*/ 0 w 50"/>
                <a:gd name="T5" fmla="*/ 50 h 50"/>
                <a:gd name="T6" fmla="*/ 50 w 50"/>
                <a:gd name="T7" fmla="*/ 50 h 50"/>
                <a:gd name="T8" fmla="*/ 50 w 50"/>
                <a:gd name="T9" fmla="*/ 0 h 50"/>
                <a:gd name="T10" fmla="*/ 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0" y="0"/>
                  </a:moveTo>
                  <a:lnTo>
                    <a:pt x="0" y="0"/>
                  </a:lnTo>
                  <a:lnTo>
                    <a:pt x="0" y="50"/>
                  </a:lnTo>
                  <a:lnTo>
                    <a:pt x="50" y="50"/>
                  </a:lnTo>
                  <a:lnTo>
                    <a:pt x="50"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a:off x="4535" y="2907"/>
              <a:ext cx="228" cy="47"/>
            </a:xfrm>
            <a:custGeom>
              <a:avLst/>
              <a:gdLst>
                <a:gd name="T0" fmla="*/ 0 w 351"/>
                <a:gd name="T1" fmla="*/ 17 h 229"/>
                <a:gd name="T2" fmla="*/ 0 w 351"/>
                <a:gd name="T3" fmla="*/ 17 h 229"/>
                <a:gd name="T4" fmla="*/ 0 w 351"/>
                <a:gd name="T5" fmla="*/ 193 h 229"/>
                <a:gd name="T6" fmla="*/ 185 w 351"/>
                <a:gd name="T7" fmla="*/ 218 h 229"/>
                <a:gd name="T8" fmla="*/ 185 w 351"/>
                <a:gd name="T9" fmla="*/ 179 h 229"/>
                <a:gd name="T10" fmla="*/ 154 w 351"/>
                <a:gd name="T11" fmla="*/ 117 h 229"/>
                <a:gd name="T12" fmla="*/ 235 w 351"/>
                <a:gd name="T13" fmla="*/ 43 h 229"/>
                <a:gd name="T14" fmla="*/ 313 w 351"/>
                <a:gd name="T15" fmla="*/ 117 h 229"/>
                <a:gd name="T16" fmla="*/ 256 w 351"/>
                <a:gd name="T17" fmla="*/ 186 h 229"/>
                <a:gd name="T18" fmla="*/ 256 w 351"/>
                <a:gd name="T19" fmla="*/ 229 h 229"/>
                <a:gd name="T20" fmla="*/ 310 w 351"/>
                <a:gd name="T21" fmla="*/ 208 h 229"/>
                <a:gd name="T22" fmla="*/ 351 w 351"/>
                <a:gd name="T23" fmla="*/ 116 h 229"/>
                <a:gd name="T24" fmla="*/ 229 w 351"/>
                <a:gd name="T25" fmla="*/ 0 h 229"/>
                <a:gd name="T26" fmla="*/ 116 w 351"/>
                <a:gd name="T27" fmla="*/ 109 h 229"/>
                <a:gd name="T28" fmla="*/ 137 w 351"/>
                <a:gd name="T29" fmla="*/ 172 h 229"/>
                <a:gd name="T30" fmla="*/ 42 w 351"/>
                <a:gd name="T31" fmla="*/ 159 h 229"/>
                <a:gd name="T32" fmla="*/ 42 w 351"/>
                <a:gd name="T33" fmla="*/ 17 h 229"/>
                <a:gd name="T34" fmla="*/ 0 w 351"/>
                <a:gd name="T35" fmla="*/ 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1" h="229">
                  <a:moveTo>
                    <a:pt x="0" y="17"/>
                  </a:moveTo>
                  <a:lnTo>
                    <a:pt x="0" y="17"/>
                  </a:lnTo>
                  <a:lnTo>
                    <a:pt x="0" y="193"/>
                  </a:lnTo>
                  <a:lnTo>
                    <a:pt x="185" y="218"/>
                  </a:lnTo>
                  <a:lnTo>
                    <a:pt x="185" y="179"/>
                  </a:lnTo>
                  <a:cubicBezTo>
                    <a:pt x="162" y="160"/>
                    <a:pt x="154" y="143"/>
                    <a:pt x="154" y="117"/>
                  </a:cubicBezTo>
                  <a:cubicBezTo>
                    <a:pt x="154" y="72"/>
                    <a:pt x="185" y="43"/>
                    <a:pt x="235" y="43"/>
                  </a:cubicBezTo>
                  <a:cubicBezTo>
                    <a:pt x="284" y="43"/>
                    <a:pt x="313" y="71"/>
                    <a:pt x="313" y="117"/>
                  </a:cubicBezTo>
                  <a:cubicBezTo>
                    <a:pt x="313" y="154"/>
                    <a:pt x="295" y="176"/>
                    <a:pt x="256" y="186"/>
                  </a:cubicBezTo>
                  <a:lnTo>
                    <a:pt x="256" y="229"/>
                  </a:lnTo>
                  <a:cubicBezTo>
                    <a:pt x="284" y="223"/>
                    <a:pt x="298" y="218"/>
                    <a:pt x="310" y="208"/>
                  </a:cubicBezTo>
                  <a:cubicBezTo>
                    <a:pt x="336" y="189"/>
                    <a:pt x="351" y="154"/>
                    <a:pt x="351" y="116"/>
                  </a:cubicBezTo>
                  <a:cubicBezTo>
                    <a:pt x="351" y="48"/>
                    <a:pt x="301" y="0"/>
                    <a:pt x="229" y="0"/>
                  </a:cubicBezTo>
                  <a:cubicBezTo>
                    <a:pt x="162" y="0"/>
                    <a:pt x="116" y="44"/>
                    <a:pt x="116" y="109"/>
                  </a:cubicBezTo>
                  <a:cubicBezTo>
                    <a:pt x="116" y="133"/>
                    <a:pt x="122" y="152"/>
                    <a:pt x="137" y="172"/>
                  </a:cubicBezTo>
                  <a:lnTo>
                    <a:pt x="42" y="159"/>
                  </a:lnTo>
                  <a:lnTo>
                    <a:pt x="42" y="17"/>
                  </a:lnTo>
                  <a:lnTo>
                    <a:pt x="0" y="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a:off x="4284" y="2546"/>
              <a:ext cx="55" cy="0"/>
            </a:xfrm>
            <a:custGeom>
              <a:avLst/>
              <a:gdLst>
                <a:gd name="T0" fmla="*/ 84 w 84"/>
                <a:gd name="T1" fmla="*/ 84 w 84"/>
                <a:gd name="T2" fmla="*/ 0 w 84"/>
              </a:gdLst>
              <a:ahLst/>
              <a:cxnLst>
                <a:cxn ang="0">
                  <a:pos x="T0" y="0"/>
                </a:cxn>
                <a:cxn ang="0">
                  <a:pos x="T1" y="0"/>
                </a:cxn>
                <a:cxn ang="0">
                  <a:pos x="T2" y="0"/>
                </a:cxn>
              </a:cxnLst>
              <a:rect l="0" t="0" r="r" b="b"/>
              <a:pathLst>
                <a:path w="84">
                  <a:moveTo>
                    <a:pt x="84" y="0"/>
                  </a:moveTo>
                  <a:lnTo>
                    <a:pt x="84"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4535" y="2526"/>
              <a:ext cx="221" cy="24"/>
            </a:xfrm>
            <a:custGeom>
              <a:avLst/>
              <a:gdLst>
                <a:gd name="T0" fmla="*/ 98 w 340"/>
                <a:gd name="T1" fmla="*/ 42 h 117"/>
                <a:gd name="T2" fmla="*/ 98 w 340"/>
                <a:gd name="T3" fmla="*/ 42 h 117"/>
                <a:gd name="T4" fmla="*/ 340 w 340"/>
                <a:gd name="T5" fmla="*/ 42 h 117"/>
                <a:gd name="T6" fmla="*/ 340 w 340"/>
                <a:gd name="T7" fmla="*/ 0 h 117"/>
                <a:gd name="T8" fmla="*/ 0 w 340"/>
                <a:gd name="T9" fmla="*/ 0 h 117"/>
                <a:gd name="T10" fmla="*/ 0 w 340"/>
                <a:gd name="T11" fmla="*/ 27 h 117"/>
                <a:gd name="T12" fmla="*/ 68 w 340"/>
                <a:gd name="T13" fmla="*/ 117 h 117"/>
                <a:gd name="T14" fmla="*/ 98 w 340"/>
                <a:gd name="T15" fmla="*/ 117 h 117"/>
                <a:gd name="T16" fmla="*/ 98 w 340"/>
                <a:gd name="T17" fmla="*/ 4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17">
                  <a:moveTo>
                    <a:pt x="98" y="42"/>
                  </a:moveTo>
                  <a:lnTo>
                    <a:pt x="98" y="42"/>
                  </a:lnTo>
                  <a:lnTo>
                    <a:pt x="340" y="42"/>
                  </a:lnTo>
                  <a:lnTo>
                    <a:pt x="340" y="0"/>
                  </a:lnTo>
                  <a:lnTo>
                    <a:pt x="0" y="0"/>
                  </a:lnTo>
                  <a:lnTo>
                    <a:pt x="0" y="27"/>
                  </a:lnTo>
                  <a:cubicBezTo>
                    <a:pt x="52" y="42"/>
                    <a:pt x="60" y="52"/>
                    <a:pt x="68" y="117"/>
                  </a:cubicBezTo>
                  <a:lnTo>
                    <a:pt x="98" y="117"/>
                  </a:lnTo>
                  <a:lnTo>
                    <a:pt x="98" y="4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a:off x="4284" y="2109"/>
              <a:ext cx="55" cy="0"/>
            </a:xfrm>
            <a:custGeom>
              <a:avLst/>
              <a:gdLst>
                <a:gd name="T0" fmla="*/ 84 w 84"/>
                <a:gd name="T1" fmla="*/ 84 w 84"/>
                <a:gd name="T2" fmla="*/ 0 w 84"/>
              </a:gdLst>
              <a:ahLst/>
              <a:cxnLst>
                <a:cxn ang="0">
                  <a:pos x="T0" y="0"/>
                </a:cxn>
                <a:cxn ang="0">
                  <a:pos x="T1" y="0"/>
                </a:cxn>
                <a:cxn ang="0">
                  <a:pos x="T2" y="0"/>
                </a:cxn>
              </a:cxnLst>
              <a:rect l="0" t="0" r="r" b="b"/>
              <a:pathLst>
                <a:path w="84">
                  <a:moveTo>
                    <a:pt x="84" y="0"/>
                  </a:moveTo>
                  <a:lnTo>
                    <a:pt x="84"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a:off x="4535" y="2129"/>
              <a:ext cx="221" cy="24"/>
            </a:xfrm>
            <a:custGeom>
              <a:avLst/>
              <a:gdLst>
                <a:gd name="T0" fmla="*/ 98 w 340"/>
                <a:gd name="T1" fmla="*/ 43 h 118"/>
                <a:gd name="T2" fmla="*/ 98 w 340"/>
                <a:gd name="T3" fmla="*/ 43 h 118"/>
                <a:gd name="T4" fmla="*/ 340 w 340"/>
                <a:gd name="T5" fmla="*/ 43 h 118"/>
                <a:gd name="T6" fmla="*/ 340 w 340"/>
                <a:gd name="T7" fmla="*/ 0 h 118"/>
                <a:gd name="T8" fmla="*/ 0 w 340"/>
                <a:gd name="T9" fmla="*/ 0 h 118"/>
                <a:gd name="T10" fmla="*/ 0 w 340"/>
                <a:gd name="T11" fmla="*/ 28 h 118"/>
                <a:gd name="T12" fmla="*/ 68 w 340"/>
                <a:gd name="T13" fmla="*/ 118 h 118"/>
                <a:gd name="T14" fmla="*/ 98 w 340"/>
                <a:gd name="T15" fmla="*/ 118 h 118"/>
                <a:gd name="T16" fmla="*/ 98 w 340"/>
                <a:gd name="T17" fmla="*/ 4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118">
                  <a:moveTo>
                    <a:pt x="98" y="43"/>
                  </a:moveTo>
                  <a:lnTo>
                    <a:pt x="98" y="43"/>
                  </a:lnTo>
                  <a:lnTo>
                    <a:pt x="340" y="43"/>
                  </a:lnTo>
                  <a:lnTo>
                    <a:pt x="340" y="0"/>
                  </a:lnTo>
                  <a:lnTo>
                    <a:pt x="0" y="0"/>
                  </a:lnTo>
                  <a:lnTo>
                    <a:pt x="0" y="28"/>
                  </a:lnTo>
                  <a:cubicBezTo>
                    <a:pt x="52" y="43"/>
                    <a:pt x="60" y="53"/>
                    <a:pt x="68" y="118"/>
                  </a:cubicBezTo>
                  <a:lnTo>
                    <a:pt x="98" y="118"/>
                  </a:lnTo>
                  <a:lnTo>
                    <a:pt x="98" y="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4723" y="2090"/>
              <a:ext cx="33" cy="10"/>
            </a:xfrm>
            <a:custGeom>
              <a:avLst/>
              <a:gdLst>
                <a:gd name="T0" fmla="*/ 0 w 50"/>
                <a:gd name="T1" fmla="*/ 0 h 50"/>
                <a:gd name="T2" fmla="*/ 0 w 50"/>
                <a:gd name="T3" fmla="*/ 0 h 50"/>
                <a:gd name="T4" fmla="*/ 0 w 50"/>
                <a:gd name="T5" fmla="*/ 50 h 50"/>
                <a:gd name="T6" fmla="*/ 50 w 50"/>
                <a:gd name="T7" fmla="*/ 50 h 50"/>
                <a:gd name="T8" fmla="*/ 50 w 50"/>
                <a:gd name="T9" fmla="*/ 0 h 50"/>
                <a:gd name="T10" fmla="*/ 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0" y="0"/>
                  </a:moveTo>
                  <a:lnTo>
                    <a:pt x="0" y="0"/>
                  </a:lnTo>
                  <a:lnTo>
                    <a:pt x="0" y="50"/>
                  </a:lnTo>
                  <a:lnTo>
                    <a:pt x="50" y="50"/>
                  </a:lnTo>
                  <a:lnTo>
                    <a:pt x="50"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4535" y="2032"/>
              <a:ext cx="228" cy="46"/>
            </a:xfrm>
            <a:custGeom>
              <a:avLst/>
              <a:gdLst>
                <a:gd name="T0" fmla="*/ 0 w 351"/>
                <a:gd name="T1" fmla="*/ 17 h 229"/>
                <a:gd name="T2" fmla="*/ 0 w 351"/>
                <a:gd name="T3" fmla="*/ 17 h 229"/>
                <a:gd name="T4" fmla="*/ 0 w 351"/>
                <a:gd name="T5" fmla="*/ 193 h 229"/>
                <a:gd name="T6" fmla="*/ 185 w 351"/>
                <a:gd name="T7" fmla="*/ 218 h 229"/>
                <a:gd name="T8" fmla="*/ 185 w 351"/>
                <a:gd name="T9" fmla="*/ 179 h 229"/>
                <a:gd name="T10" fmla="*/ 154 w 351"/>
                <a:gd name="T11" fmla="*/ 117 h 229"/>
                <a:gd name="T12" fmla="*/ 235 w 351"/>
                <a:gd name="T13" fmla="*/ 43 h 229"/>
                <a:gd name="T14" fmla="*/ 313 w 351"/>
                <a:gd name="T15" fmla="*/ 117 h 229"/>
                <a:gd name="T16" fmla="*/ 256 w 351"/>
                <a:gd name="T17" fmla="*/ 186 h 229"/>
                <a:gd name="T18" fmla="*/ 256 w 351"/>
                <a:gd name="T19" fmla="*/ 229 h 229"/>
                <a:gd name="T20" fmla="*/ 310 w 351"/>
                <a:gd name="T21" fmla="*/ 208 h 229"/>
                <a:gd name="T22" fmla="*/ 351 w 351"/>
                <a:gd name="T23" fmla="*/ 116 h 229"/>
                <a:gd name="T24" fmla="*/ 229 w 351"/>
                <a:gd name="T25" fmla="*/ 0 h 229"/>
                <a:gd name="T26" fmla="*/ 116 w 351"/>
                <a:gd name="T27" fmla="*/ 109 h 229"/>
                <a:gd name="T28" fmla="*/ 137 w 351"/>
                <a:gd name="T29" fmla="*/ 172 h 229"/>
                <a:gd name="T30" fmla="*/ 42 w 351"/>
                <a:gd name="T31" fmla="*/ 159 h 229"/>
                <a:gd name="T32" fmla="*/ 42 w 351"/>
                <a:gd name="T33" fmla="*/ 17 h 229"/>
                <a:gd name="T34" fmla="*/ 0 w 351"/>
                <a:gd name="T35" fmla="*/ 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1" h="229">
                  <a:moveTo>
                    <a:pt x="0" y="17"/>
                  </a:moveTo>
                  <a:lnTo>
                    <a:pt x="0" y="17"/>
                  </a:lnTo>
                  <a:lnTo>
                    <a:pt x="0" y="193"/>
                  </a:lnTo>
                  <a:lnTo>
                    <a:pt x="185" y="218"/>
                  </a:lnTo>
                  <a:lnTo>
                    <a:pt x="185" y="179"/>
                  </a:lnTo>
                  <a:cubicBezTo>
                    <a:pt x="162" y="160"/>
                    <a:pt x="154" y="143"/>
                    <a:pt x="154" y="117"/>
                  </a:cubicBezTo>
                  <a:cubicBezTo>
                    <a:pt x="154" y="72"/>
                    <a:pt x="185" y="43"/>
                    <a:pt x="235" y="43"/>
                  </a:cubicBezTo>
                  <a:cubicBezTo>
                    <a:pt x="284" y="43"/>
                    <a:pt x="313" y="71"/>
                    <a:pt x="313" y="117"/>
                  </a:cubicBezTo>
                  <a:cubicBezTo>
                    <a:pt x="313" y="154"/>
                    <a:pt x="295" y="176"/>
                    <a:pt x="256" y="186"/>
                  </a:cubicBezTo>
                  <a:lnTo>
                    <a:pt x="256" y="229"/>
                  </a:lnTo>
                  <a:cubicBezTo>
                    <a:pt x="284" y="223"/>
                    <a:pt x="298" y="218"/>
                    <a:pt x="310" y="208"/>
                  </a:cubicBezTo>
                  <a:cubicBezTo>
                    <a:pt x="336" y="189"/>
                    <a:pt x="351" y="154"/>
                    <a:pt x="351" y="116"/>
                  </a:cubicBezTo>
                  <a:cubicBezTo>
                    <a:pt x="351" y="48"/>
                    <a:pt x="301" y="0"/>
                    <a:pt x="229" y="0"/>
                  </a:cubicBezTo>
                  <a:cubicBezTo>
                    <a:pt x="162" y="0"/>
                    <a:pt x="116" y="44"/>
                    <a:pt x="116" y="109"/>
                  </a:cubicBezTo>
                  <a:cubicBezTo>
                    <a:pt x="116" y="133"/>
                    <a:pt x="122" y="152"/>
                    <a:pt x="137" y="172"/>
                  </a:cubicBezTo>
                  <a:lnTo>
                    <a:pt x="42" y="159"/>
                  </a:lnTo>
                  <a:lnTo>
                    <a:pt x="42" y="17"/>
                  </a:lnTo>
                  <a:lnTo>
                    <a:pt x="0" y="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4284" y="1671"/>
              <a:ext cx="55" cy="0"/>
            </a:xfrm>
            <a:custGeom>
              <a:avLst/>
              <a:gdLst>
                <a:gd name="T0" fmla="*/ 84 w 84"/>
                <a:gd name="T1" fmla="*/ 84 w 84"/>
                <a:gd name="T2" fmla="*/ 0 w 84"/>
              </a:gdLst>
              <a:ahLst/>
              <a:cxnLst>
                <a:cxn ang="0">
                  <a:pos x="T0" y="0"/>
                </a:cxn>
                <a:cxn ang="0">
                  <a:pos x="T1" y="0"/>
                </a:cxn>
                <a:cxn ang="0">
                  <a:pos x="T2" y="0"/>
                </a:cxn>
              </a:cxnLst>
              <a:rect l="0" t="0" r="r" b="b"/>
              <a:pathLst>
                <a:path w="84">
                  <a:moveTo>
                    <a:pt x="84" y="0"/>
                  </a:moveTo>
                  <a:lnTo>
                    <a:pt x="84"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a:off x="4535" y="1635"/>
              <a:ext cx="221" cy="46"/>
            </a:xfrm>
            <a:custGeom>
              <a:avLst/>
              <a:gdLst>
                <a:gd name="T0" fmla="*/ 298 w 340"/>
                <a:gd name="T1" fmla="*/ 3 h 229"/>
                <a:gd name="T2" fmla="*/ 298 w 340"/>
                <a:gd name="T3" fmla="*/ 3 h 229"/>
                <a:gd name="T4" fmla="*/ 298 w 340"/>
                <a:gd name="T5" fmla="*/ 181 h 229"/>
                <a:gd name="T6" fmla="*/ 228 w 340"/>
                <a:gd name="T7" fmla="*/ 120 h 229"/>
                <a:gd name="T8" fmla="*/ 202 w 340"/>
                <a:gd name="T9" fmla="*/ 72 h 229"/>
                <a:gd name="T10" fmla="*/ 100 w 340"/>
                <a:gd name="T11" fmla="*/ 0 h 229"/>
                <a:gd name="T12" fmla="*/ 27 w 340"/>
                <a:gd name="T13" fmla="*/ 32 h 229"/>
                <a:gd name="T14" fmla="*/ 0 w 340"/>
                <a:gd name="T15" fmla="*/ 109 h 229"/>
                <a:gd name="T16" fmla="*/ 44 w 340"/>
                <a:gd name="T17" fmla="*/ 203 h 229"/>
                <a:gd name="T18" fmla="*/ 118 w 340"/>
                <a:gd name="T19" fmla="*/ 221 h 229"/>
                <a:gd name="T20" fmla="*/ 118 w 340"/>
                <a:gd name="T21" fmla="*/ 179 h 229"/>
                <a:gd name="T22" fmla="*/ 70 w 340"/>
                <a:gd name="T23" fmla="*/ 169 h 229"/>
                <a:gd name="T24" fmla="*/ 37 w 340"/>
                <a:gd name="T25" fmla="*/ 110 h 229"/>
                <a:gd name="T26" fmla="*/ 101 w 340"/>
                <a:gd name="T27" fmla="*/ 43 h 229"/>
                <a:gd name="T28" fmla="*/ 168 w 340"/>
                <a:gd name="T29" fmla="*/ 89 h 229"/>
                <a:gd name="T30" fmla="*/ 193 w 340"/>
                <a:gd name="T31" fmla="*/ 133 h 229"/>
                <a:gd name="T32" fmla="*/ 340 w 340"/>
                <a:gd name="T33" fmla="*/ 229 h 229"/>
                <a:gd name="T34" fmla="*/ 340 w 340"/>
                <a:gd name="T35" fmla="*/ 3 h 229"/>
                <a:gd name="T36" fmla="*/ 298 w 340"/>
                <a:gd name="T37" fmla="*/ 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0" h="229">
                  <a:moveTo>
                    <a:pt x="298" y="3"/>
                  </a:moveTo>
                  <a:lnTo>
                    <a:pt x="298" y="3"/>
                  </a:lnTo>
                  <a:lnTo>
                    <a:pt x="298" y="181"/>
                  </a:lnTo>
                  <a:cubicBezTo>
                    <a:pt x="270" y="177"/>
                    <a:pt x="253" y="162"/>
                    <a:pt x="228" y="120"/>
                  </a:cubicBezTo>
                  <a:lnTo>
                    <a:pt x="202" y="72"/>
                  </a:lnTo>
                  <a:cubicBezTo>
                    <a:pt x="176" y="25"/>
                    <a:pt x="142" y="0"/>
                    <a:pt x="100" y="0"/>
                  </a:cubicBezTo>
                  <a:cubicBezTo>
                    <a:pt x="72" y="0"/>
                    <a:pt x="45" y="12"/>
                    <a:pt x="27" y="32"/>
                  </a:cubicBezTo>
                  <a:cubicBezTo>
                    <a:pt x="9" y="52"/>
                    <a:pt x="0" y="77"/>
                    <a:pt x="0" y="109"/>
                  </a:cubicBezTo>
                  <a:cubicBezTo>
                    <a:pt x="0" y="152"/>
                    <a:pt x="16" y="184"/>
                    <a:pt x="44" y="203"/>
                  </a:cubicBezTo>
                  <a:cubicBezTo>
                    <a:pt x="62" y="215"/>
                    <a:pt x="84" y="220"/>
                    <a:pt x="118" y="221"/>
                  </a:cubicBezTo>
                  <a:lnTo>
                    <a:pt x="118" y="179"/>
                  </a:lnTo>
                  <a:cubicBezTo>
                    <a:pt x="95" y="177"/>
                    <a:pt x="81" y="174"/>
                    <a:pt x="70" y="169"/>
                  </a:cubicBezTo>
                  <a:cubicBezTo>
                    <a:pt x="50" y="158"/>
                    <a:pt x="37" y="136"/>
                    <a:pt x="37" y="110"/>
                  </a:cubicBezTo>
                  <a:cubicBezTo>
                    <a:pt x="37" y="72"/>
                    <a:pt x="64" y="43"/>
                    <a:pt x="101" y="43"/>
                  </a:cubicBezTo>
                  <a:cubicBezTo>
                    <a:pt x="128" y="43"/>
                    <a:pt x="151" y="59"/>
                    <a:pt x="168" y="89"/>
                  </a:cubicBezTo>
                  <a:lnTo>
                    <a:pt x="193" y="133"/>
                  </a:lnTo>
                  <a:cubicBezTo>
                    <a:pt x="233" y="204"/>
                    <a:pt x="265" y="225"/>
                    <a:pt x="340" y="229"/>
                  </a:cubicBezTo>
                  <a:lnTo>
                    <a:pt x="340" y="3"/>
                  </a:lnTo>
                  <a:lnTo>
                    <a:pt x="298"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4284" y="1233"/>
              <a:ext cx="55" cy="0"/>
            </a:xfrm>
            <a:custGeom>
              <a:avLst/>
              <a:gdLst>
                <a:gd name="T0" fmla="*/ 84 w 84"/>
                <a:gd name="T1" fmla="*/ 84 w 84"/>
                <a:gd name="T2" fmla="*/ 0 w 84"/>
              </a:gdLst>
              <a:ahLst/>
              <a:cxnLst>
                <a:cxn ang="0">
                  <a:pos x="T0" y="0"/>
                </a:cxn>
                <a:cxn ang="0">
                  <a:pos x="T1" y="0"/>
                </a:cxn>
                <a:cxn ang="0">
                  <a:pos x="T2" y="0"/>
                </a:cxn>
              </a:cxnLst>
              <a:rect l="0" t="0" r="r" b="b"/>
              <a:pathLst>
                <a:path w="84">
                  <a:moveTo>
                    <a:pt x="84" y="0"/>
                  </a:moveTo>
                  <a:lnTo>
                    <a:pt x="84" y="0"/>
                  </a:lnTo>
                  <a:lnTo>
                    <a:pt x="0"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a:off x="4535" y="1238"/>
              <a:ext cx="221" cy="46"/>
            </a:xfrm>
            <a:custGeom>
              <a:avLst/>
              <a:gdLst>
                <a:gd name="T0" fmla="*/ 298 w 340"/>
                <a:gd name="T1" fmla="*/ 2 h 228"/>
                <a:gd name="T2" fmla="*/ 298 w 340"/>
                <a:gd name="T3" fmla="*/ 2 h 228"/>
                <a:gd name="T4" fmla="*/ 298 w 340"/>
                <a:gd name="T5" fmla="*/ 181 h 228"/>
                <a:gd name="T6" fmla="*/ 228 w 340"/>
                <a:gd name="T7" fmla="*/ 119 h 228"/>
                <a:gd name="T8" fmla="*/ 202 w 340"/>
                <a:gd name="T9" fmla="*/ 71 h 228"/>
                <a:gd name="T10" fmla="*/ 100 w 340"/>
                <a:gd name="T11" fmla="*/ 0 h 228"/>
                <a:gd name="T12" fmla="*/ 27 w 340"/>
                <a:gd name="T13" fmla="*/ 31 h 228"/>
                <a:gd name="T14" fmla="*/ 0 w 340"/>
                <a:gd name="T15" fmla="*/ 108 h 228"/>
                <a:gd name="T16" fmla="*/ 44 w 340"/>
                <a:gd name="T17" fmla="*/ 202 h 228"/>
                <a:gd name="T18" fmla="*/ 118 w 340"/>
                <a:gd name="T19" fmla="*/ 220 h 228"/>
                <a:gd name="T20" fmla="*/ 118 w 340"/>
                <a:gd name="T21" fmla="*/ 178 h 228"/>
                <a:gd name="T22" fmla="*/ 70 w 340"/>
                <a:gd name="T23" fmla="*/ 168 h 228"/>
                <a:gd name="T24" fmla="*/ 37 w 340"/>
                <a:gd name="T25" fmla="*/ 110 h 228"/>
                <a:gd name="T26" fmla="*/ 101 w 340"/>
                <a:gd name="T27" fmla="*/ 43 h 228"/>
                <a:gd name="T28" fmla="*/ 168 w 340"/>
                <a:gd name="T29" fmla="*/ 89 h 228"/>
                <a:gd name="T30" fmla="*/ 193 w 340"/>
                <a:gd name="T31" fmla="*/ 133 h 228"/>
                <a:gd name="T32" fmla="*/ 340 w 340"/>
                <a:gd name="T33" fmla="*/ 228 h 228"/>
                <a:gd name="T34" fmla="*/ 340 w 340"/>
                <a:gd name="T35" fmla="*/ 2 h 228"/>
                <a:gd name="T36" fmla="*/ 298 w 340"/>
                <a:gd name="T37" fmla="*/ 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0" h="228">
                  <a:moveTo>
                    <a:pt x="298" y="2"/>
                  </a:moveTo>
                  <a:lnTo>
                    <a:pt x="298" y="2"/>
                  </a:lnTo>
                  <a:lnTo>
                    <a:pt x="298" y="181"/>
                  </a:lnTo>
                  <a:cubicBezTo>
                    <a:pt x="270" y="176"/>
                    <a:pt x="253" y="161"/>
                    <a:pt x="228" y="119"/>
                  </a:cubicBezTo>
                  <a:lnTo>
                    <a:pt x="202" y="71"/>
                  </a:lnTo>
                  <a:cubicBezTo>
                    <a:pt x="176" y="24"/>
                    <a:pt x="142" y="0"/>
                    <a:pt x="100" y="0"/>
                  </a:cubicBezTo>
                  <a:cubicBezTo>
                    <a:pt x="72" y="0"/>
                    <a:pt x="45" y="11"/>
                    <a:pt x="27" y="31"/>
                  </a:cubicBezTo>
                  <a:cubicBezTo>
                    <a:pt x="9" y="51"/>
                    <a:pt x="0" y="76"/>
                    <a:pt x="0" y="108"/>
                  </a:cubicBezTo>
                  <a:cubicBezTo>
                    <a:pt x="0" y="151"/>
                    <a:pt x="16" y="184"/>
                    <a:pt x="44" y="202"/>
                  </a:cubicBezTo>
                  <a:cubicBezTo>
                    <a:pt x="62" y="214"/>
                    <a:pt x="84" y="219"/>
                    <a:pt x="118" y="220"/>
                  </a:cubicBezTo>
                  <a:lnTo>
                    <a:pt x="118" y="178"/>
                  </a:lnTo>
                  <a:cubicBezTo>
                    <a:pt x="95" y="177"/>
                    <a:pt x="81" y="174"/>
                    <a:pt x="70" y="168"/>
                  </a:cubicBezTo>
                  <a:cubicBezTo>
                    <a:pt x="50" y="157"/>
                    <a:pt x="37" y="135"/>
                    <a:pt x="37" y="110"/>
                  </a:cubicBezTo>
                  <a:cubicBezTo>
                    <a:pt x="37" y="71"/>
                    <a:pt x="64" y="43"/>
                    <a:pt x="101" y="43"/>
                  </a:cubicBezTo>
                  <a:cubicBezTo>
                    <a:pt x="128" y="43"/>
                    <a:pt x="151" y="59"/>
                    <a:pt x="168" y="89"/>
                  </a:cubicBezTo>
                  <a:lnTo>
                    <a:pt x="193" y="133"/>
                  </a:lnTo>
                  <a:cubicBezTo>
                    <a:pt x="233" y="204"/>
                    <a:pt x="265" y="224"/>
                    <a:pt x="340" y="228"/>
                  </a:cubicBezTo>
                  <a:lnTo>
                    <a:pt x="340" y="2"/>
                  </a:lnTo>
                  <a:lnTo>
                    <a:pt x="298"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a:off x="4723" y="1214"/>
              <a:ext cx="33" cy="11"/>
            </a:xfrm>
            <a:custGeom>
              <a:avLst/>
              <a:gdLst>
                <a:gd name="T0" fmla="*/ 0 w 50"/>
                <a:gd name="T1" fmla="*/ 0 h 50"/>
                <a:gd name="T2" fmla="*/ 0 w 50"/>
                <a:gd name="T3" fmla="*/ 0 h 50"/>
                <a:gd name="T4" fmla="*/ 0 w 50"/>
                <a:gd name="T5" fmla="*/ 50 h 50"/>
                <a:gd name="T6" fmla="*/ 50 w 50"/>
                <a:gd name="T7" fmla="*/ 50 h 50"/>
                <a:gd name="T8" fmla="*/ 50 w 50"/>
                <a:gd name="T9" fmla="*/ 0 h 50"/>
                <a:gd name="T10" fmla="*/ 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0" y="0"/>
                  </a:moveTo>
                  <a:lnTo>
                    <a:pt x="0" y="0"/>
                  </a:lnTo>
                  <a:lnTo>
                    <a:pt x="0" y="50"/>
                  </a:lnTo>
                  <a:lnTo>
                    <a:pt x="50" y="50"/>
                  </a:lnTo>
                  <a:lnTo>
                    <a:pt x="50"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a:off x="4535" y="1156"/>
              <a:ext cx="228" cy="46"/>
            </a:xfrm>
            <a:custGeom>
              <a:avLst/>
              <a:gdLst>
                <a:gd name="T0" fmla="*/ 0 w 351"/>
                <a:gd name="T1" fmla="*/ 18 h 229"/>
                <a:gd name="T2" fmla="*/ 0 w 351"/>
                <a:gd name="T3" fmla="*/ 18 h 229"/>
                <a:gd name="T4" fmla="*/ 0 w 351"/>
                <a:gd name="T5" fmla="*/ 193 h 229"/>
                <a:gd name="T6" fmla="*/ 185 w 351"/>
                <a:gd name="T7" fmla="*/ 219 h 229"/>
                <a:gd name="T8" fmla="*/ 185 w 351"/>
                <a:gd name="T9" fmla="*/ 180 h 229"/>
                <a:gd name="T10" fmla="*/ 154 w 351"/>
                <a:gd name="T11" fmla="*/ 118 h 229"/>
                <a:gd name="T12" fmla="*/ 235 w 351"/>
                <a:gd name="T13" fmla="*/ 43 h 229"/>
                <a:gd name="T14" fmla="*/ 313 w 351"/>
                <a:gd name="T15" fmla="*/ 118 h 229"/>
                <a:gd name="T16" fmla="*/ 256 w 351"/>
                <a:gd name="T17" fmla="*/ 187 h 229"/>
                <a:gd name="T18" fmla="*/ 256 w 351"/>
                <a:gd name="T19" fmla="*/ 229 h 229"/>
                <a:gd name="T20" fmla="*/ 310 w 351"/>
                <a:gd name="T21" fmla="*/ 209 h 229"/>
                <a:gd name="T22" fmla="*/ 351 w 351"/>
                <a:gd name="T23" fmla="*/ 117 h 229"/>
                <a:gd name="T24" fmla="*/ 229 w 351"/>
                <a:gd name="T25" fmla="*/ 0 h 229"/>
                <a:gd name="T26" fmla="*/ 116 w 351"/>
                <a:gd name="T27" fmla="*/ 110 h 229"/>
                <a:gd name="T28" fmla="*/ 137 w 351"/>
                <a:gd name="T29" fmla="*/ 173 h 229"/>
                <a:gd name="T30" fmla="*/ 42 w 351"/>
                <a:gd name="T31" fmla="*/ 159 h 229"/>
                <a:gd name="T32" fmla="*/ 42 w 351"/>
                <a:gd name="T33" fmla="*/ 18 h 229"/>
                <a:gd name="T34" fmla="*/ 0 w 351"/>
                <a:gd name="T35" fmla="*/ 1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1" h="229">
                  <a:moveTo>
                    <a:pt x="0" y="18"/>
                  </a:moveTo>
                  <a:lnTo>
                    <a:pt x="0" y="18"/>
                  </a:lnTo>
                  <a:lnTo>
                    <a:pt x="0" y="193"/>
                  </a:lnTo>
                  <a:lnTo>
                    <a:pt x="185" y="219"/>
                  </a:lnTo>
                  <a:lnTo>
                    <a:pt x="185" y="180"/>
                  </a:lnTo>
                  <a:cubicBezTo>
                    <a:pt x="162" y="160"/>
                    <a:pt x="154" y="144"/>
                    <a:pt x="154" y="118"/>
                  </a:cubicBezTo>
                  <a:cubicBezTo>
                    <a:pt x="154" y="72"/>
                    <a:pt x="185" y="43"/>
                    <a:pt x="235" y="43"/>
                  </a:cubicBezTo>
                  <a:cubicBezTo>
                    <a:pt x="284" y="43"/>
                    <a:pt x="313" y="72"/>
                    <a:pt x="313" y="118"/>
                  </a:cubicBezTo>
                  <a:cubicBezTo>
                    <a:pt x="313" y="155"/>
                    <a:pt x="295" y="177"/>
                    <a:pt x="256" y="187"/>
                  </a:cubicBezTo>
                  <a:lnTo>
                    <a:pt x="256" y="229"/>
                  </a:lnTo>
                  <a:cubicBezTo>
                    <a:pt x="284" y="224"/>
                    <a:pt x="298" y="219"/>
                    <a:pt x="310" y="209"/>
                  </a:cubicBezTo>
                  <a:cubicBezTo>
                    <a:pt x="336" y="190"/>
                    <a:pt x="351" y="155"/>
                    <a:pt x="351" y="117"/>
                  </a:cubicBezTo>
                  <a:cubicBezTo>
                    <a:pt x="351" y="48"/>
                    <a:pt x="301" y="0"/>
                    <a:pt x="229" y="0"/>
                  </a:cubicBezTo>
                  <a:cubicBezTo>
                    <a:pt x="162" y="0"/>
                    <a:pt x="116" y="45"/>
                    <a:pt x="116" y="110"/>
                  </a:cubicBezTo>
                  <a:cubicBezTo>
                    <a:pt x="116" y="134"/>
                    <a:pt x="122" y="153"/>
                    <a:pt x="137" y="173"/>
                  </a:cubicBezTo>
                  <a:lnTo>
                    <a:pt x="42" y="159"/>
                  </a:lnTo>
                  <a:lnTo>
                    <a:pt x="42" y="18"/>
                  </a:lnTo>
                  <a:lnTo>
                    <a:pt x="0" y="1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noEditPoints="1"/>
            </p:cNvSpPr>
            <p:nvPr/>
          </p:nvSpPr>
          <p:spPr bwMode="auto">
            <a:xfrm>
              <a:off x="462" y="1233"/>
              <a:ext cx="3877" cy="2189"/>
            </a:xfrm>
            <a:custGeom>
              <a:avLst/>
              <a:gdLst>
                <a:gd name="T0" fmla="*/ 0 w 5952"/>
                <a:gd name="T1" fmla="*/ 10752 h 10752"/>
                <a:gd name="T2" fmla="*/ 0 w 5952"/>
                <a:gd name="T3" fmla="*/ 10752 h 10752"/>
                <a:gd name="T4" fmla="*/ 5952 w 5952"/>
                <a:gd name="T5" fmla="*/ 10752 h 10752"/>
                <a:gd name="T6" fmla="*/ 5952 w 5952"/>
                <a:gd name="T7" fmla="*/ 0 h 10752"/>
                <a:gd name="T8" fmla="*/ 0 w 5952"/>
                <a:gd name="T9" fmla="*/ 10752 h 10752"/>
                <a:gd name="T10" fmla="*/ 0 w 5952"/>
                <a:gd name="T11" fmla="*/ 10752 h 10752"/>
              </a:gdLst>
              <a:ahLst/>
              <a:cxnLst>
                <a:cxn ang="0">
                  <a:pos x="T0" y="T1"/>
                </a:cxn>
                <a:cxn ang="0">
                  <a:pos x="T2" y="T3"/>
                </a:cxn>
                <a:cxn ang="0">
                  <a:pos x="T4" y="T5"/>
                </a:cxn>
                <a:cxn ang="0">
                  <a:pos x="T6" y="T7"/>
                </a:cxn>
                <a:cxn ang="0">
                  <a:pos x="T8" y="T9"/>
                </a:cxn>
                <a:cxn ang="0">
                  <a:pos x="T10" y="T11"/>
                </a:cxn>
              </a:cxnLst>
              <a:rect l="0" t="0" r="r" b="b"/>
              <a:pathLst>
                <a:path w="5952" h="10752">
                  <a:moveTo>
                    <a:pt x="0" y="10752"/>
                  </a:moveTo>
                  <a:lnTo>
                    <a:pt x="0" y="10752"/>
                  </a:lnTo>
                  <a:lnTo>
                    <a:pt x="5952" y="10752"/>
                  </a:lnTo>
                  <a:lnTo>
                    <a:pt x="5952" y="0"/>
                  </a:lnTo>
                  <a:moveTo>
                    <a:pt x="0" y="10752"/>
                  </a:moveTo>
                  <a:lnTo>
                    <a:pt x="0" y="10752"/>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a:off x="3692" y="2312"/>
              <a:ext cx="235" cy="54"/>
            </a:xfrm>
            <a:custGeom>
              <a:avLst/>
              <a:gdLst>
                <a:gd name="T0" fmla="*/ 0 w 360"/>
                <a:gd name="T1" fmla="*/ 44 h 268"/>
                <a:gd name="T2" fmla="*/ 0 w 360"/>
                <a:gd name="T3" fmla="*/ 44 h 268"/>
                <a:gd name="T4" fmla="*/ 245 w 360"/>
                <a:gd name="T5" fmla="*/ 44 h 268"/>
                <a:gd name="T6" fmla="*/ 321 w 360"/>
                <a:gd name="T7" fmla="*/ 134 h 268"/>
                <a:gd name="T8" fmla="*/ 302 w 360"/>
                <a:gd name="T9" fmla="*/ 198 h 268"/>
                <a:gd name="T10" fmla="*/ 245 w 360"/>
                <a:gd name="T11" fmla="*/ 224 h 268"/>
                <a:gd name="T12" fmla="*/ 0 w 360"/>
                <a:gd name="T13" fmla="*/ 224 h 268"/>
                <a:gd name="T14" fmla="*/ 0 w 360"/>
                <a:gd name="T15" fmla="*/ 268 h 268"/>
                <a:gd name="T16" fmla="*/ 245 w 360"/>
                <a:gd name="T17" fmla="*/ 268 h 268"/>
                <a:gd name="T18" fmla="*/ 360 w 360"/>
                <a:gd name="T19" fmla="*/ 134 h 268"/>
                <a:gd name="T20" fmla="*/ 245 w 360"/>
                <a:gd name="T21" fmla="*/ 0 h 268"/>
                <a:gd name="T22" fmla="*/ 0 w 360"/>
                <a:gd name="T23" fmla="*/ 0 h 268"/>
                <a:gd name="T24" fmla="*/ 0 w 360"/>
                <a:gd name="T25" fmla="*/ 4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0" h="268">
                  <a:moveTo>
                    <a:pt x="0" y="44"/>
                  </a:moveTo>
                  <a:lnTo>
                    <a:pt x="0" y="44"/>
                  </a:lnTo>
                  <a:lnTo>
                    <a:pt x="245" y="44"/>
                  </a:lnTo>
                  <a:cubicBezTo>
                    <a:pt x="292" y="44"/>
                    <a:pt x="321" y="78"/>
                    <a:pt x="321" y="134"/>
                  </a:cubicBezTo>
                  <a:cubicBezTo>
                    <a:pt x="321" y="160"/>
                    <a:pt x="314" y="181"/>
                    <a:pt x="302" y="198"/>
                  </a:cubicBezTo>
                  <a:cubicBezTo>
                    <a:pt x="289" y="215"/>
                    <a:pt x="271" y="224"/>
                    <a:pt x="245" y="224"/>
                  </a:cubicBezTo>
                  <a:lnTo>
                    <a:pt x="0" y="224"/>
                  </a:lnTo>
                  <a:lnTo>
                    <a:pt x="0" y="268"/>
                  </a:lnTo>
                  <a:lnTo>
                    <a:pt x="245" y="268"/>
                  </a:lnTo>
                  <a:cubicBezTo>
                    <a:pt x="316" y="268"/>
                    <a:pt x="360" y="217"/>
                    <a:pt x="360" y="134"/>
                  </a:cubicBezTo>
                  <a:cubicBezTo>
                    <a:pt x="360" y="53"/>
                    <a:pt x="315" y="0"/>
                    <a:pt x="245" y="0"/>
                  </a:cubicBezTo>
                  <a:lnTo>
                    <a:pt x="0" y="0"/>
                  </a:lnTo>
                  <a:lnTo>
                    <a:pt x="0" y="4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noEditPoints="1"/>
            </p:cNvSpPr>
            <p:nvPr/>
          </p:nvSpPr>
          <p:spPr bwMode="auto">
            <a:xfrm>
              <a:off x="3692" y="2253"/>
              <a:ext cx="235" cy="46"/>
            </a:xfrm>
            <a:custGeom>
              <a:avLst/>
              <a:gdLst>
                <a:gd name="T0" fmla="*/ 0 w 360"/>
                <a:gd name="T1" fmla="*/ 224 h 224"/>
                <a:gd name="T2" fmla="*/ 0 w 360"/>
                <a:gd name="T3" fmla="*/ 224 h 224"/>
                <a:gd name="T4" fmla="*/ 349 w 360"/>
                <a:gd name="T5" fmla="*/ 224 h 224"/>
                <a:gd name="T6" fmla="*/ 349 w 360"/>
                <a:gd name="T7" fmla="*/ 188 h 224"/>
                <a:gd name="T8" fmla="*/ 317 w 360"/>
                <a:gd name="T9" fmla="*/ 188 h 224"/>
                <a:gd name="T10" fmla="*/ 360 w 360"/>
                <a:gd name="T11" fmla="*/ 109 h 224"/>
                <a:gd name="T12" fmla="*/ 222 w 360"/>
                <a:gd name="T13" fmla="*/ 0 h 224"/>
                <a:gd name="T14" fmla="*/ 91 w 360"/>
                <a:gd name="T15" fmla="*/ 107 h 224"/>
                <a:gd name="T16" fmla="*/ 132 w 360"/>
                <a:gd name="T17" fmla="*/ 185 h 224"/>
                <a:gd name="T18" fmla="*/ 0 w 360"/>
                <a:gd name="T19" fmla="*/ 185 h 224"/>
                <a:gd name="T20" fmla="*/ 0 w 360"/>
                <a:gd name="T21" fmla="*/ 224 h 224"/>
                <a:gd name="T22" fmla="*/ 128 w 360"/>
                <a:gd name="T23" fmla="*/ 115 h 224"/>
                <a:gd name="T24" fmla="*/ 128 w 360"/>
                <a:gd name="T25" fmla="*/ 115 h 224"/>
                <a:gd name="T26" fmla="*/ 227 w 360"/>
                <a:gd name="T27" fmla="*/ 41 h 224"/>
                <a:gd name="T28" fmla="*/ 322 w 360"/>
                <a:gd name="T29" fmla="*/ 115 h 224"/>
                <a:gd name="T30" fmla="*/ 225 w 360"/>
                <a:gd name="T31" fmla="*/ 185 h 224"/>
                <a:gd name="T32" fmla="*/ 128 w 360"/>
                <a:gd name="T33" fmla="*/ 11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224">
                  <a:moveTo>
                    <a:pt x="0" y="224"/>
                  </a:moveTo>
                  <a:lnTo>
                    <a:pt x="0" y="224"/>
                  </a:lnTo>
                  <a:lnTo>
                    <a:pt x="349" y="224"/>
                  </a:lnTo>
                  <a:lnTo>
                    <a:pt x="349" y="188"/>
                  </a:lnTo>
                  <a:lnTo>
                    <a:pt x="317" y="188"/>
                  </a:lnTo>
                  <a:cubicBezTo>
                    <a:pt x="346" y="169"/>
                    <a:pt x="360" y="144"/>
                    <a:pt x="360" y="109"/>
                  </a:cubicBezTo>
                  <a:cubicBezTo>
                    <a:pt x="360" y="43"/>
                    <a:pt x="306" y="0"/>
                    <a:pt x="222" y="0"/>
                  </a:cubicBezTo>
                  <a:cubicBezTo>
                    <a:pt x="141" y="0"/>
                    <a:pt x="91" y="41"/>
                    <a:pt x="91" y="107"/>
                  </a:cubicBezTo>
                  <a:cubicBezTo>
                    <a:pt x="91" y="142"/>
                    <a:pt x="104" y="166"/>
                    <a:pt x="132" y="185"/>
                  </a:cubicBezTo>
                  <a:lnTo>
                    <a:pt x="0" y="185"/>
                  </a:lnTo>
                  <a:lnTo>
                    <a:pt x="0" y="224"/>
                  </a:lnTo>
                  <a:close/>
                  <a:moveTo>
                    <a:pt x="128" y="115"/>
                  </a:moveTo>
                  <a:lnTo>
                    <a:pt x="128" y="115"/>
                  </a:lnTo>
                  <a:cubicBezTo>
                    <a:pt x="128" y="70"/>
                    <a:pt x="167" y="41"/>
                    <a:pt x="227" y="41"/>
                  </a:cubicBezTo>
                  <a:cubicBezTo>
                    <a:pt x="284" y="41"/>
                    <a:pt x="322" y="71"/>
                    <a:pt x="322" y="115"/>
                  </a:cubicBezTo>
                  <a:cubicBezTo>
                    <a:pt x="322" y="157"/>
                    <a:pt x="284" y="185"/>
                    <a:pt x="225" y="185"/>
                  </a:cubicBezTo>
                  <a:cubicBezTo>
                    <a:pt x="166" y="185"/>
                    <a:pt x="128" y="157"/>
                    <a:pt x="128" y="11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noEditPoints="1"/>
            </p:cNvSpPr>
            <p:nvPr/>
          </p:nvSpPr>
          <p:spPr bwMode="auto">
            <a:xfrm>
              <a:off x="3692" y="2235"/>
              <a:ext cx="228" cy="8"/>
            </a:xfrm>
            <a:custGeom>
              <a:avLst/>
              <a:gdLst>
                <a:gd name="T0" fmla="*/ 98 w 349"/>
                <a:gd name="T1" fmla="*/ 0 h 40"/>
                <a:gd name="T2" fmla="*/ 98 w 349"/>
                <a:gd name="T3" fmla="*/ 0 h 40"/>
                <a:gd name="T4" fmla="*/ 98 w 349"/>
                <a:gd name="T5" fmla="*/ 39 h 40"/>
                <a:gd name="T6" fmla="*/ 349 w 349"/>
                <a:gd name="T7" fmla="*/ 39 h 40"/>
                <a:gd name="T8" fmla="*/ 349 w 349"/>
                <a:gd name="T9" fmla="*/ 0 h 40"/>
                <a:gd name="T10" fmla="*/ 98 w 349"/>
                <a:gd name="T11" fmla="*/ 0 h 40"/>
                <a:gd name="T12" fmla="*/ 0 w 349"/>
                <a:gd name="T13" fmla="*/ 0 h 40"/>
                <a:gd name="T14" fmla="*/ 0 w 349"/>
                <a:gd name="T15" fmla="*/ 0 h 40"/>
                <a:gd name="T16" fmla="*/ 0 w 349"/>
                <a:gd name="T17" fmla="*/ 40 h 40"/>
                <a:gd name="T18" fmla="*/ 50 w 349"/>
                <a:gd name="T19" fmla="*/ 40 h 40"/>
                <a:gd name="T20" fmla="*/ 50 w 349"/>
                <a:gd name="T21" fmla="*/ 0 h 40"/>
                <a:gd name="T22" fmla="*/ 0 w 34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40">
                  <a:moveTo>
                    <a:pt x="98" y="0"/>
                  </a:moveTo>
                  <a:lnTo>
                    <a:pt x="98" y="0"/>
                  </a:lnTo>
                  <a:lnTo>
                    <a:pt x="98" y="39"/>
                  </a:lnTo>
                  <a:lnTo>
                    <a:pt x="349" y="39"/>
                  </a:lnTo>
                  <a:lnTo>
                    <a:pt x="349" y="0"/>
                  </a:lnTo>
                  <a:lnTo>
                    <a:pt x="98" y="0"/>
                  </a:lnTo>
                  <a:close/>
                  <a:moveTo>
                    <a:pt x="0" y="0"/>
                  </a:moveTo>
                  <a:lnTo>
                    <a:pt x="0" y="0"/>
                  </a:lnTo>
                  <a:lnTo>
                    <a:pt x="0" y="40"/>
                  </a:lnTo>
                  <a:lnTo>
                    <a:pt x="50" y="40"/>
                  </a:lnTo>
                  <a:lnTo>
                    <a:pt x="50"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61"/>
            <p:cNvSpPr>
              <a:spLocks/>
            </p:cNvSpPr>
            <p:nvPr/>
          </p:nvSpPr>
          <p:spPr bwMode="auto">
            <a:xfrm>
              <a:off x="3752" y="2181"/>
              <a:ext cx="175" cy="44"/>
            </a:xfrm>
            <a:custGeom>
              <a:avLst/>
              <a:gdLst>
                <a:gd name="T0" fmla="*/ 91 w 269"/>
                <a:gd name="T1" fmla="*/ 3 h 214"/>
                <a:gd name="T2" fmla="*/ 91 w 269"/>
                <a:gd name="T3" fmla="*/ 3 h 214"/>
                <a:gd name="T4" fmla="*/ 37 w 269"/>
                <a:gd name="T5" fmla="*/ 20 h 214"/>
                <a:gd name="T6" fmla="*/ 0 w 269"/>
                <a:gd name="T7" fmla="*/ 102 h 214"/>
                <a:gd name="T8" fmla="*/ 137 w 269"/>
                <a:gd name="T9" fmla="*/ 214 h 214"/>
                <a:gd name="T10" fmla="*/ 269 w 269"/>
                <a:gd name="T11" fmla="*/ 103 h 214"/>
                <a:gd name="T12" fmla="*/ 172 w 269"/>
                <a:gd name="T13" fmla="*/ 0 h 214"/>
                <a:gd name="T14" fmla="*/ 172 w 269"/>
                <a:gd name="T15" fmla="*/ 41 h 214"/>
                <a:gd name="T16" fmla="*/ 232 w 269"/>
                <a:gd name="T17" fmla="*/ 102 h 214"/>
                <a:gd name="T18" fmla="*/ 137 w 269"/>
                <a:gd name="T19" fmla="*/ 172 h 214"/>
                <a:gd name="T20" fmla="*/ 37 w 269"/>
                <a:gd name="T21" fmla="*/ 103 h 214"/>
                <a:gd name="T22" fmla="*/ 91 w 269"/>
                <a:gd name="T23" fmla="*/ 43 h 214"/>
                <a:gd name="T24" fmla="*/ 91 w 269"/>
                <a:gd name="T25"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214">
                  <a:moveTo>
                    <a:pt x="91" y="3"/>
                  </a:moveTo>
                  <a:lnTo>
                    <a:pt x="91" y="3"/>
                  </a:lnTo>
                  <a:cubicBezTo>
                    <a:pt x="67" y="5"/>
                    <a:pt x="51" y="10"/>
                    <a:pt x="37" y="20"/>
                  </a:cubicBezTo>
                  <a:cubicBezTo>
                    <a:pt x="14" y="37"/>
                    <a:pt x="0" y="67"/>
                    <a:pt x="0" y="102"/>
                  </a:cubicBezTo>
                  <a:cubicBezTo>
                    <a:pt x="0" y="170"/>
                    <a:pt x="53" y="214"/>
                    <a:pt x="137" y="214"/>
                  </a:cubicBezTo>
                  <a:cubicBezTo>
                    <a:pt x="218" y="214"/>
                    <a:pt x="269" y="171"/>
                    <a:pt x="269" y="103"/>
                  </a:cubicBezTo>
                  <a:cubicBezTo>
                    <a:pt x="269" y="43"/>
                    <a:pt x="233" y="5"/>
                    <a:pt x="172" y="0"/>
                  </a:cubicBezTo>
                  <a:lnTo>
                    <a:pt x="172" y="41"/>
                  </a:lnTo>
                  <a:cubicBezTo>
                    <a:pt x="212" y="47"/>
                    <a:pt x="232" y="68"/>
                    <a:pt x="232" y="102"/>
                  </a:cubicBezTo>
                  <a:cubicBezTo>
                    <a:pt x="232" y="146"/>
                    <a:pt x="196" y="172"/>
                    <a:pt x="137" y="172"/>
                  </a:cubicBezTo>
                  <a:cubicBezTo>
                    <a:pt x="74" y="172"/>
                    <a:pt x="37" y="146"/>
                    <a:pt x="37" y="103"/>
                  </a:cubicBezTo>
                  <a:cubicBezTo>
                    <a:pt x="37" y="69"/>
                    <a:pt x="56" y="48"/>
                    <a:pt x="91" y="43"/>
                  </a:cubicBezTo>
                  <a:lnTo>
                    <a:pt x="91"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62"/>
            <p:cNvSpPr>
              <a:spLocks noEditPoints="1"/>
            </p:cNvSpPr>
            <p:nvPr/>
          </p:nvSpPr>
          <p:spPr bwMode="auto">
            <a:xfrm>
              <a:off x="3752" y="2127"/>
              <a:ext cx="175" cy="48"/>
            </a:xfrm>
            <a:custGeom>
              <a:avLst/>
              <a:gdLst>
                <a:gd name="T0" fmla="*/ 234 w 269"/>
                <a:gd name="T1" fmla="*/ 0 h 236"/>
                <a:gd name="T2" fmla="*/ 234 w 269"/>
                <a:gd name="T3" fmla="*/ 0 h 236"/>
                <a:gd name="T4" fmla="*/ 235 w 269"/>
                <a:gd name="T5" fmla="*/ 8 h 236"/>
                <a:gd name="T6" fmla="*/ 216 w 269"/>
                <a:gd name="T7" fmla="*/ 30 h 236"/>
                <a:gd name="T8" fmla="*/ 68 w 269"/>
                <a:gd name="T9" fmla="*/ 30 h 236"/>
                <a:gd name="T10" fmla="*/ 0 w 269"/>
                <a:gd name="T11" fmla="*/ 124 h 236"/>
                <a:gd name="T12" fmla="*/ 29 w 269"/>
                <a:gd name="T13" fmla="*/ 207 h 236"/>
                <a:gd name="T14" fmla="*/ 81 w 269"/>
                <a:gd name="T15" fmla="*/ 225 h 236"/>
                <a:gd name="T16" fmla="*/ 81 w 269"/>
                <a:gd name="T17" fmla="*/ 184 h 236"/>
                <a:gd name="T18" fmla="*/ 37 w 269"/>
                <a:gd name="T19" fmla="*/ 126 h 236"/>
                <a:gd name="T20" fmla="*/ 74 w 269"/>
                <a:gd name="T21" fmla="*/ 69 h 236"/>
                <a:gd name="T22" fmla="*/ 84 w 269"/>
                <a:gd name="T23" fmla="*/ 69 h 236"/>
                <a:gd name="T24" fmla="*/ 112 w 269"/>
                <a:gd name="T25" fmla="*/ 111 h 236"/>
                <a:gd name="T26" fmla="*/ 128 w 269"/>
                <a:gd name="T27" fmla="*/ 192 h 236"/>
                <a:gd name="T28" fmla="*/ 195 w 269"/>
                <a:gd name="T29" fmla="*/ 236 h 236"/>
                <a:gd name="T30" fmla="*/ 269 w 269"/>
                <a:gd name="T31" fmla="*/ 153 h 236"/>
                <a:gd name="T32" fmla="*/ 232 w 269"/>
                <a:gd name="T33" fmla="*/ 68 h 236"/>
                <a:gd name="T34" fmla="*/ 269 w 269"/>
                <a:gd name="T35" fmla="*/ 27 h 236"/>
                <a:gd name="T36" fmla="*/ 265 w 269"/>
                <a:gd name="T37" fmla="*/ 0 h 236"/>
                <a:gd name="T38" fmla="*/ 234 w 269"/>
                <a:gd name="T39" fmla="*/ 0 h 236"/>
                <a:gd name="T40" fmla="*/ 179 w 269"/>
                <a:gd name="T41" fmla="*/ 69 h 236"/>
                <a:gd name="T42" fmla="*/ 179 w 269"/>
                <a:gd name="T43" fmla="*/ 69 h 236"/>
                <a:gd name="T44" fmla="*/ 211 w 269"/>
                <a:gd name="T45" fmla="*/ 85 h 236"/>
                <a:gd name="T46" fmla="*/ 234 w 269"/>
                <a:gd name="T47" fmla="*/ 145 h 236"/>
                <a:gd name="T48" fmla="*/ 194 w 269"/>
                <a:gd name="T49" fmla="*/ 194 h 236"/>
                <a:gd name="T50" fmla="*/ 148 w 269"/>
                <a:gd name="T51" fmla="*/ 134 h 236"/>
                <a:gd name="T52" fmla="*/ 134 w 269"/>
                <a:gd name="T53" fmla="*/ 69 h 236"/>
                <a:gd name="T54" fmla="*/ 179 w 269"/>
                <a:gd name="T55" fmla="*/ 6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9" h="236">
                  <a:moveTo>
                    <a:pt x="234" y="0"/>
                  </a:moveTo>
                  <a:lnTo>
                    <a:pt x="234" y="0"/>
                  </a:lnTo>
                  <a:cubicBezTo>
                    <a:pt x="235" y="4"/>
                    <a:pt x="235" y="6"/>
                    <a:pt x="235" y="8"/>
                  </a:cubicBezTo>
                  <a:cubicBezTo>
                    <a:pt x="235" y="22"/>
                    <a:pt x="228" y="30"/>
                    <a:pt x="216" y="30"/>
                  </a:cubicBezTo>
                  <a:lnTo>
                    <a:pt x="68" y="30"/>
                  </a:lnTo>
                  <a:cubicBezTo>
                    <a:pt x="24" y="30"/>
                    <a:pt x="0" y="62"/>
                    <a:pt x="0" y="124"/>
                  </a:cubicBezTo>
                  <a:cubicBezTo>
                    <a:pt x="0" y="160"/>
                    <a:pt x="10" y="191"/>
                    <a:pt x="29" y="207"/>
                  </a:cubicBezTo>
                  <a:cubicBezTo>
                    <a:pt x="42" y="219"/>
                    <a:pt x="56" y="224"/>
                    <a:pt x="81" y="225"/>
                  </a:cubicBezTo>
                  <a:lnTo>
                    <a:pt x="81" y="184"/>
                  </a:lnTo>
                  <a:cubicBezTo>
                    <a:pt x="50" y="181"/>
                    <a:pt x="37" y="163"/>
                    <a:pt x="37" y="126"/>
                  </a:cubicBezTo>
                  <a:cubicBezTo>
                    <a:pt x="37" y="90"/>
                    <a:pt x="50" y="69"/>
                    <a:pt x="74" y="69"/>
                  </a:cubicBezTo>
                  <a:lnTo>
                    <a:pt x="84" y="69"/>
                  </a:lnTo>
                  <a:cubicBezTo>
                    <a:pt x="101" y="69"/>
                    <a:pt x="108" y="80"/>
                    <a:pt x="112" y="111"/>
                  </a:cubicBezTo>
                  <a:cubicBezTo>
                    <a:pt x="119" y="168"/>
                    <a:pt x="121" y="176"/>
                    <a:pt x="128" y="192"/>
                  </a:cubicBezTo>
                  <a:cubicBezTo>
                    <a:pt x="140" y="221"/>
                    <a:pt x="162" y="236"/>
                    <a:pt x="195" y="236"/>
                  </a:cubicBezTo>
                  <a:cubicBezTo>
                    <a:pt x="240" y="236"/>
                    <a:pt x="269" y="204"/>
                    <a:pt x="269" y="153"/>
                  </a:cubicBezTo>
                  <a:cubicBezTo>
                    <a:pt x="269" y="122"/>
                    <a:pt x="258" y="96"/>
                    <a:pt x="232" y="68"/>
                  </a:cubicBezTo>
                  <a:cubicBezTo>
                    <a:pt x="257" y="65"/>
                    <a:pt x="269" y="53"/>
                    <a:pt x="269" y="27"/>
                  </a:cubicBezTo>
                  <a:cubicBezTo>
                    <a:pt x="269" y="19"/>
                    <a:pt x="268" y="12"/>
                    <a:pt x="265" y="0"/>
                  </a:cubicBezTo>
                  <a:lnTo>
                    <a:pt x="234" y="0"/>
                  </a:lnTo>
                  <a:close/>
                  <a:moveTo>
                    <a:pt x="179" y="69"/>
                  </a:moveTo>
                  <a:lnTo>
                    <a:pt x="179" y="69"/>
                  </a:lnTo>
                  <a:cubicBezTo>
                    <a:pt x="192" y="69"/>
                    <a:pt x="200" y="73"/>
                    <a:pt x="211" y="85"/>
                  </a:cubicBezTo>
                  <a:cubicBezTo>
                    <a:pt x="226" y="102"/>
                    <a:pt x="234" y="121"/>
                    <a:pt x="234" y="145"/>
                  </a:cubicBezTo>
                  <a:cubicBezTo>
                    <a:pt x="234" y="176"/>
                    <a:pt x="219" y="194"/>
                    <a:pt x="194" y="194"/>
                  </a:cubicBezTo>
                  <a:cubicBezTo>
                    <a:pt x="167" y="194"/>
                    <a:pt x="154" y="176"/>
                    <a:pt x="148" y="134"/>
                  </a:cubicBezTo>
                  <a:cubicBezTo>
                    <a:pt x="142" y="92"/>
                    <a:pt x="140" y="83"/>
                    <a:pt x="134" y="69"/>
                  </a:cubicBezTo>
                  <a:lnTo>
                    <a:pt x="179" y="6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63"/>
            <p:cNvSpPr>
              <a:spLocks/>
            </p:cNvSpPr>
            <p:nvPr/>
          </p:nvSpPr>
          <p:spPr bwMode="auto">
            <a:xfrm>
              <a:off x="3752" y="2093"/>
              <a:ext cx="168" cy="25"/>
            </a:xfrm>
            <a:custGeom>
              <a:avLst/>
              <a:gdLst>
                <a:gd name="T0" fmla="*/ 7 w 258"/>
                <a:gd name="T1" fmla="*/ 121 h 121"/>
                <a:gd name="T2" fmla="*/ 7 w 258"/>
                <a:gd name="T3" fmla="*/ 121 h 121"/>
                <a:gd name="T4" fmla="*/ 258 w 258"/>
                <a:gd name="T5" fmla="*/ 121 h 121"/>
                <a:gd name="T6" fmla="*/ 258 w 258"/>
                <a:gd name="T7" fmla="*/ 81 h 121"/>
                <a:gd name="T8" fmla="*/ 128 w 258"/>
                <a:gd name="T9" fmla="*/ 81 h 121"/>
                <a:gd name="T10" fmla="*/ 54 w 258"/>
                <a:gd name="T11" fmla="*/ 52 h 121"/>
                <a:gd name="T12" fmla="*/ 42 w 258"/>
                <a:gd name="T13" fmla="*/ 0 h 121"/>
                <a:gd name="T14" fmla="*/ 1 w 258"/>
                <a:gd name="T15" fmla="*/ 0 h 121"/>
                <a:gd name="T16" fmla="*/ 0 w 258"/>
                <a:gd name="T17" fmla="*/ 16 h 121"/>
                <a:gd name="T18" fmla="*/ 52 w 258"/>
                <a:gd name="T19" fmla="*/ 84 h 121"/>
                <a:gd name="T20" fmla="*/ 7 w 258"/>
                <a:gd name="T21" fmla="*/ 84 h 121"/>
                <a:gd name="T22" fmla="*/ 7 w 258"/>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21">
                  <a:moveTo>
                    <a:pt x="7" y="121"/>
                  </a:moveTo>
                  <a:lnTo>
                    <a:pt x="7" y="121"/>
                  </a:lnTo>
                  <a:lnTo>
                    <a:pt x="258" y="121"/>
                  </a:lnTo>
                  <a:lnTo>
                    <a:pt x="258" y="81"/>
                  </a:lnTo>
                  <a:lnTo>
                    <a:pt x="128" y="81"/>
                  </a:lnTo>
                  <a:cubicBezTo>
                    <a:pt x="92" y="81"/>
                    <a:pt x="68" y="72"/>
                    <a:pt x="54" y="52"/>
                  </a:cubicBezTo>
                  <a:cubicBezTo>
                    <a:pt x="45" y="40"/>
                    <a:pt x="42" y="28"/>
                    <a:pt x="42" y="0"/>
                  </a:cubicBezTo>
                  <a:lnTo>
                    <a:pt x="1" y="0"/>
                  </a:lnTo>
                  <a:cubicBezTo>
                    <a:pt x="0" y="7"/>
                    <a:pt x="0" y="10"/>
                    <a:pt x="0" y="16"/>
                  </a:cubicBezTo>
                  <a:cubicBezTo>
                    <a:pt x="0" y="41"/>
                    <a:pt x="15" y="61"/>
                    <a:pt x="52" y="84"/>
                  </a:cubicBezTo>
                  <a:lnTo>
                    <a:pt x="7" y="84"/>
                  </a:lnTo>
                  <a:lnTo>
                    <a:pt x="7"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4"/>
            <p:cNvSpPr>
              <a:spLocks/>
            </p:cNvSpPr>
            <p:nvPr/>
          </p:nvSpPr>
          <p:spPr bwMode="auto">
            <a:xfrm>
              <a:off x="3752" y="2047"/>
              <a:ext cx="175" cy="42"/>
            </a:xfrm>
            <a:custGeom>
              <a:avLst/>
              <a:gdLst>
                <a:gd name="T0" fmla="*/ 77 w 269"/>
                <a:gd name="T1" fmla="*/ 10 h 204"/>
                <a:gd name="T2" fmla="*/ 77 w 269"/>
                <a:gd name="T3" fmla="*/ 10 h 204"/>
                <a:gd name="T4" fmla="*/ 0 w 269"/>
                <a:gd name="T5" fmla="*/ 101 h 204"/>
                <a:gd name="T6" fmla="*/ 76 w 269"/>
                <a:gd name="T7" fmla="*/ 198 h 204"/>
                <a:gd name="T8" fmla="*/ 149 w 269"/>
                <a:gd name="T9" fmla="*/ 118 h 204"/>
                <a:gd name="T10" fmla="*/ 158 w 269"/>
                <a:gd name="T11" fmla="*/ 81 h 204"/>
                <a:gd name="T12" fmla="*/ 193 w 269"/>
                <a:gd name="T13" fmla="*/ 42 h 204"/>
                <a:gd name="T14" fmla="*/ 232 w 269"/>
                <a:gd name="T15" fmla="*/ 100 h 204"/>
                <a:gd name="T16" fmla="*/ 215 w 269"/>
                <a:gd name="T17" fmla="*/ 150 h 204"/>
                <a:gd name="T18" fmla="*/ 183 w 269"/>
                <a:gd name="T19" fmla="*/ 162 h 204"/>
                <a:gd name="T20" fmla="*/ 183 w 269"/>
                <a:gd name="T21" fmla="*/ 204 h 204"/>
                <a:gd name="T22" fmla="*/ 269 w 269"/>
                <a:gd name="T23" fmla="*/ 104 h 204"/>
                <a:gd name="T24" fmla="*/ 189 w 269"/>
                <a:gd name="T25" fmla="*/ 0 h 204"/>
                <a:gd name="T26" fmla="*/ 119 w 269"/>
                <a:gd name="T27" fmla="*/ 71 h 204"/>
                <a:gd name="T28" fmla="*/ 110 w 269"/>
                <a:gd name="T29" fmla="*/ 109 h 204"/>
                <a:gd name="T30" fmla="*/ 74 w 269"/>
                <a:gd name="T31" fmla="*/ 156 h 204"/>
                <a:gd name="T32" fmla="*/ 37 w 269"/>
                <a:gd name="T33" fmla="*/ 103 h 204"/>
                <a:gd name="T34" fmla="*/ 77 w 269"/>
                <a:gd name="T35" fmla="*/ 52 h 204"/>
                <a:gd name="T36" fmla="*/ 77 w 269"/>
                <a:gd name="T37" fmla="*/ 1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9" h="204">
                  <a:moveTo>
                    <a:pt x="77" y="10"/>
                  </a:moveTo>
                  <a:lnTo>
                    <a:pt x="77" y="10"/>
                  </a:lnTo>
                  <a:cubicBezTo>
                    <a:pt x="27" y="11"/>
                    <a:pt x="0" y="43"/>
                    <a:pt x="0" y="101"/>
                  </a:cubicBezTo>
                  <a:cubicBezTo>
                    <a:pt x="0" y="160"/>
                    <a:pt x="30" y="198"/>
                    <a:pt x="76" y="198"/>
                  </a:cubicBezTo>
                  <a:cubicBezTo>
                    <a:pt x="116" y="198"/>
                    <a:pt x="134" y="177"/>
                    <a:pt x="149" y="118"/>
                  </a:cubicBezTo>
                  <a:lnTo>
                    <a:pt x="158" y="81"/>
                  </a:lnTo>
                  <a:cubicBezTo>
                    <a:pt x="164" y="53"/>
                    <a:pt x="174" y="42"/>
                    <a:pt x="193" y="42"/>
                  </a:cubicBezTo>
                  <a:cubicBezTo>
                    <a:pt x="216" y="42"/>
                    <a:pt x="232" y="65"/>
                    <a:pt x="232" y="100"/>
                  </a:cubicBezTo>
                  <a:cubicBezTo>
                    <a:pt x="232" y="122"/>
                    <a:pt x="226" y="140"/>
                    <a:pt x="215" y="150"/>
                  </a:cubicBezTo>
                  <a:cubicBezTo>
                    <a:pt x="208" y="156"/>
                    <a:pt x="201" y="159"/>
                    <a:pt x="183" y="162"/>
                  </a:cubicBezTo>
                  <a:lnTo>
                    <a:pt x="183" y="204"/>
                  </a:lnTo>
                  <a:cubicBezTo>
                    <a:pt x="241" y="202"/>
                    <a:pt x="269" y="169"/>
                    <a:pt x="269" y="104"/>
                  </a:cubicBezTo>
                  <a:cubicBezTo>
                    <a:pt x="269" y="40"/>
                    <a:pt x="238" y="0"/>
                    <a:pt x="189" y="0"/>
                  </a:cubicBezTo>
                  <a:cubicBezTo>
                    <a:pt x="152" y="0"/>
                    <a:pt x="131" y="21"/>
                    <a:pt x="119" y="71"/>
                  </a:cubicBezTo>
                  <a:lnTo>
                    <a:pt x="110" y="109"/>
                  </a:lnTo>
                  <a:cubicBezTo>
                    <a:pt x="103" y="142"/>
                    <a:pt x="92" y="156"/>
                    <a:pt x="74" y="156"/>
                  </a:cubicBezTo>
                  <a:cubicBezTo>
                    <a:pt x="51" y="156"/>
                    <a:pt x="37" y="135"/>
                    <a:pt x="37" y="103"/>
                  </a:cubicBezTo>
                  <a:cubicBezTo>
                    <a:pt x="37" y="71"/>
                    <a:pt x="50" y="53"/>
                    <a:pt x="77" y="52"/>
                  </a:cubicBezTo>
                  <a:lnTo>
                    <a:pt x="77"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5"/>
            <p:cNvSpPr>
              <a:spLocks noEditPoints="1"/>
            </p:cNvSpPr>
            <p:nvPr/>
          </p:nvSpPr>
          <p:spPr bwMode="auto">
            <a:xfrm>
              <a:off x="3752" y="1993"/>
              <a:ext cx="175" cy="47"/>
            </a:xfrm>
            <a:custGeom>
              <a:avLst/>
              <a:gdLst>
                <a:gd name="T0" fmla="*/ 146 w 269"/>
                <a:gd name="T1" fmla="*/ 0 h 227"/>
                <a:gd name="T2" fmla="*/ 146 w 269"/>
                <a:gd name="T3" fmla="*/ 0 h 227"/>
                <a:gd name="T4" fmla="*/ 66 w 269"/>
                <a:gd name="T5" fmla="*/ 10 h 227"/>
                <a:gd name="T6" fmla="*/ 0 w 269"/>
                <a:gd name="T7" fmla="*/ 112 h 227"/>
                <a:gd name="T8" fmla="*/ 136 w 269"/>
                <a:gd name="T9" fmla="*/ 227 h 227"/>
                <a:gd name="T10" fmla="*/ 269 w 269"/>
                <a:gd name="T11" fmla="*/ 113 h 227"/>
                <a:gd name="T12" fmla="*/ 182 w 269"/>
                <a:gd name="T13" fmla="*/ 6 h 227"/>
                <a:gd name="T14" fmla="*/ 182 w 269"/>
                <a:gd name="T15" fmla="*/ 46 h 227"/>
                <a:gd name="T16" fmla="*/ 232 w 269"/>
                <a:gd name="T17" fmla="*/ 112 h 227"/>
                <a:gd name="T18" fmla="*/ 199 w 269"/>
                <a:gd name="T19" fmla="*/ 172 h 227"/>
                <a:gd name="T20" fmla="*/ 146 w 269"/>
                <a:gd name="T21" fmla="*/ 185 h 227"/>
                <a:gd name="T22" fmla="*/ 146 w 269"/>
                <a:gd name="T23" fmla="*/ 0 h 227"/>
                <a:gd name="T24" fmla="*/ 113 w 269"/>
                <a:gd name="T25" fmla="*/ 184 h 227"/>
                <a:gd name="T26" fmla="*/ 113 w 269"/>
                <a:gd name="T27" fmla="*/ 184 h 227"/>
                <a:gd name="T28" fmla="*/ 37 w 269"/>
                <a:gd name="T29" fmla="*/ 112 h 227"/>
                <a:gd name="T30" fmla="*/ 110 w 269"/>
                <a:gd name="T31" fmla="*/ 43 h 227"/>
                <a:gd name="T32" fmla="*/ 113 w 269"/>
                <a:gd name="T33" fmla="*/ 43 h 227"/>
                <a:gd name="T34" fmla="*/ 113 w 269"/>
                <a:gd name="T35" fmla="*/ 1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 h="227">
                  <a:moveTo>
                    <a:pt x="146" y="0"/>
                  </a:moveTo>
                  <a:lnTo>
                    <a:pt x="146" y="0"/>
                  </a:lnTo>
                  <a:cubicBezTo>
                    <a:pt x="107" y="0"/>
                    <a:pt x="84" y="3"/>
                    <a:pt x="66" y="10"/>
                  </a:cubicBezTo>
                  <a:cubicBezTo>
                    <a:pt x="25" y="27"/>
                    <a:pt x="0" y="65"/>
                    <a:pt x="0" y="112"/>
                  </a:cubicBezTo>
                  <a:cubicBezTo>
                    <a:pt x="0" y="182"/>
                    <a:pt x="53" y="227"/>
                    <a:pt x="136" y="227"/>
                  </a:cubicBezTo>
                  <a:cubicBezTo>
                    <a:pt x="218" y="227"/>
                    <a:pt x="269" y="183"/>
                    <a:pt x="269" y="113"/>
                  </a:cubicBezTo>
                  <a:cubicBezTo>
                    <a:pt x="269" y="55"/>
                    <a:pt x="236" y="16"/>
                    <a:pt x="182" y="6"/>
                  </a:cubicBezTo>
                  <a:lnTo>
                    <a:pt x="182" y="46"/>
                  </a:lnTo>
                  <a:cubicBezTo>
                    <a:pt x="215" y="57"/>
                    <a:pt x="232" y="79"/>
                    <a:pt x="232" y="112"/>
                  </a:cubicBezTo>
                  <a:cubicBezTo>
                    <a:pt x="232" y="137"/>
                    <a:pt x="220" y="158"/>
                    <a:pt x="199" y="172"/>
                  </a:cubicBezTo>
                  <a:cubicBezTo>
                    <a:pt x="185" y="181"/>
                    <a:pt x="171" y="185"/>
                    <a:pt x="146" y="185"/>
                  </a:cubicBezTo>
                  <a:lnTo>
                    <a:pt x="146" y="0"/>
                  </a:lnTo>
                  <a:close/>
                  <a:moveTo>
                    <a:pt x="113" y="184"/>
                  </a:moveTo>
                  <a:lnTo>
                    <a:pt x="113" y="184"/>
                  </a:lnTo>
                  <a:cubicBezTo>
                    <a:pt x="67" y="181"/>
                    <a:pt x="37" y="153"/>
                    <a:pt x="37" y="112"/>
                  </a:cubicBezTo>
                  <a:cubicBezTo>
                    <a:pt x="37" y="73"/>
                    <a:pt x="69" y="43"/>
                    <a:pt x="110" y="43"/>
                  </a:cubicBezTo>
                  <a:cubicBezTo>
                    <a:pt x="111" y="43"/>
                    <a:pt x="112" y="43"/>
                    <a:pt x="113" y="43"/>
                  </a:cubicBezTo>
                  <a:lnTo>
                    <a:pt x="113"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6"/>
            <p:cNvSpPr>
              <a:spLocks/>
            </p:cNvSpPr>
            <p:nvPr/>
          </p:nvSpPr>
          <p:spPr bwMode="auto">
            <a:xfrm>
              <a:off x="3772" y="1937"/>
              <a:ext cx="151" cy="47"/>
            </a:xfrm>
            <a:custGeom>
              <a:avLst/>
              <a:gdLst>
                <a:gd name="T0" fmla="*/ 99 w 232"/>
                <a:gd name="T1" fmla="*/ 0 h 232"/>
                <a:gd name="T2" fmla="*/ 99 w 232"/>
                <a:gd name="T3" fmla="*/ 0 h 232"/>
                <a:gd name="T4" fmla="*/ 99 w 232"/>
                <a:gd name="T5" fmla="*/ 100 h 232"/>
                <a:gd name="T6" fmla="*/ 0 w 232"/>
                <a:gd name="T7" fmla="*/ 100 h 232"/>
                <a:gd name="T8" fmla="*/ 0 w 232"/>
                <a:gd name="T9" fmla="*/ 133 h 232"/>
                <a:gd name="T10" fmla="*/ 99 w 232"/>
                <a:gd name="T11" fmla="*/ 133 h 232"/>
                <a:gd name="T12" fmla="*/ 99 w 232"/>
                <a:gd name="T13" fmla="*/ 232 h 232"/>
                <a:gd name="T14" fmla="*/ 132 w 232"/>
                <a:gd name="T15" fmla="*/ 232 h 232"/>
                <a:gd name="T16" fmla="*/ 132 w 232"/>
                <a:gd name="T17" fmla="*/ 133 h 232"/>
                <a:gd name="T18" fmla="*/ 232 w 232"/>
                <a:gd name="T19" fmla="*/ 133 h 232"/>
                <a:gd name="T20" fmla="*/ 232 w 232"/>
                <a:gd name="T21" fmla="*/ 100 h 232"/>
                <a:gd name="T22" fmla="*/ 132 w 232"/>
                <a:gd name="T23" fmla="*/ 100 h 232"/>
                <a:gd name="T24" fmla="*/ 132 w 232"/>
                <a:gd name="T25" fmla="*/ 0 h 232"/>
                <a:gd name="T26" fmla="*/ 99 w 232"/>
                <a:gd name="T27"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2" h="232">
                  <a:moveTo>
                    <a:pt x="99" y="0"/>
                  </a:moveTo>
                  <a:lnTo>
                    <a:pt x="99" y="0"/>
                  </a:lnTo>
                  <a:lnTo>
                    <a:pt x="99" y="100"/>
                  </a:lnTo>
                  <a:lnTo>
                    <a:pt x="0" y="100"/>
                  </a:lnTo>
                  <a:lnTo>
                    <a:pt x="0" y="133"/>
                  </a:lnTo>
                  <a:lnTo>
                    <a:pt x="99" y="133"/>
                  </a:lnTo>
                  <a:lnTo>
                    <a:pt x="99" y="232"/>
                  </a:lnTo>
                  <a:lnTo>
                    <a:pt x="132" y="232"/>
                  </a:lnTo>
                  <a:lnTo>
                    <a:pt x="132" y="133"/>
                  </a:lnTo>
                  <a:lnTo>
                    <a:pt x="232" y="133"/>
                  </a:lnTo>
                  <a:lnTo>
                    <a:pt x="232" y="100"/>
                  </a:lnTo>
                  <a:lnTo>
                    <a:pt x="132" y="100"/>
                  </a:lnTo>
                  <a:lnTo>
                    <a:pt x="132" y="0"/>
                  </a:lnTo>
                  <a:lnTo>
                    <a:pt x="9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7"/>
            <p:cNvSpPr>
              <a:spLocks/>
            </p:cNvSpPr>
            <p:nvPr/>
          </p:nvSpPr>
          <p:spPr bwMode="auto">
            <a:xfrm>
              <a:off x="3692" y="1869"/>
              <a:ext cx="228" cy="60"/>
            </a:xfrm>
            <a:custGeom>
              <a:avLst/>
              <a:gdLst>
                <a:gd name="T0" fmla="*/ 349 w 349"/>
                <a:gd name="T1" fmla="*/ 121 h 295"/>
                <a:gd name="T2" fmla="*/ 349 w 349"/>
                <a:gd name="T3" fmla="*/ 121 h 295"/>
                <a:gd name="T4" fmla="*/ 0 w 349"/>
                <a:gd name="T5" fmla="*/ 0 h 295"/>
                <a:gd name="T6" fmla="*/ 0 w 349"/>
                <a:gd name="T7" fmla="*/ 47 h 295"/>
                <a:gd name="T8" fmla="*/ 295 w 349"/>
                <a:gd name="T9" fmla="*/ 144 h 295"/>
                <a:gd name="T10" fmla="*/ 0 w 349"/>
                <a:gd name="T11" fmla="*/ 247 h 295"/>
                <a:gd name="T12" fmla="*/ 0 w 349"/>
                <a:gd name="T13" fmla="*/ 295 h 295"/>
                <a:gd name="T14" fmla="*/ 349 w 349"/>
                <a:gd name="T15" fmla="*/ 169 h 295"/>
                <a:gd name="T16" fmla="*/ 349 w 349"/>
                <a:gd name="T17" fmla="*/ 12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295">
                  <a:moveTo>
                    <a:pt x="349" y="121"/>
                  </a:moveTo>
                  <a:lnTo>
                    <a:pt x="349" y="121"/>
                  </a:lnTo>
                  <a:lnTo>
                    <a:pt x="0" y="0"/>
                  </a:lnTo>
                  <a:lnTo>
                    <a:pt x="0" y="47"/>
                  </a:lnTo>
                  <a:lnTo>
                    <a:pt x="295" y="144"/>
                  </a:lnTo>
                  <a:lnTo>
                    <a:pt x="0" y="247"/>
                  </a:lnTo>
                  <a:lnTo>
                    <a:pt x="0" y="295"/>
                  </a:lnTo>
                  <a:lnTo>
                    <a:pt x="349" y="169"/>
                  </a:lnTo>
                  <a:lnTo>
                    <a:pt x="349" y="1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8"/>
            <p:cNvSpPr>
              <a:spLocks/>
            </p:cNvSpPr>
            <p:nvPr/>
          </p:nvSpPr>
          <p:spPr bwMode="auto">
            <a:xfrm>
              <a:off x="3688" y="1806"/>
              <a:ext cx="239" cy="56"/>
            </a:xfrm>
            <a:custGeom>
              <a:avLst/>
              <a:gdLst>
                <a:gd name="T0" fmla="*/ 108 w 366"/>
                <a:gd name="T1" fmla="*/ 12 h 275"/>
                <a:gd name="T2" fmla="*/ 108 w 366"/>
                <a:gd name="T3" fmla="*/ 12 h 275"/>
                <a:gd name="T4" fmla="*/ 0 w 366"/>
                <a:gd name="T5" fmla="*/ 140 h 275"/>
                <a:gd name="T6" fmla="*/ 102 w 366"/>
                <a:gd name="T7" fmla="*/ 264 h 275"/>
                <a:gd name="T8" fmla="*/ 184 w 366"/>
                <a:gd name="T9" fmla="*/ 196 h 275"/>
                <a:gd name="T10" fmla="*/ 207 w 366"/>
                <a:gd name="T11" fmla="*/ 109 h 275"/>
                <a:gd name="T12" fmla="*/ 263 w 366"/>
                <a:gd name="T13" fmla="*/ 45 h 275"/>
                <a:gd name="T14" fmla="*/ 312 w 366"/>
                <a:gd name="T15" fmla="*/ 70 h 275"/>
                <a:gd name="T16" fmla="*/ 327 w 366"/>
                <a:gd name="T17" fmla="*/ 134 h 275"/>
                <a:gd name="T18" fmla="*/ 297 w 366"/>
                <a:gd name="T19" fmla="*/ 214 h 275"/>
                <a:gd name="T20" fmla="*/ 244 w 366"/>
                <a:gd name="T21" fmla="*/ 233 h 275"/>
                <a:gd name="T22" fmla="*/ 244 w 366"/>
                <a:gd name="T23" fmla="*/ 275 h 275"/>
                <a:gd name="T24" fmla="*/ 316 w 366"/>
                <a:gd name="T25" fmla="*/ 254 h 275"/>
                <a:gd name="T26" fmla="*/ 366 w 366"/>
                <a:gd name="T27" fmla="*/ 137 h 275"/>
                <a:gd name="T28" fmla="*/ 339 w 366"/>
                <a:gd name="T29" fmla="*/ 39 h 275"/>
                <a:gd name="T30" fmla="*/ 259 w 366"/>
                <a:gd name="T31" fmla="*/ 0 h 275"/>
                <a:gd name="T32" fmla="*/ 171 w 366"/>
                <a:gd name="T33" fmla="*/ 75 h 275"/>
                <a:gd name="T34" fmla="*/ 148 w 366"/>
                <a:gd name="T35" fmla="*/ 162 h 275"/>
                <a:gd name="T36" fmla="*/ 96 w 366"/>
                <a:gd name="T37" fmla="*/ 220 h 275"/>
                <a:gd name="T38" fmla="*/ 37 w 366"/>
                <a:gd name="T39" fmla="*/ 142 h 275"/>
                <a:gd name="T40" fmla="*/ 108 w 366"/>
                <a:gd name="T41" fmla="*/ 54 h 275"/>
                <a:gd name="T42" fmla="*/ 108 w 366"/>
                <a:gd name="T43" fmla="*/ 1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6" h="275">
                  <a:moveTo>
                    <a:pt x="108" y="12"/>
                  </a:moveTo>
                  <a:lnTo>
                    <a:pt x="108" y="12"/>
                  </a:lnTo>
                  <a:cubicBezTo>
                    <a:pt x="40" y="13"/>
                    <a:pt x="0" y="60"/>
                    <a:pt x="0" y="140"/>
                  </a:cubicBezTo>
                  <a:cubicBezTo>
                    <a:pt x="0" y="217"/>
                    <a:pt x="39" y="264"/>
                    <a:pt x="102" y="264"/>
                  </a:cubicBezTo>
                  <a:cubicBezTo>
                    <a:pt x="145" y="264"/>
                    <a:pt x="172" y="242"/>
                    <a:pt x="184" y="196"/>
                  </a:cubicBezTo>
                  <a:lnTo>
                    <a:pt x="207" y="109"/>
                  </a:lnTo>
                  <a:cubicBezTo>
                    <a:pt x="218" y="65"/>
                    <a:pt x="236" y="45"/>
                    <a:pt x="263" y="45"/>
                  </a:cubicBezTo>
                  <a:cubicBezTo>
                    <a:pt x="282" y="45"/>
                    <a:pt x="301" y="55"/>
                    <a:pt x="312" y="70"/>
                  </a:cubicBezTo>
                  <a:cubicBezTo>
                    <a:pt x="321" y="84"/>
                    <a:pt x="327" y="106"/>
                    <a:pt x="327" y="134"/>
                  </a:cubicBezTo>
                  <a:cubicBezTo>
                    <a:pt x="327" y="172"/>
                    <a:pt x="317" y="198"/>
                    <a:pt x="297" y="214"/>
                  </a:cubicBezTo>
                  <a:cubicBezTo>
                    <a:pt x="282" y="227"/>
                    <a:pt x="265" y="233"/>
                    <a:pt x="244" y="233"/>
                  </a:cubicBezTo>
                  <a:lnTo>
                    <a:pt x="244" y="275"/>
                  </a:lnTo>
                  <a:cubicBezTo>
                    <a:pt x="276" y="274"/>
                    <a:pt x="297" y="268"/>
                    <a:pt x="316" y="254"/>
                  </a:cubicBezTo>
                  <a:cubicBezTo>
                    <a:pt x="349" y="230"/>
                    <a:pt x="366" y="190"/>
                    <a:pt x="366" y="137"/>
                  </a:cubicBezTo>
                  <a:cubicBezTo>
                    <a:pt x="366" y="95"/>
                    <a:pt x="356" y="61"/>
                    <a:pt x="339" y="39"/>
                  </a:cubicBezTo>
                  <a:cubicBezTo>
                    <a:pt x="320" y="15"/>
                    <a:pt x="289" y="0"/>
                    <a:pt x="259" y="0"/>
                  </a:cubicBezTo>
                  <a:cubicBezTo>
                    <a:pt x="216" y="0"/>
                    <a:pt x="184" y="27"/>
                    <a:pt x="171" y="75"/>
                  </a:cubicBezTo>
                  <a:lnTo>
                    <a:pt x="148" y="162"/>
                  </a:lnTo>
                  <a:cubicBezTo>
                    <a:pt x="136" y="204"/>
                    <a:pt x="123" y="220"/>
                    <a:pt x="96" y="220"/>
                  </a:cubicBezTo>
                  <a:cubicBezTo>
                    <a:pt x="61" y="220"/>
                    <a:pt x="37" y="189"/>
                    <a:pt x="37" y="142"/>
                  </a:cubicBezTo>
                  <a:cubicBezTo>
                    <a:pt x="37" y="86"/>
                    <a:pt x="63" y="55"/>
                    <a:pt x="108" y="54"/>
                  </a:cubicBezTo>
                  <a:lnTo>
                    <a:pt x="108" y="1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9"/>
            <p:cNvSpPr>
              <a:spLocks/>
            </p:cNvSpPr>
            <p:nvPr/>
          </p:nvSpPr>
          <p:spPr bwMode="auto">
            <a:xfrm>
              <a:off x="3692" y="1745"/>
              <a:ext cx="228" cy="48"/>
            </a:xfrm>
            <a:custGeom>
              <a:avLst/>
              <a:gdLst>
                <a:gd name="T0" fmla="*/ 190 w 349"/>
                <a:gd name="T1" fmla="*/ 190 h 234"/>
                <a:gd name="T2" fmla="*/ 190 w 349"/>
                <a:gd name="T3" fmla="*/ 190 h 234"/>
                <a:gd name="T4" fmla="*/ 190 w 349"/>
                <a:gd name="T5" fmla="*/ 23 h 234"/>
                <a:gd name="T6" fmla="*/ 151 w 349"/>
                <a:gd name="T7" fmla="*/ 23 h 234"/>
                <a:gd name="T8" fmla="*/ 151 w 349"/>
                <a:gd name="T9" fmla="*/ 190 h 234"/>
                <a:gd name="T10" fmla="*/ 39 w 349"/>
                <a:gd name="T11" fmla="*/ 190 h 234"/>
                <a:gd name="T12" fmla="*/ 39 w 349"/>
                <a:gd name="T13" fmla="*/ 0 h 234"/>
                <a:gd name="T14" fmla="*/ 0 w 349"/>
                <a:gd name="T15" fmla="*/ 0 h 234"/>
                <a:gd name="T16" fmla="*/ 0 w 349"/>
                <a:gd name="T17" fmla="*/ 234 h 234"/>
                <a:gd name="T18" fmla="*/ 349 w 349"/>
                <a:gd name="T19" fmla="*/ 234 h 234"/>
                <a:gd name="T20" fmla="*/ 349 w 349"/>
                <a:gd name="T21" fmla="*/ 190 h 234"/>
                <a:gd name="T22" fmla="*/ 190 w 349"/>
                <a:gd name="T23" fmla="*/ 19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234">
                  <a:moveTo>
                    <a:pt x="190" y="190"/>
                  </a:moveTo>
                  <a:lnTo>
                    <a:pt x="190" y="190"/>
                  </a:lnTo>
                  <a:lnTo>
                    <a:pt x="190" y="23"/>
                  </a:lnTo>
                  <a:lnTo>
                    <a:pt x="151" y="23"/>
                  </a:lnTo>
                  <a:lnTo>
                    <a:pt x="151" y="190"/>
                  </a:lnTo>
                  <a:lnTo>
                    <a:pt x="39" y="190"/>
                  </a:lnTo>
                  <a:lnTo>
                    <a:pt x="39" y="0"/>
                  </a:lnTo>
                  <a:lnTo>
                    <a:pt x="0" y="0"/>
                  </a:lnTo>
                  <a:lnTo>
                    <a:pt x="0" y="234"/>
                  </a:lnTo>
                  <a:lnTo>
                    <a:pt x="349" y="234"/>
                  </a:lnTo>
                  <a:lnTo>
                    <a:pt x="349" y="190"/>
                  </a:lnTo>
                  <a:lnTo>
                    <a:pt x="190" y="19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70"/>
            <p:cNvSpPr>
              <a:spLocks/>
            </p:cNvSpPr>
            <p:nvPr/>
          </p:nvSpPr>
          <p:spPr bwMode="auto">
            <a:xfrm>
              <a:off x="3692" y="1668"/>
              <a:ext cx="228" cy="67"/>
            </a:xfrm>
            <a:custGeom>
              <a:avLst/>
              <a:gdLst>
                <a:gd name="T0" fmla="*/ 349 w 349"/>
                <a:gd name="T1" fmla="*/ 140 h 328"/>
                <a:gd name="T2" fmla="*/ 349 w 349"/>
                <a:gd name="T3" fmla="*/ 140 h 328"/>
                <a:gd name="T4" fmla="*/ 56 w 349"/>
                <a:gd name="T5" fmla="*/ 42 h 328"/>
                <a:gd name="T6" fmla="*/ 349 w 349"/>
                <a:gd name="T7" fmla="*/ 42 h 328"/>
                <a:gd name="T8" fmla="*/ 349 w 349"/>
                <a:gd name="T9" fmla="*/ 0 h 328"/>
                <a:gd name="T10" fmla="*/ 0 w 349"/>
                <a:gd name="T11" fmla="*/ 0 h 328"/>
                <a:gd name="T12" fmla="*/ 0 w 349"/>
                <a:gd name="T13" fmla="*/ 62 h 328"/>
                <a:gd name="T14" fmla="*/ 304 w 349"/>
                <a:gd name="T15" fmla="*/ 163 h 328"/>
                <a:gd name="T16" fmla="*/ 0 w 349"/>
                <a:gd name="T17" fmla="*/ 267 h 328"/>
                <a:gd name="T18" fmla="*/ 0 w 349"/>
                <a:gd name="T19" fmla="*/ 328 h 328"/>
                <a:gd name="T20" fmla="*/ 349 w 349"/>
                <a:gd name="T21" fmla="*/ 328 h 328"/>
                <a:gd name="T22" fmla="*/ 349 w 349"/>
                <a:gd name="T23" fmla="*/ 286 h 328"/>
                <a:gd name="T24" fmla="*/ 56 w 349"/>
                <a:gd name="T25" fmla="*/ 286 h 328"/>
                <a:gd name="T26" fmla="*/ 349 w 349"/>
                <a:gd name="T27" fmla="*/ 187 h 328"/>
                <a:gd name="T28" fmla="*/ 349 w 349"/>
                <a:gd name="T29" fmla="*/ 14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328">
                  <a:moveTo>
                    <a:pt x="349" y="140"/>
                  </a:moveTo>
                  <a:lnTo>
                    <a:pt x="349" y="140"/>
                  </a:lnTo>
                  <a:lnTo>
                    <a:pt x="56" y="42"/>
                  </a:lnTo>
                  <a:lnTo>
                    <a:pt x="349" y="42"/>
                  </a:lnTo>
                  <a:lnTo>
                    <a:pt x="349" y="0"/>
                  </a:lnTo>
                  <a:lnTo>
                    <a:pt x="0" y="0"/>
                  </a:lnTo>
                  <a:lnTo>
                    <a:pt x="0" y="62"/>
                  </a:lnTo>
                  <a:lnTo>
                    <a:pt x="304" y="163"/>
                  </a:lnTo>
                  <a:lnTo>
                    <a:pt x="0" y="267"/>
                  </a:lnTo>
                  <a:lnTo>
                    <a:pt x="0" y="328"/>
                  </a:lnTo>
                  <a:lnTo>
                    <a:pt x="349" y="328"/>
                  </a:lnTo>
                  <a:lnTo>
                    <a:pt x="349" y="286"/>
                  </a:lnTo>
                  <a:lnTo>
                    <a:pt x="56" y="286"/>
                  </a:lnTo>
                  <a:lnTo>
                    <a:pt x="349" y="187"/>
                  </a:lnTo>
                  <a:lnTo>
                    <a:pt x="349" y="14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71"/>
            <p:cNvSpPr>
              <a:spLocks noEditPoints="1"/>
            </p:cNvSpPr>
            <p:nvPr/>
          </p:nvSpPr>
          <p:spPr bwMode="auto">
            <a:xfrm>
              <a:off x="462" y="1350"/>
              <a:ext cx="3877" cy="2066"/>
            </a:xfrm>
            <a:custGeom>
              <a:avLst/>
              <a:gdLst>
                <a:gd name="T0" fmla="*/ 5148 w 5952"/>
                <a:gd name="T1" fmla="*/ 1236 h 10145"/>
                <a:gd name="T2" fmla="*/ 5148 w 5952"/>
                <a:gd name="T3" fmla="*/ 1236 h 10145"/>
                <a:gd name="T4" fmla="*/ 5148 w 5952"/>
                <a:gd name="T5" fmla="*/ 0 h 10145"/>
                <a:gd name="T6" fmla="*/ 5952 w 5952"/>
                <a:gd name="T7" fmla="*/ 10145 h 10145"/>
                <a:gd name="T8" fmla="*/ 5952 w 5952"/>
                <a:gd name="T9" fmla="*/ 10145 h 10145"/>
                <a:gd name="T10" fmla="*/ 5862 w 5952"/>
                <a:gd name="T11" fmla="*/ 10145 h 10145"/>
                <a:gd name="T12" fmla="*/ 5774 w 5952"/>
                <a:gd name="T13" fmla="*/ 10142 h 10145"/>
                <a:gd name="T14" fmla="*/ 5641 w 5952"/>
                <a:gd name="T15" fmla="*/ 10136 h 10145"/>
                <a:gd name="T16" fmla="*/ 5508 w 5952"/>
                <a:gd name="T17" fmla="*/ 10133 h 10145"/>
                <a:gd name="T18" fmla="*/ 5374 w 5952"/>
                <a:gd name="T19" fmla="*/ 10130 h 10145"/>
                <a:gd name="T20" fmla="*/ 5197 w 5952"/>
                <a:gd name="T21" fmla="*/ 10100 h 10145"/>
                <a:gd name="T22" fmla="*/ 5064 w 5952"/>
                <a:gd name="T23" fmla="*/ 10097 h 10145"/>
                <a:gd name="T24" fmla="*/ 4974 w 5952"/>
                <a:gd name="T25" fmla="*/ 10097 h 10145"/>
                <a:gd name="T26" fmla="*/ 4841 w 5952"/>
                <a:gd name="T27" fmla="*/ 10093 h 10145"/>
                <a:gd name="T28" fmla="*/ 4708 w 5952"/>
                <a:gd name="T29" fmla="*/ 10078 h 10145"/>
                <a:gd name="T30" fmla="*/ 4620 w 5952"/>
                <a:gd name="T31" fmla="*/ 10078 h 10145"/>
                <a:gd name="T32" fmla="*/ 4486 w 5952"/>
                <a:gd name="T33" fmla="*/ 10072 h 10145"/>
                <a:gd name="T34" fmla="*/ 4353 w 5952"/>
                <a:gd name="T35" fmla="*/ 10058 h 10145"/>
                <a:gd name="T36" fmla="*/ 4220 w 5952"/>
                <a:gd name="T37" fmla="*/ 10030 h 10145"/>
                <a:gd name="T38" fmla="*/ 4042 w 5952"/>
                <a:gd name="T39" fmla="*/ 10010 h 10145"/>
                <a:gd name="T40" fmla="*/ 3909 w 5952"/>
                <a:gd name="T41" fmla="*/ 10008 h 10145"/>
                <a:gd name="T42" fmla="*/ 3820 w 5952"/>
                <a:gd name="T43" fmla="*/ 10008 h 10145"/>
                <a:gd name="T44" fmla="*/ 3730 w 5952"/>
                <a:gd name="T45" fmla="*/ 10002 h 10145"/>
                <a:gd name="T46" fmla="*/ 3642 w 5952"/>
                <a:gd name="T47" fmla="*/ 10002 h 10145"/>
                <a:gd name="T48" fmla="*/ 3509 w 5952"/>
                <a:gd name="T49" fmla="*/ 10001 h 10145"/>
                <a:gd name="T50" fmla="*/ 3332 w 5952"/>
                <a:gd name="T51" fmla="*/ 9994 h 10145"/>
                <a:gd name="T52" fmla="*/ 3198 w 5952"/>
                <a:gd name="T53" fmla="*/ 9990 h 10145"/>
                <a:gd name="T54" fmla="*/ 3065 w 5952"/>
                <a:gd name="T55" fmla="*/ 9985 h 10145"/>
                <a:gd name="T56" fmla="*/ 2932 w 5952"/>
                <a:gd name="T57" fmla="*/ 9966 h 10145"/>
                <a:gd name="T58" fmla="*/ 2842 w 5952"/>
                <a:gd name="T59" fmla="*/ 9966 h 10145"/>
                <a:gd name="T60" fmla="*/ 2709 w 5952"/>
                <a:gd name="T61" fmla="*/ 9961 h 10145"/>
                <a:gd name="T62" fmla="*/ 2576 w 5952"/>
                <a:gd name="T63" fmla="*/ 9940 h 10145"/>
                <a:gd name="T64" fmla="*/ 2488 w 5952"/>
                <a:gd name="T65" fmla="*/ 9898 h 10145"/>
                <a:gd name="T66" fmla="*/ 2398 w 5952"/>
                <a:gd name="T67" fmla="*/ 9896 h 10145"/>
                <a:gd name="T68" fmla="*/ 2265 w 5952"/>
                <a:gd name="T69" fmla="*/ 9894 h 10145"/>
                <a:gd name="T70" fmla="*/ 2132 w 5952"/>
                <a:gd name="T71" fmla="*/ 9885 h 10145"/>
                <a:gd name="T72" fmla="*/ 2042 w 5952"/>
                <a:gd name="T73" fmla="*/ 9885 h 10145"/>
                <a:gd name="T74" fmla="*/ 1954 w 5952"/>
                <a:gd name="T75" fmla="*/ 9870 h 10145"/>
                <a:gd name="T76" fmla="*/ 1865 w 5952"/>
                <a:gd name="T77" fmla="*/ 9850 h 10145"/>
                <a:gd name="T78" fmla="*/ 1777 w 5952"/>
                <a:gd name="T79" fmla="*/ 9830 h 10145"/>
                <a:gd name="T80" fmla="*/ 1688 w 5952"/>
                <a:gd name="T81" fmla="*/ 9830 h 10145"/>
                <a:gd name="T82" fmla="*/ 1598 w 5952"/>
                <a:gd name="T83" fmla="*/ 9828 h 10145"/>
                <a:gd name="T84" fmla="*/ 1465 w 5952"/>
                <a:gd name="T85" fmla="*/ 9824 h 10145"/>
                <a:gd name="T86" fmla="*/ 1332 w 5952"/>
                <a:gd name="T87" fmla="*/ 9814 h 10145"/>
                <a:gd name="T88" fmla="*/ 1244 w 5952"/>
                <a:gd name="T89" fmla="*/ 9737 h 10145"/>
                <a:gd name="T90" fmla="*/ 1154 w 5952"/>
                <a:gd name="T91" fmla="*/ 9729 h 10145"/>
                <a:gd name="T92" fmla="*/ 1066 w 5952"/>
                <a:gd name="T93" fmla="*/ 9696 h 10145"/>
                <a:gd name="T94" fmla="*/ 977 w 5952"/>
                <a:gd name="T95" fmla="*/ 9672 h 10145"/>
                <a:gd name="T96" fmla="*/ 888 w 5952"/>
                <a:gd name="T97" fmla="*/ 9637 h 10145"/>
                <a:gd name="T98" fmla="*/ 800 w 5952"/>
                <a:gd name="T99" fmla="*/ 9637 h 10145"/>
                <a:gd name="T100" fmla="*/ 710 w 5952"/>
                <a:gd name="T101" fmla="*/ 9598 h 10145"/>
                <a:gd name="T102" fmla="*/ 621 w 5952"/>
                <a:gd name="T103" fmla="*/ 9592 h 10145"/>
                <a:gd name="T104" fmla="*/ 533 w 5952"/>
                <a:gd name="T105" fmla="*/ 9462 h 10145"/>
                <a:gd name="T106" fmla="*/ 400 w 5952"/>
                <a:gd name="T107" fmla="*/ 9296 h 10145"/>
                <a:gd name="T108" fmla="*/ 266 w 5952"/>
                <a:gd name="T109" fmla="*/ 9294 h 10145"/>
                <a:gd name="T110" fmla="*/ 177 w 5952"/>
                <a:gd name="T111" fmla="*/ 9294 h 10145"/>
                <a:gd name="T112" fmla="*/ 89 w 5952"/>
                <a:gd name="T113" fmla="*/ 9092 h 10145"/>
                <a:gd name="T114" fmla="*/ 0 w 5952"/>
                <a:gd name="T115" fmla="*/ 9013 h 10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52" h="10145">
                  <a:moveTo>
                    <a:pt x="5148" y="1236"/>
                  </a:moveTo>
                  <a:lnTo>
                    <a:pt x="5148" y="1236"/>
                  </a:lnTo>
                  <a:lnTo>
                    <a:pt x="5148" y="0"/>
                  </a:lnTo>
                  <a:moveTo>
                    <a:pt x="5952" y="10145"/>
                  </a:moveTo>
                  <a:lnTo>
                    <a:pt x="5952" y="10145"/>
                  </a:lnTo>
                  <a:lnTo>
                    <a:pt x="5862" y="10145"/>
                  </a:lnTo>
                  <a:lnTo>
                    <a:pt x="5774" y="10142"/>
                  </a:lnTo>
                  <a:lnTo>
                    <a:pt x="5641" y="10136"/>
                  </a:lnTo>
                  <a:lnTo>
                    <a:pt x="5508" y="10133"/>
                  </a:lnTo>
                  <a:lnTo>
                    <a:pt x="5374" y="10130"/>
                  </a:lnTo>
                  <a:lnTo>
                    <a:pt x="5197" y="10100"/>
                  </a:lnTo>
                  <a:lnTo>
                    <a:pt x="5064" y="10097"/>
                  </a:lnTo>
                  <a:lnTo>
                    <a:pt x="4974" y="10097"/>
                  </a:lnTo>
                  <a:lnTo>
                    <a:pt x="4841" y="10093"/>
                  </a:lnTo>
                  <a:lnTo>
                    <a:pt x="4708" y="10078"/>
                  </a:lnTo>
                  <a:lnTo>
                    <a:pt x="4620" y="10078"/>
                  </a:lnTo>
                  <a:lnTo>
                    <a:pt x="4486" y="10072"/>
                  </a:lnTo>
                  <a:lnTo>
                    <a:pt x="4353" y="10058"/>
                  </a:lnTo>
                  <a:lnTo>
                    <a:pt x="4220" y="10030"/>
                  </a:lnTo>
                  <a:lnTo>
                    <a:pt x="4042" y="10010"/>
                  </a:lnTo>
                  <a:lnTo>
                    <a:pt x="3909" y="10008"/>
                  </a:lnTo>
                  <a:lnTo>
                    <a:pt x="3820" y="10008"/>
                  </a:lnTo>
                  <a:lnTo>
                    <a:pt x="3730" y="10002"/>
                  </a:lnTo>
                  <a:lnTo>
                    <a:pt x="3642" y="10002"/>
                  </a:lnTo>
                  <a:lnTo>
                    <a:pt x="3509" y="10001"/>
                  </a:lnTo>
                  <a:lnTo>
                    <a:pt x="3332" y="9994"/>
                  </a:lnTo>
                  <a:lnTo>
                    <a:pt x="3198" y="9990"/>
                  </a:lnTo>
                  <a:lnTo>
                    <a:pt x="3065" y="9985"/>
                  </a:lnTo>
                  <a:lnTo>
                    <a:pt x="2932" y="9966"/>
                  </a:lnTo>
                  <a:lnTo>
                    <a:pt x="2842" y="9966"/>
                  </a:lnTo>
                  <a:lnTo>
                    <a:pt x="2709" y="9961"/>
                  </a:lnTo>
                  <a:lnTo>
                    <a:pt x="2576" y="9940"/>
                  </a:lnTo>
                  <a:lnTo>
                    <a:pt x="2488" y="9898"/>
                  </a:lnTo>
                  <a:lnTo>
                    <a:pt x="2398" y="9896"/>
                  </a:lnTo>
                  <a:lnTo>
                    <a:pt x="2265" y="9894"/>
                  </a:lnTo>
                  <a:lnTo>
                    <a:pt x="2132" y="9885"/>
                  </a:lnTo>
                  <a:lnTo>
                    <a:pt x="2042" y="9885"/>
                  </a:lnTo>
                  <a:lnTo>
                    <a:pt x="1954" y="9870"/>
                  </a:lnTo>
                  <a:lnTo>
                    <a:pt x="1865" y="9850"/>
                  </a:lnTo>
                  <a:lnTo>
                    <a:pt x="1777" y="9830"/>
                  </a:lnTo>
                  <a:lnTo>
                    <a:pt x="1688" y="9830"/>
                  </a:lnTo>
                  <a:lnTo>
                    <a:pt x="1598" y="9828"/>
                  </a:lnTo>
                  <a:lnTo>
                    <a:pt x="1465" y="9824"/>
                  </a:lnTo>
                  <a:lnTo>
                    <a:pt x="1332" y="9814"/>
                  </a:lnTo>
                  <a:lnTo>
                    <a:pt x="1244" y="9737"/>
                  </a:lnTo>
                  <a:lnTo>
                    <a:pt x="1154" y="9729"/>
                  </a:lnTo>
                  <a:lnTo>
                    <a:pt x="1066" y="9696"/>
                  </a:lnTo>
                  <a:lnTo>
                    <a:pt x="977" y="9672"/>
                  </a:lnTo>
                  <a:lnTo>
                    <a:pt x="888" y="9637"/>
                  </a:lnTo>
                  <a:lnTo>
                    <a:pt x="800" y="9637"/>
                  </a:lnTo>
                  <a:lnTo>
                    <a:pt x="710" y="9598"/>
                  </a:lnTo>
                  <a:lnTo>
                    <a:pt x="621" y="9592"/>
                  </a:lnTo>
                  <a:lnTo>
                    <a:pt x="533" y="9462"/>
                  </a:lnTo>
                  <a:lnTo>
                    <a:pt x="400" y="9296"/>
                  </a:lnTo>
                  <a:lnTo>
                    <a:pt x="266" y="9294"/>
                  </a:lnTo>
                  <a:lnTo>
                    <a:pt x="177" y="9294"/>
                  </a:lnTo>
                  <a:lnTo>
                    <a:pt x="89" y="9092"/>
                  </a:lnTo>
                  <a:lnTo>
                    <a:pt x="0" y="9013"/>
                  </a:lnTo>
                </a:path>
              </a:pathLst>
            </a:custGeom>
            <a:noFill/>
            <a:ln w="68263" cap="flat">
              <a:solidFill>
                <a:srgbClr val="4F82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72"/>
            <p:cNvSpPr>
              <a:spLocks/>
            </p:cNvSpPr>
            <p:nvPr/>
          </p:nvSpPr>
          <p:spPr bwMode="auto">
            <a:xfrm>
              <a:off x="4001" y="2895"/>
              <a:ext cx="238" cy="65"/>
            </a:xfrm>
            <a:custGeom>
              <a:avLst/>
              <a:gdLst>
                <a:gd name="T0" fmla="*/ 170 w 366"/>
                <a:gd name="T1" fmla="*/ 0 h 319"/>
                <a:gd name="T2" fmla="*/ 170 w 366"/>
                <a:gd name="T3" fmla="*/ 0 h 319"/>
                <a:gd name="T4" fmla="*/ 170 w 366"/>
                <a:gd name="T5" fmla="*/ 146 h 319"/>
                <a:gd name="T6" fmla="*/ 210 w 366"/>
                <a:gd name="T7" fmla="*/ 146 h 319"/>
                <a:gd name="T8" fmla="*/ 210 w 366"/>
                <a:gd name="T9" fmla="*/ 39 h 319"/>
                <a:gd name="T10" fmla="*/ 219 w 366"/>
                <a:gd name="T11" fmla="*/ 39 h 319"/>
                <a:gd name="T12" fmla="*/ 327 w 366"/>
                <a:gd name="T13" fmla="*/ 149 h 319"/>
                <a:gd name="T14" fmla="*/ 291 w 366"/>
                <a:gd name="T15" fmla="*/ 237 h 319"/>
                <a:gd name="T16" fmla="*/ 181 w 366"/>
                <a:gd name="T17" fmla="*/ 274 h 319"/>
                <a:gd name="T18" fmla="*/ 39 w 366"/>
                <a:gd name="T19" fmla="*/ 151 h 319"/>
                <a:gd name="T20" fmla="*/ 112 w 366"/>
                <a:gd name="T21" fmla="*/ 50 h 319"/>
                <a:gd name="T22" fmla="*/ 112 w 366"/>
                <a:gd name="T23" fmla="*/ 5 h 319"/>
                <a:gd name="T24" fmla="*/ 0 w 366"/>
                <a:gd name="T25" fmla="*/ 151 h 319"/>
                <a:gd name="T26" fmla="*/ 33 w 366"/>
                <a:gd name="T27" fmla="*/ 255 h 319"/>
                <a:gd name="T28" fmla="*/ 184 w 366"/>
                <a:gd name="T29" fmla="*/ 319 h 319"/>
                <a:gd name="T30" fmla="*/ 366 w 366"/>
                <a:gd name="T31" fmla="*/ 159 h 319"/>
                <a:gd name="T32" fmla="*/ 310 w 366"/>
                <a:gd name="T33" fmla="*/ 39 h 319"/>
                <a:gd name="T34" fmla="*/ 357 w 366"/>
                <a:gd name="T35" fmla="*/ 28 h 319"/>
                <a:gd name="T36" fmla="*/ 357 w 366"/>
                <a:gd name="T37" fmla="*/ 0 h 319"/>
                <a:gd name="T38" fmla="*/ 170 w 366"/>
                <a:gd name="T39"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6" h="319">
                  <a:moveTo>
                    <a:pt x="170" y="0"/>
                  </a:moveTo>
                  <a:lnTo>
                    <a:pt x="170" y="0"/>
                  </a:lnTo>
                  <a:lnTo>
                    <a:pt x="170" y="146"/>
                  </a:lnTo>
                  <a:lnTo>
                    <a:pt x="210" y="146"/>
                  </a:lnTo>
                  <a:lnTo>
                    <a:pt x="210" y="39"/>
                  </a:lnTo>
                  <a:lnTo>
                    <a:pt x="219" y="39"/>
                  </a:lnTo>
                  <a:cubicBezTo>
                    <a:pt x="282" y="39"/>
                    <a:pt x="327" y="85"/>
                    <a:pt x="327" y="149"/>
                  </a:cubicBezTo>
                  <a:cubicBezTo>
                    <a:pt x="327" y="184"/>
                    <a:pt x="314" y="216"/>
                    <a:pt x="291" y="237"/>
                  </a:cubicBezTo>
                  <a:cubicBezTo>
                    <a:pt x="266" y="260"/>
                    <a:pt x="225" y="274"/>
                    <a:pt x="181" y="274"/>
                  </a:cubicBezTo>
                  <a:cubicBezTo>
                    <a:pt x="96" y="274"/>
                    <a:pt x="39" y="225"/>
                    <a:pt x="39" y="151"/>
                  </a:cubicBezTo>
                  <a:cubicBezTo>
                    <a:pt x="39" y="98"/>
                    <a:pt x="66" y="60"/>
                    <a:pt x="112" y="50"/>
                  </a:cubicBezTo>
                  <a:lnTo>
                    <a:pt x="112" y="5"/>
                  </a:lnTo>
                  <a:cubicBezTo>
                    <a:pt x="41" y="17"/>
                    <a:pt x="0" y="71"/>
                    <a:pt x="0" y="151"/>
                  </a:cubicBezTo>
                  <a:cubicBezTo>
                    <a:pt x="0" y="194"/>
                    <a:pt x="11" y="228"/>
                    <a:pt x="33" y="255"/>
                  </a:cubicBezTo>
                  <a:cubicBezTo>
                    <a:pt x="67" y="296"/>
                    <a:pt x="121" y="319"/>
                    <a:pt x="184" y="319"/>
                  </a:cubicBezTo>
                  <a:cubicBezTo>
                    <a:pt x="291" y="319"/>
                    <a:pt x="366" y="253"/>
                    <a:pt x="366" y="159"/>
                  </a:cubicBezTo>
                  <a:cubicBezTo>
                    <a:pt x="366" y="111"/>
                    <a:pt x="348" y="73"/>
                    <a:pt x="310" y="39"/>
                  </a:cubicBezTo>
                  <a:lnTo>
                    <a:pt x="357" y="28"/>
                  </a:lnTo>
                  <a:lnTo>
                    <a:pt x="357" y="0"/>
                  </a:lnTo>
                  <a:lnTo>
                    <a:pt x="17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73"/>
            <p:cNvSpPr>
              <a:spLocks noEditPoints="1"/>
            </p:cNvSpPr>
            <p:nvPr/>
          </p:nvSpPr>
          <p:spPr bwMode="auto">
            <a:xfrm>
              <a:off x="4064" y="2838"/>
              <a:ext cx="175" cy="46"/>
            </a:xfrm>
            <a:custGeom>
              <a:avLst/>
              <a:gdLst>
                <a:gd name="T0" fmla="*/ 146 w 269"/>
                <a:gd name="T1" fmla="*/ 0 h 227"/>
                <a:gd name="T2" fmla="*/ 146 w 269"/>
                <a:gd name="T3" fmla="*/ 0 h 227"/>
                <a:gd name="T4" fmla="*/ 66 w 269"/>
                <a:gd name="T5" fmla="*/ 10 h 227"/>
                <a:gd name="T6" fmla="*/ 0 w 269"/>
                <a:gd name="T7" fmla="*/ 112 h 227"/>
                <a:gd name="T8" fmla="*/ 136 w 269"/>
                <a:gd name="T9" fmla="*/ 227 h 227"/>
                <a:gd name="T10" fmla="*/ 269 w 269"/>
                <a:gd name="T11" fmla="*/ 113 h 227"/>
                <a:gd name="T12" fmla="*/ 182 w 269"/>
                <a:gd name="T13" fmla="*/ 6 h 227"/>
                <a:gd name="T14" fmla="*/ 182 w 269"/>
                <a:gd name="T15" fmla="*/ 46 h 227"/>
                <a:gd name="T16" fmla="*/ 232 w 269"/>
                <a:gd name="T17" fmla="*/ 112 h 227"/>
                <a:gd name="T18" fmla="*/ 199 w 269"/>
                <a:gd name="T19" fmla="*/ 172 h 227"/>
                <a:gd name="T20" fmla="*/ 146 w 269"/>
                <a:gd name="T21" fmla="*/ 185 h 227"/>
                <a:gd name="T22" fmla="*/ 146 w 269"/>
                <a:gd name="T23" fmla="*/ 0 h 227"/>
                <a:gd name="T24" fmla="*/ 113 w 269"/>
                <a:gd name="T25" fmla="*/ 184 h 227"/>
                <a:gd name="T26" fmla="*/ 113 w 269"/>
                <a:gd name="T27" fmla="*/ 184 h 227"/>
                <a:gd name="T28" fmla="*/ 37 w 269"/>
                <a:gd name="T29" fmla="*/ 113 h 227"/>
                <a:gd name="T30" fmla="*/ 110 w 269"/>
                <a:gd name="T31" fmla="*/ 43 h 227"/>
                <a:gd name="T32" fmla="*/ 113 w 269"/>
                <a:gd name="T33" fmla="*/ 44 h 227"/>
                <a:gd name="T34" fmla="*/ 113 w 269"/>
                <a:gd name="T35" fmla="*/ 1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 h="227">
                  <a:moveTo>
                    <a:pt x="146" y="0"/>
                  </a:moveTo>
                  <a:lnTo>
                    <a:pt x="146" y="0"/>
                  </a:lnTo>
                  <a:cubicBezTo>
                    <a:pt x="107" y="0"/>
                    <a:pt x="84" y="3"/>
                    <a:pt x="66" y="10"/>
                  </a:cubicBezTo>
                  <a:cubicBezTo>
                    <a:pt x="25" y="27"/>
                    <a:pt x="0" y="65"/>
                    <a:pt x="0" y="112"/>
                  </a:cubicBezTo>
                  <a:cubicBezTo>
                    <a:pt x="0" y="182"/>
                    <a:pt x="53" y="227"/>
                    <a:pt x="136" y="227"/>
                  </a:cubicBezTo>
                  <a:cubicBezTo>
                    <a:pt x="218" y="227"/>
                    <a:pt x="269" y="183"/>
                    <a:pt x="269" y="113"/>
                  </a:cubicBezTo>
                  <a:cubicBezTo>
                    <a:pt x="269" y="56"/>
                    <a:pt x="236" y="16"/>
                    <a:pt x="182" y="6"/>
                  </a:cubicBezTo>
                  <a:lnTo>
                    <a:pt x="182" y="46"/>
                  </a:lnTo>
                  <a:cubicBezTo>
                    <a:pt x="215" y="57"/>
                    <a:pt x="232" y="79"/>
                    <a:pt x="232" y="112"/>
                  </a:cubicBezTo>
                  <a:cubicBezTo>
                    <a:pt x="232" y="137"/>
                    <a:pt x="220" y="159"/>
                    <a:pt x="199" y="172"/>
                  </a:cubicBezTo>
                  <a:cubicBezTo>
                    <a:pt x="185" y="181"/>
                    <a:pt x="171" y="185"/>
                    <a:pt x="146" y="185"/>
                  </a:cubicBezTo>
                  <a:lnTo>
                    <a:pt x="146" y="0"/>
                  </a:lnTo>
                  <a:close/>
                  <a:moveTo>
                    <a:pt x="113" y="184"/>
                  </a:moveTo>
                  <a:lnTo>
                    <a:pt x="113" y="184"/>
                  </a:lnTo>
                  <a:cubicBezTo>
                    <a:pt x="67" y="181"/>
                    <a:pt x="37" y="153"/>
                    <a:pt x="37" y="113"/>
                  </a:cubicBezTo>
                  <a:cubicBezTo>
                    <a:pt x="37" y="73"/>
                    <a:pt x="69" y="43"/>
                    <a:pt x="110" y="43"/>
                  </a:cubicBezTo>
                  <a:cubicBezTo>
                    <a:pt x="111" y="43"/>
                    <a:pt x="112" y="43"/>
                    <a:pt x="113" y="44"/>
                  </a:cubicBezTo>
                  <a:lnTo>
                    <a:pt x="113"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74"/>
            <p:cNvSpPr>
              <a:spLocks noEditPoints="1"/>
            </p:cNvSpPr>
            <p:nvPr/>
          </p:nvSpPr>
          <p:spPr bwMode="auto">
            <a:xfrm>
              <a:off x="4064" y="2784"/>
              <a:ext cx="175" cy="46"/>
            </a:xfrm>
            <a:custGeom>
              <a:avLst/>
              <a:gdLst>
                <a:gd name="T0" fmla="*/ 0 w 269"/>
                <a:gd name="T1" fmla="*/ 114 h 227"/>
                <a:gd name="T2" fmla="*/ 0 w 269"/>
                <a:gd name="T3" fmla="*/ 114 h 227"/>
                <a:gd name="T4" fmla="*/ 134 w 269"/>
                <a:gd name="T5" fmla="*/ 227 h 227"/>
                <a:gd name="T6" fmla="*/ 269 w 269"/>
                <a:gd name="T7" fmla="*/ 114 h 227"/>
                <a:gd name="T8" fmla="*/ 136 w 269"/>
                <a:gd name="T9" fmla="*/ 0 h 227"/>
                <a:gd name="T10" fmla="*/ 0 w 269"/>
                <a:gd name="T11" fmla="*/ 114 h 227"/>
                <a:gd name="T12" fmla="*/ 37 w 269"/>
                <a:gd name="T13" fmla="*/ 114 h 227"/>
                <a:gd name="T14" fmla="*/ 37 w 269"/>
                <a:gd name="T15" fmla="*/ 114 h 227"/>
                <a:gd name="T16" fmla="*/ 136 w 269"/>
                <a:gd name="T17" fmla="*/ 42 h 227"/>
                <a:gd name="T18" fmla="*/ 232 w 269"/>
                <a:gd name="T19" fmla="*/ 114 h 227"/>
                <a:gd name="T20" fmla="*/ 134 w 269"/>
                <a:gd name="T21" fmla="*/ 185 h 227"/>
                <a:gd name="T22" fmla="*/ 37 w 269"/>
                <a:gd name="T23" fmla="*/ 11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9" h="227">
                  <a:moveTo>
                    <a:pt x="0" y="114"/>
                  </a:moveTo>
                  <a:lnTo>
                    <a:pt x="0" y="114"/>
                  </a:lnTo>
                  <a:cubicBezTo>
                    <a:pt x="0" y="184"/>
                    <a:pt x="50" y="227"/>
                    <a:pt x="134" y="227"/>
                  </a:cubicBezTo>
                  <a:cubicBezTo>
                    <a:pt x="219" y="227"/>
                    <a:pt x="269" y="185"/>
                    <a:pt x="269" y="114"/>
                  </a:cubicBezTo>
                  <a:cubicBezTo>
                    <a:pt x="269" y="43"/>
                    <a:pt x="219" y="0"/>
                    <a:pt x="136" y="0"/>
                  </a:cubicBezTo>
                  <a:cubicBezTo>
                    <a:pt x="49" y="0"/>
                    <a:pt x="0" y="42"/>
                    <a:pt x="0" y="114"/>
                  </a:cubicBezTo>
                  <a:close/>
                  <a:moveTo>
                    <a:pt x="37" y="114"/>
                  </a:moveTo>
                  <a:lnTo>
                    <a:pt x="37" y="114"/>
                  </a:lnTo>
                  <a:cubicBezTo>
                    <a:pt x="37" y="68"/>
                    <a:pt x="73" y="42"/>
                    <a:pt x="136" y="42"/>
                  </a:cubicBezTo>
                  <a:cubicBezTo>
                    <a:pt x="195" y="42"/>
                    <a:pt x="232" y="69"/>
                    <a:pt x="232" y="114"/>
                  </a:cubicBezTo>
                  <a:cubicBezTo>
                    <a:pt x="232" y="158"/>
                    <a:pt x="195" y="185"/>
                    <a:pt x="134" y="185"/>
                  </a:cubicBezTo>
                  <a:cubicBezTo>
                    <a:pt x="74" y="185"/>
                    <a:pt x="37" y="158"/>
                    <a:pt x="37" y="11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75"/>
            <p:cNvSpPr>
              <a:spLocks/>
            </p:cNvSpPr>
            <p:nvPr/>
          </p:nvSpPr>
          <p:spPr bwMode="auto">
            <a:xfrm>
              <a:off x="4024" y="2755"/>
              <a:ext cx="215" cy="23"/>
            </a:xfrm>
            <a:custGeom>
              <a:avLst/>
              <a:gdLst>
                <a:gd name="T0" fmla="*/ 69 w 331"/>
                <a:gd name="T1" fmla="*/ 0 h 115"/>
                <a:gd name="T2" fmla="*/ 69 w 331"/>
                <a:gd name="T3" fmla="*/ 0 h 115"/>
                <a:gd name="T4" fmla="*/ 69 w 331"/>
                <a:gd name="T5" fmla="*/ 41 h 115"/>
                <a:gd name="T6" fmla="*/ 0 w 331"/>
                <a:gd name="T7" fmla="*/ 41 h 115"/>
                <a:gd name="T8" fmla="*/ 0 w 331"/>
                <a:gd name="T9" fmla="*/ 81 h 115"/>
                <a:gd name="T10" fmla="*/ 69 w 331"/>
                <a:gd name="T11" fmla="*/ 81 h 115"/>
                <a:gd name="T12" fmla="*/ 69 w 331"/>
                <a:gd name="T13" fmla="*/ 115 h 115"/>
                <a:gd name="T14" fmla="*/ 101 w 331"/>
                <a:gd name="T15" fmla="*/ 115 h 115"/>
                <a:gd name="T16" fmla="*/ 101 w 331"/>
                <a:gd name="T17" fmla="*/ 81 h 115"/>
                <a:gd name="T18" fmla="*/ 291 w 331"/>
                <a:gd name="T19" fmla="*/ 81 h 115"/>
                <a:gd name="T20" fmla="*/ 331 w 331"/>
                <a:gd name="T21" fmla="*/ 32 h 115"/>
                <a:gd name="T22" fmla="*/ 327 w 331"/>
                <a:gd name="T23" fmla="*/ 0 h 115"/>
                <a:gd name="T24" fmla="*/ 294 w 331"/>
                <a:gd name="T25" fmla="*/ 0 h 115"/>
                <a:gd name="T26" fmla="*/ 296 w 331"/>
                <a:gd name="T27" fmla="*/ 19 h 115"/>
                <a:gd name="T28" fmla="*/ 273 w 331"/>
                <a:gd name="T29" fmla="*/ 41 h 115"/>
                <a:gd name="T30" fmla="*/ 101 w 331"/>
                <a:gd name="T31" fmla="*/ 41 h 115"/>
                <a:gd name="T32" fmla="*/ 101 w 331"/>
                <a:gd name="T33" fmla="*/ 0 h 115"/>
                <a:gd name="T34" fmla="*/ 69 w 331"/>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1" h="115">
                  <a:moveTo>
                    <a:pt x="69" y="0"/>
                  </a:moveTo>
                  <a:lnTo>
                    <a:pt x="69" y="0"/>
                  </a:lnTo>
                  <a:lnTo>
                    <a:pt x="69" y="41"/>
                  </a:lnTo>
                  <a:lnTo>
                    <a:pt x="0" y="41"/>
                  </a:lnTo>
                  <a:lnTo>
                    <a:pt x="0" y="81"/>
                  </a:lnTo>
                  <a:lnTo>
                    <a:pt x="69" y="81"/>
                  </a:lnTo>
                  <a:lnTo>
                    <a:pt x="69" y="115"/>
                  </a:lnTo>
                  <a:lnTo>
                    <a:pt x="101" y="115"/>
                  </a:lnTo>
                  <a:lnTo>
                    <a:pt x="101" y="81"/>
                  </a:lnTo>
                  <a:lnTo>
                    <a:pt x="291" y="81"/>
                  </a:lnTo>
                  <a:cubicBezTo>
                    <a:pt x="316" y="81"/>
                    <a:pt x="331" y="63"/>
                    <a:pt x="331" y="32"/>
                  </a:cubicBezTo>
                  <a:cubicBezTo>
                    <a:pt x="331" y="23"/>
                    <a:pt x="330" y="13"/>
                    <a:pt x="327" y="0"/>
                  </a:cubicBezTo>
                  <a:lnTo>
                    <a:pt x="294" y="0"/>
                  </a:lnTo>
                  <a:cubicBezTo>
                    <a:pt x="295" y="5"/>
                    <a:pt x="296" y="11"/>
                    <a:pt x="296" y="19"/>
                  </a:cubicBezTo>
                  <a:cubicBezTo>
                    <a:pt x="296" y="36"/>
                    <a:pt x="291" y="41"/>
                    <a:pt x="273" y="41"/>
                  </a:cubicBezTo>
                  <a:lnTo>
                    <a:pt x="101" y="41"/>
                  </a:lnTo>
                  <a:lnTo>
                    <a:pt x="101" y="0"/>
                  </a:lnTo>
                  <a:lnTo>
                    <a:pt x="6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76"/>
            <p:cNvSpPr>
              <a:spLocks noEditPoints="1"/>
            </p:cNvSpPr>
            <p:nvPr/>
          </p:nvSpPr>
          <p:spPr bwMode="auto">
            <a:xfrm>
              <a:off x="4064" y="2700"/>
              <a:ext cx="175" cy="48"/>
            </a:xfrm>
            <a:custGeom>
              <a:avLst/>
              <a:gdLst>
                <a:gd name="T0" fmla="*/ 234 w 269"/>
                <a:gd name="T1" fmla="*/ 0 h 236"/>
                <a:gd name="T2" fmla="*/ 234 w 269"/>
                <a:gd name="T3" fmla="*/ 0 h 236"/>
                <a:gd name="T4" fmla="*/ 235 w 269"/>
                <a:gd name="T5" fmla="*/ 8 h 236"/>
                <a:gd name="T6" fmla="*/ 216 w 269"/>
                <a:gd name="T7" fmla="*/ 30 h 236"/>
                <a:gd name="T8" fmla="*/ 68 w 269"/>
                <a:gd name="T9" fmla="*/ 30 h 236"/>
                <a:gd name="T10" fmla="*/ 0 w 269"/>
                <a:gd name="T11" fmla="*/ 124 h 236"/>
                <a:gd name="T12" fmla="*/ 29 w 269"/>
                <a:gd name="T13" fmla="*/ 208 h 236"/>
                <a:gd name="T14" fmla="*/ 81 w 269"/>
                <a:gd name="T15" fmla="*/ 225 h 236"/>
                <a:gd name="T16" fmla="*/ 81 w 269"/>
                <a:gd name="T17" fmla="*/ 185 h 236"/>
                <a:gd name="T18" fmla="*/ 37 w 269"/>
                <a:gd name="T19" fmla="*/ 126 h 236"/>
                <a:gd name="T20" fmla="*/ 74 w 269"/>
                <a:gd name="T21" fmla="*/ 70 h 236"/>
                <a:gd name="T22" fmla="*/ 84 w 269"/>
                <a:gd name="T23" fmla="*/ 70 h 236"/>
                <a:gd name="T24" fmla="*/ 112 w 269"/>
                <a:gd name="T25" fmla="*/ 111 h 236"/>
                <a:gd name="T26" fmla="*/ 128 w 269"/>
                <a:gd name="T27" fmla="*/ 192 h 236"/>
                <a:gd name="T28" fmla="*/ 195 w 269"/>
                <a:gd name="T29" fmla="*/ 236 h 236"/>
                <a:gd name="T30" fmla="*/ 269 w 269"/>
                <a:gd name="T31" fmla="*/ 153 h 236"/>
                <a:gd name="T32" fmla="*/ 232 w 269"/>
                <a:gd name="T33" fmla="*/ 68 h 236"/>
                <a:gd name="T34" fmla="*/ 269 w 269"/>
                <a:gd name="T35" fmla="*/ 27 h 236"/>
                <a:gd name="T36" fmla="*/ 265 w 269"/>
                <a:gd name="T37" fmla="*/ 0 h 236"/>
                <a:gd name="T38" fmla="*/ 234 w 269"/>
                <a:gd name="T39" fmla="*/ 0 h 236"/>
                <a:gd name="T40" fmla="*/ 179 w 269"/>
                <a:gd name="T41" fmla="*/ 70 h 236"/>
                <a:gd name="T42" fmla="*/ 179 w 269"/>
                <a:gd name="T43" fmla="*/ 70 h 236"/>
                <a:gd name="T44" fmla="*/ 211 w 269"/>
                <a:gd name="T45" fmla="*/ 85 h 236"/>
                <a:gd name="T46" fmla="*/ 234 w 269"/>
                <a:gd name="T47" fmla="*/ 145 h 236"/>
                <a:gd name="T48" fmla="*/ 194 w 269"/>
                <a:gd name="T49" fmla="*/ 194 h 236"/>
                <a:gd name="T50" fmla="*/ 148 w 269"/>
                <a:gd name="T51" fmla="*/ 134 h 236"/>
                <a:gd name="T52" fmla="*/ 134 w 269"/>
                <a:gd name="T53" fmla="*/ 70 h 236"/>
                <a:gd name="T54" fmla="*/ 179 w 269"/>
                <a:gd name="T55" fmla="*/ 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9" h="236">
                  <a:moveTo>
                    <a:pt x="234" y="0"/>
                  </a:moveTo>
                  <a:lnTo>
                    <a:pt x="234" y="0"/>
                  </a:lnTo>
                  <a:cubicBezTo>
                    <a:pt x="235" y="4"/>
                    <a:pt x="235" y="6"/>
                    <a:pt x="235" y="8"/>
                  </a:cubicBezTo>
                  <a:cubicBezTo>
                    <a:pt x="235" y="22"/>
                    <a:pt x="228" y="30"/>
                    <a:pt x="216" y="30"/>
                  </a:cubicBezTo>
                  <a:lnTo>
                    <a:pt x="68" y="30"/>
                  </a:lnTo>
                  <a:cubicBezTo>
                    <a:pt x="24" y="30"/>
                    <a:pt x="0" y="62"/>
                    <a:pt x="0" y="124"/>
                  </a:cubicBezTo>
                  <a:cubicBezTo>
                    <a:pt x="0" y="161"/>
                    <a:pt x="10" y="191"/>
                    <a:pt x="29" y="208"/>
                  </a:cubicBezTo>
                  <a:cubicBezTo>
                    <a:pt x="42" y="219"/>
                    <a:pt x="56" y="224"/>
                    <a:pt x="81" y="225"/>
                  </a:cubicBezTo>
                  <a:lnTo>
                    <a:pt x="81" y="185"/>
                  </a:lnTo>
                  <a:cubicBezTo>
                    <a:pt x="50" y="181"/>
                    <a:pt x="37" y="163"/>
                    <a:pt x="37" y="126"/>
                  </a:cubicBezTo>
                  <a:cubicBezTo>
                    <a:pt x="37" y="90"/>
                    <a:pt x="50" y="70"/>
                    <a:pt x="74" y="70"/>
                  </a:cubicBezTo>
                  <a:lnTo>
                    <a:pt x="84" y="70"/>
                  </a:lnTo>
                  <a:cubicBezTo>
                    <a:pt x="101" y="70"/>
                    <a:pt x="108" y="80"/>
                    <a:pt x="112" y="111"/>
                  </a:cubicBezTo>
                  <a:cubicBezTo>
                    <a:pt x="119" y="168"/>
                    <a:pt x="121" y="176"/>
                    <a:pt x="128" y="192"/>
                  </a:cubicBezTo>
                  <a:cubicBezTo>
                    <a:pt x="140" y="221"/>
                    <a:pt x="162" y="236"/>
                    <a:pt x="195" y="236"/>
                  </a:cubicBezTo>
                  <a:cubicBezTo>
                    <a:pt x="240" y="236"/>
                    <a:pt x="269" y="204"/>
                    <a:pt x="269" y="153"/>
                  </a:cubicBezTo>
                  <a:cubicBezTo>
                    <a:pt x="269" y="122"/>
                    <a:pt x="258" y="96"/>
                    <a:pt x="232" y="68"/>
                  </a:cubicBezTo>
                  <a:cubicBezTo>
                    <a:pt x="257" y="65"/>
                    <a:pt x="269" y="53"/>
                    <a:pt x="269" y="27"/>
                  </a:cubicBezTo>
                  <a:cubicBezTo>
                    <a:pt x="269" y="19"/>
                    <a:pt x="268" y="13"/>
                    <a:pt x="265" y="0"/>
                  </a:cubicBezTo>
                  <a:lnTo>
                    <a:pt x="234" y="0"/>
                  </a:lnTo>
                  <a:close/>
                  <a:moveTo>
                    <a:pt x="179" y="70"/>
                  </a:moveTo>
                  <a:lnTo>
                    <a:pt x="179" y="70"/>
                  </a:lnTo>
                  <a:cubicBezTo>
                    <a:pt x="192" y="70"/>
                    <a:pt x="200" y="73"/>
                    <a:pt x="211" y="85"/>
                  </a:cubicBezTo>
                  <a:cubicBezTo>
                    <a:pt x="226" y="102"/>
                    <a:pt x="234" y="121"/>
                    <a:pt x="234" y="145"/>
                  </a:cubicBezTo>
                  <a:cubicBezTo>
                    <a:pt x="234" y="176"/>
                    <a:pt x="219" y="194"/>
                    <a:pt x="194" y="194"/>
                  </a:cubicBezTo>
                  <a:cubicBezTo>
                    <a:pt x="167" y="194"/>
                    <a:pt x="154" y="176"/>
                    <a:pt x="148" y="134"/>
                  </a:cubicBezTo>
                  <a:cubicBezTo>
                    <a:pt x="142" y="92"/>
                    <a:pt x="140" y="83"/>
                    <a:pt x="134" y="70"/>
                  </a:cubicBezTo>
                  <a:lnTo>
                    <a:pt x="179"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77"/>
            <p:cNvSpPr>
              <a:spLocks noEditPoints="1"/>
            </p:cNvSpPr>
            <p:nvPr/>
          </p:nvSpPr>
          <p:spPr bwMode="auto">
            <a:xfrm>
              <a:off x="4064" y="2650"/>
              <a:ext cx="236" cy="45"/>
            </a:xfrm>
            <a:custGeom>
              <a:avLst/>
              <a:gdLst>
                <a:gd name="T0" fmla="*/ 7 w 362"/>
                <a:gd name="T1" fmla="*/ 37 h 220"/>
                <a:gd name="T2" fmla="*/ 7 w 362"/>
                <a:gd name="T3" fmla="*/ 37 h 220"/>
                <a:gd name="T4" fmla="*/ 43 w 362"/>
                <a:gd name="T5" fmla="*/ 37 h 220"/>
                <a:gd name="T6" fmla="*/ 0 w 362"/>
                <a:gd name="T7" fmla="*/ 113 h 220"/>
                <a:gd name="T8" fmla="*/ 137 w 362"/>
                <a:gd name="T9" fmla="*/ 220 h 220"/>
                <a:gd name="T10" fmla="*/ 235 w 362"/>
                <a:gd name="T11" fmla="*/ 189 h 220"/>
                <a:gd name="T12" fmla="*/ 269 w 362"/>
                <a:gd name="T13" fmla="*/ 117 h 220"/>
                <a:gd name="T14" fmla="*/ 224 w 362"/>
                <a:gd name="T15" fmla="*/ 41 h 220"/>
                <a:gd name="T16" fmla="*/ 237 w 362"/>
                <a:gd name="T17" fmla="*/ 41 h 220"/>
                <a:gd name="T18" fmla="*/ 305 w 362"/>
                <a:gd name="T19" fmla="*/ 55 h 220"/>
                <a:gd name="T20" fmla="*/ 329 w 362"/>
                <a:gd name="T21" fmla="*/ 111 h 220"/>
                <a:gd name="T22" fmla="*/ 315 w 362"/>
                <a:gd name="T23" fmla="*/ 156 h 220"/>
                <a:gd name="T24" fmla="*/ 287 w 362"/>
                <a:gd name="T25" fmla="*/ 171 h 220"/>
                <a:gd name="T26" fmla="*/ 287 w 362"/>
                <a:gd name="T27" fmla="*/ 212 h 220"/>
                <a:gd name="T28" fmla="*/ 362 w 362"/>
                <a:gd name="T29" fmla="*/ 112 h 220"/>
                <a:gd name="T30" fmla="*/ 330 w 362"/>
                <a:gd name="T31" fmla="*/ 26 h 220"/>
                <a:gd name="T32" fmla="*/ 217 w 362"/>
                <a:gd name="T33" fmla="*/ 0 h 220"/>
                <a:gd name="T34" fmla="*/ 7 w 362"/>
                <a:gd name="T35" fmla="*/ 0 h 220"/>
                <a:gd name="T36" fmla="*/ 7 w 362"/>
                <a:gd name="T37" fmla="*/ 37 h 220"/>
                <a:gd name="T38" fmla="*/ 37 w 362"/>
                <a:gd name="T39" fmla="*/ 109 h 220"/>
                <a:gd name="T40" fmla="*/ 37 w 362"/>
                <a:gd name="T41" fmla="*/ 109 h 220"/>
                <a:gd name="T42" fmla="*/ 136 w 362"/>
                <a:gd name="T43" fmla="*/ 41 h 220"/>
                <a:gd name="T44" fmla="*/ 232 w 362"/>
                <a:gd name="T45" fmla="*/ 109 h 220"/>
                <a:gd name="T46" fmla="*/ 134 w 362"/>
                <a:gd name="T47" fmla="*/ 179 h 220"/>
                <a:gd name="T48" fmla="*/ 37 w 362"/>
                <a:gd name="T49" fmla="*/ 10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2" h="220">
                  <a:moveTo>
                    <a:pt x="7" y="37"/>
                  </a:moveTo>
                  <a:lnTo>
                    <a:pt x="7" y="37"/>
                  </a:lnTo>
                  <a:lnTo>
                    <a:pt x="43" y="37"/>
                  </a:lnTo>
                  <a:cubicBezTo>
                    <a:pt x="14" y="57"/>
                    <a:pt x="0" y="81"/>
                    <a:pt x="0" y="113"/>
                  </a:cubicBezTo>
                  <a:cubicBezTo>
                    <a:pt x="0" y="177"/>
                    <a:pt x="55" y="220"/>
                    <a:pt x="137" y="220"/>
                  </a:cubicBezTo>
                  <a:cubicBezTo>
                    <a:pt x="178" y="220"/>
                    <a:pt x="211" y="209"/>
                    <a:pt x="235" y="189"/>
                  </a:cubicBezTo>
                  <a:cubicBezTo>
                    <a:pt x="256" y="170"/>
                    <a:pt x="269" y="143"/>
                    <a:pt x="269" y="117"/>
                  </a:cubicBezTo>
                  <a:cubicBezTo>
                    <a:pt x="269" y="85"/>
                    <a:pt x="255" y="63"/>
                    <a:pt x="224" y="41"/>
                  </a:cubicBezTo>
                  <a:lnTo>
                    <a:pt x="237" y="41"/>
                  </a:lnTo>
                  <a:cubicBezTo>
                    <a:pt x="271" y="41"/>
                    <a:pt x="291" y="45"/>
                    <a:pt x="305" y="55"/>
                  </a:cubicBezTo>
                  <a:cubicBezTo>
                    <a:pt x="320" y="65"/>
                    <a:pt x="329" y="86"/>
                    <a:pt x="329" y="111"/>
                  </a:cubicBezTo>
                  <a:cubicBezTo>
                    <a:pt x="329" y="129"/>
                    <a:pt x="324" y="145"/>
                    <a:pt x="315" y="156"/>
                  </a:cubicBezTo>
                  <a:cubicBezTo>
                    <a:pt x="308" y="165"/>
                    <a:pt x="301" y="169"/>
                    <a:pt x="287" y="171"/>
                  </a:cubicBezTo>
                  <a:lnTo>
                    <a:pt x="287" y="212"/>
                  </a:lnTo>
                  <a:cubicBezTo>
                    <a:pt x="334" y="208"/>
                    <a:pt x="362" y="171"/>
                    <a:pt x="362" y="112"/>
                  </a:cubicBezTo>
                  <a:cubicBezTo>
                    <a:pt x="362" y="75"/>
                    <a:pt x="350" y="42"/>
                    <a:pt x="330" y="26"/>
                  </a:cubicBezTo>
                  <a:cubicBezTo>
                    <a:pt x="307" y="7"/>
                    <a:pt x="276" y="0"/>
                    <a:pt x="217" y="0"/>
                  </a:cubicBezTo>
                  <a:lnTo>
                    <a:pt x="7" y="0"/>
                  </a:lnTo>
                  <a:lnTo>
                    <a:pt x="7" y="37"/>
                  </a:lnTo>
                  <a:close/>
                  <a:moveTo>
                    <a:pt x="37" y="109"/>
                  </a:moveTo>
                  <a:lnTo>
                    <a:pt x="37" y="109"/>
                  </a:lnTo>
                  <a:cubicBezTo>
                    <a:pt x="37" y="66"/>
                    <a:pt x="73" y="41"/>
                    <a:pt x="136" y="41"/>
                  </a:cubicBezTo>
                  <a:cubicBezTo>
                    <a:pt x="196" y="41"/>
                    <a:pt x="232" y="66"/>
                    <a:pt x="232" y="109"/>
                  </a:cubicBezTo>
                  <a:cubicBezTo>
                    <a:pt x="232" y="152"/>
                    <a:pt x="195" y="179"/>
                    <a:pt x="134" y="179"/>
                  </a:cubicBezTo>
                  <a:cubicBezTo>
                    <a:pt x="74" y="179"/>
                    <a:pt x="37" y="152"/>
                    <a:pt x="37" y="10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78"/>
            <p:cNvSpPr>
              <a:spLocks/>
            </p:cNvSpPr>
            <p:nvPr/>
          </p:nvSpPr>
          <p:spPr bwMode="auto">
            <a:xfrm>
              <a:off x="4069" y="2569"/>
              <a:ext cx="170" cy="41"/>
            </a:xfrm>
            <a:custGeom>
              <a:avLst/>
              <a:gdLst>
                <a:gd name="T0" fmla="*/ 251 w 262"/>
                <a:gd name="T1" fmla="*/ 0 h 200"/>
                <a:gd name="T2" fmla="*/ 251 w 262"/>
                <a:gd name="T3" fmla="*/ 0 h 200"/>
                <a:gd name="T4" fmla="*/ 0 w 262"/>
                <a:gd name="T5" fmla="*/ 0 h 200"/>
                <a:gd name="T6" fmla="*/ 0 w 262"/>
                <a:gd name="T7" fmla="*/ 40 h 200"/>
                <a:gd name="T8" fmla="*/ 142 w 262"/>
                <a:gd name="T9" fmla="*/ 40 h 200"/>
                <a:gd name="T10" fmla="*/ 227 w 262"/>
                <a:gd name="T11" fmla="*/ 108 h 200"/>
                <a:gd name="T12" fmla="*/ 178 w 262"/>
                <a:gd name="T13" fmla="*/ 160 h 200"/>
                <a:gd name="T14" fmla="*/ 0 w 262"/>
                <a:gd name="T15" fmla="*/ 160 h 200"/>
                <a:gd name="T16" fmla="*/ 0 w 262"/>
                <a:gd name="T17" fmla="*/ 200 h 200"/>
                <a:gd name="T18" fmla="*/ 193 w 262"/>
                <a:gd name="T19" fmla="*/ 200 h 200"/>
                <a:gd name="T20" fmla="*/ 262 w 262"/>
                <a:gd name="T21" fmla="*/ 120 h 200"/>
                <a:gd name="T22" fmla="*/ 216 w 262"/>
                <a:gd name="T23" fmla="*/ 36 h 200"/>
                <a:gd name="T24" fmla="*/ 251 w 262"/>
                <a:gd name="T25" fmla="*/ 36 h 200"/>
                <a:gd name="T26" fmla="*/ 251 w 262"/>
                <a:gd name="T2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2" h="200">
                  <a:moveTo>
                    <a:pt x="251" y="0"/>
                  </a:moveTo>
                  <a:lnTo>
                    <a:pt x="251" y="0"/>
                  </a:lnTo>
                  <a:lnTo>
                    <a:pt x="0" y="0"/>
                  </a:lnTo>
                  <a:lnTo>
                    <a:pt x="0" y="40"/>
                  </a:lnTo>
                  <a:lnTo>
                    <a:pt x="142" y="40"/>
                  </a:lnTo>
                  <a:cubicBezTo>
                    <a:pt x="193" y="40"/>
                    <a:pt x="227" y="66"/>
                    <a:pt x="227" y="108"/>
                  </a:cubicBezTo>
                  <a:cubicBezTo>
                    <a:pt x="227" y="140"/>
                    <a:pt x="208" y="160"/>
                    <a:pt x="178" y="160"/>
                  </a:cubicBezTo>
                  <a:lnTo>
                    <a:pt x="0" y="160"/>
                  </a:lnTo>
                  <a:lnTo>
                    <a:pt x="0" y="200"/>
                  </a:lnTo>
                  <a:lnTo>
                    <a:pt x="193" y="200"/>
                  </a:lnTo>
                  <a:cubicBezTo>
                    <a:pt x="235" y="200"/>
                    <a:pt x="262" y="169"/>
                    <a:pt x="262" y="120"/>
                  </a:cubicBezTo>
                  <a:cubicBezTo>
                    <a:pt x="262" y="83"/>
                    <a:pt x="249" y="59"/>
                    <a:pt x="216" y="36"/>
                  </a:cubicBezTo>
                  <a:lnTo>
                    <a:pt x="251" y="36"/>
                  </a:lnTo>
                  <a:lnTo>
                    <a:pt x="25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p:cNvSpPr>
            <p:nvPr/>
          </p:nvSpPr>
          <p:spPr bwMode="auto">
            <a:xfrm>
              <a:off x="4064" y="2517"/>
              <a:ext cx="175" cy="42"/>
            </a:xfrm>
            <a:custGeom>
              <a:avLst/>
              <a:gdLst>
                <a:gd name="T0" fmla="*/ 77 w 269"/>
                <a:gd name="T1" fmla="*/ 10 h 204"/>
                <a:gd name="T2" fmla="*/ 77 w 269"/>
                <a:gd name="T3" fmla="*/ 10 h 204"/>
                <a:gd name="T4" fmla="*/ 0 w 269"/>
                <a:gd name="T5" fmla="*/ 101 h 204"/>
                <a:gd name="T6" fmla="*/ 76 w 269"/>
                <a:gd name="T7" fmla="*/ 197 h 204"/>
                <a:gd name="T8" fmla="*/ 149 w 269"/>
                <a:gd name="T9" fmla="*/ 118 h 204"/>
                <a:gd name="T10" fmla="*/ 158 w 269"/>
                <a:gd name="T11" fmla="*/ 80 h 204"/>
                <a:gd name="T12" fmla="*/ 193 w 269"/>
                <a:gd name="T13" fmla="*/ 42 h 204"/>
                <a:gd name="T14" fmla="*/ 232 w 269"/>
                <a:gd name="T15" fmla="*/ 100 h 204"/>
                <a:gd name="T16" fmla="*/ 215 w 269"/>
                <a:gd name="T17" fmla="*/ 150 h 204"/>
                <a:gd name="T18" fmla="*/ 183 w 269"/>
                <a:gd name="T19" fmla="*/ 161 h 204"/>
                <a:gd name="T20" fmla="*/ 183 w 269"/>
                <a:gd name="T21" fmla="*/ 204 h 204"/>
                <a:gd name="T22" fmla="*/ 269 w 269"/>
                <a:gd name="T23" fmla="*/ 103 h 204"/>
                <a:gd name="T24" fmla="*/ 189 w 269"/>
                <a:gd name="T25" fmla="*/ 0 h 204"/>
                <a:gd name="T26" fmla="*/ 119 w 269"/>
                <a:gd name="T27" fmla="*/ 71 h 204"/>
                <a:gd name="T28" fmla="*/ 110 w 269"/>
                <a:gd name="T29" fmla="*/ 109 h 204"/>
                <a:gd name="T30" fmla="*/ 74 w 269"/>
                <a:gd name="T31" fmla="*/ 156 h 204"/>
                <a:gd name="T32" fmla="*/ 37 w 269"/>
                <a:gd name="T33" fmla="*/ 103 h 204"/>
                <a:gd name="T34" fmla="*/ 77 w 269"/>
                <a:gd name="T35" fmla="*/ 52 h 204"/>
                <a:gd name="T36" fmla="*/ 77 w 269"/>
                <a:gd name="T37" fmla="*/ 1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9" h="204">
                  <a:moveTo>
                    <a:pt x="77" y="10"/>
                  </a:moveTo>
                  <a:lnTo>
                    <a:pt x="77" y="10"/>
                  </a:lnTo>
                  <a:cubicBezTo>
                    <a:pt x="27" y="11"/>
                    <a:pt x="0" y="43"/>
                    <a:pt x="0" y="101"/>
                  </a:cubicBezTo>
                  <a:cubicBezTo>
                    <a:pt x="0" y="160"/>
                    <a:pt x="30" y="197"/>
                    <a:pt x="76" y="197"/>
                  </a:cubicBezTo>
                  <a:cubicBezTo>
                    <a:pt x="116" y="197"/>
                    <a:pt x="134" y="177"/>
                    <a:pt x="149" y="118"/>
                  </a:cubicBezTo>
                  <a:lnTo>
                    <a:pt x="158" y="80"/>
                  </a:lnTo>
                  <a:cubicBezTo>
                    <a:pt x="164" y="53"/>
                    <a:pt x="174" y="42"/>
                    <a:pt x="193" y="42"/>
                  </a:cubicBezTo>
                  <a:cubicBezTo>
                    <a:pt x="216" y="42"/>
                    <a:pt x="232" y="65"/>
                    <a:pt x="232" y="100"/>
                  </a:cubicBezTo>
                  <a:cubicBezTo>
                    <a:pt x="232" y="122"/>
                    <a:pt x="226" y="140"/>
                    <a:pt x="215" y="150"/>
                  </a:cubicBezTo>
                  <a:cubicBezTo>
                    <a:pt x="208" y="156"/>
                    <a:pt x="201" y="159"/>
                    <a:pt x="183" y="161"/>
                  </a:cubicBezTo>
                  <a:lnTo>
                    <a:pt x="183" y="204"/>
                  </a:lnTo>
                  <a:cubicBezTo>
                    <a:pt x="241" y="202"/>
                    <a:pt x="269" y="169"/>
                    <a:pt x="269" y="103"/>
                  </a:cubicBezTo>
                  <a:cubicBezTo>
                    <a:pt x="269" y="40"/>
                    <a:pt x="238" y="0"/>
                    <a:pt x="189" y="0"/>
                  </a:cubicBezTo>
                  <a:cubicBezTo>
                    <a:pt x="152" y="0"/>
                    <a:pt x="131" y="21"/>
                    <a:pt x="119" y="71"/>
                  </a:cubicBezTo>
                  <a:lnTo>
                    <a:pt x="110" y="109"/>
                  </a:lnTo>
                  <a:cubicBezTo>
                    <a:pt x="103" y="142"/>
                    <a:pt x="92" y="156"/>
                    <a:pt x="74" y="156"/>
                  </a:cubicBezTo>
                  <a:cubicBezTo>
                    <a:pt x="51" y="156"/>
                    <a:pt x="37" y="135"/>
                    <a:pt x="37" y="103"/>
                  </a:cubicBezTo>
                  <a:cubicBezTo>
                    <a:pt x="37" y="70"/>
                    <a:pt x="50" y="53"/>
                    <a:pt x="77" y="52"/>
                  </a:cubicBezTo>
                  <a:lnTo>
                    <a:pt x="77"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80"/>
            <p:cNvSpPr>
              <a:spLocks noEditPoints="1"/>
            </p:cNvSpPr>
            <p:nvPr/>
          </p:nvSpPr>
          <p:spPr bwMode="auto">
            <a:xfrm>
              <a:off x="4005" y="2499"/>
              <a:ext cx="227" cy="8"/>
            </a:xfrm>
            <a:custGeom>
              <a:avLst/>
              <a:gdLst>
                <a:gd name="T0" fmla="*/ 98 w 349"/>
                <a:gd name="T1" fmla="*/ 0 h 40"/>
                <a:gd name="T2" fmla="*/ 98 w 349"/>
                <a:gd name="T3" fmla="*/ 0 h 40"/>
                <a:gd name="T4" fmla="*/ 98 w 349"/>
                <a:gd name="T5" fmla="*/ 40 h 40"/>
                <a:gd name="T6" fmla="*/ 349 w 349"/>
                <a:gd name="T7" fmla="*/ 40 h 40"/>
                <a:gd name="T8" fmla="*/ 349 w 349"/>
                <a:gd name="T9" fmla="*/ 0 h 40"/>
                <a:gd name="T10" fmla="*/ 98 w 349"/>
                <a:gd name="T11" fmla="*/ 0 h 40"/>
                <a:gd name="T12" fmla="*/ 0 w 349"/>
                <a:gd name="T13" fmla="*/ 0 h 40"/>
                <a:gd name="T14" fmla="*/ 0 w 349"/>
                <a:gd name="T15" fmla="*/ 0 h 40"/>
                <a:gd name="T16" fmla="*/ 0 w 349"/>
                <a:gd name="T17" fmla="*/ 40 h 40"/>
                <a:gd name="T18" fmla="*/ 50 w 349"/>
                <a:gd name="T19" fmla="*/ 40 h 40"/>
                <a:gd name="T20" fmla="*/ 50 w 349"/>
                <a:gd name="T21" fmla="*/ 0 h 40"/>
                <a:gd name="T22" fmla="*/ 0 w 34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40">
                  <a:moveTo>
                    <a:pt x="98" y="0"/>
                  </a:moveTo>
                  <a:lnTo>
                    <a:pt x="98" y="0"/>
                  </a:lnTo>
                  <a:lnTo>
                    <a:pt x="98" y="40"/>
                  </a:lnTo>
                  <a:lnTo>
                    <a:pt x="349" y="40"/>
                  </a:lnTo>
                  <a:lnTo>
                    <a:pt x="349" y="0"/>
                  </a:lnTo>
                  <a:lnTo>
                    <a:pt x="98" y="0"/>
                  </a:lnTo>
                  <a:close/>
                  <a:moveTo>
                    <a:pt x="0" y="0"/>
                  </a:moveTo>
                  <a:lnTo>
                    <a:pt x="0" y="0"/>
                  </a:lnTo>
                  <a:lnTo>
                    <a:pt x="0" y="40"/>
                  </a:lnTo>
                  <a:lnTo>
                    <a:pt x="50" y="40"/>
                  </a:lnTo>
                  <a:lnTo>
                    <a:pt x="50"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81"/>
            <p:cNvSpPr>
              <a:spLocks/>
            </p:cNvSpPr>
            <p:nvPr/>
          </p:nvSpPr>
          <p:spPr bwMode="auto">
            <a:xfrm>
              <a:off x="4064" y="2444"/>
              <a:ext cx="168" cy="41"/>
            </a:xfrm>
            <a:custGeom>
              <a:avLst/>
              <a:gdLst>
                <a:gd name="T0" fmla="*/ 7 w 258"/>
                <a:gd name="T1" fmla="*/ 200 h 200"/>
                <a:gd name="T2" fmla="*/ 7 w 258"/>
                <a:gd name="T3" fmla="*/ 200 h 200"/>
                <a:gd name="T4" fmla="*/ 258 w 258"/>
                <a:gd name="T5" fmla="*/ 200 h 200"/>
                <a:gd name="T6" fmla="*/ 258 w 258"/>
                <a:gd name="T7" fmla="*/ 160 h 200"/>
                <a:gd name="T8" fmla="*/ 119 w 258"/>
                <a:gd name="T9" fmla="*/ 160 h 200"/>
                <a:gd name="T10" fmla="*/ 35 w 258"/>
                <a:gd name="T11" fmla="*/ 92 h 200"/>
                <a:gd name="T12" fmla="*/ 84 w 258"/>
                <a:gd name="T13" fmla="*/ 40 h 200"/>
                <a:gd name="T14" fmla="*/ 258 w 258"/>
                <a:gd name="T15" fmla="*/ 40 h 200"/>
                <a:gd name="T16" fmla="*/ 258 w 258"/>
                <a:gd name="T17" fmla="*/ 0 h 200"/>
                <a:gd name="T18" fmla="*/ 68 w 258"/>
                <a:gd name="T19" fmla="*/ 0 h 200"/>
                <a:gd name="T20" fmla="*/ 0 w 258"/>
                <a:gd name="T21" fmla="*/ 80 h 200"/>
                <a:gd name="T22" fmla="*/ 49 w 258"/>
                <a:gd name="T23" fmla="*/ 163 h 200"/>
                <a:gd name="T24" fmla="*/ 7 w 258"/>
                <a:gd name="T25" fmla="*/ 163 h 200"/>
                <a:gd name="T26" fmla="*/ 7 w 25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00">
                  <a:moveTo>
                    <a:pt x="7" y="200"/>
                  </a:moveTo>
                  <a:lnTo>
                    <a:pt x="7" y="200"/>
                  </a:lnTo>
                  <a:lnTo>
                    <a:pt x="258" y="200"/>
                  </a:lnTo>
                  <a:lnTo>
                    <a:pt x="258" y="160"/>
                  </a:lnTo>
                  <a:lnTo>
                    <a:pt x="119" y="160"/>
                  </a:lnTo>
                  <a:cubicBezTo>
                    <a:pt x="68" y="160"/>
                    <a:pt x="35" y="133"/>
                    <a:pt x="35" y="92"/>
                  </a:cubicBezTo>
                  <a:cubicBezTo>
                    <a:pt x="35" y="60"/>
                    <a:pt x="54" y="40"/>
                    <a:pt x="84" y="40"/>
                  </a:cubicBezTo>
                  <a:lnTo>
                    <a:pt x="258" y="40"/>
                  </a:lnTo>
                  <a:lnTo>
                    <a:pt x="258" y="0"/>
                  </a:lnTo>
                  <a:lnTo>
                    <a:pt x="68" y="0"/>
                  </a:lnTo>
                  <a:cubicBezTo>
                    <a:pt x="26" y="0"/>
                    <a:pt x="0" y="31"/>
                    <a:pt x="0" y="80"/>
                  </a:cubicBezTo>
                  <a:cubicBezTo>
                    <a:pt x="0" y="117"/>
                    <a:pt x="14" y="141"/>
                    <a:pt x="49" y="163"/>
                  </a:cubicBezTo>
                  <a:lnTo>
                    <a:pt x="7" y="163"/>
                  </a:lnTo>
                  <a:lnTo>
                    <a:pt x="7" y="2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2"/>
            <p:cNvSpPr>
              <a:spLocks noEditPoints="1"/>
            </p:cNvSpPr>
            <p:nvPr/>
          </p:nvSpPr>
          <p:spPr bwMode="auto">
            <a:xfrm>
              <a:off x="4064" y="2389"/>
              <a:ext cx="236" cy="45"/>
            </a:xfrm>
            <a:custGeom>
              <a:avLst/>
              <a:gdLst>
                <a:gd name="T0" fmla="*/ 7 w 362"/>
                <a:gd name="T1" fmla="*/ 37 h 221"/>
                <a:gd name="T2" fmla="*/ 7 w 362"/>
                <a:gd name="T3" fmla="*/ 37 h 221"/>
                <a:gd name="T4" fmla="*/ 43 w 362"/>
                <a:gd name="T5" fmla="*/ 37 h 221"/>
                <a:gd name="T6" fmla="*/ 0 w 362"/>
                <a:gd name="T7" fmla="*/ 114 h 221"/>
                <a:gd name="T8" fmla="*/ 137 w 362"/>
                <a:gd name="T9" fmla="*/ 221 h 221"/>
                <a:gd name="T10" fmla="*/ 235 w 362"/>
                <a:gd name="T11" fmla="*/ 189 h 221"/>
                <a:gd name="T12" fmla="*/ 269 w 362"/>
                <a:gd name="T13" fmla="*/ 117 h 221"/>
                <a:gd name="T14" fmla="*/ 224 w 362"/>
                <a:gd name="T15" fmla="*/ 41 h 221"/>
                <a:gd name="T16" fmla="*/ 237 w 362"/>
                <a:gd name="T17" fmla="*/ 41 h 221"/>
                <a:gd name="T18" fmla="*/ 305 w 362"/>
                <a:gd name="T19" fmla="*/ 55 h 221"/>
                <a:gd name="T20" fmla="*/ 329 w 362"/>
                <a:gd name="T21" fmla="*/ 111 h 221"/>
                <a:gd name="T22" fmla="*/ 315 w 362"/>
                <a:gd name="T23" fmla="*/ 156 h 221"/>
                <a:gd name="T24" fmla="*/ 287 w 362"/>
                <a:gd name="T25" fmla="*/ 172 h 221"/>
                <a:gd name="T26" fmla="*/ 287 w 362"/>
                <a:gd name="T27" fmla="*/ 212 h 221"/>
                <a:gd name="T28" fmla="*/ 362 w 362"/>
                <a:gd name="T29" fmla="*/ 112 h 221"/>
                <a:gd name="T30" fmla="*/ 330 w 362"/>
                <a:gd name="T31" fmla="*/ 27 h 221"/>
                <a:gd name="T32" fmla="*/ 217 w 362"/>
                <a:gd name="T33" fmla="*/ 0 h 221"/>
                <a:gd name="T34" fmla="*/ 7 w 362"/>
                <a:gd name="T35" fmla="*/ 0 h 221"/>
                <a:gd name="T36" fmla="*/ 7 w 362"/>
                <a:gd name="T37" fmla="*/ 37 h 221"/>
                <a:gd name="T38" fmla="*/ 37 w 362"/>
                <a:gd name="T39" fmla="*/ 109 h 221"/>
                <a:gd name="T40" fmla="*/ 37 w 362"/>
                <a:gd name="T41" fmla="*/ 109 h 221"/>
                <a:gd name="T42" fmla="*/ 136 w 362"/>
                <a:gd name="T43" fmla="*/ 41 h 221"/>
                <a:gd name="T44" fmla="*/ 232 w 362"/>
                <a:gd name="T45" fmla="*/ 109 h 221"/>
                <a:gd name="T46" fmla="*/ 134 w 362"/>
                <a:gd name="T47" fmla="*/ 179 h 221"/>
                <a:gd name="T48" fmla="*/ 37 w 362"/>
                <a:gd name="T49" fmla="*/ 109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2" h="221">
                  <a:moveTo>
                    <a:pt x="7" y="37"/>
                  </a:moveTo>
                  <a:lnTo>
                    <a:pt x="7" y="37"/>
                  </a:lnTo>
                  <a:lnTo>
                    <a:pt x="43" y="37"/>
                  </a:lnTo>
                  <a:cubicBezTo>
                    <a:pt x="14" y="57"/>
                    <a:pt x="0" y="82"/>
                    <a:pt x="0" y="114"/>
                  </a:cubicBezTo>
                  <a:cubicBezTo>
                    <a:pt x="0" y="177"/>
                    <a:pt x="55" y="221"/>
                    <a:pt x="137" y="221"/>
                  </a:cubicBezTo>
                  <a:cubicBezTo>
                    <a:pt x="178" y="221"/>
                    <a:pt x="211" y="210"/>
                    <a:pt x="235" y="189"/>
                  </a:cubicBezTo>
                  <a:cubicBezTo>
                    <a:pt x="256" y="170"/>
                    <a:pt x="269" y="143"/>
                    <a:pt x="269" y="117"/>
                  </a:cubicBezTo>
                  <a:cubicBezTo>
                    <a:pt x="269" y="85"/>
                    <a:pt x="255" y="63"/>
                    <a:pt x="224" y="41"/>
                  </a:cubicBezTo>
                  <a:lnTo>
                    <a:pt x="237" y="41"/>
                  </a:lnTo>
                  <a:cubicBezTo>
                    <a:pt x="271" y="41"/>
                    <a:pt x="291" y="45"/>
                    <a:pt x="305" y="55"/>
                  </a:cubicBezTo>
                  <a:cubicBezTo>
                    <a:pt x="320" y="66"/>
                    <a:pt x="329" y="86"/>
                    <a:pt x="329" y="111"/>
                  </a:cubicBezTo>
                  <a:cubicBezTo>
                    <a:pt x="329" y="129"/>
                    <a:pt x="324" y="145"/>
                    <a:pt x="315" y="156"/>
                  </a:cubicBezTo>
                  <a:cubicBezTo>
                    <a:pt x="308" y="165"/>
                    <a:pt x="301" y="169"/>
                    <a:pt x="287" y="172"/>
                  </a:cubicBezTo>
                  <a:lnTo>
                    <a:pt x="287" y="212"/>
                  </a:lnTo>
                  <a:cubicBezTo>
                    <a:pt x="334" y="208"/>
                    <a:pt x="362" y="171"/>
                    <a:pt x="362" y="112"/>
                  </a:cubicBezTo>
                  <a:cubicBezTo>
                    <a:pt x="362" y="75"/>
                    <a:pt x="350" y="43"/>
                    <a:pt x="330" y="27"/>
                  </a:cubicBezTo>
                  <a:cubicBezTo>
                    <a:pt x="307" y="7"/>
                    <a:pt x="276" y="0"/>
                    <a:pt x="217" y="0"/>
                  </a:cubicBezTo>
                  <a:lnTo>
                    <a:pt x="7" y="0"/>
                  </a:lnTo>
                  <a:lnTo>
                    <a:pt x="7" y="37"/>
                  </a:lnTo>
                  <a:close/>
                  <a:moveTo>
                    <a:pt x="37" y="109"/>
                  </a:moveTo>
                  <a:lnTo>
                    <a:pt x="37" y="109"/>
                  </a:lnTo>
                  <a:cubicBezTo>
                    <a:pt x="37" y="66"/>
                    <a:pt x="73" y="41"/>
                    <a:pt x="136" y="41"/>
                  </a:cubicBezTo>
                  <a:cubicBezTo>
                    <a:pt x="196" y="41"/>
                    <a:pt x="232" y="67"/>
                    <a:pt x="232" y="109"/>
                  </a:cubicBezTo>
                  <a:cubicBezTo>
                    <a:pt x="232" y="153"/>
                    <a:pt x="195" y="179"/>
                    <a:pt x="134" y="179"/>
                  </a:cubicBezTo>
                  <a:cubicBezTo>
                    <a:pt x="74" y="179"/>
                    <a:pt x="37" y="152"/>
                    <a:pt x="37" y="109"/>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noEditPoints="1"/>
            </p:cNvSpPr>
            <p:nvPr/>
          </p:nvSpPr>
          <p:spPr bwMode="auto">
            <a:xfrm>
              <a:off x="4005" y="2291"/>
              <a:ext cx="227" cy="56"/>
            </a:xfrm>
            <a:custGeom>
              <a:avLst/>
              <a:gdLst>
                <a:gd name="T0" fmla="*/ 349 w 349"/>
                <a:gd name="T1" fmla="*/ 277 h 277"/>
                <a:gd name="T2" fmla="*/ 349 w 349"/>
                <a:gd name="T3" fmla="*/ 277 h 277"/>
                <a:gd name="T4" fmla="*/ 349 w 349"/>
                <a:gd name="T5" fmla="*/ 142 h 277"/>
                <a:gd name="T6" fmla="*/ 174 w 349"/>
                <a:gd name="T7" fmla="*/ 0 h 277"/>
                <a:gd name="T8" fmla="*/ 0 w 349"/>
                <a:gd name="T9" fmla="*/ 142 h 277"/>
                <a:gd name="T10" fmla="*/ 0 w 349"/>
                <a:gd name="T11" fmla="*/ 277 h 277"/>
                <a:gd name="T12" fmla="*/ 349 w 349"/>
                <a:gd name="T13" fmla="*/ 277 h 277"/>
                <a:gd name="T14" fmla="*/ 310 w 349"/>
                <a:gd name="T15" fmla="*/ 232 h 277"/>
                <a:gd name="T16" fmla="*/ 310 w 349"/>
                <a:gd name="T17" fmla="*/ 232 h 277"/>
                <a:gd name="T18" fmla="*/ 39 w 349"/>
                <a:gd name="T19" fmla="*/ 232 h 277"/>
                <a:gd name="T20" fmla="*/ 39 w 349"/>
                <a:gd name="T21" fmla="*/ 150 h 277"/>
                <a:gd name="T22" fmla="*/ 174 w 349"/>
                <a:gd name="T23" fmla="*/ 44 h 277"/>
                <a:gd name="T24" fmla="*/ 310 w 349"/>
                <a:gd name="T25" fmla="*/ 150 h 277"/>
                <a:gd name="T26" fmla="*/ 310 w 349"/>
                <a:gd name="T27" fmla="*/ 23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9" h="277">
                  <a:moveTo>
                    <a:pt x="349" y="277"/>
                  </a:moveTo>
                  <a:lnTo>
                    <a:pt x="349" y="277"/>
                  </a:lnTo>
                  <a:lnTo>
                    <a:pt x="349" y="142"/>
                  </a:lnTo>
                  <a:cubicBezTo>
                    <a:pt x="349" y="54"/>
                    <a:pt x="283" y="0"/>
                    <a:pt x="174" y="0"/>
                  </a:cubicBezTo>
                  <a:cubicBezTo>
                    <a:pt x="66" y="0"/>
                    <a:pt x="0" y="53"/>
                    <a:pt x="0" y="142"/>
                  </a:cubicBezTo>
                  <a:lnTo>
                    <a:pt x="0" y="277"/>
                  </a:lnTo>
                  <a:lnTo>
                    <a:pt x="349" y="277"/>
                  </a:lnTo>
                  <a:close/>
                  <a:moveTo>
                    <a:pt x="310" y="232"/>
                  </a:moveTo>
                  <a:lnTo>
                    <a:pt x="310" y="232"/>
                  </a:lnTo>
                  <a:lnTo>
                    <a:pt x="39" y="232"/>
                  </a:lnTo>
                  <a:lnTo>
                    <a:pt x="39" y="150"/>
                  </a:lnTo>
                  <a:cubicBezTo>
                    <a:pt x="39" y="81"/>
                    <a:pt x="85" y="44"/>
                    <a:pt x="174" y="44"/>
                  </a:cubicBezTo>
                  <a:cubicBezTo>
                    <a:pt x="263" y="44"/>
                    <a:pt x="310" y="81"/>
                    <a:pt x="310" y="150"/>
                  </a:cubicBezTo>
                  <a:lnTo>
                    <a:pt x="310" y="23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noEditPoints="1"/>
            </p:cNvSpPr>
            <p:nvPr/>
          </p:nvSpPr>
          <p:spPr bwMode="auto">
            <a:xfrm>
              <a:off x="4064" y="2235"/>
              <a:ext cx="175" cy="46"/>
            </a:xfrm>
            <a:custGeom>
              <a:avLst/>
              <a:gdLst>
                <a:gd name="T0" fmla="*/ 146 w 269"/>
                <a:gd name="T1" fmla="*/ 0 h 226"/>
                <a:gd name="T2" fmla="*/ 146 w 269"/>
                <a:gd name="T3" fmla="*/ 0 h 226"/>
                <a:gd name="T4" fmla="*/ 66 w 269"/>
                <a:gd name="T5" fmla="*/ 10 h 226"/>
                <a:gd name="T6" fmla="*/ 0 w 269"/>
                <a:gd name="T7" fmla="*/ 111 h 226"/>
                <a:gd name="T8" fmla="*/ 136 w 269"/>
                <a:gd name="T9" fmla="*/ 226 h 226"/>
                <a:gd name="T10" fmla="*/ 269 w 269"/>
                <a:gd name="T11" fmla="*/ 112 h 226"/>
                <a:gd name="T12" fmla="*/ 182 w 269"/>
                <a:gd name="T13" fmla="*/ 5 h 226"/>
                <a:gd name="T14" fmla="*/ 182 w 269"/>
                <a:gd name="T15" fmla="*/ 45 h 226"/>
                <a:gd name="T16" fmla="*/ 232 w 269"/>
                <a:gd name="T17" fmla="*/ 111 h 226"/>
                <a:gd name="T18" fmla="*/ 199 w 269"/>
                <a:gd name="T19" fmla="*/ 171 h 226"/>
                <a:gd name="T20" fmla="*/ 146 w 269"/>
                <a:gd name="T21" fmla="*/ 185 h 226"/>
                <a:gd name="T22" fmla="*/ 146 w 269"/>
                <a:gd name="T23" fmla="*/ 0 h 226"/>
                <a:gd name="T24" fmla="*/ 113 w 269"/>
                <a:gd name="T25" fmla="*/ 184 h 226"/>
                <a:gd name="T26" fmla="*/ 113 w 269"/>
                <a:gd name="T27" fmla="*/ 184 h 226"/>
                <a:gd name="T28" fmla="*/ 37 w 269"/>
                <a:gd name="T29" fmla="*/ 112 h 226"/>
                <a:gd name="T30" fmla="*/ 110 w 269"/>
                <a:gd name="T31" fmla="*/ 42 h 226"/>
                <a:gd name="T32" fmla="*/ 113 w 269"/>
                <a:gd name="T33" fmla="*/ 43 h 226"/>
                <a:gd name="T34" fmla="*/ 113 w 269"/>
                <a:gd name="T35" fmla="*/ 1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 h="226">
                  <a:moveTo>
                    <a:pt x="146" y="0"/>
                  </a:moveTo>
                  <a:lnTo>
                    <a:pt x="146" y="0"/>
                  </a:lnTo>
                  <a:cubicBezTo>
                    <a:pt x="107" y="0"/>
                    <a:pt x="84" y="3"/>
                    <a:pt x="66" y="10"/>
                  </a:cubicBezTo>
                  <a:cubicBezTo>
                    <a:pt x="25" y="26"/>
                    <a:pt x="0" y="65"/>
                    <a:pt x="0" y="111"/>
                  </a:cubicBezTo>
                  <a:cubicBezTo>
                    <a:pt x="0" y="181"/>
                    <a:pt x="53" y="226"/>
                    <a:pt x="136" y="226"/>
                  </a:cubicBezTo>
                  <a:cubicBezTo>
                    <a:pt x="218" y="226"/>
                    <a:pt x="269" y="183"/>
                    <a:pt x="269" y="112"/>
                  </a:cubicBezTo>
                  <a:cubicBezTo>
                    <a:pt x="269" y="55"/>
                    <a:pt x="236" y="15"/>
                    <a:pt x="182" y="5"/>
                  </a:cubicBezTo>
                  <a:lnTo>
                    <a:pt x="182" y="45"/>
                  </a:lnTo>
                  <a:cubicBezTo>
                    <a:pt x="215" y="56"/>
                    <a:pt x="232" y="79"/>
                    <a:pt x="232" y="111"/>
                  </a:cubicBezTo>
                  <a:cubicBezTo>
                    <a:pt x="232" y="136"/>
                    <a:pt x="220" y="158"/>
                    <a:pt x="199" y="171"/>
                  </a:cubicBezTo>
                  <a:cubicBezTo>
                    <a:pt x="185" y="181"/>
                    <a:pt x="171" y="184"/>
                    <a:pt x="146" y="185"/>
                  </a:cubicBezTo>
                  <a:lnTo>
                    <a:pt x="146" y="0"/>
                  </a:lnTo>
                  <a:close/>
                  <a:moveTo>
                    <a:pt x="113" y="184"/>
                  </a:moveTo>
                  <a:lnTo>
                    <a:pt x="113" y="184"/>
                  </a:lnTo>
                  <a:cubicBezTo>
                    <a:pt x="67" y="180"/>
                    <a:pt x="37" y="152"/>
                    <a:pt x="37" y="112"/>
                  </a:cubicBezTo>
                  <a:cubicBezTo>
                    <a:pt x="37" y="73"/>
                    <a:pt x="69" y="42"/>
                    <a:pt x="110" y="42"/>
                  </a:cubicBezTo>
                  <a:cubicBezTo>
                    <a:pt x="111" y="42"/>
                    <a:pt x="112" y="42"/>
                    <a:pt x="113" y="43"/>
                  </a:cubicBezTo>
                  <a:lnTo>
                    <a:pt x="113"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p:cNvSpPr>
            <p:nvPr/>
          </p:nvSpPr>
          <p:spPr bwMode="auto">
            <a:xfrm>
              <a:off x="4069" y="2183"/>
              <a:ext cx="163" cy="47"/>
            </a:xfrm>
            <a:custGeom>
              <a:avLst/>
              <a:gdLst>
                <a:gd name="T0" fmla="*/ 251 w 251"/>
                <a:gd name="T1" fmla="*/ 96 h 228"/>
                <a:gd name="T2" fmla="*/ 251 w 251"/>
                <a:gd name="T3" fmla="*/ 96 h 228"/>
                <a:gd name="T4" fmla="*/ 0 w 251"/>
                <a:gd name="T5" fmla="*/ 0 h 228"/>
                <a:gd name="T6" fmla="*/ 0 w 251"/>
                <a:gd name="T7" fmla="*/ 45 h 228"/>
                <a:gd name="T8" fmla="*/ 203 w 251"/>
                <a:gd name="T9" fmla="*/ 116 h 228"/>
                <a:gd name="T10" fmla="*/ 0 w 251"/>
                <a:gd name="T11" fmla="*/ 183 h 228"/>
                <a:gd name="T12" fmla="*/ 0 w 251"/>
                <a:gd name="T13" fmla="*/ 228 h 228"/>
                <a:gd name="T14" fmla="*/ 251 w 251"/>
                <a:gd name="T15" fmla="*/ 140 h 228"/>
                <a:gd name="T16" fmla="*/ 251 w 251"/>
                <a:gd name="T17" fmla="*/ 9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28">
                  <a:moveTo>
                    <a:pt x="251" y="96"/>
                  </a:moveTo>
                  <a:lnTo>
                    <a:pt x="251" y="96"/>
                  </a:lnTo>
                  <a:lnTo>
                    <a:pt x="0" y="0"/>
                  </a:lnTo>
                  <a:lnTo>
                    <a:pt x="0" y="45"/>
                  </a:lnTo>
                  <a:lnTo>
                    <a:pt x="203" y="116"/>
                  </a:lnTo>
                  <a:lnTo>
                    <a:pt x="0" y="183"/>
                  </a:lnTo>
                  <a:lnTo>
                    <a:pt x="0" y="228"/>
                  </a:lnTo>
                  <a:lnTo>
                    <a:pt x="251" y="140"/>
                  </a:lnTo>
                  <a:lnTo>
                    <a:pt x="251" y="9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noEditPoints="1"/>
            </p:cNvSpPr>
            <p:nvPr/>
          </p:nvSpPr>
          <p:spPr bwMode="auto">
            <a:xfrm>
              <a:off x="4005" y="2167"/>
              <a:ext cx="227" cy="8"/>
            </a:xfrm>
            <a:custGeom>
              <a:avLst/>
              <a:gdLst>
                <a:gd name="T0" fmla="*/ 98 w 349"/>
                <a:gd name="T1" fmla="*/ 0 h 40"/>
                <a:gd name="T2" fmla="*/ 98 w 349"/>
                <a:gd name="T3" fmla="*/ 0 h 40"/>
                <a:gd name="T4" fmla="*/ 98 w 349"/>
                <a:gd name="T5" fmla="*/ 40 h 40"/>
                <a:gd name="T6" fmla="*/ 349 w 349"/>
                <a:gd name="T7" fmla="*/ 40 h 40"/>
                <a:gd name="T8" fmla="*/ 349 w 349"/>
                <a:gd name="T9" fmla="*/ 0 h 40"/>
                <a:gd name="T10" fmla="*/ 98 w 349"/>
                <a:gd name="T11" fmla="*/ 0 h 40"/>
                <a:gd name="T12" fmla="*/ 0 w 349"/>
                <a:gd name="T13" fmla="*/ 0 h 40"/>
                <a:gd name="T14" fmla="*/ 0 w 349"/>
                <a:gd name="T15" fmla="*/ 0 h 40"/>
                <a:gd name="T16" fmla="*/ 0 w 349"/>
                <a:gd name="T17" fmla="*/ 40 h 40"/>
                <a:gd name="T18" fmla="*/ 50 w 349"/>
                <a:gd name="T19" fmla="*/ 40 h 40"/>
                <a:gd name="T20" fmla="*/ 50 w 349"/>
                <a:gd name="T21" fmla="*/ 0 h 40"/>
                <a:gd name="T22" fmla="*/ 0 w 34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40">
                  <a:moveTo>
                    <a:pt x="98" y="0"/>
                  </a:moveTo>
                  <a:lnTo>
                    <a:pt x="98" y="0"/>
                  </a:lnTo>
                  <a:lnTo>
                    <a:pt x="98" y="40"/>
                  </a:lnTo>
                  <a:lnTo>
                    <a:pt x="349" y="40"/>
                  </a:lnTo>
                  <a:lnTo>
                    <a:pt x="349" y="0"/>
                  </a:lnTo>
                  <a:lnTo>
                    <a:pt x="98" y="0"/>
                  </a:lnTo>
                  <a:close/>
                  <a:moveTo>
                    <a:pt x="0" y="0"/>
                  </a:moveTo>
                  <a:lnTo>
                    <a:pt x="0" y="0"/>
                  </a:lnTo>
                  <a:lnTo>
                    <a:pt x="0" y="40"/>
                  </a:lnTo>
                  <a:lnTo>
                    <a:pt x="50" y="40"/>
                  </a:lnTo>
                  <a:lnTo>
                    <a:pt x="50"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p:cNvSpPr>
            <p:nvPr/>
          </p:nvSpPr>
          <p:spPr bwMode="auto">
            <a:xfrm>
              <a:off x="4064" y="2114"/>
              <a:ext cx="175" cy="43"/>
            </a:xfrm>
            <a:custGeom>
              <a:avLst/>
              <a:gdLst>
                <a:gd name="T0" fmla="*/ 91 w 269"/>
                <a:gd name="T1" fmla="*/ 3 h 213"/>
                <a:gd name="T2" fmla="*/ 91 w 269"/>
                <a:gd name="T3" fmla="*/ 3 h 213"/>
                <a:gd name="T4" fmla="*/ 37 w 269"/>
                <a:gd name="T5" fmla="*/ 19 h 213"/>
                <a:gd name="T6" fmla="*/ 0 w 269"/>
                <a:gd name="T7" fmla="*/ 102 h 213"/>
                <a:gd name="T8" fmla="*/ 137 w 269"/>
                <a:gd name="T9" fmla="*/ 213 h 213"/>
                <a:gd name="T10" fmla="*/ 269 w 269"/>
                <a:gd name="T11" fmla="*/ 102 h 213"/>
                <a:gd name="T12" fmla="*/ 172 w 269"/>
                <a:gd name="T13" fmla="*/ 0 h 213"/>
                <a:gd name="T14" fmla="*/ 172 w 269"/>
                <a:gd name="T15" fmla="*/ 40 h 213"/>
                <a:gd name="T16" fmla="*/ 232 w 269"/>
                <a:gd name="T17" fmla="*/ 101 h 213"/>
                <a:gd name="T18" fmla="*/ 137 w 269"/>
                <a:gd name="T19" fmla="*/ 172 h 213"/>
                <a:gd name="T20" fmla="*/ 37 w 269"/>
                <a:gd name="T21" fmla="*/ 102 h 213"/>
                <a:gd name="T22" fmla="*/ 91 w 269"/>
                <a:gd name="T23" fmla="*/ 43 h 213"/>
                <a:gd name="T24" fmla="*/ 91 w 269"/>
                <a:gd name="T25" fmla="*/ 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213">
                  <a:moveTo>
                    <a:pt x="91" y="3"/>
                  </a:moveTo>
                  <a:lnTo>
                    <a:pt x="91" y="3"/>
                  </a:lnTo>
                  <a:cubicBezTo>
                    <a:pt x="67" y="4"/>
                    <a:pt x="51" y="10"/>
                    <a:pt x="37" y="19"/>
                  </a:cubicBezTo>
                  <a:cubicBezTo>
                    <a:pt x="14" y="37"/>
                    <a:pt x="0" y="67"/>
                    <a:pt x="0" y="102"/>
                  </a:cubicBezTo>
                  <a:cubicBezTo>
                    <a:pt x="0" y="169"/>
                    <a:pt x="53" y="213"/>
                    <a:pt x="137" y="213"/>
                  </a:cubicBezTo>
                  <a:cubicBezTo>
                    <a:pt x="218" y="213"/>
                    <a:pt x="269" y="170"/>
                    <a:pt x="269" y="102"/>
                  </a:cubicBezTo>
                  <a:cubicBezTo>
                    <a:pt x="269" y="42"/>
                    <a:pt x="233" y="4"/>
                    <a:pt x="172" y="0"/>
                  </a:cubicBezTo>
                  <a:lnTo>
                    <a:pt x="172" y="40"/>
                  </a:lnTo>
                  <a:cubicBezTo>
                    <a:pt x="212" y="47"/>
                    <a:pt x="232" y="67"/>
                    <a:pt x="232" y="101"/>
                  </a:cubicBezTo>
                  <a:cubicBezTo>
                    <a:pt x="232" y="145"/>
                    <a:pt x="196" y="172"/>
                    <a:pt x="137" y="172"/>
                  </a:cubicBezTo>
                  <a:cubicBezTo>
                    <a:pt x="74" y="172"/>
                    <a:pt x="37" y="146"/>
                    <a:pt x="37" y="102"/>
                  </a:cubicBezTo>
                  <a:cubicBezTo>
                    <a:pt x="37" y="69"/>
                    <a:pt x="56" y="48"/>
                    <a:pt x="91" y="43"/>
                  </a:cubicBezTo>
                  <a:lnTo>
                    <a:pt x="91"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EditPoints="1"/>
            </p:cNvSpPr>
            <p:nvPr/>
          </p:nvSpPr>
          <p:spPr bwMode="auto">
            <a:xfrm>
              <a:off x="4064" y="2061"/>
              <a:ext cx="175" cy="47"/>
            </a:xfrm>
            <a:custGeom>
              <a:avLst/>
              <a:gdLst>
                <a:gd name="T0" fmla="*/ 146 w 269"/>
                <a:gd name="T1" fmla="*/ 0 h 227"/>
                <a:gd name="T2" fmla="*/ 146 w 269"/>
                <a:gd name="T3" fmla="*/ 0 h 227"/>
                <a:gd name="T4" fmla="*/ 66 w 269"/>
                <a:gd name="T5" fmla="*/ 10 h 227"/>
                <a:gd name="T6" fmla="*/ 0 w 269"/>
                <a:gd name="T7" fmla="*/ 112 h 227"/>
                <a:gd name="T8" fmla="*/ 136 w 269"/>
                <a:gd name="T9" fmla="*/ 227 h 227"/>
                <a:gd name="T10" fmla="*/ 269 w 269"/>
                <a:gd name="T11" fmla="*/ 113 h 227"/>
                <a:gd name="T12" fmla="*/ 182 w 269"/>
                <a:gd name="T13" fmla="*/ 6 h 227"/>
                <a:gd name="T14" fmla="*/ 182 w 269"/>
                <a:gd name="T15" fmla="*/ 46 h 227"/>
                <a:gd name="T16" fmla="*/ 232 w 269"/>
                <a:gd name="T17" fmla="*/ 112 h 227"/>
                <a:gd name="T18" fmla="*/ 199 w 269"/>
                <a:gd name="T19" fmla="*/ 172 h 227"/>
                <a:gd name="T20" fmla="*/ 146 w 269"/>
                <a:gd name="T21" fmla="*/ 185 h 227"/>
                <a:gd name="T22" fmla="*/ 146 w 269"/>
                <a:gd name="T23" fmla="*/ 0 h 227"/>
                <a:gd name="T24" fmla="*/ 113 w 269"/>
                <a:gd name="T25" fmla="*/ 184 h 227"/>
                <a:gd name="T26" fmla="*/ 113 w 269"/>
                <a:gd name="T27" fmla="*/ 184 h 227"/>
                <a:gd name="T28" fmla="*/ 37 w 269"/>
                <a:gd name="T29" fmla="*/ 112 h 227"/>
                <a:gd name="T30" fmla="*/ 110 w 269"/>
                <a:gd name="T31" fmla="*/ 43 h 227"/>
                <a:gd name="T32" fmla="*/ 113 w 269"/>
                <a:gd name="T33" fmla="*/ 44 h 227"/>
                <a:gd name="T34" fmla="*/ 113 w 269"/>
                <a:gd name="T35" fmla="*/ 1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 h="227">
                  <a:moveTo>
                    <a:pt x="146" y="0"/>
                  </a:moveTo>
                  <a:lnTo>
                    <a:pt x="146" y="0"/>
                  </a:lnTo>
                  <a:cubicBezTo>
                    <a:pt x="107" y="0"/>
                    <a:pt x="84" y="3"/>
                    <a:pt x="66" y="10"/>
                  </a:cubicBezTo>
                  <a:cubicBezTo>
                    <a:pt x="25" y="27"/>
                    <a:pt x="0" y="65"/>
                    <a:pt x="0" y="112"/>
                  </a:cubicBezTo>
                  <a:cubicBezTo>
                    <a:pt x="0" y="182"/>
                    <a:pt x="53" y="227"/>
                    <a:pt x="136" y="227"/>
                  </a:cubicBezTo>
                  <a:cubicBezTo>
                    <a:pt x="218" y="227"/>
                    <a:pt x="269" y="183"/>
                    <a:pt x="269" y="113"/>
                  </a:cubicBezTo>
                  <a:cubicBezTo>
                    <a:pt x="269" y="55"/>
                    <a:pt x="236" y="16"/>
                    <a:pt x="182" y="6"/>
                  </a:cubicBezTo>
                  <a:lnTo>
                    <a:pt x="182" y="46"/>
                  </a:lnTo>
                  <a:cubicBezTo>
                    <a:pt x="215" y="57"/>
                    <a:pt x="232" y="79"/>
                    <a:pt x="232" y="112"/>
                  </a:cubicBezTo>
                  <a:cubicBezTo>
                    <a:pt x="232" y="137"/>
                    <a:pt x="220" y="158"/>
                    <a:pt x="199" y="172"/>
                  </a:cubicBezTo>
                  <a:cubicBezTo>
                    <a:pt x="185" y="181"/>
                    <a:pt x="171" y="185"/>
                    <a:pt x="146" y="185"/>
                  </a:cubicBezTo>
                  <a:lnTo>
                    <a:pt x="146" y="0"/>
                  </a:lnTo>
                  <a:close/>
                  <a:moveTo>
                    <a:pt x="113" y="184"/>
                  </a:moveTo>
                  <a:lnTo>
                    <a:pt x="113" y="184"/>
                  </a:lnTo>
                  <a:cubicBezTo>
                    <a:pt x="67" y="181"/>
                    <a:pt x="37" y="153"/>
                    <a:pt x="37" y="112"/>
                  </a:cubicBezTo>
                  <a:cubicBezTo>
                    <a:pt x="37" y="73"/>
                    <a:pt x="69" y="43"/>
                    <a:pt x="110" y="43"/>
                  </a:cubicBezTo>
                  <a:cubicBezTo>
                    <a:pt x="111" y="43"/>
                    <a:pt x="112" y="43"/>
                    <a:pt x="113" y="44"/>
                  </a:cubicBezTo>
                  <a:lnTo>
                    <a:pt x="113"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89"/>
            <p:cNvSpPr>
              <a:spLocks/>
            </p:cNvSpPr>
            <p:nvPr/>
          </p:nvSpPr>
          <p:spPr bwMode="auto">
            <a:xfrm>
              <a:off x="4005" y="1978"/>
              <a:ext cx="227" cy="44"/>
            </a:xfrm>
            <a:custGeom>
              <a:avLst/>
              <a:gdLst>
                <a:gd name="T0" fmla="*/ 0 w 349"/>
                <a:gd name="T1" fmla="*/ 173 h 217"/>
                <a:gd name="T2" fmla="*/ 0 w 349"/>
                <a:gd name="T3" fmla="*/ 173 h 217"/>
                <a:gd name="T4" fmla="*/ 0 w 349"/>
                <a:gd name="T5" fmla="*/ 217 h 217"/>
                <a:gd name="T6" fmla="*/ 349 w 349"/>
                <a:gd name="T7" fmla="*/ 217 h 217"/>
                <a:gd name="T8" fmla="*/ 349 w 349"/>
                <a:gd name="T9" fmla="*/ 0 h 217"/>
                <a:gd name="T10" fmla="*/ 310 w 349"/>
                <a:gd name="T11" fmla="*/ 0 h 217"/>
                <a:gd name="T12" fmla="*/ 310 w 349"/>
                <a:gd name="T13" fmla="*/ 173 h 217"/>
                <a:gd name="T14" fmla="*/ 0 w 349"/>
                <a:gd name="T15" fmla="*/ 173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9" h="217">
                  <a:moveTo>
                    <a:pt x="0" y="173"/>
                  </a:moveTo>
                  <a:lnTo>
                    <a:pt x="0" y="173"/>
                  </a:lnTo>
                  <a:lnTo>
                    <a:pt x="0" y="217"/>
                  </a:lnTo>
                  <a:lnTo>
                    <a:pt x="349" y="217"/>
                  </a:lnTo>
                  <a:lnTo>
                    <a:pt x="349" y="0"/>
                  </a:lnTo>
                  <a:lnTo>
                    <a:pt x="310" y="0"/>
                  </a:lnTo>
                  <a:lnTo>
                    <a:pt x="310" y="173"/>
                  </a:lnTo>
                  <a:lnTo>
                    <a:pt x="0" y="17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90"/>
            <p:cNvSpPr>
              <a:spLocks noEditPoints="1"/>
            </p:cNvSpPr>
            <p:nvPr/>
          </p:nvSpPr>
          <p:spPr bwMode="auto">
            <a:xfrm>
              <a:off x="4064" y="1926"/>
              <a:ext cx="175" cy="46"/>
            </a:xfrm>
            <a:custGeom>
              <a:avLst/>
              <a:gdLst>
                <a:gd name="T0" fmla="*/ 0 w 269"/>
                <a:gd name="T1" fmla="*/ 114 h 227"/>
                <a:gd name="T2" fmla="*/ 0 w 269"/>
                <a:gd name="T3" fmla="*/ 114 h 227"/>
                <a:gd name="T4" fmla="*/ 134 w 269"/>
                <a:gd name="T5" fmla="*/ 227 h 227"/>
                <a:gd name="T6" fmla="*/ 269 w 269"/>
                <a:gd name="T7" fmla="*/ 113 h 227"/>
                <a:gd name="T8" fmla="*/ 136 w 269"/>
                <a:gd name="T9" fmla="*/ 0 h 227"/>
                <a:gd name="T10" fmla="*/ 0 w 269"/>
                <a:gd name="T11" fmla="*/ 114 h 227"/>
                <a:gd name="T12" fmla="*/ 37 w 269"/>
                <a:gd name="T13" fmla="*/ 113 h 227"/>
                <a:gd name="T14" fmla="*/ 37 w 269"/>
                <a:gd name="T15" fmla="*/ 113 h 227"/>
                <a:gd name="T16" fmla="*/ 136 w 269"/>
                <a:gd name="T17" fmla="*/ 41 h 227"/>
                <a:gd name="T18" fmla="*/ 232 w 269"/>
                <a:gd name="T19" fmla="*/ 113 h 227"/>
                <a:gd name="T20" fmla="*/ 134 w 269"/>
                <a:gd name="T21" fmla="*/ 185 h 227"/>
                <a:gd name="T22" fmla="*/ 37 w 269"/>
                <a:gd name="T23"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9" h="227">
                  <a:moveTo>
                    <a:pt x="0" y="114"/>
                  </a:moveTo>
                  <a:lnTo>
                    <a:pt x="0" y="114"/>
                  </a:lnTo>
                  <a:cubicBezTo>
                    <a:pt x="0" y="184"/>
                    <a:pt x="50" y="227"/>
                    <a:pt x="134" y="227"/>
                  </a:cubicBezTo>
                  <a:cubicBezTo>
                    <a:pt x="219" y="227"/>
                    <a:pt x="269" y="185"/>
                    <a:pt x="269" y="113"/>
                  </a:cubicBezTo>
                  <a:cubicBezTo>
                    <a:pt x="269" y="43"/>
                    <a:pt x="219" y="0"/>
                    <a:pt x="136" y="0"/>
                  </a:cubicBezTo>
                  <a:cubicBezTo>
                    <a:pt x="49" y="0"/>
                    <a:pt x="0" y="41"/>
                    <a:pt x="0" y="114"/>
                  </a:cubicBezTo>
                  <a:close/>
                  <a:moveTo>
                    <a:pt x="37" y="113"/>
                  </a:moveTo>
                  <a:lnTo>
                    <a:pt x="37" y="113"/>
                  </a:lnTo>
                  <a:cubicBezTo>
                    <a:pt x="37" y="68"/>
                    <a:pt x="73" y="41"/>
                    <a:pt x="136" y="41"/>
                  </a:cubicBezTo>
                  <a:cubicBezTo>
                    <a:pt x="195" y="41"/>
                    <a:pt x="232" y="69"/>
                    <a:pt x="232" y="113"/>
                  </a:cubicBezTo>
                  <a:cubicBezTo>
                    <a:pt x="232" y="158"/>
                    <a:pt x="195" y="185"/>
                    <a:pt x="134" y="185"/>
                  </a:cubicBezTo>
                  <a:cubicBezTo>
                    <a:pt x="74" y="185"/>
                    <a:pt x="37" y="158"/>
                    <a:pt x="37" y="113"/>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91"/>
            <p:cNvSpPr>
              <a:spLocks/>
            </p:cNvSpPr>
            <p:nvPr/>
          </p:nvSpPr>
          <p:spPr bwMode="auto">
            <a:xfrm>
              <a:off x="4064" y="1875"/>
              <a:ext cx="175" cy="43"/>
            </a:xfrm>
            <a:custGeom>
              <a:avLst/>
              <a:gdLst>
                <a:gd name="T0" fmla="*/ 91 w 269"/>
                <a:gd name="T1" fmla="*/ 2 h 213"/>
                <a:gd name="T2" fmla="*/ 91 w 269"/>
                <a:gd name="T3" fmla="*/ 2 h 213"/>
                <a:gd name="T4" fmla="*/ 37 w 269"/>
                <a:gd name="T5" fmla="*/ 19 h 213"/>
                <a:gd name="T6" fmla="*/ 0 w 269"/>
                <a:gd name="T7" fmla="*/ 102 h 213"/>
                <a:gd name="T8" fmla="*/ 137 w 269"/>
                <a:gd name="T9" fmla="*/ 213 h 213"/>
                <a:gd name="T10" fmla="*/ 269 w 269"/>
                <a:gd name="T11" fmla="*/ 102 h 213"/>
                <a:gd name="T12" fmla="*/ 172 w 269"/>
                <a:gd name="T13" fmla="*/ 0 h 213"/>
                <a:gd name="T14" fmla="*/ 172 w 269"/>
                <a:gd name="T15" fmla="*/ 40 h 213"/>
                <a:gd name="T16" fmla="*/ 232 w 269"/>
                <a:gd name="T17" fmla="*/ 101 h 213"/>
                <a:gd name="T18" fmla="*/ 137 w 269"/>
                <a:gd name="T19" fmla="*/ 172 h 213"/>
                <a:gd name="T20" fmla="*/ 37 w 269"/>
                <a:gd name="T21" fmla="*/ 102 h 213"/>
                <a:gd name="T22" fmla="*/ 91 w 269"/>
                <a:gd name="T23" fmla="*/ 43 h 213"/>
                <a:gd name="T24" fmla="*/ 91 w 269"/>
                <a:gd name="T25" fmla="*/ 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213">
                  <a:moveTo>
                    <a:pt x="91" y="2"/>
                  </a:moveTo>
                  <a:lnTo>
                    <a:pt x="91" y="2"/>
                  </a:lnTo>
                  <a:cubicBezTo>
                    <a:pt x="67" y="4"/>
                    <a:pt x="51" y="10"/>
                    <a:pt x="37" y="19"/>
                  </a:cubicBezTo>
                  <a:cubicBezTo>
                    <a:pt x="14" y="36"/>
                    <a:pt x="0" y="67"/>
                    <a:pt x="0" y="102"/>
                  </a:cubicBezTo>
                  <a:cubicBezTo>
                    <a:pt x="0" y="169"/>
                    <a:pt x="53" y="213"/>
                    <a:pt x="137" y="213"/>
                  </a:cubicBezTo>
                  <a:cubicBezTo>
                    <a:pt x="218" y="213"/>
                    <a:pt x="269" y="170"/>
                    <a:pt x="269" y="102"/>
                  </a:cubicBezTo>
                  <a:cubicBezTo>
                    <a:pt x="269" y="42"/>
                    <a:pt x="233" y="4"/>
                    <a:pt x="172" y="0"/>
                  </a:cubicBezTo>
                  <a:lnTo>
                    <a:pt x="172" y="40"/>
                  </a:lnTo>
                  <a:cubicBezTo>
                    <a:pt x="212" y="47"/>
                    <a:pt x="232" y="67"/>
                    <a:pt x="232" y="101"/>
                  </a:cubicBezTo>
                  <a:cubicBezTo>
                    <a:pt x="232" y="145"/>
                    <a:pt x="196" y="172"/>
                    <a:pt x="137" y="172"/>
                  </a:cubicBezTo>
                  <a:cubicBezTo>
                    <a:pt x="74" y="172"/>
                    <a:pt x="37" y="146"/>
                    <a:pt x="37" y="102"/>
                  </a:cubicBezTo>
                  <a:cubicBezTo>
                    <a:pt x="37" y="69"/>
                    <a:pt x="56" y="47"/>
                    <a:pt x="91" y="43"/>
                  </a:cubicBezTo>
                  <a:lnTo>
                    <a:pt x="91"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92"/>
            <p:cNvSpPr>
              <a:spLocks noEditPoints="1"/>
            </p:cNvSpPr>
            <p:nvPr/>
          </p:nvSpPr>
          <p:spPr bwMode="auto">
            <a:xfrm>
              <a:off x="4064" y="1820"/>
              <a:ext cx="175" cy="48"/>
            </a:xfrm>
            <a:custGeom>
              <a:avLst/>
              <a:gdLst>
                <a:gd name="T0" fmla="*/ 234 w 269"/>
                <a:gd name="T1" fmla="*/ 0 h 236"/>
                <a:gd name="T2" fmla="*/ 234 w 269"/>
                <a:gd name="T3" fmla="*/ 0 h 236"/>
                <a:gd name="T4" fmla="*/ 235 w 269"/>
                <a:gd name="T5" fmla="*/ 8 h 236"/>
                <a:gd name="T6" fmla="*/ 216 w 269"/>
                <a:gd name="T7" fmla="*/ 30 h 236"/>
                <a:gd name="T8" fmla="*/ 68 w 269"/>
                <a:gd name="T9" fmla="*/ 30 h 236"/>
                <a:gd name="T10" fmla="*/ 0 w 269"/>
                <a:gd name="T11" fmla="*/ 124 h 236"/>
                <a:gd name="T12" fmla="*/ 29 w 269"/>
                <a:gd name="T13" fmla="*/ 208 h 236"/>
                <a:gd name="T14" fmla="*/ 81 w 269"/>
                <a:gd name="T15" fmla="*/ 225 h 236"/>
                <a:gd name="T16" fmla="*/ 81 w 269"/>
                <a:gd name="T17" fmla="*/ 185 h 236"/>
                <a:gd name="T18" fmla="*/ 37 w 269"/>
                <a:gd name="T19" fmla="*/ 126 h 236"/>
                <a:gd name="T20" fmla="*/ 74 w 269"/>
                <a:gd name="T21" fmla="*/ 70 h 236"/>
                <a:gd name="T22" fmla="*/ 84 w 269"/>
                <a:gd name="T23" fmla="*/ 70 h 236"/>
                <a:gd name="T24" fmla="*/ 112 w 269"/>
                <a:gd name="T25" fmla="*/ 111 h 236"/>
                <a:gd name="T26" fmla="*/ 128 w 269"/>
                <a:gd name="T27" fmla="*/ 192 h 236"/>
                <a:gd name="T28" fmla="*/ 195 w 269"/>
                <a:gd name="T29" fmla="*/ 236 h 236"/>
                <a:gd name="T30" fmla="*/ 269 w 269"/>
                <a:gd name="T31" fmla="*/ 154 h 236"/>
                <a:gd name="T32" fmla="*/ 232 w 269"/>
                <a:gd name="T33" fmla="*/ 68 h 236"/>
                <a:gd name="T34" fmla="*/ 269 w 269"/>
                <a:gd name="T35" fmla="*/ 27 h 236"/>
                <a:gd name="T36" fmla="*/ 265 w 269"/>
                <a:gd name="T37" fmla="*/ 0 h 236"/>
                <a:gd name="T38" fmla="*/ 234 w 269"/>
                <a:gd name="T39" fmla="*/ 0 h 236"/>
                <a:gd name="T40" fmla="*/ 179 w 269"/>
                <a:gd name="T41" fmla="*/ 70 h 236"/>
                <a:gd name="T42" fmla="*/ 179 w 269"/>
                <a:gd name="T43" fmla="*/ 70 h 236"/>
                <a:gd name="T44" fmla="*/ 211 w 269"/>
                <a:gd name="T45" fmla="*/ 86 h 236"/>
                <a:gd name="T46" fmla="*/ 234 w 269"/>
                <a:gd name="T47" fmla="*/ 145 h 236"/>
                <a:gd name="T48" fmla="*/ 194 w 269"/>
                <a:gd name="T49" fmla="*/ 194 h 236"/>
                <a:gd name="T50" fmla="*/ 148 w 269"/>
                <a:gd name="T51" fmla="*/ 134 h 236"/>
                <a:gd name="T52" fmla="*/ 134 w 269"/>
                <a:gd name="T53" fmla="*/ 70 h 236"/>
                <a:gd name="T54" fmla="*/ 179 w 269"/>
                <a:gd name="T55" fmla="*/ 7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9" h="236">
                  <a:moveTo>
                    <a:pt x="234" y="0"/>
                  </a:moveTo>
                  <a:lnTo>
                    <a:pt x="234" y="0"/>
                  </a:lnTo>
                  <a:cubicBezTo>
                    <a:pt x="235" y="4"/>
                    <a:pt x="235" y="6"/>
                    <a:pt x="235" y="8"/>
                  </a:cubicBezTo>
                  <a:cubicBezTo>
                    <a:pt x="235" y="22"/>
                    <a:pt x="228" y="30"/>
                    <a:pt x="216" y="30"/>
                  </a:cubicBezTo>
                  <a:lnTo>
                    <a:pt x="68" y="30"/>
                  </a:lnTo>
                  <a:cubicBezTo>
                    <a:pt x="24" y="30"/>
                    <a:pt x="0" y="63"/>
                    <a:pt x="0" y="124"/>
                  </a:cubicBezTo>
                  <a:cubicBezTo>
                    <a:pt x="0" y="161"/>
                    <a:pt x="10" y="191"/>
                    <a:pt x="29" y="208"/>
                  </a:cubicBezTo>
                  <a:cubicBezTo>
                    <a:pt x="42" y="219"/>
                    <a:pt x="56" y="224"/>
                    <a:pt x="81" y="225"/>
                  </a:cubicBezTo>
                  <a:lnTo>
                    <a:pt x="81" y="185"/>
                  </a:lnTo>
                  <a:cubicBezTo>
                    <a:pt x="50" y="181"/>
                    <a:pt x="37" y="163"/>
                    <a:pt x="37" y="126"/>
                  </a:cubicBezTo>
                  <a:cubicBezTo>
                    <a:pt x="37" y="90"/>
                    <a:pt x="50" y="70"/>
                    <a:pt x="74" y="70"/>
                  </a:cubicBezTo>
                  <a:lnTo>
                    <a:pt x="84" y="70"/>
                  </a:lnTo>
                  <a:cubicBezTo>
                    <a:pt x="101" y="70"/>
                    <a:pt x="108" y="80"/>
                    <a:pt x="112" y="111"/>
                  </a:cubicBezTo>
                  <a:cubicBezTo>
                    <a:pt x="119" y="168"/>
                    <a:pt x="121" y="177"/>
                    <a:pt x="128" y="192"/>
                  </a:cubicBezTo>
                  <a:cubicBezTo>
                    <a:pt x="140" y="221"/>
                    <a:pt x="162" y="236"/>
                    <a:pt x="195" y="236"/>
                  </a:cubicBezTo>
                  <a:cubicBezTo>
                    <a:pt x="240" y="236"/>
                    <a:pt x="269" y="204"/>
                    <a:pt x="269" y="154"/>
                  </a:cubicBezTo>
                  <a:cubicBezTo>
                    <a:pt x="269" y="122"/>
                    <a:pt x="258" y="97"/>
                    <a:pt x="232" y="68"/>
                  </a:cubicBezTo>
                  <a:cubicBezTo>
                    <a:pt x="257" y="65"/>
                    <a:pt x="269" y="53"/>
                    <a:pt x="269" y="27"/>
                  </a:cubicBezTo>
                  <a:cubicBezTo>
                    <a:pt x="269" y="19"/>
                    <a:pt x="268" y="13"/>
                    <a:pt x="265" y="0"/>
                  </a:cubicBezTo>
                  <a:lnTo>
                    <a:pt x="234" y="0"/>
                  </a:lnTo>
                  <a:close/>
                  <a:moveTo>
                    <a:pt x="179" y="70"/>
                  </a:moveTo>
                  <a:lnTo>
                    <a:pt x="179" y="70"/>
                  </a:lnTo>
                  <a:cubicBezTo>
                    <a:pt x="192" y="70"/>
                    <a:pt x="200" y="74"/>
                    <a:pt x="211" y="86"/>
                  </a:cubicBezTo>
                  <a:cubicBezTo>
                    <a:pt x="226" y="102"/>
                    <a:pt x="234" y="121"/>
                    <a:pt x="234" y="145"/>
                  </a:cubicBezTo>
                  <a:cubicBezTo>
                    <a:pt x="234" y="176"/>
                    <a:pt x="219" y="194"/>
                    <a:pt x="194" y="194"/>
                  </a:cubicBezTo>
                  <a:cubicBezTo>
                    <a:pt x="167" y="194"/>
                    <a:pt x="154" y="177"/>
                    <a:pt x="148" y="134"/>
                  </a:cubicBezTo>
                  <a:cubicBezTo>
                    <a:pt x="142" y="92"/>
                    <a:pt x="140" y="83"/>
                    <a:pt x="134" y="70"/>
                  </a:cubicBezTo>
                  <a:lnTo>
                    <a:pt x="179"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93"/>
            <p:cNvSpPr>
              <a:spLocks/>
            </p:cNvSpPr>
            <p:nvPr/>
          </p:nvSpPr>
          <p:spPr bwMode="auto">
            <a:xfrm>
              <a:off x="4024" y="1793"/>
              <a:ext cx="215" cy="24"/>
            </a:xfrm>
            <a:custGeom>
              <a:avLst/>
              <a:gdLst>
                <a:gd name="T0" fmla="*/ 69 w 331"/>
                <a:gd name="T1" fmla="*/ 0 h 115"/>
                <a:gd name="T2" fmla="*/ 69 w 331"/>
                <a:gd name="T3" fmla="*/ 0 h 115"/>
                <a:gd name="T4" fmla="*/ 69 w 331"/>
                <a:gd name="T5" fmla="*/ 42 h 115"/>
                <a:gd name="T6" fmla="*/ 0 w 331"/>
                <a:gd name="T7" fmla="*/ 42 h 115"/>
                <a:gd name="T8" fmla="*/ 0 w 331"/>
                <a:gd name="T9" fmla="*/ 81 h 115"/>
                <a:gd name="T10" fmla="*/ 69 w 331"/>
                <a:gd name="T11" fmla="*/ 81 h 115"/>
                <a:gd name="T12" fmla="*/ 69 w 331"/>
                <a:gd name="T13" fmla="*/ 115 h 115"/>
                <a:gd name="T14" fmla="*/ 101 w 331"/>
                <a:gd name="T15" fmla="*/ 115 h 115"/>
                <a:gd name="T16" fmla="*/ 101 w 331"/>
                <a:gd name="T17" fmla="*/ 81 h 115"/>
                <a:gd name="T18" fmla="*/ 291 w 331"/>
                <a:gd name="T19" fmla="*/ 81 h 115"/>
                <a:gd name="T20" fmla="*/ 331 w 331"/>
                <a:gd name="T21" fmla="*/ 33 h 115"/>
                <a:gd name="T22" fmla="*/ 327 w 331"/>
                <a:gd name="T23" fmla="*/ 0 h 115"/>
                <a:gd name="T24" fmla="*/ 294 w 331"/>
                <a:gd name="T25" fmla="*/ 0 h 115"/>
                <a:gd name="T26" fmla="*/ 296 w 331"/>
                <a:gd name="T27" fmla="*/ 20 h 115"/>
                <a:gd name="T28" fmla="*/ 273 w 331"/>
                <a:gd name="T29" fmla="*/ 42 h 115"/>
                <a:gd name="T30" fmla="*/ 101 w 331"/>
                <a:gd name="T31" fmla="*/ 42 h 115"/>
                <a:gd name="T32" fmla="*/ 101 w 331"/>
                <a:gd name="T33" fmla="*/ 0 h 115"/>
                <a:gd name="T34" fmla="*/ 69 w 331"/>
                <a:gd name="T3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1" h="115">
                  <a:moveTo>
                    <a:pt x="69" y="0"/>
                  </a:moveTo>
                  <a:lnTo>
                    <a:pt x="69" y="0"/>
                  </a:lnTo>
                  <a:lnTo>
                    <a:pt x="69" y="42"/>
                  </a:lnTo>
                  <a:lnTo>
                    <a:pt x="0" y="42"/>
                  </a:lnTo>
                  <a:lnTo>
                    <a:pt x="0" y="81"/>
                  </a:lnTo>
                  <a:lnTo>
                    <a:pt x="69" y="81"/>
                  </a:lnTo>
                  <a:lnTo>
                    <a:pt x="69" y="115"/>
                  </a:lnTo>
                  <a:lnTo>
                    <a:pt x="101" y="115"/>
                  </a:lnTo>
                  <a:lnTo>
                    <a:pt x="101" y="81"/>
                  </a:lnTo>
                  <a:lnTo>
                    <a:pt x="291" y="81"/>
                  </a:lnTo>
                  <a:cubicBezTo>
                    <a:pt x="316" y="81"/>
                    <a:pt x="331" y="64"/>
                    <a:pt x="331" y="33"/>
                  </a:cubicBezTo>
                  <a:cubicBezTo>
                    <a:pt x="331" y="23"/>
                    <a:pt x="330" y="14"/>
                    <a:pt x="327" y="0"/>
                  </a:cubicBezTo>
                  <a:lnTo>
                    <a:pt x="294" y="0"/>
                  </a:lnTo>
                  <a:cubicBezTo>
                    <a:pt x="295" y="6"/>
                    <a:pt x="296" y="12"/>
                    <a:pt x="296" y="20"/>
                  </a:cubicBezTo>
                  <a:cubicBezTo>
                    <a:pt x="296" y="37"/>
                    <a:pt x="291" y="42"/>
                    <a:pt x="273" y="42"/>
                  </a:cubicBezTo>
                  <a:lnTo>
                    <a:pt x="101" y="42"/>
                  </a:lnTo>
                  <a:lnTo>
                    <a:pt x="101" y="0"/>
                  </a:lnTo>
                  <a:lnTo>
                    <a:pt x="6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94"/>
            <p:cNvSpPr>
              <a:spLocks noEditPoints="1"/>
            </p:cNvSpPr>
            <p:nvPr/>
          </p:nvSpPr>
          <p:spPr bwMode="auto">
            <a:xfrm>
              <a:off x="4005" y="1776"/>
              <a:ext cx="227" cy="8"/>
            </a:xfrm>
            <a:custGeom>
              <a:avLst/>
              <a:gdLst>
                <a:gd name="T0" fmla="*/ 98 w 349"/>
                <a:gd name="T1" fmla="*/ 0 h 40"/>
                <a:gd name="T2" fmla="*/ 98 w 349"/>
                <a:gd name="T3" fmla="*/ 0 h 40"/>
                <a:gd name="T4" fmla="*/ 98 w 349"/>
                <a:gd name="T5" fmla="*/ 40 h 40"/>
                <a:gd name="T6" fmla="*/ 349 w 349"/>
                <a:gd name="T7" fmla="*/ 40 h 40"/>
                <a:gd name="T8" fmla="*/ 349 w 349"/>
                <a:gd name="T9" fmla="*/ 0 h 40"/>
                <a:gd name="T10" fmla="*/ 98 w 349"/>
                <a:gd name="T11" fmla="*/ 0 h 40"/>
                <a:gd name="T12" fmla="*/ 0 w 349"/>
                <a:gd name="T13" fmla="*/ 0 h 40"/>
                <a:gd name="T14" fmla="*/ 0 w 349"/>
                <a:gd name="T15" fmla="*/ 0 h 40"/>
                <a:gd name="T16" fmla="*/ 0 w 349"/>
                <a:gd name="T17" fmla="*/ 40 h 40"/>
                <a:gd name="T18" fmla="*/ 50 w 349"/>
                <a:gd name="T19" fmla="*/ 40 h 40"/>
                <a:gd name="T20" fmla="*/ 50 w 349"/>
                <a:gd name="T21" fmla="*/ 0 h 40"/>
                <a:gd name="T22" fmla="*/ 0 w 34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40">
                  <a:moveTo>
                    <a:pt x="98" y="0"/>
                  </a:moveTo>
                  <a:lnTo>
                    <a:pt x="98" y="0"/>
                  </a:lnTo>
                  <a:lnTo>
                    <a:pt x="98" y="40"/>
                  </a:lnTo>
                  <a:lnTo>
                    <a:pt x="349" y="40"/>
                  </a:lnTo>
                  <a:lnTo>
                    <a:pt x="349" y="0"/>
                  </a:lnTo>
                  <a:lnTo>
                    <a:pt x="98" y="0"/>
                  </a:lnTo>
                  <a:close/>
                  <a:moveTo>
                    <a:pt x="0" y="0"/>
                  </a:moveTo>
                  <a:lnTo>
                    <a:pt x="0" y="0"/>
                  </a:lnTo>
                  <a:lnTo>
                    <a:pt x="0" y="40"/>
                  </a:lnTo>
                  <a:lnTo>
                    <a:pt x="50" y="40"/>
                  </a:lnTo>
                  <a:lnTo>
                    <a:pt x="50"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95"/>
            <p:cNvSpPr>
              <a:spLocks noEditPoints="1"/>
            </p:cNvSpPr>
            <p:nvPr/>
          </p:nvSpPr>
          <p:spPr bwMode="auto">
            <a:xfrm>
              <a:off x="4064" y="1719"/>
              <a:ext cx="175" cy="47"/>
            </a:xfrm>
            <a:custGeom>
              <a:avLst/>
              <a:gdLst>
                <a:gd name="T0" fmla="*/ 0 w 269"/>
                <a:gd name="T1" fmla="*/ 114 h 227"/>
                <a:gd name="T2" fmla="*/ 0 w 269"/>
                <a:gd name="T3" fmla="*/ 114 h 227"/>
                <a:gd name="T4" fmla="*/ 134 w 269"/>
                <a:gd name="T5" fmla="*/ 227 h 227"/>
                <a:gd name="T6" fmla="*/ 269 w 269"/>
                <a:gd name="T7" fmla="*/ 113 h 227"/>
                <a:gd name="T8" fmla="*/ 136 w 269"/>
                <a:gd name="T9" fmla="*/ 0 h 227"/>
                <a:gd name="T10" fmla="*/ 0 w 269"/>
                <a:gd name="T11" fmla="*/ 114 h 227"/>
                <a:gd name="T12" fmla="*/ 37 w 269"/>
                <a:gd name="T13" fmla="*/ 113 h 227"/>
                <a:gd name="T14" fmla="*/ 37 w 269"/>
                <a:gd name="T15" fmla="*/ 113 h 227"/>
                <a:gd name="T16" fmla="*/ 136 w 269"/>
                <a:gd name="T17" fmla="*/ 42 h 227"/>
                <a:gd name="T18" fmla="*/ 232 w 269"/>
                <a:gd name="T19" fmla="*/ 113 h 227"/>
                <a:gd name="T20" fmla="*/ 134 w 269"/>
                <a:gd name="T21" fmla="*/ 185 h 227"/>
                <a:gd name="T22" fmla="*/ 37 w 269"/>
                <a:gd name="T23"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9" h="227">
                  <a:moveTo>
                    <a:pt x="0" y="114"/>
                  </a:moveTo>
                  <a:lnTo>
                    <a:pt x="0" y="114"/>
                  </a:lnTo>
                  <a:cubicBezTo>
                    <a:pt x="0" y="184"/>
                    <a:pt x="50" y="227"/>
                    <a:pt x="134" y="227"/>
                  </a:cubicBezTo>
                  <a:cubicBezTo>
                    <a:pt x="219" y="227"/>
                    <a:pt x="269" y="185"/>
                    <a:pt x="269" y="113"/>
                  </a:cubicBezTo>
                  <a:cubicBezTo>
                    <a:pt x="269" y="43"/>
                    <a:pt x="219" y="0"/>
                    <a:pt x="136" y="0"/>
                  </a:cubicBezTo>
                  <a:cubicBezTo>
                    <a:pt x="49" y="0"/>
                    <a:pt x="0" y="42"/>
                    <a:pt x="0" y="114"/>
                  </a:cubicBezTo>
                  <a:close/>
                  <a:moveTo>
                    <a:pt x="37" y="113"/>
                  </a:moveTo>
                  <a:lnTo>
                    <a:pt x="37" y="113"/>
                  </a:lnTo>
                  <a:cubicBezTo>
                    <a:pt x="37" y="68"/>
                    <a:pt x="73" y="42"/>
                    <a:pt x="136" y="42"/>
                  </a:cubicBezTo>
                  <a:cubicBezTo>
                    <a:pt x="195" y="42"/>
                    <a:pt x="232" y="69"/>
                    <a:pt x="232" y="113"/>
                  </a:cubicBezTo>
                  <a:cubicBezTo>
                    <a:pt x="232" y="158"/>
                    <a:pt x="195" y="185"/>
                    <a:pt x="134" y="185"/>
                  </a:cubicBezTo>
                  <a:cubicBezTo>
                    <a:pt x="74" y="185"/>
                    <a:pt x="37" y="158"/>
                    <a:pt x="37" y="113"/>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96"/>
            <p:cNvSpPr>
              <a:spLocks/>
            </p:cNvSpPr>
            <p:nvPr/>
          </p:nvSpPr>
          <p:spPr bwMode="auto">
            <a:xfrm>
              <a:off x="4064" y="1667"/>
              <a:ext cx="168" cy="41"/>
            </a:xfrm>
            <a:custGeom>
              <a:avLst/>
              <a:gdLst>
                <a:gd name="T0" fmla="*/ 7 w 258"/>
                <a:gd name="T1" fmla="*/ 200 h 200"/>
                <a:gd name="T2" fmla="*/ 7 w 258"/>
                <a:gd name="T3" fmla="*/ 200 h 200"/>
                <a:gd name="T4" fmla="*/ 258 w 258"/>
                <a:gd name="T5" fmla="*/ 200 h 200"/>
                <a:gd name="T6" fmla="*/ 258 w 258"/>
                <a:gd name="T7" fmla="*/ 160 h 200"/>
                <a:gd name="T8" fmla="*/ 119 w 258"/>
                <a:gd name="T9" fmla="*/ 160 h 200"/>
                <a:gd name="T10" fmla="*/ 35 w 258"/>
                <a:gd name="T11" fmla="*/ 92 h 200"/>
                <a:gd name="T12" fmla="*/ 84 w 258"/>
                <a:gd name="T13" fmla="*/ 40 h 200"/>
                <a:gd name="T14" fmla="*/ 258 w 258"/>
                <a:gd name="T15" fmla="*/ 40 h 200"/>
                <a:gd name="T16" fmla="*/ 258 w 258"/>
                <a:gd name="T17" fmla="*/ 0 h 200"/>
                <a:gd name="T18" fmla="*/ 68 w 258"/>
                <a:gd name="T19" fmla="*/ 0 h 200"/>
                <a:gd name="T20" fmla="*/ 0 w 258"/>
                <a:gd name="T21" fmla="*/ 80 h 200"/>
                <a:gd name="T22" fmla="*/ 49 w 258"/>
                <a:gd name="T23" fmla="*/ 163 h 200"/>
                <a:gd name="T24" fmla="*/ 7 w 258"/>
                <a:gd name="T25" fmla="*/ 163 h 200"/>
                <a:gd name="T26" fmla="*/ 7 w 25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00">
                  <a:moveTo>
                    <a:pt x="7" y="200"/>
                  </a:moveTo>
                  <a:lnTo>
                    <a:pt x="7" y="200"/>
                  </a:lnTo>
                  <a:lnTo>
                    <a:pt x="258" y="200"/>
                  </a:lnTo>
                  <a:lnTo>
                    <a:pt x="258" y="160"/>
                  </a:lnTo>
                  <a:lnTo>
                    <a:pt x="119" y="160"/>
                  </a:lnTo>
                  <a:cubicBezTo>
                    <a:pt x="68" y="160"/>
                    <a:pt x="35" y="133"/>
                    <a:pt x="35" y="92"/>
                  </a:cubicBezTo>
                  <a:cubicBezTo>
                    <a:pt x="35" y="60"/>
                    <a:pt x="54" y="40"/>
                    <a:pt x="84" y="40"/>
                  </a:cubicBezTo>
                  <a:lnTo>
                    <a:pt x="258" y="40"/>
                  </a:lnTo>
                  <a:lnTo>
                    <a:pt x="258" y="0"/>
                  </a:lnTo>
                  <a:lnTo>
                    <a:pt x="68" y="0"/>
                  </a:lnTo>
                  <a:cubicBezTo>
                    <a:pt x="26" y="0"/>
                    <a:pt x="0" y="31"/>
                    <a:pt x="0" y="80"/>
                  </a:cubicBezTo>
                  <a:cubicBezTo>
                    <a:pt x="0" y="117"/>
                    <a:pt x="14" y="141"/>
                    <a:pt x="49" y="163"/>
                  </a:cubicBezTo>
                  <a:lnTo>
                    <a:pt x="7" y="163"/>
                  </a:lnTo>
                  <a:lnTo>
                    <a:pt x="7" y="2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97"/>
            <p:cNvSpPr>
              <a:spLocks noEditPoints="1"/>
            </p:cNvSpPr>
            <p:nvPr/>
          </p:nvSpPr>
          <p:spPr bwMode="auto">
            <a:xfrm>
              <a:off x="462" y="1271"/>
              <a:ext cx="3877" cy="1354"/>
            </a:xfrm>
            <a:custGeom>
              <a:avLst/>
              <a:gdLst>
                <a:gd name="T0" fmla="*/ 5628 w 5952"/>
                <a:gd name="T1" fmla="*/ 1627 h 6653"/>
                <a:gd name="T2" fmla="*/ 5628 w 5952"/>
                <a:gd name="T3" fmla="*/ 1627 h 6653"/>
                <a:gd name="T4" fmla="*/ 5628 w 5952"/>
                <a:gd name="T5" fmla="*/ 391 h 6653"/>
                <a:gd name="T6" fmla="*/ 5952 w 5952"/>
                <a:gd name="T7" fmla="*/ 6653 h 6653"/>
                <a:gd name="T8" fmla="*/ 5952 w 5952"/>
                <a:gd name="T9" fmla="*/ 6653 h 6653"/>
                <a:gd name="T10" fmla="*/ 5456 w 5952"/>
                <a:gd name="T11" fmla="*/ 6653 h 6653"/>
                <a:gd name="T12" fmla="*/ 4960 w 5952"/>
                <a:gd name="T13" fmla="*/ 5595 h 6653"/>
                <a:gd name="T14" fmla="*/ 4464 w 5952"/>
                <a:gd name="T15" fmla="*/ 5124 h 6653"/>
                <a:gd name="T16" fmla="*/ 3968 w 5952"/>
                <a:gd name="T17" fmla="*/ 5117 h 6653"/>
                <a:gd name="T18" fmla="*/ 3472 w 5952"/>
                <a:gd name="T19" fmla="*/ 2597 h 6653"/>
                <a:gd name="T20" fmla="*/ 2976 w 5952"/>
                <a:gd name="T21" fmla="*/ 2309 h 6653"/>
                <a:gd name="T22" fmla="*/ 2480 w 5952"/>
                <a:gd name="T23" fmla="*/ 2023 h 6653"/>
                <a:gd name="T24" fmla="*/ 1984 w 5952"/>
                <a:gd name="T25" fmla="*/ 1861 h 6653"/>
                <a:gd name="T26" fmla="*/ 1488 w 5952"/>
                <a:gd name="T27" fmla="*/ 1688 h 6653"/>
                <a:gd name="T28" fmla="*/ 992 w 5952"/>
                <a:gd name="T29" fmla="*/ 1344 h 6653"/>
                <a:gd name="T30" fmla="*/ 496 w 5952"/>
                <a:gd name="T31" fmla="*/ 869 h 6653"/>
                <a:gd name="T32" fmla="*/ 0 w 5952"/>
                <a:gd name="T33" fmla="*/ 0 h 6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52" h="6653">
                  <a:moveTo>
                    <a:pt x="5628" y="1627"/>
                  </a:moveTo>
                  <a:lnTo>
                    <a:pt x="5628" y="1627"/>
                  </a:lnTo>
                  <a:lnTo>
                    <a:pt x="5628" y="391"/>
                  </a:lnTo>
                  <a:moveTo>
                    <a:pt x="5952" y="6653"/>
                  </a:moveTo>
                  <a:lnTo>
                    <a:pt x="5952" y="6653"/>
                  </a:lnTo>
                  <a:lnTo>
                    <a:pt x="5456" y="6653"/>
                  </a:lnTo>
                  <a:lnTo>
                    <a:pt x="4960" y="5595"/>
                  </a:lnTo>
                  <a:lnTo>
                    <a:pt x="4464" y="5124"/>
                  </a:lnTo>
                  <a:lnTo>
                    <a:pt x="3968" y="5117"/>
                  </a:lnTo>
                  <a:lnTo>
                    <a:pt x="3472" y="2597"/>
                  </a:lnTo>
                  <a:lnTo>
                    <a:pt x="2976" y="2309"/>
                  </a:lnTo>
                  <a:lnTo>
                    <a:pt x="2480" y="2023"/>
                  </a:lnTo>
                  <a:lnTo>
                    <a:pt x="1984" y="1861"/>
                  </a:lnTo>
                  <a:lnTo>
                    <a:pt x="1488" y="1688"/>
                  </a:lnTo>
                  <a:lnTo>
                    <a:pt x="992" y="1344"/>
                  </a:lnTo>
                  <a:lnTo>
                    <a:pt x="496" y="869"/>
                  </a:lnTo>
                  <a:lnTo>
                    <a:pt x="0" y="0"/>
                  </a:lnTo>
                </a:path>
              </a:pathLst>
            </a:custGeom>
            <a:noFill/>
            <a:ln w="68263" cap="flat">
              <a:solidFill>
                <a:srgbClr val="BF4F4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98"/>
            <p:cNvSpPr>
              <a:spLocks noEditPoints="1"/>
            </p:cNvSpPr>
            <p:nvPr/>
          </p:nvSpPr>
          <p:spPr bwMode="auto">
            <a:xfrm>
              <a:off x="462" y="1233"/>
              <a:ext cx="3877" cy="2189"/>
            </a:xfrm>
            <a:custGeom>
              <a:avLst/>
              <a:gdLst>
                <a:gd name="T0" fmla="*/ 0 w 5952"/>
                <a:gd name="T1" fmla="*/ 10752 h 10752"/>
                <a:gd name="T2" fmla="*/ 0 w 5952"/>
                <a:gd name="T3" fmla="*/ 10752 h 10752"/>
                <a:gd name="T4" fmla="*/ 5952 w 5952"/>
                <a:gd name="T5" fmla="*/ 10752 h 10752"/>
                <a:gd name="T6" fmla="*/ 5952 w 5952"/>
                <a:gd name="T7" fmla="*/ 0 h 10752"/>
                <a:gd name="T8" fmla="*/ 0 w 5952"/>
                <a:gd name="T9" fmla="*/ 10752 h 10752"/>
                <a:gd name="T10" fmla="*/ 0 w 5952"/>
                <a:gd name="T11" fmla="*/ 10752 h 10752"/>
              </a:gdLst>
              <a:ahLst/>
              <a:cxnLst>
                <a:cxn ang="0">
                  <a:pos x="T0" y="T1"/>
                </a:cxn>
                <a:cxn ang="0">
                  <a:pos x="T2" y="T3"/>
                </a:cxn>
                <a:cxn ang="0">
                  <a:pos x="T4" y="T5"/>
                </a:cxn>
                <a:cxn ang="0">
                  <a:pos x="T6" y="T7"/>
                </a:cxn>
                <a:cxn ang="0">
                  <a:pos x="T8" y="T9"/>
                </a:cxn>
                <a:cxn ang="0">
                  <a:pos x="T10" y="T11"/>
                </a:cxn>
              </a:cxnLst>
              <a:rect l="0" t="0" r="r" b="b"/>
              <a:pathLst>
                <a:path w="5952" h="10752">
                  <a:moveTo>
                    <a:pt x="0" y="10752"/>
                  </a:moveTo>
                  <a:lnTo>
                    <a:pt x="0" y="10752"/>
                  </a:lnTo>
                  <a:lnTo>
                    <a:pt x="5952" y="10752"/>
                  </a:lnTo>
                  <a:lnTo>
                    <a:pt x="5952" y="0"/>
                  </a:lnTo>
                  <a:moveTo>
                    <a:pt x="0" y="10752"/>
                  </a:moveTo>
                  <a:lnTo>
                    <a:pt x="0" y="10752"/>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00" name="TextBox 99"/>
          <p:cNvSpPr txBox="1"/>
          <p:nvPr/>
        </p:nvSpPr>
        <p:spPr>
          <a:xfrm rot="16200000">
            <a:off x="224272" y="3099742"/>
            <a:ext cx="761747" cy="523220"/>
          </a:xfrm>
          <a:prstGeom prst="rect">
            <a:avLst/>
          </a:prstGeom>
          <a:noFill/>
        </p:spPr>
        <p:txBody>
          <a:bodyPr wrap="none" rtlCol="0">
            <a:spAutoFit/>
          </a:bodyPr>
          <a:lstStyle/>
          <a:p>
            <a:r>
              <a:rPr lang="en-US" sz="2800" dirty="0" smtClean="0"/>
              <a:t>CDF</a:t>
            </a:r>
            <a:endParaRPr lang="en-US" sz="2800" dirty="0"/>
          </a:p>
        </p:txBody>
      </p:sp>
      <p:sp>
        <p:nvSpPr>
          <p:cNvPr id="101" name="TextBox 100"/>
          <p:cNvSpPr txBox="1"/>
          <p:nvPr/>
        </p:nvSpPr>
        <p:spPr>
          <a:xfrm>
            <a:off x="3366677" y="6034301"/>
            <a:ext cx="3497111" cy="523220"/>
          </a:xfrm>
          <a:prstGeom prst="rect">
            <a:avLst/>
          </a:prstGeom>
          <a:noFill/>
        </p:spPr>
        <p:txBody>
          <a:bodyPr wrap="none" rtlCol="0">
            <a:spAutoFit/>
          </a:bodyPr>
          <a:lstStyle/>
          <a:p>
            <a:r>
              <a:rPr lang="en-US" sz="2800" dirty="0" smtClean="0"/>
              <a:t>Error in Dimension (m)</a:t>
            </a:r>
            <a:endParaRPr lang="en-US" sz="2800" dirty="0"/>
          </a:p>
        </p:txBody>
      </p:sp>
      <p:sp>
        <p:nvSpPr>
          <p:cNvPr id="102" name="Oval Callout 101"/>
          <p:cNvSpPr/>
          <p:nvPr/>
        </p:nvSpPr>
        <p:spPr>
          <a:xfrm>
            <a:off x="2338010" y="2590800"/>
            <a:ext cx="1689406" cy="883493"/>
          </a:xfrm>
          <a:prstGeom prst="wedgeEllipseCallout">
            <a:avLst>
              <a:gd name="adj1" fmla="val -73097"/>
              <a:gd name="adj2" fmla="val 84261"/>
            </a:avLst>
          </a:prstGeom>
          <a:solidFill>
            <a:srgbClr val="FFFF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17 cm</a:t>
            </a:r>
            <a:endParaRPr lang="en-US" sz="2400" dirty="0">
              <a:solidFill>
                <a:schemeClr val="tx1"/>
              </a:solidFill>
            </a:endParaRPr>
          </a:p>
        </p:txBody>
      </p:sp>
    </p:spTree>
    <p:extLst>
      <p:ext uri="{BB962C8B-B14F-4D97-AF65-F5344CB8AC3E}">
        <p14:creationId xmlns:p14="http://schemas.microsoft.com/office/powerpoint/2010/main" val="315843880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Indoor Localization system for your mobile device with an accuracy of tens of cm</a:t>
            </a:r>
          </a:p>
          <a:p>
            <a:endParaRPr lang="en-US" dirty="0"/>
          </a:p>
          <a:p>
            <a:r>
              <a:rPr lang="en-US" dirty="0" smtClean="0"/>
              <a:t>Does not require special infrastructure or signal maps</a:t>
            </a:r>
          </a:p>
          <a:p>
            <a:endParaRPr lang="en-US" dirty="0"/>
          </a:p>
          <a:p>
            <a:r>
              <a:rPr lang="en-US" dirty="0" smtClean="0"/>
              <a:t>Accurately search and geo-tag objects</a:t>
            </a:r>
            <a:endParaRPr lang="en-US" dirty="0"/>
          </a:p>
        </p:txBody>
      </p:sp>
    </p:spTree>
    <p:extLst>
      <p:ext uri="{BB962C8B-B14F-4D97-AF65-F5344CB8AC3E}">
        <p14:creationId xmlns:p14="http://schemas.microsoft.com/office/powerpoint/2010/main" val="1434275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586"/>
            <a:ext cx="8229600" cy="1143000"/>
          </a:xfrm>
        </p:spPr>
        <p:txBody>
          <a:bodyPr>
            <a:normAutofit fontScale="90000"/>
          </a:bodyPr>
          <a:lstStyle/>
          <a:p>
            <a:r>
              <a:rPr lang="en-US" dirty="0" smtClean="0"/>
              <a:t>So far, we’ve waited for a localization deployment…</a:t>
            </a:r>
            <a:endParaRPr lang="en-US" dirty="0"/>
          </a:p>
        </p:txBody>
      </p:sp>
    </p:spTree>
    <p:extLst>
      <p:ext uri="{BB962C8B-B14F-4D97-AF65-F5344CB8AC3E}">
        <p14:creationId xmlns:p14="http://schemas.microsoft.com/office/powerpoint/2010/main" val="20610228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65770" y="2820314"/>
            <a:ext cx="2703348" cy="2578072"/>
            <a:chOff x="6005586" y="1726703"/>
            <a:chExt cx="2703348" cy="2578072"/>
          </a:xfrm>
        </p:grpSpPr>
        <p:pic>
          <p:nvPicPr>
            <p:cNvPr id="10" name="Picture 9"/>
            <p:cNvPicPr>
              <a:picLocks noChangeAspect="1"/>
            </p:cNvPicPr>
            <p:nvPr/>
          </p:nvPicPr>
          <p:blipFill>
            <a:blip r:embed="rId3"/>
            <a:stretch>
              <a:fillRect/>
            </a:stretch>
          </p:blipFill>
          <p:spPr>
            <a:xfrm>
              <a:off x="6005586" y="1726703"/>
              <a:ext cx="1869098" cy="2300428"/>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3817" b="95420" l="0" r="96899">
                          <a14:foregroundMark x1="86047" y1="11832" x2="86047" y2="11832"/>
                          <a14:backgroundMark x1="76744" y1="8015" x2="76744" y2="8015"/>
                          <a14:backgroundMark x1="86047" y1="16794" x2="86047" y2="16794"/>
                        </a14:backgroundRemoval>
                      </a14:imgEffect>
                    </a14:imgLayer>
                  </a14:imgProps>
                </a:ext>
              </a:extLst>
            </a:blip>
            <a:srcRect b="22423"/>
            <a:stretch/>
          </p:blipFill>
          <p:spPr>
            <a:xfrm flipH="1">
              <a:off x="7443041" y="2663181"/>
              <a:ext cx="1265893" cy="1641594"/>
            </a:xfrm>
            <a:prstGeom prst="rect">
              <a:avLst/>
            </a:prstGeom>
          </p:spPr>
        </p:pic>
      </p:grpSp>
      <p:sp>
        <p:nvSpPr>
          <p:cNvPr id="12" name="Rounded Rectangular Callout 11"/>
          <p:cNvSpPr/>
          <p:nvPr/>
        </p:nvSpPr>
        <p:spPr>
          <a:xfrm>
            <a:off x="3281645" y="1331749"/>
            <a:ext cx="2322467" cy="1444752"/>
          </a:xfrm>
          <a:prstGeom prst="wedgeRoundRectCallout">
            <a:avLst>
              <a:gd name="adj1" fmla="val -30403"/>
              <a:gd name="adj2" fmla="val 70522"/>
              <a:gd name="adj3" fmla="val 1666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tx1"/>
                </a:solidFill>
              </a:rPr>
              <a:t>Standalone </a:t>
            </a:r>
          </a:p>
          <a:p>
            <a:pPr algn="ctr"/>
            <a:r>
              <a:rPr lang="en-US" sz="2800" dirty="0">
                <a:solidFill>
                  <a:schemeClr val="tx1"/>
                </a:solidFill>
              </a:rPr>
              <a:t>Localization </a:t>
            </a:r>
            <a:r>
              <a:rPr lang="en-US" sz="2800" dirty="0" smtClean="0">
                <a:solidFill>
                  <a:schemeClr val="tx1"/>
                </a:solidFill>
              </a:rPr>
              <a:t>System</a:t>
            </a:r>
            <a:endParaRPr lang="en-US" sz="2800" dirty="0">
              <a:solidFill>
                <a:schemeClr val="tx1"/>
              </a:solidFill>
            </a:endParaRPr>
          </a:p>
        </p:txBody>
      </p:sp>
      <p:sp>
        <p:nvSpPr>
          <p:cNvPr id="17" name="Content Placeholder 2"/>
          <p:cNvSpPr txBox="1">
            <a:spLocks/>
          </p:cNvSpPr>
          <p:nvPr/>
        </p:nvSpPr>
        <p:spPr>
          <a:xfrm>
            <a:off x="180884" y="5698643"/>
            <a:ext cx="8686800" cy="936953"/>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sz="3600" b="1" dirty="0" smtClean="0"/>
              <a:t>Carry localization with us, wherever we go!</a:t>
            </a:r>
            <a:endParaRPr lang="en-US" sz="3600" b="1" dirty="0" smtClean="0">
              <a:solidFill>
                <a:srgbClr val="FFFF00"/>
              </a:solidFill>
            </a:endParaRPr>
          </a:p>
        </p:txBody>
      </p:sp>
      <p:sp>
        <p:nvSpPr>
          <p:cNvPr id="2" name="Title 1"/>
          <p:cNvSpPr>
            <a:spLocks noGrp="1"/>
          </p:cNvSpPr>
          <p:nvPr>
            <p:ph type="title"/>
          </p:nvPr>
        </p:nvSpPr>
        <p:spPr>
          <a:xfrm>
            <a:off x="180884" y="-4502"/>
            <a:ext cx="8847221" cy="1143000"/>
          </a:xfrm>
        </p:spPr>
        <p:txBody>
          <a:bodyPr>
            <a:normAutofit fontScale="90000"/>
          </a:bodyPr>
          <a:lstStyle/>
          <a:p>
            <a:r>
              <a:rPr lang="en-US" dirty="0" smtClean="0"/>
              <a:t>Let’s take matters into our own hands…</a:t>
            </a:r>
            <a:endParaRPr lang="en-US" dirty="0"/>
          </a:p>
        </p:txBody>
      </p:sp>
    </p:spTree>
    <p:extLst>
      <p:ext uri="{BB962C8B-B14F-4D97-AF65-F5344CB8AC3E}">
        <p14:creationId xmlns:p14="http://schemas.microsoft.com/office/powerpoint/2010/main" val="16383670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Ubicarse</a:t>
            </a:r>
            <a:endParaRPr lang="en-US" dirty="0"/>
          </a:p>
        </p:txBody>
      </p:sp>
      <p:sp>
        <p:nvSpPr>
          <p:cNvPr id="3" name="Content Placeholder 2"/>
          <p:cNvSpPr>
            <a:spLocks noGrp="1"/>
          </p:cNvSpPr>
          <p:nvPr>
            <p:ph idx="1"/>
          </p:nvPr>
        </p:nvSpPr>
        <p:spPr>
          <a:xfrm>
            <a:off x="457200" y="1600200"/>
            <a:ext cx="8464550" cy="4525963"/>
          </a:xfrm>
        </p:spPr>
        <p:txBody>
          <a:bodyPr/>
          <a:lstStyle/>
          <a:p>
            <a:r>
              <a:rPr lang="en-US" b="1" dirty="0" smtClean="0"/>
              <a:t>Novel algorithm: </a:t>
            </a:r>
            <a:r>
              <a:rPr lang="en-US" dirty="0" smtClean="0"/>
              <a:t>Endow mobile devices with power of advanced infrastructure</a:t>
            </a:r>
          </a:p>
          <a:p>
            <a:endParaRPr lang="en-US" dirty="0"/>
          </a:p>
          <a:p>
            <a:r>
              <a:rPr lang="en-US" b="1" dirty="0" smtClean="0"/>
              <a:t>Accurate:</a:t>
            </a:r>
            <a:r>
              <a:rPr lang="en-US" dirty="0" smtClean="0"/>
              <a:t> Tens of cm on commercial tablet. </a:t>
            </a:r>
          </a:p>
          <a:p>
            <a:pPr marL="0" indent="0">
              <a:buNone/>
            </a:pPr>
            <a:endParaRPr lang="en-US" dirty="0" smtClean="0"/>
          </a:p>
          <a:p>
            <a:r>
              <a:rPr lang="en-US" b="1" dirty="0" smtClean="0"/>
              <a:t>Opens up Applications: </a:t>
            </a:r>
            <a:r>
              <a:rPr lang="en-US" dirty="0" smtClean="0"/>
              <a:t>Transforms cheap </a:t>
            </a:r>
            <a:r>
              <a:rPr lang="en-US" dirty="0" smtClean="0"/>
              <a:t>mobile camera to a geo-tagging depth camera</a:t>
            </a:r>
            <a:endParaRPr lang="en-US" dirty="0"/>
          </a:p>
        </p:txBody>
      </p:sp>
    </p:spTree>
    <p:extLst>
      <p:ext uri="{BB962C8B-B14F-4D97-AF65-F5344CB8AC3E}">
        <p14:creationId xmlns:p14="http://schemas.microsoft.com/office/powerpoint/2010/main" val="269183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teph_enter_stata.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0447"/>
            <a:ext cx="9144000" cy="5143500"/>
          </a:xfrm>
          <a:prstGeom prst="rect">
            <a:avLst/>
          </a:prstGeom>
        </p:spPr>
      </p:pic>
      <p:grpSp>
        <p:nvGrpSpPr>
          <p:cNvPr id="12" name="Group 11"/>
          <p:cNvGrpSpPr/>
          <p:nvPr/>
        </p:nvGrpSpPr>
        <p:grpSpPr>
          <a:xfrm>
            <a:off x="152400" y="1498332"/>
            <a:ext cx="2702560" cy="1605280"/>
            <a:chOff x="152400" y="1859280"/>
            <a:chExt cx="2702560" cy="1605280"/>
          </a:xfrm>
        </p:grpSpPr>
        <p:grpSp>
          <p:nvGrpSpPr>
            <p:cNvPr id="4" name="Group 3"/>
            <p:cNvGrpSpPr/>
            <p:nvPr/>
          </p:nvGrpSpPr>
          <p:grpSpPr>
            <a:xfrm>
              <a:off x="152400" y="1859280"/>
              <a:ext cx="2702560" cy="1605280"/>
              <a:chOff x="1097280" y="924559"/>
              <a:chExt cx="7672404" cy="4023361"/>
            </a:xfrm>
          </p:grpSpPr>
          <p:pic>
            <p:nvPicPr>
              <p:cNvPr id="5" name="Picture 4" descr="Screen Shot 2014-04-17 at 5.07.02 PM.png"/>
              <p:cNvPicPr>
                <a:picLocks noChangeAspect="1"/>
              </p:cNvPicPr>
              <p:nvPr/>
            </p:nvPicPr>
            <p:blipFill rotWithShape="1">
              <a:blip r:embed="rId6">
                <a:extLst>
                  <a:ext uri="{28A0092B-C50C-407E-A947-70E740481C1C}">
                    <a14:useLocalDpi xmlns:a14="http://schemas.microsoft.com/office/drawing/2010/main" val="0"/>
                  </a:ext>
                </a:extLst>
              </a:blip>
              <a:srcRect l="6718" t="13482" r="6788" b="27852"/>
              <a:stretch/>
            </p:blipFill>
            <p:spPr>
              <a:xfrm>
                <a:off x="1097280" y="924559"/>
                <a:ext cx="7672404" cy="4023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al 5"/>
              <p:cNvSpPr>
                <a:spLocks noChangeAspect="1"/>
              </p:cNvSpPr>
              <p:nvPr/>
            </p:nvSpPr>
            <p:spPr>
              <a:xfrm>
                <a:off x="5461005" y="3609475"/>
                <a:ext cx="297932" cy="297930"/>
              </a:xfrm>
              <a:prstGeom prst="ellipse">
                <a:avLst/>
              </a:prstGeom>
              <a:solidFill>
                <a:schemeClr val="accent2">
                  <a:lumMod val="20000"/>
                  <a:lumOff val="80000"/>
                </a:scheme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7"/>
            <a:stretch>
              <a:fillRect/>
            </a:stretch>
          </p:blipFill>
          <p:spPr>
            <a:xfrm>
              <a:off x="1574125" y="2706901"/>
              <a:ext cx="332344" cy="332344"/>
            </a:xfrm>
            <a:prstGeom prst="rect">
              <a:avLst/>
            </a:prstGeom>
          </p:spPr>
        </p:pic>
      </p:grpSp>
      <p:sp>
        <p:nvSpPr>
          <p:cNvPr id="13" name="Title 1"/>
          <p:cNvSpPr>
            <a:spLocks noGrp="1"/>
          </p:cNvSpPr>
          <p:nvPr>
            <p:ph type="title"/>
          </p:nvPr>
        </p:nvSpPr>
        <p:spPr>
          <a:xfrm>
            <a:off x="457200" y="274638"/>
            <a:ext cx="8229600" cy="1143000"/>
          </a:xfrm>
        </p:spPr>
        <p:txBody>
          <a:bodyPr/>
          <a:lstStyle/>
          <a:p>
            <a:r>
              <a:rPr lang="en-US" dirty="0" smtClean="0">
                <a:solidFill>
                  <a:schemeClr val="bg1"/>
                </a:solidFill>
              </a:rPr>
              <a:t>Our Solution</a:t>
            </a:r>
            <a:endParaRPr lang="en-US" dirty="0">
              <a:solidFill>
                <a:schemeClr val="bg1"/>
              </a:solidFill>
            </a:endParaRPr>
          </a:p>
        </p:txBody>
      </p:sp>
      <p:sp>
        <p:nvSpPr>
          <p:cNvPr id="14" name="Title 1"/>
          <p:cNvSpPr txBox="1">
            <a:spLocks/>
          </p:cNvSpPr>
          <p:nvPr/>
        </p:nvSpPr>
        <p:spPr>
          <a:xfrm>
            <a:off x="609600" y="19234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Ubicarse</a:t>
            </a:r>
            <a:endParaRPr lang="en-US" dirty="0"/>
          </a:p>
        </p:txBody>
      </p:sp>
      <p:cxnSp>
        <p:nvCxnSpPr>
          <p:cNvPr id="11" name="Straight Arrow Connector 10"/>
          <p:cNvCxnSpPr>
            <a:stCxn id="17" idx="2"/>
          </p:cNvCxnSpPr>
          <p:nvPr/>
        </p:nvCxnSpPr>
        <p:spPr>
          <a:xfrm>
            <a:off x="4952823" y="3667340"/>
            <a:ext cx="1165973" cy="0"/>
          </a:xfrm>
          <a:prstGeom prst="straightConnector1">
            <a:avLst/>
          </a:prstGeom>
          <a:ln w="5715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138685" y="3082564"/>
            <a:ext cx="1106192" cy="584776"/>
          </a:xfrm>
          <a:prstGeom prst="rect">
            <a:avLst/>
          </a:prstGeom>
          <a:noFill/>
        </p:spPr>
        <p:txBody>
          <a:bodyPr wrap="none" rtlCol="0">
            <a:spAutoFit/>
          </a:bodyPr>
          <a:lstStyle/>
          <a:p>
            <a:r>
              <a:rPr lang="en-US" sz="3200" b="1" dirty="0" smtClean="0">
                <a:ln>
                  <a:solidFill>
                    <a:schemeClr val="tx1"/>
                  </a:solidFill>
                </a:ln>
                <a:solidFill>
                  <a:srgbClr val="FFFF00"/>
                </a:solidFill>
              </a:rPr>
              <a:t>28cm</a:t>
            </a:r>
            <a:endParaRPr lang="en-US" sz="3200" b="1" dirty="0">
              <a:ln>
                <a:solidFill>
                  <a:schemeClr val="tx1"/>
                </a:solidFill>
              </a:ln>
              <a:solidFill>
                <a:srgbClr val="FFFF00"/>
              </a:solidFill>
            </a:endParaRPr>
          </a:p>
        </p:txBody>
      </p:sp>
      <p:sp>
        <p:nvSpPr>
          <p:cNvPr id="16" name="Oval 15"/>
          <p:cNvSpPr/>
          <p:nvPr/>
        </p:nvSpPr>
        <p:spPr>
          <a:xfrm>
            <a:off x="6118796" y="3527739"/>
            <a:ext cx="301752" cy="301752"/>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52823" y="2672967"/>
            <a:ext cx="2331946" cy="1988746"/>
          </a:xfrm>
          <a:prstGeom prst="ellipse">
            <a:avLst/>
          </a:prstGeom>
          <a:solidFill>
            <a:srgbClr val="FF0000">
              <a:alpha val="14000"/>
            </a:srgbClr>
          </a:solidFill>
          <a:ln w="28575"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037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0" fill="hold"/>
                                        <p:tgtEl>
                                          <p:spTgt spid="3"/>
                                        </p:tgtEl>
                                      </p:cBhvr>
                                    </p:cmd>
                                  </p:childTnLst>
                                </p:cTn>
                              </p:par>
                              <p:par>
                                <p:cTn id="7" presetID="2" presetClass="mediacall" presetSubtype="0" fill="hold" nodeType="withEffect">
                                  <p:stCondLst>
                                    <p:cond delay="9700"/>
                                  </p:stCondLst>
                                  <p:childTnLst>
                                    <p:cmd type="call" cmd="togglePause">
                                      <p:cBhvr>
                                        <p:cTn id="8" dur="1" fill="hold"/>
                                        <p:tgtEl>
                                          <p:spTgt spid="3"/>
                                        </p:tgtEl>
                                      </p:cBhvr>
                                    </p:cmd>
                                  </p:childTnLst>
                                </p:cTn>
                              </p:par>
                            </p:childTnLst>
                          </p:cTn>
                        </p:par>
                        <p:par>
                          <p:cTn id="9" fill="hold">
                            <p:stCondLst>
                              <p:cond delay="10010"/>
                            </p:stCondLst>
                            <p:childTnLst>
                              <p:par>
                                <p:cTn id="10" presetID="1" presetClass="entr" presetSubtype="0" fill="hold" nodeType="afterEffect">
                                  <p:stCondLst>
                                    <p:cond delay="0"/>
                                  </p:stCondLst>
                                  <p:childTnLst>
                                    <p:set>
                                      <p:cBhvr>
                                        <p:cTn id="11" dur="1" fill="hold">
                                          <p:stCondLst>
                                            <p:cond delay="9"/>
                                          </p:stCondLst>
                                        </p:cTn>
                                        <p:tgtEl>
                                          <p:spTgt spid="12"/>
                                        </p:tgtEl>
                                        <p:attrNameLst>
                                          <p:attrName>style.visibility</p:attrName>
                                        </p:attrNameLst>
                                      </p:cBhvr>
                                      <p:to>
                                        <p:strVal val="visible"/>
                                      </p:to>
                                    </p:set>
                                  </p:childTnLst>
                                </p:cTn>
                              </p:par>
                            </p:childTnLst>
                          </p:cTn>
                        </p:par>
                        <p:par>
                          <p:cTn id="12" fill="hold">
                            <p:stCondLst>
                              <p:cond delay="10020"/>
                            </p:stCondLst>
                            <p:childTnLst>
                              <p:par>
                                <p:cTn id="13" presetID="1"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video>
              <p:cMediaNode vol="80000" mute="1">
                <p:cTn id="26" fill="hold" display="0">
                  <p:stCondLst>
                    <p:cond delay="indefinite"/>
                  </p:stCondLst>
                </p:cTn>
                <p:tgtEl>
                  <p:spTgt spid="3"/>
                </p:tgtEl>
              </p:cMediaNode>
            </p:video>
          </p:childTnLst>
        </p:cTn>
      </p:par>
    </p:tnLst>
    <p:bldLst>
      <p:bldP spid="15" grpId="0"/>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329423" y="4068078"/>
            <a:ext cx="1869098" cy="2300428"/>
          </a:xfrm>
          <a:prstGeom prst="rect">
            <a:avLst/>
          </a:prstGeom>
        </p:spPr>
      </p:pic>
      <p:sp>
        <p:nvSpPr>
          <p:cNvPr id="4" name="Title 1"/>
          <p:cNvSpPr txBox="1">
            <a:spLocks/>
          </p:cNvSpPr>
          <p:nvPr/>
        </p:nvSpPr>
        <p:spPr>
          <a:xfrm>
            <a:off x="609600" y="19234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How does Ubicarse work?</a:t>
            </a:r>
            <a:endParaRPr lang="en-US" dirty="0"/>
          </a:p>
        </p:txBody>
      </p:sp>
      <p:pic>
        <p:nvPicPr>
          <p:cNvPr id="7" name="Picture 6"/>
          <p:cNvPicPr>
            <a:picLocks noChangeAspect="1"/>
          </p:cNvPicPr>
          <p:nvPr/>
        </p:nvPicPr>
        <p:blipFill>
          <a:blip r:embed="rId4">
            <a:duotone>
              <a:prstClr val="black"/>
              <a:schemeClr val="accent1">
                <a:tint val="45000"/>
                <a:satMod val="400000"/>
              </a:schemeClr>
            </a:duotone>
          </a:blip>
          <a:stretch>
            <a:fillRect/>
          </a:stretch>
        </p:blipFill>
        <p:spPr>
          <a:xfrm>
            <a:off x="496448" y="1766133"/>
            <a:ext cx="997291" cy="1076784"/>
          </a:xfrm>
          <a:prstGeom prst="rect">
            <a:avLst/>
          </a:prstGeom>
        </p:spPr>
      </p:pic>
      <p:pic>
        <p:nvPicPr>
          <p:cNvPr id="8" name="Picture 7"/>
          <p:cNvPicPr>
            <a:picLocks noChangeAspect="1"/>
          </p:cNvPicPr>
          <p:nvPr/>
        </p:nvPicPr>
        <p:blipFill>
          <a:blip r:embed="rId4">
            <a:duotone>
              <a:prstClr val="black"/>
              <a:schemeClr val="accent2">
                <a:tint val="45000"/>
                <a:satMod val="400000"/>
              </a:schemeClr>
            </a:duotone>
          </a:blip>
          <a:stretch>
            <a:fillRect/>
          </a:stretch>
        </p:blipFill>
        <p:spPr>
          <a:xfrm>
            <a:off x="7986074" y="1493608"/>
            <a:ext cx="997291" cy="1076784"/>
          </a:xfrm>
          <a:prstGeom prst="rect">
            <a:avLst/>
          </a:prstGeom>
        </p:spPr>
      </p:pic>
      <p:sp>
        <p:nvSpPr>
          <p:cNvPr id="12" name="Rounded Rectangular Callout 11"/>
          <p:cNvSpPr/>
          <p:nvPr/>
        </p:nvSpPr>
        <p:spPr>
          <a:xfrm>
            <a:off x="1232874" y="4826000"/>
            <a:ext cx="3304804" cy="786096"/>
          </a:xfrm>
          <a:prstGeom prst="wedgeRoundRectCallout">
            <a:avLst>
              <a:gd name="adj1" fmla="val 112938"/>
              <a:gd name="adj2" fmla="val -76928"/>
              <a:gd name="adj3" fmla="val 16667"/>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Ubicarse Software</a:t>
            </a:r>
            <a:endParaRPr lang="en-US" sz="2800" dirty="0">
              <a:solidFill>
                <a:schemeClr val="tx1"/>
              </a:solidFill>
            </a:endParaRPr>
          </a:p>
        </p:txBody>
      </p:sp>
      <p:cxnSp>
        <p:nvCxnSpPr>
          <p:cNvPr id="14" name="Straight Arrow Connector 13"/>
          <p:cNvCxnSpPr/>
          <p:nvPr/>
        </p:nvCxnSpPr>
        <p:spPr>
          <a:xfrm>
            <a:off x="1499231" y="2842917"/>
            <a:ext cx="3830192" cy="1225161"/>
          </a:xfrm>
          <a:prstGeom prst="straightConnector1">
            <a:avLst/>
          </a:prstGeom>
          <a:ln>
            <a:solidFill>
              <a:schemeClr val="accent1">
                <a:lumMod val="75000"/>
              </a:schemeClr>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7057081" y="2596446"/>
            <a:ext cx="1008534" cy="1392040"/>
          </a:xfrm>
          <a:prstGeom prst="straightConnector1">
            <a:avLst/>
          </a:prstGeom>
          <a:ln>
            <a:solidFill>
              <a:schemeClr val="accent2">
                <a:lumMod val="75000"/>
              </a:schemeClr>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80359" y="2771687"/>
            <a:ext cx="730338" cy="461665"/>
          </a:xfrm>
          <a:prstGeom prst="rect">
            <a:avLst/>
          </a:prstGeom>
          <a:noFill/>
        </p:spPr>
        <p:txBody>
          <a:bodyPr wrap="none" rtlCol="0">
            <a:spAutoFit/>
          </a:bodyPr>
          <a:lstStyle/>
          <a:p>
            <a:r>
              <a:rPr lang="en-US" sz="2400" dirty="0" smtClean="0">
                <a:solidFill>
                  <a:srgbClr val="3366FF"/>
                </a:solidFill>
              </a:rPr>
              <a:t>Pos</a:t>
            </a:r>
            <a:r>
              <a:rPr lang="en-US" sz="2400" baseline="-25000" dirty="0" smtClean="0">
                <a:solidFill>
                  <a:srgbClr val="3366FF"/>
                </a:solidFill>
              </a:rPr>
              <a:t>1</a:t>
            </a:r>
            <a:endParaRPr lang="en-US" sz="2400" dirty="0">
              <a:solidFill>
                <a:srgbClr val="3366FF"/>
              </a:solidFill>
            </a:endParaRPr>
          </a:p>
        </p:txBody>
      </p:sp>
      <p:sp>
        <p:nvSpPr>
          <p:cNvPr id="25" name="TextBox 24"/>
          <p:cNvSpPr txBox="1"/>
          <p:nvPr/>
        </p:nvSpPr>
        <p:spPr>
          <a:xfrm>
            <a:off x="8193301" y="2455217"/>
            <a:ext cx="730338" cy="461665"/>
          </a:xfrm>
          <a:prstGeom prst="rect">
            <a:avLst/>
          </a:prstGeom>
          <a:noFill/>
        </p:spPr>
        <p:txBody>
          <a:bodyPr wrap="none" rtlCol="0">
            <a:spAutoFit/>
          </a:bodyPr>
          <a:lstStyle/>
          <a:p>
            <a:r>
              <a:rPr lang="en-US" sz="2400" dirty="0" smtClean="0">
                <a:solidFill>
                  <a:schemeClr val="accent2"/>
                </a:solidFill>
              </a:rPr>
              <a:t>Pos</a:t>
            </a:r>
            <a:r>
              <a:rPr lang="en-US" sz="2400" baseline="-25000" dirty="0" smtClean="0">
                <a:solidFill>
                  <a:schemeClr val="accent2"/>
                </a:solidFill>
              </a:rPr>
              <a:t>2</a:t>
            </a:r>
            <a:endParaRPr lang="en-US" sz="2400" dirty="0">
              <a:solidFill>
                <a:schemeClr val="accent2"/>
              </a:solidFill>
            </a:endParaRPr>
          </a:p>
        </p:txBody>
      </p:sp>
    </p:spTree>
    <p:extLst>
      <p:ext uri="{BB962C8B-B14F-4D97-AF65-F5344CB8AC3E}">
        <p14:creationId xmlns:p14="http://schemas.microsoft.com/office/powerpoint/2010/main" val="149894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par>
                                <p:cTn id="13" presetID="2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20653</TotalTime>
  <Words>4626</Words>
  <Application>Microsoft Macintosh PowerPoint</Application>
  <PresentationFormat>On-screen Show (4:3)</PresentationFormat>
  <Paragraphs>540</Paragraphs>
  <Slides>46</Slides>
  <Notes>46</Notes>
  <HiddenSlides>0</HiddenSlides>
  <MMClips>5</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Accurate Indoor Localization with Zero Startup Cost</vt:lpstr>
      <vt:lpstr>What if we had Ubiquitous Indoor Positioning Today?</vt:lpstr>
      <vt:lpstr>What if we had Ubiquitous Indoor Positioning Today?</vt:lpstr>
      <vt:lpstr>The Pain Point</vt:lpstr>
      <vt:lpstr>So far, we’ve waited for a localization deployment…</vt:lpstr>
      <vt:lpstr>Let’s take matters into our own hands…</vt:lpstr>
      <vt:lpstr>Ubicarse</vt:lpstr>
      <vt:lpstr>Our Solution</vt:lpstr>
      <vt:lpstr>PowerPoint Presentation</vt:lpstr>
      <vt:lpstr>How do we build an accurate standalone localization software? </vt:lpstr>
      <vt:lpstr>If we had many antennas on our device… </vt:lpstr>
      <vt:lpstr>Synthetic Aperture Radar (SAR)</vt:lpstr>
      <vt:lpstr>Let’s try this out!</vt:lpstr>
      <vt:lpstr>Let’s try this out!</vt:lpstr>
      <vt:lpstr>Key SAR Requirement: Move device along precisely known trajectories </vt:lpstr>
      <vt:lpstr>Easy for SAR-based Radar Systems</vt:lpstr>
      <vt:lpstr>If humans rotate their device… </vt:lpstr>
      <vt:lpstr>Ubicarse: A New Form of SAR</vt:lpstr>
      <vt:lpstr>Our Solution: Uses the relative trajectories between two antennas</vt:lpstr>
      <vt:lpstr>Our Solution: Uses the relative trajectories between two antennas</vt:lpstr>
      <vt:lpstr>Our Solution: Uses the relative trajectories between two antennas</vt:lpstr>
      <vt:lpstr>Our Solution: Uses the relative trajectories between two antennas</vt:lpstr>
      <vt:lpstr>Our Solution: Uses the relative trajectories between two antennas</vt:lpstr>
      <vt:lpstr>Our Solution: Uses the relative trajectories between two antennas</vt:lpstr>
      <vt:lpstr>Our Solution: Uses the relative trajectories between two antennas</vt:lpstr>
      <vt:lpstr>Our Solution: Uses the relative trajectories between two antennas</vt:lpstr>
      <vt:lpstr>Our Solution: Uses the relative trajectories between two antennas</vt:lpstr>
      <vt:lpstr>Orientation</vt:lpstr>
      <vt:lpstr>Orientation</vt:lpstr>
      <vt:lpstr>Measure Orientation Using Gyroscope</vt:lpstr>
      <vt:lpstr>Measure Orientation Using Gyroscope</vt:lpstr>
      <vt:lpstr>Measure Orientation Using Gyroscope</vt:lpstr>
      <vt:lpstr>Relative Trajectory of Two Antennas</vt:lpstr>
      <vt:lpstr>Lemma (Informal): SAR on relative trajectories of 2 antennas is equivalent to a circular SAR array</vt:lpstr>
      <vt:lpstr>Experimental Results</vt:lpstr>
      <vt:lpstr>Implementation</vt:lpstr>
      <vt:lpstr>Evaluation</vt:lpstr>
      <vt:lpstr>Several Device Trajectories</vt:lpstr>
      <vt:lpstr>Accuracy in Device Location</vt:lpstr>
      <vt:lpstr>PowerPoint Presentation</vt:lpstr>
      <vt:lpstr>Localizing Objects of Interest around You</vt:lpstr>
      <vt:lpstr>Integrate Ubicarse with Stereo-Vision</vt:lpstr>
      <vt:lpstr>Object Geo-tagging</vt:lpstr>
      <vt:lpstr>Evaluation of Object GeoTagging</vt:lpstr>
      <vt:lpstr>Accuracy in Geo-Tagging</vt:lpstr>
      <vt:lpstr>Conclusion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Accurate Indoor Localization with Zero Startup Cost</dc:title>
  <dc:creator>Swarun Kumar</dc:creator>
  <cp:lastModifiedBy>Swarun Kumar</cp:lastModifiedBy>
  <cp:revision>1505</cp:revision>
  <dcterms:created xsi:type="dcterms:W3CDTF">2014-08-23T20:41:27Z</dcterms:created>
  <dcterms:modified xsi:type="dcterms:W3CDTF">2014-09-10T04:09:15Z</dcterms:modified>
</cp:coreProperties>
</file>