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5" r:id="rId4"/>
    <p:sldId id="297" r:id="rId5"/>
    <p:sldId id="296" r:id="rId6"/>
    <p:sldId id="314" r:id="rId7"/>
    <p:sldId id="273" r:id="rId8"/>
    <p:sldId id="274" r:id="rId9"/>
    <p:sldId id="299" r:id="rId10"/>
    <p:sldId id="315" r:id="rId11"/>
    <p:sldId id="316" r:id="rId12"/>
    <p:sldId id="285" r:id="rId13"/>
    <p:sldId id="319" r:id="rId14"/>
    <p:sldId id="322" r:id="rId15"/>
    <p:sldId id="305" r:id="rId16"/>
    <p:sldId id="312" r:id="rId17"/>
    <p:sldId id="308" r:id="rId18"/>
    <p:sldId id="309" r:id="rId19"/>
    <p:sldId id="310" r:id="rId20"/>
    <p:sldId id="311" r:id="rId21"/>
    <p:sldId id="313" r:id="rId22"/>
    <p:sldId id="289" r:id="rId23"/>
    <p:sldId id="317" r:id="rId24"/>
    <p:sldId id="324" r:id="rId25"/>
    <p:sldId id="294" r:id="rId26"/>
  </p:sldIdLst>
  <p:sldSz cx="10077450" cy="566896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1A4D84-B1E9-432A-A8A8-48698BEC071E}">
          <p14:sldIdLst>
            <p14:sldId id="256"/>
            <p14:sldId id="257"/>
            <p14:sldId id="265"/>
            <p14:sldId id="297"/>
            <p14:sldId id="296"/>
            <p14:sldId id="314"/>
            <p14:sldId id="273"/>
            <p14:sldId id="274"/>
            <p14:sldId id="299"/>
            <p14:sldId id="315"/>
            <p14:sldId id="316"/>
            <p14:sldId id="285"/>
            <p14:sldId id="319"/>
            <p14:sldId id="322"/>
            <p14:sldId id="305"/>
            <p14:sldId id="312"/>
            <p14:sldId id="308"/>
            <p14:sldId id="309"/>
            <p14:sldId id="310"/>
            <p14:sldId id="311"/>
            <p14:sldId id="313"/>
            <p14:sldId id="289"/>
            <p14:sldId id="317"/>
            <p14:sldId id="324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9D1A1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94"/>
  </p:normalViewPr>
  <p:slideViewPr>
    <p:cSldViewPr snapToGrid="0">
      <p:cViewPr varScale="1">
        <p:scale>
          <a:sx n="109" d="100"/>
          <a:sy n="109" d="100"/>
        </p:scale>
        <p:origin x="4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84A29B-36B3-846D-90F9-5DC78337864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C0E17-5F79-31A7-D304-DDC7F34DFEF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1F08A-22E5-1C34-CD46-5EF8DCC71A0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A7B35-7EA7-B622-C697-DA8B6EF7FBE8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3F5958E-374C-495B-B422-63512E88E965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9680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21231E-AEEC-2E9A-48FD-F10CE1732F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F06BC-516E-4AC9-AFA6-1097446B3A1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0DA4ADD-53E4-37B4-1B7A-F05984028FD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C251F-3692-FBAA-9F7C-77D1A17438C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6CE71-40F6-78B4-4E42-6668C28D98C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5350E-964E-637C-86F3-BF93B15969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5745127-8143-406E-8FAD-ECB530DA420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67F53-60D4-AC2A-5189-05DD64A5AA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FB43A0A-082C-4043-B538-639C98CFF6B8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E2EAF-F466-F1E9-1FD2-A7AB71AE51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BB8CA-E619-BBA9-3C60-8658A9918C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6E010-8451-5B0D-143C-5196DA3AB8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78D61-7C21-46E0-9BF0-277F8727EB5D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113CA-1B35-36C1-CC27-9CD9E4AEBD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04DFA-B97F-EAA7-DF26-BF3020B685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6E010-8451-5B0D-143C-5196DA3AB8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78D61-7C21-46E0-9BF0-277F8727EB5D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113CA-1B35-36C1-CC27-9CD9E4AEBD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04DFA-B97F-EAA7-DF26-BF3020B685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37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6E010-8451-5B0D-143C-5196DA3AB8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78D61-7C21-46E0-9BF0-277F8727EB5D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113CA-1B35-36C1-CC27-9CD9E4AEBD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04DFA-B97F-EAA7-DF26-BF3020B685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24E7D-BAAB-5638-4024-861C552EA1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B88F6-CDCB-4BFE-B3CE-5FF8148B30EA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8B5E6-62F3-F2ED-053D-400D546521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D6BCE-7D07-8467-06C1-543849CB11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91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24E7D-BAAB-5638-4024-861C552EA1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B88F6-CDCB-4BFE-B3CE-5FF8148B30EA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8B5E6-62F3-F2ED-053D-400D546521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D6BCE-7D07-8467-06C1-543849CB11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52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F0799-CA13-BF61-8B7A-50556DBC2A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97650A6-7986-43E6-9B9D-74F8B6010144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88E92-1301-718E-7D68-2208CF2D4E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32A0D-EF23-AB33-2B15-A7040F43C6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8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F0799-CA13-BF61-8B7A-50556DBC2A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97650A6-7986-43E6-9B9D-74F8B6010144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88E92-1301-718E-7D68-2208CF2D4E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32A0D-EF23-AB33-2B15-A7040F43C6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3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F0799-CA13-BF61-8B7A-50556DBC2A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97650A6-7986-43E6-9B9D-74F8B6010144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88E92-1301-718E-7D68-2208CF2D4E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32A0D-EF23-AB33-2B15-A7040F43C6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7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6E010-8451-5B0D-143C-5196DA3AB8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78D61-7C21-46E0-9BF0-277F8727EB5D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113CA-1B35-36C1-CC27-9CD9E4AEBD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04DFA-B97F-EAA7-DF26-BF3020B685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6E010-8451-5B0D-143C-5196DA3AB8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C78D61-7C21-46E0-9BF0-277F8727EB5D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113CA-1B35-36C1-CC27-9CD9E4AEBD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04DFA-B97F-EAA7-DF26-BF3020B685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1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751D3-E914-36C9-B1F1-F9440F1C58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8F66831-EEAE-4813-8157-8B4BF306E70F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58E54-21F4-D16B-0964-91F13ADFDB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681-FBDA-B515-D37A-4C57E07FB9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4C2A9-80EA-C9D8-F055-F0FD299982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ADB9B33-1B2A-46B6-A454-EF62ED8E6678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172D0-0CCF-1C14-FAC0-A60F60851D6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7D553-AAB4-2440-5870-2296FF2735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F628-D581-A953-B975-E3EA5505EC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D2384CA-C7C6-4F78-BD8D-8886DB9B278E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83B81-8F2A-FFC2-701B-E93BFD00D2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A9D96-7A0B-D418-3E9F-D1D6EAC653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58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F628-D581-A953-B975-E3EA5505EC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D2384CA-C7C6-4F78-BD8D-8886DB9B278E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83B81-8F2A-FFC2-701B-E93BFD00D2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A9D96-7A0B-D418-3E9F-D1D6EAC653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96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C14C3-8163-37A8-A2A1-139486789F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6ED304A-0F88-43D6-8FEF-129A7A508A53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DC0378-F91C-06FF-1A80-93DA493159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7D347-F9A1-2E81-69CF-DD7BDF8C31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751D3-E914-36C9-B1F1-F9440F1C58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8F66831-EEAE-4813-8157-8B4BF306E70F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58E54-21F4-D16B-0964-91F13ADFDB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681-FBDA-B515-D37A-4C57E07FB9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9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65ABD-206F-D309-8C97-D7DE51241F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1697C2B-36AE-45A6-8891-3E63D24C99A4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9F8BC-3B4C-CFBA-3B0B-73BFE86B06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2244C-541F-8E74-E183-EC432FED87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43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31E64-7456-4867-21F5-2CA3FC7DCE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406216B-8DCC-4439-92DF-1C758CB5EEC6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A9048-398A-8978-11BE-66919EAB93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5F983-C7C0-41AD-D9A2-4C2EDC78A4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F0799-CA13-BF61-8B7A-50556DBC2A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97650A6-7986-43E6-9B9D-74F8B6010144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88E92-1301-718E-7D68-2208CF2D4E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32A0D-EF23-AB33-2B15-A7040F43C6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FB019-B8F1-B961-ED8C-B586D5A3A3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F44D071-B327-425F-B7F1-97DC8678AB0A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68C52-1269-5D38-56A0-AC53D9E948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FA8B6-D518-A8D6-CE12-E6BA973F26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45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FB019-B8F1-B961-ED8C-B586D5A3A3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F44D071-B327-425F-B7F1-97DC8678AB0A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68C52-1269-5D38-56A0-AC53D9E948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FA8B6-D518-A8D6-CE12-E6BA973F26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4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FB019-B8F1-B961-ED8C-B586D5A3A3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F44D071-B327-425F-B7F1-97DC8678AB0A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68C52-1269-5D38-56A0-AC53D9E948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FA8B6-D518-A8D6-CE12-E6BA973F26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DFB-A1E0-2219-7DB3-5925F9016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7100"/>
            <a:ext cx="7558088" cy="19748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DC4F6-01F9-32AB-20C5-08B8DFC5B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8088" cy="1368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669F3-A79B-0E87-2C16-B1C9AC6B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C02E7-B538-FC2A-AE88-0094D0B1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9D1FA-4227-F8B4-339C-E1145851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2A680C-2D41-43FB-A6EF-90EEBB989F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EFC8-0D60-B748-EE29-69C53A74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E77E1-39EC-0384-94C6-37E04B38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D82CD-2C64-2D71-7EA4-7E4AC1FE0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6E87-89A9-F605-FA8C-C84815EF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3615-3F35-DABE-0EB6-292FCFDE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3D76A9-1EC8-4DBD-9C74-13F59AAFA9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7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9CEC61-0992-87FC-C700-FBA862224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F6AC2-6EF5-9719-995E-39C8A4BFD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59712-1EC1-F11E-2A2C-B96BCD7D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96AB3-8DCE-C638-6662-7BC2D652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7EE7C-5A5E-6BF2-9863-F059679B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A1D0E4-9D44-48D0-BC08-6151E73897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1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80B0-D552-0263-AA03-EE382631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E907A-1888-7858-DC4E-26060C98D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180B0-49AB-3D76-1881-4A2973A6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B3F5B-A21D-FE25-3359-CC0E55972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2F434-7A13-C54E-9A3F-AB4ABFCB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4AB8F4-F896-4471-AC68-CCFE760AD3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B382-6287-7ADA-F897-4EFC29FD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2875"/>
            <a:ext cx="8691562" cy="2359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3B06E-1795-F71E-A396-AFF688CDF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1562" cy="12398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C510F-CEBD-8875-DF91-701F5083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35F9A-B732-ACF7-8D90-3DE2D5E8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972D-E9BC-FB9A-6990-B2E4A407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2FAB8C-FA1C-4E92-B4AF-A1DBF2DD7C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7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733B-0319-D8D2-3C46-797B8F80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504A0-0941-04B9-8698-84541C870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7700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BFEED-9BB5-452D-54F6-7D60F4749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5563"/>
            <a:ext cx="4459287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7EB51-ED27-7993-82EE-B9CF6A82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642A-9E70-C9F1-3D10-597514D1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0FCA4-EB63-E548-A791-2381D92A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F2D39F-5FF3-4E15-97E0-683C805727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EAF9-7B3D-A120-A92F-06E6EBA3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1562" cy="10953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A4DCD-F804-387C-1596-CCAAAB78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89063"/>
            <a:ext cx="426402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9CE05-80D1-275E-6F81-AD0F573E1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0100"/>
            <a:ext cx="4264025" cy="304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FD7E5-13F3-25B8-C527-4CF762917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389063"/>
            <a:ext cx="42830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E1211-225C-9EB9-D342-02FD56F7A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070100"/>
            <a:ext cx="4283075" cy="304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CCDF2-5F32-D5D6-B706-DDEAA767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A6D58F-12DF-08F1-110E-9619BB13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41F68-44C4-6ED0-DF29-1534EA27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557268-5F25-4FBC-B274-F01532E19D3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73A9-D097-50E8-2D6B-3356FC0B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FAA27-FAA2-2BD2-7050-2403EA0B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E7423-F37F-1089-8DBD-A6156C51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DC8FB-F9A7-D0D1-5672-9C4BED8B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61BCE0-C02E-45B8-AE3D-BB33B5F3B2C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265CC1-A1D0-90B6-623D-ACB2105D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40AA9-D7F5-FDF5-FAC6-A32B5D8F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F5D90-B199-916C-A9F8-134DFE79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E08BD8-32E0-45F7-8DAE-0626DC6A56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3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C520-89BE-6764-A215-2490BA5B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B315-EA05-B0BB-0D91-9E26BF983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3F535-DFC3-03CC-E93E-65DE8D2AA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D3F5C-1F9C-2AF6-9ACF-E4E2C2A8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48B09-89B7-AFE4-F726-1C022C492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D60EB-1947-11BF-A65F-CCC843A2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B70F61-3DF2-42CE-8E97-48319E4137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6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C468-964B-F097-F48F-412159F59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2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ADEA5-B4DC-36B6-5D65-F1C5AFDE2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815975"/>
            <a:ext cx="5100637" cy="4029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45715-755F-EA90-50B8-23C2F8237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0213"/>
            <a:ext cx="3251200" cy="31511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4CBF-D340-3BFD-9021-8B56AC9A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605B0-2641-8CBA-D766-075FA2B8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48B1A-A6E9-D28B-FC33-01D1510F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0845AE-040C-4584-820D-B79BD583107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4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BEF0D0-304D-5C21-A9CD-A68ADC1AE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B9ABB-0D2D-574C-D153-31E0259622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68760" cy="32878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FA40-99B9-B3D9-74CB-260088E32BF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2C921-F21A-0B3E-78CA-AB9AF67D12F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BFA0-9FFB-0465-1F71-7D613D7F6B2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320443A-06B1-41E8-90C2-31F4719339F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hangingPunct="0">
        <a:tabLst/>
        <a:defRPr lang="en-US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30.png"/><Relationship Id="rId7" Type="http://schemas.openxmlformats.org/officeDocument/2006/relationships/image" Target="../media/image23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15.png"/><Relationship Id="rId10" Type="http://schemas.openxmlformats.org/officeDocument/2006/relationships/image" Target="../media/image34.png"/><Relationship Id="rId4" Type="http://schemas.openxmlformats.org/officeDocument/2006/relationships/image" Target="../media/image31.sv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41.svg"/><Relationship Id="rId4" Type="http://schemas.openxmlformats.org/officeDocument/2006/relationships/image" Target="../media/image31.sv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svg"/><Relationship Id="rId4" Type="http://schemas.openxmlformats.org/officeDocument/2006/relationships/image" Target="../media/image31.svg"/><Relationship Id="rId9" Type="http://schemas.openxmlformats.org/officeDocument/2006/relationships/image" Target="../media/image40.png"/><Relationship Id="rId1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2.png"/><Relationship Id="rId5" Type="http://schemas.openxmlformats.org/officeDocument/2006/relationships/image" Target="../media/image16.png"/><Relationship Id="rId10" Type="http://schemas.openxmlformats.org/officeDocument/2006/relationships/image" Target="../media/image61.sv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ebm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FA3C34-263A-717B-0DE0-F4460163ECF6}"/>
              </a:ext>
            </a:extLst>
          </p:cNvPr>
          <p:cNvSpPr/>
          <p:nvPr/>
        </p:nvSpPr>
        <p:spPr>
          <a:xfrm>
            <a:off x="0" y="0"/>
            <a:ext cx="10077448" cy="56689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2AF3C-9D31-FA48-6C46-0B3EA2B9D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59" y="383824"/>
            <a:ext cx="8911526" cy="1974850"/>
          </a:xfrm>
        </p:spPr>
        <p:txBody>
          <a:bodyPr/>
          <a:lstStyle/>
          <a:p>
            <a:r>
              <a:rPr lang="en-US" sz="4400" dirty="0"/>
              <a:t>Fine-Grained RFID Localization with a Handheld Device</a:t>
            </a:r>
            <a:br>
              <a:rPr lang="en-US" sz="4400" dirty="0"/>
            </a:b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via Complex Controlled Polarization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43571-2C9B-5C23-0FDD-5DDA97656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566" y="2929289"/>
            <a:ext cx="8532316" cy="1368425"/>
          </a:xfrm>
        </p:spPr>
        <p:txBody>
          <a:bodyPr>
            <a:normAutofit/>
          </a:bodyPr>
          <a:lstStyle/>
          <a:p>
            <a:r>
              <a:rPr lang="en-US" sz="3000" dirty="0"/>
              <a:t>Laura Dodds, Isaac </a:t>
            </a:r>
            <a:r>
              <a:rPr lang="en-US" sz="3000" dirty="0" err="1"/>
              <a:t>Perper</a:t>
            </a:r>
            <a:r>
              <a:rPr lang="en-US" sz="3000" dirty="0"/>
              <a:t>, Aline Eid, Fadel Adib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1EC1A-5995-9051-BCE3-6E97A1304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43" t="62510" r="56556" b="27450"/>
          <a:stretch/>
        </p:blipFill>
        <p:spPr>
          <a:xfrm>
            <a:off x="2035969" y="4538663"/>
            <a:ext cx="985837" cy="1045368"/>
          </a:xfrm>
          <a:prstGeom prst="rect">
            <a:avLst/>
          </a:prstGeom>
        </p:spPr>
      </p:pic>
      <p:sp>
        <p:nvSpPr>
          <p:cNvPr id="6" name="Cartesian…">
            <a:extLst>
              <a:ext uri="{FF2B5EF4-FFF2-40B4-BE49-F238E27FC236}">
                <a16:creationId xmlns:a16="http://schemas.microsoft.com/office/drawing/2014/main" id="{AA432189-B978-57C0-1458-A1A4F33D730E}"/>
              </a:ext>
            </a:extLst>
          </p:cNvPr>
          <p:cNvSpPr txBox="1"/>
          <p:nvPr/>
        </p:nvSpPr>
        <p:spPr>
          <a:xfrm>
            <a:off x="3058125" y="4532658"/>
            <a:ext cx="3961195" cy="157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60959" tIns="60959" rIns="60959" bIns="60959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4572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9144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13716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18288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22860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27432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32004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3657600" algn="l" defTabSz="609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60000"/>
              </a:lnSpc>
              <a:defRPr sz="5000">
                <a:solidFill>
                  <a:srgbClr val="DA003B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dirty="0"/>
              <a:t>Cartesian</a:t>
            </a:r>
          </a:p>
          <a:p>
            <a:pPr algn="r">
              <a:lnSpc>
                <a:spcPct val="60000"/>
              </a:lnSpc>
              <a:defRPr sz="5000">
                <a:solidFill>
                  <a:srgbClr val="DA003B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dirty="0"/>
              <a:t>Systems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4F0DD7F-F283-625B-AD8D-64EB64CA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7" y="4562236"/>
            <a:ext cx="1930095" cy="99822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91982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EE045A-E87B-625F-D162-1C9593DE4D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690" y="32433"/>
            <a:ext cx="10077450" cy="984885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Localizing across orientation is challenging due to </a:t>
            </a:r>
            <a:r>
              <a:rPr lang="en-US" sz="3200" u="sng" dirty="0">
                <a:solidFill>
                  <a:schemeClr val="bg1"/>
                </a:solidFill>
              </a:rPr>
              <a:t>polarization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22200616-7FF5-9E00-34AF-BC90B3FF1079}"/>
              </a:ext>
            </a:extLst>
          </p:cNvPr>
          <p:cNvSpPr txBox="1">
            <a:spLocks/>
          </p:cNvSpPr>
          <p:nvPr/>
        </p:nvSpPr>
        <p:spPr>
          <a:xfrm>
            <a:off x="-690" y="998016"/>
            <a:ext cx="1007745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Existing portable readers use circularly polarized antennas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pic>
        <p:nvPicPr>
          <p:cNvPr id="33" name="Picture 32" descr="A black device with a black screen&#10;&#10;Description automatically generated">
            <a:extLst>
              <a:ext uri="{FF2B5EF4-FFF2-40B4-BE49-F238E27FC236}">
                <a16:creationId xmlns:a16="http://schemas.microsoft.com/office/drawing/2014/main" id="{30BAC4C6-FAF4-D147-D127-E139F06C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609" flipH="1">
            <a:off x="1339758" y="2104429"/>
            <a:ext cx="3036821" cy="303682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A363BBE-1678-8556-B4A6-368C8D2F45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587" y="1976747"/>
            <a:ext cx="1570505" cy="83547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564A72F-1E59-316D-529B-F551BB714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9597" y="195911"/>
            <a:ext cx="7333444" cy="56689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801523-F1DD-0C1B-3D1E-41098532B7CD}"/>
              </a:ext>
            </a:extLst>
          </p:cNvPr>
          <p:cNvCxnSpPr>
            <a:cxnSpLocks/>
          </p:cNvCxnSpPr>
          <p:nvPr/>
        </p:nvCxnSpPr>
        <p:spPr>
          <a:xfrm>
            <a:off x="7401577" y="2475135"/>
            <a:ext cx="608515" cy="1608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068CABBD-32C0-3D8A-F038-740FCC9420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93837" y="5085617"/>
            <a:ext cx="6654918" cy="731159"/>
          </a:xfrm>
        </p:spPr>
        <p:txBody>
          <a:bodyPr vert="horz"/>
          <a:lstStyle/>
          <a:p>
            <a:pPr lvl="0" algn="ctr"/>
            <a:r>
              <a:rPr lang="en-US" sz="2200" dirty="0">
                <a:solidFill>
                  <a:schemeClr val="bg1"/>
                </a:solidFill>
              </a:rPr>
              <a:t>Circular polarization can read tags across orientation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8F3EFC-323C-EF7C-838D-5A7D2A8956BE}"/>
              </a:ext>
            </a:extLst>
          </p:cNvPr>
          <p:cNvGrpSpPr/>
          <p:nvPr/>
        </p:nvGrpSpPr>
        <p:grpSpPr>
          <a:xfrm>
            <a:off x="1789132" y="4867457"/>
            <a:ext cx="444960" cy="548640"/>
            <a:chOff x="4783975" y="3934800"/>
            <a:chExt cx="444960" cy="548640"/>
          </a:xfrm>
        </p:grpSpPr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878D3252-245F-5120-C833-0BCAF57DA39C}"/>
                </a:ext>
              </a:extLst>
            </p:cNvPr>
            <p:cNvSpPr/>
            <p:nvPr/>
          </p:nvSpPr>
          <p:spPr>
            <a:xfrm>
              <a:off x="4783975" y="4242600"/>
              <a:ext cx="170640" cy="240840"/>
            </a:xfrm>
            <a:prstGeom prst="line">
              <a:avLst/>
            </a:prstGeom>
            <a:noFill/>
            <a:ln w="54720" cap="rnd">
              <a:solidFill>
                <a:srgbClr val="89C765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B73103B4-4667-D6C6-A4C5-AC35AE9C0B52}"/>
                </a:ext>
              </a:extLst>
            </p:cNvPr>
            <p:cNvSpPr/>
            <p:nvPr/>
          </p:nvSpPr>
          <p:spPr>
            <a:xfrm flipH="1">
              <a:off x="4954615" y="3934800"/>
              <a:ext cx="274320" cy="548640"/>
            </a:xfrm>
            <a:prstGeom prst="line">
              <a:avLst/>
            </a:prstGeom>
            <a:noFill/>
            <a:ln w="54720" cap="rnd">
              <a:solidFill>
                <a:srgbClr val="89C765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1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EE045A-E87B-625F-D162-1C9593DE4D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690" y="32433"/>
            <a:ext cx="10077450" cy="984885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Localizing across orientation is challenging due to </a:t>
            </a:r>
            <a:r>
              <a:rPr lang="en-US" sz="3200" u="sng" dirty="0">
                <a:solidFill>
                  <a:schemeClr val="bg1"/>
                </a:solidFill>
              </a:rPr>
              <a:t>polarization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22200616-7FF5-9E00-34AF-BC90B3FF1079}"/>
              </a:ext>
            </a:extLst>
          </p:cNvPr>
          <p:cNvSpPr txBox="1">
            <a:spLocks/>
          </p:cNvSpPr>
          <p:nvPr/>
        </p:nvSpPr>
        <p:spPr>
          <a:xfrm>
            <a:off x="-690" y="998016"/>
            <a:ext cx="1007745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Existing portable readers use circularly polarized antennas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068CABBD-32C0-3D8A-F038-740FCC9420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383" y="1885162"/>
            <a:ext cx="3609653" cy="731159"/>
          </a:xfrm>
        </p:spPr>
        <p:txBody>
          <a:bodyPr vert="horz"/>
          <a:lstStyle/>
          <a:p>
            <a:pPr lvl="0" algn="ctr"/>
            <a:r>
              <a:rPr lang="en-US" sz="2200" dirty="0">
                <a:solidFill>
                  <a:schemeClr val="bg1"/>
                </a:solidFill>
              </a:rPr>
              <a:t>Circular polarization can read tags across orientation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8F3EFC-323C-EF7C-838D-5A7D2A8956BE}"/>
              </a:ext>
            </a:extLst>
          </p:cNvPr>
          <p:cNvGrpSpPr/>
          <p:nvPr/>
        </p:nvGrpSpPr>
        <p:grpSpPr>
          <a:xfrm>
            <a:off x="277423" y="1885162"/>
            <a:ext cx="444960" cy="548640"/>
            <a:chOff x="4783975" y="3934800"/>
            <a:chExt cx="444960" cy="548640"/>
          </a:xfrm>
        </p:grpSpPr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878D3252-245F-5120-C833-0BCAF57DA39C}"/>
                </a:ext>
              </a:extLst>
            </p:cNvPr>
            <p:cNvSpPr/>
            <p:nvPr/>
          </p:nvSpPr>
          <p:spPr>
            <a:xfrm>
              <a:off x="4783975" y="4242600"/>
              <a:ext cx="170640" cy="240840"/>
            </a:xfrm>
            <a:prstGeom prst="line">
              <a:avLst/>
            </a:prstGeom>
            <a:noFill/>
            <a:ln w="54720" cap="rnd">
              <a:solidFill>
                <a:srgbClr val="89C765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B73103B4-4667-D6C6-A4C5-AC35AE9C0B52}"/>
                </a:ext>
              </a:extLst>
            </p:cNvPr>
            <p:cNvSpPr/>
            <p:nvPr/>
          </p:nvSpPr>
          <p:spPr>
            <a:xfrm flipH="1">
              <a:off x="4954615" y="3934800"/>
              <a:ext cx="274320" cy="548640"/>
            </a:xfrm>
            <a:prstGeom prst="line">
              <a:avLst/>
            </a:prstGeom>
            <a:noFill/>
            <a:ln w="54720" cap="rnd">
              <a:solidFill>
                <a:srgbClr val="89C765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AE55A-D925-7C0A-9507-CF270149DA96}"/>
              </a:ext>
            </a:extLst>
          </p:cNvPr>
          <p:cNvGrpSpPr/>
          <p:nvPr/>
        </p:nvGrpSpPr>
        <p:grpSpPr>
          <a:xfrm>
            <a:off x="266615" y="3718725"/>
            <a:ext cx="4771420" cy="668160"/>
            <a:chOff x="623262" y="4313520"/>
            <a:chExt cx="4771420" cy="668160"/>
          </a:xfrm>
        </p:grpSpPr>
        <p:sp>
          <p:nvSpPr>
            <p:cNvPr id="6" name="Text Placeholder 11">
              <a:extLst>
                <a:ext uri="{FF2B5EF4-FFF2-40B4-BE49-F238E27FC236}">
                  <a16:creationId xmlns:a16="http://schemas.microsoft.com/office/drawing/2014/main" id="{FBF34F64-BCF9-BA9D-61B9-5FA80493239A}"/>
                </a:ext>
              </a:extLst>
            </p:cNvPr>
            <p:cNvSpPr txBox="1">
              <a:spLocks/>
            </p:cNvSpPr>
            <p:nvPr/>
          </p:nvSpPr>
          <p:spPr>
            <a:xfrm>
              <a:off x="1134984" y="4313520"/>
              <a:ext cx="4259698" cy="668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>
              <a:noAutofit/>
            </a:bodyPr>
            <a:lstStyle>
              <a:lvl1pPr marL="0" marR="0" indent="0" rtl="0" hangingPunct="0">
                <a:spcBef>
                  <a:spcPts val="1414"/>
                </a:spcBef>
                <a:spcAft>
                  <a:spcPts val="0"/>
                </a:spcAft>
                <a:tabLst/>
                <a:defRPr lang="en-US" sz="3200" b="0" i="0" u="none" strike="noStrike" kern="1200" cap="none">
                  <a:ln>
                    <a:noFill/>
                  </a:ln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…but they cannot perform accurate phase-based localization </a:t>
              </a:r>
              <a:r>
                <a:rPr lang="en-US" sz="1600" dirty="0">
                  <a:solidFill>
                    <a:schemeClr val="bg1"/>
                  </a:solidFill>
                </a:rPr>
                <a:t>[ISPN ‘18, </a:t>
              </a:r>
              <a:r>
                <a:rPr lang="en-US" sz="1600" dirty="0" err="1">
                  <a:solidFill>
                    <a:schemeClr val="bg1"/>
                  </a:solidFill>
                </a:rPr>
                <a:t>MobiCom</a:t>
              </a:r>
              <a:r>
                <a:rPr lang="en-US" sz="1600" dirty="0">
                  <a:solidFill>
                    <a:schemeClr val="bg1"/>
                  </a:solidFill>
                </a:rPr>
                <a:t> ‘16</a:t>
              </a:r>
              <a:r>
                <a:rPr lang="en-US" sz="1600">
                  <a:solidFill>
                    <a:schemeClr val="bg1"/>
                  </a:solidFill>
                </a:rPr>
                <a:t>, RFID-TA ’22</a:t>
              </a:r>
              <a:r>
                <a:rPr lang="en-US" sz="1600" dirty="0">
                  <a:solidFill>
                    <a:schemeClr val="bg1"/>
                  </a:solidFill>
                </a:rPr>
                <a:t>]</a:t>
              </a: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6D35C398-737E-7E4B-EDA1-930257F9A0D1}"/>
                </a:ext>
              </a:extLst>
            </p:cNvPr>
            <p:cNvSpPr/>
            <p:nvPr/>
          </p:nvSpPr>
          <p:spPr>
            <a:xfrm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7C06A2FC-E843-B781-9419-711030178BC5}"/>
                </a:ext>
              </a:extLst>
            </p:cNvPr>
            <p:cNvSpPr/>
            <p:nvPr/>
          </p:nvSpPr>
          <p:spPr>
            <a:xfrm flipH="1"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FC8764C6-7CE7-5821-55BE-36715CEC8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6054" y="2047781"/>
            <a:ext cx="4229100" cy="31527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E5889A4-7D98-6D7B-2F9C-3B0A9E5CE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0754" y="1847756"/>
            <a:ext cx="4724400" cy="3352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0CF9148-F10F-F8AF-82D9-21DD53103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0754" y="1847756"/>
            <a:ext cx="4724400" cy="3352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D6AFA1-58E8-36E9-8543-1C75A2B40C43}"/>
              </a:ext>
            </a:extLst>
          </p:cNvPr>
          <p:cNvSpPr/>
          <p:nvPr/>
        </p:nvSpPr>
        <p:spPr>
          <a:xfrm>
            <a:off x="5751871" y="2047781"/>
            <a:ext cx="4048156" cy="2339104"/>
          </a:xfrm>
          <a:prstGeom prst="rect">
            <a:avLst/>
          </a:prstGeom>
          <a:solidFill>
            <a:srgbClr val="1C1C1C"/>
          </a:solidFill>
          <a:ln>
            <a:solidFill>
              <a:srgbClr val="1C1C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86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05E-6 1.91823E-6 L 0.46881 0.002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0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625E8A-7387-4C1F-7B61-A88CFDDCE8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3803"/>
            <a:ext cx="10077450" cy="1250280"/>
          </a:xfrm>
        </p:spPr>
        <p:txBody>
          <a:bodyPr vert="horz"/>
          <a:lstStyle/>
          <a:p>
            <a:pPr lvl="0"/>
            <a:r>
              <a:rPr lang="en-US" sz="3200" u="sng" dirty="0">
                <a:solidFill>
                  <a:schemeClr val="bg1"/>
                </a:solidFill>
              </a:rPr>
              <a:t>Solution:</a:t>
            </a:r>
            <a:r>
              <a:rPr lang="en-US" sz="3200" dirty="0">
                <a:solidFill>
                  <a:schemeClr val="bg1"/>
                </a:solidFill>
              </a:rPr>
              <a:t> Introduce Complex-Controlled Polarization to Power and Localize across Orientation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1EF369-9F5D-E7A0-DBCE-114819A9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1937" y="799604"/>
            <a:ext cx="4572000" cy="3986640"/>
          </a:xfrm>
          <a:prstGeom prst="rect">
            <a:avLst/>
          </a:prstGeom>
          <a:noFill/>
          <a:ln cap="rnd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768C72-E69F-C15D-1217-57FCD34CD2B6}"/>
              </a:ext>
            </a:extLst>
          </p:cNvPr>
          <p:cNvGrpSpPr/>
          <p:nvPr/>
        </p:nvGrpSpPr>
        <p:grpSpPr>
          <a:xfrm>
            <a:off x="-63685" y="1032563"/>
            <a:ext cx="5303062" cy="3909120"/>
            <a:chOff x="-63685" y="1032563"/>
            <a:chExt cx="5303062" cy="3909120"/>
          </a:xfrm>
        </p:grpSpPr>
        <p:pic>
          <p:nvPicPr>
            <p:cNvPr id="2" name="Picture 1" descr="A black device with a black screen&#10;&#10;Description automatically generated">
              <a:extLst>
                <a:ext uri="{FF2B5EF4-FFF2-40B4-BE49-F238E27FC236}">
                  <a16:creationId xmlns:a16="http://schemas.microsoft.com/office/drawing/2014/main" id="{AE42FFF7-A06F-472A-ACB0-9C141D7FA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7609" flipH="1">
              <a:off x="-63685" y="2187589"/>
              <a:ext cx="2094086" cy="2094086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95FDC55-0665-5EEE-87A6-68B8FE043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2489" y="1032563"/>
              <a:ext cx="5056888" cy="39091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B9AD1E-AEA7-EB35-9F13-D092DF6938DF}"/>
              </a:ext>
            </a:extLst>
          </p:cNvPr>
          <p:cNvSpPr txBox="1"/>
          <p:nvPr/>
        </p:nvSpPr>
        <p:spPr>
          <a:xfrm>
            <a:off x="4565514" y="4634106"/>
            <a:ext cx="229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Linearly Polarized Antenna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B01976F-EA41-0AED-6D95-9E32BC9C3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94353" y="650136"/>
            <a:ext cx="4781124" cy="41630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A1460D3-AFDB-87FA-7931-5A18A495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3034" y="787674"/>
            <a:ext cx="4572000" cy="39809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D8062CB-33DB-AF15-32A2-EDE0CB253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47665" y="770047"/>
            <a:ext cx="4572000" cy="39809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BB4B4-51E0-24C6-2384-2391973834D9}"/>
              </a:ext>
            </a:extLst>
          </p:cNvPr>
          <p:cNvCxnSpPr>
            <a:cxnSpLocks/>
          </p:cNvCxnSpPr>
          <p:nvPr/>
        </p:nvCxnSpPr>
        <p:spPr>
          <a:xfrm flipV="1">
            <a:off x="5523034" y="2217242"/>
            <a:ext cx="3710593" cy="21412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81EFF0-B0FE-3DF5-C3B6-E3EE3F4B752C}"/>
              </a:ext>
            </a:extLst>
          </p:cNvPr>
          <p:cNvSpPr txBox="1"/>
          <p:nvPr/>
        </p:nvSpPr>
        <p:spPr>
          <a:xfrm>
            <a:off x="203143" y="1527581"/>
            <a:ext cx="229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Recall: Circularly Polarized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625E8A-7387-4C1F-7B61-A88CFDDCE8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3803"/>
            <a:ext cx="10077450" cy="1250280"/>
          </a:xfrm>
        </p:spPr>
        <p:txBody>
          <a:bodyPr vert="horz"/>
          <a:lstStyle/>
          <a:p>
            <a:pPr lvl="0"/>
            <a:r>
              <a:rPr lang="en-US" sz="3200" u="sng" dirty="0">
                <a:solidFill>
                  <a:schemeClr val="bg1"/>
                </a:solidFill>
              </a:rPr>
              <a:t>Solution:</a:t>
            </a:r>
            <a:r>
              <a:rPr lang="en-US" sz="3200" dirty="0">
                <a:solidFill>
                  <a:schemeClr val="bg1"/>
                </a:solidFill>
              </a:rPr>
              <a:t> Introduce Complex-Controlled Polarization to Power and Localize across Orientation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1EF369-9F5D-E7A0-DBCE-114819A9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80916" y="553330"/>
            <a:ext cx="4572000" cy="3986640"/>
          </a:xfrm>
          <a:prstGeom prst="rect">
            <a:avLst/>
          </a:prstGeom>
          <a:noFill/>
          <a:ln cap="rnd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E60E242-0914-C691-1129-78A491374FDC}"/>
              </a:ext>
            </a:extLst>
          </p:cNvPr>
          <p:cNvGrpSpPr/>
          <p:nvPr/>
        </p:nvGrpSpPr>
        <p:grpSpPr>
          <a:xfrm>
            <a:off x="2478795" y="3161476"/>
            <a:ext cx="1002121" cy="550366"/>
            <a:chOff x="3400942" y="2619037"/>
            <a:chExt cx="1002121" cy="550366"/>
          </a:xfrm>
        </p:grpSpPr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15425D2A-7E66-A024-A8CB-9A3024E0BE9A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4B9858-EB88-8777-6B40-D5304BBC1868}"/>
                </a:ext>
              </a:extLst>
            </p:cNvPr>
            <p:cNvSpPr txBox="1"/>
            <p:nvPr/>
          </p:nvSpPr>
          <p:spPr>
            <a:xfrm>
              <a:off x="3400942" y="2619037"/>
              <a:ext cx="4299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</a:t>
              </a:r>
              <a:r>
                <a:rPr lang="en-US" sz="2200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3C7141-9B6E-7A36-88BE-B58A2EB872C5}"/>
              </a:ext>
            </a:extLst>
          </p:cNvPr>
          <p:cNvGrpSpPr/>
          <p:nvPr/>
        </p:nvGrpSpPr>
        <p:grpSpPr>
          <a:xfrm>
            <a:off x="3140689" y="4337337"/>
            <a:ext cx="701854" cy="970455"/>
            <a:chOff x="4062836" y="3794898"/>
            <a:chExt cx="701854" cy="970455"/>
          </a:xfrm>
        </p:grpSpPr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30DB8AAD-115A-7ACA-4DA1-C88BEC4A409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CED37A-B772-D815-6323-6ED2DF62FBC1}"/>
                </a:ext>
              </a:extLst>
            </p:cNvPr>
            <p:cNvSpPr txBox="1"/>
            <p:nvPr/>
          </p:nvSpPr>
          <p:spPr>
            <a:xfrm>
              <a:off x="4062836" y="4334466"/>
              <a:ext cx="4299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</a:t>
              </a:r>
              <a:r>
                <a:rPr lang="en-US" sz="22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055F6D-3BEA-9669-452A-68EF7A405AC6}"/>
              </a:ext>
            </a:extLst>
          </p:cNvPr>
          <p:cNvGrpSpPr/>
          <p:nvPr/>
        </p:nvGrpSpPr>
        <p:grpSpPr>
          <a:xfrm>
            <a:off x="361953" y="3464753"/>
            <a:ext cx="2772256" cy="1547968"/>
            <a:chOff x="1284100" y="3001942"/>
            <a:chExt cx="2772256" cy="154796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A060ED8-8F91-0821-BF63-C3318E9D5D0D}"/>
                </a:ext>
              </a:extLst>
            </p:cNvPr>
            <p:cNvCxnSpPr/>
            <p:nvPr/>
          </p:nvCxnSpPr>
          <p:spPr>
            <a:xfrm flipV="1">
              <a:off x="2479729" y="3001942"/>
              <a:ext cx="921213" cy="5781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7C34FE-4DE1-D1CC-A3B0-598AAFF51DC9}"/>
                </a:ext>
              </a:extLst>
            </p:cNvPr>
            <p:cNvCxnSpPr>
              <a:cxnSpLocks/>
            </p:cNvCxnSpPr>
            <p:nvPr/>
          </p:nvCxnSpPr>
          <p:spPr>
            <a:xfrm>
              <a:off x="2479729" y="3580108"/>
              <a:ext cx="1576627" cy="9698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4FDD9F-A107-EDDD-73D0-8BB9244557B4}"/>
                </a:ext>
              </a:extLst>
            </p:cNvPr>
            <p:cNvSpPr txBox="1"/>
            <p:nvPr/>
          </p:nvSpPr>
          <p:spPr>
            <a:xfrm>
              <a:off x="1284100" y="3169403"/>
              <a:ext cx="12447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Complex </a:t>
              </a:r>
            </a:p>
            <a:p>
              <a:r>
                <a:rPr lang="en-US" sz="2200" dirty="0">
                  <a:solidFill>
                    <a:schemeClr val="bg1"/>
                  </a:solidFill>
                </a:rPr>
                <a:t>Numbers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D458D99E-D28E-F5B3-94E2-3ABC57B93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0916" y="556258"/>
            <a:ext cx="4572000" cy="398094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1D1FD5E-C30A-AB74-27CD-B35E8A7A1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0178" y="526385"/>
            <a:ext cx="4572000" cy="398094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1035607-99B6-0B86-A247-FC80A3D9B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80915" y="271673"/>
            <a:ext cx="4918707" cy="428282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92EE6ED-7855-661A-46FC-F0CB5C2DF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05547" y="536720"/>
            <a:ext cx="4572000" cy="39809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AEADEC-33C1-0FCA-161F-6D49600F2EB7}"/>
              </a:ext>
            </a:extLst>
          </p:cNvPr>
          <p:cNvSpPr txBox="1"/>
          <p:nvPr/>
        </p:nvSpPr>
        <p:spPr>
          <a:xfrm>
            <a:off x="3577095" y="4877113"/>
            <a:ext cx="1661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(Shift by 90°)</a:t>
            </a:r>
            <a:endParaRPr lang="en-US" sz="2200" baseline="-25000" dirty="0">
              <a:solidFill>
                <a:schemeClr val="accent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AB15A2E-EDC8-176C-6AA0-C8C6679A3846}"/>
              </a:ext>
            </a:extLst>
          </p:cNvPr>
          <p:cNvCxnSpPr>
            <a:cxnSpLocks/>
          </p:cNvCxnSpPr>
          <p:nvPr/>
        </p:nvCxnSpPr>
        <p:spPr>
          <a:xfrm flipV="1">
            <a:off x="3505547" y="1973580"/>
            <a:ext cx="3710593" cy="21412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F260B8C-03C7-53C1-0B32-E52867A8EED1}"/>
              </a:ext>
            </a:extLst>
          </p:cNvPr>
          <p:cNvSpPr txBox="1"/>
          <p:nvPr/>
        </p:nvSpPr>
        <p:spPr>
          <a:xfrm>
            <a:off x="2561241" y="4541535"/>
            <a:ext cx="229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Linearly Polarized Antenna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29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625E8A-7387-4C1F-7B61-A88CFDDCE8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3803"/>
            <a:ext cx="10077450" cy="1250280"/>
          </a:xfrm>
        </p:spPr>
        <p:txBody>
          <a:bodyPr vert="horz"/>
          <a:lstStyle/>
          <a:p>
            <a:pPr lvl="0"/>
            <a:r>
              <a:rPr lang="en-US" sz="3200" u="sng" dirty="0">
                <a:solidFill>
                  <a:schemeClr val="bg1"/>
                </a:solidFill>
              </a:rPr>
              <a:t>Solution:</a:t>
            </a:r>
            <a:r>
              <a:rPr lang="en-US" sz="3200" dirty="0">
                <a:solidFill>
                  <a:schemeClr val="bg1"/>
                </a:solidFill>
              </a:rPr>
              <a:t> Introduce Complex-Controlled Polarization to Power and Localize across Orientation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1EF369-9F5D-E7A0-DBCE-114819A9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80916" y="553330"/>
            <a:ext cx="4572000" cy="3986640"/>
          </a:xfrm>
          <a:prstGeom prst="rect">
            <a:avLst/>
          </a:prstGeom>
          <a:noFill/>
          <a:ln cap="rnd">
            <a:noFill/>
          </a:ln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D46325-F6FA-BC64-AE17-BC00ACA1AF48}"/>
              </a:ext>
            </a:extLst>
          </p:cNvPr>
          <p:cNvCxnSpPr>
            <a:cxnSpLocks/>
          </p:cNvCxnSpPr>
          <p:nvPr/>
        </p:nvCxnSpPr>
        <p:spPr>
          <a:xfrm flipH="1">
            <a:off x="4432973" y="3228494"/>
            <a:ext cx="580287" cy="758374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60E242-0914-C691-1129-78A491374FDC}"/>
              </a:ext>
            </a:extLst>
          </p:cNvPr>
          <p:cNvGrpSpPr/>
          <p:nvPr/>
        </p:nvGrpSpPr>
        <p:grpSpPr>
          <a:xfrm>
            <a:off x="2478795" y="3161476"/>
            <a:ext cx="1002121" cy="550366"/>
            <a:chOff x="3400942" y="2619037"/>
            <a:chExt cx="1002121" cy="550366"/>
          </a:xfrm>
        </p:grpSpPr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15425D2A-7E66-A024-A8CB-9A3024E0BE9A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4B9858-EB88-8777-6B40-D5304BBC1868}"/>
                </a:ext>
              </a:extLst>
            </p:cNvPr>
            <p:cNvSpPr txBox="1"/>
            <p:nvPr/>
          </p:nvSpPr>
          <p:spPr>
            <a:xfrm>
              <a:off x="3400942" y="2619037"/>
              <a:ext cx="4299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</a:t>
              </a:r>
              <a:r>
                <a:rPr lang="en-US" sz="2200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3C7141-9B6E-7A36-88BE-B58A2EB872C5}"/>
              </a:ext>
            </a:extLst>
          </p:cNvPr>
          <p:cNvGrpSpPr/>
          <p:nvPr/>
        </p:nvGrpSpPr>
        <p:grpSpPr>
          <a:xfrm>
            <a:off x="3140689" y="4337337"/>
            <a:ext cx="701854" cy="970455"/>
            <a:chOff x="4062836" y="3794898"/>
            <a:chExt cx="701854" cy="970455"/>
          </a:xfrm>
        </p:grpSpPr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30DB8AAD-115A-7ACA-4DA1-C88BEC4A409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CED37A-B772-D815-6323-6ED2DF62FBC1}"/>
                </a:ext>
              </a:extLst>
            </p:cNvPr>
            <p:cNvSpPr txBox="1"/>
            <p:nvPr/>
          </p:nvSpPr>
          <p:spPr>
            <a:xfrm>
              <a:off x="4062836" y="4334466"/>
              <a:ext cx="4299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</a:t>
              </a:r>
              <a:r>
                <a:rPr lang="en-US" sz="2200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055F6D-3BEA-9669-452A-68EF7A405AC6}"/>
              </a:ext>
            </a:extLst>
          </p:cNvPr>
          <p:cNvGrpSpPr/>
          <p:nvPr/>
        </p:nvGrpSpPr>
        <p:grpSpPr>
          <a:xfrm>
            <a:off x="361953" y="3464753"/>
            <a:ext cx="2772256" cy="1547968"/>
            <a:chOff x="1284100" y="3001942"/>
            <a:chExt cx="2772256" cy="154796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A060ED8-8F91-0821-BF63-C3318E9D5D0D}"/>
                </a:ext>
              </a:extLst>
            </p:cNvPr>
            <p:cNvCxnSpPr/>
            <p:nvPr/>
          </p:nvCxnSpPr>
          <p:spPr>
            <a:xfrm flipV="1">
              <a:off x="2479729" y="3001942"/>
              <a:ext cx="921213" cy="5781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7C34FE-4DE1-D1CC-A3B0-598AAFF51DC9}"/>
                </a:ext>
              </a:extLst>
            </p:cNvPr>
            <p:cNvCxnSpPr>
              <a:cxnSpLocks/>
            </p:cNvCxnSpPr>
            <p:nvPr/>
          </p:nvCxnSpPr>
          <p:spPr>
            <a:xfrm>
              <a:off x="2479729" y="3580108"/>
              <a:ext cx="1576627" cy="9698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4FDD9F-A107-EDDD-73D0-8BB9244557B4}"/>
                </a:ext>
              </a:extLst>
            </p:cNvPr>
            <p:cNvSpPr txBox="1"/>
            <p:nvPr/>
          </p:nvSpPr>
          <p:spPr>
            <a:xfrm>
              <a:off x="1284100" y="3169403"/>
              <a:ext cx="12447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Complex </a:t>
              </a:r>
            </a:p>
            <a:p>
              <a:r>
                <a:rPr lang="en-US" sz="2200" dirty="0">
                  <a:solidFill>
                    <a:schemeClr val="bg1"/>
                  </a:solidFill>
                </a:rPr>
                <a:t>Numbers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739036-22B3-E690-20A4-C9EDD7AB6CE4}"/>
              </a:ext>
            </a:extLst>
          </p:cNvPr>
          <p:cNvCxnSpPr>
            <a:cxnSpLocks/>
          </p:cNvCxnSpPr>
          <p:nvPr/>
        </p:nvCxnSpPr>
        <p:spPr>
          <a:xfrm flipH="1">
            <a:off x="5751144" y="2520449"/>
            <a:ext cx="506888" cy="689975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D458D99E-D28E-F5B3-94E2-3ABC57B93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0916" y="556258"/>
            <a:ext cx="4572000" cy="398094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1D1FD5E-C30A-AB74-27CD-B35E8A7A1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0178" y="526385"/>
            <a:ext cx="4572000" cy="3980943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D5D62A-7045-5F00-DF95-B422F1B7A4CB}"/>
              </a:ext>
            </a:extLst>
          </p:cNvPr>
          <p:cNvCxnSpPr>
            <a:cxnSpLocks/>
          </p:cNvCxnSpPr>
          <p:nvPr/>
        </p:nvCxnSpPr>
        <p:spPr>
          <a:xfrm>
            <a:off x="5968047" y="2690408"/>
            <a:ext cx="681797" cy="1055943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D1F185-2E55-33BA-B204-3672F5BA395A}"/>
              </a:ext>
            </a:extLst>
          </p:cNvPr>
          <p:cNvCxnSpPr>
            <a:cxnSpLocks/>
          </p:cNvCxnSpPr>
          <p:nvPr/>
        </p:nvCxnSpPr>
        <p:spPr>
          <a:xfrm>
            <a:off x="4723275" y="3398453"/>
            <a:ext cx="632499" cy="998179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D1D60BE-B1B0-03C5-5CA7-5D259BA9860B}"/>
              </a:ext>
            </a:extLst>
          </p:cNvPr>
          <p:cNvCxnSpPr>
            <a:cxnSpLocks/>
          </p:cNvCxnSpPr>
          <p:nvPr/>
        </p:nvCxnSpPr>
        <p:spPr>
          <a:xfrm flipH="1">
            <a:off x="6153205" y="2576600"/>
            <a:ext cx="31365" cy="1169751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108AF0-1A28-D000-3A13-CF5BE8D92FAF}"/>
              </a:ext>
            </a:extLst>
          </p:cNvPr>
          <p:cNvCxnSpPr>
            <a:cxnSpLocks/>
          </p:cNvCxnSpPr>
          <p:nvPr/>
        </p:nvCxnSpPr>
        <p:spPr>
          <a:xfrm flipH="1">
            <a:off x="4823603" y="3337577"/>
            <a:ext cx="31365" cy="1169751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31035607-99B6-0B86-A247-FC80A3D9B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2455" y="96927"/>
            <a:ext cx="4918707" cy="4282829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17C1AC-9E9D-EA27-2379-790D77EB89C5}"/>
              </a:ext>
            </a:extLst>
          </p:cNvPr>
          <p:cNvCxnSpPr>
            <a:cxnSpLocks/>
          </p:cNvCxnSpPr>
          <p:nvPr/>
        </p:nvCxnSpPr>
        <p:spPr>
          <a:xfrm flipV="1">
            <a:off x="3505547" y="1973580"/>
            <a:ext cx="3710593" cy="21412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074C0A0-1178-B2D0-A003-79B99FD12E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925394" y="902426"/>
            <a:ext cx="3931920" cy="447965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71F84E66-5227-F2B1-4377-FDB72CB60DF1}"/>
              </a:ext>
            </a:extLst>
          </p:cNvPr>
          <p:cNvGrpSpPr/>
          <p:nvPr/>
        </p:nvGrpSpPr>
        <p:grpSpPr>
          <a:xfrm>
            <a:off x="4259244" y="1984522"/>
            <a:ext cx="2194880" cy="1176954"/>
            <a:chOff x="4259244" y="1984522"/>
            <a:chExt cx="2194880" cy="1176954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E9CFD98-5A3E-1C18-6D67-F5616AC2EF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74497" y="1984522"/>
              <a:ext cx="879627" cy="414544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385601E-FFD9-89DD-9F05-FE2F7DE562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59244" y="2746932"/>
              <a:ext cx="879627" cy="414544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6C732AC-1B15-D1AB-29A7-9059360508E3}"/>
              </a:ext>
            </a:extLst>
          </p:cNvPr>
          <p:cNvGrpSpPr/>
          <p:nvPr/>
        </p:nvGrpSpPr>
        <p:grpSpPr>
          <a:xfrm>
            <a:off x="4432973" y="1289207"/>
            <a:ext cx="2267366" cy="1761573"/>
            <a:chOff x="4432973" y="1289207"/>
            <a:chExt cx="2267366" cy="1761573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8DDC785-31E5-FE25-AB3B-D532D5ADE4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8959" y="1289207"/>
              <a:ext cx="901380" cy="984669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66C5178-0769-8CD0-45CE-EDC69BA666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2973" y="2154784"/>
              <a:ext cx="898194" cy="895996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692EE6ED-7855-661A-46FC-F0CB5C2DFB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05547" y="536720"/>
            <a:ext cx="4572000" cy="398094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4BFEE612-820C-B568-74DF-DC081F914826}"/>
              </a:ext>
            </a:extLst>
          </p:cNvPr>
          <p:cNvGrpSpPr/>
          <p:nvPr/>
        </p:nvGrpSpPr>
        <p:grpSpPr>
          <a:xfrm>
            <a:off x="4259244" y="1839191"/>
            <a:ext cx="2422755" cy="1991743"/>
            <a:chOff x="4259244" y="1839191"/>
            <a:chExt cx="2422755" cy="199174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785FB0-4AC4-A9E6-5754-05A527D24E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9244" y="2584938"/>
              <a:ext cx="0" cy="1096725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8162F78-5F63-5853-BFFC-557C5ADD23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4253" y="2780881"/>
              <a:ext cx="235622" cy="811482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EC6CB8-2B74-EC3A-1112-9D4F2D0E53B5}"/>
                </a:ext>
              </a:extLst>
            </p:cNvPr>
            <p:cNvCxnSpPr>
              <a:cxnSpLocks/>
            </p:cNvCxnSpPr>
            <p:nvPr/>
          </p:nvCxnSpPr>
          <p:spPr>
            <a:xfrm>
              <a:off x="4596348" y="3464753"/>
              <a:ext cx="749375" cy="366181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AA1C546-1D54-E0DA-57B5-CABE6566A2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0637" y="1839191"/>
              <a:ext cx="0" cy="1145923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153A486-C2F0-4A56-DA0B-AC1519B99B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981" y="2036118"/>
              <a:ext cx="241631" cy="828138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0F2E359-ABF6-743C-A13B-3675A76BB8AD}"/>
                </a:ext>
              </a:extLst>
            </p:cNvPr>
            <p:cNvCxnSpPr>
              <a:cxnSpLocks/>
            </p:cNvCxnSpPr>
            <p:nvPr/>
          </p:nvCxnSpPr>
          <p:spPr>
            <a:xfrm>
              <a:off x="5798959" y="2791693"/>
              <a:ext cx="883040" cy="397804"/>
            </a:xfrm>
            <a:prstGeom prst="straightConnector1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13BA0EF-0B0F-0E13-813A-09D1F558FA01}"/>
              </a:ext>
            </a:extLst>
          </p:cNvPr>
          <p:cNvCxnSpPr>
            <a:cxnSpLocks/>
          </p:cNvCxnSpPr>
          <p:nvPr/>
        </p:nvCxnSpPr>
        <p:spPr>
          <a:xfrm flipV="1">
            <a:off x="6856978" y="1021080"/>
            <a:ext cx="336" cy="1133704"/>
          </a:xfrm>
          <a:prstGeom prst="straightConnector1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351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E148F96-287A-1FF7-D43C-4BB88BA7C5BC}"/>
              </a:ext>
            </a:extLst>
          </p:cNvPr>
          <p:cNvSpPr txBox="1">
            <a:spLocks/>
          </p:cNvSpPr>
          <p:nvPr/>
        </p:nvSpPr>
        <p:spPr>
          <a:xfrm>
            <a:off x="0" y="113803"/>
            <a:ext cx="10077450" cy="1250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Complex-controlled polarization also enables generating arbitrary linear polarization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38CD455-6B5E-A254-0670-4282E65C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7561" y="735808"/>
            <a:ext cx="4703165" cy="409515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C2D8723-94DC-C85B-B029-E0AB8AB9C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0710" y="738551"/>
            <a:ext cx="4700016" cy="409240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1F91827-3B21-9F56-09CC-A07CA069E6D3}"/>
              </a:ext>
            </a:extLst>
          </p:cNvPr>
          <p:cNvGrpSpPr/>
          <p:nvPr/>
        </p:nvGrpSpPr>
        <p:grpSpPr>
          <a:xfrm>
            <a:off x="1958431" y="3367666"/>
            <a:ext cx="929130" cy="550366"/>
            <a:chOff x="3473933" y="2619037"/>
            <a:chExt cx="929130" cy="550366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086A42E4-858C-127A-6249-B00E2125D39D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CDAF54-78CF-9490-7E44-1DCB26D80797}"/>
                </a:ext>
              </a:extLst>
            </p:cNvPr>
            <p:cNvSpPr txBox="1"/>
            <p:nvPr/>
          </p:nvSpPr>
          <p:spPr>
            <a:xfrm>
              <a:off x="3473933" y="2619037"/>
              <a:ext cx="3273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1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F31A00-24C9-25E1-26A3-220FDD93948F}"/>
              </a:ext>
            </a:extLst>
          </p:cNvPr>
          <p:cNvGrpSpPr/>
          <p:nvPr/>
        </p:nvGrpSpPr>
        <p:grpSpPr>
          <a:xfrm>
            <a:off x="2547334" y="4605519"/>
            <a:ext cx="701854" cy="970455"/>
            <a:chOff x="4062836" y="3794898"/>
            <a:chExt cx="701854" cy="970455"/>
          </a:xfrm>
        </p:grpSpPr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9AB90DF9-5694-3837-3FE4-0E692FAEBB7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11E94F-2638-DD73-1346-65CE929B0A77}"/>
                </a:ext>
              </a:extLst>
            </p:cNvPr>
            <p:cNvSpPr txBox="1"/>
            <p:nvPr/>
          </p:nvSpPr>
          <p:spPr>
            <a:xfrm>
              <a:off x="4062836" y="4334466"/>
              <a:ext cx="3273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0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00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E148F96-287A-1FF7-D43C-4BB88BA7C5BC}"/>
              </a:ext>
            </a:extLst>
          </p:cNvPr>
          <p:cNvSpPr txBox="1">
            <a:spLocks/>
          </p:cNvSpPr>
          <p:nvPr/>
        </p:nvSpPr>
        <p:spPr>
          <a:xfrm>
            <a:off x="0" y="113803"/>
            <a:ext cx="10077450" cy="1250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Complex-controlled polarization also enables generating arbitrary linear polarization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38CD455-6B5E-A254-0670-4282E65C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874" y="1994110"/>
            <a:ext cx="3132326" cy="218109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C2D8723-94DC-C85B-B029-E0AB8AB9C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971" y="1995571"/>
            <a:ext cx="3130229" cy="217963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1F91827-3B21-9F56-09CC-A07CA069E6D3}"/>
              </a:ext>
            </a:extLst>
          </p:cNvPr>
          <p:cNvGrpSpPr/>
          <p:nvPr/>
        </p:nvGrpSpPr>
        <p:grpSpPr>
          <a:xfrm>
            <a:off x="50725" y="3281102"/>
            <a:ext cx="703148" cy="407873"/>
            <a:chOff x="3347292" y="2403594"/>
            <a:chExt cx="1055771" cy="765809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086A42E4-858C-127A-6249-B00E2125D39D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CDAF54-78CF-9490-7E44-1DCB26D80797}"/>
                </a:ext>
              </a:extLst>
            </p:cNvPr>
            <p:cNvSpPr txBox="1"/>
            <p:nvPr/>
          </p:nvSpPr>
          <p:spPr>
            <a:xfrm>
              <a:off x="3347292" y="2403594"/>
              <a:ext cx="3273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1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F31A00-24C9-25E1-26A3-220FDD93948F}"/>
              </a:ext>
            </a:extLst>
          </p:cNvPr>
          <p:cNvGrpSpPr/>
          <p:nvPr/>
        </p:nvGrpSpPr>
        <p:grpSpPr>
          <a:xfrm>
            <a:off x="467395" y="4055132"/>
            <a:ext cx="527323" cy="518237"/>
            <a:chOff x="3972919" y="3794898"/>
            <a:chExt cx="791771" cy="973025"/>
          </a:xfrm>
        </p:grpSpPr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9AB90DF9-5694-3837-3FE4-0E692FAEBB7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11E94F-2638-DD73-1346-65CE929B0A77}"/>
                </a:ext>
              </a:extLst>
            </p:cNvPr>
            <p:cNvSpPr txBox="1"/>
            <p:nvPr/>
          </p:nvSpPr>
          <p:spPr>
            <a:xfrm>
              <a:off x="3972919" y="4337036"/>
              <a:ext cx="3273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0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7A85A0-7005-BE02-C4F0-5474EBC859CE}"/>
              </a:ext>
            </a:extLst>
          </p:cNvPr>
          <p:cNvSpPr txBox="1"/>
          <p:nvPr/>
        </p:nvSpPr>
        <p:spPr>
          <a:xfrm>
            <a:off x="759046" y="5124272"/>
            <a:ext cx="24596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Vertical polarization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28FDD3-1E66-4547-ED6F-E24FD7F31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5931" y="940910"/>
            <a:ext cx="3853613" cy="33554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064465-7681-B704-2DB6-488938B39429}"/>
              </a:ext>
            </a:extLst>
          </p:cNvPr>
          <p:cNvGrpSpPr/>
          <p:nvPr/>
        </p:nvGrpSpPr>
        <p:grpSpPr>
          <a:xfrm>
            <a:off x="3181071" y="3064209"/>
            <a:ext cx="824860" cy="460945"/>
            <a:chOff x="3397031" y="2530045"/>
            <a:chExt cx="1006031" cy="639356"/>
          </a:xfrm>
        </p:grpSpPr>
        <p:cxnSp>
          <p:nvCxnSpPr>
            <p:cNvPr id="6" name="Connector: Curved 23">
              <a:extLst>
                <a:ext uri="{FF2B5EF4-FFF2-40B4-BE49-F238E27FC236}">
                  <a16:creationId xmlns:a16="http://schemas.microsoft.com/office/drawing/2014/main" id="{A7E563EB-5BF7-6349-109E-E422EFA3AB49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CC2D1D-4D59-691F-3F95-86F69E7F5E6E}"/>
                </a:ext>
              </a:extLst>
            </p:cNvPr>
            <p:cNvSpPr txBox="1"/>
            <p:nvPr/>
          </p:nvSpPr>
          <p:spPr>
            <a:xfrm>
              <a:off x="3397031" y="2530045"/>
              <a:ext cx="327334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0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1ABBF3-3DE7-D9CF-ECF2-8D5F1FDB988C}"/>
              </a:ext>
            </a:extLst>
          </p:cNvPr>
          <p:cNvGrpSpPr/>
          <p:nvPr/>
        </p:nvGrpSpPr>
        <p:grpSpPr>
          <a:xfrm>
            <a:off x="3756292" y="4175201"/>
            <a:ext cx="614516" cy="701484"/>
            <a:chOff x="4015203" y="3794898"/>
            <a:chExt cx="749487" cy="972999"/>
          </a:xfrm>
        </p:grpSpPr>
        <p:cxnSp>
          <p:nvCxnSpPr>
            <p:cNvPr id="9" name="Connector: Curved 26">
              <a:extLst>
                <a:ext uri="{FF2B5EF4-FFF2-40B4-BE49-F238E27FC236}">
                  <a16:creationId xmlns:a16="http://schemas.microsoft.com/office/drawing/2014/main" id="{1B6686F2-431B-2DA8-F83D-DAB8953704B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D72A65-DF8A-4519-EACA-F4131E44FAE2}"/>
                </a:ext>
              </a:extLst>
            </p:cNvPr>
            <p:cNvSpPr txBox="1"/>
            <p:nvPr/>
          </p:nvSpPr>
          <p:spPr>
            <a:xfrm>
              <a:off x="4015203" y="4337010"/>
              <a:ext cx="3273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1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DD1C2BEF-34F3-5C74-38D2-209EB45B0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5931" y="940909"/>
            <a:ext cx="3853613" cy="3355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48A8FB-2A69-45C0-8C8A-F15FFB70CE17}"/>
              </a:ext>
            </a:extLst>
          </p:cNvPr>
          <p:cNvSpPr txBox="1"/>
          <p:nvPr/>
        </p:nvSpPr>
        <p:spPr>
          <a:xfrm>
            <a:off x="3744798" y="5124273"/>
            <a:ext cx="2777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Horizontal polarization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EA5437-E7E4-293B-070F-D0345482D711}"/>
              </a:ext>
            </a:extLst>
          </p:cNvPr>
          <p:cNvGrpSpPr/>
          <p:nvPr/>
        </p:nvGrpSpPr>
        <p:grpSpPr>
          <a:xfrm>
            <a:off x="8996086" y="2619580"/>
            <a:ext cx="638025" cy="1526125"/>
            <a:chOff x="6276960" y="1539360"/>
            <a:chExt cx="1012319" cy="2301120"/>
          </a:xfrm>
        </p:grpSpPr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CC6477AA-03DA-CF3D-9CB3-519C7FEA9FE9}"/>
                </a:ext>
              </a:extLst>
            </p:cNvPr>
            <p:cNvSpPr/>
            <p:nvPr/>
          </p:nvSpPr>
          <p:spPr>
            <a:xfrm>
              <a:off x="6557760" y="1539360"/>
              <a:ext cx="731519" cy="211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1C1C1C"/>
            </a:solidFill>
            <a:ln w="0">
              <a:solidFill>
                <a:srgbClr val="1C1C1C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A810B324-A632-DC29-C44C-D9A59F624B3B}"/>
                </a:ext>
              </a:extLst>
            </p:cNvPr>
            <p:cNvSpPr/>
            <p:nvPr/>
          </p:nvSpPr>
          <p:spPr>
            <a:xfrm>
              <a:off x="6276960" y="1793520"/>
              <a:ext cx="357840" cy="204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1C1C1C"/>
            </a:solidFill>
            <a:ln w="0">
              <a:solidFill>
                <a:srgbClr val="1C1C1C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F3F58-7ACA-3A62-7FD5-42BA6EE642B2}"/>
              </a:ext>
            </a:extLst>
          </p:cNvPr>
          <p:cNvGrpSpPr/>
          <p:nvPr/>
        </p:nvGrpSpPr>
        <p:grpSpPr>
          <a:xfrm>
            <a:off x="5700569" y="3417232"/>
            <a:ext cx="1452768" cy="468273"/>
            <a:chOff x="2098034" y="2463332"/>
            <a:chExt cx="2305029" cy="706071"/>
          </a:xfrm>
        </p:grpSpPr>
        <p:cxnSp>
          <p:nvCxnSpPr>
            <p:cNvPr id="18" name="Connector: Curved 10">
              <a:extLst>
                <a:ext uri="{FF2B5EF4-FFF2-40B4-BE49-F238E27FC236}">
                  <a16:creationId xmlns:a16="http://schemas.microsoft.com/office/drawing/2014/main" id="{A9887E5F-F3AE-24CE-EC15-ECE31F07CA02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98585F-8A49-FA8C-8BAC-A7746E3C584F}"/>
                </a:ext>
              </a:extLst>
            </p:cNvPr>
            <p:cNvSpPr txBox="1"/>
            <p:nvPr/>
          </p:nvSpPr>
          <p:spPr>
            <a:xfrm>
              <a:off x="2098034" y="2463332"/>
              <a:ext cx="1112036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cos(30°)</a:t>
              </a:r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D4B5AA-F461-F88D-737E-BC4B22428D99}"/>
              </a:ext>
            </a:extLst>
          </p:cNvPr>
          <p:cNvGrpSpPr/>
          <p:nvPr/>
        </p:nvGrpSpPr>
        <p:grpSpPr>
          <a:xfrm>
            <a:off x="6551933" y="4358388"/>
            <a:ext cx="837617" cy="782350"/>
            <a:chOff x="3435687" y="3794898"/>
            <a:chExt cx="1329003" cy="1179642"/>
          </a:xfrm>
        </p:grpSpPr>
        <p:cxnSp>
          <p:nvCxnSpPr>
            <p:cNvPr id="29" name="Connector: Curved 14">
              <a:extLst>
                <a:ext uri="{FF2B5EF4-FFF2-40B4-BE49-F238E27FC236}">
                  <a16:creationId xmlns:a16="http://schemas.microsoft.com/office/drawing/2014/main" id="{E7A3D280-64E6-595C-3A02-6BA8DCA358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FAA42E-FC3C-7127-7CD3-B4333847C372}"/>
                </a:ext>
              </a:extLst>
            </p:cNvPr>
            <p:cNvSpPr txBox="1"/>
            <p:nvPr/>
          </p:nvSpPr>
          <p:spPr>
            <a:xfrm>
              <a:off x="3435687" y="4317950"/>
              <a:ext cx="1058303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</a:rPr>
                <a:t>sin(30°)</a:t>
              </a:r>
              <a:endParaRPr lang="en-US" sz="2200" baseline="-25000" dirty="0">
                <a:solidFill>
                  <a:schemeClr val="bg1"/>
                </a:solidFill>
              </a:endParaRPr>
            </a:p>
            <a:p>
              <a:endParaRPr lang="en-US" sz="2200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F657841-5B23-C238-1FF9-3B5C030B5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8753" y="1712973"/>
            <a:ext cx="3117097" cy="27141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1C53614-3DE9-6062-83A4-DE0FECA98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7547" y="1715087"/>
            <a:ext cx="3117097" cy="271412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F1711950-ABB4-9E97-7E4C-1E6F16554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7547" y="1715087"/>
            <a:ext cx="3117097" cy="271412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42E1F95-26D9-80A0-5CA3-060973B32D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7547" y="1715087"/>
            <a:ext cx="3117097" cy="271412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CCBB748-3CA1-B0AA-0153-E2D97DAC0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7547" y="1715087"/>
            <a:ext cx="3117097" cy="271412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CDE5250-7A94-E451-B1D0-C8EE382F673F}"/>
              </a:ext>
            </a:extLst>
          </p:cNvPr>
          <p:cNvSpPr txBox="1"/>
          <p:nvPr/>
        </p:nvSpPr>
        <p:spPr>
          <a:xfrm>
            <a:off x="7347947" y="5124273"/>
            <a:ext cx="198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30° polarization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37" name="Freeform: Shape 29">
            <a:extLst>
              <a:ext uri="{FF2B5EF4-FFF2-40B4-BE49-F238E27FC236}">
                <a16:creationId xmlns:a16="http://schemas.microsoft.com/office/drawing/2014/main" id="{E47C4B4B-4132-8EEA-88D2-FF2A95376641}"/>
              </a:ext>
            </a:extLst>
          </p:cNvPr>
          <p:cNvSpPr/>
          <p:nvPr/>
        </p:nvSpPr>
        <p:spPr>
          <a:xfrm>
            <a:off x="0" y="2286000"/>
            <a:ext cx="10076760" cy="11142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9C765"/>
          </a:solidFill>
          <a:ln w="0" cap="rnd">
            <a:solidFill>
              <a:srgbClr val="89C765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algn="ctr"/>
            <a:r>
              <a:rPr lang="en-US" sz="3200" dirty="0">
                <a:latin typeface="Liberation Sans"/>
              </a:rPr>
              <a:t>Linearly polarized signals measure consistent phases and enable accurate phase-based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17357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DA44-2C20-68C1-6630-50130EF91B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2222497"/>
            <a:ext cx="10077450" cy="984885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Complex-controlled polarization enables generating both </a:t>
            </a:r>
            <a:r>
              <a:rPr lang="en-US" sz="3200" b="0" i="0" strike="noStrike" dirty="0">
                <a:solidFill>
                  <a:schemeClr val="accent1"/>
                </a:solidFill>
                <a:effectLst/>
                <a:latin typeface="Liberation Sans"/>
              </a:rPr>
              <a:t>circularly polarized</a:t>
            </a:r>
            <a:r>
              <a:rPr lang="en-US" sz="3200" b="0" i="0" u="none" strike="noStrike" dirty="0">
                <a:solidFill>
                  <a:schemeClr val="accent1"/>
                </a:solidFill>
                <a:effectLst/>
                <a:latin typeface="Liberation Sans"/>
              </a:rPr>
              <a:t> 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and </a:t>
            </a:r>
            <a:r>
              <a:rPr lang="en-US" sz="3200" b="0" i="0" strike="noStrike" dirty="0">
                <a:solidFill>
                  <a:schemeClr val="accent2"/>
                </a:solidFill>
                <a:effectLst/>
                <a:latin typeface="Liberation Sans"/>
              </a:rPr>
              <a:t>linearly polarized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 signals</a:t>
            </a:r>
            <a:endParaRPr lang="en-US" sz="3200" dirty="0">
              <a:solidFill>
                <a:schemeClr val="bg1"/>
              </a:solidFill>
              <a:latin typeface="Liberation 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4CBEC-2263-A137-5B05-5C2F03147F7E}"/>
              </a:ext>
            </a:extLst>
          </p:cNvPr>
          <p:cNvGrpSpPr/>
          <p:nvPr/>
        </p:nvGrpSpPr>
        <p:grpSpPr>
          <a:xfrm>
            <a:off x="1088859" y="3138407"/>
            <a:ext cx="3781484" cy="1131354"/>
            <a:chOff x="1088859" y="3138407"/>
            <a:chExt cx="3781484" cy="113135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CD7F312-DA5A-691A-2080-02D22330A209}"/>
                </a:ext>
              </a:extLst>
            </p:cNvPr>
            <p:cNvCxnSpPr/>
            <p:nvPr/>
          </p:nvCxnSpPr>
          <p:spPr>
            <a:xfrm>
              <a:off x="1139125" y="3138407"/>
              <a:ext cx="336313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DF3BFE-4522-001C-5A3D-4643C0A9FC42}"/>
                </a:ext>
              </a:extLst>
            </p:cNvPr>
            <p:cNvCxnSpPr/>
            <p:nvPr/>
          </p:nvCxnSpPr>
          <p:spPr>
            <a:xfrm>
              <a:off x="2789695" y="3138407"/>
              <a:ext cx="0" cy="7904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84572D-530C-B350-8F81-626F6B64AB89}"/>
                </a:ext>
              </a:extLst>
            </p:cNvPr>
            <p:cNvSpPr txBox="1"/>
            <p:nvPr/>
          </p:nvSpPr>
          <p:spPr>
            <a:xfrm>
              <a:off x="1088859" y="3838874"/>
              <a:ext cx="37814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accent1"/>
                  </a:solidFill>
                </a:rPr>
                <a:t>Powers tags across orientations</a:t>
              </a:r>
              <a:endParaRPr lang="en-US" sz="2200" baseline="-25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16BBD9-356A-15C5-867C-56641B09F6F1}"/>
              </a:ext>
            </a:extLst>
          </p:cNvPr>
          <p:cNvGrpSpPr/>
          <p:nvPr/>
        </p:nvGrpSpPr>
        <p:grpSpPr>
          <a:xfrm>
            <a:off x="5131939" y="3138406"/>
            <a:ext cx="3953518" cy="1131355"/>
            <a:chOff x="5131939" y="3138406"/>
            <a:chExt cx="3953518" cy="113135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F070D43-D3C3-2D7C-8DAD-6A40E3E9F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407" y="3138406"/>
              <a:ext cx="2998922" cy="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87A4CE-496B-5500-6F1F-944F5BC92C37}"/>
                </a:ext>
              </a:extLst>
            </p:cNvPr>
            <p:cNvCxnSpPr/>
            <p:nvPr/>
          </p:nvCxnSpPr>
          <p:spPr>
            <a:xfrm>
              <a:off x="6950990" y="3138406"/>
              <a:ext cx="0" cy="79041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101894-628E-7198-B26B-9599881D4670}"/>
                </a:ext>
              </a:extLst>
            </p:cNvPr>
            <p:cNvSpPr txBox="1"/>
            <p:nvPr/>
          </p:nvSpPr>
          <p:spPr>
            <a:xfrm>
              <a:off x="5131939" y="3838874"/>
              <a:ext cx="39535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accent2"/>
                  </a:solidFill>
                </a:rPr>
                <a:t>Localizes tags across orientations</a:t>
              </a:r>
              <a:endParaRPr lang="en-US" sz="2200" baseline="-250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0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DA44-2C20-68C1-6630-50130EF91B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2222497"/>
            <a:ext cx="10077450" cy="984885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Complex-controlled polarization enables generating both </a:t>
            </a:r>
            <a:r>
              <a:rPr lang="en-US" sz="3200" b="0" i="0" strike="noStrike" dirty="0">
                <a:solidFill>
                  <a:schemeClr val="bg1"/>
                </a:solidFill>
                <a:effectLst/>
                <a:latin typeface="Liberation Sans"/>
              </a:rPr>
              <a:t>circularly polarized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 and </a:t>
            </a:r>
            <a:r>
              <a:rPr lang="en-US" sz="3200" b="0" i="0" strike="noStrike" dirty="0">
                <a:solidFill>
                  <a:schemeClr val="bg1"/>
                </a:solidFill>
                <a:effectLst/>
                <a:latin typeface="Liberation Sans"/>
              </a:rPr>
              <a:t>linearly polarized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 signals</a:t>
            </a:r>
            <a:endParaRPr lang="en-US" sz="3200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5320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DA44-2C20-68C1-6630-50130EF91B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47555"/>
            <a:ext cx="10077450" cy="984885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Complex-controlled polarization enables generating both </a:t>
            </a:r>
            <a:r>
              <a:rPr lang="en-US" sz="3200" b="0" i="0" strike="noStrike" dirty="0">
                <a:solidFill>
                  <a:schemeClr val="bg1"/>
                </a:solidFill>
                <a:effectLst/>
                <a:latin typeface="Liberation Sans"/>
              </a:rPr>
              <a:t>circularly polarized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 and </a:t>
            </a:r>
            <a:r>
              <a:rPr lang="en-US" sz="3200" b="0" i="0" strike="noStrike" dirty="0">
                <a:solidFill>
                  <a:schemeClr val="bg1"/>
                </a:solidFill>
                <a:effectLst/>
                <a:latin typeface="Liberation Sans"/>
              </a:rPr>
              <a:t>linearly polarized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Liberation Sans"/>
              </a:rPr>
              <a:t> signals</a:t>
            </a:r>
            <a:endParaRPr lang="en-US" sz="3200" dirty="0">
              <a:solidFill>
                <a:schemeClr val="bg1"/>
              </a:solidFill>
              <a:latin typeface="Liberation San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E2B3D5-76D5-6BC7-6257-E71F4815AC89}"/>
              </a:ext>
            </a:extLst>
          </p:cNvPr>
          <p:cNvSpPr txBox="1">
            <a:spLocks/>
          </p:cNvSpPr>
          <p:nvPr/>
        </p:nvSpPr>
        <p:spPr>
          <a:xfrm>
            <a:off x="193398" y="3260322"/>
            <a:ext cx="9690653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Liberation Sans"/>
              </a:rPr>
              <a:t>But how can we combine circular &amp; linear polarization to efficiently power &amp; localize tags?</a:t>
            </a:r>
          </a:p>
        </p:txBody>
      </p:sp>
    </p:spTree>
    <p:extLst>
      <p:ext uri="{BB962C8B-B14F-4D97-AF65-F5344CB8AC3E}">
        <p14:creationId xmlns:p14="http://schemas.microsoft.com/office/powerpoint/2010/main" val="372817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E2AF07-FDC7-F752-02CB-79E105F0C1B5}"/>
              </a:ext>
            </a:extLst>
          </p:cNvPr>
          <p:cNvGrpSpPr/>
          <p:nvPr/>
        </p:nvGrpSpPr>
        <p:grpSpPr>
          <a:xfrm>
            <a:off x="47520" y="1143000"/>
            <a:ext cx="3839400" cy="3972240"/>
            <a:chOff x="47520" y="1143000"/>
            <a:chExt cx="3839400" cy="39722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6E93C6-D118-2050-3C27-2941A8C72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r="16962"/>
            <a:stretch>
              <a:fillRect/>
            </a:stretch>
          </p:blipFill>
          <p:spPr>
            <a:xfrm>
              <a:off x="47520" y="1646640"/>
              <a:ext cx="3839400" cy="346860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BCC737-58AA-DC7E-379E-8C1C7325E974}"/>
                </a:ext>
              </a:extLst>
            </p:cNvPr>
            <p:cNvSpPr txBox="1"/>
            <p:nvPr/>
          </p:nvSpPr>
          <p:spPr>
            <a:xfrm>
              <a:off x="1582560" y="1143000"/>
              <a:ext cx="1064775" cy="356336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Retail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3BD0CF-769D-2EBD-DFEA-C10FDD22DD93}"/>
              </a:ext>
            </a:extLst>
          </p:cNvPr>
          <p:cNvGrpSpPr/>
          <p:nvPr/>
        </p:nvGrpSpPr>
        <p:grpSpPr>
          <a:xfrm>
            <a:off x="3997080" y="1143000"/>
            <a:ext cx="2336760" cy="3970080"/>
            <a:chOff x="3997080" y="1143000"/>
            <a:chExt cx="2336760" cy="39700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218767-C3DE-128E-4CFC-E0B125AF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32002" r="30240"/>
            <a:stretch>
              <a:fillRect/>
            </a:stretch>
          </p:blipFill>
          <p:spPr>
            <a:xfrm>
              <a:off x="3997080" y="1631160"/>
              <a:ext cx="2336760" cy="348192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DF1028-E306-F2A1-33C5-CD287A7BDB04}"/>
                </a:ext>
              </a:extLst>
            </p:cNvPr>
            <p:cNvSpPr txBox="1"/>
            <p:nvPr/>
          </p:nvSpPr>
          <p:spPr>
            <a:xfrm>
              <a:off x="4422960" y="1143000"/>
              <a:ext cx="1690246" cy="356336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Warehouses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28741F8-1F60-293A-AC74-159ECD0C9BAC}"/>
              </a:ext>
            </a:extLst>
          </p:cNvPr>
          <p:cNvGrpSpPr/>
          <p:nvPr/>
        </p:nvGrpSpPr>
        <p:grpSpPr>
          <a:xfrm>
            <a:off x="6495840" y="1107000"/>
            <a:ext cx="3429000" cy="4284359"/>
            <a:chOff x="6495840" y="1107000"/>
            <a:chExt cx="3429000" cy="42843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CE21A6-B7F2-0721-0FF1-44ACA6FF8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 l="6803" r="38105" b="-8071"/>
            <a:stretch>
              <a:fillRect/>
            </a:stretch>
          </p:blipFill>
          <p:spPr>
            <a:xfrm>
              <a:off x="6495840" y="1608119"/>
              <a:ext cx="3429000" cy="378324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356F30-FADD-EC88-F6C9-F2AAFB79C3B0}"/>
                </a:ext>
              </a:extLst>
            </p:cNvPr>
            <p:cNvSpPr txBox="1"/>
            <p:nvPr/>
          </p:nvSpPr>
          <p:spPr>
            <a:xfrm>
              <a:off x="7459200" y="1107000"/>
              <a:ext cx="1913400" cy="356336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Manufacturing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894D5897-116B-519A-3D23-1C80DFBF0E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48426"/>
            <a:ext cx="10077450" cy="492443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Fine-Grained RFID Localization has many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625E8A-7387-4C1F-7B61-A88CFDDCE8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3803"/>
            <a:ext cx="10077450" cy="1250280"/>
          </a:xfrm>
        </p:spPr>
        <p:txBody>
          <a:bodyPr vert="horz"/>
          <a:lstStyle/>
          <a:p>
            <a:pPr lvl="0"/>
            <a:r>
              <a:rPr lang="en-US" sz="3200" u="sng" dirty="0">
                <a:solidFill>
                  <a:schemeClr val="bg1"/>
                </a:solidFill>
              </a:rPr>
              <a:t>Solution:</a:t>
            </a:r>
            <a:r>
              <a:rPr lang="en-US" sz="3200" dirty="0">
                <a:solidFill>
                  <a:schemeClr val="bg1"/>
                </a:solidFill>
              </a:rPr>
              <a:t> Joint Tag Discovery and Localization (JTDL) Enables Zero-Overhead Localization</a:t>
            </a:r>
          </a:p>
        </p:txBody>
      </p:sp>
    </p:spTree>
    <p:extLst>
      <p:ext uri="{BB962C8B-B14F-4D97-AF65-F5344CB8AC3E}">
        <p14:creationId xmlns:p14="http://schemas.microsoft.com/office/powerpoint/2010/main" val="1191350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3B02DF3-AE48-F574-EA26-7198F5280B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52319" y="2016881"/>
            <a:ext cx="1570505" cy="83547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49C47C5-4FAD-2DE2-40A9-E2D9AE4C6BA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81713" y="1483030"/>
            <a:ext cx="447794" cy="1774942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625E8A-7387-4C1F-7B61-A88CFDDCE8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3803"/>
            <a:ext cx="10077450" cy="1250280"/>
          </a:xfrm>
        </p:spPr>
        <p:txBody>
          <a:bodyPr vert="horz"/>
          <a:lstStyle/>
          <a:p>
            <a:pPr lvl="0"/>
            <a:r>
              <a:rPr lang="en-US" sz="3200" u="sng" dirty="0">
                <a:solidFill>
                  <a:schemeClr val="bg1"/>
                </a:solidFill>
              </a:rPr>
              <a:t>Solution:</a:t>
            </a:r>
            <a:r>
              <a:rPr lang="en-US" sz="3200" dirty="0">
                <a:solidFill>
                  <a:schemeClr val="bg1"/>
                </a:solidFill>
              </a:rPr>
              <a:t> Joint Tag Discovery and Localization (JTDL) Enables Zero-Overhead Localization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60E242-0914-C691-1129-78A491374FDC}"/>
              </a:ext>
            </a:extLst>
          </p:cNvPr>
          <p:cNvGrpSpPr/>
          <p:nvPr/>
        </p:nvGrpSpPr>
        <p:grpSpPr>
          <a:xfrm>
            <a:off x="2172461" y="3146853"/>
            <a:ext cx="1308455" cy="564989"/>
            <a:chOff x="3094608" y="2604414"/>
            <a:chExt cx="1308455" cy="564989"/>
          </a:xfrm>
        </p:grpSpPr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15425D2A-7E66-A024-A8CB-9A3024E0BE9A}"/>
                </a:ext>
              </a:extLst>
            </p:cNvPr>
            <p:cNvCxnSpPr>
              <a:cxnSpLocks/>
            </p:cNvCxnSpPr>
            <p:nvPr/>
          </p:nvCxnSpPr>
          <p:spPr>
            <a:xfrm>
              <a:off x="3766088" y="2834481"/>
              <a:ext cx="636975" cy="33492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4B9858-EB88-8777-6B40-D5304BBC1868}"/>
                </a:ext>
              </a:extLst>
            </p:cNvPr>
            <p:cNvSpPr txBox="1"/>
            <p:nvPr/>
          </p:nvSpPr>
          <p:spPr>
            <a:xfrm>
              <a:off x="3094608" y="2604414"/>
              <a:ext cx="886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>
                  <a:solidFill>
                    <a:schemeClr val="accent1"/>
                  </a:solidFill>
                </a:rPr>
                <a:t>f</a:t>
              </a:r>
              <a:r>
                <a:rPr lang="en-US" sz="2200" baseline="-25000" dirty="0" err="1">
                  <a:solidFill>
                    <a:schemeClr val="accent1"/>
                  </a:solidFill>
                </a:rPr>
                <a:t>power</a:t>
              </a:r>
              <a:endParaRPr lang="en-US" sz="2200" baseline="-25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3C7141-9B6E-7A36-88BE-B58A2EB872C5}"/>
              </a:ext>
            </a:extLst>
          </p:cNvPr>
          <p:cNvGrpSpPr/>
          <p:nvPr/>
        </p:nvGrpSpPr>
        <p:grpSpPr>
          <a:xfrm>
            <a:off x="3125029" y="4337337"/>
            <a:ext cx="998602" cy="970516"/>
            <a:chOff x="4047176" y="3794898"/>
            <a:chExt cx="998602" cy="970516"/>
          </a:xfrm>
        </p:grpSpPr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30DB8AAD-115A-7ACA-4DA1-C88BEC4A409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0685" y="3817501"/>
              <a:ext cx="586608" cy="54140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CED37A-B772-D815-6323-6ED2DF62FBC1}"/>
                </a:ext>
              </a:extLst>
            </p:cNvPr>
            <p:cNvSpPr txBox="1"/>
            <p:nvPr/>
          </p:nvSpPr>
          <p:spPr>
            <a:xfrm>
              <a:off x="4047176" y="4334527"/>
              <a:ext cx="9986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>
                  <a:solidFill>
                    <a:schemeClr val="accent1"/>
                  </a:solidFill>
                </a:rPr>
                <a:t>f</a:t>
              </a:r>
              <a:r>
                <a:rPr lang="en-US" sz="2200" baseline="-25000" dirty="0" err="1">
                  <a:solidFill>
                    <a:schemeClr val="accent1"/>
                  </a:solidFill>
                </a:rPr>
                <a:t>power</a:t>
              </a:r>
              <a:endParaRPr lang="en-US" sz="2200" baseline="-250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305D82D0-63A4-5937-EB7F-1D381681D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49481" y="1298561"/>
            <a:ext cx="3640015" cy="400929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C9B02A7-D2A1-B1A1-2FFE-58904280F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175579" y="1306061"/>
            <a:ext cx="3640014" cy="399001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3BDEE0E-5073-BD5C-A886-7B75ADDB0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24026" y="549820"/>
            <a:ext cx="4639517" cy="40397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386D20-398F-2EC2-285B-1B9ED6B1F7B1}"/>
              </a:ext>
            </a:extLst>
          </p:cNvPr>
          <p:cNvGrpSpPr/>
          <p:nvPr/>
        </p:nvGrpSpPr>
        <p:grpSpPr>
          <a:xfrm>
            <a:off x="3952363" y="4370402"/>
            <a:ext cx="1053743" cy="977429"/>
            <a:chOff x="3983311" y="3794986"/>
            <a:chExt cx="1053743" cy="977429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A14CA8-CD13-33C0-8D06-3551CD2728B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810040" y="3968257"/>
              <a:ext cx="586520" cy="23997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1040CE-7D44-F26F-631C-B9BE2D6C9635}"/>
                </a:ext>
              </a:extLst>
            </p:cNvPr>
            <p:cNvSpPr txBox="1"/>
            <p:nvPr/>
          </p:nvSpPr>
          <p:spPr>
            <a:xfrm>
              <a:off x="4038452" y="4341528"/>
              <a:ext cx="9986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>
                  <a:solidFill>
                    <a:schemeClr val="accent2"/>
                  </a:solidFill>
                </a:rPr>
                <a:t>f</a:t>
              </a:r>
              <a:r>
                <a:rPr lang="en-US" sz="2200" baseline="-25000" dirty="0" err="1">
                  <a:solidFill>
                    <a:schemeClr val="accent2"/>
                  </a:solidFill>
                </a:rPr>
                <a:t>localize</a:t>
              </a:r>
              <a:endParaRPr lang="en-US" sz="2200" baseline="-25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9B95EF-4DDB-376E-9A8B-50C5362E1F57}"/>
              </a:ext>
            </a:extLst>
          </p:cNvPr>
          <p:cNvGrpSpPr/>
          <p:nvPr/>
        </p:nvGrpSpPr>
        <p:grpSpPr>
          <a:xfrm>
            <a:off x="2044280" y="3849764"/>
            <a:ext cx="1488918" cy="739788"/>
            <a:chOff x="2814027" y="3154925"/>
            <a:chExt cx="1488918" cy="739788"/>
          </a:xfrm>
        </p:grpSpPr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341985C7-2B0A-5B1A-1243-4E35DB66DA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1606" y="3154925"/>
              <a:ext cx="791339" cy="261914"/>
            </a:xfrm>
            <a:prstGeom prst="curvedConnector3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3B4454-A1EC-3664-851C-D0E30A550FB8}"/>
                </a:ext>
              </a:extLst>
            </p:cNvPr>
            <p:cNvSpPr txBox="1"/>
            <p:nvPr/>
          </p:nvSpPr>
          <p:spPr>
            <a:xfrm>
              <a:off x="2814027" y="3238123"/>
              <a:ext cx="88619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>
                  <a:solidFill>
                    <a:schemeClr val="accent2"/>
                  </a:solidFill>
                </a:rPr>
                <a:t>f</a:t>
              </a:r>
              <a:r>
                <a:rPr lang="en-US" sz="2200" baseline="-25000" dirty="0" err="1">
                  <a:solidFill>
                    <a:schemeClr val="accent2"/>
                  </a:solidFill>
                </a:rPr>
                <a:t>localize</a:t>
              </a:r>
              <a:endParaRPr lang="en-US" sz="2200" baseline="-25000" dirty="0">
                <a:solidFill>
                  <a:schemeClr val="accent2"/>
                </a:solidFill>
              </a:endParaRPr>
            </a:p>
            <a:p>
              <a:endParaRPr lang="en-US" sz="2200" baseline="-25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9AC07D-378A-5519-5621-C9DBDA7E2A43}"/>
              </a:ext>
            </a:extLst>
          </p:cNvPr>
          <p:cNvSpPr txBox="1"/>
          <p:nvPr/>
        </p:nvSpPr>
        <p:spPr>
          <a:xfrm>
            <a:off x="7671119" y="1834380"/>
            <a:ext cx="2382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POLAR can jointly </a:t>
            </a:r>
            <a:r>
              <a:rPr lang="en-US" sz="2200" dirty="0">
                <a:solidFill>
                  <a:schemeClr val="accent1"/>
                </a:solidFill>
              </a:rPr>
              <a:t>power</a:t>
            </a:r>
            <a:r>
              <a:rPr lang="en-US" sz="2200" dirty="0">
                <a:solidFill>
                  <a:schemeClr val="bg1"/>
                </a:solidFill>
              </a:rPr>
              <a:t> &amp; </a:t>
            </a:r>
            <a:r>
              <a:rPr lang="en-US" sz="2200" dirty="0">
                <a:solidFill>
                  <a:schemeClr val="accent2"/>
                </a:solidFill>
              </a:rPr>
              <a:t>localize</a:t>
            </a:r>
            <a:r>
              <a:rPr lang="en-US" sz="2200" dirty="0">
                <a:solidFill>
                  <a:schemeClr val="bg1"/>
                </a:solidFill>
              </a:rPr>
              <a:t> across orientations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7" name="Freeform: Shape 29">
            <a:extLst>
              <a:ext uri="{FF2B5EF4-FFF2-40B4-BE49-F238E27FC236}">
                <a16:creationId xmlns:a16="http://schemas.microsoft.com/office/drawing/2014/main" id="{9FFB792A-705D-D7BC-ACC2-B6C00980A0DD}"/>
              </a:ext>
            </a:extLst>
          </p:cNvPr>
          <p:cNvSpPr/>
          <p:nvPr/>
        </p:nvSpPr>
        <p:spPr>
          <a:xfrm>
            <a:off x="690" y="3854572"/>
            <a:ext cx="10076760" cy="11142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9C765"/>
          </a:solidFill>
          <a:ln w="0" cap="rnd">
            <a:solidFill>
              <a:srgbClr val="89C765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algn="ctr"/>
            <a:r>
              <a:rPr lang="en-US" sz="2800" dirty="0">
                <a:latin typeface="Liberation Sans"/>
              </a:rPr>
              <a:t>Estimates phase by multiplexing linear transmissions &amp; performing polarization projection at the receiver</a:t>
            </a: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/>
              </a:rPr>
              <a:t>(details in the paper)</a:t>
            </a:r>
          </a:p>
        </p:txBody>
      </p:sp>
    </p:spTree>
    <p:extLst>
      <p:ext uri="{BB962C8B-B14F-4D97-AF65-F5344CB8AC3E}">
        <p14:creationId xmlns:p14="http://schemas.microsoft.com/office/powerpoint/2010/main" val="34887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robot&#10;&#10;Description automatically generated">
            <a:extLst>
              <a:ext uri="{FF2B5EF4-FFF2-40B4-BE49-F238E27FC236}">
                <a16:creationId xmlns:a16="http://schemas.microsoft.com/office/drawing/2014/main" id="{BB4DBEBC-1D3D-1686-F298-41C85354E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10955" r="8943" b="190"/>
          <a:stretch/>
        </p:blipFill>
        <p:spPr>
          <a:xfrm>
            <a:off x="86717" y="1057520"/>
            <a:ext cx="5371963" cy="397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D6154-1419-55FD-27D1-A74392F119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360386"/>
            <a:ext cx="9068760" cy="677108"/>
          </a:xfrm>
        </p:spPr>
        <p:txBody>
          <a:bodyPr vert="horz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FBDE9-0B0D-8065-C823-81EE09C7DE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58680" y="1084680"/>
            <a:ext cx="4371120" cy="4173120"/>
          </a:xfrm>
        </p:spPr>
        <p:txBody>
          <a:bodyPr vert="horz">
            <a:normAutofit fontScale="77500" lnSpcReduction="20000"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BladeRF</a:t>
            </a:r>
            <a:r>
              <a:rPr lang="en-US" dirty="0">
                <a:solidFill>
                  <a:schemeClr val="bg1"/>
                </a:solidFill>
              </a:rPr>
              <a:t> software defined radios to apply complex-control polarization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Raspberry Pi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EPC Gen 2 Protocol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Intel RealSense camera for self-tracking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Custom-designed bowtie antenna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Smarttrac</a:t>
            </a:r>
            <a:r>
              <a:rPr lang="en-US" dirty="0">
                <a:solidFill>
                  <a:schemeClr val="bg1"/>
                </a:solidFill>
              </a:rPr>
              <a:t> RFID Tags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E8B836-DE45-723F-3207-6559A30E77C9}"/>
              </a:ext>
            </a:extLst>
          </p:cNvPr>
          <p:cNvGrpSpPr/>
          <p:nvPr/>
        </p:nvGrpSpPr>
        <p:grpSpPr>
          <a:xfrm>
            <a:off x="560880" y="2634480"/>
            <a:ext cx="1497599" cy="2394720"/>
            <a:chOff x="560880" y="2634480"/>
            <a:chExt cx="1497599" cy="23947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FBC72F-0B78-7C45-34A8-6799DE015BFF}"/>
                </a:ext>
              </a:extLst>
            </p:cNvPr>
            <p:cNvSpPr txBox="1"/>
            <p:nvPr/>
          </p:nvSpPr>
          <p:spPr>
            <a:xfrm>
              <a:off x="560880" y="3572280"/>
              <a:ext cx="1497599" cy="1456920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Software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Defined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Radios</a:t>
              </a: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9CD979E5-F9A1-63C2-8C7D-0DB09FCDC28D}"/>
                </a:ext>
              </a:extLst>
            </p:cNvPr>
            <p:cNvSpPr/>
            <p:nvPr/>
          </p:nvSpPr>
          <p:spPr>
            <a:xfrm flipV="1">
              <a:off x="1265900" y="2634480"/>
              <a:ext cx="206280" cy="937800"/>
            </a:xfrm>
            <a:prstGeom prst="line">
              <a:avLst/>
            </a:prstGeom>
            <a:noFill/>
            <a:ln w="73080" cap="rnd">
              <a:solidFill>
                <a:srgbClr val="000000"/>
              </a:solidFill>
              <a:prstDash val="solid"/>
              <a:tailEnd type="triangle"/>
            </a:ln>
          </p:spPr>
          <p:txBody>
            <a:bodyPr vert="horz" wrap="square" lIns="99000" tIns="54000" rIns="99000" bIns="54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9645C3-3AB1-CE7B-44E1-63F91C196658}"/>
              </a:ext>
            </a:extLst>
          </p:cNvPr>
          <p:cNvGrpSpPr/>
          <p:nvPr/>
        </p:nvGrpSpPr>
        <p:grpSpPr>
          <a:xfrm>
            <a:off x="1887840" y="3657600"/>
            <a:ext cx="1513080" cy="1183319"/>
            <a:chOff x="1887840" y="3657600"/>
            <a:chExt cx="1513080" cy="118331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CCEE79-CA06-9FF6-DB13-F4B06898ABF6}"/>
                </a:ext>
              </a:extLst>
            </p:cNvPr>
            <p:cNvSpPr txBox="1"/>
            <p:nvPr/>
          </p:nvSpPr>
          <p:spPr>
            <a:xfrm>
              <a:off x="1887840" y="4395959"/>
              <a:ext cx="1513080" cy="444960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1" i="0" u="none" strike="noStrike" kern="1200" cap="none">
                  <a:ln>
                    <a:noFill/>
                  </a:ln>
                  <a:solidFill>
                    <a:srgbClr val="820F71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Antennas</a:t>
              </a: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E96F8844-E19A-3A34-EEFA-9B8A9CA8AC2D}"/>
                </a:ext>
              </a:extLst>
            </p:cNvPr>
            <p:cNvSpPr/>
            <p:nvPr/>
          </p:nvSpPr>
          <p:spPr>
            <a:xfrm flipH="1" flipV="1">
              <a:off x="2286000" y="3657600"/>
              <a:ext cx="239400" cy="813960"/>
            </a:xfrm>
            <a:prstGeom prst="line">
              <a:avLst/>
            </a:prstGeom>
            <a:noFill/>
            <a:ln w="73080" cap="rnd">
              <a:solidFill>
                <a:srgbClr val="820F71"/>
              </a:solidFill>
              <a:prstDash val="solid"/>
              <a:tailEnd type="triangle"/>
            </a:ln>
          </p:spPr>
          <p:txBody>
            <a:bodyPr vert="horz" wrap="square" lIns="99000" tIns="54000" rIns="99000" bIns="54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174B68DD-31EE-F05B-3160-B54133B69E5C}"/>
                </a:ext>
              </a:extLst>
            </p:cNvPr>
            <p:cNvSpPr/>
            <p:nvPr/>
          </p:nvSpPr>
          <p:spPr>
            <a:xfrm flipV="1">
              <a:off x="2529719" y="4023360"/>
              <a:ext cx="309241" cy="460080"/>
            </a:xfrm>
            <a:prstGeom prst="line">
              <a:avLst/>
            </a:prstGeom>
            <a:noFill/>
            <a:ln w="73080" cap="rnd">
              <a:solidFill>
                <a:srgbClr val="820F71"/>
              </a:solidFill>
              <a:prstDash val="solid"/>
              <a:tailEnd type="triangle"/>
            </a:ln>
          </p:spPr>
          <p:txBody>
            <a:bodyPr vert="horz" wrap="square" lIns="99000" tIns="54000" rIns="99000" bIns="54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15D85B-950D-A189-FBEF-9F4FEB164BC3}"/>
              </a:ext>
            </a:extLst>
          </p:cNvPr>
          <p:cNvGrpSpPr/>
          <p:nvPr/>
        </p:nvGrpSpPr>
        <p:grpSpPr>
          <a:xfrm>
            <a:off x="4258396" y="2099988"/>
            <a:ext cx="1315440" cy="1120037"/>
            <a:chOff x="4361760" y="2044331"/>
            <a:chExt cx="1315440" cy="11200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D96CA7-8C11-1703-C772-FD3F4D3183CC}"/>
                </a:ext>
              </a:extLst>
            </p:cNvPr>
            <p:cNvSpPr txBox="1"/>
            <p:nvPr/>
          </p:nvSpPr>
          <p:spPr>
            <a:xfrm>
              <a:off x="4361760" y="2044331"/>
              <a:ext cx="1315440" cy="412560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cap="none" dirty="0">
                  <a:ln>
                    <a:noFill/>
                  </a:ln>
                  <a:solidFill>
                    <a:srgbClr val="FDC578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RFID Tag</a:t>
              </a:r>
            </a:p>
          </p:txBody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55F65D58-20D4-D718-B4D9-F6FAE5471843}"/>
                </a:ext>
              </a:extLst>
            </p:cNvPr>
            <p:cNvSpPr/>
            <p:nvPr/>
          </p:nvSpPr>
          <p:spPr>
            <a:xfrm>
              <a:off x="5039639" y="2393279"/>
              <a:ext cx="102449" cy="771089"/>
            </a:xfrm>
            <a:prstGeom prst="line">
              <a:avLst/>
            </a:prstGeom>
            <a:noFill/>
            <a:ln w="73080" cap="rnd">
              <a:solidFill>
                <a:srgbClr val="FDC578"/>
              </a:solidFill>
              <a:prstDash val="solid"/>
              <a:tailEnd type="triangle"/>
            </a:ln>
          </p:spPr>
          <p:txBody>
            <a:bodyPr vert="horz" wrap="square" lIns="99000" tIns="54000" rIns="99000" bIns="54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BF79FE-586D-4A71-62FF-78BEC4F201A6}"/>
              </a:ext>
            </a:extLst>
          </p:cNvPr>
          <p:cNvGrpSpPr/>
          <p:nvPr/>
        </p:nvGrpSpPr>
        <p:grpSpPr>
          <a:xfrm>
            <a:off x="1496700" y="1258839"/>
            <a:ext cx="2057400" cy="915841"/>
            <a:chOff x="1661399" y="1064159"/>
            <a:chExt cx="2057400" cy="9158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0E34B4-A1DD-90CC-14F4-47B2AD1A8443}"/>
                </a:ext>
              </a:extLst>
            </p:cNvPr>
            <p:cNvSpPr txBox="1"/>
            <p:nvPr/>
          </p:nvSpPr>
          <p:spPr>
            <a:xfrm>
              <a:off x="1661399" y="1064159"/>
              <a:ext cx="2057400" cy="858240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cap="none" dirty="0">
                  <a:ln>
                    <a:noFill/>
                  </a:ln>
                  <a:solidFill>
                    <a:srgbClr val="50938A"/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Intel RealSense Camera</a:t>
              </a:r>
            </a:p>
          </p:txBody>
        </p:sp>
        <p:sp>
          <p:nvSpPr>
            <p:cNvPr id="17" name="Straight Connector 16">
              <a:extLst>
                <a:ext uri="{FF2B5EF4-FFF2-40B4-BE49-F238E27FC236}">
                  <a16:creationId xmlns:a16="http://schemas.microsoft.com/office/drawing/2014/main" id="{A8F10A47-A0F0-2721-A956-C6D4019D37BF}"/>
                </a:ext>
              </a:extLst>
            </p:cNvPr>
            <p:cNvSpPr/>
            <p:nvPr/>
          </p:nvSpPr>
          <p:spPr>
            <a:xfrm>
              <a:off x="3234406" y="1410093"/>
              <a:ext cx="73993" cy="569907"/>
            </a:xfrm>
            <a:prstGeom prst="line">
              <a:avLst/>
            </a:prstGeom>
            <a:noFill/>
            <a:ln w="73080" cap="rnd">
              <a:solidFill>
                <a:srgbClr val="50938A"/>
              </a:solidFill>
              <a:prstDash val="solid"/>
              <a:tailEnd type="triangle"/>
            </a:ln>
          </p:spPr>
          <p:txBody>
            <a:bodyPr vert="horz" wrap="square" lIns="99000" tIns="54000" rIns="99000" bIns="54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1A04B-1F99-F673-21DE-E17ADD88EF73}"/>
              </a:ext>
            </a:extLst>
          </p:cNvPr>
          <p:cNvSpPr txBox="1"/>
          <p:nvPr/>
        </p:nvSpPr>
        <p:spPr>
          <a:xfrm>
            <a:off x="3183025" y="5136497"/>
            <a:ext cx="3709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System can be built for &lt;$1000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508B6-B10D-C007-7945-A47563FDD8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270289"/>
            <a:ext cx="9068760" cy="492443"/>
          </a:xfrm>
        </p:spPr>
        <p:txBody>
          <a:bodyPr vert="horz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3D Localization Accuracy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46719F-1797-2780-1092-CC71ADC10EB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800" y="2329920"/>
            <a:ext cx="7772400" cy="326448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CEF95B-53F6-AF33-65A5-8CFCF0D8042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1800" y="2329920"/>
            <a:ext cx="7772400" cy="326448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8D9D229-617A-D8BD-160F-1E06EEB9803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1800" y="2329920"/>
            <a:ext cx="7772400" cy="326448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3E3969D-4D5E-C45B-BBD8-48D5DE617AE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1800" y="2329920"/>
            <a:ext cx="7772400" cy="326448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E4135E2-9259-1ED2-6542-2E22E54C9F8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1800" y="2329920"/>
            <a:ext cx="7772400" cy="32644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430E6-289E-99D4-758A-939C5D7635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851122"/>
            <a:ext cx="9068760" cy="959760"/>
          </a:xfrm>
        </p:spPr>
        <p:txBody>
          <a:bodyPr vert="horz">
            <a:noAutofit/>
          </a:bodyPr>
          <a:lstStyle/>
          <a:p>
            <a:pPr marL="457200" lvl="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Place &gt;25 tags at angles from 0</a:t>
            </a:r>
            <a:r>
              <a:rPr lang="en-US" altLang="zh-CN" sz="2200" dirty="0">
                <a:solidFill>
                  <a:schemeClr val="bg1"/>
                </a:solidFill>
                <a:latin typeface="Liberation Sans" pitchFamily="34"/>
              </a:rPr>
              <a:t>°</a:t>
            </a:r>
            <a:r>
              <a:rPr lang="en-US" sz="2200" dirty="0">
                <a:solidFill>
                  <a:schemeClr val="bg1"/>
                </a:solidFill>
              </a:rPr>
              <a:t> to 360</a:t>
            </a:r>
            <a:r>
              <a:rPr lang="en-US" altLang="zh-CN" sz="2200" dirty="0">
                <a:solidFill>
                  <a:schemeClr val="bg1"/>
                </a:solidFill>
                <a:latin typeface="Liberation Sans" pitchFamily="34"/>
              </a:rPr>
              <a:t>°</a:t>
            </a:r>
          </a:p>
          <a:p>
            <a:pPr marL="457200" lvl="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bg1"/>
                </a:solidFill>
                <a:latin typeface="Liberation Sans" pitchFamily="34"/>
              </a:rPr>
              <a:t>Over 75 location measurements in total</a:t>
            </a:r>
          </a:p>
          <a:p>
            <a:pPr marL="457200" lvl="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Liberation Sans" pitchFamily="34"/>
              </a:rPr>
              <a:t>Moved device around the environment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2B837E-523C-D6D3-DC9C-E1C4A642583A}"/>
              </a:ext>
            </a:extLst>
          </p:cNvPr>
          <p:cNvGrpSpPr/>
          <p:nvPr/>
        </p:nvGrpSpPr>
        <p:grpSpPr>
          <a:xfrm>
            <a:off x="1681566" y="3673098"/>
            <a:ext cx="3285641" cy="1317356"/>
            <a:chOff x="1681566" y="3673098"/>
            <a:chExt cx="3285641" cy="131735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BEE09C-E0FA-9B4B-C057-414DE2F2BE3B}"/>
                </a:ext>
              </a:extLst>
            </p:cNvPr>
            <p:cNvCxnSpPr/>
            <p:nvPr/>
          </p:nvCxnSpPr>
          <p:spPr>
            <a:xfrm>
              <a:off x="1681566" y="3673098"/>
              <a:ext cx="3285641" cy="0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A8D0C1-BAB0-8640-0D07-41AE0D6AF0D4}"/>
                </a:ext>
              </a:extLst>
            </p:cNvPr>
            <p:cNvCxnSpPr>
              <a:cxnSpLocks/>
            </p:cNvCxnSpPr>
            <p:nvPr/>
          </p:nvCxnSpPr>
          <p:spPr>
            <a:xfrm>
              <a:off x="4967207" y="3673098"/>
              <a:ext cx="0" cy="1317356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EF54FF-942C-470A-3C8F-79D4A17470DA}"/>
              </a:ext>
            </a:extLst>
          </p:cNvPr>
          <p:cNvGrpSpPr/>
          <p:nvPr/>
        </p:nvGrpSpPr>
        <p:grpSpPr>
          <a:xfrm>
            <a:off x="1655449" y="2688476"/>
            <a:ext cx="2369410" cy="2267346"/>
            <a:chOff x="1655449" y="2688476"/>
            <a:chExt cx="2369410" cy="22673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0C2B26-0F19-DF62-588E-1E60F5954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5449" y="2688476"/>
              <a:ext cx="2369410" cy="27033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AB09F6-44AE-07C6-1CEB-DD8F9D53374C}"/>
                </a:ext>
              </a:extLst>
            </p:cNvPr>
            <p:cNvCxnSpPr>
              <a:cxnSpLocks/>
            </p:cNvCxnSpPr>
            <p:nvPr/>
          </p:nvCxnSpPr>
          <p:spPr>
            <a:xfrm>
              <a:off x="4024859" y="2688476"/>
              <a:ext cx="0" cy="2267346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B2CCDA-E0AC-8C9D-5D60-C55BCC75FED7}"/>
              </a:ext>
            </a:extLst>
          </p:cNvPr>
          <p:cNvGrpSpPr/>
          <p:nvPr/>
        </p:nvGrpSpPr>
        <p:grpSpPr>
          <a:xfrm>
            <a:off x="1681566" y="2706151"/>
            <a:ext cx="631171" cy="2294828"/>
            <a:chOff x="1681566" y="2706151"/>
            <a:chExt cx="631171" cy="229482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A5FE8E6-A3E9-93E7-4A7E-0A572A4AE10F}"/>
                </a:ext>
              </a:extLst>
            </p:cNvPr>
            <p:cNvCxnSpPr>
              <a:cxnSpLocks/>
            </p:cNvCxnSpPr>
            <p:nvPr/>
          </p:nvCxnSpPr>
          <p:spPr>
            <a:xfrm>
              <a:off x="1681566" y="2706151"/>
              <a:ext cx="631171" cy="0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11752E-8B16-FE26-EBF8-F37E3AF2D8EC}"/>
                </a:ext>
              </a:extLst>
            </p:cNvPr>
            <p:cNvCxnSpPr>
              <a:cxnSpLocks/>
            </p:cNvCxnSpPr>
            <p:nvPr/>
          </p:nvCxnSpPr>
          <p:spPr>
            <a:xfrm>
              <a:off x="2312737" y="2773304"/>
              <a:ext cx="0" cy="2227675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7CF0EC-4110-0C79-75E1-7295851A0F55}"/>
              </a:ext>
            </a:extLst>
          </p:cNvPr>
          <p:cNvGrpSpPr/>
          <p:nvPr/>
        </p:nvGrpSpPr>
        <p:grpSpPr>
          <a:xfrm>
            <a:off x="1681566" y="3673098"/>
            <a:ext cx="467086" cy="1282724"/>
            <a:chOff x="1681566" y="3673098"/>
            <a:chExt cx="467086" cy="128272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8A7A06-43CB-81AD-A5D8-38453E400652}"/>
                </a:ext>
              </a:extLst>
            </p:cNvPr>
            <p:cNvCxnSpPr>
              <a:cxnSpLocks/>
            </p:cNvCxnSpPr>
            <p:nvPr/>
          </p:nvCxnSpPr>
          <p:spPr>
            <a:xfrm>
              <a:off x="1681566" y="3673098"/>
              <a:ext cx="467086" cy="0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0DA566E-EF76-7F04-1536-5BFD4245576B}"/>
                </a:ext>
              </a:extLst>
            </p:cNvPr>
            <p:cNvCxnSpPr>
              <a:cxnSpLocks/>
            </p:cNvCxnSpPr>
            <p:nvPr/>
          </p:nvCxnSpPr>
          <p:spPr>
            <a:xfrm>
              <a:off x="2137363" y="3673098"/>
              <a:ext cx="0" cy="1282724"/>
            </a:xfrm>
            <a:prstGeom prst="line">
              <a:avLst/>
            </a:prstGeom>
            <a:ln w="412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10DE55-745D-AC26-EFEB-B5CFC1E5BAB2}"/>
              </a:ext>
            </a:extLst>
          </p:cNvPr>
          <p:cNvSpPr txBox="1"/>
          <p:nvPr/>
        </p:nvSpPr>
        <p:spPr>
          <a:xfrm>
            <a:off x="5104877" y="3455369"/>
            <a:ext cx="90922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/>
                </a:solidFill>
              </a:rPr>
              <a:t>1.28m</a:t>
            </a:r>
            <a:endParaRPr lang="en-US" sz="2200" baseline="-25000" dirty="0">
              <a:solidFill>
                <a:schemeClr val="accent3"/>
              </a:solidFill>
            </a:endParaRPr>
          </a:p>
          <a:p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AB6EC2-465A-6CE6-B83F-CD75F2D39B1A}"/>
              </a:ext>
            </a:extLst>
          </p:cNvPr>
          <p:cNvSpPr txBox="1"/>
          <p:nvPr/>
        </p:nvSpPr>
        <p:spPr>
          <a:xfrm>
            <a:off x="3596364" y="2197063"/>
            <a:ext cx="90922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/>
                </a:solidFill>
              </a:rPr>
              <a:t>88cm</a:t>
            </a:r>
            <a:endParaRPr lang="en-US" sz="2200" baseline="-25000" dirty="0">
              <a:solidFill>
                <a:schemeClr val="accent3"/>
              </a:solidFill>
            </a:endParaRPr>
          </a:p>
          <a:p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BC4675-9F1A-F1F8-7762-D95DF7F5C321}"/>
              </a:ext>
            </a:extLst>
          </p:cNvPr>
          <p:cNvSpPr txBox="1"/>
          <p:nvPr/>
        </p:nvSpPr>
        <p:spPr>
          <a:xfrm>
            <a:off x="1858126" y="2197063"/>
            <a:ext cx="90922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/>
                </a:solidFill>
              </a:rPr>
              <a:t>17cm</a:t>
            </a:r>
            <a:endParaRPr lang="en-US" sz="2200" baseline="-25000" dirty="0">
              <a:solidFill>
                <a:schemeClr val="accent3"/>
              </a:solidFill>
            </a:endParaRPr>
          </a:p>
          <a:p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136D1-7012-28C9-A081-10F07D905053}"/>
              </a:ext>
            </a:extLst>
          </p:cNvPr>
          <p:cNvSpPr txBox="1"/>
          <p:nvPr/>
        </p:nvSpPr>
        <p:spPr>
          <a:xfrm>
            <a:off x="1581466" y="3206490"/>
            <a:ext cx="90922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/>
                </a:solidFill>
              </a:rPr>
              <a:t>9cm</a:t>
            </a:r>
            <a:endParaRPr lang="en-US" sz="2200" baseline="-25000" dirty="0">
              <a:solidFill>
                <a:schemeClr val="accent3"/>
              </a:solidFill>
            </a:endParaRPr>
          </a:p>
          <a:p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15" name="Freeform: Shape 29">
            <a:extLst>
              <a:ext uri="{FF2B5EF4-FFF2-40B4-BE49-F238E27FC236}">
                <a16:creationId xmlns:a16="http://schemas.microsoft.com/office/drawing/2014/main" id="{38B42A56-6101-287A-653C-14A13CED0724}"/>
              </a:ext>
            </a:extLst>
          </p:cNvPr>
          <p:cNvSpPr/>
          <p:nvPr/>
        </p:nvSpPr>
        <p:spPr>
          <a:xfrm>
            <a:off x="-360" y="2318742"/>
            <a:ext cx="10076760" cy="15009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9C765"/>
          </a:solidFill>
          <a:ln w="0" cap="rnd">
            <a:solidFill>
              <a:srgbClr val="89C765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algn="ctr"/>
            <a:r>
              <a:rPr lang="en-US" sz="3200" dirty="0">
                <a:latin typeface="Liberation Sans"/>
              </a:rPr>
              <a:t>POLAR achieves fine-grained (sub-10cm) localization accuracy across orientations significantly outperforming a circularly polarized baseline</a:t>
            </a:r>
          </a:p>
        </p:txBody>
      </p:sp>
    </p:spTree>
    <p:extLst>
      <p:ext uri="{BB962C8B-B14F-4D97-AF65-F5344CB8AC3E}">
        <p14:creationId xmlns:p14="http://schemas.microsoft.com/office/powerpoint/2010/main" val="40671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27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508B6-B10D-C007-7945-A47563FDD8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229800"/>
            <a:ext cx="9068760" cy="492443"/>
          </a:xfrm>
        </p:spPr>
        <p:txBody>
          <a:bodyPr vert="horz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Read Rate vs Distance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430E6-289E-99D4-758A-939C5D7635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792037"/>
            <a:ext cx="9068760" cy="959760"/>
          </a:xfrm>
        </p:spPr>
        <p:txBody>
          <a:bodyPr vert="horz">
            <a:noAutofit/>
          </a:bodyPr>
          <a:lstStyle/>
          <a:p>
            <a:pPr marL="457200" lvl="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Place &gt;30 tags at angles from 0</a:t>
            </a:r>
            <a:r>
              <a:rPr lang="en-US" altLang="zh-CN" sz="2200" dirty="0">
                <a:solidFill>
                  <a:schemeClr val="bg1"/>
                </a:solidFill>
                <a:latin typeface="Liberation Sans" pitchFamily="34"/>
              </a:rPr>
              <a:t>°</a:t>
            </a:r>
            <a:r>
              <a:rPr lang="en-US" sz="2200" dirty="0">
                <a:solidFill>
                  <a:schemeClr val="bg1"/>
                </a:solidFill>
              </a:rPr>
              <a:t> to 360</a:t>
            </a:r>
            <a:r>
              <a:rPr lang="en-US" altLang="zh-CN" sz="2200" dirty="0">
                <a:solidFill>
                  <a:schemeClr val="bg1"/>
                </a:solidFill>
                <a:latin typeface="Liberation Sans" pitchFamily="34"/>
              </a:rPr>
              <a:t>°</a:t>
            </a:r>
          </a:p>
          <a:p>
            <a:pPr marL="457200" lvl="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Liberation Sans" pitchFamily="34"/>
              </a:rPr>
              <a:t>Moved device around a single plane </a:t>
            </a:r>
          </a:p>
          <a:p>
            <a:pPr marL="457200" lvl="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Liberation Sans" pitchFamily="34"/>
              </a:rPr>
              <a:t>Varied the distance between tag plane and device plane</a:t>
            </a:r>
          </a:p>
          <a:p>
            <a:pPr marL="45720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Liberation Sans" pitchFamily="34"/>
              </a:rPr>
              <a:t>Measured read rate: % of tags that the device could read</a:t>
            </a:r>
          </a:p>
          <a:p>
            <a:pPr lvl="0">
              <a:spcBef>
                <a:spcPts val="0"/>
              </a:spcBef>
              <a:buSzPct val="100000"/>
            </a:pPr>
            <a:endParaRPr lang="en-US" sz="2200" dirty="0">
              <a:solidFill>
                <a:schemeClr val="bg1"/>
              </a:solidFill>
              <a:latin typeface="Liberation Sans" pitchFamily="34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85CDEF-31BD-6BF5-3A50-907C5DFAA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525" y="2216461"/>
            <a:ext cx="7772400" cy="322270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781C153-58E4-D5BC-E832-58BB06BC3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2216461"/>
            <a:ext cx="7772400" cy="32227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F1724B-38D0-AF0C-A232-AE4E105CD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2525" y="2216461"/>
            <a:ext cx="7772400" cy="322270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7611D70-320C-0BC4-FBE8-C30F4A749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2525" y="2216461"/>
            <a:ext cx="7772400" cy="32227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5CB12F-3F8B-0B86-486E-B3668A771C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2525" y="2216461"/>
            <a:ext cx="7772400" cy="3222702"/>
          </a:xfrm>
          <a:prstGeom prst="rect">
            <a:avLst/>
          </a:prstGeom>
        </p:spPr>
      </p:pic>
      <p:sp>
        <p:nvSpPr>
          <p:cNvPr id="6" name="Freeform: Shape 29">
            <a:extLst>
              <a:ext uri="{FF2B5EF4-FFF2-40B4-BE49-F238E27FC236}">
                <a16:creationId xmlns:a16="http://schemas.microsoft.com/office/drawing/2014/main" id="{EA8594D5-BB66-46D8-ECA7-1795DE898E0A}"/>
              </a:ext>
            </a:extLst>
          </p:cNvPr>
          <p:cNvSpPr/>
          <p:nvPr/>
        </p:nvSpPr>
        <p:spPr>
          <a:xfrm>
            <a:off x="0" y="1899272"/>
            <a:ext cx="10076760" cy="15009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9C765"/>
          </a:solidFill>
          <a:ln w="0" cap="rnd">
            <a:solidFill>
              <a:srgbClr val="89C765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algn="ctr"/>
            <a:r>
              <a:rPr lang="en-US" sz="3200" dirty="0">
                <a:latin typeface="Liberation Sans"/>
              </a:rPr>
              <a:t>POLAR can read tags across orientations and distances significantly outperforming a linearly polarized baseline</a:t>
            </a:r>
          </a:p>
        </p:txBody>
      </p:sp>
    </p:spTree>
    <p:extLst>
      <p:ext uri="{BB962C8B-B14F-4D97-AF65-F5344CB8AC3E}">
        <p14:creationId xmlns:p14="http://schemas.microsoft.com/office/powerpoint/2010/main" val="5274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7562-D99F-8B00-6482-78352939C5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B1434-4460-E7B7-E1C9-39398CADBD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7700" y="1311267"/>
            <a:ext cx="4600740" cy="3287879"/>
          </a:xfrm>
        </p:spPr>
        <p:txBody>
          <a:bodyPr vert="horz">
            <a:no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First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E6E905"/>
                </a:solidFill>
              </a:rPr>
              <a:t>fine-grained, handheld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bg1"/>
                </a:solidFill>
              </a:rPr>
              <a:t>RFID localization system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E6E905"/>
                </a:solidFill>
              </a:rPr>
              <a:t>Complex-controlled polarization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bg1"/>
                </a:solidFill>
              </a:rPr>
              <a:t>and </a:t>
            </a:r>
            <a:r>
              <a:rPr lang="en-US" sz="2200" dirty="0">
                <a:solidFill>
                  <a:srgbClr val="FFFF00"/>
                </a:solidFill>
              </a:rPr>
              <a:t>Joint Tag Discovery and Localization </a:t>
            </a:r>
            <a:r>
              <a:rPr lang="en-US" sz="2200" dirty="0">
                <a:solidFill>
                  <a:schemeClr val="bg1"/>
                </a:solidFill>
              </a:rPr>
              <a:t>to overcome tag orientation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Achieves </a:t>
            </a:r>
            <a:r>
              <a:rPr lang="en-US" sz="2200" dirty="0">
                <a:solidFill>
                  <a:srgbClr val="FFFF00"/>
                </a:solidFill>
              </a:rPr>
              <a:t>fine-grained localization </a:t>
            </a:r>
            <a:r>
              <a:rPr lang="en-US" sz="2200" dirty="0">
                <a:solidFill>
                  <a:schemeClr val="bg1"/>
                </a:solidFill>
              </a:rPr>
              <a:t>(9cm)</a:t>
            </a:r>
          </a:p>
          <a:p>
            <a:pPr marL="1143000" lvl="1" indent="-457200">
              <a:buSzPct val="100000"/>
            </a:pPr>
            <a:r>
              <a:rPr lang="en-US" sz="2200" dirty="0">
                <a:solidFill>
                  <a:srgbClr val="FFFF00"/>
                </a:solidFill>
              </a:rPr>
              <a:t>10x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rgbClr val="FFFF00"/>
                </a:solidFill>
              </a:rPr>
              <a:t>improvement</a:t>
            </a:r>
            <a:r>
              <a:rPr lang="en-US" sz="2200" dirty="0">
                <a:solidFill>
                  <a:schemeClr val="bg1"/>
                </a:solidFill>
              </a:rPr>
              <a:t> in accuracy over past handheld-based RFID systems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holding a robot&#10;&#10;Description automatically generated">
            <a:extLst>
              <a:ext uri="{FF2B5EF4-FFF2-40B4-BE49-F238E27FC236}">
                <a16:creationId xmlns:a16="http://schemas.microsoft.com/office/drawing/2014/main" id="{0829A301-D654-739A-DC26-506C16A32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15948" r="8944" b="9295"/>
          <a:stretch/>
        </p:blipFill>
        <p:spPr>
          <a:xfrm>
            <a:off x="4841780" y="1172160"/>
            <a:ext cx="5170516" cy="3566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FBF2-C86A-6658-BE9C-6D0E2E594C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45" y="207765"/>
            <a:ext cx="9068760" cy="492443"/>
          </a:xfrm>
        </p:spPr>
        <p:txBody>
          <a:bodyPr vert="horz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State-of-the-Art Localization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B9546F-9B85-0C03-F41C-2335853C83C1}"/>
              </a:ext>
            </a:extLst>
          </p:cNvPr>
          <p:cNvSpPr txBox="1"/>
          <p:nvPr/>
        </p:nvSpPr>
        <p:spPr>
          <a:xfrm>
            <a:off x="384131" y="669151"/>
            <a:ext cx="4446360" cy="64755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117360" tIns="72360" rIns="117360" bIns="7236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strike="noStrike" kern="1200" cap="none" dirty="0">
                <a:ln>
                  <a:noFill/>
                </a:ln>
                <a:solidFill>
                  <a:schemeClr val="bg1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Infrastructure-Based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strike="noStrike" kern="1200" cap="none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[MobiCom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’</a:t>
            </a:r>
            <a:r>
              <a:rPr lang="en-US" sz="1200" b="0" i="0" strike="noStrike" kern="1200" cap="none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17, SIGCOMM’13, SIGCOMM’15, …]</a:t>
            </a:r>
          </a:p>
        </p:txBody>
      </p:sp>
      <p:pic>
        <p:nvPicPr>
          <p:cNvPr id="3" name="Picture 2" descr="A store with clothes on swingers&#10;&#10;Description automatically generated">
            <a:extLst>
              <a:ext uri="{FF2B5EF4-FFF2-40B4-BE49-F238E27FC236}">
                <a16:creationId xmlns:a16="http://schemas.microsoft.com/office/drawing/2014/main" id="{B0A4FECA-1FDA-F58B-FAA4-0E0C8745DB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r="12991"/>
          <a:stretch/>
        </p:blipFill>
        <p:spPr>
          <a:xfrm>
            <a:off x="111986" y="1301422"/>
            <a:ext cx="5015883" cy="306510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538635-F222-5DA3-8CB1-C4BA8B475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8934" y="1357694"/>
            <a:ext cx="786039" cy="773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FBF2-C86A-6658-BE9C-6D0E2E594C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45" y="207765"/>
            <a:ext cx="9068760" cy="492443"/>
          </a:xfrm>
        </p:spPr>
        <p:txBody>
          <a:bodyPr vert="horz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State-of-the-Art Localization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72DBFD-473D-9023-B9AF-6E5CBC9EDF3D}"/>
              </a:ext>
            </a:extLst>
          </p:cNvPr>
          <p:cNvGrpSpPr/>
          <p:nvPr/>
        </p:nvGrpSpPr>
        <p:grpSpPr>
          <a:xfrm>
            <a:off x="5233182" y="676556"/>
            <a:ext cx="4633870" cy="3687229"/>
            <a:chOff x="5233182" y="676556"/>
            <a:chExt cx="4633870" cy="36872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D8F12F-DA50-3365-E568-FAD6DDA425BA}"/>
                </a:ext>
              </a:extLst>
            </p:cNvPr>
            <p:cNvSpPr txBox="1"/>
            <p:nvPr/>
          </p:nvSpPr>
          <p:spPr>
            <a:xfrm>
              <a:off x="5353732" y="676556"/>
              <a:ext cx="4513320" cy="632741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117360" tIns="72360" rIns="117360" bIns="7236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0" i="0" strike="noStrike" kern="1200" cap="none" dirty="0">
                  <a:ln>
                    <a:noFill/>
                  </a:ln>
                  <a:solidFill>
                    <a:schemeClr val="bg1"/>
                  </a:solidFill>
                  <a:uFillTx/>
                  <a:latin typeface="Liberation Sans" pitchFamily="18"/>
                  <a:ea typeface="Noto Sans CJK SC" pitchFamily="2"/>
                  <a:cs typeface="Lohit Devanagari" pitchFamily="2"/>
                </a:rPr>
                <a:t>Robot-Based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100" b="0" i="0" strike="noStrike" kern="1200" cap="none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[MobiCom’13</a:t>
              </a: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,</a:t>
              </a:r>
              <a:r>
                <a:rPr lang="en-US" sz="1100" b="0" i="0" strike="noStrike" kern="1200" cap="none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 SenSys’21</a:t>
              </a:r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,</a:t>
              </a:r>
              <a:r>
                <a:rPr lang="en-US" sz="1100" b="0" i="0" strike="noStrike" kern="1200" cap="none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Liberation Sans" pitchFamily="18"/>
                  <a:ea typeface="Noto Sans CJK SC" pitchFamily="2"/>
                  <a:cs typeface="Lohit Devanagari" pitchFamily="2"/>
                </a:rPr>
                <a:t> RSS’22, …]</a:t>
              </a:r>
            </a:p>
          </p:txBody>
        </p:sp>
        <p:pic>
          <p:nvPicPr>
            <p:cNvPr id="17" name="Picture 16" descr="A large store with many shelves of shoes&#10;&#10;Description automatically generated with medium confidence">
              <a:extLst>
                <a:ext uri="{FF2B5EF4-FFF2-40B4-BE49-F238E27FC236}">
                  <a16:creationId xmlns:a16="http://schemas.microsoft.com/office/drawing/2014/main" id="{F8586669-B4DC-D351-BCA1-E684150F0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"/>
            <a:stretch/>
          </p:blipFill>
          <p:spPr>
            <a:xfrm>
              <a:off x="5233182" y="1301422"/>
              <a:ext cx="4581015" cy="3062363"/>
            </a:xfrm>
            <a:prstGeom prst="rect">
              <a:avLst/>
            </a:prstGeom>
          </p:spPr>
        </p:pic>
      </p:grpSp>
      <p:pic>
        <p:nvPicPr>
          <p:cNvPr id="20" name="Picture 19" descr="A store with clothes on swingers&#10;&#10;Description automatically generated">
            <a:extLst>
              <a:ext uri="{FF2B5EF4-FFF2-40B4-BE49-F238E27FC236}">
                <a16:creationId xmlns:a16="http://schemas.microsoft.com/office/drawing/2014/main" id="{4F4E1969-7671-700A-AE1B-90336228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r="12991"/>
          <a:stretch/>
        </p:blipFill>
        <p:spPr>
          <a:xfrm>
            <a:off x="111986" y="1301422"/>
            <a:ext cx="5015883" cy="30651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30DA9B-25B1-5BA9-F6FC-31334252833C}"/>
              </a:ext>
            </a:extLst>
          </p:cNvPr>
          <p:cNvGrpSpPr/>
          <p:nvPr/>
        </p:nvGrpSpPr>
        <p:grpSpPr>
          <a:xfrm>
            <a:off x="5343531" y="4465883"/>
            <a:ext cx="4844268" cy="700788"/>
            <a:chOff x="517862" y="4419000"/>
            <a:chExt cx="4844268" cy="700788"/>
          </a:xfrm>
        </p:grpSpPr>
        <p:sp>
          <p:nvSpPr>
            <p:cNvPr id="8" name="Text Placeholder 11">
              <a:extLst>
                <a:ext uri="{FF2B5EF4-FFF2-40B4-BE49-F238E27FC236}">
                  <a16:creationId xmlns:a16="http://schemas.microsoft.com/office/drawing/2014/main" id="{DE2DE4D6-75FD-03B0-7FFA-A85D1E207A2B}"/>
                </a:ext>
              </a:extLst>
            </p:cNvPr>
            <p:cNvSpPr txBox="1">
              <a:spLocks/>
            </p:cNvSpPr>
            <p:nvPr/>
          </p:nvSpPr>
          <p:spPr>
            <a:xfrm>
              <a:off x="517862" y="4451628"/>
              <a:ext cx="4844268" cy="668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>
              <a:noAutofit/>
            </a:bodyPr>
            <a:lstStyle>
              <a:lvl1pPr marL="0" marR="0" indent="0" rtl="0" hangingPunct="0">
                <a:spcBef>
                  <a:spcPts val="1414"/>
                </a:spcBef>
                <a:spcAft>
                  <a:spcPts val="0"/>
                </a:spcAft>
                <a:tabLst/>
                <a:defRPr lang="en-US" sz="3200" b="0" i="0" u="none" strike="noStrike" kern="1200" cap="none">
                  <a:ln>
                    <a:noFill/>
                  </a:ln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Expensive ($10s of k / robot)</a:t>
              </a:r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4EE9BAD6-8935-A7CF-FC96-8725A288083B}"/>
                </a:ext>
              </a:extLst>
            </p:cNvPr>
            <p:cNvSpPr/>
            <p:nvPr/>
          </p:nvSpPr>
          <p:spPr>
            <a:xfrm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375DEB98-1AA1-21D5-BD6D-1BFD73D8875F}"/>
                </a:ext>
              </a:extLst>
            </p:cNvPr>
            <p:cNvSpPr/>
            <p:nvPr/>
          </p:nvSpPr>
          <p:spPr>
            <a:xfrm flipH="1"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C90B98-DCA9-DF76-C43C-D0B4931E1B78}"/>
              </a:ext>
            </a:extLst>
          </p:cNvPr>
          <p:cNvGrpSpPr/>
          <p:nvPr/>
        </p:nvGrpSpPr>
        <p:grpSpPr>
          <a:xfrm>
            <a:off x="5432516" y="5075490"/>
            <a:ext cx="4434536" cy="738001"/>
            <a:chOff x="623262" y="4419000"/>
            <a:chExt cx="4434536" cy="738001"/>
          </a:xfrm>
        </p:grpSpPr>
        <p:sp>
          <p:nvSpPr>
            <p:cNvPr id="13" name="Text Placeholder 11">
              <a:extLst>
                <a:ext uri="{FF2B5EF4-FFF2-40B4-BE49-F238E27FC236}">
                  <a16:creationId xmlns:a16="http://schemas.microsoft.com/office/drawing/2014/main" id="{BD53FAD2-148C-8642-6ACD-3E35B8C8F0B1}"/>
                </a:ext>
              </a:extLst>
            </p:cNvPr>
            <p:cNvSpPr txBox="1">
              <a:spLocks/>
            </p:cNvSpPr>
            <p:nvPr/>
          </p:nvSpPr>
          <p:spPr>
            <a:xfrm>
              <a:off x="855024" y="4488841"/>
              <a:ext cx="4202774" cy="668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>
              <a:noAutofit/>
            </a:bodyPr>
            <a:lstStyle>
              <a:lvl1pPr marL="0" marR="0" indent="0" rtl="0" hangingPunct="0">
                <a:spcBef>
                  <a:spcPts val="1414"/>
                </a:spcBef>
                <a:spcAft>
                  <a:spcPts val="0"/>
                </a:spcAft>
                <a:tabLst/>
                <a:defRPr lang="en-US" sz="3200" b="0" i="0" u="none" strike="noStrike" kern="1200" cap="none">
                  <a:ln>
                    <a:noFill/>
                  </a:ln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Difficult to Scale (e.g., stairs)</a:t>
              </a:r>
            </a:p>
          </p:txBody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69A1E098-5A5B-3594-850C-1B85CCCDE3EA}"/>
                </a:ext>
              </a:extLst>
            </p:cNvPr>
            <p:cNvSpPr/>
            <p:nvPr/>
          </p:nvSpPr>
          <p:spPr>
            <a:xfrm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Straight Connector 15">
              <a:extLst>
                <a:ext uri="{FF2B5EF4-FFF2-40B4-BE49-F238E27FC236}">
                  <a16:creationId xmlns:a16="http://schemas.microsoft.com/office/drawing/2014/main" id="{55C4BF2A-C485-344A-C0AC-D8C437D1AD91}"/>
                </a:ext>
              </a:extLst>
            </p:cNvPr>
            <p:cNvSpPr/>
            <p:nvPr/>
          </p:nvSpPr>
          <p:spPr>
            <a:xfrm flipH="1"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DF9629-2D86-33F8-E33F-E632865E6D9B}"/>
              </a:ext>
            </a:extLst>
          </p:cNvPr>
          <p:cNvGrpSpPr/>
          <p:nvPr/>
        </p:nvGrpSpPr>
        <p:grpSpPr>
          <a:xfrm>
            <a:off x="551815" y="4468761"/>
            <a:ext cx="4565486" cy="697910"/>
            <a:chOff x="623262" y="4419000"/>
            <a:chExt cx="4565486" cy="697910"/>
          </a:xfrm>
        </p:grpSpPr>
        <p:sp>
          <p:nvSpPr>
            <p:cNvPr id="24" name="Text Placeholder 11">
              <a:extLst>
                <a:ext uri="{FF2B5EF4-FFF2-40B4-BE49-F238E27FC236}">
                  <a16:creationId xmlns:a16="http://schemas.microsoft.com/office/drawing/2014/main" id="{AA464623-6AC3-31AA-A40E-ECA03B00C3D4}"/>
                </a:ext>
              </a:extLst>
            </p:cNvPr>
            <p:cNvSpPr txBox="1">
              <a:spLocks/>
            </p:cNvSpPr>
            <p:nvPr/>
          </p:nvSpPr>
          <p:spPr>
            <a:xfrm>
              <a:off x="623262" y="4448750"/>
              <a:ext cx="4565486" cy="668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>
              <a:noAutofit/>
            </a:bodyPr>
            <a:lstStyle>
              <a:lvl1pPr marL="0" marR="0" indent="0" rtl="0" hangingPunct="0">
                <a:spcBef>
                  <a:spcPts val="1414"/>
                </a:spcBef>
                <a:spcAft>
                  <a:spcPts val="0"/>
                </a:spcAft>
                <a:tabLst/>
                <a:defRPr lang="en-US" sz="3200" b="0" i="0" u="none" strike="noStrike" kern="1200" cap="none">
                  <a:ln>
                    <a:noFill/>
                  </a:ln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Very Expensive ($100k/store)</a:t>
              </a:r>
            </a:p>
          </p:txBody>
        </p:sp>
        <p:sp>
          <p:nvSpPr>
            <p:cNvPr id="25" name="Straight Connector 24">
              <a:extLst>
                <a:ext uri="{FF2B5EF4-FFF2-40B4-BE49-F238E27FC236}">
                  <a16:creationId xmlns:a16="http://schemas.microsoft.com/office/drawing/2014/main" id="{E0024C1D-7726-4A43-4A43-29ED2AF60CA7}"/>
                </a:ext>
              </a:extLst>
            </p:cNvPr>
            <p:cNvSpPr/>
            <p:nvPr/>
          </p:nvSpPr>
          <p:spPr>
            <a:xfrm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D277BFBC-5796-007B-349A-35EC2B9008E0}"/>
                </a:ext>
              </a:extLst>
            </p:cNvPr>
            <p:cNvSpPr/>
            <p:nvPr/>
          </p:nvSpPr>
          <p:spPr>
            <a:xfrm flipH="1"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517E54-3822-6C6A-EFF6-C583B28DBACD}"/>
              </a:ext>
            </a:extLst>
          </p:cNvPr>
          <p:cNvSpPr txBox="1"/>
          <p:nvPr/>
        </p:nvSpPr>
        <p:spPr>
          <a:xfrm>
            <a:off x="384131" y="669151"/>
            <a:ext cx="4446360" cy="64755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117360" tIns="72360" rIns="117360" bIns="7236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strike="noStrike" kern="1200" cap="none" dirty="0">
                <a:ln>
                  <a:noFill/>
                </a:ln>
                <a:solidFill>
                  <a:schemeClr val="bg1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Infrastructure-Based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strike="noStrike" kern="1200" cap="none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[MobiCom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’</a:t>
            </a:r>
            <a:r>
              <a:rPr lang="en-US" sz="1200" b="0" i="0" strike="noStrike" kern="1200" cap="none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17, SIGCOMM’13, SIGCOMM’15, …]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986FFE-0960-2F34-5092-1DE6CC4F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61" y="1260432"/>
            <a:ext cx="5103908" cy="12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3745A-0012-EFE0-8DBE-2D45DC2CB8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44" y="500708"/>
            <a:ext cx="4911480" cy="8732160"/>
          </a:xfrm>
          <a:prstGeom prst="rect">
            <a:avLst/>
          </a:prstGeom>
          <a:solidFill>
            <a:srgbClr val="729FCF"/>
          </a:solidFill>
          <a:ln w="0" cap="rnd">
            <a:solidFill>
              <a:srgbClr val="3465A4"/>
            </a:solidFill>
            <a:prstDash val="solid"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F2633B-6C31-EAA1-430F-45CFDB8C4767}"/>
              </a:ext>
            </a:extLst>
          </p:cNvPr>
          <p:cNvSpPr txBox="1">
            <a:spLocks/>
          </p:cNvSpPr>
          <p:nvPr/>
        </p:nvSpPr>
        <p:spPr>
          <a:xfrm>
            <a:off x="0" y="8265"/>
            <a:ext cx="10077449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The majority of RFID adoption uses handheld readers</a:t>
            </a:r>
          </a:p>
        </p:txBody>
      </p:sp>
    </p:spTree>
    <p:extLst>
      <p:ext uri="{BB962C8B-B14F-4D97-AF65-F5344CB8AC3E}">
        <p14:creationId xmlns:p14="http://schemas.microsoft.com/office/powerpoint/2010/main" val="6589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20" mute="1">
                <p:cTn id="7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7E5CE9-E086-F32F-AEF0-93C1A5E52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4" t="20086" r="40154" b="18513"/>
          <a:stretch/>
        </p:blipFill>
        <p:spPr>
          <a:xfrm>
            <a:off x="574789" y="500708"/>
            <a:ext cx="4463935" cy="58024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69E338-46A3-A832-E213-8BCE8A1DD63B}"/>
              </a:ext>
            </a:extLst>
          </p:cNvPr>
          <p:cNvSpPr txBox="1">
            <a:spLocks/>
          </p:cNvSpPr>
          <p:nvPr/>
        </p:nvSpPr>
        <p:spPr>
          <a:xfrm>
            <a:off x="0" y="8265"/>
            <a:ext cx="10077449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The majority of RFID adoption uses handheld readers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57DEE-0FDD-98E4-F00F-46D4D32B6B03}"/>
              </a:ext>
            </a:extLst>
          </p:cNvPr>
          <p:cNvGrpSpPr/>
          <p:nvPr/>
        </p:nvGrpSpPr>
        <p:grpSpPr>
          <a:xfrm>
            <a:off x="5613515" y="3079172"/>
            <a:ext cx="4463935" cy="720392"/>
            <a:chOff x="356647" y="4419000"/>
            <a:chExt cx="4463935" cy="720392"/>
          </a:xfrm>
        </p:grpSpPr>
        <p:sp>
          <p:nvSpPr>
            <p:cNvPr id="5" name="Text Placeholder 11">
              <a:extLst>
                <a:ext uri="{FF2B5EF4-FFF2-40B4-BE49-F238E27FC236}">
                  <a16:creationId xmlns:a16="http://schemas.microsoft.com/office/drawing/2014/main" id="{6D906CF6-9E05-AF81-F868-8095BAF85EA2}"/>
                </a:ext>
              </a:extLst>
            </p:cNvPr>
            <p:cNvSpPr txBox="1">
              <a:spLocks/>
            </p:cNvSpPr>
            <p:nvPr/>
          </p:nvSpPr>
          <p:spPr>
            <a:xfrm>
              <a:off x="356647" y="4471232"/>
              <a:ext cx="4463935" cy="668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>
              <a:noAutofit/>
            </a:bodyPr>
            <a:lstStyle>
              <a:lvl1pPr marL="0" marR="0" indent="0" rtl="0" hangingPunct="0">
                <a:spcBef>
                  <a:spcPts val="1414"/>
                </a:spcBef>
                <a:spcAft>
                  <a:spcPts val="0"/>
                </a:spcAft>
                <a:tabLst/>
                <a:defRPr lang="en-US" sz="3200" b="0" i="0" u="none" strike="noStrike" kern="1200" cap="none">
                  <a:ln>
                    <a:noFill/>
                  </a:ln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No Accurate Localization</a:t>
              </a:r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E0AD60EC-0F8A-6E23-13AE-DD5749685DE7}"/>
                </a:ext>
              </a:extLst>
            </p:cNvPr>
            <p:cNvSpPr/>
            <p:nvPr/>
          </p:nvSpPr>
          <p:spPr>
            <a:xfrm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21BA61D4-CA18-618C-2CC1-FEEAA57E0F08}"/>
                </a:ext>
              </a:extLst>
            </p:cNvPr>
            <p:cNvSpPr/>
            <p:nvPr/>
          </p:nvSpPr>
          <p:spPr>
            <a:xfrm flipH="1">
              <a:off x="623262" y="4419000"/>
              <a:ext cx="365760" cy="457200"/>
            </a:xfrm>
            <a:prstGeom prst="line">
              <a:avLst/>
            </a:prstGeom>
            <a:noFill/>
            <a:ln w="54720" cap="rnd">
              <a:solidFill>
                <a:srgbClr val="F04E4D"/>
              </a:solidFill>
              <a:prstDash val="solid"/>
            </a:ln>
          </p:spPr>
          <p:txBody>
            <a:bodyPr vert="horz" wrap="square" lIns="117360" tIns="72360" rIns="117360" bIns="72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219231-5880-7CD4-0977-81215F510518}"/>
              </a:ext>
            </a:extLst>
          </p:cNvPr>
          <p:cNvGrpSpPr/>
          <p:nvPr/>
        </p:nvGrpSpPr>
        <p:grpSpPr>
          <a:xfrm>
            <a:off x="5541810" y="1924280"/>
            <a:ext cx="4425480" cy="914219"/>
            <a:chOff x="5078520" y="4202418"/>
            <a:chExt cx="4425480" cy="914219"/>
          </a:xfrm>
        </p:grpSpPr>
        <p:sp>
          <p:nvSpPr>
            <p:cNvPr id="9" name="Text Placeholder 20">
              <a:extLst>
                <a:ext uri="{FF2B5EF4-FFF2-40B4-BE49-F238E27FC236}">
                  <a16:creationId xmlns:a16="http://schemas.microsoft.com/office/drawing/2014/main" id="{C3760384-04E1-8B96-E297-AD0971A2F25E}"/>
                </a:ext>
              </a:extLst>
            </p:cNvPr>
            <p:cNvSpPr txBox="1">
              <a:spLocks noGrp="1"/>
            </p:cNvSpPr>
            <p:nvPr>
              <p:ph type="body" idx="4294967295"/>
            </p:nvPr>
          </p:nvSpPr>
          <p:spPr>
            <a:xfrm>
              <a:off x="5078520" y="4385478"/>
              <a:ext cx="4425480" cy="731159"/>
            </a:xfrm>
          </p:spPr>
          <p:txBody>
            <a:bodyPr vert="horz"/>
            <a:lstStyle/>
            <a:p>
              <a:pPr lvl="0" algn="ctr"/>
              <a:r>
                <a:rPr lang="en-US" sz="2400" dirty="0">
                  <a:solidFill>
                    <a:schemeClr val="bg1"/>
                  </a:solidFill>
                </a:rPr>
                <a:t>Affordable (~$1,000)</a:t>
              </a:r>
            </a:p>
            <a:p>
              <a:pPr lvl="0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592481-3B9B-A494-6455-37A987857E42}"/>
                </a:ext>
              </a:extLst>
            </p:cNvPr>
            <p:cNvGrpSpPr/>
            <p:nvPr/>
          </p:nvGrpSpPr>
          <p:grpSpPr>
            <a:xfrm>
              <a:off x="5416840" y="4202418"/>
              <a:ext cx="444960" cy="548640"/>
              <a:chOff x="5416840" y="4202418"/>
              <a:chExt cx="444960" cy="548640"/>
            </a:xfrm>
          </p:grpSpPr>
          <p:sp>
            <p:nvSpPr>
              <p:cNvPr id="11" name="Straight Connector 10">
                <a:extLst>
                  <a:ext uri="{FF2B5EF4-FFF2-40B4-BE49-F238E27FC236}">
                    <a16:creationId xmlns:a16="http://schemas.microsoft.com/office/drawing/2014/main" id="{A65D421B-1D98-F203-B766-E2B6AE8C30A7}"/>
                  </a:ext>
                </a:extLst>
              </p:cNvPr>
              <p:cNvSpPr/>
              <p:nvPr/>
            </p:nvSpPr>
            <p:spPr>
              <a:xfrm>
                <a:off x="5416840" y="4510218"/>
                <a:ext cx="170640" cy="240840"/>
              </a:xfrm>
              <a:prstGeom prst="line">
                <a:avLst/>
              </a:prstGeom>
              <a:noFill/>
              <a:ln w="54720" cap="rnd">
                <a:solidFill>
                  <a:srgbClr val="89C765"/>
                </a:solidFill>
                <a:prstDash val="solid"/>
              </a:ln>
            </p:spPr>
            <p:txBody>
              <a:bodyPr vert="horz" wrap="square" lIns="117360" tIns="72360" rIns="117360" bIns="7236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  <p:sp>
            <p:nvSpPr>
              <p:cNvPr id="12" name="Straight Connector 11">
                <a:extLst>
                  <a:ext uri="{FF2B5EF4-FFF2-40B4-BE49-F238E27FC236}">
                    <a16:creationId xmlns:a16="http://schemas.microsoft.com/office/drawing/2014/main" id="{2CFE88E6-28F8-9155-6F94-CDCC36268BE5}"/>
                  </a:ext>
                </a:extLst>
              </p:cNvPr>
              <p:cNvSpPr/>
              <p:nvPr/>
            </p:nvSpPr>
            <p:spPr>
              <a:xfrm flipH="1">
                <a:off x="5587480" y="4202418"/>
                <a:ext cx="274320" cy="548640"/>
              </a:xfrm>
              <a:prstGeom prst="line">
                <a:avLst/>
              </a:prstGeom>
              <a:noFill/>
              <a:ln w="54720" cap="rnd">
                <a:solidFill>
                  <a:srgbClr val="89C765"/>
                </a:solidFill>
                <a:prstDash val="solid"/>
              </a:ln>
            </p:spPr>
            <p:txBody>
              <a:bodyPr vert="horz" wrap="square" lIns="117360" tIns="72360" rIns="117360" bIns="7236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5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AFE6-6472-0308-823B-B53AEC6430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452719"/>
            <a:ext cx="9068760" cy="492443"/>
          </a:xfrm>
        </p:spPr>
        <p:txBody>
          <a:bodyPr vert="horz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POLAR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710F6-BE62-2AC9-B92E-20A95CE40A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4000" y="1326240"/>
            <a:ext cx="9601200" cy="3287879"/>
          </a:xfrm>
        </p:spPr>
        <p:txBody>
          <a:bodyPr vert="horz">
            <a:norm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First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E6E905"/>
                </a:solidFill>
              </a:rPr>
              <a:t>fine-grained, handheld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RFID localization system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Introduce techniques for </a:t>
            </a:r>
            <a:r>
              <a:rPr lang="en-US" sz="2800" dirty="0">
                <a:solidFill>
                  <a:srgbClr val="E6E905"/>
                </a:solidFill>
              </a:rPr>
              <a:t>complex-controlled polarization </a:t>
            </a:r>
            <a:r>
              <a:rPr lang="en-US" sz="2800" dirty="0">
                <a:solidFill>
                  <a:srgbClr val="FFFFFF"/>
                </a:solidFill>
              </a:rPr>
              <a:t>and</a:t>
            </a:r>
            <a:r>
              <a:rPr lang="en-US" sz="2800" dirty="0">
                <a:solidFill>
                  <a:srgbClr val="E6E905"/>
                </a:solidFill>
              </a:rPr>
              <a:t> joint tag discovery and localization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Achieves a median and 90</a:t>
            </a:r>
            <a:r>
              <a:rPr lang="en-US" sz="2800" baseline="30000" dirty="0">
                <a:solidFill>
                  <a:srgbClr val="FFFFFF"/>
                </a:solidFill>
              </a:rPr>
              <a:t>th</a:t>
            </a:r>
            <a:r>
              <a:rPr lang="en-US" sz="2800" dirty="0">
                <a:solidFill>
                  <a:srgbClr val="FFFFFF"/>
                </a:solidFill>
              </a:rPr>
              <a:t> percentile of</a:t>
            </a:r>
            <a:r>
              <a:rPr lang="en-US" sz="2800" dirty="0">
                <a:solidFill>
                  <a:srgbClr val="E6E905"/>
                </a:solidFill>
              </a:rPr>
              <a:t> 9cm </a:t>
            </a:r>
            <a:r>
              <a:rPr lang="en-US" sz="2800" dirty="0">
                <a:solidFill>
                  <a:srgbClr val="FFFFFF"/>
                </a:solidFill>
              </a:rPr>
              <a:t>and</a:t>
            </a:r>
            <a:r>
              <a:rPr lang="en-US" sz="2800" dirty="0">
                <a:solidFill>
                  <a:srgbClr val="E6E905"/>
                </a:solidFill>
              </a:rPr>
              <a:t> 17cm</a:t>
            </a:r>
            <a:r>
              <a:rPr lang="en-US" sz="2800" dirty="0">
                <a:solidFill>
                  <a:srgbClr val="FFFFFF"/>
                </a:solidFill>
              </a:rPr>
              <a:t>, respectively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DA44-2C20-68C1-6630-50130EF91B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1699278"/>
            <a:ext cx="9068760" cy="2031325"/>
          </a:xfrm>
        </p:spPr>
        <p:txBody>
          <a:bodyPr vert="horz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Problem: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Existing handheld readers cannot localize tags across orientations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EE045A-E87B-625F-D162-1C9593DE4D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690" y="32433"/>
            <a:ext cx="10077450" cy="984885"/>
          </a:xfrm>
        </p:spPr>
        <p:txBody>
          <a:bodyPr vert="horz" wrap="square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Localizing across orientation is challenging due to </a:t>
            </a:r>
            <a:r>
              <a:rPr lang="en-US" sz="3200" u="sng" dirty="0">
                <a:solidFill>
                  <a:schemeClr val="bg1"/>
                </a:solidFill>
              </a:rPr>
              <a:t>polarization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22200616-7FF5-9E00-34AF-BC90B3FF1079}"/>
              </a:ext>
            </a:extLst>
          </p:cNvPr>
          <p:cNvSpPr txBox="1">
            <a:spLocks/>
          </p:cNvSpPr>
          <p:nvPr/>
        </p:nvSpPr>
        <p:spPr>
          <a:xfrm>
            <a:off x="-690" y="998016"/>
            <a:ext cx="1007745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Existing portable readers use circularly polarized antennas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pic>
        <p:nvPicPr>
          <p:cNvPr id="33" name="Picture 32" descr="A black device with a black screen&#10;&#10;Description automatically generated">
            <a:extLst>
              <a:ext uri="{FF2B5EF4-FFF2-40B4-BE49-F238E27FC236}">
                <a16:creationId xmlns:a16="http://schemas.microsoft.com/office/drawing/2014/main" id="{30BAC4C6-FAF4-D147-D127-E139F06C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609" flipH="1">
            <a:off x="1339758" y="2104429"/>
            <a:ext cx="3036821" cy="303682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779C848-BAE3-BD7E-9AA9-FC8B763C342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0943" y="1462941"/>
            <a:ext cx="447794" cy="177494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247A34F-8376-5710-2B60-3B512BB60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2222" y="197215"/>
            <a:ext cx="7333444" cy="56689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801523-F1DD-0C1B-3D1E-41098532B7CD}"/>
              </a:ext>
            </a:extLst>
          </p:cNvPr>
          <p:cNvCxnSpPr>
            <a:cxnSpLocks/>
          </p:cNvCxnSpPr>
          <p:nvPr/>
        </p:nvCxnSpPr>
        <p:spPr>
          <a:xfrm flipV="1">
            <a:off x="7131298" y="1782100"/>
            <a:ext cx="0" cy="766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1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5690</TotalTime>
  <Words>658</Words>
  <Application>Microsoft Office PowerPoint</Application>
  <PresentationFormat>Custom</PresentationFormat>
  <Paragraphs>138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Avenir Next Demi Bold</vt:lpstr>
      <vt:lpstr>Calibri</vt:lpstr>
      <vt:lpstr>Liberation Sans</vt:lpstr>
      <vt:lpstr>Liberation Serif</vt:lpstr>
      <vt:lpstr>Default</vt:lpstr>
      <vt:lpstr>Fine-Grained RFID Localization with a Handheld Device via Complex Controlled Polarization</vt:lpstr>
      <vt:lpstr>Fine-Grained RFID Localization has many applications</vt:lpstr>
      <vt:lpstr>State-of-the-Art Localization</vt:lpstr>
      <vt:lpstr>State-of-the-Art Localization</vt:lpstr>
      <vt:lpstr>PowerPoint Presentation</vt:lpstr>
      <vt:lpstr>PowerPoint Presentation</vt:lpstr>
      <vt:lpstr>POLAR</vt:lpstr>
      <vt:lpstr>Problem:  Existing handheld readers cannot localize tags across orientations</vt:lpstr>
      <vt:lpstr>Localizing across orientation is challenging due to polarization</vt:lpstr>
      <vt:lpstr>Localizing across orientation is challenging due to polarization</vt:lpstr>
      <vt:lpstr>Localizing across orientation is challenging due to polarization</vt:lpstr>
      <vt:lpstr>Solution: Introduce Complex-Controlled Polarization to Power and Localize across Orientation </vt:lpstr>
      <vt:lpstr>Solution: Introduce Complex-Controlled Polarization to Power and Localize across Orientation </vt:lpstr>
      <vt:lpstr>Solution: Introduce Complex-Controlled Polarization to Power and Localize across Orientation </vt:lpstr>
      <vt:lpstr>PowerPoint Presentation</vt:lpstr>
      <vt:lpstr>PowerPoint Presentation</vt:lpstr>
      <vt:lpstr>Complex-controlled polarization enables generating both circularly polarized and linearly polarized signals</vt:lpstr>
      <vt:lpstr>Complex-controlled polarization enables generating both circularly polarized and linearly polarized signals</vt:lpstr>
      <vt:lpstr>Complex-controlled polarization enables generating both circularly polarized and linearly polarized signals</vt:lpstr>
      <vt:lpstr>Solution: Joint Tag Discovery and Localization (JTDL) Enables Zero-Overhead Localization</vt:lpstr>
      <vt:lpstr>Solution: Joint Tag Discovery and Localization (JTDL) Enables Zero-Overhead Localization</vt:lpstr>
      <vt:lpstr>Implementation</vt:lpstr>
      <vt:lpstr>3D Localization Accuracy</vt:lpstr>
      <vt:lpstr>Read Rate vs Distance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Dodds</dc:creator>
  <cp:lastModifiedBy>Laura N Dodds</cp:lastModifiedBy>
  <cp:revision>307</cp:revision>
  <dcterms:created xsi:type="dcterms:W3CDTF">2023-06-21T14:34:38Z</dcterms:created>
  <dcterms:modified xsi:type="dcterms:W3CDTF">2023-10-09T07:13:47Z</dcterms:modified>
</cp:coreProperties>
</file>