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91" r:id="rId3"/>
    <p:sldId id="285" r:id="rId4"/>
    <p:sldId id="294" r:id="rId5"/>
    <p:sldId id="317" r:id="rId6"/>
    <p:sldId id="295" r:id="rId7"/>
    <p:sldId id="296" r:id="rId8"/>
    <p:sldId id="321" r:id="rId9"/>
    <p:sldId id="311" r:id="rId10"/>
    <p:sldId id="312" r:id="rId11"/>
    <p:sldId id="302" r:id="rId12"/>
    <p:sldId id="315" r:id="rId13"/>
    <p:sldId id="320" r:id="rId14"/>
    <p:sldId id="259" r:id="rId15"/>
    <p:sldId id="261" r:id="rId16"/>
    <p:sldId id="284" r:id="rId17"/>
    <p:sldId id="262" r:id="rId18"/>
    <p:sldId id="263" r:id="rId19"/>
  </p:sldIdLst>
  <p:sldSz cx="12192000" cy="6858000"/>
  <p:notesSz cx="9929813" cy="67992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董慧鑫" initials="董慧鑫" lastIdx="1" clrIdx="0">
    <p:extLst>
      <p:ext uri="{19B8F6BF-5375-455C-9EA6-DF929625EA0E}">
        <p15:presenceInfo xmlns:p15="http://schemas.microsoft.com/office/powerpoint/2012/main" userId="董慧鑫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D19"/>
    <a:srgbClr val="F9F9F9"/>
    <a:srgbClr val="E7E6E6"/>
    <a:srgbClr val="ECECEC"/>
    <a:srgbClr val="BFBFBF"/>
    <a:srgbClr val="CCDDEB"/>
    <a:srgbClr val="01559D"/>
    <a:srgbClr val="CB0912"/>
    <a:srgbClr val="D61020"/>
    <a:srgbClr val="142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0" autoAdjust="0"/>
    <p:restoredTop sz="69819" autoAdjust="0"/>
  </p:normalViewPr>
  <p:slideViewPr>
    <p:cSldViewPr snapToGrid="0">
      <p:cViewPr varScale="1">
        <p:scale>
          <a:sx n="85" d="100"/>
          <a:sy n="85" d="100"/>
        </p:scale>
        <p:origin x="14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1836" y="4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AF6285F-3A7D-4559-A93A-393FAB6DAF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3A00431-DCBC-43B6-9FFF-6C0A8CB025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513" y="0"/>
            <a:ext cx="43037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CE36C-CA5A-49A4-84DD-9794354FB9A4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D7A2EB7-CCC0-4C55-9FA3-1D04FD8CAB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795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A7A4C6-1CDD-4F42-8767-28D6E8F535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513" y="6457950"/>
            <a:ext cx="4303712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8B262-107C-43F8-AFEF-85718E18FC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96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2BAFF-ABEB-4402-880E-7E9D249375F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958577" y="508169"/>
            <a:ext cx="6012657" cy="338168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982" y="4737099"/>
            <a:ext cx="7943850" cy="12122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596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B8DA9-F355-42A2-8AA9-F0428348D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47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50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477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072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A3E865D2-9A29-4F69-BB42-71A2E0811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97357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FFDC58AE-594F-41A8-8DE9-7FCF201ED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0604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481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495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effectLst/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81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536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859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36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1B44E99B-6776-4D18-A2E6-46F461B70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62594B10-BD94-4355-BF68-D6135A230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30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421E5193-4DB1-459D-8BEA-DD568798D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8BF4F2A2-02D3-4666-B3D2-BEBDEC2B4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127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58975" y="508000"/>
            <a:ext cx="6011863" cy="33813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B8DA9-F355-42A2-8AA9-F0428348D6E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75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DBCAA-9AC0-4376-8031-17B1454E8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45D1C5-DB56-4727-8928-CB24F0262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B38AF8A-9584-422B-9A36-E7F91556B4B3}"/>
              </a:ext>
            </a:extLst>
          </p:cNvPr>
          <p:cNvSpPr/>
          <p:nvPr userDrawn="1"/>
        </p:nvSpPr>
        <p:spPr>
          <a:xfrm>
            <a:off x="935064" y="4186287"/>
            <a:ext cx="10546597" cy="1420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CB0912"/>
              </a:gs>
              <a:gs pos="70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20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DBCAA-9AC0-4376-8031-17B1454E8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45D1C5-DB56-4727-8928-CB24F0262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3041EA2-D2D9-429F-A7FE-3B9176B8F2D8}"/>
              </a:ext>
            </a:extLst>
          </p:cNvPr>
          <p:cNvSpPr/>
          <p:nvPr userDrawn="1"/>
        </p:nvSpPr>
        <p:spPr>
          <a:xfrm>
            <a:off x="935064" y="4186287"/>
            <a:ext cx="10546597" cy="1420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CB0912"/>
              </a:gs>
              <a:gs pos="70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98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CCEAE1-9C49-4489-88CE-0FAA92CA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B248AD-6EAC-74E9-E0E5-45CF15E9C3EA}"/>
              </a:ext>
            </a:extLst>
          </p:cNvPr>
          <p:cNvSpPr/>
          <p:nvPr userDrawn="1"/>
        </p:nvSpPr>
        <p:spPr>
          <a:xfrm>
            <a:off x="0" y="430441"/>
            <a:ext cx="838200" cy="612775"/>
          </a:xfrm>
          <a:prstGeom prst="rect">
            <a:avLst/>
          </a:prstGeom>
          <a:solidFill>
            <a:srgbClr val="D20D1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571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CCEAE1-9C49-4489-88CE-0FAA92CA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A0CCBB-A51B-4F50-9035-F6A05B5B3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524000" cy="10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3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03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42.png"/><Relationship Id="rId5" Type="http://schemas.openxmlformats.org/officeDocument/2006/relationships/image" Target="../media/image10.emf"/><Relationship Id="rId4" Type="http://schemas.microsoft.com/office/2007/relationships/hdphoto" Target="../media/hdphoto4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microsoft.com/office/2007/relationships/hdphoto" Target="../media/hdphoto10.wdp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0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0.emf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D60E15-6B5C-46C7-902D-6E7541345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9574"/>
            <a:ext cx="10668000" cy="1256681"/>
          </a:xfrm>
        </p:spPr>
        <p:txBody>
          <a:bodyPr/>
          <a:lstStyle/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GPSMirror: Expanding Accurate GPS Positioning to Shadowed and Indoor Regions with Backscatter</a:t>
            </a:r>
            <a:endParaRPr lang="zh-CN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74231A-B83C-45F2-B22D-007B30DEB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1909"/>
            <a:ext cx="9144000" cy="1655762"/>
          </a:xfrm>
        </p:spPr>
        <p:txBody>
          <a:bodyPr/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Huixin Dong</a:t>
            </a:r>
            <a:r>
              <a:rPr lang="en-US" altLang="zh-CN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,  Yirong Xie</a:t>
            </a:r>
            <a:r>
              <a:rPr lang="en-US" altLang="zh-CN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,  Xianan Zhang</a:t>
            </a:r>
            <a:r>
              <a:rPr lang="en-US" altLang="zh-CN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, Wei Wang</a:t>
            </a:r>
            <a:r>
              <a:rPr lang="en-US" altLang="zh-CN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1*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Xinyu Zhang</a:t>
            </a:r>
            <a:r>
              <a:rPr lang="en-US" altLang="zh-CN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and Jianhua He</a:t>
            </a:r>
            <a:r>
              <a:rPr lang="en-US" altLang="zh-CN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050" name="Picture 2" descr="03-University-of-Essex-logo-1024x346 - CRS">
            <a:extLst>
              <a:ext uri="{FF2B5EF4-FFF2-40B4-BE49-F238E27FC236}">
                <a16:creationId xmlns:a16="http://schemas.microsoft.com/office/drawing/2014/main" id="{A0B9F5A0-250A-4AFB-9B42-06D2906D1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88" y="5449826"/>
            <a:ext cx="2724912" cy="9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9B380D0-BE06-42F1-89D8-59DD796C8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98" y="5333392"/>
            <a:ext cx="3519169" cy="113304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54232B9-1142-4E7D-99EC-339A2167F9EF}"/>
              </a:ext>
            </a:extLst>
          </p:cNvPr>
          <p:cNvSpPr txBox="1"/>
          <p:nvPr/>
        </p:nvSpPr>
        <p:spPr>
          <a:xfrm>
            <a:off x="762000" y="4600144"/>
            <a:ext cx="375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baseline="30000" dirty="0">
                <a:solidFill>
                  <a:srgbClr val="015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b="1" dirty="0">
                <a:solidFill>
                  <a:srgbClr val="015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Electronic Information     </a:t>
            </a:r>
          </a:p>
          <a:p>
            <a:pPr algn="just"/>
            <a:r>
              <a:rPr lang="en-US" altLang="zh-CN" sz="2000" b="1" dirty="0">
                <a:solidFill>
                  <a:srgbClr val="015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and Communication</a:t>
            </a:r>
            <a:endParaRPr lang="zh-CN" altLang="en-US" sz="2000" b="1" dirty="0">
              <a:solidFill>
                <a:srgbClr val="0155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D7D582E-8487-4600-9A9C-226B655C4EFB}"/>
              </a:ext>
            </a:extLst>
          </p:cNvPr>
          <p:cNvSpPr txBox="1"/>
          <p:nvPr/>
        </p:nvSpPr>
        <p:spPr>
          <a:xfrm>
            <a:off x="4917436" y="4594930"/>
            <a:ext cx="294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baseline="30000" dirty="0">
                <a:solidFill>
                  <a:srgbClr val="14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000" b="1" dirty="0">
                <a:solidFill>
                  <a:srgbClr val="14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 and Computer </a:t>
            </a:r>
          </a:p>
          <a:p>
            <a:r>
              <a:rPr lang="en-US" altLang="zh-CN" sz="2000" b="1" dirty="0">
                <a:solidFill>
                  <a:srgbClr val="14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Engineering</a:t>
            </a:r>
            <a:endParaRPr lang="zh-CN" altLang="en-US" sz="2000" b="1" dirty="0">
              <a:solidFill>
                <a:srgbClr val="1423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DA9404-5B45-452C-9440-2451FE21714E}"/>
              </a:ext>
            </a:extLst>
          </p:cNvPr>
          <p:cNvSpPr txBox="1"/>
          <p:nvPr/>
        </p:nvSpPr>
        <p:spPr>
          <a:xfrm>
            <a:off x="8537164" y="4594930"/>
            <a:ext cx="3350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baseline="30000" dirty="0">
                <a:solidFill>
                  <a:srgbClr val="5D0E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CN" sz="2000" b="1" dirty="0">
                <a:solidFill>
                  <a:srgbClr val="5D0E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Computer Science </a:t>
            </a:r>
          </a:p>
          <a:p>
            <a:r>
              <a:rPr lang="en-US" altLang="zh-CN" sz="2000" b="1" dirty="0">
                <a:solidFill>
                  <a:srgbClr val="5D0E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and electrical Engineering</a:t>
            </a:r>
            <a:endParaRPr lang="zh-CN" altLang="en-US" sz="2000" b="1" dirty="0">
              <a:solidFill>
                <a:srgbClr val="5D0E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9B04893-0DBE-4356-AC41-4F723B75AA80}"/>
              </a:ext>
            </a:extLst>
          </p:cNvPr>
          <p:cNvGrpSpPr/>
          <p:nvPr/>
        </p:nvGrpSpPr>
        <p:grpSpPr>
          <a:xfrm>
            <a:off x="4708595" y="5415995"/>
            <a:ext cx="3448459" cy="1029647"/>
            <a:chOff x="4606575" y="5385088"/>
            <a:chExt cx="3448459" cy="102964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40A39FD-3E02-4DCA-9717-8F3EF2933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3650" y="5589424"/>
              <a:ext cx="2521384" cy="579177"/>
            </a:xfrm>
            <a:prstGeom prst="rect">
              <a:avLst/>
            </a:prstGeom>
          </p:spPr>
        </p:pic>
        <p:pic>
          <p:nvPicPr>
            <p:cNvPr id="21" name="Picture 2" descr="UCSD Logo | Life of Wry">
              <a:extLst>
                <a:ext uri="{FF2B5EF4-FFF2-40B4-BE49-F238E27FC236}">
                  <a16:creationId xmlns:a16="http://schemas.microsoft.com/office/drawing/2014/main" id="{28FF3A89-711E-451C-9118-D00DC328E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67" b="98083" l="2250" r="97750">
                          <a14:foregroundMark x1="10417" y1="24167" x2="41333" y2="13917"/>
                          <a14:foregroundMark x1="41333" y1="13917" x2="61083" y2="15333"/>
                          <a14:foregroundMark x1="61083" y1="15333" x2="85833" y2="31167"/>
                          <a14:foregroundMark x1="85833" y1="31167" x2="94500" y2="42333"/>
                          <a14:foregroundMark x1="94500" y1="42333" x2="95833" y2="62083"/>
                          <a14:foregroundMark x1="95833" y1="62083" x2="90167" y2="71250"/>
                          <a14:foregroundMark x1="90167" y1="71250" x2="58583" y2="89083"/>
                          <a14:foregroundMark x1="58583" y1="89083" x2="43333" y2="89417"/>
                          <a14:foregroundMark x1="43333" y1="89417" x2="28167" y2="85417"/>
                          <a14:foregroundMark x1="28167" y1="85417" x2="7083" y2="48750"/>
                          <a14:foregroundMark x1="7083" y1="48750" x2="6083" y2="46083"/>
                          <a14:foregroundMark x1="2917" y1="48333" x2="6750" y2="60583"/>
                          <a14:foregroundMark x1="3583" y1="65500" x2="3583" y2="65500"/>
                          <a14:foregroundMark x1="3583" y1="64833" x2="5167" y2="66417"/>
                          <a14:foregroundMark x1="2917" y1="61250" x2="3167" y2="63500"/>
                          <a14:foregroundMark x1="3333" y1="62333" x2="2333" y2="49750"/>
                          <a14:foregroundMark x1="2333" y1="49750" x2="13083" y2="24917"/>
                          <a14:foregroundMark x1="13083" y1="24917" x2="18583" y2="16833"/>
                          <a14:foregroundMark x1="18583" y1="16833" x2="27750" y2="10417"/>
                          <a14:foregroundMark x1="6333" y1="27833" x2="6333" y2="27833"/>
                          <a14:foregroundMark x1="14917" y1="15833" x2="14917" y2="15833"/>
                          <a14:foregroundMark x1="30917" y1="5167" x2="30917" y2="5167"/>
                          <a14:foregroundMark x1="31583" y1="4750" x2="31583" y2="4750"/>
                          <a14:foregroundMark x1="33167" y1="4333" x2="33167" y2="4333"/>
                          <a14:foregroundMark x1="37917" y1="3167" x2="37917" y2="3167"/>
                          <a14:foregroundMark x1="17417" y1="87000" x2="21000" y2="87917"/>
                          <a14:foregroundMark x1="12833" y1="81333" x2="12833" y2="81333"/>
                          <a14:foregroundMark x1="10583" y1="78667" x2="10583" y2="78667"/>
                          <a14:foregroundMark x1="6750" y1="59667" x2="21000" y2="83333"/>
                          <a14:foregroundMark x1="21000" y1="83333" x2="23917" y2="86333"/>
                          <a14:foregroundMark x1="25500" y1="89000" x2="46667" y2="93583"/>
                          <a14:foregroundMark x1="46667" y1="93583" x2="60333" y2="92583"/>
                          <a14:foregroundMark x1="60333" y1="92583" x2="73917" y2="86500"/>
                          <a14:foregroundMark x1="73917" y1="86500" x2="80417" y2="80917"/>
                          <a14:foregroundMark x1="80417" y1="80917" x2="80417" y2="80917"/>
                          <a14:foregroundMark x1="28250" y1="13333" x2="55750" y2="3667"/>
                          <a14:foregroundMark x1="55750" y1="3667" x2="63417" y2="6583"/>
                          <a14:foregroundMark x1="63417" y1="6583" x2="86250" y2="29083"/>
                          <a14:foregroundMark x1="86250" y1="29083" x2="91750" y2="52750"/>
                          <a14:foregroundMark x1="91750" y1="52750" x2="91750" y2="68000"/>
                          <a14:foregroundMark x1="77750" y1="16500" x2="89250" y2="31167"/>
                          <a14:foregroundMark x1="94417" y1="37750" x2="94250" y2="59250"/>
                          <a14:foregroundMark x1="97833" y1="50167" x2="97833" y2="52417"/>
                          <a14:foregroundMark x1="47667" y1="98083" x2="50167" y2="98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575" y="5385088"/>
              <a:ext cx="1029647" cy="1029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5883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C42C51-ED40-4FC6-BDBD-4DB41FB51C6E}"/>
              </a:ext>
            </a:extLst>
          </p:cNvPr>
          <p:cNvGrpSpPr/>
          <p:nvPr/>
        </p:nvGrpSpPr>
        <p:grpSpPr>
          <a:xfrm>
            <a:off x="6502249" y="2348966"/>
            <a:ext cx="3804852" cy="2800857"/>
            <a:chOff x="9612142" y="2322344"/>
            <a:chExt cx="3804852" cy="2800857"/>
          </a:xfrm>
        </p:grpSpPr>
        <p:sp>
          <p:nvSpPr>
            <p:cNvPr id="13" name="圆角矩形 120">
              <a:extLst>
                <a:ext uri="{FF2B5EF4-FFF2-40B4-BE49-F238E27FC236}">
                  <a16:creationId xmlns:a16="http://schemas.microsoft.com/office/drawing/2014/main" id="{A40CD217-7326-4802-8A67-F71F77DD9244}"/>
                </a:ext>
              </a:extLst>
            </p:cNvPr>
            <p:cNvSpPr/>
            <p:nvPr/>
          </p:nvSpPr>
          <p:spPr>
            <a:xfrm>
              <a:off x="9612142" y="2322344"/>
              <a:ext cx="3804852" cy="2800857"/>
            </a:xfrm>
            <a:prstGeom prst="roundRect">
              <a:avLst>
                <a:gd name="adj" fmla="val 5427"/>
              </a:avLst>
            </a:prstGeom>
            <a:solidFill>
              <a:schemeClr val="bg1">
                <a:lumMod val="95000"/>
                <a:alpha val="4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FECBF6F-8452-4B51-8E1E-B3010F10265F}"/>
                </a:ext>
              </a:extLst>
            </p:cNvPr>
            <p:cNvGrpSpPr/>
            <p:nvPr/>
          </p:nvGrpSpPr>
          <p:grpSpPr>
            <a:xfrm>
              <a:off x="9953239" y="3783394"/>
              <a:ext cx="3122657" cy="863694"/>
              <a:chOff x="6217406" y="3810956"/>
              <a:chExt cx="3122657" cy="863694"/>
            </a:xfrm>
          </p:grpSpPr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09D92505-3785-4B01-BA6B-D9428CC33689}"/>
                  </a:ext>
                </a:extLst>
              </p:cNvPr>
              <p:cNvSpPr/>
              <p:nvPr/>
            </p:nvSpPr>
            <p:spPr>
              <a:xfrm>
                <a:off x="6217406" y="3810956"/>
                <a:ext cx="1540652" cy="21172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819E6D50-C142-4DB9-A9B2-B658F0EAFC6B}"/>
                  </a:ext>
                </a:extLst>
              </p:cNvPr>
              <p:cNvSpPr/>
              <p:nvPr/>
            </p:nvSpPr>
            <p:spPr>
              <a:xfrm>
                <a:off x="7854240" y="3813671"/>
                <a:ext cx="1485823" cy="20901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A182FA88-34EE-44B7-8ECC-8997048A2F1F}"/>
                  </a:ext>
                </a:extLst>
              </p:cNvPr>
              <p:cNvSpPr/>
              <p:nvPr/>
            </p:nvSpPr>
            <p:spPr>
              <a:xfrm>
                <a:off x="7659605" y="3811606"/>
                <a:ext cx="106164" cy="20901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compatLnSpc="1">
                <a:noAutofit/>
              </a:bodyPr>
              <a:lstStyle/>
              <a:p>
                <a:pPr algn="ctr">
                  <a:buClrTx/>
                  <a:buSzTx/>
                  <a:buFontTx/>
                </a:pPr>
                <a:endParaRPr lang="zh-CN" altLang="en-US" sz="2000" b="1"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5968F617-A9D5-4C4F-9E57-EC295875F1A2}"/>
                  </a:ext>
                </a:extLst>
              </p:cNvPr>
              <p:cNvSpPr/>
              <p:nvPr/>
            </p:nvSpPr>
            <p:spPr>
              <a:xfrm>
                <a:off x="7861098" y="3817959"/>
                <a:ext cx="106164" cy="20901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compatLnSpc="1">
                <a:noAutofit/>
              </a:bodyPr>
              <a:lstStyle/>
              <a:p>
                <a:pPr algn="ctr">
                  <a:buClrTx/>
                  <a:buSzTx/>
                  <a:buFontTx/>
                </a:pPr>
                <a:endParaRPr lang="zh-CN" altLang="en-US" sz="2000" b="1"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  <p:grpSp>
            <p:nvGrpSpPr>
              <p:cNvPr id="147" name="组合 146">
                <a:extLst>
                  <a:ext uri="{FF2B5EF4-FFF2-40B4-BE49-F238E27FC236}">
                    <a16:creationId xmlns:a16="http://schemas.microsoft.com/office/drawing/2014/main" id="{C6723EDA-DDB9-4DAD-823E-47FF3E779FA1}"/>
                  </a:ext>
                </a:extLst>
              </p:cNvPr>
              <p:cNvGrpSpPr/>
              <p:nvPr/>
            </p:nvGrpSpPr>
            <p:grpSpPr>
              <a:xfrm>
                <a:off x="7723806" y="3863435"/>
                <a:ext cx="151985" cy="106770"/>
                <a:chOff x="7598728" y="3695700"/>
                <a:chExt cx="106362" cy="75565"/>
              </a:xfrm>
            </p:grpSpPr>
            <p:sp>
              <p:nvSpPr>
                <p:cNvPr id="174" name="圆角矩形 14">
                  <a:extLst>
                    <a:ext uri="{FF2B5EF4-FFF2-40B4-BE49-F238E27FC236}">
                      <a16:creationId xmlns:a16="http://schemas.microsoft.com/office/drawing/2014/main" id="{EDF0EC02-5695-49D7-9580-450DB7314051}"/>
                    </a:ext>
                  </a:extLst>
                </p:cNvPr>
                <p:cNvSpPr/>
                <p:nvPr/>
              </p:nvSpPr>
              <p:spPr>
                <a:xfrm>
                  <a:off x="7600315" y="3695700"/>
                  <a:ext cx="104775" cy="75565"/>
                </a:xfrm>
                <a:prstGeom prst="roundRect">
                  <a:avLst>
                    <a:gd name="adj" fmla="val 29271"/>
                  </a:avLst>
                </a:prstGeom>
                <a:solidFill>
                  <a:srgbClr val="A08E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 sz="2000" b="1"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endParaRPr>
                </a:p>
              </p:txBody>
            </p:sp>
            <p:sp>
              <p:nvSpPr>
                <p:cNvPr id="175" name="圆角矩形 15">
                  <a:extLst>
                    <a:ext uri="{FF2B5EF4-FFF2-40B4-BE49-F238E27FC236}">
                      <a16:creationId xmlns:a16="http://schemas.microsoft.com/office/drawing/2014/main" id="{DC372F90-023C-450A-9162-6700C4DFF630}"/>
                    </a:ext>
                  </a:extLst>
                </p:cNvPr>
                <p:cNvSpPr/>
                <p:nvPr/>
              </p:nvSpPr>
              <p:spPr>
                <a:xfrm>
                  <a:off x="7598728" y="3695700"/>
                  <a:ext cx="36000" cy="75565"/>
                </a:xfrm>
                <a:prstGeom prst="roundRect">
                  <a:avLst>
                    <a:gd name="adj" fmla="val 49811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 sz="2000" b="1"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endParaRPr>
                </a:p>
              </p:txBody>
            </p:sp>
            <p:sp>
              <p:nvSpPr>
                <p:cNvPr id="176" name="圆角矩形 15">
                  <a:extLst>
                    <a:ext uri="{FF2B5EF4-FFF2-40B4-BE49-F238E27FC236}">
                      <a16:creationId xmlns:a16="http://schemas.microsoft.com/office/drawing/2014/main" id="{F5CEA846-BA60-40A8-B7DE-590AD0FD517D}"/>
                    </a:ext>
                  </a:extLst>
                </p:cNvPr>
                <p:cNvSpPr/>
                <p:nvPr/>
              </p:nvSpPr>
              <p:spPr>
                <a:xfrm>
                  <a:off x="7669090" y="3695700"/>
                  <a:ext cx="36000" cy="75565"/>
                </a:xfrm>
                <a:prstGeom prst="roundRect">
                  <a:avLst>
                    <a:gd name="adj" fmla="val 49811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 sz="2000" b="1"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endParaRPr>
                </a:p>
              </p:txBody>
            </p:sp>
          </p:grp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A021DB4-B524-4789-B031-F4A9EC4D4E96}"/>
                  </a:ext>
                </a:extLst>
              </p:cNvPr>
              <p:cNvSpPr/>
              <p:nvPr/>
            </p:nvSpPr>
            <p:spPr>
              <a:xfrm>
                <a:off x="6502924" y="3999733"/>
                <a:ext cx="2202692" cy="674917"/>
              </a:xfrm>
              <a:custGeom>
                <a:avLst/>
                <a:gdLst>
                  <a:gd name="connsiteX0" fmla="*/ 2055396 w 2236104"/>
                  <a:gd name="connsiteY0" fmla="*/ 0 h 664018"/>
                  <a:gd name="connsiteX1" fmla="*/ 2236104 w 2236104"/>
                  <a:gd name="connsiteY1" fmla="*/ 180708 h 664018"/>
                  <a:gd name="connsiteX2" fmla="*/ 2055396 w 2236104"/>
                  <a:gd name="connsiteY2" fmla="*/ 361416 h 664018"/>
                  <a:gd name="connsiteX3" fmla="*/ 2055396 w 2236104"/>
                  <a:gd name="connsiteY3" fmla="*/ 271062 h 664018"/>
                  <a:gd name="connsiteX4" fmla="*/ 1394450 w 2236104"/>
                  <a:gd name="connsiteY4" fmla="*/ 271062 h 664018"/>
                  <a:gd name="connsiteX5" fmla="*/ 1409051 w 2236104"/>
                  <a:gd name="connsiteY5" fmla="*/ 343387 h 664018"/>
                  <a:gd name="connsiteX6" fmla="*/ 1409051 w 2236104"/>
                  <a:gd name="connsiteY6" fmla="*/ 362437 h 664018"/>
                  <a:gd name="connsiteX7" fmla="*/ 1159671 w 2236104"/>
                  <a:gd name="connsiteY7" fmla="*/ 611817 h 664018"/>
                  <a:gd name="connsiteX8" fmla="*/ 551915 w 2236104"/>
                  <a:gd name="connsiteY8" fmla="*/ 611816 h 664018"/>
                  <a:gd name="connsiteX9" fmla="*/ 551915 w 2236104"/>
                  <a:gd name="connsiteY9" fmla="*/ 664018 h 664018"/>
                  <a:gd name="connsiteX10" fmla="*/ 352263 w 2236104"/>
                  <a:gd name="connsiteY10" fmla="*/ 521515 h 664018"/>
                  <a:gd name="connsiteX11" fmla="*/ 551915 w 2236104"/>
                  <a:gd name="connsiteY11" fmla="*/ 379013 h 664018"/>
                  <a:gd name="connsiteX12" fmla="*/ 551915 w 2236104"/>
                  <a:gd name="connsiteY12" fmla="*/ 431214 h 664018"/>
                  <a:gd name="connsiteX13" fmla="*/ 1159671 w 2236104"/>
                  <a:gd name="connsiteY13" fmla="*/ 431214 h 664018"/>
                  <a:gd name="connsiteX14" fmla="*/ 1228449 w 2236104"/>
                  <a:gd name="connsiteY14" fmla="*/ 362436 h 664018"/>
                  <a:gd name="connsiteX15" fmla="*/ 1228449 w 2236104"/>
                  <a:gd name="connsiteY15" fmla="*/ 343387 h 664018"/>
                  <a:gd name="connsiteX16" fmla="*/ 1159671 w 2236104"/>
                  <a:gd name="connsiteY16" fmla="*/ 274609 h 664018"/>
                  <a:gd name="connsiteX17" fmla="*/ 0 w 2236104"/>
                  <a:gd name="connsiteY17" fmla="*/ 274609 h 664018"/>
                  <a:gd name="connsiteX18" fmla="*/ 0 w 2236104"/>
                  <a:gd name="connsiteY18" fmla="*/ 94007 h 664018"/>
                  <a:gd name="connsiteX19" fmla="*/ 847777 w 2236104"/>
                  <a:gd name="connsiteY19" fmla="*/ 94007 h 664018"/>
                  <a:gd name="connsiteX20" fmla="*/ 847777 w 2236104"/>
                  <a:gd name="connsiteY20" fmla="*/ 90354 h 664018"/>
                  <a:gd name="connsiteX21" fmla="*/ 2055396 w 2236104"/>
                  <a:gd name="connsiteY21" fmla="*/ 90354 h 66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36104" h="664018">
                    <a:moveTo>
                      <a:pt x="2055396" y="0"/>
                    </a:moveTo>
                    <a:lnTo>
                      <a:pt x="2236104" y="180708"/>
                    </a:lnTo>
                    <a:lnTo>
                      <a:pt x="2055396" y="361416"/>
                    </a:lnTo>
                    <a:lnTo>
                      <a:pt x="2055396" y="271062"/>
                    </a:lnTo>
                    <a:lnTo>
                      <a:pt x="1394450" y="271062"/>
                    </a:lnTo>
                    <a:lnTo>
                      <a:pt x="1409051" y="343387"/>
                    </a:lnTo>
                    <a:lnTo>
                      <a:pt x="1409051" y="362437"/>
                    </a:lnTo>
                    <a:cubicBezTo>
                      <a:pt x="1409051" y="500166"/>
                      <a:pt x="1297400" y="611817"/>
                      <a:pt x="1159671" y="611817"/>
                    </a:cubicBezTo>
                    <a:cubicBezTo>
                      <a:pt x="957086" y="611817"/>
                      <a:pt x="754500" y="611816"/>
                      <a:pt x="551915" y="611816"/>
                    </a:cubicBezTo>
                    <a:lnTo>
                      <a:pt x="551915" y="664018"/>
                    </a:lnTo>
                    <a:lnTo>
                      <a:pt x="352263" y="521515"/>
                    </a:lnTo>
                    <a:lnTo>
                      <a:pt x="551915" y="379013"/>
                    </a:lnTo>
                    <a:lnTo>
                      <a:pt x="551915" y="431214"/>
                    </a:lnTo>
                    <a:lnTo>
                      <a:pt x="1159671" y="431214"/>
                    </a:lnTo>
                    <a:cubicBezTo>
                      <a:pt x="1197656" y="431214"/>
                      <a:pt x="1228449" y="400421"/>
                      <a:pt x="1228449" y="362436"/>
                    </a:cubicBezTo>
                    <a:lnTo>
                      <a:pt x="1228449" y="343387"/>
                    </a:lnTo>
                    <a:cubicBezTo>
                      <a:pt x="1228449" y="305402"/>
                      <a:pt x="1197656" y="274609"/>
                      <a:pt x="1159671" y="274609"/>
                    </a:cubicBezTo>
                    <a:lnTo>
                      <a:pt x="0" y="274609"/>
                    </a:lnTo>
                    <a:lnTo>
                      <a:pt x="0" y="94007"/>
                    </a:lnTo>
                    <a:lnTo>
                      <a:pt x="847777" y="94007"/>
                    </a:lnTo>
                    <a:lnTo>
                      <a:pt x="847777" y="90354"/>
                    </a:lnTo>
                    <a:lnTo>
                      <a:pt x="2055396" y="90354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compatLnSpc="1">
                <a:noAutofit/>
              </a:bodyPr>
              <a:lstStyle/>
              <a:p>
                <a:pPr algn="ctr">
                  <a:buClrTx/>
                  <a:buSzTx/>
                  <a:buFontTx/>
                </a:pP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BC54A559-1205-420F-964D-C72CEE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569"/>
            <a:ext cx="10515600" cy="1325563"/>
          </a:xfrm>
        </p:spPr>
        <p:txBody>
          <a:bodyPr/>
          <a:lstStyle/>
          <a:p>
            <a:r>
              <a:rPr lang="en-US" altLang="zh-CN" dirty="0"/>
              <a:t>Challenge: Sensitivity</a:t>
            </a:r>
            <a:endParaRPr lang="zh-CN" altLang="en-US" b="1" dirty="0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CD08946-11C8-4D63-A051-284174C18A1E}"/>
              </a:ext>
            </a:extLst>
          </p:cNvPr>
          <p:cNvSpPr txBox="1"/>
          <p:nvPr/>
        </p:nvSpPr>
        <p:spPr>
          <a:xfrm>
            <a:off x="1853586" y="1498548"/>
            <a:ext cx="73469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Design 1: </a:t>
            </a:r>
          </a:p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Reduce the return loss caused by components solder.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C37FD-6C19-45B3-8C6B-B82BB8BF6767}"/>
              </a:ext>
            </a:extLst>
          </p:cNvPr>
          <p:cNvGrpSpPr/>
          <p:nvPr/>
        </p:nvGrpSpPr>
        <p:grpSpPr>
          <a:xfrm>
            <a:off x="7108035" y="2859346"/>
            <a:ext cx="2577325" cy="867229"/>
            <a:chOff x="6502250" y="2894160"/>
            <a:chExt cx="2577325" cy="867229"/>
          </a:xfrm>
        </p:grpSpPr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8C1D42BF-FD1D-4339-BFFC-AB77ECD21CE2}"/>
                </a:ext>
              </a:extLst>
            </p:cNvPr>
            <p:cNvSpPr/>
            <p:nvPr/>
          </p:nvSpPr>
          <p:spPr>
            <a:xfrm>
              <a:off x="6502250" y="2894160"/>
              <a:ext cx="2568779" cy="2103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01CBD46C-E6EB-44F7-8986-B65CB513DAF9}"/>
                </a:ext>
              </a:extLst>
            </p:cNvPr>
            <p:cNvSpPr/>
            <p:nvPr/>
          </p:nvSpPr>
          <p:spPr>
            <a:xfrm rot="16200000">
              <a:off x="6225867" y="3257609"/>
              <a:ext cx="763679" cy="2109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A6C68D0C-E9E0-4AAD-A061-106CB1BB564A}"/>
                </a:ext>
              </a:extLst>
            </p:cNvPr>
            <p:cNvSpPr/>
            <p:nvPr/>
          </p:nvSpPr>
          <p:spPr>
            <a:xfrm rot="16200000">
              <a:off x="8592280" y="3220962"/>
              <a:ext cx="763679" cy="2109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5BD46E9C-7059-44FD-A9A8-1BD98B78CA8D}"/>
                </a:ext>
              </a:extLst>
            </p:cNvPr>
            <p:cNvSpPr/>
            <p:nvPr/>
          </p:nvSpPr>
          <p:spPr>
            <a:xfrm>
              <a:off x="6503158" y="3551069"/>
              <a:ext cx="994483" cy="2103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2E950241-BFBF-452E-B31D-EFF05A6B1796}"/>
                </a:ext>
              </a:extLst>
            </p:cNvPr>
            <p:cNvSpPr/>
            <p:nvPr/>
          </p:nvSpPr>
          <p:spPr>
            <a:xfrm>
              <a:off x="8132109" y="3548354"/>
              <a:ext cx="938921" cy="2103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4" name="箭头: 手杖形 183">
            <a:extLst>
              <a:ext uri="{FF2B5EF4-FFF2-40B4-BE49-F238E27FC236}">
                <a16:creationId xmlns:a16="http://schemas.microsoft.com/office/drawing/2014/main" id="{D53A9675-5AF5-421D-BB8A-235DA1F4B11D}"/>
              </a:ext>
            </a:extLst>
          </p:cNvPr>
          <p:cNvSpPr/>
          <p:nvPr/>
        </p:nvSpPr>
        <p:spPr>
          <a:xfrm rot="5400000" flipH="1">
            <a:off x="7505785" y="3357013"/>
            <a:ext cx="845803" cy="976562"/>
          </a:xfrm>
          <a:prstGeom prst="uturnArrow">
            <a:avLst>
              <a:gd name="adj1" fmla="val 19250"/>
              <a:gd name="adj2" fmla="val 25000"/>
              <a:gd name="adj3" fmla="val 34201"/>
              <a:gd name="adj4" fmla="val 43750"/>
              <a:gd name="adj5" fmla="val 85957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4F104BBA-402F-4EDC-B968-BE211DD77BCD}"/>
              </a:ext>
            </a:extLst>
          </p:cNvPr>
          <p:cNvSpPr/>
          <p:nvPr/>
        </p:nvSpPr>
        <p:spPr>
          <a:xfrm rot="10800000">
            <a:off x="7425016" y="3522682"/>
            <a:ext cx="2071689" cy="1274182"/>
          </a:xfrm>
          <a:custGeom>
            <a:avLst/>
            <a:gdLst>
              <a:gd name="connsiteX0" fmla="*/ 650078 w 2071689"/>
              <a:gd name="connsiteY0" fmla="*/ 1244194 h 1244194"/>
              <a:gd name="connsiteX1" fmla="*/ 650078 w 2071689"/>
              <a:gd name="connsiteY1" fmla="*/ 1244193 h 1244194"/>
              <a:gd name="connsiteX2" fmla="*/ 0 w 2071689"/>
              <a:gd name="connsiteY2" fmla="*/ 1244193 h 1244194"/>
              <a:gd name="connsiteX3" fmla="*/ 0 w 2071689"/>
              <a:gd name="connsiteY3" fmla="*/ 1057149 h 1244194"/>
              <a:gd name="connsiteX4" fmla="*/ 650078 w 2071689"/>
              <a:gd name="connsiteY4" fmla="*/ 1057149 h 1244194"/>
              <a:gd name="connsiteX5" fmla="*/ 650078 w 2071689"/>
              <a:gd name="connsiteY5" fmla="*/ 1056779 h 1244194"/>
              <a:gd name="connsiteX6" fmla="*/ 787186 w 2071689"/>
              <a:gd name="connsiteY6" fmla="*/ 935806 h 1244194"/>
              <a:gd name="connsiteX7" fmla="*/ 808484 w 2071689"/>
              <a:gd name="connsiteY7" fmla="*/ 861831 h 1244194"/>
              <a:gd name="connsiteX8" fmla="*/ 815760 w 2071689"/>
              <a:gd name="connsiteY8" fmla="*/ 780882 h 1244194"/>
              <a:gd name="connsiteX9" fmla="*/ 814423 w 2071689"/>
              <a:gd name="connsiteY9" fmla="*/ 780882 h 1244194"/>
              <a:gd name="connsiteX10" fmla="*/ 814423 w 2071689"/>
              <a:gd name="connsiteY10" fmla="*/ 555006 h 1244194"/>
              <a:gd name="connsiteX11" fmla="*/ 814422 w 2071689"/>
              <a:gd name="connsiteY11" fmla="*/ 555006 h 1244194"/>
              <a:gd name="connsiteX12" fmla="*/ 814423 w 2071689"/>
              <a:gd name="connsiteY12" fmla="*/ 554996 h 1244194"/>
              <a:gd name="connsiteX13" fmla="*/ 814423 w 2071689"/>
              <a:gd name="connsiteY13" fmla="*/ 546503 h 1244194"/>
              <a:gd name="connsiteX14" fmla="*/ 814938 w 2071689"/>
              <a:gd name="connsiteY14" fmla="*/ 546503 h 1244194"/>
              <a:gd name="connsiteX15" fmla="*/ 819195 w 2071689"/>
              <a:gd name="connsiteY15" fmla="*/ 476278 h 1244194"/>
              <a:gd name="connsiteX16" fmla="*/ 888078 w 2071689"/>
              <a:gd name="connsiteY16" fmla="*/ 263403 h 1244194"/>
              <a:gd name="connsiteX17" fmla="*/ 1072167 w 2071689"/>
              <a:gd name="connsiteY17" fmla="*/ 102905 h 1244194"/>
              <a:gd name="connsiteX18" fmla="*/ 1123054 w 2071689"/>
              <a:gd name="connsiteY18" fmla="*/ 94903 h 1244194"/>
              <a:gd name="connsiteX19" fmla="*/ 1123054 w 2071689"/>
              <a:gd name="connsiteY19" fmla="*/ 93370 h 1244194"/>
              <a:gd name="connsiteX20" fmla="*/ 1132801 w 2071689"/>
              <a:gd name="connsiteY20" fmla="*/ 93370 h 1244194"/>
              <a:gd name="connsiteX21" fmla="*/ 1145818 w 2071689"/>
              <a:gd name="connsiteY21" fmla="*/ 91323 h 1244194"/>
              <a:gd name="connsiteX22" fmla="*/ 1145818 w 2071689"/>
              <a:gd name="connsiteY22" fmla="*/ 93370 h 1244194"/>
              <a:gd name="connsiteX23" fmla="*/ 1146147 w 2071689"/>
              <a:gd name="connsiteY23" fmla="*/ 93370 h 1244194"/>
              <a:gd name="connsiteX24" fmla="*/ 1146147 w 2071689"/>
              <a:gd name="connsiteY24" fmla="*/ 91322 h 1244194"/>
              <a:gd name="connsiteX25" fmla="*/ 1603219 w 2071689"/>
              <a:gd name="connsiteY25" fmla="*/ 91322 h 1244194"/>
              <a:gd name="connsiteX26" fmla="*/ 1603219 w 2071689"/>
              <a:gd name="connsiteY26" fmla="*/ 93370 h 1244194"/>
              <a:gd name="connsiteX27" fmla="*/ 1884950 w 2071689"/>
              <a:gd name="connsiteY27" fmla="*/ 93370 h 1244194"/>
              <a:gd name="connsiteX28" fmla="*/ 1884950 w 2071689"/>
              <a:gd name="connsiteY28" fmla="*/ 0 h 1244194"/>
              <a:gd name="connsiteX29" fmla="*/ 2071689 w 2071689"/>
              <a:gd name="connsiteY29" fmla="*/ 186739 h 1244194"/>
              <a:gd name="connsiteX30" fmla="*/ 1884950 w 2071689"/>
              <a:gd name="connsiteY30" fmla="*/ 373478 h 1244194"/>
              <a:gd name="connsiteX31" fmla="*/ 1884950 w 2071689"/>
              <a:gd name="connsiteY31" fmla="*/ 280109 h 1244194"/>
              <a:gd name="connsiteX32" fmla="*/ 1139138 w 2071689"/>
              <a:gd name="connsiteY32" fmla="*/ 280109 h 1244194"/>
              <a:gd name="connsiteX33" fmla="*/ 1105563 w 2071689"/>
              <a:gd name="connsiteY33" fmla="*/ 287000 h 1244194"/>
              <a:gd name="connsiteX34" fmla="*/ 1008710 w 2071689"/>
              <a:gd name="connsiteY34" fmla="*/ 399711 h 1244194"/>
              <a:gd name="connsiteX35" fmla="*/ 987413 w 2071689"/>
              <a:gd name="connsiteY35" fmla="*/ 473687 h 1244194"/>
              <a:gd name="connsiteX36" fmla="*/ 980868 w 2071689"/>
              <a:gd name="connsiteY36" fmla="*/ 546503 h 1244194"/>
              <a:gd name="connsiteX37" fmla="*/ 981476 w 2071689"/>
              <a:gd name="connsiteY37" fmla="*/ 546503 h 1244194"/>
              <a:gd name="connsiteX38" fmla="*/ 981476 w 2071689"/>
              <a:gd name="connsiteY38" fmla="*/ 780882 h 1244194"/>
              <a:gd name="connsiteX39" fmla="*/ 981452 w 2071689"/>
              <a:gd name="connsiteY39" fmla="*/ 780882 h 1244194"/>
              <a:gd name="connsiteX40" fmla="*/ 976701 w 2071689"/>
              <a:gd name="connsiteY40" fmla="*/ 859239 h 1244194"/>
              <a:gd name="connsiteX41" fmla="*/ 907818 w 2071689"/>
              <a:gd name="connsiteY41" fmla="*/ 1072114 h 1244194"/>
              <a:gd name="connsiteX42" fmla="*/ 723729 w 2071689"/>
              <a:gd name="connsiteY42" fmla="*/ 1232612 h 1244194"/>
              <a:gd name="connsiteX43" fmla="*/ 657370 w 2071689"/>
              <a:gd name="connsiteY43" fmla="*/ 1243047 h 1244194"/>
              <a:gd name="connsiteX44" fmla="*/ 657370 w 2071689"/>
              <a:gd name="connsiteY44" fmla="*/ 1244193 h 1244194"/>
              <a:gd name="connsiteX45" fmla="*/ 650082 w 2071689"/>
              <a:gd name="connsiteY45" fmla="*/ 1244193 h 124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071689" h="1244194">
                <a:moveTo>
                  <a:pt x="650078" y="1244194"/>
                </a:moveTo>
                <a:lnTo>
                  <a:pt x="650078" y="1244193"/>
                </a:lnTo>
                <a:lnTo>
                  <a:pt x="0" y="1244193"/>
                </a:lnTo>
                <a:lnTo>
                  <a:pt x="0" y="1057149"/>
                </a:lnTo>
                <a:lnTo>
                  <a:pt x="650078" y="1057149"/>
                </a:lnTo>
                <a:lnTo>
                  <a:pt x="650078" y="1056779"/>
                </a:lnTo>
                <a:cubicBezTo>
                  <a:pt x="704997" y="1056779"/>
                  <a:pt x="756347" y="1011471"/>
                  <a:pt x="787186" y="935806"/>
                </a:cubicBezTo>
                <a:cubicBezTo>
                  <a:pt x="796512" y="912925"/>
                  <a:pt x="803665" y="887974"/>
                  <a:pt x="808484" y="861831"/>
                </a:cubicBezTo>
                <a:lnTo>
                  <a:pt x="815760" y="780882"/>
                </a:lnTo>
                <a:lnTo>
                  <a:pt x="814423" y="780882"/>
                </a:lnTo>
                <a:lnTo>
                  <a:pt x="814423" y="555006"/>
                </a:lnTo>
                <a:lnTo>
                  <a:pt x="814422" y="555006"/>
                </a:lnTo>
                <a:lnTo>
                  <a:pt x="814423" y="554996"/>
                </a:lnTo>
                <a:lnTo>
                  <a:pt x="814423" y="546503"/>
                </a:lnTo>
                <a:lnTo>
                  <a:pt x="814938" y="546503"/>
                </a:lnTo>
                <a:lnTo>
                  <a:pt x="819195" y="476278"/>
                </a:lnTo>
                <a:cubicBezTo>
                  <a:pt x="828719" y="398686"/>
                  <a:pt x="852292" y="325306"/>
                  <a:pt x="888078" y="263403"/>
                </a:cubicBezTo>
                <a:cubicBezTo>
                  <a:pt x="935266" y="181779"/>
                  <a:pt x="1000348" y="125795"/>
                  <a:pt x="1072167" y="102905"/>
                </a:cubicBezTo>
                <a:lnTo>
                  <a:pt x="1123054" y="94903"/>
                </a:lnTo>
                <a:lnTo>
                  <a:pt x="1123054" y="93370"/>
                </a:lnTo>
                <a:lnTo>
                  <a:pt x="1132801" y="93370"/>
                </a:lnTo>
                <a:lnTo>
                  <a:pt x="1145818" y="91323"/>
                </a:lnTo>
                <a:lnTo>
                  <a:pt x="1145818" y="93370"/>
                </a:lnTo>
                <a:lnTo>
                  <a:pt x="1146147" y="93370"/>
                </a:lnTo>
                <a:lnTo>
                  <a:pt x="1146147" y="91322"/>
                </a:lnTo>
                <a:lnTo>
                  <a:pt x="1603219" y="91322"/>
                </a:lnTo>
                <a:lnTo>
                  <a:pt x="1603219" y="93370"/>
                </a:lnTo>
                <a:lnTo>
                  <a:pt x="1884950" y="93370"/>
                </a:lnTo>
                <a:lnTo>
                  <a:pt x="1884950" y="0"/>
                </a:lnTo>
                <a:lnTo>
                  <a:pt x="2071689" y="186739"/>
                </a:lnTo>
                <a:lnTo>
                  <a:pt x="1884950" y="373478"/>
                </a:lnTo>
                <a:lnTo>
                  <a:pt x="1884950" y="280109"/>
                </a:lnTo>
                <a:lnTo>
                  <a:pt x="1139138" y="280109"/>
                </a:lnTo>
                <a:lnTo>
                  <a:pt x="1105563" y="287000"/>
                </a:lnTo>
                <a:cubicBezTo>
                  <a:pt x="1066506" y="303290"/>
                  <a:pt x="1031839" y="342962"/>
                  <a:pt x="1008710" y="399711"/>
                </a:cubicBezTo>
                <a:cubicBezTo>
                  <a:pt x="999385" y="422592"/>
                  <a:pt x="992232" y="447543"/>
                  <a:pt x="987413" y="473687"/>
                </a:cubicBezTo>
                <a:lnTo>
                  <a:pt x="980868" y="546503"/>
                </a:lnTo>
                <a:lnTo>
                  <a:pt x="981476" y="546503"/>
                </a:lnTo>
                <a:lnTo>
                  <a:pt x="981476" y="780882"/>
                </a:lnTo>
                <a:lnTo>
                  <a:pt x="981452" y="780882"/>
                </a:lnTo>
                <a:lnTo>
                  <a:pt x="976701" y="859239"/>
                </a:lnTo>
                <a:cubicBezTo>
                  <a:pt x="967177" y="936831"/>
                  <a:pt x="943604" y="1010210"/>
                  <a:pt x="907818" y="1072114"/>
                </a:cubicBezTo>
                <a:cubicBezTo>
                  <a:pt x="860630" y="1153738"/>
                  <a:pt x="795548" y="1209721"/>
                  <a:pt x="723729" y="1232612"/>
                </a:cubicBezTo>
                <a:lnTo>
                  <a:pt x="657370" y="1243047"/>
                </a:lnTo>
                <a:lnTo>
                  <a:pt x="657370" y="1244193"/>
                </a:lnTo>
                <a:lnTo>
                  <a:pt x="650082" y="1244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6323476D-A4C2-413F-88FA-6732EF20FD8B}"/>
              </a:ext>
            </a:extLst>
          </p:cNvPr>
          <p:cNvGrpSpPr/>
          <p:nvPr/>
        </p:nvGrpSpPr>
        <p:grpSpPr>
          <a:xfrm>
            <a:off x="8817326" y="4424150"/>
            <a:ext cx="1044783" cy="745427"/>
            <a:chOff x="5475096" y="3980471"/>
            <a:chExt cx="424180" cy="367798"/>
          </a:xfrm>
        </p:grpSpPr>
        <p:cxnSp>
          <p:nvCxnSpPr>
            <p:cNvPr id="203" name="直接箭头连接符 202">
              <a:extLst>
                <a:ext uri="{FF2B5EF4-FFF2-40B4-BE49-F238E27FC236}">
                  <a16:creationId xmlns:a16="http://schemas.microsoft.com/office/drawing/2014/main" id="{8D901CBF-A108-4E48-A062-458CA6B0CB2F}"/>
                </a:ext>
              </a:extLst>
            </p:cNvPr>
            <p:cNvCxnSpPr/>
            <p:nvPr/>
          </p:nvCxnSpPr>
          <p:spPr>
            <a:xfrm>
              <a:off x="5475096" y="4170470"/>
              <a:ext cx="424180" cy="0"/>
            </a:xfrm>
            <a:prstGeom prst="straightConnector1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箭头连接符 203">
              <a:extLst>
                <a:ext uri="{FF2B5EF4-FFF2-40B4-BE49-F238E27FC236}">
                  <a16:creationId xmlns:a16="http://schemas.microsoft.com/office/drawing/2014/main" id="{1AA160B8-703D-427D-BED1-DE0BC803DB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75096" y="3980471"/>
              <a:ext cx="616" cy="355600"/>
            </a:xfrm>
            <a:prstGeom prst="straightConnector1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4CB6B698-3A64-44CD-AE54-0E4A36E1AA77}"/>
                </a:ext>
              </a:extLst>
            </p:cNvPr>
            <p:cNvSpPr/>
            <p:nvPr/>
          </p:nvSpPr>
          <p:spPr>
            <a:xfrm>
              <a:off x="5478405" y="4054903"/>
              <a:ext cx="310188" cy="234214"/>
            </a:xfrm>
            <a:custGeom>
              <a:avLst/>
              <a:gdLst>
                <a:gd name="connsiteX0" fmla="*/ 0 w 293370"/>
                <a:gd name="connsiteY0" fmla="*/ 374092 h 742731"/>
                <a:gd name="connsiteX1" fmla="*/ 74295 w 293370"/>
                <a:gd name="connsiteY1" fmla="*/ 10237 h 742731"/>
                <a:gd name="connsiteX2" fmla="*/ 217170 w 293370"/>
                <a:gd name="connsiteY2" fmla="*/ 732232 h 742731"/>
                <a:gd name="connsiteX3" fmla="*/ 293370 w 293370"/>
                <a:gd name="connsiteY3" fmla="*/ 372187 h 74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" h="742731">
                  <a:moveTo>
                    <a:pt x="0" y="374092"/>
                  </a:moveTo>
                  <a:cubicBezTo>
                    <a:pt x="19050" y="162319"/>
                    <a:pt x="38100" y="-49453"/>
                    <a:pt x="74295" y="10237"/>
                  </a:cubicBezTo>
                  <a:cubicBezTo>
                    <a:pt x="110490" y="69927"/>
                    <a:pt x="180658" y="671907"/>
                    <a:pt x="217170" y="732232"/>
                  </a:cubicBezTo>
                  <a:cubicBezTo>
                    <a:pt x="253682" y="792557"/>
                    <a:pt x="273526" y="582372"/>
                    <a:pt x="293370" y="372187"/>
                  </a:cubicBezTo>
                </a:path>
              </a:pathLst>
            </a:custGeom>
            <a:noFill/>
            <a:ln w="190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68A299A8-A111-49B9-89BE-8C534BB21774}"/>
                </a:ext>
              </a:extLst>
            </p:cNvPr>
            <p:cNvSpPr/>
            <p:nvPr/>
          </p:nvSpPr>
          <p:spPr>
            <a:xfrm flipV="1">
              <a:off x="5477112" y="4087865"/>
              <a:ext cx="310188" cy="165210"/>
            </a:xfrm>
            <a:custGeom>
              <a:avLst/>
              <a:gdLst>
                <a:gd name="connsiteX0" fmla="*/ 0 w 293370"/>
                <a:gd name="connsiteY0" fmla="*/ 374092 h 742731"/>
                <a:gd name="connsiteX1" fmla="*/ 74295 w 293370"/>
                <a:gd name="connsiteY1" fmla="*/ 10237 h 742731"/>
                <a:gd name="connsiteX2" fmla="*/ 217170 w 293370"/>
                <a:gd name="connsiteY2" fmla="*/ 732232 h 742731"/>
                <a:gd name="connsiteX3" fmla="*/ 293370 w 293370"/>
                <a:gd name="connsiteY3" fmla="*/ 372187 h 74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" h="742731">
                  <a:moveTo>
                    <a:pt x="0" y="374092"/>
                  </a:moveTo>
                  <a:cubicBezTo>
                    <a:pt x="19050" y="162319"/>
                    <a:pt x="38100" y="-49453"/>
                    <a:pt x="74295" y="10237"/>
                  </a:cubicBezTo>
                  <a:cubicBezTo>
                    <a:pt x="110490" y="69927"/>
                    <a:pt x="180658" y="671907"/>
                    <a:pt x="217170" y="732232"/>
                  </a:cubicBezTo>
                  <a:cubicBezTo>
                    <a:pt x="253682" y="792557"/>
                    <a:pt x="273526" y="582372"/>
                    <a:pt x="293370" y="372187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9A7F1972-A0E2-4B5E-BC36-0CB729C0208C}"/>
                </a:ext>
              </a:extLst>
            </p:cNvPr>
            <p:cNvSpPr/>
            <p:nvPr/>
          </p:nvSpPr>
          <p:spPr>
            <a:xfrm>
              <a:off x="5477112" y="4141260"/>
              <a:ext cx="310188" cy="58419"/>
            </a:xfrm>
            <a:custGeom>
              <a:avLst/>
              <a:gdLst>
                <a:gd name="connsiteX0" fmla="*/ 0 w 293370"/>
                <a:gd name="connsiteY0" fmla="*/ 374092 h 742731"/>
                <a:gd name="connsiteX1" fmla="*/ 74295 w 293370"/>
                <a:gd name="connsiteY1" fmla="*/ 10237 h 742731"/>
                <a:gd name="connsiteX2" fmla="*/ 217170 w 293370"/>
                <a:gd name="connsiteY2" fmla="*/ 732232 h 742731"/>
                <a:gd name="connsiteX3" fmla="*/ 293370 w 293370"/>
                <a:gd name="connsiteY3" fmla="*/ 372187 h 74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" h="742731">
                  <a:moveTo>
                    <a:pt x="0" y="374092"/>
                  </a:moveTo>
                  <a:cubicBezTo>
                    <a:pt x="19050" y="162319"/>
                    <a:pt x="38100" y="-49453"/>
                    <a:pt x="74295" y="10237"/>
                  </a:cubicBezTo>
                  <a:cubicBezTo>
                    <a:pt x="110490" y="69927"/>
                    <a:pt x="180658" y="671907"/>
                    <a:pt x="217170" y="732232"/>
                  </a:cubicBezTo>
                  <a:cubicBezTo>
                    <a:pt x="253682" y="792557"/>
                    <a:pt x="273526" y="582372"/>
                    <a:pt x="293370" y="372187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8" name="直接连接符 207">
              <a:extLst>
                <a:ext uri="{FF2B5EF4-FFF2-40B4-BE49-F238E27FC236}">
                  <a16:creationId xmlns:a16="http://schemas.microsoft.com/office/drawing/2014/main" id="{CE62BAB6-34AE-490D-9257-2B986504F4F4}"/>
                </a:ext>
              </a:extLst>
            </p:cNvPr>
            <p:cNvCxnSpPr/>
            <p:nvPr/>
          </p:nvCxnSpPr>
          <p:spPr>
            <a:xfrm flipV="1">
              <a:off x="5787300" y="3992669"/>
              <a:ext cx="0" cy="35560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D889D47-C6E0-4179-80AB-B0BCABD4BE56}"/>
              </a:ext>
            </a:extLst>
          </p:cNvPr>
          <p:cNvGrpSpPr/>
          <p:nvPr/>
        </p:nvGrpSpPr>
        <p:grpSpPr>
          <a:xfrm>
            <a:off x="1853586" y="2440406"/>
            <a:ext cx="3804852" cy="2826027"/>
            <a:chOff x="1853586" y="2348966"/>
            <a:chExt cx="3804852" cy="2826027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667A949-4AEC-44FD-9DC9-92FBB056546D}"/>
                </a:ext>
              </a:extLst>
            </p:cNvPr>
            <p:cNvGrpSpPr/>
            <p:nvPr/>
          </p:nvGrpSpPr>
          <p:grpSpPr>
            <a:xfrm>
              <a:off x="1853586" y="2348966"/>
              <a:ext cx="3804852" cy="2826027"/>
              <a:chOff x="4053861" y="2421189"/>
              <a:chExt cx="3804852" cy="2826027"/>
            </a:xfrm>
          </p:grpSpPr>
          <p:sp>
            <p:nvSpPr>
              <p:cNvPr id="14" name="圆角矩形 120">
                <a:extLst>
                  <a:ext uri="{FF2B5EF4-FFF2-40B4-BE49-F238E27FC236}">
                    <a16:creationId xmlns:a16="http://schemas.microsoft.com/office/drawing/2014/main" id="{6A09494B-6452-4A75-97DD-D964C7D9D3D0}"/>
                  </a:ext>
                </a:extLst>
              </p:cNvPr>
              <p:cNvSpPr/>
              <p:nvPr/>
            </p:nvSpPr>
            <p:spPr>
              <a:xfrm>
                <a:off x="4053861" y="2421189"/>
                <a:ext cx="3804852" cy="2826027"/>
              </a:xfrm>
              <a:prstGeom prst="roundRect">
                <a:avLst>
                  <a:gd name="adj" fmla="val 5427"/>
                </a:avLst>
              </a:prstGeom>
              <a:solidFill>
                <a:schemeClr val="bg1">
                  <a:lumMod val="95000"/>
                  <a:alpha val="4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B772BAF5-E70D-4D53-8BFD-E5102F1B4C96}"/>
                  </a:ext>
                </a:extLst>
              </p:cNvPr>
              <p:cNvSpPr/>
              <p:nvPr/>
            </p:nvSpPr>
            <p:spPr>
              <a:xfrm>
                <a:off x="4776215" y="3632175"/>
                <a:ext cx="2151824" cy="25699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箭头: 右 111">
                <a:extLst>
                  <a:ext uri="{FF2B5EF4-FFF2-40B4-BE49-F238E27FC236}">
                    <a16:creationId xmlns:a16="http://schemas.microsoft.com/office/drawing/2014/main" id="{B3FA1A5C-7DE2-46D1-95F4-45F85296D31B}"/>
                  </a:ext>
                </a:extLst>
              </p:cNvPr>
              <p:cNvSpPr/>
              <p:nvPr/>
            </p:nvSpPr>
            <p:spPr>
              <a:xfrm>
                <a:off x="5196040" y="4009243"/>
                <a:ext cx="1388327" cy="361416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compatLnSpc="1">
                <a:noAutofit/>
              </a:bodyPr>
              <a:lstStyle/>
              <a:p>
                <a:pPr algn="ctr">
                  <a:buClrTx/>
                  <a:buSzTx/>
                  <a:buFontTx/>
                </a:pP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7C53C55E-5E9F-40A1-9146-A5E51DB1907F}"/>
                  </a:ext>
                </a:extLst>
              </p:cNvPr>
              <p:cNvSpPr txBox="1"/>
              <p:nvPr/>
            </p:nvSpPr>
            <p:spPr>
              <a:xfrm>
                <a:off x="4704999" y="4315763"/>
                <a:ext cx="8891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Signal In</a:t>
                </a:r>
                <a:endParaRPr lang="zh-CN" altLang="en-US" sz="11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文本框 113">
                <a:extLst>
                  <a:ext uri="{FF2B5EF4-FFF2-40B4-BE49-F238E27FC236}">
                    <a16:creationId xmlns:a16="http://schemas.microsoft.com/office/drawing/2014/main" id="{C213ED2E-1561-423A-B0D7-5952A5A0B186}"/>
                  </a:ext>
                </a:extLst>
              </p:cNvPr>
              <p:cNvSpPr txBox="1"/>
              <p:nvPr/>
            </p:nvSpPr>
            <p:spPr>
              <a:xfrm>
                <a:off x="6245493" y="4315763"/>
                <a:ext cx="8891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Signal Out</a:t>
                </a:r>
                <a:endParaRPr lang="zh-CN" altLang="en-US" sz="11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27447EFE-DC6F-4DB3-B1D0-E833530B6A5C}"/>
                </a:ext>
              </a:extLst>
            </p:cNvPr>
            <p:cNvSpPr txBox="1"/>
            <p:nvPr/>
          </p:nvSpPr>
          <p:spPr>
            <a:xfrm>
              <a:off x="3210740" y="3194852"/>
              <a:ext cx="10905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 reflection</a:t>
              </a:r>
              <a:endParaRPr lang="zh-CN" altLang="en-US" sz="1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5069E7A-9B9D-F736-2C90-FBEB54426D9E}"/>
              </a:ext>
            </a:extLst>
          </p:cNvPr>
          <p:cNvGrpSpPr/>
          <p:nvPr/>
        </p:nvGrpSpPr>
        <p:grpSpPr>
          <a:xfrm>
            <a:off x="1853586" y="2402601"/>
            <a:ext cx="3874256" cy="2885386"/>
            <a:chOff x="1884899" y="4612501"/>
            <a:chExt cx="3874256" cy="2885386"/>
          </a:xfrm>
        </p:grpSpPr>
        <p:sp>
          <p:nvSpPr>
            <p:cNvPr id="129" name="圆角矩形 120">
              <a:extLst>
                <a:ext uri="{FF2B5EF4-FFF2-40B4-BE49-F238E27FC236}">
                  <a16:creationId xmlns:a16="http://schemas.microsoft.com/office/drawing/2014/main" id="{33C30450-DE11-49CD-89AD-2A40FC813D9F}"/>
                </a:ext>
              </a:extLst>
            </p:cNvPr>
            <p:cNvSpPr/>
            <p:nvPr/>
          </p:nvSpPr>
          <p:spPr>
            <a:xfrm>
              <a:off x="1884899" y="4612501"/>
              <a:ext cx="3874256" cy="2885386"/>
            </a:xfrm>
            <a:prstGeom prst="roundRect">
              <a:avLst>
                <a:gd name="adj" fmla="val 542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0D38F462-37EE-4646-B1B4-5823D5348738}"/>
                </a:ext>
              </a:extLst>
            </p:cNvPr>
            <p:cNvSpPr/>
            <p:nvPr/>
          </p:nvSpPr>
          <p:spPr>
            <a:xfrm>
              <a:off x="3718213" y="5755897"/>
              <a:ext cx="305936" cy="1197287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compatLnSpc="1">
              <a:noAutofit/>
            </a:bodyPr>
            <a:lstStyle/>
            <a:p>
              <a:pPr algn="ctr">
                <a:buClrTx/>
                <a:buSzTx/>
                <a:buFontTx/>
              </a:pPr>
              <a:endParaRPr lang="zh-CN" altLang="en-US" b="1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1C8B7BF9-743F-4AEE-AE28-75BC4A6412F2}"/>
                </a:ext>
              </a:extLst>
            </p:cNvPr>
            <p:cNvSpPr/>
            <p:nvPr/>
          </p:nvSpPr>
          <p:spPr>
            <a:xfrm>
              <a:off x="2597929" y="5898466"/>
              <a:ext cx="1228165" cy="2465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BFAF38D0-153B-451C-9148-1A2E6DC5A20A}"/>
                </a:ext>
              </a:extLst>
            </p:cNvPr>
            <p:cNvSpPr/>
            <p:nvPr/>
          </p:nvSpPr>
          <p:spPr>
            <a:xfrm>
              <a:off x="3923833" y="5901708"/>
              <a:ext cx="1108548" cy="2433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62D102A6-0EEB-4270-BA97-182BC173B140}"/>
                </a:ext>
              </a:extLst>
            </p:cNvPr>
            <p:cNvSpPr/>
            <p:nvPr/>
          </p:nvSpPr>
          <p:spPr>
            <a:xfrm>
              <a:off x="3718213" y="5898464"/>
              <a:ext cx="107883" cy="24961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compatLnSpc="1">
              <a:noAutofit/>
            </a:bodyPr>
            <a:lstStyle/>
            <a:p>
              <a:pPr algn="ctr">
                <a:buClrTx/>
                <a:buSzTx/>
                <a:buFontTx/>
              </a:pPr>
              <a:endParaRPr lang="zh-CN" altLang="en-US" b="1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5F11E77A-0E7D-42B0-B42F-611976E4A305}"/>
                </a:ext>
              </a:extLst>
            </p:cNvPr>
            <p:cNvSpPr/>
            <p:nvPr/>
          </p:nvSpPr>
          <p:spPr>
            <a:xfrm>
              <a:off x="3922166" y="5898464"/>
              <a:ext cx="107883" cy="24961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compatLnSpc="1">
              <a:noAutofit/>
            </a:bodyPr>
            <a:lstStyle/>
            <a:p>
              <a:pPr algn="ctr">
                <a:buClrTx/>
                <a:buSzTx/>
                <a:buFontTx/>
              </a:pPr>
              <a:endParaRPr lang="zh-CN" altLang="en-US" b="1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6495FF14-E5D8-4FB7-BEB9-077CA52E6814}"/>
                </a:ext>
              </a:extLst>
            </p:cNvPr>
            <p:cNvGrpSpPr/>
            <p:nvPr/>
          </p:nvGrpSpPr>
          <p:grpSpPr>
            <a:xfrm>
              <a:off x="3791289" y="5961138"/>
              <a:ext cx="154444" cy="127509"/>
              <a:chOff x="7598728" y="3695700"/>
              <a:chExt cx="106362" cy="75565"/>
            </a:xfrm>
          </p:grpSpPr>
          <p:sp>
            <p:nvSpPr>
              <p:cNvPr id="93" name="圆角矩形 14">
                <a:extLst>
                  <a:ext uri="{FF2B5EF4-FFF2-40B4-BE49-F238E27FC236}">
                    <a16:creationId xmlns:a16="http://schemas.microsoft.com/office/drawing/2014/main" id="{4576CAE3-F671-4257-9A41-F1557C3221A3}"/>
                  </a:ext>
                </a:extLst>
              </p:cNvPr>
              <p:cNvSpPr/>
              <p:nvPr/>
            </p:nvSpPr>
            <p:spPr>
              <a:xfrm>
                <a:off x="7600315" y="3695700"/>
                <a:ext cx="104775" cy="75565"/>
              </a:xfrm>
              <a:prstGeom prst="roundRect">
                <a:avLst>
                  <a:gd name="adj" fmla="val 29271"/>
                </a:avLst>
              </a:prstGeom>
              <a:solidFill>
                <a:srgbClr val="A08E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b="1"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94" name="圆角矩形 15">
                <a:extLst>
                  <a:ext uri="{FF2B5EF4-FFF2-40B4-BE49-F238E27FC236}">
                    <a16:creationId xmlns:a16="http://schemas.microsoft.com/office/drawing/2014/main" id="{618B36AA-FDCF-40A8-AEB9-9BBE4A2E928B}"/>
                  </a:ext>
                </a:extLst>
              </p:cNvPr>
              <p:cNvSpPr/>
              <p:nvPr/>
            </p:nvSpPr>
            <p:spPr>
              <a:xfrm>
                <a:off x="7598728" y="3695700"/>
                <a:ext cx="36000" cy="75565"/>
              </a:xfrm>
              <a:prstGeom prst="roundRect">
                <a:avLst>
                  <a:gd name="adj" fmla="val 4981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b="1"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  <p:sp>
            <p:nvSpPr>
              <p:cNvPr id="95" name="圆角矩形 15">
                <a:extLst>
                  <a:ext uri="{FF2B5EF4-FFF2-40B4-BE49-F238E27FC236}">
                    <a16:creationId xmlns:a16="http://schemas.microsoft.com/office/drawing/2014/main" id="{8E41424E-CCCA-4234-B656-2B9EF235C258}"/>
                  </a:ext>
                </a:extLst>
              </p:cNvPr>
              <p:cNvSpPr/>
              <p:nvPr/>
            </p:nvSpPr>
            <p:spPr>
              <a:xfrm>
                <a:off x="7669090" y="3695700"/>
                <a:ext cx="36000" cy="75565"/>
              </a:xfrm>
              <a:prstGeom prst="roundRect">
                <a:avLst>
                  <a:gd name="adj" fmla="val 4981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b="1"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</p:grp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8D11D071-BD54-4332-A24E-033B91C652E6}"/>
                </a:ext>
              </a:extLst>
            </p:cNvPr>
            <p:cNvCxnSpPr>
              <a:cxnSpLocks/>
            </p:cNvCxnSpPr>
            <p:nvPr/>
          </p:nvCxnSpPr>
          <p:spPr>
            <a:xfrm>
              <a:off x="3714242" y="5755897"/>
              <a:ext cx="3972" cy="119728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57DBA353-EDD3-487A-B043-F5920F2228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2156" y="5761047"/>
              <a:ext cx="14971" cy="119305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1A4945DF-9A5E-42D9-B5B9-5E686E9E41DC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 flipH="1" flipV="1">
              <a:off x="3637074" y="5755897"/>
              <a:ext cx="135080" cy="142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3DAD0C65-7E65-44F3-B434-F98053BE84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2016" y="5755897"/>
              <a:ext cx="295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D1D62FF3-712E-44CA-B0B6-46AB936DB5BF}"/>
                </a:ext>
              </a:extLst>
            </p:cNvPr>
            <p:cNvSpPr txBox="1"/>
            <p:nvPr/>
          </p:nvSpPr>
          <p:spPr>
            <a:xfrm>
              <a:off x="2865778" y="5608339"/>
              <a:ext cx="925830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Solder</a:t>
              </a:r>
              <a:endParaRPr lang="zh-CN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F898D897-EA4A-4C3E-91FF-4988049DA5DE}"/>
                </a:ext>
              </a:extLst>
            </p:cNvPr>
            <p:cNvSpPr txBox="1"/>
            <p:nvPr/>
          </p:nvSpPr>
          <p:spPr>
            <a:xfrm>
              <a:off x="4064503" y="5500701"/>
              <a:ext cx="1130886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Capacitor</a:t>
              </a:r>
              <a:endParaRPr lang="zh-CN" altLang="en-US" sz="1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C7483EAC-15F0-4819-AEBF-806F443855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7455" y="5755897"/>
              <a:ext cx="1891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3D223D78-9582-44E8-BE83-26FC4639DB0F}"/>
                </a:ext>
              </a:extLst>
            </p:cNvPr>
            <p:cNvCxnSpPr>
              <a:cxnSpLocks/>
              <a:stCxn id="93" idx="0"/>
            </p:cNvCxnSpPr>
            <p:nvPr/>
          </p:nvCxnSpPr>
          <p:spPr>
            <a:xfrm flipV="1">
              <a:off x="3869663" y="5755899"/>
              <a:ext cx="123785" cy="2052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85501ACF-9D97-40C0-A03E-D3E0A7A6A8E8}"/>
                </a:ext>
              </a:extLst>
            </p:cNvPr>
            <p:cNvSpPr txBox="1"/>
            <p:nvPr/>
          </p:nvSpPr>
          <p:spPr>
            <a:xfrm>
              <a:off x="2865778" y="5089433"/>
              <a:ext cx="209988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Impedance change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7" name="连接符: 肘形 106">
              <a:extLst>
                <a:ext uri="{FF2B5EF4-FFF2-40B4-BE49-F238E27FC236}">
                  <a16:creationId xmlns:a16="http://schemas.microsoft.com/office/drawing/2014/main" id="{0D3328E9-0090-4749-AE5B-5E1EFA8277D3}"/>
                </a:ext>
              </a:extLst>
            </p:cNvPr>
            <p:cNvCxnSpPr>
              <a:cxnSpLocks/>
              <a:stCxn id="106" idx="2"/>
              <a:endCxn id="81" idx="1"/>
            </p:cNvCxnSpPr>
            <p:nvPr/>
          </p:nvCxnSpPr>
          <p:spPr>
            <a:xfrm rot="5400000">
              <a:off x="3503938" y="5611486"/>
              <a:ext cx="626060" cy="197509"/>
            </a:xfrm>
            <a:prstGeom prst="bentConnector4">
              <a:avLst>
                <a:gd name="adj1" fmla="val 40032"/>
                <a:gd name="adj2" fmla="val 215742"/>
              </a:avLst>
            </a:prstGeom>
            <a:ln w="9525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4FA10C3-B314-8BB3-2205-EC1DD3AEFB81}"/>
              </a:ext>
            </a:extLst>
          </p:cNvPr>
          <p:cNvGrpSpPr/>
          <p:nvPr/>
        </p:nvGrpSpPr>
        <p:grpSpPr>
          <a:xfrm>
            <a:off x="2005071" y="4005833"/>
            <a:ext cx="3348181" cy="674917"/>
            <a:chOff x="2148900" y="6156616"/>
            <a:chExt cx="3348181" cy="674917"/>
          </a:xfrm>
        </p:grpSpPr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772277AB-83C0-47E0-969E-A3799F9C0C46}"/>
                </a:ext>
              </a:extLst>
            </p:cNvPr>
            <p:cNvSpPr txBox="1"/>
            <p:nvPr/>
          </p:nvSpPr>
          <p:spPr>
            <a:xfrm>
              <a:off x="2290576" y="6559524"/>
              <a:ext cx="9848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Return Loss</a:t>
              </a:r>
              <a:endParaRPr lang="zh-CN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818A1264-1C81-412A-B30E-ECFD964D464C}"/>
                </a:ext>
              </a:extLst>
            </p:cNvPr>
            <p:cNvSpPr txBox="1"/>
            <p:nvPr/>
          </p:nvSpPr>
          <p:spPr>
            <a:xfrm>
              <a:off x="2148900" y="6205552"/>
              <a:ext cx="830513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Signal In</a:t>
              </a:r>
              <a:endParaRPr lang="zh-CN" altLang="en-US" sz="1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AB56595B-1844-4E59-A736-2C6FB6137322}"/>
                </a:ext>
              </a:extLst>
            </p:cNvPr>
            <p:cNvSpPr/>
            <p:nvPr/>
          </p:nvSpPr>
          <p:spPr>
            <a:xfrm>
              <a:off x="2873593" y="6156616"/>
              <a:ext cx="1788451" cy="674917"/>
            </a:xfrm>
            <a:custGeom>
              <a:avLst/>
              <a:gdLst>
                <a:gd name="connsiteX0" fmla="*/ 2055396 w 2236104"/>
                <a:gd name="connsiteY0" fmla="*/ 0 h 664018"/>
                <a:gd name="connsiteX1" fmla="*/ 2236104 w 2236104"/>
                <a:gd name="connsiteY1" fmla="*/ 180708 h 664018"/>
                <a:gd name="connsiteX2" fmla="*/ 2055396 w 2236104"/>
                <a:gd name="connsiteY2" fmla="*/ 361416 h 664018"/>
                <a:gd name="connsiteX3" fmla="*/ 2055396 w 2236104"/>
                <a:gd name="connsiteY3" fmla="*/ 271062 h 664018"/>
                <a:gd name="connsiteX4" fmla="*/ 1394450 w 2236104"/>
                <a:gd name="connsiteY4" fmla="*/ 271062 h 664018"/>
                <a:gd name="connsiteX5" fmla="*/ 1409051 w 2236104"/>
                <a:gd name="connsiteY5" fmla="*/ 343387 h 664018"/>
                <a:gd name="connsiteX6" fmla="*/ 1409051 w 2236104"/>
                <a:gd name="connsiteY6" fmla="*/ 362437 h 664018"/>
                <a:gd name="connsiteX7" fmla="*/ 1159671 w 2236104"/>
                <a:gd name="connsiteY7" fmla="*/ 611817 h 664018"/>
                <a:gd name="connsiteX8" fmla="*/ 551915 w 2236104"/>
                <a:gd name="connsiteY8" fmla="*/ 611816 h 664018"/>
                <a:gd name="connsiteX9" fmla="*/ 551915 w 2236104"/>
                <a:gd name="connsiteY9" fmla="*/ 664018 h 664018"/>
                <a:gd name="connsiteX10" fmla="*/ 352263 w 2236104"/>
                <a:gd name="connsiteY10" fmla="*/ 521515 h 664018"/>
                <a:gd name="connsiteX11" fmla="*/ 551915 w 2236104"/>
                <a:gd name="connsiteY11" fmla="*/ 379013 h 664018"/>
                <a:gd name="connsiteX12" fmla="*/ 551915 w 2236104"/>
                <a:gd name="connsiteY12" fmla="*/ 431214 h 664018"/>
                <a:gd name="connsiteX13" fmla="*/ 1159671 w 2236104"/>
                <a:gd name="connsiteY13" fmla="*/ 431214 h 664018"/>
                <a:gd name="connsiteX14" fmla="*/ 1228449 w 2236104"/>
                <a:gd name="connsiteY14" fmla="*/ 362436 h 664018"/>
                <a:gd name="connsiteX15" fmla="*/ 1228449 w 2236104"/>
                <a:gd name="connsiteY15" fmla="*/ 343387 h 664018"/>
                <a:gd name="connsiteX16" fmla="*/ 1159671 w 2236104"/>
                <a:gd name="connsiteY16" fmla="*/ 274609 h 664018"/>
                <a:gd name="connsiteX17" fmla="*/ 0 w 2236104"/>
                <a:gd name="connsiteY17" fmla="*/ 274609 h 664018"/>
                <a:gd name="connsiteX18" fmla="*/ 0 w 2236104"/>
                <a:gd name="connsiteY18" fmla="*/ 94007 h 664018"/>
                <a:gd name="connsiteX19" fmla="*/ 847777 w 2236104"/>
                <a:gd name="connsiteY19" fmla="*/ 94007 h 664018"/>
                <a:gd name="connsiteX20" fmla="*/ 847777 w 2236104"/>
                <a:gd name="connsiteY20" fmla="*/ 90354 h 664018"/>
                <a:gd name="connsiteX21" fmla="*/ 2055396 w 2236104"/>
                <a:gd name="connsiteY21" fmla="*/ 90354 h 66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36104" h="664018">
                  <a:moveTo>
                    <a:pt x="2055396" y="0"/>
                  </a:moveTo>
                  <a:lnTo>
                    <a:pt x="2236104" y="180708"/>
                  </a:lnTo>
                  <a:lnTo>
                    <a:pt x="2055396" y="361416"/>
                  </a:lnTo>
                  <a:lnTo>
                    <a:pt x="2055396" y="271062"/>
                  </a:lnTo>
                  <a:lnTo>
                    <a:pt x="1394450" y="271062"/>
                  </a:lnTo>
                  <a:lnTo>
                    <a:pt x="1409051" y="343387"/>
                  </a:lnTo>
                  <a:lnTo>
                    <a:pt x="1409051" y="362437"/>
                  </a:lnTo>
                  <a:cubicBezTo>
                    <a:pt x="1409051" y="500166"/>
                    <a:pt x="1297400" y="611817"/>
                    <a:pt x="1159671" y="611817"/>
                  </a:cubicBezTo>
                  <a:cubicBezTo>
                    <a:pt x="957086" y="611817"/>
                    <a:pt x="754500" y="611816"/>
                    <a:pt x="551915" y="611816"/>
                  </a:cubicBezTo>
                  <a:lnTo>
                    <a:pt x="551915" y="664018"/>
                  </a:lnTo>
                  <a:lnTo>
                    <a:pt x="352263" y="521515"/>
                  </a:lnTo>
                  <a:lnTo>
                    <a:pt x="551915" y="379013"/>
                  </a:lnTo>
                  <a:lnTo>
                    <a:pt x="551915" y="431214"/>
                  </a:lnTo>
                  <a:lnTo>
                    <a:pt x="1159671" y="431214"/>
                  </a:lnTo>
                  <a:cubicBezTo>
                    <a:pt x="1197656" y="431214"/>
                    <a:pt x="1228449" y="400421"/>
                    <a:pt x="1228449" y="362436"/>
                  </a:cubicBezTo>
                  <a:lnTo>
                    <a:pt x="1228449" y="343387"/>
                  </a:lnTo>
                  <a:cubicBezTo>
                    <a:pt x="1228449" y="305402"/>
                    <a:pt x="1197656" y="274609"/>
                    <a:pt x="1159671" y="274609"/>
                  </a:cubicBezTo>
                  <a:lnTo>
                    <a:pt x="0" y="274609"/>
                  </a:lnTo>
                  <a:lnTo>
                    <a:pt x="0" y="94007"/>
                  </a:lnTo>
                  <a:lnTo>
                    <a:pt x="847777" y="94007"/>
                  </a:lnTo>
                  <a:lnTo>
                    <a:pt x="847777" y="90354"/>
                  </a:lnTo>
                  <a:lnTo>
                    <a:pt x="2055396" y="9035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compatLnSpc="1">
              <a:noAutofit/>
            </a:bodyPr>
            <a:lstStyle/>
            <a:p>
              <a:pPr algn="ctr">
                <a:buClrTx/>
                <a:buSzTx/>
                <a:buFontTx/>
              </a:pPr>
              <a:endParaRPr lang="zh-CN" altLang="en-US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36DA1276-6592-455F-9D30-DC8FBAC07BE0}"/>
                </a:ext>
              </a:extLst>
            </p:cNvPr>
            <p:cNvSpPr txBox="1"/>
            <p:nvPr/>
          </p:nvSpPr>
          <p:spPr>
            <a:xfrm>
              <a:off x="4592550" y="6205552"/>
              <a:ext cx="904531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Signal out</a:t>
              </a:r>
              <a:endParaRPr lang="zh-CN" altLang="en-US" sz="1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33FA984-0994-4DB4-8226-288C77C6D9B3}"/>
              </a:ext>
            </a:extLst>
          </p:cNvPr>
          <p:cNvGrpSpPr/>
          <p:nvPr/>
        </p:nvGrpSpPr>
        <p:grpSpPr>
          <a:xfrm>
            <a:off x="9331556" y="4480125"/>
            <a:ext cx="3038683" cy="646331"/>
            <a:chOff x="7720274" y="4512827"/>
            <a:chExt cx="3038683" cy="646331"/>
          </a:xfrm>
        </p:grpSpPr>
        <p:sp>
          <p:nvSpPr>
            <p:cNvPr id="209" name="文本框 208">
              <a:extLst>
                <a:ext uri="{FF2B5EF4-FFF2-40B4-BE49-F238E27FC236}">
                  <a16:creationId xmlns:a16="http://schemas.microsoft.com/office/drawing/2014/main" id="{9B060FF1-CBF9-47B8-BDDA-AE8C7F35B34B}"/>
                </a:ext>
              </a:extLst>
            </p:cNvPr>
            <p:cNvSpPr txBox="1"/>
            <p:nvPr/>
          </p:nvSpPr>
          <p:spPr>
            <a:xfrm>
              <a:off x="8429025" y="4512827"/>
              <a:ext cx="2329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Lower the return loss by about 15 dB</a:t>
              </a:r>
              <a:endParaRPr lang="zh-CN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5" name="直接箭头连接符 74">
              <a:extLst>
                <a:ext uri="{FF2B5EF4-FFF2-40B4-BE49-F238E27FC236}">
                  <a16:creationId xmlns:a16="http://schemas.microsoft.com/office/drawing/2014/main" id="{97722D2C-BE3F-47C7-B0CA-560F044AEFA5}"/>
                </a:ext>
              </a:extLst>
            </p:cNvPr>
            <p:cNvCxnSpPr>
              <a:cxnSpLocks/>
            </p:cNvCxnSpPr>
            <p:nvPr/>
          </p:nvCxnSpPr>
          <p:spPr>
            <a:xfrm>
              <a:off x="7720274" y="4846686"/>
              <a:ext cx="81147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E8C241E-9B13-DBDA-6391-773AA8EA28CD}"/>
              </a:ext>
            </a:extLst>
          </p:cNvPr>
          <p:cNvGrpSpPr/>
          <p:nvPr/>
        </p:nvGrpSpPr>
        <p:grpSpPr>
          <a:xfrm>
            <a:off x="9491303" y="3462391"/>
            <a:ext cx="2266921" cy="744741"/>
            <a:chOff x="9491303" y="3462391"/>
            <a:chExt cx="2266921" cy="744741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380E1E5-D71F-B2E1-5AEC-FD912BBA707A}"/>
                </a:ext>
              </a:extLst>
            </p:cNvPr>
            <p:cNvGrpSpPr/>
            <p:nvPr/>
          </p:nvGrpSpPr>
          <p:grpSpPr>
            <a:xfrm>
              <a:off x="9694822" y="3560801"/>
              <a:ext cx="2063402" cy="646331"/>
              <a:chOff x="7561985" y="4662608"/>
              <a:chExt cx="2063402" cy="646331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7EBAED0-5246-D6CC-9135-B896C2F077FE}"/>
                  </a:ext>
                </a:extLst>
              </p:cNvPr>
              <p:cNvSpPr txBox="1"/>
              <p:nvPr/>
            </p:nvSpPr>
            <p:spPr>
              <a:xfrm>
                <a:off x="8339827" y="4662608"/>
                <a:ext cx="12855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Amplitude</a:t>
                </a:r>
              </a:p>
              <a:p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Control</a:t>
                </a:r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  <p:cxnSp>
            <p:nvCxnSpPr>
              <p:cNvPr id="16" name="直接箭头连接符 74">
                <a:extLst>
                  <a:ext uri="{FF2B5EF4-FFF2-40B4-BE49-F238E27FC236}">
                    <a16:creationId xmlns:a16="http://schemas.microsoft.com/office/drawing/2014/main" id="{394FB158-C906-122E-A743-4FBCEEA42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1985" y="4866486"/>
                <a:ext cx="81147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直线连接符 22">
              <a:extLst>
                <a:ext uri="{FF2B5EF4-FFF2-40B4-BE49-F238E27FC236}">
                  <a16:creationId xmlns:a16="http://schemas.microsoft.com/office/drawing/2014/main" id="{C5CC0183-9387-3C07-3265-F8562477530A}"/>
                </a:ext>
              </a:extLst>
            </p:cNvPr>
            <p:cNvCxnSpPr>
              <a:cxnSpLocks/>
            </p:cNvCxnSpPr>
            <p:nvPr/>
          </p:nvCxnSpPr>
          <p:spPr>
            <a:xfrm>
              <a:off x="9491303" y="3712178"/>
              <a:ext cx="1900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24">
              <a:extLst>
                <a:ext uri="{FF2B5EF4-FFF2-40B4-BE49-F238E27FC236}">
                  <a16:creationId xmlns:a16="http://schemas.microsoft.com/office/drawing/2014/main" id="{AC925F3A-2113-8D3F-D647-AFA5AF9B5E1C}"/>
                </a:ext>
              </a:extLst>
            </p:cNvPr>
            <p:cNvCxnSpPr>
              <a:cxnSpLocks/>
            </p:cNvCxnSpPr>
            <p:nvPr/>
          </p:nvCxnSpPr>
          <p:spPr>
            <a:xfrm>
              <a:off x="9495357" y="3805238"/>
              <a:ext cx="1900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74">
              <a:extLst>
                <a:ext uri="{FF2B5EF4-FFF2-40B4-BE49-F238E27FC236}">
                  <a16:creationId xmlns:a16="http://schemas.microsoft.com/office/drawing/2014/main" id="{6690A246-F070-40DB-508A-3008A1A9EBE2}"/>
                </a:ext>
              </a:extLst>
            </p:cNvPr>
            <p:cNvCxnSpPr>
              <a:cxnSpLocks/>
            </p:cNvCxnSpPr>
            <p:nvPr/>
          </p:nvCxnSpPr>
          <p:spPr>
            <a:xfrm>
              <a:off x="9579904" y="3462391"/>
              <a:ext cx="0" cy="2476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74">
              <a:extLst>
                <a:ext uri="{FF2B5EF4-FFF2-40B4-BE49-F238E27FC236}">
                  <a16:creationId xmlns:a16="http://schemas.microsoft.com/office/drawing/2014/main" id="{FC5C1034-9C29-66C5-43FC-554BB2FF39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6304" y="3823755"/>
              <a:ext cx="0" cy="19227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8830F38-5B1C-078D-1191-66F9017E8FBA}"/>
              </a:ext>
            </a:extLst>
          </p:cNvPr>
          <p:cNvGrpSpPr/>
          <p:nvPr/>
        </p:nvGrpSpPr>
        <p:grpSpPr>
          <a:xfrm>
            <a:off x="7106398" y="2334940"/>
            <a:ext cx="4734464" cy="646331"/>
            <a:chOff x="7106398" y="2334940"/>
            <a:chExt cx="4734464" cy="646331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CE26172-0D7C-4890-EFE2-230893F4B76E}"/>
                </a:ext>
              </a:extLst>
            </p:cNvPr>
            <p:cNvSpPr txBox="1"/>
            <p:nvPr/>
          </p:nvSpPr>
          <p:spPr>
            <a:xfrm>
              <a:off x="10555302" y="2334940"/>
              <a:ext cx="1285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Control</a:t>
              </a:r>
              <a:endParaRPr lang="zh-CN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" name="直接箭头连接符 74">
              <a:extLst>
                <a:ext uri="{FF2B5EF4-FFF2-40B4-BE49-F238E27FC236}">
                  <a16:creationId xmlns:a16="http://schemas.microsoft.com/office/drawing/2014/main" id="{C741B7B7-1383-18D2-82D3-6F18DA10AE5D}"/>
                </a:ext>
              </a:extLst>
            </p:cNvPr>
            <p:cNvCxnSpPr>
              <a:cxnSpLocks/>
            </p:cNvCxnSpPr>
            <p:nvPr/>
          </p:nvCxnSpPr>
          <p:spPr>
            <a:xfrm>
              <a:off x="7108035" y="2758725"/>
              <a:ext cx="2568339" cy="0"/>
            </a:xfrm>
            <a:prstGeom prst="straightConnector1">
              <a:avLst/>
            </a:prstGeom>
            <a:ln w="190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线连接符 32">
              <a:extLst>
                <a:ext uri="{FF2B5EF4-FFF2-40B4-BE49-F238E27FC236}">
                  <a16:creationId xmlns:a16="http://schemas.microsoft.com/office/drawing/2014/main" id="{D837B5C5-5D77-1659-2F69-A61925D3CA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81038" y="2658105"/>
              <a:ext cx="4322" cy="201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线连接符 36">
              <a:extLst>
                <a:ext uri="{FF2B5EF4-FFF2-40B4-BE49-F238E27FC236}">
                  <a16:creationId xmlns:a16="http://schemas.microsoft.com/office/drawing/2014/main" id="{A6D04711-3F30-8549-EDE2-8F211488B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6398" y="2655335"/>
              <a:ext cx="4322" cy="201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肘形连接符 38">
              <a:extLst>
                <a:ext uri="{FF2B5EF4-FFF2-40B4-BE49-F238E27FC236}">
                  <a16:creationId xmlns:a16="http://schemas.microsoft.com/office/drawing/2014/main" id="{03CF8D20-7333-226D-4B22-93430B7DF1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5545" y="2615771"/>
              <a:ext cx="2269757" cy="150447"/>
            </a:xfrm>
            <a:prstGeom prst="bentConnector3">
              <a:avLst>
                <a:gd name="adj1" fmla="val 15"/>
              </a:avLst>
            </a:prstGeom>
            <a:ln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3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2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54A559-1205-420F-964D-C72CEE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434" y="436204"/>
            <a:ext cx="10515600" cy="1325563"/>
          </a:xfrm>
        </p:spPr>
        <p:txBody>
          <a:bodyPr/>
          <a:lstStyle/>
          <a:p>
            <a:r>
              <a:rPr lang="en-US" altLang="zh-CN" dirty="0"/>
              <a:t>Challenge: Sensitivity</a:t>
            </a:r>
            <a:endParaRPr lang="zh-CN" altLang="en-US" dirty="0"/>
          </a:p>
        </p:txBody>
      </p:sp>
      <p:sp>
        <p:nvSpPr>
          <p:cNvPr id="66" name="圆角矩形 120">
            <a:extLst>
              <a:ext uri="{FF2B5EF4-FFF2-40B4-BE49-F238E27FC236}">
                <a16:creationId xmlns:a16="http://schemas.microsoft.com/office/drawing/2014/main" id="{F3AD7D30-D9DE-4624-9353-954E657E549D}"/>
              </a:ext>
            </a:extLst>
          </p:cNvPr>
          <p:cNvSpPr/>
          <p:nvPr/>
        </p:nvSpPr>
        <p:spPr>
          <a:xfrm>
            <a:off x="2347145" y="2636858"/>
            <a:ext cx="3804852" cy="2800857"/>
          </a:xfrm>
          <a:prstGeom prst="roundRect">
            <a:avLst>
              <a:gd name="adj" fmla="val 5427"/>
            </a:avLst>
          </a:prstGeom>
          <a:solidFill>
            <a:schemeClr val="bg1">
              <a:lumMod val="95000"/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3129B95B-AB23-4D66-A4A2-9999FBEAE63A}"/>
              </a:ext>
            </a:extLst>
          </p:cNvPr>
          <p:cNvGrpSpPr/>
          <p:nvPr/>
        </p:nvGrpSpPr>
        <p:grpSpPr>
          <a:xfrm>
            <a:off x="2347145" y="3173611"/>
            <a:ext cx="3186888" cy="1986905"/>
            <a:chOff x="8279335" y="2517365"/>
            <a:chExt cx="3186888" cy="1986905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00F38136-0B93-4215-8DA4-7DBC58562F60}"/>
                </a:ext>
              </a:extLst>
            </p:cNvPr>
            <p:cNvSpPr/>
            <p:nvPr/>
          </p:nvSpPr>
          <p:spPr>
            <a:xfrm>
              <a:off x="9782566" y="2750649"/>
              <a:ext cx="796500" cy="1332745"/>
            </a:xfrm>
            <a:prstGeom prst="rect">
              <a:avLst/>
            </a:prstGeom>
            <a:solidFill>
              <a:srgbClr val="C0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87C0ED93-61D7-41BA-81D0-B09CC3C58C78}"/>
                </a:ext>
              </a:extLst>
            </p:cNvPr>
            <p:cNvGrpSpPr/>
            <p:nvPr/>
          </p:nvGrpSpPr>
          <p:grpSpPr>
            <a:xfrm>
              <a:off x="8984280" y="2517365"/>
              <a:ext cx="2481943" cy="1704665"/>
              <a:chOff x="9027885" y="2866594"/>
              <a:chExt cx="2481943" cy="1704665"/>
            </a:xfrm>
          </p:grpSpPr>
          <p:cxnSp>
            <p:nvCxnSpPr>
              <p:cNvPr id="82" name="直接箭头连接符 81">
                <a:extLst>
                  <a:ext uri="{FF2B5EF4-FFF2-40B4-BE49-F238E27FC236}">
                    <a16:creationId xmlns:a16="http://schemas.microsoft.com/office/drawing/2014/main" id="{FA478F8A-9CF1-44A1-BE69-1D651F4BE684}"/>
                  </a:ext>
                </a:extLst>
              </p:cNvPr>
              <p:cNvCxnSpPr/>
              <p:nvPr/>
            </p:nvCxnSpPr>
            <p:spPr>
              <a:xfrm>
                <a:off x="9027885" y="4418859"/>
                <a:ext cx="2481943" cy="1968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82">
                <a:extLst>
                  <a:ext uri="{FF2B5EF4-FFF2-40B4-BE49-F238E27FC236}">
                    <a16:creationId xmlns:a16="http://schemas.microsoft.com/office/drawing/2014/main" id="{C6EE0D4D-65E0-44D2-9447-A29E263DE1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23827" y="2866594"/>
                <a:ext cx="0" cy="170466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60F3D9D3-3D59-4672-835A-F5B517D41573}"/>
                </a:ext>
              </a:extLst>
            </p:cNvPr>
            <p:cNvSpPr/>
            <p:nvPr/>
          </p:nvSpPr>
          <p:spPr>
            <a:xfrm>
              <a:off x="9158452" y="2684257"/>
              <a:ext cx="2148114" cy="1378857"/>
            </a:xfrm>
            <a:custGeom>
              <a:avLst/>
              <a:gdLst>
                <a:gd name="connsiteX0" fmla="*/ 0 w 2148114"/>
                <a:gd name="connsiteY0" fmla="*/ 1378857 h 1378857"/>
                <a:gd name="connsiteX1" fmla="*/ 638629 w 2148114"/>
                <a:gd name="connsiteY1" fmla="*/ 464457 h 1378857"/>
                <a:gd name="connsiteX2" fmla="*/ 1436914 w 2148114"/>
                <a:gd name="connsiteY2" fmla="*/ 1190171 h 1378857"/>
                <a:gd name="connsiteX3" fmla="*/ 2148114 w 2148114"/>
                <a:gd name="connsiteY3" fmla="*/ 0 h 137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8114" h="1378857">
                  <a:moveTo>
                    <a:pt x="0" y="1378857"/>
                  </a:moveTo>
                  <a:cubicBezTo>
                    <a:pt x="199571" y="937381"/>
                    <a:pt x="399143" y="495905"/>
                    <a:pt x="638629" y="464457"/>
                  </a:cubicBezTo>
                  <a:cubicBezTo>
                    <a:pt x="878115" y="433009"/>
                    <a:pt x="1185333" y="1267580"/>
                    <a:pt x="1436914" y="1190171"/>
                  </a:cubicBezTo>
                  <a:cubicBezTo>
                    <a:pt x="1688495" y="1112762"/>
                    <a:pt x="1918304" y="556381"/>
                    <a:pt x="2148114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CEB7A491-1DE2-4B45-B599-2CF10A7F9FC0}"/>
                </a:ext>
              </a:extLst>
            </p:cNvPr>
            <p:cNvSpPr/>
            <p:nvPr/>
          </p:nvSpPr>
          <p:spPr>
            <a:xfrm>
              <a:off x="10102447" y="4134938"/>
              <a:ext cx="13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Voltage (mV)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833AC15F-FAB7-4934-A434-EA490EB58A43}"/>
                </a:ext>
              </a:extLst>
            </p:cNvPr>
            <p:cNvSpPr/>
            <p:nvPr/>
          </p:nvSpPr>
          <p:spPr>
            <a:xfrm>
              <a:off x="8279335" y="2638633"/>
              <a:ext cx="9501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Current (mA)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571425A-9BEA-D36C-B7DB-C624BB8A071D}"/>
              </a:ext>
            </a:extLst>
          </p:cNvPr>
          <p:cNvGrpSpPr/>
          <p:nvPr/>
        </p:nvGrpSpPr>
        <p:grpSpPr>
          <a:xfrm>
            <a:off x="4554537" y="4179844"/>
            <a:ext cx="1592697" cy="523220"/>
            <a:chOff x="4554537" y="4179844"/>
            <a:chExt cx="1592697" cy="523220"/>
          </a:xfrm>
        </p:grpSpPr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4FAFB277-A01A-4B2C-9D96-96FAA0603778}"/>
                </a:ext>
              </a:extLst>
            </p:cNvPr>
            <p:cNvCxnSpPr>
              <a:cxnSpLocks/>
            </p:cNvCxnSpPr>
            <p:nvPr/>
          </p:nvCxnSpPr>
          <p:spPr>
            <a:xfrm>
              <a:off x="4554537" y="4457860"/>
              <a:ext cx="600075" cy="460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0E02775D-BC47-4886-8E4A-DEBDE3CACD68}"/>
                </a:ext>
              </a:extLst>
            </p:cNvPr>
            <p:cNvSpPr txBox="1"/>
            <p:nvPr/>
          </p:nvSpPr>
          <p:spPr>
            <a:xfrm>
              <a:off x="5086435" y="4179844"/>
              <a:ext cx="1060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Minimum noise point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9" name="矩形 138">
            <a:extLst>
              <a:ext uri="{FF2B5EF4-FFF2-40B4-BE49-F238E27FC236}">
                <a16:creationId xmlns:a16="http://schemas.microsoft.com/office/drawing/2014/main" id="{54AFDA92-EFBC-40F1-91E8-3605F24F86D3}"/>
              </a:ext>
            </a:extLst>
          </p:cNvPr>
          <p:cNvSpPr/>
          <p:nvPr/>
        </p:nvSpPr>
        <p:spPr>
          <a:xfrm>
            <a:off x="2969080" y="2636452"/>
            <a:ext cx="290900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IV-Curve of selected diodes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1DCA37E-7909-4B06-B89C-092D2353EC8E}"/>
              </a:ext>
            </a:extLst>
          </p:cNvPr>
          <p:cNvSpPr txBox="1"/>
          <p:nvPr/>
        </p:nvSpPr>
        <p:spPr>
          <a:xfrm>
            <a:off x="2351050" y="1906315"/>
            <a:ext cx="37961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Design 2: Search the minimum noise operation point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364E2AA-AEAE-43B7-9A8D-6DE5EE1CDFD2}"/>
              </a:ext>
            </a:extLst>
          </p:cNvPr>
          <p:cNvGrpSpPr/>
          <p:nvPr/>
        </p:nvGrpSpPr>
        <p:grpSpPr>
          <a:xfrm>
            <a:off x="6705048" y="1906315"/>
            <a:ext cx="3804852" cy="3531400"/>
            <a:chOff x="6705048" y="1906315"/>
            <a:chExt cx="3804852" cy="3531400"/>
          </a:xfrm>
        </p:grpSpPr>
        <p:sp>
          <p:nvSpPr>
            <p:cNvPr id="13" name="圆角矩形 120">
              <a:extLst>
                <a:ext uri="{FF2B5EF4-FFF2-40B4-BE49-F238E27FC236}">
                  <a16:creationId xmlns:a16="http://schemas.microsoft.com/office/drawing/2014/main" id="{A40CD217-7326-4802-8A67-F71F77DD9244}"/>
                </a:ext>
              </a:extLst>
            </p:cNvPr>
            <p:cNvSpPr/>
            <p:nvPr/>
          </p:nvSpPr>
          <p:spPr>
            <a:xfrm>
              <a:off x="6705048" y="2636858"/>
              <a:ext cx="3804852" cy="2800857"/>
            </a:xfrm>
            <a:prstGeom prst="roundRect">
              <a:avLst>
                <a:gd name="adj" fmla="val 5427"/>
              </a:avLst>
            </a:prstGeom>
            <a:solidFill>
              <a:schemeClr val="bg1">
                <a:lumMod val="95000"/>
                <a:alpha val="4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FC5F9706-2474-4C24-9400-8006418D3E4D}"/>
                </a:ext>
              </a:extLst>
            </p:cNvPr>
            <p:cNvGrpSpPr/>
            <p:nvPr/>
          </p:nvGrpSpPr>
          <p:grpSpPr>
            <a:xfrm>
              <a:off x="7084077" y="2598881"/>
              <a:ext cx="3058973" cy="2694982"/>
              <a:chOff x="2005982" y="1953387"/>
              <a:chExt cx="3345607" cy="2898464"/>
            </a:xfrm>
          </p:grpSpPr>
          <p:sp>
            <p:nvSpPr>
              <p:cNvPr id="86" name="弦形 85">
                <a:extLst>
                  <a:ext uri="{FF2B5EF4-FFF2-40B4-BE49-F238E27FC236}">
                    <a16:creationId xmlns:a16="http://schemas.microsoft.com/office/drawing/2014/main" id="{206DBBF7-D1A1-4536-9769-DD1D78F9C527}"/>
                  </a:ext>
                </a:extLst>
              </p:cNvPr>
              <p:cNvSpPr/>
              <p:nvPr/>
            </p:nvSpPr>
            <p:spPr>
              <a:xfrm rot="5400000">
                <a:off x="2912942" y="3206803"/>
                <a:ext cx="1207037" cy="1460208"/>
              </a:xfrm>
              <a:prstGeom prst="chord">
                <a:avLst>
                  <a:gd name="adj1" fmla="val 5681128"/>
                  <a:gd name="adj2" fmla="val 16200000"/>
                </a:avLst>
              </a:prstGeom>
              <a:solidFill>
                <a:srgbClr val="FFE7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C26FB10A-94BB-439F-9199-4B194A6DA6C4}"/>
                  </a:ext>
                </a:extLst>
              </p:cNvPr>
              <p:cNvSpPr/>
              <p:nvPr/>
            </p:nvSpPr>
            <p:spPr>
              <a:xfrm>
                <a:off x="3456778" y="3560829"/>
                <a:ext cx="810653" cy="867533"/>
              </a:xfrm>
              <a:prstGeom prst="ellipse">
                <a:avLst/>
              </a:prstGeom>
              <a:solidFill>
                <a:srgbClr val="FFE7A0"/>
              </a:solidFill>
              <a:ln w="31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92" name="内容占位符 3">
                <a:extLst>
                  <a:ext uri="{FF2B5EF4-FFF2-40B4-BE49-F238E27FC236}">
                    <a16:creationId xmlns:a16="http://schemas.microsoft.com/office/drawing/2014/main" id="{4C98CD10-7F6D-48E8-904D-3CD8FDE12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149745">
                <a:off x="2134905" y="2411298"/>
                <a:ext cx="769179" cy="839788"/>
              </a:xfrm>
              <a:prstGeom prst="rect">
                <a:avLst/>
              </a:prstGeom>
            </p:spPr>
          </p:pic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6E34E401-7877-4339-8AF4-0FB5C3887A10}"/>
                  </a:ext>
                </a:extLst>
              </p:cNvPr>
              <p:cNvSpPr/>
              <p:nvPr/>
            </p:nvSpPr>
            <p:spPr>
              <a:xfrm>
                <a:off x="2752339" y="3560821"/>
                <a:ext cx="852943" cy="865844"/>
              </a:xfrm>
              <a:prstGeom prst="ellipse">
                <a:avLst/>
              </a:prstGeom>
              <a:solidFill>
                <a:srgbClr val="FFE7A0"/>
              </a:solidFill>
              <a:ln w="31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230D7D7D-534C-41B7-98AE-BF350C3A526C}"/>
                  </a:ext>
                </a:extLst>
              </p:cNvPr>
              <p:cNvSpPr/>
              <p:nvPr/>
            </p:nvSpPr>
            <p:spPr>
              <a:xfrm>
                <a:off x="3559997" y="3788422"/>
                <a:ext cx="174548" cy="428625"/>
              </a:xfrm>
              <a:prstGeom prst="rect">
                <a:avLst/>
              </a:prstGeom>
              <a:solidFill>
                <a:srgbClr val="FFE7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11" name="直接箭头连接符 110">
                <a:extLst>
                  <a:ext uri="{FF2B5EF4-FFF2-40B4-BE49-F238E27FC236}">
                    <a16:creationId xmlns:a16="http://schemas.microsoft.com/office/drawing/2014/main" id="{09048E87-4B2C-4445-9A38-50CD37119E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141" y="3192700"/>
                <a:ext cx="679637" cy="80298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组合 114">
                <a:extLst>
                  <a:ext uri="{FF2B5EF4-FFF2-40B4-BE49-F238E27FC236}">
                    <a16:creationId xmlns:a16="http://schemas.microsoft.com/office/drawing/2014/main" id="{205F16D8-C8E5-42CA-89CA-552E1A698D21}"/>
                  </a:ext>
                </a:extLst>
              </p:cNvPr>
              <p:cNvGrpSpPr/>
              <p:nvPr/>
            </p:nvGrpSpPr>
            <p:grpSpPr>
              <a:xfrm>
                <a:off x="4731406" y="3477807"/>
                <a:ext cx="620183" cy="906457"/>
                <a:chOff x="2792312" y="4777819"/>
                <a:chExt cx="363449" cy="609685"/>
              </a:xfrm>
            </p:grpSpPr>
            <p:sp>
              <p:nvSpPr>
                <p:cNvPr id="128" name="man-walking_76680">
                  <a:extLst>
                    <a:ext uri="{FF2B5EF4-FFF2-40B4-BE49-F238E27FC236}">
                      <a16:creationId xmlns:a16="http://schemas.microsoft.com/office/drawing/2014/main" id="{D5D755A4-2EBE-49DF-B100-25696EB2DE29}"/>
                    </a:ext>
                  </a:extLst>
                </p:cNvPr>
                <p:cNvSpPr/>
                <p:nvPr/>
              </p:nvSpPr>
              <p:spPr>
                <a:xfrm flipH="1">
                  <a:off x="2905514" y="4777819"/>
                  <a:ext cx="250247" cy="609685"/>
                </a:xfrm>
                <a:custGeom>
                  <a:avLst/>
                  <a:gdLst>
                    <a:gd name="connsiteX0" fmla="*/ 72198 w 255101"/>
                    <a:gd name="connsiteY0" fmla="*/ 228252 h 592566"/>
                    <a:gd name="connsiteX1" fmla="*/ 53071 w 255101"/>
                    <a:gd name="connsiteY1" fmla="*/ 255945 h 592566"/>
                    <a:gd name="connsiteX2" fmla="*/ 52593 w 255101"/>
                    <a:gd name="connsiteY2" fmla="*/ 270270 h 592566"/>
                    <a:gd name="connsiteX3" fmla="*/ 72198 w 255101"/>
                    <a:gd name="connsiteY3" fmla="*/ 302260 h 592566"/>
                    <a:gd name="connsiteX4" fmla="*/ 84630 w 255101"/>
                    <a:gd name="connsiteY4" fmla="*/ 154243 h 592566"/>
                    <a:gd name="connsiteX5" fmla="*/ 91324 w 255101"/>
                    <a:gd name="connsiteY5" fmla="*/ 154243 h 592566"/>
                    <a:gd name="connsiteX6" fmla="*/ 98975 w 255101"/>
                    <a:gd name="connsiteY6" fmla="*/ 154243 h 592566"/>
                    <a:gd name="connsiteX7" fmla="*/ 157789 w 255101"/>
                    <a:gd name="connsiteY7" fmla="*/ 154243 h 592566"/>
                    <a:gd name="connsiteX8" fmla="*/ 158746 w 255101"/>
                    <a:gd name="connsiteY8" fmla="*/ 154243 h 592566"/>
                    <a:gd name="connsiteX9" fmla="*/ 181219 w 255101"/>
                    <a:gd name="connsiteY9" fmla="*/ 167612 h 592566"/>
                    <a:gd name="connsiteX10" fmla="*/ 253423 w 255101"/>
                    <a:gd name="connsiteY10" fmla="*/ 329954 h 592566"/>
                    <a:gd name="connsiteX11" fmla="*/ 244337 w 255101"/>
                    <a:gd name="connsiteY11" fmla="*/ 355738 h 592566"/>
                    <a:gd name="connsiteX12" fmla="*/ 234296 w 255101"/>
                    <a:gd name="connsiteY12" fmla="*/ 360990 h 592566"/>
                    <a:gd name="connsiteX13" fmla="*/ 225689 w 255101"/>
                    <a:gd name="connsiteY13" fmla="*/ 362900 h 592566"/>
                    <a:gd name="connsiteX14" fmla="*/ 208953 w 255101"/>
                    <a:gd name="connsiteY14" fmla="*/ 351918 h 592566"/>
                    <a:gd name="connsiteX15" fmla="*/ 176916 w 255101"/>
                    <a:gd name="connsiteY15" fmla="*/ 281729 h 592566"/>
                    <a:gd name="connsiteX16" fmla="*/ 176916 w 255101"/>
                    <a:gd name="connsiteY16" fmla="*/ 328522 h 592566"/>
                    <a:gd name="connsiteX17" fmla="*/ 190305 w 255101"/>
                    <a:gd name="connsiteY17" fmla="*/ 430702 h 592566"/>
                    <a:gd name="connsiteX18" fmla="*/ 193652 w 255101"/>
                    <a:gd name="connsiteY18" fmla="*/ 464125 h 592566"/>
                    <a:gd name="connsiteX19" fmla="*/ 199390 w 255101"/>
                    <a:gd name="connsiteY19" fmla="*/ 564395 h 592566"/>
                    <a:gd name="connsiteX20" fmla="*/ 178350 w 255101"/>
                    <a:gd name="connsiteY20" fmla="*/ 590656 h 592566"/>
                    <a:gd name="connsiteX21" fmla="*/ 168309 w 255101"/>
                    <a:gd name="connsiteY21" fmla="*/ 592089 h 592566"/>
                    <a:gd name="connsiteX22" fmla="*/ 164484 w 255101"/>
                    <a:gd name="connsiteY22" fmla="*/ 592566 h 592566"/>
                    <a:gd name="connsiteX23" fmla="*/ 143922 w 255101"/>
                    <a:gd name="connsiteY23" fmla="*/ 572512 h 592566"/>
                    <a:gd name="connsiteX24" fmla="*/ 138184 w 255101"/>
                    <a:gd name="connsiteY24" fmla="*/ 472242 h 592566"/>
                    <a:gd name="connsiteX25" fmla="*/ 134359 w 255101"/>
                    <a:gd name="connsiteY25" fmla="*/ 440251 h 592566"/>
                    <a:gd name="connsiteX26" fmla="*/ 128621 w 255101"/>
                    <a:gd name="connsiteY26" fmla="*/ 405395 h 592566"/>
                    <a:gd name="connsiteX27" fmla="*/ 127187 w 255101"/>
                    <a:gd name="connsiteY27" fmla="*/ 438341 h 592566"/>
                    <a:gd name="connsiteX28" fmla="*/ 122405 w 255101"/>
                    <a:gd name="connsiteY28" fmla="*/ 472242 h 592566"/>
                    <a:gd name="connsiteX29" fmla="*/ 100888 w 255101"/>
                    <a:gd name="connsiteY29" fmla="*/ 570125 h 592566"/>
                    <a:gd name="connsiteX30" fmla="*/ 76501 w 255101"/>
                    <a:gd name="connsiteY30" fmla="*/ 589701 h 592566"/>
                    <a:gd name="connsiteX31" fmla="*/ 74110 w 255101"/>
                    <a:gd name="connsiteY31" fmla="*/ 589701 h 592566"/>
                    <a:gd name="connsiteX32" fmla="*/ 64069 w 255101"/>
                    <a:gd name="connsiteY32" fmla="*/ 588746 h 592566"/>
                    <a:gd name="connsiteX33" fmla="*/ 48767 w 255101"/>
                    <a:gd name="connsiteY33" fmla="*/ 580152 h 592566"/>
                    <a:gd name="connsiteX34" fmla="*/ 45420 w 255101"/>
                    <a:gd name="connsiteY34" fmla="*/ 562963 h 592566"/>
                    <a:gd name="connsiteX35" fmla="*/ 66938 w 255101"/>
                    <a:gd name="connsiteY35" fmla="*/ 465080 h 592566"/>
                    <a:gd name="connsiteX36" fmla="*/ 70763 w 255101"/>
                    <a:gd name="connsiteY36" fmla="*/ 433567 h 592566"/>
                    <a:gd name="connsiteX37" fmla="*/ 71719 w 255101"/>
                    <a:gd name="connsiteY37" fmla="*/ 364332 h 592566"/>
                    <a:gd name="connsiteX38" fmla="*/ 47333 w 255101"/>
                    <a:gd name="connsiteY38" fmla="*/ 350008 h 592566"/>
                    <a:gd name="connsiteX39" fmla="*/ 2863 w 255101"/>
                    <a:gd name="connsiteY39" fmla="*/ 271702 h 592566"/>
                    <a:gd name="connsiteX40" fmla="*/ 4776 w 255101"/>
                    <a:gd name="connsiteY40" fmla="*/ 243053 h 592566"/>
                    <a:gd name="connsiteX41" fmla="*/ 59287 w 255101"/>
                    <a:gd name="connsiteY41" fmla="*/ 167135 h 592566"/>
                    <a:gd name="connsiteX42" fmla="*/ 84630 w 255101"/>
                    <a:gd name="connsiteY42" fmla="*/ 154243 h 592566"/>
                    <a:gd name="connsiteX43" fmla="*/ 124535 w 255101"/>
                    <a:gd name="connsiteY43" fmla="*/ 0 h 592566"/>
                    <a:gd name="connsiteX44" fmla="*/ 193626 w 255101"/>
                    <a:gd name="connsiteY44" fmla="*/ 69014 h 592566"/>
                    <a:gd name="connsiteX45" fmla="*/ 124535 w 255101"/>
                    <a:gd name="connsiteY45" fmla="*/ 138028 h 592566"/>
                    <a:gd name="connsiteX46" fmla="*/ 55444 w 255101"/>
                    <a:gd name="connsiteY46" fmla="*/ 69014 h 592566"/>
                    <a:gd name="connsiteX47" fmla="*/ 124535 w 255101"/>
                    <a:gd name="connsiteY47" fmla="*/ 0 h 592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255101" h="592566">
                      <a:moveTo>
                        <a:pt x="72198" y="228252"/>
                      </a:moveTo>
                      <a:lnTo>
                        <a:pt x="53071" y="255945"/>
                      </a:lnTo>
                      <a:cubicBezTo>
                        <a:pt x="50202" y="259765"/>
                        <a:pt x="50202" y="266450"/>
                        <a:pt x="52593" y="270270"/>
                      </a:cubicBezTo>
                      <a:lnTo>
                        <a:pt x="72198" y="302260"/>
                      </a:lnTo>
                      <a:close/>
                      <a:moveTo>
                        <a:pt x="84630" y="154243"/>
                      </a:moveTo>
                      <a:lnTo>
                        <a:pt x="91324" y="154243"/>
                      </a:lnTo>
                      <a:lnTo>
                        <a:pt x="98975" y="154243"/>
                      </a:lnTo>
                      <a:lnTo>
                        <a:pt x="157789" y="154243"/>
                      </a:lnTo>
                      <a:cubicBezTo>
                        <a:pt x="158267" y="154243"/>
                        <a:pt x="158267" y="154243"/>
                        <a:pt x="158746" y="154243"/>
                      </a:cubicBezTo>
                      <a:cubicBezTo>
                        <a:pt x="168309" y="153765"/>
                        <a:pt x="177872" y="159495"/>
                        <a:pt x="181219" y="167612"/>
                      </a:cubicBezTo>
                      <a:lnTo>
                        <a:pt x="253423" y="329954"/>
                      </a:lnTo>
                      <a:cubicBezTo>
                        <a:pt x="257726" y="339504"/>
                        <a:pt x="253423" y="350963"/>
                        <a:pt x="244337" y="355738"/>
                      </a:cubicBezTo>
                      <a:lnTo>
                        <a:pt x="234296" y="360990"/>
                      </a:lnTo>
                      <a:cubicBezTo>
                        <a:pt x="231905" y="362423"/>
                        <a:pt x="229036" y="362900"/>
                        <a:pt x="225689" y="362900"/>
                      </a:cubicBezTo>
                      <a:cubicBezTo>
                        <a:pt x="218516" y="362900"/>
                        <a:pt x="212300" y="358603"/>
                        <a:pt x="208953" y="351918"/>
                      </a:cubicBezTo>
                      <a:lnTo>
                        <a:pt x="176916" y="281729"/>
                      </a:lnTo>
                      <a:lnTo>
                        <a:pt x="176916" y="328522"/>
                      </a:lnTo>
                      <a:lnTo>
                        <a:pt x="190305" y="430702"/>
                      </a:lnTo>
                      <a:cubicBezTo>
                        <a:pt x="191739" y="440251"/>
                        <a:pt x="193174" y="455053"/>
                        <a:pt x="193652" y="464125"/>
                      </a:cubicBezTo>
                      <a:lnTo>
                        <a:pt x="199390" y="564395"/>
                      </a:lnTo>
                      <a:cubicBezTo>
                        <a:pt x="199868" y="576810"/>
                        <a:pt x="190783" y="588269"/>
                        <a:pt x="178350" y="590656"/>
                      </a:cubicBezTo>
                      <a:lnTo>
                        <a:pt x="168309" y="592089"/>
                      </a:lnTo>
                      <a:cubicBezTo>
                        <a:pt x="167353" y="592566"/>
                        <a:pt x="165918" y="592566"/>
                        <a:pt x="164484" y="592566"/>
                      </a:cubicBezTo>
                      <a:cubicBezTo>
                        <a:pt x="153486" y="592566"/>
                        <a:pt x="144401" y="583972"/>
                        <a:pt x="143922" y="572512"/>
                      </a:cubicBezTo>
                      <a:lnTo>
                        <a:pt x="138184" y="472242"/>
                      </a:lnTo>
                      <a:cubicBezTo>
                        <a:pt x="137706" y="463648"/>
                        <a:pt x="136272" y="448846"/>
                        <a:pt x="134359" y="440251"/>
                      </a:cubicBezTo>
                      <a:lnTo>
                        <a:pt x="128621" y="405395"/>
                      </a:lnTo>
                      <a:lnTo>
                        <a:pt x="127187" y="438341"/>
                      </a:lnTo>
                      <a:cubicBezTo>
                        <a:pt x="126709" y="447891"/>
                        <a:pt x="124318" y="462693"/>
                        <a:pt x="122405" y="472242"/>
                      </a:cubicBezTo>
                      <a:lnTo>
                        <a:pt x="100888" y="570125"/>
                      </a:lnTo>
                      <a:cubicBezTo>
                        <a:pt x="98497" y="581107"/>
                        <a:pt x="87977" y="589701"/>
                        <a:pt x="76501" y="589701"/>
                      </a:cubicBezTo>
                      <a:cubicBezTo>
                        <a:pt x="75545" y="589701"/>
                        <a:pt x="74588" y="589701"/>
                        <a:pt x="74110" y="589701"/>
                      </a:cubicBezTo>
                      <a:lnTo>
                        <a:pt x="64069" y="588746"/>
                      </a:lnTo>
                      <a:cubicBezTo>
                        <a:pt x="57853" y="587791"/>
                        <a:pt x="52115" y="584927"/>
                        <a:pt x="48767" y="580152"/>
                      </a:cubicBezTo>
                      <a:cubicBezTo>
                        <a:pt x="45420" y="575377"/>
                        <a:pt x="43986" y="569170"/>
                        <a:pt x="45420" y="562963"/>
                      </a:cubicBezTo>
                      <a:lnTo>
                        <a:pt x="66938" y="465080"/>
                      </a:lnTo>
                      <a:cubicBezTo>
                        <a:pt x="68850" y="456485"/>
                        <a:pt x="70285" y="442161"/>
                        <a:pt x="70763" y="433567"/>
                      </a:cubicBezTo>
                      <a:lnTo>
                        <a:pt x="71719" y="364332"/>
                      </a:lnTo>
                      <a:cubicBezTo>
                        <a:pt x="62634" y="364332"/>
                        <a:pt x="51636" y="358125"/>
                        <a:pt x="47333" y="350008"/>
                      </a:cubicBezTo>
                      <a:lnTo>
                        <a:pt x="2863" y="271702"/>
                      </a:lnTo>
                      <a:cubicBezTo>
                        <a:pt x="-1440" y="263107"/>
                        <a:pt x="-962" y="250693"/>
                        <a:pt x="4776" y="243053"/>
                      </a:cubicBezTo>
                      <a:lnTo>
                        <a:pt x="59287" y="167135"/>
                      </a:lnTo>
                      <a:cubicBezTo>
                        <a:pt x="64547" y="159972"/>
                        <a:pt x="75545" y="154243"/>
                        <a:pt x="84630" y="154243"/>
                      </a:cubicBezTo>
                      <a:close/>
                      <a:moveTo>
                        <a:pt x="124535" y="0"/>
                      </a:moveTo>
                      <a:cubicBezTo>
                        <a:pt x="162693" y="0"/>
                        <a:pt x="193626" y="30899"/>
                        <a:pt x="193626" y="69014"/>
                      </a:cubicBezTo>
                      <a:cubicBezTo>
                        <a:pt x="193626" y="107129"/>
                        <a:pt x="162693" y="138028"/>
                        <a:pt x="124535" y="138028"/>
                      </a:cubicBezTo>
                      <a:cubicBezTo>
                        <a:pt x="86377" y="138028"/>
                        <a:pt x="55444" y="107129"/>
                        <a:pt x="55444" y="69014"/>
                      </a:cubicBezTo>
                      <a:cubicBezTo>
                        <a:pt x="55444" y="30899"/>
                        <a:pt x="86377" y="0"/>
                        <a:pt x="12453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" name="smartphone_117440">
                  <a:extLst>
                    <a:ext uri="{FF2B5EF4-FFF2-40B4-BE49-F238E27FC236}">
                      <a16:creationId xmlns:a16="http://schemas.microsoft.com/office/drawing/2014/main" id="{7AE96546-947A-4380-8A81-636057299A65}"/>
                    </a:ext>
                  </a:extLst>
                </p:cNvPr>
                <p:cNvSpPr/>
                <p:nvPr/>
              </p:nvSpPr>
              <p:spPr>
                <a:xfrm flipH="1">
                  <a:off x="2792312" y="5046562"/>
                  <a:ext cx="156398" cy="153655"/>
                </a:xfrm>
                <a:custGeom>
                  <a:avLst/>
                  <a:gdLst>
                    <a:gd name="connsiteX0" fmla="*/ 165387 w 581491"/>
                    <a:gd name="connsiteY0" fmla="*/ 450207 h 580612"/>
                    <a:gd name="connsiteX1" fmla="*/ 189572 w 581491"/>
                    <a:gd name="connsiteY1" fmla="*/ 474411 h 580612"/>
                    <a:gd name="connsiteX2" fmla="*/ 165387 w 581491"/>
                    <a:gd name="connsiteY2" fmla="*/ 498615 h 580612"/>
                    <a:gd name="connsiteX3" fmla="*/ 141201 w 581491"/>
                    <a:gd name="connsiteY3" fmla="*/ 474411 h 580612"/>
                    <a:gd name="connsiteX4" fmla="*/ 165387 w 581491"/>
                    <a:gd name="connsiteY4" fmla="*/ 450207 h 580612"/>
                    <a:gd name="connsiteX5" fmla="*/ 427599 w 581491"/>
                    <a:gd name="connsiteY5" fmla="*/ 200553 h 580612"/>
                    <a:gd name="connsiteX6" fmla="*/ 444440 w 581491"/>
                    <a:gd name="connsiteY6" fmla="*/ 208350 h 580612"/>
                    <a:gd name="connsiteX7" fmla="*/ 444440 w 581491"/>
                    <a:gd name="connsiteY7" fmla="*/ 371937 h 580612"/>
                    <a:gd name="connsiteX8" fmla="*/ 410157 w 581491"/>
                    <a:gd name="connsiteY8" fmla="*/ 373625 h 580612"/>
                    <a:gd name="connsiteX9" fmla="*/ 408465 w 581491"/>
                    <a:gd name="connsiteY9" fmla="*/ 339504 h 580612"/>
                    <a:gd name="connsiteX10" fmla="*/ 408465 w 581491"/>
                    <a:gd name="connsiteY10" fmla="*/ 240872 h 580612"/>
                    <a:gd name="connsiteX11" fmla="*/ 410157 w 581491"/>
                    <a:gd name="connsiteY11" fmla="*/ 206751 h 580612"/>
                    <a:gd name="connsiteX12" fmla="*/ 427599 w 581491"/>
                    <a:gd name="connsiteY12" fmla="*/ 200553 h 580612"/>
                    <a:gd name="connsiteX13" fmla="*/ 502797 w 581491"/>
                    <a:gd name="connsiteY13" fmla="*/ 117918 h 580612"/>
                    <a:gd name="connsiteX14" fmla="*/ 519559 w 581491"/>
                    <a:gd name="connsiteY14" fmla="*/ 125829 h 580612"/>
                    <a:gd name="connsiteX15" fmla="*/ 519559 w 581491"/>
                    <a:gd name="connsiteY15" fmla="*/ 454791 h 580612"/>
                    <a:gd name="connsiteX16" fmla="*/ 485301 w 581491"/>
                    <a:gd name="connsiteY16" fmla="*/ 456479 h 580612"/>
                    <a:gd name="connsiteX17" fmla="*/ 483610 w 581491"/>
                    <a:gd name="connsiteY17" fmla="*/ 422348 h 580612"/>
                    <a:gd name="connsiteX18" fmla="*/ 483610 w 581491"/>
                    <a:gd name="connsiteY18" fmla="*/ 158272 h 580612"/>
                    <a:gd name="connsiteX19" fmla="*/ 485301 w 581491"/>
                    <a:gd name="connsiteY19" fmla="*/ 124140 h 580612"/>
                    <a:gd name="connsiteX20" fmla="*/ 502797 w 581491"/>
                    <a:gd name="connsiteY20" fmla="*/ 117918 h 580612"/>
                    <a:gd name="connsiteX21" fmla="*/ 141002 w 581491"/>
                    <a:gd name="connsiteY21" fmla="*/ 92229 h 580612"/>
                    <a:gd name="connsiteX22" fmla="*/ 189880 w 581491"/>
                    <a:gd name="connsiteY22" fmla="*/ 92229 h 580612"/>
                    <a:gd name="connsiteX23" fmla="*/ 214096 w 581491"/>
                    <a:gd name="connsiteY23" fmla="*/ 116433 h 580612"/>
                    <a:gd name="connsiteX24" fmla="*/ 189880 w 581491"/>
                    <a:gd name="connsiteY24" fmla="*/ 140637 h 580612"/>
                    <a:gd name="connsiteX25" fmla="*/ 141002 w 581491"/>
                    <a:gd name="connsiteY25" fmla="*/ 140637 h 580612"/>
                    <a:gd name="connsiteX26" fmla="*/ 116786 w 581491"/>
                    <a:gd name="connsiteY26" fmla="*/ 116433 h 580612"/>
                    <a:gd name="connsiteX27" fmla="*/ 141002 w 581491"/>
                    <a:gd name="connsiteY27" fmla="*/ 92229 h 580612"/>
                    <a:gd name="connsiteX28" fmla="*/ 48512 w 581491"/>
                    <a:gd name="connsiteY28" fmla="*/ 48347 h 580612"/>
                    <a:gd name="connsiteX29" fmla="*/ 48512 w 581491"/>
                    <a:gd name="connsiteY29" fmla="*/ 532265 h 580612"/>
                    <a:gd name="connsiteX30" fmla="*/ 282440 w 581491"/>
                    <a:gd name="connsiteY30" fmla="*/ 532265 h 580612"/>
                    <a:gd name="connsiteX31" fmla="*/ 282440 w 581491"/>
                    <a:gd name="connsiteY31" fmla="*/ 48347 h 580612"/>
                    <a:gd name="connsiteX32" fmla="*/ 24212 w 581491"/>
                    <a:gd name="connsiteY32" fmla="*/ 0 h 580612"/>
                    <a:gd name="connsiteX33" fmla="*/ 306651 w 581491"/>
                    <a:gd name="connsiteY33" fmla="*/ 0 h 580612"/>
                    <a:gd name="connsiteX34" fmla="*/ 330863 w 581491"/>
                    <a:gd name="connsiteY34" fmla="*/ 24174 h 580612"/>
                    <a:gd name="connsiteX35" fmla="*/ 330863 w 581491"/>
                    <a:gd name="connsiteY35" fmla="*/ 556438 h 580612"/>
                    <a:gd name="connsiteX36" fmla="*/ 306651 w 581491"/>
                    <a:gd name="connsiteY36" fmla="*/ 580612 h 580612"/>
                    <a:gd name="connsiteX37" fmla="*/ 24212 w 581491"/>
                    <a:gd name="connsiteY37" fmla="*/ 580612 h 580612"/>
                    <a:gd name="connsiteX38" fmla="*/ 0 w 581491"/>
                    <a:gd name="connsiteY38" fmla="*/ 556438 h 580612"/>
                    <a:gd name="connsiteX39" fmla="*/ 0 w 581491"/>
                    <a:gd name="connsiteY39" fmla="*/ 24174 h 580612"/>
                    <a:gd name="connsiteX40" fmla="*/ 24212 w 581491"/>
                    <a:gd name="connsiteY40" fmla="*/ 0 h 58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581491" h="580612">
                      <a:moveTo>
                        <a:pt x="165387" y="450207"/>
                      </a:moveTo>
                      <a:cubicBezTo>
                        <a:pt x="178813" y="450207"/>
                        <a:pt x="189750" y="461063"/>
                        <a:pt x="189572" y="474411"/>
                      </a:cubicBezTo>
                      <a:cubicBezTo>
                        <a:pt x="189572" y="487848"/>
                        <a:pt x="178813" y="498615"/>
                        <a:pt x="165387" y="498615"/>
                      </a:cubicBezTo>
                      <a:cubicBezTo>
                        <a:pt x="152049" y="498615"/>
                        <a:pt x="141201" y="487848"/>
                        <a:pt x="141201" y="474411"/>
                      </a:cubicBezTo>
                      <a:cubicBezTo>
                        <a:pt x="141201" y="461063"/>
                        <a:pt x="152049" y="450207"/>
                        <a:pt x="165387" y="450207"/>
                      </a:cubicBezTo>
                      <a:close/>
                      <a:moveTo>
                        <a:pt x="427599" y="200553"/>
                      </a:moveTo>
                      <a:cubicBezTo>
                        <a:pt x="433821" y="200842"/>
                        <a:pt x="439943" y="203463"/>
                        <a:pt x="444440" y="208350"/>
                      </a:cubicBezTo>
                      <a:cubicBezTo>
                        <a:pt x="485490" y="253490"/>
                        <a:pt x="485490" y="326797"/>
                        <a:pt x="444440" y="371937"/>
                      </a:cubicBezTo>
                      <a:cubicBezTo>
                        <a:pt x="439542" y="377269"/>
                        <a:pt x="422801" y="383311"/>
                        <a:pt x="410157" y="373625"/>
                      </a:cubicBezTo>
                      <a:cubicBezTo>
                        <a:pt x="399471" y="365539"/>
                        <a:pt x="399471" y="349278"/>
                        <a:pt x="408465" y="339504"/>
                      </a:cubicBezTo>
                      <a:cubicBezTo>
                        <a:pt x="433131" y="312314"/>
                        <a:pt x="433131" y="268063"/>
                        <a:pt x="408465" y="240872"/>
                      </a:cubicBezTo>
                      <a:cubicBezTo>
                        <a:pt x="399471" y="231098"/>
                        <a:pt x="400272" y="215814"/>
                        <a:pt x="410157" y="206751"/>
                      </a:cubicBezTo>
                      <a:cubicBezTo>
                        <a:pt x="415054" y="202308"/>
                        <a:pt x="421376" y="200264"/>
                        <a:pt x="427599" y="200553"/>
                      </a:cubicBezTo>
                      <a:close/>
                      <a:moveTo>
                        <a:pt x="502797" y="117918"/>
                      </a:moveTo>
                      <a:cubicBezTo>
                        <a:pt x="508993" y="118229"/>
                        <a:pt x="515066" y="120896"/>
                        <a:pt x="519559" y="125829"/>
                      </a:cubicBezTo>
                      <a:cubicBezTo>
                        <a:pt x="602135" y="216491"/>
                        <a:pt x="602135" y="364128"/>
                        <a:pt x="519559" y="454791"/>
                      </a:cubicBezTo>
                      <a:cubicBezTo>
                        <a:pt x="514665" y="460124"/>
                        <a:pt x="498648" y="466790"/>
                        <a:pt x="485301" y="456479"/>
                      </a:cubicBezTo>
                      <a:cubicBezTo>
                        <a:pt x="474623" y="448391"/>
                        <a:pt x="474623" y="432125"/>
                        <a:pt x="483610" y="422348"/>
                      </a:cubicBezTo>
                      <a:cubicBezTo>
                        <a:pt x="549813" y="349551"/>
                        <a:pt x="549813" y="231068"/>
                        <a:pt x="483610" y="158272"/>
                      </a:cubicBezTo>
                      <a:cubicBezTo>
                        <a:pt x="474623" y="148406"/>
                        <a:pt x="475424" y="133118"/>
                        <a:pt x="485301" y="124140"/>
                      </a:cubicBezTo>
                      <a:cubicBezTo>
                        <a:pt x="490284" y="119652"/>
                        <a:pt x="496602" y="117607"/>
                        <a:pt x="502797" y="117918"/>
                      </a:cubicBezTo>
                      <a:close/>
                      <a:moveTo>
                        <a:pt x="141002" y="92229"/>
                      </a:moveTo>
                      <a:lnTo>
                        <a:pt x="189880" y="92229"/>
                      </a:lnTo>
                      <a:cubicBezTo>
                        <a:pt x="203323" y="92229"/>
                        <a:pt x="214096" y="103085"/>
                        <a:pt x="214096" y="116433"/>
                      </a:cubicBezTo>
                      <a:cubicBezTo>
                        <a:pt x="214096" y="129870"/>
                        <a:pt x="203323" y="140637"/>
                        <a:pt x="189880" y="140637"/>
                      </a:cubicBezTo>
                      <a:lnTo>
                        <a:pt x="141002" y="140637"/>
                      </a:lnTo>
                      <a:cubicBezTo>
                        <a:pt x="127559" y="140637"/>
                        <a:pt x="116786" y="129870"/>
                        <a:pt x="116786" y="116433"/>
                      </a:cubicBezTo>
                      <a:cubicBezTo>
                        <a:pt x="116786" y="103085"/>
                        <a:pt x="127559" y="92229"/>
                        <a:pt x="141002" y="92229"/>
                      </a:cubicBezTo>
                      <a:close/>
                      <a:moveTo>
                        <a:pt x="48512" y="48347"/>
                      </a:moveTo>
                      <a:lnTo>
                        <a:pt x="48512" y="532265"/>
                      </a:lnTo>
                      <a:lnTo>
                        <a:pt x="282440" y="532265"/>
                      </a:lnTo>
                      <a:lnTo>
                        <a:pt x="282440" y="48347"/>
                      </a:lnTo>
                      <a:close/>
                      <a:moveTo>
                        <a:pt x="24212" y="0"/>
                      </a:moveTo>
                      <a:lnTo>
                        <a:pt x="306651" y="0"/>
                      </a:lnTo>
                      <a:cubicBezTo>
                        <a:pt x="320092" y="0"/>
                        <a:pt x="330952" y="10754"/>
                        <a:pt x="330863" y="24174"/>
                      </a:cubicBezTo>
                      <a:lnTo>
                        <a:pt x="330863" y="556438"/>
                      </a:lnTo>
                      <a:cubicBezTo>
                        <a:pt x="330863" y="569858"/>
                        <a:pt x="320092" y="580612"/>
                        <a:pt x="306651" y="580612"/>
                      </a:cubicBezTo>
                      <a:lnTo>
                        <a:pt x="24212" y="580612"/>
                      </a:lnTo>
                      <a:cubicBezTo>
                        <a:pt x="10771" y="580612"/>
                        <a:pt x="0" y="569858"/>
                        <a:pt x="0" y="556438"/>
                      </a:cubicBezTo>
                      <a:lnTo>
                        <a:pt x="0" y="24174"/>
                      </a:lnTo>
                      <a:cubicBezTo>
                        <a:pt x="0" y="10754"/>
                        <a:pt x="10771" y="0"/>
                        <a:pt x="24212" y="0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2AF42B66-689A-4543-B908-E8DC6790DCE5}"/>
                  </a:ext>
                </a:extLst>
              </p:cNvPr>
              <p:cNvSpPr/>
              <p:nvPr/>
            </p:nvSpPr>
            <p:spPr>
              <a:xfrm>
                <a:off x="2259785" y="4454433"/>
                <a:ext cx="3091798" cy="397418"/>
              </a:xfrm>
              <a:prstGeom prst="rect">
                <a:avLst/>
              </a:prstGeom>
              <a:pattFill prst="wd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17" name="直接箭头连接符 116">
                <a:extLst>
                  <a:ext uri="{FF2B5EF4-FFF2-40B4-BE49-F238E27FC236}">
                    <a16:creationId xmlns:a16="http://schemas.microsoft.com/office/drawing/2014/main" id="{FA6CC8B7-3952-4FC9-B61D-17FE39628B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7279" y="4032992"/>
                <a:ext cx="987657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组合 117">
                <a:extLst>
                  <a:ext uri="{FF2B5EF4-FFF2-40B4-BE49-F238E27FC236}">
                    <a16:creationId xmlns:a16="http://schemas.microsoft.com/office/drawing/2014/main" id="{3544AE2A-1391-4E4F-812A-63AC011225B9}"/>
                  </a:ext>
                </a:extLst>
              </p:cNvPr>
              <p:cNvGrpSpPr/>
              <p:nvPr/>
            </p:nvGrpSpPr>
            <p:grpSpPr>
              <a:xfrm>
                <a:off x="3461271" y="3837699"/>
                <a:ext cx="174548" cy="428625"/>
                <a:chOff x="4486343" y="2007223"/>
                <a:chExt cx="2072408" cy="4910359"/>
              </a:xfrm>
            </p:grpSpPr>
            <p:pic>
              <p:nvPicPr>
                <p:cNvPr id="125" name="图片 124">
                  <a:extLst>
                    <a:ext uri="{FF2B5EF4-FFF2-40B4-BE49-F238E27FC236}">
                      <a16:creationId xmlns:a16="http://schemas.microsoft.com/office/drawing/2014/main" id="{3417E5C4-B960-40B1-9467-3A1303BA3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444" b="74061" l="37213" r="69397">
                              <a14:foregroundMark x1="64080" y1="59071" x2="64152" y2="59515"/>
                              <a14:foregroundMark x1="63937" y1="60444" x2="63578" y2="65859"/>
                              <a14:foregroundMark x1="63578" y1="65859" x2="59842" y2="70828"/>
                              <a14:foregroundMark x1="59842" y1="70828" x2="56825" y2="70707"/>
                              <a14:foregroundMark x1="63793" y1="65455" x2="63506" y2="70869"/>
                              <a14:foregroundMark x1="63506" y1="70869" x2="49569" y2="70667"/>
                              <a14:foregroundMark x1="63649" y1="71434" x2="63578" y2="71677"/>
                              <a14:foregroundMark x1="64224" y1="62788" x2="64224" y2="63030"/>
                              <a14:foregroundMark x1="58190" y1="71636" x2="57902" y2="71636"/>
                              <a14:foregroundMark x1="58764" y1="71838" x2="58621" y2="71798"/>
                              <a14:foregroundMark x1="49282" y1="70949" x2="39727" y2="70303"/>
                              <a14:foregroundMark x1="39727" y1="70303" x2="39296" y2="60202"/>
                              <a14:foregroundMark x1="38290" y1="64444" x2="38290" y2="65172"/>
                              <a14:foregroundMark x1="38506" y1="65939" x2="38506" y2="70828"/>
                              <a14:foregroundMark x1="47989" y1="71879" x2="48060" y2="74101"/>
                              <a14:foregroundMark x1="55029" y1="58384" x2="54957" y2="58869"/>
                              <a14:foregroundMark x1="54095" y1="58465" x2="54023" y2="59071"/>
                              <a14:foregroundMark x1="57471" y1="45414" x2="56897" y2="45455"/>
                              <a14:foregroundMark x1="60057" y1="45374" x2="59626" y2="45253"/>
                              <a14:foregroundMark x1="61494" y1="45293" x2="58908" y2="45293"/>
                              <a14:foregroundMark x1="46121" y1="41576" x2="45977" y2="42788"/>
                              <a14:foregroundMark x1="47629" y1="38222" x2="48348" y2="39111"/>
                              <a14:foregroundMark x1="53161" y1="23758" x2="52227" y2="34667"/>
                              <a14:foregroundMark x1="52227" y1="34667" x2="52155" y2="34626"/>
                              <a14:foregroundMark x1="56609" y1="20606" x2="51580" y2="20606"/>
                              <a14:foregroundMark x1="55891" y1="21495" x2="49713" y2="21576"/>
                              <a14:foregroundMark x1="58549" y1="21131" x2="57543" y2="21212"/>
                              <a14:foregroundMark x1="46839" y1="21131" x2="45402" y2="21091"/>
                              <a14:foregroundMark x1="49641" y1="29737" x2="46357" y2="27638"/>
                              <a14:foregroundMark x1="45546" y1="27394" x2="44325" y2="26303"/>
                              <a14:foregroundMark x1="43891" y1="25571" x2="43822" y2="26222"/>
                              <a14:foregroundMark x1="44253" y1="22141" x2="44131" y2="23297"/>
                              <a14:foregroundMark x1="59195" y1="27559" x2="58836" y2="27960"/>
                              <a14:foregroundMark x1="60457" y1="26151" x2="59450" y2="27275"/>
                              <a14:foregroundMark x1="63218" y1="23071" x2="62338" y2="24053"/>
                              <a14:foregroundMark x1="63506" y1="21980" x2="63793" y2="22263"/>
                              <a14:foregroundMark x1="44899" y1="20808" x2="44756" y2="21333"/>
                              <a14:foregroundMark x1="61794" y1="28932" x2="63506" y2="32121"/>
                              <a14:foregroundMark x1="61207" y1="27838" x2="61688" y2="28734"/>
                              <a14:foregroundMark x1="51437" y1="30828" x2="44181" y2="31354"/>
                              <a14:foregroundMark x1="54454" y1="33414" x2="54095" y2="36283"/>
                              <a14:foregroundMark x1="50072" y1="34788" x2="49713" y2="38020"/>
                              <a14:foregroundMark x1="44386" y1="28760" x2="41595" y2="31030"/>
                              <a14:foregroundMark x1="45618" y1="27758" x2="44459" y2="28700"/>
                              <a14:foregroundMark x1="53951" y1="40162" x2="53305" y2="44768"/>
                              <a14:foregroundMark x1="53951" y1="42263" x2="48276" y2="42545"/>
                              <a14:foregroundMark x1="46408" y1="43636" x2="55101" y2="45778"/>
                              <a14:foregroundMark x1="53017" y1="45495" x2="49353" y2="45293"/>
                              <a14:foregroundMark x1="63075" y1="45576" x2="60560" y2="45576"/>
                              <a14:foregroundMark x1="41307" y1="45737" x2="48994" y2="45899"/>
                              <a14:foregroundMark x1="52443" y1="39434" x2="54813" y2="49657"/>
                              <a14:foregroundMark x1="50072" y1="44081" x2="48779" y2="44081"/>
                              <a14:foregroundMark x1="48494" y1="28118" x2="48276" y2="33737"/>
                              <a14:foregroundMark x1="48779" y1="20768" x2="48540" y2="26928"/>
                              <a14:foregroundMark x1="48276" y1="33737" x2="48204" y2="33737"/>
                              <a14:foregroundMark x1="48204" y1="20768" x2="45259" y2="20768"/>
                              <a14:foregroundMark x1="51652" y1="20687" x2="45187" y2="20606"/>
                              <a14:foregroundMark x1="57112" y1="20444" x2="58980" y2="21051"/>
                              <a14:foregroundMark x1="51652" y1="46869" x2="49138" y2="50949"/>
                              <a14:foregroundMark x1="54454" y1="45859" x2="54167" y2="47354"/>
                              <a14:foregroundMark x1="61207" y1="52364" x2="57830" y2="52727"/>
                              <a14:foregroundMark x1="62931" y1="52444" x2="63721" y2="53333"/>
                              <a14:foregroundMark x1="62356" y1="52202" x2="60848" y2="52323"/>
                              <a14:foregroundMark x1="64224" y1="63919" x2="63793" y2="69778"/>
                              <a14:backgroundMark x1="54885" y1="72081" x2="54167" y2="72162"/>
                              <a14:backgroundMark x1="59195" y1="47313" x2="56106" y2="46828"/>
                              <a14:backgroundMark x1="54957" y1="50505" x2="54741" y2="50586"/>
                              <a14:backgroundMark x1="61135" y1="21010" x2="60129" y2="21091"/>
                              <a14:backgroundMark x1="62500" y1="21293" x2="62500" y2="21293"/>
                              <a14:backgroundMark x1="60417" y1="24040" x2="60417" y2="24040"/>
                              <a14:backgroundMark x1="60632" y1="23596" x2="59698" y2="24404"/>
                              <a14:backgroundMark x1="60632" y1="24444" x2="60129" y2="25333"/>
                              <a14:backgroundMark x1="60129" y1="25253" x2="60129" y2="25939"/>
                              <a14:backgroundMark x1="61782" y1="23919" x2="61422" y2="24364"/>
                              <a14:backgroundMark x1="60776" y1="25374" x2="60129" y2="26061"/>
                              <a14:backgroundMark x1="60417" y1="28525" x2="60201" y2="28929"/>
                              <a14:backgroundMark x1="59339" y1="27232" x2="58980" y2="27475"/>
                              <a14:backgroundMark x1="55819" y1="28364" x2="55891" y2="29697"/>
                              <a14:backgroundMark x1="60057" y1="47919" x2="60057" y2="47919"/>
                              <a14:backgroundMark x1="60129" y1="48081" x2="60129" y2="48081"/>
                              <a14:backgroundMark x1="60129" y1="48202" x2="60201" y2="47960"/>
                              <a14:backgroundMark x1="60057" y1="48121" x2="60201" y2="47798"/>
                              <a14:backgroundMark x1="56825" y1="35313" x2="56825" y2="35636"/>
                              <a14:backgroundMark x1="46695" y1="29535" x2="45330" y2="29495"/>
                              <a14:backgroundMark x1="45905" y1="24242" x2="43175" y2="23717"/>
                              <a14:backgroundMark x1="47055" y1="24444" x2="44540" y2="24000"/>
                              <a14:backgroundMark x1="46983" y1="24687" x2="44109" y2="23879"/>
                              <a14:backgroundMark x1="47270" y1="25172" x2="44397" y2="24848"/>
                              <a14:backgroundMark x1="43103" y1="24121" x2="44325" y2="25455"/>
                              <a14:backgroundMark x1="44037" y1="22828" x2="43966" y2="23434"/>
                              <a14:backgroundMark x1="47989" y1="26828" x2="47701" y2="27313"/>
                              <a14:backgroundMark x1="48276" y1="27273" x2="47773" y2="27960"/>
                              <a14:backgroundMark x1="46695" y1="39152" x2="44899" y2="39879"/>
                              <a14:backgroundMark x1="44828" y1="39838" x2="43103" y2="40404"/>
                              <a14:backgroundMark x1="48276" y1="37212" x2="48204" y2="37212"/>
                              <a14:backgroundMark x1="48851" y1="47434" x2="47270" y2="47636"/>
                              <a14:backgroundMark x1="48563" y1="46828" x2="46121" y2="47071"/>
                            </a14:backgroundRemoval>
                          </a14:imgEffect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210" t="49947" r="26296" b="24723"/>
                <a:stretch/>
              </p:blipFill>
              <p:spPr>
                <a:xfrm rot="21440332">
                  <a:off x="4537436" y="4669759"/>
                  <a:ext cx="2021315" cy="224782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26" name="图片 125">
                  <a:extLst>
                    <a:ext uri="{FF2B5EF4-FFF2-40B4-BE49-F238E27FC236}">
                      <a16:creationId xmlns:a16="http://schemas.microsoft.com/office/drawing/2014/main" id="{35D4AC07-6358-4D87-B3F0-ABFF4A6C8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444" b="74061" l="37213" r="69397">
                              <a14:foregroundMark x1="64080" y1="59071" x2="64152" y2="59515"/>
                              <a14:foregroundMark x1="63937" y1="60444" x2="63578" y2="65859"/>
                              <a14:foregroundMark x1="63578" y1="65859" x2="59842" y2="70828"/>
                              <a14:foregroundMark x1="59842" y1="70828" x2="56825" y2="70707"/>
                              <a14:foregroundMark x1="63793" y1="65455" x2="63506" y2="70869"/>
                              <a14:foregroundMark x1="63506" y1="70869" x2="49569" y2="70667"/>
                              <a14:foregroundMark x1="63649" y1="71434" x2="63578" y2="71677"/>
                              <a14:foregroundMark x1="64224" y1="62788" x2="64224" y2="63030"/>
                              <a14:foregroundMark x1="58190" y1="71636" x2="57902" y2="71636"/>
                              <a14:foregroundMark x1="58764" y1="71838" x2="58621" y2="71798"/>
                              <a14:foregroundMark x1="49282" y1="70949" x2="39727" y2="70303"/>
                              <a14:foregroundMark x1="39727" y1="70303" x2="39296" y2="60202"/>
                              <a14:foregroundMark x1="38290" y1="64444" x2="38290" y2="65172"/>
                              <a14:foregroundMark x1="38506" y1="65939" x2="38506" y2="70828"/>
                              <a14:foregroundMark x1="47989" y1="71879" x2="48060" y2="74101"/>
                              <a14:foregroundMark x1="55029" y1="58384" x2="54957" y2="58869"/>
                              <a14:foregroundMark x1="54095" y1="58465" x2="54023" y2="59071"/>
                              <a14:foregroundMark x1="57471" y1="45414" x2="56897" y2="45455"/>
                              <a14:foregroundMark x1="60057" y1="45374" x2="59626" y2="45253"/>
                              <a14:foregroundMark x1="61494" y1="45293" x2="58908" y2="45293"/>
                              <a14:foregroundMark x1="46121" y1="41576" x2="45977" y2="42788"/>
                              <a14:foregroundMark x1="47629" y1="38222" x2="48348" y2="39111"/>
                              <a14:foregroundMark x1="53161" y1="23758" x2="52227" y2="34667"/>
                              <a14:foregroundMark x1="52227" y1="34667" x2="52155" y2="34626"/>
                              <a14:foregroundMark x1="56609" y1="20606" x2="51580" y2="20606"/>
                              <a14:foregroundMark x1="55891" y1="21495" x2="49713" y2="21576"/>
                              <a14:foregroundMark x1="58549" y1="21131" x2="57543" y2="21212"/>
                              <a14:foregroundMark x1="46839" y1="21131" x2="45402" y2="21091"/>
                              <a14:foregroundMark x1="49641" y1="29737" x2="46357" y2="27638"/>
                              <a14:foregroundMark x1="45546" y1="27394" x2="44325" y2="26303"/>
                              <a14:foregroundMark x1="43891" y1="25571" x2="43822" y2="26222"/>
                              <a14:foregroundMark x1="44253" y1="22141" x2="44131" y2="23297"/>
                              <a14:foregroundMark x1="59195" y1="27559" x2="58836" y2="27960"/>
                              <a14:foregroundMark x1="60457" y1="26151" x2="59450" y2="27275"/>
                              <a14:foregroundMark x1="63218" y1="23071" x2="62338" y2="24053"/>
                              <a14:foregroundMark x1="63506" y1="21980" x2="63793" y2="22263"/>
                              <a14:foregroundMark x1="44899" y1="20808" x2="44756" y2="21333"/>
                              <a14:foregroundMark x1="61794" y1="28932" x2="63506" y2="32121"/>
                              <a14:foregroundMark x1="61207" y1="27838" x2="61688" y2="28734"/>
                              <a14:foregroundMark x1="51437" y1="30828" x2="44181" y2="31354"/>
                              <a14:foregroundMark x1="54454" y1="33414" x2="54095" y2="36283"/>
                              <a14:foregroundMark x1="50072" y1="34788" x2="49713" y2="38020"/>
                              <a14:foregroundMark x1="44386" y1="28760" x2="41595" y2="31030"/>
                              <a14:foregroundMark x1="45618" y1="27758" x2="44459" y2="28700"/>
                              <a14:foregroundMark x1="53951" y1="40162" x2="53305" y2="44768"/>
                              <a14:foregroundMark x1="53951" y1="42263" x2="48276" y2="42545"/>
                              <a14:foregroundMark x1="46408" y1="43636" x2="55101" y2="45778"/>
                              <a14:foregroundMark x1="53017" y1="45495" x2="49353" y2="45293"/>
                              <a14:foregroundMark x1="63075" y1="45576" x2="60560" y2="45576"/>
                              <a14:foregroundMark x1="41307" y1="45737" x2="48994" y2="45899"/>
                              <a14:foregroundMark x1="52443" y1="39434" x2="54813" y2="49657"/>
                              <a14:foregroundMark x1="50072" y1="44081" x2="48779" y2="44081"/>
                              <a14:foregroundMark x1="48494" y1="28118" x2="48276" y2="33737"/>
                              <a14:foregroundMark x1="48779" y1="20768" x2="48540" y2="26928"/>
                              <a14:foregroundMark x1="48276" y1="33737" x2="48204" y2="33737"/>
                              <a14:foregroundMark x1="48204" y1="20768" x2="45259" y2="20768"/>
                              <a14:foregroundMark x1="51652" y1="20687" x2="45187" y2="20606"/>
                              <a14:foregroundMark x1="57112" y1="20444" x2="58980" y2="21051"/>
                              <a14:foregroundMark x1="51652" y1="46869" x2="49138" y2="50949"/>
                              <a14:foregroundMark x1="54454" y1="45859" x2="54167" y2="47354"/>
                              <a14:foregroundMark x1="61207" y1="52364" x2="57830" y2="52727"/>
                              <a14:foregroundMark x1="62931" y1="52444" x2="63721" y2="53333"/>
                              <a14:foregroundMark x1="62356" y1="52202" x2="60848" y2="52323"/>
                              <a14:foregroundMark x1="64224" y1="63919" x2="63793" y2="69778"/>
                              <a14:backgroundMark x1="54885" y1="72081" x2="54167" y2="72162"/>
                              <a14:backgroundMark x1="59195" y1="47313" x2="56106" y2="46828"/>
                              <a14:backgroundMark x1="54957" y1="50505" x2="54741" y2="50586"/>
                              <a14:backgroundMark x1="61135" y1="21010" x2="60129" y2="21091"/>
                              <a14:backgroundMark x1="62500" y1="21293" x2="62500" y2="21293"/>
                              <a14:backgroundMark x1="60417" y1="24040" x2="60417" y2="24040"/>
                              <a14:backgroundMark x1="60632" y1="23596" x2="59698" y2="24404"/>
                              <a14:backgroundMark x1="60632" y1="24444" x2="60129" y2="25333"/>
                              <a14:backgroundMark x1="60129" y1="25253" x2="60129" y2="25939"/>
                              <a14:backgroundMark x1="61782" y1="23919" x2="61422" y2="24364"/>
                              <a14:backgroundMark x1="60776" y1="25374" x2="60129" y2="26061"/>
                              <a14:backgroundMark x1="60417" y1="28525" x2="60201" y2="28929"/>
                              <a14:backgroundMark x1="59339" y1="27232" x2="58980" y2="27475"/>
                              <a14:backgroundMark x1="55819" y1="28364" x2="55891" y2="29697"/>
                              <a14:backgroundMark x1="60057" y1="47919" x2="60057" y2="47919"/>
                              <a14:backgroundMark x1="60129" y1="48081" x2="60129" y2="48081"/>
                              <a14:backgroundMark x1="60129" y1="48202" x2="60201" y2="47960"/>
                              <a14:backgroundMark x1="60057" y1="48121" x2="60201" y2="47798"/>
                              <a14:backgroundMark x1="56825" y1="35313" x2="56825" y2="35636"/>
                              <a14:backgroundMark x1="46695" y1="29535" x2="45330" y2="29495"/>
                              <a14:backgroundMark x1="45905" y1="24242" x2="43175" y2="23717"/>
                              <a14:backgroundMark x1="47055" y1="24444" x2="44540" y2="24000"/>
                              <a14:backgroundMark x1="46983" y1="24687" x2="44109" y2="23879"/>
                              <a14:backgroundMark x1="47270" y1="25172" x2="44397" y2="24848"/>
                              <a14:backgroundMark x1="43103" y1="24121" x2="44325" y2="25455"/>
                              <a14:backgroundMark x1="44037" y1="22828" x2="43966" y2="23434"/>
                              <a14:backgroundMark x1="47989" y1="26828" x2="47701" y2="27313"/>
                              <a14:backgroundMark x1="48276" y1="27273" x2="47773" y2="27960"/>
                              <a14:backgroundMark x1="46695" y1="39152" x2="44899" y2="39879"/>
                              <a14:backgroundMark x1="44828" y1="39838" x2="43103" y2="40404"/>
                              <a14:backgroundMark x1="48276" y1="37212" x2="48204" y2="37212"/>
                              <a14:backgroundMark x1="48851" y1="47434" x2="47270" y2="47636"/>
                              <a14:backgroundMark x1="48563" y1="46828" x2="46121" y2="47071"/>
                            </a14:backgroundRemoval>
                          </a14:imgEffect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210" t="20000" r="26296" b="49899"/>
                <a:stretch/>
              </p:blipFill>
              <p:spPr>
                <a:xfrm>
                  <a:off x="4486343" y="2007223"/>
                  <a:ext cx="2021315" cy="267115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19" name="图片 118">
                <a:extLst>
                  <a:ext uri="{FF2B5EF4-FFF2-40B4-BE49-F238E27FC236}">
                    <a16:creationId xmlns:a16="http://schemas.microsoft.com/office/drawing/2014/main" id="{9CA42A51-8BB8-4D2B-90A4-2D0142F7C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11" b="93388" l="9966" r="89863">
                            <a14:foregroundMark x1="21649" y1="26860" x2="21649" y2="26860"/>
                            <a14:foregroundMark x1="21649" y1="26860" x2="23883" y2="25207"/>
                            <a14:foregroundMark x1="23883" y1="25207" x2="28189" y2="23704"/>
                            <a14:foregroundMark x1="34718" y1="20868" x2="35395" y2="20661"/>
                            <a14:foregroundMark x1="34265" y1="21007" x2="34718" y2="20868"/>
                            <a14:foregroundMark x1="32301" y1="21607" x2="32699" y2="21485"/>
                            <a14:foregroundMark x1="25258" y1="23760" x2="27754" y2="22997"/>
                            <a14:foregroundMark x1="15979" y1="36777" x2="15979" y2="36777"/>
                            <a14:foregroundMark x1="15979" y1="36570" x2="17010" y2="33884"/>
                            <a14:foregroundMark x1="15808" y1="37397" x2="14948" y2="40909"/>
                            <a14:foregroundMark x1="15292" y1="48347" x2="15979" y2="50413"/>
                            <a14:foregroundMark x1="15808" y1="51240" x2="18729" y2="57851"/>
                            <a14:foregroundMark x1="18729" y1="57851" x2="25430" y2="68182"/>
                            <a14:foregroundMark x1="33312" y1="74105" x2="37801" y2="77479"/>
                            <a14:foregroundMark x1="25430" y1="68182" x2="32442" y2="73451"/>
                            <a14:foregroundMark x1="43814" y1="67149" x2="39691" y2="78306"/>
                            <a14:foregroundMark x1="53265" y1="68802" x2="48797" y2="83471"/>
                            <a14:foregroundMark x1="49485" y1="83678" x2="57388" y2="84504"/>
                            <a14:foregroundMark x1="58419" y1="84711" x2="62206" y2="83485"/>
                            <a14:foregroundMark x1="69931" y1="32645" x2="75258" y2="37603"/>
                            <a14:foregroundMark x1="74227" y1="38017" x2="76632" y2="41116"/>
                            <a14:foregroundMark x1="76632" y1="41116" x2="80241" y2="47934"/>
                            <a14:foregroundMark x1="80241" y1="47934" x2="83162" y2="58058"/>
                            <a14:foregroundMark x1="82990" y1="61777" x2="82131" y2="67769"/>
                            <a14:foregroundMark x1="81615" y1="68388" x2="77663" y2="75413"/>
                            <a14:foregroundMark x1="77835" y1="75826" x2="75761" y2="76824"/>
                            <a14:foregroundMark x1="35395" y1="77273" x2="35395" y2="77273"/>
                            <a14:foregroundMark x1="32959" y1="74438" x2="35223" y2="75826"/>
                            <a14:foregroundMark x1="26460" y1="70455" x2="32012" y2="73858"/>
                            <a14:foregroundMark x1="41599" y1="91756" x2="42612" y2="92975"/>
                            <a14:foregroundMark x1="39691" y1="89463" x2="41336" y2="91441"/>
                            <a14:foregroundMark x1="46048" y1="91116" x2="44845" y2="92355"/>
                            <a14:foregroundMark x1="45017" y1="92769" x2="43986" y2="93388"/>
                            <a14:backgroundMark x1="34021" y1="20868" x2="34021" y2="20868"/>
                            <a14:backgroundMark x1="34536" y1="21488" x2="32818" y2="21694"/>
                            <a14:backgroundMark x1="32990" y1="22727" x2="28351" y2="23967"/>
                            <a14:backgroundMark x1="63402" y1="80785" x2="74227" y2="76653"/>
                            <a14:backgroundMark x1="74227" y1="76653" x2="77663" y2="72107"/>
                            <a14:backgroundMark x1="41581" y1="91116" x2="41924" y2="91322"/>
                            <a14:backgroundMark x1="32990" y1="72934" x2="33677" y2="737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0150" y="2470456"/>
                <a:ext cx="1211318" cy="1007351"/>
              </a:xfrm>
              <a:prstGeom prst="rect">
                <a:avLst/>
              </a:prstGeom>
            </p:spPr>
          </p:pic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6EEBE3C0-EDDD-4990-AFB7-578AEF7F9AE4}"/>
                  </a:ext>
                </a:extLst>
              </p:cNvPr>
              <p:cNvSpPr/>
              <p:nvPr/>
            </p:nvSpPr>
            <p:spPr>
              <a:xfrm>
                <a:off x="2143751" y="1953387"/>
                <a:ext cx="3181588" cy="695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Customize radiation pattern for better reception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1" name="连接符: 肘形 120">
                <a:extLst>
                  <a:ext uri="{FF2B5EF4-FFF2-40B4-BE49-F238E27FC236}">
                    <a16:creationId xmlns:a16="http://schemas.microsoft.com/office/drawing/2014/main" id="{9B54C1E2-2D26-4FC4-AB15-58082EA30908}"/>
                  </a:ext>
                </a:extLst>
              </p:cNvPr>
              <p:cNvCxnSpPr>
                <a:cxnSpLocks/>
                <a:endCxn id="119" idx="1"/>
              </p:cNvCxnSpPr>
              <p:nvPr/>
            </p:nvCxnSpPr>
            <p:spPr>
              <a:xfrm rot="5400000" flipH="1" flipV="1">
                <a:off x="3630621" y="3015637"/>
                <a:ext cx="461033" cy="378024"/>
              </a:xfrm>
              <a:prstGeom prst="bentConnector2">
                <a:avLst/>
              </a:prstGeom>
              <a:ln w="25400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矩形 121">
                <a:extLst>
                  <a:ext uri="{FF2B5EF4-FFF2-40B4-BE49-F238E27FC236}">
                    <a16:creationId xmlns:a16="http://schemas.microsoft.com/office/drawing/2014/main" id="{51CA14E2-5EC6-4313-8EC4-6EE71B6F5EAE}"/>
                  </a:ext>
                </a:extLst>
              </p:cNvPr>
              <p:cNvSpPr/>
              <p:nvPr/>
            </p:nvSpPr>
            <p:spPr>
              <a:xfrm>
                <a:off x="2005982" y="3745419"/>
                <a:ext cx="1156857" cy="695130"/>
              </a:xfrm>
              <a:prstGeom prst="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Helix </a:t>
                </a:r>
              </a:p>
              <a:p>
                <a:pPr algn="ctr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Antenna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F94EA3A-448B-472F-99CE-DD3A94311E99}"/>
                </a:ext>
              </a:extLst>
            </p:cNvPr>
            <p:cNvSpPr txBox="1"/>
            <p:nvPr/>
          </p:nvSpPr>
          <p:spPr>
            <a:xfrm>
              <a:off x="6705048" y="1906315"/>
              <a:ext cx="37961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Design 3: Customized radiation pattern for better reception</a:t>
              </a: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D4AA27BC-6DEB-D12B-220F-670477FC91D9}"/>
              </a:ext>
            </a:extLst>
          </p:cNvPr>
          <p:cNvSpPr/>
          <p:nvPr/>
        </p:nvSpPr>
        <p:spPr>
          <a:xfrm>
            <a:off x="4056285" y="3941210"/>
            <a:ext cx="130954" cy="12350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85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0.00163 C 0.01328 0.02963 0.02435 0.05788 0.02904 0.06875 C 0.03359 0.07987 0.03164 0.07362 0.02982 0.06737 " pathEditMode="relative" ptsTypes="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6298"/>
            <a:ext cx="10515600" cy="892825"/>
          </a:xfrm>
        </p:spPr>
        <p:txBody>
          <a:bodyPr/>
          <a:lstStyle/>
          <a:p>
            <a:r>
              <a:rPr lang="en-US" altLang="zh-CN" sz="4000" dirty="0"/>
              <a:t>Localization under inadequate satellites 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F1286AD-6037-45A9-A410-71A34E52C0AD}"/>
              </a:ext>
            </a:extLst>
          </p:cNvPr>
          <p:cNvSpPr txBox="1"/>
          <p:nvPr/>
        </p:nvSpPr>
        <p:spPr>
          <a:xfrm>
            <a:off x="3937847" y="4250832"/>
            <a:ext cx="2736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C/N</a:t>
            </a:r>
            <a:r>
              <a:rPr lang="en-US" altLang="zh-CN" sz="1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 </a:t>
            </a:r>
            <a:r>
              <a:rPr lang="en-US" altLang="zh-C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of </a:t>
            </a:r>
          </a:p>
          <a:p>
            <a:pPr algn="ctr"/>
            <a:r>
              <a:rPr lang="en-US" altLang="zh-C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non-scattered GPS signals</a:t>
            </a:r>
            <a:r>
              <a:rPr lang="en-US" altLang="zh-CN" sz="1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800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1C9EF2A-27C4-475D-82C0-99B327B10064}"/>
              </a:ext>
            </a:extLst>
          </p:cNvPr>
          <p:cNvSpPr txBox="1"/>
          <p:nvPr/>
        </p:nvSpPr>
        <p:spPr>
          <a:xfrm>
            <a:off x="1611408" y="5028710"/>
            <a:ext cx="2736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C/N</a:t>
            </a:r>
            <a:r>
              <a:rPr lang="en-US" altLang="zh-CN" sz="1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 </a:t>
            </a:r>
            <a:r>
              <a:rPr lang="en-US" altLang="zh-C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of </a:t>
            </a:r>
          </a:p>
          <a:p>
            <a:pPr algn="ctr"/>
            <a:r>
              <a:rPr lang="en-US" altLang="zh-C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scattered GPS signals</a:t>
            </a:r>
            <a:r>
              <a:rPr lang="en-US" altLang="zh-CN" sz="1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800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424A22BA-1E1C-40A6-8B88-ED0BAA8D0C5A}"/>
              </a:ext>
            </a:extLst>
          </p:cNvPr>
          <p:cNvSpPr/>
          <p:nvPr/>
        </p:nvSpPr>
        <p:spPr>
          <a:xfrm>
            <a:off x="1691864" y="5736808"/>
            <a:ext cx="4404136" cy="938947"/>
          </a:xfrm>
          <a:prstGeom prst="round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3000">
                <a:srgbClr val="CCDDEB"/>
              </a:gs>
              <a:gs pos="70000">
                <a:srgbClr val="CCDDEB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9C847D59-4D70-43D6-A189-412A22B82A69}"/>
              </a:ext>
            </a:extLst>
          </p:cNvPr>
          <p:cNvSpPr txBox="1"/>
          <p:nvPr/>
        </p:nvSpPr>
        <p:spPr>
          <a:xfrm>
            <a:off x="1691864" y="5852338"/>
            <a:ext cx="4523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Separate distance raw measurements  (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PrM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，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AdrM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 with the same index.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EFC1FE64-A484-453D-8EE2-1341BD7DE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7"/>
          <a:stretch/>
        </p:blipFill>
        <p:spPr>
          <a:xfrm>
            <a:off x="1524000" y="1650973"/>
            <a:ext cx="4994206" cy="231142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AF97FA9-6CE2-80FA-2BCD-735D937BDB89}"/>
              </a:ext>
            </a:extLst>
          </p:cNvPr>
          <p:cNvGrpSpPr/>
          <p:nvPr/>
        </p:nvGrpSpPr>
        <p:grpSpPr>
          <a:xfrm>
            <a:off x="2580801" y="2116526"/>
            <a:ext cx="457916" cy="2975254"/>
            <a:chOff x="2580801" y="2116526"/>
            <a:chExt cx="457916" cy="2975254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82AD6808-42A3-4758-AC90-24022887C876}"/>
                </a:ext>
              </a:extLst>
            </p:cNvPr>
            <p:cNvSpPr/>
            <p:nvPr/>
          </p:nvSpPr>
          <p:spPr>
            <a:xfrm>
              <a:off x="2598937" y="2116526"/>
              <a:ext cx="399660" cy="1534078"/>
            </a:xfrm>
            <a:prstGeom prst="rect">
              <a:avLst/>
            </a:prstGeom>
            <a:solidFill>
              <a:srgbClr val="C0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箭头: 下 74">
              <a:extLst>
                <a:ext uri="{FF2B5EF4-FFF2-40B4-BE49-F238E27FC236}">
                  <a16:creationId xmlns:a16="http://schemas.microsoft.com/office/drawing/2014/main" id="{0DD344FB-94BE-4BEB-B0C1-2F41DED0BB6C}"/>
                </a:ext>
              </a:extLst>
            </p:cNvPr>
            <p:cNvSpPr/>
            <p:nvPr/>
          </p:nvSpPr>
          <p:spPr>
            <a:xfrm>
              <a:off x="2580801" y="3772263"/>
              <a:ext cx="457916" cy="13195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B2F1202-B67C-D6A1-5C1E-AFB2A2766D25}"/>
              </a:ext>
            </a:extLst>
          </p:cNvPr>
          <p:cNvGrpSpPr/>
          <p:nvPr/>
        </p:nvGrpSpPr>
        <p:grpSpPr>
          <a:xfrm>
            <a:off x="3038618" y="2121549"/>
            <a:ext cx="1077037" cy="2683346"/>
            <a:chOff x="3038618" y="2121549"/>
            <a:chExt cx="1077037" cy="2683346"/>
          </a:xfrm>
        </p:grpSpPr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E8960D5E-98DF-4144-9166-C05AD8A07F4F}"/>
                </a:ext>
              </a:extLst>
            </p:cNvPr>
            <p:cNvSpPr/>
            <p:nvPr/>
          </p:nvSpPr>
          <p:spPr>
            <a:xfrm>
              <a:off x="3038618" y="2121549"/>
              <a:ext cx="465828" cy="1534078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箭头: 直角上 75">
              <a:extLst>
                <a:ext uri="{FF2B5EF4-FFF2-40B4-BE49-F238E27FC236}">
                  <a16:creationId xmlns:a16="http://schemas.microsoft.com/office/drawing/2014/main" id="{AFF168B5-5859-43DE-A1B6-785E268DFC1B}"/>
                </a:ext>
              </a:extLst>
            </p:cNvPr>
            <p:cNvSpPr/>
            <p:nvPr/>
          </p:nvSpPr>
          <p:spPr>
            <a:xfrm rot="5400000">
              <a:off x="3122942" y="3812181"/>
              <a:ext cx="1026264" cy="959163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箭头: 右 76">
            <a:extLst>
              <a:ext uri="{FF2B5EF4-FFF2-40B4-BE49-F238E27FC236}">
                <a16:creationId xmlns:a16="http://schemas.microsoft.com/office/drawing/2014/main" id="{C23620AB-EE0B-4EE7-8FBA-E89DB9CE8D12}"/>
              </a:ext>
            </a:extLst>
          </p:cNvPr>
          <p:cNvSpPr/>
          <p:nvPr/>
        </p:nvSpPr>
        <p:spPr>
          <a:xfrm>
            <a:off x="6460331" y="2680629"/>
            <a:ext cx="870858" cy="892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8C4AD72-CC09-E3E1-DFE6-7BA8BBCF8302}"/>
              </a:ext>
            </a:extLst>
          </p:cNvPr>
          <p:cNvGrpSpPr/>
          <p:nvPr/>
        </p:nvGrpSpPr>
        <p:grpSpPr>
          <a:xfrm>
            <a:off x="7275647" y="1988962"/>
            <a:ext cx="2997746" cy="1438941"/>
            <a:chOff x="7275647" y="1988962"/>
            <a:chExt cx="2997746" cy="1438941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10160380-F2F4-4960-AAA7-B4F53CF097C1}"/>
                </a:ext>
              </a:extLst>
            </p:cNvPr>
            <p:cNvSpPr txBox="1"/>
            <p:nvPr/>
          </p:nvSpPr>
          <p:spPr>
            <a:xfrm>
              <a:off x="7275647" y="1988962"/>
              <a:ext cx="299774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PRN-5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:  PrM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，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AdrM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2400" baseline="-25000" dirty="0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337842DB-A165-4BA2-9DB6-C55FA4AA23BF}"/>
                </a:ext>
              </a:extLst>
            </p:cNvPr>
            <p:cNvSpPr txBox="1"/>
            <p:nvPr/>
          </p:nvSpPr>
          <p:spPr>
            <a:xfrm>
              <a:off x="7275648" y="2966238"/>
              <a:ext cx="299774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PRN-20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:  PrM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，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AdrM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2400" baseline="-25000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14AE065-B3B7-D3BB-1F81-88A90F6A6EB5}"/>
              </a:ext>
            </a:extLst>
          </p:cNvPr>
          <p:cNvGrpSpPr/>
          <p:nvPr/>
        </p:nvGrpSpPr>
        <p:grpSpPr>
          <a:xfrm>
            <a:off x="7275648" y="2497785"/>
            <a:ext cx="3490010" cy="1464616"/>
            <a:chOff x="7275648" y="2497785"/>
            <a:chExt cx="3490010" cy="1464616"/>
          </a:xfrm>
        </p:grpSpPr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7C443E88-692D-4DB0-BCE9-0C21DE9F9ECE}"/>
                </a:ext>
              </a:extLst>
            </p:cNvPr>
            <p:cNvSpPr txBox="1"/>
            <p:nvPr/>
          </p:nvSpPr>
          <p:spPr>
            <a:xfrm>
              <a:off x="7275648" y="2497785"/>
              <a:ext cx="34900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PRN-5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’:  PrM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，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AdrM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’</a:t>
              </a:r>
              <a:endParaRPr lang="zh-CN" altLang="en-US" sz="2400" baseline="-25000" dirty="0"/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22D397F5-5F1F-4882-8BCA-16CEF6947462}"/>
                </a:ext>
              </a:extLst>
            </p:cNvPr>
            <p:cNvSpPr txBox="1"/>
            <p:nvPr/>
          </p:nvSpPr>
          <p:spPr>
            <a:xfrm>
              <a:off x="7275648" y="3500736"/>
              <a:ext cx="33368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PRN-20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’: PrM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，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AdrM</a:t>
              </a:r>
              <a:r>
                <a:rPr lang="en-US" altLang="zh-CN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’</a:t>
              </a:r>
              <a:endParaRPr lang="zh-CN" altLang="en-US" sz="2400" baseline="-25000" dirty="0"/>
            </a:p>
          </p:txBody>
        </p:sp>
      </p:grpSp>
      <p:sp>
        <p:nvSpPr>
          <p:cNvPr id="84" name="箭头: 右 83">
            <a:extLst>
              <a:ext uri="{FF2B5EF4-FFF2-40B4-BE49-F238E27FC236}">
                <a16:creationId xmlns:a16="http://schemas.microsoft.com/office/drawing/2014/main" id="{C878BB95-10E0-42E9-B5C7-323699750A16}"/>
              </a:ext>
            </a:extLst>
          </p:cNvPr>
          <p:cNvSpPr/>
          <p:nvPr/>
        </p:nvSpPr>
        <p:spPr>
          <a:xfrm rot="5400000">
            <a:off x="8801447" y="4606152"/>
            <a:ext cx="906456" cy="8451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874B2192-ED5C-4FD6-94EE-5A750F855277}"/>
              </a:ext>
            </a:extLst>
          </p:cNvPr>
          <p:cNvSpPr/>
          <p:nvPr/>
        </p:nvSpPr>
        <p:spPr>
          <a:xfrm>
            <a:off x="7145069" y="5627604"/>
            <a:ext cx="4347283" cy="1015662"/>
          </a:xfrm>
          <a:prstGeom prst="round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3000">
                <a:srgbClr val="CCDDEB"/>
              </a:gs>
              <a:gs pos="70000">
                <a:srgbClr val="CCDDEB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87B542C-E92C-46C8-B244-4DBA3368DB9C}"/>
              </a:ext>
            </a:extLst>
          </p:cNvPr>
          <p:cNvSpPr txBox="1"/>
          <p:nvPr/>
        </p:nvSpPr>
        <p:spPr>
          <a:xfrm>
            <a:off x="7188325" y="5781492"/>
            <a:ext cx="4556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Duplex the measurements  for GPS localization under inadequate satellites.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6E60146-3915-4ED7-12DE-EFC7E02D9771}"/>
              </a:ext>
            </a:extLst>
          </p:cNvPr>
          <p:cNvGrpSpPr/>
          <p:nvPr/>
        </p:nvGrpSpPr>
        <p:grpSpPr>
          <a:xfrm>
            <a:off x="10289408" y="2654698"/>
            <a:ext cx="1933457" cy="1176812"/>
            <a:chOff x="10289408" y="2654698"/>
            <a:chExt cx="1933457" cy="1176812"/>
          </a:xfrm>
        </p:grpSpPr>
        <p:sp>
          <p:nvSpPr>
            <p:cNvPr id="13" name="任意形状 12">
              <a:extLst>
                <a:ext uri="{FF2B5EF4-FFF2-40B4-BE49-F238E27FC236}">
                  <a16:creationId xmlns:a16="http://schemas.microsoft.com/office/drawing/2014/main" id="{ADC83A29-85EC-27E6-736A-22F761C7043A}"/>
                </a:ext>
              </a:extLst>
            </p:cNvPr>
            <p:cNvSpPr/>
            <p:nvPr/>
          </p:nvSpPr>
          <p:spPr>
            <a:xfrm rot="10800000">
              <a:off x="10289408" y="2654698"/>
              <a:ext cx="870857" cy="1176812"/>
            </a:xfrm>
            <a:custGeom>
              <a:avLst/>
              <a:gdLst>
                <a:gd name="connsiteX0" fmla="*/ 916370 w 932451"/>
                <a:gd name="connsiteY0" fmla="*/ 1176812 h 1176812"/>
                <a:gd name="connsiteX1" fmla="*/ 495173 w 932451"/>
                <a:gd name="connsiteY1" fmla="*/ 1176812 h 1176812"/>
                <a:gd name="connsiteX2" fmla="*/ 495173 w 932451"/>
                <a:gd name="connsiteY2" fmla="*/ 760578 h 1176812"/>
                <a:gd name="connsiteX3" fmla="*/ 346910 w 932451"/>
                <a:gd name="connsiteY3" fmla="*/ 760578 h 1176812"/>
                <a:gd name="connsiteX4" fmla="*/ 346910 w 932451"/>
                <a:gd name="connsiteY4" fmla="*/ 934033 h 1176812"/>
                <a:gd name="connsiteX5" fmla="*/ 0 w 932451"/>
                <a:gd name="connsiteY5" fmla="*/ 587123 h 1176812"/>
                <a:gd name="connsiteX6" fmla="*/ 346910 w 932451"/>
                <a:gd name="connsiteY6" fmla="*/ 240213 h 1176812"/>
                <a:gd name="connsiteX7" fmla="*/ 346910 w 932451"/>
                <a:gd name="connsiteY7" fmla="*/ 413668 h 1176812"/>
                <a:gd name="connsiteX8" fmla="*/ 511255 w 932451"/>
                <a:gd name="connsiteY8" fmla="*/ 413668 h 1176812"/>
                <a:gd name="connsiteX9" fmla="*/ 511255 w 932451"/>
                <a:gd name="connsiteY9" fmla="*/ 0 h 1176812"/>
                <a:gd name="connsiteX10" fmla="*/ 932451 w 932451"/>
                <a:gd name="connsiteY10" fmla="*/ 0 h 1176812"/>
                <a:gd name="connsiteX11" fmla="*/ 932451 w 932451"/>
                <a:gd name="connsiteY11" fmla="*/ 212434 h 1176812"/>
                <a:gd name="connsiteX12" fmla="*/ 721853 w 932451"/>
                <a:gd name="connsiteY12" fmla="*/ 212434 h 1176812"/>
                <a:gd name="connsiteX13" fmla="*/ 721853 w 932451"/>
                <a:gd name="connsiteY13" fmla="*/ 461665 h 1176812"/>
                <a:gd name="connsiteX14" fmla="*/ 713812 w 932451"/>
                <a:gd name="connsiteY14" fmla="*/ 461665 h 1176812"/>
                <a:gd name="connsiteX15" fmla="*/ 713812 w 932451"/>
                <a:gd name="connsiteY15" fmla="*/ 760578 h 1176812"/>
                <a:gd name="connsiteX16" fmla="*/ 707608 w 932451"/>
                <a:gd name="connsiteY16" fmla="*/ 760578 h 1176812"/>
                <a:gd name="connsiteX17" fmla="*/ 707608 w 932451"/>
                <a:gd name="connsiteY17" fmla="*/ 966214 h 1176812"/>
                <a:gd name="connsiteX18" fmla="*/ 916370 w 932451"/>
                <a:gd name="connsiteY18" fmla="*/ 966214 h 117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2451" h="1176812">
                  <a:moveTo>
                    <a:pt x="916370" y="1176812"/>
                  </a:moveTo>
                  <a:lnTo>
                    <a:pt x="495173" y="1176812"/>
                  </a:lnTo>
                  <a:lnTo>
                    <a:pt x="495173" y="760578"/>
                  </a:lnTo>
                  <a:lnTo>
                    <a:pt x="346910" y="760578"/>
                  </a:lnTo>
                  <a:lnTo>
                    <a:pt x="346910" y="934033"/>
                  </a:lnTo>
                  <a:lnTo>
                    <a:pt x="0" y="587123"/>
                  </a:lnTo>
                  <a:lnTo>
                    <a:pt x="346910" y="240213"/>
                  </a:lnTo>
                  <a:lnTo>
                    <a:pt x="346910" y="413668"/>
                  </a:lnTo>
                  <a:lnTo>
                    <a:pt x="511255" y="413668"/>
                  </a:lnTo>
                  <a:lnTo>
                    <a:pt x="511255" y="0"/>
                  </a:lnTo>
                  <a:lnTo>
                    <a:pt x="932451" y="0"/>
                  </a:lnTo>
                  <a:lnTo>
                    <a:pt x="932451" y="212434"/>
                  </a:lnTo>
                  <a:lnTo>
                    <a:pt x="721853" y="212434"/>
                  </a:lnTo>
                  <a:lnTo>
                    <a:pt x="721853" y="461665"/>
                  </a:lnTo>
                  <a:lnTo>
                    <a:pt x="713812" y="461665"/>
                  </a:lnTo>
                  <a:lnTo>
                    <a:pt x="713812" y="760578"/>
                  </a:lnTo>
                  <a:lnTo>
                    <a:pt x="707608" y="760578"/>
                  </a:lnTo>
                  <a:lnTo>
                    <a:pt x="707608" y="966214"/>
                  </a:lnTo>
                  <a:lnTo>
                    <a:pt x="916370" y="96621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2F0F30C-7515-1D88-F857-12C039A89FE1}"/>
                </a:ext>
              </a:extLst>
            </p:cNvPr>
            <p:cNvSpPr txBox="1"/>
            <p:nvPr/>
          </p:nvSpPr>
          <p:spPr>
            <a:xfrm>
              <a:off x="11102391" y="2751171"/>
              <a:ext cx="11204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From</a:t>
              </a:r>
            </a:p>
            <a:p>
              <a:r>
                <a:rPr kumimoji="1" lang="en-US" altLang="zh-CN" dirty="0"/>
                <a:t>Virtual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Satellites</a:t>
              </a:r>
              <a:endParaRPr kumimoji="1" lang="zh-CN" altLang="en-US" dirty="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8430EE93-C067-97F8-1A04-ACAB10719156}"/>
              </a:ext>
            </a:extLst>
          </p:cNvPr>
          <p:cNvSpPr txBox="1"/>
          <p:nvPr/>
        </p:nvSpPr>
        <p:spPr>
          <a:xfrm>
            <a:off x="1691864" y="1222584"/>
            <a:ext cx="501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 piece of “Carrier to Noise Density Ratio (</a:t>
            </a:r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C/N</a:t>
            </a:r>
            <a:r>
              <a:rPr lang="en-US" altLang="zh-CN" sz="16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) ” raw measurements of scattered and non-scattered GPS signals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3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8" grpId="0" animBg="1"/>
      <p:bldP spid="70" grpId="0"/>
      <p:bldP spid="77" grpId="0" animBg="1"/>
      <p:bldP spid="84" grpId="0" animBg="1"/>
      <p:bldP spid="86" grpId="0" animBg="1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圆角矩形 120">
            <a:extLst>
              <a:ext uri="{FF2B5EF4-FFF2-40B4-BE49-F238E27FC236}">
                <a16:creationId xmlns:a16="http://schemas.microsoft.com/office/drawing/2014/main" id="{5AD4567D-C366-4D3F-8410-C9F6D7DBAA81}"/>
              </a:ext>
            </a:extLst>
          </p:cNvPr>
          <p:cNvSpPr/>
          <p:nvPr/>
        </p:nvSpPr>
        <p:spPr>
          <a:xfrm>
            <a:off x="1435099" y="1592372"/>
            <a:ext cx="10282848" cy="4918092"/>
          </a:xfrm>
          <a:prstGeom prst="roundRect">
            <a:avLst>
              <a:gd name="adj" fmla="val 5427"/>
            </a:avLst>
          </a:prstGeom>
          <a:solidFill>
            <a:schemeClr val="bg1">
              <a:lumMod val="95000"/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464"/>
            <a:ext cx="10515600" cy="892825"/>
          </a:xfrm>
        </p:spPr>
        <p:txBody>
          <a:bodyPr/>
          <a:lstStyle/>
          <a:p>
            <a:r>
              <a:rPr lang="en-US" altLang="zh-CN" sz="4000" dirty="0"/>
              <a:t>Differential positioning for accuracy improvement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CA7E1A6-769D-4B75-A716-362E349DB621}"/>
              </a:ext>
            </a:extLst>
          </p:cNvPr>
          <p:cNvGrpSpPr/>
          <p:nvPr/>
        </p:nvGrpSpPr>
        <p:grpSpPr>
          <a:xfrm>
            <a:off x="1524000" y="1491819"/>
            <a:ext cx="5193788" cy="4320796"/>
            <a:chOff x="5762888" y="1246338"/>
            <a:chExt cx="5193788" cy="4320796"/>
          </a:xfrm>
        </p:grpSpPr>
        <p:grpSp>
          <p:nvGrpSpPr>
            <p:cNvPr id="155" name="组合 154">
              <a:extLst>
                <a:ext uri="{FF2B5EF4-FFF2-40B4-BE49-F238E27FC236}">
                  <a16:creationId xmlns:a16="http://schemas.microsoft.com/office/drawing/2014/main" id="{14456142-C7D5-4390-BA74-36922F8F7AD8}"/>
                </a:ext>
              </a:extLst>
            </p:cNvPr>
            <p:cNvGrpSpPr/>
            <p:nvPr/>
          </p:nvGrpSpPr>
          <p:grpSpPr>
            <a:xfrm>
              <a:off x="7779127" y="4177467"/>
              <a:ext cx="314651" cy="919033"/>
              <a:chOff x="5399689" y="3757923"/>
              <a:chExt cx="265673" cy="805179"/>
            </a:xfrm>
          </p:grpSpPr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DB319BE7-9915-4A48-B7D8-826929661493}"/>
                  </a:ext>
                </a:extLst>
              </p:cNvPr>
              <p:cNvSpPr/>
              <p:nvPr/>
            </p:nvSpPr>
            <p:spPr>
              <a:xfrm>
                <a:off x="5516038" y="4028359"/>
                <a:ext cx="45719" cy="5347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6" name="Picture 2" descr="Outdoor, wall, lights, lamp icon - Download on Iconfinder">
                <a:extLst>
                  <a:ext uri="{FF2B5EF4-FFF2-40B4-BE49-F238E27FC236}">
                    <a16:creationId xmlns:a16="http://schemas.microsoft.com/office/drawing/2014/main" id="{14EBBE8B-B6BF-43B4-9723-9A2B82998A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72" b="99023" l="9961" r="89844">
                            <a14:foregroundMark x1="50391" y1="4883" x2="48828" y2="8203"/>
                            <a14:foregroundMark x1="49609" y1="1367" x2="49805" y2="4688"/>
                            <a14:foregroundMark x1="45703" y1="93945" x2="47266" y2="99023"/>
                            <a14:backgroundMark x1="34180" y1="86719" x2="47266" y2="85742"/>
                            <a14:backgroundMark x1="47266" y1="85742" x2="64063" y2="86719"/>
                            <a14:backgroundMark x1="65820" y1="83789" x2="80078" y2="36328"/>
                            <a14:backgroundMark x1="78906" y1="35156" x2="79297" y2="39063"/>
                            <a14:backgroundMark x1="79102" y1="38086" x2="76758" y2="47266"/>
                            <a14:backgroundMark x1="77539" y1="39063" x2="75586" y2="48047"/>
                            <a14:backgroundMark x1="75391" y1="49805" x2="72656" y2="58789"/>
                            <a14:backgroundMark x1="34180" y1="96875" x2="38086" y2="99805"/>
                            <a14:backgroundMark x1="37891" y1="97852" x2="38477" y2="98242"/>
                            <a14:backgroundMark x1="63672" y1="95313" x2="62305" y2="99219"/>
                            <a14:backgroundMark x1="63086" y1="96484" x2="64648" y2="95117"/>
                            <a14:backgroundMark x1="40430" y1="87109" x2="50391" y2="86914"/>
                            <a14:backgroundMark x1="50391" y1="86914" x2="61523" y2="87891"/>
                            <a14:backgroundMark x1="17578" y1="27930" x2="34961" y2="13281"/>
                            <a14:backgroundMark x1="34961" y1="13281" x2="45117" y2="11523"/>
                            <a14:backgroundMark x1="45117" y1="11523" x2="32813" y2="15820"/>
                            <a14:backgroundMark x1="32813" y1="15820" x2="31250" y2="16992"/>
                            <a14:backgroundMark x1="38672" y1="14258" x2="29102" y2="18164"/>
                            <a14:backgroundMark x1="29102" y1="18164" x2="20313" y2="27148"/>
                            <a14:backgroundMark x1="39648" y1="14844" x2="40430" y2="14453"/>
                            <a14:backgroundMark x1="45703" y1="12305" x2="46289" y2="12305"/>
                            <a14:backgroundMark x1="53125" y1="12500" x2="57227" y2="3125"/>
                            <a14:backgroundMark x1="57227" y1="3125" x2="53711" y2="0"/>
                            <a14:backgroundMark x1="44336" y1="977" x2="44336" y2="2930"/>
                            <a14:backgroundMark x1="37500" y1="87109" x2="37500" y2="87109"/>
                            <a14:backgroundMark x1="62305" y1="97461" x2="65234" y2="949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9689" y="3757923"/>
                <a:ext cx="265673" cy="265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179A70B0-A9A5-432D-9749-A02C34D36306}"/>
                </a:ext>
              </a:extLst>
            </p:cNvPr>
            <p:cNvSpPr/>
            <p:nvPr/>
          </p:nvSpPr>
          <p:spPr>
            <a:xfrm>
              <a:off x="8406674" y="3495088"/>
              <a:ext cx="1917965" cy="1526737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3" name="内容占位符 3">
              <a:extLst>
                <a:ext uri="{FF2B5EF4-FFF2-40B4-BE49-F238E27FC236}">
                  <a16:creationId xmlns:a16="http://schemas.microsoft.com/office/drawing/2014/main" id="{F8DA18C7-225F-424B-A486-EE3F1D922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9745">
              <a:off x="5762888" y="2351459"/>
              <a:ext cx="1144705" cy="1264075"/>
            </a:xfrm>
            <a:prstGeom prst="rect">
              <a:avLst/>
            </a:prstGeom>
          </p:spPr>
        </p:pic>
        <p:cxnSp>
          <p:nvCxnSpPr>
            <p:cNvPr id="144" name="直接箭头连接符 143">
              <a:extLst>
                <a:ext uri="{FF2B5EF4-FFF2-40B4-BE49-F238E27FC236}">
                  <a16:creationId xmlns:a16="http://schemas.microsoft.com/office/drawing/2014/main" id="{944B4F25-B76A-4570-86F6-2DF636FDC6EC}"/>
                </a:ext>
              </a:extLst>
            </p:cNvPr>
            <p:cNvCxnSpPr>
              <a:cxnSpLocks/>
            </p:cNvCxnSpPr>
            <p:nvPr/>
          </p:nvCxnSpPr>
          <p:spPr>
            <a:xfrm>
              <a:off x="7849851" y="3077183"/>
              <a:ext cx="722796" cy="1048245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内容占位符 3">
              <a:extLst>
                <a:ext uri="{FF2B5EF4-FFF2-40B4-BE49-F238E27FC236}">
                  <a16:creationId xmlns:a16="http://schemas.microsoft.com/office/drawing/2014/main" id="{15B542C5-F532-4088-8798-8FA84250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3073">
              <a:off x="6569273" y="1697145"/>
              <a:ext cx="1144705" cy="1264075"/>
            </a:xfrm>
            <a:prstGeom prst="rect">
              <a:avLst/>
            </a:prstGeom>
          </p:spPr>
        </p:pic>
        <p:cxnSp>
          <p:nvCxnSpPr>
            <p:cNvPr id="149" name="直接箭头连接符 148">
              <a:extLst>
                <a:ext uri="{FF2B5EF4-FFF2-40B4-BE49-F238E27FC236}">
                  <a16:creationId xmlns:a16="http://schemas.microsoft.com/office/drawing/2014/main" id="{30C47BC1-6516-48A7-A937-A707CA8C4279}"/>
                </a:ext>
              </a:extLst>
            </p:cNvPr>
            <p:cNvCxnSpPr>
              <a:cxnSpLocks/>
            </p:cNvCxnSpPr>
            <p:nvPr/>
          </p:nvCxnSpPr>
          <p:spPr>
            <a:xfrm>
              <a:off x="7326186" y="3505545"/>
              <a:ext cx="1207112" cy="712117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man-walking_76680">
              <a:extLst>
                <a:ext uri="{FF2B5EF4-FFF2-40B4-BE49-F238E27FC236}">
                  <a16:creationId xmlns:a16="http://schemas.microsoft.com/office/drawing/2014/main" id="{5BE899E4-86EF-49C0-B548-286F9B7E78B4}"/>
                </a:ext>
              </a:extLst>
            </p:cNvPr>
            <p:cNvSpPr/>
            <p:nvPr/>
          </p:nvSpPr>
          <p:spPr>
            <a:xfrm>
              <a:off x="8684815" y="4318999"/>
              <a:ext cx="371196" cy="765944"/>
            </a:xfrm>
            <a:custGeom>
              <a:avLst/>
              <a:gdLst>
                <a:gd name="connsiteX0" fmla="*/ 72198 w 255101"/>
                <a:gd name="connsiteY0" fmla="*/ 228252 h 592566"/>
                <a:gd name="connsiteX1" fmla="*/ 53071 w 255101"/>
                <a:gd name="connsiteY1" fmla="*/ 255945 h 592566"/>
                <a:gd name="connsiteX2" fmla="*/ 52593 w 255101"/>
                <a:gd name="connsiteY2" fmla="*/ 270270 h 592566"/>
                <a:gd name="connsiteX3" fmla="*/ 72198 w 255101"/>
                <a:gd name="connsiteY3" fmla="*/ 302260 h 592566"/>
                <a:gd name="connsiteX4" fmla="*/ 84630 w 255101"/>
                <a:gd name="connsiteY4" fmla="*/ 154243 h 592566"/>
                <a:gd name="connsiteX5" fmla="*/ 91324 w 255101"/>
                <a:gd name="connsiteY5" fmla="*/ 154243 h 592566"/>
                <a:gd name="connsiteX6" fmla="*/ 98975 w 255101"/>
                <a:gd name="connsiteY6" fmla="*/ 154243 h 592566"/>
                <a:gd name="connsiteX7" fmla="*/ 157789 w 255101"/>
                <a:gd name="connsiteY7" fmla="*/ 154243 h 592566"/>
                <a:gd name="connsiteX8" fmla="*/ 158746 w 255101"/>
                <a:gd name="connsiteY8" fmla="*/ 154243 h 592566"/>
                <a:gd name="connsiteX9" fmla="*/ 181219 w 255101"/>
                <a:gd name="connsiteY9" fmla="*/ 167612 h 592566"/>
                <a:gd name="connsiteX10" fmla="*/ 253423 w 255101"/>
                <a:gd name="connsiteY10" fmla="*/ 329954 h 592566"/>
                <a:gd name="connsiteX11" fmla="*/ 244337 w 255101"/>
                <a:gd name="connsiteY11" fmla="*/ 355738 h 592566"/>
                <a:gd name="connsiteX12" fmla="*/ 234296 w 255101"/>
                <a:gd name="connsiteY12" fmla="*/ 360990 h 592566"/>
                <a:gd name="connsiteX13" fmla="*/ 225689 w 255101"/>
                <a:gd name="connsiteY13" fmla="*/ 362900 h 592566"/>
                <a:gd name="connsiteX14" fmla="*/ 208953 w 255101"/>
                <a:gd name="connsiteY14" fmla="*/ 351918 h 592566"/>
                <a:gd name="connsiteX15" fmla="*/ 176916 w 255101"/>
                <a:gd name="connsiteY15" fmla="*/ 281729 h 592566"/>
                <a:gd name="connsiteX16" fmla="*/ 176916 w 255101"/>
                <a:gd name="connsiteY16" fmla="*/ 328522 h 592566"/>
                <a:gd name="connsiteX17" fmla="*/ 190305 w 255101"/>
                <a:gd name="connsiteY17" fmla="*/ 430702 h 592566"/>
                <a:gd name="connsiteX18" fmla="*/ 193652 w 255101"/>
                <a:gd name="connsiteY18" fmla="*/ 464125 h 592566"/>
                <a:gd name="connsiteX19" fmla="*/ 199390 w 255101"/>
                <a:gd name="connsiteY19" fmla="*/ 564395 h 592566"/>
                <a:gd name="connsiteX20" fmla="*/ 178350 w 255101"/>
                <a:gd name="connsiteY20" fmla="*/ 590656 h 592566"/>
                <a:gd name="connsiteX21" fmla="*/ 168309 w 255101"/>
                <a:gd name="connsiteY21" fmla="*/ 592089 h 592566"/>
                <a:gd name="connsiteX22" fmla="*/ 164484 w 255101"/>
                <a:gd name="connsiteY22" fmla="*/ 592566 h 592566"/>
                <a:gd name="connsiteX23" fmla="*/ 143922 w 255101"/>
                <a:gd name="connsiteY23" fmla="*/ 572512 h 592566"/>
                <a:gd name="connsiteX24" fmla="*/ 138184 w 255101"/>
                <a:gd name="connsiteY24" fmla="*/ 472242 h 592566"/>
                <a:gd name="connsiteX25" fmla="*/ 134359 w 255101"/>
                <a:gd name="connsiteY25" fmla="*/ 440251 h 592566"/>
                <a:gd name="connsiteX26" fmla="*/ 128621 w 255101"/>
                <a:gd name="connsiteY26" fmla="*/ 405395 h 592566"/>
                <a:gd name="connsiteX27" fmla="*/ 127187 w 255101"/>
                <a:gd name="connsiteY27" fmla="*/ 438341 h 592566"/>
                <a:gd name="connsiteX28" fmla="*/ 122405 w 255101"/>
                <a:gd name="connsiteY28" fmla="*/ 472242 h 592566"/>
                <a:gd name="connsiteX29" fmla="*/ 100888 w 255101"/>
                <a:gd name="connsiteY29" fmla="*/ 570125 h 592566"/>
                <a:gd name="connsiteX30" fmla="*/ 76501 w 255101"/>
                <a:gd name="connsiteY30" fmla="*/ 589701 h 592566"/>
                <a:gd name="connsiteX31" fmla="*/ 74110 w 255101"/>
                <a:gd name="connsiteY31" fmla="*/ 589701 h 592566"/>
                <a:gd name="connsiteX32" fmla="*/ 64069 w 255101"/>
                <a:gd name="connsiteY32" fmla="*/ 588746 h 592566"/>
                <a:gd name="connsiteX33" fmla="*/ 48767 w 255101"/>
                <a:gd name="connsiteY33" fmla="*/ 580152 h 592566"/>
                <a:gd name="connsiteX34" fmla="*/ 45420 w 255101"/>
                <a:gd name="connsiteY34" fmla="*/ 562963 h 592566"/>
                <a:gd name="connsiteX35" fmla="*/ 66938 w 255101"/>
                <a:gd name="connsiteY35" fmla="*/ 465080 h 592566"/>
                <a:gd name="connsiteX36" fmla="*/ 70763 w 255101"/>
                <a:gd name="connsiteY36" fmla="*/ 433567 h 592566"/>
                <a:gd name="connsiteX37" fmla="*/ 71719 w 255101"/>
                <a:gd name="connsiteY37" fmla="*/ 364332 h 592566"/>
                <a:gd name="connsiteX38" fmla="*/ 47333 w 255101"/>
                <a:gd name="connsiteY38" fmla="*/ 350008 h 592566"/>
                <a:gd name="connsiteX39" fmla="*/ 2863 w 255101"/>
                <a:gd name="connsiteY39" fmla="*/ 271702 h 592566"/>
                <a:gd name="connsiteX40" fmla="*/ 4776 w 255101"/>
                <a:gd name="connsiteY40" fmla="*/ 243053 h 592566"/>
                <a:gd name="connsiteX41" fmla="*/ 59287 w 255101"/>
                <a:gd name="connsiteY41" fmla="*/ 167135 h 592566"/>
                <a:gd name="connsiteX42" fmla="*/ 84630 w 255101"/>
                <a:gd name="connsiteY42" fmla="*/ 154243 h 592566"/>
                <a:gd name="connsiteX43" fmla="*/ 124535 w 255101"/>
                <a:gd name="connsiteY43" fmla="*/ 0 h 592566"/>
                <a:gd name="connsiteX44" fmla="*/ 193626 w 255101"/>
                <a:gd name="connsiteY44" fmla="*/ 69014 h 592566"/>
                <a:gd name="connsiteX45" fmla="*/ 124535 w 255101"/>
                <a:gd name="connsiteY45" fmla="*/ 138028 h 592566"/>
                <a:gd name="connsiteX46" fmla="*/ 55444 w 255101"/>
                <a:gd name="connsiteY46" fmla="*/ 69014 h 592566"/>
                <a:gd name="connsiteX47" fmla="*/ 124535 w 255101"/>
                <a:gd name="connsiteY47" fmla="*/ 0 h 59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55101" h="592566">
                  <a:moveTo>
                    <a:pt x="72198" y="228252"/>
                  </a:moveTo>
                  <a:lnTo>
                    <a:pt x="53071" y="255945"/>
                  </a:lnTo>
                  <a:cubicBezTo>
                    <a:pt x="50202" y="259765"/>
                    <a:pt x="50202" y="266450"/>
                    <a:pt x="52593" y="270270"/>
                  </a:cubicBezTo>
                  <a:lnTo>
                    <a:pt x="72198" y="302260"/>
                  </a:lnTo>
                  <a:close/>
                  <a:moveTo>
                    <a:pt x="84630" y="154243"/>
                  </a:moveTo>
                  <a:lnTo>
                    <a:pt x="91324" y="154243"/>
                  </a:lnTo>
                  <a:lnTo>
                    <a:pt x="98975" y="154243"/>
                  </a:lnTo>
                  <a:lnTo>
                    <a:pt x="157789" y="154243"/>
                  </a:lnTo>
                  <a:cubicBezTo>
                    <a:pt x="158267" y="154243"/>
                    <a:pt x="158267" y="154243"/>
                    <a:pt x="158746" y="154243"/>
                  </a:cubicBezTo>
                  <a:cubicBezTo>
                    <a:pt x="168309" y="153765"/>
                    <a:pt x="177872" y="159495"/>
                    <a:pt x="181219" y="167612"/>
                  </a:cubicBezTo>
                  <a:lnTo>
                    <a:pt x="253423" y="329954"/>
                  </a:lnTo>
                  <a:cubicBezTo>
                    <a:pt x="257726" y="339504"/>
                    <a:pt x="253423" y="350963"/>
                    <a:pt x="244337" y="355738"/>
                  </a:cubicBezTo>
                  <a:lnTo>
                    <a:pt x="234296" y="360990"/>
                  </a:lnTo>
                  <a:cubicBezTo>
                    <a:pt x="231905" y="362423"/>
                    <a:pt x="229036" y="362900"/>
                    <a:pt x="225689" y="362900"/>
                  </a:cubicBezTo>
                  <a:cubicBezTo>
                    <a:pt x="218516" y="362900"/>
                    <a:pt x="212300" y="358603"/>
                    <a:pt x="208953" y="351918"/>
                  </a:cubicBezTo>
                  <a:lnTo>
                    <a:pt x="176916" y="281729"/>
                  </a:lnTo>
                  <a:lnTo>
                    <a:pt x="176916" y="328522"/>
                  </a:lnTo>
                  <a:lnTo>
                    <a:pt x="190305" y="430702"/>
                  </a:lnTo>
                  <a:cubicBezTo>
                    <a:pt x="191739" y="440251"/>
                    <a:pt x="193174" y="455053"/>
                    <a:pt x="193652" y="464125"/>
                  </a:cubicBezTo>
                  <a:lnTo>
                    <a:pt x="199390" y="564395"/>
                  </a:lnTo>
                  <a:cubicBezTo>
                    <a:pt x="199868" y="576810"/>
                    <a:pt x="190783" y="588269"/>
                    <a:pt x="178350" y="590656"/>
                  </a:cubicBezTo>
                  <a:lnTo>
                    <a:pt x="168309" y="592089"/>
                  </a:lnTo>
                  <a:cubicBezTo>
                    <a:pt x="167353" y="592566"/>
                    <a:pt x="165918" y="592566"/>
                    <a:pt x="164484" y="592566"/>
                  </a:cubicBezTo>
                  <a:cubicBezTo>
                    <a:pt x="153486" y="592566"/>
                    <a:pt x="144401" y="583972"/>
                    <a:pt x="143922" y="572512"/>
                  </a:cubicBezTo>
                  <a:lnTo>
                    <a:pt x="138184" y="472242"/>
                  </a:lnTo>
                  <a:cubicBezTo>
                    <a:pt x="137706" y="463648"/>
                    <a:pt x="136272" y="448846"/>
                    <a:pt x="134359" y="440251"/>
                  </a:cubicBezTo>
                  <a:lnTo>
                    <a:pt x="128621" y="405395"/>
                  </a:lnTo>
                  <a:lnTo>
                    <a:pt x="127187" y="438341"/>
                  </a:lnTo>
                  <a:cubicBezTo>
                    <a:pt x="126709" y="447891"/>
                    <a:pt x="124318" y="462693"/>
                    <a:pt x="122405" y="472242"/>
                  </a:cubicBezTo>
                  <a:lnTo>
                    <a:pt x="100888" y="570125"/>
                  </a:lnTo>
                  <a:cubicBezTo>
                    <a:pt x="98497" y="581107"/>
                    <a:pt x="87977" y="589701"/>
                    <a:pt x="76501" y="589701"/>
                  </a:cubicBezTo>
                  <a:cubicBezTo>
                    <a:pt x="75545" y="589701"/>
                    <a:pt x="74588" y="589701"/>
                    <a:pt x="74110" y="589701"/>
                  </a:cubicBezTo>
                  <a:lnTo>
                    <a:pt x="64069" y="588746"/>
                  </a:lnTo>
                  <a:cubicBezTo>
                    <a:pt x="57853" y="587791"/>
                    <a:pt x="52115" y="584927"/>
                    <a:pt x="48767" y="580152"/>
                  </a:cubicBezTo>
                  <a:cubicBezTo>
                    <a:pt x="45420" y="575377"/>
                    <a:pt x="43986" y="569170"/>
                    <a:pt x="45420" y="562963"/>
                  </a:cubicBezTo>
                  <a:lnTo>
                    <a:pt x="66938" y="465080"/>
                  </a:lnTo>
                  <a:cubicBezTo>
                    <a:pt x="68850" y="456485"/>
                    <a:pt x="70285" y="442161"/>
                    <a:pt x="70763" y="433567"/>
                  </a:cubicBezTo>
                  <a:lnTo>
                    <a:pt x="71719" y="364332"/>
                  </a:lnTo>
                  <a:cubicBezTo>
                    <a:pt x="62634" y="364332"/>
                    <a:pt x="51636" y="358125"/>
                    <a:pt x="47333" y="350008"/>
                  </a:cubicBezTo>
                  <a:lnTo>
                    <a:pt x="2863" y="271702"/>
                  </a:lnTo>
                  <a:cubicBezTo>
                    <a:pt x="-1440" y="263107"/>
                    <a:pt x="-962" y="250693"/>
                    <a:pt x="4776" y="243053"/>
                  </a:cubicBezTo>
                  <a:lnTo>
                    <a:pt x="59287" y="167135"/>
                  </a:lnTo>
                  <a:cubicBezTo>
                    <a:pt x="64547" y="159972"/>
                    <a:pt x="75545" y="154243"/>
                    <a:pt x="84630" y="154243"/>
                  </a:cubicBezTo>
                  <a:close/>
                  <a:moveTo>
                    <a:pt x="124535" y="0"/>
                  </a:moveTo>
                  <a:cubicBezTo>
                    <a:pt x="162693" y="0"/>
                    <a:pt x="193626" y="30899"/>
                    <a:pt x="193626" y="69014"/>
                  </a:cubicBezTo>
                  <a:cubicBezTo>
                    <a:pt x="193626" y="107129"/>
                    <a:pt x="162693" y="138028"/>
                    <a:pt x="124535" y="138028"/>
                  </a:cubicBezTo>
                  <a:cubicBezTo>
                    <a:pt x="86377" y="138028"/>
                    <a:pt x="55444" y="107129"/>
                    <a:pt x="55444" y="69014"/>
                  </a:cubicBezTo>
                  <a:cubicBezTo>
                    <a:pt x="55444" y="30899"/>
                    <a:pt x="86377" y="0"/>
                    <a:pt x="124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1" name="Picture 2" descr="Rideshare: Definition &amp; Rideshare Company List">
              <a:extLst>
                <a:ext uri="{FF2B5EF4-FFF2-40B4-BE49-F238E27FC236}">
                  <a16:creationId xmlns:a16="http://schemas.microsoft.com/office/drawing/2014/main" id="{9D2518BB-785F-4D40-8346-4B261D1B2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7879" l="9916" r="89873">
                          <a14:foregroundMark x1="56540" y1="80000" x2="59705" y2="97879"/>
                          <a14:foregroundMark x1="48945" y1="48182" x2="50633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76074" y="4406933"/>
              <a:ext cx="405505" cy="36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929E5FFD-C168-49CF-91B7-AADBABD511DA}"/>
                </a:ext>
              </a:extLst>
            </p:cNvPr>
            <p:cNvGrpSpPr/>
            <p:nvPr/>
          </p:nvGrpSpPr>
          <p:grpSpPr>
            <a:xfrm>
              <a:off x="7888284" y="2821258"/>
              <a:ext cx="2826729" cy="2745876"/>
              <a:chOff x="5838585" y="2388582"/>
              <a:chExt cx="2559759" cy="2621196"/>
            </a:xfrm>
          </p:grpSpPr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810A790B-2E80-41FE-95B5-394B27AE542A}"/>
                  </a:ext>
                </a:extLst>
              </p:cNvPr>
              <p:cNvSpPr/>
              <p:nvPr/>
            </p:nvSpPr>
            <p:spPr>
              <a:xfrm rot="10800000">
                <a:off x="5864521" y="2388582"/>
                <a:ext cx="2533823" cy="2101221"/>
              </a:xfrm>
              <a:custGeom>
                <a:avLst/>
                <a:gdLst>
                  <a:gd name="connsiteX0" fmla="*/ 2378647 w 2629888"/>
                  <a:gd name="connsiteY0" fmla="*/ 2101221 h 2101221"/>
                  <a:gd name="connsiteX1" fmla="*/ 2063709 w 2629888"/>
                  <a:gd name="connsiteY1" fmla="*/ 1780651 h 2101221"/>
                  <a:gd name="connsiteX2" fmla="*/ 256371 w 2629888"/>
                  <a:gd name="connsiteY2" fmla="*/ 1780651 h 2101221"/>
                  <a:gd name="connsiteX3" fmla="*/ 256371 w 2629888"/>
                  <a:gd name="connsiteY3" fmla="*/ 1778940 h 2101221"/>
                  <a:gd name="connsiteX4" fmla="*/ 0 w 2629888"/>
                  <a:gd name="connsiteY4" fmla="*/ 1778940 h 2101221"/>
                  <a:gd name="connsiteX5" fmla="*/ 0 w 2629888"/>
                  <a:gd name="connsiteY5" fmla="*/ 1357742 h 2101221"/>
                  <a:gd name="connsiteX6" fmla="*/ 256995 w 2629888"/>
                  <a:gd name="connsiteY6" fmla="*/ 1357742 h 2101221"/>
                  <a:gd name="connsiteX7" fmla="*/ 256995 w 2629888"/>
                  <a:gd name="connsiteY7" fmla="*/ 0 h 2101221"/>
                  <a:gd name="connsiteX8" fmla="*/ 818447 w 2629888"/>
                  <a:gd name="connsiteY8" fmla="*/ 0 h 2101221"/>
                  <a:gd name="connsiteX9" fmla="*/ 818447 w 2629888"/>
                  <a:gd name="connsiteY9" fmla="*/ 1015379 h 2101221"/>
                  <a:gd name="connsiteX10" fmla="*/ 1055684 w 2629888"/>
                  <a:gd name="connsiteY10" fmla="*/ 1376483 h 2101221"/>
                  <a:gd name="connsiteX11" fmla="*/ 2162474 w 2629888"/>
                  <a:gd name="connsiteY11" fmla="*/ 1376484 h 2101221"/>
                  <a:gd name="connsiteX12" fmla="*/ 2162474 w 2629888"/>
                  <a:gd name="connsiteY12" fmla="*/ 1378621 h 2101221"/>
                  <a:gd name="connsiteX13" fmla="*/ 2629888 w 2629888"/>
                  <a:gd name="connsiteY13" fmla="*/ 1854394 h 210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29888" h="2101221">
                    <a:moveTo>
                      <a:pt x="2378647" y="2101221"/>
                    </a:moveTo>
                    <a:lnTo>
                      <a:pt x="2063709" y="1780651"/>
                    </a:lnTo>
                    <a:lnTo>
                      <a:pt x="256371" y="1780651"/>
                    </a:lnTo>
                    <a:lnTo>
                      <a:pt x="256371" y="1778940"/>
                    </a:lnTo>
                    <a:lnTo>
                      <a:pt x="0" y="1778940"/>
                    </a:lnTo>
                    <a:lnTo>
                      <a:pt x="0" y="1357742"/>
                    </a:lnTo>
                    <a:lnTo>
                      <a:pt x="256995" y="1357742"/>
                    </a:lnTo>
                    <a:lnTo>
                      <a:pt x="256995" y="0"/>
                    </a:lnTo>
                    <a:lnTo>
                      <a:pt x="818447" y="0"/>
                    </a:lnTo>
                    <a:lnTo>
                      <a:pt x="818447" y="1015379"/>
                    </a:lnTo>
                    <a:lnTo>
                      <a:pt x="1055684" y="1376483"/>
                    </a:lnTo>
                    <a:lnTo>
                      <a:pt x="2162474" y="1376484"/>
                    </a:lnTo>
                    <a:lnTo>
                      <a:pt x="2162474" y="1378621"/>
                    </a:lnTo>
                    <a:lnTo>
                      <a:pt x="2629888" y="185439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643A96D0-71DD-40CC-BA24-491159DF8290}"/>
                  </a:ext>
                </a:extLst>
              </p:cNvPr>
              <p:cNvSpPr/>
              <p:nvPr/>
            </p:nvSpPr>
            <p:spPr>
              <a:xfrm>
                <a:off x="5838585" y="4495675"/>
                <a:ext cx="2452315" cy="514103"/>
              </a:xfrm>
              <a:prstGeom prst="rect">
                <a:avLst/>
              </a:prstGeom>
              <a:pattFill prst="wd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8" name="组合 157">
              <a:extLst>
                <a:ext uri="{FF2B5EF4-FFF2-40B4-BE49-F238E27FC236}">
                  <a16:creationId xmlns:a16="http://schemas.microsoft.com/office/drawing/2014/main" id="{61D52CBE-E28B-4A1D-BE82-C3EA31F4EB08}"/>
                </a:ext>
              </a:extLst>
            </p:cNvPr>
            <p:cNvGrpSpPr/>
            <p:nvPr/>
          </p:nvGrpSpPr>
          <p:grpSpPr>
            <a:xfrm>
              <a:off x="7965592" y="4300195"/>
              <a:ext cx="343277" cy="408259"/>
              <a:chOff x="1862889" y="2565215"/>
              <a:chExt cx="1913961" cy="2403970"/>
            </a:xfrm>
          </p:grpSpPr>
          <p:sp>
            <p:nvSpPr>
              <p:cNvPr id="159" name="矩形: 圆角 158">
                <a:extLst>
                  <a:ext uri="{FF2B5EF4-FFF2-40B4-BE49-F238E27FC236}">
                    <a16:creationId xmlns:a16="http://schemas.microsoft.com/office/drawing/2014/main" id="{F0701F3E-80E8-45E7-81D1-12D2BF81119B}"/>
                  </a:ext>
                </a:extLst>
              </p:cNvPr>
              <p:cNvSpPr/>
              <p:nvPr/>
            </p:nvSpPr>
            <p:spPr>
              <a:xfrm flipH="1">
                <a:off x="1862889" y="3419513"/>
                <a:ext cx="1172470" cy="1549672"/>
              </a:xfrm>
              <a:prstGeom prst="roundRect">
                <a:avLst>
                  <a:gd name="adj" fmla="val 11264"/>
                </a:avLst>
              </a:prstGeom>
              <a:solidFill>
                <a:schemeClr val="accent6">
                  <a:lumMod val="40000"/>
                  <a:lumOff val="60000"/>
                  <a:alpha val="24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60" name="连接符: 肘形 159">
                <a:extLst>
                  <a:ext uri="{FF2B5EF4-FFF2-40B4-BE49-F238E27FC236}">
                    <a16:creationId xmlns:a16="http://schemas.microsoft.com/office/drawing/2014/main" id="{6A1E6DE4-D979-4D61-A55D-CF2EB5CA25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669897" y="3246230"/>
                <a:ext cx="660040" cy="764217"/>
              </a:xfrm>
              <a:prstGeom prst="bentConnector3">
                <a:avLst>
                  <a:gd name="adj1" fmla="val 79343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61" name="组合 160">
                <a:extLst>
                  <a:ext uri="{FF2B5EF4-FFF2-40B4-BE49-F238E27FC236}">
                    <a16:creationId xmlns:a16="http://schemas.microsoft.com/office/drawing/2014/main" id="{09DD1CFC-7088-4443-96A1-21576B1BD2EA}"/>
                  </a:ext>
                </a:extLst>
              </p:cNvPr>
              <p:cNvGrpSpPr/>
              <p:nvPr/>
            </p:nvGrpSpPr>
            <p:grpSpPr>
              <a:xfrm flipH="1">
                <a:off x="2957034" y="2565215"/>
                <a:ext cx="819816" cy="801185"/>
                <a:chOff x="6244464" y="2300060"/>
                <a:chExt cx="1132451" cy="944333"/>
              </a:xfrm>
            </p:grpSpPr>
            <p:sp>
              <p:nvSpPr>
                <p:cNvPr id="169" name="等腰三角形 168">
                  <a:extLst>
                    <a:ext uri="{FF2B5EF4-FFF2-40B4-BE49-F238E27FC236}">
                      <a16:creationId xmlns:a16="http://schemas.microsoft.com/office/drawing/2014/main" id="{7AB6F674-9A52-48B2-96D6-A971294E8130}"/>
                    </a:ext>
                  </a:extLst>
                </p:cNvPr>
                <p:cNvSpPr/>
                <p:nvPr/>
              </p:nvSpPr>
              <p:spPr>
                <a:xfrm rot="10800000">
                  <a:off x="6244464" y="2300060"/>
                  <a:ext cx="1132451" cy="944333"/>
                </a:xfrm>
                <a:prstGeom prst="triangl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70" name="直接连接符 169">
                  <a:extLst>
                    <a:ext uri="{FF2B5EF4-FFF2-40B4-BE49-F238E27FC236}">
                      <a16:creationId xmlns:a16="http://schemas.microsoft.com/office/drawing/2014/main" id="{E56B7461-6E05-427B-ADB7-9BC261C677E9}"/>
                    </a:ext>
                  </a:extLst>
                </p:cNvPr>
                <p:cNvCxnSpPr>
                  <a:cxnSpLocks/>
                  <a:stCxn id="169" idx="3"/>
                  <a:endCxn id="169" idx="0"/>
                </p:cNvCxnSpPr>
                <p:nvPr/>
              </p:nvCxnSpPr>
              <p:spPr>
                <a:xfrm>
                  <a:off x="6810690" y="2300060"/>
                  <a:ext cx="0" cy="9443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62" name="组合 161">
                <a:extLst>
                  <a:ext uri="{FF2B5EF4-FFF2-40B4-BE49-F238E27FC236}">
                    <a16:creationId xmlns:a16="http://schemas.microsoft.com/office/drawing/2014/main" id="{E7F3A1DD-38CF-401F-8AF8-EF967F3FA196}"/>
                  </a:ext>
                </a:extLst>
              </p:cNvPr>
              <p:cNvGrpSpPr/>
              <p:nvPr/>
            </p:nvGrpSpPr>
            <p:grpSpPr>
              <a:xfrm flipH="1">
                <a:off x="2483756" y="4800325"/>
                <a:ext cx="217557" cy="111695"/>
                <a:chOff x="6131406" y="5885410"/>
                <a:chExt cx="158551" cy="62349"/>
              </a:xfrm>
            </p:grpSpPr>
            <p:cxnSp>
              <p:nvCxnSpPr>
                <p:cNvPr id="166" name="直接连接符 165">
                  <a:extLst>
                    <a:ext uri="{FF2B5EF4-FFF2-40B4-BE49-F238E27FC236}">
                      <a16:creationId xmlns:a16="http://schemas.microsoft.com/office/drawing/2014/main" id="{549DAFEA-E582-450C-8F1F-11E5B8ABF4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1406" y="5885410"/>
                  <a:ext cx="158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7" name="直接连接符 166">
                  <a:extLst>
                    <a:ext uri="{FF2B5EF4-FFF2-40B4-BE49-F238E27FC236}">
                      <a16:creationId xmlns:a16="http://schemas.microsoft.com/office/drawing/2014/main" id="{7C1553AA-B9D5-4EDB-BA91-639A1C59E0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59020" y="5918317"/>
                  <a:ext cx="10478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8" name="直接连接符 167">
                  <a:extLst>
                    <a:ext uri="{FF2B5EF4-FFF2-40B4-BE49-F238E27FC236}">
                      <a16:creationId xmlns:a16="http://schemas.microsoft.com/office/drawing/2014/main" id="{827E1924-668F-4469-AEC2-4DBCD784F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82572" y="5947759"/>
                  <a:ext cx="571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163" name="直接连接符 162">
                <a:extLst>
                  <a:ext uri="{FF2B5EF4-FFF2-40B4-BE49-F238E27FC236}">
                    <a16:creationId xmlns:a16="http://schemas.microsoft.com/office/drawing/2014/main" id="{AEC9AE40-BC9C-44E5-9A76-44ED6931E1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0778" y="3903957"/>
                <a:ext cx="0" cy="1093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4" name="直接连接符 163">
                <a:extLst>
                  <a:ext uri="{FF2B5EF4-FFF2-40B4-BE49-F238E27FC236}">
                    <a16:creationId xmlns:a16="http://schemas.microsoft.com/office/drawing/2014/main" id="{6491E01A-252A-498F-8F18-BE7C3C62B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564" y="4618392"/>
                <a:ext cx="2146" cy="1819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A17A3D3B-69E3-4751-9682-87260F7E9FE3}"/>
                  </a:ext>
                </a:extLst>
              </p:cNvPr>
              <p:cNvSpPr/>
              <p:nvPr/>
            </p:nvSpPr>
            <p:spPr>
              <a:xfrm flipH="1">
                <a:off x="2490106" y="4013312"/>
                <a:ext cx="227694" cy="61385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3" name="直接箭头连接符 202">
              <a:extLst>
                <a:ext uri="{FF2B5EF4-FFF2-40B4-BE49-F238E27FC236}">
                  <a16:creationId xmlns:a16="http://schemas.microsoft.com/office/drawing/2014/main" id="{77A76265-E621-49AE-B143-DBAF04F7C2CC}"/>
                </a:ext>
              </a:extLst>
            </p:cNvPr>
            <p:cNvCxnSpPr>
              <a:cxnSpLocks/>
            </p:cNvCxnSpPr>
            <p:nvPr/>
          </p:nvCxnSpPr>
          <p:spPr>
            <a:xfrm>
              <a:off x="8308869" y="4558496"/>
              <a:ext cx="374685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箭头连接符 203">
              <a:extLst>
                <a:ext uri="{FF2B5EF4-FFF2-40B4-BE49-F238E27FC236}">
                  <a16:creationId xmlns:a16="http://schemas.microsoft.com/office/drawing/2014/main" id="{C1F921CE-E274-4637-ACC2-C96A6EA48533}"/>
                </a:ext>
              </a:extLst>
            </p:cNvPr>
            <p:cNvCxnSpPr>
              <a:cxnSpLocks/>
            </p:cNvCxnSpPr>
            <p:nvPr/>
          </p:nvCxnSpPr>
          <p:spPr>
            <a:xfrm>
              <a:off x="7000106" y="3885314"/>
              <a:ext cx="838877" cy="501167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箭头连接符 204">
              <a:extLst>
                <a:ext uri="{FF2B5EF4-FFF2-40B4-BE49-F238E27FC236}">
                  <a16:creationId xmlns:a16="http://schemas.microsoft.com/office/drawing/2014/main" id="{345D7AA1-7F66-4C41-BE9B-65BC34F0AC8B}"/>
                </a:ext>
              </a:extLst>
            </p:cNvPr>
            <p:cNvCxnSpPr>
              <a:cxnSpLocks/>
            </p:cNvCxnSpPr>
            <p:nvPr/>
          </p:nvCxnSpPr>
          <p:spPr>
            <a:xfrm>
              <a:off x="7415636" y="3255321"/>
              <a:ext cx="609480" cy="851536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" name="内容占位符 3">
              <a:extLst>
                <a:ext uri="{FF2B5EF4-FFF2-40B4-BE49-F238E27FC236}">
                  <a16:creationId xmlns:a16="http://schemas.microsoft.com/office/drawing/2014/main" id="{5D8FA603-915D-4EF8-8126-C8B33116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100300" y="1186653"/>
              <a:ext cx="1144705" cy="1264075"/>
            </a:xfrm>
            <a:prstGeom prst="rect">
              <a:avLst/>
            </a:prstGeom>
          </p:spPr>
        </p:pic>
        <p:pic>
          <p:nvPicPr>
            <p:cNvPr id="207" name="内容占位符 3">
              <a:extLst>
                <a:ext uri="{FF2B5EF4-FFF2-40B4-BE49-F238E27FC236}">
                  <a16:creationId xmlns:a16="http://schemas.microsoft.com/office/drawing/2014/main" id="{39C48D5D-D147-4FEF-84F6-8833DCAFB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142842">
              <a:off x="9752286" y="1488462"/>
              <a:ext cx="1144705" cy="1264075"/>
            </a:xfrm>
            <a:prstGeom prst="rect">
              <a:avLst/>
            </a:prstGeom>
          </p:spPr>
        </p:pic>
        <p:cxnSp>
          <p:nvCxnSpPr>
            <p:cNvPr id="208" name="直接箭头连接符 207">
              <a:extLst>
                <a:ext uri="{FF2B5EF4-FFF2-40B4-BE49-F238E27FC236}">
                  <a16:creationId xmlns:a16="http://schemas.microsoft.com/office/drawing/2014/main" id="{8885E6DC-2553-487C-8583-9579AAE69D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9896" y="2239078"/>
              <a:ext cx="199045" cy="391564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箭头连接符 208">
              <a:extLst>
                <a:ext uri="{FF2B5EF4-FFF2-40B4-BE49-F238E27FC236}">
                  <a16:creationId xmlns:a16="http://schemas.microsoft.com/office/drawing/2014/main" id="{09DC16E8-9C50-40EB-8396-50A81FC2F5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8122" y="2552604"/>
              <a:ext cx="266053" cy="465878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0" name="Picture 2" descr="Car icon - Free download on Iconfinder">
              <a:extLst>
                <a:ext uri="{FF2B5EF4-FFF2-40B4-BE49-F238E27FC236}">
                  <a16:creationId xmlns:a16="http://schemas.microsoft.com/office/drawing/2014/main" id="{F19E1E43-6ED0-48EE-A3F1-1B2BA2C2DB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2" t="12188" r="5934" b="15514"/>
            <a:stretch/>
          </p:blipFill>
          <p:spPr bwMode="auto">
            <a:xfrm>
              <a:off x="8522375" y="2561577"/>
              <a:ext cx="758497" cy="61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6A7FE9C3-F821-45CB-8488-039D121CDB0D}"/>
              </a:ext>
            </a:extLst>
          </p:cNvPr>
          <p:cNvSpPr txBox="1"/>
          <p:nvPr/>
        </p:nvSpPr>
        <p:spPr>
          <a:xfrm>
            <a:off x="2009503" y="5836278"/>
            <a:ext cx="449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Capable to eliminate the common delay error in distance measurements of GPS signals.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8B4FF39-E40F-4A95-8ADC-1709961FE8E6}"/>
              </a:ext>
            </a:extLst>
          </p:cNvPr>
          <p:cNvSpPr txBox="1"/>
          <p:nvPr/>
        </p:nvSpPr>
        <p:spPr>
          <a:xfrm>
            <a:off x="1685231" y="4005069"/>
            <a:ext cx="89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Common delay error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295FA27-72DB-4297-B1EA-5868362A1A35}"/>
              </a:ext>
            </a:extLst>
          </p:cNvPr>
          <p:cNvGrpSpPr/>
          <p:nvPr/>
        </p:nvGrpSpPr>
        <p:grpSpPr>
          <a:xfrm>
            <a:off x="2567312" y="3571166"/>
            <a:ext cx="494314" cy="628071"/>
            <a:chOff x="7182060" y="3510155"/>
            <a:chExt cx="565832" cy="827420"/>
          </a:xfrm>
        </p:grpSpPr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C19FB62-D2D3-4131-B5BA-B80C2BED3B02}"/>
                </a:ext>
              </a:extLst>
            </p:cNvPr>
            <p:cNvSpPr/>
            <p:nvPr/>
          </p:nvSpPr>
          <p:spPr>
            <a:xfrm>
              <a:off x="7347587" y="3605567"/>
              <a:ext cx="400305" cy="732008"/>
            </a:xfrm>
            <a:custGeom>
              <a:avLst/>
              <a:gdLst>
                <a:gd name="connsiteX0" fmla="*/ 2601 w 1750718"/>
                <a:gd name="connsiteY0" fmla="*/ 2205317 h 2205317"/>
                <a:gd name="connsiteX1" fmla="*/ 226718 w 1750718"/>
                <a:gd name="connsiteY1" fmla="*/ 1461247 h 2205317"/>
                <a:gd name="connsiteX2" fmla="*/ 1436954 w 1750718"/>
                <a:gd name="connsiteY2" fmla="*/ 860611 h 2205317"/>
                <a:gd name="connsiteX3" fmla="*/ 1750718 w 1750718"/>
                <a:gd name="connsiteY3" fmla="*/ 8964 h 2205317"/>
                <a:gd name="connsiteX4" fmla="*/ 1750718 w 1750718"/>
                <a:gd name="connsiteY4" fmla="*/ 8964 h 2205317"/>
                <a:gd name="connsiteX5" fmla="*/ 1750718 w 1750718"/>
                <a:gd name="connsiteY5" fmla="*/ 8964 h 2205317"/>
                <a:gd name="connsiteX6" fmla="*/ 1750718 w 1750718"/>
                <a:gd name="connsiteY6" fmla="*/ 8964 h 2205317"/>
                <a:gd name="connsiteX7" fmla="*/ 1732789 w 1750718"/>
                <a:gd name="connsiteY7" fmla="*/ 0 h 22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0718" h="2205317">
                  <a:moveTo>
                    <a:pt x="2601" y="2205317"/>
                  </a:moveTo>
                  <a:cubicBezTo>
                    <a:pt x="-4870" y="1945340"/>
                    <a:pt x="-12341" y="1685364"/>
                    <a:pt x="226718" y="1461247"/>
                  </a:cubicBezTo>
                  <a:cubicBezTo>
                    <a:pt x="465777" y="1237130"/>
                    <a:pt x="1182954" y="1102658"/>
                    <a:pt x="1436954" y="860611"/>
                  </a:cubicBezTo>
                  <a:cubicBezTo>
                    <a:pt x="1690954" y="618564"/>
                    <a:pt x="1750718" y="8964"/>
                    <a:pt x="1750718" y="8964"/>
                  </a:cubicBezTo>
                  <a:lnTo>
                    <a:pt x="1750718" y="8964"/>
                  </a:lnTo>
                  <a:lnTo>
                    <a:pt x="1750718" y="8964"/>
                  </a:lnTo>
                  <a:lnTo>
                    <a:pt x="1750718" y="8964"/>
                  </a:lnTo>
                  <a:lnTo>
                    <a:pt x="1732789" y="0"/>
                  </a:ln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0B09FB7-A30D-49AA-8AF5-0AE551B264E6}"/>
                </a:ext>
              </a:extLst>
            </p:cNvPr>
            <p:cNvSpPr/>
            <p:nvPr/>
          </p:nvSpPr>
          <p:spPr>
            <a:xfrm>
              <a:off x="7182060" y="3510155"/>
              <a:ext cx="433423" cy="695922"/>
            </a:xfrm>
            <a:custGeom>
              <a:avLst/>
              <a:gdLst>
                <a:gd name="connsiteX0" fmla="*/ 2601 w 1750718"/>
                <a:gd name="connsiteY0" fmla="*/ 2205317 h 2205317"/>
                <a:gd name="connsiteX1" fmla="*/ 226718 w 1750718"/>
                <a:gd name="connsiteY1" fmla="*/ 1461247 h 2205317"/>
                <a:gd name="connsiteX2" fmla="*/ 1436954 w 1750718"/>
                <a:gd name="connsiteY2" fmla="*/ 860611 h 2205317"/>
                <a:gd name="connsiteX3" fmla="*/ 1750718 w 1750718"/>
                <a:gd name="connsiteY3" fmla="*/ 8964 h 2205317"/>
                <a:gd name="connsiteX4" fmla="*/ 1750718 w 1750718"/>
                <a:gd name="connsiteY4" fmla="*/ 8964 h 2205317"/>
                <a:gd name="connsiteX5" fmla="*/ 1750718 w 1750718"/>
                <a:gd name="connsiteY5" fmla="*/ 8964 h 2205317"/>
                <a:gd name="connsiteX6" fmla="*/ 1750718 w 1750718"/>
                <a:gd name="connsiteY6" fmla="*/ 8964 h 2205317"/>
                <a:gd name="connsiteX7" fmla="*/ 1732789 w 1750718"/>
                <a:gd name="connsiteY7" fmla="*/ 0 h 22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0718" h="2205317">
                  <a:moveTo>
                    <a:pt x="2601" y="2205317"/>
                  </a:moveTo>
                  <a:cubicBezTo>
                    <a:pt x="-4870" y="1945340"/>
                    <a:pt x="-12341" y="1685364"/>
                    <a:pt x="226718" y="1461247"/>
                  </a:cubicBezTo>
                  <a:cubicBezTo>
                    <a:pt x="465777" y="1237130"/>
                    <a:pt x="1182954" y="1102658"/>
                    <a:pt x="1436954" y="860611"/>
                  </a:cubicBezTo>
                  <a:cubicBezTo>
                    <a:pt x="1690954" y="618564"/>
                    <a:pt x="1750718" y="8964"/>
                    <a:pt x="1750718" y="8964"/>
                  </a:cubicBezTo>
                  <a:lnTo>
                    <a:pt x="1750718" y="8964"/>
                  </a:lnTo>
                  <a:lnTo>
                    <a:pt x="1750718" y="8964"/>
                  </a:lnTo>
                  <a:lnTo>
                    <a:pt x="1750718" y="8964"/>
                  </a:lnTo>
                  <a:lnTo>
                    <a:pt x="1732789" y="0"/>
                  </a:ln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BA408F05-5F9F-4D81-AEFC-2CCFA4A676C3}"/>
              </a:ext>
            </a:extLst>
          </p:cNvPr>
          <p:cNvCxnSpPr>
            <a:cxnSpLocks/>
          </p:cNvCxnSpPr>
          <p:nvPr/>
        </p:nvCxnSpPr>
        <p:spPr>
          <a:xfrm flipH="1" flipV="1">
            <a:off x="2395123" y="4196560"/>
            <a:ext cx="218083" cy="5353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D14BF997-9FD8-41D4-B8F4-1E34A62C0374}"/>
              </a:ext>
            </a:extLst>
          </p:cNvPr>
          <p:cNvCxnSpPr>
            <a:cxnSpLocks/>
          </p:cNvCxnSpPr>
          <p:nvPr/>
        </p:nvCxnSpPr>
        <p:spPr>
          <a:xfrm>
            <a:off x="2204332" y="3751026"/>
            <a:ext cx="388781" cy="2254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81B5A4F2-220E-4D22-80DD-F723C3A2DCA9}"/>
              </a:ext>
            </a:extLst>
          </p:cNvPr>
          <p:cNvCxnSpPr>
            <a:cxnSpLocks/>
          </p:cNvCxnSpPr>
          <p:nvPr/>
        </p:nvCxnSpPr>
        <p:spPr>
          <a:xfrm>
            <a:off x="2489531" y="3422199"/>
            <a:ext cx="453780" cy="249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C8770E2-88E0-4B6F-B37A-65D14A281DD0}"/>
              </a:ext>
            </a:extLst>
          </p:cNvPr>
          <p:cNvGrpSpPr/>
          <p:nvPr/>
        </p:nvGrpSpPr>
        <p:grpSpPr>
          <a:xfrm rot="1485188">
            <a:off x="3046873" y="3004300"/>
            <a:ext cx="441551" cy="583620"/>
            <a:chOff x="6615619" y="6066176"/>
            <a:chExt cx="565832" cy="827420"/>
          </a:xfrm>
        </p:grpSpPr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73D3A990-08F4-442F-92E3-76D20988949F}"/>
                </a:ext>
              </a:extLst>
            </p:cNvPr>
            <p:cNvSpPr/>
            <p:nvPr/>
          </p:nvSpPr>
          <p:spPr>
            <a:xfrm>
              <a:off x="6781146" y="6161588"/>
              <a:ext cx="400305" cy="732008"/>
            </a:xfrm>
            <a:custGeom>
              <a:avLst/>
              <a:gdLst>
                <a:gd name="connsiteX0" fmla="*/ 2601 w 1750718"/>
                <a:gd name="connsiteY0" fmla="*/ 2205317 h 2205317"/>
                <a:gd name="connsiteX1" fmla="*/ 226718 w 1750718"/>
                <a:gd name="connsiteY1" fmla="*/ 1461247 h 2205317"/>
                <a:gd name="connsiteX2" fmla="*/ 1436954 w 1750718"/>
                <a:gd name="connsiteY2" fmla="*/ 860611 h 2205317"/>
                <a:gd name="connsiteX3" fmla="*/ 1750718 w 1750718"/>
                <a:gd name="connsiteY3" fmla="*/ 8964 h 2205317"/>
                <a:gd name="connsiteX4" fmla="*/ 1750718 w 1750718"/>
                <a:gd name="connsiteY4" fmla="*/ 8964 h 2205317"/>
                <a:gd name="connsiteX5" fmla="*/ 1750718 w 1750718"/>
                <a:gd name="connsiteY5" fmla="*/ 8964 h 2205317"/>
                <a:gd name="connsiteX6" fmla="*/ 1750718 w 1750718"/>
                <a:gd name="connsiteY6" fmla="*/ 8964 h 2205317"/>
                <a:gd name="connsiteX7" fmla="*/ 1732789 w 1750718"/>
                <a:gd name="connsiteY7" fmla="*/ 0 h 22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0718" h="2205317">
                  <a:moveTo>
                    <a:pt x="2601" y="2205317"/>
                  </a:moveTo>
                  <a:cubicBezTo>
                    <a:pt x="-4870" y="1945340"/>
                    <a:pt x="-12341" y="1685364"/>
                    <a:pt x="226718" y="1461247"/>
                  </a:cubicBezTo>
                  <a:cubicBezTo>
                    <a:pt x="465777" y="1237130"/>
                    <a:pt x="1182954" y="1102658"/>
                    <a:pt x="1436954" y="860611"/>
                  </a:cubicBezTo>
                  <a:cubicBezTo>
                    <a:pt x="1690954" y="618564"/>
                    <a:pt x="1750718" y="8964"/>
                    <a:pt x="1750718" y="8964"/>
                  </a:cubicBezTo>
                  <a:lnTo>
                    <a:pt x="1750718" y="8964"/>
                  </a:lnTo>
                  <a:lnTo>
                    <a:pt x="1750718" y="8964"/>
                  </a:lnTo>
                  <a:lnTo>
                    <a:pt x="1750718" y="8964"/>
                  </a:lnTo>
                  <a:lnTo>
                    <a:pt x="1732789" y="0"/>
                  </a:ln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DF209197-25B5-435E-8D2E-0F959FB75871}"/>
                </a:ext>
              </a:extLst>
            </p:cNvPr>
            <p:cNvSpPr/>
            <p:nvPr/>
          </p:nvSpPr>
          <p:spPr>
            <a:xfrm>
              <a:off x="6615619" y="6066176"/>
              <a:ext cx="433423" cy="695922"/>
            </a:xfrm>
            <a:custGeom>
              <a:avLst/>
              <a:gdLst>
                <a:gd name="connsiteX0" fmla="*/ 2601 w 1750718"/>
                <a:gd name="connsiteY0" fmla="*/ 2205317 h 2205317"/>
                <a:gd name="connsiteX1" fmla="*/ 226718 w 1750718"/>
                <a:gd name="connsiteY1" fmla="*/ 1461247 h 2205317"/>
                <a:gd name="connsiteX2" fmla="*/ 1436954 w 1750718"/>
                <a:gd name="connsiteY2" fmla="*/ 860611 h 2205317"/>
                <a:gd name="connsiteX3" fmla="*/ 1750718 w 1750718"/>
                <a:gd name="connsiteY3" fmla="*/ 8964 h 2205317"/>
                <a:gd name="connsiteX4" fmla="*/ 1750718 w 1750718"/>
                <a:gd name="connsiteY4" fmla="*/ 8964 h 2205317"/>
                <a:gd name="connsiteX5" fmla="*/ 1750718 w 1750718"/>
                <a:gd name="connsiteY5" fmla="*/ 8964 h 2205317"/>
                <a:gd name="connsiteX6" fmla="*/ 1750718 w 1750718"/>
                <a:gd name="connsiteY6" fmla="*/ 8964 h 2205317"/>
                <a:gd name="connsiteX7" fmla="*/ 1732789 w 1750718"/>
                <a:gd name="connsiteY7" fmla="*/ 0 h 22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0718" h="2205317">
                  <a:moveTo>
                    <a:pt x="2601" y="2205317"/>
                  </a:moveTo>
                  <a:cubicBezTo>
                    <a:pt x="-4870" y="1945340"/>
                    <a:pt x="-12341" y="1685364"/>
                    <a:pt x="226718" y="1461247"/>
                  </a:cubicBezTo>
                  <a:cubicBezTo>
                    <a:pt x="465777" y="1237130"/>
                    <a:pt x="1182954" y="1102658"/>
                    <a:pt x="1436954" y="860611"/>
                  </a:cubicBezTo>
                  <a:cubicBezTo>
                    <a:pt x="1690954" y="618564"/>
                    <a:pt x="1750718" y="8964"/>
                    <a:pt x="1750718" y="8964"/>
                  </a:cubicBezTo>
                  <a:lnTo>
                    <a:pt x="1750718" y="8964"/>
                  </a:lnTo>
                  <a:lnTo>
                    <a:pt x="1750718" y="8964"/>
                  </a:lnTo>
                  <a:lnTo>
                    <a:pt x="1750718" y="8964"/>
                  </a:lnTo>
                  <a:lnTo>
                    <a:pt x="1732789" y="0"/>
                  </a:ln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20A0B9FE-F54B-4E69-8325-BF80A0BEAE85}"/>
              </a:ext>
            </a:extLst>
          </p:cNvPr>
          <p:cNvCxnSpPr>
            <a:cxnSpLocks/>
          </p:cNvCxnSpPr>
          <p:nvPr/>
        </p:nvCxnSpPr>
        <p:spPr>
          <a:xfrm>
            <a:off x="2881101" y="3035714"/>
            <a:ext cx="182977" cy="23714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0F657DC8-D152-4B70-8959-D2B2A26CD2EE}"/>
              </a:ext>
            </a:extLst>
          </p:cNvPr>
          <p:cNvCxnSpPr>
            <a:cxnSpLocks/>
          </p:cNvCxnSpPr>
          <p:nvPr/>
        </p:nvCxnSpPr>
        <p:spPr>
          <a:xfrm>
            <a:off x="3268647" y="2884374"/>
            <a:ext cx="145456" cy="24722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箭头: 右 89">
            <a:extLst>
              <a:ext uri="{FF2B5EF4-FFF2-40B4-BE49-F238E27FC236}">
                <a16:creationId xmlns:a16="http://schemas.microsoft.com/office/drawing/2014/main" id="{7D60298C-69DC-4A4C-B0B0-45974691B438}"/>
              </a:ext>
            </a:extLst>
          </p:cNvPr>
          <p:cNvSpPr/>
          <p:nvPr/>
        </p:nvSpPr>
        <p:spPr>
          <a:xfrm>
            <a:off x="8463966" y="3088830"/>
            <a:ext cx="602596" cy="748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E553F00A-7076-4C1D-A2EE-731516FD0354}"/>
              </a:ext>
            </a:extLst>
          </p:cNvPr>
          <p:cNvGrpSpPr/>
          <p:nvPr/>
        </p:nvGrpSpPr>
        <p:grpSpPr>
          <a:xfrm>
            <a:off x="6612569" y="2008943"/>
            <a:ext cx="2047650" cy="2414005"/>
            <a:chOff x="6707619" y="2008943"/>
            <a:chExt cx="2047650" cy="2273311"/>
          </a:xfrm>
        </p:grpSpPr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2B603585-7746-4C15-8244-8E5E2FB641CF}"/>
                </a:ext>
              </a:extLst>
            </p:cNvPr>
            <p:cNvSpPr txBox="1"/>
            <p:nvPr/>
          </p:nvSpPr>
          <p:spPr>
            <a:xfrm>
              <a:off x="6876143" y="2746127"/>
              <a:ext cx="15483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ΔX</a:t>
              </a:r>
              <a:r>
                <a:rPr lang="en-US" altLang="zh-CN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=X</a:t>
              </a:r>
              <a:r>
                <a:rPr lang="en-US" altLang="zh-CN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’-X</a:t>
              </a:r>
              <a:r>
                <a:rPr lang="en-US" altLang="zh-CN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2400" b="1" i="1" baseline="-25000" dirty="0"/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95DBAB4B-02BA-46C7-82F2-379ABB633A1D}"/>
                </a:ext>
              </a:extLst>
            </p:cNvPr>
            <p:cNvSpPr txBox="1"/>
            <p:nvPr/>
          </p:nvSpPr>
          <p:spPr>
            <a:xfrm>
              <a:off x="6876143" y="3172504"/>
              <a:ext cx="15483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ΔX</a:t>
              </a:r>
              <a:r>
                <a:rPr lang="en-US" altLang="zh-CN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=X</a:t>
              </a:r>
              <a:r>
                <a:rPr lang="en-US" altLang="zh-CN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’-X</a:t>
              </a:r>
              <a:r>
                <a:rPr lang="en-US" altLang="zh-CN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2400" b="1" i="1" baseline="-25000" dirty="0"/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E897E591-BF1E-416F-A808-78B2F6484F96}"/>
                </a:ext>
              </a:extLst>
            </p:cNvPr>
            <p:cNvSpPr txBox="1"/>
            <p:nvPr/>
          </p:nvSpPr>
          <p:spPr>
            <a:xfrm>
              <a:off x="7384774" y="3502477"/>
              <a:ext cx="475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/>
                <a:t>···</a:t>
              </a:r>
              <a:endParaRPr lang="zh-CN" altLang="en-US" sz="3200" dirty="0"/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A30D5F5E-B15A-41C8-9C00-5D927FA1B22C}"/>
                </a:ext>
              </a:extLst>
            </p:cNvPr>
            <p:cNvSpPr txBox="1"/>
            <p:nvPr/>
          </p:nvSpPr>
          <p:spPr>
            <a:xfrm>
              <a:off x="6899104" y="3820589"/>
              <a:ext cx="15483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ΔX</a:t>
              </a:r>
              <a:r>
                <a:rPr lang="en-US" altLang="zh-CN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=X</a:t>
              </a:r>
              <a:r>
                <a:rPr lang="en-US" altLang="zh-CN" sz="24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altLang="zh-CN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’-</a:t>
              </a:r>
              <a:r>
                <a:rPr lang="en-US" altLang="zh-CN" sz="2400" b="1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zh-CN" sz="2400" b="1" i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zh-CN" altLang="en-US" sz="2400" b="1" i="1" baseline="-25000" dirty="0"/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F855C2BE-C1E1-4FDA-A598-75E484593EF0}"/>
                </a:ext>
              </a:extLst>
            </p:cNvPr>
            <p:cNvSpPr txBox="1"/>
            <p:nvPr/>
          </p:nvSpPr>
          <p:spPr>
            <a:xfrm>
              <a:off x="6707619" y="2008943"/>
              <a:ext cx="2047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Eliminate Common Error by differential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7" name="文本框 96">
            <a:extLst>
              <a:ext uri="{FF2B5EF4-FFF2-40B4-BE49-F238E27FC236}">
                <a16:creationId xmlns:a16="http://schemas.microsoft.com/office/drawing/2014/main" id="{B7F5AB60-FCCA-48F8-B67B-933F59C9B99F}"/>
              </a:ext>
            </a:extLst>
          </p:cNvPr>
          <p:cNvSpPr txBox="1"/>
          <p:nvPr/>
        </p:nvSpPr>
        <p:spPr>
          <a:xfrm>
            <a:off x="8712905" y="2052284"/>
            <a:ext cx="300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Modelling the vector </a:t>
            </a:r>
            <a:r>
              <a:rPr lang="en-US" altLang="zh-CN" b="1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from a GPSMirror tag to smartphone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D8F467DE-0234-4043-8D26-CAEEEFE81C7F}"/>
                  </a:ext>
                </a:extLst>
              </p:cNvPr>
              <p:cNvSpPr txBox="1"/>
              <p:nvPr/>
            </p:nvSpPr>
            <p:spPr>
              <a:xfrm>
                <a:off x="9188119" y="3118529"/>
                <a:ext cx="2529828" cy="695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∝</m:t>
                    </m:r>
                  </m:oMath>
                </a14:m>
                <a:r>
                  <a:rPr lang="en-US" altLang="zh-CN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sz="24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∆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den>
                    </m:f>
                  </m:oMath>
                </a14:m>
                <a:endParaRPr lang="zh-CN" altLang="en-US" sz="2400" b="1" i="1" baseline="-25000" dirty="0"/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D8F467DE-0234-4043-8D26-CAEEEFE81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119" y="3118529"/>
                <a:ext cx="2529828" cy="695640"/>
              </a:xfrm>
              <a:prstGeom prst="rect">
                <a:avLst/>
              </a:prstGeom>
              <a:blipFill>
                <a:blip r:embed="rId9"/>
                <a:stretch>
                  <a:fillRect l="-3500" t="-57143" b="-46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箭头: 右 98">
            <a:extLst>
              <a:ext uri="{FF2B5EF4-FFF2-40B4-BE49-F238E27FC236}">
                <a16:creationId xmlns:a16="http://schemas.microsoft.com/office/drawing/2014/main" id="{895F9863-FD37-4931-A3AA-FD9DCD3A2D66}"/>
              </a:ext>
            </a:extLst>
          </p:cNvPr>
          <p:cNvSpPr/>
          <p:nvPr/>
        </p:nvSpPr>
        <p:spPr>
          <a:xfrm rot="5400000">
            <a:off x="8910197" y="4164312"/>
            <a:ext cx="602596" cy="748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8D336527-23E9-4CB6-A675-08A6DE5B61A8}"/>
              </a:ext>
            </a:extLst>
          </p:cNvPr>
          <p:cNvSpPr txBox="1"/>
          <p:nvPr/>
        </p:nvSpPr>
        <p:spPr>
          <a:xfrm>
            <a:off x="8044459" y="4870547"/>
            <a:ext cx="244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Differential positioning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A2381A9-DC68-D943-795F-F8B14AE48053}"/>
                  </a:ext>
                </a:extLst>
              </p:cNvPr>
              <p:cNvSpPr txBox="1"/>
              <p:nvPr/>
            </p:nvSpPr>
            <p:spPr>
              <a:xfrm>
                <a:off x="7648274" y="5407030"/>
                <a:ext cx="3079689" cy="4681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p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𝑊𝐺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A2381A9-DC68-D943-795F-F8B14AE48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274" y="5407030"/>
                <a:ext cx="3079689" cy="468141"/>
              </a:xfrm>
              <a:prstGeom prst="rect">
                <a:avLst/>
              </a:prstGeom>
              <a:blipFill>
                <a:blip r:embed="rId11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3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7" grpId="0"/>
      <p:bldP spid="98" grpId="0"/>
      <p:bldP spid="99" grpId="0" animBg="1"/>
      <p:bldP spid="101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696"/>
            <a:ext cx="10515600" cy="892825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Implementation and hardware performance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758420D-1A87-40A7-A5A0-9020EA925728}"/>
              </a:ext>
            </a:extLst>
          </p:cNvPr>
          <p:cNvGrpSpPr/>
          <p:nvPr/>
        </p:nvGrpSpPr>
        <p:grpSpPr>
          <a:xfrm>
            <a:off x="1295400" y="1488127"/>
            <a:ext cx="1762265" cy="3735016"/>
            <a:chOff x="4486343" y="2007223"/>
            <a:chExt cx="2072408" cy="491035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C1E2BA4-802C-4551-8D83-81E92F01D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444" b="74061" l="37213" r="69397">
                          <a14:foregroundMark x1="64080" y1="59071" x2="64152" y2="59515"/>
                          <a14:foregroundMark x1="63937" y1="60444" x2="63578" y2="65859"/>
                          <a14:foregroundMark x1="63578" y1="65859" x2="59842" y2="70828"/>
                          <a14:foregroundMark x1="59842" y1="70828" x2="56825" y2="70707"/>
                          <a14:foregroundMark x1="63793" y1="65455" x2="63506" y2="70869"/>
                          <a14:foregroundMark x1="63506" y1="70869" x2="49569" y2="70667"/>
                          <a14:foregroundMark x1="63649" y1="71434" x2="63578" y2="71677"/>
                          <a14:foregroundMark x1="64224" y1="62788" x2="64224" y2="63030"/>
                          <a14:foregroundMark x1="58190" y1="71636" x2="57902" y2="71636"/>
                          <a14:foregroundMark x1="58764" y1="71838" x2="58621" y2="71798"/>
                          <a14:foregroundMark x1="49282" y1="70949" x2="39727" y2="70303"/>
                          <a14:foregroundMark x1="39727" y1="70303" x2="39296" y2="60202"/>
                          <a14:foregroundMark x1="38290" y1="64444" x2="38290" y2="65172"/>
                          <a14:foregroundMark x1="38506" y1="65939" x2="38506" y2="70828"/>
                          <a14:foregroundMark x1="47989" y1="71879" x2="48060" y2="74101"/>
                          <a14:foregroundMark x1="55029" y1="58384" x2="54957" y2="58869"/>
                          <a14:foregroundMark x1="54095" y1="58465" x2="54023" y2="59071"/>
                          <a14:foregroundMark x1="57471" y1="45414" x2="56897" y2="45455"/>
                          <a14:foregroundMark x1="60057" y1="45374" x2="59626" y2="45253"/>
                          <a14:foregroundMark x1="61494" y1="45293" x2="58908" y2="45293"/>
                          <a14:foregroundMark x1="46121" y1="41576" x2="45977" y2="42788"/>
                          <a14:foregroundMark x1="47629" y1="38222" x2="48348" y2="39111"/>
                          <a14:foregroundMark x1="53161" y1="23758" x2="52227" y2="34667"/>
                          <a14:foregroundMark x1="52227" y1="34667" x2="52155" y2="34626"/>
                          <a14:foregroundMark x1="56609" y1="20606" x2="51580" y2="20606"/>
                          <a14:foregroundMark x1="55891" y1="21495" x2="49713" y2="21576"/>
                          <a14:foregroundMark x1="58549" y1="21131" x2="57543" y2="21212"/>
                          <a14:foregroundMark x1="46839" y1="21131" x2="45402" y2="21091"/>
                          <a14:foregroundMark x1="49641" y1="29737" x2="46357" y2="27638"/>
                          <a14:foregroundMark x1="45546" y1="27394" x2="44325" y2="26303"/>
                          <a14:foregroundMark x1="43891" y1="25571" x2="43822" y2="26222"/>
                          <a14:foregroundMark x1="44253" y1="22141" x2="44131" y2="23297"/>
                          <a14:foregroundMark x1="59195" y1="27559" x2="58836" y2="27960"/>
                          <a14:foregroundMark x1="60457" y1="26151" x2="59450" y2="27275"/>
                          <a14:foregroundMark x1="63218" y1="23071" x2="62338" y2="24053"/>
                          <a14:foregroundMark x1="63506" y1="21980" x2="63793" y2="22263"/>
                          <a14:foregroundMark x1="44899" y1="20808" x2="44756" y2="21333"/>
                          <a14:foregroundMark x1="61794" y1="28932" x2="63506" y2="32121"/>
                          <a14:foregroundMark x1="61207" y1="27838" x2="61688" y2="28734"/>
                          <a14:foregroundMark x1="51437" y1="30828" x2="44181" y2="31354"/>
                          <a14:foregroundMark x1="54454" y1="33414" x2="54095" y2="36283"/>
                          <a14:foregroundMark x1="50072" y1="34788" x2="49713" y2="38020"/>
                          <a14:foregroundMark x1="44386" y1="28760" x2="41595" y2="31030"/>
                          <a14:foregroundMark x1="45618" y1="27758" x2="44459" y2="28700"/>
                          <a14:foregroundMark x1="53951" y1="40162" x2="53305" y2="44768"/>
                          <a14:foregroundMark x1="53951" y1="42263" x2="48276" y2="42545"/>
                          <a14:foregroundMark x1="46408" y1="43636" x2="55101" y2="45778"/>
                          <a14:foregroundMark x1="53017" y1="45495" x2="49353" y2="45293"/>
                          <a14:foregroundMark x1="63075" y1="45576" x2="60560" y2="45576"/>
                          <a14:foregroundMark x1="41307" y1="45737" x2="48994" y2="45899"/>
                          <a14:foregroundMark x1="52443" y1="39434" x2="54813" y2="49657"/>
                          <a14:foregroundMark x1="50072" y1="44081" x2="48779" y2="44081"/>
                          <a14:foregroundMark x1="48494" y1="28118" x2="48276" y2="33737"/>
                          <a14:foregroundMark x1="48779" y1="20768" x2="48540" y2="26928"/>
                          <a14:foregroundMark x1="48276" y1="33737" x2="48204" y2="33737"/>
                          <a14:foregroundMark x1="48204" y1="20768" x2="45259" y2="20768"/>
                          <a14:foregroundMark x1="51652" y1="20687" x2="45187" y2="20606"/>
                          <a14:foregroundMark x1="57112" y1="20444" x2="58980" y2="21051"/>
                          <a14:foregroundMark x1="51652" y1="46869" x2="49138" y2="50949"/>
                          <a14:foregroundMark x1="54454" y1="45859" x2="54167" y2="47354"/>
                          <a14:foregroundMark x1="61207" y1="52364" x2="57830" y2="52727"/>
                          <a14:foregroundMark x1="62931" y1="52444" x2="63721" y2="53333"/>
                          <a14:foregroundMark x1="62356" y1="52202" x2="60848" y2="52323"/>
                          <a14:foregroundMark x1="64224" y1="63919" x2="63793" y2="69778"/>
                          <a14:backgroundMark x1="54885" y1="72081" x2="54167" y2="72162"/>
                          <a14:backgroundMark x1="59195" y1="47313" x2="56106" y2="46828"/>
                          <a14:backgroundMark x1="54957" y1="50505" x2="54741" y2="50586"/>
                          <a14:backgroundMark x1="61135" y1="21010" x2="60129" y2="21091"/>
                          <a14:backgroundMark x1="62500" y1="21293" x2="62500" y2="21293"/>
                          <a14:backgroundMark x1="60417" y1="24040" x2="60417" y2="24040"/>
                          <a14:backgroundMark x1="60632" y1="23596" x2="59698" y2="24404"/>
                          <a14:backgroundMark x1="60632" y1="24444" x2="60129" y2="25333"/>
                          <a14:backgroundMark x1="60129" y1="25253" x2="60129" y2="25939"/>
                          <a14:backgroundMark x1="61782" y1="23919" x2="61422" y2="24364"/>
                          <a14:backgroundMark x1="60776" y1="25374" x2="60129" y2="26061"/>
                          <a14:backgroundMark x1="60417" y1="28525" x2="60201" y2="28929"/>
                          <a14:backgroundMark x1="59339" y1="27232" x2="58980" y2="27475"/>
                          <a14:backgroundMark x1="55819" y1="28364" x2="55891" y2="29697"/>
                          <a14:backgroundMark x1="60057" y1="47919" x2="60057" y2="47919"/>
                          <a14:backgroundMark x1="60129" y1="48081" x2="60129" y2="48081"/>
                          <a14:backgroundMark x1="60129" y1="48202" x2="60201" y2="47960"/>
                          <a14:backgroundMark x1="60057" y1="48121" x2="60201" y2="47798"/>
                          <a14:backgroundMark x1="56825" y1="35313" x2="56825" y2="35636"/>
                          <a14:backgroundMark x1="46695" y1="29535" x2="45330" y2="29495"/>
                          <a14:backgroundMark x1="45905" y1="24242" x2="43175" y2="23717"/>
                          <a14:backgroundMark x1="47055" y1="24444" x2="44540" y2="24000"/>
                          <a14:backgroundMark x1="46983" y1="24687" x2="44109" y2="23879"/>
                          <a14:backgroundMark x1="47270" y1="25172" x2="44397" y2="24848"/>
                          <a14:backgroundMark x1="43103" y1="24121" x2="44325" y2="25455"/>
                          <a14:backgroundMark x1="44037" y1="22828" x2="43966" y2="23434"/>
                          <a14:backgroundMark x1="47989" y1="26828" x2="47701" y2="27313"/>
                          <a14:backgroundMark x1="48276" y1="27273" x2="47773" y2="27960"/>
                          <a14:backgroundMark x1="46695" y1="39152" x2="44899" y2="39879"/>
                          <a14:backgroundMark x1="44828" y1="39838" x2="43103" y2="40404"/>
                          <a14:backgroundMark x1="48276" y1="37212" x2="48204" y2="37212"/>
                          <a14:backgroundMark x1="48851" y1="47434" x2="47270" y2="47636"/>
                          <a14:backgroundMark x1="48563" y1="46828" x2="46121" y2="47071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0" t="49947" r="26296" b="24723"/>
            <a:stretch/>
          </p:blipFill>
          <p:spPr>
            <a:xfrm rot="21440332">
              <a:off x="4537436" y="4669759"/>
              <a:ext cx="2021315" cy="22478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075D015-76AC-4E97-B9B4-4A8C4CE27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444" b="74061" l="37213" r="69397">
                          <a14:foregroundMark x1="64080" y1="59071" x2="64152" y2="59515"/>
                          <a14:foregroundMark x1="63937" y1="60444" x2="63578" y2="65859"/>
                          <a14:foregroundMark x1="63578" y1="65859" x2="59842" y2="70828"/>
                          <a14:foregroundMark x1="59842" y1="70828" x2="56825" y2="70707"/>
                          <a14:foregroundMark x1="63793" y1="65455" x2="63506" y2="70869"/>
                          <a14:foregroundMark x1="63506" y1="70869" x2="49569" y2="70667"/>
                          <a14:foregroundMark x1="63649" y1="71434" x2="63578" y2="71677"/>
                          <a14:foregroundMark x1="64224" y1="62788" x2="64224" y2="63030"/>
                          <a14:foregroundMark x1="58190" y1="71636" x2="57902" y2="71636"/>
                          <a14:foregroundMark x1="58764" y1="71838" x2="58621" y2="71798"/>
                          <a14:foregroundMark x1="49282" y1="70949" x2="39727" y2="70303"/>
                          <a14:foregroundMark x1="39727" y1="70303" x2="39296" y2="60202"/>
                          <a14:foregroundMark x1="38290" y1="64444" x2="38290" y2="65172"/>
                          <a14:foregroundMark x1="38506" y1="65939" x2="38506" y2="70828"/>
                          <a14:foregroundMark x1="47989" y1="71879" x2="48060" y2="74101"/>
                          <a14:foregroundMark x1="55029" y1="58384" x2="54957" y2="58869"/>
                          <a14:foregroundMark x1="54095" y1="58465" x2="54023" y2="59071"/>
                          <a14:foregroundMark x1="57471" y1="45414" x2="56897" y2="45455"/>
                          <a14:foregroundMark x1="60057" y1="45374" x2="59626" y2="45253"/>
                          <a14:foregroundMark x1="61494" y1="45293" x2="58908" y2="45293"/>
                          <a14:foregroundMark x1="46121" y1="41576" x2="45977" y2="42788"/>
                          <a14:foregroundMark x1="47629" y1="38222" x2="48348" y2="39111"/>
                          <a14:foregroundMark x1="53161" y1="23758" x2="52227" y2="34667"/>
                          <a14:foregroundMark x1="52227" y1="34667" x2="52155" y2="34626"/>
                          <a14:foregroundMark x1="56609" y1="20606" x2="51580" y2="20606"/>
                          <a14:foregroundMark x1="55891" y1="21495" x2="49713" y2="21576"/>
                          <a14:foregroundMark x1="58549" y1="21131" x2="57543" y2="21212"/>
                          <a14:foregroundMark x1="46839" y1="21131" x2="45402" y2="21091"/>
                          <a14:foregroundMark x1="49641" y1="29737" x2="46357" y2="27638"/>
                          <a14:foregroundMark x1="45546" y1="27394" x2="44325" y2="26303"/>
                          <a14:foregroundMark x1="43891" y1="25571" x2="43822" y2="26222"/>
                          <a14:foregroundMark x1="44253" y1="22141" x2="44131" y2="23297"/>
                          <a14:foregroundMark x1="59195" y1="27559" x2="58836" y2="27960"/>
                          <a14:foregroundMark x1="60457" y1="26151" x2="59450" y2="27275"/>
                          <a14:foregroundMark x1="63218" y1="23071" x2="62338" y2="24053"/>
                          <a14:foregroundMark x1="63506" y1="21980" x2="63793" y2="22263"/>
                          <a14:foregroundMark x1="44899" y1="20808" x2="44756" y2="21333"/>
                          <a14:foregroundMark x1="61794" y1="28932" x2="63506" y2="32121"/>
                          <a14:foregroundMark x1="61207" y1="27838" x2="61688" y2="28734"/>
                          <a14:foregroundMark x1="51437" y1="30828" x2="44181" y2="31354"/>
                          <a14:foregroundMark x1="54454" y1="33414" x2="54095" y2="36283"/>
                          <a14:foregroundMark x1="50072" y1="34788" x2="49713" y2="38020"/>
                          <a14:foregroundMark x1="44386" y1="28760" x2="41595" y2="31030"/>
                          <a14:foregroundMark x1="45618" y1="27758" x2="44459" y2="28700"/>
                          <a14:foregroundMark x1="53951" y1="40162" x2="53305" y2="44768"/>
                          <a14:foregroundMark x1="53951" y1="42263" x2="48276" y2="42545"/>
                          <a14:foregroundMark x1="46408" y1="43636" x2="55101" y2="45778"/>
                          <a14:foregroundMark x1="53017" y1="45495" x2="49353" y2="45293"/>
                          <a14:foregroundMark x1="63075" y1="45576" x2="60560" y2="45576"/>
                          <a14:foregroundMark x1="41307" y1="45737" x2="48994" y2="45899"/>
                          <a14:foregroundMark x1="52443" y1="39434" x2="54813" y2="49657"/>
                          <a14:foregroundMark x1="50072" y1="44081" x2="48779" y2="44081"/>
                          <a14:foregroundMark x1="48494" y1="28118" x2="48276" y2="33737"/>
                          <a14:foregroundMark x1="48779" y1="20768" x2="48540" y2="26928"/>
                          <a14:foregroundMark x1="48276" y1="33737" x2="48204" y2="33737"/>
                          <a14:foregroundMark x1="48204" y1="20768" x2="45259" y2="20768"/>
                          <a14:foregroundMark x1="51652" y1="20687" x2="45187" y2="20606"/>
                          <a14:foregroundMark x1="57112" y1="20444" x2="58980" y2="21051"/>
                          <a14:foregroundMark x1="51652" y1="46869" x2="49138" y2="50949"/>
                          <a14:foregroundMark x1="54454" y1="45859" x2="54167" y2="47354"/>
                          <a14:foregroundMark x1="61207" y1="52364" x2="57830" y2="52727"/>
                          <a14:foregroundMark x1="62931" y1="52444" x2="63721" y2="53333"/>
                          <a14:foregroundMark x1="62356" y1="52202" x2="60848" y2="52323"/>
                          <a14:foregroundMark x1="64224" y1="63919" x2="63793" y2="69778"/>
                          <a14:backgroundMark x1="54885" y1="72081" x2="54167" y2="72162"/>
                          <a14:backgroundMark x1="59195" y1="47313" x2="56106" y2="46828"/>
                          <a14:backgroundMark x1="54957" y1="50505" x2="54741" y2="50586"/>
                          <a14:backgroundMark x1="61135" y1="21010" x2="60129" y2="21091"/>
                          <a14:backgroundMark x1="62500" y1="21293" x2="62500" y2="21293"/>
                          <a14:backgroundMark x1="60417" y1="24040" x2="60417" y2="24040"/>
                          <a14:backgroundMark x1="60632" y1="23596" x2="59698" y2="24404"/>
                          <a14:backgroundMark x1="60632" y1="24444" x2="60129" y2="25333"/>
                          <a14:backgroundMark x1="60129" y1="25253" x2="60129" y2="25939"/>
                          <a14:backgroundMark x1="61782" y1="23919" x2="61422" y2="24364"/>
                          <a14:backgroundMark x1="60776" y1="25374" x2="60129" y2="26061"/>
                          <a14:backgroundMark x1="60417" y1="28525" x2="60201" y2="28929"/>
                          <a14:backgroundMark x1="59339" y1="27232" x2="58980" y2="27475"/>
                          <a14:backgroundMark x1="55819" y1="28364" x2="55891" y2="29697"/>
                          <a14:backgroundMark x1="60057" y1="47919" x2="60057" y2="47919"/>
                          <a14:backgroundMark x1="60129" y1="48081" x2="60129" y2="48081"/>
                          <a14:backgroundMark x1="60129" y1="48202" x2="60201" y2="47960"/>
                          <a14:backgroundMark x1="60057" y1="48121" x2="60201" y2="47798"/>
                          <a14:backgroundMark x1="56825" y1="35313" x2="56825" y2="35636"/>
                          <a14:backgroundMark x1="46695" y1="29535" x2="45330" y2="29495"/>
                          <a14:backgroundMark x1="45905" y1="24242" x2="43175" y2="23717"/>
                          <a14:backgroundMark x1="47055" y1="24444" x2="44540" y2="24000"/>
                          <a14:backgroundMark x1="46983" y1="24687" x2="44109" y2="23879"/>
                          <a14:backgroundMark x1="47270" y1="25172" x2="44397" y2="24848"/>
                          <a14:backgroundMark x1="43103" y1="24121" x2="44325" y2="25455"/>
                          <a14:backgroundMark x1="44037" y1="22828" x2="43966" y2="23434"/>
                          <a14:backgroundMark x1="47989" y1="26828" x2="47701" y2="27313"/>
                          <a14:backgroundMark x1="48276" y1="27273" x2="47773" y2="27960"/>
                          <a14:backgroundMark x1="46695" y1="39152" x2="44899" y2="39879"/>
                          <a14:backgroundMark x1="44828" y1="39838" x2="43103" y2="40404"/>
                          <a14:backgroundMark x1="48276" y1="37212" x2="48204" y2="37212"/>
                          <a14:backgroundMark x1="48851" y1="47434" x2="47270" y2="47636"/>
                          <a14:backgroundMark x1="48563" y1="46828" x2="46121" y2="47071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0" t="20000" r="26296" b="49899"/>
            <a:stretch/>
          </p:blipFill>
          <p:spPr>
            <a:xfrm>
              <a:off x="4486343" y="2007223"/>
              <a:ext cx="2021315" cy="2671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22870703-E332-494A-8876-71568B4A7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92" y="1289837"/>
            <a:ext cx="2305419" cy="4278325"/>
          </a:xfrm>
          <a:prstGeom prst="rect">
            <a:avLst/>
          </a:prstGeom>
        </p:spPr>
      </p:pic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C7F8A186-FC22-4130-925D-EE02E007AA31}"/>
              </a:ext>
            </a:extLst>
          </p:cNvPr>
          <p:cNvSpPr/>
          <p:nvPr/>
        </p:nvSpPr>
        <p:spPr>
          <a:xfrm>
            <a:off x="1295400" y="5262123"/>
            <a:ext cx="2667000" cy="733102"/>
          </a:xfrm>
          <a:prstGeom prst="round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3000">
                <a:schemeClr val="bg1">
                  <a:lumMod val="95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GPSMirror Tag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64B7217-A5D6-4A58-B36A-693E3CC2721C}"/>
              </a:ext>
            </a:extLst>
          </p:cNvPr>
          <p:cNvGrpSpPr/>
          <p:nvPr/>
        </p:nvGrpSpPr>
        <p:grpSpPr>
          <a:xfrm>
            <a:off x="5468496" y="3720815"/>
            <a:ext cx="2707901" cy="2303443"/>
            <a:chOff x="4791582" y="1342846"/>
            <a:chExt cx="2707901" cy="2303443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C6F0D2D8-133B-4C9A-AFF7-DD86EB16C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1582" y="1342846"/>
              <a:ext cx="2707901" cy="171866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BD0E045D-7FAE-4EB2-9471-CBB15D0E471E}"/>
                </a:ext>
              </a:extLst>
            </p:cNvPr>
            <p:cNvSpPr txBox="1"/>
            <p:nvPr/>
          </p:nvSpPr>
          <p:spPr>
            <a:xfrm>
              <a:off x="5076490" y="3061514"/>
              <a:ext cx="2296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-125dBm Sensitivity with variance less than 1.3dB.</a:t>
              </a:r>
              <a:endPara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908CB9E-91A3-4D58-8038-408765F568F2}"/>
              </a:ext>
            </a:extLst>
          </p:cNvPr>
          <p:cNvGrpSpPr/>
          <p:nvPr/>
        </p:nvGrpSpPr>
        <p:grpSpPr>
          <a:xfrm>
            <a:off x="8482737" y="1488127"/>
            <a:ext cx="2707901" cy="2257257"/>
            <a:chOff x="4641330" y="3737968"/>
            <a:chExt cx="2829261" cy="225725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CF013232-DBA1-4A37-9269-E42A8295A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1330" y="3737968"/>
              <a:ext cx="2829261" cy="190607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EC28CD4-9D81-48A8-9ED5-A40D69ADEB9E}"/>
                </a:ext>
              </a:extLst>
            </p:cNvPr>
            <p:cNvSpPr txBox="1"/>
            <p:nvPr/>
          </p:nvSpPr>
          <p:spPr>
            <a:xfrm>
              <a:off x="5174224" y="5656671"/>
              <a:ext cx="2296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0-30dB adjustable gain.</a:t>
              </a:r>
              <a:endPara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E1D96E6-0832-425C-96D1-A63A3C259951}"/>
              </a:ext>
            </a:extLst>
          </p:cNvPr>
          <p:cNvGrpSpPr/>
          <p:nvPr/>
        </p:nvGrpSpPr>
        <p:grpSpPr>
          <a:xfrm>
            <a:off x="8555919" y="3857346"/>
            <a:ext cx="3203372" cy="2143209"/>
            <a:chOff x="6563424" y="1318895"/>
            <a:chExt cx="5567548" cy="4858209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2A082EA-8BDC-464A-8C02-6BC2DD611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5173" y="1318895"/>
              <a:ext cx="3462891" cy="401523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266106A-6C29-48A2-8F27-B3B5FB232717}"/>
                </a:ext>
              </a:extLst>
            </p:cNvPr>
            <p:cNvSpPr txBox="1"/>
            <p:nvPr/>
          </p:nvSpPr>
          <p:spPr>
            <a:xfrm>
              <a:off x="6563424" y="5339905"/>
              <a:ext cx="5567548" cy="83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Compatible with smartphones.</a:t>
              </a:r>
              <a:endParaRPr lang="zh-CN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圆角矩形 6">
            <a:extLst>
              <a:ext uri="{FF2B5EF4-FFF2-40B4-BE49-F238E27FC236}">
                <a16:creationId xmlns:a16="http://schemas.microsoft.com/office/drawing/2014/main" id="{A17B9380-BA94-393F-C879-34A12470FF91}"/>
              </a:ext>
            </a:extLst>
          </p:cNvPr>
          <p:cNvSpPr/>
          <p:nvPr/>
        </p:nvSpPr>
        <p:spPr>
          <a:xfrm>
            <a:off x="5741160" y="1488127"/>
            <a:ext cx="2305419" cy="1759484"/>
          </a:xfrm>
          <a:prstGeom prst="roundRect">
            <a:avLst>
              <a:gd name="adj" fmla="val 8739"/>
            </a:avLst>
          </a:prstGeom>
          <a:solidFill>
            <a:schemeClr val="bg1">
              <a:lumMod val="65000"/>
              <a:alpha val="3801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～</a:t>
            </a:r>
            <a:r>
              <a:rPr kumimoji="1"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126uW</a:t>
            </a:r>
            <a:r>
              <a:rPr kumimoji="1" lang="zh-CN" alt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kumimoji="1" lang="zh-CN" alt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</a:p>
        </p:txBody>
      </p:sp>
    </p:spTree>
    <p:extLst>
      <p:ext uri="{BB962C8B-B14F-4D97-AF65-F5344CB8AC3E}">
        <p14:creationId xmlns:p14="http://schemas.microsoft.com/office/powerpoint/2010/main" val="13818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98" y="379833"/>
            <a:ext cx="10515600" cy="892825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Coverage performance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E897E4D-DA7F-41CE-9A34-CCF1347A0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75070"/>
            <a:ext cx="6946900" cy="26035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339D33-660B-4FDF-99CE-6FAE0E0CC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3678604"/>
            <a:ext cx="6946901" cy="289343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9DD7E82-EB28-4A18-A5F3-C01809C29D56}"/>
              </a:ext>
            </a:extLst>
          </p:cNvPr>
          <p:cNvSpPr/>
          <p:nvPr/>
        </p:nvSpPr>
        <p:spPr>
          <a:xfrm>
            <a:off x="8921750" y="1322430"/>
            <a:ext cx="2667000" cy="733102"/>
          </a:xfrm>
          <a:prstGeom prst="round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3000">
                <a:schemeClr val="bg1">
                  <a:lumMod val="95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 Canyon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D98F9FA-CA4B-4DAE-8C58-C637AEBAC0B6}"/>
              </a:ext>
            </a:extLst>
          </p:cNvPr>
          <p:cNvSpPr/>
          <p:nvPr/>
        </p:nvSpPr>
        <p:spPr>
          <a:xfrm>
            <a:off x="8921750" y="3678604"/>
            <a:ext cx="2667000" cy="733102"/>
          </a:xfrm>
          <a:prstGeom prst="round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3000">
                <a:schemeClr val="bg1">
                  <a:lumMod val="95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Room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CCD5E68-1C83-4032-94D8-A38CC37B583C}"/>
              </a:ext>
            </a:extLst>
          </p:cNvPr>
          <p:cNvSpPr txBox="1"/>
          <p:nvPr/>
        </p:nvSpPr>
        <p:spPr>
          <a:xfrm>
            <a:off x="9288462" y="2215255"/>
            <a:ext cx="1933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27.7 m away from the tag with about 4 dB gain in C/N</a:t>
            </a:r>
            <a:r>
              <a:rPr lang="en-US" altLang="zh-CN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4A8A572-E6CB-463D-8553-ACEB5EAF9599}"/>
                  </a:ext>
                </a:extLst>
              </p:cNvPr>
              <p:cNvSpPr txBox="1"/>
              <p:nvPr/>
            </p:nvSpPr>
            <p:spPr>
              <a:xfrm>
                <a:off x="9105106" y="4598920"/>
                <a:ext cx="23002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20m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14m room can be covered by a single GPSMirror tag with &gt; 3dB gain in C/N</a:t>
                </a:r>
                <a:r>
                  <a:rPr lang="en-US" altLang="zh-CN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 </a:t>
                </a:r>
                <a:endParaRPr lang="zh-CN" altLang="en-US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4A8A572-E6CB-463D-8553-ACEB5EAF9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106" y="4598920"/>
                <a:ext cx="2300288" cy="1200329"/>
              </a:xfrm>
              <a:prstGeom prst="rect">
                <a:avLst/>
              </a:prstGeom>
              <a:blipFill>
                <a:blip r:embed="rId5"/>
                <a:stretch>
                  <a:fillRect l="-2387" t="-2538" r="-2122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517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6"/>
            <a:ext cx="10515600" cy="892825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Localization accuracy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D93889F-E0E1-4BAB-8C9C-94B65196FCE6}"/>
              </a:ext>
            </a:extLst>
          </p:cNvPr>
          <p:cNvSpPr/>
          <p:nvPr/>
        </p:nvSpPr>
        <p:spPr>
          <a:xfrm>
            <a:off x="2813050" y="5207115"/>
            <a:ext cx="3676650" cy="877203"/>
          </a:xfrm>
          <a:prstGeom prst="round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3000">
                <a:schemeClr val="bg1">
                  <a:lumMod val="95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Localization Error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D1A9518-A02F-4714-85A7-7678660AB41F}"/>
              </a:ext>
            </a:extLst>
          </p:cNvPr>
          <p:cNvGrpSpPr/>
          <p:nvPr/>
        </p:nvGrpSpPr>
        <p:grpSpPr>
          <a:xfrm>
            <a:off x="952249" y="2145956"/>
            <a:ext cx="6555148" cy="2695575"/>
            <a:chOff x="1193549" y="2128390"/>
            <a:chExt cx="6555148" cy="269557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9584E85-1DBD-4061-B416-D9FBFEEFF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549" y="2128390"/>
              <a:ext cx="6555148" cy="2695575"/>
            </a:xfrm>
            <a:prstGeom prst="rect">
              <a:avLst/>
            </a:prstGeom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97AF0E66-962D-42F2-B727-75CE896BA489}"/>
                </a:ext>
              </a:extLst>
            </p:cNvPr>
            <p:cNvCxnSpPr/>
            <p:nvPr/>
          </p:nvCxnSpPr>
          <p:spPr>
            <a:xfrm>
              <a:off x="1809750" y="3227044"/>
              <a:ext cx="146923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D4C31934-CE82-4C6A-826B-2579739FEF7F}"/>
                </a:ext>
              </a:extLst>
            </p:cNvPr>
            <p:cNvSpPr/>
            <p:nvPr/>
          </p:nvSpPr>
          <p:spPr>
            <a:xfrm>
              <a:off x="3238500" y="3176225"/>
              <a:ext cx="95250" cy="876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35B9946-DCD3-4863-B2F3-71CF555A3C86}"/>
                </a:ext>
              </a:extLst>
            </p:cNvPr>
            <p:cNvSpPr/>
            <p:nvPr/>
          </p:nvSpPr>
          <p:spPr>
            <a:xfrm>
              <a:off x="2835150" y="3183216"/>
              <a:ext cx="95250" cy="876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7CC0202-C227-4874-86FF-33EF46673BDD}"/>
                </a:ext>
              </a:extLst>
            </p:cNvPr>
            <p:cNvSpPr txBox="1"/>
            <p:nvPr/>
          </p:nvSpPr>
          <p:spPr>
            <a:xfrm>
              <a:off x="2524125" y="278847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3.7 m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250A0C1-BAA0-430C-9C6F-6A9D53EDD64F}"/>
                </a:ext>
              </a:extLst>
            </p:cNvPr>
            <p:cNvSpPr txBox="1"/>
            <p:nvPr/>
          </p:nvSpPr>
          <p:spPr>
            <a:xfrm>
              <a:off x="2962275" y="3263881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4.6 m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C967A573-3073-496C-97B9-91121F117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625" y="2145956"/>
            <a:ext cx="3067050" cy="2476500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18C21053-45E0-4F20-8C40-3F1A0B2AA9C3}"/>
              </a:ext>
            </a:extLst>
          </p:cNvPr>
          <p:cNvSpPr/>
          <p:nvPr/>
        </p:nvSpPr>
        <p:spPr>
          <a:xfrm>
            <a:off x="8064625" y="5207114"/>
            <a:ext cx="3359150" cy="877203"/>
          </a:xfrm>
          <a:prstGeom prst="round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3000">
                <a:schemeClr val="bg1">
                  <a:lumMod val="95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Localization Error Indoor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91A7F3CA-00AE-412F-A176-C530E80011F0}"/>
              </a:ext>
            </a:extLst>
          </p:cNvPr>
          <p:cNvCxnSpPr>
            <a:cxnSpLocks/>
          </p:cNvCxnSpPr>
          <p:nvPr/>
        </p:nvCxnSpPr>
        <p:spPr>
          <a:xfrm>
            <a:off x="8537575" y="3226192"/>
            <a:ext cx="117015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7EAC0F3E-F8C1-4879-9050-4E27296795CC}"/>
              </a:ext>
            </a:extLst>
          </p:cNvPr>
          <p:cNvSpPr/>
          <p:nvPr/>
        </p:nvSpPr>
        <p:spPr>
          <a:xfrm>
            <a:off x="9667245" y="3175373"/>
            <a:ext cx="95250" cy="876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A0446CB-EF77-4120-965A-8CE0A7C0066B}"/>
              </a:ext>
            </a:extLst>
          </p:cNvPr>
          <p:cNvSpPr txBox="1"/>
          <p:nvPr/>
        </p:nvSpPr>
        <p:spPr>
          <a:xfrm>
            <a:off x="9553700" y="329300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4.5 m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08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2245"/>
            <a:ext cx="10515600" cy="892825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73886F-F0F7-45D3-BAF5-FD40CB88BC99}"/>
              </a:ext>
            </a:extLst>
          </p:cNvPr>
          <p:cNvSpPr txBox="1"/>
          <p:nvPr/>
        </p:nvSpPr>
        <p:spPr>
          <a:xfrm>
            <a:off x="1524000" y="2047091"/>
            <a:ext cx="9312275" cy="3337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dirty="0"/>
              <a:t>The first backscatter system that scatters signals from orbiting satellites. The hardware design pushes the limit of backscatter that it can re-radiate weak GPS signals as low as -125 dBm with over 20 dB flat gain.</a:t>
            </a:r>
          </a:p>
          <a:p>
            <a:pPr marL="285750" indent="-285750" algn="just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dirty="0"/>
              <a:t>We propose novel GPS positioning algorithms based on GPSMirror tags to extend GPS positioning services in shadowed or indoor regions. It works seamlessly with off-the-shelf smartphones without any hardware or firmware modification.</a:t>
            </a:r>
          </a:p>
          <a:p>
            <a:pPr marL="285750" indent="-285750" algn="just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dirty="0"/>
              <a:t>We implement and evaluate the GPSMirror in real world environments using off-the-shelf smartphones from different manufacturers. Our experiments verify the feasibility and compatibility of GPSMirror .</a:t>
            </a:r>
          </a:p>
        </p:txBody>
      </p:sp>
    </p:spTree>
    <p:extLst>
      <p:ext uri="{BB962C8B-B14F-4D97-AF65-F5344CB8AC3E}">
        <p14:creationId xmlns:p14="http://schemas.microsoft.com/office/powerpoint/2010/main" val="2912027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1E12B4E-9846-478C-942D-D44FB25083C4}"/>
              </a:ext>
            </a:extLst>
          </p:cNvPr>
          <p:cNvSpPr txBox="1"/>
          <p:nvPr/>
        </p:nvSpPr>
        <p:spPr>
          <a:xfrm>
            <a:off x="3980329" y="2202805"/>
            <a:ext cx="423134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D610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Thanks!</a:t>
            </a:r>
          </a:p>
          <a:p>
            <a:pPr algn="ctr"/>
            <a:r>
              <a:rPr lang="en-US" altLang="zh-CN" sz="8800" b="1" dirty="0">
                <a:solidFill>
                  <a:srgbClr val="D610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Q&amp;A</a:t>
            </a:r>
            <a:endParaRPr lang="zh-CN" altLang="en-US" sz="8800" b="1" dirty="0">
              <a:solidFill>
                <a:srgbClr val="D610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12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>
            <a:extLst>
              <a:ext uri="{FF2B5EF4-FFF2-40B4-BE49-F238E27FC236}">
                <a16:creationId xmlns:a16="http://schemas.microsoft.com/office/drawing/2014/main" id="{B73D836D-62EF-488B-96B9-DC90A4B034DA}"/>
              </a:ext>
            </a:extLst>
          </p:cNvPr>
          <p:cNvSpPr txBox="1"/>
          <p:nvPr/>
        </p:nvSpPr>
        <p:spPr>
          <a:xfrm>
            <a:off x="1749028" y="6309639"/>
            <a:ext cx="86998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K.Chen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G.Tan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. 2018.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BikeGPS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: Accurate Localization of Shared Bikes in Street Canyons via Low-Level GPS Cooperation. 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MobiSys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’18. 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A05918A-9D8C-43CC-99B5-45469258891F}"/>
              </a:ext>
            </a:extLst>
          </p:cNvPr>
          <p:cNvSpPr txBox="1"/>
          <p:nvPr/>
        </p:nvSpPr>
        <p:spPr>
          <a:xfrm>
            <a:off x="1749028" y="6456152"/>
            <a:ext cx="79283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S.Nirjon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J.Liu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G.DeJean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B.Priyantha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Y.Jin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T.Hart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. 2014. COIN-GPS: indoor localization from direct GPS receiving. MobiSys’14.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3FA70BD9-8820-4A8C-855A-8A6E7166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239"/>
            <a:ext cx="10515600" cy="1325563"/>
          </a:xfrm>
        </p:spPr>
        <p:txBody>
          <a:bodyPr/>
          <a:lstStyle/>
          <a:p>
            <a:r>
              <a:rPr lang="en-US" altLang="zh-CN" dirty="0"/>
              <a:t>GPS services fail in shadowed region</a:t>
            </a:r>
            <a:endParaRPr lang="zh-CN" alt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F4DA907-2E5E-4E77-BE7D-EFBAC870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9992"/>
          <a:stretch/>
        </p:blipFill>
        <p:spPr bwMode="auto">
          <a:xfrm rot="5400000">
            <a:off x="1371076" y="2724168"/>
            <a:ext cx="2870457" cy="230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ndustrial Factory Inside by ABC-video | VideoHive">
            <a:extLst>
              <a:ext uri="{FF2B5EF4-FFF2-40B4-BE49-F238E27FC236}">
                <a16:creationId xmlns:a16="http://schemas.microsoft.com/office/drawing/2014/main" id="{122052B0-E120-4E81-BD88-964564827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2" r="59051" b="11003"/>
          <a:stretch/>
        </p:blipFill>
        <p:spPr bwMode="auto">
          <a:xfrm>
            <a:off x="7810661" y="2439560"/>
            <a:ext cx="2579911" cy="28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易烊千玺的最新愿望是去天桥底下修鞋，粉丝用P图满足了他的愿望_网易订阅">
            <a:extLst>
              <a:ext uri="{FF2B5EF4-FFF2-40B4-BE49-F238E27FC236}">
                <a16:creationId xmlns:a16="http://schemas.microsoft.com/office/drawing/2014/main" id="{8513DD60-9E9E-4EF4-95C4-DE27211C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3630" r="4709" b="-1"/>
          <a:stretch/>
        </p:blipFill>
        <p:spPr bwMode="auto">
          <a:xfrm>
            <a:off x="4382404" y="2445678"/>
            <a:ext cx="3012474" cy="28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B50E470A-A1DA-4D96-BE30-C9731A25B421}"/>
              </a:ext>
            </a:extLst>
          </p:cNvPr>
          <p:cNvSpPr/>
          <p:nvPr/>
        </p:nvSpPr>
        <p:spPr>
          <a:xfrm>
            <a:off x="1617375" y="5305300"/>
            <a:ext cx="2380493" cy="782741"/>
          </a:xfrm>
          <a:prstGeom prst="roundRect">
            <a:avLst/>
          </a:prstGeom>
          <a:solidFill>
            <a:srgbClr val="CCDDE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E63B81-761D-435B-8BB5-14E9527FA92B}"/>
              </a:ext>
            </a:extLst>
          </p:cNvPr>
          <p:cNvSpPr txBox="1"/>
          <p:nvPr/>
        </p:nvSpPr>
        <p:spPr>
          <a:xfrm>
            <a:off x="1756666" y="5465838"/>
            <a:ext cx="2165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Urban Canyon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1561AE4-D74B-471D-928B-CB163EB6ACBD}"/>
              </a:ext>
            </a:extLst>
          </p:cNvPr>
          <p:cNvSpPr/>
          <p:nvPr/>
        </p:nvSpPr>
        <p:spPr>
          <a:xfrm>
            <a:off x="4367482" y="5305300"/>
            <a:ext cx="3018973" cy="782741"/>
          </a:xfrm>
          <a:prstGeom prst="roundRect">
            <a:avLst/>
          </a:prstGeom>
          <a:solidFill>
            <a:srgbClr val="CCDDE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7104688-59E0-41BE-A122-B1677FC26671}"/>
              </a:ext>
            </a:extLst>
          </p:cNvPr>
          <p:cNvSpPr txBox="1"/>
          <p:nvPr/>
        </p:nvSpPr>
        <p:spPr>
          <a:xfrm>
            <a:off x="4367482" y="5465838"/>
            <a:ext cx="3018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cs typeface="+mn-ea"/>
                <a:sym typeface="+mn-lt"/>
              </a:rPr>
              <a:t>Flyover Shadow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7F92EDD-E965-4D7D-B6F2-9C4328BF776D}"/>
              </a:ext>
            </a:extLst>
          </p:cNvPr>
          <p:cNvSpPr/>
          <p:nvPr/>
        </p:nvSpPr>
        <p:spPr>
          <a:xfrm>
            <a:off x="7783365" y="5305300"/>
            <a:ext cx="2626152" cy="782741"/>
          </a:xfrm>
          <a:prstGeom prst="roundRect">
            <a:avLst>
              <a:gd name="adj" fmla="val 15450"/>
            </a:avLst>
          </a:prstGeom>
          <a:solidFill>
            <a:srgbClr val="CCDDE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650F69F-CDB5-429D-A746-7B7A83F1E25B}"/>
              </a:ext>
            </a:extLst>
          </p:cNvPr>
          <p:cNvSpPr txBox="1"/>
          <p:nvPr/>
        </p:nvSpPr>
        <p:spPr>
          <a:xfrm>
            <a:off x="7783365" y="5465838"/>
            <a:ext cx="2626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cs typeface="+mn-ea"/>
                <a:sym typeface="+mn-lt"/>
              </a:rPr>
              <a:t>Gas/Dust Factory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0D55E2-3476-4426-BB72-B17FE353062C}"/>
              </a:ext>
            </a:extLst>
          </p:cNvPr>
          <p:cNvSpPr txBox="1"/>
          <p:nvPr/>
        </p:nvSpPr>
        <p:spPr>
          <a:xfrm>
            <a:off x="1469571" y="1413451"/>
            <a:ext cx="8979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Conventional GPS provides localization with high error (hundreds of meters</a:t>
            </a:r>
            <a:r>
              <a:rPr lang="en-US" altLang="zh-CN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) or even cannot localization</a:t>
            </a:r>
            <a:r>
              <a:rPr lang="en-US" altLang="zh-CN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 these shadowed regions</a:t>
            </a:r>
            <a:r>
              <a:rPr lang="en-US" altLang="zh-CN" sz="2400" dirty="0"/>
              <a:t>.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5471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7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组合 1047">
            <a:extLst>
              <a:ext uri="{FF2B5EF4-FFF2-40B4-BE49-F238E27FC236}">
                <a16:creationId xmlns:a16="http://schemas.microsoft.com/office/drawing/2014/main" id="{9E1D05AE-2045-414A-80AE-B9F2771E30BC}"/>
              </a:ext>
            </a:extLst>
          </p:cNvPr>
          <p:cNvGrpSpPr/>
          <p:nvPr/>
        </p:nvGrpSpPr>
        <p:grpSpPr>
          <a:xfrm>
            <a:off x="2319220" y="2859985"/>
            <a:ext cx="2095149" cy="1845040"/>
            <a:chOff x="2319220" y="2859985"/>
            <a:chExt cx="2095149" cy="1845040"/>
          </a:xfrm>
        </p:grpSpPr>
        <p:sp>
          <p:nvSpPr>
            <p:cNvPr id="1027" name="任意多边形: 形状 1026">
              <a:extLst>
                <a:ext uri="{FF2B5EF4-FFF2-40B4-BE49-F238E27FC236}">
                  <a16:creationId xmlns:a16="http://schemas.microsoft.com/office/drawing/2014/main" id="{3BA0F051-5692-4AE2-BB92-70B124E43347}"/>
                </a:ext>
              </a:extLst>
            </p:cNvPr>
            <p:cNvSpPr/>
            <p:nvPr/>
          </p:nvSpPr>
          <p:spPr>
            <a:xfrm>
              <a:off x="2319220" y="2860013"/>
              <a:ext cx="1388126" cy="1652530"/>
            </a:xfrm>
            <a:custGeom>
              <a:avLst/>
              <a:gdLst>
                <a:gd name="connsiteX0" fmla="*/ 55085 w 1388126"/>
                <a:gd name="connsiteY0" fmla="*/ 0 h 1652530"/>
                <a:gd name="connsiteX1" fmla="*/ 1388126 w 1388126"/>
                <a:gd name="connsiteY1" fmla="*/ 1652530 h 1652530"/>
                <a:gd name="connsiteX2" fmla="*/ 0 w 1388126"/>
                <a:gd name="connsiteY2" fmla="*/ 1641513 h 1652530"/>
                <a:gd name="connsiteX3" fmla="*/ 55085 w 1388126"/>
                <a:gd name="connsiteY3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126" h="1652530">
                  <a:moveTo>
                    <a:pt x="55085" y="0"/>
                  </a:moveTo>
                  <a:lnTo>
                    <a:pt x="1388126" y="1652530"/>
                  </a:lnTo>
                  <a:lnTo>
                    <a:pt x="0" y="1641513"/>
                  </a:lnTo>
                  <a:lnTo>
                    <a:pt x="55085" y="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弦形 44">
              <a:extLst>
                <a:ext uri="{FF2B5EF4-FFF2-40B4-BE49-F238E27FC236}">
                  <a16:creationId xmlns:a16="http://schemas.microsoft.com/office/drawing/2014/main" id="{C2215C1E-B1A7-4570-B929-EB4F52F3B93C}"/>
                </a:ext>
              </a:extLst>
            </p:cNvPr>
            <p:cNvSpPr/>
            <p:nvPr/>
          </p:nvSpPr>
          <p:spPr>
            <a:xfrm rot="2300543">
              <a:off x="2790392" y="2859985"/>
              <a:ext cx="1623977" cy="1845040"/>
            </a:xfrm>
            <a:prstGeom prst="chord">
              <a:avLst>
                <a:gd name="adj1" fmla="val 2695891"/>
                <a:gd name="adj2" fmla="val 14237911"/>
              </a:avLst>
            </a:prstGeom>
            <a:solidFill>
              <a:schemeClr val="accent4">
                <a:lumMod val="20000"/>
                <a:lumOff val="80000"/>
                <a:alpha val="51000"/>
              </a:schemeClr>
            </a:solidFill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09" y="414153"/>
            <a:ext cx="10515600" cy="892825"/>
          </a:xfrm>
        </p:spPr>
        <p:txBody>
          <a:bodyPr/>
          <a:lstStyle/>
          <a:p>
            <a:r>
              <a:rPr lang="en-US" altLang="zh-CN" dirty="0"/>
              <a:t>GPS relays are hard to deploy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379083F-F45C-4A93-8BEB-804A0B472084}"/>
              </a:ext>
            </a:extLst>
          </p:cNvPr>
          <p:cNvSpPr txBox="1"/>
          <p:nvPr/>
        </p:nvSpPr>
        <p:spPr>
          <a:xfrm>
            <a:off x="2541297" y="1798138"/>
            <a:ext cx="1887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Receive antenna fixed in open area. 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0801F9A-FF3A-4721-ABAE-BEA658AF4569}"/>
              </a:ext>
            </a:extLst>
          </p:cNvPr>
          <p:cNvSpPr txBox="1"/>
          <p:nvPr/>
        </p:nvSpPr>
        <p:spPr>
          <a:xfrm>
            <a:off x="4212174" y="4042664"/>
            <a:ext cx="1524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Plug-in </a:t>
            </a:r>
          </a:p>
          <a:p>
            <a:pPr algn="just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power supply 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45" name="组合 1044">
            <a:extLst>
              <a:ext uri="{FF2B5EF4-FFF2-40B4-BE49-F238E27FC236}">
                <a16:creationId xmlns:a16="http://schemas.microsoft.com/office/drawing/2014/main" id="{81F0C1FA-E8F2-49FC-9E8E-61368BC2E8E7}"/>
              </a:ext>
            </a:extLst>
          </p:cNvPr>
          <p:cNvGrpSpPr/>
          <p:nvPr/>
        </p:nvGrpSpPr>
        <p:grpSpPr>
          <a:xfrm>
            <a:off x="4008629" y="2870250"/>
            <a:ext cx="1401392" cy="1169688"/>
            <a:chOff x="3966120" y="2857125"/>
            <a:chExt cx="1401392" cy="1169688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150E938-F3DC-4368-8131-ED81DCD58255}"/>
                </a:ext>
              </a:extLst>
            </p:cNvPr>
            <p:cNvSpPr txBox="1"/>
            <p:nvPr/>
          </p:nvSpPr>
          <p:spPr>
            <a:xfrm>
              <a:off x="4368837" y="3098304"/>
              <a:ext cx="99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Long cable</a:t>
              </a:r>
              <a:endPara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85CE1364-6B1B-4C39-8AE2-85633283917F}"/>
                </a:ext>
              </a:extLst>
            </p:cNvPr>
            <p:cNvCxnSpPr>
              <a:cxnSpLocks/>
            </p:cNvCxnSpPr>
            <p:nvPr/>
          </p:nvCxnSpPr>
          <p:spPr>
            <a:xfrm>
              <a:off x="4344114" y="2857125"/>
              <a:ext cx="0" cy="116413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53BA2FD4-36B0-4A20-A55A-73D2DE6A97CC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3966120" y="2859398"/>
              <a:ext cx="579392" cy="506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8D4426A6-6A5B-4B49-9DF6-6236710A8111}"/>
                </a:ext>
              </a:extLst>
            </p:cNvPr>
            <p:cNvCxnSpPr>
              <a:cxnSpLocks/>
            </p:cNvCxnSpPr>
            <p:nvPr/>
          </p:nvCxnSpPr>
          <p:spPr>
            <a:xfrm>
              <a:off x="4046936" y="4017198"/>
              <a:ext cx="528204" cy="96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DF8CDA45-A3C5-4726-9AA6-5089191445FE}"/>
              </a:ext>
            </a:extLst>
          </p:cNvPr>
          <p:cNvCxnSpPr>
            <a:cxnSpLocks/>
          </p:cNvCxnSpPr>
          <p:nvPr/>
        </p:nvCxnSpPr>
        <p:spPr>
          <a:xfrm>
            <a:off x="1689219" y="2274397"/>
            <a:ext cx="263083" cy="2605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n-walking_76680">
            <a:extLst>
              <a:ext uri="{FF2B5EF4-FFF2-40B4-BE49-F238E27FC236}">
                <a16:creationId xmlns:a16="http://schemas.microsoft.com/office/drawing/2014/main" id="{01C59F74-2996-4C6E-988E-29290A78731C}"/>
              </a:ext>
            </a:extLst>
          </p:cNvPr>
          <p:cNvSpPr/>
          <p:nvPr/>
        </p:nvSpPr>
        <p:spPr>
          <a:xfrm>
            <a:off x="2729736" y="3782504"/>
            <a:ext cx="313416" cy="764880"/>
          </a:xfrm>
          <a:custGeom>
            <a:avLst/>
            <a:gdLst>
              <a:gd name="connsiteX0" fmla="*/ 72198 w 255101"/>
              <a:gd name="connsiteY0" fmla="*/ 228252 h 592566"/>
              <a:gd name="connsiteX1" fmla="*/ 53071 w 255101"/>
              <a:gd name="connsiteY1" fmla="*/ 255945 h 592566"/>
              <a:gd name="connsiteX2" fmla="*/ 52593 w 255101"/>
              <a:gd name="connsiteY2" fmla="*/ 270270 h 592566"/>
              <a:gd name="connsiteX3" fmla="*/ 72198 w 255101"/>
              <a:gd name="connsiteY3" fmla="*/ 302260 h 592566"/>
              <a:gd name="connsiteX4" fmla="*/ 84630 w 255101"/>
              <a:gd name="connsiteY4" fmla="*/ 154243 h 592566"/>
              <a:gd name="connsiteX5" fmla="*/ 91324 w 255101"/>
              <a:gd name="connsiteY5" fmla="*/ 154243 h 592566"/>
              <a:gd name="connsiteX6" fmla="*/ 98975 w 255101"/>
              <a:gd name="connsiteY6" fmla="*/ 154243 h 592566"/>
              <a:gd name="connsiteX7" fmla="*/ 157789 w 255101"/>
              <a:gd name="connsiteY7" fmla="*/ 154243 h 592566"/>
              <a:gd name="connsiteX8" fmla="*/ 158746 w 255101"/>
              <a:gd name="connsiteY8" fmla="*/ 154243 h 592566"/>
              <a:gd name="connsiteX9" fmla="*/ 181219 w 255101"/>
              <a:gd name="connsiteY9" fmla="*/ 167612 h 592566"/>
              <a:gd name="connsiteX10" fmla="*/ 253423 w 255101"/>
              <a:gd name="connsiteY10" fmla="*/ 329954 h 592566"/>
              <a:gd name="connsiteX11" fmla="*/ 244337 w 255101"/>
              <a:gd name="connsiteY11" fmla="*/ 355738 h 592566"/>
              <a:gd name="connsiteX12" fmla="*/ 234296 w 255101"/>
              <a:gd name="connsiteY12" fmla="*/ 360990 h 592566"/>
              <a:gd name="connsiteX13" fmla="*/ 225689 w 255101"/>
              <a:gd name="connsiteY13" fmla="*/ 362900 h 592566"/>
              <a:gd name="connsiteX14" fmla="*/ 208953 w 255101"/>
              <a:gd name="connsiteY14" fmla="*/ 351918 h 592566"/>
              <a:gd name="connsiteX15" fmla="*/ 176916 w 255101"/>
              <a:gd name="connsiteY15" fmla="*/ 281729 h 592566"/>
              <a:gd name="connsiteX16" fmla="*/ 176916 w 255101"/>
              <a:gd name="connsiteY16" fmla="*/ 328522 h 592566"/>
              <a:gd name="connsiteX17" fmla="*/ 190305 w 255101"/>
              <a:gd name="connsiteY17" fmla="*/ 430702 h 592566"/>
              <a:gd name="connsiteX18" fmla="*/ 193652 w 255101"/>
              <a:gd name="connsiteY18" fmla="*/ 464125 h 592566"/>
              <a:gd name="connsiteX19" fmla="*/ 199390 w 255101"/>
              <a:gd name="connsiteY19" fmla="*/ 564395 h 592566"/>
              <a:gd name="connsiteX20" fmla="*/ 178350 w 255101"/>
              <a:gd name="connsiteY20" fmla="*/ 590656 h 592566"/>
              <a:gd name="connsiteX21" fmla="*/ 168309 w 255101"/>
              <a:gd name="connsiteY21" fmla="*/ 592089 h 592566"/>
              <a:gd name="connsiteX22" fmla="*/ 164484 w 255101"/>
              <a:gd name="connsiteY22" fmla="*/ 592566 h 592566"/>
              <a:gd name="connsiteX23" fmla="*/ 143922 w 255101"/>
              <a:gd name="connsiteY23" fmla="*/ 572512 h 592566"/>
              <a:gd name="connsiteX24" fmla="*/ 138184 w 255101"/>
              <a:gd name="connsiteY24" fmla="*/ 472242 h 592566"/>
              <a:gd name="connsiteX25" fmla="*/ 134359 w 255101"/>
              <a:gd name="connsiteY25" fmla="*/ 440251 h 592566"/>
              <a:gd name="connsiteX26" fmla="*/ 128621 w 255101"/>
              <a:gd name="connsiteY26" fmla="*/ 405395 h 592566"/>
              <a:gd name="connsiteX27" fmla="*/ 127187 w 255101"/>
              <a:gd name="connsiteY27" fmla="*/ 438341 h 592566"/>
              <a:gd name="connsiteX28" fmla="*/ 122405 w 255101"/>
              <a:gd name="connsiteY28" fmla="*/ 472242 h 592566"/>
              <a:gd name="connsiteX29" fmla="*/ 100888 w 255101"/>
              <a:gd name="connsiteY29" fmla="*/ 570125 h 592566"/>
              <a:gd name="connsiteX30" fmla="*/ 76501 w 255101"/>
              <a:gd name="connsiteY30" fmla="*/ 589701 h 592566"/>
              <a:gd name="connsiteX31" fmla="*/ 74110 w 255101"/>
              <a:gd name="connsiteY31" fmla="*/ 589701 h 592566"/>
              <a:gd name="connsiteX32" fmla="*/ 64069 w 255101"/>
              <a:gd name="connsiteY32" fmla="*/ 588746 h 592566"/>
              <a:gd name="connsiteX33" fmla="*/ 48767 w 255101"/>
              <a:gd name="connsiteY33" fmla="*/ 580152 h 592566"/>
              <a:gd name="connsiteX34" fmla="*/ 45420 w 255101"/>
              <a:gd name="connsiteY34" fmla="*/ 562963 h 592566"/>
              <a:gd name="connsiteX35" fmla="*/ 66938 w 255101"/>
              <a:gd name="connsiteY35" fmla="*/ 465080 h 592566"/>
              <a:gd name="connsiteX36" fmla="*/ 70763 w 255101"/>
              <a:gd name="connsiteY36" fmla="*/ 433567 h 592566"/>
              <a:gd name="connsiteX37" fmla="*/ 71719 w 255101"/>
              <a:gd name="connsiteY37" fmla="*/ 364332 h 592566"/>
              <a:gd name="connsiteX38" fmla="*/ 47333 w 255101"/>
              <a:gd name="connsiteY38" fmla="*/ 350008 h 592566"/>
              <a:gd name="connsiteX39" fmla="*/ 2863 w 255101"/>
              <a:gd name="connsiteY39" fmla="*/ 271702 h 592566"/>
              <a:gd name="connsiteX40" fmla="*/ 4776 w 255101"/>
              <a:gd name="connsiteY40" fmla="*/ 243053 h 592566"/>
              <a:gd name="connsiteX41" fmla="*/ 59287 w 255101"/>
              <a:gd name="connsiteY41" fmla="*/ 167135 h 592566"/>
              <a:gd name="connsiteX42" fmla="*/ 84630 w 255101"/>
              <a:gd name="connsiteY42" fmla="*/ 154243 h 592566"/>
              <a:gd name="connsiteX43" fmla="*/ 124535 w 255101"/>
              <a:gd name="connsiteY43" fmla="*/ 0 h 592566"/>
              <a:gd name="connsiteX44" fmla="*/ 193626 w 255101"/>
              <a:gd name="connsiteY44" fmla="*/ 69014 h 592566"/>
              <a:gd name="connsiteX45" fmla="*/ 124535 w 255101"/>
              <a:gd name="connsiteY45" fmla="*/ 138028 h 592566"/>
              <a:gd name="connsiteX46" fmla="*/ 55444 w 255101"/>
              <a:gd name="connsiteY46" fmla="*/ 69014 h 592566"/>
              <a:gd name="connsiteX47" fmla="*/ 124535 w 255101"/>
              <a:gd name="connsiteY47" fmla="*/ 0 h 59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55101" h="592566">
                <a:moveTo>
                  <a:pt x="72198" y="228252"/>
                </a:moveTo>
                <a:lnTo>
                  <a:pt x="53071" y="255945"/>
                </a:lnTo>
                <a:cubicBezTo>
                  <a:pt x="50202" y="259765"/>
                  <a:pt x="50202" y="266450"/>
                  <a:pt x="52593" y="270270"/>
                </a:cubicBezTo>
                <a:lnTo>
                  <a:pt x="72198" y="302260"/>
                </a:lnTo>
                <a:close/>
                <a:moveTo>
                  <a:pt x="84630" y="154243"/>
                </a:moveTo>
                <a:lnTo>
                  <a:pt x="91324" y="154243"/>
                </a:lnTo>
                <a:lnTo>
                  <a:pt x="98975" y="154243"/>
                </a:lnTo>
                <a:lnTo>
                  <a:pt x="157789" y="154243"/>
                </a:lnTo>
                <a:cubicBezTo>
                  <a:pt x="158267" y="154243"/>
                  <a:pt x="158267" y="154243"/>
                  <a:pt x="158746" y="154243"/>
                </a:cubicBezTo>
                <a:cubicBezTo>
                  <a:pt x="168309" y="153765"/>
                  <a:pt x="177872" y="159495"/>
                  <a:pt x="181219" y="167612"/>
                </a:cubicBezTo>
                <a:lnTo>
                  <a:pt x="253423" y="329954"/>
                </a:lnTo>
                <a:cubicBezTo>
                  <a:pt x="257726" y="339504"/>
                  <a:pt x="253423" y="350963"/>
                  <a:pt x="244337" y="355738"/>
                </a:cubicBezTo>
                <a:lnTo>
                  <a:pt x="234296" y="360990"/>
                </a:lnTo>
                <a:cubicBezTo>
                  <a:pt x="231905" y="362423"/>
                  <a:pt x="229036" y="362900"/>
                  <a:pt x="225689" y="362900"/>
                </a:cubicBezTo>
                <a:cubicBezTo>
                  <a:pt x="218516" y="362900"/>
                  <a:pt x="212300" y="358603"/>
                  <a:pt x="208953" y="351918"/>
                </a:cubicBezTo>
                <a:lnTo>
                  <a:pt x="176916" y="281729"/>
                </a:lnTo>
                <a:lnTo>
                  <a:pt x="176916" y="328522"/>
                </a:lnTo>
                <a:lnTo>
                  <a:pt x="190305" y="430702"/>
                </a:lnTo>
                <a:cubicBezTo>
                  <a:pt x="191739" y="440251"/>
                  <a:pt x="193174" y="455053"/>
                  <a:pt x="193652" y="464125"/>
                </a:cubicBezTo>
                <a:lnTo>
                  <a:pt x="199390" y="564395"/>
                </a:lnTo>
                <a:cubicBezTo>
                  <a:pt x="199868" y="576810"/>
                  <a:pt x="190783" y="588269"/>
                  <a:pt x="178350" y="590656"/>
                </a:cubicBezTo>
                <a:lnTo>
                  <a:pt x="168309" y="592089"/>
                </a:lnTo>
                <a:cubicBezTo>
                  <a:pt x="167353" y="592566"/>
                  <a:pt x="165918" y="592566"/>
                  <a:pt x="164484" y="592566"/>
                </a:cubicBezTo>
                <a:cubicBezTo>
                  <a:pt x="153486" y="592566"/>
                  <a:pt x="144401" y="583972"/>
                  <a:pt x="143922" y="572512"/>
                </a:cubicBezTo>
                <a:lnTo>
                  <a:pt x="138184" y="472242"/>
                </a:lnTo>
                <a:cubicBezTo>
                  <a:pt x="137706" y="463648"/>
                  <a:pt x="136272" y="448846"/>
                  <a:pt x="134359" y="440251"/>
                </a:cubicBezTo>
                <a:lnTo>
                  <a:pt x="128621" y="405395"/>
                </a:lnTo>
                <a:lnTo>
                  <a:pt x="127187" y="438341"/>
                </a:lnTo>
                <a:cubicBezTo>
                  <a:pt x="126709" y="447891"/>
                  <a:pt x="124318" y="462693"/>
                  <a:pt x="122405" y="472242"/>
                </a:cubicBezTo>
                <a:lnTo>
                  <a:pt x="100888" y="570125"/>
                </a:lnTo>
                <a:cubicBezTo>
                  <a:pt x="98497" y="581107"/>
                  <a:pt x="87977" y="589701"/>
                  <a:pt x="76501" y="589701"/>
                </a:cubicBezTo>
                <a:cubicBezTo>
                  <a:pt x="75545" y="589701"/>
                  <a:pt x="74588" y="589701"/>
                  <a:pt x="74110" y="589701"/>
                </a:cubicBezTo>
                <a:lnTo>
                  <a:pt x="64069" y="588746"/>
                </a:lnTo>
                <a:cubicBezTo>
                  <a:pt x="57853" y="587791"/>
                  <a:pt x="52115" y="584927"/>
                  <a:pt x="48767" y="580152"/>
                </a:cubicBezTo>
                <a:cubicBezTo>
                  <a:pt x="45420" y="575377"/>
                  <a:pt x="43986" y="569170"/>
                  <a:pt x="45420" y="562963"/>
                </a:cubicBezTo>
                <a:lnTo>
                  <a:pt x="66938" y="465080"/>
                </a:lnTo>
                <a:cubicBezTo>
                  <a:pt x="68850" y="456485"/>
                  <a:pt x="70285" y="442161"/>
                  <a:pt x="70763" y="433567"/>
                </a:cubicBezTo>
                <a:lnTo>
                  <a:pt x="71719" y="364332"/>
                </a:lnTo>
                <a:cubicBezTo>
                  <a:pt x="62634" y="364332"/>
                  <a:pt x="51636" y="358125"/>
                  <a:pt x="47333" y="350008"/>
                </a:cubicBezTo>
                <a:lnTo>
                  <a:pt x="2863" y="271702"/>
                </a:lnTo>
                <a:cubicBezTo>
                  <a:pt x="-1440" y="263107"/>
                  <a:pt x="-962" y="250693"/>
                  <a:pt x="4776" y="243053"/>
                </a:cubicBezTo>
                <a:lnTo>
                  <a:pt x="59287" y="167135"/>
                </a:lnTo>
                <a:cubicBezTo>
                  <a:pt x="64547" y="159972"/>
                  <a:pt x="75545" y="154243"/>
                  <a:pt x="84630" y="154243"/>
                </a:cubicBezTo>
                <a:close/>
                <a:moveTo>
                  <a:pt x="124535" y="0"/>
                </a:moveTo>
                <a:cubicBezTo>
                  <a:pt x="162693" y="0"/>
                  <a:pt x="193626" y="30899"/>
                  <a:pt x="193626" y="69014"/>
                </a:cubicBezTo>
                <a:cubicBezTo>
                  <a:pt x="193626" y="107129"/>
                  <a:pt x="162693" y="138028"/>
                  <a:pt x="124535" y="138028"/>
                </a:cubicBezTo>
                <a:cubicBezTo>
                  <a:pt x="86377" y="138028"/>
                  <a:pt x="55444" y="107129"/>
                  <a:pt x="55444" y="69014"/>
                </a:cubicBezTo>
                <a:cubicBezTo>
                  <a:pt x="55444" y="30899"/>
                  <a:pt x="86377" y="0"/>
                  <a:pt x="1245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939C9DD-A618-4CCC-A779-ADB5FBEC1CD2}"/>
              </a:ext>
            </a:extLst>
          </p:cNvPr>
          <p:cNvSpPr/>
          <p:nvPr/>
        </p:nvSpPr>
        <p:spPr>
          <a:xfrm rot="16200000">
            <a:off x="1254392" y="3404854"/>
            <a:ext cx="1641154" cy="561453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Rideshare: Definition &amp; Rideshare Company List">
            <a:extLst>
              <a:ext uri="{FF2B5EF4-FFF2-40B4-BE49-F238E27FC236}">
                <a16:creationId xmlns:a16="http://schemas.microsoft.com/office/drawing/2014/main" id="{7BCD3712-074D-4351-A338-CE3FF6BAC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879" l="9916" r="89873">
                        <a14:foregroundMark x1="56540" y1="80000" x2="59705" y2="97879"/>
                        <a14:foregroundMark x1="48945" y1="48182" x2="50633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7416" y="3921214"/>
            <a:ext cx="342384" cy="3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BBFBC9E-9E54-476B-88BC-1B2FACD5143E}"/>
              </a:ext>
            </a:extLst>
          </p:cNvPr>
          <p:cNvSpPr/>
          <p:nvPr/>
        </p:nvSpPr>
        <p:spPr>
          <a:xfrm rot="16200000">
            <a:off x="3145543" y="3399248"/>
            <a:ext cx="1641154" cy="561453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内容占位符 3">
            <a:extLst>
              <a:ext uri="{FF2B5EF4-FFF2-40B4-BE49-F238E27FC236}">
                <a16:creationId xmlns:a16="http://schemas.microsoft.com/office/drawing/2014/main" id="{D337D12C-441B-485E-B19E-48E11EE67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9745">
            <a:off x="955044" y="1389395"/>
            <a:ext cx="936862" cy="112478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62E5B2-E46D-413A-BA16-944CEB7B20C8}"/>
              </a:ext>
            </a:extLst>
          </p:cNvPr>
          <p:cNvSpPr/>
          <p:nvPr/>
        </p:nvSpPr>
        <p:spPr>
          <a:xfrm>
            <a:off x="1794243" y="4505572"/>
            <a:ext cx="2452315" cy="514103"/>
          </a:xfrm>
          <a:prstGeom prst="rect">
            <a:avLst/>
          </a:prstGeom>
          <a:pattFill prst="wdDn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4EBF772-8D5B-4A39-98C3-C8441899081D}"/>
              </a:ext>
            </a:extLst>
          </p:cNvPr>
          <p:cNvSpPr txBox="1"/>
          <p:nvPr/>
        </p:nvSpPr>
        <p:spPr>
          <a:xfrm>
            <a:off x="2997937" y="3241293"/>
            <a:ext cx="73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Transmit Antenna</a:t>
            </a:r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C8A7918-2391-4BEE-AD4D-D4EA65B5C1CD}"/>
              </a:ext>
            </a:extLst>
          </p:cNvPr>
          <p:cNvGrpSpPr/>
          <p:nvPr/>
        </p:nvGrpSpPr>
        <p:grpSpPr>
          <a:xfrm>
            <a:off x="3286523" y="2523200"/>
            <a:ext cx="747699" cy="1912181"/>
            <a:chOff x="176407" y="5064115"/>
            <a:chExt cx="747699" cy="1912181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7B34E6E3-D8F3-4DA0-87E4-506BFBA72362}"/>
                </a:ext>
              </a:extLst>
            </p:cNvPr>
            <p:cNvGrpSpPr/>
            <p:nvPr/>
          </p:nvGrpSpPr>
          <p:grpSpPr>
            <a:xfrm>
              <a:off x="176407" y="5064115"/>
              <a:ext cx="733901" cy="1670645"/>
              <a:chOff x="4562399" y="2773367"/>
              <a:chExt cx="1002572" cy="2169093"/>
            </a:xfrm>
          </p:grpSpPr>
          <p:sp>
            <p:nvSpPr>
              <p:cNvPr id="2" name="流程图: 合并 1">
                <a:extLst>
                  <a:ext uri="{FF2B5EF4-FFF2-40B4-BE49-F238E27FC236}">
                    <a16:creationId xmlns:a16="http://schemas.microsoft.com/office/drawing/2014/main" id="{98B50744-A7FB-4397-A9EB-48C640F6C121}"/>
                  </a:ext>
                </a:extLst>
              </p:cNvPr>
              <p:cNvSpPr/>
              <p:nvPr/>
            </p:nvSpPr>
            <p:spPr>
              <a:xfrm>
                <a:off x="5281980" y="2773367"/>
                <a:ext cx="282991" cy="220205"/>
              </a:xfrm>
              <a:prstGeom prst="flowChartMerg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24C4F788-845F-46DC-AAF2-A99555AC71AC}"/>
                  </a:ext>
                </a:extLst>
              </p:cNvPr>
              <p:cNvCxnSpPr>
                <a:cxnSpLocks/>
                <a:stCxn id="2" idx="0"/>
              </p:cNvCxnSpPr>
              <p:nvPr/>
            </p:nvCxnSpPr>
            <p:spPr>
              <a:xfrm flipH="1">
                <a:off x="5423475" y="2773367"/>
                <a:ext cx="2" cy="4572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82E92D66-EDA6-4FDB-9B13-E5DED6BA8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3475" y="3213875"/>
                <a:ext cx="0" cy="154660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流程图: 合并 35">
                <a:extLst>
                  <a:ext uri="{FF2B5EF4-FFF2-40B4-BE49-F238E27FC236}">
                    <a16:creationId xmlns:a16="http://schemas.microsoft.com/office/drawing/2014/main" id="{8F5F01D4-A0F5-42F6-A6F6-EC8261F53F01}"/>
                  </a:ext>
                </a:extLst>
              </p:cNvPr>
              <p:cNvSpPr/>
              <p:nvPr/>
            </p:nvSpPr>
            <p:spPr>
              <a:xfrm>
                <a:off x="4562399" y="4311551"/>
                <a:ext cx="282991" cy="220205"/>
              </a:xfrm>
              <a:prstGeom prst="flowChartMerg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C5F01D84-A951-4105-BC61-79EF0DB222A9}"/>
                  </a:ext>
                </a:extLst>
              </p:cNvPr>
              <p:cNvCxnSpPr>
                <a:cxnSpLocks/>
                <a:stCxn id="36" idx="0"/>
              </p:cNvCxnSpPr>
              <p:nvPr/>
            </p:nvCxnSpPr>
            <p:spPr>
              <a:xfrm flipH="1">
                <a:off x="4703894" y="4311551"/>
                <a:ext cx="2" cy="4572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11830881-1DBD-4B46-8A19-3C3AD7DD59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98700" y="4752079"/>
                <a:ext cx="699912" cy="1923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等腰三角形 41">
                <a:extLst>
                  <a:ext uri="{FF2B5EF4-FFF2-40B4-BE49-F238E27FC236}">
                    <a16:creationId xmlns:a16="http://schemas.microsoft.com/office/drawing/2014/main" id="{6349E311-2CD7-4207-89EC-B73DCB703D1F}"/>
                  </a:ext>
                </a:extLst>
              </p:cNvPr>
              <p:cNvSpPr/>
              <p:nvPr/>
            </p:nvSpPr>
            <p:spPr>
              <a:xfrm rot="5224922" flipV="1">
                <a:off x="4974108" y="4609391"/>
                <a:ext cx="372475" cy="29366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63C141C2-FDB4-4C5F-BC8C-1BFDC2E483C0}"/>
                </a:ext>
              </a:extLst>
            </p:cNvPr>
            <p:cNvGrpSpPr/>
            <p:nvPr/>
          </p:nvGrpSpPr>
          <p:grpSpPr>
            <a:xfrm>
              <a:off x="689353" y="6729653"/>
              <a:ext cx="234753" cy="246643"/>
              <a:chOff x="5351192" y="5001656"/>
              <a:chExt cx="320690" cy="32023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995A7653-E18C-42B6-A2C4-E5DEAF29185B}"/>
                  </a:ext>
                </a:extLst>
              </p:cNvPr>
              <p:cNvSpPr/>
              <p:nvPr/>
            </p:nvSpPr>
            <p:spPr>
              <a:xfrm rot="10800000">
                <a:off x="5363623" y="5008614"/>
                <a:ext cx="308259" cy="286267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26" name="Picture 2" descr="Plug In Electrical Plugs Logo Icon Vector Illustration Stock Illustration -  Download Image Now - iStock">
                <a:extLst>
                  <a:ext uri="{FF2B5EF4-FFF2-40B4-BE49-F238E27FC236}">
                    <a16:creationId xmlns:a16="http://schemas.microsoft.com/office/drawing/2014/main" id="{EE78883C-F656-4E85-9272-4AD8CB91A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8105" y1="37551" x2="28105" y2="37551"/>
                            <a14:foregroundMark x1="48693" y1="44694" x2="49837" y2="5040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78" t="12818" r="25327" b="21240"/>
              <a:stretch/>
            </p:blipFill>
            <p:spPr bwMode="auto">
              <a:xfrm rot="10800000">
                <a:off x="5351192" y="5001656"/>
                <a:ext cx="318491" cy="320230"/>
              </a:xfrm>
              <a:prstGeom prst="rect">
                <a:avLst/>
              </a:prstGeom>
              <a:noFill/>
            </p:spPr>
          </p:pic>
        </p:grp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6B791106-8562-41B4-B871-B3B061FD8868}"/>
                </a:ext>
              </a:extLst>
            </p:cNvPr>
            <p:cNvCxnSpPr>
              <a:cxnSpLocks/>
            </p:cNvCxnSpPr>
            <p:nvPr/>
          </p:nvCxnSpPr>
          <p:spPr>
            <a:xfrm>
              <a:off x="811250" y="6581442"/>
              <a:ext cx="0" cy="1477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D4770A06-54DF-409C-AC00-3E80F75AF7DA}"/>
              </a:ext>
            </a:extLst>
          </p:cNvPr>
          <p:cNvSpPr/>
          <p:nvPr/>
        </p:nvSpPr>
        <p:spPr>
          <a:xfrm>
            <a:off x="1794447" y="5118165"/>
            <a:ext cx="2452111" cy="782741"/>
          </a:xfrm>
          <a:prstGeom prst="roundRect">
            <a:avLst/>
          </a:prstGeom>
          <a:solidFill>
            <a:srgbClr val="CCDDE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Deployment Cost</a:t>
            </a:r>
            <a:endParaRPr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44" name="组合 1043">
            <a:extLst>
              <a:ext uri="{FF2B5EF4-FFF2-40B4-BE49-F238E27FC236}">
                <a16:creationId xmlns:a16="http://schemas.microsoft.com/office/drawing/2014/main" id="{902DA031-A6AB-4F10-9FA9-1C2B36045171}"/>
              </a:ext>
            </a:extLst>
          </p:cNvPr>
          <p:cNvGrpSpPr/>
          <p:nvPr/>
        </p:nvGrpSpPr>
        <p:grpSpPr>
          <a:xfrm>
            <a:off x="8180946" y="1312604"/>
            <a:ext cx="3030614" cy="4586834"/>
            <a:chOff x="8180946" y="1312604"/>
            <a:chExt cx="3030614" cy="4586834"/>
          </a:xfrm>
        </p:grpSpPr>
        <p:sp>
          <p:nvSpPr>
            <p:cNvPr id="1041" name="任意多边形: 形状 1040">
              <a:extLst>
                <a:ext uri="{FF2B5EF4-FFF2-40B4-BE49-F238E27FC236}">
                  <a16:creationId xmlns:a16="http://schemas.microsoft.com/office/drawing/2014/main" id="{2AAF277C-3328-45A4-B24E-6EEB6BBF2660}"/>
                </a:ext>
              </a:extLst>
            </p:cNvPr>
            <p:cNvSpPr/>
            <p:nvPr/>
          </p:nvSpPr>
          <p:spPr>
            <a:xfrm>
              <a:off x="8853055" y="3186545"/>
              <a:ext cx="1967345" cy="1357746"/>
            </a:xfrm>
            <a:custGeom>
              <a:avLst/>
              <a:gdLst>
                <a:gd name="connsiteX0" fmla="*/ 0 w 1967345"/>
                <a:gd name="connsiteY0" fmla="*/ 484910 h 1357746"/>
                <a:gd name="connsiteX1" fmla="*/ 484909 w 1967345"/>
                <a:gd name="connsiteY1" fmla="*/ 1330037 h 1357746"/>
                <a:gd name="connsiteX2" fmla="*/ 1939636 w 1967345"/>
                <a:gd name="connsiteY2" fmla="*/ 1357746 h 1357746"/>
                <a:gd name="connsiteX3" fmla="*/ 1967345 w 1967345"/>
                <a:gd name="connsiteY3" fmla="*/ 0 h 1357746"/>
                <a:gd name="connsiteX4" fmla="*/ 41563 w 1967345"/>
                <a:gd name="connsiteY4" fmla="*/ 0 h 1357746"/>
                <a:gd name="connsiteX5" fmla="*/ 0 w 1967345"/>
                <a:gd name="connsiteY5" fmla="*/ 484910 h 13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345" h="1357746">
                  <a:moveTo>
                    <a:pt x="0" y="484910"/>
                  </a:moveTo>
                  <a:lnTo>
                    <a:pt x="484909" y="1330037"/>
                  </a:lnTo>
                  <a:lnTo>
                    <a:pt x="1939636" y="1357746"/>
                  </a:lnTo>
                  <a:lnTo>
                    <a:pt x="1967345" y="0"/>
                  </a:lnTo>
                  <a:lnTo>
                    <a:pt x="41563" y="0"/>
                  </a:lnTo>
                  <a:lnTo>
                    <a:pt x="0" y="48491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矩形: 圆角 113">
              <a:extLst>
                <a:ext uri="{FF2B5EF4-FFF2-40B4-BE49-F238E27FC236}">
                  <a16:creationId xmlns:a16="http://schemas.microsoft.com/office/drawing/2014/main" id="{1E4B35E5-EFEA-45C7-929A-257B4E08F1E0}"/>
                </a:ext>
              </a:extLst>
            </p:cNvPr>
            <p:cNvSpPr/>
            <p:nvPr/>
          </p:nvSpPr>
          <p:spPr>
            <a:xfrm>
              <a:off x="8732562" y="5116697"/>
              <a:ext cx="2452111" cy="782741"/>
            </a:xfrm>
            <a:prstGeom prst="roundRect">
              <a:avLst/>
            </a:prstGeom>
            <a:solidFill>
              <a:srgbClr val="CCDDEB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Cannot Deploy</a:t>
              </a:r>
              <a:endParaRPr lang="zh-CN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583C1DE2-3D9C-478E-BCE0-6EB002595CB4}"/>
                </a:ext>
              </a:extLst>
            </p:cNvPr>
            <p:cNvSpPr/>
            <p:nvPr/>
          </p:nvSpPr>
          <p:spPr>
            <a:xfrm rot="16200000">
              <a:off x="9393028" y="2697716"/>
              <a:ext cx="1308075" cy="2328988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913F7130-3FA0-4344-ADB7-86761C07E915}"/>
                </a:ext>
              </a:extLst>
            </p:cNvPr>
            <p:cNvSpPr/>
            <p:nvPr/>
          </p:nvSpPr>
          <p:spPr>
            <a:xfrm rot="16200000">
              <a:off x="10272793" y="3604741"/>
              <a:ext cx="1308076" cy="5194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C57EA6E9-B59C-4986-B6C3-5695EEAE5AEA}"/>
                </a:ext>
              </a:extLst>
            </p:cNvPr>
            <p:cNvSpPr/>
            <p:nvPr/>
          </p:nvSpPr>
          <p:spPr>
            <a:xfrm>
              <a:off x="8740955" y="4516248"/>
              <a:ext cx="2452315" cy="514103"/>
            </a:xfrm>
            <a:prstGeom prst="rect">
              <a:avLst/>
            </a:prstGeom>
            <a:pattFill prst="wdDn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7" name="组合 1036">
              <a:extLst>
                <a:ext uri="{FF2B5EF4-FFF2-40B4-BE49-F238E27FC236}">
                  <a16:creationId xmlns:a16="http://schemas.microsoft.com/office/drawing/2014/main" id="{2CB62A1C-3DCF-41C9-9C5A-29EFAD2BAEC5}"/>
                </a:ext>
              </a:extLst>
            </p:cNvPr>
            <p:cNvGrpSpPr/>
            <p:nvPr/>
          </p:nvGrpSpPr>
          <p:grpSpPr>
            <a:xfrm>
              <a:off x="9922876" y="3322043"/>
              <a:ext cx="504164" cy="492910"/>
              <a:chOff x="10568619" y="3568498"/>
              <a:chExt cx="504164" cy="492910"/>
            </a:xfrm>
          </p:grpSpPr>
          <p:pic>
            <p:nvPicPr>
              <p:cNvPr id="151" name="Picture 2" descr="Plug In Electrical Plugs Logo Icon Vector Illustration Stock Illustration -  Download Image Now - iStock">
                <a:extLst>
                  <a:ext uri="{FF2B5EF4-FFF2-40B4-BE49-F238E27FC236}">
                    <a16:creationId xmlns:a16="http://schemas.microsoft.com/office/drawing/2014/main" id="{20452BB3-A068-4C8D-8B0C-4A5E150341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8105" y1="37551" x2="28105" y2="37551"/>
                            <a14:foregroundMark x1="48693" y1="44694" x2="49837" y2="5040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78" t="12818" r="25327" b="21240"/>
              <a:stretch/>
            </p:blipFill>
            <p:spPr bwMode="auto">
              <a:xfrm>
                <a:off x="10646281" y="3643562"/>
                <a:ext cx="339314" cy="358961"/>
              </a:xfrm>
              <a:prstGeom prst="rect">
                <a:avLst/>
              </a:prstGeom>
              <a:noFill/>
            </p:spPr>
          </p:pic>
          <p:sp>
            <p:nvSpPr>
              <p:cNvPr id="152" name="禁止符 151">
                <a:extLst>
                  <a:ext uri="{FF2B5EF4-FFF2-40B4-BE49-F238E27FC236}">
                    <a16:creationId xmlns:a16="http://schemas.microsoft.com/office/drawing/2014/main" id="{A48518C7-8C95-4226-9EF5-1F462F76800B}"/>
                  </a:ext>
                </a:extLst>
              </p:cNvPr>
              <p:cNvSpPr/>
              <p:nvPr/>
            </p:nvSpPr>
            <p:spPr>
              <a:xfrm>
                <a:off x="10568619" y="3568498"/>
                <a:ext cx="504164" cy="492910"/>
              </a:xfrm>
              <a:prstGeom prst="noSmoking">
                <a:avLst>
                  <a:gd name="adj" fmla="val 8988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B9675C9C-25E9-4DC6-A21E-8378805D8D1E}"/>
                </a:ext>
              </a:extLst>
            </p:cNvPr>
            <p:cNvSpPr/>
            <p:nvPr/>
          </p:nvSpPr>
          <p:spPr>
            <a:xfrm>
              <a:off x="9823243" y="4431083"/>
              <a:ext cx="1369267" cy="8146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53726F94-14CA-47BB-B422-9BADC9EBAB92}"/>
                </a:ext>
              </a:extLst>
            </p:cNvPr>
            <p:cNvSpPr/>
            <p:nvPr/>
          </p:nvSpPr>
          <p:spPr>
            <a:xfrm>
              <a:off x="9276457" y="3477655"/>
              <a:ext cx="593262" cy="818330"/>
            </a:xfrm>
            <a:custGeom>
              <a:avLst/>
              <a:gdLst>
                <a:gd name="connsiteX0" fmla="*/ 122702 w 593262"/>
                <a:gd name="connsiteY0" fmla="*/ 0 h 818330"/>
                <a:gd name="connsiteX1" fmla="*/ 127674 w 593262"/>
                <a:gd name="connsiteY1" fmla="*/ 886 h 818330"/>
                <a:gd name="connsiteX2" fmla="*/ 129860 w 593262"/>
                <a:gd name="connsiteY2" fmla="*/ 886 h 818330"/>
                <a:gd name="connsiteX3" fmla="*/ 129860 w 593262"/>
                <a:gd name="connsiteY3" fmla="*/ 1275 h 818330"/>
                <a:gd name="connsiteX4" fmla="*/ 192196 w 593262"/>
                <a:gd name="connsiteY4" fmla="*/ 12383 h 818330"/>
                <a:gd name="connsiteX5" fmla="*/ 251662 w 593262"/>
                <a:gd name="connsiteY5" fmla="*/ 47746 h 818330"/>
                <a:gd name="connsiteX6" fmla="*/ 306346 w 593262"/>
                <a:gd name="connsiteY6" fmla="*/ 142586 h 818330"/>
                <a:gd name="connsiteX7" fmla="*/ 308336 w 593262"/>
                <a:gd name="connsiteY7" fmla="*/ 171611 h 818330"/>
                <a:gd name="connsiteX8" fmla="*/ 309030 w 593262"/>
                <a:gd name="connsiteY8" fmla="*/ 171611 h 818330"/>
                <a:gd name="connsiteX9" fmla="*/ 309030 w 593262"/>
                <a:gd name="connsiteY9" fmla="*/ 645215 h 818330"/>
                <a:gd name="connsiteX10" fmla="*/ 315910 w 593262"/>
                <a:gd name="connsiteY10" fmla="*/ 680081 h 818330"/>
                <a:gd name="connsiteX11" fmla="*/ 345129 w 593262"/>
                <a:gd name="connsiteY11" fmla="*/ 710898 h 818330"/>
                <a:gd name="connsiteX12" fmla="*/ 411228 w 593262"/>
                <a:gd name="connsiteY12" fmla="*/ 729324 h 818330"/>
                <a:gd name="connsiteX13" fmla="*/ 411855 w 593262"/>
                <a:gd name="connsiteY13" fmla="*/ 818186 h 818330"/>
                <a:gd name="connsiteX14" fmla="*/ 411855 w 593262"/>
                <a:gd name="connsiteY14" fmla="*/ 727760 h 818330"/>
                <a:gd name="connsiteX15" fmla="*/ 593262 w 593262"/>
                <a:gd name="connsiteY15" fmla="*/ 727760 h 818330"/>
                <a:gd name="connsiteX16" fmla="*/ 593262 w 593262"/>
                <a:gd name="connsiteY16" fmla="*/ 818330 h 818330"/>
                <a:gd name="connsiteX17" fmla="*/ 411855 w 593262"/>
                <a:gd name="connsiteY17" fmla="*/ 818330 h 818330"/>
                <a:gd name="connsiteX18" fmla="*/ 411855 w 593262"/>
                <a:gd name="connsiteY18" fmla="*/ 818327 h 818330"/>
                <a:gd name="connsiteX19" fmla="*/ 340683 w 593262"/>
                <a:gd name="connsiteY19" fmla="*/ 806660 h 818330"/>
                <a:gd name="connsiteX20" fmla="*/ 279496 w 593262"/>
                <a:gd name="connsiteY20" fmla="*/ 772546 h 818330"/>
                <a:gd name="connsiteX21" fmla="*/ 221071 w 593262"/>
                <a:gd name="connsiteY21" fmla="*/ 673992 h 818330"/>
                <a:gd name="connsiteX22" fmla="*/ 220129 w 593262"/>
                <a:gd name="connsiteY22" fmla="*/ 649342 h 818330"/>
                <a:gd name="connsiteX23" fmla="*/ 219116 w 593262"/>
                <a:gd name="connsiteY23" fmla="*/ 649342 h 818330"/>
                <a:gd name="connsiteX24" fmla="*/ 219116 w 593262"/>
                <a:gd name="connsiteY24" fmla="*/ 175498 h 818330"/>
                <a:gd name="connsiteX25" fmla="*/ 216754 w 593262"/>
                <a:gd name="connsiteY25" fmla="*/ 175403 h 818330"/>
                <a:gd name="connsiteX26" fmla="*/ 184842 w 593262"/>
                <a:gd name="connsiteY26" fmla="*/ 111925 h 818330"/>
                <a:gd name="connsiteX27" fmla="*/ 155904 w 593262"/>
                <a:gd name="connsiteY27" fmla="*/ 97272 h 818330"/>
                <a:gd name="connsiteX28" fmla="*/ 129860 w 593262"/>
                <a:gd name="connsiteY28" fmla="*/ 93269 h 818330"/>
                <a:gd name="connsiteX29" fmla="*/ 129860 w 593262"/>
                <a:gd name="connsiteY29" fmla="*/ 94505 h 818330"/>
                <a:gd name="connsiteX30" fmla="*/ 0 w 593262"/>
                <a:gd name="connsiteY30" fmla="*/ 94505 h 818330"/>
                <a:gd name="connsiteX31" fmla="*/ 0 w 593262"/>
                <a:gd name="connsiteY31" fmla="*/ 886 h 818330"/>
                <a:gd name="connsiteX32" fmla="*/ 122702 w 593262"/>
                <a:gd name="connsiteY32" fmla="*/ 886 h 81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3262" h="818330">
                  <a:moveTo>
                    <a:pt x="122702" y="0"/>
                  </a:moveTo>
                  <a:lnTo>
                    <a:pt x="127674" y="886"/>
                  </a:lnTo>
                  <a:lnTo>
                    <a:pt x="129860" y="886"/>
                  </a:lnTo>
                  <a:lnTo>
                    <a:pt x="129860" y="1275"/>
                  </a:lnTo>
                  <a:lnTo>
                    <a:pt x="192196" y="12383"/>
                  </a:lnTo>
                  <a:cubicBezTo>
                    <a:pt x="214092" y="20489"/>
                    <a:pt x="234316" y="32426"/>
                    <a:pt x="251662" y="47746"/>
                  </a:cubicBezTo>
                  <a:cubicBezTo>
                    <a:pt x="280684" y="73376"/>
                    <a:pt x="299662" y="106711"/>
                    <a:pt x="306346" y="142586"/>
                  </a:cubicBezTo>
                  <a:lnTo>
                    <a:pt x="308336" y="171611"/>
                  </a:lnTo>
                  <a:lnTo>
                    <a:pt x="309030" y="171611"/>
                  </a:lnTo>
                  <a:lnTo>
                    <a:pt x="309030" y="645215"/>
                  </a:lnTo>
                  <a:lnTo>
                    <a:pt x="315910" y="680081"/>
                  </a:lnTo>
                  <a:cubicBezTo>
                    <a:pt x="322212" y="691877"/>
                    <a:pt x="332138" y="702498"/>
                    <a:pt x="345129" y="710898"/>
                  </a:cubicBezTo>
                  <a:cubicBezTo>
                    <a:pt x="363698" y="722903"/>
                    <a:pt x="387100" y="729427"/>
                    <a:pt x="411228" y="729324"/>
                  </a:cubicBezTo>
                  <a:lnTo>
                    <a:pt x="411855" y="818186"/>
                  </a:lnTo>
                  <a:lnTo>
                    <a:pt x="411855" y="727760"/>
                  </a:lnTo>
                  <a:lnTo>
                    <a:pt x="593262" y="727760"/>
                  </a:lnTo>
                  <a:lnTo>
                    <a:pt x="593262" y="818330"/>
                  </a:lnTo>
                  <a:lnTo>
                    <a:pt x="411855" y="818330"/>
                  </a:lnTo>
                  <a:lnTo>
                    <a:pt x="411855" y="818327"/>
                  </a:lnTo>
                  <a:lnTo>
                    <a:pt x="340683" y="806660"/>
                  </a:lnTo>
                  <a:cubicBezTo>
                    <a:pt x="318215" y="798889"/>
                    <a:pt x="297412" y="787377"/>
                    <a:pt x="279496" y="772546"/>
                  </a:cubicBezTo>
                  <a:cubicBezTo>
                    <a:pt x="247667" y="746198"/>
                    <a:pt x="227318" y="711354"/>
                    <a:pt x="221071" y="673992"/>
                  </a:cubicBezTo>
                  <a:lnTo>
                    <a:pt x="220129" y="649342"/>
                  </a:lnTo>
                  <a:lnTo>
                    <a:pt x="219116" y="649342"/>
                  </a:lnTo>
                  <a:lnTo>
                    <a:pt x="219116" y="175498"/>
                  </a:lnTo>
                  <a:lnTo>
                    <a:pt x="216754" y="175403"/>
                  </a:lnTo>
                  <a:cubicBezTo>
                    <a:pt x="218122" y="151249"/>
                    <a:pt x="206376" y="127884"/>
                    <a:pt x="184842" y="111925"/>
                  </a:cubicBezTo>
                  <a:cubicBezTo>
                    <a:pt x="176250" y="105558"/>
                    <a:pt x="166432" y="100619"/>
                    <a:pt x="155904" y="97272"/>
                  </a:cubicBezTo>
                  <a:lnTo>
                    <a:pt x="129860" y="93269"/>
                  </a:lnTo>
                  <a:lnTo>
                    <a:pt x="129860" y="94505"/>
                  </a:lnTo>
                  <a:lnTo>
                    <a:pt x="0" y="94505"/>
                  </a:lnTo>
                  <a:lnTo>
                    <a:pt x="0" y="886"/>
                  </a:lnTo>
                  <a:lnTo>
                    <a:pt x="122702" y="886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1AC548FE-6A0C-4B56-B8A2-686BDE69B5EA}"/>
                </a:ext>
              </a:extLst>
            </p:cNvPr>
            <p:cNvSpPr/>
            <p:nvPr/>
          </p:nvSpPr>
          <p:spPr>
            <a:xfrm>
              <a:off x="9276459" y="3292093"/>
              <a:ext cx="593262" cy="838535"/>
            </a:xfrm>
            <a:custGeom>
              <a:avLst/>
              <a:gdLst>
                <a:gd name="connsiteX0" fmla="*/ 0 w 593262"/>
                <a:gd name="connsiteY0" fmla="*/ 0 h 838535"/>
                <a:gd name="connsiteX1" fmla="*/ 269972 w 593262"/>
                <a:gd name="connsiteY1" fmla="*/ 0 h 838535"/>
                <a:gd name="connsiteX2" fmla="*/ 269972 w 593262"/>
                <a:gd name="connsiteY2" fmla="*/ 4452 h 838535"/>
                <a:gd name="connsiteX3" fmla="*/ 302672 w 593262"/>
                <a:gd name="connsiteY3" fmla="*/ 10345 h 838535"/>
                <a:gd name="connsiteX4" fmla="*/ 441488 w 593262"/>
                <a:gd name="connsiteY4" fmla="*/ 148044 h 838535"/>
                <a:gd name="connsiteX5" fmla="*/ 445766 w 593262"/>
                <a:gd name="connsiteY5" fmla="*/ 201748 h 838535"/>
                <a:gd name="connsiteX6" fmla="*/ 445788 w 593262"/>
                <a:gd name="connsiteY6" fmla="*/ 201748 h 838535"/>
                <a:gd name="connsiteX7" fmla="*/ 445788 w 593262"/>
                <a:gd name="connsiteY7" fmla="*/ 202023 h 838535"/>
                <a:gd name="connsiteX8" fmla="*/ 446978 w 593262"/>
                <a:gd name="connsiteY8" fmla="*/ 216957 h 838535"/>
                <a:gd name="connsiteX9" fmla="*/ 445788 w 593262"/>
                <a:gd name="connsiteY9" fmla="*/ 216870 h 838535"/>
                <a:gd name="connsiteX10" fmla="*/ 445788 w 593262"/>
                <a:gd name="connsiteY10" fmla="*/ 679480 h 838535"/>
                <a:gd name="connsiteX11" fmla="*/ 444738 w 593262"/>
                <a:gd name="connsiteY11" fmla="*/ 679480 h 838535"/>
                <a:gd name="connsiteX12" fmla="*/ 452230 w 593262"/>
                <a:gd name="connsiteY12" fmla="*/ 704858 h 838535"/>
                <a:gd name="connsiteX13" fmla="*/ 482005 w 593262"/>
                <a:gd name="connsiteY13" fmla="*/ 733594 h 838535"/>
                <a:gd name="connsiteX14" fmla="*/ 534084 w 593262"/>
                <a:gd name="connsiteY14" fmla="*/ 747480 h 838535"/>
                <a:gd name="connsiteX15" fmla="*/ 534084 w 593262"/>
                <a:gd name="connsiteY15" fmla="*/ 746291 h 838535"/>
                <a:gd name="connsiteX16" fmla="*/ 593262 w 593262"/>
                <a:gd name="connsiteY16" fmla="*/ 746291 h 838535"/>
                <a:gd name="connsiteX17" fmla="*/ 593262 w 593262"/>
                <a:gd name="connsiteY17" fmla="*/ 838535 h 838535"/>
                <a:gd name="connsiteX18" fmla="*/ 534084 w 593262"/>
                <a:gd name="connsiteY18" fmla="*/ 838535 h 838535"/>
                <a:gd name="connsiteX19" fmla="*/ 534084 w 593262"/>
                <a:gd name="connsiteY19" fmla="*/ 835676 h 838535"/>
                <a:gd name="connsiteX20" fmla="*/ 479474 w 593262"/>
                <a:gd name="connsiteY20" fmla="*/ 827156 h 838535"/>
                <a:gd name="connsiteX21" fmla="*/ 420106 w 593262"/>
                <a:gd name="connsiteY21" fmla="*/ 795931 h 838535"/>
                <a:gd name="connsiteX22" fmla="*/ 359083 w 593262"/>
                <a:gd name="connsiteY22" fmla="*/ 704695 h 838535"/>
                <a:gd name="connsiteX23" fmla="*/ 356011 w 593262"/>
                <a:gd name="connsiteY23" fmla="*/ 679480 h 838535"/>
                <a:gd name="connsiteX24" fmla="*/ 355874 w 593262"/>
                <a:gd name="connsiteY24" fmla="*/ 679480 h 838535"/>
                <a:gd name="connsiteX25" fmla="*/ 355874 w 593262"/>
                <a:gd name="connsiteY25" fmla="*/ 678355 h 838535"/>
                <a:gd name="connsiteX26" fmla="*/ 354709 w 593262"/>
                <a:gd name="connsiteY26" fmla="*/ 668793 h 838535"/>
                <a:gd name="connsiteX27" fmla="*/ 355874 w 593262"/>
                <a:gd name="connsiteY27" fmla="*/ 668793 h 838535"/>
                <a:gd name="connsiteX28" fmla="*/ 355874 w 593262"/>
                <a:gd name="connsiteY28" fmla="*/ 201748 h 838535"/>
                <a:gd name="connsiteX29" fmla="*/ 357016 w 593262"/>
                <a:gd name="connsiteY29" fmla="*/ 201748 h 838535"/>
                <a:gd name="connsiteX30" fmla="*/ 353800 w 593262"/>
                <a:gd name="connsiteY30" fmla="*/ 166617 h 838535"/>
                <a:gd name="connsiteX31" fmla="*/ 251578 w 593262"/>
                <a:gd name="connsiteY31" fmla="*/ 91785 h 838535"/>
                <a:gd name="connsiteX32" fmla="*/ 251614 w 593262"/>
                <a:gd name="connsiteY32" fmla="*/ 91463 h 838535"/>
                <a:gd name="connsiteX33" fmla="*/ 0 w 593262"/>
                <a:gd name="connsiteY33" fmla="*/ 91463 h 83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3262" h="838535">
                  <a:moveTo>
                    <a:pt x="0" y="0"/>
                  </a:moveTo>
                  <a:lnTo>
                    <a:pt x="269972" y="0"/>
                  </a:lnTo>
                  <a:lnTo>
                    <a:pt x="269972" y="4452"/>
                  </a:lnTo>
                  <a:lnTo>
                    <a:pt x="302672" y="10345"/>
                  </a:lnTo>
                  <a:cubicBezTo>
                    <a:pt x="371644" y="29883"/>
                    <a:pt x="423830" y="82609"/>
                    <a:pt x="441488" y="148044"/>
                  </a:cubicBezTo>
                  <a:lnTo>
                    <a:pt x="445766" y="201748"/>
                  </a:lnTo>
                  <a:lnTo>
                    <a:pt x="445788" y="201748"/>
                  </a:lnTo>
                  <a:lnTo>
                    <a:pt x="445788" y="202023"/>
                  </a:lnTo>
                  <a:lnTo>
                    <a:pt x="446978" y="216957"/>
                  </a:lnTo>
                  <a:lnTo>
                    <a:pt x="445788" y="216870"/>
                  </a:lnTo>
                  <a:lnTo>
                    <a:pt x="445788" y="679480"/>
                  </a:lnTo>
                  <a:lnTo>
                    <a:pt x="444738" y="679480"/>
                  </a:lnTo>
                  <a:lnTo>
                    <a:pt x="452230" y="704858"/>
                  </a:lnTo>
                  <a:cubicBezTo>
                    <a:pt x="459147" y="715947"/>
                    <a:pt x="469252" y="725815"/>
                    <a:pt x="482005" y="733594"/>
                  </a:cubicBezTo>
                  <a:lnTo>
                    <a:pt x="534084" y="747480"/>
                  </a:lnTo>
                  <a:lnTo>
                    <a:pt x="534084" y="746291"/>
                  </a:lnTo>
                  <a:lnTo>
                    <a:pt x="593262" y="746291"/>
                  </a:lnTo>
                  <a:lnTo>
                    <a:pt x="593262" y="838535"/>
                  </a:lnTo>
                  <a:lnTo>
                    <a:pt x="534084" y="838535"/>
                  </a:lnTo>
                  <a:lnTo>
                    <a:pt x="534084" y="835676"/>
                  </a:lnTo>
                  <a:lnTo>
                    <a:pt x="479474" y="827156"/>
                  </a:lnTo>
                  <a:cubicBezTo>
                    <a:pt x="457877" y="820064"/>
                    <a:pt x="437731" y="809539"/>
                    <a:pt x="420106" y="795931"/>
                  </a:cubicBezTo>
                  <a:cubicBezTo>
                    <a:pt x="388936" y="771865"/>
                    <a:pt x="367735" y="739782"/>
                    <a:pt x="359083" y="704695"/>
                  </a:cubicBezTo>
                  <a:lnTo>
                    <a:pt x="356011" y="679480"/>
                  </a:lnTo>
                  <a:lnTo>
                    <a:pt x="355874" y="679480"/>
                  </a:lnTo>
                  <a:lnTo>
                    <a:pt x="355874" y="678355"/>
                  </a:lnTo>
                  <a:lnTo>
                    <a:pt x="354709" y="668793"/>
                  </a:lnTo>
                  <a:lnTo>
                    <a:pt x="355874" y="668793"/>
                  </a:lnTo>
                  <a:lnTo>
                    <a:pt x="355874" y="201748"/>
                  </a:lnTo>
                  <a:lnTo>
                    <a:pt x="357016" y="201748"/>
                  </a:lnTo>
                  <a:lnTo>
                    <a:pt x="353800" y="166617"/>
                  </a:lnTo>
                  <a:cubicBezTo>
                    <a:pt x="340534" y="125577"/>
                    <a:pt x="301236" y="94799"/>
                    <a:pt x="251578" y="91785"/>
                  </a:cubicBezTo>
                  <a:lnTo>
                    <a:pt x="251614" y="91463"/>
                  </a:lnTo>
                  <a:lnTo>
                    <a:pt x="0" y="91463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38" name="矩形 1037">
              <a:extLst>
                <a:ext uri="{FF2B5EF4-FFF2-40B4-BE49-F238E27FC236}">
                  <a16:creationId xmlns:a16="http://schemas.microsoft.com/office/drawing/2014/main" id="{392CD54D-BD5B-4A3D-BFEC-8F9D93ED8046}"/>
                </a:ext>
              </a:extLst>
            </p:cNvPr>
            <p:cNvSpPr/>
            <p:nvPr/>
          </p:nvSpPr>
          <p:spPr>
            <a:xfrm>
              <a:off x="9863957" y="3968535"/>
              <a:ext cx="1317941" cy="4625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man-walking_76680">
              <a:extLst>
                <a:ext uri="{FF2B5EF4-FFF2-40B4-BE49-F238E27FC236}">
                  <a16:creationId xmlns:a16="http://schemas.microsoft.com/office/drawing/2014/main" id="{8813703C-C9B2-4AE7-BE4D-FD70068A9527}"/>
                </a:ext>
              </a:extLst>
            </p:cNvPr>
            <p:cNvSpPr/>
            <p:nvPr/>
          </p:nvSpPr>
          <p:spPr>
            <a:xfrm>
              <a:off x="9337723" y="3851568"/>
              <a:ext cx="313416" cy="671055"/>
            </a:xfrm>
            <a:custGeom>
              <a:avLst/>
              <a:gdLst>
                <a:gd name="connsiteX0" fmla="*/ 72198 w 255101"/>
                <a:gd name="connsiteY0" fmla="*/ 228252 h 592566"/>
                <a:gd name="connsiteX1" fmla="*/ 53071 w 255101"/>
                <a:gd name="connsiteY1" fmla="*/ 255945 h 592566"/>
                <a:gd name="connsiteX2" fmla="*/ 52593 w 255101"/>
                <a:gd name="connsiteY2" fmla="*/ 270270 h 592566"/>
                <a:gd name="connsiteX3" fmla="*/ 72198 w 255101"/>
                <a:gd name="connsiteY3" fmla="*/ 302260 h 592566"/>
                <a:gd name="connsiteX4" fmla="*/ 84630 w 255101"/>
                <a:gd name="connsiteY4" fmla="*/ 154243 h 592566"/>
                <a:gd name="connsiteX5" fmla="*/ 91324 w 255101"/>
                <a:gd name="connsiteY5" fmla="*/ 154243 h 592566"/>
                <a:gd name="connsiteX6" fmla="*/ 98975 w 255101"/>
                <a:gd name="connsiteY6" fmla="*/ 154243 h 592566"/>
                <a:gd name="connsiteX7" fmla="*/ 157789 w 255101"/>
                <a:gd name="connsiteY7" fmla="*/ 154243 h 592566"/>
                <a:gd name="connsiteX8" fmla="*/ 158746 w 255101"/>
                <a:gd name="connsiteY8" fmla="*/ 154243 h 592566"/>
                <a:gd name="connsiteX9" fmla="*/ 181219 w 255101"/>
                <a:gd name="connsiteY9" fmla="*/ 167612 h 592566"/>
                <a:gd name="connsiteX10" fmla="*/ 253423 w 255101"/>
                <a:gd name="connsiteY10" fmla="*/ 329954 h 592566"/>
                <a:gd name="connsiteX11" fmla="*/ 244337 w 255101"/>
                <a:gd name="connsiteY11" fmla="*/ 355738 h 592566"/>
                <a:gd name="connsiteX12" fmla="*/ 234296 w 255101"/>
                <a:gd name="connsiteY12" fmla="*/ 360990 h 592566"/>
                <a:gd name="connsiteX13" fmla="*/ 225689 w 255101"/>
                <a:gd name="connsiteY13" fmla="*/ 362900 h 592566"/>
                <a:gd name="connsiteX14" fmla="*/ 208953 w 255101"/>
                <a:gd name="connsiteY14" fmla="*/ 351918 h 592566"/>
                <a:gd name="connsiteX15" fmla="*/ 176916 w 255101"/>
                <a:gd name="connsiteY15" fmla="*/ 281729 h 592566"/>
                <a:gd name="connsiteX16" fmla="*/ 176916 w 255101"/>
                <a:gd name="connsiteY16" fmla="*/ 328522 h 592566"/>
                <a:gd name="connsiteX17" fmla="*/ 190305 w 255101"/>
                <a:gd name="connsiteY17" fmla="*/ 430702 h 592566"/>
                <a:gd name="connsiteX18" fmla="*/ 193652 w 255101"/>
                <a:gd name="connsiteY18" fmla="*/ 464125 h 592566"/>
                <a:gd name="connsiteX19" fmla="*/ 199390 w 255101"/>
                <a:gd name="connsiteY19" fmla="*/ 564395 h 592566"/>
                <a:gd name="connsiteX20" fmla="*/ 178350 w 255101"/>
                <a:gd name="connsiteY20" fmla="*/ 590656 h 592566"/>
                <a:gd name="connsiteX21" fmla="*/ 168309 w 255101"/>
                <a:gd name="connsiteY21" fmla="*/ 592089 h 592566"/>
                <a:gd name="connsiteX22" fmla="*/ 164484 w 255101"/>
                <a:gd name="connsiteY22" fmla="*/ 592566 h 592566"/>
                <a:gd name="connsiteX23" fmla="*/ 143922 w 255101"/>
                <a:gd name="connsiteY23" fmla="*/ 572512 h 592566"/>
                <a:gd name="connsiteX24" fmla="*/ 138184 w 255101"/>
                <a:gd name="connsiteY24" fmla="*/ 472242 h 592566"/>
                <a:gd name="connsiteX25" fmla="*/ 134359 w 255101"/>
                <a:gd name="connsiteY25" fmla="*/ 440251 h 592566"/>
                <a:gd name="connsiteX26" fmla="*/ 128621 w 255101"/>
                <a:gd name="connsiteY26" fmla="*/ 405395 h 592566"/>
                <a:gd name="connsiteX27" fmla="*/ 127187 w 255101"/>
                <a:gd name="connsiteY27" fmla="*/ 438341 h 592566"/>
                <a:gd name="connsiteX28" fmla="*/ 122405 w 255101"/>
                <a:gd name="connsiteY28" fmla="*/ 472242 h 592566"/>
                <a:gd name="connsiteX29" fmla="*/ 100888 w 255101"/>
                <a:gd name="connsiteY29" fmla="*/ 570125 h 592566"/>
                <a:gd name="connsiteX30" fmla="*/ 76501 w 255101"/>
                <a:gd name="connsiteY30" fmla="*/ 589701 h 592566"/>
                <a:gd name="connsiteX31" fmla="*/ 74110 w 255101"/>
                <a:gd name="connsiteY31" fmla="*/ 589701 h 592566"/>
                <a:gd name="connsiteX32" fmla="*/ 64069 w 255101"/>
                <a:gd name="connsiteY32" fmla="*/ 588746 h 592566"/>
                <a:gd name="connsiteX33" fmla="*/ 48767 w 255101"/>
                <a:gd name="connsiteY33" fmla="*/ 580152 h 592566"/>
                <a:gd name="connsiteX34" fmla="*/ 45420 w 255101"/>
                <a:gd name="connsiteY34" fmla="*/ 562963 h 592566"/>
                <a:gd name="connsiteX35" fmla="*/ 66938 w 255101"/>
                <a:gd name="connsiteY35" fmla="*/ 465080 h 592566"/>
                <a:gd name="connsiteX36" fmla="*/ 70763 w 255101"/>
                <a:gd name="connsiteY36" fmla="*/ 433567 h 592566"/>
                <a:gd name="connsiteX37" fmla="*/ 71719 w 255101"/>
                <a:gd name="connsiteY37" fmla="*/ 364332 h 592566"/>
                <a:gd name="connsiteX38" fmla="*/ 47333 w 255101"/>
                <a:gd name="connsiteY38" fmla="*/ 350008 h 592566"/>
                <a:gd name="connsiteX39" fmla="*/ 2863 w 255101"/>
                <a:gd name="connsiteY39" fmla="*/ 271702 h 592566"/>
                <a:gd name="connsiteX40" fmla="*/ 4776 w 255101"/>
                <a:gd name="connsiteY40" fmla="*/ 243053 h 592566"/>
                <a:gd name="connsiteX41" fmla="*/ 59287 w 255101"/>
                <a:gd name="connsiteY41" fmla="*/ 167135 h 592566"/>
                <a:gd name="connsiteX42" fmla="*/ 84630 w 255101"/>
                <a:gd name="connsiteY42" fmla="*/ 154243 h 592566"/>
                <a:gd name="connsiteX43" fmla="*/ 124535 w 255101"/>
                <a:gd name="connsiteY43" fmla="*/ 0 h 592566"/>
                <a:gd name="connsiteX44" fmla="*/ 193626 w 255101"/>
                <a:gd name="connsiteY44" fmla="*/ 69014 h 592566"/>
                <a:gd name="connsiteX45" fmla="*/ 124535 w 255101"/>
                <a:gd name="connsiteY45" fmla="*/ 138028 h 592566"/>
                <a:gd name="connsiteX46" fmla="*/ 55444 w 255101"/>
                <a:gd name="connsiteY46" fmla="*/ 69014 h 592566"/>
                <a:gd name="connsiteX47" fmla="*/ 124535 w 255101"/>
                <a:gd name="connsiteY47" fmla="*/ 0 h 59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55101" h="592566">
                  <a:moveTo>
                    <a:pt x="72198" y="228252"/>
                  </a:moveTo>
                  <a:lnTo>
                    <a:pt x="53071" y="255945"/>
                  </a:lnTo>
                  <a:cubicBezTo>
                    <a:pt x="50202" y="259765"/>
                    <a:pt x="50202" y="266450"/>
                    <a:pt x="52593" y="270270"/>
                  </a:cubicBezTo>
                  <a:lnTo>
                    <a:pt x="72198" y="302260"/>
                  </a:lnTo>
                  <a:close/>
                  <a:moveTo>
                    <a:pt x="84630" y="154243"/>
                  </a:moveTo>
                  <a:lnTo>
                    <a:pt x="91324" y="154243"/>
                  </a:lnTo>
                  <a:lnTo>
                    <a:pt x="98975" y="154243"/>
                  </a:lnTo>
                  <a:lnTo>
                    <a:pt x="157789" y="154243"/>
                  </a:lnTo>
                  <a:cubicBezTo>
                    <a:pt x="158267" y="154243"/>
                    <a:pt x="158267" y="154243"/>
                    <a:pt x="158746" y="154243"/>
                  </a:cubicBezTo>
                  <a:cubicBezTo>
                    <a:pt x="168309" y="153765"/>
                    <a:pt x="177872" y="159495"/>
                    <a:pt x="181219" y="167612"/>
                  </a:cubicBezTo>
                  <a:lnTo>
                    <a:pt x="253423" y="329954"/>
                  </a:lnTo>
                  <a:cubicBezTo>
                    <a:pt x="257726" y="339504"/>
                    <a:pt x="253423" y="350963"/>
                    <a:pt x="244337" y="355738"/>
                  </a:cubicBezTo>
                  <a:lnTo>
                    <a:pt x="234296" y="360990"/>
                  </a:lnTo>
                  <a:cubicBezTo>
                    <a:pt x="231905" y="362423"/>
                    <a:pt x="229036" y="362900"/>
                    <a:pt x="225689" y="362900"/>
                  </a:cubicBezTo>
                  <a:cubicBezTo>
                    <a:pt x="218516" y="362900"/>
                    <a:pt x="212300" y="358603"/>
                    <a:pt x="208953" y="351918"/>
                  </a:cubicBezTo>
                  <a:lnTo>
                    <a:pt x="176916" y="281729"/>
                  </a:lnTo>
                  <a:lnTo>
                    <a:pt x="176916" y="328522"/>
                  </a:lnTo>
                  <a:lnTo>
                    <a:pt x="190305" y="430702"/>
                  </a:lnTo>
                  <a:cubicBezTo>
                    <a:pt x="191739" y="440251"/>
                    <a:pt x="193174" y="455053"/>
                    <a:pt x="193652" y="464125"/>
                  </a:cubicBezTo>
                  <a:lnTo>
                    <a:pt x="199390" y="564395"/>
                  </a:lnTo>
                  <a:cubicBezTo>
                    <a:pt x="199868" y="576810"/>
                    <a:pt x="190783" y="588269"/>
                    <a:pt x="178350" y="590656"/>
                  </a:cubicBezTo>
                  <a:lnTo>
                    <a:pt x="168309" y="592089"/>
                  </a:lnTo>
                  <a:cubicBezTo>
                    <a:pt x="167353" y="592566"/>
                    <a:pt x="165918" y="592566"/>
                    <a:pt x="164484" y="592566"/>
                  </a:cubicBezTo>
                  <a:cubicBezTo>
                    <a:pt x="153486" y="592566"/>
                    <a:pt x="144401" y="583972"/>
                    <a:pt x="143922" y="572512"/>
                  </a:cubicBezTo>
                  <a:lnTo>
                    <a:pt x="138184" y="472242"/>
                  </a:lnTo>
                  <a:cubicBezTo>
                    <a:pt x="137706" y="463648"/>
                    <a:pt x="136272" y="448846"/>
                    <a:pt x="134359" y="440251"/>
                  </a:cubicBezTo>
                  <a:lnTo>
                    <a:pt x="128621" y="405395"/>
                  </a:lnTo>
                  <a:lnTo>
                    <a:pt x="127187" y="438341"/>
                  </a:lnTo>
                  <a:cubicBezTo>
                    <a:pt x="126709" y="447891"/>
                    <a:pt x="124318" y="462693"/>
                    <a:pt x="122405" y="472242"/>
                  </a:cubicBezTo>
                  <a:lnTo>
                    <a:pt x="100888" y="570125"/>
                  </a:lnTo>
                  <a:cubicBezTo>
                    <a:pt x="98497" y="581107"/>
                    <a:pt x="87977" y="589701"/>
                    <a:pt x="76501" y="589701"/>
                  </a:cubicBezTo>
                  <a:cubicBezTo>
                    <a:pt x="75545" y="589701"/>
                    <a:pt x="74588" y="589701"/>
                    <a:pt x="74110" y="589701"/>
                  </a:cubicBezTo>
                  <a:lnTo>
                    <a:pt x="64069" y="588746"/>
                  </a:lnTo>
                  <a:cubicBezTo>
                    <a:pt x="57853" y="587791"/>
                    <a:pt x="52115" y="584927"/>
                    <a:pt x="48767" y="580152"/>
                  </a:cubicBezTo>
                  <a:cubicBezTo>
                    <a:pt x="45420" y="575377"/>
                    <a:pt x="43986" y="569170"/>
                    <a:pt x="45420" y="562963"/>
                  </a:cubicBezTo>
                  <a:lnTo>
                    <a:pt x="66938" y="465080"/>
                  </a:lnTo>
                  <a:cubicBezTo>
                    <a:pt x="68850" y="456485"/>
                    <a:pt x="70285" y="442161"/>
                    <a:pt x="70763" y="433567"/>
                  </a:cubicBezTo>
                  <a:lnTo>
                    <a:pt x="71719" y="364332"/>
                  </a:lnTo>
                  <a:cubicBezTo>
                    <a:pt x="62634" y="364332"/>
                    <a:pt x="51636" y="358125"/>
                    <a:pt x="47333" y="350008"/>
                  </a:cubicBezTo>
                  <a:lnTo>
                    <a:pt x="2863" y="271702"/>
                  </a:lnTo>
                  <a:cubicBezTo>
                    <a:pt x="-1440" y="263107"/>
                    <a:pt x="-962" y="250693"/>
                    <a:pt x="4776" y="243053"/>
                  </a:cubicBezTo>
                  <a:lnTo>
                    <a:pt x="59287" y="167135"/>
                  </a:lnTo>
                  <a:cubicBezTo>
                    <a:pt x="64547" y="159972"/>
                    <a:pt x="75545" y="154243"/>
                    <a:pt x="84630" y="154243"/>
                  </a:cubicBezTo>
                  <a:close/>
                  <a:moveTo>
                    <a:pt x="124535" y="0"/>
                  </a:moveTo>
                  <a:cubicBezTo>
                    <a:pt x="162693" y="0"/>
                    <a:pt x="193626" y="30899"/>
                    <a:pt x="193626" y="69014"/>
                  </a:cubicBezTo>
                  <a:cubicBezTo>
                    <a:pt x="193626" y="107129"/>
                    <a:pt x="162693" y="138028"/>
                    <a:pt x="124535" y="138028"/>
                  </a:cubicBezTo>
                  <a:cubicBezTo>
                    <a:pt x="86377" y="138028"/>
                    <a:pt x="55444" y="107129"/>
                    <a:pt x="55444" y="69014"/>
                  </a:cubicBezTo>
                  <a:cubicBezTo>
                    <a:pt x="55444" y="30899"/>
                    <a:pt x="86377" y="0"/>
                    <a:pt x="124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5" name="Picture 2" descr="Rideshare: Definition &amp; Rideshare Company List">
              <a:extLst>
                <a:ext uri="{FF2B5EF4-FFF2-40B4-BE49-F238E27FC236}">
                  <a16:creationId xmlns:a16="http://schemas.microsoft.com/office/drawing/2014/main" id="{EF0880FB-8C24-4A87-AD5F-4FF1C474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7879" l="9916" r="89873">
                          <a14:foregroundMark x1="56540" y1="80000" x2="59705" y2="97879"/>
                          <a14:foregroundMark x1="48945" y1="48182" x2="50633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06525" y="3963301"/>
              <a:ext cx="342384" cy="306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6" name="直接箭头连接符 175">
              <a:extLst>
                <a:ext uri="{FF2B5EF4-FFF2-40B4-BE49-F238E27FC236}">
                  <a16:creationId xmlns:a16="http://schemas.microsoft.com/office/drawing/2014/main" id="{50461A6A-5E4D-4C87-B591-1C2C4B0452AF}"/>
                </a:ext>
              </a:extLst>
            </p:cNvPr>
            <p:cNvCxnSpPr>
              <a:cxnSpLocks/>
            </p:cNvCxnSpPr>
            <p:nvPr/>
          </p:nvCxnSpPr>
          <p:spPr>
            <a:xfrm>
              <a:off x="8989906" y="2295978"/>
              <a:ext cx="214340" cy="2814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7" name="内容占位符 3">
              <a:extLst>
                <a:ext uri="{FF2B5EF4-FFF2-40B4-BE49-F238E27FC236}">
                  <a16:creationId xmlns:a16="http://schemas.microsoft.com/office/drawing/2014/main" id="{6F035A9E-8C7D-4274-ACAF-15274F1A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9745">
              <a:off x="8180946" y="1312604"/>
              <a:ext cx="936862" cy="1124783"/>
            </a:xfrm>
            <a:prstGeom prst="rect">
              <a:avLst/>
            </a:prstGeom>
          </p:spPr>
        </p:pic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C53D2069-0B9F-48BF-B7EE-758A9F51AB93}"/>
                </a:ext>
              </a:extLst>
            </p:cNvPr>
            <p:cNvSpPr/>
            <p:nvPr/>
          </p:nvSpPr>
          <p:spPr>
            <a:xfrm rot="10800000">
              <a:off x="8850822" y="2742396"/>
              <a:ext cx="2342447" cy="939570"/>
            </a:xfrm>
            <a:custGeom>
              <a:avLst/>
              <a:gdLst>
                <a:gd name="connsiteX0" fmla="*/ 2328989 w 2342447"/>
                <a:gd name="connsiteY0" fmla="*/ 939570 h 939570"/>
                <a:gd name="connsiteX1" fmla="*/ 0 w 2342447"/>
                <a:gd name="connsiteY1" fmla="*/ 939570 h 939570"/>
                <a:gd name="connsiteX2" fmla="*/ 0 w 2342447"/>
                <a:gd name="connsiteY2" fmla="*/ 475808 h 939570"/>
                <a:gd name="connsiteX3" fmla="*/ 1916811 w 2342447"/>
                <a:gd name="connsiteY3" fmla="*/ 475808 h 939570"/>
                <a:gd name="connsiteX4" fmla="*/ 1916811 w 2342447"/>
                <a:gd name="connsiteY4" fmla="*/ 0 h 939570"/>
                <a:gd name="connsiteX5" fmla="*/ 2342447 w 2342447"/>
                <a:gd name="connsiteY5" fmla="*/ 0 h 939570"/>
                <a:gd name="connsiteX6" fmla="*/ 2342447 w 2342447"/>
                <a:gd name="connsiteY6" fmla="*/ 934046 h 939570"/>
                <a:gd name="connsiteX7" fmla="*/ 2328989 w 2342447"/>
                <a:gd name="connsiteY7" fmla="*/ 934046 h 93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2447" h="939570">
                  <a:moveTo>
                    <a:pt x="2328989" y="939570"/>
                  </a:moveTo>
                  <a:lnTo>
                    <a:pt x="0" y="939570"/>
                  </a:lnTo>
                  <a:lnTo>
                    <a:pt x="0" y="475808"/>
                  </a:lnTo>
                  <a:lnTo>
                    <a:pt x="1916811" y="475808"/>
                  </a:lnTo>
                  <a:lnTo>
                    <a:pt x="1916811" y="0"/>
                  </a:lnTo>
                  <a:lnTo>
                    <a:pt x="2342447" y="0"/>
                  </a:lnTo>
                  <a:lnTo>
                    <a:pt x="2342447" y="934046"/>
                  </a:lnTo>
                  <a:lnTo>
                    <a:pt x="2328989" y="934046"/>
                  </a:lnTo>
                  <a:close/>
                </a:path>
              </a:pathLst>
            </a:cu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50" name="组合 1049">
            <a:extLst>
              <a:ext uri="{FF2B5EF4-FFF2-40B4-BE49-F238E27FC236}">
                <a16:creationId xmlns:a16="http://schemas.microsoft.com/office/drawing/2014/main" id="{DF0513B7-0931-4693-B3F0-0E96FB203C3C}"/>
              </a:ext>
            </a:extLst>
          </p:cNvPr>
          <p:cNvGrpSpPr/>
          <p:nvPr/>
        </p:nvGrpSpPr>
        <p:grpSpPr>
          <a:xfrm>
            <a:off x="4566379" y="1168658"/>
            <a:ext cx="3245657" cy="4730780"/>
            <a:chOff x="4566379" y="1168658"/>
            <a:chExt cx="3245657" cy="4730780"/>
          </a:xfrm>
        </p:grpSpPr>
        <p:grpSp>
          <p:nvGrpSpPr>
            <p:cNvPr id="1043" name="组合 1042">
              <a:extLst>
                <a:ext uri="{FF2B5EF4-FFF2-40B4-BE49-F238E27FC236}">
                  <a16:creationId xmlns:a16="http://schemas.microsoft.com/office/drawing/2014/main" id="{9231AD07-869A-4A45-B9F3-649CAC121447}"/>
                </a:ext>
              </a:extLst>
            </p:cNvPr>
            <p:cNvGrpSpPr/>
            <p:nvPr/>
          </p:nvGrpSpPr>
          <p:grpSpPr>
            <a:xfrm>
              <a:off x="4566379" y="1168658"/>
              <a:ext cx="3245657" cy="4730780"/>
              <a:chOff x="4566379" y="1168658"/>
              <a:chExt cx="3245657" cy="4730780"/>
            </a:xfrm>
          </p:grpSpPr>
          <p:sp>
            <p:nvSpPr>
              <p:cNvPr id="1025" name="任意多边形: 形状 1024">
                <a:extLst>
                  <a:ext uri="{FF2B5EF4-FFF2-40B4-BE49-F238E27FC236}">
                    <a16:creationId xmlns:a16="http://schemas.microsoft.com/office/drawing/2014/main" id="{76163677-E0A5-4828-858B-8E2DFBAF82E2}"/>
                  </a:ext>
                </a:extLst>
              </p:cNvPr>
              <p:cNvSpPr/>
              <p:nvPr/>
            </p:nvSpPr>
            <p:spPr>
              <a:xfrm>
                <a:off x="5367514" y="2863718"/>
                <a:ext cx="1716819" cy="1740665"/>
              </a:xfrm>
              <a:custGeom>
                <a:avLst/>
                <a:gdLst>
                  <a:gd name="connsiteX0" fmla="*/ 0 w 1652530"/>
                  <a:gd name="connsiteY0" fmla="*/ 0 h 1740665"/>
                  <a:gd name="connsiteX1" fmla="*/ 936434 w 1652530"/>
                  <a:gd name="connsiteY1" fmla="*/ 88135 h 1740665"/>
                  <a:gd name="connsiteX2" fmla="*/ 1641514 w 1652530"/>
                  <a:gd name="connsiteY2" fmla="*/ 99152 h 1740665"/>
                  <a:gd name="connsiteX3" fmla="*/ 1652530 w 1652530"/>
                  <a:gd name="connsiteY3" fmla="*/ 1729648 h 1740665"/>
                  <a:gd name="connsiteX4" fmla="*/ 848299 w 1652530"/>
                  <a:gd name="connsiteY4" fmla="*/ 1740665 h 1740665"/>
                  <a:gd name="connsiteX5" fmla="*/ 0 w 1652530"/>
                  <a:gd name="connsiteY5" fmla="*/ 0 h 1740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2530" h="1740665">
                    <a:moveTo>
                      <a:pt x="0" y="0"/>
                    </a:moveTo>
                    <a:lnTo>
                      <a:pt x="936434" y="88135"/>
                    </a:lnTo>
                    <a:lnTo>
                      <a:pt x="1641514" y="99152"/>
                    </a:lnTo>
                    <a:lnTo>
                      <a:pt x="1652530" y="1729648"/>
                    </a:lnTo>
                    <a:lnTo>
                      <a:pt x="848299" y="17406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弦形 138">
                <a:extLst>
                  <a:ext uri="{FF2B5EF4-FFF2-40B4-BE49-F238E27FC236}">
                    <a16:creationId xmlns:a16="http://schemas.microsoft.com/office/drawing/2014/main" id="{73A62D13-94AB-47B8-BE81-09E969A20005}"/>
                  </a:ext>
                </a:extLst>
              </p:cNvPr>
              <p:cNvSpPr/>
              <p:nvPr/>
            </p:nvSpPr>
            <p:spPr>
              <a:xfrm rot="2300543">
                <a:off x="6158350" y="3013412"/>
                <a:ext cx="1623977" cy="1845040"/>
              </a:xfrm>
              <a:prstGeom prst="chord">
                <a:avLst>
                  <a:gd name="adj1" fmla="val 2695891"/>
                  <a:gd name="adj2" fmla="val 14237911"/>
                </a:avLst>
              </a:prstGeom>
              <a:solidFill>
                <a:schemeClr val="accent4">
                  <a:lumMod val="20000"/>
                  <a:lumOff val="80000"/>
                  <a:alpha val="51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E243A4D5-E077-4D97-9F6D-0A4E050F3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7126" y="2023431"/>
                <a:ext cx="214340" cy="28142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man-walking_76680">
                <a:extLst>
                  <a:ext uri="{FF2B5EF4-FFF2-40B4-BE49-F238E27FC236}">
                    <a16:creationId xmlns:a16="http://schemas.microsoft.com/office/drawing/2014/main" id="{FB6B9287-31F1-4CB9-85CF-74F11FC0EA1D}"/>
                  </a:ext>
                </a:extLst>
              </p:cNvPr>
              <p:cNvSpPr/>
              <p:nvPr/>
            </p:nvSpPr>
            <p:spPr>
              <a:xfrm>
                <a:off x="6233900" y="3875726"/>
                <a:ext cx="313416" cy="671055"/>
              </a:xfrm>
              <a:custGeom>
                <a:avLst/>
                <a:gdLst>
                  <a:gd name="connsiteX0" fmla="*/ 72198 w 255101"/>
                  <a:gd name="connsiteY0" fmla="*/ 228252 h 592566"/>
                  <a:gd name="connsiteX1" fmla="*/ 53071 w 255101"/>
                  <a:gd name="connsiteY1" fmla="*/ 255945 h 592566"/>
                  <a:gd name="connsiteX2" fmla="*/ 52593 w 255101"/>
                  <a:gd name="connsiteY2" fmla="*/ 270270 h 592566"/>
                  <a:gd name="connsiteX3" fmla="*/ 72198 w 255101"/>
                  <a:gd name="connsiteY3" fmla="*/ 302260 h 592566"/>
                  <a:gd name="connsiteX4" fmla="*/ 84630 w 255101"/>
                  <a:gd name="connsiteY4" fmla="*/ 154243 h 592566"/>
                  <a:gd name="connsiteX5" fmla="*/ 91324 w 255101"/>
                  <a:gd name="connsiteY5" fmla="*/ 154243 h 592566"/>
                  <a:gd name="connsiteX6" fmla="*/ 98975 w 255101"/>
                  <a:gd name="connsiteY6" fmla="*/ 154243 h 592566"/>
                  <a:gd name="connsiteX7" fmla="*/ 157789 w 255101"/>
                  <a:gd name="connsiteY7" fmla="*/ 154243 h 592566"/>
                  <a:gd name="connsiteX8" fmla="*/ 158746 w 255101"/>
                  <a:gd name="connsiteY8" fmla="*/ 154243 h 592566"/>
                  <a:gd name="connsiteX9" fmla="*/ 181219 w 255101"/>
                  <a:gd name="connsiteY9" fmla="*/ 167612 h 592566"/>
                  <a:gd name="connsiteX10" fmla="*/ 253423 w 255101"/>
                  <a:gd name="connsiteY10" fmla="*/ 329954 h 592566"/>
                  <a:gd name="connsiteX11" fmla="*/ 244337 w 255101"/>
                  <a:gd name="connsiteY11" fmla="*/ 355738 h 592566"/>
                  <a:gd name="connsiteX12" fmla="*/ 234296 w 255101"/>
                  <a:gd name="connsiteY12" fmla="*/ 360990 h 592566"/>
                  <a:gd name="connsiteX13" fmla="*/ 225689 w 255101"/>
                  <a:gd name="connsiteY13" fmla="*/ 362900 h 592566"/>
                  <a:gd name="connsiteX14" fmla="*/ 208953 w 255101"/>
                  <a:gd name="connsiteY14" fmla="*/ 351918 h 592566"/>
                  <a:gd name="connsiteX15" fmla="*/ 176916 w 255101"/>
                  <a:gd name="connsiteY15" fmla="*/ 281729 h 592566"/>
                  <a:gd name="connsiteX16" fmla="*/ 176916 w 255101"/>
                  <a:gd name="connsiteY16" fmla="*/ 328522 h 592566"/>
                  <a:gd name="connsiteX17" fmla="*/ 190305 w 255101"/>
                  <a:gd name="connsiteY17" fmla="*/ 430702 h 592566"/>
                  <a:gd name="connsiteX18" fmla="*/ 193652 w 255101"/>
                  <a:gd name="connsiteY18" fmla="*/ 464125 h 592566"/>
                  <a:gd name="connsiteX19" fmla="*/ 199390 w 255101"/>
                  <a:gd name="connsiteY19" fmla="*/ 564395 h 592566"/>
                  <a:gd name="connsiteX20" fmla="*/ 178350 w 255101"/>
                  <a:gd name="connsiteY20" fmla="*/ 590656 h 592566"/>
                  <a:gd name="connsiteX21" fmla="*/ 168309 w 255101"/>
                  <a:gd name="connsiteY21" fmla="*/ 592089 h 592566"/>
                  <a:gd name="connsiteX22" fmla="*/ 164484 w 255101"/>
                  <a:gd name="connsiteY22" fmla="*/ 592566 h 592566"/>
                  <a:gd name="connsiteX23" fmla="*/ 143922 w 255101"/>
                  <a:gd name="connsiteY23" fmla="*/ 572512 h 592566"/>
                  <a:gd name="connsiteX24" fmla="*/ 138184 w 255101"/>
                  <a:gd name="connsiteY24" fmla="*/ 472242 h 592566"/>
                  <a:gd name="connsiteX25" fmla="*/ 134359 w 255101"/>
                  <a:gd name="connsiteY25" fmla="*/ 440251 h 592566"/>
                  <a:gd name="connsiteX26" fmla="*/ 128621 w 255101"/>
                  <a:gd name="connsiteY26" fmla="*/ 405395 h 592566"/>
                  <a:gd name="connsiteX27" fmla="*/ 127187 w 255101"/>
                  <a:gd name="connsiteY27" fmla="*/ 438341 h 592566"/>
                  <a:gd name="connsiteX28" fmla="*/ 122405 w 255101"/>
                  <a:gd name="connsiteY28" fmla="*/ 472242 h 592566"/>
                  <a:gd name="connsiteX29" fmla="*/ 100888 w 255101"/>
                  <a:gd name="connsiteY29" fmla="*/ 570125 h 592566"/>
                  <a:gd name="connsiteX30" fmla="*/ 76501 w 255101"/>
                  <a:gd name="connsiteY30" fmla="*/ 589701 h 592566"/>
                  <a:gd name="connsiteX31" fmla="*/ 74110 w 255101"/>
                  <a:gd name="connsiteY31" fmla="*/ 589701 h 592566"/>
                  <a:gd name="connsiteX32" fmla="*/ 64069 w 255101"/>
                  <a:gd name="connsiteY32" fmla="*/ 588746 h 592566"/>
                  <a:gd name="connsiteX33" fmla="*/ 48767 w 255101"/>
                  <a:gd name="connsiteY33" fmla="*/ 580152 h 592566"/>
                  <a:gd name="connsiteX34" fmla="*/ 45420 w 255101"/>
                  <a:gd name="connsiteY34" fmla="*/ 562963 h 592566"/>
                  <a:gd name="connsiteX35" fmla="*/ 66938 w 255101"/>
                  <a:gd name="connsiteY35" fmla="*/ 465080 h 592566"/>
                  <a:gd name="connsiteX36" fmla="*/ 70763 w 255101"/>
                  <a:gd name="connsiteY36" fmla="*/ 433567 h 592566"/>
                  <a:gd name="connsiteX37" fmla="*/ 71719 w 255101"/>
                  <a:gd name="connsiteY37" fmla="*/ 364332 h 592566"/>
                  <a:gd name="connsiteX38" fmla="*/ 47333 w 255101"/>
                  <a:gd name="connsiteY38" fmla="*/ 350008 h 592566"/>
                  <a:gd name="connsiteX39" fmla="*/ 2863 w 255101"/>
                  <a:gd name="connsiteY39" fmla="*/ 271702 h 592566"/>
                  <a:gd name="connsiteX40" fmla="*/ 4776 w 255101"/>
                  <a:gd name="connsiteY40" fmla="*/ 243053 h 592566"/>
                  <a:gd name="connsiteX41" fmla="*/ 59287 w 255101"/>
                  <a:gd name="connsiteY41" fmla="*/ 167135 h 592566"/>
                  <a:gd name="connsiteX42" fmla="*/ 84630 w 255101"/>
                  <a:gd name="connsiteY42" fmla="*/ 154243 h 592566"/>
                  <a:gd name="connsiteX43" fmla="*/ 124535 w 255101"/>
                  <a:gd name="connsiteY43" fmla="*/ 0 h 592566"/>
                  <a:gd name="connsiteX44" fmla="*/ 193626 w 255101"/>
                  <a:gd name="connsiteY44" fmla="*/ 69014 h 592566"/>
                  <a:gd name="connsiteX45" fmla="*/ 124535 w 255101"/>
                  <a:gd name="connsiteY45" fmla="*/ 138028 h 592566"/>
                  <a:gd name="connsiteX46" fmla="*/ 55444 w 255101"/>
                  <a:gd name="connsiteY46" fmla="*/ 69014 h 592566"/>
                  <a:gd name="connsiteX47" fmla="*/ 124535 w 255101"/>
                  <a:gd name="connsiteY47" fmla="*/ 0 h 59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55101" h="592566">
                    <a:moveTo>
                      <a:pt x="72198" y="228252"/>
                    </a:moveTo>
                    <a:lnTo>
                      <a:pt x="53071" y="255945"/>
                    </a:lnTo>
                    <a:cubicBezTo>
                      <a:pt x="50202" y="259765"/>
                      <a:pt x="50202" y="266450"/>
                      <a:pt x="52593" y="270270"/>
                    </a:cubicBezTo>
                    <a:lnTo>
                      <a:pt x="72198" y="302260"/>
                    </a:lnTo>
                    <a:close/>
                    <a:moveTo>
                      <a:pt x="84630" y="154243"/>
                    </a:moveTo>
                    <a:lnTo>
                      <a:pt x="91324" y="154243"/>
                    </a:lnTo>
                    <a:lnTo>
                      <a:pt x="98975" y="154243"/>
                    </a:lnTo>
                    <a:lnTo>
                      <a:pt x="157789" y="154243"/>
                    </a:lnTo>
                    <a:cubicBezTo>
                      <a:pt x="158267" y="154243"/>
                      <a:pt x="158267" y="154243"/>
                      <a:pt x="158746" y="154243"/>
                    </a:cubicBezTo>
                    <a:cubicBezTo>
                      <a:pt x="168309" y="153765"/>
                      <a:pt x="177872" y="159495"/>
                      <a:pt x="181219" y="167612"/>
                    </a:cubicBezTo>
                    <a:lnTo>
                      <a:pt x="253423" y="329954"/>
                    </a:lnTo>
                    <a:cubicBezTo>
                      <a:pt x="257726" y="339504"/>
                      <a:pt x="253423" y="350963"/>
                      <a:pt x="244337" y="355738"/>
                    </a:cubicBezTo>
                    <a:lnTo>
                      <a:pt x="234296" y="360990"/>
                    </a:lnTo>
                    <a:cubicBezTo>
                      <a:pt x="231905" y="362423"/>
                      <a:pt x="229036" y="362900"/>
                      <a:pt x="225689" y="362900"/>
                    </a:cubicBezTo>
                    <a:cubicBezTo>
                      <a:pt x="218516" y="362900"/>
                      <a:pt x="212300" y="358603"/>
                      <a:pt x="208953" y="351918"/>
                    </a:cubicBezTo>
                    <a:lnTo>
                      <a:pt x="176916" y="281729"/>
                    </a:lnTo>
                    <a:lnTo>
                      <a:pt x="176916" y="328522"/>
                    </a:lnTo>
                    <a:lnTo>
                      <a:pt x="190305" y="430702"/>
                    </a:lnTo>
                    <a:cubicBezTo>
                      <a:pt x="191739" y="440251"/>
                      <a:pt x="193174" y="455053"/>
                      <a:pt x="193652" y="464125"/>
                    </a:cubicBezTo>
                    <a:lnTo>
                      <a:pt x="199390" y="564395"/>
                    </a:lnTo>
                    <a:cubicBezTo>
                      <a:pt x="199868" y="576810"/>
                      <a:pt x="190783" y="588269"/>
                      <a:pt x="178350" y="590656"/>
                    </a:cubicBezTo>
                    <a:lnTo>
                      <a:pt x="168309" y="592089"/>
                    </a:lnTo>
                    <a:cubicBezTo>
                      <a:pt x="167353" y="592566"/>
                      <a:pt x="165918" y="592566"/>
                      <a:pt x="164484" y="592566"/>
                    </a:cubicBezTo>
                    <a:cubicBezTo>
                      <a:pt x="153486" y="592566"/>
                      <a:pt x="144401" y="583972"/>
                      <a:pt x="143922" y="572512"/>
                    </a:cubicBezTo>
                    <a:lnTo>
                      <a:pt x="138184" y="472242"/>
                    </a:lnTo>
                    <a:cubicBezTo>
                      <a:pt x="137706" y="463648"/>
                      <a:pt x="136272" y="448846"/>
                      <a:pt x="134359" y="440251"/>
                    </a:cubicBezTo>
                    <a:lnTo>
                      <a:pt x="128621" y="405395"/>
                    </a:lnTo>
                    <a:lnTo>
                      <a:pt x="127187" y="438341"/>
                    </a:lnTo>
                    <a:cubicBezTo>
                      <a:pt x="126709" y="447891"/>
                      <a:pt x="124318" y="462693"/>
                      <a:pt x="122405" y="472242"/>
                    </a:cubicBezTo>
                    <a:lnTo>
                      <a:pt x="100888" y="570125"/>
                    </a:lnTo>
                    <a:cubicBezTo>
                      <a:pt x="98497" y="581107"/>
                      <a:pt x="87977" y="589701"/>
                      <a:pt x="76501" y="589701"/>
                    </a:cubicBezTo>
                    <a:cubicBezTo>
                      <a:pt x="75545" y="589701"/>
                      <a:pt x="74588" y="589701"/>
                      <a:pt x="74110" y="589701"/>
                    </a:cubicBezTo>
                    <a:lnTo>
                      <a:pt x="64069" y="588746"/>
                    </a:lnTo>
                    <a:cubicBezTo>
                      <a:pt x="57853" y="587791"/>
                      <a:pt x="52115" y="584927"/>
                      <a:pt x="48767" y="580152"/>
                    </a:cubicBezTo>
                    <a:cubicBezTo>
                      <a:pt x="45420" y="575377"/>
                      <a:pt x="43986" y="569170"/>
                      <a:pt x="45420" y="562963"/>
                    </a:cubicBezTo>
                    <a:lnTo>
                      <a:pt x="66938" y="465080"/>
                    </a:lnTo>
                    <a:cubicBezTo>
                      <a:pt x="68850" y="456485"/>
                      <a:pt x="70285" y="442161"/>
                      <a:pt x="70763" y="433567"/>
                    </a:cubicBezTo>
                    <a:lnTo>
                      <a:pt x="71719" y="364332"/>
                    </a:lnTo>
                    <a:cubicBezTo>
                      <a:pt x="62634" y="364332"/>
                      <a:pt x="51636" y="358125"/>
                      <a:pt x="47333" y="350008"/>
                    </a:cubicBezTo>
                    <a:lnTo>
                      <a:pt x="2863" y="271702"/>
                    </a:lnTo>
                    <a:cubicBezTo>
                      <a:pt x="-1440" y="263107"/>
                      <a:pt x="-962" y="250693"/>
                      <a:pt x="4776" y="243053"/>
                    </a:cubicBezTo>
                    <a:lnTo>
                      <a:pt x="59287" y="167135"/>
                    </a:lnTo>
                    <a:cubicBezTo>
                      <a:pt x="64547" y="159972"/>
                      <a:pt x="75545" y="154243"/>
                      <a:pt x="84630" y="154243"/>
                    </a:cubicBezTo>
                    <a:close/>
                    <a:moveTo>
                      <a:pt x="124535" y="0"/>
                    </a:moveTo>
                    <a:cubicBezTo>
                      <a:pt x="162693" y="0"/>
                      <a:pt x="193626" y="30899"/>
                      <a:pt x="193626" y="69014"/>
                    </a:cubicBezTo>
                    <a:cubicBezTo>
                      <a:pt x="193626" y="107129"/>
                      <a:pt x="162693" y="138028"/>
                      <a:pt x="124535" y="138028"/>
                    </a:cubicBezTo>
                    <a:cubicBezTo>
                      <a:pt x="86377" y="138028"/>
                      <a:pt x="55444" y="107129"/>
                      <a:pt x="55444" y="69014"/>
                    </a:cubicBezTo>
                    <a:cubicBezTo>
                      <a:pt x="55444" y="30899"/>
                      <a:pt x="86377" y="0"/>
                      <a:pt x="124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0" name="Picture 2" descr="Rideshare: Definition &amp; Rideshare Company List">
                <a:extLst>
                  <a:ext uri="{FF2B5EF4-FFF2-40B4-BE49-F238E27FC236}">
                    <a16:creationId xmlns:a16="http://schemas.microsoft.com/office/drawing/2014/main" id="{94E5D9D4-7D31-4062-B9AD-26C0EA75B0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7879" l="9916" r="89873">
                            <a14:foregroundMark x1="56540" y1="80000" x2="59705" y2="97879"/>
                            <a14:foregroundMark x1="48945" y1="48182" x2="50633" y2="5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921758" y="3911317"/>
                <a:ext cx="342384" cy="306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内容占位符 3">
                <a:extLst>
                  <a:ext uri="{FF2B5EF4-FFF2-40B4-BE49-F238E27FC236}">
                    <a16:creationId xmlns:a16="http://schemas.microsoft.com/office/drawing/2014/main" id="{6B908111-AAD3-4370-8ED5-8B8A27125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49745">
                <a:off x="4566379" y="1168658"/>
                <a:ext cx="936862" cy="1124783"/>
              </a:xfrm>
              <a:prstGeom prst="rect">
                <a:avLst/>
              </a:prstGeom>
            </p:spPr>
          </p:pic>
          <p:sp>
            <p:nvSpPr>
              <p:cNvPr id="83" name="矩形: 圆角 82">
                <a:extLst>
                  <a:ext uri="{FF2B5EF4-FFF2-40B4-BE49-F238E27FC236}">
                    <a16:creationId xmlns:a16="http://schemas.microsoft.com/office/drawing/2014/main" id="{82BB1A0B-37E8-4550-8067-1BE3F95CAB56}"/>
                  </a:ext>
                </a:extLst>
              </p:cNvPr>
              <p:cNvSpPr/>
              <p:nvPr/>
            </p:nvSpPr>
            <p:spPr>
              <a:xfrm>
                <a:off x="5323765" y="5116697"/>
                <a:ext cx="2452111" cy="782741"/>
              </a:xfrm>
              <a:prstGeom prst="roundRect">
                <a:avLst/>
              </a:prstGeom>
              <a:solidFill>
                <a:srgbClr val="CCDDEB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Hard to Deploy</a:t>
                </a:r>
                <a:endParaRPr lang="zh-CN" alt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EB8F1880-2E63-4E06-8443-AD2C5486B943}"/>
                  </a:ext>
                </a:extLst>
              </p:cNvPr>
              <p:cNvGrpSpPr/>
              <p:nvPr/>
            </p:nvGrpSpPr>
            <p:grpSpPr>
              <a:xfrm>
                <a:off x="5359926" y="2623269"/>
                <a:ext cx="2452110" cy="2405704"/>
                <a:chOff x="5768456" y="2388582"/>
                <a:chExt cx="2629888" cy="2621196"/>
              </a:xfrm>
            </p:grpSpPr>
            <p:sp>
              <p:nvSpPr>
                <p:cNvPr id="65" name="矩形 64">
                  <a:extLst>
                    <a:ext uri="{FF2B5EF4-FFF2-40B4-BE49-F238E27FC236}">
                      <a16:creationId xmlns:a16="http://schemas.microsoft.com/office/drawing/2014/main" id="{C722DF02-6DFE-4F3C-B019-3A054038AE10}"/>
                    </a:ext>
                  </a:extLst>
                </p:cNvPr>
                <p:cNvSpPr/>
                <p:nvPr/>
              </p:nvSpPr>
              <p:spPr>
                <a:xfrm>
                  <a:off x="5838585" y="4495675"/>
                  <a:ext cx="2452315" cy="514103"/>
                </a:xfrm>
                <a:prstGeom prst="rect">
                  <a:avLst/>
                </a:prstGeom>
                <a:pattFill prst="wdDnDiag">
                  <a:fgClr>
                    <a:schemeClr val="bg1">
                      <a:lumMod val="5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任意多边形: 形状 118">
                  <a:extLst>
                    <a:ext uri="{FF2B5EF4-FFF2-40B4-BE49-F238E27FC236}">
                      <a16:creationId xmlns:a16="http://schemas.microsoft.com/office/drawing/2014/main" id="{3A9D4A80-3615-4120-AFF4-4B0A4D9423A3}"/>
                    </a:ext>
                  </a:extLst>
                </p:cNvPr>
                <p:cNvSpPr/>
                <p:nvPr/>
              </p:nvSpPr>
              <p:spPr>
                <a:xfrm rot="10800000">
                  <a:off x="5768456" y="2388582"/>
                  <a:ext cx="2629888" cy="2101221"/>
                </a:xfrm>
                <a:custGeom>
                  <a:avLst/>
                  <a:gdLst>
                    <a:gd name="connsiteX0" fmla="*/ 2378647 w 2629888"/>
                    <a:gd name="connsiteY0" fmla="*/ 2101221 h 2101221"/>
                    <a:gd name="connsiteX1" fmla="*/ 2063709 w 2629888"/>
                    <a:gd name="connsiteY1" fmla="*/ 1780651 h 2101221"/>
                    <a:gd name="connsiteX2" fmla="*/ 256371 w 2629888"/>
                    <a:gd name="connsiteY2" fmla="*/ 1780651 h 2101221"/>
                    <a:gd name="connsiteX3" fmla="*/ 256371 w 2629888"/>
                    <a:gd name="connsiteY3" fmla="*/ 1778940 h 2101221"/>
                    <a:gd name="connsiteX4" fmla="*/ 0 w 2629888"/>
                    <a:gd name="connsiteY4" fmla="*/ 1778940 h 2101221"/>
                    <a:gd name="connsiteX5" fmla="*/ 0 w 2629888"/>
                    <a:gd name="connsiteY5" fmla="*/ 1357742 h 2101221"/>
                    <a:gd name="connsiteX6" fmla="*/ 256995 w 2629888"/>
                    <a:gd name="connsiteY6" fmla="*/ 1357742 h 2101221"/>
                    <a:gd name="connsiteX7" fmla="*/ 256995 w 2629888"/>
                    <a:gd name="connsiteY7" fmla="*/ 0 h 2101221"/>
                    <a:gd name="connsiteX8" fmla="*/ 818447 w 2629888"/>
                    <a:gd name="connsiteY8" fmla="*/ 0 h 2101221"/>
                    <a:gd name="connsiteX9" fmla="*/ 818447 w 2629888"/>
                    <a:gd name="connsiteY9" fmla="*/ 1015379 h 2101221"/>
                    <a:gd name="connsiteX10" fmla="*/ 1055684 w 2629888"/>
                    <a:gd name="connsiteY10" fmla="*/ 1376483 h 2101221"/>
                    <a:gd name="connsiteX11" fmla="*/ 2162474 w 2629888"/>
                    <a:gd name="connsiteY11" fmla="*/ 1376484 h 2101221"/>
                    <a:gd name="connsiteX12" fmla="*/ 2162474 w 2629888"/>
                    <a:gd name="connsiteY12" fmla="*/ 1378621 h 2101221"/>
                    <a:gd name="connsiteX13" fmla="*/ 2629888 w 2629888"/>
                    <a:gd name="connsiteY13" fmla="*/ 1854394 h 2101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88" h="2101221">
                      <a:moveTo>
                        <a:pt x="2378647" y="2101221"/>
                      </a:moveTo>
                      <a:lnTo>
                        <a:pt x="2063709" y="1780651"/>
                      </a:lnTo>
                      <a:lnTo>
                        <a:pt x="256371" y="1780651"/>
                      </a:lnTo>
                      <a:lnTo>
                        <a:pt x="256371" y="1778940"/>
                      </a:lnTo>
                      <a:lnTo>
                        <a:pt x="0" y="1778940"/>
                      </a:lnTo>
                      <a:lnTo>
                        <a:pt x="0" y="1357742"/>
                      </a:lnTo>
                      <a:lnTo>
                        <a:pt x="256995" y="1357742"/>
                      </a:lnTo>
                      <a:lnTo>
                        <a:pt x="256995" y="0"/>
                      </a:lnTo>
                      <a:lnTo>
                        <a:pt x="818447" y="0"/>
                      </a:lnTo>
                      <a:lnTo>
                        <a:pt x="818447" y="1015379"/>
                      </a:lnTo>
                      <a:lnTo>
                        <a:pt x="1055684" y="1376483"/>
                      </a:lnTo>
                      <a:lnTo>
                        <a:pt x="2162474" y="1376484"/>
                      </a:lnTo>
                      <a:lnTo>
                        <a:pt x="2162474" y="1378621"/>
                      </a:lnTo>
                      <a:lnTo>
                        <a:pt x="2629888" y="185439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6" name="流程图: 合并 75">
                <a:extLst>
                  <a:ext uri="{FF2B5EF4-FFF2-40B4-BE49-F238E27FC236}">
                    <a16:creationId xmlns:a16="http://schemas.microsoft.com/office/drawing/2014/main" id="{B22D5E38-90F3-40C9-9FE1-20A3EC890245}"/>
                  </a:ext>
                </a:extLst>
              </p:cNvPr>
              <p:cNvSpPr/>
              <p:nvPr/>
            </p:nvSpPr>
            <p:spPr>
              <a:xfrm>
                <a:off x="5525755" y="2348111"/>
                <a:ext cx="207155" cy="169603"/>
              </a:xfrm>
              <a:prstGeom prst="flowChartMerg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C9511F9F-111B-472E-B28F-81ACFE0D51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9333" y="2503249"/>
                <a:ext cx="1" cy="3522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F9CA3366-92EB-4CE9-AEA5-1A5C813F7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0429" y="3090981"/>
                <a:ext cx="0" cy="99695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流程图: 合并 78">
                <a:extLst>
                  <a:ext uri="{FF2B5EF4-FFF2-40B4-BE49-F238E27FC236}">
                    <a16:creationId xmlns:a16="http://schemas.microsoft.com/office/drawing/2014/main" id="{7F9F84C3-B4D7-4A93-8A25-CFD56C0D6F04}"/>
                  </a:ext>
                </a:extLst>
              </p:cNvPr>
              <p:cNvSpPr/>
              <p:nvPr/>
            </p:nvSpPr>
            <p:spPr>
              <a:xfrm>
                <a:off x="6690106" y="3742170"/>
                <a:ext cx="207155" cy="169603"/>
              </a:xfrm>
              <a:prstGeom prst="flowChartMerg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4692F6B1-D109-40F4-A005-293D2BDE9506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>
                <a:off x="6793683" y="3742170"/>
                <a:ext cx="1" cy="3522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B14B7489-168E-47F6-A97C-5859DD0838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9881" y="4081467"/>
                <a:ext cx="512348" cy="1481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等腰三角形 81">
                <a:extLst>
                  <a:ext uri="{FF2B5EF4-FFF2-40B4-BE49-F238E27FC236}">
                    <a16:creationId xmlns:a16="http://schemas.microsoft.com/office/drawing/2014/main" id="{73919AC1-20E0-49E7-99F3-8E8F05F938B0}"/>
                  </a:ext>
                </a:extLst>
              </p:cNvPr>
              <p:cNvSpPr/>
              <p:nvPr/>
            </p:nvSpPr>
            <p:spPr>
              <a:xfrm rot="5224922" flipV="1">
                <a:off x="6984373" y="3977175"/>
                <a:ext cx="286882" cy="21496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2" name="直接连接符 121">
                <a:extLst>
                  <a:ext uri="{FF2B5EF4-FFF2-40B4-BE49-F238E27FC236}">
                    <a16:creationId xmlns:a16="http://schemas.microsoft.com/office/drawing/2014/main" id="{683F2E0F-AE27-47C7-BA95-AD8F85AC5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9332" y="2857125"/>
                <a:ext cx="269410" cy="23430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>
                <a:extLst>
                  <a:ext uri="{FF2B5EF4-FFF2-40B4-BE49-F238E27FC236}">
                    <a16:creationId xmlns:a16="http://schemas.microsoft.com/office/drawing/2014/main" id="{1D3A7FE8-E26E-49D6-B20D-29DE27D2B1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4410" y="3090981"/>
                <a:ext cx="1426019" cy="4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组合 126">
                <a:extLst>
                  <a:ext uri="{FF2B5EF4-FFF2-40B4-BE49-F238E27FC236}">
                    <a16:creationId xmlns:a16="http://schemas.microsoft.com/office/drawing/2014/main" id="{2772717B-2F10-4165-AE48-CD03C9A4A631}"/>
                  </a:ext>
                </a:extLst>
              </p:cNvPr>
              <p:cNvGrpSpPr/>
              <p:nvPr/>
            </p:nvGrpSpPr>
            <p:grpSpPr>
              <a:xfrm>
                <a:off x="7197160" y="4087938"/>
                <a:ext cx="233143" cy="382929"/>
                <a:chOff x="8441859" y="3869528"/>
                <a:chExt cx="233143" cy="382929"/>
              </a:xfrm>
            </p:grpSpPr>
            <p:grpSp>
              <p:nvGrpSpPr>
                <p:cNvPr id="67" name="组合 66">
                  <a:extLst>
                    <a:ext uri="{FF2B5EF4-FFF2-40B4-BE49-F238E27FC236}">
                      <a16:creationId xmlns:a16="http://schemas.microsoft.com/office/drawing/2014/main" id="{6137C8C9-413B-4680-B5F4-7B69D7E9DDC1}"/>
                    </a:ext>
                  </a:extLst>
                </p:cNvPr>
                <p:cNvGrpSpPr/>
                <p:nvPr/>
              </p:nvGrpSpPr>
              <p:grpSpPr>
                <a:xfrm>
                  <a:off x="8441859" y="4005814"/>
                  <a:ext cx="233143" cy="246643"/>
                  <a:chOff x="5363622" y="4991633"/>
                  <a:chExt cx="318493" cy="320230"/>
                </a:xfrm>
              </p:grpSpPr>
              <p:sp>
                <p:nvSpPr>
                  <p:cNvPr id="74" name="椭圆 73">
                    <a:extLst>
                      <a:ext uri="{FF2B5EF4-FFF2-40B4-BE49-F238E27FC236}">
                        <a16:creationId xmlns:a16="http://schemas.microsoft.com/office/drawing/2014/main" id="{07CA9160-04F1-4DD0-BAF0-10B08875D3D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363623" y="5008614"/>
                    <a:ext cx="308259" cy="286267"/>
                  </a:xfrm>
                  <a:prstGeom prst="ellipse">
                    <a:avLst/>
                  </a:prstGeom>
                  <a:solidFill>
                    <a:schemeClr val="bg1">
                      <a:alpha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75" name="Picture 2" descr="Plug In Electrical Plugs Logo Icon Vector Illustration Stock Illustration -  Download Image Now - iStock">
                    <a:extLst>
                      <a:ext uri="{FF2B5EF4-FFF2-40B4-BE49-F238E27FC236}">
                        <a16:creationId xmlns:a16="http://schemas.microsoft.com/office/drawing/2014/main" id="{439FC322-5165-4B76-816A-1146830A31A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>
                                <a14:foregroundMark x1="28105" y1="37551" x2="28105" y2="37551"/>
                                <a14:foregroundMark x1="48693" y1="44694" x2="49837" y2="5040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78" t="12818" r="25327" b="21240"/>
                  <a:stretch/>
                </p:blipFill>
                <p:spPr bwMode="auto">
                  <a:xfrm rot="10800000">
                    <a:off x="5363622" y="4991633"/>
                    <a:ext cx="318493" cy="320230"/>
                  </a:xfrm>
                  <a:prstGeom prst="rect">
                    <a:avLst/>
                  </a:prstGeom>
                  <a:noFill/>
                </p:spPr>
              </p:pic>
            </p:grpSp>
            <p:cxnSp>
              <p:nvCxnSpPr>
                <p:cNvPr id="72" name="直接连接符 71">
                  <a:extLst>
                    <a:ext uri="{FF2B5EF4-FFF2-40B4-BE49-F238E27FC236}">
                      <a16:creationId xmlns:a16="http://schemas.microsoft.com/office/drawing/2014/main" id="{1343C396-CAA7-4816-BD28-74437853C3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54686" y="3869528"/>
                  <a:ext cx="0" cy="14774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30" name="Picture 2" descr="Car icon - Free download on Iconfinder">
                <a:extLst>
                  <a:ext uri="{FF2B5EF4-FFF2-40B4-BE49-F238E27FC236}">
                    <a16:creationId xmlns:a16="http://schemas.microsoft.com/office/drawing/2014/main" id="{52DA8ECB-FB15-4422-8317-8B3D37034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2" t="12188" r="5934" b="15514"/>
              <a:stretch/>
            </p:blipFill>
            <p:spPr bwMode="auto">
              <a:xfrm>
                <a:off x="6350182" y="2364457"/>
                <a:ext cx="713679" cy="579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8" name="组合 187">
              <a:extLst>
                <a:ext uri="{FF2B5EF4-FFF2-40B4-BE49-F238E27FC236}">
                  <a16:creationId xmlns:a16="http://schemas.microsoft.com/office/drawing/2014/main" id="{DBE968CB-1BD8-4D96-9645-0C3C7EA4E0A0}"/>
                </a:ext>
              </a:extLst>
            </p:cNvPr>
            <p:cNvGrpSpPr/>
            <p:nvPr/>
          </p:nvGrpSpPr>
          <p:grpSpPr>
            <a:xfrm>
              <a:off x="5328212" y="3753160"/>
              <a:ext cx="265673" cy="805179"/>
              <a:chOff x="5399689" y="3757923"/>
              <a:chExt cx="265673" cy="805179"/>
            </a:xfrm>
          </p:grpSpPr>
          <p:pic>
            <p:nvPicPr>
              <p:cNvPr id="189" name="Picture 2" descr="Outdoor, wall, lights, lamp icon - Download on Iconfinder">
                <a:extLst>
                  <a:ext uri="{FF2B5EF4-FFF2-40B4-BE49-F238E27FC236}">
                    <a16:creationId xmlns:a16="http://schemas.microsoft.com/office/drawing/2014/main" id="{830B5986-6E7F-4724-AD0D-EA42FA03D6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72" b="99023" l="9961" r="89844">
                            <a14:foregroundMark x1="50391" y1="4883" x2="48828" y2="8203"/>
                            <a14:foregroundMark x1="49609" y1="1367" x2="49805" y2="4688"/>
                            <a14:foregroundMark x1="45703" y1="93945" x2="47266" y2="99023"/>
                            <a14:backgroundMark x1="34180" y1="86719" x2="47266" y2="85742"/>
                            <a14:backgroundMark x1="47266" y1="85742" x2="64063" y2="86719"/>
                            <a14:backgroundMark x1="65820" y1="83789" x2="80078" y2="36328"/>
                            <a14:backgroundMark x1="78906" y1="35156" x2="79297" y2="39063"/>
                            <a14:backgroundMark x1="79102" y1="38086" x2="76758" y2="47266"/>
                            <a14:backgroundMark x1="77539" y1="39063" x2="75586" y2="48047"/>
                            <a14:backgroundMark x1="75391" y1="49805" x2="72656" y2="58789"/>
                            <a14:backgroundMark x1="34180" y1="96875" x2="38086" y2="99805"/>
                            <a14:backgroundMark x1="37891" y1="97852" x2="38477" y2="98242"/>
                            <a14:backgroundMark x1="63672" y1="95313" x2="62305" y2="99219"/>
                            <a14:backgroundMark x1="63086" y1="96484" x2="64648" y2="95117"/>
                            <a14:backgroundMark x1="40430" y1="87109" x2="50391" y2="86914"/>
                            <a14:backgroundMark x1="50391" y1="86914" x2="61523" y2="87891"/>
                            <a14:backgroundMark x1="17578" y1="27930" x2="34961" y2="13281"/>
                            <a14:backgroundMark x1="34961" y1="13281" x2="45117" y2="11523"/>
                            <a14:backgroundMark x1="45117" y1="11523" x2="32813" y2="15820"/>
                            <a14:backgroundMark x1="32813" y1="15820" x2="31250" y2="16992"/>
                            <a14:backgroundMark x1="38672" y1="14258" x2="29102" y2="18164"/>
                            <a14:backgroundMark x1="29102" y1="18164" x2="20313" y2="27148"/>
                            <a14:backgroundMark x1="39648" y1="14844" x2="40430" y2="14453"/>
                            <a14:backgroundMark x1="45703" y1="12305" x2="46289" y2="12305"/>
                            <a14:backgroundMark x1="53125" y1="12500" x2="57227" y2="3125"/>
                            <a14:backgroundMark x1="57227" y1="3125" x2="53711" y2="0"/>
                            <a14:backgroundMark x1="44336" y1="977" x2="44336" y2="2930"/>
                            <a14:backgroundMark x1="37500" y1="87109" x2="37500" y2="87109"/>
                            <a14:backgroundMark x1="62305" y1="97461" x2="65234" y2="949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9689" y="3757923"/>
                <a:ext cx="265673" cy="265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436275B3-F266-4AC4-8FDF-6865440A1220}"/>
                  </a:ext>
                </a:extLst>
              </p:cNvPr>
              <p:cNvSpPr/>
              <p:nvPr/>
            </p:nvSpPr>
            <p:spPr>
              <a:xfrm>
                <a:off x="5516038" y="4028359"/>
                <a:ext cx="45719" cy="5347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0D2AD8C0-7DA1-4629-ACC3-29B9D252E166}"/>
              </a:ext>
            </a:extLst>
          </p:cNvPr>
          <p:cNvSpPr txBox="1"/>
          <p:nvPr/>
        </p:nvSpPr>
        <p:spPr>
          <a:xfrm>
            <a:off x="2027472" y="2385139"/>
            <a:ext cx="99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</a:p>
        </p:txBody>
      </p: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4A086C4D-4389-4A4F-A954-4788ECF610EE}"/>
              </a:ext>
            </a:extLst>
          </p:cNvPr>
          <p:cNvCxnSpPr>
            <a:cxnSpLocks/>
          </p:cNvCxnSpPr>
          <p:nvPr/>
        </p:nvCxnSpPr>
        <p:spPr>
          <a:xfrm>
            <a:off x="2403882" y="3073163"/>
            <a:ext cx="405977" cy="463956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6D38C56-68AE-4C8F-B3D0-867C733FED9C}"/>
              </a:ext>
            </a:extLst>
          </p:cNvPr>
          <p:cNvGrpSpPr/>
          <p:nvPr/>
        </p:nvGrpSpPr>
        <p:grpSpPr>
          <a:xfrm>
            <a:off x="199866" y="2950840"/>
            <a:ext cx="2407005" cy="923330"/>
            <a:chOff x="199866" y="2950840"/>
            <a:chExt cx="2407005" cy="923330"/>
          </a:xfrm>
        </p:grpSpPr>
        <p:cxnSp>
          <p:nvCxnSpPr>
            <p:cNvPr id="12" name="连接符: 肘形 11">
              <a:extLst>
                <a:ext uri="{FF2B5EF4-FFF2-40B4-BE49-F238E27FC236}">
                  <a16:creationId xmlns:a16="http://schemas.microsoft.com/office/drawing/2014/main" id="{9058B738-A6C0-4306-8D62-BEE15CAF0998}"/>
                </a:ext>
              </a:extLst>
            </p:cNvPr>
            <p:cNvCxnSpPr/>
            <p:nvPr/>
          </p:nvCxnSpPr>
          <p:spPr>
            <a:xfrm rot="10800000">
              <a:off x="1423476" y="3397108"/>
              <a:ext cx="1183395" cy="345063"/>
            </a:xfrm>
            <a:prstGeom prst="bentConnector3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D7E833FE-58EA-4B1F-81A3-37329905D7F1}"/>
                </a:ext>
              </a:extLst>
            </p:cNvPr>
            <p:cNvSpPr txBox="1"/>
            <p:nvPr/>
          </p:nvSpPr>
          <p:spPr>
            <a:xfrm>
              <a:off x="199866" y="2950840"/>
              <a:ext cx="12077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The shadowed region.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B68A605A-6BD8-31F8-DA41-71F244AFEB4A}"/>
              </a:ext>
            </a:extLst>
          </p:cNvPr>
          <p:cNvSpPr txBox="1"/>
          <p:nvPr/>
        </p:nvSpPr>
        <p:spPr>
          <a:xfrm>
            <a:off x="7526257" y="4040921"/>
            <a:ext cx="152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Not Available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51" grpId="0"/>
      <p:bldP spid="51" grpId="1"/>
      <p:bldP spid="52" grpId="0" animBg="1"/>
      <p:bldP spid="84" grpId="0"/>
      <p:bldP spid="84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id="{EE3BF757-B91F-4627-B94B-C41758453E37}"/>
              </a:ext>
            </a:extLst>
          </p:cNvPr>
          <p:cNvSpPr/>
          <p:nvPr/>
        </p:nvSpPr>
        <p:spPr>
          <a:xfrm>
            <a:off x="8868340" y="3185500"/>
            <a:ext cx="1967345" cy="1357746"/>
          </a:xfrm>
          <a:custGeom>
            <a:avLst/>
            <a:gdLst>
              <a:gd name="connsiteX0" fmla="*/ 0 w 1967345"/>
              <a:gd name="connsiteY0" fmla="*/ 484910 h 1357746"/>
              <a:gd name="connsiteX1" fmla="*/ 484909 w 1967345"/>
              <a:gd name="connsiteY1" fmla="*/ 1330037 h 1357746"/>
              <a:gd name="connsiteX2" fmla="*/ 1939636 w 1967345"/>
              <a:gd name="connsiteY2" fmla="*/ 1357746 h 1357746"/>
              <a:gd name="connsiteX3" fmla="*/ 1967345 w 1967345"/>
              <a:gd name="connsiteY3" fmla="*/ 0 h 1357746"/>
              <a:gd name="connsiteX4" fmla="*/ 41563 w 1967345"/>
              <a:gd name="connsiteY4" fmla="*/ 0 h 1357746"/>
              <a:gd name="connsiteX5" fmla="*/ 0 w 1967345"/>
              <a:gd name="connsiteY5" fmla="*/ 484910 h 135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7345" h="1357746">
                <a:moveTo>
                  <a:pt x="0" y="484910"/>
                </a:moveTo>
                <a:lnTo>
                  <a:pt x="484909" y="1330037"/>
                </a:lnTo>
                <a:lnTo>
                  <a:pt x="1939636" y="1357746"/>
                </a:lnTo>
                <a:lnTo>
                  <a:pt x="1967345" y="0"/>
                </a:lnTo>
                <a:lnTo>
                  <a:pt x="41563" y="0"/>
                </a:lnTo>
                <a:lnTo>
                  <a:pt x="0" y="484910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任意多边形: 形状 137">
            <a:extLst>
              <a:ext uri="{FF2B5EF4-FFF2-40B4-BE49-F238E27FC236}">
                <a16:creationId xmlns:a16="http://schemas.microsoft.com/office/drawing/2014/main" id="{7D47B288-7B44-4C16-80A4-7078F0D96C85}"/>
              </a:ext>
            </a:extLst>
          </p:cNvPr>
          <p:cNvSpPr/>
          <p:nvPr/>
        </p:nvSpPr>
        <p:spPr>
          <a:xfrm>
            <a:off x="5335693" y="2848299"/>
            <a:ext cx="1716819" cy="1740665"/>
          </a:xfrm>
          <a:custGeom>
            <a:avLst/>
            <a:gdLst>
              <a:gd name="connsiteX0" fmla="*/ 0 w 1652530"/>
              <a:gd name="connsiteY0" fmla="*/ 0 h 1740665"/>
              <a:gd name="connsiteX1" fmla="*/ 936434 w 1652530"/>
              <a:gd name="connsiteY1" fmla="*/ 88135 h 1740665"/>
              <a:gd name="connsiteX2" fmla="*/ 1641514 w 1652530"/>
              <a:gd name="connsiteY2" fmla="*/ 99152 h 1740665"/>
              <a:gd name="connsiteX3" fmla="*/ 1652530 w 1652530"/>
              <a:gd name="connsiteY3" fmla="*/ 1729648 h 1740665"/>
              <a:gd name="connsiteX4" fmla="*/ 848299 w 1652530"/>
              <a:gd name="connsiteY4" fmla="*/ 1740665 h 1740665"/>
              <a:gd name="connsiteX5" fmla="*/ 0 w 1652530"/>
              <a:gd name="connsiteY5" fmla="*/ 0 h 174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2530" h="1740665">
                <a:moveTo>
                  <a:pt x="0" y="0"/>
                </a:moveTo>
                <a:lnTo>
                  <a:pt x="936434" y="88135"/>
                </a:lnTo>
                <a:lnTo>
                  <a:pt x="1641514" y="99152"/>
                </a:lnTo>
                <a:lnTo>
                  <a:pt x="1652530" y="1729648"/>
                </a:lnTo>
                <a:lnTo>
                  <a:pt x="848299" y="1740665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id="{7295C81E-24E2-4434-A9FD-1064477F3065}"/>
              </a:ext>
            </a:extLst>
          </p:cNvPr>
          <p:cNvSpPr/>
          <p:nvPr/>
        </p:nvSpPr>
        <p:spPr>
          <a:xfrm>
            <a:off x="2293183" y="2840572"/>
            <a:ext cx="1388126" cy="1652530"/>
          </a:xfrm>
          <a:custGeom>
            <a:avLst/>
            <a:gdLst>
              <a:gd name="connsiteX0" fmla="*/ 55085 w 1388126"/>
              <a:gd name="connsiteY0" fmla="*/ 0 h 1652530"/>
              <a:gd name="connsiteX1" fmla="*/ 1388126 w 1388126"/>
              <a:gd name="connsiteY1" fmla="*/ 1652530 h 1652530"/>
              <a:gd name="connsiteX2" fmla="*/ 0 w 1388126"/>
              <a:gd name="connsiteY2" fmla="*/ 1641513 h 1652530"/>
              <a:gd name="connsiteX3" fmla="*/ 55085 w 1388126"/>
              <a:gd name="connsiteY3" fmla="*/ 0 h 165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126" h="1652530">
                <a:moveTo>
                  <a:pt x="55085" y="0"/>
                </a:moveTo>
                <a:lnTo>
                  <a:pt x="1388126" y="1652530"/>
                </a:lnTo>
                <a:lnTo>
                  <a:pt x="0" y="1641513"/>
                </a:lnTo>
                <a:lnTo>
                  <a:pt x="55085" y="0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583C1DE2-3D9C-478E-BCE0-6EB002595CB4}"/>
              </a:ext>
            </a:extLst>
          </p:cNvPr>
          <p:cNvSpPr/>
          <p:nvPr/>
        </p:nvSpPr>
        <p:spPr>
          <a:xfrm rot="16200000">
            <a:off x="9416522" y="2688958"/>
            <a:ext cx="1308075" cy="232898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913F7130-3FA0-4344-ADB7-86761C07E915}"/>
              </a:ext>
            </a:extLst>
          </p:cNvPr>
          <p:cNvSpPr/>
          <p:nvPr/>
        </p:nvSpPr>
        <p:spPr>
          <a:xfrm rot="16200000">
            <a:off x="10272793" y="3604741"/>
            <a:ext cx="1308076" cy="5194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C17FEEA-1458-4BC7-8050-C3C54EC827AF}"/>
              </a:ext>
            </a:extLst>
          </p:cNvPr>
          <p:cNvGrpSpPr/>
          <p:nvPr/>
        </p:nvGrpSpPr>
        <p:grpSpPr>
          <a:xfrm>
            <a:off x="7906850" y="2738294"/>
            <a:ext cx="2913787" cy="2261786"/>
            <a:chOff x="7906613" y="2731944"/>
            <a:chExt cx="2913787" cy="2261786"/>
          </a:xfrm>
        </p:grpSpPr>
        <p:sp>
          <p:nvSpPr>
            <p:cNvPr id="1041" name="任意多边形: 形状 1040">
              <a:extLst>
                <a:ext uri="{FF2B5EF4-FFF2-40B4-BE49-F238E27FC236}">
                  <a16:creationId xmlns:a16="http://schemas.microsoft.com/office/drawing/2014/main" id="{2AAF277C-3328-45A4-B24E-6EEB6BBF2660}"/>
                </a:ext>
              </a:extLst>
            </p:cNvPr>
            <p:cNvSpPr/>
            <p:nvPr/>
          </p:nvSpPr>
          <p:spPr>
            <a:xfrm>
              <a:off x="8853055" y="3186545"/>
              <a:ext cx="1967345" cy="1357746"/>
            </a:xfrm>
            <a:custGeom>
              <a:avLst/>
              <a:gdLst>
                <a:gd name="connsiteX0" fmla="*/ 0 w 1967345"/>
                <a:gd name="connsiteY0" fmla="*/ 484910 h 1357746"/>
                <a:gd name="connsiteX1" fmla="*/ 484909 w 1967345"/>
                <a:gd name="connsiteY1" fmla="*/ 1330037 h 1357746"/>
                <a:gd name="connsiteX2" fmla="*/ 1939636 w 1967345"/>
                <a:gd name="connsiteY2" fmla="*/ 1357746 h 1357746"/>
                <a:gd name="connsiteX3" fmla="*/ 1967345 w 1967345"/>
                <a:gd name="connsiteY3" fmla="*/ 0 h 1357746"/>
                <a:gd name="connsiteX4" fmla="*/ 41563 w 1967345"/>
                <a:gd name="connsiteY4" fmla="*/ 0 h 1357746"/>
                <a:gd name="connsiteX5" fmla="*/ 0 w 1967345"/>
                <a:gd name="connsiteY5" fmla="*/ 484910 h 13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7345" h="1357746">
                  <a:moveTo>
                    <a:pt x="0" y="484910"/>
                  </a:moveTo>
                  <a:lnTo>
                    <a:pt x="484909" y="1330037"/>
                  </a:lnTo>
                  <a:lnTo>
                    <a:pt x="1939636" y="1357746"/>
                  </a:lnTo>
                  <a:lnTo>
                    <a:pt x="1967345" y="0"/>
                  </a:lnTo>
                  <a:lnTo>
                    <a:pt x="41563" y="0"/>
                  </a:lnTo>
                  <a:lnTo>
                    <a:pt x="0" y="48491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弦形 131">
              <a:extLst>
                <a:ext uri="{FF2B5EF4-FFF2-40B4-BE49-F238E27FC236}">
                  <a16:creationId xmlns:a16="http://schemas.microsoft.com/office/drawing/2014/main" id="{6FDC5E39-5BD5-4418-B255-DCA4CD736B9B}"/>
                </a:ext>
              </a:extLst>
            </p:cNvPr>
            <p:cNvSpPr/>
            <p:nvPr/>
          </p:nvSpPr>
          <p:spPr>
            <a:xfrm rot="13118113">
              <a:off x="7906613" y="2731944"/>
              <a:ext cx="2219512" cy="2261786"/>
            </a:xfrm>
            <a:prstGeom prst="chord">
              <a:avLst>
                <a:gd name="adj1" fmla="val 2695891"/>
                <a:gd name="adj2" fmla="val 14237911"/>
              </a:avLst>
            </a:prstGeom>
            <a:solidFill>
              <a:schemeClr val="accent4">
                <a:lumMod val="20000"/>
                <a:lumOff val="80000"/>
                <a:alpha val="51000"/>
              </a:schemeClr>
            </a:solidFill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4DB98DB-F3A3-433D-A848-09C214D073DE}"/>
              </a:ext>
            </a:extLst>
          </p:cNvPr>
          <p:cNvGrpSpPr/>
          <p:nvPr/>
        </p:nvGrpSpPr>
        <p:grpSpPr>
          <a:xfrm>
            <a:off x="4468621" y="2863718"/>
            <a:ext cx="2615712" cy="2125550"/>
            <a:chOff x="4468621" y="2863718"/>
            <a:chExt cx="2615712" cy="2125550"/>
          </a:xfrm>
        </p:grpSpPr>
        <p:sp>
          <p:nvSpPr>
            <p:cNvPr id="1025" name="任意多边形: 形状 1024">
              <a:extLst>
                <a:ext uri="{FF2B5EF4-FFF2-40B4-BE49-F238E27FC236}">
                  <a16:creationId xmlns:a16="http://schemas.microsoft.com/office/drawing/2014/main" id="{76163677-E0A5-4828-858B-8E2DFBAF82E2}"/>
                </a:ext>
              </a:extLst>
            </p:cNvPr>
            <p:cNvSpPr/>
            <p:nvPr/>
          </p:nvSpPr>
          <p:spPr>
            <a:xfrm>
              <a:off x="5367514" y="2863718"/>
              <a:ext cx="1716819" cy="1740665"/>
            </a:xfrm>
            <a:custGeom>
              <a:avLst/>
              <a:gdLst>
                <a:gd name="connsiteX0" fmla="*/ 0 w 1652530"/>
                <a:gd name="connsiteY0" fmla="*/ 0 h 1740665"/>
                <a:gd name="connsiteX1" fmla="*/ 936434 w 1652530"/>
                <a:gd name="connsiteY1" fmla="*/ 88135 h 1740665"/>
                <a:gd name="connsiteX2" fmla="*/ 1641514 w 1652530"/>
                <a:gd name="connsiteY2" fmla="*/ 99152 h 1740665"/>
                <a:gd name="connsiteX3" fmla="*/ 1652530 w 1652530"/>
                <a:gd name="connsiteY3" fmla="*/ 1729648 h 1740665"/>
                <a:gd name="connsiteX4" fmla="*/ 848299 w 1652530"/>
                <a:gd name="connsiteY4" fmla="*/ 1740665 h 1740665"/>
                <a:gd name="connsiteX5" fmla="*/ 0 w 1652530"/>
                <a:gd name="connsiteY5" fmla="*/ 0 h 174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30" h="1740665">
                  <a:moveTo>
                    <a:pt x="0" y="0"/>
                  </a:moveTo>
                  <a:lnTo>
                    <a:pt x="936434" y="88135"/>
                  </a:lnTo>
                  <a:lnTo>
                    <a:pt x="1641514" y="99152"/>
                  </a:lnTo>
                  <a:lnTo>
                    <a:pt x="1652530" y="1729648"/>
                  </a:lnTo>
                  <a:lnTo>
                    <a:pt x="848299" y="174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弦形 130">
              <a:extLst>
                <a:ext uri="{FF2B5EF4-FFF2-40B4-BE49-F238E27FC236}">
                  <a16:creationId xmlns:a16="http://schemas.microsoft.com/office/drawing/2014/main" id="{1D6B0584-7704-4EB9-9AFE-10A1C8052CED}"/>
                </a:ext>
              </a:extLst>
            </p:cNvPr>
            <p:cNvSpPr/>
            <p:nvPr/>
          </p:nvSpPr>
          <p:spPr>
            <a:xfrm rot="13046462">
              <a:off x="4468621" y="2895875"/>
              <a:ext cx="2210164" cy="2093393"/>
            </a:xfrm>
            <a:prstGeom prst="chord">
              <a:avLst>
                <a:gd name="adj1" fmla="val 2695891"/>
                <a:gd name="adj2" fmla="val 14237911"/>
              </a:avLst>
            </a:prstGeom>
            <a:solidFill>
              <a:schemeClr val="accent4">
                <a:lumMod val="20000"/>
                <a:lumOff val="80000"/>
                <a:alpha val="51000"/>
              </a:schemeClr>
            </a:solidFill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48" name="组合 1047">
            <a:extLst>
              <a:ext uri="{FF2B5EF4-FFF2-40B4-BE49-F238E27FC236}">
                <a16:creationId xmlns:a16="http://schemas.microsoft.com/office/drawing/2014/main" id="{9E1D05AE-2045-414A-80AE-B9F2771E30BC}"/>
              </a:ext>
            </a:extLst>
          </p:cNvPr>
          <p:cNvGrpSpPr/>
          <p:nvPr/>
        </p:nvGrpSpPr>
        <p:grpSpPr>
          <a:xfrm>
            <a:off x="2319220" y="2859985"/>
            <a:ext cx="2095149" cy="1845040"/>
            <a:chOff x="2319220" y="2859985"/>
            <a:chExt cx="2095149" cy="1845040"/>
          </a:xfrm>
        </p:grpSpPr>
        <p:sp>
          <p:nvSpPr>
            <p:cNvPr id="1027" name="任意多边形: 形状 1026">
              <a:extLst>
                <a:ext uri="{FF2B5EF4-FFF2-40B4-BE49-F238E27FC236}">
                  <a16:creationId xmlns:a16="http://schemas.microsoft.com/office/drawing/2014/main" id="{3BA0F051-5692-4AE2-BB92-70B124E43347}"/>
                </a:ext>
              </a:extLst>
            </p:cNvPr>
            <p:cNvSpPr/>
            <p:nvPr/>
          </p:nvSpPr>
          <p:spPr>
            <a:xfrm>
              <a:off x="2319220" y="2860013"/>
              <a:ext cx="1388126" cy="1652530"/>
            </a:xfrm>
            <a:custGeom>
              <a:avLst/>
              <a:gdLst>
                <a:gd name="connsiteX0" fmla="*/ 55085 w 1388126"/>
                <a:gd name="connsiteY0" fmla="*/ 0 h 1652530"/>
                <a:gd name="connsiteX1" fmla="*/ 1388126 w 1388126"/>
                <a:gd name="connsiteY1" fmla="*/ 1652530 h 1652530"/>
                <a:gd name="connsiteX2" fmla="*/ 0 w 1388126"/>
                <a:gd name="connsiteY2" fmla="*/ 1641513 h 1652530"/>
                <a:gd name="connsiteX3" fmla="*/ 55085 w 1388126"/>
                <a:gd name="connsiteY3" fmla="*/ 0 h 16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126" h="1652530">
                  <a:moveTo>
                    <a:pt x="55085" y="0"/>
                  </a:moveTo>
                  <a:lnTo>
                    <a:pt x="1388126" y="1652530"/>
                  </a:lnTo>
                  <a:lnTo>
                    <a:pt x="0" y="1641513"/>
                  </a:lnTo>
                  <a:lnTo>
                    <a:pt x="55085" y="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弦形 44">
              <a:extLst>
                <a:ext uri="{FF2B5EF4-FFF2-40B4-BE49-F238E27FC236}">
                  <a16:creationId xmlns:a16="http://schemas.microsoft.com/office/drawing/2014/main" id="{C2215C1E-B1A7-4570-B929-EB4F52F3B93C}"/>
                </a:ext>
              </a:extLst>
            </p:cNvPr>
            <p:cNvSpPr/>
            <p:nvPr/>
          </p:nvSpPr>
          <p:spPr>
            <a:xfrm rot="2300543">
              <a:off x="2790392" y="2859985"/>
              <a:ext cx="1623977" cy="1845040"/>
            </a:xfrm>
            <a:prstGeom prst="chord">
              <a:avLst>
                <a:gd name="adj1" fmla="val 2695891"/>
                <a:gd name="adj2" fmla="val 14237911"/>
              </a:avLst>
            </a:prstGeom>
            <a:solidFill>
              <a:schemeClr val="accent4">
                <a:lumMod val="20000"/>
                <a:lumOff val="80000"/>
                <a:alpha val="51000"/>
              </a:schemeClr>
            </a:solidFill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822" y="412147"/>
            <a:ext cx="10515600" cy="892825"/>
          </a:xfrm>
        </p:spPr>
        <p:txBody>
          <a:bodyPr/>
          <a:lstStyle/>
          <a:p>
            <a:r>
              <a:rPr lang="en-US" altLang="zh-CN" dirty="0"/>
              <a:t>Our Idea: Ultra-low-power backscattering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49" name="组合 1048">
            <a:extLst>
              <a:ext uri="{FF2B5EF4-FFF2-40B4-BE49-F238E27FC236}">
                <a16:creationId xmlns:a16="http://schemas.microsoft.com/office/drawing/2014/main" id="{FD7A0B7A-858A-4E9D-A5B0-A7607F05517A}"/>
              </a:ext>
            </a:extLst>
          </p:cNvPr>
          <p:cNvGrpSpPr/>
          <p:nvPr/>
        </p:nvGrpSpPr>
        <p:grpSpPr>
          <a:xfrm>
            <a:off x="955044" y="1389395"/>
            <a:ext cx="3291802" cy="3630280"/>
            <a:chOff x="955044" y="1389395"/>
            <a:chExt cx="3291802" cy="3630280"/>
          </a:xfrm>
        </p:grpSpPr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DF8CDA45-A3C5-4726-9AA6-5089191445FE}"/>
                </a:ext>
              </a:extLst>
            </p:cNvPr>
            <p:cNvCxnSpPr>
              <a:cxnSpLocks/>
            </p:cNvCxnSpPr>
            <p:nvPr/>
          </p:nvCxnSpPr>
          <p:spPr>
            <a:xfrm>
              <a:off x="1689219" y="2274397"/>
              <a:ext cx="263083" cy="26056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an-walking_76680">
              <a:extLst>
                <a:ext uri="{FF2B5EF4-FFF2-40B4-BE49-F238E27FC236}">
                  <a16:creationId xmlns:a16="http://schemas.microsoft.com/office/drawing/2014/main" id="{01C59F74-2996-4C6E-988E-29290A78731C}"/>
                </a:ext>
              </a:extLst>
            </p:cNvPr>
            <p:cNvSpPr/>
            <p:nvPr/>
          </p:nvSpPr>
          <p:spPr>
            <a:xfrm>
              <a:off x="2729736" y="3782504"/>
              <a:ext cx="313416" cy="764880"/>
            </a:xfrm>
            <a:custGeom>
              <a:avLst/>
              <a:gdLst>
                <a:gd name="connsiteX0" fmla="*/ 72198 w 255101"/>
                <a:gd name="connsiteY0" fmla="*/ 228252 h 592566"/>
                <a:gd name="connsiteX1" fmla="*/ 53071 w 255101"/>
                <a:gd name="connsiteY1" fmla="*/ 255945 h 592566"/>
                <a:gd name="connsiteX2" fmla="*/ 52593 w 255101"/>
                <a:gd name="connsiteY2" fmla="*/ 270270 h 592566"/>
                <a:gd name="connsiteX3" fmla="*/ 72198 w 255101"/>
                <a:gd name="connsiteY3" fmla="*/ 302260 h 592566"/>
                <a:gd name="connsiteX4" fmla="*/ 84630 w 255101"/>
                <a:gd name="connsiteY4" fmla="*/ 154243 h 592566"/>
                <a:gd name="connsiteX5" fmla="*/ 91324 w 255101"/>
                <a:gd name="connsiteY5" fmla="*/ 154243 h 592566"/>
                <a:gd name="connsiteX6" fmla="*/ 98975 w 255101"/>
                <a:gd name="connsiteY6" fmla="*/ 154243 h 592566"/>
                <a:gd name="connsiteX7" fmla="*/ 157789 w 255101"/>
                <a:gd name="connsiteY7" fmla="*/ 154243 h 592566"/>
                <a:gd name="connsiteX8" fmla="*/ 158746 w 255101"/>
                <a:gd name="connsiteY8" fmla="*/ 154243 h 592566"/>
                <a:gd name="connsiteX9" fmla="*/ 181219 w 255101"/>
                <a:gd name="connsiteY9" fmla="*/ 167612 h 592566"/>
                <a:gd name="connsiteX10" fmla="*/ 253423 w 255101"/>
                <a:gd name="connsiteY10" fmla="*/ 329954 h 592566"/>
                <a:gd name="connsiteX11" fmla="*/ 244337 w 255101"/>
                <a:gd name="connsiteY11" fmla="*/ 355738 h 592566"/>
                <a:gd name="connsiteX12" fmla="*/ 234296 w 255101"/>
                <a:gd name="connsiteY12" fmla="*/ 360990 h 592566"/>
                <a:gd name="connsiteX13" fmla="*/ 225689 w 255101"/>
                <a:gd name="connsiteY13" fmla="*/ 362900 h 592566"/>
                <a:gd name="connsiteX14" fmla="*/ 208953 w 255101"/>
                <a:gd name="connsiteY14" fmla="*/ 351918 h 592566"/>
                <a:gd name="connsiteX15" fmla="*/ 176916 w 255101"/>
                <a:gd name="connsiteY15" fmla="*/ 281729 h 592566"/>
                <a:gd name="connsiteX16" fmla="*/ 176916 w 255101"/>
                <a:gd name="connsiteY16" fmla="*/ 328522 h 592566"/>
                <a:gd name="connsiteX17" fmla="*/ 190305 w 255101"/>
                <a:gd name="connsiteY17" fmla="*/ 430702 h 592566"/>
                <a:gd name="connsiteX18" fmla="*/ 193652 w 255101"/>
                <a:gd name="connsiteY18" fmla="*/ 464125 h 592566"/>
                <a:gd name="connsiteX19" fmla="*/ 199390 w 255101"/>
                <a:gd name="connsiteY19" fmla="*/ 564395 h 592566"/>
                <a:gd name="connsiteX20" fmla="*/ 178350 w 255101"/>
                <a:gd name="connsiteY20" fmla="*/ 590656 h 592566"/>
                <a:gd name="connsiteX21" fmla="*/ 168309 w 255101"/>
                <a:gd name="connsiteY21" fmla="*/ 592089 h 592566"/>
                <a:gd name="connsiteX22" fmla="*/ 164484 w 255101"/>
                <a:gd name="connsiteY22" fmla="*/ 592566 h 592566"/>
                <a:gd name="connsiteX23" fmla="*/ 143922 w 255101"/>
                <a:gd name="connsiteY23" fmla="*/ 572512 h 592566"/>
                <a:gd name="connsiteX24" fmla="*/ 138184 w 255101"/>
                <a:gd name="connsiteY24" fmla="*/ 472242 h 592566"/>
                <a:gd name="connsiteX25" fmla="*/ 134359 w 255101"/>
                <a:gd name="connsiteY25" fmla="*/ 440251 h 592566"/>
                <a:gd name="connsiteX26" fmla="*/ 128621 w 255101"/>
                <a:gd name="connsiteY26" fmla="*/ 405395 h 592566"/>
                <a:gd name="connsiteX27" fmla="*/ 127187 w 255101"/>
                <a:gd name="connsiteY27" fmla="*/ 438341 h 592566"/>
                <a:gd name="connsiteX28" fmla="*/ 122405 w 255101"/>
                <a:gd name="connsiteY28" fmla="*/ 472242 h 592566"/>
                <a:gd name="connsiteX29" fmla="*/ 100888 w 255101"/>
                <a:gd name="connsiteY29" fmla="*/ 570125 h 592566"/>
                <a:gd name="connsiteX30" fmla="*/ 76501 w 255101"/>
                <a:gd name="connsiteY30" fmla="*/ 589701 h 592566"/>
                <a:gd name="connsiteX31" fmla="*/ 74110 w 255101"/>
                <a:gd name="connsiteY31" fmla="*/ 589701 h 592566"/>
                <a:gd name="connsiteX32" fmla="*/ 64069 w 255101"/>
                <a:gd name="connsiteY32" fmla="*/ 588746 h 592566"/>
                <a:gd name="connsiteX33" fmla="*/ 48767 w 255101"/>
                <a:gd name="connsiteY33" fmla="*/ 580152 h 592566"/>
                <a:gd name="connsiteX34" fmla="*/ 45420 w 255101"/>
                <a:gd name="connsiteY34" fmla="*/ 562963 h 592566"/>
                <a:gd name="connsiteX35" fmla="*/ 66938 w 255101"/>
                <a:gd name="connsiteY35" fmla="*/ 465080 h 592566"/>
                <a:gd name="connsiteX36" fmla="*/ 70763 w 255101"/>
                <a:gd name="connsiteY36" fmla="*/ 433567 h 592566"/>
                <a:gd name="connsiteX37" fmla="*/ 71719 w 255101"/>
                <a:gd name="connsiteY37" fmla="*/ 364332 h 592566"/>
                <a:gd name="connsiteX38" fmla="*/ 47333 w 255101"/>
                <a:gd name="connsiteY38" fmla="*/ 350008 h 592566"/>
                <a:gd name="connsiteX39" fmla="*/ 2863 w 255101"/>
                <a:gd name="connsiteY39" fmla="*/ 271702 h 592566"/>
                <a:gd name="connsiteX40" fmla="*/ 4776 w 255101"/>
                <a:gd name="connsiteY40" fmla="*/ 243053 h 592566"/>
                <a:gd name="connsiteX41" fmla="*/ 59287 w 255101"/>
                <a:gd name="connsiteY41" fmla="*/ 167135 h 592566"/>
                <a:gd name="connsiteX42" fmla="*/ 84630 w 255101"/>
                <a:gd name="connsiteY42" fmla="*/ 154243 h 592566"/>
                <a:gd name="connsiteX43" fmla="*/ 124535 w 255101"/>
                <a:gd name="connsiteY43" fmla="*/ 0 h 592566"/>
                <a:gd name="connsiteX44" fmla="*/ 193626 w 255101"/>
                <a:gd name="connsiteY44" fmla="*/ 69014 h 592566"/>
                <a:gd name="connsiteX45" fmla="*/ 124535 w 255101"/>
                <a:gd name="connsiteY45" fmla="*/ 138028 h 592566"/>
                <a:gd name="connsiteX46" fmla="*/ 55444 w 255101"/>
                <a:gd name="connsiteY46" fmla="*/ 69014 h 592566"/>
                <a:gd name="connsiteX47" fmla="*/ 124535 w 255101"/>
                <a:gd name="connsiteY47" fmla="*/ 0 h 59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55101" h="592566">
                  <a:moveTo>
                    <a:pt x="72198" y="228252"/>
                  </a:moveTo>
                  <a:lnTo>
                    <a:pt x="53071" y="255945"/>
                  </a:lnTo>
                  <a:cubicBezTo>
                    <a:pt x="50202" y="259765"/>
                    <a:pt x="50202" y="266450"/>
                    <a:pt x="52593" y="270270"/>
                  </a:cubicBezTo>
                  <a:lnTo>
                    <a:pt x="72198" y="302260"/>
                  </a:lnTo>
                  <a:close/>
                  <a:moveTo>
                    <a:pt x="84630" y="154243"/>
                  </a:moveTo>
                  <a:lnTo>
                    <a:pt x="91324" y="154243"/>
                  </a:lnTo>
                  <a:lnTo>
                    <a:pt x="98975" y="154243"/>
                  </a:lnTo>
                  <a:lnTo>
                    <a:pt x="157789" y="154243"/>
                  </a:lnTo>
                  <a:cubicBezTo>
                    <a:pt x="158267" y="154243"/>
                    <a:pt x="158267" y="154243"/>
                    <a:pt x="158746" y="154243"/>
                  </a:cubicBezTo>
                  <a:cubicBezTo>
                    <a:pt x="168309" y="153765"/>
                    <a:pt x="177872" y="159495"/>
                    <a:pt x="181219" y="167612"/>
                  </a:cubicBezTo>
                  <a:lnTo>
                    <a:pt x="253423" y="329954"/>
                  </a:lnTo>
                  <a:cubicBezTo>
                    <a:pt x="257726" y="339504"/>
                    <a:pt x="253423" y="350963"/>
                    <a:pt x="244337" y="355738"/>
                  </a:cubicBezTo>
                  <a:lnTo>
                    <a:pt x="234296" y="360990"/>
                  </a:lnTo>
                  <a:cubicBezTo>
                    <a:pt x="231905" y="362423"/>
                    <a:pt x="229036" y="362900"/>
                    <a:pt x="225689" y="362900"/>
                  </a:cubicBezTo>
                  <a:cubicBezTo>
                    <a:pt x="218516" y="362900"/>
                    <a:pt x="212300" y="358603"/>
                    <a:pt x="208953" y="351918"/>
                  </a:cubicBezTo>
                  <a:lnTo>
                    <a:pt x="176916" y="281729"/>
                  </a:lnTo>
                  <a:lnTo>
                    <a:pt x="176916" y="328522"/>
                  </a:lnTo>
                  <a:lnTo>
                    <a:pt x="190305" y="430702"/>
                  </a:lnTo>
                  <a:cubicBezTo>
                    <a:pt x="191739" y="440251"/>
                    <a:pt x="193174" y="455053"/>
                    <a:pt x="193652" y="464125"/>
                  </a:cubicBezTo>
                  <a:lnTo>
                    <a:pt x="199390" y="564395"/>
                  </a:lnTo>
                  <a:cubicBezTo>
                    <a:pt x="199868" y="576810"/>
                    <a:pt x="190783" y="588269"/>
                    <a:pt x="178350" y="590656"/>
                  </a:cubicBezTo>
                  <a:lnTo>
                    <a:pt x="168309" y="592089"/>
                  </a:lnTo>
                  <a:cubicBezTo>
                    <a:pt x="167353" y="592566"/>
                    <a:pt x="165918" y="592566"/>
                    <a:pt x="164484" y="592566"/>
                  </a:cubicBezTo>
                  <a:cubicBezTo>
                    <a:pt x="153486" y="592566"/>
                    <a:pt x="144401" y="583972"/>
                    <a:pt x="143922" y="572512"/>
                  </a:cubicBezTo>
                  <a:lnTo>
                    <a:pt x="138184" y="472242"/>
                  </a:lnTo>
                  <a:cubicBezTo>
                    <a:pt x="137706" y="463648"/>
                    <a:pt x="136272" y="448846"/>
                    <a:pt x="134359" y="440251"/>
                  </a:cubicBezTo>
                  <a:lnTo>
                    <a:pt x="128621" y="405395"/>
                  </a:lnTo>
                  <a:lnTo>
                    <a:pt x="127187" y="438341"/>
                  </a:lnTo>
                  <a:cubicBezTo>
                    <a:pt x="126709" y="447891"/>
                    <a:pt x="124318" y="462693"/>
                    <a:pt x="122405" y="472242"/>
                  </a:cubicBezTo>
                  <a:lnTo>
                    <a:pt x="100888" y="570125"/>
                  </a:lnTo>
                  <a:cubicBezTo>
                    <a:pt x="98497" y="581107"/>
                    <a:pt x="87977" y="589701"/>
                    <a:pt x="76501" y="589701"/>
                  </a:cubicBezTo>
                  <a:cubicBezTo>
                    <a:pt x="75545" y="589701"/>
                    <a:pt x="74588" y="589701"/>
                    <a:pt x="74110" y="589701"/>
                  </a:cubicBezTo>
                  <a:lnTo>
                    <a:pt x="64069" y="588746"/>
                  </a:lnTo>
                  <a:cubicBezTo>
                    <a:pt x="57853" y="587791"/>
                    <a:pt x="52115" y="584927"/>
                    <a:pt x="48767" y="580152"/>
                  </a:cubicBezTo>
                  <a:cubicBezTo>
                    <a:pt x="45420" y="575377"/>
                    <a:pt x="43986" y="569170"/>
                    <a:pt x="45420" y="562963"/>
                  </a:cubicBezTo>
                  <a:lnTo>
                    <a:pt x="66938" y="465080"/>
                  </a:lnTo>
                  <a:cubicBezTo>
                    <a:pt x="68850" y="456485"/>
                    <a:pt x="70285" y="442161"/>
                    <a:pt x="70763" y="433567"/>
                  </a:cubicBezTo>
                  <a:lnTo>
                    <a:pt x="71719" y="364332"/>
                  </a:lnTo>
                  <a:cubicBezTo>
                    <a:pt x="62634" y="364332"/>
                    <a:pt x="51636" y="358125"/>
                    <a:pt x="47333" y="350008"/>
                  </a:cubicBezTo>
                  <a:lnTo>
                    <a:pt x="2863" y="271702"/>
                  </a:lnTo>
                  <a:cubicBezTo>
                    <a:pt x="-1440" y="263107"/>
                    <a:pt x="-962" y="250693"/>
                    <a:pt x="4776" y="243053"/>
                  </a:cubicBezTo>
                  <a:lnTo>
                    <a:pt x="59287" y="167135"/>
                  </a:lnTo>
                  <a:cubicBezTo>
                    <a:pt x="64547" y="159972"/>
                    <a:pt x="75545" y="154243"/>
                    <a:pt x="84630" y="154243"/>
                  </a:cubicBezTo>
                  <a:close/>
                  <a:moveTo>
                    <a:pt x="124535" y="0"/>
                  </a:moveTo>
                  <a:cubicBezTo>
                    <a:pt x="162693" y="0"/>
                    <a:pt x="193626" y="30899"/>
                    <a:pt x="193626" y="69014"/>
                  </a:cubicBezTo>
                  <a:cubicBezTo>
                    <a:pt x="193626" y="107129"/>
                    <a:pt x="162693" y="138028"/>
                    <a:pt x="124535" y="138028"/>
                  </a:cubicBezTo>
                  <a:cubicBezTo>
                    <a:pt x="86377" y="138028"/>
                    <a:pt x="55444" y="107129"/>
                    <a:pt x="55444" y="69014"/>
                  </a:cubicBezTo>
                  <a:cubicBezTo>
                    <a:pt x="55444" y="30899"/>
                    <a:pt x="86377" y="0"/>
                    <a:pt x="124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939C9DD-A618-4CCC-A779-ADB5FBEC1CD2}"/>
                </a:ext>
              </a:extLst>
            </p:cNvPr>
            <p:cNvSpPr/>
            <p:nvPr/>
          </p:nvSpPr>
          <p:spPr>
            <a:xfrm rot="16200000">
              <a:off x="1254392" y="3404854"/>
              <a:ext cx="1641154" cy="561453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2" descr="Rideshare: Definition &amp; Rideshare Company List">
              <a:extLst>
                <a:ext uri="{FF2B5EF4-FFF2-40B4-BE49-F238E27FC236}">
                  <a16:creationId xmlns:a16="http://schemas.microsoft.com/office/drawing/2014/main" id="{7BCD3712-074D-4351-A338-CE3FF6BAC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7879" l="9916" r="89873">
                          <a14:foregroundMark x1="56540" y1="80000" x2="59705" y2="97879"/>
                          <a14:foregroundMark x1="48945" y1="48182" x2="50633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77416" y="3921214"/>
              <a:ext cx="342384" cy="306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BBFBC9E-9E54-476B-88BC-1B2FACD5143E}"/>
                </a:ext>
              </a:extLst>
            </p:cNvPr>
            <p:cNvSpPr/>
            <p:nvPr/>
          </p:nvSpPr>
          <p:spPr>
            <a:xfrm rot="16200000">
              <a:off x="3145543" y="3399248"/>
              <a:ext cx="1641154" cy="561453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内容占位符 3">
              <a:extLst>
                <a:ext uri="{FF2B5EF4-FFF2-40B4-BE49-F238E27FC236}">
                  <a16:creationId xmlns:a16="http://schemas.microsoft.com/office/drawing/2014/main" id="{D337D12C-441B-485E-B19E-48E11EE67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9745">
              <a:off x="955044" y="1389395"/>
              <a:ext cx="936862" cy="112478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562E5B2-E46D-413A-BA16-944CEB7B20C8}"/>
                </a:ext>
              </a:extLst>
            </p:cNvPr>
            <p:cNvSpPr/>
            <p:nvPr/>
          </p:nvSpPr>
          <p:spPr>
            <a:xfrm>
              <a:off x="1794243" y="4505572"/>
              <a:ext cx="2452315" cy="514103"/>
            </a:xfrm>
            <a:prstGeom prst="rect">
              <a:avLst/>
            </a:prstGeom>
            <a:pattFill prst="wdDn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1" name="矩形 140">
            <a:extLst>
              <a:ext uri="{FF2B5EF4-FFF2-40B4-BE49-F238E27FC236}">
                <a16:creationId xmlns:a16="http://schemas.microsoft.com/office/drawing/2014/main" id="{C57EA6E9-B59C-4986-B6C3-5695EEAE5AEA}"/>
              </a:ext>
            </a:extLst>
          </p:cNvPr>
          <p:cNvSpPr/>
          <p:nvPr/>
        </p:nvSpPr>
        <p:spPr>
          <a:xfrm>
            <a:off x="8740955" y="4516248"/>
            <a:ext cx="2452315" cy="514103"/>
          </a:xfrm>
          <a:prstGeom prst="rect">
            <a:avLst/>
          </a:prstGeom>
          <a:pattFill prst="wdDn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37" name="组合 1036">
            <a:extLst>
              <a:ext uri="{FF2B5EF4-FFF2-40B4-BE49-F238E27FC236}">
                <a16:creationId xmlns:a16="http://schemas.microsoft.com/office/drawing/2014/main" id="{2CB62A1C-3DCF-41C9-9C5A-29EFAD2BAEC5}"/>
              </a:ext>
            </a:extLst>
          </p:cNvPr>
          <p:cNvGrpSpPr/>
          <p:nvPr/>
        </p:nvGrpSpPr>
        <p:grpSpPr>
          <a:xfrm>
            <a:off x="9922876" y="3322043"/>
            <a:ext cx="504164" cy="492910"/>
            <a:chOff x="10568619" y="3568498"/>
            <a:chExt cx="504164" cy="492910"/>
          </a:xfrm>
        </p:grpSpPr>
        <p:pic>
          <p:nvPicPr>
            <p:cNvPr id="151" name="Picture 2" descr="Plug In Electrical Plugs Logo Icon Vector Illustration Stock Illustration -  Download Image Now - iStock">
              <a:extLst>
                <a:ext uri="{FF2B5EF4-FFF2-40B4-BE49-F238E27FC236}">
                  <a16:creationId xmlns:a16="http://schemas.microsoft.com/office/drawing/2014/main" id="{20452BB3-A068-4C8D-8B0C-4A5E15034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105" y1="37551" x2="28105" y2="37551"/>
                          <a14:foregroundMark x1="48693" y1="44694" x2="49837" y2="50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8" t="12818" r="25327" b="21240"/>
            <a:stretch/>
          </p:blipFill>
          <p:spPr bwMode="auto">
            <a:xfrm>
              <a:off x="10646281" y="3643562"/>
              <a:ext cx="339314" cy="358961"/>
            </a:xfrm>
            <a:prstGeom prst="rect">
              <a:avLst/>
            </a:prstGeom>
            <a:noFill/>
          </p:spPr>
        </p:pic>
        <p:sp>
          <p:nvSpPr>
            <p:cNvPr id="152" name="禁止符 151">
              <a:extLst>
                <a:ext uri="{FF2B5EF4-FFF2-40B4-BE49-F238E27FC236}">
                  <a16:creationId xmlns:a16="http://schemas.microsoft.com/office/drawing/2014/main" id="{A48518C7-8C95-4226-9EF5-1F462F76800B}"/>
                </a:ext>
              </a:extLst>
            </p:cNvPr>
            <p:cNvSpPr/>
            <p:nvPr/>
          </p:nvSpPr>
          <p:spPr>
            <a:xfrm>
              <a:off x="10568619" y="3568498"/>
              <a:ext cx="504164" cy="492910"/>
            </a:xfrm>
            <a:prstGeom prst="noSmoking">
              <a:avLst>
                <a:gd name="adj" fmla="val 898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68" name="矩形 167">
            <a:extLst>
              <a:ext uri="{FF2B5EF4-FFF2-40B4-BE49-F238E27FC236}">
                <a16:creationId xmlns:a16="http://schemas.microsoft.com/office/drawing/2014/main" id="{B9675C9C-25E9-4DC6-A21E-8378805D8D1E}"/>
              </a:ext>
            </a:extLst>
          </p:cNvPr>
          <p:cNvSpPr/>
          <p:nvPr/>
        </p:nvSpPr>
        <p:spPr>
          <a:xfrm>
            <a:off x="9823243" y="4431083"/>
            <a:ext cx="1369267" cy="81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" name="任意多边形: 形状 171">
            <a:extLst>
              <a:ext uri="{FF2B5EF4-FFF2-40B4-BE49-F238E27FC236}">
                <a16:creationId xmlns:a16="http://schemas.microsoft.com/office/drawing/2014/main" id="{53726F94-14CA-47BB-B422-9BADC9EBAB92}"/>
              </a:ext>
            </a:extLst>
          </p:cNvPr>
          <p:cNvSpPr/>
          <p:nvPr/>
        </p:nvSpPr>
        <p:spPr>
          <a:xfrm>
            <a:off x="9276457" y="3477655"/>
            <a:ext cx="593262" cy="818330"/>
          </a:xfrm>
          <a:custGeom>
            <a:avLst/>
            <a:gdLst>
              <a:gd name="connsiteX0" fmla="*/ 122702 w 593262"/>
              <a:gd name="connsiteY0" fmla="*/ 0 h 818330"/>
              <a:gd name="connsiteX1" fmla="*/ 127674 w 593262"/>
              <a:gd name="connsiteY1" fmla="*/ 886 h 818330"/>
              <a:gd name="connsiteX2" fmla="*/ 129860 w 593262"/>
              <a:gd name="connsiteY2" fmla="*/ 886 h 818330"/>
              <a:gd name="connsiteX3" fmla="*/ 129860 w 593262"/>
              <a:gd name="connsiteY3" fmla="*/ 1275 h 818330"/>
              <a:gd name="connsiteX4" fmla="*/ 192196 w 593262"/>
              <a:gd name="connsiteY4" fmla="*/ 12383 h 818330"/>
              <a:gd name="connsiteX5" fmla="*/ 251662 w 593262"/>
              <a:gd name="connsiteY5" fmla="*/ 47746 h 818330"/>
              <a:gd name="connsiteX6" fmla="*/ 306346 w 593262"/>
              <a:gd name="connsiteY6" fmla="*/ 142586 h 818330"/>
              <a:gd name="connsiteX7" fmla="*/ 308336 w 593262"/>
              <a:gd name="connsiteY7" fmla="*/ 171611 h 818330"/>
              <a:gd name="connsiteX8" fmla="*/ 309030 w 593262"/>
              <a:gd name="connsiteY8" fmla="*/ 171611 h 818330"/>
              <a:gd name="connsiteX9" fmla="*/ 309030 w 593262"/>
              <a:gd name="connsiteY9" fmla="*/ 645215 h 818330"/>
              <a:gd name="connsiteX10" fmla="*/ 315910 w 593262"/>
              <a:gd name="connsiteY10" fmla="*/ 680081 h 818330"/>
              <a:gd name="connsiteX11" fmla="*/ 345129 w 593262"/>
              <a:gd name="connsiteY11" fmla="*/ 710898 h 818330"/>
              <a:gd name="connsiteX12" fmla="*/ 411228 w 593262"/>
              <a:gd name="connsiteY12" fmla="*/ 729324 h 818330"/>
              <a:gd name="connsiteX13" fmla="*/ 411855 w 593262"/>
              <a:gd name="connsiteY13" fmla="*/ 818186 h 818330"/>
              <a:gd name="connsiteX14" fmla="*/ 411855 w 593262"/>
              <a:gd name="connsiteY14" fmla="*/ 727760 h 818330"/>
              <a:gd name="connsiteX15" fmla="*/ 593262 w 593262"/>
              <a:gd name="connsiteY15" fmla="*/ 727760 h 818330"/>
              <a:gd name="connsiteX16" fmla="*/ 593262 w 593262"/>
              <a:gd name="connsiteY16" fmla="*/ 818330 h 818330"/>
              <a:gd name="connsiteX17" fmla="*/ 411855 w 593262"/>
              <a:gd name="connsiteY17" fmla="*/ 818330 h 818330"/>
              <a:gd name="connsiteX18" fmla="*/ 411855 w 593262"/>
              <a:gd name="connsiteY18" fmla="*/ 818327 h 818330"/>
              <a:gd name="connsiteX19" fmla="*/ 340683 w 593262"/>
              <a:gd name="connsiteY19" fmla="*/ 806660 h 818330"/>
              <a:gd name="connsiteX20" fmla="*/ 279496 w 593262"/>
              <a:gd name="connsiteY20" fmla="*/ 772546 h 818330"/>
              <a:gd name="connsiteX21" fmla="*/ 221071 w 593262"/>
              <a:gd name="connsiteY21" fmla="*/ 673992 h 818330"/>
              <a:gd name="connsiteX22" fmla="*/ 220129 w 593262"/>
              <a:gd name="connsiteY22" fmla="*/ 649342 h 818330"/>
              <a:gd name="connsiteX23" fmla="*/ 219116 w 593262"/>
              <a:gd name="connsiteY23" fmla="*/ 649342 h 818330"/>
              <a:gd name="connsiteX24" fmla="*/ 219116 w 593262"/>
              <a:gd name="connsiteY24" fmla="*/ 175498 h 818330"/>
              <a:gd name="connsiteX25" fmla="*/ 216754 w 593262"/>
              <a:gd name="connsiteY25" fmla="*/ 175403 h 818330"/>
              <a:gd name="connsiteX26" fmla="*/ 184842 w 593262"/>
              <a:gd name="connsiteY26" fmla="*/ 111925 h 818330"/>
              <a:gd name="connsiteX27" fmla="*/ 155904 w 593262"/>
              <a:gd name="connsiteY27" fmla="*/ 97272 h 818330"/>
              <a:gd name="connsiteX28" fmla="*/ 129860 w 593262"/>
              <a:gd name="connsiteY28" fmla="*/ 93269 h 818330"/>
              <a:gd name="connsiteX29" fmla="*/ 129860 w 593262"/>
              <a:gd name="connsiteY29" fmla="*/ 94505 h 818330"/>
              <a:gd name="connsiteX30" fmla="*/ 0 w 593262"/>
              <a:gd name="connsiteY30" fmla="*/ 94505 h 818330"/>
              <a:gd name="connsiteX31" fmla="*/ 0 w 593262"/>
              <a:gd name="connsiteY31" fmla="*/ 886 h 818330"/>
              <a:gd name="connsiteX32" fmla="*/ 122702 w 593262"/>
              <a:gd name="connsiteY32" fmla="*/ 886 h 8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3262" h="818330">
                <a:moveTo>
                  <a:pt x="122702" y="0"/>
                </a:moveTo>
                <a:lnTo>
                  <a:pt x="127674" y="886"/>
                </a:lnTo>
                <a:lnTo>
                  <a:pt x="129860" y="886"/>
                </a:lnTo>
                <a:lnTo>
                  <a:pt x="129860" y="1275"/>
                </a:lnTo>
                <a:lnTo>
                  <a:pt x="192196" y="12383"/>
                </a:lnTo>
                <a:cubicBezTo>
                  <a:pt x="214092" y="20489"/>
                  <a:pt x="234316" y="32426"/>
                  <a:pt x="251662" y="47746"/>
                </a:cubicBezTo>
                <a:cubicBezTo>
                  <a:pt x="280684" y="73376"/>
                  <a:pt x="299662" y="106711"/>
                  <a:pt x="306346" y="142586"/>
                </a:cubicBezTo>
                <a:lnTo>
                  <a:pt x="308336" y="171611"/>
                </a:lnTo>
                <a:lnTo>
                  <a:pt x="309030" y="171611"/>
                </a:lnTo>
                <a:lnTo>
                  <a:pt x="309030" y="645215"/>
                </a:lnTo>
                <a:lnTo>
                  <a:pt x="315910" y="680081"/>
                </a:lnTo>
                <a:cubicBezTo>
                  <a:pt x="322212" y="691877"/>
                  <a:pt x="332138" y="702498"/>
                  <a:pt x="345129" y="710898"/>
                </a:cubicBezTo>
                <a:cubicBezTo>
                  <a:pt x="363698" y="722903"/>
                  <a:pt x="387100" y="729427"/>
                  <a:pt x="411228" y="729324"/>
                </a:cubicBezTo>
                <a:lnTo>
                  <a:pt x="411855" y="818186"/>
                </a:lnTo>
                <a:lnTo>
                  <a:pt x="411855" y="727760"/>
                </a:lnTo>
                <a:lnTo>
                  <a:pt x="593262" y="727760"/>
                </a:lnTo>
                <a:lnTo>
                  <a:pt x="593262" y="818330"/>
                </a:lnTo>
                <a:lnTo>
                  <a:pt x="411855" y="818330"/>
                </a:lnTo>
                <a:lnTo>
                  <a:pt x="411855" y="818327"/>
                </a:lnTo>
                <a:lnTo>
                  <a:pt x="340683" y="806660"/>
                </a:lnTo>
                <a:cubicBezTo>
                  <a:pt x="318215" y="798889"/>
                  <a:pt x="297412" y="787377"/>
                  <a:pt x="279496" y="772546"/>
                </a:cubicBezTo>
                <a:cubicBezTo>
                  <a:pt x="247667" y="746198"/>
                  <a:pt x="227318" y="711354"/>
                  <a:pt x="221071" y="673992"/>
                </a:cubicBezTo>
                <a:lnTo>
                  <a:pt x="220129" y="649342"/>
                </a:lnTo>
                <a:lnTo>
                  <a:pt x="219116" y="649342"/>
                </a:lnTo>
                <a:lnTo>
                  <a:pt x="219116" y="175498"/>
                </a:lnTo>
                <a:lnTo>
                  <a:pt x="216754" y="175403"/>
                </a:lnTo>
                <a:cubicBezTo>
                  <a:pt x="218122" y="151249"/>
                  <a:pt x="206376" y="127884"/>
                  <a:pt x="184842" y="111925"/>
                </a:cubicBezTo>
                <a:cubicBezTo>
                  <a:pt x="176250" y="105558"/>
                  <a:pt x="166432" y="100619"/>
                  <a:pt x="155904" y="97272"/>
                </a:cubicBezTo>
                <a:lnTo>
                  <a:pt x="129860" y="93269"/>
                </a:lnTo>
                <a:lnTo>
                  <a:pt x="129860" y="94505"/>
                </a:lnTo>
                <a:lnTo>
                  <a:pt x="0" y="94505"/>
                </a:lnTo>
                <a:lnTo>
                  <a:pt x="0" y="886"/>
                </a:lnTo>
                <a:lnTo>
                  <a:pt x="122702" y="88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1" name="任意多边形: 形状 170">
            <a:extLst>
              <a:ext uri="{FF2B5EF4-FFF2-40B4-BE49-F238E27FC236}">
                <a16:creationId xmlns:a16="http://schemas.microsoft.com/office/drawing/2014/main" id="{1AC548FE-6A0C-4B56-B8A2-686BDE69B5EA}"/>
              </a:ext>
            </a:extLst>
          </p:cNvPr>
          <p:cNvSpPr/>
          <p:nvPr/>
        </p:nvSpPr>
        <p:spPr>
          <a:xfrm>
            <a:off x="9276459" y="3292093"/>
            <a:ext cx="593262" cy="838535"/>
          </a:xfrm>
          <a:custGeom>
            <a:avLst/>
            <a:gdLst>
              <a:gd name="connsiteX0" fmla="*/ 0 w 593262"/>
              <a:gd name="connsiteY0" fmla="*/ 0 h 838535"/>
              <a:gd name="connsiteX1" fmla="*/ 269972 w 593262"/>
              <a:gd name="connsiteY1" fmla="*/ 0 h 838535"/>
              <a:gd name="connsiteX2" fmla="*/ 269972 w 593262"/>
              <a:gd name="connsiteY2" fmla="*/ 4452 h 838535"/>
              <a:gd name="connsiteX3" fmla="*/ 302672 w 593262"/>
              <a:gd name="connsiteY3" fmla="*/ 10345 h 838535"/>
              <a:gd name="connsiteX4" fmla="*/ 441488 w 593262"/>
              <a:gd name="connsiteY4" fmla="*/ 148044 h 838535"/>
              <a:gd name="connsiteX5" fmla="*/ 445766 w 593262"/>
              <a:gd name="connsiteY5" fmla="*/ 201748 h 838535"/>
              <a:gd name="connsiteX6" fmla="*/ 445788 w 593262"/>
              <a:gd name="connsiteY6" fmla="*/ 201748 h 838535"/>
              <a:gd name="connsiteX7" fmla="*/ 445788 w 593262"/>
              <a:gd name="connsiteY7" fmla="*/ 202023 h 838535"/>
              <a:gd name="connsiteX8" fmla="*/ 446978 w 593262"/>
              <a:gd name="connsiteY8" fmla="*/ 216957 h 838535"/>
              <a:gd name="connsiteX9" fmla="*/ 445788 w 593262"/>
              <a:gd name="connsiteY9" fmla="*/ 216870 h 838535"/>
              <a:gd name="connsiteX10" fmla="*/ 445788 w 593262"/>
              <a:gd name="connsiteY10" fmla="*/ 679480 h 838535"/>
              <a:gd name="connsiteX11" fmla="*/ 444738 w 593262"/>
              <a:gd name="connsiteY11" fmla="*/ 679480 h 838535"/>
              <a:gd name="connsiteX12" fmla="*/ 452230 w 593262"/>
              <a:gd name="connsiteY12" fmla="*/ 704858 h 838535"/>
              <a:gd name="connsiteX13" fmla="*/ 482005 w 593262"/>
              <a:gd name="connsiteY13" fmla="*/ 733594 h 838535"/>
              <a:gd name="connsiteX14" fmla="*/ 534084 w 593262"/>
              <a:gd name="connsiteY14" fmla="*/ 747480 h 838535"/>
              <a:gd name="connsiteX15" fmla="*/ 534084 w 593262"/>
              <a:gd name="connsiteY15" fmla="*/ 746291 h 838535"/>
              <a:gd name="connsiteX16" fmla="*/ 593262 w 593262"/>
              <a:gd name="connsiteY16" fmla="*/ 746291 h 838535"/>
              <a:gd name="connsiteX17" fmla="*/ 593262 w 593262"/>
              <a:gd name="connsiteY17" fmla="*/ 838535 h 838535"/>
              <a:gd name="connsiteX18" fmla="*/ 534084 w 593262"/>
              <a:gd name="connsiteY18" fmla="*/ 838535 h 838535"/>
              <a:gd name="connsiteX19" fmla="*/ 534084 w 593262"/>
              <a:gd name="connsiteY19" fmla="*/ 835676 h 838535"/>
              <a:gd name="connsiteX20" fmla="*/ 479474 w 593262"/>
              <a:gd name="connsiteY20" fmla="*/ 827156 h 838535"/>
              <a:gd name="connsiteX21" fmla="*/ 420106 w 593262"/>
              <a:gd name="connsiteY21" fmla="*/ 795931 h 838535"/>
              <a:gd name="connsiteX22" fmla="*/ 359083 w 593262"/>
              <a:gd name="connsiteY22" fmla="*/ 704695 h 838535"/>
              <a:gd name="connsiteX23" fmla="*/ 356011 w 593262"/>
              <a:gd name="connsiteY23" fmla="*/ 679480 h 838535"/>
              <a:gd name="connsiteX24" fmla="*/ 355874 w 593262"/>
              <a:gd name="connsiteY24" fmla="*/ 679480 h 838535"/>
              <a:gd name="connsiteX25" fmla="*/ 355874 w 593262"/>
              <a:gd name="connsiteY25" fmla="*/ 678355 h 838535"/>
              <a:gd name="connsiteX26" fmla="*/ 354709 w 593262"/>
              <a:gd name="connsiteY26" fmla="*/ 668793 h 838535"/>
              <a:gd name="connsiteX27" fmla="*/ 355874 w 593262"/>
              <a:gd name="connsiteY27" fmla="*/ 668793 h 838535"/>
              <a:gd name="connsiteX28" fmla="*/ 355874 w 593262"/>
              <a:gd name="connsiteY28" fmla="*/ 201748 h 838535"/>
              <a:gd name="connsiteX29" fmla="*/ 357016 w 593262"/>
              <a:gd name="connsiteY29" fmla="*/ 201748 h 838535"/>
              <a:gd name="connsiteX30" fmla="*/ 353800 w 593262"/>
              <a:gd name="connsiteY30" fmla="*/ 166617 h 838535"/>
              <a:gd name="connsiteX31" fmla="*/ 251578 w 593262"/>
              <a:gd name="connsiteY31" fmla="*/ 91785 h 838535"/>
              <a:gd name="connsiteX32" fmla="*/ 251614 w 593262"/>
              <a:gd name="connsiteY32" fmla="*/ 91463 h 838535"/>
              <a:gd name="connsiteX33" fmla="*/ 0 w 593262"/>
              <a:gd name="connsiteY33" fmla="*/ 91463 h 83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3262" h="838535">
                <a:moveTo>
                  <a:pt x="0" y="0"/>
                </a:moveTo>
                <a:lnTo>
                  <a:pt x="269972" y="0"/>
                </a:lnTo>
                <a:lnTo>
                  <a:pt x="269972" y="4452"/>
                </a:lnTo>
                <a:lnTo>
                  <a:pt x="302672" y="10345"/>
                </a:lnTo>
                <a:cubicBezTo>
                  <a:pt x="371644" y="29883"/>
                  <a:pt x="423830" y="82609"/>
                  <a:pt x="441488" y="148044"/>
                </a:cubicBezTo>
                <a:lnTo>
                  <a:pt x="445766" y="201748"/>
                </a:lnTo>
                <a:lnTo>
                  <a:pt x="445788" y="201748"/>
                </a:lnTo>
                <a:lnTo>
                  <a:pt x="445788" y="202023"/>
                </a:lnTo>
                <a:lnTo>
                  <a:pt x="446978" y="216957"/>
                </a:lnTo>
                <a:lnTo>
                  <a:pt x="445788" y="216870"/>
                </a:lnTo>
                <a:lnTo>
                  <a:pt x="445788" y="679480"/>
                </a:lnTo>
                <a:lnTo>
                  <a:pt x="444738" y="679480"/>
                </a:lnTo>
                <a:lnTo>
                  <a:pt x="452230" y="704858"/>
                </a:lnTo>
                <a:cubicBezTo>
                  <a:pt x="459147" y="715947"/>
                  <a:pt x="469252" y="725815"/>
                  <a:pt x="482005" y="733594"/>
                </a:cubicBezTo>
                <a:lnTo>
                  <a:pt x="534084" y="747480"/>
                </a:lnTo>
                <a:lnTo>
                  <a:pt x="534084" y="746291"/>
                </a:lnTo>
                <a:lnTo>
                  <a:pt x="593262" y="746291"/>
                </a:lnTo>
                <a:lnTo>
                  <a:pt x="593262" y="838535"/>
                </a:lnTo>
                <a:lnTo>
                  <a:pt x="534084" y="838535"/>
                </a:lnTo>
                <a:lnTo>
                  <a:pt x="534084" y="835676"/>
                </a:lnTo>
                <a:lnTo>
                  <a:pt x="479474" y="827156"/>
                </a:lnTo>
                <a:cubicBezTo>
                  <a:pt x="457877" y="820064"/>
                  <a:pt x="437731" y="809539"/>
                  <a:pt x="420106" y="795931"/>
                </a:cubicBezTo>
                <a:cubicBezTo>
                  <a:pt x="388936" y="771865"/>
                  <a:pt x="367735" y="739782"/>
                  <a:pt x="359083" y="704695"/>
                </a:cubicBezTo>
                <a:lnTo>
                  <a:pt x="356011" y="679480"/>
                </a:lnTo>
                <a:lnTo>
                  <a:pt x="355874" y="679480"/>
                </a:lnTo>
                <a:lnTo>
                  <a:pt x="355874" y="678355"/>
                </a:lnTo>
                <a:lnTo>
                  <a:pt x="354709" y="668793"/>
                </a:lnTo>
                <a:lnTo>
                  <a:pt x="355874" y="668793"/>
                </a:lnTo>
                <a:lnTo>
                  <a:pt x="355874" y="201748"/>
                </a:lnTo>
                <a:lnTo>
                  <a:pt x="357016" y="201748"/>
                </a:lnTo>
                <a:lnTo>
                  <a:pt x="353800" y="166617"/>
                </a:lnTo>
                <a:cubicBezTo>
                  <a:pt x="340534" y="125577"/>
                  <a:pt x="301236" y="94799"/>
                  <a:pt x="251578" y="91785"/>
                </a:cubicBezTo>
                <a:lnTo>
                  <a:pt x="251614" y="91463"/>
                </a:lnTo>
                <a:lnTo>
                  <a:pt x="0" y="9146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矩形 1037">
            <a:extLst>
              <a:ext uri="{FF2B5EF4-FFF2-40B4-BE49-F238E27FC236}">
                <a16:creationId xmlns:a16="http://schemas.microsoft.com/office/drawing/2014/main" id="{392CD54D-BD5B-4A3D-BFEC-8F9D93ED8046}"/>
              </a:ext>
            </a:extLst>
          </p:cNvPr>
          <p:cNvSpPr/>
          <p:nvPr/>
        </p:nvSpPr>
        <p:spPr>
          <a:xfrm>
            <a:off x="9863957" y="3968535"/>
            <a:ext cx="1317941" cy="4625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44C065A-3E00-4CB7-8864-C9AB58927191}"/>
              </a:ext>
            </a:extLst>
          </p:cNvPr>
          <p:cNvGrpSpPr/>
          <p:nvPr/>
        </p:nvGrpSpPr>
        <p:grpSpPr>
          <a:xfrm>
            <a:off x="9337723" y="3851568"/>
            <a:ext cx="511186" cy="671055"/>
            <a:chOff x="9337723" y="3851568"/>
            <a:chExt cx="511186" cy="671055"/>
          </a:xfrm>
        </p:grpSpPr>
        <p:sp>
          <p:nvSpPr>
            <p:cNvPr id="174" name="man-walking_76680">
              <a:extLst>
                <a:ext uri="{FF2B5EF4-FFF2-40B4-BE49-F238E27FC236}">
                  <a16:creationId xmlns:a16="http://schemas.microsoft.com/office/drawing/2014/main" id="{8813703C-C9B2-4AE7-BE4D-FD70068A9527}"/>
                </a:ext>
              </a:extLst>
            </p:cNvPr>
            <p:cNvSpPr/>
            <p:nvPr/>
          </p:nvSpPr>
          <p:spPr>
            <a:xfrm>
              <a:off x="9337723" y="3851568"/>
              <a:ext cx="313416" cy="671055"/>
            </a:xfrm>
            <a:custGeom>
              <a:avLst/>
              <a:gdLst>
                <a:gd name="connsiteX0" fmla="*/ 72198 w 255101"/>
                <a:gd name="connsiteY0" fmla="*/ 228252 h 592566"/>
                <a:gd name="connsiteX1" fmla="*/ 53071 w 255101"/>
                <a:gd name="connsiteY1" fmla="*/ 255945 h 592566"/>
                <a:gd name="connsiteX2" fmla="*/ 52593 w 255101"/>
                <a:gd name="connsiteY2" fmla="*/ 270270 h 592566"/>
                <a:gd name="connsiteX3" fmla="*/ 72198 w 255101"/>
                <a:gd name="connsiteY3" fmla="*/ 302260 h 592566"/>
                <a:gd name="connsiteX4" fmla="*/ 84630 w 255101"/>
                <a:gd name="connsiteY4" fmla="*/ 154243 h 592566"/>
                <a:gd name="connsiteX5" fmla="*/ 91324 w 255101"/>
                <a:gd name="connsiteY5" fmla="*/ 154243 h 592566"/>
                <a:gd name="connsiteX6" fmla="*/ 98975 w 255101"/>
                <a:gd name="connsiteY6" fmla="*/ 154243 h 592566"/>
                <a:gd name="connsiteX7" fmla="*/ 157789 w 255101"/>
                <a:gd name="connsiteY7" fmla="*/ 154243 h 592566"/>
                <a:gd name="connsiteX8" fmla="*/ 158746 w 255101"/>
                <a:gd name="connsiteY8" fmla="*/ 154243 h 592566"/>
                <a:gd name="connsiteX9" fmla="*/ 181219 w 255101"/>
                <a:gd name="connsiteY9" fmla="*/ 167612 h 592566"/>
                <a:gd name="connsiteX10" fmla="*/ 253423 w 255101"/>
                <a:gd name="connsiteY10" fmla="*/ 329954 h 592566"/>
                <a:gd name="connsiteX11" fmla="*/ 244337 w 255101"/>
                <a:gd name="connsiteY11" fmla="*/ 355738 h 592566"/>
                <a:gd name="connsiteX12" fmla="*/ 234296 w 255101"/>
                <a:gd name="connsiteY12" fmla="*/ 360990 h 592566"/>
                <a:gd name="connsiteX13" fmla="*/ 225689 w 255101"/>
                <a:gd name="connsiteY13" fmla="*/ 362900 h 592566"/>
                <a:gd name="connsiteX14" fmla="*/ 208953 w 255101"/>
                <a:gd name="connsiteY14" fmla="*/ 351918 h 592566"/>
                <a:gd name="connsiteX15" fmla="*/ 176916 w 255101"/>
                <a:gd name="connsiteY15" fmla="*/ 281729 h 592566"/>
                <a:gd name="connsiteX16" fmla="*/ 176916 w 255101"/>
                <a:gd name="connsiteY16" fmla="*/ 328522 h 592566"/>
                <a:gd name="connsiteX17" fmla="*/ 190305 w 255101"/>
                <a:gd name="connsiteY17" fmla="*/ 430702 h 592566"/>
                <a:gd name="connsiteX18" fmla="*/ 193652 w 255101"/>
                <a:gd name="connsiteY18" fmla="*/ 464125 h 592566"/>
                <a:gd name="connsiteX19" fmla="*/ 199390 w 255101"/>
                <a:gd name="connsiteY19" fmla="*/ 564395 h 592566"/>
                <a:gd name="connsiteX20" fmla="*/ 178350 w 255101"/>
                <a:gd name="connsiteY20" fmla="*/ 590656 h 592566"/>
                <a:gd name="connsiteX21" fmla="*/ 168309 w 255101"/>
                <a:gd name="connsiteY21" fmla="*/ 592089 h 592566"/>
                <a:gd name="connsiteX22" fmla="*/ 164484 w 255101"/>
                <a:gd name="connsiteY22" fmla="*/ 592566 h 592566"/>
                <a:gd name="connsiteX23" fmla="*/ 143922 w 255101"/>
                <a:gd name="connsiteY23" fmla="*/ 572512 h 592566"/>
                <a:gd name="connsiteX24" fmla="*/ 138184 w 255101"/>
                <a:gd name="connsiteY24" fmla="*/ 472242 h 592566"/>
                <a:gd name="connsiteX25" fmla="*/ 134359 w 255101"/>
                <a:gd name="connsiteY25" fmla="*/ 440251 h 592566"/>
                <a:gd name="connsiteX26" fmla="*/ 128621 w 255101"/>
                <a:gd name="connsiteY26" fmla="*/ 405395 h 592566"/>
                <a:gd name="connsiteX27" fmla="*/ 127187 w 255101"/>
                <a:gd name="connsiteY27" fmla="*/ 438341 h 592566"/>
                <a:gd name="connsiteX28" fmla="*/ 122405 w 255101"/>
                <a:gd name="connsiteY28" fmla="*/ 472242 h 592566"/>
                <a:gd name="connsiteX29" fmla="*/ 100888 w 255101"/>
                <a:gd name="connsiteY29" fmla="*/ 570125 h 592566"/>
                <a:gd name="connsiteX30" fmla="*/ 76501 w 255101"/>
                <a:gd name="connsiteY30" fmla="*/ 589701 h 592566"/>
                <a:gd name="connsiteX31" fmla="*/ 74110 w 255101"/>
                <a:gd name="connsiteY31" fmla="*/ 589701 h 592566"/>
                <a:gd name="connsiteX32" fmla="*/ 64069 w 255101"/>
                <a:gd name="connsiteY32" fmla="*/ 588746 h 592566"/>
                <a:gd name="connsiteX33" fmla="*/ 48767 w 255101"/>
                <a:gd name="connsiteY33" fmla="*/ 580152 h 592566"/>
                <a:gd name="connsiteX34" fmla="*/ 45420 w 255101"/>
                <a:gd name="connsiteY34" fmla="*/ 562963 h 592566"/>
                <a:gd name="connsiteX35" fmla="*/ 66938 w 255101"/>
                <a:gd name="connsiteY35" fmla="*/ 465080 h 592566"/>
                <a:gd name="connsiteX36" fmla="*/ 70763 w 255101"/>
                <a:gd name="connsiteY36" fmla="*/ 433567 h 592566"/>
                <a:gd name="connsiteX37" fmla="*/ 71719 w 255101"/>
                <a:gd name="connsiteY37" fmla="*/ 364332 h 592566"/>
                <a:gd name="connsiteX38" fmla="*/ 47333 w 255101"/>
                <a:gd name="connsiteY38" fmla="*/ 350008 h 592566"/>
                <a:gd name="connsiteX39" fmla="*/ 2863 w 255101"/>
                <a:gd name="connsiteY39" fmla="*/ 271702 h 592566"/>
                <a:gd name="connsiteX40" fmla="*/ 4776 w 255101"/>
                <a:gd name="connsiteY40" fmla="*/ 243053 h 592566"/>
                <a:gd name="connsiteX41" fmla="*/ 59287 w 255101"/>
                <a:gd name="connsiteY41" fmla="*/ 167135 h 592566"/>
                <a:gd name="connsiteX42" fmla="*/ 84630 w 255101"/>
                <a:gd name="connsiteY42" fmla="*/ 154243 h 592566"/>
                <a:gd name="connsiteX43" fmla="*/ 124535 w 255101"/>
                <a:gd name="connsiteY43" fmla="*/ 0 h 592566"/>
                <a:gd name="connsiteX44" fmla="*/ 193626 w 255101"/>
                <a:gd name="connsiteY44" fmla="*/ 69014 h 592566"/>
                <a:gd name="connsiteX45" fmla="*/ 124535 w 255101"/>
                <a:gd name="connsiteY45" fmla="*/ 138028 h 592566"/>
                <a:gd name="connsiteX46" fmla="*/ 55444 w 255101"/>
                <a:gd name="connsiteY46" fmla="*/ 69014 h 592566"/>
                <a:gd name="connsiteX47" fmla="*/ 124535 w 255101"/>
                <a:gd name="connsiteY47" fmla="*/ 0 h 59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55101" h="592566">
                  <a:moveTo>
                    <a:pt x="72198" y="228252"/>
                  </a:moveTo>
                  <a:lnTo>
                    <a:pt x="53071" y="255945"/>
                  </a:lnTo>
                  <a:cubicBezTo>
                    <a:pt x="50202" y="259765"/>
                    <a:pt x="50202" y="266450"/>
                    <a:pt x="52593" y="270270"/>
                  </a:cubicBezTo>
                  <a:lnTo>
                    <a:pt x="72198" y="302260"/>
                  </a:lnTo>
                  <a:close/>
                  <a:moveTo>
                    <a:pt x="84630" y="154243"/>
                  </a:moveTo>
                  <a:lnTo>
                    <a:pt x="91324" y="154243"/>
                  </a:lnTo>
                  <a:lnTo>
                    <a:pt x="98975" y="154243"/>
                  </a:lnTo>
                  <a:lnTo>
                    <a:pt x="157789" y="154243"/>
                  </a:lnTo>
                  <a:cubicBezTo>
                    <a:pt x="158267" y="154243"/>
                    <a:pt x="158267" y="154243"/>
                    <a:pt x="158746" y="154243"/>
                  </a:cubicBezTo>
                  <a:cubicBezTo>
                    <a:pt x="168309" y="153765"/>
                    <a:pt x="177872" y="159495"/>
                    <a:pt x="181219" y="167612"/>
                  </a:cubicBezTo>
                  <a:lnTo>
                    <a:pt x="253423" y="329954"/>
                  </a:lnTo>
                  <a:cubicBezTo>
                    <a:pt x="257726" y="339504"/>
                    <a:pt x="253423" y="350963"/>
                    <a:pt x="244337" y="355738"/>
                  </a:cubicBezTo>
                  <a:lnTo>
                    <a:pt x="234296" y="360990"/>
                  </a:lnTo>
                  <a:cubicBezTo>
                    <a:pt x="231905" y="362423"/>
                    <a:pt x="229036" y="362900"/>
                    <a:pt x="225689" y="362900"/>
                  </a:cubicBezTo>
                  <a:cubicBezTo>
                    <a:pt x="218516" y="362900"/>
                    <a:pt x="212300" y="358603"/>
                    <a:pt x="208953" y="351918"/>
                  </a:cubicBezTo>
                  <a:lnTo>
                    <a:pt x="176916" y="281729"/>
                  </a:lnTo>
                  <a:lnTo>
                    <a:pt x="176916" y="328522"/>
                  </a:lnTo>
                  <a:lnTo>
                    <a:pt x="190305" y="430702"/>
                  </a:lnTo>
                  <a:cubicBezTo>
                    <a:pt x="191739" y="440251"/>
                    <a:pt x="193174" y="455053"/>
                    <a:pt x="193652" y="464125"/>
                  </a:cubicBezTo>
                  <a:lnTo>
                    <a:pt x="199390" y="564395"/>
                  </a:lnTo>
                  <a:cubicBezTo>
                    <a:pt x="199868" y="576810"/>
                    <a:pt x="190783" y="588269"/>
                    <a:pt x="178350" y="590656"/>
                  </a:cubicBezTo>
                  <a:lnTo>
                    <a:pt x="168309" y="592089"/>
                  </a:lnTo>
                  <a:cubicBezTo>
                    <a:pt x="167353" y="592566"/>
                    <a:pt x="165918" y="592566"/>
                    <a:pt x="164484" y="592566"/>
                  </a:cubicBezTo>
                  <a:cubicBezTo>
                    <a:pt x="153486" y="592566"/>
                    <a:pt x="144401" y="583972"/>
                    <a:pt x="143922" y="572512"/>
                  </a:cubicBezTo>
                  <a:lnTo>
                    <a:pt x="138184" y="472242"/>
                  </a:lnTo>
                  <a:cubicBezTo>
                    <a:pt x="137706" y="463648"/>
                    <a:pt x="136272" y="448846"/>
                    <a:pt x="134359" y="440251"/>
                  </a:cubicBezTo>
                  <a:lnTo>
                    <a:pt x="128621" y="405395"/>
                  </a:lnTo>
                  <a:lnTo>
                    <a:pt x="127187" y="438341"/>
                  </a:lnTo>
                  <a:cubicBezTo>
                    <a:pt x="126709" y="447891"/>
                    <a:pt x="124318" y="462693"/>
                    <a:pt x="122405" y="472242"/>
                  </a:cubicBezTo>
                  <a:lnTo>
                    <a:pt x="100888" y="570125"/>
                  </a:lnTo>
                  <a:cubicBezTo>
                    <a:pt x="98497" y="581107"/>
                    <a:pt x="87977" y="589701"/>
                    <a:pt x="76501" y="589701"/>
                  </a:cubicBezTo>
                  <a:cubicBezTo>
                    <a:pt x="75545" y="589701"/>
                    <a:pt x="74588" y="589701"/>
                    <a:pt x="74110" y="589701"/>
                  </a:cubicBezTo>
                  <a:lnTo>
                    <a:pt x="64069" y="588746"/>
                  </a:lnTo>
                  <a:cubicBezTo>
                    <a:pt x="57853" y="587791"/>
                    <a:pt x="52115" y="584927"/>
                    <a:pt x="48767" y="580152"/>
                  </a:cubicBezTo>
                  <a:cubicBezTo>
                    <a:pt x="45420" y="575377"/>
                    <a:pt x="43986" y="569170"/>
                    <a:pt x="45420" y="562963"/>
                  </a:cubicBezTo>
                  <a:lnTo>
                    <a:pt x="66938" y="465080"/>
                  </a:lnTo>
                  <a:cubicBezTo>
                    <a:pt x="68850" y="456485"/>
                    <a:pt x="70285" y="442161"/>
                    <a:pt x="70763" y="433567"/>
                  </a:cubicBezTo>
                  <a:lnTo>
                    <a:pt x="71719" y="364332"/>
                  </a:lnTo>
                  <a:cubicBezTo>
                    <a:pt x="62634" y="364332"/>
                    <a:pt x="51636" y="358125"/>
                    <a:pt x="47333" y="350008"/>
                  </a:cubicBezTo>
                  <a:lnTo>
                    <a:pt x="2863" y="271702"/>
                  </a:lnTo>
                  <a:cubicBezTo>
                    <a:pt x="-1440" y="263107"/>
                    <a:pt x="-962" y="250693"/>
                    <a:pt x="4776" y="243053"/>
                  </a:cubicBezTo>
                  <a:lnTo>
                    <a:pt x="59287" y="167135"/>
                  </a:lnTo>
                  <a:cubicBezTo>
                    <a:pt x="64547" y="159972"/>
                    <a:pt x="75545" y="154243"/>
                    <a:pt x="84630" y="154243"/>
                  </a:cubicBezTo>
                  <a:close/>
                  <a:moveTo>
                    <a:pt x="124535" y="0"/>
                  </a:moveTo>
                  <a:cubicBezTo>
                    <a:pt x="162693" y="0"/>
                    <a:pt x="193626" y="30899"/>
                    <a:pt x="193626" y="69014"/>
                  </a:cubicBezTo>
                  <a:cubicBezTo>
                    <a:pt x="193626" y="107129"/>
                    <a:pt x="162693" y="138028"/>
                    <a:pt x="124535" y="138028"/>
                  </a:cubicBezTo>
                  <a:cubicBezTo>
                    <a:pt x="86377" y="138028"/>
                    <a:pt x="55444" y="107129"/>
                    <a:pt x="55444" y="69014"/>
                  </a:cubicBezTo>
                  <a:cubicBezTo>
                    <a:pt x="55444" y="30899"/>
                    <a:pt x="86377" y="0"/>
                    <a:pt x="124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5" name="Picture 2" descr="Rideshare: Definition &amp; Rideshare Company List">
              <a:extLst>
                <a:ext uri="{FF2B5EF4-FFF2-40B4-BE49-F238E27FC236}">
                  <a16:creationId xmlns:a16="http://schemas.microsoft.com/office/drawing/2014/main" id="{EF0880FB-8C24-4A87-AD5F-4FF1C474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7879" l="9916" r="89873">
                          <a14:foregroundMark x1="56540" y1="80000" x2="59705" y2="97879"/>
                          <a14:foregroundMark x1="48945" y1="48182" x2="50633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06525" y="3963301"/>
              <a:ext cx="342384" cy="306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6" name="直接箭头连接符 175">
            <a:extLst>
              <a:ext uri="{FF2B5EF4-FFF2-40B4-BE49-F238E27FC236}">
                <a16:creationId xmlns:a16="http://schemas.microsoft.com/office/drawing/2014/main" id="{50461A6A-5E4D-4C87-B591-1C2C4B0452AF}"/>
              </a:ext>
            </a:extLst>
          </p:cNvPr>
          <p:cNvCxnSpPr>
            <a:cxnSpLocks/>
          </p:cNvCxnSpPr>
          <p:nvPr/>
        </p:nvCxnSpPr>
        <p:spPr>
          <a:xfrm>
            <a:off x="8989906" y="2295978"/>
            <a:ext cx="214340" cy="2814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内容占位符 3">
            <a:extLst>
              <a:ext uri="{FF2B5EF4-FFF2-40B4-BE49-F238E27FC236}">
                <a16:creationId xmlns:a16="http://schemas.microsoft.com/office/drawing/2014/main" id="{6F035A9E-8C7D-4274-ACAF-15274F1AD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9745">
            <a:off x="8180946" y="1312604"/>
            <a:ext cx="936862" cy="1124783"/>
          </a:xfrm>
          <a:prstGeom prst="rect">
            <a:avLst/>
          </a:prstGeom>
        </p:spPr>
      </p:pic>
      <p:sp>
        <p:nvSpPr>
          <p:cNvPr id="181" name="任意多边形: 形状 180">
            <a:extLst>
              <a:ext uri="{FF2B5EF4-FFF2-40B4-BE49-F238E27FC236}">
                <a16:creationId xmlns:a16="http://schemas.microsoft.com/office/drawing/2014/main" id="{C53D2069-0B9F-48BF-B7EE-758A9F51AB93}"/>
              </a:ext>
            </a:extLst>
          </p:cNvPr>
          <p:cNvSpPr/>
          <p:nvPr/>
        </p:nvSpPr>
        <p:spPr>
          <a:xfrm rot="10800000">
            <a:off x="8850822" y="2742396"/>
            <a:ext cx="2342447" cy="939570"/>
          </a:xfrm>
          <a:custGeom>
            <a:avLst/>
            <a:gdLst>
              <a:gd name="connsiteX0" fmla="*/ 2328989 w 2342447"/>
              <a:gd name="connsiteY0" fmla="*/ 939570 h 939570"/>
              <a:gd name="connsiteX1" fmla="*/ 0 w 2342447"/>
              <a:gd name="connsiteY1" fmla="*/ 939570 h 939570"/>
              <a:gd name="connsiteX2" fmla="*/ 0 w 2342447"/>
              <a:gd name="connsiteY2" fmla="*/ 475808 h 939570"/>
              <a:gd name="connsiteX3" fmla="*/ 1916811 w 2342447"/>
              <a:gd name="connsiteY3" fmla="*/ 475808 h 939570"/>
              <a:gd name="connsiteX4" fmla="*/ 1916811 w 2342447"/>
              <a:gd name="connsiteY4" fmla="*/ 0 h 939570"/>
              <a:gd name="connsiteX5" fmla="*/ 2342447 w 2342447"/>
              <a:gd name="connsiteY5" fmla="*/ 0 h 939570"/>
              <a:gd name="connsiteX6" fmla="*/ 2342447 w 2342447"/>
              <a:gd name="connsiteY6" fmla="*/ 934046 h 939570"/>
              <a:gd name="connsiteX7" fmla="*/ 2328989 w 2342447"/>
              <a:gd name="connsiteY7" fmla="*/ 934046 h 93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447" h="939570">
                <a:moveTo>
                  <a:pt x="2328989" y="939570"/>
                </a:moveTo>
                <a:lnTo>
                  <a:pt x="0" y="939570"/>
                </a:lnTo>
                <a:lnTo>
                  <a:pt x="0" y="475808"/>
                </a:lnTo>
                <a:lnTo>
                  <a:pt x="1916811" y="475808"/>
                </a:lnTo>
                <a:lnTo>
                  <a:pt x="1916811" y="0"/>
                </a:lnTo>
                <a:lnTo>
                  <a:pt x="2342447" y="0"/>
                </a:lnTo>
                <a:lnTo>
                  <a:pt x="2342447" y="934046"/>
                </a:lnTo>
                <a:lnTo>
                  <a:pt x="2328989" y="934046"/>
                </a:lnTo>
                <a:close/>
              </a:path>
            </a:pathLst>
          </a:cu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man-walking_76680">
            <a:extLst>
              <a:ext uri="{FF2B5EF4-FFF2-40B4-BE49-F238E27FC236}">
                <a16:creationId xmlns:a16="http://schemas.microsoft.com/office/drawing/2014/main" id="{FB6B9287-31F1-4CB9-85CF-74F11FC0EA1D}"/>
              </a:ext>
            </a:extLst>
          </p:cNvPr>
          <p:cNvSpPr/>
          <p:nvPr/>
        </p:nvSpPr>
        <p:spPr>
          <a:xfrm>
            <a:off x="6233900" y="3875726"/>
            <a:ext cx="313416" cy="671055"/>
          </a:xfrm>
          <a:custGeom>
            <a:avLst/>
            <a:gdLst>
              <a:gd name="connsiteX0" fmla="*/ 72198 w 255101"/>
              <a:gd name="connsiteY0" fmla="*/ 228252 h 592566"/>
              <a:gd name="connsiteX1" fmla="*/ 53071 w 255101"/>
              <a:gd name="connsiteY1" fmla="*/ 255945 h 592566"/>
              <a:gd name="connsiteX2" fmla="*/ 52593 w 255101"/>
              <a:gd name="connsiteY2" fmla="*/ 270270 h 592566"/>
              <a:gd name="connsiteX3" fmla="*/ 72198 w 255101"/>
              <a:gd name="connsiteY3" fmla="*/ 302260 h 592566"/>
              <a:gd name="connsiteX4" fmla="*/ 84630 w 255101"/>
              <a:gd name="connsiteY4" fmla="*/ 154243 h 592566"/>
              <a:gd name="connsiteX5" fmla="*/ 91324 w 255101"/>
              <a:gd name="connsiteY5" fmla="*/ 154243 h 592566"/>
              <a:gd name="connsiteX6" fmla="*/ 98975 w 255101"/>
              <a:gd name="connsiteY6" fmla="*/ 154243 h 592566"/>
              <a:gd name="connsiteX7" fmla="*/ 157789 w 255101"/>
              <a:gd name="connsiteY7" fmla="*/ 154243 h 592566"/>
              <a:gd name="connsiteX8" fmla="*/ 158746 w 255101"/>
              <a:gd name="connsiteY8" fmla="*/ 154243 h 592566"/>
              <a:gd name="connsiteX9" fmla="*/ 181219 w 255101"/>
              <a:gd name="connsiteY9" fmla="*/ 167612 h 592566"/>
              <a:gd name="connsiteX10" fmla="*/ 253423 w 255101"/>
              <a:gd name="connsiteY10" fmla="*/ 329954 h 592566"/>
              <a:gd name="connsiteX11" fmla="*/ 244337 w 255101"/>
              <a:gd name="connsiteY11" fmla="*/ 355738 h 592566"/>
              <a:gd name="connsiteX12" fmla="*/ 234296 w 255101"/>
              <a:gd name="connsiteY12" fmla="*/ 360990 h 592566"/>
              <a:gd name="connsiteX13" fmla="*/ 225689 w 255101"/>
              <a:gd name="connsiteY13" fmla="*/ 362900 h 592566"/>
              <a:gd name="connsiteX14" fmla="*/ 208953 w 255101"/>
              <a:gd name="connsiteY14" fmla="*/ 351918 h 592566"/>
              <a:gd name="connsiteX15" fmla="*/ 176916 w 255101"/>
              <a:gd name="connsiteY15" fmla="*/ 281729 h 592566"/>
              <a:gd name="connsiteX16" fmla="*/ 176916 w 255101"/>
              <a:gd name="connsiteY16" fmla="*/ 328522 h 592566"/>
              <a:gd name="connsiteX17" fmla="*/ 190305 w 255101"/>
              <a:gd name="connsiteY17" fmla="*/ 430702 h 592566"/>
              <a:gd name="connsiteX18" fmla="*/ 193652 w 255101"/>
              <a:gd name="connsiteY18" fmla="*/ 464125 h 592566"/>
              <a:gd name="connsiteX19" fmla="*/ 199390 w 255101"/>
              <a:gd name="connsiteY19" fmla="*/ 564395 h 592566"/>
              <a:gd name="connsiteX20" fmla="*/ 178350 w 255101"/>
              <a:gd name="connsiteY20" fmla="*/ 590656 h 592566"/>
              <a:gd name="connsiteX21" fmla="*/ 168309 w 255101"/>
              <a:gd name="connsiteY21" fmla="*/ 592089 h 592566"/>
              <a:gd name="connsiteX22" fmla="*/ 164484 w 255101"/>
              <a:gd name="connsiteY22" fmla="*/ 592566 h 592566"/>
              <a:gd name="connsiteX23" fmla="*/ 143922 w 255101"/>
              <a:gd name="connsiteY23" fmla="*/ 572512 h 592566"/>
              <a:gd name="connsiteX24" fmla="*/ 138184 w 255101"/>
              <a:gd name="connsiteY24" fmla="*/ 472242 h 592566"/>
              <a:gd name="connsiteX25" fmla="*/ 134359 w 255101"/>
              <a:gd name="connsiteY25" fmla="*/ 440251 h 592566"/>
              <a:gd name="connsiteX26" fmla="*/ 128621 w 255101"/>
              <a:gd name="connsiteY26" fmla="*/ 405395 h 592566"/>
              <a:gd name="connsiteX27" fmla="*/ 127187 w 255101"/>
              <a:gd name="connsiteY27" fmla="*/ 438341 h 592566"/>
              <a:gd name="connsiteX28" fmla="*/ 122405 w 255101"/>
              <a:gd name="connsiteY28" fmla="*/ 472242 h 592566"/>
              <a:gd name="connsiteX29" fmla="*/ 100888 w 255101"/>
              <a:gd name="connsiteY29" fmla="*/ 570125 h 592566"/>
              <a:gd name="connsiteX30" fmla="*/ 76501 w 255101"/>
              <a:gd name="connsiteY30" fmla="*/ 589701 h 592566"/>
              <a:gd name="connsiteX31" fmla="*/ 74110 w 255101"/>
              <a:gd name="connsiteY31" fmla="*/ 589701 h 592566"/>
              <a:gd name="connsiteX32" fmla="*/ 64069 w 255101"/>
              <a:gd name="connsiteY32" fmla="*/ 588746 h 592566"/>
              <a:gd name="connsiteX33" fmla="*/ 48767 w 255101"/>
              <a:gd name="connsiteY33" fmla="*/ 580152 h 592566"/>
              <a:gd name="connsiteX34" fmla="*/ 45420 w 255101"/>
              <a:gd name="connsiteY34" fmla="*/ 562963 h 592566"/>
              <a:gd name="connsiteX35" fmla="*/ 66938 w 255101"/>
              <a:gd name="connsiteY35" fmla="*/ 465080 h 592566"/>
              <a:gd name="connsiteX36" fmla="*/ 70763 w 255101"/>
              <a:gd name="connsiteY36" fmla="*/ 433567 h 592566"/>
              <a:gd name="connsiteX37" fmla="*/ 71719 w 255101"/>
              <a:gd name="connsiteY37" fmla="*/ 364332 h 592566"/>
              <a:gd name="connsiteX38" fmla="*/ 47333 w 255101"/>
              <a:gd name="connsiteY38" fmla="*/ 350008 h 592566"/>
              <a:gd name="connsiteX39" fmla="*/ 2863 w 255101"/>
              <a:gd name="connsiteY39" fmla="*/ 271702 h 592566"/>
              <a:gd name="connsiteX40" fmla="*/ 4776 w 255101"/>
              <a:gd name="connsiteY40" fmla="*/ 243053 h 592566"/>
              <a:gd name="connsiteX41" fmla="*/ 59287 w 255101"/>
              <a:gd name="connsiteY41" fmla="*/ 167135 h 592566"/>
              <a:gd name="connsiteX42" fmla="*/ 84630 w 255101"/>
              <a:gd name="connsiteY42" fmla="*/ 154243 h 592566"/>
              <a:gd name="connsiteX43" fmla="*/ 124535 w 255101"/>
              <a:gd name="connsiteY43" fmla="*/ 0 h 592566"/>
              <a:gd name="connsiteX44" fmla="*/ 193626 w 255101"/>
              <a:gd name="connsiteY44" fmla="*/ 69014 h 592566"/>
              <a:gd name="connsiteX45" fmla="*/ 124535 w 255101"/>
              <a:gd name="connsiteY45" fmla="*/ 138028 h 592566"/>
              <a:gd name="connsiteX46" fmla="*/ 55444 w 255101"/>
              <a:gd name="connsiteY46" fmla="*/ 69014 h 592566"/>
              <a:gd name="connsiteX47" fmla="*/ 124535 w 255101"/>
              <a:gd name="connsiteY47" fmla="*/ 0 h 59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55101" h="592566">
                <a:moveTo>
                  <a:pt x="72198" y="228252"/>
                </a:moveTo>
                <a:lnTo>
                  <a:pt x="53071" y="255945"/>
                </a:lnTo>
                <a:cubicBezTo>
                  <a:pt x="50202" y="259765"/>
                  <a:pt x="50202" y="266450"/>
                  <a:pt x="52593" y="270270"/>
                </a:cubicBezTo>
                <a:lnTo>
                  <a:pt x="72198" y="302260"/>
                </a:lnTo>
                <a:close/>
                <a:moveTo>
                  <a:pt x="84630" y="154243"/>
                </a:moveTo>
                <a:lnTo>
                  <a:pt x="91324" y="154243"/>
                </a:lnTo>
                <a:lnTo>
                  <a:pt x="98975" y="154243"/>
                </a:lnTo>
                <a:lnTo>
                  <a:pt x="157789" y="154243"/>
                </a:lnTo>
                <a:cubicBezTo>
                  <a:pt x="158267" y="154243"/>
                  <a:pt x="158267" y="154243"/>
                  <a:pt x="158746" y="154243"/>
                </a:cubicBezTo>
                <a:cubicBezTo>
                  <a:pt x="168309" y="153765"/>
                  <a:pt x="177872" y="159495"/>
                  <a:pt x="181219" y="167612"/>
                </a:cubicBezTo>
                <a:lnTo>
                  <a:pt x="253423" y="329954"/>
                </a:lnTo>
                <a:cubicBezTo>
                  <a:pt x="257726" y="339504"/>
                  <a:pt x="253423" y="350963"/>
                  <a:pt x="244337" y="355738"/>
                </a:cubicBezTo>
                <a:lnTo>
                  <a:pt x="234296" y="360990"/>
                </a:lnTo>
                <a:cubicBezTo>
                  <a:pt x="231905" y="362423"/>
                  <a:pt x="229036" y="362900"/>
                  <a:pt x="225689" y="362900"/>
                </a:cubicBezTo>
                <a:cubicBezTo>
                  <a:pt x="218516" y="362900"/>
                  <a:pt x="212300" y="358603"/>
                  <a:pt x="208953" y="351918"/>
                </a:cubicBezTo>
                <a:lnTo>
                  <a:pt x="176916" y="281729"/>
                </a:lnTo>
                <a:lnTo>
                  <a:pt x="176916" y="328522"/>
                </a:lnTo>
                <a:lnTo>
                  <a:pt x="190305" y="430702"/>
                </a:lnTo>
                <a:cubicBezTo>
                  <a:pt x="191739" y="440251"/>
                  <a:pt x="193174" y="455053"/>
                  <a:pt x="193652" y="464125"/>
                </a:cubicBezTo>
                <a:lnTo>
                  <a:pt x="199390" y="564395"/>
                </a:lnTo>
                <a:cubicBezTo>
                  <a:pt x="199868" y="576810"/>
                  <a:pt x="190783" y="588269"/>
                  <a:pt x="178350" y="590656"/>
                </a:cubicBezTo>
                <a:lnTo>
                  <a:pt x="168309" y="592089"/>
                </a:lnTo>
                <a:cubicBezTo>
                  <a:pt x="167353" y="592566"/>
                  <a:pt x="165918" y="592566"/>
                  <a:pt x="164484" y="592566"/>
                </a:cubicBezTo>
                <a:cubicBezTo>
                  <a:pt x="153486" y="592566"/>
                  <a:pt x="144401" y="583972"/>
                  <a:pt x="143922" y="572512"/>
                </a:cubicBezTo>
                <a:lnTo>
                  <a:pt x="138184" y="472242"/>
                </a:lnTo>
                <a:cubicBezTo>
                  <a:pt x="137706" y="463648"/>
                  <a:pt x="136272" y="448846"/>
                  <a:pt x="134359" y="440251"/>
                </a:cubicBezTo>
                <a:lnTo>
                  <a:pt x="128621" y="405395"/>
                </a:lnTo>
                <a:lnTo>
                  <a:pt x="127187" y="438341"/>
                </a:lnTo>
                <a:cubicBezTo>
                  <a:pt x="126709" y="447891"/>
                  <a:pt x="124318" y="462693"/>
                  <a:pt x="122405" y="472242"/>
                </a:cubicBezTo>
                <a:lnTo>
                  <a:pt x="100888" y="570125"/>
                </a:lnTo>
                <a:cubicBezTo>
                  <a:pt x="98497" y="581107"/>
                  <a:pt x="87977" y="589701"/>
                  <a:pt x="76501" y="589701"/>
                </a:cubicBezTo>
                <a:cubicBezTo>
                  <a:pt x="75545" y="589701"/>
                  <a:pt x="74588" y="589701"/>
                  <a:pt x="74110" y="589701"/>
                </a:cubicBezTo>
                <a:lnTo>
                  <a:pt x="64069" y="588746"/>
                </a:lnTo>
                <a:cubicBezTo>
                  <a:pt x="57853" y="587791"/>
                  <a:pt x="52115" y="584927"/>
                  <a:pt x="48767" y="580152"/>
                </a:cubicBezTo>
                <a:cubicBezTo>
                  <a:pt x="45420" y="575377"/>
                  <a:pt x="43986" y="569170"/>
                  <a:pt x="45420" y="562963"/>
                </a:cubicBezTo>
                <a:lnTo>
                  <a:pt x="66938" y="465080"/>
                </a:lnTo>
                <a:cubicBezTo>
                  <a:pt x="68850" y="456485"/>
                  <a:pt x="70285" y="442161"/>
                  <a:pt x="70763" y="433567"/>
                </a:cubicBezTo>
                <a:lnTo>
                  <a:pt x="71719" y="364332"/>
                </a:lnTo>
                <a:cubicBezTo>
                  <a:pt x="62634" y="364332"/>
                  <a:pt x="51636" y="358125"/>
                  <a:pt x="47333" y="350008"/>
                </a:cubicBezTo>
                <a:lnTo>
                  <a:pt x="2863" y="271702"/>
                </a:lnTo>
                <a:cubicBezTo>
                  <a:pt x="-1440" y="263107"/>
                  <a:pt x="-962" y="250693"/>
                  <a:pt x="4776" y="243053"/>
                </a:cubicBezTo>
                <a:lnTo>
                  <a:pt x="59287" y="167135"/>
                </a:lnTo>
                <a:cubicBezTo>
                  <a:pt x="64547" y="159972"/>
                  <a:pt x="75545" y="154243"/>
                  <a:pt x="84630" y="154243"/>
                </a:cubicBezTo>
                <a:close/>
                <a:moveTo>
                  <a:pt x="124535" y="0"/>
                </a:moveTo>
                <a:cubicBezTo>
                  <a:pt x="162693" y="0"/>
                  <a:pt x="193626" y="30899"/>
                  <a:pt x="193626" y="69014"/>
                </a:cubicBezTo>
                <a:cubicBezTo>
                  <a:pt x="193626" y="107129"/>
                  <a:pt x="162693" y="138028"/>
                  <a:pt x="124535" y="138028"/>
                </a:cubicBezTo>
                <a:cubicBezTo>
                  <a:pt x="86377" y="138028"/>
                  <a:pt x="55444" y="107129"/>
                  <a:pt x="55444" y="69014"/>
                </a:cubicBezTo>
                <a:cubicBezTo>
                  <a:pt x="55444" y="30899"/>
                  <a:pt x="86377" y="0"/>
                  <a:pt x="1245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2" descr="Rideshare: Definition &amp; Rideshare Company List">
            <a:extLst>
              <a:ext uri="{FF2B5EF4-FFF2-40B4-BE49-F238E27FC236}">
                <a16:creationId xmlns:a16="http://schemas.microsoft.com/office/drawing/2014/main" id="{94E5D9D4-7D31-4062-B9AD-26C0EA75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879" l="9916" r="89873">
                        <a14:foregroundMark x1="56540" y1="80000" x2="59705" y2="97879"/>
                        <a14:foregroundMark x1="48945" y1="48182" x2="50633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758" y="3911317"/>
            <a:ext cx="342384" cy="3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EB8F1880-2E63-4E06-8443-AD2C5486B943}"/>
              </a:ext>
            </a:extLst>
          </p:cNvPr>
          <p:cNvGrpSpPr/>
          <p:nvPr/>
        </p:nvGrpSpPr>
        <p:grpSpPr>
          <a:xfrm>
            <a:off x="5359926" y="2623269"/>
            <a:ext cx="2452110" cy="2405704"/>
            <a:chOff x="5768456" y="2388582"/>
            <a:chExt cx="2629888" cy="2621196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C722DF02-6DFE-4F3C-B019-3A054038AE10}"/>
                </a:ext>
              </a:extLst>
            </p:cNvPr>
            <p:cNvSpPr/>
            <p:nvPr/>
          </p:nvSpPr>
          <p:spPr>
            <a:xfrm>
              <a:off x="5838585" y="4495675"/>
              <a:ext cx="2452315" cy="514103"/>
            </a:xfrm>
            <a:prstGeom prst="rect">
              <a:avLst/>
            </a:prstGeom>
            <a:pattFill prst="wdDn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3A9D4A80-3615-4120-AFF4-4B0A4D9423A3}"/>
                </a:ext>
              </a:extLst>
            </p:cNvPr>
            <p:cNvSpPr/>
            <p:nvPr/>
          </p:nvSpPr>
          <p:spPr>
            <a:xfrm rot="10800000">
              <a:off x="5768456" y="2388582"/>
              <a:ext cx="2629888" cy="2101221"/>
            </a:xfrm>
            <a:custGeom>
              <a:avLst/>
              <a:gdLst>
                <a:gd name="connsiteX0" fmla="*/ 2378647 w 2629888"/>
                <a:gd name="connsiteY0" fmla="*/ 2101221 h 2101221"/>
                <a:gd name="connsiteX1" fmla="*/ 2063709 w 2629888"/>
                <a:gd name="connsiteY1" fmla="*/ 1780651 h 2101221"/>
                <a:gd name="connsiteX2" fmla="*/ 256371 w 2629888"/>
                <a:gd name="connsiteY2" fmla="*/ 1780651 h 2101221"/>
                <a:gd name="connsiteX3" fmla="*/ 256371 w 2629888"/>
                <a:gd name="connsiteY3" fmla="*/ 1778940 h 2101221"/>
                <a:gd name="connsiteX4" fmla="*/ 0 w 2629888"/>
                <a:gd name="connsiteY4" fmla="*/ 1778940 h 2101221"/>
                <a:gd name="connsiteX5" fmla="*/ 0 w 2629888"/>
                <a:gd name="connsiteY5" fmla="*/ 1357742 h 2101221"/>
                <a:gd name="connsiteX6" fmla="*/ 256995 w 2629888"/>
                <a:gd name="connsiteY6" fmla="*/ 1357742 h 2101221"/>
                <a:gd name="connsiteX7" fmla="*/ 256995 w 2629888"/>
                <a:gd name="connsiteY7" fmla="*/ 0 h 2101221"/>
                <a:gd name="connsiteX8" fmla="*/ 818447 w 2629888"/>
                <a:gd name="connsiteY8" fmla="*/ 0 h 2101221"/>
                <a:gd name="connsiteX9" fmla="*/ 818447 w 2629888"/>
                <a:gd name="connsiteY9" fmla="*/ 1015379 h 2101221"/>
                <a:gd name="connsiteX10" fmla="*/ 1055684 w 2629888"/>
                <a:gd name="connsiteY10" fmla="*/ 1376483 h 2101221"/>
                <a:gd name="connsiteX11" fmla="*/ 2162474 w 2629888"/>
                <a:gd name="connsiteY11" fmla="*/ 1376484 h 2101221"/>
                <a:gd name="connsiteX12" fmla="*/ 2162474 w 2629888"/>
                <a:gd name="connsiteY12" fmla="*/ 1378621 h 2101221"/>
                <a:gd name="connsiteX13" fmla="*/ 2629888 w 2629888"/>
                <a:gd name="connsiteY13" fmla="*/ 1854394 h 210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9888" h="2101221">
                  <a:moveTo>
                    <a:pt x="2378647" y="2101221"/>
                  </a:moveTo>
                  <a:lnTo>
                    <a:pt x="2063709" y="1780651"/>
                  </a:lnTo>
                  <a:lnTo>
                    <a:pt x="256371" y="1780651"/>
                  </a:lnTo>
                  <a:lnTo>
                    <a:pt x="256371" y="1778940"/>
                  </a:lnTo>
                  <a:lnTo>
                    <a:pt x="0" y="1778940"/>
                  </a:lnTo>
                  <a:lnTo>
                    <a:pt x="0" y="1357742"/>
                  </a:lnTo>
                  <a:lnTo>
                    <a:pt x="256995" y="1357742"/>
                  </a:lnTo>
                  <a:lnTo>
                    <a:pt x="256995" y="0"/>
                  </a:lnTo>
                  <a:lnTo>
                    <a:pt x="818447" y="0"/>
                  </a:lnTo>
                  <a:lnTo>
                    <a:pt x="818447" y="1015379"/>
                  </a:lnTo>
                  <a:lnTo>
                    <a:pt x="1055684" y="1376483"/>
                  </a:lnTo>
                  <a:lnTo>
                    <a:pt x="2162474" y="1376484"/>
                  </a:lnTo>
                  <a:lnTo>
                    <a:pt x="2162474" y="1378621"/>
                  </a:lnTo>
                  <a:lnTo>
                    <a:pt x="2629888" y="185439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0" name="Picture 2" descr="Car icon - Free download on Iconfinder">
            <a:extLst>
              <a:ext uri="{FF2B5EF4-FFF2-40B4-BE49-F238E27FC236}">
                <a16:creationId xmlns:a16="http://schemas.microsoft.com/office/drawing/2014/main" id="{52DA8ECB-FB15-4422-8317-8B3D37034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12188" r="5934" b="15514"/>
          <a:stretch/>
        </p:blipFill>
        <p:spPr bwMode="auto">
          <a:xfrm>
            <a:off x="6350182" y="2364457"/>
            <a:ext cx="713679" cy="57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DBE968CB-1BD8-4D96-9645-0C3C7EA4E0A0}"/>
              </a:ext>
            </a:extLst>
          </p:cNvPr>
          <p:cNvGrpSpPr/>
          <p:nvPr/>
        </p:nvGrpSpPr>
        <p:grpSpPr>
          <a:xfrm>
            <a:off x="5328212" y="3753160"/>
            <a:ext cx="265673" cy="805179"/>
            <a:chOff x="5399689" y="3757923"/>
            <a:chExt cx="265673" cy="805179"/>
          </a:xfrm>
        </p:grpSpPr>
        <p:pic>
          <p:nvPicPr>
            <p:cNvPr id="189" name="Picture 2" descr="Outdoor, wall, lights, lamp icon - Download on Iconfinder">
              <a:extLst>
                <a:ext uri="{FF2B5EF4-FFF2-40B4-BE49-F238E27FC236}">
                  <a16:creationId xmlns:a16="http://schemas.microsoft.com/office/drawing/2014/main" id="{830B5986-6E7F-4724-AD0D-EA42FA03D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72" b="99023" l="9961" r="89844">
                          <a14:foregroundMark x1="50391" y1="4883" x2="48828" y2="8203"/>
                          <a14:foregroundMark x1="49609" y1="1367" x2="49805" y2="4688"/>
                          <a14:foregroundMark x1="45703" y1="93945" x2="47266" y2="99023"/>
                          <a14:backgroundMark x1="34180" y1="86719" x2="47266" y2="85742"/>
                          <a14:backgroundMark x1="47266" y1="85742" x2="64063" y2="86719"/>
                          <a14:backgroundMark x1="65820" y1="83789" x2="80078" y2="36328"/>
                          <a14:backgroundMark x1="78906" y1="35156" x2="79297" y2="39063"/>
                          <a14:backgroundMark x1="79102" y1="38086" x2="76758" y2="47266"/>
                          <a14:backgroundMark x1="77539" y1="39063" x2="75586" y2="48047"/>
                          <a14:backgroundMark x1="75391" y1="49805" x2="72656" y2="58789"/>
                          <a14:backgroundMark x1="34180" y1="96875" x2="38086" y2="99805"/>
                          <a14:backgroundMark x1="37891" y1="97852" x2="38477" y2="98242"/>
                          <a14:backgroundMark x1="63672" y1="95313" x2="62305" y2="99219"/>
                          <a14:backgroundMark x1="63086" y1="96484" x2="64648" y2="95117"/>
                          <a14:backgroundMark x1="40430" y1="87109" x2="50391" y2="86914"/>
                          <a14:backgroundMark x1="50391" y1="86914" x2="61523" y2="87891"/>
                          <a14:backgroundMark x1="17578" y1="27930" x2="34961" y2="13281"/>
                          <a14:backgroundMark x1="34961" y1="13281" x2="45117" y2="11523"/>
                          <a14:backgroundMark x1="45117" y1="11523" x2="32813" y2="15820"/>
                          <a14:backgroundMark x1="32813" y1="15820" x2="31250" y2="16992"/>
                          <a14:backgroundMark x1="38672" y1="14258" x2="29102" y2="18164"/>
                          <a14:backgroundMark x1="29102" y1="18164" x2="20313" y2="27148"/>
                          <a14:backgroundMark x1="39648" y1="14844" x2="40430" y2="14453"/>
                          <a14:backgroundMark x1="45703" y1="12305" x2="46289" y2="12305"/>
                          <a14:backgroundMark x1="53125" y1="12500" x2="57227" y2="3125"/>
                          <a14:backgroundMark x1="57227" y1="3125" x2="53711" y2="0"/>
                          <a14:backgroundMark x1="44336" y1="977" x2="44336" y2="2930"/>
                          <a14:backgroundMark x1="37500" y1="87109" x2="37500" y2="87109"/>
                          <a14:backgroundMark x1="62305" y1="97461" x2="65234" y2="949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689" y="3757923"/>
              <a:ext cx="265673" cy="26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436275B3-F266-4AC4-8FDF-6865440A1220}"/>
                </a:ext>
              </a:extLst>
            </p:cNvPr>
            <p:cNvSpPr/>
            <p:nvPr/>
          </p:nvSpPr>
          <p:spPr>
            <a:xfrm>
              <a:off x="5516038" y="4028359"/>
              <a:ext cx="45719" cy="5347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D7C7E523-7CBC-4B7D-B1F6-0649CC9223CC}"/>
              </a:ext>
            </a:extLst>
          </p:cNvPr>
          <p:cNvGrpSpPr/>
          <p:nvPr/>
        </p:nvGrpSpPr>
        <p:grpSpPr>
          <a:xfrm flipH="1">
            <a:off x="3418102" y="3622195"/>
            <a:ext cx="274135" cy="357682"/>
            <a:chOff x="1862889" y="2565215"/>
            <a:chExt cx="1913961" cy="2403970"/>
          </a:xfrm>
        </p:grpSpPr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438038BF-A05C-4532-8C73-63BD746EC400}"/>
                </a:ext>
              </a:extLst>
            </p:cNvPr>
            <p:cNvSpPr/>
            <p:nvPr/>
          </p:nvSpPr>
          <p:spPr>
            <a:xfrm flipH="1">
              <a:off x="1862889" y="3419513"/>
              <a:ext cx="1172470" cy="1549672"/>
            </a:xfrm>
            <a:prstGeom prst="roundRect">
              <a:avLst>
                <a:gd name="adj" fmla="val 11264"/>
              </a:avLst>
            </a:prstGeom>
            <a:solidFill>
              <a:schemeClr val="accent6">
                <a:lumMod val="40000"/>
                <a:lumOff val="60000"/>
                <a:alpha val="24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86" name="连接符: 肘形 85">
              <a:extLst>
                <a:ext uri="{FF2B5EF4-FFF2-40B4-BE49-F238E27FC236}">
                  <a16:creationId xmlns:a16="http://schemas.microsoft.com/office/drawing/2014/main" id="{2B17DB97-C9FE-4E36-9CFC-22C301B9E0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69897" y="3246230"/>
              <a:ext cx="660040" cy="764217"/>
            </a:xfrm>
            <a:prstGeom prst="bentConnector3">
              <a:avLst>
                <a:gd name="adj1" fmla="val 79343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F7BC0E94-2348-4F54-9CB4-2C47D6E47FE9}"/>
                </a:ext>
              </a:extLst>
            </p:cNvPr>
            <p:cNvGrpSpPr/>
            <p:nvPr/>
          </p:nvGrpSpPr>
          <p:grpSpPr>
            <a:xfrm flipH="1">
              <a:off x="2957034" y="2565215"/>
              <a:ext cx="819816" cy="801185"/>
              <a:chOff x="6244464" y="2300060"/>
              <a:chExt cx="1132451" cy="944333"/>
            </a:xfrm>
          </p:grpSpPr>
          <p:sp>
            <p:nvSpPr>
              <p:cNvPr id="95" name="等腰三角形 94">
                <a:extLst>
                  <a:ext uri="{FF2B5EF4-FFF2-40B4-BE49-F238E27FC236}">
                    <a16:creationId xmlns:a16="http://schemas.microsoft.com/office/drawing/2014/main" id="{6925011D-3773-4A60-AE0B-8CE5E0B1D3AC}"/>
                  </a:ext>
                </a:extLst>
              </p:cNvPr>
              <p:cNvSpPr/>
              <p:nvPr/>
            </p:nvSpPr>
            <p:spPr>
              <a:xfrm rot="10800000">
                <a:off x="6244464" y="2300060"/>
                <a:ext cx="1132451" cy="944333"/>
              </a:xfrm>
              <a:prstGeom prst="triangl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6" name="直接连接符 95">
                <a:extLst>
                  <a:ext uri="{FF2B5EF4-FFF2-40B4-BE49-F238E27FC236}">
                    <a16:creationId xmlns:a16="http://schemas.microsoft.com/office/drawing/2014/main" id="{DFBC6ADA-6DCB-49FC-BBBC-470B1DFB6D96}"/>
                  </a:ext>
                </a:extLst>
              </p:cNvPr>
              <p:cNvCxnSpPr>
                <a:cxnSpLocks/>
                <a:stCxn id="95" idx="3"/>
                <a:endCxn id="95" idx="0"/>
              </p:cNvCxnSpPr>
              <p:nvPr/>
            </p:nvCxnSpPr>
            <p:spPr>
              <a:xfrm>
                <a:off x="6810690" y="2300060"/>
                <a:ext cx="0" cy="944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8C8DA9AF-69EB-400A-813E-BD6974932DEB}"/>
                </a:ext>
              </a:extLst>
            </p:cNvPr>
            <p:cNvGrpSpPr/>
            <p:nvPr/>
          </p:nvGrpSpPr>
          <p:grpSpPr>
            <a:xfrm flipH="1">
              <a:off x="2483756" y="4800325"/>
              <a:ext cx="217557" cy="111695"/>
              <a:chOff x="6131406" y="5885410"/>
              <a:chExt cx="158551" cy="62349"/>
            </a:xfrm>
          </p:grpSpPr>
          <p:cxnSp>
            <p:nvCxnSpPr>
              <p:cNvPr id="92" name="直接连接符 91">
                <a:extLst>
                  <a:ext uri="{FF2B5EF4-FFF2-40B4-BE49-F238E27FC236}">
                    <a16:creationId xmlns:a16="http://schemas.microsoft.com/office/drawing/2014/main" id="{5AF384A9-BD3D-400C-8D53-347E28EDD8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406" y="5885410"/>
                <a:ext cx="1585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直接连接符 92">
                <a:extLst>
                  <a:ext uri="{FF2B5EF4-FFF2-40B4-BE49-F238E27FC236}">
                    <a16:creationId xmlns:a16="http://schemas.microsoft.com/office/drawing/2014/main" id="{E743784C-F9A3-4C16-A5F9-16E3211C10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9020" y="5918317"/>
                <a:ext cx="1047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4" name="直接连接符 93">
                <a:extLst>
                  <a:ext uri="{FF2B5EF4-FFF2-40B4-BE49-F238E27FC236}">
                    <a16:creationId xmlns:a16="http://schemas.microsoft.com/office/drawing/2014/main" id="{E7DA81A4-7C14-430D-90D1-24A2FBC929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2572" y="5947759"/>
                <a:ext cx="571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83238D5E-0CD2-48B2-82D3-8074F761D4CF}"/>
                </a:ext>
              </a:extLst>
            </p:cNvPr>
            <p:cNvCxnSpPr>
              <a:cxnSpLocks/>
            </p:cNvCxnSpPr>
            <p:nvPr/>
          </p:nvCxnSpPr>
          <p:spPr>
            <a:xfrm>
              <a:off x="2600778" y="3903957"/>
              <a:ext cx="0" cy="109355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FDA06F02-E917-449C-A965-10C28DE165AD}"/>
                </a:ext>
              </a:extLst>
            </p:cNvPr>
            <p:cNvCxnSpPr>
              <a:cxnSpLocks/>
            </p:cNvCxnSpPr>
            <p:nvPr/>
          </p:nvCxnSpPr>
          <p:spPr>
            <a:xfrm>
              <a:off x="2593564" y="4618392"/>
              <a:ext cx="2146" cy="181932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F2140F22-F2FF-4B3E-927A-32289A6ED2CA}"/>
                </a:ext>
              </a:extLst>
            </p:cNvPr>
            <p:cNvSpPr/>
            <p:nvPr/>
          </p:nvSpPr>
          <p:spPr>
            <a:xfrm flipH="1">
              <a:off x="2490106" y="4013312"/>
              <a:ext cx="227694" cy="61385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7" name="文本框 96">
            <a:extLst>
              <a:ext uri="{FF2B5EF4-FFF2-40B4-BE49-F238E27FC236}">
                <a16:creationId xmlns:a16="http://schemas.microsoft.com/office/drawing/2014/main" id="{A1C29C28-DC9B-43B3-A065-63B1B6CB20F7}"/>
              </a:ext>
            </a:extLst>
          </p:cNvPr>
          <p:cNvSpPr txBox="1"/>
          <p:nvPr/>
        </p:nvSpPr>
        <p:spPr>
          <a:xfrm>
            <a:off x="2850312" y="3285804"/>
            <a:ext cx="90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Backscatter Tag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AC73180B-09B6-4C1D-8ADD-5C4C3AB9AE36}"/>
              </a:ext>
            </a:extLst>
          </p:cNvPr>
          <p:cNvGrpSpPr/>
          <p:nvPr/>
        </p:nvGrpSpPr>
        <p:grpSpPr>
          <a:xfrm>
            <a:off x="5524939" y="3636112"/>
            <a:ext cx="289843" cy="357682"/>
            <a:chOff x="1862889" y="2565215"/>
            <a:chExt cx="1913961" cy="2403970"/>
          </a:xfrm>
        </p:grpSpPr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id="{9E489FC5-1A02-410E-8EAA-E3A97936C2DF}"/>
                </a:ext>
              </a:extLst>
            </p:cNvPr>
            <p:cNvSpPr/>
            <p:nvPr/>
          </p:nvSpPr>
          <p:spPr>
            <a:xfrm flipH="1">
              <a:off x="1862889" y="3419513"/>
              <a:ext cx="1172470" cy="1549672"/>
            </a:xfrm>
            <a:prstGeom prst="roundRect">
              <a:avLst>
                <a:gd name="adj" fmla="val 11264"/>
              </a:avLst>
            </a:prstGeom>
            <a:solidFill>
              <a:schemeClr val="accent6">
                <a:lumMod val="40000"/>
                <a:lumOff val="60000"/>
                <a:alpha val="24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00" name="连接符: 肘形 99">
              <a:extLst>
                <a:ext uri="{FF2B5EF4-FFF2-40B4-BE49-F238E27FC236}">
                  <a16:creationId xmlns:a16="http://schemas.microsoft.com/office/drawing/2014/main" id="{59558856-511E-4D02-A764-A2E9935332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69897" y="3246230"/>
              <a:ext cx="660040" cy="764217"/>
            </a:xfrm>
            <a:prstGeom prst="bentConnector3">
              <a:avLst>
                <a:gd name="adj1" fmla="val 79343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4AD5C798-0D03-42C2-B8C1-4054331F23E7}"/>
                </a:ext>
              </a:extLst>
            </p:cNvPr>
            <p:cNvGrpSpPr/>
            <p:nvPr/>
          </p:nvGrpSpPr>
          <p:grpSpPr>
            <a:xfrm flipH="1">
              <a:off x="2957034" y="2565215"/>
              <a:ext cx="819816" cy="801185"/>
              <a:chOff x="6244464" y="2300060"/>
              <a:chExt cx="1132451" cy="944333"/>
            </a:xfrm>
          </p:grpSpPr>
          <p:sp>
            <p:nvSpPr>
              <p:cNvPr id="109" name="等腰三角形 108">
                <a:extLst>
                  <a:ext uri="{FF2B5EF4-FFF2-40B4-BE49-F238E27FC236}">
                    <a16:creationId xmlns:a16="http://schemas.microsoft.com/office/drawing/2014/main" id="{7014A947-E662-4ABC-B114-48111B36E67E}"/>
                  </a:ext>
                </a:extLst>
              </p:cNvPr>
              <p:cNvSpPr/>
              <p:nvPr/>
            </p:nvSpPr>
            <p:spPr>
              <a:xfrm rot="10800000">
                <a:off x="6244464" y="2300060"/>
                <a:ext cx="1132451" cy="944333"/>
              </a:xfrm>
              <a:prstGeom prst="triangl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10" name="直接连接符 109">
                <a:extLst>
                  <a:ext uri="{FF2B5EF4-FFF2-40B4-BE49-F238E27FC236}">
                    <a16:creationId xmlns:a16="http://schemas.microsoft.com/office/drawing/2014/main" id="{B47C15D2-B536-4D98-A39C-F14FAE793EA3}"/>
                  </a:ext>
                </a:extLst>
              </p:cNvPr>
              <p:cNvCxnSpPr>
                <a:cxnSpLocks/>
                <a:stCxn id="109" idx="3"/>
                <a:endCxn id="109" idx="0"/>
              </p:cNvCxnSpPr>
              <p:nvPr/>
            </p:nvCxnSpPr>
            <p:spPr>
              <a:xfrm>
                <a:off x="6810690" y="2300060"/>
                <a:ext cx="0" cy="944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CFCB2E78-8DE5-4C5B-89BF-D6351D99041E}"/>
                </a:ext>
              </a:extLst>
            </p:cNvPr>
            <p:cNvGrpSpPr/>
            <p:nvPr/>
          </p:nvGrpSpPr>
          <p:grpSpPr>
            <a:xfrm flipH="1">
              <a:off x="2483756" y="4800325"/>
              <a:ext cx="217557" cy="111695"/>
              <a:chOff x="6131406" y="5885410"/>
              <a:chExt cx="158551" cy="62349"/>
            </a:xfrm>
          </p:grpSpPr>
          <p:cxnSp>
            <p:nvCxnSpPr>
              <p:cNvPr id="106" name="直接连接符 105">
                <a:extLst>
                  <a:ext uri="{FF2B5EF4-FFF2-40B4-BE49-F238E27FC236}">
                    <a16:creationId xmlns:a16="http://schemas.microsoft.com/office/drawing/2014/main" id="{46BC78EC-8F05-4687-BB73-CD6F662C03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406" y="5885410"/>
                <a:ext cx="1585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7" name="直接连接符 106">
                <a:extLst>
                  <a:ext uri="{FF2B5EF4-FFF2-40B4-BE49-F238E27FC236}">
                    <a16:creationId xmlns:a16="http://schemas.microsoft.com/office/drawing/2014/main" id="{AF4FA60B-5CED-43E8-B8D7-AE3640482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9020" y="5918317"/>
                <a:ext cx="1047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8" name="直接连接符 107">
                <a:extLst>
                  <a:ext uri="{FF2B5EF4-FFF2-40B4-BE49-F238E27FC236}">
                    <a16:creationId xmlns:a16="http://schemas.microsoft.com/office/drawing/2014/main" id="{00C1833C-A2F5-4593-AA16-7B4344044B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2572" y="5947759"/>
                <a:ext cx="571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42096DF5-9C68-4ADF-9059-E43767D1D3D4}"/>
                </a:ext>
              </a:extLst>
            </p:cNvPr>
            <p:cNvCxnSpPr>
              <a:cxnSpLocks/>
            </p:cNvCxnSpPr>
            <p:nvPr/>
          </p:nvCxnSpPr>
          <p:spPr>
            <a:xfrm>
              <a:off x="2600778" y="3903957"/>
              <a:ext cx="0" cy="109355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8B6F9924-2088-4AE4-AAAF-5DE349593B7C}"/>
                </a:ext>
              </a:extLst>
            </p:cNvPr>
            <p:cNvCxnSpPr>
              <a:cxnSpLocks/>
            </p:cNvCxnSpPr>
            <p:nvPr/>
          </p:nvCxnSpPr>
          <p:spPr>
            <a:xfrm>
              <a:off x="2593564" y="4618392"/>
              <a:ext cx="2146" cy="181932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034BC3DC-53F0-4327-A776-BEC54F239498}"/>
                </a:ext>
              </a:extLst>
            </p:cNvPr>
            <p:cNvSpPr/>
            <p:nvPr/>
          </p:nvSpPr>
          <p:spPr>
            <a:xfrm flipH="1">
              <a:off x="2490106" y="4013312"/>
              <a:ext cx="227694" cy="61385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6CE02157-C7AE-4F22-B6F8-D089E1CBA039}"/>
              </a:ext>
            </a:extLst>
          </p:cNvPr>
          <p:cNvGrpSpPr/>
          <p:nvPr/>
        </p:nvGrpSpPr>
        <p:grpSpPr>
          <a:xfrm rot="10800000">
            <a:off x="8761459" y="3679974"/>
            <a:ext cx="289843" cy="357682"/>
            <a:chOff x="1862889" y="2565215"/>
            <a:chExt cx="1913961" cy="2403970"/>
          </a:xfrm>
        </p:grpSpPr>
        <p:sp>
          <p:nvSpPr>
            <p:cNvPr id="112" name="矩形: 圆角 111">
              <a:extLst>
                <a:ext uri="{FF2B5EF4-FFF2-40B4-BE49-F238E27FC236}">
                  <a16:creationId xmlns:a16="http://schemas.microsoft.com/office/drawing/2014/main" id="{3D4C8E3D-FFD0-4FC6-B44C-9571E9FB083F}"/>
                </a:ext>
              </a:extLst>
            </p:cNvPr>
            <p:cNvSpPr/>
            <p:nvPr/>
          </p:nvSpPr>
          <p:spPr>
            <a:xfrm flipH="1">
              <a:off x="1862889" y="3419513"/>
              <a:ext cx="1172470" cy="1549672"/>
            </a:xfrm>
            <a:prstGeom prst="roundRect">
              <a:avLst>
                <a:gd name="adj" fmla="val 11264"/>
              </a:avLst>
            </a:prstGeom>
            <a:solidFill>
              <a:schemeClr val="accent6">
                <a:lumMod val="40000"/>
                <a:lumOff val="60000"/>
                <a:alpha val="24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13" name="连接符: 肘形 112">
              <a:extLst>
                <a:ext uri="{FF2B5EF4-FFF2-40B4-BE49-F238E27FC236}">
                  <a16:creationId xmlns:a16="http://schemas.microsoft.com/office/drawing/2014/main" id="{32B8AE0D-FBDD-4E3D-8FA5-BB15929552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69897" y="3246230"/>
              <a:ext cx="660040" cy="764217"/>
            </a:xfrm>
            <a:prstGeom prst="bentConnector3">
              <a:avLst>
                <a:gd name="adj1" fmla="val 79343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0973EC0B-9FE6-4185-897B-ABF31B2BC356}"/>
                </a:ext>
              </a:extLst>
            </p:cNvPr>
            <p:cNvGrpSpPr/>
            <p:nvPr/>
          </p:nvGrpSpPr>
          <p:grpSpPr>
            <a:xfrm flipH="1">
              <a:off x="2957034" y="2565215"/>
              <a:ext cx="819816" cy="801185"/>
              <a:chOff x="6244464" y="2300060"/>
              <a:chExt cx="1132451" cy="944333"/>
            </a:xfrm>
          </p:grpSpPr>
          <p:sp>
            <p:nvSpPr>
              <p:cNvPr id="126" name="等腰三角形 125">
                <a:extLst>
                  <a:ext uri="{FF2B5EF4-FFF2-40B4-BE49-F238E27FC236}">
                    <a16:creationId xmlns:a16="http://schemas.microsoft.com/office/drawing/2014/main" id="{F402D867-6CEC-4159-94EF-FD7CCEBEF9AE}"/>
                  </a:ext>
                </a:extLst>
              </p:cNvPr>
              <p:cNvSpPr/>
              <p:nvPr/>
            </p:nvSpPr>
            <p:spPr>
              <a:xfrm rot="10800000">
                <a:off x="6244464" y="2300060"/>
                <a:ext cx="1132451" cy="944333"/>
              </a:xfrm>
              <a:prstGeom prst="triangl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8" name="直接连接符 127">
                <a:extLst>
                  <a:ext uri="{FF2B5EF4-FFF2-40B4-BE49-F238E27FC236}">
                    <a16:creationId xmlns:a16="http://schemas.microsoft.com/office/drawing/2014/main" id="{8F12441F-B0F7-4828-A142-72E7E63A6A11}"/>
                  </a:ext>
                </a:extLst>
              </p:cNvPr>
              <p:cNvCxnSpPr>
                <a:cxnSpLocks/>
                <a:stCxn id="126" idx="3"/>
                <a:endCxn id="126" idx="0"/>
              </p:cNvCxnSpPr>
              <p:nvPr/>
            </p:nvCxnSpPr>
            <p:spPr>
              <a:xfrm>
                <a:off x="6810690" y="2300060"/>
                <a:ext cx="0" cy="944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37B2CC0E-D325-4167-8C55-58DADE552EE2}"/>
                </a:ext>
              </a:extLst>
            </p:cNvPr>
            <p:cNvGrpSpPr/>
            <p:nvPr/>
          </p:nvGrpSpPr>
          <p:grpSpPr>
            <a:xfrm flipH="1">
              <a:off x="2483756" y="4800325"/>
              <a:ext cx="217557" cy="111695"/>
              <a:chOff x="6131406" y="5885410"/>
              <a:chExt cx="158551" cy="62349"/>
            </a:xfrm>
          </p:grpSpPr>
          <p:cxnSp>
            <p:nvCxnSpPr>
              <p:cNvPr id="121" name="直接连接符 120">
                <a:extLst>
                  <a:ext uri="{FF2B5EF4-FFF2-40B4-BE49-F238E27FC236}">
                    <a16:creationId xmlns:a16="http://schemas.microsoft.com/office/drawing/2014/main" id="{839466F3-9B3E-4B14-BA25-BCC7CE9FB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406" y="5885410"/>
                <a:ext cx="1585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直接连接符 122">
                <a:extLst>
                  <a:ext uri="{FF2B5EF4-FFF2-40B4-BE49-F238E27FC236}">
                    <a16:creationId xmlns:a16="http://schemas.microsoft.com/office/drawing/2014/main" id="{21413653-8815-4CD1-891D-FFE1DC725C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9020" y="5918317"/>
                <a:ext cx="1047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4" name="直接连接符 123">
                <a:extLst>
                  <a:ext uri="{FF2B5EF4-FFF2-40B4-BE49-F238E27FC236}">
                    <a16:creationId xmlns:a16="http://schemas.microsoft.com/office/drawing/2014/main" id="{C0D498A2-283A-45B4-ACEB-2D9967917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2572" y="5947759"/>
                <a:ext cx="571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548BB50B-9BA2-4A5A-AE78-E6B32631F4B0}"/>
                </a:ext>
              </a:extLst>
            </p:cNvPr>
            <p:cNvCxnSpPr>
              <a:cxnSpLocks/>
            </p:cNvCxnSpPr>
            <p:nvPr/>
          </p:nvCxnSpPr>
          <p:spPr>
            <a:xfrm>
              <a:off x="2600778" y="3903957"/>
              <a:ext cx="0" cy="109355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48340CB2-BC10-40A4-9FC0-6B33745672FD}"/>
                </a:ext>
              </a:extLst>
            </p:cNvPr>
            <p:cNvCxnSpPr>
              <a:cxnSpLocks/>
            </p:cNvCxnSpPr>
            <p:nvPr/>
          </p:nvCxnSpPr>
          <p:spPr>
            <a:xfrm>
              <a:off x="2593564" y="4618392"/>
              <a:ext cx="2146" cy="181932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BDFC2B34-EED8-426A-891F-2E6B3CD9E239}"/>
                </a:ext>
              </a:extLst>
            </p:cNvPr>
            <p:cNvSpPr/>
            <p:nvPr/>
          </p:nvSpPr>
          <p:spPr>
            <a:xfrm flipH="1">
              <a:off x="2490106" y="4013312"/>
              <a:ext cx="227694" cy="61385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" name="文本框 132">
            <a:extLst>
              <a:ext uri="{FF2B5EF4-FFF2-40B4-BE49-F238E27FC236}">
                <a16:creationId xmlns:a16="http://schemas.microsoft.com/office/drawing/2014/main" id="{AD3D4A85-277E-4CBA-9FA3-8AF129A90895}"/>
              </a:ext>
            </a:extLst>
          </p:cNvPr>
          <p:cNvSpPr txBox="1"/>
          <p:nvPr/>
        </p:nvSpPr>
        <p:spPr>
          <a:xfrm>
            <a:off x="5107899" y="3360558"/>
            <a:ext cx="90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Backscatter Tag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5535D5F4-3270-41C8-9FDA-D9917F8FF5F5}"/>
              </a:ext>
            </a:extLst>
          </p:cNvPr>
          <p:cNvSpPr txBox="1"/>
          <p:nvPr/>
        </p:nvSpPr>
        <p:spPr>
          <a:xfrm>
            <a:off x="8524911" y="4033010"/>
            <a:ext cx="90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Backscatter Tag</a:t>
            </a:r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77E1B0B6-9938-454A-9B16-8507C4C41112}"/>
              </a:ext>
            </a:extLst>
          </p:cNvPr>
          <p:cNvCxnSpPr>
            <a:cxnSpLocks/>
          </p:cNvCxnSpPr>
          <p:nvPr/>
        </p:nvCxnSpPr>
        <p:spPr>
          <a:xfrm>
            <a:off x="5466157" y="2257259"/>
            <a:ext cx="214340" cy="2814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内容占位符 3">
            <a:extLst>
              <a:ext uri="{FF2B5EF4-FFF2-40B4-BE49-F238E27FC236}">
                <a16:creationId xmlns:a16="http://schemas.microsoft.com/office/drawing/2014/main" id="{E10B8EE5-38B3-4121-AFE5-C14762603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9745">
            <a:off x="4657197" y="1273885"/>
            <a:ext cx="936862" cy="1124783"/>
          </a:xfrm>
          <a:prstGeom prst="rect">
            <a:avLst/>
          </a:prstGeom>
        </p:spPr>
      </p:pic>
      <p:sp>
        <p:nvSpPr>
          <p:cNvPr id="114" name="矩形 113">
            <a:extLst>
              <a:ext uri="{FF2B5EF4-FFF2-40B4-BE49-F238E27FC236}">
                <a16:creationId xmlns:a16="http://schemas.microsoft.com/office/drawing/2014/main" id="{784284B6-2E66-40F8-982D-6A72C2780B80}"/>
              </a:ext>
            </a:extLst>
          </p:cNvPr>
          <p:cNvSpPr/>
          <p:nvPr/>
        </p:nvSpPr>
        <p:spPr>
          <a:xfrm>
            <a:off x="1143000" y="5322627"/>
            <a:ext cx="10049510" cy="795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Design a </a:t>
            </a:r>
            <a:r>
              <a:rPr lang="en-US" altLang="zh-C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uW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-level backscatter tag that provides comparable coverage to commercial relays.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259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33" grpId="0"/>
      <p:bldP spid="1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E1E99E86-5197-5064-9F64-8CDCE6E268B0}"/>
              </a:ext>
            </a:extLst>
          </p:cNvPr>
          <p:cNvGrpSpPr/>
          <p:nvPr/>
        </p:nvGrpSpPr>
        <p:grpSpPr>
          <a:xfrm>
            <a:off x="6844363" y="1803778"/>
            <a:ext cx="3864204" cy="3250444"/>
            <a:chOff x="5762888" y="1246338"/>
            <a:chExt cx="5193788" cy="4320796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C8D9A0B9-3D07-EF0F-DF8A-C33075AF73E5}"/>
                </a:ext>
              </a:extLst>
            </p:cNvPr>
            <p:cNvGrpSpPr/>
            <p:nvPr/>
          </p:nvGrpSpPr>
          <p:grpSpPr>
            <a:xfrm>
              <a:off x="7779127" y="4177467"/>
              <a:ext cx="314651" cy="919033"/>
              <a:chOff x="5399689" y="3757923"/>
              <a:chExt cx="265673" cy="805179"/>
            </a:xfrm>
          </p:grpSpPr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8D249FBB-CDBD-EB0D-E938-7713EA80F516}"/>
                  </a:ext>
                </a:extLst>
              </p:cNvPr>
              <p:cNvSpPr/>
              <p:nvPr/>
            </p:nvSpPr>
            <p:spPr>
              <a:xfrm>
                <a:off x="5516038" y="4028359"/>
                <a:ext cx="45719" cy="5347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4" name="Picture 2" descr="Outdoor, wall, lights, lamp icon - Download on Iconfinder">
                <a:extLst>
                  <a:ext uri="{FF2B5EF4-FFF2-40B4-BE49-F238E27FC236}">
                    <a16:creationId xmlns:a16="http://schemas.microsoft.com/office/drawing/2014/main" id="{A74D653C-4E78-E739-39EE-7CB6DA691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72" b="99023" l="9961" r="89844">
                            <a14:foregroundMark x1="50391" y1="4883" x2="48828" y2="8203"/>
                            <a14:foregroundMark x1="49609" y1="1367" x2="49805" y2="4688"/>
                            <a14:foregroundMark x1="45703" y1="93945" x2="47266" y2="99023"/>
                            <a14:backgroundMark x1="34180" y1="86719" x2="47266" y2="85742"/>
                            <a14:backgroundMark x1="47266" y1="85742" x2="64063" y2="86719"/>
                            <a14:backgroundMark x1="65820" y1="83789" x2="80078" y2="36328"/>
                            <a14:backgroundMark x1="78906" y1="35156" x2="79297" y2="39063"/>
                            <a14:backgroundMark x1="79102" y1="38086" x2="76758" y2="47266"/>
                            <a14:backgroundMark x1="77539" y1="39063" x2="75586" y2="48047"/>
                            <a14:backgroundMark x1="75391" y1="49805" x2="72656" y2="58789"/>
                            <a14:backgroundMark x1="34180" y1="96875" x2="38086" y2="99805"/>
                            <a14:backgroundMark x1="37891" y1="97852" x2="38477" y2="98242"/>
                            <a14:backgroundMark x1="63672" y1="95313" x2="62305" y2="99219"/>
                            <a14:backgroundMark x1="63086" y1="96484" x2="64648" y2="95117"/>
                            <a14:backgroundMark x1="40430" y1="87109" x2="50391" y2="86914"/>
                            <a14:backgroundMark x1="50391" y1="86914" x2="61523" y2="87891"/>
                            <a14:backgroundMark x1="17578" y1="27930" x2="34961" y2="13281"/>
                            <a14:backgroundMark x1="34961" y1="13281" x2="45117" y2="11523"/>
                            <a14:backgroundMark x1="45117" y1="11523" x2="32813" y2="15820"/>
                            <a14:backgroundMark x1="32813" y1="15820" x2="31250" y2="16992"/>
                            <a14:backgroundMark x1="38672" y1="14258" x2="29102" y2="18164"/>
                            <a14:backgroundMark x1="29102" y1="18164" x2="20313" y2="27148"/>
                            <a14:backgroundMark x1="39648" y1="14844" x2="40430" y2="14453"/>
                            <a14:backgroundMark x1="45703" y1="12305" x2="46289" y2="12305"/>
                            <a14:backgroundMark x1="53125" y1="12500" x2="57227" y2="3125"/>
                            <a14:backgroundMark x1="57227" y1="3125" x2="53711" y2="0"/>
                            <a14:backgroundMark x1="44336" y1="977" x2="44336" y2="2930"/>
                            <a14:backgroundMark x1="37500" y1="87109" x2="37500" y2="87109"/>
                            <a14:backgroundMark x1="62305" y1="97461" x2="65234" y2="949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9689" y="3757923"/>
                <a:ext cx="265673" cy="265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34561260-0D84-93F7-7EC2-F9813FD0E884}"/>
                </a:ext>
              </a:extLst>
            </p:cNvPr>
            <p:cNvSpPr/>
            <p:nvPr/>
          </p:nvSpPr>
          <p:spPr>
            <a:xfrm>
              <a:off x="8406674" y="3495088"/>
              <a:ext cx="1917965" cy="1526737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内容占位符 3">
              <a:extLst>
                <a:ext uri="{FF2B5EF4-FFF2-40B4-BE49-F238E27FC236}">
                  <a16:creationId xmlns:a16="http://schemas.microsoft.com/office/drawing/2014/main" id="{068F7D93-2C01-6C62-92B5-B23B434E1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9745">
              <a:off x="5762888" y="2351459"/>
              <a:ext cx="1144705" cy="1264075"/>
            </a:xfrm>
            <a:prstGeom prst="rect">
              <a:avLst/>
            </a:prstGeom>
          </p:spPr>
        </p:pic>
        <p:cxnSp>
          <p:nvCxnSpPr>
            <p:cNvPr id="43" name="直接箭头连接符 101">
              <a:extLst>
                <a:ext uri="{FF2B5EF4-FFF2-40B4-BE49-F238E27FC236}">
                  <a16:creationId xmlns:a16="http://schemas.microsoft.com/office/drawing/2014/main" id="{4CFC2B1E-3EE2-E1C7-D88E-20B37A6CB6CA}"/>
                </a:ext>
              </a:extLst>
            </p:cNvPr>
            <p:cNvCxnSpPr>
              <a:cxnSpLocks/>
            </p:cNvCxnSpPr>
            <p:nvPr/>
          </p:nvCxnSpPr>
          <p:spPr>
            <a:xfrm>
              <a:off x="7849851" y="3077183"/>
              <a:ext cx="722796" cy="1048245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内容占位符 3">
              <a:extLst>
                <a:ext uri="{FF2B5EF4-FFF2-40B4-BE49-F238E27FC236}">
                  <a16:creationId xmlns:a16="http://schemas.microsoft.com/office/drawing/2014/main" id="{D79BD75D-BEAF-AC62-553A-0C98EE0A7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3073">
              <a:off x="6569273" y="1697145"/>
              <a:ext cx="1144705" cy="1264075"/>
            </a:xfrm>
            <a:prstGeom prst="rect">
              <a:avLst/>
            </a:prstGeom>
          </p:spPr>
        </p:pic>
        <p:cxnSp>
          <p:nvCxnSpPr>
            <p:cNvPr id="46" name="直接箭头连接符 103">
              <a:extLst>
                <a:ext uri="{FF2B5EF4-FFF2-40B4-BE49-F238E27FC236}">
                  <a16:creationId xmlns:a16="http://schemas.microsoft.com/office/drawing/2014/main" id="{37DC7772-9A04-32DE-D839-00DFDEC936FB}"/>
                </a:ext>
              </a:extLst>
            </p:cNvPr>
            <p:cNvCxnSpPr>
              <a:cxnSpLocks/>
            </p:cNvCxnSpPr>
            <p:nvPr/>
          </p:nvCxnSpPr>
          <p:spPr>
            <a:xfrm>
              <a:off x="7326186" y="3505545"/>
              <a:ext cx="1207112" cy="712117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man-walking_76680">
              <a:extLst>
                <a:ext uri="{FF2B5EF4-FFF2-40B4-BE49-F238E27FC236}">
                  <a16:creationId xmlns:a16="http://schemas.microsoft.com/office/drawing/2014/main" id="{32C96C1E-B156-0613-5665-BA1241742AE3}"/>
                </a:ext>
              </a:extLst>
            </p:cNvPr>
            <p:cNvSpPr/>
            <p:nvPr/>
          </p:nvSpPr>
          <p:spPr>
            <a:xfrm>
              <a:off x="8684815" y="4318999"/>
              <a:ext cx="371196" cy="765944"/>
            </a:xfrm>
            <a:custGeom>
              <a:avLst/>
              <a:gdLst>
                <a:gd name="connsiteX0" fmla="*/ 72198 w 255101"/>
                <a:gd name="connsiteY0" fmla="*/ 228252 h 592566"/>
                <a:gd name="connsiteX1" fmla="*/ 53071 w 255101"/>
                <a:gd name="connsiteY1" fmla="*/ 255945 h 592566"/>
                <a:gd name="connsiteX2" fmla="*/ 52593 w 255101"/>
                <a:gd name="connsiteY2" fmla="*/ 270270 h 592566"/>
                <a:gd name="connsiteX3" fmla="*/ 72198 w 255101"/>
                <a:gd name="connsiteY3" fmla="*/ 302260 h 592566"/>
                <a:gd name="connsiteX4" fmla="*/ 84630 w 255101"/>
                <a:gd name="connsiteY4" fmla="*/ 154243 h 592566"/>
                <a:gd name="connsiteX5" fmla="*/ 91324 w 255101"/>
                <a:gd name="connsiteY5" fmla="*/ 154243 h 592566"/>
                <a:gd name="connsiteX6" fmla="*/ 98975 w 255101"/>
                <a:gd name="connsiteY6" fmla="*/ 154243 h 592566"/>
                <a:gd name="connsiteX7" fmla="*/ 157789 w 255101"/>
                <a:gd name="connsiteY7" fmla="*/ 154243 h 592566"/>
                <a:gd name="connsiteX8" fmla="*/ 158746 w 255101"/>
                <a:gd name="connsiteY8" fmla="*/ 154243 h 592566"/>
                <a:gd name="connsiteX9" fmla="*/ 181219 w 255101"/>
                <a:gd name="connsiteY9" fmla="*/ 167612 h 592566"/>
                <a:gd name="connsiteX10" fmla="*/ 253423 w 255101"/>
                <a:gd name="connsiteY10" fmla="*/ 329954 h 592566"/>
                <a:gd name="connsiteX11" fmla="*/ 244337 w 255101"/>
                <a:gd name="connsiteY11" fmla="*/ 355738 h 592566"/>
                <a:gd name="connsiteX12" fmla="*/ 234296 w 255101"/>
                <a:gd name="connsiteY12" fmla="*/ 360990 h 592566"/>
                <a:gd name="connsiteX13" fmla="*/ 225689 w 255101"/>
                <a:gd name="connsiteY13" fmla="*/ 362900 h 592566"/>
                <a:gd name="connsiteX14" fmla="*/ 208953 w 255101"/>
                <a:gd name="connsiteY14" fmla="*/ 351918 h 592566"/>
                <a:gd name="connsiteX15" fmla="*/ 176916 w 255101"/>
                <a:gd name="connsiteY15" fmla="*/ 281729 h 592566"/>
                <a:gd name="connsiteX16" fmla="*/ 176916 w 255101"/>
                <a:gd name="connsiteY16" fmla="*/ 328522 h 592566"/>
                <a:gd name="connsiteX17" fmla="*/ 190305 w 255101"/>
                <a:gd name="connsiteY17" fmla="*/ 430702 h 592566"/>
                <a:gd name="connsiteX18" fmla="*/ 193652 w 255101"/>
                <a:gd name="connsiteY18" fmla="*/ 464125 h 592566"/>
                <a:gd name="connsiteX19" fmla="*/ 199390 w 255101"/>
                <a:gd name="connsiteY19" fmla="*/ 564395 h 592566"/>
                <a:gd name="connsiteX20" fmla="*/ 178350 w 255101"/>
                <a:gd name="connsiteY20" fmla="*/ 590656 h 592566"/>
                <a:gd name="connsiteX21" fmla="*/ 168309 w 255101"/>
                <a:gd name="connsiteY21" fmla="*/ 592089 h 592566"/>
                <a:gd name="connsiteX22" fmla="*/ 164484 w 255101"/>
                <a:gd name="connsiteY22" fmla="*/ 592566 h 592566"/>
                <a:gd name="connsiteX23" fmla="*/ 143922 w 255101"/>
                <a:gd name="connsiteY23" fmla="*/ 572512 h 592566"/>
                <a:gd name="connsiteX24" fmla="*/ 138184 w 255101"/>
                <a:gd name="connsiteY24" fmla="*/ 472242 h 592566"/>
                <a:gd name="connsiteX25" fmla="*/ 134359 w 255101"/>
                <a:gd name="connsiteY25" fmla="*/ 440251 h 592566"/>
                <a:gd name="connsiteX26" fmla="*/ 128621 w 255101"/>
                <a:gd name="connsiteY26" fmla="*/ 405395 h 592566"/>
                <a:gd name="connsiteX27" fmla="*/ 127187 w 255101"/>
                <a:gd name="connsiteY27" fmla="*/ 438341 h 592566"/>
                <a:gd name="connsiteX28" fmla="*/ 122405 w 255101"/>
                <a:gd name="connsiteY28" fmla="*/ 472242 h 592566"/>
                <a:gd name="connsiteX29" fmla="*/ 100888 w 255101"/>
                <a:gd name="connsiteY29" fmla="*/ 570125 h 592566"/>
                <a:gd name="connsiteX30" fmla="*/ 76501 w 255101"/>
                <a:gd name="connsiteY30" fmla="*/ 589701 h 592566"/>
                <a:gd name="connsiteX31" fmla="*/ 74110 w 255101"/>
                <a:gd name="connsiteY31" fmla="*/ 589701 h 592566"/>
                <a:gd name="connsiteX32" fmla="*/ 64069 w 255101"/>
                <a:gd name="connsiteY32" fmla="*/ 588746 h 592566"/>
                <a:gd name="connsiteX33" fmla="*/ 48767 w 255101"/>
                <a:gd name="connsiteY33" fmla="*/ 580152 h 592566"/>
                <a:gd name="connsiteX34" fmla="*/ 45420 w 255101"/>
                <a:gd name="connsiteY34" fmla="*/ 562963 h 592566"/>
                <a:gd name="connsiteX35" fmla="*/ 66938 w 255101"/>
                <a:gd name="connsiteY35" fmla="*/ 465080 h 592566"/>
                <a:gd name="connsiteX36" fmla="*/ 70763 w 255101"/>
                <a:gd name="connsiteY36" fmla="*/ 433567 h 592566"/>
                <a:gd name="connsiteX37" fmla="*/ 71719 w 255101"/>
                <a:gd name="connsiteY37" fmla="*/ 364332 h 592566"/>
                <a:gd name="connsiteX38" fmla="*/ 47333 w 255101"/>
                <a:gd name="connsiteY38" fmla="*/ 350008 h 592566"/>
                <a:gd name="connsiteX39" fmla="*/ 2863 w 255101"/>
                <a:gd name="connsiteY39" fmla="*/ 271702 h 592566"/>
                <a:gd name="connsiteX40" fmla="*/ 4776 w 255101"/>
                <a:gd name="connsiteY40" fmla="*/ 243053 h 592566"/>
                <a:gd name="connsiteX41" fmla="*/ 59287 w 255101"/>
                <a:gd name="connsiteY41" fmla="*/ 167135 h 592566"/>
                <a:gd name="connsiteX42" fmla="*/ 84630 w 255101"/>
                <a:gd name="connsiteY42" fmla="*/ 154243 h 592566"/>
                <a:gd name="connsiteX43" fmla="*/ 124535 w 255101"/>
                <a:gd name="connsiteY43" fmla="*/ 0 h 592566"/>
                <a:gd name="connsiteX44" fmla="*/ 193626 w 255101"/>
                <a:gd name="connsiteY44" fmla="*/ 69014 h 592566"/>
                <a:gd name="connsiteX45" fmla="*/ 124535 w 255101"/>
                <a:gd name="connsiteY45" fmla="*/ 138028 h 592566"/>
                <a:gd name="connsiteX46" fmla="*/ 55444 w 255101"/>
                <a:gd name="connsiteY46" fmla="*/ 69014 h 592566"/>
                <a:gd name="connsiteX47" fmla="*/ 124535 w 255101"/>
                <a:gd name="connsiteY47" fmla="*/ 0 h 59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55101" h="592566">
                  <a:moveTo>
                    <a:pt x="72198" y="228252"/>
                  </a:moveTo>
                  <a:lnTo>
                    <a:pt x="53071" y="255945"/>
                  </a:lnTo>
                  <a:cubicBezTo>
                    <a:pt x="50202" y="259765"/>
                    <a:pt x="50202" y="266450"/>
                    <a:pt x="52593" y="270270"/>
                  </a:cubicBezTo>
                  <a:lnTo>
                    <a:pt x="72198" y="302260"/>
                  </a:lnTo>
                  <a:close/>
                  <a:moveTo>
                    <a:pt x="84630" y="154243"/>
                  </a:moveTo>
                  <a:lnTo>
                    <a:pt x="91324" y="154243"/>
                  </a:lnTo>
                  <a:lnTo>
                    <a:pt x="98975" y="154243"/>
                  </a:lnTo>
                  <a:lnTo>
                    <a:pt x="157789" y="154243"/>
                  </a:lnTo>
                  <a:cubicBezTo>
                    <a:pt x="158267" y="154243"/>
                    <a:pt x="158267" y="154243"/>
                    <a:pt x="158746" y="154243"/>
                  </a:cubicBezTo>
                  <a:cubicBezTo>
                    <a:pt x="168309" y="153765"/>
                    <a:pt x="177872" y="159495"/>
                    <a:pt x="181219" y="167612"/>
                  </a:cubicBezTo>
                  <a:lnTo>
                    <a:pt x="253423" y="329954"/>
                  </a:lnTo>
                  <a:cubicBezTo>
                    <a:pt x="257726" y="339504"/>
                    <a:pt x="253423" y="350963"/>
                    <a:pt x="244337" y="355738"/>
                  </a:cubicBezTo>
                  <a:lnTo>
                    <a:pt x="234296" y="360990"/>
                  </a:lnTo>
                  <a:cubicBezTo>
                    <a:pt x="231905" y="362423"/>
                    <a:pt x="229036" y="362900"/>
                    <a:pt x="225689" y="362900"/>
                  </a:cubicBezTo>
                  <a:cubicBezTo>
                    <a:pt x="218516" y="362900"/>
                    <a:pt x="212300" y="358603"/>
                    <a:pt x="208953" y="351918"/>
                  </a:cubicBezTo>
                  <a:lnTo>
                    <a:pt x="176916" y="281729"/>
                  </a:lnTo>
                  <a:lnTo>
                    <a:pt x="176916" y="328522"/>
                  </a:lnTo>
                  <a:lnTo>
                    <a:pt x="190305" y="430702"/>
                  </a:lnTo>
                  <a:cubicBezTo>
                    <a:pt x="191739" y="440251"/>
                    <a:pt x="193174" y="455053"/>
                    <a:pt x="193652" y="464125"/>
                  </a:cubicBezTo>
                  <a:lnTo>
                    <a:pt x="199390" y="564395"/>
                  </a:lnTo>
                  <a:cubicBezTo>
                    <a:pt x="199868" y="576810"/>
                    <a:pt x="190783" y="588269"/>
                    <a:pt x="178350" y="590656"/>
                  </a:cubicBezTo>
                  <a:lnTo>
                    <a:pt x="168309" y="592089"/>
                  </a:lnTo>
                  <a:cubicBezTo>
                    <a:pt x="167353" y="592566"/>
                    <a:pt x="165918" y="592566"/>
                    <a:pt x="164484" y="592566"/>
                  </a:cubicBezTo>
                  <a:cubicBezTo>
                    <a:pt x="153486" y="592566"/>
                    <a:pt x="144401" y="583972"/>
                    <a:pt x="143922" y="572512"/>
                  </a:cubicBezTo>
                  <a:lnTo>
                    <a:pt x="138184" y="472242"/>
                  </a:lnTo>
                  <a:cubicBezTo>
                    <a:pt x="137706" y="463648"/>
                    <a:pt x="136272" y="448846"/>
                    <a:pt x="134359" y="440251"/>
                  </a:cubicBezTo>
                  <a:lnTo>
                    <a:pt x="128621" y="405395"/>
                  </a:lnTo>
                  <a:lnTo>
                    <a:pt x="127187" y="438341"/>
                  </a:lnTo>
                  <a:cubicBezTo>
                    <a:pt x="126709" y="447891"/>
                    <a:pt x="124318" y="462693"/>
                    <a:pt x="122405" y="472242"/>
                  </a:cubicBezTo>
                  <a:lnTo>
                    <a:pt x="100888" y="570125"/>
                  </a:lnTo>
                  <a:cubicBezTo>
                    <a:pt x="98497" y="581107"/>
                    <a:pt x="87977" y="589701"/>
                    <a:pt x="76501" y="589701"/>
                  </a:cubicBezTo>
                  <a:cubicBezTo>
                    <a:pt x="75545" y="589701"/>
                    <a:pt x="74588" y="589701"/>
                    <a:pt x="74110" y="589701"/>
                  </a:cubicBezTo>
                  <a:lnTo>
                    <a:pt x="64069" y="588746"/>
                  </a:lnTo>
                  <a:cubicBezTo>
                    <a:pt x="57853" y="587791"/>
                    <a:pt x="52115" y="584927"/>
                    <a:pt x="48767" y="580152"/>
                  </a:cubicBezTo>
                  <a:cubicBezTo>
                    <a:pt x="45420" y="575377"/>
                    <a:pt x="43986" y="569170"/>
                    <a:pt x="45420" y="562963"/>
                  </a:cubicBezTo>
                  <a:lnTo>
                    <a:pt x="66938" y="465080"/>
                  </a:lnTo>
                  <a:cubicBezTo>
                    <a:pt x="68850" y="456485"/>
                    <a:pt x="70285" y="442161"/>
                    <a:pt x="70763" y="433567"/>
                  </a:cubicBezTo>
                  <a:lnTo>
                    <a:pt x="71719" y="364332"/>
                  </a:lnTo>
                  <a:cubicBezTo>
                    <a:pt x="62634" y="364332"/>
                    <a:pt x="51636" y="358125"/>
                    <a:pt x="47333" y="350008"/>
                  </a:cubicBezTo>
                  <a:lnTo>
                    <a:pt x="2863" y="271702"/>
                  </a:lnTo>
                  <a:cubicBezTo>
                    <a:pt x="-1440" y="263107"/>
                    <a:pt x="-962" y="250693"/>
                    <a:pt x="4776" y="243053"/>
                  </a:cubicBezTo>
                  <a:lnTo>
                    <a:pt x="59287" y="167135"/>
                  </a:lnTo>
                  <a:cubicBezTo>
                    <a:pt x="64547" y="159972"/>
                    <a:pt x="75545" y="154243"/>
                    <a:pt x="84630" y="154243"/>
                  </a:cubicBezTo>
                  <a:close/>
                  <a:moveTo>
                    <a:pt x="124535" y="0"/>
                  </a:moveTo>
                  <a:cubicBezTo>
                    <a:pt x="162693" y="0"/>
                    <a:pt x="193626" y="30899"/>
                    <a:pt x="193626" y="69014"/>
                  </a:cubicBezTo>
                  <a:cubicBezTo>
                    <a:pt x="193626" y="107129"/>
                    <a:pt x="162693" y="138028"/>
                    <a:pt x="124535" y="138028"/>
                  </a:cubicBezTo>
                  <a:cubicBezTo>
                    <a:pt x="86377" y="138028"/>
                    <a:pt x="55444" y="107129"/>
                    <a:pt x="55444" y="69014"/>
                  </a:cubicBezTo>
                  <a:cubicBezTo>
                    <a:pt x="55444" y="30899"/>
                    <a:pt x="86377" y="0"/>
                    <a:pt x="124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8" name="Picture 2" descr="Rideshare: Definition &amp; Rideshare Company List">
              <a:extLst>
                <a:ext uri="{FF2B5EF4-FFF2-40B4-BE49-F238E27FC236}">
                  <a16:creationId xmlns:a16="http://schemas.microsoft.com/office/drawing/2014/main" id="{713CCB07-A683-0F01-916A-70E7F0226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7879" l="9916" r="89873">
                          <a14:foregroundMark x1="56540" y1="80000" x2="59705" y2="97879"/>
                          <a14:foregroundMark x1="48945" y1="48182" x2="50633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76074" y="4406933"/>
              <a:ext cx="405505" cy="36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9C1EDEC9-68AD-FCAD-DF69-992C34726B4E}"/>
                </a:ext>
              </a:extLst>
            </p:cNvPr>
            <p:cNvGrpSpPr/>
            <p:nvPr/>
          </p:nvGrpSpPr>
          <p:grpSpPr>
            <a:xfrm>
              <a:off x="7888284" y="2821258"/>
              <a:ext cx="2826729" cy="2745876"/>
              <a:chOff x="5838585" y="2388582"/>
              <a:chExt cx="2559759" cy="2621196"/>
            </a:xfrm>
          </p:grpSpPr>
          <p:sp>
            <p:nvSpPr>
              <p:cNvPr id="71" name="任意多边形: 形状 130">
                <a:extLst>
                  <a:ext uri="{FF2B5EF4-FFF2-40B4-BE49-F238E27FC236}">
                    <a16:creationId xmlns:a16="http://schemas.microsoft.com/office/drawing/2014/main" id="{C5A78C62-5680-7316-5DB0-3E9286952B54}"/>
                  </a:ext>
                </a:extLst>
              </p:cNvPr>
              <p:cNvSpPr/>
              <p:nvPr/>
            </p:nvSpPr>
            <p:spPr>
              <a:xfrm rot="10800000">
                <a:off x="5864521" y="2388582"/>
                <a:ext cx="2533823" cy="2101221"/>
              </a:xfrm>
              <a:custGeom>
                <a:avLst/>
                <a:gdLst>
                  <a:gd name="connsiteX0" fmla="*/ 2378647 w 2629888"/>
                  <a:gd name="connsiteY0" fmla="*/ 2101221 h 2101221"/>
                  <a:gd name="connsiteX1" fmla="*/ 2063709 w 2629888"/>
                  <a:gd name="connsiteY1" fmla="*/ 1780651 h 2101221"/>
                  <a:gd name="connsiteX2" fmla="*/ 256371 w 2629888"/>
                  <a:gd name="connsiteY2" fmla="*/ 1780651 h 2101221"/>
                  <a:gd name="connsiteX3" fmla="*/ 256371 w 2629888"/>
                  <a:gd name="connsiteY3" fmla="*/ 1778940 h 2101221"/>
                  <a:gd name="connsiteX4" fmla="*/ 0 w 2629888"/>
                  <a:gd name="connsiteY4" fmla="*/ 1778940 h 2101221"/>
                  <a:gd name="connsiteX5" fmla="*/ 0 w 2629888"/>
                  <a:gd name="connsiteY5" fmla="*/ 1357742 h 2101221"/>
                  <a:gd name="connsiteX6" fmla="*/ 256995 w 2629888"/>
                  <a:gd name="connsiteY6" fmla="*/ 1357742 h 2101221"/>
                  <a:gd name="connsiteX7" fmla="*/ 256995 w 2629888"/>
                  <a:gd name="connsiteY7" fmla="*/ 0 h 2101221"/>
                  <a:gd name="connsiteX8" fmla="*/ 818447 w 2629888"/>
                  <a:gd name="connsiteY8" fmla="*/ 0 h 2101221"/>
                  <a:gd name="connsiteX9" fmla="*/ 818447 w 2629888"/>
                  <a:gd name="connsiteY9" fmla="*/ 1015379 h 2101221"/>
                  <a:gd name="connsiteX10" fmla="*/ 1055684 w 2629888"/>
                  <a:gd name="connsiteY10" fmla="*/ 1376483 h 2101221"/>
                  <a:gd name="connsiteX11" fmla="*/ 2162474 w 2629888"/>
                  <a:gd name="connsiteY11" fmla="*/ 1376484 h 2101221"/>
                  <a:gd name="connsiteX12" fmla="*/ 2162474 w 2629888"/>
                  <a:gd name="connsiteY12" fmla="*/ 1378621 h 2101221"/>
                  <a:gd name="connsiteX13" fmla="*/ 2629888 w 2629888"/>
                  <a:gd name="connsiteY13" fmla="*/ 1854394 h 210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29888" h="2101221">
                    <a:moveTo>
                      <a:pt x="2378647" y="2101221"/>
                    </a:moveTo>
                    <a:lnTo>
                      <a:pt x="2063709" y="1780651"/>
                    </a:lnTo>
                    <a:lnTo>
                      <a:pt x="256371" y="1780651"/>
                    </a:lnTo>
                    <a:lnTo>
                      <a:pt x="256371" y="1778940"/>
                    </a:lnTo>
                    <a:lnTo>
                      <a:pt x="0" y="1778940"/>
                    </a:lnTo>
                    <a:lnTo>
                      <a:pt x="0" y="1357742"/>
                    </a:lnTo>
                    <a:lnTo>
                      <a:pt x="256995" y="1357742"/>
                    </a:lnTo>
                    <a:lnTo>
                      <a:pt x="256995" y="0"/>
                    </a:lnTo>
                    <a:lnTo>
                      <a:pt x="818447" y="0"/>
                    </a:lnTo>
                    <a:lnTo>
                      <a:pt x="818447" y="1015379"/>
                    </a:lnTo>
                    <a:lnTo>
                      <a:pt x="1055684" y="1376483"/>
                    </a:lnTo>
                    <a:lnTo>
                      <a:pt x="2162474" y="1376484"/>
                    </a:lnTo>
                    <a:lnTo>
                      <a:pt x="2162474" y="1378621"/>
                    </a:lnTo>
                    <a:lnTo>
                      <a:pt x="2629888" y="185439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A2B6FDB4-8169-B4AA-2345-166167E71A06}"/>
                  </a:ext>
                </a:extLst>
              </p:cNvPr>
              <p:cNvSpPr/>
              <p:nvPr/>
            </p:nvSpPr>
            <p:spPr>
              <a:xfrm>
                <a:off x="5838585" y="4495675"/>
                <a:ext cx="2452315" cy="514103"/>
              </a:xfrm>
              <a:prstGeom prst="rect">
                <a:avLst/>
              </a:prstGeom>
              <a:pattFill prst="wd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B2EA765D-EE5A-AE20-66C9-EFF11FAE1C8F}"/>
                </a:ext>
              </a:extLst>
            </p:cNvPr>
            <p:cNvGrpSpPr/>
            <p:nvPr/>
          </p:nvGrpSpPr>
          <p:grpSpPr>
            <a:xfrm>
              <a:off x="7965592" y="4300195"/>
              <a:ext cx="343277" cy="408259"/>
              <a:chOff x="1862889" y="2565215"/>
              <a:chExt cx="1913961" cy="2403970"/>
            </a:xfrm>
          </p:grpSpPr>
          <p:sp>
            <p:nvSpPr>
              <p:cNvPr id="59" name="矩形: 圆角 118">
                <a:extLst>
                  <a:ext uri="{FF2B5EF4-FFF2-40B4-BE49-F238E27FC236}">
                    <a16:creationId xmlns:a16="http://schemas.microsoft.com/office/drawing/2014/main" id="{D8875634-55E2-C9FE-AFB9-511FE1AF33B8}"/>
                  </a:ext>
                </a:extLst>
              </p:cNvPr>
              <p:cNvSpPr/>
              <p:nvPr/>
            </p:nvSpPr>
            <p:spPr>
              <a:xfrm flipH="1">
                <a:off x="1862889" y="3419513"/>
                <a:ext cx="1172470" cy="1549672"/>
              </a:xfrm>
              <a:prstGeom prst="roundRect">
                <a:avLst>
                  <a:gd name="adj" fmla="val 11264"/>
                </a:avLst>
              </a:prstGeom>
              <a:solidFill>
                <a:schemeClr val="accent6">
                  <a:lumMod val="40000"/>
                  <a:lumOff val="60000"/>
                  <a:alpha val="24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0" name="连接符: 肘形 119">
                <a:extLst>
                  <a:ext uri="{FF2B5EF4-FFF2-40B4-BE49-F238E27FC236}">
                    <a16:creationId xmlns:a16="http://schemas.microsoft.com/office/drawing/2014/main" id="{5639EC72-0778-2CFA-5486-4551E7D31FE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669897" y="3246230"/>
                <a:ext cx="660040" cy="764217"/>
              </a:xfrm>
              <a:prstGeom prst="bentConnector3">
                <a:avLst>
                  <a:gd name="adj1" fmla="val 79343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CB8C2395-B250-B765-2C9C-1D6370FCA0DE}"/>
                  </a:ext>
                </a:extLst>
              </p:cNvPr>
              <p:cNvGrpSpPr/>
              <p:nvPr/>
            </p:nvGrpSpPr>
            <p:grpSpPr>
              <a:xfrm flipH="1">
                <a:off x="2957034" y="2565215"/>
                <a:ext cx="819816" cy="801185"/>
                <a:chOff x="6244464" y="2300060"/>
                <a:chExt cx="1132451" cy="944333"/>
              </a:xfrm>
            </p:grpSpPr>
            <p:sp>
              <p:nvSpPr>
                <p:cNvPr id="69" name="等腰三角形 128">
                  <a:extLst>
                    <a:ext uri="{FF2B5EF4-FFF2-40B4-BE49-F238E27FC236}">
                      <a16:creationId xmlns:a16="http://schemas.microsoft.com/office/drawing/2014/main" id="{B5A8831A-CF67-585F-4E42-2F0BD8F9A4AA}"/>
                    </a:ext>
                  </a:extLst>
                </p:cNvPr>
                <p:cNvSpPr/>
                <p:nvPr/>
              </p:nvSpPr>
              <p:spPr>
                <a:xfrm rot="10800000">
                  <a:off x="6244464" y="2300060"/>
                  <a:ext cx="1132451" cy="944333"/>
                </a:xfrm>
                <a:prstGeom prst="triangl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70" name="直接连接符 129">
                  <a:extLst>
                    <a:ext uri="{FF2B5EF4-FFF2-40B4-BE49-F238E27FC236}">
                      <a16:creationId xmlns:a16="http://schemas.microsoft.com/office/drawing/2014/main" id="{657A4166-DCFA-F261-3D88-FAFC4BEFE3EB}"/>
                    </a:ext>
                  </a:extLst>
                </p:cNvPr>
                <p:cNvCxnSpPr>
                  <a:cxnSpLocks/>
                  <a:stCxn id="69" idx="3"/>
                  <a:endCxn id="69" idx="0"/>
                </p:cNvCxnSpPr>
                <p:nvPr/>
              </p:nvCxnSpPr>
              <p:spPr>
                <a:xfrm>
                  <a:off x="6810690" y="2300060"/>
                  <a:ext cx="0" cy="9443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1D845A59-164E-A25C-0A06-0894027171FE}"/>
                  </a:ext>
                </a:extLst>
              </p:cNvPr>
              <p:cNvGrpSpPr/>
              <p:nvPr/>
            </p:nvGrpSpPr>
            <p:grpSpPr>
              <a:xfrm flipH="1">
                <a:off x="2483756" y="4800325"/>
                <a:ext cx="217557" cy="111695"/>
                <a:chOff x="6131406" y="5885410"/>
                <a:chExt cx="158551" cy="62349"/>
              </a:xfrm>
            </p:grpSpPr>
            <p:cxnSp>
              <p:nvCxnSpPr>
                <p:cNvPr id="66" name="直接连接符 125">
                  <a:extLst>
                    <a:ext uri="{FF2B5EF4-FFF2-40B4-BE49-F238E27FC236}">
                      <a16:creationId xmlns:a16="http://schemas.microsoft.com/office/drawing/2014/main" id="{1CD031FA-1173-DE43-1D7E-86D842A46E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1406" y="5885410"/>
                  <a:ext cx="1585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7" name="直接连接符 126">
                  <a:extLst>
                    <a:ext uri="{FF2B5EF4-FFF2-40B4-BE49-F238E27FC236}">
                      <a16:creationId xmlns:a16="http://schemas.microsoft.com/office/drawing/2014/main" id="{261B7567-11CD-ADBD-8F63-5F39E32335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59020" y="5918317"/>
                  <a:ext cx="10478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8" name="直接连接符 127">
                  <a:extLst>
                    <a:ext uri="{FF2B5EF4-FFF2-40B4-BE49-F238E27FC236}">
                      <a16:creationId xmlns:a16="http://schemas.microsoft.com/office/drawing/2014/main" id="{44D208E2-A103-7C9B-1F04-085688D1A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82572" y="5947759"/>
                  <a:ext cx="571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63" name="直接连接符 122">
                <a:extLst>
                  <a:ext uri="{FF2B5EF4-FFF2-40B4-BE49-F238E27FC236}">
                    <a16:creationId xmlns:a16="http://schemas.microsoft.com/office/drawing/2014/main" id="{778568F4-A2A2-E013-041F-42B91234AB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0778" y="3903957"/>
                <a:ext cx="0" cy="1093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4" name="直接连接符 123">
                <a:extLst>
                  <a:ext uri="{FF2B5EF4-FFF2-40B4-BE49-F238E27FC236}">
                    <a16:creationId xmlns:a16="http://schemas.microsoft.com/office/drawing/2014/main" id="{9913F08B-CBB9-223C-D480-D5AAA55073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3564" y="4618392"/>
                <a:ext cx="2146" cy="1819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E4BB0AEE-7F07-9BC7-1929-AA9379B4E9A3}"/>
                  </a:ext>
                </a:extLst>
              </p:cNvPr>
              <p:cNvSpPr/>
              <p:nvPr/>
            </p:nvSpPr>
            <p:spPr>
              <a:xfrm flipH="1">
                <a:off x="2490106" y="4013312"/>
                <a:ext cx="227694" cy="61385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1" name="直接箭头连接符 108">
              <a:extLst>
                <a:ext uri="{FF2B5EF4-FFF2-40B4-BE49-F238E27FC236}">
                  <a16:creationId xmlns:a16="http://schemas.microsoft.com/office/drawing/2014/main" id="{9E2CF402-139C-ACAC-DC04-F3386DB980A7}"/>
                </a:ext>
              </a:extLst>
            </p:cNvPr>
            <p:cNvCxnSpPr>
              <a:cxnSpLocks/>
            </p:cNvCxnSpPr>
            <p:nvPr/>
          </p:nvCxnSpPr>
          <p:spPr>
            <a:xfrm>
              <a:off x="8308869" y="4558496"/>
              <a:ext cx="374685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110">
              <a:extLst>
                <a:ext uri="{FF2B5EF4-FFF2-40B4-BE49-F238E27FC236}">
                  <a16:creationId xmlns:a16="http://schemas.microsoft.com/office/drawing/2014/main" id="{06F1A8E0-5047-3543-051F-806D1B679B4D}"/>
                </a:ext>
              </a:extLst>
            </p:cNvPr>
            <p:cNvCxnSpPr>
              <a:cxnSpLocks/>
            </p:cNvCxnSpPr>
            <p:nvPr/>
          </p:nvCxnSpPr>
          <p:spPr>
            <a:xfrm>
              <a:off x="7000106" y="3885314"/>
              <a:ext cx="838877" cy="501167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111">
              <a:extLst>
                <a:ext uri="{FF2B5EF4-FFF2-40B4-BE49-F238E27FC236}">
                  <a16:creationId xmlns:a16="http://schemas.microsoft.com/office/drawing/2014/main" id="{42F7740C-5F3E-0653-3209-629205871F53}"/>
                </a:ext>
              </a:extLst>
            </p:cNvPr>
            <p:cNvCxnSpPr>
              <a:cxnSpLocks/>
            </p:cNvCxnSpPr>
            <p:nvPr/>
          </p:nvCxnSpPr>
          <p:spPr>
            <a:xfrm>
              <a:off x="7415636" y="3255321"/>
              <a:ext cx="609480" cy="851536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内容占位符 3">
              <a:extLst>
                <a:ext uri="{FF2B5EF4-FFF2-40B4-BE49-F238E27FC236}">
                  <a16:creationId xmlns:a16="http://schemas.microsoft.com/office/drawing/2014/main" id="{0480247F-4453-69AD-304B-844A7E4C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100300" y="1186653"/>
              <a:ext cx="1144705" cy="1264075"/>
            </a:xfrm>
            <a:prstGeom prst="rect">
              <a:avLst/>
            </a:prstGeom>
          </p:spPr>
        </p:pic>
        <p:pic>
          <p:nvPicPr>
            <p:cNvPr id="55" name="内容占位符 3">
              <a:extLst>
                <a:ext uri="{FF2B5EF4-FFF2-40B4-BE49-F238E27FC236}">
                  <a16:creationId xmlns:a16="http://schemas.microsoft.com/office/drawing/2014/main" id="{9A9BC11A-169B-D2C8-9F51-E47C9D891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142842">
              <a:off x="9752286" y="1488462"/>
              <a:ext cx="1144705" cy="1264075"/>
            </a:xfrm>
            <a:prstGeom prst="rect">
              <a:avLst/>
            </a:prstGeom>
          </p:spPr>
        </p:pic>
        <p:cxnSp>
          <p:nvCxnSpPr>
            <p:cNvPr id="56" name="直接箭头连接符 114">
              <a:extLst>
                <a:ext uri="{FF2B5EF4-FFF2-40B4-BE49-F238E27FC236}">
                  <a16:creationId xmlns:a16="http://schemas.microsoft.com/office/drawing/2014/main" id="{2145B215-F39A-1EC6-BAF2-EAAA6AD82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9896" y="2239078"/>
              <a:ext cx="199045" cy="391564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115">
              <a:extLst>
                <a:ext uri="{FF2B5EF4-FFF2-40B4-BE49-F238E27FC236}">
                  <a16:creationId xmlns:a16="http://schemas.microsoft.com/office/drawing/2014/main" id="{2E6B52E4-DE43-1E61-F013-256A6A3E5D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8122" y="2552604"/>
              <a:ext cx="266053" cy="465878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2" descr="Car icon - Free download on Iconfinder">
              <a:extLst>
                <a:ext uri="{FF2B5EF4-FFF2-40B4-BE49-F238E27FC236}">
                  <a16:creationId xmlns:a16="http://schemas.microsoft.com/office/drawing/2014/main" id="{9C9E1F94-F5EC-3FA0-327B-84C2023DED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2" t="12188" r="5934" b="15514"/>
            <a:stretch/>
          </p:blipFill>
          <p:spPr bwMode="auto">
            <a:xfrm>
              <a:off x="8522375" y="2561577"/>
              <a:ext cx="758497" cy="61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A72C096-8E04-0397-C265-F53B3C392EC3}"/>
              </a:ext>
            </a:extLst>
          </p:cNvPr>
          <p:cNvGrpSpPr/>
          <p:nvPr/>
        </p:nvGrpSpPr>
        <p:grpSpPr>
          <a:xfrm>
            <a:off x="7620592" y="3368027"/>
            <a:ext cx="367772" cy="472485"/>
            <a:chOff x="7182060" y="3510155"/>
            <a:chExt cx="565832" cy="827420"/>
          </a:xfrm>
        </p:grpSpPr>
        <p:sp>
          <p:nvSpPr>
            <p:cNvPr id="29" name="任意多边形: 形状 96">
              <a:extLst>
                <a:ext uri="{FF2B5EF4-FFF2-40B4-BE49-F238E27FC236}">
                  <a16:creationId xmlns:a16="http://schemas.microsoft.com/office/drawing/2014/main" id="{89ACEE56-8140-2D4A-74F5-C87ADA02C203}"/>
                </a:ext>
              </a:extLst>
            </p:cNvPr>
            <p:cNvSpPr/>
            <p:nvPr/>
          </p:nvSpPr>
          <p:spPr>
            <a:xfrm>
              <a:off x="7347587" y="3605567"/>
              <a:ext cx="400305" cy="732008"/>
            </a:xfrm>
            <a:custGeom>
              <a:avLst/>
              <a:gdLst>
                <a:gd name="connsiteX0" fmla="*/ 2601 w 1750718"/>
                <a:gd name="connsiteY0" fmla="*/ 2205317 h 2205317"/>
                <a:gd name="connsiteX1" fmla="*/ 226718 w 1750718"/>
                <a:gd name="connsiteY1" fmla="*/ 1461247 h 2205317"/>
                <a:gd name="connsiteX2" fmla="*/ 1436954 w 1750718"/>
                <a:gd name="connsiteY2" fmla="*/ 860611 h 2205317"/>
                <a:gd name="connsiteX3" fmla="*/ 1750718 w 1750718"/>
                <a:gd name="connsiteY3" fmla="*/ 8964 h 2205317"/>
                <a:gd name="connsiteX4" fmla="*/ 1750718 w 1750718"/>
                <a:gd name="connsiteY4" fmla="*/ 8964 h 2205317"/>
                <a:gd name="connsiteX5" fmla="*/ 1750718 w 1750718"/>
                <a:gd name="connsiteY5" fmla="*/ 8964 h 2205317"/>
                <a:gd name="connsiteX6" fmla="*/ 1750718 w 1750718"/>
                <a:gd name="connsiteY6" fmla="*/ 8964 h 2205317"/>
                <a:gd name="connsiteX7" fmla="*/ 1732789 w 1750718"/>
                <a:gd name="connsiteY7" fmla="*/ 0 h 22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0718" h="2205317">
                  <a:moveTo>
                    <a:pt x="2601" y="2205317"/>
                  </a:moveTo>
                  <a:cubicBezTo>
                    <a:pt x="-4870" y="1945340"/>
                    <a:pt x="-12341" y="1685364"/>
                    <a:pt x="226718" y="1461247"/>
                  </a:cubicBezTo>
                  <a:cubicBezTo>
                    <a:pt x="465777" y="1237130"/>
                    <a:pt x="1182954" y="1102658"/>
                    <a:pt x="1436954" y="860611"/>
                  </a:cubicBezTo>
                  <a:cubicBezTo>
                    <a:pt x="1690954" y="618564"/>
                    <a:pt x="1750718" y="8964"/>
                    <a:pt x="1750718" y="8964"/>
                  </a:cubicBezTo>
                  <a:lnTo>
                    <a:pt x="1750718" y="8964"/>
                  </a:lnTo>
                  <a:lnTo>
                    <a:pt x="1750718" y="8964"/>
                  </a:lnTo>
                  <a:lnTo>
                    <a:pt x="1750718" y="8964"/>
                  </a:lnTo>
                  <a:lnTo>
                    <a:pt x="1732789" y="0"/>
                  </a:ln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8" name="任意多边形: 形状 97">
              <a:extLst>
                <a:ext uri="{FF2B5EF4-FFF2-40B4-BE49-F238E27FC236}">
                  <a16:creationId xmlns:a16="http://schemas.microsoft.com/office/drawing/2014/main" id="{B575AAC3-EF3F-6A2D-C0BA-134157E4772D}"/>
                </a:ext>
              </a:extLst>
            </p:cNvPr>
            <p:cNvSpPr/>
            <p:nvPr/>
          </p:nvSpPr>
          <p:spPr>
            <a:xfrm>
              <a:off x="7182060" y="3510155"/>
              <a:ext cx="433423" cy="695922"/>
            </a:xfrm>
            <a:custGeom>
              <a:avLst/>
              <a:gdLst>
                <a:gd name="connsiteX0" fmla="*/ 2601 w 1750718"/>
                <a:gd name="connsiteY0" fmla="*/ 2205317 h 2205317"/>
                <a:gd name="connsiteX1" fmla="*/ 226718 w 1750718"/>
                <a:gd name="connsiteY1" fmla="*/ 1461247 h 2205317"/>
                <a:gd name="connsiteX2" fmla="*/ 1436954 w 1750718"/>
                <a:gd name="connsiteY2" fmla="*/ 860611 h 2205317"/>
                <a:gd name="connsiteX3" fmla="*/ 1750718 w 1750718"/>
                <a:gd name="connsiteY3" fmla="*/ 8964 h 2205317"/>
                <a:gd name="connsiteX4" fmla="*/ 1750718 w 1750718"/>
                <a:gd name="connsiteY4" fmla="*/ 8964 h 2205317"/>
                <a:gd name="connsiteX5" fmla="*/ 1750718 w 1750718"/>
                <a:gd name="connsiteY5" fmla="*/ 8964 h 2205317"/>
                <a:gd name="connsiteX6" fmla="*/ 1750718 w 1750718"/>
                <a:gd name="connsiteY6" fmla="*/ 8964 h 2205317"/>
                <a:gd name="connsiteX7" fmla="*/ 1732789 w 1750718"/>
                <a:gd name="connsiteY7" fmla="*/ 0 h 22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0718" h="2205317">
                  <a:moveTo>
                    <a:pt x="2601" y="2205317"/>
                  </a:moveTo>
                  <a:cubicBezTo>
                    <a:pt x="-4870" y="1945340"/>
                    <a:pt x="-12341" y="1685364"/>
                    <a:pt x="226718" y="1461247"/>
                  </a:cubicBezTo>
                  <a:cubicBezTo>
                    <a:pt x="465777" y="1237130"/>
                    <a:pt x="1182954" y="1102658"/>
                    <a:pt x="1436954" y="860611"/>
                  </a:cubicBezTo>
                  <a:cubicBezTo>
                    <a:pt x="1690954" y="618564"/>
                    <a:pt x="1750718" y="8964"/>
                    <a:pt x="1750718" y="8964"/>
                  </a:cubicBezTo>
                  <a:lnTo>
                    <a:pt x="1750718" y="8964"/>
                  </a:lnTo>
                  <a:lnTo>
                    <a:pt x="1750718" y="8964"/>
                  </a:lnTo>
                  <a:lnTo>
                    <a:pt x="1750718" y="8964"/>
                  </a:lnTo>
                  <a:lnTo>
                    <a:pt x="1732789" y="0"/>
                  </a:ln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ED38414D-ADA4-ADA5-4551-245B3A5AF772}"/>
              </a:ext>
            </a:extLst>
          </p:cNvPr>
          <p:cNvGrpSpPr/>
          <p:nvPr/>
        </p:nvGrpSpPr>
        <p:grpSpPr>
          <a:xfrm>
            <a:off x="6365914" y="3634224"/>
            <a:ext cx="1288823" cy="523220"/>
            <a:chOff x="6365914" y="3634224"/>
            <a:chExt cx="1288823" cy="52322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095041D-B656-153C-1904-986F4656E252}"/>
                </a:ext>
              </a:extLst>
            </p:cNvPr>
            <p:cNvSpPr txBox="1"/>
            <p:nvPr/>
          </p:nvSpPr>
          <p:spPr>
            <a:xfrm>
              <a:off x="6365914" y="3634224"/>
              <a:ext cx="1001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Common delay error</a:t>
              </a:r>
              <a:endParaRPr lang="zh-CN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直接箭头连接符 88">
              <a:extLst>
                <a:ext uri="{FF2B5EF4-FFF2-40B4-BE49-F238E27FC236}">
                  <a16:creationId xmlns:a16="http://schemas.microsoft.com/office/drawing/2014/main" id="{88A62CAB-7B57-17FC-7ECE-D6301C0AB904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H="1">
              <a:off x="7367027" y="3842525"/>
              <a:ext cx="287710" cy="53309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接箭头连接符 89">
            <a:extLst>
              <a:ext uri="{FF2B5EF4-FFF2-40B4-BE49-F238E27FC236}">
                <a16:creationId xmlns:a16="http://schemas.microsoft.com/office/drawing/2014/main" id="{55C95E0B-0229-0E70-C5D8-77BED497FE83}"/>
              </a:ext>
            </a:extLst>
          </p:cNvPr>
          <p:cNvCxnSpPr>
            <a:cxnSpLocks/>
          </p:cNvCxnSpPr>
          <p:nvPr/>
        </p:nvCxnSpPr>
        <p:spPr>
          <a:xfrm>
            <a:off x="7350533" y="3503332"/>
            <a:ext cx="289255" cy="16960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90">
            <a:extLst>
              <a:ext uri="{FF2B5EF4-FFF2-40B4-BE49-F238E27FC236}">
                <a16:creationId xmlns:a16="http://schemas.microsoft.com/office/drawing/2014/main" id="{F77A9458-E383-23C3-F000-5F8847AD72A3}"/>
              </a:ext>
            </a:extLst>
          </p:cNvPr>
          <p:cNvCxnSpPr>
            <a:cxnSpLocks/>
          </p:cNvCxnSpPr>
          <p:nvPr/>
        </p:nvCxnSpPr>
        <p:spPr>
          <a:xfrm>
            <a:off x="7562723" y="3255962"/>
            <a:ext cx="337615" cy="18805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B4ACB91-8201-4D89-BE7B-313C63604DDF}"/>
              </a:ext>
            </a:extLst>
          </p:cNvPr>
          <p:cNvGrpSpPr/>
          <p:nvPr/>
        </p:nvGrpSpPr>
        <p:grpSpPr>
          <a:xfrm rot="1485188">
            <a:off x="7977388" y="2941586"/>
            <a:ext cx="328516" cy="439045"/>
            <a:chOff x="6615619" y="6066176"/>
            <a:chExt cx="565832" cy="827420"/>
          </a:xfrm>
        </p:grpSpPr>
        <p:sp>
          <p:nvSpPr>
            <p:cNvPr id="27" name="任意多边形: 形状 94">
              <a:extLst>
                <a:ext uri="{FF2B5EF4-FFF2-40B4-BE49-F238E27FC236}">
                  <a16:creationId xmlns:a16="http://schemas.microsoft.com/office/drawing/2014/main" id="{2FAA0348-C739-4071-6D16-17CDB987E45F}"/>
                </a:ext>
              </a:extLst>
            </p:cNvPr>
            <p:cNvSpPr/>
            <p:nvPr/>
          </p:nvSpPr>
          <p:spPr>
            <a:xfrm>
              <a:off x="6781146" y="6161588"/>
              <a:ext cx="400305" cy="732008"/>
            </a:xfrm>
            <a:custGeom>
              <a:avLst/>
              <a:gdLst>
                <a:gd name="connsiteX0" fmla="*/ 2601 w 1750718"/>
                <a:gd name="connsiteY0" fmla="*/ 2205317 h 2205317"/>
                <a:gd name="connsiteX1" fmla="*/ 226718 w 1750718"/>
                <a:gd name="connsiteY1" fmla="*/ 1461247 h 2205317"/>
                <a:gd name="connsiteX2" fmla="*/ 1436954 w 1750718"/>
                <a:gd name="connsiteY2" fmla="*/ 860611 h 2205317"/>
                <a:gd name="connsiteX3" fmla="*/ 1750718 w 1750718"/>
                <a:gd name="connsiteY3" fmla="*/ 8964 h 2205317"/>
                <a:gd name="connsiteX4" fmla="*/ 1750718 w 1750718"/>
                <a:gd name="connsiteY4" fmla="*/ 8964 h 2205317"/>
                <a:gd name="connsiteX5" fmla="*/ 1750718 w 1750718"/>
                <a:gd name="connsiteY5" fmla="*/ 8964 h 2205317"/>
                <a:gd name="connsiteX6" fmla="*/ 1750718 w 1750718"/>
                <a:gd name="connsiteY6" fmla="*/ 8964 h 2205317"/>
                <a:gd name="connsiteX7" fmla="*/ 1732789 w 1750718"/>
                <a:gd name="connsiteY7" fmla="*/ 0 h 22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0718" h="2205317">
                  <a:moveTo>
                    <a:pt x="2601" y="2205317"/>
                  </a:moveTo>
                  <a:cubicBezTo>
                    <a:pt x="-4870" y="1945340"/>
                    <a:pt x="-12341" y="1685364"/>
                    <a:pt x="226718" y="1461247"/>
                  </a:cubicBezTo>
                  <a:cubicBezTo>
                    <a:pt x="465777" y="1237130"/>
                    <a:pt x="1182954" y="1102658"/>
                    <a:pt x="1436954" y="860611"/>
                  </a:cubicBezTo>
                  <a:cubicBezTo>
                    <a:pt x="1690954" y="618564"/>
                    <a:pt x="1750718" y="8964"/>
                    <a:pt x="1750718" y="8964"/>
                  </a:cubicBezTo>
                  <a:lnTo>
                    <a:pt x="1750718" y="8964"/>
                  </a:lnTo>
                  <a:lnTo>
                    <a:pt x="1750718" y="8964"/>
                  </a:lnTo>
                  <a:lnTo>
                    <a:pt x="1750718" y="8964"/>
                  </a:lnTo>
                  <a:lnTo>
                    <a:pt x="1732789" y="0"/>
                  </a:ln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28" name="任意多边形: 形状 95">
              <a:extLst>
                <a:ext uri="{FF2B5EF4-FFF2-40B4-BE49-F238E27FC236}">
                  <a16:creationId xmlns:a16="http://schemas.microsoft.com/office/drawing/2014/main" id="{BA01DAF3-9B0E-EA4E-9F8C-BEF23182D110}"/>
                </a:ext>
              </a:extLst>
            </p:cNvPr>
            <p:cNvSpPr/>
            <p:nvPr/>
          </p:nvSpPr>
          <p:spPr>
            <a:xfrm>
              <a:off x="6615619" y="6066176"/>
              <a:ext cx="433423" cy="695922"/>
            </a:xfrm>
            <a:custGeom>
              <a:avLst/>
              <a:gdLst>
                <a:gd name="connsiteX0" fmla="*/ 2601 w 1750718"/>
                <a:gd name="connsiteY0" fmla="*/ 2205317 h 2205317"/>
                <a:gd name="connsiteX1" fmla="*/ 226718 w 1750718"/>
                <a:gd name="connsiteY1" fmla="*/ 1461247 h 2205317"/>
                <a:gd name="connsiteX2" fmla="*/ 1436954 w 1750718"/>
                <a:gd name="connsiteY2" fmla="*/ 860611 h 2205317"/>
                <a:gd name="connsiteX3" fmla="*/ 1750718 w 1750718"/>
                <a:gd name="connsiteY3" fmla="*/ 8964 h 2205317"/>
                <a:gd name="connsiteX4" fmla="*/ 1750718 w 1750718"/>
                <a:gd name="connsiteY4" fmla="*/ 8964 h 2205317"/>
                <a:gd name="connsiteX5" fmla="*/ 1750718 w 1750718"/>
                <a:gd name="connsiteY5" fmla="*/ 8964 h 2205317"/>
                <a:gd name="connsiteX6" fmla="*/ 1750718 w 1750718"/>
                <a:gd name="connsiteY6" fmla="*/ 8964 h 2205317"/>
                <a:gd name="connsiteX7" fmla="*/ 1732789 w 1750718"/>
                <a:gd name="connsiteY7" fmla="*/ 0 h 22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0718" h="2205317">
                  <a:moveTo>
                    <a:pt x="2601" y="2205317"/>
                  </a:moveTo>
                  <a:cubicBezTo>
                    <a:pt x="-4870" y="1945340"/>
                    <a:pt x="-12341" y="1685364"/>
                    <a:pt x="226718" y="1461247"/>
                  </a:cubicBezTo>
                  <a:cubicBezTo>
                    <a:pt x="465777" y="1237130"/>
                    <a:pt x="1182954" y="1102658"/>
                    <a:pt x="1436954" y="860611"/>
                  </a:cubicBezTo>
                  <a:cubicBezTo>
                    <a:pt x="1690954" y="618564"/>
                    <a:pt x="1750718" y="8964"/>
                    <a:pt x="1750718" y="8964"/>
                  </a:cubicBezTo>
                  <a:lnTo>
                    <a:pt x="1750718" y="8964"/>
                  </a:lnTo>
                  <a:lnTo>
                    <a:pt x="1750718" y="8964"/>
                  </a:lnTo>
                  <a:lnTo>
                    <a:pt x="1750718" y="8964"/>
                  </a:lnTo>
                  <a:lnTo>
                    <a:pt x="1732789" y="0"/>
                  </a:ln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cxnSp>
        <p:nvCxnSpPr>
          <p:cNvPr id="25" name="直接箭头连接符 92">
            <a:extLst>
              <a:ext uri="{FF2B5EF4-FFF2-40B4-BE49-F238E27FC236}">
                <a16:creationId xmlns:a16="http://schemas.microsoft.com/office/drawing/2014/main" id="{22FDC1F7-94A6-929B-2134-AE9881695281}"/>
              </a:ext>
            </a:extLst>
          </p:cNvPr>
          <p:cNvCxnSpPr>
            <a:cxnSpLocks/>
          </p:cNvCxnSpPr>
          <p:nvPr/>
        </p:nvCxnSpPr>
        <p:spPr>
          <a:xfrm>
            <a:off x="7854053" y="2965218"/>
            <a:ext cx="136136" cy="17839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93">
            <a:extLst>
              <a:ext uri="{FF2B5EF4-FFF2-40B4-BE49-F238E27FC236}">
                <a16:creationId xmlns:a16="http://schemas.microsoft.com/office/drawing/2014/main" id="{EA91AF57-DDFE-0BC3-AD42-39FD81E259A1}"/>
              </a:ext>
            </a:extLst>
          </p:cNvPr>
          <p:cNvCxnSpPr>
            <a:cxnSpLocks/>
          </p:cNvCxnSpPr>
          <p:nvPr/>
        </p:nvCxnSpPr>
        <p:spPr>
          <a:xfrm>
            <a:off x="8142389" y="2851368"/>
            <a:ext cx="108220" cy="18598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178"/>
            <a:ext cx="11353800" cy="892825"/>
          </a:xfrm>
        </p:spPr>
        <p:txBody>
          <a:bodyPr/>
          <a:lstStyle/>
          <a:p>
            <a:r>
              <a:rPr lang="en-US" altLang="zh-CN" sz="4000" dirty="0"/>
              <a:t>New positioning opportunities of backscattering GPS</a:t>
            </a:r>
          </a:p>
        </p:txBody>
      </p:sp>
      <p:sp>
        <p:nvSpPr>
          <p:cNvPr id="240" name="文本框 239">
            <a:extLst>
              <a:ext uri="{FF2B5EF4-FFF2-40B4-BE49-F238E27FC236}">
                <a16:creationId xmlns:a16="http://schemas.microsoft.com/office/drawing/2014/main" id="{CF98A09B-BBF7-4CFF-BF41-8142CDEF3436}"/>
              </a:ext>
            </a:extLst>
          </p:cNvPr>
          <p:cNvSpPr txBox="1"/>
          <p:nvPr/>
        </p:nvSpPr>
        <p:spPr>
          <a:xfrm>
            <a:off x="1213180" y="5194135"/>
            <a:ext cx="3989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relayed GPS signals cannot collaborate with non-relayed GPS signals since they contain different propagation delay. 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5D6CE3D-5CF9-4B8B-8660-ED6D7DBF8A07}"/>
              </a:ext>
            </a:extLst>
          </p:cNvPr>
          <p:cNvGrpSpPr/>
          <p:nvPr/>
        </p:nvGrpSpPr>
        <p:grpSpPr>
          <a:xfrm>
            <a:off x="783133" y="1492914"/>
            <a:ext cx="4160998" cy="3507652"/>
            <a:chOff x="1108644" y="1374323"/>
            <a:chExt cx="3948347" cy="3667898"/>
          </a:xfrm>
        </p:grpSpPr>
        <p:pic>
          <p:nvPicPr>
            <p:cNvPr id="110" name="内容占位符 3">
              <a:extLst>
                <a:ext uri="{FF2B5EF4-FFF2-40B4-BE49-F238E27FC236}">
                  <a16:creationId xmlns:a16="http://schemas.microsoft.com/office/drawing/2014/main" id="{0A0FCC95-A7D1-4C20-B979-D0635099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9745">
              <a:off x="1108644" y="2351530"/>
              <a:ext cx="1144705" cy="1264075"/>
            </a:xfrm>
            <a:prstGeom prst="rect">
              <a:avLst/>
            </a:prstGeom>
          </p:spPr>
        </p:pic>
        <p:pic>
          <p:nvPicPr>
            <p:cNvPr id="32" name="内容占位符 3">
              <a:extLst>
                <a:ext uri="{FF2B5EF4-FFF2-40B4-BE49-F238E27FC236}">
                  <a16:creationId xmlns:a16="http://schemas.microsoft.com/office/drawing/2014/main" id="{D3C4B172-A09D-404D-BD86-1598665F5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142657">
              <a:off x="3569909" y="1314638"/>
              <a:ext cx="1144705" cy="1264075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B878C09-425C-4F34-9EE7-BDDBBBD44C93}"/>
                </a:ext>
              </a:extLst>
            </p:cNvPr>
            <p:cNvGrpSpPr/>
            <p:nvPr/>
          </p:nvGrpSpPr>
          <p:grpSpPr>
            <a:xfrm>
              <a:off x="1696259" y="1883803"/>
              <a:ext cx="3360732" cy="3158418"/>
              <a:chOff x="1696260" y="1883803"/>
              <a:chExt cx="4624331" cy="3921659"/>
            </a:xfrm>
          </p:grpSpPr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BC2F1086-6419-44E3-B569-34A0680D4042}"/>
                  </a:ext>
                </a:extLst>
              </p:cNvPr>
              <p:cNvGrpSpPr/>
              <p:nvPr/>
            </p:nvGrpSpPr>
            <p:grpSpPr>
              <a:xfrm>
                <a:off x="2839110" y="4415795"/>
                <a:ext cx="314651" cy="919033"/>
                <a:chOff x="5399689" y="3757923"/>
                <a:chExt cx="265673" cy="805179"/>
              </a:xfrm>
            </p:grpSpPr>
            <p:pic>
              <p:nvPicPr>
                <p:cNvPr id="82" name="Picture 2" descr="Outdoor, wall, lights, lamp icon - Download on Iconfinder">
                  <a:extLst>
                    <a:ext uri="{FF2B5EF4-FFF2-40B4-BE49-F238E27FC236}">
                      <a16:creationId xmlns:a16="http://schemas.microsoft.com/office/drawing/2014/main" id="{1B784030-6841-4D75-BABC-6C3A177491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172" b="99023" l="9961" r="89844">
                              <a14:foregroundMark x1="50391" y1="4883" x2="48828" y2="8203"/>
                              <a14:foregroundMark x1="49609" y1="1367" x2="49805" y2="4688"/>
                              <a14:foregroundMark x1="45703" y1="93945" x2="47266" y2="99023"/>
                              <a14:backgroundMark x1="34180" y1="86719" x2="47266" y2="85742"/>
                              <a14:backgroundMark x1="47266" y1="85742" x2="64063" y2="86719"/>
                              <a14:backgroundMark x1="65820" y1="83789" x2="80078" y2="36328"/>
                              <a14:backgroundMark x1="78906" y1="35156" x2="79297" y2="39063"/>
                              <a14:backgroundMark x1="79102" y1="38086" x2="76758" y2="47266"/>
                              <a14:backgroundMark x1="77539" y1="39063" x2="75586" y2="48047"/>
                              <a14:backgroundMark x1="75391" y1="49805" x2="72656" y2="58789"/>
                              <a14:backgroundMark x1="34180" y1="96875" x2="38086" y2="99805"/>
                              <a14:backgroundMark x1="37891" y1="97852" x2="38477" y2="98242"/>
                              <a14:backgroundMark x1="63672" y1="95313" x2="62305" y2="99219"/>
                              <a14:backgroundMark x1="63086" y1="96484" x2="64648" y2="95117"/>
                              <a14:backgroundMark x1="40430" y1="87109" x2="50391" y2="86914"/>
                              <a14:backgroundMark x1="50391" y1="86914" x2="61523" y2="87891"/>
                              <a14:backgroundMark x1="17578" y1="27930" x2="34961" y2="13281"/>
                              <a14:backgroundMark x1="34961" y1="13281" x2="45117" y2="11523"/>
                              <a14:backgroundMark x1="45117" y1="11523" x2="32813" y2="15820"/>
                              <a14:backgroundMark x1="32813" y1="15820" x2="31250" y2="16992"/>
                              <a14:backgroundMark x1="38672" y1="14258" x2="29102" y2="18164"/>
                              <a14:backgroundMark x1="29102" y1="18164" x2="20313" y2="27148"/>
                              <a14:backgroundMark x1="39648" y1="14844" x2="40430" y2="14453"/>
                              <a14:backgroundMark x1="45703" y1="12305" x2="46289" y2="12305"/>
                              <a14:backgroundMark x1="53125" y1="12500" x2="57227" y2="3125"/>
                              <a14:backgroundMark x1="57227" y1="3125" x2="53711" y2="0"/>
                              <a14:backgroundMark x1="44336" y1="977" x2="44336" y2="2930"/>
                              <a14:backgroundMark x1="37500" y1="87109" x2="37500" y2="87109"/>
                              <a14:backgroundMark x1="62305" y1="97461" x2="65234" y2="949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9689" y="3757923"/>
                  <a:ext cx="265673" cy="2656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3" name="矩形 82">
                  <a:extLst>
                    <a:ext uri="{FF2B5EF4-FFF2-40B4-BE49-F238E27FC236}">
                      <a16:creationId xmlns:a16="http://schemas.microsoft.com/office/drawing/2014/main" id="{F929B868-9990-4F22-8268-E1373FB5501F}"/>
                    </a:ext>
                  </a:extLst>
                </p:cNvPr>
                <p:cNvSpPr/>
                <p:nvPr/>
              </p:nvSpPr>
              <p:spPr>
                <a:xfrm>
                  <a:off x="5516038" y="4028359"/>
                  <a:ext cx="45719" cy="53474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</p:grpSp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6D0DB21-95D1-4D5E-BF11-EBA26006739F}"/>
                  </a:ext>
                </a:extLst>
              </p:cNvPr>
              <p:cNvSpPr/>
              <p:nvPr/>
            </p:nvSpPr>
            <p:spPr>
              <a:xfrm>
                <a:off x="3466657" y="3708016"/>
                <a:ext cx="1917965" cy="1552738"/>
              </a:xfrm>
              <a:prstGeom prst="rect">
                <a:avLst/>
              </a:prstGeom>
              <a:solidFill>
                <a:srgbClr val="E7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cxnSp>
            <p:nvCxnSpPr>
              <p:cNvPr id="117" name="直接箭头连接符 116">
                <a:extLst>
                  <a:ext uri="{FF2B5EF4-FFF2-40B4-BE49-F238E27FC236}">
                    <a16:creationId xmlns:a16="http://schemas.microsoft.com/office/drawing/2014/main" id="{EFCF2A83-A0C4-4039-9578-EF491F1AF2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6644" y="2952906"/>
                <a:ext cx="1207985" cy="151973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内容占位符 3">
                <a:extLst>
                  <a:ext uri="{FF2B5EF4-FFF2-40B4-BE49-F238E27FC236}">
                    <a16:creationId xmlns:a16="http://schemas.microsoft.com/office/drawing/2014/main" id="{59BA52B1-EF3F-47C8-83F9-A414B68A5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43073">
                <a:off x="1696260" y="1883803"/>
                <a:ext cx="1144705" cy="1264075"/>
              </a:xfrm>
              <a:prstGeom prst="rect">
                <a:avLst/>
              </a:prstGeom>
            </p:spPr>
          </p:pic>
          <p:pic>
            <p:nvPicPr>
              <p:cNvPr id="33" name="内容占位符 3">
                <a:extLst>
                  <a:ext uri="{FF2B5EF4-FFF2-40B4-BE49-F238E27FC236}">
                    <a16:creationId xmlns:a16="http://schemas.microsoft.com/office/drawing/2014/main" id="{BFDD5CC3-76A6-4C42-9945-780CE330B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052467">
                <a:off x="5116201" y="1844648"/>
                <a:ext cx="1144705" cy="1264075"/>
              </a:xfrm>
              <a:prstGeom prst="rect">
                <a:avLst/>
              </a:prstGeom>
            </p:spPr>
          </p:pic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2359F7CE-4E7C-40F2-A9A5-2EA53A10AD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41562" y="2503771"/>
                <a:ext cx="199457" cy="251495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C2E3D012-044A-41CC-BDED-99EEE3EEE5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45250" y="2815811"/>
                <a:ext cx="391274" cy="368556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>
                <a:extLst>
                  <a:ext uri="{FF2B5EF4-FFF2-40B4-BE49-F238E27FC236}">
                    <a16:creationId xmlns:a16="http://schemas.microsoft.com/office/drawing/2014/main" id="{8EDF7827-97F4-424F-9255-CB175BCAE4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7907" y="3369281"/>
                <a:ext cx="1438750" cy="1260087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man-walking_76680">
                <a:extLst>
                  <a:ext uri="{FF2B5EF4-FFF2-40B4-BE49-F238E27FC236}">
                    <a16:creationId xmlns:a16="http://schemas.microsoft.com/office/drawing/2014/main" id="{CE1044DE-4A06-4320-9BE6-3F0828A0C923}"/>
                  </a:ext>
                </a:extLst>
              </p:cNvPr>
              <p:cNvSpPr/>
              <p:nvPr/>
            </p:nvSpPr>
            <p:spPr>
              <a:xfrm>
                <a:off x="3744798" y="4557327"/>
                <a:ext cx="371196" cy="765944"/>
              </a:xfrm>
              <a:custGeom>
                <a:avLst/>
                <a:gdLst>
                  <a:gd name="connsiteX0" fmla="*/ 72198 w 255101"/>
                  <a:gd name="connsiteY0" fmla="*/ 228252 h 592566"/>
                  <a:gd name="connsiteX1" fmla="*/ 53071 w 255101"/>
                  <a:gd name="connsiteY1" fmla="*/ 255945 h 592566"/>
                  <a:gd name="connsiteX2" fmla="*/ 52593 w 255101"/>
                  <a:gd name="connsiteY2" fmla="*/ 270270 h 592566"/>
                  <a:gd name="connsiteX3" fmla="*/ 72198 w 255101"/>
                  <a:gd name="connsiteY3" fmla="*/ 302260 h 592566"/>
                  <a:gd name="connsiteX4" fmla="*/ 84630 w 255101"/>
                  <a:gd name="connsiteY4" fmla="*/ 154243 h 592566"/>
                  <a:gd name="connsiteX5" fmla="*/ 91324 w 255101"/>
                  <a:gd name="connsiteY5" fmla="*/ 154243 h 592566"/>
                  <a:gd name="connsiteX6" fmla="*/ 98975 w 255101"/>
                  <a:gd name="connsiteY6" fmla="*/ 154243 h 592566"/>
                  <a:gd name="connsiteX7" fmla="*/ 157789 w 255101"/>
                  <a:gd name="connsiteY7" fmla="*/ 154243 h 592566"/>
                  <a:gd name="connsiteX8" fmla="*/ 158746 w 255101"/>
                  <a:gd name="connsiteY8" fmla="*/ 154243 h 592566"/>
                  <a:gd name="connsiteX9" fmla="*/ 181219 w 255101"/>
                  <a:gd name="connsiteY9" fmla="*/ 167612 h 592566"/>
                  <a:gd name="connsiteX10" fmla="*/ 253423 w 255101"/>
                  <a:gd name="connsiteY10" fmla="*/ 329954 h 592566"/>
                  <a:gd name="connsiteX11" fmla="*/ 244337 w 255101"/>
                  <a:gd name="connsiteY11" fmla="*/ 355738 h 592566"/>
                  <a:gd name="connsiteX12" fmla="*/ 234296 w 255101"/>
                  <a:gd name="connsiteY12" fmla="*/ 360990 h 592566"/>
                  <a:gd name="connsiteX13" fmla="*/ 225689 w 255101"/>
                  <a:gd name="connsiteY13" fmla="*/ 362900 h 592566"/>
                  <a:gd name="connsiteX14" fmla="*/ 208953 w 255101"/>
                  <a:gd name="connsiteY14" fmla="*/ 351918 h 592566"/>
                  <a:gd name="connsiteX15" fmla="*/ 176916 w 255101"/>
                  <a:gd name="connsiteY15" fmla="*/ 281729 h 592566"/>
                  <a:gd name="connsiteX16" fmla="*/ 176916 w 255101"/>
                  <a:gd name="connsiteY16" fmla="*/ 328522 h 592566"/>
                  <a:gd name="connsiteX17" fmla="*/ 190305 w 255101"/>
                  <a:gd name="connsiteY17" fmla="*/ 430702 h 592566"/>
                  <a:gd name="connsiteX18" fmla="*/ 193652 w 255101"/>
                  <a:gd name="connsiteY18" fmla="*/ 464125 h 592566"/>
                  <a:gd name="connsiteX19" fmla="*/ 199390 w 255101"/>
                  <a:gd name="connsiteY19" fmla="*/ 564395 h 592566"/>
                  <a:gd name="connsiteX20" fmla="*/ 178350 w 255101"/>
                  <a:gd name="connsiteY20" fmla="*/ 590656 h 592566"/>
                  <a:gd name="connsiteX21" fmla="*/ 168309 w 255101"/>
                  <a:gd name="connsiteY21" fmla="*/ 592089 h 592566"/>
                  <a:gd name="connsiteX22" fmla="*/ 164484 w 255101"/>
                  <a:gd name="connsiteY22" fmla="*/ 592566 h 592566"/>
                  <a:gd name="connsiteX23" fmla="*/ 143922 w 255101"/>
                  <a:gd name="connsiteY23" fmla="*/ 572512 h 592566"/>
                  <a:gd name="connsiteX24" fmla="*/ 138184 w 255101"/>
                  <a:gd name="connsiteY24" fmla="*/ 472242 h 592566"/>
                  <a:gd name="connsiteX25" fmla="*/ 134359 w 255101"/>
                  <a:gd name="connsiteY25" fmla="*/ 440251 h 592566"/>
                  <a:gd name="connsiteX26" fmla="*/ 128621 w 255101"/>
                  <a:gd name="connsiteY26" fmla="*/ 405395 h 592566"/>
                  <a:gd name="connsiteX27" fmla="*/ 127187 w 255101"/>
                  <a:gd name="connsiteY27" fmla="*/ 438341 h 592566"/>
                  <a:gd name="connsiteX28" fmla="*/ 122405 w 255101"/>
                  <a:gd name="connsiteY28" fmla="*/ 472242 h 592566"/>
                  <a:gd name="connsiteX29" fmla="*/ 100888 w 255101"/>
                  <a:gd name="connsiteY29" fmla="*/ 570125 h 592566"/>
                  <a:gd name="connsiteX30" fmla="*/ 76501 w 255101"/>
                  <a:gd name="connsiteY30" fmla="*/ 589701 h 592566"/>
                  <a:gd name="connsiteX31" fmla="*/ 74110 w 255101"/>
                  <a:gd name="connsiteY31" fmla="*/ 589701 h 592566"/>
                  <a:gd name="connsiteX32" fmla="*/ 64069 w 255101"/>
                  <a:gd name="connsiteY32" fmla="*/ 588746 h 592566"/>
                  <a:gd name="connsiteX33" fmla="*/ 48767 w 255101"/>
                  <a:gd name="connsiteY33" fmla="*/ 580152 h 592566"/>
                  <a:gd name="connsiteX34" fmla="*/ 45420 w 255101"/>
                  <a:gd name="connsiteY34" fmla="*/ 562963 h 592566"/>
                  <a:gd name="connsiteX35" fmla="*/ 66938 w 255101"/>
                  <a:gd name="connsiteY35" fmla="*/ 465080 h 592566"/>
                  <a:gd name="connsiteX36" fmla="*/ 70763 w 255101"/>
                  <a:gd name="connsiteY36" fmla="*/ 433567 h 592566"/>
                  <a:gd name="connsiteX37" fmla="*/ 71719 w 255101"/>
                  <a:gd name="connsiteY37" fmla="*/ 364332 h 592566"/>
                  <a:gd name="connsiteX38" fmla="*/ 47333 w 255101"/>
                  <a:gd name="connsiteY38" fmla="*/ 350008 h 592566"/>
                  <a:gd name="connsiteX39" fmla="*/ 2863 w 255101"/>
                  <a:gd name="connsiteY39" fmla="*/ 271702 h 592566"/>
                  <a:gd name="connsiteX40" fmla="*/ 4776 w 255101"/>
                  <a:gd name="connsiteY40" fmla="*/ 243053 h 592566"/>
                  <a:gd name="connsiteX41" fmla="*/ 59287 w 255101"/>
                  <a:gd name="connsiteY41" fmla="*/ 167135 h 592566"/>
                  <a:gd name="connsiteX42" fmla="*/ 84630 w 255101"/>
                  <a:gd name="connsiteY42" fmla="*/ 154243 h 592566"/>
                  <a:gd name="connsiteX43" fmla="*/ 124535 w 255101"/>
                  <a:gd name="connsiteY43" fmla="*/ 0 h 592566"/>
                  <a:gd name="connsiteX44" fmla="*/ 193626 w 255101"/>
                  <a:gd name="connsiteY44" fmla="*/ 69014 h 592566"/>
                  <a:gd name="connsiteX45" fmla="*/ 124535 w 255101"/>
                  <a:gd name="connsiteY45" fmla="*/ 138028 h 592566"/>
                  <a:gd name="connsiteX46" fmla="*/ 55444 w 255101"/>
                  <a:gd name="connsiteY46" fmla="*/ 69014 h 592566"/>
                  <a:gd name="connsiteX47" fmla="*/ 124535 w 255101"/>
                  <a:gd name="connsiteY47" fmla="*/ 0 h 59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55101" h="592566">
                    <a:moveTo>
                      <a:pt x="72198" y="228252"/>
                    </a:moveTo>
                    <a:lnTo>
                      <a:pt x="53071" y="255945"/>
                    </a:lnTo>
                    <a:cubicBezTo>
                      <a:pt x="50202" y="259765"/>
                      <a:pt x="50202" y="266450"/>
                      <a:pt x="52593" y="270270"/>
                    </a:cubicBezTo>
                    <a:lnTo>
                      <a:pt x="72198" y="302260"/>
                    </a:lnTo>
                    <a:close/>
                    <a:moveTo>
                      <a:pt x="84630" y="154243"/>
                    </a:moveTo>
                    <a:lnTo>
                      <a:pt x="91324" y="154243"/>
                    </a:lnTo>
                    <a:lnTo>
                      <a:pt x="98975" y="154243"/>
                    </a:lnTo>
                    <a:lnTo>
                      <a:pt x="157789" y="154243"/>
                    </a:lnTo>
                    <a:cubicBezTo>
                      <a:pt x="158267" y="154243"/>
                      <a:pt x="158267" y="154243"/>
                      <a:pt x="158746" y="154243"/>
                    </a:cubicBezTo>
                    <a:cubicBezTo>
                      <a:pt x="168309" y="153765"/>
                      <a:pt x="177872" y="159495"/>
                      <a:pt x="181219" y="167612"/>
                    </a:cubicBezTo>
                    <a:lnTo>
                      <a:pt x="253423" y="329954"/>
                    </a:lnTo>
                    <a:cubicBezTo>
                      <a:pt x="257726" y="339504"/>
                      <a:pt x="253423" y="350963"/>
                      <a:pt x="244337" y="355738"/>
                    </a:cubicBezTo>
                    <a:lnTo>
                      <a:pt x="234296" y="360990"/>
                    </a:lnTo>
                    <a:cubicBezTo>
                      <a:pt x="231905" y="362423"/>
                      <a:pt x="229036" y="362900"/>
                      <a:pt x="225689" y="362900"/>
                    </a:cubicBezTo>
                    <a:cubicBezTo>
                      <a:pt x="218516" y="362900"/>
                      <a:pt x="212300" y="358603"/>
                      <a:pt x="208953" y="351918"/>
                    </a:cubicBezTo>
                    <a:lnTo>
                      <a:pt x="176916" y="281729"/>
                    </a:lnTo>
                    <a:lnTo>
                      <a:pt x="176916" y="328522"/>
                    </a:lnTo>
                    <a:lnTo>
                      <a:pt x="190305" y="430702"/>
                    </a:lnTo>
                    <a:cubicBezTo>
                      <a:pt x="191739" y="440251"/>
                      <a:pt x="193174" y="455053"/>
                      <a:pt x="193652" y="464125"/>
                    </a:cubicBezTo>
                    <a:lnTo>
                      <a:pt x="199390" y="564395"/>
                    </a:lnTo>
                    <a:cubicBezTo>
                      <a:pt x="199868" y="576810"/>
                      <a:pt x="190783" y="588269"/>
                      <a:pt x="178350" y="590656"/>
                    </a:cubicBezTo>
                    <a:lnTo>
                      <a:pt x="168309" y="592089"/>
                    </a:lnTo>
                    <a:cubicBezTo>
                      <a:pt x="167353" y="592566"/>
                      <a:pt x="165918" y="592566"/>
                      <a:pt x="164484" y="592566"/>
                    </a:cubicBezTo>
                    <a:cubicBezTo>
                      <a:pt x="153486" y="592566"/>
                      <a:pt x="144401" y="583972"/>
                      <a:pt x="143922" y="572512"/>
                    </a:cubicBezTo>
                    <a:lnTo>
                      <a:pt x="138184" y="472242"/>
                    </a:lnTo>
                    <a:cubicBezTo>
                      <a:pt x="137706" y="463648"/>
                      <a:pt x="136272" y="448846"/>
                      <a:pt x="134359" y="440251"/>
                    </a:cubicBezTo>
                    <a:lnTo>
                      <a:pt x="128621" y="405395"/>
                    </a:lnTo>
                    <a:lnTo>
                      <a:pt x="127187" y="438341"/>
                    </a:lnTo>
                    <a:cubicBezTo>
                      <a:pt x="126709" y="447891"/>
                      <a:pt x="124318" y="462693"/>
                      <a:pt x="122405" y="472242"/>
                    </a:cubicBezTo>
                    <a:lnTo>
                      <a:pt x="100888" y="570125"/>
                    </a:lnTo>
                    <a:cubicBezTo>
                      <a:pt x="98497" y="581107"/>
                      <a:pt x="87977" y="589701"/>
                      <a:pt x="76501" y="589701"/>
                    </a:cubicBezTo>
                    <a:cubicBezTo>
                      <a:pt x="75545" y="589701"/>
                      <a:pt x="74588" y="589701"/>
                      <a:pt x="74110" y="589701"/>
                    </a:cubicBezTo>
                    <a:lnTo>
                      <a:pt x="64069" y="588746"/>
                    </a:lnTo>
                    <a:cubicBezTo>
                      <a:pt x="57853" y="587791"/>
                      <a:pt x="52115" y="584927"/>
                      <a:pt x="48767" y="580152"/>
                    </a:cubicBezTo>
                    <a:cubicBezTo>
                      <a:pt x="45420" y="575377"/>
                      <a:pt x="43986" y="569170"/>
                      <a:pt x="45420" y="562963"/>
                    </a:cubicBezTo>
                    <a:lnTo>
                      <a:pt x="66938" y="465080"/>
                    </a:lnTo>
                    <a:cubicBezTo>
                      <a:pt x="68850" y="456485"/>
                      <a:pt x="70285" y="442161"/>
                      <a:pt x="70763" y="433567"/>
                    </a:cubicBezTo>
                    <a:lnTo>
                      <a:pt x="71719" y="364332"/>
                    </a:lnTo>
                    <a:cubicBezTo>
                      <a:pt x="62634" y="364332"/>
                      <a:pt x="51636" y="358125"/>
                      <a:pt x="47333" y="350008"/>
                    </a:cubicBezTo>
                    <a:lnTo>
                      <a:pt x="2863" y="271702"/>
                    </a:lnTo>
                    <a:cubicBezTo>
                      <a:pt x="-1440" y="263107"/>
                      <a:pt x="-962" y="250693"/>
                      <a:pt x="4776" y="243053"/>
                    </a:cubicBezTo>
                    <a:lnTo>
                      <a:pt x="59287" y="167135"/>
                    </a:lnTo>
                    <a:cubicBezTo>
                      <a:pt x="64547" y="159972"/>
                      <a:pt x="75545" y="154243"/>
                      <a:pt x="84630" y="154243"/>
                    </a:cubicBezTo>
                    <a:close/>
                    <a:moveTo>
                      <a:pt x="124535" y="0"/>
                    </a:moveTo>
                    <a:cubicBezTo>
                      <a:pt x="162693" y="0"/>
                      <a:pt x="193626" y="30899"/>
                      <a:pt x="193626" y="69014"/>
                    </a:cubicBezTo>
                    <a:cubicBezTo>
                      <a:pt x="193626" y="107129"/>
                      <a:pt x="162693" y="138028"/>
                      <a:pt x="124535" y="138028"/>
                    </a:cubicBezTo>
                    <a:cubicBezTo>
                      <a:pt x="86377" y="138028"/>
                      <a:pt x="55444" y="107129"/>
                      <a:pt x="55444" y="69014"/>
                    </a:cubicBezTo>
                    <a:cubicBezTo>
                      <a:pt x="55444" y="30899"/>
                      <a:pt x="86377" y="0"/>
                      <a:pt x="124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76" name="Picture 2" descr="Rideshare: Definition &amp; Rideshare Company List">
                <a:extLst>
                  <a:ext uri="{FF2B5EF4-FFF2-40B4-BE49-F238E27FC236}">
                    <a16:creationId xmlns:a16="http://schemas.microsoft.com/office/drawing/2014/main" id="{76ED1BD0-F1D6-4DE9-AFA6-F1D7E49347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7879" l="9916" r="89873">
                            <a14:foregroundMark x1="56540" y1="80000" x2="59705" y2="97879"/>
                            <a14:foregroundMark x1="48945" y1="48182" x2="50633" y2="5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36057" y="4645261"/>
                <a:ext cx="405505" cy="36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62B18FDB-A401-4E99-86F0-4F378E67069B}"/>
                  </a:ext>
                </a:extLst>
              </p:cNvPr>
              <p:cNvGrpSpPr/>
              <p:nvPr/>
            </p:nvGrpSpPr>
            <p:grpSpPr>
              <a:xfrm>
                <a:off x="2948267" y="3059586"/>
                <a:ext cx="2826729" cy="2745876"/>
                <a:chOff x="5838585" y="2388582"/>
                <a:chExt cx="2559759" cy="2621196"/>
              </a:xfrm>
            </p:grpSpPr>
            <p:sp>
              <p:nvSpPr>
                <p:cNvPr id="78" name="矩形 77">
                  <a:extLst>
                    <a:ext uri="{FF2B5EF4-FFF2-40B4-BE49-F238E27FC236}">
                      <a16:creationId xmlns:a16="http://schemas.microsoft.com/office/drawing/2014/main" id="{96CCAF79-A1F1-4174-837E-AE66B02AE513}"/>
                    </a:ext>
                  </a:extLst>
                </p:cNvPr>
                <p:cNvSpPr/>
                <p:nvPr/>
              </p:nvSpPr>
              <p:spPr>
                <a:xfrm>
                  <a:off x="5838585" y="4495675"/>
                  <a:ext cx="2452315" cy="514103"/>
                </a:xfrm>
                <a:prstGeom prst="rect">
                  <a:avLst/>
                </a:prstGeom>
                <a:pattFill prst="wdDnDiag">
                  <a:fgClr>
                    <a:schemeClr val="bg1">
                      <a:lumMod val="5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任意多边形: 形状 78">
                  <a:extLst>
                    <a:ext uri="{FF2B5EF4-FFF2-40B4-BE49-F238E27FC236}">
                      <a16:creationId xmlns:a16="http://schemas.microsoft.com/office/drawing/2014/main" id="{A48020D4-1645-4205-BF7C-AB2B2D8FD866}"/>
                    </a:ext>
                  </a:extLst>
                </p:cNvPr>
                <p:cNvSpPr/>
                <p:nvPr/>
              </p:nvSpPr>
              <p:spPr>
                <a:xfrm rot="10800000">
                  <a:off x="5864521" y="2388582"/>
                  <a:ext cx="2533823" cy="2101221"/>
                </a:xfrm>
                <a:custGeom>
                  <a:avLst/>
                  <a:gdLst>
                    <a:gd name="connsiteX0" fmla="*/ 2378647 w 2629888"/>
                    <a:gd name="connsiteY0" fmla="*/ 2101221 h 2101221"/>
                    <a:gd name="connsiteX1" fmla="*/ 2063709 w 2629888"/>
                    <a:gd name="connsiteY1" fmla="*/ 1780651 h 2101221"/>
                    <a:gd name="connsiteX2" fmla="*/ 256371 w 2629888"/>
                    <a:gd name="connsiteY2" fmla="*/ 1780651 h 2101221"/>
                    <a:gd name="connsiteX3" fmla="*/ 256371 w 2629888"/>
                    <a:gd name="connsiteY3" fmla="*/ 1778940 h 2101221"/>
                    <a:gd name="connsiteX4" fmla="*/ 0 w 2629888"/>
                    <a:gd name="connsiteY4" fmla="*/ 1778940 h 2101221"/>
                    <a:gd name="connsiteX5" fmla="*/ 0 w 2629888"/>
                    <a:gd name="connsiteY5" fmla="*/ 1357742 h 2101221"/>
                    <a:gd name="connsiteX6" fmla="*/ 256995 w 2629888"/>
                    <a:gd name="connsiteY6" fmla="*/ 1357742 h 2101221"/>
                    <a:gd name="connsiteX7" fmla="*/ 256995 w 2629888"/>
                    <a:gd name="connsiteY7" fmla="*/ 0 h 2101221"/>
                    <a:gd name="connsiteX8" fmla="*/ 818447 w 2629888"/>
                    <a:gd name="connsiteY8" fmla="*/ 0 h 2101221"/>
                    <a:gd name="connsiteX9" fmla="*/ 818447 w 2629888"/>
                    <a:gd name="connsiteY9" fmla="*/ 1015379 h 2101221"/>
                    <a:gd name="connsiteX10" fmla="*/ 1055684 w 2629888"/>
                    <a:gd name="connsiteY10" fmla="*/ 1376483 h 2101221"/>
                    <a:gd name="connsiteX11" fmla="*/ 2162474 w 2629888"/>
                    <a:gd name="connsiteY11" fmla="*/ 1376484 h 2101221"/>
                    <a:gd name="connsiteX12" fmla="*/ 2162474 w 2629888"/>
                    <a:gd name="connsiteY12" fmla="*/ 1378621 h 2101221"/>
                    <a:gd name="connsiteX13" fmla="*/ 2629888 w 2629888"/>
                    <a:gd name="connsiteY13" fmla="*/ 1854394 h 2101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88" h="2101221">
                      <a:moveTo>
                        <a:pt x="2378647" y="2101221"/>
                      </a:moveTo>
                      <a:lnTo>
                        <a:pt x="2063709" y="1780651"/>
                      </a:lnTo>
                      <a:lnTo>
                        <a:pt x="256371" y="1780651"/>
                      </a:lnTo>
                      <a:lnTo>
                        <a:pt x="256371" y="1778940"/>
                      </a:lnTo>
                      <a:lnTo>
                        <a:pt x="0" y="1778940"/>
                      </a:lnTo>
                      <a:lnTo>
                        <a:pt x="0" y="1357742"/>
                      </a:lnTo>
                      <a:lnTo>
                        <a:pt x="256995" y="1357742"/>
                      </a:lnTo>
                      <a:lnTo>
                        <a:pt x="256995" y="0"/>
                      </a:lnTo>
                      <a:lnTo>
                        <a:pt x="818447" y="0"/>
                      </a:lnTo>
                      <a:lnTo>
                        <a:pt x="818447" y="1015379"/>
                      </a:lnTo>
                      <a:lnTo>
                        <a:pt x="1055684" y="1376483"/>
                      </a:lnTo>
                      <a:lnTo>
                        <a:pt x="2162474" y="1376484"/>
                      </a:lnTo>
                      <a:lnTo>
                        <a:pt x="2162474" y="1378621"/>
                      </a:lnTo>
                      <a:lnTo>
                        <a:pt x="2629888" y="185439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72" name="Picture 2" descr="Car icon - Free download on Iconfinder">
                <a:extLst>
                  <a:ext uri="{FF2B5EF4-FFF2-40B4-BE49-F238E27FC236}">
                    <a16:creationId xmlns:a16="http://schemas.microsoft.com/office/drawing/2014/main" id="{71070BEC-8BB2-4405-8C5B-526EB824BE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2" t="12188" r="5934" b="15514"/>
              <a:stretch/>
            </p:blipFill>
            <p:spPr bwMode="auto">
              <a:xfrm>
                <a:off x="3544642" y="2700874"/>
                <a:ext cx="896050" cy="728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AFA39C84-9479-4BEC-9B9F-D96B545137A4}"/>
                  </a:ext>
                </a:extLst>
              </p:cNvPr>
              <p:cNvGrpSpPr/>
              <p:nvPr/>
            </p:nvGrpSpPr>
            <p:grpSpPr>
              <a:xfrm>
                <a:off x="3130757" y="2779316"/>
                <a:ext cx="2269206" cy="2238485"/>
                <a:chOff x="-448626" y="3675719"/>
                <a:chExt cx="1896263" cy="2038813"/>
              </a:xfrm>
            </p:grpSpPr>
            <p:sp>
              <p:nvSpPr>
                <p:cNvPr id="241" name="流程图: 合并 240">
                  <a:extLst>
                    <a:ext uri="{FF2B5EF4-FFF2-40B4-BE49-F238E27FC236}">
                      <a16:creationId xmlns:a16="http://schemas.microsoft.com/office/drawing/2014/main" id="{C53218A5-021E-404C-8F5C-5B4DE4EAA949}"/>
                    </a:ext>
                  </a:extLst>
                </p:cNvPr>
                <p:cNvSpPr/>
                <p:nvPr/>
              </p:nvSpPr>
              <p:spPr>
                <a:xfrm>
                  <a:off x="-448626" y="3675719"/>
                  <a:ext cx="207155" cy="169603"/>
                </a:xfrm>
                <a:prstGeom prst="flowChartMerg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242" name="直接连接符 241">
                  <a:extLst>
                    <a:ext uri="{FF2B5EF4-FFF2-40B4-BE49-F238E27FC236}">
                      <a16:creationId xmlns:a16="http://schemas.microsoft.com/office/drawing/2014/main" id="{398450F1-CF4D-41E1-A0E5-434BF34DE6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52196" y="3746913"/>
                  <a:ext cx="9130" cy="3753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直接连接符 242">
                  <a:extLst>
                    <a:ext uri="{FF2B5EF4-FFF2-40B4-BE49-F238E27FC236}">
                      <a16:creationId xmlns:a16="http://schemas.microsoft.com/office/drawing/2014/main" id="{5BC07C82-F621-40D7-BB3E-8EA0D00CB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7763" y="4334646"/>
                  <a:ext cx="0" cy="996957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流程图: 合并 243">
                  <a:extLst>
                    <a:ext uri="{FF2B5EF4-FFF2-40B4-BE49-F238E27FC236}">
                      <a16:creationId xmlns:a16="http://schemas.microsoft.com/office/drawing/2014/main" id="{BFEDCB2D-6819-49B7-8032-9EA51EA4C3CA}"/>
                    </a:ext>
                  </a:extLst>
                </p:cNvPr>
                <p:cNvSpPr/>
                <p:nvPr/>
              </p:nvSpPr>
              <p:spPr>
                <a:xfrm>
                  <a:off x="707440" y="4985835"/>
                  <a:ext cx="207155" cy="169603"/>
                </a:xfrm>
                <a:prstGeom prst="flowChartMerg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245" name="直接连接符 244">
                  <a:extLst>
                    <a:ext uri="{FF2B5EF4-FFF2-40B4-BE49-F238E27FC236}">
                      <a16:creationId xmlns:a16="http://schemas.microsoft.com/office/drawing/2014/main" id="{177E2B1F-3B72-4BAE-8C8C-F5CBF841FDE8}"/>
                    </a:ext>
                  </a:extLst>
                </p:cNvPr>
                <p:cNvCxnSpPr>
                  <a:cxnSpLocks/>
                  <a:stCxn id="244" idx="0"/>
                </p:cNvCxnSpPr>
                <p:nvPr/>
              </p:nvCxnSpPr>
              <p:spPr>
                <a:xfrm flipH="1">
                  <a:off x="811017" y="4985835"/>
                  <a:ext cx="1" cy="3522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>
                  <a:extLst>
                    <a:ext uri="{FF2B5EF4-FFF2-40B4-BE49-F238E27FC236}">
                      <a16:creationId xmlns:a16="http://schemas.microsoft.com/office/drawing/2014/main" id="{CB004873-4B4D-4C82-9597-97B4823036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7215" y="5325132"/>
                  <a:ext cx="512348" cy="1481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7" name="等腰三角形 246">
                  <a:extLst>
                    <a:ext uri="{FF2B5EF4-FFF2-40B4-BE49-F238E27FC236}">
                      <a16:creationId xmlns:a16="http://schemas.microsoft.com/office/drawing/2014/main" id="{B997C707-F2A5-4532-A9CE-EA779FD7DD21}"/>
                    </a:ext>
                  </a:extLst>
                </p:cNvPr>
                <p:cNvSpPr/>
                <p:nvPr/>
              </p:nvSpPr>
              <p:spPr>
                <a:xfrm rot="5224922" flipV="1">
                  <a:off x="1001707" y="5220840"/>
                  <a:ext cx="286882" cy="21496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/>
                </a:p>
              </p:txBody>
            </p:sp>
            <p:cxnSp>
              <p:nvCxnSpPr>
                <p:cNvPr id="248" name="直接连接符 247">
                  <a:extLst>
                    <a:ext uri="{FF2B5EF4-FFF2-40B4-BE49-F238E27FC236}">
                      <a16:creationId xmlns:a16="http://schemas.microsoft.com/office/drawing/2014/main" id="{962CD5E5-D247-4076-A94B-898A12A5C5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76200" y="4335094"/>
                  <a:ext cx="1413963" cy="46406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9" name="Picture 2" descr="Plug In Electrical Plugs Logo Icon Vector Illustration Stock Illustration -  Download Image Now - iStock">
                  <a:extLst>
                    <a:ext uri="{FF2B5EF4-FFF2-40B4-BE49-F238E27FC236}">
                      <a16:creationId xmlns:a16="http://schemas.microsoft.com/office/drawing/2014/main" id="{AD1762D0-1BC2-4C34-9D8F-A7CE36D7CC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>
                              <a14:foregroundMark x1="28105" y1="37551" x2="28105" y2="37551"/>
                              <a14:foregroundMark x1="48693" y1="44694" x2="49837" y2="5040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78" t="12818" r="25327" b="21240"/>
                <a:stretch/>
              </p:blipFill>
              <p:spPr bwMode="auto">
                <a:xfrm rot="10800000">
                  <a:off x="1214494" y="5467889"/>
                  <a:ext cx="233143" cy="246643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250" name="直接连接符 249">
                  <a:extLst>
                    <a:ext uri="{FF2B5EF4-FFF2-40B4-BE49-F238E27FC236}">
                      <a16:creationId xmlns:a16="http://schemas.microsoft.com/office/drawing/2014/main" id="{6363484F-BDC8-40DD-ABE6-5E3B2B35B0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27321" y="5331603"/>
                  <a:ext cx="0" cy="14774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1" name="直接连接符 250">
                <a:extLst>
                  <a:ext uri="{FF2B5EF4-FFF2-40B4-BE49-F238E27FC236}">
                    <a16:creationId xmlns:a16="http://schemas.microsoft.com/office/drawing/2014/main" id="{D057FED1-C219-43E3-B1EE-4ED4A0A649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0084" y="3256810"/>
                <a:ext cx="346553" cy="30272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箭头连接符 251">
                <a:extLst>
                  <a:ext uri="{FF2B5EF4-FFF2-40B4-BE49-F238E27FC236}">
                    <a16:creationId xmlns:a16="http://schemas.microsoft.com/office/drawing/2014/main" id="{1AD74B17-4D5F-40AD-96AA-E0DB9D785F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6899" y="2728156"/>
                <a:ext cx="382957" cy="55367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接箭头连接符 254">
                <a:extLst>
                  <a:ext uri="{FF2B5EF4-FFF2-40B4-BE49-F238E27FC236}">
                    <a16:creationId xmlns:a16="http://schemas.microsoft.com/office/drawing/2014/main" id="{97BAA536-4CD2-4363-B671-CBFCC04857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33600" y="3059585"/>
                <a:ext cx="843307" cy="124782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箭头连接符 257">
                <a:extLst>
                  <a:ext uri="{FF2B5EF4-FFF2-40B4-BE49-F238E27FC236}">
                    <a16:creationId xmlns:a16="http://schemas.microsoft.com/office/drawing/2014/main" id="{A3C29249-0907-4BCF-8339-E78D1EC63A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1572" y="3336219"/>
                <a:ext cx="661355" cy="1057010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A323457-6415-5E84-7895-639E1AC4599A}"/>
              </a:ext>
            </a:extLst>
          </p:cNvPr>
          <p:cNvGrpSpPr/>
          <p:nvPr/>
        </p:nvGrpSpPr>
        <p:grpSpPr>
          <a:xfrm flipH="1">
            <a:off x="4138327" y="3177485"/>
            <a:ext cx="1930084" cy="646331"/>
            <a:chOff x="386168" y="2950840"/>
            <a:chExt cx="1595701" cy="646331"/>
          </a:xfrm>
        </p:grpSpPr>
        <p:cxnSp>
          <p:nvCxnSpPr>
            <p:cNvPr id="8" name="连接符: 肘形 11">
              <a:extLst>
                <a:ext uri="{FF2B5EF4-FFF2-40B4-BE49-F238E27FC236}">
                  <a16:creationId xmlns:a16="http://schemas.microsoft.com/office/drawing/2014/main" id="{969148DE-49B2-E6A3-B1EF-62CC4007AC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3476" y="3397109"/>
              <a:ext cx="558393" cy="176997"/>
            </a:xfrm>
            <a:prstGeom prst="bentConnector3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E630F1A-EFAD-1713-8704-49CDA0FAD0ED}"/>
                </a:ext>
              </a:extLst>
            </p:cNvPr>
            <p:cNvSpPr txBox="1"/>
            <p:nvPr/>
          </p:nvSpPr>
          <p:spPr>
            <a:xfrm>
              <a:off x="386168" y="2950840"/>
              <a:ext cx="10214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Uncertain delay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A568AC6-D5EF-8470-0BC9-BB3F18060593}"/>
              </a:ext>
            </a:extLst>
          </p:cNvPr>
          <p:cNvGrpSpPr/>
          <p:nvPr/>
        </p:nvGrpSpPr>
        <p:grpSpPr>
          <a:xfrm flipH="1">
            <a:off x="2965476" y="3255172"/>
            <a:ext cx="1155161" cy="523220"/>
            <a:chOff x="972320" y="3246509"/>
            <a:chExt cx="955032" cy="523220"/>
          </a:xfrm>
        </p:grpSpPr>
        <p:cxnSp>
          <p:nvCxnSpPr>
            <p:cNvPr id="13" name="连接符: 肘形 11">
              <a:extLst>
                <a:ext uri="{FF2B5EF4-FFF2-40B4-BE49-F238E27FC236}">
                  <a16:creationId xmlns:a16="http://schemas.microsoft.com/office/drawing/2014/main" id="{F6F67ABD-41E1-4DF9-004B-DA07A239BE2A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H="1" flipV="1">
              <a:off x="1822788" y="3508119"/>
              <a:ext cx="104564" cy="122212"/>
            </a:xfrm>
            <a:prstGeom prst="bentConnector3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058F69-425D-5BDB-B0C1-0D49DFDDEFBA}"/>
                </a:ext>
              </a:extLst>
            </p:cNvPr>
            <p:cNvSpPr txBox="1"/>
            <p:nvPr/>
          </p:nvSpPr>
          <p:spPr>
            <a:xfrm>
              <a:off x="972320" y="3246509"/>
              <a:ext cx="8504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Real</a:t>
              </a:r>
            </a:p>
            <a:p>
              <a:pPr algn="just"/>
              <a:r>
                <a:rPr lang="en-US" altLang="zh-CN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distance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7DF78A7-BF82-C808-1619-4C463F257DE0}"/>
              </a:ext>
            </a:extLst>
          </p:cNvPr>
          <p:cNvGrpSpPr/>
          <p:nvPr/>
        </p:nvGrpSpPr>
        <p:grpSpPr>
          <a:xfrm flipH="1">
            <a:off x="8811352" y="3671623"/>
            <a:ext cx="3380869" cy="650577"/>
            <a:chOff x="265010" y="2908028"/>
            <a:chExt cx="2455371" cy="650577"/>
          </a:xfrm>
        </p:grpSpPr>
        <p:cxnSp>
          <p:nvCxnSpPr>
            <p:cNvPr id="21" name="连接符: 肘形 11">
              <a:extLst>
                <a:ext uri="{FF2B5EF4-FFF2-40B4-BE49-F238E27FC236}">
                  <a16:creationId xmlns:a16="http://schemas.microsoft.com/office/drawing/2014/main" id="{05466043-5702-93E1-4218-FF47706D7399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 flipV="1">
              <a:off x="1592921" y="3231194"/>
              <a:ext cx="1127460" cy="327411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279FFC-69C6-ED16-7DC9-3F3076C3334D}"/>
                </a:ext>
              </a:extLst>
            </p:cNvPr>
            <p:cNvSpPr txBox="1"/>
            <p:nvPr/>
          </p:nvSpPr>
          <p:spPr>
            <a:xfrm>
              <a:off x="265010" y="2908028"/>
              <a:ext cx="13279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Delay match to the real distance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A32C61DB-D0CF-BEFC-41CF-C86958134BDE}"/>
              </a:ext>
            </a:extLst>
          </p:cNvPr>
          <p:cNvSpPr txBox="1"/>
          <p:nvPr/>
        </p:nvSpPr>
        <p:spPr>
          <a:xfrm>
            <a:off x="6567753" y="5194135"/>
            <a:ext cx="4764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The scattered and non-scattered GPS signals can collaborate to provide better positioning service.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4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935"/>
            <a:ext cx="10515600" cy="892825"/>
          </a:xfrm>
        </p:spPr>
        <p:txBody>
          <a:bodyPr/>
          <a:lstStyle/>
          <a:p>
            <a:r>
              <a:rPr lang="en-US" altLang="zh-CN" dirty="0"/>
              <a:t>Requirements on scattering the GPS signals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C04A47-F522-4285-88ED-FA684BA5431E}"/>
              </a:ext>
            </a:extLst>
          </p:cNvPr>
          <p:cNvGrpSpPr/>
          <p:nvPr/>
        </p:nvGrpSpPr>
        <p:grpSpPr>
          <a:xfrm>
            <a:off x="6305977" y="2039380"/>
            <a:ext cx="4105425" cy="642965"/>
            <a:chOff x="6305977" y="2129320"/>
            <a:chExt cx="4105425" cy="642965"/>
          </a:xfrm>
        </p:grpSpPr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D8BDBC40-97A8-411B-8F9A-1BA707CD2904}"/>
                </a:ext>
              </a:extLst>
            </p:cNvPr>
            <p:cNvSpPr txBox="1"/>
            <p:nvPr/>
          </p:nvSpPr>
          <p:spPr>
            <a:xfrm>
              <a:off x="7780572" y="2189192"/>
              <a:ext cx="2630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b="1" dirty="0" err="1">
                  <a:cs typeface="+mn-ea"/>
                  <a:sym typeface="+mn-lt"/>
                </a:rPr>
                <a:t>uW</a:t>
              </a:r>
              <a:r>
                <a:rPr lang="en-US" altLang="zh-CN" sz="1400" b="1" dirty="0">
                  <a:cs typeface="+mn-ea"/>
                  <a:sym typeface="+mn-lt"/>
                </a:rPr>
                <a:t>-level power consumption for easy deployment.</a:t>
              </a:r>
            </a:p>
          </p:txBody>
        </p:sp>
        <p:sp>
          <p:nvSpPr>
            <p:cNvPr id="146" name="矩形: 圆角 145">
              <a:extLst>
                <a:ext uri="{FF2B5EF4-FFF2-40B4-BE49-F238E27FC236}">
                  <a16:creationId xmlns:a16="http://schemas.microsoft.com/office/drawing/2014/main" id="{5D893693-B6B5-4D0D-BC6D-22B13A77C72B}"/>
                </a:ext>
              </a:extLst>
            </p:cNvPr>
            <p:cNvSpPr/>
            <p:nvPr/>
          </p:nvSpPr>
          <p:spPr>
            <a:xfrm>
              <a:off x="6305977" y="2129320"/>
              <a:ext cx="1145732" cy="642965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Power</a:t>
              </a:r>
              <a:endParaRPr lang="zh-CN" alt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9FD56BD-E9D1-48C9-AA60-826BD91FD1F6}"/>
              </a:ext>
            </a:extLst>
          </p:cNvPr>
          <p:cNvGrpSpPr/>
          <p:nvPr/>
        </p:nvGrpSpPr>
        <p:grpSpPr>
          <a:xfrm>
            <a:off x="6305977" y="2914827"/>
            <a:ext cx="3704798" cy="642965"/>
            <a:chOff x="6305977" y="3028121"/>
            <a:chExt cx="3704798" cy="642965"/>
          </a:xfrm>
        </p:grpSpPr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4A7BC49D-5AA8-4797-ACC1-C51FA7C9367C}"/>
                </a:ext>
              </a:extLst>
            </p:cNvPr>
            <p:cNvSpPr txBox="1"/>
            <p:nvPr/>
          </p:nvSpPr>
          <p:spPr>
            <a:xfrm>
              <a:off x="7780572" y="3087993"/>
              <a:ext cx="22302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cs typeface="+mn-ea"/>
                  <a:sym typeface="+mn-lt"/>
                </a:rPr>
                <a:t>Comparable coverage to commercial GPS relays.</a:t>
              </a:r>
            </a:p>
          </p:txBody>
        </p:sp>
        <p:sp>
          <p:nvSpPr>
            <p:cNvPr id="147" name="矩形: 圆角 146">
              <a:extLst>
                <a:ext uri="{FF2B5EF4-FFF2-40B4-BE49-F238E27FC236}">
                  <a16:creationId xmlns:a16="http://schemas.microsoft.com/office/drawing/2014/main" id="{52803938-12A6-41CA-B160-C406DDDA3DB7}"/>
                </a:ext>
              </a:extLst>
            </p:cNvPr>
            <p:cNvSpPr/>
            <p:nvPr/>
          </p:nvSpPr>
          <p:spPr>
            <a:xfrm>
              <a:off x="6305977" y="3028121"/>
              <a:ext cx="1145732" cy="642965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Gain</a:t>
              </a:r>
              <a:endParaRPr lang="zh-CN" alt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BCAF371-C117-4A3D-B7DE-21A3F1BBEA1B}"/>
              </a:ext>
            </a:extLst>
          </p:cNvPr>
          <p:cNvGrpSpPr/>
          <p:nvPr/>
        </p:nvGrpSpPr>
        <p:grpSpPr>
          <a:xfrm>
            <a:off x="6305977" y="4665722"/>
            <a:ext cx="3957543" cy="642965"/>
            <a:chOff x="6305977" y="4578072"/>
            <a:chExt cx="3957543" cy="642965"/>
          </a:xfrm>
        </p:grpSpPr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D24EF69B-A070-4AF1-B311-61429D429468}"/>
                </a:ext>
              </a:extLst>
            </p:cNvPr>
            <p:cNvSpPr txBox="1"/>
            <p:nvPr/>
          </p:nvSpPr>
          <p:spPr>
            <a:xfrm>
              <a:off x="7780572" y="4637944"/>
              <a:ext cx="2482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cs typeface="+mn-ea"/>
                  <a:sym typeface="+mn-lt"/>
                </a:rPr>
                <a:t>Sensitive to scatter weak GPS signals (-125dBm).</a:t>
              </a:r>
            </a:p>
          </p:txBody>
        </p:sp>
        <p:sp>
          <p:nvSpPr>
            <p:cNvPr id="148" name="矩形: 圆角 147">
              <a:extLst>
                <a:ext uri="{FF2B5EF4-FFF2-40B4-BE49-F238E27FC236}">
                  <a16:creationId xmlns:a16="http://schemas.microsoft.com/office/drawing/2014/main" id="{8FFBD6E6-70DD-4839-A64C-B908913E1115}"/>
                </a:ext>
              </a:extLst>
            </p:cNvPr>
            <p:cNvSpPr/>
            <p:nvPr/>
          </p:nvSpPr>
          <p:spPr>
            <a:xfrm>
              <a:off x="6305977" y="4578072"/>
              <a:ext cx="1145732" cy="642965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Sensitivity</a:t>
              </a:r>
              <a:endParaRPr lang="zh-CN" alt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228EC0B-001E-4B42-8CCA-542D2506ED35}"/>
              </a:ext>
            </a:extLst>
          </p:cNvPr>
          <p:cNvGrpSpPr/>
          <p:nvPr/>
        </p:nvGrpSpPr>
        <p:grpSpPr>
          <a:xfrm>
            <a:off x="6305977" y="3790274"/>
            <a:ext cx="3957543" cy="642965"/>
            <a:chOff x="6305977" y="3803097"/>
            <a:chExt cx="3957543" cy="642965"/>
          </a:xfrm>
        </p:grpSpPr>
        <p:sp>
          <p:nvSpPr>
            <p:cNvPr id="149" name="文本框 148">
              <a:extLst>
                <a:ext uri="{FF2B5EF4-FFF2-40B4-BE49-F238E27FC236}">
                  <a16:creationId xmlns:a16="http://schemas.microsoft.com/office/drawing/2014/main" id="{D3BB7260-2A1D-4B90-A6B2-8F4497A6CC39}"/>
                </a:ext>
              </a:extLst>
            </p:cNvPr>
            <p:cNvSpPr txBox="1"/>
            <p:nvPr/>
          </p:nvSpPr>
          <p:spPr>
            <a:xfrm>
              <a:off x="7780572" y="3970691"/>
              <a:ext cx="2482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cs typeface="+mn-ea"/>
                  <a:sym typeface="+mn-lt"/>
                </a:rPr>
                <a:t>Flat gain over GPS L1 band.</a:t>
              </a:r>
            </a:p>
          </p:txBody>
        </p:sp>
        <p:sp>
          <p:nvSpPr>
            <p:cNvPr id="150" name="矩形: 圆角 149">
              <a:extLst>
                <a:ext uri="{FF2B5EF4-FFF2-40B4-BE49-F238E27FC236}">
                  <a16:creationId xmlns:a16="http://schemas.microsoft.com/office/drawing/2014/main" id="{25F783B9-5712-407E-A51F-E0C87F50841C}"/>
                </a:ext>
              </a:extLst>
            </p:cNvPr>
            <p:cNvSpPr/>
            <p:nvPr/>
          </p:nvSpPr>
          <p:spPr>
            <a:xfrm>
              <a:off x="6305977" y="3803097"/>
              <a:ext cx="1145732" cy="642965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</a:rPr>
                <a:t>Bandwidth</a:t>
              </a:r>
              <a:endParaRPr lang="zh-CN" alt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3" name="任意多边形: 形状 152">
            <a:extLst>
              <a:ext uri="{FF2B5EF4-FFF2-40B4-BE49-F238E27FC236}">
                <a16:creationId xmlns:a16="http://schemas.microsoft.com/office/drawing/2014/main" id="{AD5BDD7E-4CAF-4C23-9DCA-9ED489643323}"/>
              </a:ext>
            </a:extLst>
          </p:cNvPr>
          <p:cNvSpPr/>
          <p:nvPr/>
        </p:nvSpPr>
        <p:spPr>
          <a:xfrm>
            <a:off x="2770059" y="2820818"/>
            <a:ext cx="1716819" cy="1740665"/>
          </a:xfrm>
          <a:custGeom>
            <a:avLst/>
            <a:gdLst>
              <a:gd name="connsiteX0" fmla="*/ 0 w 1652530"/>
              <a:gd name="connsiteY0" fmla="*/ 0 h 1740665"/>
              <a:gd name="connsiteX1" fmla="*/ 936434 w 1652530"/>
              <a:gd name="connsiteY1" fmla="*/ 88135 h 1740665"/>
              <a:gd name="connsiteX2" fmla="*/ 1641514 w 1652530"/>
              <a:gd name="connsiteY2" fmla="*/ 99152 h 1740665"/>
              <a:gd name="connsiteX3" fmla="*/ 1652530 w 1652530"/>
              <a:gd name="connsiteY3" fmla="*/ 1729648 h 1740665"/>
              <a:gd name="connsiteX4" fmla="*/ 848299 w 1652530"/>
              <a:gd name="connsiteY4" fmla="*/ 1740665 h 1740665"/>
              <a:gd name="connsiteX5" fmla="*/ 0 w 1652530"/>
              <a:gd name="connsiteY5" fmla="*/ 0 h 174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2530" h="1740665">
                <a:moveTo>
                  <a:pt x="0" y="0"/>
                </a:moveTo>
                <a:lnTo>
                  <a:pt x="936434" y="88135"/>
                </a:lnTo>
                <a:lnTo>
                  <a:pt x="1641514" y="99152"/>
                </a:lnTo>
                <a:lnTo>
                  <a:pt x="1652530" y="1729648"/>
                </a:lnTo>
                <a:lnTo>
                  <a:pt x="848299" y="1740665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7C90ADA4-D164-4004-BB6C-8F0F390FB9D2}"/>
              </a:ext>
            </a:extLst>
          </p:cNvPr>
          <p:cNvGrpSpPr/>
          <p:nvPr/>
        </p:nvGrpSpPr>
        <p:grpSpPr>
          <a:xfrm>
            <a:off x="1902987" y="2836237"/>
            <a:ext cx="2615712" cy="2125550"/>
            <a:chOff x="4468621" y="2863718"/>
            <a:chExt cx="2615712" cy="2125550"/>
          </a:xfrm>
        </p:grpSpPr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D4460B69-50CB-4A0D-A817-44D7F0245415}"/>
                </a:ext>
              </a:extLst>
            </p:cNvPr>
            <p:cNvSpPr/>
            <p:nvPr/>
          </p:nvSpPr>
          <p:spPr>
            <a:xfrm>
              <a:off x="5367514" y="2863718"/>
              <a:ext cx="1716819" cy="1740665"/>
            </a:xfrm>
            <a:custGeom>
              <a:avLst/>
              <a:gdLst>
                <a:gd name="connsiteX0" fmla="*/ 0 w 1652530"/>
                <a:gd name="connsiteY0" fmla="*/ 0 h 1740665"/>
                <a:gd name="connsiteX1" fmla="*/ 936434 w 1652530"/>
                <a:gd name="connsiteY1" fmla="*/ 88135 h 1740665"/>
                <a:gd name="connsiteX2" fmla="*/ 1641514 w 1652530"/>
                <a:gd name="connsiteY2" fmla="*/ 99152 h 1740665"/>
                <a:gd name="connsiteX3" fmla="*/ 1652530 w 1652530"/>
                <a:gd name="connsiteY3" fmla="*/ 1729648 h 1740665"/>
                <a:gd name="connsiteX4" fmla="*/ 848299 w 1652530"/>
                <a:gd name="connsiteY4" fmla="*/ 1740665 h 1740665"/>
                <a:gd name="connsiteX5" fmla="*/ 0 w 1652530"/>
                <a:gd name="connsiteY5" fmla="*/ 0 h 174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2530" h="1740665">
                  <a:moveTo>
                    <a:pt x="0" y="0"/>
                  </a:moveTo>
                  <a:lnTo>
                    <a:pt x="936434" y="88135"/>
                  </a:lnTo>
                  <a:lnTo>
                    <a:pt x="1641514" y="99152"/>
                  </a:lnTo>
                  <a:lnTo>
                    <a:pt x="1652530" y="1729648"/>
                  </a:lnTo>
                  <a:lnTo>
                    <a:pt x="848299" y="1740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弦形 155">
              <a:extLst>
                <a:ext uri="{FF2B5EF4-FFF2-40B4-BE49-F238E27FC236}">
                  <a16:creationId xmlns:a16="http://schemas.microsoft.com/office/drawing/2014/main" id="{748FD68D-61AD-4BB6-A283-1C9C3534565D}"/>
                </a:ext>
              </a:extLst>
            </p:cNvPr>
            <p:cNvSpPr/>
            <p:nvPr/>
          </p:nvSpPr>
          <p:spPr>
            <a:xfrm rot="13046462">
              <a:off x="4468621" y="2895875"/>
              <a:ext cx="2210164" cy="2093393"/>
            </a:xfrm>
            <a:prstGeom prst="chord">
              <a:avLst>
                <a:gd name="adj1" fmla="val 2695891"/>
                <a:gd name="adj2" fmla="val 14237911"/>
              </a:avLst>
            </a:prstGeom>
            <a:solidFill>
              <a:schemeClr val="accent4">
                <a:lumMod val="20000"/>
                <a:lumOff val="80000"/>
                <a:alpha val="51000"/>
              </a:schemeClr>
            </a:solidFill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7" name="man-walking_76680">
            <a:extLst>
              <a:ext uri="{FF2B5EF4-FFF2-40B4-BE49-F238E27FC236}">
                <a16:creationId xmlns:a16="http://schemas.microsoft.com/office/drawing/2014/main" id="{124E633E-4C89-4064-922A-2D626543D43D}"/>
              </a:ext>
            </a:extLst>
          </p:cNvPr>
          <p:cNvSpPr/>
          <p:nvPr/>
        </p:nvSpPr>
        <p:spPr>
          <a:xfrm>
            <a:off x="3668266" y="3848245"/>
            <a:ext cx="313416" cy="671055"/>
          </a:xfrm>
          <a:custGeom>
            <a:avLst/>
            <a:gdLst>
              <a:gd name="connsiteX0" fmla="*/ 72198 w 255101"/>
              <a:gd name="connsiteY0" fmla="*/ 228252 h 592566"/>
              <a:gd name="connsiteX1" fmla="*/ 53071 w 255101"/>
              <a:gd name="connsiteY1" fmla="*/ 255945 h 592566"/>
              <a:gd name="connsiteX2" fmla="*/ 52593 w 255101"/>
              <a:gd name="connsiteY2" fmla="*/ 270270 h 592566"/>
              <a:gd name="connsiteX3" fmla="*/ 72198 w 255101"/>
              <a:gd name="connsiteY3" fmla="*/ 302260 h 592566"/>
              <a:gd name="connsiteX4" fmla="*/ 84630 w 255101"/>
              <a:gd name="connsiteY4" fmla="*/ 154243 h 592566"/>
              <a:gd name="connsiteX5" fmla="*/ 91324 w 255101"/>
              <a:gd name="connsiteY5" fmla="*/ 154243 h 592566"/>
              <a:gd name="connsiteX6" fmla="*/ 98975 w 255101"/>
              <a:gd name="connsiteY6" fmla="*/ 154243 h 592566"/>
              <a:gd name="connsiteX7" fmla="*/ 157789 w 255101"/>
              <a:gd name="connsiteY7" fmla="*/ 154243 h 592566"/>
              <a:gd name="connsiteX8" fmla="*/ 158746 w 255101"/>
              <a:gd name="connsiteY8" fmla="*/ 154243 h 592566"/>
              <a:gd name="connsiteX9" fmla="*/ 181219 w 255101"/>
              <a:gd name="connsiteY9" fmla="*/ 167612 h 592566"/>
              <a:gd name="connsiteX10" fmla="*/ 253423 w 255101"/>
              <a:gd name="connsiteY10" fmla="*/ 329954 h 592566"/>
              <a:gd name="connsiteX11" fmla="*/ 244337 w 255101"/>
              <a:gd name="connsiteY11" fmla="*/ 355738 h 592566"/>
              <a:gd name="connsiteX12" fmla="*/ 234296 w 255101"/>
              <a:gd name="connsiteY12" fmla="*/ 360990 h 592566"/>
              <a:gd name="connsiteX13" fmla="*/ 225689 w 255101"/>
              <a:gd name="connsiteY13" fmla="*/ 362900 h 592566"/>
              <a:gd name="connsiteX14" fmla="*/ 208953 w 255101"/>
              <a:gd name="connsiteY14" fmla="*/ 351918 h 592566"/>
              <a:gd name="connsiteX15" fmla="*/ 176916 w 255101"/>
              <a:gd name="connsiteY15" fmla="*/ 281729 h 592566"/>
              <a:gd name="connsiteX16" fmla="*/ 176916 w 255101"/>
              <a:gd name="connsiteY16" fmla="*/ 328522 h 592566"/>
              <a:gd name="connsiteX17" fmla="*/ 190305 w 255101"/>
              <a:gd name="connsiteY17" fmla="*/ 430702 h 592566"/>
              <a:gd name="connsiteX18" fmla="*/ 193652 w 255101"/>
              <a:gd name="connsiteY18" fmla="*/ 464125 h 592566"/>
              <a:gd name="connsiteX19" fmla="*/ 199390 w 255101"/>
              <a:gd name="connsiteY19" fmla="*/ 564395 h 592566"/>
              <a:gd name="connsiteX20" fmla="*/ 178350 w 255101"/>
              <a:gd name="connsiteY20" fmla="*/ 590656 h 592566"/>
              <a:gd name="connsiteX21" fmla="*/ 168309 w 255101"/>
              <a:gd name="connsiteY21" fmla="*/ 592089 h 592566"/>
              <a:gd name="connsiteX22" fmla="*/ 164484 w 255101"/>
              <a:gd name="connsiteY22" fmla="*/ 592566 h 592566"/>
              <a:gd name="connsiteX23" fmla="*/ 143922 w 255101"/>
              <a:gd name="connsiteY23" fmla="*/ 572512 h 592566"/>
              <a:gd name="connsiteX24" fmla="*/ 138184 w 255101"/>
              <a:gd name="connsiteY24" fmla="*/ 472242 h 592566"/>
              <a:gd name="connsiteX25" fmla="*/ 134359 w 255101"/>
              <a:gd name="connsiteY25" fmla="*/ 440251 h 592566"/>
              <a:gd name="connsiteX26" fmla="*/ 128621 w 255101"/>
              <a:gd name="connsiteY26" fmla="*/ 405395 h 592566"/>
              <a:gd name="connsiteX27" fmla="*/ 127187 w 255101"/>
              <a:gd name="connsiteY27" fmla="*/ 438341 h 592566"/>
              <a:gd name="connsiteX28" fmla="*/ 122405 w 255101"/>
              <a:gd name="connsiteY28" fmla="*/ 472242 h 592566"/>
              <a:gd name="connsiteX29" fmla="*/ 100888 w 255101"/>
              <a:gd name="connsiteY29" fmla="*/ 570125 h 592566"/>
              <a:gd name="connsiteX30" fmla="*/ 76501 w 255101"/>
              <a:gd name="connsiteY30" fmla="*/ 589701 h 592566"/>
              <a:gd name="connsiteX31" fmla="*/ 74110 w 255101"/>
              <a:gd name="connsiteY31" fmla="*/ 589701 h 592566"/>
              <a:gd name="connsiteX32" fmla="*/ 64069 w 255101"/>
              <a:gd name="connsiteY32" fmla="*/ 588746 h 592566"/>
              <a:gd name="connsiteX33" fmla="*/ 48767 w 255101"/>
              <a:gd name="connsiteY33" fmla="*/ 580152 h 592566"/>
              <a:gd name="connsiteX34" fmla="*/ 45420 w 255101"/>
              <a:gd name="connsiteY34" fmla="*/ 562963 h 592566"/>
              <a:gd name="connsiteX35" fmla="*/ 66938 w 255101"/>
              <a:gd name="connsiteY35" fmla="*/ 465080 h 592566"/>
              <a:gd name="connsiteX36" fmla="*/ 70763 w 255101"/>
              <a:gd name="connsiteY36" fmla="*/ 433567 h 592566"/>
              <a:gd name="connsiteX37" fmla="*/ 71719 w 255101"/>
              <a:gd name="connsiteY37" fmla="*/ 364332 h 592566"/>
              <a:gd name="connsiteX38" fmla="*/ 47333 w 255101"/>
              <a:gd name="connsiteY38" fmla="*/ 350008 h 592566"/>
              <a:gd name="connsiteX39" fmla="*/ 2863 w 255101"/>
              <a:gd name="connsiteY39" fmla="*/ 271702 h 592566"/>
              <a:gd name="connsiteX40" fmla="*/ 4776 w 255101"/>
              <a:gd name="connsiteY40" fmla="*/ 243053 h 592566"/>
              <a:gd name="connsiteX41" fmla="*/ 59287 w 255101"/>
              <a:gd name="connsiteY41" fmla="*/ 167135 h 592566"/>
              <a:gd name="connsiteX42" fmla="*/ 84630 w 255101"/>
              <a:gd name="connsiteY42" fmla="*/ 154243 h 592566"/>
              <a:gd name="connsiteX43" fmla="*/ 124535 w 255101"/>
              <a:gd name="connsiteY43" fmla="*/ 0 h 592566"/>
              <a:gd name="connsiteX44" fmla="*/ 193626 w 255101"/>
              <a:gd name="connsiteY44" fmla="*/ 69014 h 592566"/>
              <a:gd name="connsiteX45" fmla="*/ 124535 w 255101"/>
              <a:gd name="connsiteY45" fmla="*/ 138028 h 592566"/>
              <a:gd name="connsiteX46" fmla="*/ 55444 w 255101"/>
              <a:gd name="connsiteY46" fmla="*/ 69014 h 592566"/>
              <a:gd name="connsiteX47" fmla="*/ 124535 w 255101"/>
              <a:gd name="connsiteY47" fmla="*/ 0 h 59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55101" h="592566">
                <a:moveTo>
                  <a:pt x="72198" y="228252"/>
                </a:moveTo>
                <a:lnTo>
                  <a:pt x="53071" y="255945"/>
                </a:lnTo>
                <a:cubicBezTo>
                  <a:pt x="50202" y="259765"/>
                  <a:pt x="50202" y="266450"/>
                  <a:pt x="52593" y="270270"/>
                </a:cubicBezTo>
                <a:lnTo>
                  <a:pt x="72198" y="302260"/>
                </a:lnTo>
                <a:close/>
                <a:moveTo>
                  <a:pt x="84630" y="154243"/>
                </a:moveTo>
                <a:lnTo>
                  <a:pt x="91324" y="154243"/>
                </a:lnTo>
                <a:lnTo>
                  <a:pt x="98975" y="154243"/>
                </a:lnTo>
                <a:lnTo>
                  <a:pt x="157789" y="154243"/>
                </a:lnTo>
                <a:cubicBezTo>
                  <a:pt x="158267" y="154243"/>
                  <a:pt x="158267" y="154243"/>
                  <a:pt x="158746" y="154243"/>
                </a:cubicBezTo>
                <a:cubicBezTo>
                  <a:pt x="168309" y="153765"/>
                  <a:pt x="177872" y="159495"/>
                  <a:pt x="181219" y="167612"/>
                </a:cubicBezTo>
                <a:lnTo>
                  <a:pt x="253423" y="329954"/>
                </a:lnTo>
                <a:cubicBezTo>
                  <a:pt x="257726" y="339504"/>
                  <a:pt x="253423" y="350963"/>
                  <a:pt x="244337" y="355738"/>
                </a:cubicBezTo>
                <a:lnTo>
                  <a:pt x="234296" y="360990"/>
                </a:lnTo>
                <a:cubicBezTo>
                  <a:pt x="231905" y="362423"/>
                  <a:pt x="229036" y="362900"/>
                  <a:pt x="225689" y="362900"/>
                </a:cubicBezTo>
                <a:cubicBezTo>
                  <a:pt x="218516" y="362900"/>
                  <a:pt x="212300" y="358603"/>
                  <a:pt x="208953" y="351918"/>
                </a:cubicBezTo>
                <a:lnTo>
                  <a:pt x="176916" y="281729"/>
                </a:lnTo>
                <a:lnTo>
                  <a:pt x="176916" y="328522"/>
                </a:lnTo>
                <a:lnTo>
                  <a:pt x="190305" y="430702"/>
                </a:lnTo>
                <a:cubicBezTo>
                  <a:pt x="191739" y="440251"/>
                  <a:pt x="193174" y="455053"/>
                  <a:pt x="193652" y="464125"/>
                </a:cubicBezTo>
                <a:lnTo>
                  <a:pt x="199390" y="564395"/>
                </a:lnTo>
                <a:cubicBezTo>
                  <a:pt x="199868" y="576810"/>
                  <a:pt x="190783" y="588269"/>
                  <a:pt x="178350" y="590656"/>
                </a:cubicBezTo>
                <a:lnTo>
                  <a:pt x="168309" y="592089"/>
                </a:lnTo>
                <a:cubicBezTo>
                  <a:pt x="167353" y="592566"/>
                  <a:pt x="165918" y="592566"/>
                  <a:pt x="164484" y="592566"/>
                </a:cubicBezTo>
                <a:cubicBezTo>
                  <a:pt x="153486" y="592566"/>
                  <a:pt x="144401" y="583972"/>
                  <a:pt x="143922" y="572512"/>
                </a:cubicBezTo>
                <a:lnTo>
                  <a:pt x="138184" y="472242"/>
                </a:lnTo>
                <a:cubicBezTo>
                  <a:pt x="137706" y="463648"/>
                  <a:pt x="136272" y="448846"/>
                  <a:pt x="134359" y="440251"/>
                </a:cubicBezTo>
                <a:lnTo>
                  <a:pt x="128621" y="405395"/>
                </a:lnTo>
                <a:lnTo>
                  <a:pt x="127187" y="438341"/>
                </a:lnTo>
                <a:cubicBezTo>
                  <a:pt x="126709" y="447891"/>
                  <a:pt x="124318" y="462693"/>
                  <a:pt x="122405" y="472242"/>
                </a:cubicBezTo>
                <a:lnTo>
                  <a:pt x="100888" y="570125"/>
                </a:lnTo>
                <a:cubicBezTo>
                  <a:pt x="98497" y="581107"/>
                  <a:pt x="87977" y="589701"/>
                  <a:pt x="76501" y="589701"/>
                </a:cubicBezTo>
                <a:cubicBezTo>
                  <a:pt x="75545" y="589701"/>
                  <a:pt x="74588" y="589701"/>
                  <a:pt x="74110" y="589701"/>
                </a:cubicBezTo>
                <a:lnTo>
                  <a:pt x="64069" y="588746"/>
                </a:lnTo>
                <a:cubicBezTo>
                  <a:pt x="57853" y="587791"/>
                  <a:pt x="52115" y="584927"/>
                  <a:pt x="48767" y="580152"/>
                </a:cubicBezTo>
                <a:cubicBezTo>
                  <a:pt x="45420" y="575377"/>
                  <a:pt x="43986" y="569170"/>
                  <a:pt x="45420" y="562963"/>
                </a:cubicBezTo>
                <a:lnTo>
                  <a:pt x="66938" y="465080"/>
                </a:lnTo>
                <a:cubicBezTo>
                  <a:pt x="68850" y="456485"/>
                  <a:pt x="70285" y="442161"/>
                  <a:pt x="70763" y="433567"/>
                </a:cubicBezTo>
                <a:lnTo>
                  <a:pt x="71719" y="364332"/>
                </a:lnTo>
                <a:cubicBezTo>
                  <a:pt x="62634" y="364332"/>
                  <a:pt x="51636" y="358125"/>
                  <a:pt x="47333" y="350008"/>
                </a:cubicBezTo>
                <a:lnTo>
                  <a:pt x="2863" y="271702"/>
                </a:lnTo>
                <a:cubicBezTo>
                  <a:pt x="-1440" y="263107"/>
                  <a:pt x="-962" y="250693"/>
                  <a:pt x="4776" y="243053"/>
                </a:cubicBezTo>
                <a:lnTo>
                  <a:pt x="59287" y="167135"/>
                </a:lnTo>
                <a:cubicBezTo>
                  <a:pt x="64547" y="159972"/>
                  <a:pt x="75545" y="154243"/>
                  <a:pt x="84630" y="154243"/>
                </a:cubicBezTo>
                <a:close/>
                <a:moveTo>
                  <a:pt x="124535" y="0"/>
                </a:moveTo>
                <a:cubicBezTo>
                  <a:pt x="162693" y="0"/>
                  <a:pt x="193626" y="30899"/>
                  <a:pt x="193626" y="69014"/>
                </a:cubicBezTo>
                <a:cubicBezTo>
                  <a:pt x="193626" y="107129"/>
                  <a:pt x="162693" y="138028"/>
                  <a:pt x="124535" y="138028"/>
                </a:cubicBezTo>
                <a:cubicBezTo>
                  <a:pt x="86377" y="138028"/>
                  <a:pt x="55444" y="107129"/>
                  <a:pt x="55444" y="69014"/>
                </a:cubicBezTo>
                <a:cubicBezTo>
                  <a:pt x="55444" y="30899"/>
                  <a:pt x="86377" y="0"/>
                  <a:pt x="1245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8" name="Picture 2" descr="Rideshare: Definition &amp; Rideshare Company List">
            <a:extLst>
              <a:ext uri="{FF2B5EF4-FFF2-40B4-BE49-F238E27FC236}">
                <a16:creationId xmlns:a16="http://schemas.microsoft.com/office/drawing/2014/main" id="{47F20284-32C1-47D3-96C8-A075F99B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879" l="9916" r="89873">
                        <a14:foregroundMark x1="56540" y1="80000" x2="59705" y2="97879"/>
                        <a14:foregroundMark x1="48945" y1="48182" x2="50633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24" y="3883836"/>
            <a:ext cx="342384" cy="3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181577B8-B9A7-433F-991F-C5D7020C6784}"/>
              </a:ext>
            </a:extLst>
          </p:cNvPr>
          <p:cNvGrpSpPr/>
          <p:nvPr/>
        </p:nvGrpSpPr>
        <p:grpSpPr>
          <a:xfrm>
            <a:off x="2794292" y="2595788"/>
            <a:ext cx="2452110" cy="2405704"/>
            <a:chOff x="5768456" y="2388582"/>
            <a:chExt cx="2629888" cy="2621196"/>
          </a:xfrm>
        </p:grpSpPr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6B363F73-AF04-4797-A3FB-05C8382FEB08}"/>
                </a:ext>
              </a:extLst>
            </p:cNvPr>
            <p:cNvSpPr/>
            <p:nvPr/>
          </p:nvSpPr>
          <p:spPr>
            <a:xfrm>
              <a:off x="5838585" y="4495675"/>
              <a:ext cx="2452315" cy="514103"/>
            </a:xfrm>
            <a:prstGeom prst="rect">
              <a:avLst/>
            </a:prstGeom>
            <a:pattFill prst="wdDn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5166C7DC-9C57-4AA4-949D-B4E4A963F4DD}"/>
                </a:ext>
              </a:extLst>
            </p:cNvPr>
            <p:cNvSpPr/>
            <p:nvPr/>
          </p:nvSpPr>
          <p:spPr>
            <a:xfrm rot="10800000">
              <a:off x="5768456" y="2388582"/>
              <a:ext cx="2629888" cy="2101221"/>
            </a:xfrm>
            <a:custGeom>
              <a:avLst/>
              <a:gdLst>
                <a:gd name="connsiteX0" fmla="*/ 2378647 w 2629888"/>
                <a:gd name="connsiteY0" fmla="*/ 2101221 h 2101221"/>
                <a:gd name="connsiteX1" fmla="*/ 2063709 w 2629888"/>
                <a:gd name="connsiteY1" fmla="*/ 1780651 h 2101221"/>
                <a:gd name="connsiteX2" fmla="*/ 256371 w 2629888"/>
                <a:gd name="connsiteY2" fmla="*/ 1780651 h 2101221"/>
                <a:gd name="connsiteX3" fmla="*/ 256371 w 2629888"/>
                <a:gd name="connsiteY3" fmla="*/ 1778940 h 2101221"/>
                <a:gd name="connsiteX4" fmla="*/ 0 w 2629888"/>
                <a:gd name="connsiteY4" fmla="*/ 1778940 h 2101221"/>
                <a:gd name="connsiteX5" fmla="*/ 0 w 2629888"/>
                <a:gd name="connsiteY5" fmla="*/ 1357742 h 2101221"/>
                <a:gd name="connsiteX6" fmla="*/ 256995 w 2629888"/>
                <a:gd name="connsiteY6" fmla="*/ 1357742 h 2101221"/>
                <a:gd name="connsiteX7" fmla="*/ 256995 w 2629888"/>
                <a:gd name="connsiteY7" fmla="*/ 0 h 2101221"/>
                <a:gd name="connsiteX8" fmla="*/ 818447 w 2629888"/>
                <a:gd name="connsiteY8" fmla="*/ 0 h 2101221"/>
                <a:gd name="connsiteX9" fmla="*/ 818447 w 2629888"/>
                <a:gd name="connsiteY9" fmla="*/ 1015379 h 2101221"/>
                <a:gd name="connsiteX10" fmla="*/ 1055684 w 2629888"/>
                <a:gd name="connsiteY10" fmla="*/ 1376483 h 2101221"/>
                <a:gd name="connsiteX11" fmla="*/ 2162474 w 2629888"/>
                <a:gd name="connsiteY11" fmla="*/ 1376484 h 2101221"/>
                <a:gd name="connsiteX12" fmla="*/ 2162474 w 2629888"/>
                <a:gd name="connsiteY12" fmla="*/ 1378621 h 2101221"/>
                <a:gd name="connsiteX13" fmla="*/ 2629888 w 2629888"/>
                <a:gd name="connsiteY13" fmla="*/ 1854394 h 210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9888" h="2101221">
                  <a:moveTo>
                    <a:pt x="2378647" y="2101221"/>
                  </a:moveTo>
                  <a:lnTo>
                    <a:pt x="2063709" y="1780651"/>
                  </a:lnTo>
                  <a:lnTo>
                    <a:pt x="256371" y="1780651"/>
                  </a:lnTo>
                  <a:lnTo>
                    <a:pt x="256371" y="1778940"/>
                  </a:lnTo>
                  <a:lnTo>
                    <a:pt x="0" y="1778940"/>
                  </a:lnTo>
                  <a:lnTo>
                    <a:pt x="0" y="1357742"/>
                  </a:lnTo>
                  <a:lnTo>
                    <a:pt x="256995" y="1357742"/>
                  </a:lnTo>
                  <a:lnTo>
                    <a:pt x="256995" y="0"/>
                  </a:lnTo>
                  <a:lnTo>
                    <a:pt x="818447" y="0"/>
                  </a:lnTo>
                  <a:lnTo>
                    <a:pt x="818447" y="1015379"/>
                  </a:lnTo>
                  <a:lnTo>
                    <a:pt x="1055684" y="1376483"/>
                  </a:lnTo>
                  <a:lnTo>
                    <a:pt x="2162474" y="1376484"/>
                  </a:lnTo>
                  <a:lnTo>
                    <a:pt x="2162474" y="1378621"/>
                  </a:lnTo>
                  <a:lnTo>
                    <a:pt x="2629888" y="185439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2" name="Picture 2" descr="Car icon - Free download on Iconfinder">
            <a:extLst>
              <a:ext uri="{FF2B5EF4-FFF2-40B4-BE49-F238E27FC236}">
                <a16:creationId xmlns:a16="http://schemas.microsoft.com/office/drawing/2014/main" id="{A9579A7E-15C9-4653-A482-0817D4CE4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12188" r="5934" b="15514"/>
          <a:stretch/>
        </p:blipFill>
        <p:spPr bwMode="auto">
          <a:xfrm>
            <a:off x="3784548" y="2336976"/>
            <a:ext cx="713679" cy="57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F25400D4-A1DB-4B6C-929A-4B43E541AC73}"/>
              </a:ext>
            </a:extLst>
          </p:cNvPr>
          <p:cNvGrpSpPr/>
          <p:nvPr/>
        </p:nvGrpSpPr>
        <p:grpSpPr>
          <a:xfrm>
            <a:off x="2762578" y="3725679"/>
            <a:ext cx="265673" cy="805179"/>
            <a:chOff x="5399689" y="3757923"/>
            <a:chExt cx="265673" cy="805179"/>
          </a:xfrm>
        </p:grpSpPr>
        <p:pic>
          <p:nvPicPr>
            <p:cNvPr id="164" name="Picture 2" descr="Outdoor, wall, lights, lamp icon - Download on Iconfinder">
              <a:extLst>
                <a:ext uri="{FF2B5EF4-FFF2-40B4-BE49-F238E27FC236}">
                  <a16:creationId xmlns:a16="http://schemas.microsoft.com/office/drawing/2014/main" id="{F2DB229E-8C3F-4EFC-B4AC-BB8B9D14B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72" b="99023" l="9961" r="89844">
                          <a14:foregroundMark x1="50391" y1="4883" x2="48828" y2="8203"/>
                          <a14:foregroundMark x1="49609" y1="1367" x2="49805" y2="4688"/>
                          <a14:foregroundMark x1="45703" y1="93945" x2="47266" y2="99023"/>
                          <a14:backgroundMark x1="34180" y1="86719" x2="47266" y2="85742"/>
                          <a14:backgroundMark x1="47266" y1="85742" x2="64063" y2="86719"/>
                          <a14:backgroundMark x1="65820" y1="83789" x2="80078" y2="36328"/>
                          <a14:backgroundMark x1="78906" y1="35156" x2="79297" y2="39063"/>
                          <a14:backgroundMark x1="79102" y1="38086" x2="76758" y2="47266"/>
                          <a14:backgroundMark x1="77539" y1="39063" x2="75586" y2="48047"/>
                          <a14:backgroundMark x1="75391" y1="49805" x2="72656" y2="58789"/>
                          <a14:backgroundMark x1="34180" y1="96875" x2="38086" y2="99805"/>
                          <a14:backgroundMark x1="37891" y1="97852" x2="38477" y2="98242"/>
                          <a14:backgroundMark x1="63672" y1="95313" x2="62305" y2="99219"/>
                          <a14:backgroundMark x1="63086" y1="96484" x2="64648" y2="95117"/>
                          <a14:backgroundMark x1="40430" y1="87109" x2="50391" y2="86914"/>
                          <a14:backgroundMark x1="50391" y1="86914" x2="61523" y2="87891"/>
                          <a14:backgroundMark x1="17578" y1="27930" x2="34961" y2="13281"/>
                          <a14:backgroundMark x1="34961" y1="13281" x2="45117" y2="11523"/>
                          <a14:backgroundMark x1="45117" y1="11523" x2="32813" y2="15820"/>
                          <a14:backgroundMark x1="32813" y1="15820" x2="31250" y2="16992"/>
                          <a14:backgroundMark x1="38672" y1="14258" x2="29102" y2="18164"/>
                          <a14:backgroundMark x1="29102" y1="18164" x2="20313" y2="27148"/>
                          <a14:backgroundMark x1="39648" y1="14844" x2="40430" y2="14453"/>
                          <a14:backgroundMark x1="45703" y1="12305" x2="46289" y2="12305"/>
                          <a14:backgroundMark x1="53125" y1="12500" x2="57227" y2="3125"/>
                          <a14:backgroundMark x1="57227" y1="3125" x2="53711" y2="0"/>
                          <a14:backgroundMark x1="44336" y1="977" x2="44336" y2="2930"/>
                          <a14:backgroundMark x1="37500" y1="87109" x2="37500" y2="87109"/>
                          <a14:backgroundMark x1="62305" y1="97461" x2="65234" y2="949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689" y="3757923"/>
              <a:ext cx="265673" cy="26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E8976DFB-62BD-4165-AB53-7EE529A30762}"/>
                </a:ext>
              </a:extLst>
            </p:cNvPr>
            <p:cNvSpPr/>
            <p:nvPr/>
          </p:nvSpPr>
          <p:spPr>
            <a:xfrm>
              <a:off x="5516038" y="4028359"/>
              <a:ext cx="45719" cy="5347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564ED626-D5D3-47EC-B309-319595C681CF}"/>
              </a:ext>
            </a:extLst>
          </p:cNvPr>
          <p:cNvGrpSpPr/>
          <p:nvPr/>
        </p:nvGrpSpPr>
        <p:grpSpPr>
          <a:xfrm>
            <a:off x="2959305" y="3608631"/>
            <a:ext cx="289843" cy="357682"/>
            <a:chOff x="1862889" y="2565215"/>
            <a:chExt cx="1913961" cy="2403970"/>
          </a:xfrm>
        </p:grpSpPr>
        <p:sp>
          <p:nvSpPr>
            <p:cNvPr id="169" name="矩形: 圆角 168">
              <a:extLst>
                <a:ext uri="{FF2B5EF4-FFF2-40B4-BE49-F238E27FC236}">
                  <a16:creationId xmlns:a16="http://schemas.microsoft.com/office/drawing/2014/main" id="{92A25A03-1558-46E6-915A-32436AEC72D1}"/>
                </a:ext>
              </a:extLst>
            </p:cNvPr>
            <p:cNvSpPr/>
            <p:nvPr/>
          </p:nvSpPr>
          <p:spPr>
            <a:xfrm flipH="1">
              <a:off x="1862889" y="3419513"/>
              <a:ext cx="1172470" cy="1549672"/>
            </a:xfrm>
            <a:prstGeom prst="roundRect">
              <a:avLst>
                <a:gd name="adj" fmla="val 11264"/>
              </a:avLst>
            </a:prstGeom>
            <a:solidFill>
              <a:schemeClr val="accent6">
                <a:lumMod val="40000"/>
                <a:lumOff val="60000"/>
                <a:alpha val="24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70" name="连接符: 肘形 169">
              <a:extLst>
                <a:ext uri="{FF2B5EF4-FFF2-40B4-BE49-F238E27FC236}">
                  <a16:creationId xmlns:a16="http://schemas.microsoft.com/office/drawing/2014/main" id="{267390C4-77C7-4074-86CA-307DF887EB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69897" y="3246230"/>
              <a:ext cx="660040" cy="764217"/>
            </a:xfrm>
            <a:prstGeom prst="bentConnector3">
              <a:avLst>
                <a:gd name="adj1" fmla="val 79343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74349A8D-9E41-408E-BF4E-BC39F030BB67}"/>
                </a:ext>
              </a:extLst>
            </p:cNvPr>
            <p:cNvGrpSpPr/>
            <p:nvPr/>
          </p:nvGrpSpPr>
          <p:grpSpPr>
            <a:xfrm flipH="1">
              <a:off x="2957034" y="2565215"/>
              <a:ext cx="819816" cy="801185"/>
              <a:chOff x="6244464" y="2300060"/>
              <a:chExt cx="1132451" cy="944333"/>
            </a:xfrm>
          </p:grpSpPr>
          <p:sp>
            <p:nvSpPr>
              <p:cNvPr id="186" name="等腰三角形 185">
                <a:extLst>
                  <a:ext uri="{FF2B5EF4-FFF2-40B4-BE49-F238E27FC236}">
                    <a16:creationId xmlns:a16="http://schemas.microsoft.com/office/drawing/2014/main" id="{4250FB3A-9DA2-45E6-B9B9-437CB4B1E90B}"/>
                  </a:ext>
                </a:extLst>
              </p:cNvPr>
              <p:cNvSpPr/>
              <p:nvPr/>
            </p:nvSpPr>
            <p:spPr>
              <a:xfrm rot="10800000">
                <a:off x="6244464" y="2300060"/>
                <a:ext cx="1132451" cy="944333"/>
              </a:xfrm>
              <a:prstGeom prst="triangl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54E4142C-2116-47BA-BD46-05C22A88982B}"/>
                  </a:ext>
                </a:extLst>
              </p:cNvPr>
              <p:cNvCxnSpPr>
                <a:cxnSpLocks/>
                <a:stCxn id="186" idx="3"/>
                <a:endCxn id="186" idx="0"/>
              </p:cNvCxnSpPr>
              <p:nvPr/>
            </p:nvCxnSpPr>
            <p:spPr>
              <a:xfrm>
                <a:off x="6810690" y="2300060"/>
                <a:ext cx="0" cy="9443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78" name="组合 177">
              <a:extLst>
                <a:ext uri="{FF2B5EF4-FFF2-40B4-BE49-F238E27FC236}">
                  <a16:creationId xmlns:a16="http://schemas.microsoft.com/office/drawing/2014/main" id="{1F08AA2D-01A5-481E-9311-4606AF1ACEB5}"/>
                </a:ext>
              </a:extLst>
            </p:cNvPr>
            <p:cNvGrpSpPr/>
            <p:nvPr/>
          </p:nvGrpSpPr>
          <p:grpSpPr>
            <a:xfrm flipH="1">
              <a:off x="2483756" y="4800325"/>
              <a:ext cx="217557" cy="111695"/>
              <a:chOff x="6131406" y="5885410"/>
              <a:chExt cx="158551" cy="62349"/>
            </a:xfrm>
          </p:grpSpPr>
          <p:cxnSp>
            <p:nvCxnSpPr>
              <p:cNvPr id="183" name="直接连接符 182">
                <a:extLst>
                  <a:ext uri="{FF2B5EF4-FFF2-40B4-BE49-F238E27FC236}">
                    <a16:creationId xmlns:a16="http://schemas.microsoft.com/office/drawing/2014/main" id="{7769EDAC-61A7-4FCE-9C07-D1F558A1E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406" y="5885410"/>
                <a:ext cx="1585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84DB6027-CD23-4815-81C6-BC8430754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9020" y="5918317"/>
                <a:ext cx="1047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5" name="直接连接符 184">
                <a:extLst>
                  <a:ext uri="{FF2B5EF4-FFF2-40B4-BE49-F238E27FC236}">
                    <a16:creationId xmlns:a16="http://schemas.microsoft.com/office/drawing/2014/main" id="{6345F778-8682-4213-ABED-ED41F7A51C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2572" y="5947759"/>
                <a:ext cx="571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79" name="直接连接符 178">
              <a:extLst>
                <a:ext uri="{FF2B5EF4-FFF2-40B4-BE49-F238E27FC236}">
                  <a16:creationId xmlns:a16="http://schemas.microsoft.com/office/drawing/2014/main" id="{1F1855A0-DBE8-4578-890D-FC6E5FD63A38}"/>
                </a:ext>
              </a:extLst>
            </p:cNvPr>
            <p:cNvCxnSpPr>
              <a:cxnSpLocks/>
            </p:cNvCxnSpPr>
            <p:nvPr/>
          </p:nvCxnSpPr>
          <p:spPr>
            <a:xfrm>
              <a:off x="2600778" y="3903957"/>
              <a:ext cx="0" cy="109355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0" name="直接连接符 179">
              <a:extLst>
                <a:ext uri="{FF2B5EF4-FFF2-40B4-BE49-F238E27FC236}">
                  <a16:creationId xmlns:a16="http://schemas.microsoft.com/office/drawing/2014/main" id="{0B9CE9C5-0F4F-460B-B9DC-B8A1B8693041}"/>
                </a:ext>
              </a:extLst>
            </p:cNvPr>
            <p:cNvCxnSpPr>
              <a:cxnSpLocks/>
            </p:cNvCxnSpPr>
            <p:nvPr/>
          </p:nvCxnSpPr>
          <p:spPr>
            <a:xfrm>
              <a:off x="2593564" y="4618392"/>
              <a:ext cx="2146" cy="181932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0C8B5409-646F-436D-BA10-D2DA03AB7150}"/>
                </a:ext>
              </a:extLst>
            </p:cNvPr>
            <p:cNvSpPr/>
            <p:nvPr/>
          </p:nvSpPr>
          <p:spPr>
            <a:xfrm flipH="1">
              <a:off x="2490106" y="4013312"/>
              <a:ext cx="227694" cy="61385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92" name="直接箭头连接符 191">
            <a:extLst>
              <a:ext uri="{FF2B5EF4-FFF2-40B4-BE49-F238E27FC236}">
                <a16:creationId xmlns:a16="http://schemas.microsoft.com/office/drawing/2014/main" id="{7D651BE9-6087-4263-A853-A44B875D7226}"/>
              </a:ext>
            </a:extLst>
          </p:cNvPr>
          <p:cNvCxnSpPr>
            <a:cxnSpLocks/>
          </p:cNvCxnSpPr>
          <p:nvPr/>
        </p:nvCxnSpPr>
        <p:spPr>
          <a:xfrm>
            <a:off x="2415469" y="2278454"/>
            <a:ext cx="214340" cy="2814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3" name="内容占位符 3">
            <a:extLst>
              <a:ext uri="{FF2B5EF4-FFF2-40B4-BE49-F238E27FC236}">
                <a16:creationId xmlns:a16="http://schemas.microsoft.com/office/drawing/2014/main" id="{C0493963-AD0E-4A68-9F43-715692CEF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49745">
            <a:off x="1631232" y="1325015"/>
            <a:ext cx="936862" cy="11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C4C2709-5D42-4BB0-A8E4-9235F82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236"/>
            <a:ext cx="10515600" cy="892825"/>
          </a:xfrm>
        </p:spPr>
        <p:txBody>
          <a:bodyPr/>
          <a:lstStyle/>
          <a:p>
            <a:r>
              <a:rPr lang="en-US" altLang="zh-CN" dirty="0"/>
              <a:t>Existing backscatter devices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58D6AA1-BA6F-4250-B96C-388125845117}"/>
              </a:ext>
            </a:extLst>
          </p:cNvPr>
          <p:cNvGrpSpPr/>
          <p:nvPr/>
        </p:nvGrpSpPr>
        <p:grpSpPr>
          <a:xfrm>
            <a:off x="1627261" y="1646683"/>
            <a:ext cx="3637558" cy="3849652"/>
            <a:chOff x="1627261" y="1646683"/>
            <a:chExt cx="3637558" cy="3849652"/>
          </a:xfrm>
        </p:grpSpPr>
        <p:sp>
          <p:nvSpPr>
            <p:cNvPr id="51" name="圆角矩形 121">
              <a:extLst>
                <a:ext uri="{FF2B5EF4-FFF2-40B4-BE49-F238E27FC236}">
                  <a16:creationId xmlns:a16="http://schemas.microsoft.com/office/drawing/2014/main" id="{DADF1491-C74E-4EA3-8C18-3A84BFC3B993}"/>
                </a:ext>
              </a:extLst>
            </p:cNvPr>
            <p:cNvSpPr/>
            <p:nvPr/>
          </p:nvSpPr>
          <p:spPr>
            <a:xfrm>
              <a:off x="1627261" y="2120173"/>
              <a:ext cx="3637558" cy="3376162"/>
            </a:xfrm>
            <a:prstGeom prst="roundRect">
              <a:avLst>
                <a:gd name="adj" fmla="val 5427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76D6031-74F9-4F36-90B6-EE6804BE3414}"/>
                </a:ext>
              </a:extLst>
            </p:cNvPr>
            <p:cNvSpPr txBox="1"/>
            <p:nvPr/>
          </p:nvSpPr>
          <p:spPr>
            <a:xfrm>
              <a:off x="1857484" y="1646683"/>
              <a:ext cx="3309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RF switch-based backscatters </a:t>
              </a:r>
              <a:endParaRPr lang="zh-CN" altLang="en-US" b="1" dirty="0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ED528516-B8C3-4555-B9D6-4E6771B25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520" y="2494060"/>
              <a:ext cx="1014008" cy="522770"/>
            </a:xfrm>
            <a:prstGeom prst="rect">
              <a:avLst/>
            </a:prstGeom>
          </p:spPr>
        </p:pic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8A2AB67D-639F-4B4E-88B4-EEA93A9137DC}"/>
                </a:ext>
              </a:extLst>
            </p:cNvPr>
            <p:cNvSpPr txBox="1"/>
            <p:nvPr/>
          </p:nvSpPr>
          <p:spPr>
            <a:xfrm>
              <a:off x="1830373" y="3035091"/>
              <a:ext cx="144610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/>
                <a:t>WISP Platform</a:t>
              </a:r>
            </a:p>
            <a:p>
              <a:pPr algn="ctr"/>
              <a:r>
                <a:rPr lang="en-US" altLang="zh-CN" sz="1000" b="1" dirty="0"/>
                <a:t>TIE’08</a:t>
              </a:r>
              <a:endParaRPr lang="zh-CN" altLang="en-US" sz="1200" b="1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00DE7A8F-669F-460A-9A5A-75C10252043C}"/>
                </a:ext>
              </a:extLst>
            </p:cNvPr>
            <p:cNvSpPr txBox="1"/>
            <p:nvPr/>
          </p:nvSpPr>
          <p:spPr>
            <a:xfrm>
              <a:off x="3493158" y="4314327"/>
              <a:ext cx="144610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/>
                <a:t>RF-Transformer</a:t>
              </a:r>
            </a:p>
            <a:p>
              <a:pPr algn="ctr"/>
              <a:r>
                <a:rPr lang="en-US" altLang="zh-CN" sz="1000" b="1" dirty="0"/>
                <a:t>MobiCom’22</a:t>
              </a:r>
              <a:endParaRPr lang="zh-CN" altLang="en-US" sz="1200" b="1" dirty="0"/>
            </a:p>
          </p:txBody>
        </p: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5B03AF6-12E2-4868-9887-4FC6A1614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24" b="93122" l="9930" r="89953">
                          <a14:foregroundMark x1="40187" y1="93122" x2="60864" y2="88360"/>
                        </a14:backgroundRemoval>
                      </a14:imgEffect>
                    </a14:imgLayer>
                  </a14:imgProps>
                </a:ext>
              </a:extLst>
            </a:blip>
            <a:srcRect l="26031" r="27272"/>
            <a:stretch/>
          </p:blipFill>
          <p:spPr>
            <a:xfrm>
              <a:off x="3658666" y="2475331"/>
              <a:ext cx="1106598" cy="523220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D424CD00-0D03-43CA-A6DB-1CC5B6C80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1323" y="3615643"/>
              <a:ext cx="1126702" cy="658782"/>
            </a:xfrm>
            <a:prstGeom prst="rect">
              <a:avLst/>
            </a:prstGeom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50E25630-88E3-4DBC-95F2-F34045C7B541}"/>
                </a:ext>
              </a:extLst>
            </p:cNvPr>
            <p:cNvSpPr txBox="1"/>
            <p:nvPr/>
          </p:nvSpPr>
          <p:spPr>
            <a:xfrm>
              <a:off x="3446040" y="3003760"/>
              <a:ext cx="16705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/>
                <a:t>Ambient Backscatter</a:t>
              </a:r>
            </a:p>
            <a:p>
              <a:pPr algn="ctr"/>
              <a:r>
                <a:rPr lang="en-US" altLang="zh-CN" sz="1000" b="1" dirty="0"/>
                <a:t>SIGCOMM’13</a:t>
              </a:r>
              <a:endParaRPr lang="zh-CN" altLang="en-US" sz="1200" b="1" dirty="0"/>
            </a:p>
          </p:txBody>
        </p: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FDB3F8B1-A2CD-4E45-AE15-2E51CA55C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331" y="3598295"/>
              <a:ext cx="1014008" cy="739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77CD9F9D-2160-41B5-8DAF-9718CEF0D4C1}"/>
                </a:ext>
              </a:extLst>
            </p:cNvPr>
            <p:cNvSpPr txBox="1"/>
            <p:nvPr/>
          </p:nvSpPr>
          <p:spPr>
            <a:xfrm>
              <a:off x="1962045" y="4290604"/>
              <a:ext cx="12055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/>
                <a:t>FS Backscatter</a:t>
              </a:r>
            </a:p>
            <a:p>
              <a:pPr algn="ctr"/>
              <a:r>
                <a:rPr lang="en-US" altLang="zh-CN" sz="1000" b="1" dirty="0"/>
                <a:t>SIGCOMM 2016 </a:t>
              </a:r>
              <a:endParaRPr lang="zh-CN" altLang="en-US" sz="1000" b="1" dirty="0"/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AC02F178-A5A1-49AA-B79C-40C94AE895AD}"/>
                </a:ext>
              </a:extLst>
            </p:cNvPr>
            <p:cNvGrpSpPr/>
            <p:nvPr/>
          </p:nvGrpSpPr>
          <p:grpSpPr>
            <a:xfrm>
              <a:off x="1826968" y="4814172"/>
              <a:ext cx="3083254" cy="569549"/>
              <a:chOff x="7613743" y="5880940"/>
              <a:chExt cx="3083254" cy="569549"/>
            </a:xfrm>
          </p:grpSpPr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E826DF4E-F5DC-44A1-8BEF-190E43574D77}"/>
                  </a:ext>
                </a:extLst>
              </p:cNvPr>
              <p:cNvSpPr/>
              <p:nvPr/>
            </p:nvSpPr>
            <p:spPr>
              <a:xfrm>
                <a:off x="7613743" y="5914071"/>
                <a:ext cx="1328931" cy="523220"/>
              </a:xfrm>
              <a:prstGeom prst="roundRect">
                <a:avLst/>
              </a:prstGeom>
              <a:solidFill>
                <a:schemeClr val="bg1">
                  <a:lumMod val="95000"/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</a:rPr>
                  <a:t>Power</a:t>
                </a:r>
                <a:endParaRPr lang="zh-CN" alt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矩形: 圆角 64">
                <a:extLst>
                  <a:ext uri="{FF2B5EF4-FFF2-40B4-BE49-F238E27FC236}">
                    <a16:creationId xmlns:a16="http://schemas.microsoft.com/office/drawing/2014/main" id="{2CD18341-27AB-4BF0-8266-B04A435C13AC}"/>
                  </a:ext>
                </a:extLst>
              </p:cNvPr>
              <p:cNvSpPr/>
              <p:nvPr/>
            </p:nvSpPr>
            <p:spPr>
              <a:xfrm>
                <a:off x="9323985" y="5909752"/>
                <a:ext cx="1049986" cy="523220"/>
              </a:xfrm>
              <a:prstGeom prst="roundRect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</a:rPr>
                  <a:t>Gain</a:t>
                </a:r>
                <a:endParaRPr lang="zh-CN" altLang="en-US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6" name="Picture 4" descr="Yes no plus minus check mark icon Royalty Free Vector Image">
                <a:extLst>
                  <a:ext uri="{FF2B5EF4-FFF2-40B4-BE49-F238E27FC236}">
                    <a16:creationId xmlns:a16="http://schemas.microsoft.com/office/drawing/2014/main" id="{60F5219C-73E0-4E76-9FD0-67D709E95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167" b="43241" l="4400" r="47400">
                            <a14:foregroundMark x1="19200" y1="15185" x2="19600" y2="22778"/>
                            <a14:foregroundMark x1="12400" y1="16667" x2="23700" y2="20556"/>
                            <a14:foregroundMark x1="23700" y1="20556" x2="32300" y2="26481"/>
                            <a14:foregroundMark x1="32300" y1="26481" x2="19400" y2="32222"/>
                            <a14:foregroundMark x1="19400" y1="32222" x2="13900" y2="15370"/>
                            <a14:foregroundMark x1="13900" y1="15370" x2="24200" y2="18704"/>
                            <a14:foregroundMark x1="24200" y1="18704" x2="24600" y2="27130"/>
                            <a14:foregroundMark x1="24600" y1="27130" x2="23400" y2="29074"/>
                            <a14:foregroundMark x1="29800" y1="14074" x2="21800" y2="21111"/>
                            <a14:foregroundMark x1="21800" y1="21111" x2="16400" y2="34167"/>
                            <a14:foregroundMark x1="16400" y1="34167" x2="23300" y2="38519"/>
                            <a14:foregroundMark x1="23300" y1="38519" x2="35100" y2="34722"/>
                            <a14:foregroundMark x1="35100" y1="34722" x2="35700" y2="21852"/>
                            <a14:foregroundMark x1="35700" y1="21852" x2="25100" y2="15370"/>
                            <a14:foregroundMark x1="25100" y1="15370" x2="20200" y2="15185"/>
                            <a14:foregroundMark x1="26800" y1="13333" x2="35600" y2="21019"/>
                            <a14:foregroundMark x1="35600" y1="21019" x2="33200" y2="35556"/>
                            <a14:foregroundMark x1="33200" y1="35556" x2="27500" y2="30093"/>
                            <a14:foregroundMark x1="27500" y1="30093" x2="27400" y2="29444"/>
                            <a14:foregroundMark x1="37200" y1="24815" x2="31000" y2="32500"/>
                            <a14:foregroundMark x1="31000" y1="32500" x2="25600" y2="36296"/>
                            <a14:foregroundMark x1="40400" y1="24630" x2="31200" y2="38519"/>
                            <a14:foregroundMark x1="31200" y1="38519" x2="22200" y2="39352"/>
                            <a14:foregroundMark x1="22200" y1="39352" x2="14700" y2="32963"/>
                            <a14:foregroundMark x1="14700" y1="32963" x2="13200" y2="29815"/>
                            <a14:foregroundMark x1="8400" y1="31296" x2="21200" y2="40000"/>
                            <a14:foregroundMark x1="14600" y1="12593" x2="12600" y2="17222"/>
                            <a14:foregroundMark x1="8200" y1="17037" x2="25600" y2="10926"/>
                            <a14:foregroundMark x1="25600" y1="10926" x2="35800" y2="15556"/>
                            <a14:foregroundMark x1="35800" y1="15556" x2="36000" y2="16111"/>
                            <a14:foregroundMark x1="25600" y1="7963" x2="33300" y2="11204"/>
                            <a14:foregroundMark x1="33300" y1="11204" x2="40500" y2="21574"/>
                            <a14:foregroundMark x1="40500" y1="21574" x2="42100" y2="31481"/>
                            <a14:foregroundMark x1="42100" y1="31481" x2="34900" y2="39074"/>
                            <a14:foregroundMark x1="34900" y1="39074" x2="26600" y2="41111"/>
                            <a14:foregroundMark x1="26600" y1="41111" x2="26600" y2="41111"/>
                            <a14:foregroundMark x1="32200" y1="40000" x2="39200" y2="32963"/>
                            <a14:foregroundMark x1="39200" y1="32963" x2="42700" y2="20278"/>
                            <a14:foregroundMark x1="42700" y1="20278" x2="36000" y2="11481"/>
                            <a14:foregroundMark x1="36000" y1="11481" x2="21500" y2="7593"/>
                            <a14:foregroundMark x1="21500" y1="7593" x2="10100" y2="16019"/>
                            <a14:foregroundMark x1="10100" y1="16019" x2="8400" y2="24444"/>
                            <a14:foregroundMark x1="9200" y1="27963" x2="17200" y2="37130"/>
                            <a14:foregroundMark x1="17200" y1="37130" x2="11800" y2="32963"/>
                            <a14:foregroundMark x1="6400" y1="26481" x2="11700" y2="38241"/>
                            <a14:foregroundMark x1="11700" y1="38241" x2="19500" y2="41296"/>
                            <a14:foregroundMark x1="19500" y1="41296" x2="30800" y2="42407"/>
                            <a14:foregroundMark x1="30800" y1="42407" x2="37900" y2="39537"/>
                            <a14:foregroundMark x1="37900" y1="39537" x2="43800" y2="29167"/>
                            <a14:foregroundMark x1="43800" y1="29167" x2="44800" y2="20741"/>
                            <a14:foregroundMark x1="44800" y1="20741" x2="37200" y2="13704"/>
                            <a14:foregroundMark x1="37200" y1="13704" x2="25700" y2="8148"/>
                            <a14:foregroundMark x1="25700" y1="8148" x2="15600" y2="8981"/>
                            <a14:foregroundMark x1="15600" y1="8981" x2="11200" y2="13333"/>
                            <a14:foregroundMark x1="4400" y1="23519" x2="21200" y2="31667"/>
                            <a14:foregroundMark x1="19400" y1="6852" x2="30500" y2="7593"/>
                            <a14:foregroundMark x1="30500" y1="7593" x2="37200" y2="11667"/>
                            <a14:foregroundMark x1="37200" y1="11667" x2="43300" y2="18333"/>
                            <a14:foregroundMark x1="43300" y1="18333" x2="44600" y2="21667"/>
                            <a14:foregroundMark x1="26600" y1="5926" x2="37100" y2="12315"/>
                            <a14:foregroundMark x1="37100" y1="12315" x2="42900" y2="19074"/>
                            <a14:foregroundMark x1="42900" y1="19074" x2="45100" y2="27407"/>
                            <a14:foregroundMark x1="45100" y1="27407" x2="37300" y2="37593"/>
                            <a14:foregroundMark x1="37300" y1="37593" x2="23800" y2="43333"/>
                            <a14:foregroundMark x1="23600" y1="4259" x2="26600" y2="4630"/>
                            <a14:foregroundMark x1="34600" y1="17037" x2="21400" y2="30556"/>
                            <a14:foregroundMark x1="21400" y1="30556" x2="21400" y2="30556"/>
                            <a14:foregroundMark x1="10400" y1="22593" x2="21600" y2="31481"/>
                            <a14:foregroundMark x1="47400" y1="22963" x2="46800" y2="240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" t="2157" r="50000" b="53826"/>
              <a:stretch/>
            </p:blipFill>
            <p:spPr bwMode="auto">
              <a:xfrm>
                <a:off x="8811267" y="5953973"/>
                <a:ext cx="503969" cy="490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4" descr="Yes no plus minus check mark icon Royalty Free Vector Image">
                <a:extLst>
                  <a:ext uri="{FF2B5EF4-FFF2-40B4-BE49-F238E27FC236}">
                    <a16:creationId xmlns:a16="http://schemas.microsoft.com/office/drawing/2014/main" id="{52DE88CD-254B-41AC-922E-743C183054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630" b="44167" l="51800" r="95200">
                            <a14:foregroundMark x1="63800" y1="22500" x2="68800" y2="32685"/>
                            <a14:foregroundMark x1="77600" y1="18056" x2="65000" y2="31111"/>
                            <a14:foregroundMark x1="65000" y1="31111" x2="64600" y2="31389"/>
                            <a14:foregroundMark x1="63600" y1="16204" x2="82000" y2="29537"/>
                            <a14:foregroundMark x1="80800" y1="14722" x2="79500" y2="30833"/>
                            <a14:foregroundMark x1="79500" y1="30833" x2="82700" y2="22407"/>
                            <a14:foregroundMark x1="82700" y1="22407" x2="80700" y2="15000"/>
                            <a14:foregroundMark x1="80700" y1="15000" x2="72600" y2="12315"/>
                            <a14:foregroundMark x1="72600" y1="12315" x2="68400" y2="13981"/>
                            <a14:foregroundMark x1="68400" y1="10648" x2="74800" y2="21759"/>
                            <a14:foregroundMark x1="75400" y1="10648" x2="61900" y2="13519"/>
                            <a14:foregroundMark x1="61900" y1="13519" x2="58700" y2="20370"/>
                            <a14:foregroundMark x1="58700" y1="20370" x2="58100" y2="28426"/>
                            <a14:foregroundMark x1="58100" y1="28426" x2="63900" y2="36574"/>
                            <a14:foregroundMark x1="63900" y1="36574" x2="72700" y2="40185"/>
                            <a14:foregroundMark x1="72700" y1="40185" x2="88700" y2="34352"/>
                            <a14:foregroundMark x1="88700" y1="34352" x2="93200" y2="24537"/>
                            <a14:foregroundMark x1="93200" y1="24537" x2="90400" y2="16481"/>
                            <a14:foregroundMark x1="90400" y1="16481" x2="77000" y2="11019"/>
                            <a14:foregroundMark x1="78200" y1="29352" x2="83200" y2="36204"/>
                            <a14:foregroundMark x1="70000" y1="25648" x2="83000" y2="32315"/>
                            <a14:foregroundMark x1="83200" y1="15093" x2="67000" y2="30833"/>
                            <a14:foregroundMark x1="67000" y1="30833" x2="71600" y2="36574"/>
                            <a14:foregroundMark x1="71600" y1="36574" x2="71600" y2="36574"/>
                            <a14:foregroundMark x1="61000" y1="34167" x2="63800" y2="33981"/>
                            <a14:foregroundMark x1="67200" y1="32870" x2="59200" y2="32130"/>
                            <a14:foregroundMark x1="59200" y1="32130" x2="59200" y2="32130"/>
                            <a14:foregroundMark x1="59400" y1="23981" x2="64400" y2="22870"/>
                            <a14:foregroundMark x1="67400" y1="22685" x2="55800" y2="25000"/>
                            <a14:foregroundMark x1="55800" y1="25000" x2="58900" y2="12500"/>
                            <a14:foregroundMark x1="58900" y1="12500" x2="65400" y2="7500"/>
                            <a14:foregroundMark x1="65400" y1="7500" x2="65400" y2="7500"/>
                            <a14:foregroundMark x1="68800" y1="12315" x2="64800" y2="18796"/>
                            <a14:foregroundMark x1="63000" y1="13611" x2="74400" y2="25833"/>
                            <a14:foregroundMark x1="69600" y1="8426" x2="58400" y2="28426"/>
                            <a14:foregroundMark x1="58400" y1="28426" x2="66000" y2="18611"/>
                            <a14:foregroundMark x1="65800" y1="23611" x2="63000" y2="32500"/>
                            <a14:foregroundMark x1="63000" y1="32500" x2="63000" y2="32500"/>
                            <a14:foregroundMark x1="58200" y1="33056" x2="55500" y2="22222"/>
                            <a14:foregroundMark x1="55500" y1="22222" x2="55600" y2="18981"/>
                            <a14:foregroundMark x1="55200" y1="24907" x2="56500" y2="32222"/>
                            <a14:foregroundMark x1="56500" y1="32222" x2="61900" y2="39630"/>
                            <a14:foregroundMark x1="61900" y1="39630" x2="77800" y2="42315"/>
                            <a14:foregroundMark x1="80800" y1="8611" x2="69100" y2="9537"/>
                            <a14:foregroundMark x1="69100" y1="9537" x2="62400" y2="13519"/>
                            <a14:foregroundMark x1="62400" y1="13519" x2="54300" y2="22870"/>
                            <a14:foregroundMark x1="54300" y1="22870" x2="53800" y2="30648"/>
                            <a14:foregroundMark x1="53800" y1="30648" x2="54000" y2="31019"/>
                            <a14:foregroundMark x1="51800" y1="25278" x2="53800" y2="25278"/>
                            <a14:foregroundMark x1="76400" y1="4722" x2="76400" y2="9907"/>
                            <a14:foregroundMark x1="72200" y1="44167" x2="74000" y2="40648"/>
                            <a14:foregroundMark x1="95200" y1="23056" x2="94200" y2="23056"/>
                            <a14:backgroundMark x1="57400" y1="5833" x2="54400" y2="6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9" t="1362" r="2975" b="54621"/>
              <a:stretch/>
            </p:blipFill>
            <p:spPr bwMode="auto">
              <a:xfrm>
                <a:off x="10135625" y="5880940"/>
                <a:ext cx="561372" cy="569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3CB4581-20C1-480A-97C9-8371FF50BF9E}"/>
              </a:ext>
            </a:extLst>
          </p:cNvPr>
          <p:cNvGrpSpPr/>
          <p:nvPr/>
        </p:nvGrpSpPr>
        <p:grpSpPr>
          <a:xfrm>
            <a:off x="5792427" y="1646683"/>
            <a:ext cx="5180372" cy="3849652"/>
            <a:chOff x="5792427" y="1646683"/>
            <a:chExt cx="5180372" cy="3849652"/>
          </a:xfrm>
        </p:grpSpPr>
        <p:sp>
          <p:nvSpPr>
            <p:cNvPr id="43" name="圆角矩形 121">
              <a:extLst>
                <a:ext uri="{FF2B5EF4-FFF2-40B4-BE49-F238E27FC236}">
                  <a16:creationId xmlns:a16="http://schemas.microsoft.com/office/drawing/2014/main" id="{3F11F58F-584E-4F22-9F52-12612C7B15C2}"/>
                </a:ext>
              </a:extLst>
            </p:cNvPr>
            <p:cNvSpPr/>
            <p:nvPr/>
          </p:nvSpPr>
          <p:spPr>
            <a:xfrm>
              <a:off x="5838114" y="2120173"/>
              <a:ext cx="5134685" cy="3376162"/>
            </a:xfrm>
            <a:prstGeom prst="roundRect">
              <a:avLst>
                <a:gd name="adj" fmla="val 5427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ED9BBED-9270-48CA-8D18-6A791F21916D}"/>
                </a:ext>
              </a:extLst>
            </p:cNvPr>
            <p:cNvSpPr txBox="1"/>
            <p:nvPr/>
          </p:nvSpPr>
          <p:spPr>
            <a:xfrm>
              <a:off x="6185403" y="1646683"/>
              <a:ext cx="4474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Existing tunnel diode-based backscatters</a:t>
              </a:r>
              <a:endParaRPr lang="zh-CN" altLang="en-US" b="1" dirty="0"/>
            </a:p>
          </p:txBody>
        </p: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08079C76-167D-4EA9-9F01-D5FA00DA7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94843" y="2928100"/>
              <a:ext cx="1632155" cy="880152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C884B9E4-9DB6-421A-A471-3480320EC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362" b="92945" l="1887" r="96108">
                          <a14:foregroundMark x1="4835" y1="45092" x2="66156" y2="84663"/>
                          <a14:foregroundMark x1="66156" y1="84663" x2="88561" y2="25767"/>
                          <a14:foregroundMark x1="88561" y1="25767" x2="87264" y2="18098"/>
                          <a14:foregroundMark x1="82547" y1="15951" x2="77476" y2="84969"/>
                          <a14:foregroundMark x1="85731" y1="15031" x2="56722" y2="88037"/>
                          <a14:foregroundMark x1="56722" y1="88037" x2="8726" y2="89877"/>
                          <a14:foregroundMark x1="4245" y1="92945" x2="2948" y2="42025"/>
                          <a14:foregroundMark x1="86439" y1="91411" x2="95283" y2="15031"/>
                          <a14:foregroundMark x1="95283" y1="15031" x2="85377" y2="7362"/>
                          <a14:foregroundMark x1="85613" y1="7669" x2="96226" y2="82209"/>
                          <a14:foregroundMark x1="96226" y1="82209" x2="96226" y2="86503"/>
                          <a14:foregroundMark x1="1887" y1="81288" x2="67925" y2="79755"/>
                          <a14:foregroundMark x1="67925" y1="79755" x2="27830" y2="659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1348" y="2928101"/>
              <a:ext cx="2109751" cy="880153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B3AAB53E-D533-4AC1-9CA7-4F01AEC4DC00}"/>
                </a:ext>
              </a:extLst>
            </p:cNvPr>
            <p:cNvSpPr txBox="1"/>
            <p:nvPr/>
          </p:nvSpPr>
          <p:spPr>
            <a:xfrm>
              <a:off x="6582536" y="4008150"/>
              <a:ext cx="149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Tunnel Scatter </a:t>
              </a:r>
              <a:r>
                <a:rPr lang="en-US" altLang="zh-CN" sz="1000" b="1" dirty="0"/>
                <a:t>MobiCom’19</a:t>
              </a:r>
              <a:endParaRPr lang="zh-CN" altLang="en-US" sz="1200" b="1" dirty="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2A315658-4630-406B-9E93-8FCA71E3F20B}"/>
                </a:ext>
              </a:extLst>
            </p:cNvPr>
            <p:cNvSpPr txBox="1"/>
            <p:nvPr/>
          </p:nvSpPr>
          <p:spPr>
            <a:xfrm>
              <a:off x="8836508" y="4045442"/>
              <a:ext cx="1446103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Tunnel Emitter </a:t>
              </a:r>
              <a:r>
                <a:rPr lang="en-US" altLang="zh-CN" sz="1000" b="1" dirty="0"/>
                <a:t>MobiCom’20</a:t>
              </a:r>
              <a:endParaRPr lang="zh-CN" altLang="en-US" sz="1200" b="1" dirty="0"/>
            </a:p>
          </p:txBody>
        </p: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0731DA8E-1D66-4FE3-A1F9-38E69F0AF76E}"/>
                </a:ext>
              </a:extLst>
            </p:cNvPr>
            <p:cNvGrpSpPr/>
            <p:nvPr/>
          </p:nvGrpSpPr>
          <p:grpSpPr>
            <a:xfrm>
              <a:off x="5792427" y="4849614"/>
              <a:ext cx="5100918" cy="555445"/>
              <a:chOff x="6678063" y="5855711"/>
              <a:chExt cx="5100918" cy="555445"/>
            </a:xfrm>
          </p:grpSpPr>
          <p:grpSp>
            <p:nvGrpSpPr>
              <p:cNvPr id="116" name="组合 115">
                <a:extLst>
                  <a:ext uri="{FF2B5EF4-FFF2-40B4-BE49-F238E27FC236}">
                    <a16:creationId xmlns:a16="http://schemas.microsoft.com/office/drawing/2014/main" id="{9A52DBA8-F3F7-4F5B-93D8-EBE208D25F28}"/>
                  </a:ext>
                </a:extLst>
              </p:cNvPr>
              <p:cNvGrpSpPr/>
              <p:nvPr/>
            </p:nvGrpSpPr>
            <p:grpSpPr>
              <a:xfrm>
                <a:off x="6678063" y="5855711"/>
                <a:ext cx="5100918" cy="555445"/>
                <a:chOff x="6984723" y="5837669"/>
                <a:chExt cx="5100918" cy="555445"/>
              </a:xfrm>
            </p:grpSpPr>
            <p:grpSp>
              <p:nvGrpSpPr>
                <p:cNvPr id="119" name="组合 118">
                  <a:extLst>
                    <a:ext uri="{FF2B5EF4-FFF2-40B4-BE49-F238E27FC236}">
                      <a16:creationId xmlns:a16="http://schemas.microsoft.com/office/drawing/2014/main" id="{CBEC0D04-6A12-4CAD-B776-7A8EE0C6275E}"/>
                    </a:ext>
                  </a:extLst>
                </p:cNvPr>
                <p:cNvGrpSpPr/>
                <p:nvPr/>
              </p:nvGrpSpPr>
              <p:grpSpPr>
                <a:xfrm>
                  <a:off x="6984723" y="5840722"/>
                  <a:ext cx="1769372" cy="542291"/>
                  <a:chOff x="8101195" y="5902581"/>
                  <a:chExt cx="1769372" cy="542291"/>
                </a:xfrm>
              </p:grpSpPr>
              <p:sp>
                <p:nvSpPr>
                  <p:cNvPr id="124" name="矩形: 圆角 123">
                    <a:extLst>
                      <a:ext uri="{FF2B5EF4-FFF2-40B4-BE49-F238E27FC236}">
                        <a16:creationId xmlns:a16="http://schemas.microsoft.com/office/drawing/2014/main" id="{F2D0988E-30FE-4BF4-B1E9-45038709326C}"/>
                      </a:ext>
                    </a:extLst>
                  </p:cNvPr>
                  <p:cNvSpPr/>
                  <p:nvPr/>
                </p:nvSpPr>
                <p:spPr>
                  <a:xfrm>
                    <a:off x="8101195" y="5921652"/>
                    <a:ext cx="873215" cy="523220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  <a:alpha val="2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b="1" dirty="0">
                        <a:solidFill>
                          <a:schemeClr val="tx1"/>
                        </a:solidFill>
                      </a:rPr>
                      <a:t>Power</a:t>
                    </a:r>
                    <a:endParaRPr lang="zh-CN" altLang="en-US" sz="14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矩形: 圆角 125">
                    <a:extLst>
                      <a:ext uri="{FF2B5EF4-FFF2-40B4-BE49-F238E27FC236}">
                        <a16:creationId xmlns:a16="http://schemas.microsoft.com/office/drawing/2014/main" id="{B6525268-B756-4D3D-8433-C3EC314D23C1}"/>
                      </a:ext>
                    </a:extLst>
                  </p:cNvPr>
                  <p:cNvSpPr/>
                  <p:nvPr/>
                </p:nvSpPr>
                <p:spPr>
                  <a:xfrm>
                    <a:off x="9264297" y="5902581"/>
                    <a:ext cx="606270" cy="523220"/>
                  </a:xfrm>
                  <a:prstGeom prst="roundRect">
                    <a:avLst/>
                  </a:prstGeom>
                  <a:solidFill>
                    <a:schemeClr val="bg1">
                      <a:alpha val="2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b="1" dirty="0">
                        <a:solidFill>
                          <a:schemeClr val="tx1"/>
                        </a:solidFill>
                      </a:rPr>
                      <a:t>Gain</a:t>
                    </a:r>
                    <a:endParaRPr lang="zh-CN" altLang="en-US" sz="1400" b="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28" name="Picture 4" descr="Yes no plus minus check mark icon Royalty Free Vector Image">
                    <a:extLst>
                      <a:ext uri="{FF2B5EF4-FFF2-40B4-BE49-F238E27FC236}">
                        <a16:creationId xmlns:a16="http://schemas.microsoft.com/office/drawing/2014/main" id="{715772EE-3FFA-4AB1-9DFC-328AA2DBB25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4167" b="43241" l="4400" r="47400">
                                <a14:foregroundMark x1="19200" y1="15185" x2="19600" y2="22778"/>
                                <a14:foregroundMark x1="12400" y1="16667" x2="23700" y2="20556"/>
                                <a14:foregroundMark x1="23700" y1="20556" x2="32300" y2="26481"/>
                                <a14:foregroundMark x1="32300" y1="26481" x2="19400" y2="32222"/>
                                <a14:foregroundMark x1="19400" y1="32222" x2="13900" y2="15370"/>
                                <a14:foregroundMark x1="13900" y1="15370" x2="24200" y2="18704"/>
                                <a14:foregroundMark x1="24200" y1="18704" x2="24600" y2="27130"/>
                                <a14:foregroundMark x1="24600" y1="27130" x2="23400" y2="29074"/>
                                <a14:foregroundMark x1="29800" y1="14074" x2="21800" y2="21111"/>
                                <a14:foregroundMark x1="21800" y1="21111" x2="16400" y2="34167"/>
                                <a14:foregroundMark x1="16400" y1="34167" x2="23300" y2="38519"/>
                                <a14:foregroundMark x1="23300" y1="38519" x2="35100" y2="34722"/>
                                <a14:foregroundMark x1="35100" y1="34722" x2="35700" y2="21852"/>
                                <a14:foregroundMark x1="35700" y1="21852" x2="25100" y2="15370"/>
                                <a14:foregroundMark x1="25100" y1="15370" x2="20200" y2="15185"/>
                                <a14:foregroundMark x1="26800" y1="13333" x2="35600" y2="21019"/>
                                <a14:foregroundMark x1="35600" y1="21019" x2="33200" y2="35556"/>
                                <a14:foregroundMark x1="33200" y1="35556" x2="27500" y2="30093"/>
                                <a14:foregroundMark x1="27500" y1="30093" x2="27400" y2="29444"/>
                                <a14:foregroundMark x1="37200" y1="24815" x2="31000" y2="32500"/>
                                <a14:foregroundMark x1="31000" y1="32500" x2="25600" y2="36296"/>
                                <a14:foregroundMark x1="40400" y1="24630" x2="31200" y2="38519"/>
                                <a14:foregroundMark x1="31200" y1="38519" x2="22200" y2="39352"/>
                                <a14:foregroundMark x1="22200" y1="39352" x2="14700" y2="32963"/>
                                <a14:foregroundMark x1="14700" y1="32963" x2="13200" y2="29815"/>
                                <a14:foregroundMark x1="8400" y1="31296" x2="21200" y2="40000"/>
                                <a14:foregroundMark x1="14600" y1="12593" x2="12600" y2="17222"/>
                                <a14:foregroundMark x1="8200" y1="17037" x2="25600" y2="10926"/>
                                <a14:foregroundMark x1="25600" y1="10926" x2="35800" y2="15556"/>
                                <a14:foregroundMark x1="35800" y1="15556" x2="36000" y2="16111"/>
                                <a14:foregroundMark x1="25600" y1="7963" x2="33300" y2="11204"/>
                                <a14:foregroundMark x1="33300" y1="11204" x2="40500" y2="21574"/>
                                <a14:foregroundMark x1="40500" y1="21574" x2="42100" y2="31481"/>
                                <a14:foregroundMark x1="42100" y1="31481" x2="34900" y2="39074"/>
                                <a14:foregroundMark x1="34900" y1="39074" x2="26600" y2="41111"/>
                                <a14:foregroundMark x1="26600" y1="41111" x2="26600" y2="41111"/>
                                <a14:foregroundMark x1="32200" y1="40000" x2="39200" y2="32963"/>
                                <a14:foregroundMark x1="39200" y1="32963" x2="42700" y2="20278"/>
                                <a14:foregroundMark x1="42700" y1="20278" x2="36000" y2="11481"/>
                                <a14:foregroundMark x1="36000" y1="11481" x2="21500" y2="7593"/>
                                <a14:foregroundMark x1="21500" y1="7593" x2="10100" y2="16019"/>
                                <a14:foregroundMark x1="10100" y1="16019" x2="8400" y2="24444"/>
                                <a14:foregroundMark x1="9200" y1="27963" x2="17200" y2="37130"/>
                                <a14:foregroundMark x1="17200" y1="37130" x2="11800" y2="32963"/>
                                <a14:foregroundMark x1="6400" y1="26481" x2="11700" y2="38241"/>
                                <a14:foregroundMark x1="11700" y1="38241" x2="19500" y2="41296"/>
                                <a14:foregroundMark x1="19500" y1="41296" x2="30800" y2="42407"/>
                                <a14:foregroundMark x1="30800" y1="42407" x2="37900" y2="39537"/>
                                <a14:foregroundMark x1="37900" y1="39537" x2="43800" y2="29167"/>
                                <a14:foregroundMark x1="43800" y1="29167" x2="44800" y2="20741"/>
                                <a14:foregroundMark x1="44800" y1="20741" x2="37200" y2="13704"/>
                                <a14:foregroundMark x1="37200" y1="13704" x2="25700" y2="8148"/>
                                <a14:foregroundMark x1="25700" y1="8148" x2="15600" y2="8981"/>
                                <a14:foregroundMark x1="15600" y1="8981" x2="11200" y2="13333"/>
                                <a14:foregroundMark x1="4400" y1="23519" x2="21200" y2="31667"/>
                                <a14:foregroundMark x1="19400" y1="6852" x2="30500" y2="7593"/>
                                <a14:foregroundMark x1="30500" y1="7593" x2="37200" y2="11667"/>
                                <a14:foregroundMark x1="37200" y1="11667" x2="43300" y2="18333"/>
                                <a14:foregroundMark x1="43300" y1="18333" x2="44600" y2="21667"/>
                                <a14:foregroundMark x1="26600" y1="5926" x2="37100" y2="12315"/>
                                <a14:foregroundMark x1="37100" y1="12315" x2="42900" y2="19074"/>
                                <a14:foregroundMark x1="42900" y1="19074" x2="45100" y2="27407"/>
                                <a14:foregroundMark x1="45100" y1="27407" x2="37300" y2="37593"/>
                                <a14:foregroundMark x1="37300" y1="37593" x2="23800" y2="43333"/>
                                <a14:foregroundMark x1="23600" y1="4259" x2="26600" y2="4630"/>
                                <a14:foregroundMark x1="34600" y1="17037" x2="21400" y2="30556"/>
                                <a14:foregroundMark x1="21400" y1="30556" x2="21400" y2="30556"/>
                                <a14:foregroundMark x1="10400" y1="22593" x2="21600" y2="31481"/>
                                <a14:foregroundMark x1="47400" y1="22963" x2="46800" y2="240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00" t="2157" r="50000" b="53826"/>
                  <a:stretch/>
                </p:blipFill>
                <p:spPr bwMode="auto">
                  <a:xfrm>
                    <a:off x="8834607" y="5937119"/>
                    <a:ext cx="503969" cy="4909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0" name="Picture 4" descr="Yes no plus minus check mark icon Royalty Free Vector Image">
                  <a:extLst>
                    <a:ext uri="{FF2B5EF4-FFF2-40B4-BE49-F238E27FC236}">
                      <a16:creationId xmlns:a16="http://schemas.microsoft.com/office/drawing/2014/main" id="{CC2E39DA-E489-447D-B1BD-0E12664D77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167" b="43241" l="4400" r="47400">
                              <a14:foregroundMark x1="19200" y1="15185" x2="19600" y2="22778"/>
                              <a14:foregroundMark x1="12400" y1="16667" x2="23700" y2="20556"/>
                              <a14:foregroundMark x1="23700" y1="20556" x2="32300" y2="26481"/>
                              <a14:foregroundMark x1="32300" y1="26481" x2="19400" y2="32222"/>
                              <a14:foregroundMark x1="19400" y1="32222" x2="13900" y2="15370"/>
                              <a14:foregroundMark x1="13900" y1="15370" x2="24200" y2="18704"/>
                              <a14:foregroundMark x1="24200" y1="18704" x2="24600" y2="27130"/>
                              <a14:foregroundMark x1="24600" y1="27130" x2="23400" y2="29074"/>
                              <a14:foregroundMark x1="29800" y1="14074" x2="21800" y2="21111"/>
                              <a14:foregroundMark x1="21800" y1="21111" x2="16400" y2="34167"/>
                              <a14:foregroundMark x1="16400" y1="34167" x2="23300" y2="38519"/>
                              <a14:foregroundMark x1="23300" y1="38519" x2="35100" y2="34722"/>
                              <a14:foregroundMark x1="35100" y1="34722" x2="35700" y2="21852"/>
                              <a14:foregroundMark x1="35700" y1="21852" x2="25100" y2="15370"/>
                              <a14:foregroundMark x1="25100" y1="15370" x2="20200" y2="15185"/>
                              <a14:foregroundMark x1="26800" y1="13333" x2="35600" y2="21019"/>
                              <a14:foregroundMark x1="35600" y1="21019" x2="33200" y2="35556"/>
                              <a14:foregroundMark x1="33200" y1="35556" x2="27500" y2="30093"/>
                              <a14:foregroundMark x1="27500" y1="30093" x2="27400" y2="29444"/>
                              <a14:foregroundMark x1="37200" y1="24815" x2="31000" y2="32500"/>
                              <a14:foregroundMark x1="31000" y1="32500" x2="25600" y2="36296"/>
                              <a14:foregroundMark x1="40400" y1="24630" x2="31200" y2="38519"/>
                              <a14:foregroundMark x1="31200" y1="38519" x2="22200" y2="39352"/>
                              <a14:foregroundMark x1="22200" y1="39352" x2="14700" y2="32963"/>
                              <a14:foregroundMark x1="14700" y1="32963" x2="13200" y2="29815"/>
                              <a14:foregroundMark x1="8400" y1="31296" x2="21200" y2="40000"/>
                              <a14:foregroundMark x1="14600" y1="12593" x2="12600" y2="17222"/>
                              <a14:foregroundMark x1="8200" y1="17037" x2="25600" y2="10926"/>
                              <a14:foregroundMark x1="25600" y1="10926" x2="35800" y2="15556"/>
                              <a14:foregroundMark x1="35800" y1="15556" x2="36000" y2="16111"/>
                              <a14:foregroundMark x1="25600" y1="7963" x2="33300" y2="11204"/>
                              <a14:foregroundMark x1="33300" y1="11204" x2="40500" y2="21574"/>
                              <a14:foregroundMark x1="40500" y1="21574" x2="42100" y2="31481"/>
                              <a14:foregroundMark x1="42100" y1="31481" x2="34900" y2="39074"/>
                              <a14:foregroundMark x1="34900" y1="39074" x2="26600" y2="41111"/>
                              <a14:foregroundMark x1="26600" y1="41111" x2="26600" y2="41111"/>
                              <a14:foregroundMark x1="32200" y1="40000" x2="39200" y2="32963"/>
                              <a14:foregroundMark x1="39200" y1="32963" x2="42700" y2="20278"/>
                              <a14:foregroundMark x1="42700" y1="20278" x2="36000" y2="11481"/>
                              <a14:foregroundMark x1="36000" y1="11481" x2="21500" y2="7593"/>
                              <a14:foregroundMark x1="21500" y1="7593" x2="10100" y2="16019"/>
                              <a14:foregroundMark x1="10100" y1="16019" x2="8400" y2="24444"/>
                              <a14:foregroundMark x1="9200" y1="27963" x2="17200" y2="37130"/>
                              <a14:foregroundMark x1="17200" y1="37130" x2="11800" y2="32963"/>
                              <a14:foregroundMark x1="6400" y1="26481" x2="11700" y2="38241"/>
                              <a14:foregroundMark x1="11700" y1="38241" x2="19500" y2="41296"/>
                              <a14:foregroundMark x1="19500" y1="41296" x2="30800" y2="42407"/>
                              <a14:foregroundMark x1="30800" y1="42407" x2="37900" y2="39537"/>
                              <a14:foregroundMark x1="37900" y1="39537" x2="43800" y2="29167"/>
                              <a14:foregroundMark x1="43800" y1="29167" x2="44800" y2="20741"/>
                              <a14:foregroundMark x1="44800" y1="20741" x2="37200" y2="13704"/>
                              <a14:foregroundMark x1="37200" y1="13704" x2="25700" y2="8148"/>
                              <a14:foregroundMark x1="25700" y1="8148" x2="15600" y2="8981"/>
                              <a14:foregroundMark x1="15600" y1="8981" x2="11200" y2="13333"/>
                              <a14:foregroundMark x1="4400" y1="23519" x2="21200" y2="31667"/>
                              <a14:foregroundMark x1="19400" y1="6852" x2="30500" y2="7593"/>
                              <a14:foregroundMark x1="30500" y1="7593" x2="37200" y2="11667"/>
                              <a14:foregroundMark x1="37200" y1="11667" x2="43300" y2="18333"/>
                              <a14:foregroundMark x1="43300" y1="18333" x2="44600" y2="21667"/>
                              <a14:foregroundMark x1="26600" y1="5926" x2="37100" y2="12315"/>
                              <a14:foregroundMark x1="37100" y1="12315" x2="42900" y2="19074"/>
                              <a14:foregroundMark x1="42900" y1="19074" x2="45100" y2="27407"/>
                              <a14:foregroundMark x1="45100" y1="27407" x2="37300" y2="37593"/>
                              <a14:foregroundMark x1="37300" y1="37593" x2="23800" y2="43333"/>
                              <a14:foregroundMark x1="23600" y1="4259" x2="26600" y2="4630"/>
                              <a14:foregroundMark x1="34600" y1="17037" x2="21400" y2="30556"/>
                              <a14:foregroundMark x1="21400" y1="30556" x2="21400" y2="30556"/>
                              <a14:foregroundMark x1="10400" y1="22593" x2="21600" y2="31481"/>
                              <a14:foregroundMark x1="47400" y1="22963" x2="46800" y2="240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00" t="2157" r="50000" b="53826"/>
                <a:stretch/>
              </p:blipFill>
              <p:spPr bwMode="auto">
                <a:xfrm>
                  <a:off x="8670386" y="5878496"/>
                  <a:ext cx="503969" cy="49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1" name="矩形: 圆角 120">
                  <a:extLst>
                    <a:ext uri="{FF2B5EF4-FFF2-40B4-BE49-F238E27FC236}">
                      <a16:creationId xmlns:a16="http://schemas.microsoft.com/office/drawing/2014/main" id="{74776EA2-3F87-48A5-B086-5BB89593B3F9}"/>
                    </a:ext>
                  </a:extLst>
                </p:cNvPr>
                <p:cNvSpPr/>
                <p:nvPr/>
              </p:nvSpPr>
              <p:spPr>
                <a:xfrm>
                  <a:off x="10565361" y="5864323"/>
                  <a:ext cx="1101120" cy="485433"/>
                </a:xfrm>
                <a:prstGeom prst="roundRect">
                  <a:avLst/>
                </a:prstGeom>
                <a:solidFill>
                  <a:schemeClr val="lt1">
                    <a:alpha val="29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>
                      <a:solidFill>
                        <a:schemeClr val="tx1"/>
                      </a:solidFill>
                    </a:rPr>
                    <a:t>Sensitivity</a:t>
                  </a:r>
                  <a:endParaRPr lang="zh-CN" altLang="en-US" sz="1400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23" name="Picture 4" descr="Yes no plus minus check mark icon Royalty Free Vector Image">
                  <a:extLst>
                    <a:ext uri="{FF2B5EF4-FFF2-40B4-BE49-F238E27FC236}">
                      <a16:creationId xmlns:a16="http://schemas.microsoft.com/office/drawing/2014/main" id="{6B7AC2A7-48AA-4FA8-A54D-38A73D0FC6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630" b="44167" l="51800" r="95200">
                              <a14:foregroundMark x1="63800" y1="22500" x2="68800" y2="32685"/>
                              <a14:foregroundMark x1="77600" y1="18056" x2="65000" y2="31111"/>
                              <a14:foregroundMark x1="65000" y1="31111" x2="64600" y2="31389"/>
                              <a14:foregroundMark x1="63600" y1="16204" x2="82000" y2="29537"/>
                              <a14:foregroundMark x1="80800" y1="14722" x2="79500" y2="30833"/>
                              <a14:foregroundMark x1="79500" y1="30833" x2="82700" y2="22407"/>
                              <a14:foregroundMark x1="82700" y1="22407" x2="80700" y2="15000"/>
                              <a14:foregroundMark x1="80700" y1="15000" x2="72600" y2="12315"/>
                              <a14:foregroundMark x1="72600" y1="12315" x2="68400" y2="13981"/>
                              <a14:foregroundMark x1="68400" y1="10648" x2="74800" y2="21759"/>
                              <a14:foregroundMark x1="75400" y1="10648" x2="61900" y2="13519"/>
                              <a14:foregroundMark x1="61900" y1="13519" x2="58700" y2="20370"/>
                              <a14:foregroundMark x1="58700" y1="20370" x2="58100" y2="28426"/>
                              <a14:foregroundMark x1="58100" y1="28426" x2="63900" y2="36574"/>
                              <a14:foregroundMark x1="63900" y1="36574" x2="72700" y2="40185"/>
                              <a14:foregroundMark x1="72700" y1="40185" x2="88700" y2="34352"/>
                              <a14:foregroundMark x1="88700" y1="34352" x2="93200" y2="24537"/>
                              <a14:foregroundMark x1="93200" y1="24537" x2="90400" y2="16481"/>
                              <a14:foregroundMark x1="90400" y1="16481" x2="77000" y2="11019"/>
                              <a14:foregroundMark x1="78200" y1="29352" x2="83200" y2="36204"/>
                              <a14:foregroundMark x1="70000" y1="25648" x2="83000" y2="32315"/>
                              <a14:foregroundMark x1="83200" y1="15093" x2="67000" y2="30833"/>
                              <a14:foregroundMark x1="67000" y1="30833" x2="71600" y2="36574"/>
                              <a14:foregroundMark x1="71600" y1="36574" x2="71600" y2="36574"/>
                              <a14:foregroundMark x1="61000" y1="34167" x2="63800" y2="33981"/>
                              <a14:foregroundMark x1="67200" y1="32870" x2="59200" y2="32130"/>
                              <a14:foregroundMark x1="59200" y1="32130" x2="59200" y2="32130"/>
                              <a14:foregroundMark x1="59400" y1="23981" x2="64400" y2="22870"/>
                              <a14:foregroundMark x1="67400" y1="22685" x2="55800" y2="25000"/>
                              <a14:foregroundMark x1="55800" y1="25000" x2="58900" y2="12500"/>
                              <a14:foregroundMark x1="58900" y1="12500" x2="65400" y2="7500"/>
                              <a14:foregroundMark x1="65400" y1="7500" x2="65400" y2="7500"/>
                              <a14:foregroundMark x1="68800" y1="12315" x2="64800" y2="18796"/>
                              <a14:foregroundMark x1="63000" y1="13611" x2="74400" y2="25833"/>
                              <a14:foregroundMark x1="69600" y1="8426" x2="58400" y2="28426"/>
                              <a14:foregroundMark x1="58400" y1="28426" x2="66000" y2="18611"/>
                              <a14:foregroundMark x1="65800" y1="23611" x2="63000" y2="32500"/>
                              <a14:foregroundMark x1="63000" y1="32500" x2="63000" y2="32500"/>
                              <a14:foregroundMark x1="58200" y1="33056" x2="55500" y2="22222"/>
                              <a14:foregroundMark x1="55500" y1="22222" x2="55600" y2="18981"/>
                              <a14:foregroundMark x1="55200" y1="24907" x2="56500" y2="32222"/>
                              <a14:foregroundMark x1="56500" y1="32222" x2="61900" y2="39630"/>
                              <a14:foregroundMark x1="61900" y1="39630" x2="77800" y2="42315"/>
                              <a14:foregroundMark x1="80800" y1="8611" x2="69100" y2="9537"/>
                              <a14:foregroundMark x1="69100" y1="9537" x2="62400" y2="13519"/>
                              <a14:foregroundMark x1="62400" y1="13519" x2="54300" y2="22870"/>
                              <a14:foregroundMark x1="54300" y1="22870" x2="53800" y2="30648"/>
                              <a14:foregroundMark x1="53800" y1="30648" x2="54000" y2="31019"/>
                              <a14:foregroundMark x1="51800" y1="25278" x2="53800" y2="25278"/>
                              <a14:foregroundMark x1="76400" y1="4722" x2="76400" y2="9907"/>
                              <a14:foregroundMark x1="72200" y1="44167" x2="74000" y2="40648"/>
                              <a14:foregroundMark x1="95200" y1="23056" x2="94200" y2="23056"/>
                              <a14:backgroundMark x1="57400" y1="5833" x2="54400" y2="6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169" t="1362" r="2975" b="54621"/>
                <a:stretch/>
              </p:blipFill>
              <p:spPr bwMode="auto">
                <a:xfrm>
                  <a:off x="11538171" y="5837669"/>
                  <a:ext cx="547470" cy="5554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7" name="矩形: 圆角 116">
                <a:extLst>
                  <a:ext uri="{FF2B5EF4-FFF2-40B4-BE49-F238E27FC236}">
                    <a16:creationId xmlns:a16="http://schemas.microsoft.com/office/drawing/2014/main" id="{9CB1B1B8-4A97-43FD-A174-420A401952EB}"/>
                  </a:ext>
                </a:extLst>
              </p:cNvPr>
              <p:cNvSpPr/>
              <p:nvPr/>
            </p:nvSpPr>
            <p:spPr>
              <a:xfrm>
                <a:off x="8883515" y="5886868"/>
                <a:ext cx="1101120" cy="485433"/>
              </a:xfrm>
              <a:prstGeom prst="roundRect">
                <a:avLst/>
              </a:prstGeom>
              <a:solidFill>
                <a:schemeClr val="lt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</a:rPr>
                  <a:t>Bandwidth</a:t>
                </a:r>
                <a:endParaRPr lang="zh-CN" altLang="en-US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8" name="Picture 4" descr="Yes no plus minus check mark icon Royalty Free Vector Image">
                <a:extLst>
                  <a:ext uri="{FF2B5EF4-FFF2-40B4-BE49-F238E27FC236}">
                    <a16:creationId xmlns:a16="http://schemas.microsoft.com/office/drawing/2014/main" id="{4184EBB4-D57C-4ACC-A385-158280011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630" b="44167" l="51800" r="95200">
                            <a14:foregroundMark x1="63800" y1="22500" x2="68800" y2="32685"/>
                            <a14:foregroundMark x1="77600" y1="18056" x2="65000" y2="31111"/>
                            <a14:foregroundMark x1="65000" y1="31111" x2="64600" y2="31389"/>
                            <a14:foregroundMark x1="63600" y1="16204" x2="82000" y2="29537"/>
                            <a14:foregroundMark x1="80800" y1="14722" x2="79500" y2="30833"/>
                            <a14:foregroundMark x1="79500" y1="30833" x2="82700" y2="22407"/>
                            <a14:foregroundMark x1="82700" y1="22407" x2="80700" y2="15000"/>
                            <a14:foregroundMark x1="80700" y1="15000" x2="72600" y2="12315"/>
                            <a14:foregroundMark x1="72600" y1="12315" x2="68400" y2="13981"/>
                            <a14:foregroundMark x1="68400" y1="10648" x2="74800" y2="21759"/>
                            <a14:foregroundMark x1="75400" y1="10648" x2="61900" y2="13519"/>
                            <a14:foregroundMark x1="61900" y1="13519" x2="58700" y2="20370"/>
                            <a14:foregroundMark x1="58700" y1="20370" x2="58100" y2="28426"/>
                            <a14:foregroundMark x1="58100" y1="28426" x2="63900" y2="36574"/>
                            <a14:foregroundMark x1="63900" y1="36574" x2="72700" y2="40185"/>
                            <a14:foregroundMark x1="72700" y1="40185" x2="88700" y2="34352"/>
                            <a14:foregroundMark x1="88700" y1="34352" x2="93200" y2="24537"/>
                            <a14:foregroundMark x1="93200" y1="24537" x2="90400" y2="16481"/>
                            <a14:foregroundMark x1="90400" y1="16481" x2="77000" y2="11019"/>
                            <a14:foregroundMark x1="78200" y1="29352" x2="83200" y2="36204"/>
                            <a14:foregroundMark x1="70000" y1="25648" x2="83000" y2="32315"/>
                            <a14:foregroundMark x1="83200" y1="15093" x2="67000" y2="30833"/>
                            <a14:foregroundMark x1="67000" y1="30833" x2="71600" y2="36574"/>
                            <a14:foregroundMark x1="71600" y1="36574" x2="71600" y2="36574"/>
                            <a14:foregroundMark x1="61000" y1="34167" x2="63800" y2="33981"/>
                            <a14:foregroundMark x1="67200" y1="32870" x2="59200" y2="32130"/>
                            <a14:foregroundMark x1="59200" y1="32130" x2="59200" y2="32130"/>
                            <a14:foregroundMark x1="59400" y1="23981" x2="64400" y2="22870"/>
                            <a14:foregroundMark x1="67400" y1="22685" x2="55800" y2="25000"/>
                            <a14:foregroundMark x1="55800" y1="25000" x2="58900" y2="12500"/>
                            <a14:foregroundMark x1="58900" y1="12500" x2="65400" y2="7500"/>
                            <a14:foregroundMark x1="65400" y1="7500" x2="65400" y2="7500"/>
                            <a14:foregroundMark x1="68800" y1="12315" x2="64800" y2="18796"/>
                            <a14:foregroundMark x1="63000" y1="13611" x2="74400" y2="25833"/>
                            <a14:foregroundMark x1="69600" y1="8426" x2="58400" y2="28426"/>
                            <a14:foregroundMark x1="58400" y1="28426" x2="66000" y2="18611"/>
                            <a14:foregroundMark x1="65800" y1="23611" x2="63000" y2="32500"/>
                            <a14:foregroundMark x1="63000" y1="32500" x2="63000" y2="32500"/>
                            <a14:foregroundMark x1="58200" y1="33056" x2="55500" y2="22222"/>
                            <a14:foregroundMark x1="55500" y1="22222" x2="55600" y2="18981"/>
                            <a14:foregroundMark x1="55200" y1="24907" x2="56500" y2="32222"/>
                            <a14:foregroundMark x1="56500" y1="32222" x2="61900" y2="39630"/>
                            <a14:foregroundMark x1="61900" y1="39630" x2="77800" y2="42315"/>
                            <a14:foregroundMark x1="80800" y1="8611" x2="69100" y2="9537"/>
                            <a14:foregroundMark x1="69100" y1="9537" x2="62400" y2="13519"/>
                            <a14:foregroundMark x1="62400" y1="13519" x2="54300" y2="22870"/>
                            <a14:foregroundMark x1="54300" y1="22870" x2="53800" y2="30648"/>
                            <a14:foregroundMark x1="53800" y1="30648" x2="54000" y2="31019"/>
                            <a14:foregroundMark x1="51800" y1="25278" x2="53800" y2="25278"/>
                            <a14:foregroundMark x1="76400" y1="4722" x2="76400" y2="9907"/>
                            <a14:foregroundMark x1="72200" y1="44167" x2="74000" y2="40648"/>
                            <a14:foregroundMark x1="95200" y1="23056" x2="94200" y2="23056"/>
                            <a14:backgroundMark x1="57400" y1="5833" x2="54400" y2="6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69" t="1362" r="2975" b="54621"/>
              <a:stretch/>
            </p:blipFill>
            <p:spPr bwMode="auto">
              <a:xfrm>
                <a:off x="9872418" y="5859926"/>
                <a:ext cx="524139" cy="5317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CB7B0011-663A-4E54-BA57-5894197C834C}"/>
              </a:ext>
            </a:extLst>
          </p:cNvPr>
          <p:cNvSpPr/>
          <p:nvPr/>
        </p:nvSpPr>
        <p:spPr>
          <a:xfrm>
            <a:off x="0" y="3615643"/>
            <a:ext cx="12192000" cy="1922513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>
                <a:solidFill>
                  <a:srgbClr val="D610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design a backscatter system to meet all the requirements?</a:t>
            </a:r>
            <a:endParaRPr lang="zh-CN" altLang="en-US" sz="5400" b="1" dirty="0">
              <a:solidFill>
                <a:srgbClr val="D610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54A559-1205-420F-964D-C72CEE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60" y="422520"/>
            <a:ext cx="10515600" cy="1325563"/>
          </a:xfrm>
        </p:spPr>
        <p:txBody>
          <a:bodyPr/>
          <a:lstStyle/>
          <a:p>
            <a:r>
              <a:rPr lang="en-US" altLang="zh-CN" dirty="0"/>
              <a:t>Challenge: Bandwidth</a:t>
            </a:r>
            <a:endParaRPr lang="zh-CN" altLang="en-US" dirty="0"/>
          </a:p>
        </p:txBody>
      </p:sp>
      <p:sp>
        <p:nvSpPr>
          <p:cNvPr id="14" name="圆角矩形 120">
            <a:extLst>
              <a:ext uri="{FF2B5EF4-FFF2-40B4-BE49-F238E27FC236}">
                <a16:creationId xmlns:a16="http://schemas.microsoft.com/office/drawing/2014/main" id="{6A09494B-6452-4A75-97DD-D964C7D9D3D0}"/>
              </a:ext>
            </a:extLst>
          </p:cNvPr>
          <p:cNvSpPr/>
          <p:nvPr/>
        </p:nvSpPr>
        <p:spPr>
          <a:xfrm>
            <a:off x="1842310" y="2418969"/>
            <a:ext cx="3813824" cy="2826027"/>
          </a:xfrm>
          <a:prstGeom prst="roundRect">
            <a:avLst>
              <a:gd name="adj" fmla="val 5427"/>
            </a:avLst>
          </a:prstGeom>
          <a:solidFill>
            <a:schemeClr val="bg1">
              <a:lumMod val="95000"/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CD08946-11C8-4D63-A051-284174C18A1E}"/>
              </a:ext>
            </a:extLst>
          </p:cNvPr>
          <p:cNvSpPr txBox="1"/>
          <p:nvPr/>
        </p:nvSpPr>
        <p:spPr>
          <a:xfrm>
            <a:off x="1258443" y="1852446"/>
            <a:ext cx="4455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Design 1: Matching Parasitic Parameters.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A669E9F-432B-443F-A10E-26906C034A52}"/>
              </a:ext>
            </a:extLst>
          </p:cNvPr>
          <p:cNvGrpSpPr/>
          <p:nvPr/>
        </p:nvGrpSpPr>
        <p:grpSpPr>
          <a:xfrm>
            <a:off x="4320777" y="3291319"/>
            <a:ext cx="224609" cy="1165104"/>
            <a:chOff x="4306288" y="3291319"/>
            <a:chExt cx="224609" cy="1165104"/>
          </a:xfrm>
        </p:grpSpPr>
        <p:sp>
          <p:nvSpPr>
            <p:cNvPr id="253" name="Freeform 11">
              <a:extLst>
                <a:ext uri="{FF2B5EF4-FFF2-40B4-BE49-F238E27FC236}">
                  <a16:creationId xmlns:a16="http://schemas.microsoft.com/office/drawing/2014/main" id="{30946752-94CD-4DC2-86AF-1E7BC843A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288" y="3472639"/>
              <a:ext cx="224609" cy="805749"/>
            </a:xfrm>
            <a:custGeom>
              <a:avLst/>
              <a:gdLst>
                <a:gd name="T0" fmla="*/ 20 w 70"/>
                <a:gd name="T1" fmla="*/ 20 h 170"/>
                <a:gd name="T2" fmla="*/ 50 w 70"/>
                <a:gd name="T3" fmla="*/ 20 h 170"/>
                <a:gd name="T4" fmla="*/ 50 w 70"/>
                <a:gd name="T5" fmla="*/ 150 h 170"/>
                <a:gd name="T6" fmla="*/ 20 w 70"/>
                <a:gd name="T7" fmla="*/ 150 h 170"/>
                <a:gd name="T8" fmla="*/ 20 w 70"/>
                <a:gd name="T9" fmla="*/ 0 h 170"/>
                <a:gd name="T10" fmla="*/ 70 w 70"/>
                <a:gd name="T11" fmla="*/ 0 h 170"/>
                <a:gd name="T12" fmla="*/ 70 w 70"/>
                <a:gd name="T13" fmla="*/ 170 h 170"/>
                <a:gd name="T14" fmla="*/ 0 w 70"/>
                <a:gd name="T15" fmla="*/ 170 h 170"/>
                <a:gd name="T16" fmla="*/ 0 w 70"/>
                <a:gd name="T17" fmla="*/ 0 h 170"/>
                <a:gd name="T18" fmla="*/ 20 w 70"/>
                <a:gd name="T19" fmla="*/ 0 h 170"/>
                <a:gd name="T20" fmla="*/ 20 w 70"/>
                <a:gd name="T21" fmla="*/ 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70">
                  <a:moveTo>
                    <a:pt x="20" y="20"/>
                  </a:moveTo>
                  <a:lnTo>
                    <a:pt x="50" y="20"/>
                  </a:lnTo>
                  <a:lnTo>
                    <a:pt x="50" y="150"/>
                  </a:lnTo>
                  <a:lnTo>
                    <a:pt x="20" y="150"/>
                  </a:lnTo>
                  <a:lnTo>
                    <a:pt x="20" y="0"/>
                  </a:lnTo>
                  <a:lnTo>
                    <a:pt x="70" y="0"/>
                  </a:lnTo>
                  <a:lnTo>
                    <a:pt x="70" y="170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54" name="Freeform 12">
              <a:extLst>
                <a:ext uri="{FF2B5EF4-FFF2-40B4-BE49-F238E27FC236}">
                  <a16:creationId xmlns:a16="http://schemas.microsoft.com/office/drawing/2014/main" id="{5405C97A-790F-4407-8DF4-99E60BC65BA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4373325" y="3291319"/>
              <a:ext cx="45719" cy="1165104"/>
            </a:xfrm>
            <a:custGeom>
              <a:avLst/>
              <a:gdLst>
                <a:gd name="T0" fmla="*/ 251 h 251"/>
                <a:gd name="T1" fmla="*/ 201 h 251"/>
                <a:gd name="T2" fmla="*/ 51 h 251"/>
                <a:gd name="T3" fmla="*/ 0 h 2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51">
                  <a:moveTo>
                    <a:pt x="0" y="251"/>
                  </a:moveTo>
                  <a:lnTo>
                    <a:pt x="0" y="201"/>
                  </a:lnTo>
                  <a:moveTo>
                    <a:pt x="0" y="51"/>
                  </a:move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5" name="圆角矩形 120">
            <a:extLst>
              <a:ext uri="{FF2B5EF4-FFF2-40B4-BE49-F238E27FC236}">
                <a16:creationId xmlns:a16="http://schemas.microsoft.com/office/drawing/2014/main" id="{A84047E5-07FB-42F2-B320-B5D7B91A7280}"/>
              </a:ext>
            </a:extLst>
          </p:cNvPr>
          <p:cNvSpPr/>
          <p:nvPr/>
        </p:nvSpPr>
        <p:spPr>
          <a:xfrm>
            <a:off x="3082885" y="2697170"/>
            <a:ext cx="2568100" cy="2496277"/>
          </a:xfrm>
          <a:prstGeom prst="roundRect">
            <a:avLst>
              <a:gd name="adj" fmla="val 5427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12" name="Rectangle 49">
            <a:extLst>
              <a:ext uri="{FF2B5EF4-FFF2-40B4-BE49-F238E27FC236}">
                <a16:creationId xmlns:a16="http://schemas.microsoft.com/office/drawing/2014/main" id="{0CD00D12-E3F8-4303-A47A-1A374D6CE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505" y="2749557"/>
            <a:ext cx="16410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zh-C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Circuit</a:t>
            </a:r>
            <a:endParaRPr lang="zh-CN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D337CFC-8330-4EFE-AD02-AC6978EA1CDD}"/>
              </a:ext>
            </a:extLst>
          </p:cNvPr>
          <p:cNvGrpSpPr/>
          <p:nvPr/>
        </p:nvGrpSpPr>
        <p:grpSpPr>
          <a:xfrm>
            <a:off x="3159340" y="3257568"/>
            <a:ext cx="2496794" cy="1704976"/>
            <a:chOff x="5566175" y="5080858"/>
            <a:chExt cx="2490920" cy="1704976"/>
          </a:xfrm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0011D844-0740-4545-8A4F-9953B44F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208" y="5769833"/>
              <a:ext cx="111125" cy="269875"/>
            </a:xfrm>
            <a:custGeom>
              <a:avLst/>
              <a:gdLst>
                <a:gd name="T0" fmla="*/ 20 w 70"/>
                <a:gd name="T1" fmla="*/ 20 h 170"/>
                <a:gd name="T2" fmla="*/ 50 w 70"/>
                <a:gd name="T3" fmla="*/ 20 h 170"/>
                <a:gd name="T4" fmla="*/ 50 w 70"/>
                <a:gd name="T5" fmla="*/ 150 h 170"/>
                <a:gd name="T6" fmla="*/ 20 w 70"/>
                <a:gd name="T7" fmla="*/ 150 h 170"/>
                <a:gd name="T8" fmla="*/ 20 w 70"/>
                <a:gd name="T9" fmla="*/ 0 h 170"/>
                <a:gd name="T10" fmla="*/ 70 w 70"/>
                <a:gd name="T11" fmla="*/ 0 h 170"/>
                <a:gd name="T12" fmla="*/ 70 w 70"/>
                <a:gd name="T13" fmla="*/ 170 h 170"/>
                <a:gd name="T14" fmla="*/ 0 w 70"/>
                <a:gd name="T15" fmla="*/ 170 h 170"/>
                <a:gd name="T16" fmla="*/ 0 w 70"/>
                <a:gd name="T17" fmla="*/ 0 h 170"/>
                <a:gd name="T18" fmla="*/ 20 w 70"/>
                <a:gd name="T19" fmla="*/ 0 h 170"/>
                <a:gd name="T20" fmla="*/ 20 w 70"/>
                <a:gd name="T21" fmla="*/ 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70">
                  <a:moveTo>
                    <a:pt x="20" y="20"/>
                  </a:moveTo>
                  <a:lnTo>
                    <a:pt x="50" y="20"/>
                  </a:lnTo>
                  <a:lnTo>
                    <a:pt x="50" y="150"/>
                  </a:lnTo>
                  <a:lnTo>
                    <a:pt x="20" y="150"/>
                  </a:lnTo>
                  <a:lnTo>
                    <a:pt x="20" y="0"/>
                  </a:lnTo>
                  <a:lnTo>
                    <a:pt x="70" y="0"/>
                  </a:lnTo>
                  <a:lnTo>
                    <a:pt x="70" y="170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22CF179E-9E3B-4094-AC7E-30372B202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9770" y="5706333"/>
              <a:ext cx="0" cy="398463"/>
            </a:xfrm>
            <a:custGeom>
              <a:avLst/>
              <a:gdLst>
                <a:gd name="T0" fmla="*/ 251 h 251"/>
                <a:gd name="T1" fmla="*/ 200 h 251"/>
                <a:gd name="T2" fmla="*/ 50 h 251"/>
                <a:gd name="T3" fmla="*/ 0 h 2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51">
                  <a:moveTo>
                    <a:pt x="0" y="251"/>
                  </a:moveTo>
                  <a:lnTo>
                    <a:pt x="0" y="200"/>
                  </a:lnTo>
                  <a:moveTo>
                    <a:pt x="0" y="50"/>
                  </a:move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7">
              <a:extLst>
                <a:ext uri="{FF2B5EF4-FFF2-40B4-BE49-F238E27FC236}">
                  <a16:creationId xmlns:a16="http://schemas.microsoft.com/office/drawing/2014/main" id="{0C965DB1-EB15-4C85-971A-BD5FD952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908" y="5768246"/>
              <a:ext cx="7213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zh-CN" sz="17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endParaRPr lang="zh-CN" altLang="zh-CN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F3490192-4931-46B6-825F-A72F2853D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3383" y="6423883"/>
              <a:ext cx="277813" cy="95250"/>
            </a:xfrm>
            <a:custGeom>
              <a:avLst/>
              <a:gdLst>
                <a:gd name="T0" fmla="*/ 0 w 175"/>
                <a:gd name="T1" fmla="*/ 40 h 60"/>
                <a:gd name="T2" fmla="*/ 0 w 175"/>
                <a:gd name="T3" fmla="*/ 60 h 60"/>
                <a:gd name="T4" fmla="*/ 175 w 175"/>
                <a:gd name="T5" fmla="*/ 60 h 60"/>
                <a:gd name="T6" fmla="*/ 175 w 175"/>
                <a:gd name="T7" fmla="*/ 40 h 60"/>
                <a:gd name="T8" fmla="*/ 0 w 175"/>
                <a:gd name="T9" fmla="*/ 40 h 60"/>
                <a:gd name="T10" fmla="*/ 0 w 175"/>
                <a:gd name="T11" fmla="*/ 0 h 60"/>
                <a:gd name="T12" fmla="*/ 0 w 175"/>
                <a:gd name="T13" fmla="*/ 20 h 60"/>
                <a:gd name="T14" fmla="*/ 175 w 175"/>
                <a:gd name="T15" fmla="*/ 20 h 60"/>
                <a:gd name="T16" fmla="*/ 175 w 175"/>
                <a:gd name="T17" fmla="*/ 0 h 60"/>
                <a:gd name="T18" fmla="*/ 0 w 175"/>
                <a:gd name="T1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60">
                  <a:moveTo>
                    <a:pt x="0" y="40"/>
                  </a:moveTo>
                  <a:lnTo>
                    <a:pt x="0" y="60"/>
                  </a:lnTo>
                  <a:lnTo>
                    <a:pt x="175" y="60"/>
                  </a:lnTo>
                  <a:lnTo>
                    <a:pt x="175" y="40"/>
                  </a:lnTo>
                  <a:lnTo>
                    <a:pt x="0" y="40"/>
                  </a:lnTo>
                  <a:close/>
                  <a:moveTo>
                    <a:pt x="0" y="0"/>
                  </a:moveTo>
                  <a:lnTo>
                    <a:pt x="0" y="20"/>
                  </a:lnTo>
                  <a:lnTo>
                    <a:pt x="175" y="20"/>
                  </a:lnTo>
                  <a:lnTo>
                    <a:pt x="1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540DED37-4179-4164-83C4-4DA998B00C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3083" y="6271483"/>
              <a:ext cx="0" cy="398463"/>
            </a:xfrm>
            <a:custGeom>
              <a:avLst/>
              <a:gdLst>
                <a:gd name="T0" fmla="*/ 0 h 251"/>
                <a:gd name="T1" fmla="*/ 98 h 251"/>
                <a:gd name="T2" fmla="*/ 154 h 251"/>
                <a:gd name="T3" fmla="*/ 251 h 2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51">
                  <a:moveTo>
                    <a:pt x="0" y="0"/>
                  </a:moveTo>
                  <a:lnTo>
                    <a:pt x="0" y="98"/>
                  </a:lnTo>
                  <a:moveTo>
                    <a:pt x="0" y="154"/>
                  </a:moveTo>
                  <a:lnTo>
                    <a:pt x="0" y="251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E87AC148-D6D0-4968-B706-E20468910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520" y="6336571"/>
              <a:ext cx="111125" cy="269875"/>
            </a:xfrm>
            <a:custGeom>
              <a:avLst/>
              <a:gdLst>
                <a:gd name="T0" fmla="*/ 20 w 70"/>
                <a:gd name="T1" fmla="*/ 20 h 170"/>
                <a:gd name="T2" fmla="*/ 50 w 70"/>
                <a:gd name="T3" fmla="*/ 20 h 170"/>
                <a:gd name="T4" fmla="*/ 50 w 70"/>
                <a:gd name="T5" fmla="*/ 150 h 170"/>
                <a:gd name="T6" fmla="*/ 20 w 70"/>
                <a:gd name="T7" fmla="*/ 150 h 170"/>
                <a:gd name="T8" fmla="*/ 20 w 70"/>
                <a:gd name="T9" fmla="*/ 0 h 170"/>
                <a:gd name="T10" fmla="*/ 70 w 70"/>
                <a:gd name="T11" fmla="*/ 0 h 170"/>
                <a:gd name="T12" fmla="*/ 70 w 70"/>
                <a:gd name="T13" fmla="*/ 170 h 170"/>
                <a:gd name="T14" fmla="*/ 0 w 70"/>
                <a:gd name="T15" fmla="*/ 170 h 170"/>
                <a:gd name="T16" fmla="*/ 0 w 70"/>
                <a:gd name="T17" fmla="*/ 0 h 170"/>
                <a:gd name="T18" fmla="*/ 20 w 70"/>
                <a:gd name="T19" fmla="*/ 0 h 170"/>
                <a:gd name="T20" fmla="*/ 20 w 70"/>
                <a:gd name="T21" fmla="*/ 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70">
                  <a:moveTo>
                    <a:pt x="20" y="20"/>
                  </a:moveTo>
                  <a:lnTo>
                    <a:pt x="50" y="20"/>
                  </a:lnTo>
                  <a:lnTo>
                    <a:pt x="50" y="150"/>
                  </a:lnTo>
                  <a:lnTo>
                    <a:pt x="20" y="150"/>
                  </a:lnTo>
                  <a:lnTo>
                    <a:pt x="20" y="0"/>
                  </a:lnTo>
                  <a:lnTo>
                    <a:pt x="70" y="0"/>
                  </a:lnTo>
                  <a:lnTo>
                    <a:pt x="70" y="170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9FF4F86D-F830-4A46-ADD5-B4B228B84D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4083" y="6271483"/>
              <a:ext cx="0" cy="398463"/>
            </a:xfrm>
            <a:custGeom>
              <a:avLst/>
              <a:gdLst>
                <a:gd name="T0" fmla="*/ 251 h 251"/>
                <a:gd name="T1" fmla="*/ 201 h 251"/>
                <a:gd name="T2" fmla="*/ 51 h 251"/>
                <a:gd name="T3" fmla="*/ 0 h 2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51">
                  <a:moveTo>
                    <a:pt x="0" y="251"/>
                  </a:moveTo>
                  <a:lnTo>
                    <a:pt x="0" y="201"/>
                  </a:lnTo>
                  <a:moveTo>
                    <a:pt x="0" y="51"/>
                  </a:move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2AC30F6D-9A63-463C-9AFA-3F35E3C5EE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0970" y="5857146"/>
              <a:ext cx="277813" cy="95250"/>
            </a:xfrm>
            <a:custGeom>
              <a:avLst/>
              <a:gdLst>
                <a:gd name="T0" fmla="*/ 0 w 175"/>
                <a:gd name="T1" fmla="*/ 40 h 60"/>
                <a:gd name="T2" fmla="*/ 0 w 175"/>
                <a:gd name="T3" fmla="*/ 60 h 60"/>
                <a:gd name="T4" fmla="*/ 175 w 175"/>
                <a:gd name="T5" fmla="*/ 60 h 60"/>
                <a:gd name="T6" fmla="*/ 175 w 175"/>
                <a:gd name="T7" fmla="*/ 40 h 60"/>
                <a:gd name="T8" fmla="*/ 0 w 175"/>
                <a:gd name="T9" fmla="*/ 40 h 60"/>
                <a:gd name="T10" fmla="*/ 0 w 175"/>
                <a:gd name="T11" fmla="*/ 0 h 60"/>
                <a:gd name="T12" fmla="*/ 0 w 175"/>
                <a:gd name="T13" fmla="*/ 20 h 60"/>
                <a:gd name="T14" fmla="*/ 175 w 175"/>
                <a:gd name="T15" fmla="*/ 20 h 60"/>
                <a:gd name="T16" fmla="*/ 175 w 175"/>
                <a:gd name="T17" fmla="*/ 0 h 60"/>
                <a:gd name="T18" fmla="*/ 0 w 175"/>
                <a:gd name="T1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60">
                  <a:moveTo>
                    <a:pt x="0" y="40"/>
                  </a:moveTo>
                  <a:lnTo>
                    <a:pt x="0" y="60"/>
                  </a:lnTo>
                  <a:lnTo>
                    <a:pt x="175" y="60"/>
                  </a:lnTo>
                  <a:lnTo>
                    <a:pt x="175" y="40"/>
                  </a:lnTo>
                  <a:lnTo>
                    <a:pt x="0" y="40"/>
                  </a:lnTo>
                  <a:close/>
                  <a:moveTo>
                    <a:pt x="0" y="0"/>
                  </a:moveTo>
                  <a:lnTo>
                    <a:pt x="0" y="20"/>
                  </a:lnTo>
                  <a:lnTo>
                    <a:pt x="175" y="20"/>
                  </a:lnTo>
                  <a:lnTo>
                    <a:pt x="1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4015F381-4911-4FBA-81D2-566C1AE2D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0670" y="5706333"/>
              <a:ext cx="0" cy="398463"/>
            </a:xfrm>
            <a:custGeom>
              <a:avLst/>
              <a:gdLst>
                <a:gd name="T0" fmla="*/ 0 h 251"/>
                <a:gd name="T1" fmla="*/ 97 h 251"/>
                <a:gd name="T2" fmla="*/ 153 h 251"/>
                <a:gd name="T3" fmla="*/ 251 h 2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51">
                  <a:moveTo>
                    <a:pt x="0" y="0"/>
                  </a:moveTo>
                  <a:lnTo>
                    <a:pt x="0" y="97"/>
                  </a:lnTo>
                  <a:moveTo>
                    <a:pt x="0" y="153"/>
                  </a:moveTo>
                  <a:lnTo>
                    <a:pt x="0" y="251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581185AD-EF3D-4AA7-A2B1-06F52148B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083" y="6104796"/>
              <a:ext cx="168275" cy="166688"/>
            </a:xfrm>
            <a:custGeom>
              <a:avLst/>
              <a:gdLst>
                <a:gd name="T0" fmla="*/ 106 w 106"/>
                <a:gd name="T1" fmla="*/ 0 h 105"/>
                <a:gd name="T2" fmla="*/ 106 w 106"/>
                <a:gd name="T3" fmla="*/ 35 h 105"/>
                <a:gd name="T4" fmla="*/ 0 w 106"/>
                <a:gd name="T5" fmla="*/ 35 h 105"/>
                <a:gd name="T6" fmla="*/ 0 w 106"/>
                <a:gd name="T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05">
                  <a:moveTo>
                    <a:pt x="106" y="0"/>
                  </a:moveTo>
                  <a:lnTo>
                    <a:pt x="106" y="35"/>
                  </a:lnTo>
                  <a:lnTo>
                    <a:pt x="0" y="35"/>
                  </a:lnTo>
                  <a:lnTo>
                    <a:pt x="0" y="105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CBB42F05-6B05-4A8C-B604-1E8AF90E0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358" y="6104796"/>
              <a:ext cx="212725" cy="166688"/>
            </a:xfrm>
            <a:custGeom>
              <a:avLst/>
              <a:gdLst>
                <a:gd name="T0" fmla="*/ 0 w 134"/>
                <a:gd name="T1" fmla="*/ 0 h 105"/>
                <a:gd name="T2" fmla="*/ 0 w 134"/>
                <a:gd name="T3" fmla="*/ 35 h 105"/>
                <a:gd name="T4" fmla="*/ 134 w 134"/>
                <a:gd name="T5" fmla="*/ 35 h 105"/>
                <a:gd name="T6" fmla="*/ 134 w 134"/>
                <a:gd name="T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05">
                  <a:moveTo>
                    <a:pt x="0" y="0"/>
                  </a:moveTo>
                  <a:lnTo>
                    <a:pt x="0" y="35"/>
                  </a:lnTo>
                  <a:lnTo>
                    <a:pt x="134" y="35"/>
                  </a:lnTo>
                  <a:lnTo>
                    <a:pt x="134" y="105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5552F005-CDE2-469C-910F-BB122775B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083" y="6669946"/>
              <a:ext cx="381000" cy="115888"/>
            </a:xfrm>
            <a:custGeom>
              <a:avLst/>
              <a:gdLst>
                <a:gd name="T0" fmla="*/ 0 w 240"/>
                <a:gd name="T1" fmla="*/ 0 h 73"/>
                <a:gd name="T2" fmla="*/ 0 w 240"/>
                <a:gd name="T3" fmla="*/ 73 h 73"/>
                <a:gd name="T4" fmla="*/ 240 w 240"/>
                <a:gd name="T5" fmla="*/ 73 h 73"/>
                <a:gd name="T6" fmla="*/ 240 w 240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73">
                  <a:moveTo>
                    <a:pt x="0" y="0"/>
                  </a:moveTo>
                  <a:lnTo>
                    <a:pt x="0" y="73"/>
                  </a:lnTo>
                  <a:lnTo>
                    <a:pt x="240" y="73"/>
                  </a:lnTo>
                  <a:lnTo>
                    <a:pt x="240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10684035-5EA6-4DEA-82F4-0928E61CD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670" y="6104796"/>
              <a:ext cx="396875" cy="681038"/>
            </a:xfrm>
            <a:custGeom>
              <a:avLst/>
              <a:gdLst>
                <a:gd name="T0" fmla="*/ 0 w 250"/>
                <a:gd name="T1" fmla="*/ 0 h 429"/>
                <a:gd name="T2" fmla="*/ 0 w 250"/>
                <a:gd name="T3" fmla="*/ 429 h 429"/>
                <a:gd name="T4" fmla="*/ 250 w 250"/>
                <a:gd name="T5" fmla="*/ 429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0" h="429">
                  <a:moveTo>
                    <a:pt x="0" y="0"/>
                  </a:moveTo>
                  <a:lnTo>
                    <a:pt x="0" y="429"/>
                  </a:lnTo>
                  <a:lnTo>
                    <a:pt x="250" y="429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B3A56BDD-6AF7-40CC-9D14-F06AA21EC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9770" y="5153883"/>
              <a:ext cx="333375" cy="398463"/>
            </a:xfrm>
            <a:custGeom>
              <a:avLst/>
              <a:gdLst>
                <a:gd name="T0" fmla="*/ 676 w 823"/>
                <a:gd name="T1" fmla="*/ 499 h 983"/>
                <a:gd name="T2" fmla="*/ 351 w 823"/>
                <a:gd name="T3" fmla="*/ 499 h 983"/>
                <a:gd name="T4" fmla="*/ 603 w 823"/>
                <a:gd name="T5" fmla="*/ 450 h 983"/>
                <a:gd name="T6" fmla="*/ 596 w 823"/>
                <a:gd name="T7" fmla="*/ 819 h 983"/>
                <a:gd name="T8" fmla="*/ 354 w 823"/>
                <a:gd name="T9" fmla="*/ 760 h 983"/>
                <a:gd name="T10" fmla="*/ 688 w 823"/>
                <a:gd name="T11" fmla="*/ 760 h 983"/>
                <a:gd name="T12" fmla="*/ 0 w 823"/>
                <a:gd name="T13" fmla="*/ 983 h 983"/>
                <a:gd name="T14" fmla="*/ 592 w 823"/>
                <a:gd name="T15" fmla="*/ 983 h 983"/>
                <a:gd name="T16" fmla="*/ 688 w 823"/>
                <a:gd name="T17" fmla="*/ 760 h 983"/>
                <a:gd name="T18" fmla="*/ 675 w 823"/>
                <a:gd name="T19" fmla="*/ 229 h 983"/>
                <a:gd name="T20" fmla="*/ 351 w 823"/>
                <a:gd name="T21" fmla="*/ 229 h 983"/>
                <a:gd name="T22" fmla="*/ 615 w 823"/>
                <a:gd name="T23" fmla="*/ 188 h 983"/>
                <a:gd name="T24" fmla="*/ 676 w 823"/>
                <a:gd name="T25" fmla="*/ 499 h 983"/>
                <a:gd name="T26" fmla="*/ 0 w 823"/>
                <a:gd name="T27" fmla="*/ 0 h 983"/>
                <a:gd name="T28" fmla="*/ 571 w 823"/>
                <a:gd name="T29" fmla="*/ 0 h 983"/>
                <a:gd name="T30" fmla="*/ 675 w 823"/>
                <a:gd name="T31" fmla="*/ 229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3" h="983">
                  <a:moveTo>
                    <a:pt x="676" y="499"/>
                  </a:moveTo>
                  <a:cubicBezTo>
                    <a:pt x="563" y="601"/>
                    <a:pt x="351" y="603"/>
                    <a:pt x="351" y="499"/>
                  </a:cubicBezTo>
                  <a:cubicBezTo>
                    <a:pt x="351" y="396"/>
                    <a:pt x="504" y="392"/>
                    <a:pt x="603" y="450"/>
                  </a:cubicBezTo>
                  <a:cubicBezTo>
                    <a:pt x="823" y="560"/>
                    <a:pt x="766" y="754"/>
                    <a:pt x="596" y="819"/>
                  </a:cubicBezTo>
                  <a:cubicBezTo>
                    <a:pt x="473" y="862"/>
                    <a:pt x="351" y="856"/>
                    <a:pt x="354" y="760"/>
                  </a:cubicBezTo>
                  <a:cubicBezTo>
                    <a:pt x="356" y="652"/>
                    <a:pt x="608" y="659"/>
                    <a:pt x="688" y="760"/>
                  </a:cubicBezTo>
                  <a:moveTo>
                    <a:pt x="0" y="983"/>
                  </a:moveTo>
                  <a:cubicBezTo>
                    <a:pt x="0" y="983"/>
                    <a:pt x="567" y="983"/>
                    <a:pt x="592" y="983"/>
                  </a:cubicBezTo>
                  <a:cubicBezTo>
                    <a:pt x="723" y="983"/>
                    <a:pt x="807" y="883"/>
                    <a:pt x="688" y="760"/>
                  </a:cubicBezTo>
                  <a:moveTo>
                    <a:pt x="675" y="229"/>
                  </a:moveTo>
                  <a:cubicBezTo>
                    <a:pt x="563" y="331"/>
                    <a:pt x="351" y="342"/>
                    <a:pt x="351" y="229"/>
                  </a:cubicBezTo>
                  <a:cubicBezTo>
                    <a:pt x="350" y="116"/>
                    <a:pt x="549" y="150"/>
                    <a:pt x="615" y="188"/>
                  </a:cubicBezTo>
                  <a:cubicBezTo>
                    <a:pt x="748" y="266"/>
                    <a:pt x="794" y="396"/>
                    <a:pt x="676" y="499"/>
                  </a:cubicBezTo>
                  <a:moveTo>
                    <a:pt x="0" y="0"/>
                  </a:moveTo>
                  <a:cubicBezTo>
                    <a:pt x="0" y="0"/>
                    <a:pt x="531" y="0"/>
                    <a:pt x="571" y="0"/>
                  </a:cubicBezTo>
                  <a:cubicBezTo>
                    <a:pt x="751" y="0"/>
                    <a:pt x="795" y="126"/>
                    <a:pt x="675" y="229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Line 22">
              <a:extLst>
                <a:ext uri="{FF2B5EF4-FFF2-40B4-BE49-F238E27FC236}">
                  <a16:creationId xmlns:a16="http://schemas.microsoft.com/office/drawing/2014/main" id="{173D1217-7DAA-444E-85EE-CE69CFA7B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9770" y="5552346"/>
              <a:ext cx="1588" cy="153988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3">
              <a:extLst>
                <a:ext uri="{FF2B5EF4-FFF2-40B4-BE49-F238E27FC236}">
                  <a16:creationId xmlns:a16="http://schemas.microsoft.com/office/drawing/2014/main" id="{01A66D2B-4131-43D8-8A65-867E0FE7D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670" y="5080858"/>
              <a:ext cx="419100" cy="625475"/>
            </a:xfrm>
            <a:custGeom>
              <a:avLst/>
              <a:gdLst>
                <a:gd name="T0" fmla="*/ 264 w 264"/>
                <a:gd name="T1" fmla="*/ 46 h 394"/>
                <a:gd name="T2" fmla="*/ 264 w 264"/>
                <a:gd name="T3" fmla="*/ 0 h 394"/>
                <a:gd name="T4" fmla="*/ 0 w 264"/>
                <a:gd name="T5" fmla="*/ 0 h 394"/>
                <a:gd name="T6" fmla="*/ 0 w 264"/>
                <a:gd name="T7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" h="394">
                  <a:moveTo>
                    <a:pt x="264" y="46"/>
                  </a:moveTo>
                  <a:lnTo>
                    <a:pt x="264" y="0"/>
                  </a:lnTo>
                  <a:lnTo>
                    <a:pt x="0" y="0"/>
                  </a:lnTo>
                  <a:lnTo>
                    <a:pt x="0" y="394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Line 24">
              <a:extLst>
                <a:ext uri="{FF2B5EF4-FFF2-40B4-BE49-F238E27FC236}">
                  <a16:creationId xmlns:a16="http://schemas.microsoft.com/office/drawing/2014/main" id="{890A8BCD-7CC0-4EFF-9C1B-BABDD21A63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18608" y="5080858"/>
              <a:ext cx="0" cy="1588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12048F40-62B4-4D36-8AD3-5607F72E2607}"/>
                    </a:ext>
                  </a:extLst>
                </p:cNvPr>
                <p:cNvSpPr/>
                <p:nvPr/>
              </p:nvSpPr>
              <p:spPr>
                <a:xfrm>
                  <a:off x="5566175" y="5689903"/>
                  <a:ext cx="488916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12048F40-62B4-4D36-8AD3-5607F72E26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6175" y="5689903"/>
                  <a:ext cx="488916" cy="390748"/>
                </a:xfrm>
                <a:prstGeom prst="rect">
                  <a:avLst/>
                </a:prstGeom>
                <a:blipFill>
                  <a:blip r:embed="rId3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85DDAA9F-DDCE-4133-BB81-49C409BBC6D5}"/>
                    </a:ext>
                  </a:extLst>
                </p:cNvPr>
                <p:cNvSpPr/>
                <p:nvPr/>
              </p:nvSpPr>
              <p:spPr>
                <a:xfrm>
                  <a:off x="6278486" y="5139373"/>
                  <a:ext cx="488916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85DDAA9F-DDCE-4133-BB81-49C409BBC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8486" y="5139373"/>
                  <a:ext cx="488916" cy="390748"/>
                </a:xfrm>
                <a:prstGeom prst="rect">
                  <a:avLst/>
                </a:prstGeom>
                <a:blipFill>
                  <a:blip r:embed="rId4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矩形 114">
                  <a:extLst>
                    <a:ext uri="{FF2B5EF4-FFF2-40B4-BE49-F238E27FC236}">
                      <a16:creationId xmlns:a16="http://schemas.microsoft.com/office/drawing/2014/main" id="{5CD5FE9D-2F36-4ECA-96AA-B8DAF8D2D00C}"/>
                    </a:ext>
                  </a:extLst>
                </p:cNvPr>
                <p:cNvSpPr/>
                <p:nvPr/>
              </p:nvSpPr>
              <p:spPr>
                <a:xfrm>
                  <a:off x="6027738" y="6050727"/>
                  <a:ext cx="444865" cy="391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15" name="矩形 114">
                  <a:extLst>
                    <a:ext uri="{FF2B5EF4-FFF2-40B4-BE49-F238E27FC236}">
                      <a16:creationId xmlns:a16="http://schemas.microsoft.com/office/drawing/2014/main" id="{5CD5FE9D-2F36-4ECA-96AA-B8DAF8D2D0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7738" y="6050727"/>
                  <a:ext cx="444865" cy="391646"/>
                </a:xfrm>
                <a:prstGeom prst="rect">
                  <a:avLst/>
                </a:prstGeom>
                <a:blipFill>
                  <a:blip r:embed="rId5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矩形 115">
                  <a:extLst>
                    <a:ext uri="{FF2B5EF4-FFF2-40B4-BE49-F238E27FC236}">
                      <a16:creationId xmlns:a16="http://schemas.microsoft.com/office/drawing/2014/main" id="{C0094486-3484-4586-894D-6C536D987EAC}"/>
                    </a:ext>
                  </a:extLst>
                </p:cNvPr>
                <p:cNvSpPr/>
                <p:nvPr/>
              </p:nvSpPr>
              <p:spPr>
                <a:xfrm>
                  <a:off x="7414547" y="6257707"/>
                  <a:ext cx="6425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𝑁𝑅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16" name="矩形 115">
                  <a:extLst>
                    <a:ext uri="{FF2B5EF4-FFF2-40B4-BE49-F238E27FC236}">
                      <a16:creationId xmlns:a16="http://schemas.microsoft.com/office/drawing/2014/main" id="{C0094486-3484-4586-894D-6C536D987E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4547" y="6257707"/>
                  <a:ext cx="64254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3" name="Rectangle 49">
            <a:extLst>
              <a:ext uri="{FF2B5EF4-FFF2-40B4-BE49-F238E27FC236}">
                <a16:creationId xmlns:a16="http://schemas.microsoft.com/office/drawing/2014/main" id="{A12D9D98-9CBA-4760-B36B-DA639B7F4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433" y="4473400"/>
            <a:ext cx="10730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Resistance</a:t>
            </a:r>
            <a:endParaRPr lang="zh-C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60824CA1-7FD3-48AE-A157-B5E386538CAA}"/>
              </a:ext>
            </a:extLst>
          </p:cNvPr>
          <p:cNvSpPr txBox="1"/>
          <p:nvPr/>
        </p:nvSpPr>
        <p:spPr>
          <a:xfrm>
            <a:off x="4398714" y="3375086"/>
            <a:ext cx="1315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Parasitic Parameters</a:t>
            </a:r>
            <a:endParaRPr lang="zh-CN" altLang="zh-C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任意形状 2">
            <a:extLst>
              <a:ext uri="{FF2B5EF4-FFF2-40B4-BE49-F238E27FC236}">
                <a16:creationId xmlns:a16="http://schemas.microsoft.com/office/drawing/2014/main" id="{5F3A0D83-D2A3-34BE-5576-7E60B077D7D6}"/>
              </a:ext>
            </a:extLst>
          </p:cNvPr>
          <p:cNvSpPr/>
          <p:nvPr/>
        </p:nvSpPr>
        <p:spPr>
          <a:xfrm>
            <a:off x="2748399" y="3079799"/>
            <a:ext cx="2844793" cy="2023132"/>
          </a:xfrm>
          <a:custGeom>
            <a:avLst/>
            <a:gdLst>
              <a:gd name="connsiteX0" fmla="*/ 721391 w 2982312"/>
              <a:gd name="connsiteY0" fmla="*/ 13176 h 2023132"/>
              <a:gd name="connsiteX1" fmla="*/ 721391 w 2982312"/>
              <a:gd name="connsiteY1" fmla="*/ 1994555 h 2023132"/>
              <a:gd name="connsiteX2" fmla="*/ 0 w 2982312"/>
              <a:gd name="connsiteY2" fmla="*/ 1064906 h 2023132"/>
              <a:gd name="connsiteX3" fmla="*/ 0 w 2982312"/>
              <a:gd name="connsiteY3" fmla="*/ 942825 h 2023132"/>
              <a:gd name="connsiteX4" fmla="*/ 737477 w 2982312"/>
              <a:gd name="connsiteY4" fmla="*/ 0 h 2023132"/>
              <a:gd name="connsiteX5" fmla="*/ 2982312 w 2982312"/>
              <a:gd name="connsiteY5" fmla="*/ 0 h 2023132"/>
              <a:gd name="connsiteX6" fmla="*/ 2982312 w 2982312"/>
              <a:gd name="connsiteY6" fmla="*/ 1220700 h 2023132"/>
              <a:gd name="connsiteX7" fmla="*/ 1687831 w 2982312"/>
              <a:gd name="connsiteY7" fmla="*/ 1220700 h 2023132"/>
              <a:gd name="connsiteX8" fmla="*/ 1687831 w 2982312"/>
              <a:gd name="connsiteY8" fmla="*/ 2023132 h 2023132"/>
              <a:gd name="connsiteX9" fmla="*/ 722002 w 2982312"/>
              <a:gd name="connsiteY9" fmla="*/ 2023132 h 2023132"/>
              <a:gd name="connsiteX10" fmla="*/ 722002 w 2982312"/>
              <a:gd name="connsiteY10" fmla="*/ 15692 h 2023132"/>
              <a:gd name="connsiteX11" fmla="*/ 737477 w 2982312"/>
              <a:gd name="connsiteY11" fmla="*/ 15692 h 202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82312" h="2023132">
                <a:moveTo>
                  <a:pt x="721391" y="13176"/>
                </a:moveTo>
                <a:lnTo>
                  <a:pt x="721391" y="1994555"/>
                </a:lnTo>
                <a:lnTo>
                  <a:pt x="0" y="1064906"/>
                </a:lnTo>
                <a:lnTo>
                  <a:pt x="0" y="942825"/>
                </a:lnTo>
                <a:close/>
                <a:moveTo>
                  <a:pt x="737477" y="0"/>
                </a:moveTo>
                <a:lnTo>
                  <a:pt x="2982312" y="0"/>
                </a:lnTo>
                <a:lnTo>
                  <a:pt x="2982312" y="1220700"/>
                </a:lnTo>
                <a:lnTo>
                  <a:pt x="1687831" y="1220700"/>
                </a:lnTo>
                <a:lnTo>
                  <a:pt x="1687831" y="2023132"/>
                </a:lnTo>
                <a:lnTo>
                  <a:pt x="722002" y="2023132"/>
                </a:lnTo>
                <a:lnTo>
                  <a:pt x="722002" y="15692"/>
                </a:lnTo>
                <a:lnTo>
                  <a:pt x="737477" y="15692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17" name="图片 116">
            <a:extLst>
              <a:ext uri="{FF2B5EF4-FFF2-40B4-BE49-F238E27FC236}">
                <a16:creationId xmlns:a16="http://schemas.microsoft.com/office/drawing/2014/main" id="{BC13EABB-26B3-432A-BFFA-95501C343B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" b="100000" l="26742" r="72462">
                        <a14:foregroundMark x1="69144" y1="9052" x2="40013" y2="69165"/>
                        <a14:foregroundMark x1="68879" y1="13437" x2="42933" y2="70580"/>
                        <a14:foregroundMark x1="53218" y1="50071" x2="46914" y2="62235"/>
                        <a14:foregroundMark x1="55342" y1="50354" x2="46914" y2="63225"/>
                        <a14:foregroundMark x1="44592" y1="70297" x2="30126" y2="95757"/>
                        <a14:foregroundMark x1="68812" y1="33522" x2="68812" y2="33522"/>
                        <a14:foregroundMark x1="67883" y1="38614" x2="47047" y2="95898"/>
                        <a14:foregroundMark x1="63172" y1="8769" x2="35501" y2="54880"/>
                        <a14:foregroundMark x1="36695" y1="65771" x2="27206" y2="81330"/>
                        <a14:foregroundMark x1="40876" y1="75389" x2="31055" y2="77652"/>
                        <a14:foregroundMark x1="29263" y1="81471" x2="27936" y2="96605"/>
                        <a14:foregroundMark x1="71334" y1="36351" x2="70073" y2="141"/>
                        <a14:foregroundMark x1="33643" y1="7638" x2="33378" y2="566"/>
                        <a14:backgroundMark x1="69277" y1="66902" x2="61314" y2="93918"/>
                        <a14:backgroundMark x1="41009" y1="13296" x2="29263" y2="51344"/>
                        <a14:backgroundMark x1="28334" y1="60255" x2="24818" y2="50919"/>
                        <a14:backgroundMark x1="54081" y1="97313" x2="72661" y2="40453"/>
                        <a14:backgroundMark x1="63305" y1="61952" x2="67750" y2="46959"/>
                      </a14:backgroundRemoval>
                    </a14:imgEffect>
                  </a14:imgLayer>
                </a14:imgProps>
              </a:ext>
            </a:extLst>
          </a:blip>
          <a:srcRect l="27086" t="3453" r="27905"/>
          <a:stretch/>
        </p:blipFill>
        <p:spPr>
          <a:xfrm rot="20798325">
            <a:off x="1880361" y="3309580"/>
            <a:ext cx="1222075" cy="12269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11CED9D-C21A-46A9-AB9C-9149EA2F7ADD}"/>
              </a:ext>
            </a:extLst>
          </p:cNvPr>
          <p:cNvSpPr txBox="1"/>
          <p:nvPr/>
        </p:nvSpPr>
        <p:spPr>
          <a:xfrm>
            <a:off x="1785506" y="2750096"/>
            <a:ext cx="1577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Tunnel Diode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17CE5FC-6EBA-4C1E-BECE-A134926E3DC7}"/>
              </a:ext>
            </a:extLst>
          </p:cNvPr>
          <p:cNvGrpSpPr/>
          <p:nvPr/>
        </p:nvGrpSpPr>
        <p:grpSpPr>
          <a:xfrm>
            <a:off x="6106060" y="1875508"/>
            <a:ext cx="4837557" cy="3370038"/>
            <a:chOff x="6106060" y="1875508"/>
            <a:chExt cx="4837557" cy="337003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8D3ADE2-3B73-4BAE-999C-DC9178BD0063}"/>
                </a:ext>
              </a:extLst>
            </p:cNvPr>
            <p:cNvGrpSpPr/>
            <p:nvPr/>
          </p:nvGrpSpPr>
          <p:grpSpPr>
            <a:xfrm>
              <a:off x="6106060" y="1875508"/>
              <a:ext cx="4837557" cy="3370038"/>
              <a:chOff x="6106060" y="1875508"/>
              <a:chExt cx="4837557" cy="3370038"/>
            </a:xfrm>
          </p:grpSpPr>
          <p:sp>
            <p:nvSpPr>
              <p:cNvPr id="13" name="圆角矩形 120">
                <a:extLst>
                  <a:ext uri="{FF2B5EF4-FFF2-40B4-BE49-F238E27FC236}">
                    <a16:creationId xmlns:a16="http://schemas.microsoft.com/office/drawing/2014/main" id="{A40CD217-7326-4802-8A67-F71F77DD9244}"/>
                  </a:ext>
                </a:extLst>
              </p:cNvPr>
              <p:cNvSpPr/>
              <p:nvPr/>
            </p:nvSpPr>
            <p:spPr>
              <a:xfrm>
                <a:off x="6269664" y="2444689"/>
                <a:ext cx="3813824" cy="2800857"/>
              </a:xfrm>
              <a:prstGeom prst="roundRect">
                <a:avLst>
                  <a:gd name="adj" fmla="val 5427"/>
                </a:avLst>
              </a:prstGeom>
              <a:solidFill>
                <a:schemeClr val="bg1">
                  <a:lumMod val="95000"/>
                  <a:alpha val="4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4E253128-14E7-4B31-923A-BEEE89FE97B4}"/>
                  </a:ext>
                </a:extLst>
              </p:cNvPr>
              <p:cNvSpPr txBox="1"/>
              <p:nvPr/>
            </p:nvSpPr>
            <p:spPr>
              <a:xfrm>
                <a:off x="6106060" y="1875508"/>
                <a:ext cx="483755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Design 2: High-precision impedance control.</a:t>
                </a:r>
                <a:endParaRPr lang="zh-CN" altLang="en-US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3" name="组合 202">
                <a:extLst>
                  <a:ext uri="{FF2B5EF4-FFF2-40B4-BE49-F238E27FC236}">
                    <a16:creationId xmlns:a16="http://schemas.microsoft.com/office/drawing/2014/main" id="{B4588B12-D43D-49B3-BC2F-7A85986D357A}"/>
                  </a:ext>
                </a:extLst>
              </p:cNvPr>
              <p:cNvGrpSpPr/>
              <p:nvPr/>
            </p:nvGrpSpPr>
            <p:grpSpPr>
              <a:xfrm>
                <a:off x="6274921" y="3436192"/>
                <a:ext cx="3587829" cy="1079799"/>
                <a:chOff x="16338096" y="5425776"/>
                <a:chExt cx="3579388" cy="1079799"/>
              </a:xfrm>
            </p:grpSpPr>
            <p:sp>
              <p:nvSpPr>
                <p:cNvPr id="190" name="矩形 189">
                  <a:extLst>
                    <a:ext uri="{FF2B5EF4-FFF2-40B4-BE49-F238E27FC236}">
                      <a16:creationId xmlns:a16="http://schemas.microsoft.com/office/drawing/2014/main" id="{09C06EED-EE2F-47E7-BC4C-EACAE0D71149}"/>
                    </a:ext>
                  </a:extLst>
                </p:cNvPr>
                <p:cNvSpPr/>
                <p:nvPr/>
              </p:nvSpPr>
              <p:spPr>
                <a:xfrm>
                  <a:off x="17193556" y="6047311"/>
                  <a:ext cx="2723928" cy="30099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1" name="矩形 190">
                  <a:extLst>
                    <a:ext uri="{FF2B5EF4-FFF2-40B4-BE49-F238E27FC236}">
                      <a16:creationId xmlns:a16="http://schemas.microsoft.com/office/drawing/2014/main" id="{91D861EF-93B7-4EE4-BC84-620CC277256B}"/>
                    </a:ext>
                  </a:extLst>
                </p:cNvPr>
                <p:cNvSpPr/>
                <p:nvPr/>
              </p:nvSpPr>
              <p:spPr>
                <a:xfrm>
                  <a:off x="18744891" y="5934893"/>
                  <a:ext cx="471006" cy="118214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矩形 191">
                  <a:extLst>
                    <a:ext uri="{FF2B5EF4-FFF2-40B4-BE49-F238E27FC236}">
                      <a16:creationId xmlns:a16="http://schemas.microsoft.com/office/drawing/2014/main" id="{A1BF9931-F648-49A1-BA4C-6B36D2E7474F}"/>
                    </a:ext>
                  </a:extLst>
                </p:cNvPr>
                <p:cNvSpPr/>
                <p:nvPr/>
              </p:nvSpPr>
              <p:spPr>
                <a:xfrm>
                  <a:off x="17194311" y="6339235"/>
                  <a:ext cx="2723142" cy="158547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3" name="矩形 192">
                  <a:extLst>
                    <a:ext uri="{FF2B5EF4-FFF2-40B4-BE49-F238E27FC236}">
                      <a16:creationId xmlns:a16="http://schemas.microsoft.com/office/drawing/2014/main" id="{3D15782A-59E1-47FD-83D5-D0CAC5706A4F}"/>
                    </a:ext>
                  </a:extLst>
                </p:cNvPr>
                <p:cNvSpPr/>
                <p:nvPr/>
              </p:nvSpPr>
              <p:spPr>
                <a:xfrm>
                  <a:off x="17528898" y="5926733"/>
                  <a:ext cx="959955" cy="120577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94" name="直接连接符 193">
                  <a:extLst>
                    <a:ext uri="{FF2B5EF4-FFF2-40B4-BE49-F238E27FC236}">
                      <a16:creationId xmlns:a16="http://schemas.microsoft.com/office/drawing/2014/main" id="{E2B4228E-7EC4-47E8-AAEC-D2025FEA5E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17431" y="5926733"/>
                  <a:ext cx="71146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接连接符 194">
                  <a:extLst>
                    <a:ext uri="{FF2B5EF4-FFF2-40B4-BE49-F238E27FC236}">
                      <a16:creationId xmlns:a16="http://schemas.microsoft.com/office/drawing/2014/main" id="{D5B39C40-82EE-415B-AC6E-4D3BB8D682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825913" y="6497782"/>
                  <a:ext cx="417042" cy="779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箭头连接符 195">
                  <a:extLst>
                    <a:ext uri="{FF2B5EF4-FFF2-40B4-BE49-F238E27FC236}">
                      <a16:creationId xmlns:a16="http://schemas.microsoft.com/office/drawing/2014/main" id="{E0F40F72-8FF9-4D68-8783-98F3B9E7E3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25785" y="5934893"/>
                  <a:ext cx="7375" cy="56288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7" name="文本框 196">
                      <a:extLst>
                        <a:ext uri="{FF2B5EF4-FFF2-40B4-BE49-F238E27FC236}">
                          <a16:creationId xmlns:a16="http://schemas.microsoft.com/office/drawing/2014/main" id="{852B942E-CE3A-441D-8722-A28B7EE0C4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338096" y="6058586"/>
                      <a:ext cx="68768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10%</m:t>
                            </m:r>
                          </m:oMath>
                        </m:oMathPara>
                      </a14:m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7" name="文本框 196">
                      <a:extLst>
                        <a:ext uri="{FF2B5EF4-FFF2-40B4-BE49-F238E27FC236}">
                          <a16:creationId xmlns:a16="http://schemas.microsoft.com/office/drawing/2014/main" id="{852B942E-CE3A-441D-8722-A28B7EE0C4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338096" y="6058586"/>
                      <a:ext cx="687689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7143" r="-7143" b="-173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8" name="文本框 197">
                      <a:extLst>
                        <a:ext uri="{FF2B5EF4-FFF2-40B4-BE49-F238E27FC236}">
                          <a16:creationId xmlns:a16="http://schemas.microsoft.com/office/drawing/2014/main" id="{A1EC2CD4-7475-49CB-A065-8F9C296AEA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647207" y="5425776"/>
                      <a:ext cx="536717" cy="2776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1%</m:t>
                            </m:r>
                          </m:oMath>
                        </m:oMathPara>
                      </a14:m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8" name="文本框 197">
                      <a:extLst>
                        <a:ext uri="{FF2B5EF4-FFF2-40B4-BE49-F238E27FC236}">
                          <a16:creationId xmlns:a16="http://schemas.microsoft.com/office/drawing/2014/main" id="{A1EC2CD4-7475-49CB-A065-8F9C296AEA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47207" y="5425776"/>
                      <a:ext cx="536717" cy="27768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13953" r="-11628" b="-173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99" name="直接连接符 198">
                  <a:extLst>
                    <a:ext uri="{FF2B5EF4-FFF2-40B4-BE49-F238E27FC236}">
                      <a16:creationId xmlns:a16="http://schemas.microsoft.com/office/drawing/2014/main" id="{97ECE6E1-A4EB-488A-A6D3-067CD3982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728844" y="5688859"/>
                  <a:ext cx="10658" cy="2570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直接箭头连接符 199">
                  <a:extLst>
                    <a:ext uri="{FF2B5EF4-FFF2-40B4-BE49-F238E27FC236}">
                      <a16:creationId xmlns:a16="http://schemas.microsoft.com/office/drawing/2014/main" id="{8026BBB8-DF16-4999-B4FA-1F0B923E37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44891" y="5791016"/>
                  <a:ext cx="47100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>
                  <a:extLst>
                    <a:ext uri="{FF2B5EF4-FFF2-40B4-BE49-F238E27FC236}">
                      <a16:creationId xmlns:a16="http://schemas.microsoft.com/office/drawing/2014/main" id="{C50D02C5-5321-4B67-B2FD-F7DC33C30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05239" y="5678207"/>
                  <a:ext cx="10658" cy="2570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78CAD37-9B0C-4854-9F87-CDCB0C39B984}"/>
                </a:ext>
              </a:extLst>
            </p:cNvPr>
            <p:cNvSpPr txBox="1"/>
            <p:nvPr/>
          </p:nvSpPr>
          <p:spPr>
            <a:xfrm>
              <a:off x="7255789" y="3010653"/>
              <a:ext cx="1625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Circuit Board.</a:t>
              </a:r>
              <a:endParaRPr lang="zh-CN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E439274-9B07-458A-B31B-D3629D0D8722}"/>
              </a:ext>
            </a:extLst>
          </p:cNvPr>
          <p:cNvGrpSpPr/>
          <p:nvPr/>
        </p:nvGrpSpPr>
        <p:grpSpPr>
          <a:xfrm>
            <a:off x="6320049" y="2534713"/>
            <a:ext cx="3804852" cy="2800857"/>
            <a:chOff x="6256964" y="5682039"/>
            <a:chExt cx="3804852" cy="2800857"/>
          </a:xfrm>
        </p:grpSpPr>
        <p:sp>
          <p:nvSpPr>
            <p:cNvPr id="188" name="圆角矩形 120">
              <a:extLst>
                <a:ext uri="{FF2B5EF4-FFF2-40B4-BE49-F238E27FC236}">
                  <a16:creationId xmlns:a16="http://schemas.microsoft.com/office/drawing/2014/main" id="{54FD699D-0989-448A-BD1B-2D42EDDB9E7F}"/>
                </a:ext>
              </a:extLst>
            </p:cNvPr>
            <p:cNvSpPr/>
            <p:nvPr/>
          </p:nvSpPr>
          <p:spPr>
            <a:xfrm>
              <a:off x="6256964" y="5682039"/>
              <a:ext cx="3804852" cy="2800857"/>
            </a:xfrm>
            <a:prstGeom prst="roundRect">
              <a:avLst>
                <a:gd name="adj" fmla="val 5427"/>
              </a:avLst>
            </a:prstGeom>
            <a:solidFill>
              <a:srgbClr val="F9F9F9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53AAAFD6-31C0-46CB-BA07-9DB2EFBC428B}"/>
                </a:ext>
              </a:extLst>
            </p:cNvPr>
            <p:cNvGrpSpPr/>
            <p:nvPr/>
          </p:nvGrpSpPr>
          <p:grpSpPr>
            <a:xfrm>
              <a:off x="6596734" y="6583545"/>
              <a:ext cx="3044003" cy="1612294"/>
              <a:chOff x="2876916" y="2559434"/>
              <a:chExt cx="2675228" cy="1405028"/>
            </a:xfrm>
          </p:grpSpPr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C2BAEE3A-B748-45AA-875C-B6930D417018}"/>
                  </a:ext>
                </a:extLst>
              </p:cNvPr>
              <p:cNvSpPr/>
              <p:nvPr/>
            </p:nvSpPr>
            <p:spPr>
              <a:xfrm>
                <a:off x="2965450" y="2923539"/>
                <a:ext cx="2499360" cy="100901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19AEAAAE-D04A-4A32-84CF-5B7ADB18C901}"/>
                  </a:ext>
                </a:extLst>
              </p:cNvPr>
              <p:cNvSpPr/>
              <p:nvPr/>
            </p:nvSpPr>
            <p:spPr>
              <a:xfrm>
                <a:off x="2966085" y="3056889"/>
                <a:ext cx="2499360" cy="737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矩形 206">
                <a:extLst>
                  <a:ext uri="{FF2B5EF4-FFF2-40B4-BE49-F238E27FC236}">
                    <a16:creationId xmlns:a16="http://schemas.microsoft.com/office/drawing/2014/main" id="{83EBE39F-D1FE-4BA1-856B-D3D67BF0F6A1}"/>
                  </a:ext>
                </a:extLst>
              </p:cNvPr>
              <p:cNvSpPr/>
              <p:nvPr/>
            </p:nvSpPr>
            <p:spPr>
              <a:xfrm>
                <a:off x="2966085" y="3466464"/>
                <a:ext cx="2499360" cy="2108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矩形 207">
                <a:extLst>
                  <a:ext uri="{FF2B5EF4-FFF2-40B4-BE49-F238E27FC236}">
                    <a16:creationId xmlns:a16="http://schemas.microsoft.com/office/drawing/2014/main" id="{47A4706E-D4B2-4D89-8B07-551FB1BD01CC}"/>
                  </a:ext>
                </a:extLst>
              </p:cNvPr>
              <p:cNvSpPr/>
              <p:nvPr/>
            </p:nvSpPr>
            <p:spPr>
              <a:xfrm>
                <a:off x="4270375" y="3387724"/>
                <a:ext cx="396000" cy="82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矩形 208">
                <a:extLst>
                  <a:ext uri="{FF2B5EF4-FFF2-40B4-BE49-F238E27FC236}">
                    <a16:creationId xmlns:a16="http://schemas.microsoft.com/office/drawing/2014/main" id="{71F3D1A9-C8A9-4EB4-B99B-C3CA9FD8FB39}"/>
                  </a:ext>
                </a:extLst>
              </p:cNvPr>
              <p:cNvSpPr/>
              <p:nvPr/>
            </p:nvSpPr>
            <p:spPr>
              <a:xfrm>
                <a:off x="2966720" y="3670934"/>
                <a:ext cx="2498725" cy="1110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矩形 209">
                <a:extLst>
                  <a:ext uri="{FF2B5EF4-FFF2-40B4-BE49-F238E27FC236}">
                    <a16:creationId xmlns:a16="http://schemas.microsoft.com/office/drawing/2014/main" id="{9BEC6EF7-A4AF-43F4-8665-79646CF56DC3}"/>
                  </a:ext>
                </a:extLst>
              </p:cNvPr>
              <p:cNvSpPr/>
              <p:nvPr/>
            </p:nvSpPr>
            <p:spPr>
              <a:xfrm>
                <a:off x="3248025" y="3382009"/>
                <a:ext cx="807085" cy="8445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11" name="组合 210">
                <a:extLst>
                  <a:ext uri="{FF2B5EF4-FFF2-40B4-BE49-F238E27FC236}">
                    <a16:creationId xmlns:a16="http://schemas.microsoft.com/office/drawing/2014/main" id="{20D70E37-8341-4584-AE79-2E889369194E}"/>
                  </a:ext>
                </a:extLst>
              </p:cNvPr>
              <p:cNvGrpSpPr/>
              <p:nvPr/>
            </p:nvGrpSpPr>
            <p:grpSpPr>
              <a:xfrm>
                <a:off x="3009265" y="3432174"/>
                <a:ext cx="179070" cy="473075"/>
                <a:chOff x="5323" y="2604"/>
                <a:chExt cx="282" cy="745"/>
              </a:xfrm>
            </p:grpSpPr>
            <p:sp>
              <p:nvSpPr>
                <p:cNvPr id="249" name="矩形 248">
                  <a:extLst>
                    <a:ext uri="{FF2B5EF4-FFF2-40B4-BE49-F238E27FC236}">
                      <a16:creationId xmlns:a16="http://schemas.microsoft.com/office/drawing/2014/main" id="{27C101BF-6F82-47ED-ACD3-9A696487B50D}"/>
                    </a:ext>
                  </a:extLst>
                </p:cNvPr>
                <p:cNvSpPr/>
                <p:nvPr/>
              </p:nvSpPr>
              <p:spPr>
                <a:xfrm>
                  <a:off x="5323" y="2604"/>
                  <a:ext cx="283" cy="5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0" name="矩形 249">
                  <a:extLst>
                    <a:ext uri="{FF2B5EF4-FFF2-40B4-BE49-F238E27FC236}">
                      <a16:creationId xmlns:a16="http://schemas.microsoft.com/office/drawing/2014/main" id="{90FB9F22-6E91-4A36-B31D-FBB27AF37559}"/>
                    </a:ext>
                  </a:extLst>
                </p:cNvPr>
                <p:cNvSpPr/>
                <p:nvPr/>
              </p:nvSpPr>
              <p:spPr>
                <a:xfrm>
                  <a:off x="5395" y="2657"/>
                  <a:ext cx="139" cy="69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12" name="组合 211">
                <a:extLst>
                  <a:ext uri="{FF2B5EF4-FFF2-40B4-BE49-F238E27FC236}">
                    <a16:creationId xmlns:a16="http://schemas.microsoft.com/office/drawing/2014/main" id="{2C2437E6-D6AB-4F3C-8943-0BB376AAE1F2}"/>
                  </a:ext>
                </a:extLst>
              </p:cNvPr>
              <p:cNvGrpSpPr/>
              <p:nvPr/>
            </p:nvGrpSpPr>
            <p:grpSpPr>
              <a:xfrm>
                <a:off x="5271770" y="3432174"/>
                <a:ext cx="179070" cy="473075"/>
                <a:chOff x="9086" y="2604"/>
                <a:chExt cx="282" cy="745"/>
              </a:xfrm>
            </p:grpSpPr>
            <p:sp>
              <p:nvSpPr>
                <p:cNvPr id="247" name="矩形 246">
                  <a:extLst>
                    <a:ext uri="{FF2B5EF4-FFF2-40B4-BE49-F238E27FC236}">
                      <a16:creationId xmlns:a16="http://schemas.microsoft.com/office/drawing/2014/main" id="{2733475A-5AD7-4351-8011-E1BA5AABC0E4}"/>
                    </a:ext>
                  </a:extLst>
                </p:cNvPr>
                <p:cNvSpPr/>
                <p:nvPr/>
              </p:nvSpPr>
              <p:spPr>
                <a:xfrm>
                  <a:off x="9086" y="2604"/>
                  <a:ext cx="283" cy="5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8" name="矩形 247">
                  <a:extLst>
                    <a:ext uri="{FF2B5EF4-FFF2-40B4-BE49-F238E27FC236}">
                      <a16:creationId xmlns:a16="http://schemas.microsoft.com/office/drawing/2014/main" id="{4FEF5101-EE8D-4E78-8EB4-8CAF12FDA557}"/>
                    </a:ext>
                  </a:extLst>
                </p:cNvPr>
                <p:cNvSpPr/>
                <p:nvPr/>
              </p:nvSpPr>
              <p:spPr>
                <a:xfrm>
                  <a:off x="9158" y="2657"/>
                  <a:ext cx="139" cy="69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3" name="文本框 212">
                <a:extLst>
                  <a:ext uri="{FF2B5EF4-FFF2-40B4-BE49-F238E27FC236}">
                    <a16:creationId xmlns:a16="http://schemas.microsoft.com/office/drawing/2014/main" id="{519A9700-CADF-46F7-9779-51243DB6C842}"/>
                  </a:ext>
                </a:extLst>
              </p:cNvPr>
              <p:cNvSpPr txBox="1"/>
              <p:nvPr/>
            </p:nvSpPr>
            <p:spPr>
              <a:xfrm>
                <a:off x="3342776" y="3495878"/>
                <a:ext cx="1324556" cy="214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Rogers RO4035B (</a:t>
                </a:r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  <a:sym typeface="+mn-ea"/>
                  </a:rPr>
                  <a:t>0.508)</a:t>
                </a:r>
                <a:endParaRPr lang="en-US" altLang="zh-CN" sz="1000" dirty="0">
                  <a:latin typeface="Times New Roman Regular" panose="02020603050405020304" charset="0"/>
                  <a:cs typeface="Times New Roman Regular" panose="02020603050405020304" charset="0"/>
                </a:endParaRPr>
              </a:p>
            </p:txBody>
          </p:sp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4FB2F555-91A1-46C2-8F74-15C5BD4CFE81}"/>
                  </a:ext>
                </a:extLst>
              </p:cNvPr>
              <p:cNvSpPr txBox="1"/>
              <p:nvPr/>
            </p:nvSpPr>
            <p:spPr>
              <a:xfrm>
                <a:off x="4982762" y="3617995"/>
                <a:ext cx="407425" cy="214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GND</a:t>
                </a:r>
              </a:p>
            </p:txBody>
          </p:sp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59198208-57E1-4D1B-9A8C-9B10FA55D9C1}"/>
                  </a:ext>
                </a:extLst>
              </p:cNvPr>
              <p:cNvSpPr txBox="1"/>
              <p:nvPr/>
            </p:nvSpPr>
            <p:spPr>
              <a:xfrm>
                <a:off x="2894294" y="3142759"/>
                <a:ext cx="615928" cy="214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Strip Line</a:t>
                </a:r>
              </a:p>
            </p:txBody>
          </p:sp>
          <p:cxnSp>
            <p:nvCxnSpPr>
              <p:cNvPr id="216" name="直接箭头连接符 215">
                <a:extLst>
                  <a:ext uri="{FF2B5EF4-FFF2-40B4-BE49-F238E27FC236}">
                    <a16:creationId xmlns:a16="http://schemas.microsoft.com/office/drawing/2014/main" id="{C977D3CB-C40E-4965-9952-AEC263CFA3C5}"/>
                  </a:ext>
                </a:extLst>
              </p:cNvPr>
              <p:cNvCxnSpPr/>
              <p:nvPr/>
            </p:nvCxnSpPr>
            <p:spPr>
              <a:xfrm>
                <a:off x="3335020" y="3314064"/>
                <a:ext cx="259715" cy="70485"/>
              </a:xfrm>
              <a:prstGeom prst="straightConnector1">
                <a:avLst/>
              </a:prstGeom>
              <a:ln w="12700">
                <a:solidFill>
                  <a:srgbClr val="FF3300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3F384BE2-25F2-4C60-8C8E-3E7316B3E924}"/>
                  </a:ext>
                </a:extLst>
              </p:cNvPr>
              <p:cNvSpPr txBox="1"/>
              <p:nvPr/>
            </p:nvSpPr>
            <p:spPr>
              <a:xfrm>
                <a:off x="2908846" y="3749893"/>
                <a:ext cx="677916" cy="214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Aluminum </a:t>
                </a:r>
              </a:p>
            </p:txBody>
          </p:sp>
          <p:sp>
            <p:nvSpPr>
              <p:cNvPr id="218" name="文本框 217">
                <a:extLst>
                  <a:ext uri="{FF2B5EF4-FFF2-40B4-BE49-F238E27FC236}">
                    <a16:creationId xmlns:a16="http://schemas.microsoft.com/office/drawing/2014/main" id="{93CAE851-9FDE-4724-A37C-55CD6679F7B0}"/>
                  </a:ext>
                </a:extLst>
              </p:cNvPr>
              <p:cNvSpPr txBox="1"/>
              <p:nvPr/>
            </p:nvSpPr>
            <p:spPr>
              <a:xfrm>
                <a:off x="5117411" y="2878553"/>
                <a:ext cx="434733" cy="21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GND</a:t>
                </a:r>
              </a:p>
            </p:txBody>
          </p:sp>
          <p:grpSp>
            <p:nvGrpSpPr>
              <p:cNvPr id="219" name="组合 218">
                <a:extLst>
                  <a:ext uri="{FF2B5EF4-FFF2-40B4-BE49-F238E27FC236}">
                    <a16:creationId xmlns:a16="http://schemas.microsoft.com/office/drawing/2014/main" id="{4E82C225-46A0-4BCA-9E7A-E4AEE995B55D}"/>
                  </a:ext>
                </a:extLst>
              </p:cNvPr>
              <p:cNvGrpSpPr/>
              <p:nvPr/>
            </p:nvGrpSpPr>
            <p:grpSpPr>
              <a:xfrm>
                <a:off x="4387215" y="2641590"/>
                <a:ext cx="163195" cy="619125"/>
                <a:chOff x="7697" y="1454"/>
                <a:chExt cx="257" cy="975"/>
              </a:xfrm>
            </p:grpSpPr>
            <p:sp>
              <p:nvSpPr>
                <p:cNvPr id="240" name="矩形 239">
                  <a:extLst>
                    <a:ext uri="{FF2B5EF4-FFF2-40B4-BE49-F238E27FC236}">
                      <a16:creationId xmlns:a16="http://schemas.microsoft.com/office/drawing/2014/main" id="{7ED14E01-42AE-4F3E-A0F7-A8FB996DB857}"/>
                    </a:ext>
                  </a:extLst>
                </p:cNvPr>
                <p:cNvSpPr/>
                <p:nvPr/>
              </p:nvSpPr>
              <p:spPr>
                <a:xfrm>
                  <a:off x="7698" y="1454"/>
                  <a:ext cx="256" cy="97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1" name="任意多边形 26">
                  <a:extLst>
                    <a:ext uri="{FF2B5EF4-FFF2-40B4-BE49-F238E27FC236}">
                      <a16:creationId xmlns:a16="http://schemas.microsoft.com/office/drawing/2014/main" id="{7040A32F-B600-4D23-B8F7-4BBC46920641}"/>
                    </a:ext>
                  </a:extLst>
                </p:cNvPr>
                <p:cNvSpPr/>
                <p:nvPr/>
              </p:nvSpPr>
              <p:spPr>
                <a:xfrm>
                  <a:off x="7697" y="1858"/>
                  <a:ext cx="45" cy="283"/>
                </a:xfrm>
                <a:custGeom>
                  <a:avLst/>
                  <a:gdLst>
                    <a:gd name="connisteX0" fmla="*/ 0 w 725805"/>
                    <a:gd name="connsiteY0" fmla="*/ 0 h 862965"/>
                    <a:gd name="connisteX1" fmla="*/ 722630 w 725805"/>
                    <a:gd name="connsiteY1" fmla="*/ 67310 h 862965"/>
                    <a:gd name="connisteX2" fmla="*/ 3175 w 725805"/>
                    <a:gd name="connsiteY2" fmla="*/ 144145 h 862965"/>
                    <a:gd name="connisteX3" fmla="*/ 725805 w 725805"/>
                    <a:gd name="connsiteY3" fmla="*/ 210820 h 862965"/>
                    <a:gd name="connisteX4" fmla="*/ 3175 w 725805"/>
                    <a:gd name="connsiteY4" fmla="*/ 281305 h 862965"/>
                    <a:gd name="connisteX5" fmla="*/ 722630 w 725805"/>
                    <a:gd name="connsiteY5" fmla="*/ 351790 h 862965"/>
                    <a:gd name="connisteX6" fmla="*/ 6350 w 725805"/>
                    <a:gd name="connsiteY6" fmla="*/ 434975 h 862965"/>
                    <a:gd name="connisteX7" fmla="*/ 716280 w 725805"/>
                    <a:gd name="connsiteY7" fmla="*/ 498475 h 862965"/>
                    <a:gd name="connisteX8" fmla="*/ 3175 w 725805"/>
                    <a:gd name="connsiteY8" fmla="*/ 572135 h 862965"/>
                    <a:gd name="connisteX9" fmla="*/ 725805 w 725805"/>
                    <a:gd name="connsiteY9" fmla="*/ 645795 h 862965"/>
                    <a:gd name="connisteX10" fmla="*/ 3175 w 725805"/>
                    <a:gd name="connsiteY10" fmla="*/ 713105 h 862965"/>
                    <a:gd name="connisteX11" fmla="*/ 719455 w 725805"/>
                    <a:gd name="connsiteY11" fmla="*/ 786130 h 862965"/>
                    <a:gd name="connisteX12" fmla="*/ 0 w 725805"/>
                    <a:gd name="connsiteY12" fmla="*/ 862965 h 862965"/>
                    <a:gd name="connisteX13" fmla="*/ 508635 w 725805"/>
                    <a:gd name="connsiteY13" fmla="*/ 898525 h 86296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</a:cxnLst>
                  <a:rect l="l" t="t" r="r" b="b"/>
                  <a:pathLst>
                    <a:path w="725805" h="862965">
                      <a:moveTo>
                        <a:pt x="0" y="0"/>
                      </a:moveTo>
                      <a:cubicBezTo>
                        <a:pt x="158750" y="12065"/>
                        <a:pt x="721995" y="38735"/>
                        <a:pt x="722630" y="67310"/>
                      </a:cubicBezTo>
                      <a:cubicBezTo>
                        <a:pt x="723265" y="95885"/>
                        <a:pt x="2540" y="115570"/>
                        <a:pt x="3175" y="144145"/>
                      </a:cubicBezTo>
                      <a:cubicBezTo>
                        <a:pt x="3810" y="172720"/>
                        <a:pt x="725805" y="183515"/>
                        <a:pt x="725805" y="210820"/>
                      </a:cubicBezTo>
                      <a:cubicBezTo>
                        <a:pt x="725805" y="238125"/>
                        <a:pt x="3810" y="253365"/>
                        <a:pt x="3175" y="281305"/>
                      </a:cubicBezTo>
                      <a:cubicBezTo>
                        <a:pt x="2540" y="309245"/>
                        <a:pt x="721995" y="321310"/>
                        <a:pt x="722630" y="351790"/>
                      </a:cubicBezTo>
                      <a:cubicBezTo>
                        <a:pt x="723265" y="382270"/>
                        <a:pt x="7620" y="405765"/>
                        <a:pt x="6350" y="434975"/>
                      </a:cubicBezTo>
                      <a:cubicBezTo>
                        <a:pt x="5080" y="464185"/>
                        <a:pt x="716915" y="471170"/>
                        <a:pt x="716280" y="498475"/>
                      </a:cubicBezTo>
                      <a:cubicBezTo>
                        <a:pt x="715645" y="525780"/>
                        <a:pt x="1270" y="542925"/>
                        <a:pt x="3175" y="572135"/>
                      </a:cubicBezTo>
                      <a:cubicBezTo>
                        <a:pt x="5080" y="601345"/>
                        <a:pt x="725805" y="617855"/>
                        <a:pt x="725805" y="645795"/>
                      </a:cubicBezTo>
                      <a:cubicBezTo>
                        <a:pt x="725805" y="673735"/>
                        <a:pt x="4445" y="685165"/>
                        <a:pt x="3175" y="713105"/>
                      </a:cubicBezTo>
                      <a:cubicBezTo>
                        <a:pt x="1905" y="741045"/>
                        <a:pt x="720090" y="756285"/>
                        <a:pt x="719455" y="786130"/>
                      </a:cubicBezTo>
                      <a:cubicBezTo>
                        <a:pt x="718820" y="815975"/>
                        <a:pt x="41910" y="840740"/>
                        <a:pt x="0" y="862965"/>
                      </a:cubicBezTo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2" name="任意多边形 28">
                  <a:extLst>
                    <a:ext uri="{FF2B5EF4-FFF2-40B4-BE49-F238E27FC236}">
                      <a16:creationId xmlns:a16="http://schemas.microsoft.com/office/drawing/2014/main" id="{7F7BF81A-FE33-40C2-8026-B0307897CBC3}"/>
                    </a:ext>
                  </a:extLst>
                </p:cNvPr>
                <p:cNvSpPr/>
                <p:nvPr/>
              </p:nvSpPr>
              <p:spPr>
                <a:xfrm>
                  <a:off x="7697" y="1578"/>
                  <a:ext cx="45" cy="283"/>
                </a:xfrm>
                <a:custGeom>
                  <a:avLst/>
                  <a:gdLst>
                    <a:gd name="connisteX0" fmla="*/ 0 w 725805"/>
                    <a:gd name="connsiteY0" fmla="*/ 0 h 862965"/>
                    <a:gd name="connisteX1" fmla="*/ 722630 w 725805"/>
                    <a:gd name="connsiteY1" fmla="*/ 67310 h 862965"/>
                    <a:gd name="connisteX2" fmla="*/ 3175 w 725805"/>
                    <a:gd name="connsiteY2" fmla="*/ 144145 h 862965"/>
                    <a:gd name="connisteX3" fmla="*/ 725805 w 725805"/>
                    <a:gd name="connsiteY3" fmla="*/ 210820 h 862965"/>
                    <a:gd name="connisteX4" fmla="*/ 3175 w 725805"/>
                    <a:gd name="connsiteY4" fmla="*/ 281305 h 862965"/>
                    <a:gd name="connisteX5" fmla="*/ 722630 w 725805"/>
                    <a:gd name="connsiteY5" fmla="*/ 351790 h 862965"/>
                    <a:gd name="connisteX6" fmla="*/ 6350 w 725805"/>
                    <a:gd name="connsiteY6" fmla="*/ 434975 h 862965"/>
                    <a:gd name="connisteX7" fmla="*/ 716280 w 725805"/>
                    <a:gd name="connsiteY7" fmla="*/ 498475 h 862965"/>
                    <a:gd name="connisteX8" fmla="*/ 3175 w 725805"/>
                    <a:gd name="connsiteY8" fmla="*/ 572135 h 862965"/>
                    <a:gd name="connisteX9" fmla="*/ 725805 w 725805"/>
                    <a:gd name="connsiteY9" fmla="*/ 645795 h 862965"/>
                    <a:gd name="connisteX10" fmla="*/ 3175 w 725805"/>
                    <a:gd name="connsiteY10" fmla="*/ 713105 h 862965"/>
                    <a:gd name="connisteX11" fmla="*/ 719455 w 725805"/>
                    <a:gd name="connsiteY11" fmla="*/ 786130 h 862965"/>
                    <a:gd name="connisteX12" fmla="*/ 0 w 725805"/>
                    <a:gd name="connsiteY12" fmla="*/ 862965 h 862965"/>
                    <a:gd name="connisteX13" fmla="*/ 508635 w 725805"/>
                    <a:gd name="connsiteY13" fmla="*/ 898525 h 86296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</a:cxnLst>
                  <a:rect l="l" t="t" r="r" b="b"/>
                  <a:pathLst>
                    <a:path w="725805" h="862965">
                      <a:moveTo>
                        <a:pt x="0" y="0"/>
                      </a:moveTo>
                      <a:cubicBezTo>
                        <a:pt x="158750" y="12065"/>
                        <a:pt x="721995" y="38735"/>
                        <a:pt x="722630" y="67310"/>
                      </a:cubicBezTo>
                      <a:cubicBezTo>
                        <a:pt x="723265" y="95885"/>
                        <a:pt x="2540" y="115570"/>
                        <a:pt x="3175" y="144145"/>
                      </a:cubicBezTo>
                      <a:cubicBezTo>
                        <a:pt x="3810" y="172720"/>
                        <a:pt x="725805" y="183515"/>
                        <a:pt x="725805" y="210820"/>
                      </a:cubicBezTo>
                      <a:cubicBezTo>
                        <a:pt x="725805" y="238125"/>
                        <a:pt x="3810" y="253365"/>
                        <a:pt x="3175" y="281305"/>
                      </a:cubicBezTo>
                      <a:cubicBezTo>
                        <a:pt x="2540" y="309245"/>
                        <a:pt x="721995" y="321310"/>
                        <a:pt x="722630" y="351790"/>
                      </a:cubicBezTo>
                      <a:cubicBezTo>
                        <a:pt x="723265" y="382270"/>
                        <a:pt x="7620" y="405765"/>
                        <a:pt x="6350" y="434975"/>
                      </a:cubicBezTo>
                      <a:cubicBezTo>
                        <a:pt x="5080" y="464185"/>
                        <a:pt x="716915" y="471170"/>
                        <a:pt x="716280" y="498475"/>
                      </a:cubicBezTo>
                      <a:cubicBezTo>
                        <a:pt x="715645" y="525780"/>
                        <a:pt x="1270" y="542925"/>
                        <a:pt x="3175" y="572135"/>
                      </a:cubicBezTo>
                      <a:cubicBezTo>
                        <a:pt x="5080" y="601345"/>
                        <a:pt x="725805" y="617855"/>
                        <a:pt x="725805" y="645795"/>
                      </a:cubicBezTo>
                      <a:cubicBezTo>
                        <a:pt x="725805" y="673735"/>
                        <a:pt x="4445" y="685165"/>
                        <a:pt x="3175" y="713105"/>
                      </a:cubicBezTo>
                      <a:cubicBezTo>
                        <a:pt x="1905" y="741045"/>
                        <a:pt x="720090" y="756285"/>
                        <a:pt x="719455" y="786130"/>
                      </a:cubicBezTo>
                      <a:cubicBezTo>
                        <a:pt x="718820" y="815975"/>
                        <a:pt x="41910" y="840740"/>
                        <a:pt x="0" y="862965"/>
                      </a:cubicBezTo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3" name="任意多边形 39">
                  <a:extLst>
                    <a:ext uri="{FF2B5EF4-FFF2-40B4-BE49-F238E27FC236}">
                      <a16:creationId xmlns:a16="http://schemas.microsoft.com/office/drawing/2014/main" id="{D2D4B4EA-429F-4BEE-9DCF-04028B9DDFEC}"/>
                    </a:ext>
                  </a:extLst>
                </p:cNvPr>
                <p:cNvSpPr/>
                <p:nvPr/>
              </p:nvSpPr>
              <p:spPr>
                <a:xfrm>
                  <a:off x="7697" y="2147"/>
                  <a:ext cx="45" cy="283"/>
                </a:xfrm>
                <a:custGeom>
                  <a:avLst/>
                  <a:gdLst>
                    <a:gd name="connisteX0" fmla="*/ 0 w 725805"/>
                    <a:gd name="connsiteY0" fmla="*/ 0 h 862965"/>
                    <a:gd name="connisteX1" fmla="*/ 722630 w 725805"/>
                    <a:gd name="connsiteY1" fmla="*/ 67310 h 862965"/>
                    <a:gd name="connisteX2" fmla="*/ 3175 w 725805"/>
                    <a:gd name="connsiteY2" fmla="*/ 144145 h 862965"/>
                    <a:gd name="connisteX3" fmla="*/ 725805 w 725805"/>
                    <a:gd name="connsiteY3" fmla="*/ 210820 h 862965"/>
                    <a:gd name="connisteX4" fmla="*/ 3175 w 725805"/>
                    <a:gd name="connsiteY4" fmla="*/ 281305 h 862965"/>
                    <a:gd name="connisteX5" fmla="*/ 722630 w 725805"/>
                    <a:gd name="connsiteY5" fmla="*/ 351790 h 862965"/>
                    <a:gd name="connisteX6" fmla="*/ 6350 w 725805"/>
                    <a:gd name="connsiteY6" fmla="*/ 434975 h 862965"/>
                    <a:gd name="connisteX7" fmla="*/ 716280 w 725805"/>
                    <a:gd name="connsiteY7" fmla="*/ 498475 h 862965"/>
                    <a:gd name="connisteX8" fmla="*/ 3175 w 725805"/>
                    <a:gd name="connsiteY8" fmla="*/ 572135 h 862965"/>
                    <a:gd name="connisteX9" fmla="*/ 725805 w 725805"/>
                    <a:gd name="connsiteY9" fmla="*/ 645795 h 862965"/>
                    <a:gd name="connisteX10" fmla="*/ 3175 w 725805"/>
                    <a:gd name="connsiteY10" fmla="*/ 713105 h 862965"/>
                    <a:gd name="connisteX11" fmla="*/ 719455 w 725805"/>
                    <a:gd name="connsiteY11" fmla="*/ 786130 h 862965"/>
                    <a:gd name="connisteX12" fmla="*/ 0 w 725805"/>
                    <a:gd name="connsiteY12" fmla="*/ 862965 h 862965"/>
                    <a:gd name="connisteX13" fmla="*/ 508635 w 725805"/>
                    <a:gd name="connsiteY13" fmla="*/ 898525 h 86296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</a:cxnLst>
                  <a:rect l="l" t="t" r="r" b="b"/>
                  <a:pathLst>
                    <a:path w="725805" h="862965">
                      <a:moveTo>
                        <a:pt x="0" y="0"/>
                      </a:moveTo>
                      <a:cubicBezTo>
                        <a:pt x="158750" y="12065"/>
                        <a:pt x="721995" y="38735"/>
                        <a:pt x="722630" y="67310"/>
                      </a:cubicBezTo>
                      <a:cubicBezTo>
                        <a:pt x="723265" y="95885"/>
                        <a:pt x="2540" y="115570"/>
                        <a:pt x="3175" y="144145"/>
                      </a:cubicBezTo>
                      <a:cubicBezTo>
                        <a:pt x="3810" y="172720"/>
                        <a:pt x="725805" y="183515"/>
                        <a:pt x="725805" y="210820"/>
                      </a:cubicBezTo>
                      <a:cubicBezTo>
                        <a:pt x="725805" y="238125"/>
                        <a:pt x="3810" y="253365"/>
                        <a:pt x="3175" y="281305"/>
                      </a:cubicBezTo>
                      <a:cubicBezTo>
                        <a:pt x="2540" y="309245"/>
                        <a:pt x="721995" y="321310"/>
                        <a:pt x="722630" y="351790"/>
                      </a:cubicBezTo>
                      <a:cubicBezTo>
                        <a:pt x="723265" y="382270"/>
                        <a:pt x="7620" y="405765"/>
                        <a:pt x="6350" y="434975"/>
                      </a:cubicBezTo>
                      <a:cubicBezTo>
                        <a:pt x="5080" y="464185"/>
                        <a:pt x="716915" y="471170"/>
                        <a:pt x="716280" y="498475"/>
                      </a:cubicBezTo>
                      <a:cubicBezTo>
                        <a:pt x="715645" y="525780"/>
                        <a:pt x="1270" y="542925"/>
                        <a:pt x="3175" y="572135"/>
                      </a:cubicBezTo>
                      <a:cubicBezTo>
                        <a:pt x="5080" y="601345"/>
                        <a:pt x="725805" y="617855"/>
                        <a:pt x="725805" y="645795"/>
                      </a:cubicBezTo>
                      <a:cubicBezTo>
                        <a:pt x="725805" y="673735"/>
                        <a:pt x="4445" y="685165"/>
                        <a:pt x="3175" y="713105"/>
                      </a:cubicBezTo>
                      <a:cubicBezTo>
                        <a:pt x="1905" y="741045"/>
                        <a:pt x="720090" y="756285"/>
                        <a:pt x="719455" y="786130"/>
                      </a:cubicBezTo>
                      <a:cubicBezTo>
                        <a:pt x="718820" y="815975"/>
                        <a:pt x="41910" y="840740"/>
                        <a:pt x="0" y="862965"/>
                      </a:cubicBezTo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4" name="任意多边形 44">
                  <a:extLst>
                    <a:ext uri="{FF2B5EF4-FFF2-40B4-BE49-F238E27FC236}">
                      <a16:creationId xmlns:a16="http://schemas.microsoft.com/office/drawing/2014/main" id="{CB5AA2BB-29E9-419A-AD8D-5044E930B525}"/>
                    </a:ext>
                  </a:extLst>
                </p:cNvPr>
                <p:cNvSpPr/>
                <p:nvPr/>
              </p:nvSpPr>
              <p:spPr>
                <a:xfrm flipH="1">
                  <a:off x="7907" y="1848"/>
                  <a:ext cx="45" cy="283"/>
                </a:xfrm>
                <a:custGeom>
                  <a:avLst/>
                  <a:gdLst>
                    <a:gd name="connisteX0" fmla="*/ 0 w 725805"/>
                    <a:gd name="connsiteY0" fmla="*/ 0 h 862965"/>
                    <a:gd name="connisteX1" fmla="*/ 722630 w 725805"/>
                    <a:gd name="connsiteY1" fmla="*/ 67310 h 862965"/>
                    <a:gd name="connisteX2" fmla="*/ 3175 w 725805"/>
                    <a:gd name="connsiteY2" fmla="*/ 144145 h 862965"/>
                    <a:gd name="connisteX3" fmla="*/ 725805 w 725805"/>
                    <a:gd name="connsiteY3" fmla="*/ 210820 h 862965"/>
                    <a:gd name="connisteX4" fmla="*/ 3175 w 725805"/>
                    <a:gd name="connsiteY4" fmla="*/ 281305 h 862965"/>
                    <a:gd name="connisteX5" fmla="*/ 722630 w 725805"/>
                    <a:gd name="connsiteY5" fmla="*/ 351790 h 862965"/>
                    <a:gd name="connisteX6" fmla="*/ 6350 w 725805"/>
                    <a:gd name="connsiteY6" fmla="*/ 434975 h 862965"/>
                    <a:gd name="connisteX7" fmla="*/ 716280 w 725805"/>
                    <a:gd name="connsiteY7" fmla="*/ 498475 h 862965"/>
                    <a:gd name="connisteX8" fmla="*/ 3175 w 725805"/>
                    <a:gd name="connsiteY8" fmla="*/ 572135 h 862965"/>
                    <a:gd name="connisteX9" fmla="*/ 725805 w 725805"/>
                    <a:gd name="connsiteY9" fmla="*/ 645795 h 862965"/>
                    <a:gd name="connisteX10" fmla="*/ 3175 w 725805"/>
                    <a:gd name="connsiteY10" fmla="*/ 713105 h 862965"/>
                    <a:gd name="connisteX11" fmla="*/ 719455 w 725805"/>
                    <a:gd name="connsiteY11" fmla="*/ 786130 h 862965"/>
                    <a:gd name="connisteX12" fmla="*/ 0 w 725805"/>
                    <a:gd name="connsiteY12" fmla="*/ 862965 h 862965"/>
                    <a:gd name="connisteX13" fmla="*/ 508635 w 725805"/>
                    <a:gd name="connsiteY13" fmla="*/ 898525 h 86296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</a:cxnLst>
                  <a:rect l="l" t="t" r="r" b="b"/>
                  <a:pathLst>
                    <a:path w="725805" h="862965">
                      <a:moveTo>
                        <a:pt x="0" y="0"/>
                      </a:moveTo>
                      <a:cubicBezTo>
                        <a:pt x="158750" y="12065"/>
                        <a:pt x="721995" y="38735"/>
                        <a:pt x="722630" y="67310"/>
                      </a:cubicBezTo>
                      <a:cubicBezTo>
                        <a:pt x="723265" y="95885"/>
                        <a:pt x="2540" y="115570"/>
                        <a:pt x="3175" y="144145"/>
                      </a:cubicBezTo>
                      <a:cubicBezTo>
                        <a:pt x="3810" y="172720"/>
                        <a:pt x="725805" y="183515"/>
                        <a:pt x="725805" y="210820"/>
                      </a:cubicBezTo>
                      <a:cubicBezTo>
                        <a:pt x="725805" y="238125"/>
                        <a:pt x="3810" y="253365"/>
                        <a:pt x="3175" y="281305"/>
                      </a:cubicBezTo>
                      <a:cubicBezTo>
                        <a:pt x="2540" y="309245"/>
                        <a:pt x="721995" y="321310"/>
                        <a:pt x="722630" y="351790"/>
                      </a:cubicBezTo>
                      <a:cubicBezTo>
                        <a:pt x="723265" y="382270"/>
                        <a:pt x="7620" y="405765"/>
                        <a:pt x="6350" y="434975"/>
                      </a:cubicBezTo>
                      <a:cubicBezTo>
                        <a:pt x="5080" y="464185"/>
                        <a:pt x="716915" y="471170"/>
                        <a:pt x="716280" y="498475"/>
                      </a:cubicBezTo>
                      <a:cubicBezTo>
                        <a:pt x="715645" y="525780"/>
                        <a:pt x="1270" y="542925"/>
                        <a:pt x="3175" y="572135"/>
                      </a:cubicBezTo>
                      <a:cubicBezTo>
                        <a:pt x="5080" y="601345"/>
                        <a:pt x="725805" y="617855"/>
                        <a:pt x="725805" y="645795"/>
                      </a:cubicBezTo>
                      <a:cubicBezTo>
                        <a:pt x="725805" y="673735"/>
                        <a:pt x="4445" y="685165"/>
                        <a:pt x="3175" y="713105"/>
                      </a:cubicBezTo>
                      <a:cubicBezTo>
                        <a:pt x="1905" y="741045"/>
                        <a:pt x="720090" y="756285"/>
                        <a:pt x="719455" y="786130"/>
                      </a:cubicBezTo>
                      <a:cubicBezTo>
                        <a:pt x="718820" y="815975"/>
                        <a:pt x="41910" y="840740"/>
                        <a:pt x="0" y="862965"/>
                      </a:cubicBezTo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5" name="任意多边形 45">
                  <a:extLst>
                    <a:ext uri="{FF2B5EF4-FFF2-40B4-BE49-F238E27FC236}">
                      <a16:creationId xmlns:a16="http://schemas.microsoft.com/office/drawing/2014/main" id="{77E3947E-485B-4A59-A8DA-70A5B33A6C1D}"/>
                    </a:ext>
                  </a:extLst>
                </p:cNvPr>
                <p:cNvSpPr/>
                <p:nvPr/>
              </p:nvSpPr>
              <p:spPr>
                <a:xfrm flipH="1">
                  <a:off x="7907" y="1568"/>
                  <a:ext cx="45" cy="283"/>
                </a:xfrm>
                <a:custGeom>
                  <a:avLst/>
                  <a:gdLst>
                    <a:gd name="connisteX0" fmla="*/ 0 w 725805"/>
                    <a:gd name="connsiteY0" fmla="*/ 0 h 862965"/>
                    <a:gd name="connisteX1" fmla="*/ 722630 w 725805"/>
                    <a:gd name="connsiteY1" fmla="*/ 67310 h 862965"/>
                    <a:gd name="connisteX2" fmla="*/ 3175 w 725805"/>
                    <a:gd name="connsiteY2" fmla="*/ 144145 h 862965"/>
                    <a:gd name="connisteX3" fmla="*/ 725805 w 725805"/>
                    <a:gd name="connsiteY3" fmla="*/ 210820 h 862965"/>
                    <a:gd name="connisteX4" fmla="*/ 3175 w 725805"/>
                    <a:gd name="connsiteY4" fmla="*/ 281305 h 862965"/>
                    <a:gd name="connisteX5" fmla="*/ 722630 w 725805"/>
                    <a:gd name="connsiteY5" fmla="*/ 351790 h 862965"/>
                    <a:gd name="connisteX6" fmla="*/ 6350 w 725805"/>
                    <a:gd name="connsiteY6" fmla="*/ 434975 h 862965"/>
                    <a:gd name="connisteX7" fmla="*/ 716280 w 725805"/>
                    <a:gd name="connsiteY7" fmla="*/ 498475 h 862965"/>
                    <a:gd name="connisteX8" fmla="*/ 3175 w 725805"/>
                    <a:gd name="connsiteY8" fmla="*/ 572135 h 862965"/>
                    <a:gd name="connisteX9" fmla="*/ 725805 w 725805"/>
                    <a:gd name="connsiteY9" fmla="*/ 645795 h 862965"/>
                    <a:gd name="connisteX10" fmla="*/ 3175 w 725805"/>
                    <a:gd name="connsiteY10" fmla="*/ 713105 h 862965"/>
                    <a:gd name="connisteX11" fmla="*/ 719455 w 725805"/>
                    <a:gd name="connsiteY11" fmla="*/ 786130 h 862965"/>
                    <a:gd name="connisteX12" fmla="*/ 0 w 725805"/>
                    <a:gd name="connsiteY12" fmla="*/ 862965 h 862965"/>
                    <a:gd name="connisteX13" fmla="*/ 508635 w 725805"/>
                    <a:gd name="connsiteY13" fmla="*/ 898525 h 86296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</a:cxnLst>
                  <a:rect l="l" t="t" r="r" b="b"/>
                  <a:pathLst>
                    <a:path w="725805" h="862965">
                      <a:moveTo>
                        <a:pt x="0" y="0"/>
                      </a:moveTo>
                      <a:cubicBezTo>
                        <a:pt x="158750" y="12065"/>
                        <a:pt x="721995" y="38735"/>
                        <a:pt x="722630" y="67310"/>
                      </a:cubicBezTo>
                      <a:cubicBezTo>
                        <a:pt x="723265" y="95885"/>
                        <a:pt x="2540" y="115570"/>
                        <a:pt x="3175" y="144145"/>
                      </a:cubicBezTo>
                      <a:cubicBezTo>
                        <a:pt x="3810" y="172720"/>
                        <a:pt x="725805" y="183515"/>
                        <a:pt x="725805" y="210820"/>
                      </a:cubicBezTo>
                      <a:cubicBezTo>
                        <a:pt x="725805" y="238125"/>
                        <a:pt x="3810" y="253365"/>
                        <a:pt x="3175" y="281305"/>
                      </a:cubicBezTo>
                      <a:cubicBezTo>
                        <a:pt x="2540" y="309245"/>
                        <a:pt x="721995" y="321310"/>
                        <a:pt x="722630" y="351790"/>
                      </a:cubicBezTo>
                      <a:cubicBezTo>
                        <a:pt x="723265" y="382270"/>
                        <a:pt x="7620" y="405765"/>
                        <a:pt x="6350" y="434975"/>
                      </a:cubicBezTo>
                      <a:cubicBezTo>
                        <a:pt x="5080" y="464185"/>
                        <a:pt x="716915" y="471170"/>
                        <a:pt x="716280" y="498475"/>
                      </a:cubicBezTo>
                      <a:cubicBezTo>
                        <a:pt x="715645" y="525780"/>
                        <a:pt x="1270" y="542925"/>
                        <a:pt x="3175" y="572135"/>
                      </a:cubicBezTo>
                      <a:cubicBezTo>
                        <a:pt x="5080" y="601345"/>
                        <a:pt x="725805" y="617855"/>
                        <a:pt x="725805" y="645795"/>
                      </a:cubicBezTo>
                      <a:cubicBezTo>
                        <a:pt x="725805" y="673735"/>
                        <a:pt x="4445" y="685165"/>
                        <a:pt x="3175" y="713105"/>
                      </a:cubicBezTo>
                      <a:cubicBezTo>
                        <a:pt x="1905" y="741045"/>
                        <a:pt x="720090" y="756285"/>
                        <a:pt x="719455" y="786130"/>
                      </a:cubicBezTo>
                      <a:cubicBezTo>
                        <a:pt x="718820" y="815975"/>
                        <a:pt x="41910" y="840740"/>
                        <a:pt x="0" y="862965"/>
                      </a:cubicBezTo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6" name="任意多边形 46">
                  <a:extLst>
                    <a:ext uri="{FF2B5EF4-FFF2-40B4-BE49-F238E27FC236}">
                      <a16:creationId xmlns:a16="http://schemas.microsoft.com/office/drawing/2014/main" id="{1D82415B-B8B0-4E3C-95D5-EA39E9F70AD6}"/>
                    </a:ext>
                  </a:extLst>
                </p:cNvPr>
                <p:cNvSpPr/>
                <p:nvPr/>
              </p:nvSpPr>
              <p:spPr>
                <a:xfrm flipH="1">
                  <a:off x="7907" y="2137"/>
                  <a:ext cx="45" cy="283"/>
                </a:xfrm>
                <a:custGeom>
                  <a:avLst/>
                  <a:gdLst>
                    <a:gd name="connisteX0" fmla="*/ 0 w 725805"/>
                    <a:gd name="connsiteY0" fmla="*/ 0 h 862965"/>
                    <a:gd name="connisteX1" fmla="*/ 722630 w 725805"/>
                    <a:gd name="connsiteY1" fmla="*/ 67310 h 862965"/>
                    <a:gd name="connisteX2" fmla="*/ 3175 w 725805"/>
                    <a:gd name="connsiteY2" fmla="*/ 144145 h 862965"/>
                    <a:gd name="connisteX3" fmla="*/ 725805 w 725805"/>
                    <a:gd name="connsiteY3" fmla="*/ 210820 h 862965"/>
                    <a:gd name="connisteX4" fmla="*/ 3175 w 725805"/>
                    <a:gd name="connsiteY4" fmla="*/ 281305 h 862965"/>
                    <a:gd name="connisteX5" fmla="*/ 722630 w 725805"/>
                    <a:gd name="connsiteY5" fmla="*/ 351790 h 862965"/>
                    <a:gd name="connisteX6" fmla="*/ 6350 w 725805"/>
                    <a:gd name="connsiteY6" fmla="*/ 434975 h 862965"/>
                    <a:gd name="connisteX7" fmla="*/ 716280 w 725805"/>
                    <a:gd name="connsiteY7" fmla="*/ 498475 h 862965"/>
                    <a:gd name="connisteX8" fmla="*/ 3175 w 725805"/>
                    <a:gd name="connsiteY8" fmla="*/ 572135 h 862965"/>
                    <a:gd name="connisteX9" fmla="*/ 725805 w 725805"/>
                    <a:gd name="connsiteY9" fmla="*/ 645795 h 862965"/>
                    <a:gd name="connisteX10" fmla="*/ 3175 w 725805"/>
                    <a:gd name="connsiteY10" fmla="*/ 713105 h 862965"/>
                    <a:gd name="connisteX11" fmla="*/ 719455 w 725805"/>
                    <a:gd name="connsiteY11" fmla="*/ 786130 h 862965"/>
                    <a:gd name="connisteX12" fmla="*/ 0 w 725805"/>
                    <a:gd name="connsiteY12" fmla="*/ 862965 h 862965"/>
                    <a:gd name="connisteX13" fmla="*/ 508635 w 725805"/>
                    <a:gd name="connsiteY13" fmla="*/ 898525 h 86296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</a:cxnLst>
                  <a:rect l="l" t="t" r="r" b="b"/>
                  <a:pathLst>
                    <a:path w="725805" h="862965">
                      <a:moveTo>
                        <a:pt x="0" y="0"/>
                      </a:moveTo>
                      <a:cubicBezTo>
                        <a:pt x="158750" y="12065"/>
                        <a:pt x="721995" y="38735"/>
                        <a:pt x="722630" y="67310"/>
                      </a:cubicBezTo>
                      <a:cubicBezTo>
                        <a:pt x="723265" y="95885"/>
                        <a:pt x="2540" y="115570"/>
                        <a:pt x="3175" y="144145"/>
                      </a:cubicBezTo>
                      <a:cubicBezTo>
                        <a:pt x="3810" y="172720"/>
                        <a:pt x="725805" y="183515"/>
                        <a:pt x="725805" y="210820"/>
                      </a:cubicBezTo>
                      <a:cubicBezTo>
                        <a:pt x="725805" y="238125"/>
                        <a:pt x="3810" y="253365"/>
                        <a:pt x="3175" y="281305"/>
                      </a:cubicBezTo>
                      <a:cubicBezTo>
                        <a:pt x="2540" y="309245"/>
                        <a:pt x="721995" y="321310"/>
                        <a:pt x="722630" y="351790"/>
                      </a:cubicBezTo>
                      <a:cubicBezTo>
                        <a:pt x="723265" y="382270"/>
                        <a:pt x="7620" y="405765"/>
                        <a:pt x="6350" y="434975"/>
                      </a:cubicBezTo>
                      <a:cubicBezTo>
                        <a:pt x="5080" y="464185"/>
                        <a:pt x="716915" y="471170"/>
                        <a:pt x="716280" y="498475"/>
                      </a:cubicBezTo>
                      <a:cubicBezTo>
                        <a:pt x="715645" y="525780"/>
                        <a:pt x="1270" y="542925"/>
                        <a:pt x="3175" y="572135"/>
                      </a:cubicBezTo>
                      <a:cubicBezTo>
                        <a:pt x="5080" y="601345"/>
                        <a:pt x="725805" y="617855"/>
                        <a:pt x="725805" y="645795"/>
                      </a:cubicBezTo>
                      <a:cubicBezTo>
                        <a:pt x="725805" y="673735"/>
                        <a:pt x="4445" y="685165"/>
                        <a:pt x="3175" y="713105"/>
                      </a:cubicBezTo>
                      <a:cubicBezTo>
                        <a:pt x="1905" y="741045"/>
                        <a:pt x="720090" y="756285"/>
                        <a:pt x="719455" y="786130"/>
                      </a:cubicBezTo>
                      <a:cubicBezTo>
                        <a:pt x="718820" y="815975"/>
                        <a:pt x="41910" y="840740"/>
                        <a:pt x="0" y="862965"/>
                      </a:cubicBezTo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0" name="矩形: 圆角 219">
                <a:extLst>
                  <a:ext uri="{FF2B5EF4-FFF2-40B4-BE49-F238E27FC236}">
                    <a16:creationId xmlns:a16="http://schemas.microsoft.com/office/drawing/2014/main" id="{DFBC1A26-F849-425D-8D94-F0AC9B1A13C6}"/>
                  </a:ext>
                </a:extLst>
              </p:cNvPr>
              <p:cNvSpPr/>
              <p:nvPr/>
            </p:nvSpPr>
            <p:spPr>
              <a:xfrm>
                <a:off x="4221240" y="2579138"/>
                <a:ext cx="473492" cy="93947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  <a:alpha val="8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compatLnSpc="1">
                <a:noAutofit/>
              </a:bodyPr>
              <a:lstStyle/>
              <a:p>
                <a:pPr algn="ctr">
                  <a:buClrTx/>
                  <a:buSzTx/>
                  <a:buFontTx/>
                </a:pPr>
                <a:endParaRPr lang="zh-CN" altLang="en-US" dirty="0">
                  <a:solidFill>
                    <a:schemeClr val="tx1"/>
                  </a:solidFill>
                  <a:sym typeface="+mn-ea"/>
                </a:endParaRPr>
              </a:p>
            </p:txBody>
          </p:sp>
          <p:grpSp>
            <p:nvGrpSpPr>
              <p:cNvPr id="221" name="组合 220">
                <a:extLst>
                  <a:ext uri="{FF2B5EF4-FFF2-40B4-BE49-F238E27FC236}">
                    <a16:creationId xmlns:a16="http://schemas.microsoft.com/office/drawing/2014/main" id="{F4755631-1ADD-42AB-87F6-664087AFCC84}"/>
                  </a:ext>
                </a:extLst>
              </p:cNvPr>
              <p:cNvGrpSpPr/>
              <p:nvPr/>
            </p:nvGrpSpPr>
            <p:grpSpPr>
              <a:xfrm>
                <a:off x="4844970" y="2559434"/>
                <a:ext cx="290907" cy="642621"/>
                <a:chOff x="6130700" y="2482521"/>
                <a:chExt cx="290907" cy="642621"/>
              </a:xfrm>
            </p:grpSpPr>
            <p:sp>
              <p:nvSpPr>
                <p:cNvPr id="231" name="矩形: 圆角 230">
                  <a:extLst>
                    <a:ext uri="{FF2B5EF4-FFF2-40B4-BE49-F238E27FC236}">
                      <a16:creationId xmlns:a16="http://schemas.microsoft.com/office/drawing/2014/main" id="{B6A96611-2184-4786-BC50-F8CE23EAA68A}"/>
                    </a:ext>
                  </a:extLst>
                </p:cNvPr>
                <p:cNvSpPr/>
                <p:nvPr/>
              </p:nvSpPr>
              <p:spPr>
                <a:xfrm>
                  <a:off x="6130700" y="2482521"/>
                  <a:ext cx="285417" cy="642621"/>
                </a:xfrm>
                <a:prstGeom prst="roundRect">
                  <a:avLst/>
                </a:prstGeom>
                <a:solidFill>
                  <a:schemeClr val="bg1">
                    <a:alpha val="94000"/>
                  </a:schemeClr>
                </a:solidFill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compatLnSpc="1">
                  <a:noAutofit/>
                </a:bodyPr>
                <a:lstStyle/>
                <a:p>
                  <a:pPr algn="ctr">
                    <a:buClrTx/>
                    <a:buSzTx/>
                    <a:buFontTx/>
                  </a:pPr>
                  <a:endParaRPr lang="zh-CN" altLang="en-US" dirty="0">
                    <a:solidFill>
                      <a:schemeClr val="tx1"/>
                    </a:solidFill>
                    <a:sym typeface="+mn-ea"/>
                  </a:endParaRPr>
                </a:p>
              </p:txBody>
            </p:sp>
            <p:cxnSp>
              <p:nvCxnSpPr>
                <p:cNvPr id="232" name="直接连接符 231">
                  <a:extLst>
                    <a:ext uri="{FF2B5EF4-FFF2-40B4-BE49-F238E27FC236}">
                      <a16:creationId xmlns:a16="http://schemas.microsoft.com/office/drawing/2014/main" id="{41550769-15B3-47F2-8031-3473CCDBAF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72699" y="2521309"/>
                  <a:ext cx="0" cy="103553"/>
                </a:xfrm>
                <a:prstGeom prst="line">
                  <a:avLst/>
                </a:prstGeom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直接连接符 232">
                  <a:extLst>
                    <a:ext uri="{FF2B5EF4-FFF2-40B4-BE49-F238E27FC236}">
                      <a16:creationId xmlns:a16="http://schemas.microsoft.com/office/drawing/2014/main" id="{DBB8EFF5-A868-4678-A5E5-4671BA604A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6298" y="2618048"/>
                  <a:ext cx="191263" cy="0"/>
                </a:xfrm>
                <a:prstGeom prst="line">
                  <a:avLst/>
                </a:prstGeom>
                <a:ln w="222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直接连接符 233">
                  <a:extLst>
                    <a:ext uri="{FF2B5EF4-FFF2-40B4-BE49-F238E27FC236}">
                      <a16:creationId xmlns:a16="http://schemas.microsoft.com/office/drawing/2014/main" id="{3CD3281F-503D-4FE9-9BC8-D37356E0E9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6298" y="2655576"/>
                  <a:ext cx="191263" cy="0"/>
                </a:xfrm>
                <a:prstGeom prst="line">
                  <a:avLst/>
                </a:prstGeom>
                <a:ln w="222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直接连接符 234">
                  <a:extLst>
                    <a:ext uri="{FF2B5EF4-FFF2-40B4-BE49-F238E27FC236}">
                      <a16:creationId xmlns:a16="http://schemas.microsoft.com/office/drawing/2014/main" id="{3A1767C3-9B55-4585-A83D-71B33D251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91463" y="2567418"/>
                  <a:ext cx="176098" cy="125746"/>
                </a:xfrm>
                <a:prstGeom prst="line">
                  <a:avLst/>
                </a:prstGeom>
                <a:ln w="22225">
                  <a:solidFill>
                    <a:schemeClr val="accent2">
                      <a:lumMod val="75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直接连接符 235">
                  <a:extLst>
                    <a:ext uri="{FF2B5EF4-FFF2-40B4-BE49-F238E27FC236}">
                      <a16:creationId xmlns:a16="http://schemas.microsoft.com/office/drawing/2014/main" id="{73F15F4D-4165-4EDA-BE7C-4F5C6EDA1F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70995" y="2656106"/>
                  <a:ext cx="0" cy="93172"/>
                </a:xfrm>
                <a:prstGeom prst="line">
                  <a:avLst/>
                </a:prstGeom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7" name="Freeform 15">
                  <a:extLst>
                    <a:ext uri="{FF2B5EF4-FFF2-40B4-BE49-F238E27FC236}">
                      <a16:creationId xmlns:a16="http://schemas.microsoft.com/office/drawing/2014/main" id="{D08D00D0-7C42-4917-850B-CCD15581E5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6267710" y="2756045"/>
                  <a:ext cx="99851" cy="271470"/>
                </a:xfrm>
                <a:custGeom>
                  <a:avLst/>
                  <a:gdLst>
                    <a:gd name="T0" fmla="*/ 147 w 823"/>
                    <a:gd name="T1" fmla="*/ 485 h 983"/>
                    <a:gd name="T2" fmla="*/ 471 w 823"/>
                    <a:gd name="T3" fmla="*/ 485 h 983"/>
                    <a:gd name="T4" fmla="*/ 219 w 823"/>
                    <a:gd name="T5" fmla="*/ 533 h 983"/>
                    <a:gd name="T6" fmla="*/ 226 w 823"/>
                    <a:gd name="T7" fmla="*/ 164 h 983"/>
                    <a:gd name="T8" fmla="*/ 469 w 823"/>
                    <a:gd name="T9" fmla="*/ 223 h 983"/>
                    <a:gd name="T10" fmla="*/ 134 w 823"/>
                    <a:gd name="T11" fmla="*/ 223 h 983"/>
                    <a:gd name="T12" fmla="*/ 823 w 823"/>
                    <a:gd name="T13" fmla="*/ 0 h 983"/>
                    <a:gd name="T14" fmla="*/ 231 w 823"/>
                    <a:gd name="T15" fmla="*/ 0 h 983"/>
                    <a:gd name="T16" fmla="*/ 134 w 823"/>
                    <a:gd name="T17" fmla="*/ 223 h 983"/>
                    <a:gd name="T18" fmla="*/ 147 w 823"/>
                    <a:gd name="T19" fmla="*/ 754 h 983"/>
                    <a:gd name="T20" fmla="*/ 472 w 823"/>
                    <a:gd name="T21" fmla="*/ 754 h 983"/>
                    <a:gd name="T22" fmla="*/ 208 w 823"/>
                    <a:gd name="T23" fmla="*/ 795 h 983"/>
                    <a:gd name="T24" fmla="*/ 147 w 823"/>
                    <a:gd name="T25" fmla="*/ 485 h 983"/>
                    <a:gd name="T26" fmla="*/ 823 w 823"/>
                    <a:gd name="T27" fmla="*/ 983 h 983"/>
                    <a:gd name="T28" fmla="*/ 251 w 823"/>
                    <a:gd name="T29" fmla="*/ 983 h 983"/>
                    <a:gd name="T30" fmla="*/ 147 w 823"/>
                    <a:gd name="T31" fmla="*/ 754 h 9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23" h="983">
                      <a:moveTo>
                        <a:pt x="147" y="485"/>
                      </a:moveTo>
                      <a:cubicBezTo>
                        <a:pt x="260" y="382"/>
                        <a:pt x="471" y="380"/>
                        <a:pt x="471" y="485"/>
                      </a:cubicBezTo>
                      <a:cubicBezTo>
                        <a:pt x="471" y="587"/>
                        <a:pt x="318" y="591"/>
                        <a:pt x="219" y="533"/>
                      </a:cubicBezTo>
                      <a:cubicBezTo>
                        <a:pt x="0" y="423"/>
                        <a:pt x="57" y="229"/>
                        <a:pt x="226" y="164"/>
                      </a:cubicBezTo>
                      <a:cubicBezTo>
                        <a:pt x="350" y="121"/>
                        <a:pt x="471" y="127"/>
                        <a:pt x="469" y="223"/>
                      </a:cubicBezTo>
                      <a:cubicBezTo>
                        <a:pt x="466" y="331"/>
                        <a:pt x="215" y="324"/>
                        <a:pt x="134" y="223"/>
                      </a:cubicBezTo>
                      <a:moveTo>
                        <a:pt x="823" y="0"/>
                      </a:moveTo>
                      <a:cubicBezTo>
                        <a:pt x="823" y="0"/>
                        <a:pt x="255" y="0"/>
                        <a:pt x="231" y="0"/>
                      </a:cubicBezTo>
                      <a:cubicBezTo>
                        <a:pt x="99" y="0"/>
                        <a:pt x="15" y="101"/>
                        <a:pt x="134" y="223"/>
                      </a:cubicBezTo>
                      <a:moveTo>
                        <a:pt x="147" y="754"/>
                      </a:moveTo>
                      <a:cubicBezTo>
                        <a:pt x="259" y="652"/>
                        <a:pt x="471" y="641"/>
                        <a:pt x="472" y="754"/>
                      </a:cubicBezTo>
                      <a:cubicBezTo>
                        <a:pt x="472" y="868"/>
                        <a:pt x="274" y="834"/>
                        <a:pt x="208" y="795"/>
                      </a:cubicBezTo>
                      <a:cubicBezTo>
                        <a:pt x="75" y="717"/>
                        <a:pt x="28" y="587"/>
                        <a:pt x="147" y="485"/>
                      </a:cubicBezTo>
                      <a:moveTo>
                        <a:pt x="823" y="983"/>
                      </a:moveTo>
                      <a:cubicBezTo>
                        <a:pt x="823" y="983"/>
                        <a:pt x="291" y="983"/>
                        <a:pt x="251" y="983"/>
                      </a:cubicBezTo>
                      <a:cubicBezTo>
                        <a:pt x="71" y="983"/>
                        <a:pt x="27" y="857"/>
                        <a:pt x="147" y="754"/>
                      </a:cubicBezTo>
                    </a:path>
                  </a:pathLst>
                </a:custGeom>
                <a:noFill/>
                <a:ln w="1587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cxnSp>
              <p:nvCxnSpPr>
                <p:cNvPr id="238" name="直接连接符 237">
                  <a:extLst>
                    <a:ext uri="{FF2B5EF4-FFF2-40B4-BE49-F238E27FC236}">
                      <a16:creationId xmlns:a16="http://schemas.microsoft.com/office/drawing/2014/main" id="{E4A09EA4-FCD0-4F97-9E7F-1D109123E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5509" y="2821426"/>
                  <a:ext cx="176098" cy="125746"/>
                </a:xfrm>
                <a:prstGeom prst="line">
                  <a:avLst/>
                </a:prstGeom>
                <a:ln w="22225">
                  <a:solidFill>
                    <a:schemeClr val="bg2">
                      <a:lumMod val="25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直接连接符 238">
                  <a:extLst>
                    <a:ext uri="{FF2B5EF4-FFF2-40B4-BE49-F238E27FC236}">
                      <a16:creationId xmlns:a16="http://schemas.microsoft.com/office/drawing/2014/main" id="{C228DA7F-7D5D-4CE0-B818-A6425F393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67710" y="3027516"/>
                  <a:ext cx="0" cy="78704"/>
                </a:xfrm>
                <a:prstGeom prst="line">
                  <a:avLst/>
                </a:prstGeom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2" name="直接箭头连接符 221">
                <a:extLst>
                  <a:ext uri="{FF2B5EF4-FFF2-40B4-BE49-F238E27FC236}">
                    <a16:creationId xmlns:a16="http://schemas.microsoft.com/office/drawing/2014/main" id="{7E4AC97D-2DFE-47D6-8691-EF710AF85DDF}"/>
                  </a:ext>
                </a:extLst>
              </p:cNvPr>
              <p:cNvCxnSpPr/>
              <p:nvPr/>
            </p:nvCxnSpPr>
            <p:spPr>
              <a:xfrm>
                <a:off x="4346455" y="2810182"/>
                <a:ext cx="0" cy="39482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直接箭头连接符 222">
                <a:extLst>
                  <a:ext uri="{FF2B5EF4-FFF2-40B4-BE49-F238E27FC236}">
                    <a16:creationId xmlns:a16="http://schemas.microsoft.com/office/drawing/2014/main" id="{17099E6B-8260-4D4F-B0A4-7B0B054F41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0650" y="2744911"/>
                <a:ext cx="0" cy="39482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4" name="文本框 223">
                <a:extLst>
                  <a:ext uri="{FF2B5EF4-FFF2-40B4-BE49-F238E27FC236}">
                    <a16:creationId xmlns:a16="http://schemas.microsoft.com/office/drawing/2014/main" id="{EEEE6723-938C-4A4C-BD1E-B3ED73C8CE8C}"/>
                  </a:ext>
                </a:extLst>
              </p:cNvPr>
              <p:cNvSpPr txBox="1"/>
              <p:nvPr/>
            </p:nvSpPr>
            <p:spPr>
              <a:xfrm>
                <a:off x="3596304" y="2722534"/>
                <a:ext cx="394747" cy="214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Tune</a:t>
                </a:r>
              </a:p>
            </p:txBody>
          </p:sp>
          <p:cxnSp>
            <p:nvCxnSpPr>
              <p:cNvPr id="225" name="连接符: 肘形 224">
                <a:extLst>
                  <a:ext uri="{FF2B5EF4-FFF2-40B4-BE49-F238E27FC236}">
                    <a16:creationId xmlns:a16="http://schemas.microsoft.com/office/drawing/2014/main" id="{FFD9A3BE-1D12-489C-81BA-139DFD0AF541}"/>
                  </a:ext>
                </a:extLst>
              </p:cNvPr>
              <p:cNvCxnSpPr>
                <a:cxnSpLocks/>
                <a:stCxn id="224" idx="3"/>
              </p:cNvCxnSpPr>
              <p:nvPr/>
            </p:nvCxnSpPr>
            <p:spPr>
              <a:xfrm>
                <a:off x="3991051" y="2829819"/>
                <a:ext cx="299599" cy="11929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连接符: 肘形 225">
                <a:extLst>
                  <a:ext uri="{FF2B5EF4-FFF2-40B4-BE49-F238E27FC236}">
                    <a16:creationId xmlns:a16="http://schemas.microsoft.com/office/drawing/2014/main" id="{FC4E7FDC-50DC-46DE-BF95-A158B09C88CB}"/>
                  </a:ext>
                </a:extLst>
              </p:cNvPr>
              <p:cNvCxnSpPr>
                <a:cxnSpLocks/>
                <a:stCxn id="220" idx="3"/>
                <a:endCxn id="231" idx="1"/>
              </p:cNvCxnSpPr>
              <p:nvPr/>
            </p:nvCxnSpPr>
            <p:spPr>
              <a:xfrm flipV="1">
                <a:off x="4694732" y="2880745"/>
                <a:ext cx="150238" cy="168132"/>
              </a:xfrm>
              <a:prstGeom prst="bentConnector3">
                <a:avLst/>
              </a:prstGeom>
              <a:ln w="127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文本框 226">
                <a:extLst>
                  <a:ext uri="{FF2B5EF4-FFF2-40B4-BE49-F238E27FC236}">
                    <a16:creationId xmlns:a16="http://schemas.microsoft.com/office/drawing/2014/main" id="{765BBD7E-692B-4553-8904-00B871D1D963}"/>
                  </a:ext>
                </a:extLst>
              </p:cNvPr>
              <p:cNvSpPr txBox="1"/>
              <p:nvPr/>
            </p:nvSpPr>
            <p:spPr>
              <a:xfrm>
                <a:off x="2901053" y="2874348"/>
                <a:ext cx="677916" cy="214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Aluminum </a:t>
                </a:r>
              </a:p>
            </p:txBody>
          </p:sp>
          <p:sp>
            <p:nvSpPr>
              <p:cNvPr id="228" name="矩形 227">
                <a:extLst>
                  <a:ext uri="{FF2B5EF4-FFF2-40B4-BE49-F238E27FC236}">
                    <a16:creationId xmlns:a16="http://schemas.microsoft.com/office/drawing/2014/main" id="{8AE3AA91-3AA8-43B2-B20A-FE1A132EA707}"/>
                  </a:ext>
                </a:extLst>
              </p:cNvPr>
              <p:cNvSpPr/>
              <p:nvPr/>
            </p:nvSpPr>
            <p:spPr>
              <a:xfrm>
                <a:off x="3099117" y="3639277"/>
                <a:ext cx="815978" cy="214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Copper</a:t>
                </a:r>
                <a:r>
                  <a:rPr lang="en-US" altLang="zh-CN" sz="900" dirty="0">
                    <a:latin typeface="Times New Roman Regular" panose="02020603050405020304" charset="0"/>
                    <a:cs typeface="Times New Roman Regular" panose="02020603050405020304" charset="0"/>
                  </a:rPr>
                  <a:t> (0.035)</a:t>
                </a:r>
                <a:endParaRPr lang="zh-CN" altLang="en-US" sz="900" dirty="0"/>
              </a:p>
            </p:txBody>
          </p:sp>
          <p:sp>
            <p:nvSpPr>
              <p:cNvPr id="229" name="矩形 228">
                <a:extLst>
                  <a:ext uri="{FF2B5EF4-FFF2-40B4-BE49-F238E27FC236}">
                    <a16:creationId xmlns:a16="http://schemas.microsoft.com/office/drawing/2014/main" id="{CB126887-1480-4745-9291-35E7A813DBE4}"/>
                  </a:ext>
                </a:extLst>
              </p:cNvPr>
              <p:cNvSpPr/>
              <p:nvPr/>
            </p:nvSpPr>
            <p:spPr>
              <a:xfrm>
                <a:off x="3206605" y="3314169"/>
                <a:ext cx="852607" cy="214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Copper (0.035)</a:t>
                </a:r>
                <a:endParaRPr lang="zh-CN" altLang="en-US" sz="1000" dirty="0"/>
              </a:p>
            </p:txBody>
          </p:sp>
          <p:sp>
            <p:nvSpPr>
              <p:cNvPr id="230" name="矩形 229">
                <a:extLst>
                  <a:ext uri="{FF2B5EF4-FFF2-40B4-BE49-F238E27FC236}">
                    <a16:creationId xmlns:a16="http://schemas.microsoft.com/office/drawing/2014/main" id="{0608AB60-0CD3-432C-BFCA-54275733B890}"/>
                  </a:ext>
                </a:extLst>
              </p:cNvPr>
              <p:cNvSpPr/>
              <p:nvPr/>
            </p:nvSpPr>
            <p:spPr>
              <a:xfrm>
                <a:off x="2876916" y="2562998"/>
                <a:ext cx="596205" cy="214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dirty="0">
                    <a:latin typeface="Times New Roman Regular" panose="02020603050405020304" charset="0"/>
                    <a:cs typeface="Times New Roman Regular" panose="02020603050405020304" charset="0"/>
                  </a:rPr>
                  <a:t>Unit: mm</a:t>
                </a:r>
                <a:endParaRPr lang="zh-CN" altLang="en-US" sz="1000" dirty="0"/>
              </a:p>
            </p:txBody>
          </p:sp>
        </p:grpSp>
        <p:sp>
          <p:nvSpPr>
            <p:cNvPr id="251" name="文本框 250">
              <a:extLst>
                <a:ext uri="{FF2B5EF4-FFF2-40B4-BE49-F238E27FC236}">
                  <a16:creationId xmlns:a16="http://schemas.microsoft.com/office/drawing/2014/main" id="{A8E456B4-16AB-4435-AE44-C3D55418BE91}"/>
                </a:ext>
              </a:extLst>
            </p:cNvPr>
            <p:cNvSpPr txBox="1"/>
            <p:nvPr/>
          </p:nvSpPr>
          <p:spPr>
            <a:xfrm>
              <a:off x="6415984" y="5689274"/>
              <a:ext cx="3543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Tunable structure for precisely resonance control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2B606AD-5C04-45C0-AF2F-BFBAFFA490F8}"/>
              </a:ext>
            </a:extLst>
          </p:cNvPr>
          <p:cNvGrpSpPr/>
          <p:nvPr/>
        </p:nvGrpSpPr>
        <p:grpSpPr>
          <a:xfrm>
            <a:off x="8665870" y="3998407"/>
            <a:ext cx="2420578" cy="461665"/>
            <a:chOff x="8814961" y="4004588"/>
            <a:chExt cx="2420578" cy="461665"/>
          </a:xfrm>
        </p:grpSpPr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89ABECA2-F6E6-440D-B09D-6D862CCA3788}"/>
                </a:ext>
              </a:extLst>
            </p:cNvPr>
            <p:cNvCxnSpPr>
              <a:cxnSpLocks/>
            </p:cNvCxnSpPr>
            <p:nvPr/>
          </p:nvCxnSpPr>
          <p:spPr>
            <a:xfrm>
              <a:off x="8814961" y="4237721"/>
              <a:ext cx="85114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文本框 255">
              <a:extLst>
                <a:ext uri="{FF2B5EF4-FFF2-40B4-BE49-F238E27FC236}">
                  <a16:creationId xmlns:a16="http://schemas.microsoft.com/office/drawing/2014/main" id="{A97C79DB-83B4-40B2-BA9B-F5F83ECBBB69}"/>
                </a:ext>
              </a:extLst>
            </p:cNvPr>
            <p:cNvSpPr txBox="1"/>
            <p:nvPr/>
          </p:nvSpPr>
          <p:spPr>
            <a:xfrm>
              <a:off x="9612344" y="4004588"/>
              <a:ext cx="1623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Equal to a small</a:t>
              </a:r>
              <a:r>
                <a:rPr lang="zh-CN" alt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adjustable capacitor</a:t>
              </a:r>
              <a:endParaRPr lang="zh-CN" alt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9D05D15-E530-AB0D-786C-AA7510DD5D25}"/>
              </a:ext>
            </a:extLst>
          </p:cNvPr>
          <p:cNvGrpSpPr/>
          <p:nvPr/>
        </p:nvGrpSpPr>
        <p:grpSpPr>
          <a:xfrm>
            <a:off x="1854677" y="2559855"/>
            <a:ext cx="3804852" cy="2792996"/>
            <a:chOff x="417570" y="3029878"/>
            <a:chExt cx="3804852" cy="2792996"/>
          </a:xfrm>
        </p:grpSpPr>
        <p:sp>
          <p:nvSpPr>
            <p:cNvPr id="149" name="圆角矩形 120">
              <a:extLst>
                <a:ext uri="{FF2B5EF4-FFF2-40B4-BE49-F238E27FC236}">
                  <a16:creationId xmlns:a16="http://schemas.microsoft.com/office/drawing/2014/main" id="{01C90E6F-A2DD-4009-9F6A-D36E47A76C88}"/>
                </a:ext>
              </a:extLst>
            </p:cNvPr>
            <p:cNvSpPr/>
            <p:nvPr/>
          </p:nvSpPr>
          <p:spPr>
            <a:xfrm>
              <a:off x="417570" y="3029878"/>
              <a:ext cx="3804852" cy="2792996"/>
            </a:xfrm>
            <a:prstGeom prst="roundRect">
              <a:avLst>
                <a:gd name="adj" fmla="val 542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38BA8C6-B0FD-DBA9-BA41-F23606A3CDEA}"/>
                </a:ext>
              </a:extLst>
            </p:cNvPr>
            <p:cNvGrpSpPr/>
            <p:nvPr/>
          </p:nvGrpSpPr>
          <p:grpSpPr>
            <a:xfrm>
              <a:off x="1490291" y="3562395"/>
              <a:ext cx="1149736" cy="1704976"/>
              <a:chOff x="5716113" y="5080858"/>
              <a:chExt cx="1147032" cy="1704976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1762D0F4-EE9D-4DC6-7BC8-A57137AE8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4208" y="5769833"/>
                <a:ext cx="111125" cy="269875"/>
              </a:xfrm>
              <a:custGeom>
                <a:avLst/>
                <a:gdLst>
                  <a:gd name="T0" fmla="*/ 20 w 70"/>
                  <a:gd name="T1" fmla="*/ 20 h 170"/>
                  <a:gd name="T2" fmla="*/ 50 w 70"/>
                  <a:gd name="T3" fmla="*/ 20 h 170"/>
                  <a:gd name="T4" fmla="*/ 50 w 70"/>
                  <a:gd name="T5" fmla="*/ 150 h 170"/>
                  <a:gd name="T6" fmla="*/ 20 w 70"/>
                  <a:gd name="T7" fmla="*/ 150 h 170"/>
                  <a:gd name="T8" fmla="*/ 20 w 70"/>
                  <a:gd name="T9" fmla="*/ 0 h 170"/>
                  <a:gd name="T10" fmla="*/ 70 w 70"/>
                  <a:gd name="T11" fmla="*/ 0 h 170"/>
                  <a:gd name="T12" fmla="*/ 70 w 70"/>
                  <a:gd name="T13" fmla="*/ 170 h 170"/>
                  <a:gd name="T14" fmla="*/ 0 w 70"/>
                  <a:gd name="T15" fmla="*/ 170 h 170"/>
                  <a:gd name="T16" fmla="*/ 0 w 70"/>
                  <a:gd name="T17" fmla="*/ 0 h 170"/>
                  <a:gd name="T18" fmla="*/ 20 w 70"/>
                  <a:gd name="T19" fmla="*/ 0 h 170"/>
                  <a:gd name="T20" fmla="*/ 20 w 70"/>
                  <a:gd name="T21" fmla="*/ 2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70">
                    <a:moveTo>
                      <a:pt x="20" y="20"/>
                    </a:moveTo>
                    <a:lnTo>
                      <a:pt x="50" y="20"/>
                    </a:lnTo>
                    <a:lnTo>
                      <a:pt x="50" y="150"/>
                    </a:lnTo>
                    <a:lnTo>
                      <a:pt x="20" y="150"/>
                    </a:lnTo>
                    <a:lnTo>
                      <a:pt x="20" y="0"/>
                    </a:lnTo>
                    <a:lnTo>
                      <a:pt x="70" y="0"/>
                    </a:lnTo>
                    <a:lnTo>
                      <a:pt x="70" y="170"/>
                    </a:lnTo>
                    <a:lnTo>
                      <a:pt x="0" y="170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B01B7784-36D4-8D59-3D3B-53084E3731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29770" y="5706333"/>
                <a:ext cx="0" cy="398463"/>
              </a:xfrm>
              <a:custGeom>
                <a:avLst/>
                <a:gdLst>
                  <a:gd name="T0" fmla="*/ 251 h 251"/>
                  <a:gd name="T1" fmla="*/ 200 h 251"/>
                  <a:gd name="T2" fmla="*/ 50 h 251"/>
                  <a:gd name="T3" fmla="*/ 0 h 2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51">
                    <a:moveTo>
                      <a:pt x="0" y="251"/>
                    </a:moveTo>
                    <a:lnTo>
                      <a:pt x="0" y="200"/>
                    </a:lnTo>
                    <a:moveTo>
                      <a:pt x="0" y="50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B068BE4-FD59-3EF0-38EA-7D0A01DE5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9908" y="5768246"/>
                <a:ext cx="72136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zh-CN" altLang="zh-CN" sz="17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r</a:t>
                </a:r>
                <a:endParaRPr lang="zh-CN" altLang="zh-CN" dirty="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E24F710F-9507-262F-07BF-DD837205AF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3383" y="6423883"/>
                <a:ext cx="277813" cy="95250"/>
              </a:xfrm>
              <a:custGeom>
                <a:avLst/>
                <a:gdLst>
                  <a:gd name="T0" fmla="*/ 0 w 175"/>
                  <a:gd name="T1" fmla="*/ 40 h 60"/>
                  <a:gd name="T2" fmla="*/ 0 w 175"/>
                  <a:gd name="T3" fmla="*/ 60 h 60"/>
                  <a:gd name="T4" fmla="*/ 175 w 175"/>
                  <a:gd name="T5" fmla="*/ 60 h 60"/>
                  <a:gd name="T6" fmla="*/ 175 w 175"/>
                  <a:gd name="T7" fmla="*/ 40 h 60"/>
                  <a:gd name="T8" fmla="*/ 0 w 175"/>
                  <a:gd name="T9" fmla="*/ 40 h 60"/>
                  <a:gd name="T10" fmla="*/ 0 w 175"/>
                  <a:gd name="T11" fmla="*/ 0 h 60"/>
                  <a:gd name="T12" fmla="*/ 0 w 175"/>
                  <a:gd name="T13" fmla="*/ 20 h 60"/>
                  <a:gd name="T14" fmla="*/ 175 w 175"/>
                  <a:gd name="T15" fmla="*/ 20 h 60"/>
                  <a:gd name="T16" fmla="*/ 175 w 175"/>
                  <a:gd name="T17" fmla="*/ 0 h 60"/>
                  <a:gd name="T18" fmla="*/ 0 w 175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5" h="60">
                    <a:moveTo>
                      <a:pt x="0" y="40"/>
                    </a:moveTo>
                    <a:lnTo>
                      <a:pt x="0" y="60"/>
                    </a:lnTo>
                    <a:lnTo>
                      <a:pt x="175" y="60"/>
                    </a:lnTo>
                    <a:lnTo>
                      <a:pt x="175" y="40"/>
                    </a:lnTo>
                    <a:lnTo>
                      <a:pt x="0" y="40"/>
                    </a:lnTo>
                    <a:close/>
                    <a:moveTo>
                      <a:pt x="0" y="0"/>
                    </a:moveTo>
                    <a:lnTo>
                      <a:pt x="0" y="20"/>
                    </a:lnTo>
                    <a:lnTo>
                      <a:pt x="175" y="20"/>
                    </a:lnTo>
                    <a:lnTo>
                      <a:pt x="1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21CF6D26-A0FE-F345-E4C3-3FC065003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3083" y="6271483"/>
                <a:ext cx="0" cy="398463"/>
              </a:xfrm>
              <a:custGeom>
                <a:avLst/>
                <a:gdLst>
                  <a:gd name="T0" fmla="*/ 0 h 251"/>
                  <a:gd name="T1" fmla="*/ 98 h 251"/>
                  <a:gd name="T2" fmla="*/ 154 h 251"/>
                  <a:gd name="T3" fmla="*/ 251 h 2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51">
                    <a:moveTo>
                      <a:pt x="0" y="0"/>
                    </a:moveTo>
                    <a:lnTo>
                      <a:pt x="0" y="98"/>
                    </a:lnTo>
                    <a:moveTo>
                      <a:pt x="0" y="154"/>
                    </a:moveTo>
                    <a:lnTo>
                      <a:pt x="0" y="251"/>
                    </a:ln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0299F6B4-892B-7F8F-2480-166DC4DAC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8520" y="6336571"/>
                <a:ext cx="111125" cy="269875"/>
              </a:xfrm>
              <a:custGeom>
                <a:avLst/>
                <a:gdLst>
                  <a:gd name="T0" fmla="*/ 20 w 70"/>
                  <a:gd name="T1" fmla="*/ 20 h 170"/>
                  <a:gd name="T2" fmla="*/ 50 w 70"/>
                  <a:gd name="T3" fmla="*/ 20 h 170"/>
                  <a:gd name="T4" fmla="*/ 50 w 70"/>
                  <a:gd name="T5" fmla="*/ 150 h 170"/>
                  <a:gd name="T6" fmla="*/ 20 w 70"/>
                  <a:gd name="T7" fmla="*/ 150 h 170"/>
                  <a:gd name="T8" fmla="*/ 20 w 70"/>
                  <a:gd name="T9" fmla="*/ 0 h 170"/>
                  <a:gd name="T10" fmla="*/ 70 w 70"/>
                  <a:gd name="T11" fmla="*/ 0 h 170"/>
                  <a:gd name="T12" fmla="*/ 70 w 70"/>
                  <a:gd name="T13" fmla="*/ 170 h 170"/>
                  <a:gd name="T14" fmla="*/ 0 w 70"/>
                  <a:gd name="T15" fmla="*/ 170 h 170"/>
                  <a:gd name="T16" fmla="*/ 0 w 70"/>
                  <a:gd name="T17" fmla="*/ 0 h 170"/>
                  <a:gd name="T18" fmla="*/ 20 w 70"/>
                  <a:gd name="T19" fmla="*/ 0 h 170"/>
                  <a:gd name="T20" fmla="*/ 20 w 70"/>
                  <a:gd name="T21" fmla="*/ 2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70">
                    <a:moveTo>
                      <a:pt x="20" y="20"/>
                    </a:moveTo>
                    <a:lnTo>
                      <a:pt x="50" y="20"/>
                    </a:lnTo>
                    <a:lnTo>
                      <a:pt x="50" y="150"/>
                    </a:lnTo>
                    <a:lnTo>
                      <a:pt x="20" y="150"/>
                    </a:lnTo>
                    <a:lnTo>
                      <a:pt x="20" y="0"/>
                    </a:lnTo>
                    <a:lnTo>
                      <a:pt x="70" y="0"/>
                    </a:lnTo>
                    <a:lnTo>
                      <a:pt x="70" y="170"/>
                    </a:lnTo>
                    <a:lnTo>
                      <a:pt x="0" y="170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57CCA7A8-DB97-1D31-7214-2DA1F559E0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4083" y="6271483"/>
                <a:ext cx="0" cy="398463"/>
              </a:xfrm>
              <a:custGeom>
                <a:avLst/>
                <a:gdLst>
                  <a:gd name="T0" fmla="*/ 251 h 251"/>
                  <a:gd name="T1" fmla="*/ 201 h 251"/>
                  <a:gd name="T2" fmla="*/ 51 h 251"/>
                  <a:gd name="T3" fmla="*/ 0 h 2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51">
                    <a:moveTo>
                      <a:pt x="0" y="251"/>
                    </a:moveTo>
                    <a:lnTo>
                      <a:pt x="0" y="201"/>
                    </a:lnTo>
                    <a:moveTo>
                      <a:pt x="0" y="51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109592FC-98F9-4129-5542-8CE349DD32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0970" y="5857146"/>
                <a:ext cx="277813" cy="95250"/>
              </a:xfrm>
              <a:custGeom>
                <a:avLst/>
                <a:gdLst>
                  <a:gd name="T0" fmla="*/ 0 w 175"/>
                  <a:gd name="T1" fmla="*/ 40 h 60"/>
                  <a:gd name="T2" fmla="*/ 0 w 175"/>
                  <a:gd name="T3" fmla="*/ 60 h 60"/>
                  <a:gd name="T4" fmla="*/ 175 w 175"/>
                  <a:gd name="T5" fmla="*/ 60 h 60"/>
                  <a:gd name="T6" fmla="*/ 175 w 175"/>
                  <a:gd name="T7" fmla="*/ 40 h 60"/>
                  <a:gd name="T8" fmla="*/ 0 w 175"/>
                  <a:gd name="T9" fmla="*/ 40 h 60"/>
                  <a:gd name="T10" fmla="*/ 0 w 175"/>
                  <a:gd name="T11" fmla="*/ 0 h 60"/>
                  <a:gd name="T12" fmla="*/ 0 w 175"/>
                  <a:gd name="T13" fmla="*/ 20 h 60"/>
                  <a:gd name="T14" fmla="*/ 175 w 175"/>
                  <a:gd name="T15" fmla="*/ 20 h 60"/>
                  <a:gd name="T16" fmla="*/ 175 w 175"/>
                  <a:gd name="T17" fmla="*/ 0 h 60"/>
                  <a:gd name="T18" fmla="*/ 0 w 175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5" h="60">
                    <a:moveTo>
                      <a:pt x="0" y="40"/>
                    </a:moveTo>
                    <a:lnTo>
                      <a:pt x="0" y="60"/>
                    </a:lnTo>
                    <a:lnTo>
                      <a:pt x="175" y="60"/>
                    </a:lnTo>
                    <a:lnTo>
                      <a:pt x="175" y="40"/>
                    </a:lnTo>
                    <a:lnTo>
                      <a:pt x="0" y="40"/>
                    </a:lnTo>
                    <a:close/>
                    <a:moveTo>
                      <a:pt x="0" y="0"/>
                    </a:moveTo>
                    <a:lnTo>
                      <a:pt x="0" y="20"/>
                    </a:lnTo>
                    <a:lnTo>
                      <a:pt x="175" y="20"/>
                    </a:lnTo>
                    <a:lnTo>
                      <a:pt x="1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5A83F945-DC37-7B31-F3B5-898853F775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10670" y="5706333"/>
                <a:ext cx="0" cy="398463"/>
              </a:xfrm>
              <a:custGeom>
                <a:avLst/>
                <a:gdLst>
                  <a:gd name="T0" fmla="*/ 0 h 251"/>
                  <a:gd name="T1" fmla="*/ 97 h 251"/>
                  <a:gd name="T2" fmla="*/ 153 h 251"/>
                  <a:gd name="T3" fmla="*/ 251 h 2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51">
                    <a:moveTo>
                      <a:pt x="0" y="0"/>
                    </a:moveTo>
                    <a:lnTo>
                      <a:pt x="0" y="97"/>
                    </a:lnTo>
                    <a:moveTo>
                      <a:pt x="0" y="153"/>
                    </a:moveTo>
                    <a:lnTo>
                      <a:pt x="0" y="251"/>
                    </a:ln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5952FBEF-A7A5-C95C-2AEE-388EA909E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3083" y="6104796"/>
                <a:ext cx="168275" cy="166688"/>
              </a:xfrm>
              <a:custGeom>
                <a:avLst/>
                <a:gdLst>
                  <a:gd name="T0" fmla="*/ 106 w 106"/>
                  <a:gd name="T1" fmla="*/ 0 h 105"/>
                  <a:gd name="T2" fmla="*/ 106 w 106"/>
                  <a:gd name="T3" fmla="*/ 35 h 105"/>
                  <a:gd name="T4" fmla="*/ 0 w 106"/>
                  <a:gd name="T5" fmla="*/ 35 h 105"/>
                  <a:gd name="T6" fmla="*/ 0 w 106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05">
                    <a:moveTo>
                      <a:pt x="106" y="0"/>
                    </a:moveTo>
                    <a:lnTo>
                      <a:pt x="106" y="35"/>
                    </a:lnTo>
                    <a:lnTo>
                      <a:pt x="0" y="35"/>
                    </a:lnTo>
                    <a:lnTo>
                      <a:pt x="0" y="105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80459764-D387-4ED7-25C4-88A54E746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1358" y="6104796"/>
                <a:ext cx="212725" cy="166688"/>
              </a:xfrm>
              <a:custGeom>
                <a:avLst/>
                <a:gdLst>
                  <a:gd name="T0" fmla="*/ 0 w 134"/>
                  <a:gd name="T1" fmla="*/ 0 h 105"/>
                  <a:gd name="T2" fmla="*/ 0 w 134"/>
                  <a:gd name="T3" fmla="*/ 35 h 105"/>
                  <a:gd name="T4" fmla="*/ 134 w 134"/>
                  <a:gd name="T5" fmla="*/ 35 h 105"/>
                  <a:gd name="T6" fmla="*/ 134 w 134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05">
                    <a:moveTo>
                      <a:pt x="0" y="0"/>
                    </a:moveTo>
                    <a:lnTo>
                      <a:pt x="0" y="35"/>
                    </a:lnTo>
                    <a:lnTo>
                      <a:pt x="134" y="35"/>
                    </a:lnTo>
                    <a:lnTo>
                      <a:pt x="134" y="105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8A6BADB5-1D8D-BC6E-143D-C54DF8F83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3083" y="6669946"/>
                <a:ext cx="381000" cy="115888"/>
              </a:xfrm>
              <a:custGeom>
                <a:avLst/>
                <a:gdLst>
                  <a:gd name="T0" fmla="*/ 0 w 240"/>
                  <a:gd name="T1" fmla="*/ 0 h 73"/>
                  <a:gd name="T2" fmla="*/ 0 w 240"/>
                  <a:gd name="T3" fmla="*/ 73 h 73"/>
                  <a:gd name="T4" fmla="*/ 240 w 240"/>
                  <a:gd name="T5" fmla="*/ 73 h 73"/>
                  <a:gd name="T6" fmla="*/ 240 w 240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0" h="73">
                    <a:moveTo>
                      <a:pt x="0" y="0"/>
                    </a:moveTo>
                    <a:lnTo>
                      <a:pt x="0" y="73"/>
                    </a:lnTo>
                    <a:lnTo>
                      <a:pt x="240" y="73"/>
                    </a:lnTo>
                    <a:lnTo>
                      <a:pt x="240" y="0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50CE4FC1-FFA7-CA5B-5B8F-D146EF3E9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0670" y="6104796"/>
                <a:ext cx="396875" cy="681038"/>
              </a:xfrm>
              <a:custGeom>
                <a:avLst/>
                <a:gdLst>
                  <a:gd name="T0" fmla="*/ 0 w 250"/>
                  <a:gd name="T1" fmla="*/ 0 h 429"/>
                  <a:gd name="T2" fmla="*/ 0 w 250"/>
                  <a:gd name="T3" fmla="*/ 429 h 429"/>
                  <a:gd name="T4" fmla="*/ 250 w 250"/>
                  <a:gd name="T5" fmla="*/ 429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0" h="429">
                    <a:moveTo>
                      <a:pt x="0" y="0"/>
                    </a:moveTo>
                    <a:lnTo>
                      <a:pt x="0" y="429"/>
                    </a:lnTo>
                    <a:lnTo>
                      <a:pt x="250" y="429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04197E90-6415-0B08-9860-102290033F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29770" y="5153883"/>
                <a:ext cx="333375" cy="398463"/>
              </a:xfrm>
              <a:custGeom>
                <a:avLst/>
                <a:gdLst>
                  <a:gd name="T0" fmla="*/ 676 w 823"/>
                  <a:gd name="T1" fmla="*/ 499 h 983"/>
                  <a:gd name="T2" fmla="*/ 351 w 823"/>
                  <a:gd name="T3" fmla="*/ 499 h 983"/>
                  <a:gd name="T4" fmla="*/ 603 w 823"/>
                  <a:gd name="T5" fmla="*/ 450 h 983"/>
                  <a:gd name="T6" fmla="*/ 596 w 823"/>
                  <a:gd name="T7" fmla="*/ 819 h 983"/>
                  <a:gd name="T8" fmla="*/ 354 w 823"/>
                  <a:gd name="T9" fmla="*/ 760 h 983"/>
                  <a:gd name="T10" fmla="*/ 688 w 823"/>
                  <a:gd name="T11" fmla="*/ 760 h 983"/>
                  <a:gd name="T12" fmla="*/ 0 w 823"/>
                  <a:gd name="T13" fmla="*/ 983 h 983"/>
                  <a:gd name="T14" fmla="*/ 592 w 823"/>
                  <a:gd name="T15" fmla="*/ 983 h 983"/>
                  <a:gd name="T16" fmla="*/ 688 w 823"/>
                  <a:gd name="T17" fmla="*/ 760 h 983"/>
                  <a:gd name="T18" fmla="*/ 675 w 823"/>
                  <a:gd name="T19" fmla="*/ 229 h 983"/>
                  <a:gd name="T20" fmla="*/ 351 w 823"/>
                  <a:gd name="T21" fmla="*/ 229 h 983"/>
                  <a:gd name="T22" fmla="*/ 615 w 823"/>
                  <a:gd name="T23" fmla="*/ 188 h 983"/>
                  <a:gd name="T24" fmla="*/ 676 w 823"/>
                  <a:gd name="T25" fmla="*/ 499 h 983"/>
                  <a:gd name="T26" fmla="*/ 0 w 823"/>
                  <a:gd name="T27" fmla="*/ 0 h 983"/>
                  <a:gd name="T28" fmla="*/ 571 w 823"/>
                  <a:gd name="T29" fmla="*/ 0 h 983"/>
                  <a:gd name="T30" fmla="*/ 675 w 823"/>
                  <a:gd name="T31" fmla="*/ 229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3" h="983">
                    <a:moveTo>
                      <a:pt x="676" y="499"/>
                    </a:moveTo>
                    <a:cubicBezTo>
                      <a:pt x="563" y="601"/>
                      <a:pt x="351" y="603"/>
                      <a:pt x="351" y="499"/>
                    </a:cubicBezTo>
                    <a:cubicBezTo>
                      <a:pt x="351" y="396"/>
                      <a:pt x="504" y="392"/>
                      <a:pt x="603" y="450"/>
                    </a:cubicBezTo>
                    <a:cubicBezTo>
                      <a:pt x="823" y="560"/>
                      <a:pt x="766" y="754"/>
                      <a:pt x="596" y="819"/>
                    </a:cubicBezTo>
                    <a:cubicBezTo>
                      <a:pt x="473" y="862"/>
                      <a:pt x="351" y="856"/>
                      <a:pt x="354" y="760"/>
                    </a:cubicBezTo>
                    <a:cubicBezTo>
                      <a:pt x="356" y="652"/>
                      <a:pt x="608" y="659"/>
                      <a:pt x="688" y="760"/>
                    </a:cubicBezTo>
                    <a:moveTo>
                      <a:pt x="0" y="983"/>
                    </a:moveTo>
                    <a:cubicBezTo>
                      <a:pt x="0" y="983"/>
                      <a:pt x="567" y="983"/>
                      <a:pt x="592" y="983"/>
                    </a:cubicBezTo>
                    <a:cubicBezTo>
                      <a:pt x="723" y="983"/>
                      <a:pt x="807" y="883"/>
                      <a:pt x="688" y="760"/>
                    </a:cubicBezTo>
                    <a:moveTo>
                      <a:pt x="675" y="229"/>
                    </a:moveTo>
                    <a:cubicBezTo>
                      <a:pt x="563" y="331"/>
                      <a:pt x="351" y="342"/>
                      <a:pt x="351" y="229"/>
                    </a:cubicBezTo>
                    <a:cubicBezTo>
                      <a:pt x="350" y="116"/>
                      <a:pt x="549" y="150"/>
                      <a:pt x="615" y="188"/>
                    </a:cubicBezTo>
                    <a:cubicBezTo>
                      <a:pt x="748" y="266"/>
                      <a:pt x="794" y="396"/>
                      <a:pt x="676" y="499"/>
                    </a:cubicBezTo>
                    <a:moveTo>
                      <a:pt x="0" y="0"/>
                    </a:moveTo>
                    <a:cubicBezTo>
                      <a:pt x="0" y="0"/>
                      <a:pt x="531" y="0"/>
                      <a:pt x="571" y="0"/>
                    </a:cubicBezTo>
                    <a:cubicBezTo>
                      <a:pt x="751" y="0"/>
                      <a:pt x="795" y="126"/>
                      <a:pt x="675" y="229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Line 22">
                <a:extLst>
                  <a:ext uri="{FF2B5EF4-FFF2-40B4-BE49-F238E27FC236}">
                    <a16:creationId xmlns:a16="http://schemas.microsoft.com/office/drawing/2014/main" id="{12A22113-94F2-3D9F-031A-73C6151AA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9770" y="5552346"/>
                <a:ext cx="1588" cy="153988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EBC7A7F4-E9F2-0041-A571-78E2444B9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0670" y="5080858"/>
                <a:ext cx="419100" cy="625475"/>
              </a:xfrm>
              <a:custGeom>
                <a:avLst/>
                <a:gdLst>
                  <a:gd name="T0" fmla="*/ 264 w 264"/>
                  <a:gd name="T1" fmla="*/ 46 h 394"/>
                  <a:gd name="T2" fmla="*/ 264 w 264"/>
                  <a:gd name="T3" fmla="*/ 0 h 394"/>
                  <a:gd name="T4" fmla="*/ 0 w 264"/>
                  <a:gd name="T5" fmla="*/ 0 h 394"/>
                  <a:gd name="T6" fmla="*/ 0 w 264"/>
                  <a:gd name="T7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4" h="394">
                    <a:moveTo>
                      <a:pt x="264" y="46"/>
                    </a:moveTo>
                    <a:lnTo>
                      <a:pt x="264" y="0"/>
                    </a:lnTo>
                    <a:lnTo>
                      <a:pt x="0" y="0"/>
                    </a:lnTo>
                    <a:lnTo>
                      <a:pt x="0" y="394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Line 24">
                <a:extLst>
                  <a:ext uri="{FF2B5EF4-FFF2-40B4-BE49-F238E27FC236}">
                    <a16:creationId xmlns:a16="http://schemas.microsoft.com/office/drawing/2014/main" id="{34323894-969F-325D-E86C-08E457A406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18608" y="5080858"/>
                <a:ext cx="0" cy="1588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矩形 32">
                    <a:extLst>
                      <a:ext uri="{FF2B5EF4-FFF2-40B4-BE49-F238E27FC236}">
                        <a16:creationId xmlns:a16="http://schemas.microsoft.com/office/drawing/2014/main" id="{66E185BE-F37A-E167-9F76-37AF25BC9580}"/>
                      </a:ext>
                    </a:extLst>
                  </p:cNvPr>
                  <p:cNvSpPr/>
                  <p:nvPr/>
                </p:nvSpPr>
                <p:spPr>
                  <a:xfrm>
                    <a:off x="5716113" y="5502992"/>
                    <a:ext cx="488916" cy="3907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i="1" dirty="0"/>
                  </a:p>
                </p:txBody>
              </p:sp>
            </mc:Choice>
            <mc:Fallback xmlns="">
              <p:sp>
                <p:nvSpPr>
                  <p:cNvPr id="33" name="矩形 32">
                    <a:extLst>
                      <a:ext uri="{FF2B5EF4-FFF2-40B4-BE49-F238E27FC236}">
                        <a16:creationId xmlns:a16="http://schemas.microsoft.com/office/drawing/2014/main" id="{66E185BE-F37A-E167-9F76-37AF25BC958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6113" y="5502992"/>
                    <a:ext cx="488916" cy="39074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312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2F6ADC8D-E29B-F745-E744-DB02F9D31BD4}"/>
                      </a:ext>
                    </a:extLst>
                  </p:cNvPr>
                  <p:cNvSpPr/>
                  <p:nvPr/>
                </p:nvSpPr>
                <p:spPr>
                  <a:xfrm>
                    <a:off x="6278486" y="5139373"/>
                    <a:ext cx="488916" cy="3907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i="1" dirty="0"/>
                  </a:p>
                </p:txBody>
              </p:sp>
            </mc:Choice>
            <mc:Fallback xmlns=""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2F6ADC8D-E29B-F745-E744-DB02F9D31BD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8486" y="5139373"/>
                    <a:ext cx="488916" cy="39074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645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14B4A4CD-CCEA-080F-D2C3-496558D0E2C1}"/>
                      </a:ext>
                    </a:extLst>
                  </p:cNvPr>
                  <p:cNvSpPr/>
                  <p:nvPr/>
                </p:nvSpPr>
                <p:spPr>
                  <a:xfrm>
                    <a:off x="6027738" y="6050727"/>
                    <a:ext cx="444865" cy="39164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i="1" dirty="0"/>
                  </a:p>
                </p:txBody>
              </p:sp>
            </mc:Choice>
            <mc:Fallback xmlns=""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14B4A4CD-CCEA-080F-D2C3-496558D0E2C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7738" y="6050727"/>
                    <a:ext cx="444865" cy="39164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937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DA82528C-3326-EAA8-678F-4E81EC625D5B}"/>
              </a:ext>
            </a:extLst>
          </p:cNvPr>
          <p:cNvGrpSpPr/>
          <p:nvPr/>
        </p:nvGrpSpPr>
        <p:grpSpPr>
          <a:xfrm>
            <a:off x="1981293" y="2998173"/>
            <a:ext cx="1331470" cy="2076375"/>
            <a:chOff x="1861066" y="4614885"/>
            <a:chExt cx="1331470" cy="1905006"/>
          </a:xfrm>
        </p:grpSpPr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BBBF6E1A-52B7-9C81-97AB-3ECC6E8288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8421" y="4863049"/>
              <a:ext cx="425339" cy="335721"/>
            </a:xfrm>
            <a:custGeom>
              <a:avLst/>
              <a:gdLst>
                <a:gd name="T0" fmla="*/ 147 w 823"/>
                <a:gd name="T1" fmla="*/ 485 h 983"/>
                <a:gd name="T2" fmla="*/ 471 w 823"/>
                <a:gd name="T3" fmla="*/ 485 h 983"/>
                <a:gd name="T4" fmla="*/ 219 w 823"/>
                <a:gd name="T5" fmla="*/ 533 h 983"/>
                <a:gd name="T6" fmla="*/ 226 w 823"/>
                <a:gd name="T7" fmla="*/ 164 h 983"/>
                <a:gd name="T8" fmla="*/ 469 w 823"/>
                <a:gd name="T9" fmla="*/ 223 h 983"/>
                <a:gd name="T10" fmla="*/ 134 w 823"/>
                <a:gd name="T11" fmla="*/ 223 h 983"/>
                <a:gd name="T12" fmla="*/ 823 w 823"/>
                <a:gd name="T13" fmla="*/ 0 h 983"/>
                <a:gd name="T14" fmla="*/ 231 w 823"/>
                <a:gd name="T15" fmla="*/ 0 h 983"/>
                <a:gd name="T16" fmla="*/ 134 w 823"/>
                <a:gd name="T17" fmla="*/ 223 h 983"/>
                <a:gd name="T18" fmla="*/ 147 w 823"/>
                <a:gd name="T19" fmla="*/ 754 h 983"/>
                <a:gd name="T20" fmla="*/ 472 w 823"/>
                <a:gd name="T21" fmla="*/ 754 h 983"/>
                <a:gd name="T22" fmla="*/ 208 w 823"/>
                <a:gd name="T23" fmla="*/ 795 h 983"/>
                <a:gd name="T24" fmla="*/ 147 w 823"/>
                <a:gd name="T25" fmla="*/ 485 h 983"/>
                <a:gd name="T26" fmla="*/ 823 w 823"/>
                <a:gd name="T27" fmla="*/ 983 h 983"/>
                <a:gd name="T28" fmla="*/ 251 w 823"/>
                <a:gd name="T29" fmla="*/ 983 h 983"/>
                <a:gd name="T30" fmla="*/ 147 w 823"/>
                <a:gd name="T31" fmla="*/ 754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3" h="983">
                  <a:moveTo>
                    <a:pt x="147" y="485"/>
                  </a:moveTo>
                  <a:cubicBezTo>
                    <a:pt x="260" y="382"/>
                    <a:pt x="471" y="380"/>
                    <a:pt x="471" y="485"/>
                  </a:cubicBezTo>
                  <a:cubicBezTo>
                    <a:pt x="471" y="587"/>
                    <a:pt x="318" y="591"/>
                    <a:pt x="219" y="533"/>
                  </a:cubicBezTo>
                  <a:cubicBezTo>
                    <a:pt x="0" y="423"/>
                    <a:pt x="57" y="229"/>
                    <a:pt x="226" y="164"/>
                  </a:cubicBezTo>
                  <a:cubicBezTo>
                    <a:pt x="350" y="121"/>
                    <a:pt x="471" y="127"/>
                    <a:pt x="469" y="223"/>
                  </a:cubicBezTo>
                  <a:cubicBezTo>
                    <a:pt x="466" y="331"/>
                    <a:pt x="215" y="324"/>
                    <a:pt x="134" y="223"/>
                  </a:cubicBezTo>
                  <a:moveTo>
                    <a:pt x="823" y="0"/>
                  </a:moveTo>
                  <a:cubicBezTo>
                    <a:pt x="823" y="0"/>
                    <a:pt x="255" y="0"/>
                    <a:pt x="231" y="0"/>
                  </a:cubicBezTo>
                  <a:cubicBezTo>
                    <a:pt x="99" y="0"/>
                    <a:pt x="15" y="101"/>
                    <a:pt x="134" y="223"/>
                  </a:cubicBezTo>
                  <a:moveTo>
                    <a:pt x="147" y="754"/>
                  </a:moveTo>
                  <a:cubicBezTo>
                    <a:pt x="259" y="652"/>
                    <a:pt x="471" y="641"/>
                    <a:pt x="472" y="754"/>
                  </a:cubicBezTo>
                  <a:cubicBezTo>
                    <a:pt x="472" y="868"/>
                    <a:pt x="274" y="834"/>
                    <a:pt x="208" y="795"/>
                  </a:cubicBezTo>
                  <a:cubicBezTo>
                    <a:pt x="75" y="717"/>
                    <a:pt x="28" y="587"/>
                    <a:pt x="147" y="485"/>
                  </a:cubicBezTo>
                  <a:moveTo>
                    <a:pt x="823" y="983"/>
                  </a:moveTo>
                  <a:cubicBezTo>
                    <a:pt x="823" y="983"/>
                    <a:pt x="291" y="983"/>
                    <a:pt x="251" y="983"/>
                  </a:cubicBezTo>
                  <a:cubicBezTo>
                    <a:pt x="71" y="983"/>
                    <a:pt x="27" y="857"/>
                    <a:pt x="147" y="754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272A78A0-CAC7-AB94-53A5-B6DECC394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760" y="4696531"/>
              <a:ext cx="508776" cy="166518"/>
            </a:xfrm>
            <a:custGeom>
              <a:avLst/>
              <a:gdLst>
                <a:gd name="T0" fmla="*/ 0 w 237"/>
                <a:gd name="T1" fmla="*/ 124 h 124"/>
                <a:gd name="T2" fmla="*/ 0 w 237"/>
                <a:gd name="T3" fmla="*/ 0 h 124"/>
                <a:gd name="T4" fmla="*/ 237 w 237"/>
                <a:gd name="T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7" h="124">
                  <a:moveTo>
                    <a:pt x="0" y="124"/>
                  </a:moveTo>
                  <a:lnTo>
                    <a:pt x="0" y="0"/>
                  </a:lnTo>
                  <a:lnTo>
                    <a:pt x="23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0">
              <a:extLst>
                <a:ext uri="{FF2B5EF4-FFF2-40B4-BE49-F238E27FC236}">
                  <a16:creationId xmlns:a16="http://schemas.microsoft.com/office/drawing/2014/main" id="{B6C8F049-A50C-8442-1ADE-6EADBC66A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569" y="6256594"/>
              <a:ext cx="987450" cy="22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zh-CN" sz="1600" dirty="0">
                  <a:latin typeface="Times New Roman" panose="02020603050405020304" pitchFamily="18" charset="0"/>
                </a:rPr>
                <a:t>Resonator 1</a:t>
              </a:r>
              <a:endParaRPr lang="zh-CN" altLang="zh-CN" dirty="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C742CB43-6FAD-74E2-232B-D53C41A0A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880" y="5939823"/>
              <a:ext cx="142458" cy="228290"/>
            </a:xfrm>
            <a:custGeom>
              <a:avLst/>
              <a:gdLst>
                <a:gd name="T0" fmla="*/ 50 w 70"/>
                <a:gd name="T1" fmla="*/ 150 h 170"/>
                <a:gd name="T2" fmla="*/ 20 w 70"/>
                <a:gd name="T3" fmla="*/ 150 h 170"/>
                <a:gd name="T4" fmla="*/ 20 w 70"/>
                <a:gd name="T5" fmla="*/ 20 h 170"/>
                <a:gd name="T6" fmla="*/ 50 w 70"/>
                <a:gd name="T7" fmla="*/ 20 h 170"/>
                <a:gd name="T8" fmla="*/ 50 w 70"/>
                <a:gd name="T9" fmla="*/ 170 h 170"/>
                <a:gd name="T10" fmla="*/ 0 w 70"/>
                <a:gd name="T11" fmla="*/ 170 h 170"/>
                <a:gd name="T12" fmla="*/ 0 w 70"/>
                <a:gd name="T13" fmla="*/ 0 h 170"/>
                <a:gd name="T14" fmla="*/ 70 w 70"/>
                <a:gd name="T15" fmla="*/ 0 h 170"/>
                <a:gd name="T16" fmla="*/ 70 w 70"/>
                <a:gd name="T17" fmla="*/ 170 h 170"/>
                <a:gd name="T18" fmla="*/ 50 w 70"/>
                <a:gd name="T19" fmla="*/ 170 h 170"/>
                <a:gd name="T20" fmla="*/ 50 w 70"/>
                <a:gd name="T21" fmla="*/ 15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70">
                  <a:moveTo>
                    <a:pt x="50" y="150"/>
                  </a:moveTo>
                  <a:lnTo>
                    <a:pt x="20" y="150"/>
                  </a:lnTo>
                  <a:lnTo>
                    <a:pt x="20" y="20"/>
                  </a:lnTo>
                  <a:lnTo>
                    <a:pt x="50" y="20"/>
                  </a:lnTo>
                  <a:lnTo>
                    <a:pt x="50" y="170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170"/>
                  </a:lnTo>
                  <a:lnTo>
                    <a:pt x="50" y="170"/>
                  </a:lnTo>
                  <a:lnTo>
                    <a:pt x="50" y="15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矩形: 圆角 183">
              <a:extLst>
                <a:ext uri="{FF2B5EF4-FFF2-40B4-BE49-F238E27FC236}">
                  <a16:creationId xmlns:a16="http://schemas.microsoft.com/office/drawing/2014/main" id="{66A37212-C106-06B2-A8C3-10A7AF8ADEE4}"/>
                </a:ext>
              </a:extLst>
            </p:cNvPr>
            <p:cNvSpPr/>
            <p:nvPr/>
          </p:nvSpPr>
          <p:spPr>
            <a:xfrm>
              <a:off x="1861066" y="4614885"/>
              <a:ext cx="1038378" cy="1905006"/>
            </a:xfrm>
            <a:prstGeom prst="roundRect">
              <a:avLst>
                <a:gd name="adj" fmla="val 10552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线连接符 45">
              <a:extLst>
                <a:ext uri="{FF2B5EF4-FFF2-40B4-BE49-F238E27FC236}">
                  <a16:creationId xmlns:a16="http://schemas.microsoft.com/office/drawing/2014/main" id="{925CE514-B21A-13D3-A65E-44AD66DB79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8534" y="5193545"/>
              <a:ext cx="1" cy="233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964991AC-7204-3431-B6C0-2C441ABB52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0461" y="5556294"/>
              <a:ext cx="356145" cy="81916"/>
            </a:xfrm>
            <a:custGeom>
              <a:avLst/>
              <a:gdLst>
                <a:gd name="T0" fmla="*/ 0 w 175"/>
                <a:gd name="T1" fmla="*/ 41 h 61"/>
                <a:gd name="T2" fmla="*/ 0 w 175"/>
                <a:gd name="T3" fmla="*/ 61 h 61"/>
                <a:gd name="T4" fmla="*/ 175 w 175"/>
                <a:gd name="T5" fmla="*/ 61 h 61"/>
                <a:gd name="T6" fmla="*/ 175 w 175"/>
                <a:gd name="T7" fmla="*/ 41 h 61"/>
                <a:gd name="T8" fmla="*/ 0 w 175"/>
                <a:gd name="T9" fmla="*/ 41 h 61"/>
                <a:gd name="T10" fmla="*/ 0 w 175"/>
                <a:gd name="T11" fmla="*/ 0 h 61"/>
                <a:gd name="T12" fmla="*/ 0 w 175"/>
                <a:gd name="T13" fmla="*/ 21 h 61"/>
                <a:gd name="T14" fmla="*/ 175 w 175"/>
                <a:gd name="T15" fmla="*/ 21 h 61"/>
                <a:gd name="T16" fmla="*/ 175 w 175"/>
                <a:gd name="T17" fmla="*/ 0 h 61"/>
                <a:gd name="T18" fmla="*/ 0 w 175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61">
                  <a:moveTo>
                    <a:pt x="0" y="41"/>
                  </a:moveTo>
                  <a:lnTo>
                    <a:pt x="0" y="61"/>
                  </a:lnTo>
                  <a:lnTo>
                    <a:pt x="175" y="61"/>
                  </a:lnTo>
                  <a:lnTo>
                    <a:pt x="175" y="41"/>
                  </a:lnTo>
                  <a:lnTo>
                    <a:pt x="0" y="41"/>
                  </a:lnTo>
                  <a:close/>
                  <a:moveTo>
                    <a:pt x="0" y="0"/>
                  </a:moveTo>
                  <a:lnTo>
                    <a:pt x="0" y="21"/>
                  </a:lnTo>
                  <a:lnTo>
                    <a:pt x="175" y="21"/>
                  </a:lnTo>
                  <a:lnTo>
                    <a:pt x="1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id="{F1B89916-1512-1072-346D-95B719DE8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9551" y="5428720"/>
              <a:ext cx="0" cy="337064"/>
            </a:xfrm>
            <a:custGeom>
              <a:avLst/>
              <a:gdLst>
                <a:gd name="T0" fmla="*/ 0 h 251"/>
                <a:gd name="T1" fmla="*/ 98 h 251"/>
                <a:gd name="T2" fmla="*/ 153 h 251"/>
                <a:gd name="T3" fmla="*/ 251 h 2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51">
                  <a:moveTo>
                    <a:pt x="0" y="0"/>
                  </a:moveTo>
                  <a:lnTo>
                    <a:pt x="0" y="98"/>
                  </a:lnTo>
                  <a:moveTo>
                    <a:pt x="0" y="153"/>
                  </a:moveTo>
                  <a:lnTo>
                    <a:pt x="0" y="251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55" name="直线连接符 54">
              <a:extLst>
                <a:ext uri="{FF2B5EF4-FFF2-40B4-BE49-F238E27FC236}">
                  <a16:creationId xmlns:a16="http://schemas.microsoft.com/office/drawing/2014/main" id="{E637E3F0-9AB9-A111-1F91-16D1799FC9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8532" y="5727691"/>
              <a:ext cx="1" cy="233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E363E96C-2079-0010-4685-00478BEA8B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2388" y="6167129"/>
              <a:ext cx="500147" cy="102458"/>
            </a:xfrm>
            <a:custGeom>
              <a:avLst/>
              <a:gdLst>
                <a:gd name="T0" fmla="*/ 344 w 344"/>
                <a:gd name="T1" fmla="*/ 0 h 92"/>
                <a:gd name="T2" fmla="*/ 344 w 344"/>
                <a:gd name="T3" fmla="*/ 92 h 92"/>
                <a:gd name="T4" fmla="*/ 0 w 344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4" h="92">
                  <a:moveTo>
                    <a:pt x="344" y="0"/>
                  </a:moveTo>
                  <a:lnTo>
                    <a:pt x="344" y="92"/>
                  </a:lnTo>
                  <a:lnTo>
                    <a:pt x="0" y="9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045B854D-F109-FEC4-FED3-CC7C6573D666}"/>
              </a:ext>
            </a:extLst>
          </p:cNvPr>
          <p:cNvGrpSpPr/>
          <p:nvPr/>
        </p:nvGrpSpPr>
        <p:grpSpPr>
          <a:xfrm>
            <a:off x="3743704" y="3004563"/>
            <a:ext cx="1714887" cy="2082948"/>
            <a:chOff x="3548186" y="5723284"/>
            <a:chExt cx="1714887" cy="1905006"/>
          </a:xfrm>
        </p:grpSpPr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C8F55A4E-993B-6D8A-B36F-088FC4B83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6285" y="5987563"/>
              <a:ext cx="443654" cy="350493"/>
            </a:xfrm>
            <a:custGeom>
              <a:avLst/>
              <a:gdLst>
                <a:gd name="T0" fmla="*/ 702 w 854"/>
                <a:gd name="T1" fmla="*/ 518 h 1021"/>
                <a:gd name="T2" fmla="*/ 365 w 854"/>
                <a:gd name="T3" fmla="*/ 518 h 1021"/>
                <a:gd name="T4" fmla="*/ 627 w 854"/>
                <a:gd name="T5" fmla="*/ 467 h 1021"/>
                <a:gd name="T6" fmla="*/ 619 w 854"/>
                <a:gd name="T7" fmla="*/ 850 h 1021"/>
                <a:gd name="T8" fmla="*/ 367 w 854"/>
                <a:gd name="T9" fmla="*/ 789 h 1021"/>
                <a:gd name="T10" fmla="*/ 715 w 854"/>
                <a:gd name="T11" fmla="*/ 789 h 1021"/>
                <a:gd name="T12" fmla="*/ 0 w 854"/>
                <a:gd name="T13" fmla="*/ 1021 h 1021"/>
                <a:gd name="T14" fmla="*/ 614 w 854"/>
                <a:gd name="T15" fmla="*/ 1021 h 1021"/>
                <a:gd name="T16" fmla="*/ 715 w 854"/>
                <a:gd name="T17" fmla="*/ 789 h 1021"/>
                <a:gd name="T18" fmla="*/ 701 w 854"/>
                <a:gd name="T19" fmla="*/ 238 h 1021"/>
                <a:gd name="T20" fmla="*/ 364 w 854"/>
                <a:gd name="T21" fmla="*/ 238 h 1021"/>
                <a:gd name="T22" fmla="*/ 638 w 854"/>
                <a:gd name="T23" fmla="*/ 195 h 1021"/>
                <a:gd name="T24" fmla="*/ 702 w 854"/>
                <a:gd name="T25" fmla="*/ 518 h 1021"/>
                <a:gd name="T26" fmla="*/ 0 w 854"/>
                <a:gd name="T27" fmla="*/ 0 h 1021"/>
                <a:gd name="T28" fmla="*/ 593 w 854"/>
                <a:gd name="T29" fmla="*/ 0 h 1021"/>
                <a:gd name="T30" fmla="*/ 701 w 854"/>
                <a:gd name="T31" fmla="*/ 238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4" h="1021">
                  <a:moveTo>
                    <a:pt x="702" y="518"/>
                  </a:moveTo>
                  <a:cubicBezTo>
                    <a:pt x="584" y="624"/>
                    <a:pt x="365" y="626"/>
                    <a:pt x="365" y="518"/>
                  </a:cubicBezTo>
                  <a:cubicBezTo>
                    <a:pt x="365" y="411"/>
                    <a:pt x="523" y="407"/>
                    <a:pt x="627" y="467"/>
                  </a:cubicBezTo>
                  <a:cubicBezTo>
                    <a:pt x="854" y="581"/>
                    <a:pt x="795" y="783"/>
                    <a:pt x="619" y="850"/>
                  </a:cubicBezTo>
                  <a:cubicBezTo>
                    <a:pt x="491" y="895"/>
                    <a:pt x="365" y="889"/>
                    <a:pt x="367" y="789"/>
                  </a:cubicBezTo>
                  <a:cubicBezTo>
                    <a:pt x="370" y="677"/>
                    <a:pt x="631" y="684"/>
                    <a:pt x="715" y="789"/>
                  </a:cubicBezTo>
                  <a:moveTo>
                    <a:pt x="0" y="1021"/>
                  </a:moveTo>
                  <a:cubicBezTo>
                    <a:pt x="0" y="1021"/>
                    <a:pt x="589" y="1020"/>
                    <a:pt x="614" y="1021"/>
                  </a:cubicBezTo>
                  <a:cubicBezTo>
                    <a:pt x="751" y="1021"/>
                    <a:pt x="838" y="916"/>
                    <a:pt x="715" y="789"/>
                  </a:cubicBezTo>
                  <a:moveTo>
                    <a:pt x="701" y="238"/>
                  </a:moveTo>
                  <a:cubicBezTo>
                    <a:pt x="585" y="343"/>
                    <a:pt x="365" y="355"/>
                    <a:pt x="364" y="238"/>
                  </a:cubicBezTo>
                  <a:cubicBezTo>
                    <a:pt x="364" y="120"/>
                    <a:pt x="570" y="155"/>
                    <a:pt x="638" y="195"/>
                  </a:cubicBezTo>
                  <a:cubicBezTo>
                    <a:pt x="776" y="276"/>
                    <a:pt x="825" y="411"/>
                    <a:pt x="702" y="518"/>
                  </a:cubicBezTo>
                  <a:moveTo>
                    <a:pt x="0" y="0"/>
                  </a:moveTo>
                  <a:cubicBezTo>
                    <a:pt x="0" y="0"/>
                    <a:pt x="552" y="0"/>
                    <a:pt x="593" y="0"/>
                  </a:cubicBezTo>
                  <a:cubicBezTo>
                    <a:pt x="780" y="0"/>
                    <a:pt x="826" y="131"/>
                    <a:pt x="701" y="238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7CD3D4FC-C8DF-91F6-B644-401BCAF2A4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7299" y="6581117"/>
              <a:ext cx="356145" cy="81916"/>
            </a:xfrm>
            <a:custGeom>
              <a:avLst/>
              <a:gdLst>
                <a:gd name="T0" fmla="*/ 0 w 175"/>
                <a:gd name="T1" fmla="*/ 41 h 61"/>
                <a:gd name="T2" fmla="*/ 0 w 175"/>
                <a:gd name="T3" fmla="*/ 61 h 61"/>
                <a:gd name="T4" fmla="*/ 175 w 175"/>
                <a:gd name="T5" fmla="*/ 61 h 61"/>
                <a:gd name="T6" fmla="*/ 175 w 175"/>
                <a:gd name="T7" fmla="*/ 41 h 61"/>
                <a:gd name="T8" fmla="*/ 0 w 175"/>
                <a:gd name="T9" fmla="*/ 41 h 61"/>
                <a:gd name="T10" fmla="*/ 0 w 175"/>
                <a:gd name="T11" fmla="*/ 0 h 61"/>
                <a:gd name="T12" fmla="*/ 0 w 175"/>
                <a:gd name="T13" fmla="*/ 21 h 61"/>
                <a:gd name="T14" fmla="*/ 175 w 175"/>
                <a:gd name="T15" fmla="*/ 21 h 61"/>
                <a:gd name="T16" fmla="*/ 175 w 175"/>
                <a:gd name="T17" fmla="*/ 0 h 61"/>
                <a:gd name="T18" fmla="*/ 0 w 175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61">
                  <a:moveTo>
                    <a:pt x="0" y="41"/>
                  </a:moveTo>
                  <a:lnTo>
                    <a:pt x="0" y="61"/>
                  </a:lnTo>
                  <a:lnTo>
                    <a:pt x="175" y="61"/>
                  </a:lnTo>
                  <a:lnTo>
                    <a:pt x="175" y="41"/>
                  </a:lnTo>
                  <a:lnTo>
                    <a:pt x="0" y="41"/>
                  </a:lnTo>
                  <a:close/>
                  <a:moveTo>
                    <a:pt x="0" y="0"/>
                  </a:moveTo>
                  <a:lnTo>
                    <a:pt x="0" y="21"/>
                  </a:lnTo>
                  <a:lnTo>
                    <a:pt x="175" y="21"/>
                  </a:lnTo>
                  <a:lnTo>
                    <a:pt x="1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4">
              <a:extLst>
                <a:ext uri="{FF2B5EF4-FFF2-40B4-BE49-F238E27FC236}">
                  <a16:creationId xmlns:a16="http://schemas.microsoft.com/office/drawing/2014/main" id="{B1C924F7-C7CD-11A2-00C3-958ABC1A1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6389" y="6453543"/>
              <a:ext cx="0" cy="337064"/>
            </a:xfrm>
            <a:custGeom>
              <a:avLst/>
              <a:gdLst>
                <a:gd name="T0" fmla="*/ 0 h 251"/>
                <a:gd name="T1" fmla="*/ 98 h 251"/>
                <a:gd name="T2" fmla="*/ 153 h 251"/>
                <a:gd name="T3" fmla="*/ 251 h 2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51">
                  <a:moveTo>
                    <a:pt x="0" y="0"/>
                  </a:moveTo>
                  <a:lnTo>
                    <a:pt x="0" y="98"/>
                  </a:lnTo>
                  <a:moveTo>
                    <a:pt x="0" y="153"/>
                  </a:moveTo>
                  <a:lnTo>
                    <a:pt x="0" y="251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27">
              <a:extLst>
                <a:ext uri="{FF2B5EF4-FFF2-40B4-BE49-F238E27FC236}">
                  <a16:creationId xmlns:a16="http://schemas.microsoft.com/office/drawing/2014/main" id="{DE1C498B-AB4B-BBF7-3206-43422D183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186" y="5806274"/>
              <a:ext cx="1128100" cy="181290"/>
            </a:xfrm>
            <a:custGeom>
              <a:avLst/>
              <a:gdLst>
                <a:gd name="T0" fmla="*/ 368 w 368"/>
                <a:gd name="T1" fmla="*/ 135 h 135"/>
                <a:gd name="T2" fmla="*/ 368 w 368"/>
                <a:gd name="T3" fmla="*/ 0 h 135"/>
                <a:gd name="T4" fmla="*/ 0 w 368"/>
                <a:gd name="T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" h="135">
                  <a:moveTo>
                    <a:pt x="368" y="135"/>
                  </a:moveTo>
                  <a:lnTo>
                    <a:pt x="368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28">
              <a:extLst>
                <a:ext uri="{FF2B5EF4-FFF2-40B4-BE49-F238E27FC236}">
                  <a16:creationId xmlns:a16="http://schemas.microsoft.com/office/drawing/2014/main" id="{93E1F106-45D8-1925-507E-56966FEDC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389" y="6338055"/>
              <a:ext cx="109896" cy="115488"/>
            </a:xfrm>
            <a:custGeom>
              <a:avLst/>
              <a:gdLst>
                <a:gd name="T0" fmla="*/ 0 w 54"/>
                <a:gd name="T1" fmla="*/ 86 h 86"/>
                <a:gd name="T2" fmla="*/ 0 w 54"/>
                <a:gd name="T3" fmla="*/ 0 h 86"/>
                <a:gd name="T4" fmla="*/ 54 w 54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86">
                  <a:moveTo>
                    <a:pt x="0" y="86"/>
                  </a:moveTo>
                  <a:lnTo>
                    <a:pt x="0" y="0"/>
                  </a:lnTo>
                  <a:lnTo>
                    <a:pt x="54" y="0"/>
                  </a:ln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Rectangle 32">
              <a:extLst>
                <a:ext uri="{FF2B5EF4-FFF2-40B4-BE49-F238E27FC236}">
                  <a16:creationId xmlns:a16="http://schemas.microsoft.com/office/drawing/2014/main" id="{E42AAEB1-DC09-F624-78B6-596AC61C3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494" y="7360130"/>
              <a:ext cx="975444" cy="258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zh-CN" dirty="0">
                  <a:latin typeface="Times New Roman" panose="02020603050405020304" pitchFamily="18" charset="0"/>
                </a:rPr>
                <a:t>Resonator 2</a:t>
              </a:r>
              <a:endParaRPr lang="zh-CN" altLang="zh-CN" sz="2000" dirty="0"/>
            </a:p>
          </p:txBody>
        </p:sp>
        <p:sp>
          <p:nvSpPr>
            <p:cNvPr id="121" name="Freeform 37">
              <a:extLst>
                <a:ext uri="{FF2B5EF4-FFF2-40B4-BE49-F238E27FC236}">
                  <a16:creationId xmlns:a16="http://schemas.microsoft.com/office/drawing/2014/main" id="{D0CD3E16-E5FC-0072-3A15-39232FACE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160" y="6961153"/>
              <a:ext cx="142458" cy="228290"/>
            </a:xfrm>
            <a:custGeom>
              <a:avLst/>
              <a:gdLst>
                <a:gd name="T0" fmla="*/ 20 w 70"/>
                <a:gd name="T1" fmla="*/ 20 h 170"/>
                <a:gd name="T2" fmla="*/ 50 w 70"/>
                <a:gd name="T3" fmla="*/ 20 h 170"/>
                <a:gd name="T4" fmla="*/ 50 w 70"/>
                <a:gd name="T5" fmla="*/ 150 h 170"/>
                <a:gd name="T6" fmla="*/ 20 w 70"/>
                <a:gd name="T7" fmla="*/ 150 h 170"/>
                <a:gd name="T8" fmla="*/ 20 w 70"/>
                <a:gd name="T9" fmla="*/ 0 h 170"/>
                <a:gd name="T10" fmla="*/ 70 w 70"/>
                <a:gd name="T11" fmla="*/ 0 h 170"/>
                <a:gd name="T12" fmla="*/ 70 w 70"/>
                <a:gd name="T13" fmla="*/ 170 h 170"/>
                <a:gd name="T14" fmla="*/ 0 w 70"/>
                <a:gd name="T15" fmla="*/ 170 h 170"/>
                <a:gd name="T16" fmla="*/ 0 w 70"/>
                <a:gd name="T17" fmla="*/ 0 h 170"/>
                <a:gd name="T18" fmla="*/ 20 w 70"/>
                <a:gd name="T19" fmla="*/ 0 h 170"/>
                <a:gd name="T20" fmla="*/ 20 w 70"/>
                <a:gd name="T21" fmla="*/ 2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70">
                  <a:moveTo>
                    <a:pt x="20" y="20"/>
                  </a:moveTo>
                  <a:lnTo>
                    <a:pt x="50" y="20"/>
                  </a:lnTo>
                  <a:lnTo>
                    <a:pt x="50" y="150"/>
                  </a:lnTo>
                  <a:lnTo>
                    <a:pt x="20" y="150"/>
                  </a:lnTo>
                  <a:lnTo>
                    <a:pt x="20" y="0"/>
                  </a:lnTo>
                  <a:lnTo>
                    <a:pt x="70" y="0"/>
                  </a:lnTo>
                  <a:lnTo>
                    <a:pt x="70" y="170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38">
              <a:extLst>
                <a:ext uri="{FF2B5EF4-FFF2-40B4-BE49-F238E27FC236}">
                  <a16:creationId xmlns:a16="http://schemas.microsoft.com/office/drawing/2014/main" id="{2DFE1475-838B-B2A3-092D-FAE2CD679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6389" y="6907438"/>
              <a:ext cx="0" cy="335721"/>
            </a:xfrm>
            <a:custGeom>
              <a:avLst/>
              <a:gdLst>
                <a:gd name="T0" fmla="*/ 250 h 250"/>
                <a:gd name="T1" fmla="*/ 200 h 250"/>
                <a:gd name="T2" fmla="*/ 50 h 250"/>
                <a:gd name="T3" fmla="*/ 0 h 2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50">
                  <a:moveTo>
                    <a:pt x="0" y="250"/>
                  </a:moveTo>
                  <a:lnTo>
                    <a:pt x="0" y="200"/>
                  </a:lnTo>
                  <a:moveTo>
                    <a:pt x="0" y="50"/>
                  </a:move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Line 41">
              <a:extLst>
                <a:ext uri="{FF2B5EF4-FFF2-40B4-BE49-F238E27FC236}">
                  <a16:creationId xmlns:a16="http://schemas.microsoft.com/office/drawing/2014/main" id="{C7D6522E-1F87-C644-1F87-3065C63D40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6389" y="6790607"/>
              <a:ext cx="2036" cy="11683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FAF8A648-C41D-C941-4AA2-6C3A93F9E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711" y="7243160"/>
              <a:ext cx="820712" cy="109061"/>
            </a:xfrm>
            <a:custGeom>
              <a:avLst/>
              <a:gdLst>
                <a:gd name="T0" fmla="*/ 344 w 344"/>
                <a:gd name="T1" fmla="*/ 0 h 92"/>
                <a:gd name="T2" fmla="*/ 344 w 344"/>
                <a:gd name="T3" fmla="*/ 92 h 92"/>
                <a:gd name="T4" fmla="*/ 0 w 344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4" h="92">
                  <a:moveTo>
                    <a:pt x="344" y="0"/>
                  </a:moveTo>
                  <a:lnTo>
                    <a:pt x="344" y="92"/>
                  </a:lnTo>
                  <a:lnTo>
                    <a:pt x="0" y="9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矩形 124">
                  <a:extLst>
                    <a:ext uri="{FF2B5EF4-FFF2-40B4-BE49-F238E27FC236}">
                      <a16:creationId xmlns:a16="http://schemas.microsoft.com/office/drawing/2014/main" id="{2FE00F14-8CDD-699A-201F-FB254C0D9E07}"/>
                    </a:ext>
                  </a:extLst>
                </p:cNvPr>
                <p:cNvSpPr/>
                <p:nvPr/>
              </p:nvSpPr>
              <p:spPr>
                <a:xfrm>
                  <a:off x="4049616" y="6670352"/>
                  <a:ext cx="437934" cy="3453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25" name="矩形 124">
                  <a:extLst>
                    <a:ext uri="{FF2B5EF4-FFF2-40B4-BE49-F238E27FC236}">
                      <a16:creationId xmlns:a16="http://schemas.microsoft.com/office/drawing/2014/main" id="{2FE00F14-8CDD-699A-201F-FB254C0D9E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616" y="6670352"/>
                  <a:ext cx="437934" cy="34531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矩形 125">
                  <a:extLst>
                    <a:ext uri="{FF2B5EF4-FFF2-40B4-BE49-F238E27FC236}">
                      <a16:creationId xmlns:a16="http://schemas.microsoft.com/office/drawing/2014/main" id="{50A4959D-300E-0CF9-A7F3-E5C302ACC461}"/>
                    </a:ext>
                  </a:extLst>
                </p:cNvPr>
                <p:cNvSpPr/>
                <p:nvPr/>
              </p:nvSpPr>
              <p:spPr>
                <a:xfrm>
                  <a:off x="4056508" y="6212530"/>
                  <a:ext cx="421076" cy="345311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26" name="矩形 125">
                  <a:extLst>
                    <a:ext uri="{FF2B5EF4-FFF2-40B4-BE49-F238E27FC236}">
                      <a16:creationId xmlns:a16="http://schemas.microsoft.com/office/drawing/2014/main" id="{50A4959D-300E-0CF9-A7F3-E5C302ACC4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6508" y="6212530"/>
                  <a:ext cx="421076" cy="34531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矩形 126">
                  <a:extLst>
                    <a:ext uri="{FF2B5EF4-FFF2-40B4-BE49-F238E27FC236}">
                      <a16:creationId xmlns:a16="http://schemas.microsoft.com/office/drawing/2014/main" id="{26E9BD95-03AC-44A5-3A03-9F6B3968208F}"/>
                    </a:ext>
                  </a:extLst>
                </p:cNvPr>
                <p:cNvSpPr/>
                <p:nvPr/>
              </p:nvSpPr>
              <p:spPr>
                <a:xfrm>
                  <a:off x="4326614" y="5972086"/>
                  <a:ext cx="420287" cy="3453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27" name="矩形 126">
                  <a:extLst>
                    <a:ext uri="{FF2B5EF4-FFF2-40B4-BE49-F238E27FC236}">
                      <a16:creationId xmlns:a16="http://schemas.microsoft.com/office/drawing/2014/main" id="{26E9BD95-03AC-44A5-3A03-9F6B39682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6614" y="5972086"/>
                  <a:ext cx="420287" cy="34531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" name="矩形: 圆角 184">
              <a:extLst>
                <a:ext uri="{FF2B5EF4-FFF2-40B4-BE49-F238E27FC236}">
                  <a16:creationId xmlns:a16="http://schemas.microsoft.com/office/drawing/2014/main" id="{979FC227-130A-5D37-950E-E86177943D3B}"/>
                </a:ext>
              </a:extLst>
            </p:cNvPr>
            <p:cNvSpPr/>
            <p:nvPr/>
          </p:nvSpPr>
          <p:spPr>
            <a:xfrm>
              <a:off x="4051580" y="5723284"/>
              <a:ext cx="1211493" cy="1905006"/>
            </a:xfrm>
            <a:prstGeom prst="roundRect">
              <a:avLst>
                <a:gd name="adj" fmla="val 10552"/>
              </a:avLst>
            </a:prstGeom>
            <a:noFill/>
            <a:ln w="190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86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54A559-1205-420F-964D-C72CEE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93" y="407288"/>
            <a:ext cx="10515600" cy="1325563"/>
          </a:xfrm>
        </p:spPr>
        <p:txBody>
          <a:bodyPr/>
          <a:lstStyle/>
          <a:p>
            <a:r>
              <a:rPr lang="en-US" altLang="zh-CN" dirty="0"/>
              <a:t>Challenge: Sensitivity</a:t>
            </a:r>
            <a:endParaRPr lang="zh-CN" altLang="en-US" dirty="0"/>
          </a:p>
        </p:txBody>
      </p:sp>
      <p:sp>
        <p:nvSpPr>
          <p:cNvPr id="19" name="圆角矩形 121">
            <a:extLst>
              <a:ext uri="{FF2B5EF4-FFF2-40B4-BE49-F238E27FC236}">
                <a16:creationId xmlns:a16="http://schemas.microsoft.com/office/drawing/2014/main" id="{424D63AA-56CC-4122-8F43-AD36AF542F2E}"/>
              </a:ext>
            </a:extLst>
          </p:cNvPr>
          <p:cNvSpPr/>
          <p:nvPr/>
        </p:nvSpPr>
        <p:spPr>
          <a:xfrm>
            <a:off x="1559215" y="1968421"/>
            <a:ext cx="3421812" cy="1945940"/>
          </a:xfrm>
          <a:prstGeom prst="roundRect">
            <a:avLst>
              <a:gd name="adj" fmla="val 5427"/>
            </a:avLst>
          </a:prstGeom>
          <a:solidFill>
            <a:schemeClr val="bg1">
              <a:lumMod val="95000"/>
              <a:alpha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5CFD267-8EDF-40F0-9D31-2972B64DB087}"/>
              </a:ext>
            </a:extLst>
          </p:cNvPr>
          <p:cNvSpPr txBox="1"/>
          <p:nvPr/>
        </p:nvSpPr>
        <p:spPr>
          <a:xfrm>
            <a:off x="1964676" y="3446169"/>
            <a:ext cx="2581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Tunnel Emitter </a:t>
            </a:r>
            <a:r>
              <a:rPr lang="en-US" altLang="zh-CN" sz="1100" b="1" dirty="0"/>
              <a:t>MobiCom’20</a:t>
            </a:r>
            <a:endParaRPr lang="zh-CN" altLang="en-US" sz="1400" b="1" dirty="0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CD08946-11C8-4D63-A051-284174C18A1E}"/>
              </a:ext>
            </a:extLst>
          </p:cNvPr>
          <p:cNvSpPr txBox="1"/>
          <p:nvPr/>
        </p:nvSpPr>
        <p:spPr>
          <a:xfrm>
            <a:off x="1713692" y="5429586"/>
            <a:ext cx="9676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/>
              <a:t>Our insight: </a:t>
            </a:r>
          </a:p>
          <a:p>
            <a:pPr algn="just"/>
            <a:r>
              <a:rPr lang="en-US" altLang="zh-CN" sz="2400" dirty="0"/>
              <a:t>Minimizing the circuit loss, noise and maximize the signal reception.</a:t>
            </a:r>
            <a:endParaRPr lang="zh-CN" altLang="en-US" sz="2400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43A52547-23CB-4C38-8623-D91C9EFD8828}"/>
              </a:ext>
            </a:extLst>
          </p:cNvPr>
          <p:cNvSpPr txBox="1"/>
          <p:nvPr/>
        </p:nvSpPr>
        <p:spPr>
          <a:xfrm>
            <a:off x="1869857" y="3051220"/>
            <a:ext cx="27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-90 dBm ~ -100 dBm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F10F30A-D7E3-4CCE-B057-5375DF04B7E3}"/>
              </a:ext>
            </a:extLst>
          </p:cNvPr>
          <p:cNvSpPr txBox="1"/>
          <p:nvPr/>
        </p:nvSpPr>
        <p:spPr>
          <a:xfrm>
            <a:off x="1559215" y="2150575"/>
            <a:ext cx="342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Reported threshold for injection-locked amplify of the SOTA tunnel diode-based backscatter: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4" name="组合 253">
            <a:extLst>
              <a:ext uri="{FF2B5EF4-FFF2-40B4-BE49-F238E27FC236}">
                <a16:creationId xmlns:a16="http://schemas.microsoft.com/office/drawing/2014/main" id="{2884772B-1671-B835-F4ED-74B869DA2D32}"/>
              </a:ext>
            </a:extLst>
          </p:cNvPr>
          <p:cNvGrpSpPr/>
          <p:nvPr/>
        </p:nvGrpSpPr>
        <p:grpSpPr>
          <a:xfrm>
            <a:off x="5997431" y="2251694"/>
            <a:ext cx="1265067" cy="687627"/>
            <a:chOff x="6579998" y="3005343"/>
            <a:chExt cx="1265067" cy="687627"/>
          </a:xfrm>
        </p:grpSpPr>
        <p:grpSp>
          <p:nvGrpSpPr>
            <p:cNvPr id="212" name="组合 211">
              <a:extLst>
                <a:ext uri="{FF2B5EF4-FFF2-40B4-BE49-F238E27FC236}">
                  <a16:creationId xmlns:a16="http://schemas.microsoft.com/office/drawing/2014/main" id="{FAE1FE1C-0B6A-5C4E-B2D0-2F297E627261}"/>
                </a:ext>
              </a:extLst>
            </p:cNvPr>
            <p:cNvGrpSpPr/>
            <p:nvPr/>
          </p:nvGrpSpPr>
          <p:grpSpPr>
            <a:xfrm flipH="1">
              <a:off x="6579998" y="3005343"/>
              <a:ext cx="857897" cy="547596"/>
              <a:chOff x="2238343" y="2565215"/>
              <a:chExt cx="1538507" cy="1070182"/>
            </a:xfrm>
          </p:grpSpPr>
          <p:cxnSp>
            <p:nvCxnSpPr>
              <p:cNvPr id="214" name="连接符: 肘形 169">
                <a:extLst>
                  <a:ext uri="{FF2B5EF4-FFF2-40B4-BE49-F238E27FC236}">
                    <a16:creationId xmlns:a16="http://schemas.microsoft.com/office/drawing/2014/main" id="{A8CBA2FE-A57B-37B8-45CD-95D759CC12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8343" y="3302141"/>
                <a:ext cx="1124091" cy="333256"/>
              </a:xfrm>
              <a:prstGeom prst="bentConnector3">
                <a:avLst>
                  <a:gd name="adj1" fmla="val -105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215" name="组合 214">
                <a:extLst>
                  <a:ext uri="{FF2B5EF4-FFF2-40B4-BE49-F238E27FC236}">
                    <a16:creationId xmlns:a16="http://schemas.microsoft.com/office/drawing/2014/main" id="{A975A8B2-B554-5801-D57A-E5F85A37E4B7}"/>
                  </a:ext>
                </a:extLst>
              </p:cNvPr>
              <p:cNvGrpSpPr/>
              <p:nvPr/>
            </p:nvGrpSpPr>
            <p:grpSpPr>
              <a:xfrm flipH="1">
                <a:off x="2957034" y="2565215"/>
                <a:ext cx="819816" cy="801185"/>
                <a:chOff x="6244464" y="2300060"/>
                <a:chExt cx="1132451" cy="944333"/>
              </a:xfrm>
            </p:grpSpPr>
            <p:sp>
              <p:nvSpPr>
                <p:cNvPr id="223" name="等腰三角形 185">
                  <a:extLst>
                    <a:ext uri="{FF2B5EF4-FFF2-40B4-BE49-F238E27FC236}">
                      <a16:creationId xmlns:a16="http://schemas.microsoft.com/office/drawing/2014/main" id="{69F04875-8CC0-9C2A-4A83-D7C2A26BE48D}"/>
                    </a:ext>
                  </a:extLst>
                </p:cNvPr>
                <p:cNvSpPr/>
                <p:nvPr/>
              </p:nvSpPr>
              <p:spPr>
                <a:xfrm rot="10800000">
                  <a:off x="6244464" y="2300060"/>
                  <a:ext cx="1132451" cy="944333"/>
                </a:xfrm>
                <a:prstGeom prst="triangl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cxnSp>
              <p:nvCxnSpPr>
                <p:cNvPr id="224" name="直接连接符 186">
                  <a:extLst>
                    <a:ext uri="{FF2B5EF4-FFF2-40B4-BE49-F238E27FC236}">
                      <a16:creationId xmlns:a16="http://schemas.microsoft.com/office/drawing/2014/main" id="{A49E6817-4F19-8E13-286F-828373C8F525}"/>
                    </a:ext>
                  </a:extLst>
                </p:cNvPr>
                <p:cNvCxnSpPr>
                  <a:cxnSpLocks/>
                  <a:stCxn id="223" idx="3"/>
                  <a:endCxn id="223" idx="0"/>
                </p:cNvCxnSpPr>
                <p:nvPr/>
              </p:nvCxnSpPr>
              <p:spPr>
                <a:xfrm>
                  <a:off x="6810690" y="2300060"/>
                  <a:ext cx="0" cy="9443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230" name="组合 229">
              <a:extLst>
                <a:ext uri="{FF2B5EF4-FFF2-40B4-BE49-F238E27FC236}">
                  <a16:creationId xmlns:a16="http://schemas.microsoft.com/office/drawing/2014/main" id="{1DADEE1F-A4B5-941B-B7C7-0DF098890F6D}"/>
                </a:ext>
              </a:extLst>
            </p:cNvPr>
            <p:cNvGrpSpPr/>
            <p:nvPr/>
          </p:nvGrpSpPr>
          <p:grpSpPr>
            <a:xfrm rot="16200000">
              <a:off x="7506600" y="3354504"/>
              <a:ext cx="278468" cy="398463"/>
              <a:chOff x="6579732" y="2960469"/>
              <a:chExt cx="278468" cy="398463"/>
            </a:xfrm>
          </p:grpSpPr>
          <p:sp>
            <p:nvSpPr>
              <p:cNvPr id="228" name="Freeform 13">
                <a:extLst>
                  <a:ext uri="{FF2B5EF4-FFF2-40B4-BE49-F238E27FC236}">
                    <a16:creationId xmlns:a16="http://schemas.microsoft.com/office/drawing/2014/main" id="{86C63BB2-C47D-9225-3DB3-45EBA9B34C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79732" y="3111282"/>
                <a:ext cx="278468" cy="95250"/>
              </a:xfrm>
              <a:custGeom>
                <a:avLst/>
                <a:gdLst>
                  <a:gd name="T0" fmla="*/ 0 w 175"/>
                  <a:gd name="T1" fmla="*/ 40 h 60"/>
                  <a:gd name="T2" fmla="*/ 0 w 175"/>
                  <a:gd name="T3" fmla="*/ 60 h 60"/>
                  <a:gd name="T4" fmla="*/ 175 w 175"/>
                  <a:gd name="T5" fmla="*/ 60 h 60"/>
                  <a:gd name="T6" fmla="*/ 175 w 175"/>
                  <a:gd name="T7" fmla="*/ 40 h 60"/>
                  <a:gd name="T8" fmla="*/ 0 w 175"/>
                  <a:gd name="T9" fmla="*/ 40 h 60"/>
                  <a:gd name="T10" fmla="*/ 0 w 175"/>
                  <a:gd name="T11" fmla="*/ 0 h 60"/>
                  <a:gd name="T12" fmla="*/ 0 w 175"/>
                  <a:gd name="T13" fmla="*/ 20 h 60"/>
                  <a:gd name="T14" fmla="*/ 175 w 175"/>
                  <a:gd name="T15" fmla="*/ 20 h 60"/>
                  <a:gd name="T16" fmla="*/ 175 w 175"/>
                  <a:gd name="T17" fmla="*/ 0 h 60"/>
                  <a:gd name="T18" fmla="*/ 0 w 175"/>
                  <a:gd name="T1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5" h="60">
                    <a:moveTo>
                      <a:pt x="0" y="40"/>
                    </a:moveTo>
                    <a:lnTo>
                      <a:pt x="0" y="60"/>
                    </a:lnTo>
                    <a:lnTo>
                      <a:pt x="175" y="60"/>
                    </a:lnTo>
                    <a:lnTo>
                      <a:pt x="175" y="40"/>
                    </a:lnTo>
                    <a:lnTo>
                      <a:pt x="0" y="40"/>
                    </a:lnTo>
                    <a:close/>
                    <a:moveTo>
                      <a:pt x="0" y="0"/>
                    </a:moveTo>
                    <a:lnTo>
                      <a:pt x="0" y="20"/>
                    </a:lnTo>
                    <a:lnTo>
                      <a:pt x="175" y="20"/>
                    </a:lnTo>
                    <a:lnTo>
                      <a:pt x="1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4">
                <a:extLst>
                  <a:ext uri="{FF2B5EF4-FFF2-40B4-BE49-F238E27FC236}">
                    <a16:creationId xmlns:a16="http://schemas.microsoft.com/office/drawing/2014/main" id="{DE7F3BF4-A64E-2EC7-4207-EA8B8974F1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19761" y="2960469"/>
                <a:ext cx="0" cy="398463"/>
              </a:xfrm>
              <a:custGeom>
                <a:avLst/>
                <a:gdLst>
                  <a:gd name="T0" fmla="*/ 0 h 251"/>
                  <a:gd name="T1" fmla="*/ 97 h 251"/>
                  <a:gd name="T2" fmla="*/ 153 h 251"/>
                  <a:gd name="T3" fmla="*/ 251 h 2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51">
                    <a:moveTo>
                      <a:pt x="0" y="0"/>
                    </a:moveTo>
                    <a:lnTo>
                      <a:pt x="0" y="97"/>
                    </a:lnTo>
                    <a:moveTo>
                      <a:pt x="0" y="153"/>
                    </a:moveTo>
                    <a:lnTo>
                      <a:pt x="0" y="251"/>
                    </a:ln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FB402B1F-ACF0-1B04-4E60-74AF39355BE0}"/>
              </a:ext>
            </a:extLst>
          </p:cNvPr>
          <p:cNvGrpSpPr/>
          <p:nvPr/>
        </p:nvGrpSpPr>
        <p:grpSpPr>
          <a:xfrm>
            <a:off x="6438370" y="2269584"/>
            <a:ext cx="1359680" cy="468683"/>
            <a:chOff x="7020937" y="3023233"/>
            <a:chExt cx="1359680" cy="468683"/>
          </a:xfrm>
        </p:grpSpPr>
        <p:sp>
          <p:nvSpPr>
            <p:cNvPr id="234" name="圆角右箭头 233">
              <a:extLst>
                <a:ext uri="{FF2B5EF4-FFF2-40B4-BE49-F238E27FC236}">
                  <a16:creationId xmlns:a16="http://schemas.microsoft.com/office/drawing/2014/main" id="{D50AA057-BD26-48A6-99E1-03B213322003}"/>
                </a:ext>
              </a:extLst>
            </p:cNvPr>
            <p:cNvSpPr/>
            <p:nvPr/>
          </p:nvSpPr>
          <p:spPr>
            <a:xfrm rot="10800000" flipH="1">
              <a:off x="7020937" y="3081960"/>
              <a:ext cx="526420" cy="409956"/>
            </a:xfrm>
            <a:prstGeom prst="bentArrow">
              <a:avLst/>
            </a:prstGeom>
            <a:solidFill>
              <a:schemeClr val="accent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5" name="文本框 234">
              <a:extLst>
                <a:ext uri="{FF2B5EF4-FFF2-40B4-BE49-F238E27FC236}">
                  <a16:creationId xmlns:a16="http://schemas.microsoft.com/office/drawing/2014/main" id="{7BD1EF91-0AD8-6E2A-819C-2448DC1FD934}"/>
                </a:ext>
              </a:extLst>
            </p:cNvPr>
            <p:cNvSpPr txBox="1"/>
            <p:nvPr/>
          </p:nvSpPr>
          <p:spPr>
            <a:xfrm>
              <a:off x="7164875" y="3023233"/>
              <a:ext cx="12157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 Reception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8" name="组合 257">
            <a:extLst>
              <a:ext uri="{FF2B5EF4-FFF2-40B4-BE49-F238E27FC236}">
                <a16:creationId xmlns:a16="http://schemas.microsoft.com/office/drawing/2014/main" id="{8DE88561-ED21-1ED2-760C-477348E8912B}"/>
              </a:ext>
            </a:extLst>
          </p:cNvPr>
          <p:cNvGrpSpPr/>
          <p:nvPr/>
        </p:nvGrpSpPr>
        <p:grpSpPr>
          <a:xfrm>
            <a:off x="5958858" y="2990249"/>
            <a:ext cx="1178187" cy="371542"/>
            <a:chOff x="6541425" y="3743898"/>
            <a:chExt cx="1178187" cy="371542"/>
          </a:xfrm>
        </p:grpSpPr>
        <p:sp>
          <p:nvSpPr>
            <p:cNvPr id="236" name="手杖形箭头 235">
              <a:extLst>
                <a:ext uri="{FF2B5EF4-FFF2-40B4-BE49-F238E27FC236}">
                  <a16:creationId xmlns:a16="http://schemas.microsoft.com/office/drawing/2014/main" id="{97C2FFBC-08EF-FC1C-29BD-F6971A55CEB1}"/>
                </a:ext>
              </a:extLst>
            </p:cNvPr>
            <p:cNvSpPr/>
            <p:nvPr/>
          </p:nvSpPr>
          <p:spPr>
            <a:xfrm rot="5400000">
              <a:off x="7286011" y="3681839"/>
              <a:ext cx="371542" cy="495660"/>
            </a:xfrm>
            <a:prstGeom prst="uturnArrow">
              <a:avLst/>
            </a:prstGeom>
            <a:solidFill>
              <a:schemeClr val="accent1">
                <a:alpha val="8404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1" name="文本框 240">
              <a:extLst>
                <a:ext uri="{FF2B5EF4-FFF2-40B4-BE49-F238E27FC236}">
                  <a16:creationId xmlns:a16="http://schemas.microsoft.com/office/drawing/2014/main" id="{62110471-138C-DD5F-9662-66DC6520DFF4}"/>
                </a:ext>
              </a:extLst>
            </p:cNvPr>
            <p:cNvSpPr txBox="1"/>
            <p:nvPr/>
          </p:nvSpPr>
          <p:spPr>
            <a:xfrm>
              <a:off x="6541425" y="3794840"/>
              <a:ext cx="866992" cy="248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Return</a:t>
              </a:r>
              <a:r>
                <a:rPr lang="zh-CN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Loss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BB90EF8A-5609-BBF1-812A-601C335067AB}"/>
              </a:ext>
            </a:extLst>
          </p:cNvPr>
          <p:cNvGrpSpPr/>
          <p:nvPr/>
        </p:nvGrpSpPr>
        <p:grpSpPr>
          <a:xfrm>
            <a:off x="6417372" y="3563137"/>
            <a:ext cx="1870009" cy="495568"/>
            <a:chOff x="6999939" y="4316786"/>
            <a:chExt cx="1870009" cy="495568"/>
          </a:xfrm>
        </p:grpSpPr>
        <p:cxnSp>
          <p:nvCxnSpPr>
            <p:cNvPr id="247" name="肘形连接符 246">
              <a:extLst>
                <a:ext uri="{FF2B5EF4-FFF2-40B4-BE49-F238E27FC236}">
                  <a16:creationId xmlns:a16="http://schemas.microsoft.com/office/drawing/2014/main" id="{F87DD73A-BE35-C35E-9FB3-10B292AEC3D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845066" y="4316786"/>
              <a:ext cx="1024882" cy="351224"/>
            </a:xfrm>
            <a:prstGeom prst="bentConnector3">
              <a:avLst/>
            </a:prstGeom>
            <a:ln w="19050"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文本框 248">
              <a:extLst>
                <a:ext uri="{FF2B5EF4-FFF2-40B4-BE49-F238E27FC236}">
                  <a16:creationId xmlns:a16="http://schemas.microsoft.com/office/drawing/2014/main" id="{D983BDEA-CE02-8835-3576-062ADF13F40C}"/>
                </a:ext>
              </a:extLst>
            </p:cNvPr>
            <p:cNvSpPr txBox="1"/>
            <p:nvPr/>
          </p:nvSpPr>
          <p:spPr>
            <a:xfrm>
              <a:off x="6999939" y="4558755"/>
              <a:ext cx="940901" cy="253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</a:t>
              </a:r>
              <a:r>
                <a:rPr lang="zh-CN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noise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0" name="组合 259">
            <a:extLst>
              <a:ext uri="{FF2B5EF4-FFF2-40B4-BE49-F238E27FC236}">
                <a16:creationId xmlns:a16="http://schemas.microsoft.com/office/drawing/2014/main" id="{C9D2509C-4A78-ACCC-CC35-919E1385BA63}"/>
              </a:ext>
            </a:extLst>
          </p:cNvPr>
          <p:cNvGrpSpPr/>
          <p:nvPr/>
        </p:nvGrpSpPr>
        <p:grpSpPr>
          <a:xfrm>
            <a:off x="7142886" y="1763030"/>
            <a:ext cx="2923068" cy="3822077"/>
            <a:chOff x="7725453" y="2516679"/>
            <a:chExt cx="2923068" cy="3822077"/>
          </a:xfrm>
        </p:grpSpPr>
        <p:sp>
          <p:nvSpPr>
            <p:cNvPr id="245" name="文本框 244">
              <a:extLst>
                <a:ext uri="{FF2B5EF4-FFF2-40B4-BE49-F238E27FC236}">
                  <a16:creationId xmlns:a16="http://schemas.microsoft.com/office/drawing/2014/main" id="{49AC9ECB-DB98-D486-6C24-1F0BFBB8C1D2}"/>
                </a:ext>
              </a:extLst>
            </p:cNvPr>
            <p:cNvSpPr txBox="1"/>
            <p:nvPr/>
          </p:nvSpPr>
          <p:spPr>
            <a:xfrm>
              <a:off x="7725453" y="3689830"/>
              <a:ext cx="81051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 Out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7" name="组合 256">
              <a:extLst>
                <a:ext uri="{FF2B5EF4-FFF2-40B4-BE49-F238E27FC236}">
                  <a16:creationId xmlns:a16="http://schemas.microsoft.com/office/drawing/2014/main" id="{01C830EA-C431-05D1-ACD8-248D992CC950}"/>
                </a:ext>
              </a:extLst>
            </p:cNvPr>
            <p:cNvGrpSpPr/>
            <p:nvPr/>
          </p:nvGrpSpPr>
          <p:grpSpPr>
            <a:xfrm>
              <a:off x="7768764" y="2516679"/>
              <a:ext cx="2879757" cy="3822077"/>
              <a:chOff x="7768764" y="2516679"/>
              <a:chExt cx="2879757" cy="3822077"/>
            </a:xfrm>
          </p:grpSpPr>
          <p:grpSp>
            <p:nvGrpSpPr>
              <p:cNvPr id="256" name="组合 255">
                <a:extLst>
                  <a:ext uri="{FF2B5EF4-FFF2-40B4-BE49-F238E27FC236}">
                    <a16:creationId xmlns:a16="http://schemas.microsoft.com/office/drawing/2014/main" id="{42186BD9-713C-22F8-3DFE-5E9C68D111F9}"/>
                  </a:ext>
                </a:extLst>
              </p:cNvPr>
              <p:cNvGrpSpPr/>
              <p:nvPr/>
            </p:nvGrpSpPr>
            <p:grpSpPr>
              <a:xfrm>
                <a:off x="7768764" y="3081960"/>
                <a:ext cx="2879757" cy="3256796"/>
                <a:chOff x="7768764" y="3081960"/>
                <a:chExt cx="2879757" cy="3256796"/>
              </a:xfrm>
            </p:grpSpPr>
            <p:grpSp>
              <p:nvGrpSpPr>
                <p:cNvPr id="3" name="组合 2">
                  <a:extLst>
                    <a:ext uri="{FF2B5EF4-FFF2-40B4-BE49-F238E27FC236}">
                      <a16:creationId xmlns:a16="http://schemas.microsoft.com/office/drawing/2014/main" id="{72A0377C-E874-FD1B-66A8-7A1C376A4653}"/>
                    </a:ext>
                  </a:extLst>
                </p:cNvPr>
                <p:cNvGrpSpPr/>
                <p:nvPr/>
              </p:nvGrpSpPr>
              <p:grpSpPr>
                <a:xfrm>
                  <a:off x="7845066" y="3237056"/>
                  <a:ext cx="2740373" cy="2635428"/>
                  <a:chOff x="399123" y="2240775"/>
                  <a:chExt cx="2293111" cy="2232013"/>
                </a:xfrm>
              </p:grpSpPr>
              <p:sp>
                <p:nvSpPr>
                  <p:cNvPr id="4" name="矩形 3">
                    <a:extLst>
                      <a:ext uri="{FF2B5EF4-FFF2-40B4-BE49-F238E27FC236}">
                        <a16:creationId xmlns:a16="http://schemas.microsoft.com/office/drawing/2014/main" id="{7609E2E5-159E-1005-ECAE-C9E329A435D3}"/>
                      </a:ext>
                    </a:extLst>
                  </p:cNvPr>
                  <p:cNvSpPr/>
                  <p:nvPr/>
                </p:nvSpPr>
                <p:spPr>
                  <a:xfrm>
                    <a:off x="932796" y="2448014"/>
                    <a:ext cx="288000" cy="1260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" name="矩形 4">
                    <a:extLst>
                      <a:ext uri="{FF2B5EF4-FFF2-40B4-BE49-F238E27FC236}">
                        <a16:creationId xmlns:a16="http://schemas.microsoft.com/office/drawing/2014/main" id="{29B91A12-92D8-F582-F55F-7E614B77657F}"/>
                      </a:ext>
                    </a:extLst>
                  </p:cNvPr>
                  <p:cNvSpPr/>
                  <p:nvPr/>
                </p:nvSpPr>
                <p:spPr>
                  <a:xfrm>
                    <a:off x="1558651" y="2448014"/>
                    <a:ext cx="288000" cy="1260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D5BA7F29-7A20-F427-C073-86C63DC4461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262473" y="2716779"/>
                    <a:ext cx="288000" cy="1260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296FE1FF-24F7-AF6B-F413-F29FE07A3E7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262473" y="3515798"/>
                    <a:ext cx="288000" cy="1260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矩形 7">
                    <a:extLst>
                      <a:ext uri="{FF2B5EF4-FFF2-40B4-BE49-F238E27FC236}">
                        <a16:creationId xmlns:a16="http://schemas.microsoft.com/office/drawing/2014/main" id="{192A68E2-5802-475D-BA5B-700ECB4D41B6}"/>
                      </a:ext>
                    </a:extLst>
                  </p:cNvPr>
                  <p:cNvSpPr/>
                  <p:nvPr/>
                </p:nvSpPr>
                <p:spPr>
                  <a:xfrm>
                    <a:off x="901629" y="3760913"/>
                    <a:ext cx="288000" cy="1260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" name="矩形 8">
                    <a:extLst>
                      <a:ext uri="{FF2B5EF4-FFF2-40B4-BE49-F238E27FC236}">
                        <a16:creationId xmlns:a16="http://schemas.microsoft.com/office/drawing/2014/main" id="{523560F5-D29E-B7A1-E9E9-5BD265B02A3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262473" y="4014435"/>
                    <a:ext cx="288000" cy="1260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DF79E193-53F8-F897-5F94-3311A11ECDD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64008" y="2751936"/>
                    <a:ext cx="288000" cy="1260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" name="矩形 10">
                    <a:extLst>
                      <a:ext uri="{FF2B5EF4-FFF2-40B4-BE49-F238E27FC236}">
                        <a16:creationId xmlns:a16="http://schemas.microsoft.com/office/drawing/2014/main" id="{4D31F188-6EE6-4672-9F8E-83FDBF835A1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52684" y="3930122"/>
                    <a:ext cx="288000" cy="1260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2" name="直接连接符 78">
                    <a:extLst>
                      <a:ext uri="{FF2B5EF4-FFF2-40B4-BE49-F238E27FC236}">
                        <a16:creationId xmlns:a16="http://schemas.microsoft.com/office/drawing/2014/main" id="{64F555A4-EDB6-3AE8-090F-F45561F56B0E}"/>
                      </a:ext>
                    </a:extLst>
                  </p:cNvPr>
                  <p:cNvCxnSpPr>
                    <a:cxnSpLocks/>
                    <a:stCxn id="4" idx="3"/>
                    <a:endCxn id="5" idx="1"/>
                  </p:cNvCxnSpPr>
                  <p:nvPr/>
                </p:nvCxnSpPr>
                <p:spPr>
                  <a:xfrm>
                    <a:off x="1220796" y="2511014"/>
                    <a:ext cx="337855" cy="0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接连接符 79">
                    <a:extLst>
                      <a:ext uri="{FF2B5EF4-FFF2-40B4-BE49-F238E27FC236}">
                        <a16:creationId xmlns:a16="http://schemas.microsoft.com/office/drawing/2014/main" id="{8A243F62-B43B-9B0F-55BB-8691DA9B7742}"/>
                      </a:ext>
                    </a:extLst>
                  </p:cNvPr>
                  <p:cNvCxnSpPr>
                    <a:cxnSpLocks/>
                    <a:stCxn id="6" idx="1"/>
                    <a:endCxn id="103" idx="0"/>
                  </p:cNvCxnSpPr>
                  <p:nvPr/>
                </p:nvCxnSpPr>
                <p:spPr>
                  <a:xfrm>
                    <a:off x="1406473" y="2923779"/>
                    <a:ext cx="2984" cy="108516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接连接符 80">
                    <a:extLst>
                      <a:ext uri="{FF2B5EF4-FFF2-40B4-BE49-F238E27FC236}">
                        <a16:creationId xmlns:a16="http://schemas.microsoft.com/office/drawing/2014/main" id="{ABC871C5-9FEB-8C2C-CDCF-DB90108991AD}"/>
                      </a:ext>
                    </a:extLst>
                  </p:cNvPr>
                  <p:cNvCxnSpPr>
                    <a:cxnSpLocks/>
                    <a:stCxn id="103" idx="4"/>
                    <a:endCxn id="7" idx="3"/>
                  </p:cNvCxnSpPr>
                  <p:nvPr/>
                </p:nvCxnSpPr>
                <p:spPr>
                  <a:xfrm flipH="1">
                    <a:off x="1406473" y="3333970"/>
                    <a:ext cx="2984" cy="100828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连接符 81">
                    <a:extLst>
                      <a:ext uri="{FF2B5EF4-FFF2-40B4-BE49-F238E27FC236}">
                        <a16:creationId xmlns:a16="http://schemas.microsoft.com/office/drawing/2014/main" id="{4DF6581E-2DE6-E5A6-57B0-1017F30AFCCC}"/>
                      </a:ext>
                    </a:extLst>
                  </p:cNvPr>
                  <p:cNvCxnSpPr>
                    <a:cxnSpLocks/>
                    <a:stCxn id="7" idx="1"/>
                    <a:endCxn id="9" idx="3"/>
                  </p:cNvCxnSpPr>
                  <p:nvPr/>
                </p:nvCxnSpPr>
                <p:spPr>
                  <a:xfrm>
                    <a:off x="1406473" y="3722798"/>
                    <a:ext cx="0" cy="210637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82">
                    <a:extLst>
                      <a:ext uri="{FF2B5EF4-FFF2-40B4-BE49-F238E27FC236}">
                        <a16:creationId xmlns:a16="http://schemas.microsoft.com/office/drawing/2014/main" id="{DCDD178E-B090-65B7-665D-833C8A3CBE7E}"/>
                      </a:ext>
                    </a:extLst>
                  </p:cNvPr>
                  <p:cNvCxnSpPr>
                    <a:cxnSpLocks/>
                    <a:endCxn id="9" idx="1"/>
                  </p:cNvCxnSpPr>
                  <p:nvPr/>
                </p:nvCxnSpPr>
                <p:spPr>
                  <a:xfrm flipH="1" flipV="1">
                    <a:off x="1406473" y="4221435"/>
                    <a:ext cx="3344" cy="66178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83">
                    <a:extLst>
                      <a:ext uri="{FF2B5EF4-FFF2-40B4-BE49-F238E27FC236}">
                        <a16:creationId xmlns:a16="http://schemas.microsoft.com/office/drawing/2014/main" id="{F27233FE-0C3C-7A64-7BA3-EC84D319C5CF}"/>
                      </a:ext>
                    </a:extLst>
                  </p:cNvPr>
                  <p:cNvCxnSpPr>
                    <a:cxnSpLocks/>
                    <a:stCxn id="10" idx="1"/>
                  </p:cNvCxnSpPr>
                  <p:nvPr/>
                </p:nvCxnSpPr>
                <p:spPr>
                  <a:xfrm>
                    <a:off x="2008008" y="2958936"/>
                    <a:ext cx="0" cy="151389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84">
                    <a:extLst>
                      <a:ext uri="{FF2B5EF4-FFF2-40B4-BE49-F238E27FC236}">
                        <a16:creationId xmlns:a16="http://schemas.microsoft.com/office/drawing/2014/main" id="{649930AD-57C0-BEE8-C010-39F0C35B5B16}"/>
                      </a:ext>
                    </a:extLst>
                  </p:cNvPr>
                  <p:cNvCxnSpPr>
                    <a:cxnSpLocks/>
                    <a:stCxn id="11" idx="3"/>
                  </p:cNvCxnSpPr>
                  <p:nvPr/>
                </p:nvCxnSpPr>
                <p:spPr>
                  <a:xfrm flipV="1">
                    <a:off x="1996684" y="3696552"/>
                    <a:ext cx="0" cy="152570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接连接符 85">
                    <a:extLst>
                      <a:ext uri="{FF2B5EF4-FFF2-40B4-BE49-F238E27FC236}">
                        <a16:creationId xmlns:a16="http://schemas.microsoft.com/office/drawing/2014/main" id="{C0622C1B-1DD6-1D57-4F28-83DE77085F46}"/>
                      </a:ext>
                    </a:extLst>
                  </p:cNvPr>
                  <p:cNvCxnSpPr>
                    <a:cxnSpLocks/>
                    <a:stCxn id="8" idx="3"/>
                  </p:cNvCxnSpPr>
                  <p:nvPr/>
                </p:nvCxnSpPr>
                <p:spPr>
                  <a:xfrm flipV="1">
                    <a:off x="1189629" y="3818478"/>
                    <a:ext cx="213150" cy="5435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接连接符 86">
                    <a:extLst>
                      <a:ext uri="{FF2B5EF4-FFF2-40B4-BE49-F238E27FC236}">
                        <a16:creationId xmlns:a16="http://schemas.microsoft.com/office/drawing/2014/main" id="{BE5EDDE2-179A-4116-8F49-00248B183E8F}"/>
                      </a:ext>
                    </a:extLst>
                  </p:cNvPr>
                  <p:cNvCxnSpPr>
                    <a:cxnSpLocks/>
                    <a:stCxn id="6" idx="3"/>
                  </p:cNvCxnSpPr>
                  <p:nvPr/>
                </p:nvCxnSpPr>
                <p:spPr>
                  <a:xfrm flipH="1" flipV="1">
                    <a:off x="1405883" y="2523997"/>
                    <a:ext cx="590" cy="111782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87">
                    <a:extLst>
                      <a:ext uri="{FF2B5EF4-FFF2-40B4-BE49-F238E27FC236}">
                        <a16:creationId xmlns:a16="http://schemas.microsoft.com/office/drawing/2014/main" id="{F0ED8F5E-B7C4-9B4F-C2C4-97FD7F231B9D}"/>
                      </a:ext>
                    </a:extLst>
                  </p:cNvPr>
                  <p:cNvCxnSpPr>
                    <a:cxnSpLocks/>
                    <a:stCxn id="5" idx="3"/>
                  </p:cNvCxnSpPr>
                  <p:nvPr/>
                </p:nvCxnSpPr>
                <p:spPr>
                  <a:xfrm flipV="1">
                    <a:off x="1846651" y="2510964"/>
                    <a:ext cx="168644" cy="50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88">
                    <a:extLst>
                      <a:ext uri="{FF2B5EF4-FFF2-40B4-BE49-F238E27FC236}">
                        <a16:creationId xmlns:a16="http://schemas.microsoft.com/office/drawing/2014/main" id="{D447960B-E7CC-8896-E256-EE462EB89830}"/>
                      </a:ext>
                    </a:extLst>
                  </p:cNvPr>
                  <p:cNvCxnSpPr>
                    <a:cxnSpLocks/>
                    <a:endCxn id="10" idx="3"/>
                  </p:cNvCxnSpPr>
                  <p:nvPr/>
                </p:nvCxnSpPr>
                <p:spPr>
                  <a:xfrm>
                    <a:off x="2008008" y="2511014"/>
                    <a:ext cx="0" cy="159922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89">
                    <a:extLst>
                      <a:ext uri="{FF2B5EF4-FFF2-40B4-BE49-F238E27FC236}">
                        <a16:creationId xmlns:a16="http://schemas.microsoft.com/office/drawing/2014/main" id="{FDBCC388-2BE0-EEA7-4166-F38BBCEAAE2B}"/>
                      </a:ext>
                    </a:extLst>
                  </p:cNvPr>
                  <p:cNvCxnSpPr>
                    <a:cxnSpLocks/>
                    <a:stCxn id="229" idx="3"/>
                    <a:endCxn id="4" idx="1"/>
                  </p:cNvCxnSpPr>
                  <p:nvPr/>
                </p:nvCxnSpPr>
                <p:spPr>
                  <a:xfrm>
                    <a:off x="399123" y="2508306"/>
                    <a:ext cx="533672" cy="2708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" name="组合 24">
                    <a:extLst>
                      <a:ext uri="{FF2B5EF4-FFF2-40B4-BE49-F238E27FC236}">
                        <a16:creationId xmlns:a16="http://schemas.microsoft.com/office/drawing/2014/main" id="{81CF3C71-99CC-D133-9CD2-8EC691CA36D2}"/>
                      </a:ext>
                    </a:extLst>
                  </p:cNvPr>
                  <p:cNvGrpSpPr/>
                  <p:nvPr/>
                </p:nvGrpSpPr>
                <p:grpSpPr>
                  <a:xfrm>
                    <a:off x="1257057" y="3032295"/>
                    <a:ext cx="304800" cy="301675"/>
                    <a:chOff x="2345716" y="3574600"/>
                    <a:chExt cx="304800" cy="301675"/>
                  </a:xfrm>
                </p:grpSpPr>
                <p:sp>
                  <p:nvSpPr>
                    <p:cNvPr id="103" name="椭圆 102">
                      <a:extLst>
                        <a:ext uri="{FF2B5EF4-FFF2-40B4-BE49-F238E27FC236}">
                          <a16:creationId xmlns:a16="http://schemas.microsoft.com/office/drawing/2014/main" id="{2EB3904B-918F-1D39-6AE8-4485BFBB63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5716" y="3574600"/>
                      <a:ext cx="304800" cy="301675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Overflow="overflow" horzOverflow="overflow" vert="horz" wrap="square" numCol="1" spcCol="0" rtlCol="0" fromWordArt="0" anchor="ctr" anchorCtr="0" compatLnSpc="1">
                      <a:noAutofit/>
                    </a:bodyPr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zh-CN" altLang="en-US">
                        <a:sym typeface="+mn-ea"/>
                      </a:endParaRPr>
                    </a:p>
                  </p:txBody>
                </p:sp>
                <p:cxnSp>
                  <p:nvCxnSpPr>
                    <p:cNvPr id="104" name="直接连接符 92">
                      <a:extLst>
                        <a:ext uri="{FF2B5EF4-FFF2-40B4-BE49-F238E27FC236}">
                          <a16:creationId xmlns:a16="http://schemas.microsoft.com/office/drawing/2014/main" id="{F52359E0-40A7-F55B-1C8E-215D38E5DDFA}"/>
                        </a:ext>
                      </a:extLst>
                    </p:cNvPr>
                    <p:cNvCxnSpPr>
                      <a:cxnSpLocks/>
                      <a:stCxn id="103" idx="0"/>
                      <a:endCxn id="103" idx="4"/>
                    </p:cNvCxnSpPr>
                    <p:nvPr/>
                  </p:nvCxnSpPr>
                  <p:spPr>
                    <a:xfrm>
                      <a:off x="2498116" y="3574600"/>
                      <a:ext cx="0" cy="301675"/>
                    </a:xfrm>
                    <a:prstGeom prst="line">
                      <a:avLst/>
                    </a:prstGeom>
                    <a:ln w="1587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5" name="等腰三角形 93">
                      <a:extLst>
                        <a:ext uri="{FF2B5EF4-FFF2-40B4-BE49-F238E27FC236}">
                          <a16:creationId xmlns:a16="http://schemas.microsoft.com/office/drawing/2014/main" id="{44181477-06F6-527C-F06F-90D36C37951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386367" y="3641232"/>
                      <a:ext cx="219141" cy="143619"/>
                    </a:xfrm>
                    <a:prstGeom prst="triangle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Overflow="overflow" horzOverflow="overflow" vert="horz" wrap="square" numCol="1" spcCol="0" rtlCol="0" fromWordArt="0" anchor="ctr" anchorCtr="0" compatLnSpc="1">
                      <a:noAutofit/>
                    </a:bodyPr>
                    <a:lstStyle/>
                    <a:p>
                      <a:pPr algn="ctr">
                        <a:buClrTx/>
                        <a:buSzTx/>
                        <a:buFontTx/>
                      </a:pPr>
                      <a:endParaRPr lang="zh-CN" altLang="en-US">
                        <a:sym typeface="+mn-ea"/>
                      </a:endParaRPr>
                    </a:p>
                  </p:txBody>
                </p:sp>
                <p:cxnSp>
                  <p:nvCxnSpPr>
                    <p:cNvPr id="106" name="直接连接符 94">
                      <a:extLst>
                        <a:ext uri="{FF2B5EF4-FFF2-40B4-BE49-F238E27FC236}">
                          <a16:creationId xmlns:a16="http://schemas.microsoft.com/office/drawing/2014/main" id="{745766BE-ABFF-E0B1-BDEB-A9BC256BD6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95996" y="3798185"/>
                      <a:ext cx="209512" cy="0"/>
                    </a:xfrm>
                    <a:prstGeom prst="line">
                      <a:avLst/>
                    </a:prstGeom>
                    <a:ln w="349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直接连接符 95">
                      <a:extLst>
                        <a:ext uri="{FF2B5EF4-FFF2-40B4-BE49-F238E27FC236}">
                          <a16:creationId xmlns:a16="http://schemas.microsoft.com/office/drawing/2014/main" id="{E4EDE15A-CEB2-B7D0-4401-DC0E445B1D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588401" y="3753047"/>
                      <a:ext cx="0" cy="62864"/>
                    </a:xfrm>
                    <a:prstGeom prst="line">
                      <a:avLst/>
                    </a:prstGeom>
                    <a:ln w="349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直接连接符 96">
                      <a:extLst>
                        <a:ext uri="{FF2B5EF4-FFF2-40B4-BE49-F238E27FC236}">
                          <a16:creationId xmlns:a16="http://schemas.microsoft.com/office/drawing/2014/main" id="{883062DA-C5AC-E4B8-3E28-3CC32D2A45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07426" y="3753047"/>
                      <a:ext cx="0" cy="62864"/>
                    </a:xfrm>
                    <a:prstGeom prst="line">
                      <a:avLst/>
                    </a:prstGeom>
                    <a:ln w="349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6" name="直接连接符 97">
                    <a:extLst>
                      <a:ext uri="{FF2B5EF4-FFF2-40B4-BE49-F238E27FC236}">
                        <a16:creationId xmlns:a16="http://schemas.microsoft.com/office/drawing/2014/main" id="{354EFFD7-D35A-D119-BE4B-D53CCCC062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71040" y="3100364"/>
                    <a:ext cx="271748" cy="0"/>
                  </a:xfrm>
                  <a:prstGeom prst="line">
                    <a:avLst/>
                  </a:prstGeom>
                  <a:ln w="2222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98">
                    <a:extLst>
                      <a:ext uri="{FF2B5EF4-FFF2-40B4-BE49-F238E27FC236}">
                        <a16:creationId xmlns:a16="http://schemas.microsoft.com/office/drawing/2014/main" id="{2283F77D-5944-6F2C-5051-3E7AC43EFA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71040" y="3155228"/>
                    <a:ext cx="271748" cy="0"/>
                  </a:xfrm>
                  <a:prstGeom prst="line">
                    <a:avLst/>
                  </a:prstGeom>
                  <a:ln w="2222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" name="组合 27">
                    <a:extLst>
                      <a:ext uri="{FF2B5EF4-FFF2-40B4-BE49-F238E27FC236}">
                        <a16:creationId xmlns:a16="http://schemas.microsoft.com/office/drawing/2014/main" id="{BF92B162-DE89-54C0-C3B3-F4F3D13E7282}"/>
                      </a:ext>
                    </a:extLst>
                  </p:cNvPr>
                  <p:cNvGrpSpPr/>
                  <p:nvPr/>
                </p:nvGrpSpPr>
                <p:grpSpPr>
                  <a:xfrm>
                    <a:off x="1827756" y="4255452"/>
                    <a:ext cx="337855" cy="196385"/>
                    <a:chOff x="2912648" y="4167479"/>
                    <a:chExt cx="337855" cy="196385"/>
                  </a:xfrm>
                </p:grpSpPr>
                <p:cxnSp>
                  <p:nvCxnSpPr>
                    <p:cNvPr id="99" name="直接连接符 100">
                      <a:extLst>
                        <a:ext uri="{FF2B5EF4-FFF2-40B4-BE49-F238E27FC236}">
                          <a16:creationId xmlns:a16="http://schemas.microsoft.com/office/drawing/2014/main" id="{DC512831-F07F-3DAB-AED3-2CA25C5866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12648" y="4281090"/>
                      <a:ext cx="337855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直接连接符 101">
                      <a:extLst>
                        <a:ext uri="{FF2B5EF4-FFF2-40B4-BE49-F238E27FC236}">
                          <a16:creationId xmlns:a16="http://schemas.microsoft.com/office/drawing/2014/main" id="{BAF40E84-E817-9285-300B-09676EF7BA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88848" y="4322477"/>
                      <a:ext cx="185455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直接连接符 102">
                      <a:extLst>
                        <a:ext uri="{FF2B5EF4-FFF2-40B4-BE49-F238E27FC236}">
                          <a16:creationId xmlns:a16="http://schemas.microsoft.com/office/drawing/2014/main" id="{66A92354-CAFD-43CE-500E-4E057D08C73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27575" y="4363864"/>
                      <a:ext cx="108000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直接连接符 103">
                      <a:extLst>
                        <a:ext uri="{FF2B5EF4-FFF2-40B4-BE49-F238E27FC236}">
                          <a16:creationId xmlns:a16="http://schemas.microsoft.com/office/drawing/2014/main" id="{AE254E23-DB8F-F06B-5810-C22F18ED0F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81575" y="4167479"/>
                      <a:ext cx="0" cy="10800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9" name="直接连接符 104">
                    <a:extLst>
                      <a:ext uri="{FF2B5EF4-FFF2-40B4-BE49-F238E27FC236}">
                        <a16:creationId xmlns:a16="http://schemas.microsoft.com/office/drawing/2014/main" id="{E8D8652E-1A0A-8096-5FD9-0634D8714958}"/>
                      </a:ext>
                    </a:extLst>
                  </p:cNvPr>
                  <p:cNvCxnSpPr>
                    <a:cxnSpLocks/>
                    <a:endCxn id="11" idx="1"/>
                  </p:cNvCxnSpPr>
                  <p:nvPr/>
                </p:nvCxnSpPr>
                <p:spPr>
                  <a:xfrm flipV="1">
                    <a:off x="1996683" y="4137122"/>
                    <a:ext cx="1" cy="118330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F7602193-A0BA-42AE-036A-D1C59B4FB0AD}"/>
                      </a:ext>
                    </a:extLst>
                  </p:cNvPr>
                  <p:cNvGrpSpPr/>
                  <p:nvPr/>
                </p:nvGrpSpPr>
                <p:grpSpPr>
                  <a:xfrm>
                    <a:off x="1242330" y="4276403"/>
                    <a:ext cx="337855" cy="196385"/>
                    <a:chOff x="2912648" y="4167479"/>
                    <a:chExt cx="337855" cy="196385"/>
                  </a:xfrm>
                </p:grpSpPr>
                <p:cxnSp>
                  <p:nvCxnSpPr>
                    <p:cNvPr id="95" name="直接连接符 106">
                      <a:extLst>
                        <a:ext uri="{FF2B5EF4-FFF2-40B4-BE49-F238E27FC236}">
                          <a16:creationId xmlns:a16="http://schemas.microsoft.com/office/drawing/2014/main" id="{D5DCE1D2-05E5-7111-19BE-729273C0F2E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12648" y="4281090"/>
                      <a:ext cx="337855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直接连接符 107">
                      <a:extLst>
                        <a:ext uri="{FF2B5EF4-FFF2-40B4-BE49-F238E27FC236}">
                          <a16:creationId xmlns:a16="http://schemas.microsoft.com/office/drawing/2014/main" id="{DD25E52A-C402-B09C-985E-8EC3EA79B3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88848" y="4322477"/>
                      <a:ext cx="185455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接连接符 108">
                      <a:extLst>
                        <a:ext uri="{FF2B5EF4-FFF2-40B4-BE49-F238E27FC236}">
                          <a16:creationId xmlns:a16="http://schemas.microsoft.com/office/drawing/2014/main" id="{0309486D-83D6-7276-2018-24DF084565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27575" y="4363864"/>
                      <a:ext cx="108000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直接连接符 109">
                      <a:extLst>
                        <a:ext uri="{FF2B5EF4-FFF2-40B4-BE49-F238E27FC236}">
                          <a16:creationId xmlns:a16="http://schemas.microsoft.com/office/drawing/2014/main" id="{567615AD-F435-DECC-B1B5-3DB2ACBE67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81575" y="4167479"/>
                      <a:ext cx="0" cy="10800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9" name="直接连接符 158">
                    <a:extLst>
                      <a:ext uri="{FF2B5EF4-FFF2-40B4-BE49-F238E27FC236}">
                        <a16:creationId xmlns:a16="http://schemas.microsoft.com/office/drawing/2014/main" id="{DEAEEBFF-FE8F-4C4C-95E7-DC039B3332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06161" y="2510955"/>
                    <a:ext cx="168644" cy="50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159">
                    <a:extLst>
                      <a:ext uri="{FF2B5EF4-FFF2-40B4-BE49-F238E27FC236}">
                        <a16:creationId xmlns:a16="http://schemas.microsoft.com/office/drawing/2014/main" id="{B07E627F-298E-A6C5-4A88-D278A6808A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25010" y="2453934"/>
                    <a:ext cx="136305" cy="0"/>
                  </a:xfrm>
                  <a:prstGeom prst="line">
                    <a:avLst/>
                  </a:prstGeom>
                  <a:ln w="12700">
                    <a:solidFill>
                      <a:srgbClr val="CC0000"/>
                    </a:solidFill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D687B92E-F570-7F94-92F7-557771023191}"/>
                      </a:ext>
                    </a:extLst>
                  </p:cNvPr>
                  <p:cNvSpPr txBox="1"/>
                  <p:nvPr/>
                </p:nvSpPr>
                <p:spPr>
                  <a:xfrm>
                    <a:off x="1933414" y="2240775"/>
                    <a:ext cx="618964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DC Bias</a:t>
                    </a:r>
                    <a:endParaRPr lang="zh-CN" alt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199CB208-3029-BA23-42CA-C3236BA847DF}"/>
                      </a:ext>
                    </a:extLst>
                  </p:cNvPr>
                  <p:cNvSpPr txBox="1"/>
                  <p:nvPr/>
                </p:nvSpPr>
                <p:spPr>
                  <a:xfrm>
                    <a:off x="1491474" y="3149442"/>
                    <a:ext cx="593404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Tunnel Diode</a:t>
                    </a:r>
                    <a:endParaRPr lang="zh-CN" alt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文本框 42">
                        <a:extLst>
                          <a:ext uri="{FF2B5EF4-FFF2-40B4-BE49-F238E27FC236}">
                            <a16:creationId xmlns:a16="http://schemas.microsoft.com/office/drawing/2014/main" id="{C6F3D0E6-6EAE-B497-51E1-C6204604564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78509" y="2991878"/>
                        <a:ext cx="473869" cy="2580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𝑝𝑎𝑑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3" name="文本框 162">
                        <a:extLst>
                          <a:ext uri="{FF2B5EF4-FFF2-40B4-BE49-F238E27FC236}">
                            <a16:creationId xmlns:a16="http://schemas.microsoft.com/office/drawing/2014/main" id="{AF56A2D8-ECD6-4D81-8367-341C28F5F92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78509" y="2991878"/>
                        <a:ext cx="473869" cy="258084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44" name="直接连接符 163">
                    <a:extLst>
                      <a:ext uri="{FF2B5EF4-FFF2-40B4-BE49-F238E27FC236}">
                        <a16:creationId xmlns:a16="http://schemas.microsoft.com/office/drawing/2014/main" id="{1A4F9E81-07F8-5BFF-78AA-1FB96A3296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92586" y="3026346"/>
                    <a:ext cx="250202" cy="183834"/>
                  </a:xfrm>
                  <a:prstGeom prst="line">
                    <a:avLst/>
                  </a:prstGeom>
                  <a:ln w="22225">
                    <a:solidFill>
                      <a:schemeClr val="accent2">
                        <a:lumMod val="75000"/>
                      </a:schemeClr>
                    </a:solidFill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165">
                    <a:extLst>
                      <a:ext uri="{FF2B5EF4-FFF2-40B4-BE49-F238E27FC236}">
                        <a16:creationId xmlns:a16="http://schemas.microsoft.com/office/drawing/2014/main" id="{A2745257-9FEF-54B3-7A4E-6CEB258A6F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3326" y="2431103"/>
                    <a:ext cx="190072" cy="0"/>
                  </a:xfrm>
                  <a:prstGeom prst="line">
                    <a:avLst/>
                  </a:prstGeom>
                  <a:ln w="31750">
                    <a:solidFill>
                      <a:srgbClr val="CC0000"/>
                    </a:solidFill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166">
                    <a:extLst>
                      <a:ext uri="{FF2B5EF4-FFF2-40B4-BE49-F238E27FC236}">
                        <a16:creationId xmlns:a16="http://schemas.microsoft.com/office/drawing/2014/main" id="{A58C5E09-972F-F923-4159-1867836F4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05586" y="3156003"/>
                    <a:ext cx="0" cy="136212"/>
                  </a:xfrm>
                  <a:prstGeom prst="line">
                    <a:avLst/>
                  </a:prstGeom>
                  <a:ln w="158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Freeform 15">
                    <a:extLst>
                      <a:ext uri="{FF2B5EF4-FFF2-40B4-BE49-F238E27FC236}">
                        <a16:creationId xmlns:a16="http://schemas.microsoft.com/office/drawing/2014/main" id="{4190D38E-3136-E7A9-377F-DFBBFD6E3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flipH="1">
                    <a:off x="2000919" y="3302108"/>
                    <a:ext cx="141869" cy="396875"/>
                  </a:xfrm>
                  <a:custGeom>
                    <a:avLst/>
                    <a:gdLst>
                      <a:gd name="T0" fmla="*/ 147 w 823"/>
                      <a:gd name="T1" fmla="*/ 485 h 983"/>
                      <a:gd name="T2" fmla="*/ 471 w 823"/>
                      <a:gd name="T3" fmla="*/ 485 h 983"/>
                      <a:gd name="T4" fmla="*/ 219 w 823"/>
                      <a:gd name="T5" fmla="*/ 533 h 983"/>
                      <a:gd name="T6" fmla="*/ 226 w 823"/>
                      <a:gd name="T7" fmla="*/ 164 h 983"/>
                      <a:gd name="T8" fmla="*/ 469 w 823"/>
                      <a:gd name="T9" fmla="*/ 223 h 983"/>
                      <a:gd name="T10" fmla="*/ 134 w 823"/>
                      <a:gd name="T11" fmla="*/ 223 h 983"/>
                      <a:gd name="T12" fmla="*/ 823 w 823"/>
                      <a:gd name="T13" fmla="*/ 0 h 983"/>
                      <a:gd name="T14" fmla="*/ 231 w 823"/>
                      <a:gd name="T15" fmla="*/ 0 h 983"/>
                      <a:gd name="T16" fmla="*/ 134 w 823"/>
                      <a:gd name="T17" fmla="*/ 223 h 983"/>
                      <a:gd name="T18" fmla="*/ 147 w 823"/>
                      <a:gd name="T19" fmla="*/ 754 h 983"/>
                      <a:gd name="T20" fmla="*/ 472 w 823"/>
                      <a:gd name="T21" fmla="*/ 754 h 983"/>
                      <a:gd name="T22" fmla="*/ 208 w 823"/>
                      <a:gd name="T23" fmla="*/ 795 h 983"/>
                      <a:gd name="T24" fmla="*/ 147 w 823"/>
                      <a:gd name="T25" fmla="*/ 485 h 983"/>
                      <a:gd name="T26" fmla="*/ 823 w 823"/>
                      <a:gd name="T27" fmla="*/ 983 h 983"/>
                      <a:gd name="T28" fmla="*/ 251 w 823"/>
                      <a:gd name="T29" fmla="*/ 983 h 983"/>
                      <a:gd name="T30" fmla="*/ 147 w 823"/>
                      <a:gd name="T31" fmla="*/ 754 h 9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23" h="983">
                        <a:moveTo>
                          <a:pt x="147" y="485"/>
                        </a:moveTo>
                        <a:cubicBezTo>
                          <a:pt x="260" y="382"/>
                          <a:pt x="471" y="380"/>
                          <a:pt x="471" y="485"/>
                        </a:cubicBezTo>
                        <a:cubicBezTo>
                          <a:pt x="471" y="587"/>
                          <a:pt x="318" y="591"/>
                          <a:pt x="219" y="533"/>
                        </a:cubicBezTo>
                        <a:cubicBezTo>
                          <a:pt x="0" y="423"/>
                          <a:pt x="57" y="229"/>
                          <a:pt x="226" y="164"/>
                        </a:cubicBezTo>
                        <a:cubicBezTo>
                          <a:pt x="350" y="121"/>
                          <a:pt x="471" y="127"/>
                          <a:pt x="469" y="223"/>
                        </a:cubicBezTo>
                        <a:cubicBezTo>
                          <a:pt x="466" y="331"/>
                          <a:pt x="215" y="324"/>
                          <a:pt x="134" y="223"/>
                        </a:cubicBezTo>
                        <a:moveTo>
                          <a:pt x="823" y="0"/>
                        </a:moveTo>
                        <a:cubicBezTo>
                          <a:pt x="823" y="0"/>
                          <a:pt x="255" y="0"/>
                          <a:pt x="231" y="0"/>
                        </a:cubicBezTo>
                        <a:cubicBezTo>
                          <a:pt x="99" y="0"/>
                          <a:pt x="15" y="101"/>
                          <a:pt x="134" y="223"/>
                        </a:cubicBezTo>
                        <a:moveTo>
                          <a:pt x="147" y="754"/>
                        </a:moveTo>
                        <a:cubicBezTo>
                          <a:pt x="259" y="652"/>
                          <a:pt x="471" y="641"/>
                          <a:pt x="472" y="754"/>
                        </a:cubicBezTo>
                        <a:cubicBezTo>
                          <a:pt x="472" y="868"/>
                          <a:pt x="274" y="834"/>
                          <a:pt x="208" y="795"/>
                        </a:cubicBezTo>
                        <a:cubicBezTo>
                          <a:pt x="75" y="717"/>
                          <a:pt x="28" y="587"/>
                          <a:pt x="147" y="485"/>
                        </a:cubicBezTo>
                        <a:moveTo>
                          <a:pt x="823" y="983"/>
                        </a:moveTo>
                        <a:cubicBezTo>
                          <a:pt x="823" y="983"/>
                          <a:pt x="291" y="983"/>
                          <a:pt x="251" y="983"/>
                        </a:cubicBezTo>
                        <a:cubicBezTo>
                          <a:pt x="71" y="983"/>
                          <a:pt x="27" y="857"/>
                          <a:pt x="147" y="754"/>
                        </a:cubicBezTo>
                      </a:path>
                    </a:pathLst>
                  </a:custGeom>
                  <a:noFill/>
                  <a:ln w="1587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cxnSp>
                <p:nvCxnSpPr>
                  <p:cNvPr id="49" name="直接连接符 168">
                    <a:extLst>
                      <a:ext uri="{FF2B5EF4-FFF2-40B4-BE49-F238E27FC236}">
                        <a16:creationId xmlns:a16="http://schemas.microsoft.com/office/drawing/2014/main" id="{5F48EE17-0515-620E-1FEE-A6BFAF43BE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69376" y="3397691"/>
                    <a:ext cx="250202" cy="183834"/>
                  </a:xfrm>
                  <a:prstGeom prst="line">
                    <a:avLst/>
                  </a:prstGeom>
                  <a:ln w="22225">
                    <a:solidFill>
                      <a:schemeClr val="bg2">
                        <a:lumMod val="25000"/>
                      </a:schemeClr>
                    </a:solidFill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A5003D4D-7DB6-7F8D-D126-5CEFE3FC179B}"/>
                      </a:ext>
                    </a:extLst>
                  </p:cNvPr>
                  <p:cNvSpPr txBox="1"/>
                  <p:nvPr/>
                </p:nvSpPr>
                <p:spPr>
                  <a:xfrm>
                    <a:off x="2129665" y="3382165"/>
                    <a:ext cx="562569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Screw</a:t>
                    </a:r>
                    <a:endParaRPr lang="zh-CN" altLang="en-US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242" name="直接连接符 165">
                  <a:extLst>
                    <a:ext uri="{FF2B5EF4-FFF2-40B4-BE49-F238E27FC236}">
                      <a16:creationId xmlns:a16="http://schemas.microsoft.com/office/drawing/2014/main" id="{9B195D8E-1F87-FC8F-79F2-5B9F671976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37850" y="3705763"/>
                  <a:ext cx="250096" cy="0"/>
                </a:xfrm>
                <a:prstGeom prst="line">
                  <a:avLst/>
                </a:prstGeom>
                <a:ln w="31750">
                  <a:solidFill>
                    <a:srgbClr val="CC0000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文本框 243">
                  <a:extLst>
                    <a:ext uri="{FF2B5EF4-FFF2-40B4-BE49-F238E27FC236}">
                      <a16:creationId xmlns:a16="http://schemas.microsoft.com/office/drawing/2014/main" id="{F84CF1E0-70C6-160C-A6D3-F283E2159EFE}"/>
                    </a:ext>
                  </a:extLst>
                </p:cNvPr>
                <p:cNvSpPr txBox="1"/>
                <p:nvPr/>
              </p:nvSpPr>
              <p:spPr>
                <a:xfrm>
                  <a:off x="7768764" y="3207608"/>
                  <a:ext cx="688053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Signal In</a:t>
                  </a:r>
                  <a:endParaRPr lang="zh-CN" alt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0" name="矩形: 圆角 183">
                  <a:extLst>
                    <a:ext uri="{FF2B5EF4-FFF2-40B4-BE49-F238E27FC236}">
                      <a16:creationId xmlns:a16="http://schemas.microsoft.com/office/drawing/2014/main" id="{77389A51-9D51-3A7A-18C8-0ADC37F60AFE}"/>
                    </a:ext>
                  </a:extLst>
                </p:cNvPr>
                <p:cNvSpPr/>
                <p:nvPr/>
              </p:nvSpPr>
              <p:spPr>
                <a:xfrm>
                  <a:off x="8430676" y="3081960"/>
                  <a:ext cx="2217845" cy="3256796"/>
                </a:xfrm>
                <a:prstGeom prst="roundRect">
                  <a:avLst>
                    <a:gd name="adj" fmla="val 10552"/>
                  </a:avLst>
                </a:prstGeom>
                <a:noFill/>
                <a:ln w="1905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id="{0AFB6573-2743-8CCF-B988-94FCFB349F40}"/>
                  </a:ext>
                </a:extLst>
              </p:cNvPr>
              <p:cNvSpPr txBox="1"/>
              <p:nvPr/>
            </p:nvSpPr>
            <p:spPr>
              <a:xfrm>
                <a:off x="7887468" y="2516679"/>
                <a:ext cx="26865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Tunnel diode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amplifier</a:t>
                </a:r>
                <a:endParaRPr lang="zh-CN" altLang="en-US" dirty="0"/>
              </a:p>
            </p:txBody>
          </p:sp>
        </p:grpSp>
      </p:grpSp>
      <p:sp>
        <p:nvSpPr>
          <p:cNvPr id="32" name="圆角矩形 121">
            <a:extLst>
              <a:ext uri="{FF2B5EF4-FFF2-40B4-BE49-F238E27FC236}">
                <a16:creationId xmlns:a16="http://schemas.microsoft.com/office/drawing/2014/main" id="{F71173DC-1A1B-69EA-DCD5-0136D9D07831}"/>
              </a:ext>
            </a:extLst>
          </p:cNvPr>
          <p:cNvSpPr/>
          <p:nvPr/>
        </p:nvSpPr>
        <p:spPr>
          <a:xfrm>
            <a:off x="1538471" y="4066485"/>
            <a:ext cx="3421812" cy="1218757"/>
          </a:xfrm>
          <a:prstGeom prst="roundRect">
            <a:avLst>
              <a:gd name="adj" fmla="val 5427"/>
            </a:avLst>
          </a:prstGeom>
          <a:solidFill>
            <a:schemeClr val="bg1">
              <a:lumMod val="95000"/>
              <a:alpha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508541F-A716-E94D-D2E8-9197F5FC75EB}"/>
              </a:ext>
            </a:extLst>
          </p:cNvPr>
          <p:cNvSpPr txBox="1"/>
          <p:nvPr/>
        </p:nvSpPr>
        <p:spPr>
          <a:xfrm>
            <a:off x="2342825" y="4664395"/>
            <a:ext cx="185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~ -125 dBm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B47DB5F-5967-D8D8-CDFD-54EB0B35358E}"/>
              </a:ext>
            </a:extLst>
          </p:cNvPr>
          <p:cNvSpPr txBox="1"/>
          <p:nvPr/>
        </p:nvSpPr>
        <p:spPr>
          <a:xfrm>
            <a:off x="1836733" y="4234871"/>
            <a:ext cx="289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GPS signals at the ground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53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19688</TotalTime>
  <Words>957</Words>
  <Application>Microsoft Macintosh PowerPoint</Application>
  <PresentationFormat>宽屏</PresentationFormat>
  <Paragraphs>211</Paragraphs>
  <Slides>18</Slides>
  <Notes>18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等线</vt:lpstr>
      <vt:lpstr>微软雅黑</vt:lpstr>
      <vt:lpstr>Times New Roman Regular</vt:lpstr>
      <vt:lpstr>Arial</vt:lpstr>
      <vt:lpstr>Calibri</vt:lpstr>
      <vt:lpstr>Cambria Math</vt:lpstr>
      <vt:lpstr>Times New Roman</vt:lpstr>
      <vt:lpstr>Wingdings</vt:lpstr>
      <vt:lpstr>Office 主题​​</vt:lpstr>
      <vt:lpstr>GPSMirror: Expanding Accurate GPS Positioning to Shadowed and Indoor Regions with Backscatter</vt:lpstr>
      <vt:lpstr>GPS services fail in shadowed region</vt:lpstr>
      <vt:lpstr>GPS relays are hard to deploy</vt:lpstr>
      <vt:lpstr>Our Idea: Ultra-low-power backscattering</vt:lpstr>
      <vt:lpstr>New positioning opportunities of backscattering GPS</vt:lpstr>
      <vt:lpstr>Requirements on scattering the GPS signals</vt:lpstr>
      <vt:lpstr>Existing backscatter devices</vt:lpstr>
      <vt:lpstr>Challenge: Bandwidth</vt:lpstr>
      <vt:lpstr>Challenge: Sensitivity</vt:lpstr>
      <vt:lpstr>Challenge: Sensitivity</vt:lpstr>
      <vt:lpstr>Challenge: Sensitivity</vt:lpstr>
      <vt:lpstr>Localization under inadequate satellites </vt:lpstr>
      <vt:lpstr>Differential positioning for accuracy improvement</vt:lpstr>
      <vt:lpstr>Implementation and hardware performance</vt:lpstr>
      <vt:lpstr>Coverage performance</vt:lpstr>
      <vt:lpstr>Localization accuracy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huixin dong</dc:creator>
  <cp:lastModifiedBy>董慧鑫</cp:lastModifiedBy>
  <cp:revision>239</cp:revision>
  <cp:lastPrinted>2023-09-18T07:11:42Z</cp:lastPrinted>
  <dcterms:created xsi:type="dcterms:W3CDTF">2023-09-11T06:01:55Z</dcterms:created>
  <dcterms:modified xsi:type="dcterms:W3CDTF">2023-10-10T03:33:42Z</dcterms:modified>
</cp:coreProperties>
</file>