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9" r:id="rId2"/>
    <p:sldId id="310" r:id="rId3"/>
    <p:sldId id="280" r:id="rId4"/>
    <p:sldId id="328" r:id="rId5"/>
    <p:sldId id="327" r:id="rId6"/>
    <p:sldId id="329" r:id="rId7"/>
    <p:sldId id="330" r:id="rId8"/>
    <p:sldId id="331" r:id="rId9"/>
    <p:sldId id="332" r:id="rId10"/>
    <p:sldId id="333" r:id="rId11"/>
    <p:sldId id="334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2D"/>
    <a:srgbClr val="FCFFFF"/>
    <a:srgbClr val="100964"/>
    <a:srgbClr val="F2F2F2"/>
    <a:srgbClr val="E668D8"/>
    <a:srgbClr val="3A48E6"/>
    <a:srgbClr val="2313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6320"/>
  </p:normalViewPr>
  <p:slideViewPr>
    <p:cSldViewPr snapToGrid="0" snapToObjects="1">
      <p:cViewPr varScale="1">
        <p:scale>
          <a:sx n="215" d="100"/>
          <a:sy n="215" d="100"/>
        </p:scale>
        <p:origin x="1672" y="-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CD69D-7968-6543-BCDD-599E353D169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2E023-C18C-2E49-8318-1A9CB1D0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9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00B8E-B822-FA42-8664-0B149322E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7C856-5464-DA48-918F-0BC866B20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E7052-6F72-CA41-B90C-C57724E6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BE462-4A13-104E-8135-5A4399651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A2560-0808-DD40-A2E7-D986BC03C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60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A61D-C5F8-A949-A7DC-ABF7AC28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F5DA9-5CF7-DC45-BD3C-51975A80F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5B796-3B6A-9649-A089-F1414B09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F4ABF-B95B-5C4B-8EC1-70F9C2B8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607C8-AB9A-FC48-B4D9-FC16679E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36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C65BCE-AC3A-8046-B0C6-4A070D2BE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5AD905-0785-F046-8BF3-6DAB9D9D8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E6BE1-F591-224A-94F1-95EFDA07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7D2D1-4EDF-D440-AF47-113D95F4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EBD1E-AF3C-734A-9B47-B765C569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5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2484-9135-A943-B3F2-5CA82885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D9B48-41BA-CC4C-8BB9-7852FF420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CB9E3-089D-EB40-B0A6-30245A52C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5B28E-5CFA-404C-9A51-01DF26D8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0AC79-93E8-5247-91CB-3BBCCDFF5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0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BBF4F-4558-9C4B-BF3F-E053C568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F57F5-7727-344A-AFA8-B324A2C6B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C9EE4-65F3-4742-AD2D-789BDE94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F6036-5B3F-0B4E-854D-81CD2FFAA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871AF-81D9-F541-9754-277D65B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3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591C2-C851-8A4A-9B8A-8EE22B57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ED7B-18A1-1C4E-B8C9-C6FCA65BD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EBDB35-8C81-3149-AAF8-FE6614F49F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08A51-9284-3346-B66A-0D20BC45D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D96BB-41D5-3C45-BB90-4DB5EFC7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90EF7-8F33-A941-A758-6E1910C7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4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F125-CF24-F14C-99FD-1F91FB0A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E83CD6-8261-F647-8ABB-C555ACAC2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2182B-3465-6648-9CF6-591BF8888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5E75DC-BDF0-9345-8F9F-A461BE958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B82D1-1009-7A43-BE7A-88FD84AFE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A3AC51-D1F7-A741-8C05-CAAE7C5A1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869FD-A73C-034F-9965-51F46A93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124649-8135-024C-8B76-E34130931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5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D496-0F1C-B64E-9AC1-ADFE4C94E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A6228-1FD5-8A4D-A268-3D8B99BA5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E6C728-5F5D-614B-A1C5-6488FBE41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E715E-9922-234A-B064-6773946C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32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239F1C-920E-0341-8708-33FDFD45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8551CB-6A5B-874B-B50D-108CFD640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7B905-24F5-284C-9FC1-100834AC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01B8-30B2-0E4B-80C9-E4546169F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F13EF-EA02-1C4B-8E0F-59D29A025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F398A-26AD-3141-8347-75B1E3B8F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52CB8-4A02-144E-9B33-9F9B4BAE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92DC6-7E46-684A-BE13-A8F6E48D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C8C64F-263D-3343-8E76-DA2D77F8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3D6FE-B75D-DA40-82E2-B0535DB49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8E601-34B2-CC42-912B-9598CD9410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D3D8FA-4C06-6D4F-985F-6BB716B96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38D4B8-DC37-5B42-B95E-D77638F6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71C82-BE86-134E-AA99-32A24FEC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A533E-21F3-8648-A298-AEDA8DBA3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2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E0A2B-219E-3448-8B61-10984DC0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C7287-36D1-AF43-9B93-96718EAB5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AA076-8AE7-D34E-954B-DD27259880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2DCD8-B4B9-044F-BFC7-FE4FDE6BB1E0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C9540-7162-C644-9CF3-875C5762A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DF2CB-E023-0443-BC22-89B8A4C84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5753-4520-2D4F-A5F6-5D27F9000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9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0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0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500E0C-0286-0641-ABDE-BCFB5BC4C010}"/>
              </a:ext>
            </a:extLst>
          </p:cNvPr>
          <p:cNvSpPr/>
          <p:nvPr/>
        </p:nvSpPr>
        <p:spPr>
          <a:xfrm>
            <a:off x="-408878" y="-150542"/>
            <a:ext cx="12600878" cy="715908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86A44-5F51-4E43-9829-BEFA44D2F1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36892" y="-3505105"/>
            <a:ext cx="20527582" cy="136850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EF01D-7340-3F4E-BE12-70197E26A011}"/>
              </a:ext>
            </a:extLst>
          </p:cNvPr>
          <p:cNvSpPr/>
          <p:nvPr/>
        </p:nvSpPr>
        <p:spPr>
          <a:xfrm>
            <a:off x="-853959" y="-235814"/>
            <a:ext cx="13156104" cy="78135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70000"/>
                </a:schemeClr>
              </a:gs>
              <a:gs pos="100000">
                <a:srgbClr val="C0000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3197D4-2701-CD4D-BEC9-1A69D427D01A}"/>
              </a:ext>
            </a:extLst>
          </p:cNvPr>
          <p:cNvSpPr/>
          <p:nvPr/>
        </p:nvSpPr>
        <p:spPr>
          <a:xfrm>
            <a:off x="718153" y="1666336"/>
            <a:ext cx="951837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8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MUSE-Fi: Contactless </a:t>
            </a:r>
            <a:r>
              <a:rPr lang="en-US" altLang="zh-CN" sz="3800" b="1" dirty="0" err="1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MUti</a:t>
            </a:r>
            <a:r>
              <a:rPr lang="en-US" altLang="zh-CN" sz="38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-person </a:t>
            </a:r>
            <a:r>
              <a:rPr lang="en-US" altLang="zh-CN" sz="3800" b="1" dirty="0" err="1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SEnsing</a:t>
            </a:r>
            <a:r>
              <a:rPr lang="en-US" altLang="zh-CN" sz="38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Exploiting Near-field </a:t>
            </a:r>
          </a:p>
          <a:p>
            <a:r>
              <a:rPr lang="en-US" altLang="zh-CN" sz="38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Wi-Fi Channel Variation</a:t>
            </a:r>
          </a:p>
          <a:p>
            <a:endParaRPr lang="en-US" altLang="zh-CN" sz="3800" b="1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AB4FA3-8400-7C40-8960-F39E7FE07B07}"/>
              </a:ext>
            </a:extLst>
          </p:cNvPr>
          <p:cNvSpPr txBox="1"/>
          <p:nvPr/>
        </p:nvSpPr>
        <p:spPr>
          <a:xfrm>
            <a:off x="718153" y="4542105"/>
            <a:ext cx="6442668" cy="856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spc="-15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Jingzhi</a:t>
            </a:r>
            <a:r>
              <a:rPr lang="en-US" altLang="zh-CN" sz="1600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Hu*,  </a:t>
            </a:r>
            <a:r>
              <a:rPr lang="en-US" altLang="zh-CN" sz="1600" spc="-15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Tianyue</a:t>
            </a:r>
            <a:r>
              <a:rPr lang="en-US" altLang="zh-CN" sz="1600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Zheng*,  </a:t>
            </a:r>
            <a:r>
              <a:rPr lang="en-US" altLang="zh-CN" sz="1600" spc="-15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Zhe</a:t>
            </a:r>
            <a:r>
              <a:rPr lang="en-US" altLang="zh-CN" sz="1600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Chen,  </a:t>
            </a:r>
            <a:r>
              <a:rPr lang="en-US" altLang="zh-CN" sz="1600" spc="-15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Hongbo</a:t>
            </a:r>
            <a:r>
              <a:rPr lang="en-US" altLang="zh-CN" sz="1600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Wang,  Jun Luo</a:t>
            </a:r>
          </a:p>
          <a:p>
            <a:pPr algn="just">
              <a:lnSpc>
                <a:spcPct val="150000"/>
              </a:lnSpc>
            </a:pPr>
            <a:endParaRPr lang="en-US" altLang="zh-CN" sz="300" spc="-15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1600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Nanyang Technological University (Singapore) and Fudan University (China)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21847-66D9-746A-7E2F-72C6D52C6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3" y="93919"/>
            <a:ext cx="1929589" cy="1286392"/>
          </a:xfrm>
          <a:prstGeom prst="rect">
            <a:avLst/>
          </a:prstGeom>
        </p:spPr>
      </p:pic>
      <p:pic>
        <p:nvPicPr>
          <p:cNvPr id="1028" name="Picture 4" descr="Artifacts Available">
            <a:extLst>
              <a:ext uri="{FF2B5EF4-FFF2-40B4-BE49-F238E27FC236}">
                <a16:creationId xmlns:a16="http://schemas.microsoft.com/office/drawing/2014/main" id="{1721CF65-219B-75CA-BF81-B90FCF3AA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01" y="3564082"/>
            <a:ext cx="618646" cy="61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tifacts are Functional">
            <a:extLst>
              <a:ext uri="{FF2B5EF4-FFF2-40B4-BE49-F238E27FC236}">
                <a16:creationId xmlns:a16="http://schemas.microsoft.com/office/drawing/2014/main" id="{CA74F74D-AD0E-4918-5579-E2A5D349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837" y="3561073"/>
            <a:ext cx="618646" cy="61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tifacts are Reusable">
            <a:extLst>
              <a:ext uri="{FF2B5EF4-FFF2-40B4-BE49-F238E27FC236}">
                <a16:creationId xmlns:a16="http://schemas.microsoft.com/office/drawing/2014/main" id="{205C931E-A36C-6328-8915-26E79B71F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873" y="3561073"/>
            <a:ext cx="618646" cy="61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s are Reproducible">
            <a:extLst>
              <a:ext uri="{FF2B5EF4-FFF2-40B4-BE49-F238E27FC236}">
                <a16:creationId xmlns:a16="http://schemas.microsoft.com/office/drawing/2014/main" id="{591E0CE4-14BC-DA3B-30EB-6F62634A8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91" y="3561073"/>
            <a:ext cx="618646" cy="61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B91AE-9E96-09E5-6A86-6ABF0B6844B5}"/>
              </a:ext>
            </a:extLst>
          </p:cNvPr>
          <p:cNvSpPr txBox="1"/>
          <p:nvPr/>
        </p:nvSpPr>
        <p:spPr>
          <a:xfrm>
            <a:off x="718153" y="5652989"/>
            <a:ext cx="6442668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600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Presented by </a:t>
            </a:r>
            <a:r>
              <a:rPr lang="en-US" altLang="zh-CN" sz="1600" spc="-15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Yinghui</a:t>
            </a:r>
            <a:r>
              <a:rPr lang="en-US" altLang="zh-CN" sz="1600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He,  Zhejiang</a:t>
            </a:r>
            <a:r>
              <a:rPr lang="en-US" sz="1600" spc="-15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University (China)</a:t>
            </a:r>
          </a:p>
        </p:txBody>
      </p:sp>
    </p:spTree>
    <p:extLst>
      <p:ext uri="{BB962C8B-B14F-4D97-AF65-F5344CB8AC3E}">
        <p14:creationId xmlns:p14="http://schemas.microsoft.com/office/powerpoint/2010/main" val="377328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Experiment</a:t>
            </a:r>
            <a:b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Results</a:t>
            </a:r>
            <a:endParaRPr lang="en-US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30F31-C479-7687-AE5D-15DEEA941504}"/>
              </a:ext>
            </a:extLst>
          </p:cNvPr>
          <p:cNvSpPr txBox="1"/>
          <p:nvPr/>
        </p:nvSpPr>
        <p:spPr>
          <a:xfrm>
            <a:off x="260470" y="3149387"/>
            <a:ext cx="2655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Implementation and Evaluations</a:t>
            </a:r>
            <a:endParaRPr lang="en-US" sz="2000" spc="300" dirty="0">
              <a:solidFill>
                <a:srgbClr val="D6002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4EFC8499-BB11-EB4F-6DF2-8C5813CDF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82" y="659629"/>
            <a:ext cx="4126325" cy="1402052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62FA8BF2-D5C2-60F2-1C22-0677FF6342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08"/>
          <a:stretch/>
        </p:blipFill>
        <p:spPr>
          <a:xfrm>
            <a:off x="8153657" y="2077369"/>
            <a:ext cx="3777873" cy="1806954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FD8154D2-618F-25BB-7B87-061C5413EE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5" b="1023"/>
          <a:stretch/>
        </p:blipFill>
        <p:spPr>
          <a:xfrm>
            <a:off x="5730817" y="4813361"/>
            <a:ext cx="6461183" cy="2044639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6F9AF0B0-FA72-8B8A-08B0-7849F0B7E7B9}"/>
              </a:ext>
            </a:extLst>
          </p:cNvPr>
          <p:cNvSpPr txBox="1"/>
          <p:nvPr/>
        </p:nvSpPr>
        <p:spPr>
          <a:xfrm>
            <a:off x="3168870" y="124461"/>
            <a:ext cx="489680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Implementation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AP</a:t>
            </a:r>
            <a:r>
              <a:rPr kumimoji="1" lang="en-US" altLang="zh-CN" dirty="0"/>
              <a:t>: commercial </a:t>
            </a:r>
            <a:r>
              <a:rPr kumimoji="1" lang="en-US" altLang="zh-CN" dirty="0" err="1"/>
              <a:t>Netgear</a:t>
            </a:r>
            <a:r>
              <a:rPr kumimoji="1" lang="en-US" altLang="zh-CN" dirty="0"/>
              <a:t> router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UE</a:t>
            </a:r>
            <a:r>
              <a:rPr kumimoji="1" lang="en-US" altLang="zh-CN" dirty="0"/>
              <a:t>: iPhone 13, iPhone X, OnePlus </a:t>
            </a:r>
            <a:r>
              <a:rPr kumimoji="1" lang="en-US" altLang="zh-CN" dirty="0" err="1"/>
              <a:t>10T</a:t>
            </a:r>
            <a:r>
              <a:rPr kumimoji="1" lang="en-US" altLang="zh-CN" dirty="0"/>
              <a:t>, Acer </a:t>
            </a:r>
            <a:r>
              <a:rPr kumimoji="1" lang="en-US" altLang="zh-CN" dirty="0" err="1"/>
              <a:t>TravelMate</a:t>
            </a:r>
            <a:r>
              <a:rPr kumimoji="1" lang="en-US" altLang="zh-CN" dirty="0"/>
              <a:t> laptops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Retrieval of CSI</a:t>
            </a:r>
            <a:r>
              <a:rPr kumimoji="1" lang="en-US" altLang="zh-CN" dirty="0"/>
              <a:t>: with the help of </a:t>
            </a:r>
            <a:r>
              <a:rPr kumimoji="1" lang="en-US" altLang="zh-CN" dirty="0" err="1"/>
              <a:t>PicoScenes</a:t>
            </a:r>
            <a:r>
              <a:rPr kumimoji="1" lang="en-US" altLang="zh-CN" dirty="0"/>
              <a:t> or </a:t>
            </a:r>
            <a:r>
              <a:rPr kumimoji="1" lang="en-US" altLang="zh-CN" dirty="0" err="1"/>
              <a:t>Nexmon</a:t>
            </a:r>
            <a:r>
              <a:rPr kumimoji="1" lang="en-US" altLang="zh-CN" dirty="0"/>
              <a:t> hardware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Retrieval of BFI</a:t>
            </a:r>
            <a:r>
              <a:rPr kumimoji="1" lang="en-US" altLang="zh-CN" dirty="0"/>
              <a:t>: from Action No ACK frames captured by Wireshark software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b="1" dirty="0"/>
              <a:t>Data traffic</a:t>
            </a:r>
            <a:r>
              <a:rPr kumimoji="1" lang="en-US" altLang="zh-CN" dirty="0"/>
              <a:t>: e.g., video streaming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Evaluating SRA</a:t>
            </a:r>
            <a:endParaRPr kumimoji="1" lang="en-US" altLang="zh-CN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/>
              <a:t>Low </a:t>
            </a:r>
            <a:r>
              <a:rPr kumimoji="1" lang="en-US" altLang="zh-CN" dirty="0" err="1"/>
              <a:t>MSE</a:t>
            </a:r>
            <a:r>
              <a:rPr kumimoji="1" lang="en-US" altLang="zh-CN" dirty="0"/>
              <a:t> losses of the recovery in case of resp., gesture, and activity sensing (&lt;10</a:t>
            </a:r>
            <a:r>
              <a:rPr kumimoji="1" lang="en-US" altLang="zh-CN" baseline="30000" dirty="0"/>
              <a:t>-2</a:t>
            </a:r>
            <a:r>
              <a:rPr kumimoji="1" lang="en-US" altLang="zh-CN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Respiration Monitoring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/>
              <a:t>MUSE-Fi recovers</a:t>
            </a:r>
            <a:br>
              <a:rPr kumimoji="1" lang="en-US" altLang="zh-CN" dirty="0"/>
            </a:br>
            <a:r>
              <a:rPr kumimoji="1" lang="en-US" altLang="zh-CN" dirty="0"/>
              <a:t>a clear respiration</a:t>
            </a:r>
            <a:br>
              <a:rPr kumimoji="1" lang="en-US" altLang="zh-CN" dirty="0"/>
            </a:br>
            <a:r>
              <a:rPr kumimoji="1" lang="en-US" altLang="zh-CN" dirty="0"/>
              <a:t>signal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/>
              <a:t>NFS halves the </a:t>
            </a:r>
            <a:br>
              <a:rPr kumimoji="1" lang="en-US" altLang="zh-CN" dirty="0"/>
            </a:br>
            <a:r>
              <a:rPr kumimoji="1" lang="en-US" altLang="zh-CN" dirty="0"/>
              <a:t>average spectral </a:t>
            </a:r>
            <a:br>
              <a:rPr kumimoji="1" lang="en-US" altLang="zh-CN" dirty="0"/>
            </a:br>
            <a:r>
              <a:rPr kumimoji="1" lang="en-US" altLang="zh-CN" dirty="0"/>
              <a:t>entropy</a:t>
            </a: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70735E3B-2160-EFE2-7439-D58239348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387" y="233820"/>
            <a:ext cx="570572" cy="545100"/>
          </a:xfrm>
          <a:prstGeom prst="rect">
            <a:avLst/>
          </a:prstGeom>
        </p:spPr>
      </p:pic>
      <p:sp>
        <p:nvSpPr>
          <p:cNvPr id="15" name="文本框 10">
            <a:extLst>
              <a:ext uri="{FF2B5EF4-FFF2-40B4-BE49-F238E27FC236}">
                <a16:creationId xmlns:a16="http://schemas.microsoft.com/office/drawing/2014/main" id="{80647706-A3D7-34AF-07E9-50A7FE3E5791}"/>
              </a:ext>
            </a:extLst>
          </p:cNvPr>
          <p:cNvSpPr txBox="1"/>
          <p:nvPr/>
        </p:nvSpPr>
        <p:spPr>
          <a:xfrm>
            <a:off x="8115970" y="4243210"/>
            <a:ext cx="4025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spcAft>
                <a:spcPts val="600"/>
              </a:spcAft>
            </a:pPr>
            <a:r>
              <a:rPr kumimoji="1" lang="en-US" altLang="zh-CN" sz="1600" b="1" dirty="0"/>
              <a:t>Baseline:</a:t>
            </a:r>
            <a:r>
              <a:rPr kumimoji="1" lang="en-US" altLang="zh-CN" sz="1600" dirty="0"/>
              <a:t> non-near-field sensing setup</a:t>
            </a:r>
            <a:br>
              <a:rPr kumimoji="1" lang="en-US" altLang="zh-CN" sz="1600" dirty="0"/>
            </a:br>
            <a:r>
              <a:rPr kumimoji="1" lang="en-US" altLang="zh-CN" sz="1600" dirty="0"/>
              <a:t>for multi-person sensing</a:t>
            </a:r>
          </a:p>
        </p:txBody>
      </p:sp>
    </p:spTree>
    <p:extLst>
      <p:ext uri="{BB962C8B-B14F-4D97-AF65-F5344CB8AC3E}">
        <p14:creationId xmlns:p14="http://schemas.microsoft.com/office/powerpoint/2010/main" val="171240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Experiment</a:t>
            </a:r>
            <a:b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Results</a:t>
            </a:r>
            <a:endParaRPr lang="en-US" sz="2800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30F31-C479-7687-AE5D-15DEEA941504}"/>
              </a:ext>
            </a:extLst>
          </p:cNvPr>
          <p:cNvSpPr txBox="1"/>
          <p:nvPr/>
        </p:nvSpPr>
        <p:spPr>
          <a:xfrm>
            <a:off x="260470" y="3149387"/>
            <a:ext cx="2589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Evaluation Continued</a:t>
            </a:r>
            <a:endParaRPr lang="en-US" sz="2000" spc="300" dirty="0">
              <a:solidFill>
                <a:srgbClr val="D6002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D9722735-3938-D1DA-2648-39ACFF7E1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397" y="3648503"/>
            <a:ext cx="7772400" cy="1606351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16B39478-2EBD-0158-1565-7BF665C9B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421" y="5267301"/>
            <a:ext cx="4256820" cy="1466238"/>
          </a:xfrm>
          <a:prstGeom prst="rect">
            <a:avLst/>
          </a:prstGeom>
        </p:spPr>
      </p:pic>
      <p:sp>
        <p:nvSpPr>
          <p:cNvPr id="12" name="文本框 3">
            <a:extLst>
              <a:ext uri="{FF2B5EF4-FFF2-40B4-BE49-F238E27FC236}">
                <a16:creationId xmlns:a16="http://schemas.microsoft.com/office/drawing/2014/main" id="{B26AE395-FF44-A3D2-0EFE-52E8EB2B4B49}"/>
              </a:ext>
            </a:extLst>
          </p:cNvPr>
          <p:cNvSpPr txBox="1"/>
          <p:nvPr/>
        </p:nvSpPr>
        <p:spPr>
          <a:xfrm>
            <a:off x="3168869" y="124461"/>
            <a:ext cx="879345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Gesture detection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Gestures</a:t>
            </a:r>
            <a:r>
              <a:rPr kumimoji="1" lang="en-US" altLang="zh-CN" sz="2200" dirty="0"/>
              <a:t>: circle (CR), front-back (FB), slide (SL), star (ST), wave (WV), and zig-zag (ZZ)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kumimoji="1" lang="en-US" altLang="zh-CN" sz="2200" b="1" dirty="0"/>
              <a:t>Result</a:t>
            </a:r>
            <a:r>
              <a:rPr kumimoji="1" lang="en-US" altLang="zh-CN" sz="2200" dirty="0"/>
              <a:t>: MUSE-Fi achieves about 98% accuracy for arbitrary subject thanks to near-field domination, while non-near-field baseline 57%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Activity recognition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Actions: </a:t>
            </a:r>
            <a:r>
              <a:rPr kumimoji="1" lang="en-US" altLang="zh-CN" sz="2200" dirty="0"/>
              <a:t>bending (BD), jumping (JM), rotating (RT), sitting down (SD), standing up (</a:t>
            </a:r>
            <a:r>
              <a:rPr kumimoji="1" lang="en-US" altLang="zh-CN" sz="2200" dirty="0" err="1"/>
              <a:t>SU</a:t>
            </a:r>
            <a:r>
              <a:rPr kumimoji="1" lang="en-US" altLang="zh-CN" sz="2200" dirty="0"/>
              <a:t>), and walking (WL).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kumimoji="1" lang="en-US" altLang="zh-CN" sz="2200" b="1" dirty="0"/>
              <a:t>Result</a:t>
            </a:r>
            <a:r>
              <a:rPr kumimoji="1" lang="en-US" altLang="zh-CN" sz="2200" dirty="0"/>
              <a:t>: MUSE-Fi 98% vs. non-near-field baseline 52%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2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2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2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Extended experiments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UE is kept in subject's pocket:</a:t>
            </a:r>
            <a:br>
              <a:rPr kumimoji="1" lang="en-US" altLang="zh-CN" sz="2200" dirty="0"/>
            </a:br>
            <a:r>
              <a:rPr kumimoji="1" lang="en-US" altLang="zh-CN" sz="2200" dirty="0" err="1"/>
              <a:t>NLoS</a:t>
            </a:r>
            <a:r>
              <a:rPr kumimoji="1" lang="en-US" altLang="zh-CN" sz="2200" b="1" dirty="0"/>
              <a:t> </a:t>
            </a:r>
            <a:r>
              <a:rPr kumimoji="1" lang="en-US" altLang="zh-CN" sz="2200" dirty="0"/>
              <a:t>with AP</a:t>
            </a:r>
          </a:p>
          <a:p>
            <a:pPr marL="800100" lvl="1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kumimoji="1" lang="en-US" altLang="zh-CN" sz="2200" dirty="0"/>
              <a:t>Similar accuracy is achieved</a:t>
            </a:r>
          </a:p>
        </p:txBody>
      </p:sp>
    </p:spTree>
    <p:extLst>
      <p:ext uri="{BB962C8B-B14F-4D97-AF65-F5344CB8AC3E}">
        <p14:creationId xmlns:p14="http://schemas.microsoft.com/office/powerpoint/2010/main" val="1946127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500E0C-0286-0641-ABDE-BCFB5BC4C010}"/>
              </a:ext>
            </a:extLst>
          </p:cNvPr>
          <p:cNvSpPr/>
          <p:nvPr/>
        </p:nvSpPr>
        <p:spPr>
          <a:xfrm>
            <a:off x="-408878" y="-150542"/>
            <a:ext cx="12600878" cy="715908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686A44-5F51-4E43-9829-BEFA44D2F1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36892" y="-3505105"/>
            <a:ext cx="20527582" cy="136850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EF01D-7340-3F4E-BE12-70197E26A011}"/>
              </a:ext>
            </a:extLst>
          </p:cNvPr>
          <p:cNvSpPr/>
          <p:nvPr/>
        </p:nvSpPr>
        <p:spPr>
          <a:xfrm>
            <a:off x="-880216" y="-477775"/>
            <a:ext cx="13156104" cy="78135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70000"/>
                </a:schemeClr>
              </a:gs>
              <a:gs pos="100000">
                <a:srgbClr val="C00000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2F7399-12ED-9041-9951-ADB28790B853}"/>
              </a:ext>
            </a:extLst>
          </p:cNvPr>
          <p:cNvSpPr/>
          <p:nvPr/>
        </p:nvSpPr>
        <p:spPr>
          <a:xfrm>
            <a:off x="1092286" y="1739724"/>
            <a:ext cx="3798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800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Q &amp; A</a:t>
            </a:r>
            <a:endParaRPr lang="zh-CN" altLang="en-US" sz="4800" b="1" spc="3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9F816-D0A9-B7A9-7F72-ACC686FE0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7" y="146336"/>
            <a:ext cx="1929589" cy="12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25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86A44-5F51-4E43-9829-BEFA44D2F1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1654193" y="-3847241"/>
            <a:ext cx="20527582" cy="136850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EF01D-7340-3F4E-BE12-70197E26A011}"/>
              </a:ext>
            </a:extLst>
          </p:cNvPr>
          <p:cNvSpPr/>
          <p:nvPr/>
        </p:nvSpPr>
        <p:spPr>
          <a:xfrm>
            <a:off x="-6984316" y="-499452"/>
            <a:ext cx="11653593" cy="78135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  <a:alpha val="70000"/>
                </a:schemeClr>
              </a:gs>
              <a:gs pos="100000">
                <a:srgbClr val="C00000">
                  <a:alpha val="75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00E0C-0286-0641-ABDE-BCFB5BC4C010}"/>
              </a:ext>
            </a:extLst>
          </p:cNvPr>
          <p:cNvSpPr/>
          <p:nvPr/>
        </p:nvSpPr>
        <p:spPr>
          <a:xfrm>
            <a:off x="4669277" y="-51817"/>
            <a:ext cx="7537899" cy="7159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721F20-C53A-9847-9F25-74FA0142642A}"/>
              </a:ext>
            </a:extLst>
          </p:cNvPr>
          <p:cNvSpPr/>
          <p:nvPr/>
        </p:nvSpPr>
        <p:spPr>
          <a:xfrm>
            <a:off x="4825403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B6240C-AE2E-2647-9549-535697AB99CE}"/>
              </a:ext>
            </a:extLst>
          </p:cNvPr>
          <p:cNvSpPr/>
          <p:nvPr/>
        </p:nvSpPr>
        <p:spPr>
          <a:xfrm>
            <a:off x="450107" y="2666259"/>
            <a:ext cx="3064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>
                    <a:alpha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CONTENTS</a:t>
            </a:r>
            <a:endParaRPr lang="zh-CN" altLang="en-US" sz="3600" b="1" dirty="0">
              <a:solidFill>
                <a:schemeClr val="bg1">
                  <a:alpha val="80000"/>
                </a:schemeClr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2C0F8-C6DD-4256-F245-4BFAABB34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05" y="-317693"/>
            <a:ext cx="1929589" cy="12863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23E1D2-C2E1-6D37-C937-8A68378FD337}"/>
              </a:ext>
            </a:extLst>
          </p:cNvPr>
          <p:cNvSpPr/>
          <p:nvPr/>
        </p:nvSpPr>
        <p:spPr>
          <a:xfrm>
            <a:off x="4007923" y="960048"/>
            <a:ext cx="8000662" cy="5077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1009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01 Background on Wi-Fi Sensing</a:t>
            </a:r>
          </a:p>
          <a:p>
            <a:pPr>
              <a:lnSpc>
                <a:spcPct val="130000"/>
              </a:lnSpc>
            </a:pPr>
            <a:endParaRPr lang="en-US" altLang="zh-CN" sz="2800" b="1" dirty="0">
              <a:solidFill>
                <a:srgbClr val="10096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1009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02 Principle of Near-field Sensing</a:t>
            </a:r>
          </a:p>
          <a:p>
            <a:pPr>
              <a:lnSpc>
                <a:spcPct val="130000"/>
              </a:lnSpc>
            </a:pPr>
            <a:endParaRPr lang="en-US" altLang="zh-CN" sz="2800" b="1" dirty="0">
              <a:solidFill>
                <a:srgbClr val="10096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dirty="0">
                <a:solidFill>
                  <a:srgbClr val="1009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03 Insights into Multi-person Sensing</a:t>
            </a:r>
          </a:p>
          <a:p>
            <a:pPr>
              <a:lnSpc>
                <a:spcPct val="130000"/>
              </a:lnSpc>
            </a:pPr>
            <a:endParaRPr lang="en-US" altLang="zh-CN" sz="2800" b="1" spc="300" dirty="0">
              <a:solidFill>
                <a:srgbClr val="10096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spc="300" dirty="0">
                <a:solidFill>
                  <a:srgbClr val="1009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04 Shaping up MUSE-Fi</a:t>
            </a:r>
          </a:p>
          <a:p>
            <a:pPr>
              <a:lnSpc>
                <a:spcPct val="130000"/>
              </a:lnSpc>
            </a:pPr>
            <a:endParaRPr lang="en-US" altLang="zh-CN" sz="2800" b="1" spc="300" dirty="0">
              <a:solidFill>
                <a:srgbClr val="10096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800" b="1" spc="300" dirty="0">
                <a:solidFill>
                  <a:srgbClr val="10096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05 Experimental Results</a:t>
            </a:r>
            <a:endParaRPr lang="zh-CN" altLang="en-US" sz="2800" b="1" spc="300" dirty="0">
              <a:solidFill>
                <a:srgbClr val="10096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864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Background</a:t>
            </a:r>
            <a:b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en-US" altLang="zh-CN" sz="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CN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on Wi-Fi Sensing</a:t>
            </a:r>
            <a:endParaRPr lang="en-US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3">
                <a:extLst>
                  <a:ext uri="{FF2B5EF4-FFF2-40B4-BE49-F238E27FC236}">
                    <a16:creationId xmlns:a16="http://schemas.microsoft.com/office/drawing/2014/main" id="{C0BF8EB5-5DF0-FE89-DD20-FD5D1EB58E35}"/>
                  </a:ext>
                </a:extLst>
              </p:cNvPr>
              <p:cNvSpPr txBox="1"/>
              <p:nvPr/>
            </p:nvSpPr>
            <p:spPr>
              <a:xfrm>
                <a:off x="3168869" y="430073"/>
                <a:ext cx="9023131" cy="6227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Wi-Fi human sensing basics</a:t>
                </a:r>
              </a:p>
              <a:p>
                <a:pPr marL="800100" lvl="1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Channel state information (CSI) obtained from the long training sequence (LTS) in data frames</a:t>
                </a:r>
              </a:p>
              <a:p>
                <a:pPr marL="800100" lvl="1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Sensing with variations of CSI caused by human movements</a:t>
                </a:r>
              </a:p>
              <a:p>
                <a:pPr marL="342900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 marL="342900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>
                  <a:spcAft>
                    <a:spcPts val="400"/>
                  </a:spcAft>
                </a:pPr>
                <a:endParaRPr kumimoji="1" lang="en-US" altLang="zh-CN" sz="2200" dirty="0"/>
              </a:p>
              <a:p>
                <a:pPr marL="342900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 marL="342900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Various important applications</a:t>
                </a:r>
              </a:p>
              <a:p>
                <a:pPr marL="800100" lvl="1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Vital signs monitoring, gesture detection, activity recognition</a:t>
                </a:r>
              </a:p>
              <a:p>
                <a:pPr marL="800100" lvl="1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 lvl="1">
                  <a:spcAft>
                    <a:spcPts val="400"/>
                  </a:spcAft>
                </a:pPr>
                <a:endParaRPr kumimoji="1" lang="en-US" altLang="zh-CN" sz="2200" dirty="0"/>
              </a:p>
              <a:p>
                <a:pPr marL="800100" lvl="1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Localization and motion tracking</a:t>
                </a:r>
              </a:p>
              <a:p>
                <a:pPr marL="800100" lvl="1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 marL="342900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Multi-person sensing faces challenges</a:t>
                </a:r>
              </a:p>
              <a:p>
                <a:pPr marL="800100" lvl="1" indent="-34290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Inadequate bandwidth and antennas </a:t>
                </a:r>
                <a14:m>
                  <m:oMath xmlns:m="http://schemas.openxmlformats.org/officeDocument/2006/math">
                    <m:r>
                      <a:rPr kumimoji="1" lang="en-US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en-US" altLang="zh-CN" sz="2200" dirty="0"/>
                  <a:t> </a:t>
                </a:r>
                <a:r>
                  <a:rPr kumimoji="1" lang="en-US" altLang="zh-CN" sz="2200" dirty="0">
                    <a:solidFill>
                      <a:srgbClr val="D6002D"/>
                    </a:solidFill>
                  </a:rPr>
                  <a:t>insufficient spatial resolution</a:t>
                </a:r>
              </a:p>
            </p:txBody>
          </p:sp>
        </mc:Choice>
        <mc:Fallback xmlns="">
          <p:sp>
            <p:nvSpPr>
              <p:cNvPr id="5" name="文本框 13">
                <a:extLst>
                  <a:ext uri="{FF2B5EF4-FFF2-40B4-BE49-F238E27FC236}">
                    <a16:creationId xmlns:a16="http://schemas.microsoft.com/office/drawing/2014/main" id="{C0BF8EB5-5DF0-FE89-DD20-FD5D1EB58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869" y="430073"/>
                <a:ext cx="9023131" cy="6227346"/>
              </a:xfrm>
              <a:prstGeom prst="rect">
                <a:avLst/>
              </a:prstGeom>
              <a:blipFill>
                <a:blip r:embed="rId3"/>
                <a:stretch>
                  <a:fillRect l="-843" t="-815" b="-1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2">
            <a:extLst>
              <a:ext uri="{FF2B5EF4-FFF2-40B4-BE49-F238E27FC236}">
                <a16:creationId xmlns:a16="http://schemas.microsoft.com/office/drawing/2014/main" id="{FBC4B1F6-3D6D-E00C-2327-D9D1325F9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013" y="2394720"/>
            <a:ext cx="836764" cy="600928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817F5EC-47D9-771A-14A0-E8AFFCD7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52" y="2528946"/>
            <a:ext cx="836764" cy="60092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90071DD3-73B6-8F72-A7B4-C793BC8FB8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253" y="2095340"/>
            <a:ext cx="867285" cy="143684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BEAF094D-CA91-F186-F213-11978F7F8D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7395424" y="1997902"/>
            <a:ext cx="867285" cy="1436845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29C8D933-440D-3F23-E01D-BF6769BBDA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725314" y="1900464"/>
            <a:ext cx="867285" cy="1436845"/>
          </a:xfrm>
          <a:prstGeom prst="rect">
            <a:avLst/>
          </a:prstGeom>
        </p:spPr>
      </p:pic>
      <p:sp>
        <p:nvSpPr>
          <p:cNvPr id="15" name="任意形状 17">
            <a:extLst>
              <a:ext uri="{FF2B5EF4-FFF2-40B4-BE49-F238E27FC236}">
                <a16:creationId xmlns:a16="http://schemas.microsoft.com/office/drawing/2014/main" id="{37AD83A7-F607-0CFF-5E4B-61D1E38D5E3F}"/>
              </a:ext>
            </a:extLst>
          </p:cNvPr>
          <p:cNvSpPr/>
          <p:nvPr/>
        </p:nvSpPr>
        <p:spPr>
          <a:xfrm>
            <a:off x="6041034" y="2390287"/>
            <a:ext cx="3267856" cy="434715"/>
          </a:xfrm>
          <a:custGeom>
            <a:avLst/>
            <a:gdLst>
              <a:gd name="connsiteX0" fmla="*/ 0 w 3267856"/>
              <a:gd name="connsiteY0" fmla="*/ 434715 h 434715"/>
              <a:gd name="connsiteX1" fmla="*/ 1543987 w 3267856"/>
              <a:gd name="connsiteY1" fmla="*/ 0 h 434715"/>
              <a:gd name="connsiteX2" fmla="*/ 3267856 w 3267856"/>
              <a:gd name="connsiteY2" fmla="*/ 329784 h 43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7856" h="434715">
                <a:moveTo>
                  <a:pt x="0" y="434715"/>
                </a:moveTo>
                <a:lnTo>
                  <a:pt x="1543987" y="0"/>
                </a:lnTo>
                <a:lnTo>
                  <a:pt x="3267856" y="329784"/>
                </a:lnTo>
              </a:path>
            </a:pathLst>
          </a:custGeom>
          <a:noFill/>
          <a:ln w="38100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300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prstDash val="sys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任意形状 18">
            <a:extLst>
              <a:ext uri="{FF2B5EF4-FFF2-40B4-BE49-F238E27FC236}">
                <a16:creationId xmlns:a16="http://schemas.microsoft.com/office/drawing/2014/main" id="{CD853637-1531-40F1-7883-C96FF0573914}"/>
              </a:ext>
            </a:extLst>
          </p:cNvPr>
          <p:cNvSpPr/>
          <p:nvPr/>
        </p:nvSpPr>
        <p:spPr>
          <a:xfrm>
            <a:off x="6066776" y="2935002"/>
            <a:ext cx="3028013" cy="194872"/>
          </a:xfrm>
          <a:custGeom>
            <a:avLst/>
            <a:gdLst>
              <a:gd name="connsiteX0" fmla="*/ 0 w 3028013"/>
              <a:gd name="connsiteY0" fmla="*/ 0 h 194872"/>
              <a:gd name="connsiteX1" fmla="*/ 1409075 w 3028013"/>
              <a:gd name="connsiteY1" fmla="*/ 194872 h 194872"/>
              <a:gd name="connsiteX2" fmla="*/ 3028013 w 3028013"/>
              <a:gd name="connsiteY2" fmla="*/ 149901 h 1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8013" h="194872">
                <a:moveTo>
                  <a:pt x="0" y="0"/>
                </a:moveTo>
                <a:lnTo>
                  <a:pt x="1409075" y="194872"/>
                </a:lnTo>
                <a:lnTo>
                  <a:pt x="3028013" y="149901"/>
                </a:lnTo>
              </a:path>
            </a:pathLst>
          </a:custGeom>
          <a:noFill/>
          <a:ln w="38100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300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prstDash val="sys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AutoShape 2" descr="What Is Wi-Fi 6E?. Wi-Fi 6E-2021, also known as IEEE… | by Aashish Pillai |  Medium">
            <a:extLst>
              <a:ext uri="{FF2B5EF4-FFF2-40B4-BE49-F238E27FC236}">
                <a16:creationId xmlns:a16="http://schemas.microsoft.com/office/drawing/2014/main" id="{F3A36B62-F736-52FC-5412-9119AEFFF8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6371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9" name="图片 20">
            <a:extLst>
              <a:ext uri="{FF2B5EF4-FFF2-40B4-BE49-F238E27FC236}">
                <a16:creationId xmlns:a16="http://schemas.microsoft.com/office/drawing/2014/main" id="{5B2EBBE0-D2A9-1712-5B95-81BB536F3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8107" y="4183740"/>
            <a:ext cx="1103811" cy="934860"/>
          </a:xfrm>
          <a:prstGeom prst="rect">
            <a:avLst/>
          </a:prstGeom>
        </p:spPr>
      </p:pic>
      <p:pic>
        <p:nvPicPr>
          <p:cNvPr id="20" name="图片 22">
            <a:extLst>
              <a:ext uri="{FF2B5EF4-FFF2-40B4-BE49-F238E27FC236}">
                <a16:creationId xmlns:a16="http://schemas.microsoft.com/office/drawing/2014/main" id="{FA36BB28-CF8B-F8FF-8875-3D949309D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1969" y="4268697"/>
            <a:ext cx="1343008" cy="849904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F172E1AB-580F-1AC3-4751-E333A9A4C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9449" y="4201584"/>
            <a:ext cx="1798407" cy="914274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65BFB4CC-95B8-13A0-55B7-A6D830E942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865" t="-1" b="46231"/>
          <a:stretch/>
        </p:blipFill>
        <p:spPr>
          <a:xfrm>
            <a:off x="8262709" y="5661006"/>
            <a:ext cx="1255396" cy="493677"/>
          </a:xfrm>
          <a:prstGeom prst="rect">
            <a:avLst/>
          </a:prstGeom>
        </p:spPr>
      </p:pic>
      <p:sp>
        <p:nvSpPr>
          <p:cNvPr id="23" name="文本框 9">
            <a:extLst>
              <a:ext uri="{FF2B5EF4-FFF2-40B4-BE49-F238E27FC236}">
                <a16:creationId xmlns:a16="http://schemas.microsoft.com/office/drawing/2014/main" id="{DCB6095A-FE70-D8F5-242C-52B99317E5A0}"/>
              </a:ext>
            </a:extLst>
          </p:cNvPr>
          <p:cNvSpPr txBox="1"/>
          <p:nvPr/>
        </p:nvSpPr>
        <p:spPr>
          <a:xfrm>
            <a:off x="9518105" y="5758634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20~160MHz</a:t>
            </a:r>
            <a:r>
              <a:rPr kumimoji="1" lang="en-US" altLang="zh-CN" dirty="0"/>
              <a:t> bandwidth</a:t>
            </a:r>
            <a:endParaRPr kumimoji="1" lang="zh-CN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3338A1-B56E-AF3B-507C-33623B2E4078}"/>
              </a:ext>
            </a:extLst>
          </p:cNvPr>
          <p:cNvSpPr txBox="1"/>
          <p:nvPr/>
        </p:nvSpPr>
        <p:spPr>
          <a:xfrm>
            <a:off x="260470" y="3149387"/>
            <a:ext cx="249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Basics</a:t>
            </a:r>
            <a:endParaRPr lang="en-US" sz="2000" spc="300" dirty="0">
              <a:solidFill>
                <a:srgbClr val="D6002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73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>
            <a:extLst>
              <a:ext uri="{FF2B5EF4-FFF2-40B4-BE49-F238E27FC236}">
                <a16:creationId xmlns:a16="http://schemas.microsoft.com/office/drawing/2014/main" id="{FB73B244-FD46-DCA0-C518-2D3B36BF30BF}"/>
              </a:ext>
            </a:extLst>
          </p:cNvPr>
          <p:cNvSpPr/>
          <p:nvPr/>
        </p:nvSpPr>
        <p:spPr>
          <a:xfrm>
            <a:off x="3461791" y="1841170"/>
            <a:ext cx="8500533" cy="72248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noFill/>
            <a:prstDash val="sysDot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Background</a:t>
            </a:r>
            <a:b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en-US" altLang="zh-CN" sz="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CN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on Wi-Fi Sensing</a:t>
            </a:r>
            <a:endParaRPr lang="en-US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3338A1-B56E-AF3B-507C-33623B2E4078}"/>
              </a:ext>
            </a:extLst>
          </p:cNvPr>
          <p:cNvSpPr txBox="1"/>
          <p:nvPr/>
        </p:nvSpPr>
        <p:spPr>
          <a:xfrm>
            <a:off x="260470" y="3149387"/>
            <a:ext cx="2492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Now and Then</a:t>
            </a:r>
            <a:endParaRPr lang="en-US" sz="2000" spc="300" dirty="0">
              <a:solidFill>
                <a:srgbClr val="D6002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13">
                <a:extLst>
                  <a:ext uri="{FF2B5EF4-FFF2-40B4-BE49-F238E27FC236}">
                    <a16:creationId xmlns:a16="http://schemas.microsoft.com/office/drawing/2014/main" id="{A1983AFC-C222-F617-E80C-35FBB1C3BB62}"/>
                  </a:ext>
                </a:extLst>
              </p:cNvPr>
              <p:cNvSpPr txBox="1"/>
              <p:nvPr/>
            </p:nvSpPr>
            <p:spPr>
              <a:xfrm>
                <a:off x="3168869" y="169857"/>
                <a:ext cx="9023131" cy="6848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Existing solutions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GHz-level bandwidth to improve range resolution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Many (distributed) antennas for higher spatial resolution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Signal processing techniques for post-processing</a:t>
                </a:r>
              </a:p>
              <a:p>
                <a:pPr lvl="1">
                  <a:spcAft>
                    <a:spcPts val="600"/>
                  </a:spcAft>
                </a:pPr>
                <a:r>
                  <a:rPr kumimoji="1" lang="en-US" altLang="zh-CN" sz="2200" b="1" dirty="0">
                    <a:solidFill>
                      <a:srgbClr val="D6002D"/>
                    </a:solidFill>
                  </a:rPr>
                  <a:t>Drawbacks</a:t>
                </a:r>
                <a:r>
                  <a:rPr kumimoji="1" lang="en-US" altLang="zh-CN" sz="2200" dirty="0"/>
                  <a:t>: extra spectrum resources; hard for ubiquitous deployment; complex controlling protocols; unguaranteed &amp; insufficient separability</a:t>
                </a:r>
              </a:p>
              <a:p>
                <a:pPr lvl="1">
                  <a:spcAft>
                    <a:spcPts val="600"/>
                  </a:spcAft>
                </a:pPr>
                <a:endParaRPr kumimoji="1" lang="en-US" altLang="zh-CN" sz="2200" dirty="0"/>
              </a:p>
              <a:p>
                <a:pPr marL="342900" indent="-342900"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Our way:</a:t>
                </a:r>
                <a:r>
                  <a:rPr kumimoji="1" lang="en-US" altLang="zh-CN" sz="2200" dirty="0"/>
                  <a:t> exploiting natural communications setting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Scene</a:t>
                </a:r>
                <a:r>
                  <a:rPr kumimoji="1" lang="en-US" altLang="zh-CN" sz="2200" dirty="0"/>
                  <a:t>: User equipment (UE) in the near-field (</a:t>
                </a:r>
                <a14:m>
                  <m:oMath xmlns:m="http://schemas.openxmlformats.org/officeDocument/2006/math">
                    <m:r>
                      <a:rPr kumimoji="1" lang="en-US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kumimoji="1"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0.2</m:t>
                    </m:r>
                    <m:r>
                      <a:rPr kumimoji="1"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kumimoji="1" lang="en-US" altLang="zh-CN" sz="2200" dirty="0"/>
                  <a:t>) of a user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Idea</a:t>
                </a:r>
                <a:r>
                  <a:rPr kumimoji="1" lang="en-US" altLang="zh-CN" sz="2200" dirty="0"/>
                  <a:t>: CSI variations of each UE-AP link caused by its near-field user dominate interference</a:t>
                </a:r>
                <a:r>
                  <a:rPr kumimoji="1" lang="zh-CN" altLang="en-US" sz="2200" dirty="0"/>
                  <a:t> </a:t>
                </a:r>
                <a:r>
                  <a:rPr kumimoji="1" lang="en-US" altLang="zh-CN" sz="2200" dirty="0"/>
                  <a:t>from others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Meaning:</a:t>
                </a:r>
                <a:r>
                  <a:rPr kumimoji="1" lang="en-US" altLang="zh-CN" sz="2200" dirty="0"/>
                  <a:t> Naturally extend Wi-Fi comm.  </a:t>
                </a:r>
                <a:br>
                  <a:rPr kumimoji="1" lang="en-US" altLang="zh-CN" sz="2200" dirty="0"/>
                </a:br>
                <a:r>
                  <a:rPr kumimoji="1" lang="en-US" altLang="zh-CN" sz="2200" dirty="0"/>
                  <a:t>to support multi-person sensing 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Potential Applications</a:t>
                </a:r>
                <a:r>
                  <a:rPr kumimoji="1" lang="en-US" altLang="zh-CN" sz="2200" dirty="0"/>
                  <a:t>:  VR/AR/MR/XR</a:t>
                </a:r>
              </a:p>
              <a:p>
                <a:pPr marL="1257300" lvl="2" indent="-342900">
                  <a:spcAft>
                    <a:spcPts val="600"/>
                  </a:spcAft>
                  <a:buFont typeface="Wingdings" pitchFamily="2" charset="2"/>
                  <a:buChar char="v"/>
                </a:pPr>
                <a:r>
                  <a:rPr kumimoji="1" lang="en-US" altLang="zh-CN" dirty="0"/>
                  <a:t>Reduce peripheral sensors of headsets</a:t>
                </a:r>
              </a:p>
              <a:p>
                <a:pPr marL="1257300" lvl="2" indent="-342900">
                  <a:spcAft>
                    <a:spcPts val="600"/>
                  </a:spcAft>
                  <a:buFont typeface="Wingdings" pitchFamily="2" charset="2"/>
                  <a:buChar char="v"/>
                </a:pPr>
                <a:r>
                  <a:rPr kumimoji="1" lang="en-US" altLang="zh-CN" dirty="0"/>
                  <a:t>Provide contextual and </a:t>
                </a:r>
                <a:r>
                  <a:rPr kumimoji="1" lang="en-US" altLang="zh-CN" dirty="0" err="1"/>
                  <a:t>localizational</a:t>
                </a:r>
                <a:r>
                  <a:rPr kumimoji="1" lang="en-US" altLang="zh-CN" dirty="0"/>
                  <a:t> 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information near Wi-Fi devices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8" name="文本框 13">
                <a:extLst>
                  <a:ext uri="{FF2B5EF4-FFF2-40B4-BE49-F238E27FC236}">
                    <a16:creationId xmlns:a16="http://schemas.microsoft.com/office/drawing/2014/main" id="{A1983AFC-C222-F617-E80C-35FBB1C3B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869" y="169857"/>
                <a:ext cx="9023131" cy="6848029"/>
              </a:xfrm>
              <a:prstGeom prst="rect">
                <a:avLst/>
              </a:prstGeom>
              <a:blipFill>
                <a:blip r:embed="rId3"/>
                <a:stretch>
                  <a:fillRect l="-843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3">
            <a:extLst>
              <a:ext uri="{FF2B5EF4-FFF2-40B4-BE49-F238E27FC236}">
                <a16:creationId xmlns:a16="http://schemas.microsoft.com/office/drawing/2014/main" id="{0DE1F280-8E1B-ACBD-D3A0-685750C13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723" y="4234970"/>
            <a:ext cx="3495277" cy="237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31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Background</a:t>
            </a:r>
            <a:b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en-US" altLang="zh-CN" sz="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CN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on Wi-Fi Sensing</a:t>
            </a:r>
            <a:endParaRPr lang="en-US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3338A1-B56E-AF3B-507C-33623B2E4078}"/>
              </a:ext>
            </a:extLst>
          </p:cNvPr>
          <p:cNvSpPr txBox="1"/>
          <p:nvPr/>
        </p:nvSpPr>
        <p:spPr>
          <a:xfrm>
            <a:off x="260470" y="3149387"/>
            <a:ext cx="2492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Challenge and Solution</a:t>
            </a:r>
            <a:endParaRPr lang="en-US" sz="2000" spc="300" dirty="0">
              <a:solidFill>
                <a:srgbClr val="D6002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6FD631A2-4BEA-90CD-B23B-EC936D7B90D2}"/>
              </a:ext>
            </a:extLst>
          </p:cNvPr>
          <p:cNvSpPr txBox="1"/>
          <p:nvPr/>
        </p:nvSpPr>
        <p:spPr>
          <a:xfrm>
            <a:off x="3168869" y="463371"/>
            <a:ext cx="9023131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Challenges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Idea of near-field sensing lacks of theoretical analysis, experimental verification, and protocol integration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Realistic data traffic in Wi-Fi, especially in multi-UE scenarios, is of unsaturated, even low frequency, causing </a:t>
            </a:r>
            <a:r>
              <a:rPr kumimoji="1" lang="en-US" altLang="zh-CN" sz="2200" dirty="0">
                <a:solidFill>
                  <a:srgbClr val="D6002D"/>
                </a:solidFill>
              </a:rPr>
              <a:t>sparsity</a:t>
            </a:r>
            <a:r>
              <a:rPr kumimoji="1" lang="en-US" altLang="zh-CN" sz="2200" dirty="0"/>
              <a:t> in CSI samples. </a:t>
            </a:r>
          </a:p>
          <a:p>
            <a:pPr>
              <a:spcAft>
                <a:spcPts val="600"/>
              </a:spcAft>
            </a:pPr>
            <a:endParaRPr kumimoji="1" lang="en-US" altLang="zh-CN" sz="2200" dirty="0"/>
          </a:p>
          <a:p>
            <a:pPr>
              <a:spcAft>
                <a:spcPts val="600"/>
              </a:spcAft>
            </a:pPr>
            <a:endParaRPr kumimoji="1" lang="en-US" altLang="zh-CN" sz="2200" dirty="0"/>
          </a:p>
          <a:p>
            <a:pPr>
              <a:spcAft>
                <a:spcPts val="600"/>
              </a:spcAft>
            </a:pPr>
            <a:endParaRPr kumimoji="1" lang="en-US" altLang="zh-CN" sz="2200" dirty="0"/>
          </a:p>
          <a:p>
            <a:pPr>
              <a:spcAft>
                <a:spcPts val="600"/>
              </a:spcAft>
            </a:pPr>
            <a:endParaRPr kumimoji="1" lang="en-US" altLang="zh-CN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2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Solution:</a:t>
            </a:r>
            <a:r>
              <a:rPr kumimoji="1" lang="en-US" altLang="zh-CN" sz="2200" dirty="0"/>
              <a:t> </a:t>
            </a:r>
            <a:r>
              <a:rPr kumimoji="1" lang="en-US" altLang="zh-CN" sz="2200" b="1" dirty="0"/>
              <a:t>MUSE-Fi</a:t>
            </a:r>
            <a:r>
              <a:rPr kumimoji="1" lang="en-US" altLang="zh-CN" sz="2200" dirty="0"/>
              <a:t> (</a:t>
            </a:r>
            <a:r>
              <a:rPr kumimoji="1" lang="en-US" altLang="zh-CN" sz="2200" u="sng" dirty="0" err="1"/>
              <a:t>MU</a:t>
            </a:r>
            <a:r>
              <a:rPr kumimoji="1" lang="en-US" altLang="zh-CN" sz="2200" dirty="0" err="1"/>
              <a:t>lti</a:t>
            </a:r>
            <a:r>
              <a:rPr kumimoji="1" lang="en-US" altLang="zh-CN" sz="2200" dirty="0"/>
              <a:t>-person </a:t>
            </a:r>
            <a:r>
              <a:rPr kumimoji="1" lang="en-US" altLang="zh-CN" sz="2200" u="sng" dirty="0" err="1"/>
              <a:t>SE</a:t>
            </a:r>
            <a:r>
              <a:rPr kumimoji="1" lang="en-US" altLang="zh-CN" sz="2200" dirty="0" err="1"/>
              <a:t>nsing</a:t>
            </a:r>
            <a:r>
              <a:rPr kumimoji="1" lang="en-US" altLang="zh-CN" sz="2200" dirty="0"/>
              <a:t> system leveraging Wi-</a:t>
            </a:r>
            <a:r>
              <a:rPr kumimoji="1" lang="en-US" altLang="zh-CN" sz="2200" u="sng" dirty="0"/>
              <a:t>Fi</a:t>
            </a:r>
            <a:r>
              <a:rPr kumimoji="1" lang="en-US" altLang="zh-CN" sz="2200" dirty="0"/>
              <a:t>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Theoretical characterization, prototyping, and experiment evaluations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Various </a:t>
            </a:r>
            <a:r>
              <a:rPr kumimoji="1" lang="en-US" altLang="zh-CN" sz="2200" dirty="0" err="1"/>
              <a:t>WiFi</a:t>
            </a:r>
            <a:r>
              <a:rPr kumimoji="1" lang="en-US" altLang="zh-CN" sz="2200" dirty="0"/>
              <a:t>-compatible sensing strategies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Recovery algorithm to tackle sparsity in CSI sampling rate</a:t>
            </a:r>
            <a:endParaRPr kumimoji="1" lang="zh-CN" altLang="en-US" sz="2200" dirty="0"/>
          </a:p>
        </p:txBody>
      </p:sp>
      <p:pic>
        <p:nvPicPr>
          <p:cNvPr id="25" name="图片 4">
            <a:extLst>
              <a:ext uri="{FF2B5EF4-FFF2-40B4-BE49-F238E27FC236}">
                <a16:creationId xmlns:a16="http://schemas.microsoft.com/office/drawing/2014/main" id="{2C3C2E69-3362-43FE-81C9-64F67D162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22"/>
          <a:stretch/>
        </p:blipFill>
        <p:spPr>
          <a:xfrm>
            <a:off x="5220297" y="2457797"/>
            <a:ext cx="5286022" cy="1739859"/>
          </a:xfrm>
          <a:prstGeom prst="rect">
            <a:avLst/>
          </a:prstGeom>
        </p:spPr>
      </p:pic>
      <p:sp>
        <p:nvSpPr>
          <p:cNvPr id="26" name="文本框 6">
            <a:extLst>
              <a:ext uri="{FF2B5EF4-FFF2-40B4-BE49-F238E27FC236}">
                <a16:creationId xmlns:a16="http://schemas.microsoft.com/office/drawing/2014/main" id="{A6A9EBB6-99E3-021C-F22E-88C71A9D91C6}"/>
              </a:ext>
            </a:extLst>
          </p:cNvPr>
          <p:cNvSpPr txBox="1"/>
          <p:nvPr/>
        </p:nvSpPr>
        <p:spPr>
          <a:xfrm>
            <a:off x="5220297" y="4197656"/>
            <a:ext cx="5482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70C0"/>
                </a:solidFill>
              </a:rPr>
              <a:t>Frame arrival rates when one or two users stream </a:t>
            </a:r>
            <a:r>
              <a:rPr kumimoji="1" lang="en-US" altLang="zh-CN" sz="1600" dirty="0" err="1">
                <a:solidFill>
                  <a:srgbClr val="0070C0"/>
                </a:solidFill>
              </a:rPr>
              <a:t>1080p</a:t>
            </a:r>
            <a:r>
              <a:rPr kumimoji="1" lang="en-US" altLang="zh-CN" sz="1600" dirty="0">
                <a:solidFill>
                  <a:srgbClr val="0070C0"/>
                </a:solidFill>
              </a:rPr>
              <a:t> videos</a:t>
            </a:r>
            <a:endParaRPr kumimoji="1" lang="zh-CN" alt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45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Principle</a:t>
            </a:r>
            <a:b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en-US" altLang="zh-CN" sz="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CN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of Near-field Sensing (NFS)</a:t>
            </a:r>
            <a:endParaRPr lang="en-US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3">
                <a:extLst>
                  <a:ext uri="{FF2B5EF4-FFF2-40B4-BE49-F238E27FC236}">
                    <a16:creationId xmlns:a16="http://schemas.microsoft.com/office/drawing/2014/main" id="{BB69CCDD-756E-E9C2-0F7F-DE92976A7110}"/>
                  </a:ext>
                </a:extLst>
              </p:cNvPr>
              <p:cNvSpPr txBox="1"/>
              <p:nvPr/>
            </p:nvSpPr>
            <p:spPr>
              <a:xfrm>
                <a:off x="3168869" y="86397"/>
                <a:ext cx="9023131" cy="4477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More on Wi-Fi sensing basics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>
                  <a:spcAft>
                    <a:spcPts val="600"/>
                  </a:spcAft>
                </a:pPr>
                <a:endParaRPr kumimoji="1" lang="en-US" altLang="zh-CN" sz="2200" dirty="0"/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>
                    <a:solidFill>
                      <a:srgbClr val="D6002D"/>
                    </a:solidFill>
                  </a:rPr>
                  <a:t>Near-field domination effect (NFDE) 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As CSI variations mater,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kumimoji="1"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1" lang="zh-CN" alt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en-US" altLang="zh-CN" dirty="0">
                    <a:solidFill>
                      <a:prstClr val="black"/>
                    </a:solidFill>
                  </a:rPr>
                  <a:t> Power of CSI variation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kumimoji="1" lang="en-US" altLang="zh-CN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  <m: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zh-CN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CN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kumimoji="1" lang="en-US" altLang="zh-CN" dirty="0"/>
                  <a:t>, </a:t>
                </a:r>
                <a:br>
                  <a:rPr kumimoji="1" lang="en-US" altLang="zh-CN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zh-CN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kumimoji="1" lang="en-US" altLang="zh-CN" sz="1600" dirty="0"/>
                  <a:t>: intensity/speed of movement</a:t>
                </a:r>
                <a:endParaRPr kumimoji="1" lang="zh-CN" altLang="en-US" sz="1600" dirty="0"/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b="0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kumimoji="1" lang="en-US" altLang="zh-CN" dirty="0"/>
                  <a:t> of near-field subject is much smaller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r>
                  <a:rPr kumimoji="1" lang="en-US" altLang="zh-CN" dirty="0"/>
                  <a:t> of interferers, </a:t>
                </a:r>
                <a:br>
                  <a:rPr kumimoji="1" lang="en-US" altLang="zh-CN" dirty="0"/>
                </a:b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en-US" altLang="zh-CN" dirty="0"/>
                  <a:t> variation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kumimoji="1" lang="en-US" altLang="zh-CN" dirty="0"/>
                  <a:t> of subject dominates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kumimoji="1" lang="en-US" altLang="zh-CN" dirty="0"/>
                  <a:t> of interferer (</a:t>
                </a:r>
                <a:r>
                  <a:rPr kumimoji="1" lang="en-US" altLang="zh-CN" i="1" dirty="0">
                    <a:solidFill>
                      <a:srgbClr val="C00000"/>
                    </a:solidFill>
                  </a:rPr>
                  <a:t>near-field domination</a:t>
                </a:r>
                <a:r>
                  <a:rPr kumimoji="1" lang="en-US" altLang="zh-CN" dirty="0"/>
                  <a:t>)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</p:txBody>
          </p:sp>
        </mc:Choice>
        <mc:Fallback xmlns="">
          <p:sp>
            <p:nvSpPr>
              <p:cNvPr id="5" name="文本框 13">
                <a:extLst>
                  <a:ext uri="{FF2B5EF4-FFF2-40B4-BE49-F238E27FC236}">
                    <a16:creationId xmlns:a16="http://schemas.microsoft.com/office/drawing/2014/main" id="{BB69CCDD-756E-E9C2-0F7F-DE92976A7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869" y="86397"/>
                <a:ext cx="9023131" cy="4477188"/>
              </a:xfrm>
              <a:prstGeom prst="rect">
                <a:avLst/>
              </a:prstGeom>
              <a:blipFill>
                <a:blip r:embed="rId3"/>
                <a:stretch>
                  <a:fillRect l="-843" t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3">
            <a:extLst>
              <a:ext uri="{FF2B5EF4-FFF2-40B4-BE49-F238E27FC236}">
                <a16:creationId xmlns:a16="http://schemas.microsoft.com/office/drawing/2014/main" id="{EECCEA54-A3E5-D403-7E14-AF41D18237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35"/>
          <a:stretch/>
        </p:blipFill>
        <p:spPr>
          <a:xfrm>
            <a:off x="8901082" y="3959926"/>
            <a:ext cx="3216160" cy="2592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5">
                <a:extLst>
                  <a:ext uri="{FF2B5EF4-FFF2-40B4-BE49-F238E27FC236}">
                    <a16:creationId xmlns:a16="http://schemas.microsoft.com/office/drawing/2014/main" id="{70BC3A37-DCC4-2B8F-2CDA-1F200E1CE937}"/>
                  </a:ext>
                </a:extLst>
              </p:cNvPr>
              <p:cNvSpPr txBox="1"/>
              <p:nvPr/>
            </p:nvSpPr>
            <p:spPr>
              <a:xfrm>
                <a:off x="3168869" y="3891788"/>
                <a:ext cx="6500064" cy="32008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Derivation of feasible regions for NFS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Metric</a:t>
                </a:r>
                <a:r>
                  <a:rPr kumimoji="1" lang="en-US" altLang="zh-CN" dirty="0"/>
                  <a:t>: variation to interference ratio (</a:t>
                </a:r>
                <a:r>
                  <a:rPr kumimoji="1" lang="en-US" altLang="zh-CN" dirty="0" err="1"/>
                  <a:t>VIR</a:t>
                </a:r>
                <a:r>
                  <a:rPr kumimoji="1" lang="en-US" altLang="zh-CN" dirty="0"/>
                  <a:t>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kumimoji="1" lang="en-US" altLang="zh-CN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kumimoji="1" lang="en-US" altLang="zh-CN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kumimoji="1" lang="en-US" altLang="zh-CN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kumimoji="1" lang="en-US" altLang="zh-CN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b="1" dirty="0"/>
                  <a:t>Illustration and observation: 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i="0" dirty="0" smtClean="0">
                            <a:latin typeface="Cambria Math" panose="02040503050406030204" pitchFamily="18" charset="0"/>
                          </a:rPr>
                          <m:t>VIR</m:t>
                        </m:r>
                      </m:e>
                      <m:sub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kumimoji="1" lang="en-US" altLang="zh-CN" dirty="0"/>
                  <a:t> constitutes </a:t>
                </a:r>
                <a:r>
                  <a:rPr kumimoji="1" lang="en-US" altLang="zh-CN" i="1" dirty="0"/>
                  <a:t>Cassini ovals, </a:t>
                </a:r>
                <a:r>
                  <a:rPr kumimoji="1" lang="en-US" altLang="zh-CN" dirty="0"/>
                  <a:t>physically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 guarantee boundaries for user separation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dirty="0"/>
                  <a:t>Subject and interferer can be very close (0.3-</a:t>
                </a:r>
                <a:r>
                  <a:rPr kumimoji="1" lang="en-US" altLang="zh-CN" dirty="0" err="1"/>
                  <a:t>0.5m</a:t>
                </a:r>
                <a:r>
                  <a:rPr kumimoji="1" lang="en-US" altLang="zh-CN" dirty="0"/>
                  <a:t>)</a:t>
                </a:r>
                <a:br>
                  <a:rPr kumimoji="1" lang="en-US" altLang="zh-CN" dirty="0"/>
                </a:br>
                <a:endParaRPr kumimoji="1" lang="en-US" altLang="zh-CN" dirty="0"/>
              </a:p>
            </p:txBody>
          </p:sp>
        </mc:Choice>
        <mc:Fallback xmlns="">
          <p:sp>
            <p:nvSpPr>
              <p:cNvPr id="8" name="文本框 5">
                <a:extLst>
                  <a:ext uri="{FF2B5EF4-FFF2-40B4-BE49-F238E27FC236}">
                    <a16:creationId xmlns:a16="http://schemas.microsoft.com/office/drawing/2014/main" id="{70BC3A37-DCC4-2B8F-2CDA-1F200E1CE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869" y="3891788"/>
                <a:ext cx="6500064" cy="3200876"/>
              </a:xfrm>
              <a:prstGeom prst="rect">
                <a:avLst/>
              </a:prstGeom>
              <a:blipFill>
                <a:blip r:embed="rId5"/>
                <a:stretch>
                  <a:fillRect l="-1170" t="-1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4">
            <a:extLst>
              <a:ext uri="{FF2B5EF4-FFF2-40B4-BE49-F238E27FC236}">
                <a16:creationId xmlns:a16="http://schemas.microsoft.com/office/drawing/2014/main" id="{9E845A2B-E9E0-4395-2B5B-EEF6AF05F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0281" y="973868"/>
            <a:ext cx="3006545" cy="481711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5D8DB6C-F574-B979-E377-83C669889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8238" y="809917"/>
            <a:ext cx="4659746" cy="714943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1F93E00C-D8F1-8979-3529-AA88E2EF2E3E}"/>
              </a:ext>
            </a:extLst>
          </p:cNvPr>
          <p:cNvSpPr txBox="1"/>
          <p:nvPr/>
        </p:nvSpPr>
        <p:spPr>
          <a:xfrm>
            <a:off x="3527983" y="520426"/>
            <a:ext cx="8720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Channel between AP and UE = Reflection channel via subject S + static channel + env. dynamic channel</a:t>
            </a:r>
            <a:endParaRPr kumimoji="1" lang="zh-CN" altLang="en-US" sz="1600" dirty="0"/>
          </a:p>
        </p:txBody>
      </p:sp>
      <p:cxnSp>
        <p:nvCxnSpPr>
          <p:cNvPr id="12" name="直线连接符 12">
            <a:extLst>
              <a:ext uri="{FF2B5EF4-FFF2-40B4-BE49-F238E27FC236}">
                <a16:creationId xmlns:a16="http://schemas.microsoft.com/office/drawing/2014/main" id="{66EF4BBA-2BD6-93F9-ED79-0D95AC56824A}"/>
              </a:ext>
            </a:extLst>
          </p:cNvPr>
          <p:cNvCxnSpPr/>
          <p:nvPr/>
        </p:nvCxnSpPr>
        <p:spPr>
          <a:xfrm>
            <a:off x="4416552" y="1385492"/>
            <a:ext cx="740664" cy="0"/>
          </a:xfrm>
          <a:prstGeom prst="line">
            <a:avLst/>
          </a:prstGeom>
          <a:ln w="38100"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7">
            <a:extLst>
              <a:ext uri="{FF2B5EF4-FFF2-40B4-BE49-F238E27FC236}">
                <a16:creationId xmlns:a16="http://schemas.microsoft.com/office/drawing/2014/main" id="{2886CCBF-5405-7424-FF2D-8D6D469FE32F}"/>
              </a:ext>
            </a:extLst>
          </p:cNvPr>
          <p:cNvCxnSpPr/>
          <p:nvPr/>
        </p:nvCxnSpPr>
        <p:spPr>
          <a:xfrm>
            <a:off x="6967202" y="1385492"/>
            <a:ext cx="740664" cy="0"/>
          </a:xfrm>
          <a:prstGeom prst="line">
            <a:avLst/>
          </a:prstGeom>
          <a:ln w="38100"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任意形状 18">
            <a:extLst>
              <a:ext uri="{FF2B5EF4-FFF2-40B4-BE49-F238E27FC236}">
                <a16:creationId xmlns:a16="http://schemas.microsoft.com/office/drawing/2014/main" id="{5F9D5959-E6B0-B2A9-0321-F8B1AD187246}"/>
              </a:ext>
            </a:extLst>
          </p:cNvPr>
          <p:cNvSpPr/>
          <p:nvPr/>
        </p:nvSpPr>
        <p:spPr>
          <a:xfrm>
            <a:off x="4704062" y="1418968"/>
            <a:ext cx="2633472" cy="130223"/>
          </a:xfrm>
          <a:custGeom>
            <a:avLst/>
            <a:gdLst>
              <a:gd name="connsiteX0" fmla="*/ 2633472 w 2633472"/>
              <a:gd name="connsiteY0" fmla="*/ 0 h 301752"/>
              <a:gd name="connsiteX1" fmla="*/ 1280160 w 2633472"/>
              <a:gd name="connsiteY1" fmla="*/ 301752 h 301752"/>
              <a:gd name="connsiteX2" fmla="*/ 0 w 2633472"/>
              <a:gd name="connsiteY2" fmla="*/ 0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33472" h="301752">
                <a:moveTo>
                  <a:pt x="2633472" y="0"/>
                </a:moveTo>
                <a:cubicBezTo>
                  <a:pt x="2176272" y="150876"/>
                  <a:pt x="1719072" y="301752"/>
                  <a:pt x="1280160" y="301752"/>
                </a:cubicBezTo>
                <a:cubicBezTo>
                  <a:pt x="841248" y="301752"/>
                  <a:pt x="420624" y="150876"/>
                  <a:pt x="0" y="0"/>
                </a:cubicBezTo>
              </a:path>
            </a:pathLst>
          </a:custGeom>
          <a:noFill/>
          <a:ln w="38100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73000">
                  <a:schemeClr val="accent1">
                    <a:lumMod val="7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prstDash val="sysDot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5" name="直线连接符 23">
            <a:extLst>
              <a:ext uri="{FF2B5EF4-FFF2-40B4-BE49-F238E27FC236}">
                <a16:creationId xmlns:a16="http://schemas.microsoft.com/office/drawing/2014/main" id="{D0B23BED-AB53-2188-EA70-33DC35BB13EF}"/>
              </a:ext>
            </a:extLst>
          </p:cNvPr>
          <p:cNvCxnSpPr>
            <a:cxnSpLocks/>
          </p:cNvCxnSpPr>
          <p:nvPr/>
        </p:nvCxnSpPr>
        <p:spPr>
          <a:xfrm>
            <a:off x="9268111" y="1509806"/>
            <a:ext cx="526431" cy="0"/>
          </a:xfrm>
          <a:prstGeom prst="line">
            <a:avLst/>
          </a:prstGeom>
          <a:ln w="12700">
            <a:solidFill>
              <a:srgbClr val="C00000"/>
            </a:solidFill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26">
            <a:extLst>
              <a:ext uri="{FF2B5EF4-FFF2-40B4-BE49-F238E27FC236}">
                <a16:creationId xmlns:a16="http://schemas.microsoft.com/office/drawing/2014/main" id="{23F90B0E-924E-6447-70DD-9738A60768E4}"/>
              </a:ext>
            </a:extLst>
          </p:cNvPr>
          <p:cNvCxnSpPr>
            <a:cxnSpLocks/>
          </p:cNvCxnSpPr>
          <p:nvPr/>
        </p:nvCxnSpPr>
        <p:spPr>
          <a:xfrm>
            <a:off x="9857239" y="1507696"/>
            <a:ext cx="526431" cy="0"/>
          </a:xfrm>
          <a:prstGeom prst="line">
            <a:avLst/>
          </a:prstGeom>
          <a:ln w="12700">
            <a:solidFill>
              <a:srgbClr val="C00000"/>
            </a:solidFill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27">
            <a:extLst>
              <a:ext uri="{FF2B5EF4-FFF2-40B4-BE49-F238E27FC236}">
                <a16:creationId xmlns:a16="http://schemas.microsoft.com/office/drawing/2014/main" id="{B4D2D619-994D-B32F-8B34-1BD83DF2CFF0}"/>
              </a:ext>
            </a:extLst>
          </p:cNvPr>
          <p:cNvCxnSpPr>
            <a:cxnSpLocks/>
          </p:cNvCxnSpPr>
          <p:nvPr/>
        </p:nvCxnSpPr>
        <p:spPr>
          <a:xfrm>
            <a:off x="10491860" y="1390535"/>
            <a:ext cx="162492" cy="0"/>
          </a:xfrm>
          <a:prstGeom prst="line">
            <a:avLst/>
          </a:prstGeom>
          <a:ln w="12700">
            <a:solidFill>
              <a:srgbClr val="C00000"/>
            </a:solidFill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29">
            <a:extLst>
              <a:ext uri="{FF2B5EF4-FFF2-40B4-BE49-F238E27FC236}">
                <a16:creationId xmlns:a16="http://schemas.microsoft.com/office/drawing/2014/main" id="{3F0CB332-226E-9363-FC6A-E7F1C213A630}"/>
              </a:ext>
            </a:extLst>
          </p:cNvPr>
          <p:cNvSpPr txBox="1"/>
          <p:nvPr/>
        </p:nvSpPr>
        <p:spPr>
          <a:xfrm>
            <a:off x="10499216" y="1338419"/>
            <a:ext cx="1755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70C0"/>
                </a:solidFill>
              </a:rPr>
              <a:t>Path loss exponent</a:t>
            </a:r>
            <a:endParaRPr kumimoji="1"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20" name="文本框 30">
            <a:extLst>
              <a:ext uri="{FF2B5EF4-FFF2-40B4-BE49-F238E27FC236}">
                <a16:creationId xmlns:a16="http://schemas.microsoft.com/office/drawing/2014/main" id="{AC8952CC-7695-B9B5-FA6F-C7D467646451}"/>
              </a:ext>
            </a:extLst>
          </p:cNvPr>
          <p:cNvSpPr txBox="1"/>
          <p:nvPr/>
        </p:nvSpPr>
        <p:spPr>
          <a:xfrm>
            <a:off x="9992819" y="1591847"/>
            <a:ext cx="15388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70C0"/>
                </a:solidFill>
              </a:rPr>
              <a:t>Distance S to UE</a:t>
            </a:r>
            <a:endParaRPr kumimoji="1"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21" name="文本框 31">
            <a:extLst>
              <a:ext uri="{FF2B5EF4-FFF2-40B4-BE49-F238E27FC236}">
                <a16:creationId xmlns:a16="http://schemas.microsoft.com/office/drawing/2014/main" id="{8CA9CBCF-11B7-4C84-277A-0261212A5FB6}"/>
              </a:ext>
            </a:extLst>
          </p:cNvPr>
          <p:cNvSpPr txBox="1"/>
          <p:nvPr/>
        </p:nvSpPr>
        <p:spPr>
          <a:xfrm>
            <a:off x="9603315" y="1854439"/>
            <a:ext cx="1530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0070C0"/>
                </a:solidFill>
              </a:rPr>
              <a:t>Distance AP to S</a:t>
            </a:r>
            <a:endParaRPr kumimoji="1" lang="zh-CN" altLang="en-US" sz="1600" dirty="0">
              <a:solidFill>
                <a:srgbClr val="0070C0"/>
              </a:solidFill>
            </a:endParaRPr>
          </a:p>
        </p:txBody>
      </p:sp>
      <p:sp>
        <p:nvSpPr>
          <p:cNvPr id="22" name="任意形状 33">
            <a:extLst>
              <a:ext uri="{FF2B5EF4-FFF2-40B4-BE49-F238E27FC236}">
                <a16:creationId xmlns:a16="http://schemas.microsoft.com/office/drawing/2014/main" id="{BD38C53D-00F0-0BD6-B847-35AFE5478F8B}"/>
              </a:ext>
            </a:extLst>
          </p:cNvPr>
          <p:cNvSpPr/>
          <p:nvPr/>
        </p:nvSpPr>
        <p:spPr>
          <a:xfrm>
            <a:off x="10528300" y="1396668"/>
            <a:ext cx="55033" cy="118533"/>
          </a:xfrm>
          <a:custGeom>
            <a:avLst/>
            <a:gdLst>
              <a:gd name="connsiteX0" fmla="*/ 0 w 55033"/>
              <a:gd name="connsiteY0" fmla="*/ 0 h 118533"/>
              <a:gd name="connsiteX1" fmla="*/ 0 w 55033"/>
              <a:gd name="connsiteY1" fmla="*/ 118533 h 118533"/>
              <a:gd name="connsiteX2" fmla="*/ 55033 w 55033"/>
              <a:gd name="connsiteY2" fmla="*/ 118533 h 11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33" h="118533">
                <a:moveTo>
                  <a:pt x="0" y="0"/>
                </a:moveTo>
                <a:lnTo>
                  <a:pt x="0" y="118533"/>
                </a:lnTo>
                <a:lnTo>
                  <a:pt x="55033" y="118533"/>
                </a:lnTo>
              </a:path>
            </a:pathLst>
          </a:custGeom>
          <a:noFill/>
          <a:ln w="12700">
            <a:solidFill>
              <a:srgbClr val="C00000"/>
            </a:solidFill>
            <a:prstDash val="solid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任意形状 34">
            <a:extLst>
              <a:ext uri="{FF2B5EF4-FFF2-40B4-BE49-F238E27FC236}">
                <a16:creationId xmlns:a16="http://schemas.microsoft.com/office/drawing/2014/main" id="{E21D1816-B724-FCEB-1DEF-21F838ECF113}"/>
              </a:ext>
            </a:extLst>
          </p:cNvPr>
          <p:cNvSpPr/>
          <p:nvPr/>
        </p:nvSpPr>
        <p:spPr>
          <a:xfrm>
            <a:off x="9906000" y="1510968"/>
            <a:ext cx="156633" cy="249767"/>
          </a:xfrm>
          <a:custGeom>
            <a:avLst/>
            <a:gdLst>
              <a:gd name="connsiteX0" fmla="*/ 0 w 156633"/>
              <a:gd name="connsiteY0" fmla="*/ 0 h 249767"/>
              <a:gd name="connsiteX1" fmla="*/ 0 w 156633"/>
              <a:gd name="connsiteY1" fmla="*/ 249767 h 249767"/>
              <a:gd name="connsiteX2" fmla="*/ 156633 w 156633"/>
              <a:gd name="connsiteY2" fmla="*/ 249767 h 24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633" h="249767">
                <a:moveTo>
                  <a:pt x="0" y="0"/>
                </a:moveTo>
                <a:lnTo>
                  <a:pt x="0" y="249767"/>
                </a:lnTo>
                <a:lnTo>
                  <a:pt x="156633" y="249767"/>
                </a:lnTo>
              </a:path>
            </a:pathLst>
          </a:custGeom>
          <a:noFill/>
          <a:ln w="12700">
            <a:solidFill>
              <a:srgbClr val="C00000"/>
            </a:solidFill>
            <a:prstDash val="solid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任意形状 35">
            <a:extLst>
              <a:ext uri="{FF2B5EF4-FFF2-40B4-BE49-F238E27FC236}">
                <a16:creationId xmlns:a16="http://schemas.microsoft.com/office/drawing/2014/main" id="{B0EA99B8-A7C9-817A-1AFA-86AA668022F0}"/>
              </a:ext>
            </a:extLst>
          </p:cNvPr>
          <p:cNvSpPr/>
          <p:nvPr/>
        </p:nvSpPr>
        <p:spPr>
          <a:xfrm>
            <a:off x="9334500" y="1510968"/>
            <a:ext cx="334433" cy="499533"/>
          </a:xfrm>
          <a:custGeom>
            <a:avLst/>
            <a:gdLst>
              <a:gd name="connsiteX0" fmla="*/ 0 w 334433"/>
              <a:gd name="connsiteY0" fmla="*/ 0 h 499533"/>
              <a:gd name="connsiteX1" fmla="*/ 0 w 334433"/>
              <a:gd name="connsiteY1" fmla="*/ 499533 h 499533"/>
              <a:gd name="connsiteX2" fmla="*/ 334433 w 334433"/>
              <a:gd name="connsiteY2" fmla="*/ 499533 h 499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33" h="499533">
                <a:moveTo>
                  <a:pt x="0" y="0"/>
                </a:moveTo>
                <a:lnTo>
                  <a:pt x="0" y="499533"/>
                </a:lnTo>
                <a:lnTo>
                  <a:pt x="334433" y="499533"/>
                </a:lnTo>
              </a:path>
            </a:pathLst>
          </a:custGeom>
          <a:noFill/>
          <a:ln w="12700">
            <a:solidFill>
              <a:srgbClr val="C00000"/>
            </a:solidFill>
            <a:prstDash val="solid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8" name="图片 36">
            <a:extLst>
              <a:ext uri="{FF2B5EF4-FFF2-40B4-BE49-F238E27FC236}">
                <a16:creationId xmlns:a16="http://schemas.microsoft.com/office/drawing/2014/main" id="{709B390E-96DD-13F4-FCB7-30BA9B5DA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3802" y="4630942"/>
            <a:ext cx="4979323" cy="798921"/>
          </a:xfrm>
          <a:prstGeom prst="rect">
            <a:avLst/>
          </a:prstGeom>
        </p:spPr>
      </p:pic>
      <p:sp>
        <p:nvSpPr>
          <p:cNvPr id="29" name="文本框 37">
            <a:extLst>
              <a:ext uri="{FF2B5EF4-FFF2-40B4-BE49-F238E27FC236}">
                <a16:creationId xmlns:a16="http://schemas.microsoft.com/office/drawing/2014/main" id="{4A275E85-7D2D-236E-1FFF-BF6071DC4CCF}"/>
              </a:ext>
            </a:extLst>
          </p:cNvPr>
          <p:cNvSpPr txBox="1"/>
          <p:nvPr/>
        </p:nvSpPr>
        <p:spPr>
          <a:xfrm>
            <a:off x="4958318" y="5286795"/>
            <a:ext cx="4017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 err="1">
                <a:solidFill>
                  <a:srgbClr val="0070C0"/>
                </a:solidFill>
              </a:rPr>
              <a:t>Envir</a:t>
            </a:r>
            <a:r>
              <a:rPr kumimoji="1" lang="en-US" altLang="zh-CN" sz="1600" dirty="0">
                <a:solidFill>
                  <a:srgbClr val="0070C0"/>
                </a:solidFill>
              </a:rPr>
              <a:t>. dynamic channel gain as an interference</a:t>
            </a:r>
            <a:endParaRPr kumimoji="1" lang="zh-CN" altLang="en-US" sz="1600" dirty="0">
              <a:solidFill>
                <a:srgbClr val="0070C0"/>
              </a:solidFill>
            </a:endParaRPr>
          </a:p>
        </p:txBody>
      </p:sp>
      <p:cxnSp>
        <p:nvCxnSpPr>
          <p:cNvPr id="30" name="直线连接符 40">
            <a:extLst>
              <a:ext uri="{FF2B5EF4-FFF2-40B4-BE49-F238E27FC236}">
                <a16:creationId xmlns:a16="http://schemas.microsoft.com/office/drawing/2014/main" id="{5A5EBA28-6AFA-D851-A992-E423645F1B5A}"/>
              </a:ext>
            </a:extLst>
          </p:cNvPr>
          <p:cNvCxnSpPr>
            <a:cxnSpLocks/>
          </p:cNvCxnSpPr>
          <p:nvPr/>
        </p:nvCxnSpPr>
        <p:spPr>
          <a:xfrm>
            <a:off x="4967701" y="5291532"/>
            <a:ext cx="329186" cy="0"/>
          </a:xfrm>
          <a:prstGeom prst="line">
            <a:avLst/>
          </a:prstGeom>
          <a:ln w="12700">
            <a:solidFill>
              <a:srgbClr val="C00000"/>
            </a:solidFill>
            <a:prstDash val="soli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任意形状 45">
            <a:extLst>
              <a:ext uri="{FF2B5EF4-FFF2-40B4-BE49-F238E27FC236}">
                <a16:creationId xmlns:a16="http://schemas.microsoft.com/office/drawing/2014/main" id="{C4B06580-8358-1519-9E22-9F764F2F599F}"/>
              </a:ext>
            </a:extLst>
          </p:cNvPr>
          <p:cNvSpPr/>
          <p:nvPr/>
        </p:nvSpPr>
        <p:spPr>
          <a:xfrm>
            <a:off x="5000978" y="5298252"/>
            <a:ext cx="41392" cy="158044"/>
          </a:xfrm>
          <a:custGeom>
            <a:avLst/>
            <a:gdLst>
              <a:gd name="connsiteX0" fmla="*/ 0 w 41392"/>
              <a:gd name="connsiteY0" fmla="*/ 0 h 158044"/>
              <a:gd name="connsiteX1" fmla="*/ 0 w 41392"/>
              <a:gd name="connsiteY1" fmla="*/ 158044 h 158044"/>
              <a:gd name="connsiteX2" fmla="*/ 41392 w 41392"/>
              <a:gd name="connsiteY2" fmla="*/ 158044 h 15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92" h="158044">
                <a:moveTo>
                  <a:pt x="0" y="0"/>
                </a:moveTo>
                <a:lnTo>
                  <a:pt x="0" y="158044"/>
                </a:lnTo>
                <a:lnTo>
                  <a:pt x="41392" y="158044"/>
                </a:lnTo>
              </a:path>
            </a:pathLst>
          </a:custGeom>
          <a:noFill/>
          <a:ln w="12700">
            <a:solidFill>
              <a:srgbClr val="C00000"/>
            </a:solidFill>
            <a:prstDash val="solid"/>
            <a:tailEnd type="non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46">
                <a:extLst>
                  <a:ext uri="{FF2B5EF4-FFF2-40B4-BE49-F238E27FC236}">
                    <a16:creationId xmlns:a16="http://schemas.microsoft.com/office/drawing/2014/main" id="{FD7167AD-A2CB-87F5-A467-F30968DDDF78}"/>
                  </a:ext>
                </a:extLst>
              </p:cNvPr>
              <p:cNvSpPr txBox="1"/>
              <p:nvPr/>
            </p:nvSpPr>
            <p:spPr>
              <a:xfrm>
                <a:off x="10840917" y="3722511"/>
                <a:ext cx="757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6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solidFill>
                      <a:schemeClr val="accent1"/>
                    </a:solidFill>
                  </a:rPr>
                  <a:t>=50</a:t>
                </a:r>
                <a:endParaRPr kumimoji="1" lang="zh-CN" alt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文本框 46">
                <a:extLst>
                  <a:ext uri="{FF2B5EF4-FFF2-40B4-BE49-F238E27FC236}">
                    <a16:creationId xmlns:a16="http://schemas.microsoft.com/office/drawing/2014/main" id="{FD7167AD-A2CB-87F5-A467-F30968DDD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0917" y="3722511"/>
                <a:ext cx="757067" cy="338554"/>
              </a:xfrm>
              <a:prstGeom prst="rect">
                <a:avLst/>
              </a:prstGeom>
              <a:blipFill>
                <a:blip r:embed="rId9"/>
                <a:stretch>
                  <a:fillRect t="-7407" r="-327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2840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Insights</a:t>
            </a:r>
            <a:b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br>
              <a:rPr lang="en-US" altLang="zh-CN" sz="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altLang="zh-CN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of Multi-person Sensing (MPS)</a:t>
            </a:r>
            <a:endParaRPr lang="en-US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3">
                <a:extLst>
                  <a:ext uri="{FF2B5EF4-FFF2-40B4-BE49-F238E27FC236}">
                    <a16:creationId xmlns:a16="http://schemas.microsoft.com/office/drawing/2014/main" id="{EAF5E96E-F971-9B37-D8F4-BB2E159209E1}"/>
                  </a:ext>
                </a:extLst>
              </p:cNvPr>
              <p:cNvSpPr txBox="1"/>
              <p:nvPr/>
            </p:nvSpPr>
            <p:spPr>
              <a:xfrm>
                <a:off x="3168869" y="155708"/>
                <a:ext cx="9023131" cy="6509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Ideal multi-person</a:t>
                </a:r>
                <a:r>
                  <a:rPr kumimoji="1" lang="en-US" altLang="zh-CN" sz="2200" dirty="0"/>
                  <a:t> (</a:t>
                </a:r>
                <a14:m>
                  <m:oMath xmlns:m="http://schemas.openxmlformats.org/officeDocument/2006/math">
                    <m:r>
                      <a:rPr kumimoji="1" lang="en-US" altLang="zh-CN" sz="2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kumimoji="1"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&gt;3</m:t>
                    </m:r>
                  </m:oMath>
                </a14:m>
                <a:r>
                  <a:rPr kumimoji="1" lang="en-US" altLang="zh-CN" sz="2200" dirty="0"/>
                  <a:t>) </a:t>
                </a:r>
                <a:r>
                  <a:rPr kumimoji="1" lang="en-US" altLang="zh-CN" sz="2200" b="1" dirty="0"/>
                  <a:t>scenes</a:t>
                </a:r>
              </a:p>
              <a:p>
                <a:pPr lvl="1">
                  <a:spcAft>
                    <a:spcPts val="600"/>
                  </a:spcAft>
                </a:pPr>
                <a:r>
                  <a:rPr kumimoji="1" lang="en-US" altLang="zh-CN" sz="2200" dirty="0"/>
                  <a:t>S</a:t>
                </a:r>
                <a:r>
                  <a:rPr kumimoji="1" lang="en-US" altLang="zh-CN" sz="2200" i="1" dirty="0"/>
                  <a:t>ymmetry</a:t>
                </a:r>
                <a:r>
                  <a:rPr kumimoji="1" lang="en-US" altLang="zh-CN" sz="2200" dirty="0"/>
                  <a:t> cases and normalized parameters</a:t>
                </a:r>
              </a:p>
              <a:p>
                <a:pPr lvl="1">
                  <a:spcAft>
                    <a:spcPts val="600"/>
                  </a:spcAft>
                </a:pPr>
                <a:r>
                  <a:rPr kumimoji="1" lang="en-US" altLang="zh-CN" sz="2200" dirty="0"/>
                  <a:t>(a) </a:t>
                </a:r>
                <a:r>
                  <a:rPr kumimoji="1" lang="en-US" altLang="zh-CN" sz="2200" dirty="0">
                    <a:solidFill>
                      <a:srgbClr val="00B050"/>
                    </a:solidFill>
                  </a:rPr>
                  <a:t>Radial symmetry </a:t>
                </a:r>
                <a:r>
                  <a:rPr kumimoji="1" lang="en-US" altLang="zh-CN" sz="2200" dirty="0"/>
                  <a:t>case for maximum </a:t>
                </a:r>
                <a14:m>
                  <m:oMath xmlns:m="http://schemas.openxmlformats.org/officeDocument/2006/math">
                    <m:r>
                      <a:rPr kumimoji="1" lang="en-US" altLang="zh-CN" sz="22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kumimoji="1" lang="en-US" altLang="zh-CN" sz="2200" dirty="0"/>
              </a:p>
              <a:p>
                <a:pPr marL="800100" lvl="1" indent="-342900">
                  <a:spcAft>
                    <a:spcPts val="600"/>
                  </a:spcAft>
                  <a:buFont typeface="Wingdings" pitchFamily="2" charset="2"/>
                  <a:buChar char="Ø"/>
                </a:pPr>
                <a:endParaRPr kumimoji="1" lang="en-US" altLang="zh-CN" sz="2200" dirty="0"/>
              </a:p>
              <a:p>
                <a:pPr marL="800100" lvl="1" indent="-342900">
                  <a:spcAft>
                    <a:spcPts val="600"/>
                  </a:spcAft>
                  <a:buFont typeface="Wingdings" pitchFamily="2" charset="2"/>
                  <a:buChar char="Ø"/>
                </a:pPr>
                <a:endParaRPr kumimoji="1" lang="en-US" altLang="zh-CN" sz="2200" dirty="0"/>
              </a:p>
              <a:p>
                <a:pPr marL="800100" lvl="1" indent="-342900">
                  <a:spcAft>
                    <a:spcPts val="600"/>
                  </a:spcAft>
                  <a:buFont typeface="Wingdings" pitchFamily="2" charset="2"/>
                  <a:buChar char="Ø"/>
                </a:pPr>
                <a:endParaRPr kumimoji="1" lang="en-US" altLang="zh-CN" sz="2200" dirty="0"/>
              </a:p>
              <a:p>
                <a:pPr lvl="1">
                  <a:spcAft>
                    <a:spcPts val="600"/>
                  </a:spcAft>
                </a:pPr>
                <a:r>
                  <a:rPr kumimoji="1" lang="en-US" altLang="zh-CN" sz="2200" dirty="0"/>
                  <a:t>(b) </a:t>
                </a:r>
                <a:r>
                  <a:rPr kumimoji="1" lang="en-US" altLang="zh-CN" sz="2200" dirty="0">
                    <a:solidFill>
                      <a:srgbClr val="00B050"/>
                    </a:solidFill>
                  </a:rPr>
                  <a:t>Mirror symmetry </a:t>
                </a:r>
                <a:r>
                  <a:rPr kumimoji="1" lang="en-US" altLang="zh-CN" sz="2200" dirty="0"/>
                  <a:t>case for minimum </a:t>
                </a:r>
                <a14:m>
                  <m:oMath xmlns:m="http://schemas.openxmlformats.org/officeDocument/2006/math">
                    <m:r>
                      <a:rPr kumimoji="1" lang="en-US" altLang="zh-C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1" lang="en-US" altLang="zh-CN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endParaRPr kumimoji="1" lang="en-US" altLang="zh-CN" sz="2200" b="0" dirty="0">
                  <a:ea typeface="Cambria Math" panose="02040503050406030204" pitchFamily="18" charset="0"/>
                </a:endParaRPr>
              </a:p>
              <a:p>
                <a:pPr lvl="1">
                  <a:spcAft>
                    <a:spcPts val="600"/>
                  </a:spcAft>
                </a:pPr>
                <a:endParaRPr kumimoji="1" lang="en-US" altLang="zh-CN" sz="2200" dirty="0"/>
              </a:p>
              <a:p>
                <a:pPr lvl="1">
                  <a:spcAft>
                    <a:spcPts val="600"/>
                  </a:spcAft>
                </a:pPr>
                <a:endParaRPr kumimoji="1" lang="en-US" altLang="zh-CN" sz="2200" dirty="0"/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kumimoji="1" lang="en-US" altLang="zh-CN" sz="2200" dirty="0"/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b="1" dirty="0"/>
                  <a:t>Proof of concept experiments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Respirations of closely-sit persons </a:t>
                </a:r>
                <a:br>
                  <a:rPr kumimoji="1" lang="en-US" altLang="zh-CN" sz="2200" dirty="0"/>
                </a:br>
                <a:r>
                  <a:rPr kumimoji="1" lang="en-US" altLang="zh-CN" sz="2200" dirty="0"/>
                  <a:t>(even by-shoulder) can be well separated</a:t>
                </a:r>
              </a:p>
              <a:p>
                <a:pPr marL="800100" lvl="1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kumimoji="1" lang="en-US" altLang="zh-CN" sz="2200" dirty="0"/>
                  <a:t>NFS works for different motion </a:t>
                </a:r>
                <a:br>
                  <a:rPr kumimoji="1" lang="en-US" altLang="zh-CN" sz="2200" dirty="0"/>
                </a:br>
                <a:r>
                  <a:rPr kumimoji="1" lang="en-US" altLang="zh-CN" sz="2200" dirty="0"/>
                  <a:t>intensities: stronger signals do not </a:t>
                </a:r>
                <a:br>
                  <a:rPr kumimoji="1" lang="en-US" altLang="zh-CN" sz="2200" dirty="0"/>
                </a:br>
                <a:r>
                  <a:rPr kumimoji="1" lang="en-US" altLang="zh-CN" sz="2200" dirty="0"/>
                  <a:t>mess up weaker ones</a:t>
                </a:r>
              </a:p>
            </p:txBody>
          </p:sp>
        </mc:Choice>
        <mc:Fallback xmlns="">
          <p:sp>
            <p:nvSpPr>
              <p:cNvPr id="18" name="文本框 13">
                <a:extLst>
                  <a:ext uri="{FF2B5EF4-FFF2-40B4-BE49-F238E27FC236}">
                    <a16:creationId xmlns:a16="http://schemas.microsoft.com/office/drawing/2014/main" id="{EAF5E96E-F971-9B37-D8F4-BB2E15920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869" y="155708"/>
                <a:ext cx="9023131" cy="6509474"/>
              </a:xfrm>
              <a:prstGeom prst="rect">
                <a:avLst/>
              </a:prstGeom>
              <a:blipFill>
                <a:blip r:embed="rId3"/>
                <a:stretch>
                  <a:fillRect l="-843" t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图片 3">
            <a:extLst>
              <a:ext uri="{FF2B5EF4-FFF2-40B4-BE49-F238E27FC236}">
                <a16:creationId xmlns:a16="http://schemas.microsoft.com/office/drawing/2014/main" id="{259D1B4F-0A93-81FA-3EEC-DB9EE6CAA5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102"/>
          <a:stretch/>
        </p:blipFill>
        <p:spPr>
          <a:xfrm>
            <a:off x="8725983" y="2854694"/>
            <a:ext cx="3298781" cy="1889230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C6D5B04F-28EA-C2CB-7B7B-475A70BCCC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36"/>
          <a:stretch/>
        </p:blipFill>
        <p:spPr>
          <a:xfrm>
            <a:off x="8584517" y="53390"/>
            <a:ext cx="3510082" cy="2606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5">
                <a:extLst>
                  <a:ext uri="{FF2B5EF4-FFF2-40B4-BE49-F238E27FC236}">
                    <a16:creationId xmlns:a16="http://schemas.microsoft.com/office/drawing/2014/main" id="{DDEC6D95-5742-C902-1B61-9EDC13274A83}"/>
                  </a:ext>
                </a:extLst>
              </p:cNvPr>
              <p:cNvSpPr txBox="1"/>
              <p:nvPr/>
            </p:nvSpPr>
            <p:spPr>
              <a:xfrm>
                <a:off x="11483633" y="2425702"/>
                <a:ext cx="7570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6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6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th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solidFill>
                      <a:schemeClr val="accent1"/>
                    </a:solidFill>
                  </a:rPr>
                  <a:t>=50</a:t>
                </a:r>
                <a:endParaRPr kumimoji="1" lang="zh-CN" alt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文本框 5">
                <a:extLst>
                  <a:ext uri="{FF2B5EF4-FFF2-40B4-BE49-F238E27FC236}">
                    <a16:creationId xmlns:a16="http://schemas.microsoft.com/office/drawing/2014/main" id="{DDEC6D95-5742-C902-1B61-9EDC13274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633" y="2425702"/>
                <a:ext cx="757067" cy="338554"/>
              </a:xfrm>
              <a:prstGeom prst="rect">
                <a:avLst/>
              </a:prstGeom>
              <a:blipFill>
                <a:blip r:embed="rId6"/>
                <a:stretch>
                  <a:fillRect t="-7407" r="-3333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图片 6">
            <a:extLst>
              <a:ext uri="{FF2B5EF4-FFF2-40B4-BE49-F238E27FC236}">
                <a16:creationId xmlns:a16="http://schemas.microsoft.com/office/drawing/2014/main" id="{E40F091A-9BF7-3DEA-81B1-A6258856E5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7284" y="1529082"/>
            <a:ext cx="4963188" cy="735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7">
                <a:extLst>
                  <a:ext uri="{FF2B5EF4-FFF2-40B4-BE49-F238E27FC236}">
                    <a16:creationId xmlns:a16="http://schemas.microsoft.com/office/drawing/2014/main" id="{580124A0-478C-62AE-7184-7CC8F6E380DF}"/>
                  </a:ext>
                </a:extLst>
              </p:cNvPr>
              <p:cNvSpPr txBox="1"/>
              <p:nvPr/>
            </p:nvSpPr>
            <p:spPr>
              <a:xfrm>
                <a:off x="3812816" y="2237879"/>
                <a:ext cx="48597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b="0" i="0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kumimoji="1" lang="en-US" altLang="zh-CN" dirty="0"/>
                  <a:t> peaks at 51 around AP-UE distance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kumimoji="1" lang="en-US" altLang="zh-CN" dirty="0" err="1"/>
                  <a:t>3m</a:t>
                </a:r>
                <a:r>
                  <a:rPr kumimoji="1" lang="en-US" altLang="zh-CN" dirty="0"/>
                  <a:t> 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7">
                <a:extLst>
                  <a:ext uri="{FF2B5EF4-FFF2-40B4-BE49-F238E27FC236}">
                    <a16:creationId xmlns:a16="http://schemas.microsoft.com/office/drawing/2014/main" id="{580124A0-478C-62AE-7184-7CC8F6E38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16" y="2237879"/>
                <a:ext cx="4859740" cy="369332"/>
              </a:xfrm>
              <a:prstGeom prst="rect">
                <a:avLst/>
              </a:prstGeom>
              <a:blipFill>
                <a:blip r:embed="rId8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8">
                <a:extLst>
                  <a:ext uri="{FF2B5EF4-FFF2-40B4-BE49-F238E27FC236}">
                    <a16:creationId xmlns:a16="http://schemas.microsoft.com/office/drawing/2014/main" id="{AEF64B67-0E05-61A7-B80C-58703218D0F5}"/>
                  </a:ext>
                </a:extLst>
              </p:cNvPr>
              <p:cNvSpPr txBox="1"/>
              <p:nvPr/>
            </p:nvSpPr>
            <p:spPr>
              <a:xfrm>
                <a:off x="8851890" y="1543025"/>
                <a:ext cx="117339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=51</m:t>
                      </m:r>
                    </m:oMath>
                  </m:oMathPara>
                </a14:m>
                <a:endParaRPr kumimoji="1" lang="zh-CN" alt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6" name="文本框 8">
                <a:extLst>
                  <a:ext uri="{FF2B5EF4-FFF2-40B4-BE49-F238E27FC236}">
                    <a16:creationId xmlns:a16="http://schemas.microsoft.com/office/drawing/2014/main" id="{AEF64B67-0E05-61A7-B80C-58703218D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890" y="1543025"/>
                <a:ext cx="1173398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9">
                <a:extLst>
                  <a:ext uri="{FF2B5EF4-FFF2-40B4-BE49-F238E27FC236}">
                    <a16:creationId xmlns:a16="http://schemas.microsoft.com/office/drawing/2014/main" id="{D886C8B0-6664-788B-BC91-6E40ABD5BDBC}"/>
                  </a:ext>
                </a:extLst>
              </p:cNvPr>
              <p:cNvSpPr txBox="1"/>
              <p:nvPr/>
            </p:nvSpPr>
            <p:spPr>
              <a:xfrm>
                <a:off x="10615068" y="1611265"/>
                <a:ext cx="135626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zh-CN" sz="1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sub>
                      </m:sSub>
                      <m:r>
                        <a:rPr kumimoji="1" lang="en-US" altLang="zh-CN" sz="16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=0.34</m:t>
                      </m:r>
                    </m:oMath>
                  </m:oMathPara>
                </a14:m>
                <a:endParaRPr kumimoji="1" lang="zh-CN" altLang="en-US" sz="1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7" name="文本框 9">
                <a:extLst>
                  <a:ext uri="{FF2B5EF4-FFF2-40B4-BE49-F238E27FC236}">
                    <a16:creationId xmlns:a16="http://schemas.microsoft.com/office/drawing/2014/main" id="{D886C8B0-6664-788B-BC91-6E40ABD5B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5068" y="1611265"/>
                <a:ext cx="1356269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图片 10">
            <a:extLst>
              <a:ext uri="{FF2B5EF4-FFF2-40B4-BE49-F238E27FC236}">
                <a16:creationId xmlns:a16="http://schemas.microsoft.com/office/drawing/2014/main" id="{EC3487CE-F5E5-DC7E-8C55-92B7D57663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459" b="-996"/>
          <a:stretch/>
        </p:blipFill>
        <p:spPr>
          <a:xfrm>
            <a:off x="3699008" y="3064050"/>
            <a:ext cx="4859740" cy="758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12">
                <a:extLst>
                  <a:ext uri="{FF2B5EF4-FFF2-40B4-BE49-F238E27FC236}">
                    <a16:creationId xmlns:a16="http://schemas.microsoft.com/office/drawing/2014/main" id="{CC931485-2326-F806-C0B6-4351C02F4A3A}"/>
                  </a:ext>
                </a:extLst>
              </p:cNvPr>
              <p:cNvSpPr txBox="1"/>
              <p:nvPr/>
            </p:nvSpPr>
            <p:spPr>
              <a:xfrm>
                <a:off x="3812816" y="3799309"/>
                <a:ext cx="45358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kumimoji="1" lang="en-US" altLang="zh-CN" dirty="0"/>
                  <a:t> remains </a:t>
                </a:r>
                <a:r>
                  <a:rPr kumimoji="1" lang="en-US" altLang="zh-CN" dirty="0" err="1"/>
                  <a:t>0.34m</a:t>
                </a:r>
                <a:r>
                  <a:rPr kumimoji="1" lang="en-US" altLang="zh-CN" dirty="0"/>
                  <a:t> for </a:t>
                </a:r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0.32, 3.30</m:t>
                        </m:r>
                      </m:e>
                    </m:d>
                    <m:r>
                      <m:rPr>
                        <m:sty m:val="p"/>
                      </m:rPr>
                      <a:rPr kumimoji="1" lang="en-US" altLang="zh-CN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12">
                <a:extLst>
                  <a:ext uri="{FF2B5EF4-FFF2-40B4-BE49-F238E27FC236}">
                    <a16:creationId xmlns:a16="http://schemas.microsoft.com/office/drawing/2014/main" id="{CC931485-2326-F806-C0B6-4351C02F4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2816" y="3799309"/>
                <a:ext cx="4535861" cy="369332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图片 17">
            <a:extLst>
              <a:ext uri="{FF2B5EF4-FFF2-40B4-BE49-F238E27FC236}">
                <a16:creationId xmlns:a16="http://schemas.microsoft.com/office/drawing/2014/main" id="{6FD1206B-7F97-79C3-1765-42537FC96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864"/>
          <a:stretch/>
        </p:blipFill>
        <p:spPr>
          <a:xfrm>
            <a:off x="8838391" y="4706825"/>
            <a:ext cx="3256208" cy="939697"/>
          </a:xfrm>
          <a:prstGeom prst="rect">
            <a:avLst/>
          </a:prstGeom>
        </p:spPr>
      </p:pic>
      <p:pic>
        <p:nvPicPr>
          <p:cNvPr id="41" name="图片 18">
            <a:extLst>
              <a:ext uri="{FF2B5EF4-FFF2-40B4-BE49-F238E27FC236}">
                <a16:creationId xmlns:a16="http://schemas.microsoft.com/office/drawing/2014/main" id="{22295DA9-3F70-AC54-A9F5-C7F439FD0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96" b="24610"/>
          <a:stretch/>
        </p:blipFill>
        <p:spPr>
          <a:xfrm>
            <a:off x="8768556" y="5747428"/>
            <a:ext cx="3256208" cy="103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42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Shaping up MUSE-Fi</a:t>
            </a:r>
            <a:endParaRPr lang="en-US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30F31-C479-7687-AE5D-15DEEA941504}"/>
              </a:ext>
            </a:extLst>
          </p:cNvPr>
          <p:cNvSpPr txBox="1"/>
          <p:nvPr/>
        </p:nvSpPr>
        <p:spPr>
          <a:xfrm>
            <a:off x="260470" y="3149387"/>
            <a:ext cx="2589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Components,</a:t>
            </a:r>
            <a:b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Strategies, </a:t>
            </a:r>
            <a:b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Compatibility</a:t>
            </a:r>
            <a:endParaRPr lang="en-US" sz="2000" spc="300" dirty="0">
              <a:solidFill>
                <a:srgbClr val="D6002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13">
            <a:extLst>
              <a:ext uri="{FF2B5EF4-FFF2-40B4-BE49-F238E27FC236}">
                <a16:creationId xmlns:a16="http://schemas.microsoft.com/office/drawing/2014/main" id="{0516A832-843D-A6B6-BAD9-743A182E6273}"/>
              </a:ext>
            </a:extLst>
          </p:cNvPr>
          <p:cNvSpPr txBox="1"/>
          <p:nvPr/>
        </p:nvSpPr>
        <p:spPr>
          <a:xfrm>
            <a:off x="3168869" y="442314"/>
            <a:ext cx="9023131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Hardware Components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A commodity AP and multiple UEs carried by individual users: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/>
              <a:t>All devices follow prevalent Wi-Fi 5/6 standard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/>
              <a:t>CSI can be obtained from the received frames</a:t>
            </a:r>
          </a:p>
          <a:p>
            <a:pPr marL="1257300" lvl="2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/>
              <a:t>No additional antennas or bandwidth expansion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10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1000" b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Strategies compatible with </a:t>
            </a:r>
            <a:r>
              <a:rPr kumimoji="1" lang="en-US" altLang="zh-CN" sz="2200" b="1" dirty="0" err="1"/>
              <a:t>WiFi</a:t>
            </a:r>
            <a:r>
              <a:rPr kumimoji="1" lang="en-US" altLang="zh-CN" sz="2200" b="1" dirty="0"/>
              <a:t>-ISAC </a:t>
            </a:r>
            <a:r>
              <a:rPr kumimoji="1" lang="en-US" altLang="zh-CN" dirty="0"/>
              <a:t>(</a:t>
            </a:r>
            <a:r>
              <a:rPr kumimoji="1" lang="en-US" altLang="zh-CN" i="1" dirty="0"/>
              <a:t>integrated sensing &amp; communication</a:t>
            </a:r>
            <a:r>
              <a:rPr kumimoji="1" lang="en-US" altLang="zh-CN" dirty="0"/>
              <a:t>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Uplink (UL)-CSI</a:t>
            </a:r>
            <a:r>
              <a:rPr kumimoji="1" lang="en-US" altLang="zh-CN" sz="2200" dirty="0"/>
              <a:t>: AP obtains CSI from UEs' UL traffic</a:t>
            </a:r>
          </a:p>
          <a:p>
            <a:pPr marL="1257300" lvl="2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kumimoji="1" lang="en-US" altLang="zh-CN" sz="2000" dirty="0"/>
              <a:t>Centralized sensing </a:t>
            </a:r>
            <a:r>
              <a:rPr kumimoji="1" lang="en-US" altLang="zh-CN" sz="2000" u="sng" dirty="0"/>
              <a:t>at AP</a:t>
            </a:r>
            <a:r>
              <a:rPr kumimoji="1" lang="en-US" altLang="zh-CN" sz="2000" dirty="0"/>
              <a:t>, covering all users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Downlink (DL)-CSI</a:t>
            </a:r>
            <a:r>
              <a:rPr kumimoji="1" lang="en-US" altLang="zh-CN" sz="2200" dirty="0"/>
              <a:t>: UEs obtain CSI from AP's DL traffic </a:t>
            </a:r>
          </a:p>
          <a:p>
            <a:pPr marL="1257300" lvl="2" indent="-342900">
              <a:spcAft>
                <a:spcPts val="1200"/>
              </a:spcAft>
              <a:buFont typeface="Wingdings" pitchFamily="2" charset="2"/>
              <a:buChar char="ü"/>
            </a:pPr>
            <a:r>
              <a:rPr kumimoji="1" lang="en-US" altLang="zh-CN" sz="2000" dirty="0"/>
              <a:t>Distributed sensing </a:t>
            </a:r>
            <a:r>
              <a:rPr kumimoji="1" lang="en-US" altLang="zh-CN" sz="2000" u="sng" dirty="0"/>
              <a:t>at UE</a:t>
            </a:r>
            <a:r>
              <a:rPr kumimoji="1" lang="en-US" altLang="zh-CN" sz="2000" dirty="0"/>
              <a:t>, privacy preserving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UL-BFI: </a:t>
            </a:r>
            <a:r>
              <a:rPr kumimoji="1" lang="en-US" altLang="zh-CN" sz="2200" dirty="0"/>
              <a:t>Beamforming feedback info (BFI) in UEs' UL traffic</a:t>
            </a:r>
          </a:p>
          <a:p>
            <a:pPr marL="1257300" lvl="2" indent="-342900">
              <a:spcAft>
                <a:spcPts val="600"/>
              </a:spcAft>
              <a:buFont typeface="Wingdings" pitchFamily="2" charset="2"/>
              <a:buChar char="ü"/>
            </a:pPr>
            <a:r>
              <a:rPr kumimoji="1" lang="en-US" altLang="zh-CN" sz="2200" dirty="0"/>
              <a:t>As BFI is sent out in plain-text, sensing can be carried out </a:t>
            </a:r>
            <a:r>
              <a:rPr kumimoji="1" lang="en-US" altLang="zh-CN" sz="2200" u="sng" dirty="0"/>
              <a:t>at any Wi-Fi devices</a:t>
            </a:r>
            <a:r>
              <a:rPr kumimoji="1" lang="en-US" altLang="zh-CN" sz="2200" dirty="0"/>
              <a:t> capable of hearing the traffic (</a:t>
            </a:r>
            <a:r>
              <a:rPr kumimoji="1" lang="en-US" altLang="zh-CN" sz="2200" dirty="0" err="1">
                <a:solidFill>
                  <a:srgbClr val="C00000"/>
                </a:solidFill>
              </a:rPr>
              <a:t>WiKI</a:t>
            </a:r>
            <a:r>
              <a:rPr kumimoji="1" lang="en-US" altLang="zh-CN" sz="2200" dirty="0">
                <a:solidFill>
                  <a:srgbClr val="C00000"/>
                </a:solidFill>
              </a:rPr>
              <a:t>-Eve in CCS’23</a:t>
            </a:r>
            <a:r>
              <a:rPr kumimoji="1" lang="en-US" altLang="zh-CN" sz="2200" dirty="0"/>
              <a:t>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200" dirty="0"/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F2227FD2-5AD7-187D-F9B6-44FACE933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302" y="1364776"/>
            <a:ext cx="1080043" cy="1031827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D875852-D844-030C-546C-1444AE5AB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679" y="1407517"/>
            <a:ext cx="828438" cy="98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84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1">
            <a:extLst>
              <a:ext uri="{FF2B5EF4-FFF2-40B4-BE49-F238E27FC236}">
                <a16:creationId xmlns:a16="http://schemas.microsoft.com/office/drawing/2014/main" id="{AC526AFC-EDD3-F08C-EF14-4D3135E46D2D}"/>
              </a:ext>
            </a:extLst>
          </p:cNvPr>
          <p:cNvSpPr/>
          <p:nvPr/>
        </p:nvSpPr>
        <p:spPr>
          <a:xfrm>
            <a:off x="94593" y="1039186"/>
            <a:ext cx="2821407" cy="55483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C31199-2623-3647-963F-CE739A5696CE}"/>
              </a:ext>
            </a:extLst>
          </p:cNvPr>
          <p:cNvSpPr/>
          <p:nvPr/>
        </p:nvSpPr>
        <p:spPr>
          <a:xfrm>
            <a:off x="229675" y="3646"/>
            <a:ext cx="336076" cy="6559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100000">
                <a:srgbClr val="C00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03335-B49A-674B-B07A-576C0FC89AC0}"/>
              </a:ext>
            </a:extLst>
          </p:cNvPr>
          <p:cNvSpPr txBox="1"/>
          <p:nvPr/>
        </p:nvSpPr>
        <p:spPr>
          <a:xfrm>
            <a:off x="229676" y="1152000"/>
            <a:ext cx="26863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kern="0" spc="300" dirty="0">
                <a:solidFill>
                  <a:srgbClr val="10096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Shaping up MUSE-Fi</a:t>
            </a:r>
            <a:endParaRPr lang="en-US" spc="300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F95BC-7C20-D02B-9DF8-871A7CEF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6" y="-300925"/>
            <a:ext cx="1929589" cy="1286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30F31-C479-7687-AE5D-15DEEA941504}"/>
              </a:ext>
            </a:extLst>
          </p:cNvPr>
          <p:cNvSpPr txBox="1"/>
          <p:nvPr/>
        </p:nvSpPr>
        <p:spPr>
          <a:xfrm>
            <a:off x="260469" y="3149387"/>
            <a:ext cx="29518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Sparse Recovery</a:t>
            </a:r>
            <a:b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en-US" sz="2000" b="1" kern="0" spc="300" dirty="0">
                <a:solidFill>
                  <a:srgbClr val="D6002D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Algorithm (SRA)</a:t>
            </a:r>
          </a:p>
          <a:p>
            <a:endParaRPr lang="en-US" sz="2000" b="1" kern="0" spc="300" dirty="0">
              <a:solidFill>
                <a:srgbClr val="D6002D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1FC27163-3063-50D3-8CC9-C801C7808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001" y="3813358"/>
            <a:ext cx="4386146" cy="214986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C664FE59-1C25-EA53-CA8C-2225BCE35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808" y="733867"/>
            <a:ext cx="3892944" cy="2237197"/>
          </a:xfrm>
          <a:prstGeom prst="rect">
            <a:avLst/>
          </a:prstGeom>
        </p:spPr>
      </p:pic>
      <p:sp>
        <p:nvSpPr>
          <p:cNvPr id="12" name="文本框 13">
            <a:extLst>
              <a:ext uri="{FF2B5EF4-FFF2-40B4-BE49-F238E27FC236}">
                <a16:creationId xmlns:a16="http://schemas.microsoft.com/office/drawing/2014/main" id="{B7EF68E1-7958-8C94-6B50-74C7C7D4C414}"/>
              </a:ext>
            </a:extLst>
          </p:cNvPr>
          <p:cNvSpPr txBox="1"/>
          <p:nvPr/>
        </p:nvSpPr>
        <p:spPr>
          <a:xfrm>
            <a:off x="3168869" y="144184"/>
            <a:ext cx="7681101" cy="655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zh-CN" sz="2200" b="1" dirty="0"/>
              <a:t>Goal:</a:t>
            </a:r>
            <a:r>
              <a:rPr kumimoji="1" lang="en-US" altLang="zh-CN" sz="2200" dirty="0"/>
              <a:t> handle CSI sample sparsity in realistic data traffic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Data processing pipeline</a:t>
            </a:r>
          </a:p>
          <a:p>
            <a:pPr marL="800100" lvl="1" indent="-342900">
              <a:spcAft>
                <a:spcPts val="400"/>
              </a:spcAft>
              <a:buFont typeface="Wingdings" pitchFamily="2" charset="2"/>
              <a:buChar char="Ø"/>
            </a:pPr>
            <a:r>
              <a:rPr kumimoji="1" lang="en-US" altLang="zh-CN" dirty="0"/>
              <a:t>Divide </a:t>
            </a:r>
            <a:r>
              <a:rPr kumimoji="1" lang="en-US" altLang="zh-CN" i="1" dirty="0"/>
              <a:t>sparse </a:t>
            </a:r>
            <a:r>
              <a:rPr kumimoji="1" lang="en-US" altLang="zh-CN" dirty="0"/>
              <a:t>and </a:t>
            </a:r>
            <a:r>
              <a:rPr kumimoji="1" lang="en-US" altLang="zh-CN" i="1" dirty="0"/>
              <a:t>non-sparse </a:t>
            </a:r>
            <a:r>
              <a:rPr kumimoji="1" lang="en-US" altLang="zh-CN" dirty="0"/>
              <a:t>time slices</a:t>
            </a:r>
          </a:p>
          <a:p>
            <a:pPr marL="800100" lvl="1" indent="-342900">
              <a:spcAft>
                <a:spcPts val="400"/>
              </a:spcAft>
              <a:buFont typeface="Wingdings" pitchFamily="2" charset="2"/>
              <a:buChar char="Ø"/>
            </a:pPr>
            <a:r>
              <a:rPr kumimoji="1" lang="en-US" altLang="zh-CN" dirty="0"/>
              <a:t>Linearly resample/temporarily fill</a:t>
            </a:r>
          </a:p>
          <a:p>
            <a:pPr marL="800100" lvl="1" indent="-342900">
              <a:spcAft>
                <a:spcPts val="400"/>
              </a:spcAft>
              <a:buFont typeface="Wingdings" pitchFamily="2" charset="2"/>
              <a:buChar char="Ø"/>
            </a:pPr>
            <a:r>
              <a:rPr kumimoji="1" lang="en-US" altLang="zh-CN" dirty="0"/>
              <a:t>Transform resampled CSI time series into </a:t>
            </a:r>
            <a:br>
              <a:rPr kumimoji="1" lang="en-US" altLang="zh-CN" dirty="0"/>
            </a:br>
            <a:r>
              <a:rPr kumimoji="1" lang="en-US" altLang="zh-CN" i="1" dirty="0"/>
              <a:t>spectrogram </a:t>
            </a:r>
            <a:r>
              <a:rPr kumimoji="1" lang="en-US" altLang="zh-CN" dirty="0"/>
              <a:t>featuring freq. components</a:t>
            </a:r>
          </a:p>
          <a:p>
            <a:pPr marL="800100" lvl="1" indent="-342900">
              <a:spcAft>
                <a:spcPts val="400"/>
              </a:spcAft>
              <a:buFont typeface="Wingdings" pitchFamily="2" charset="2"/>
              <a:buChar char="Ø"/>
            </a:pPr>
            <a:r>
              <a:rPr kumimoji="1" lang="en-US" altLang="zh-CN" dirty="0"/>
              <a:t>Normalize spectrogram and re-assign </a:t>
            </a:r>
            <a:br>
              <a:rPr kumimoji="1" lang="en-US" altLang="zh-CN" dirty="0"/>
            </a:br>
            <a:r>
              <a:rPr kumimoji="1" lang="en-US" altLang="zh-CN" dirty="0"/>
              <a:t>`</a:t>
            </a:r>
            <a:r>
              <a:rPr kumimoji="1" lang="en-US" altLang="zh-CN" i="1" dirty="0"/>
              <a:t>no-data` </a:t>
            </a:r>
            <a:r>
              <a:rPr kumimoji="1" lang="en-US" altLang="zh-CN" dirty="0"/>
              <a:t>labels to sparse slices</a:t>
            </a:r>
          </a:p>
          <a:p>
            <a:pPr marL="342900" indent="-342900"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Sparse slice recovery with TCN-AE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dirty="0"/>
              <a:t>Adopts temporal conv. network (</a:t>
            </a:r>
            <a:r>
              <a:rPr kumimoji="1" lang="en-US" altLang="zh-CN" dirty="0" err="1"/>
              <a:t>TCN</a:t>
            </a:r>
            <a:r>
              <a:rPr kumimoji="1" lang="en-US" altLang="zh-CN" dirty="0"/>
              <a:t>)</a:t>
            </a:r>
            <a:br>
              <a:rPr kumimoji="1" lang="en-US" altLang="zh-CN" dirty="0"/>
            </a:br>
            <a:r>
              <a:rPr kumimoji="1" lang="en-US" altLang="zh-CN" dirty="0"/>
              <a:t>due to its parameter efficiency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1" lang="en-US" altLang="zh-CN" dirty="0" err="1"/>
              <a:t>TCN</a:t>
            </a:r>
            <a:r>
              <a:rPr kumimoji="1" lang="en-US" altLang="zh-CN" dirty="0"/>
              <a:t> is featured by </a:t>
            </a:r>
            <a:r>
              <a:rPr kumimoji="1" lang="en-US" altLang="zh-CN" i="1" dirty="0"/>
              <a:t>dilated conv.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1" lang="en-US" altLang="zh-CN" sz="2200" dirty="0"/>
          </a:p>
          <a:p>
            <a:pPr>
              <a:spcAft>
                <a:spcPts val="600"/>
              </a:spcAft>
            </a:pPr>
            <a:endParaRPr kumimoji="1" lang="en-US" altLang="zh-CN" sz="2200" dirty="0"/>
          </a:p>
          <a:p>
            <a:pPr marL="342900" indent="-342900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kumimoji="1" lang="en-US" altLang="zh-CN" sz="2200" b="1" dirty="0"/>
              <a:t>Self-supervised training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kumimoji="1" lang="en-US" altLang="zh-CN" sz="2200" dirty="0"/>
              <a:t>Use non-sparse slices as labeled</a:t>
            </a:r>
            <a:br>
              <a:rPr kumimoji="1" lang="en-US" altLang="zh-CN" sz="2200" dirty="0"/>
            </a:br>
            <a:r>
              <a:rPr kumimoji="1" lang="en-US" altLang="zh-CN" sz="2200" dirty="0"/>
              <a:t> training data for sparse slices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DBBB0F-38D9-64FC-9351-9A1B0D5C5B6B}"/>
              </a:ext>
            </a:extLst>
          </p:cNvPr>
          <p:cNvGrpSpPr/>
          <p:nvPr/>
        </p:nvGrpSpPr>
        <p:grpSpPr>
          <a:xfrm>
            <a:off x="3613668" y="4405003"/>
            <a:ext cx="3879742" cy="984697"/>
            <a:chOff x="3482959" y="4165050"/>
            <a:chExt cx="4345700" cy="107251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BA3FD380-8848-9E61-99CC-09D967B4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6908" y="4386521"/>
              <a:ext cx="2698276" cy="493803"/>
            </a:xfrm>
            <a:prstGeom prst="rect">
              <a:avLst/>
            </a:prstGeom>
          </p:spPr>
        </p:pic>
        <p:sp>
          <p:nvSpPr>
            <p:cNvPr id="14" name="文本框 6">
              <a:extLst>
                <a:ext uri="{FF2B5EF4-FFF2-40B4-BE49-F238E27FC236}">
                  <a16:creationId xmlns:a16="http://schemas.microsoft.com/office/drawing/2014/main" id="{E8780E73-6C62-BF82-A342-BF2504FAF4AA}"/>
                </a:ext>
              </a:extLst>
            </p:cNvPr>
            <p:cNvSpPr txBox="1"/>
            <p:nvPr/>
          </p:nvSpPr>
          <p:spPr>
            <a:xfrm>
              <a:off x="3482959" y="4165050"/>
              <a:ext cx="926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chemeClr val="accent1"/>
                  </a:solidFill>
                </a:rPr>
                <a:t>output</a:t>
              </a:r>
              <a:endParaRPr kumimoji="1"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5" name="文本框 7">
              <a:extLst>
                <a:ext uri="{FF2B5EF4-FFF2-40B4-BE49-F238E27FC236}">
                  <a16:creationId xmlns:a16="http://schemas.microsoft.com/office/drawing/2014/main" id="{4A13D326-48DA-D0D3-FEBC-857C68BCB672}"/>
                </a:ext>
              </a:extLst>
            </p:cNvPr>
            <p:cNvSpPr txBox="1"/>
            <p:nvPr/>
          </p:nvSpPr>
          <p:spPr>
            <a:xfrm>
              <a:off x="5598778" y="4165050"/>
              <a:ext cx="926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chemeClr val="accent1"/>
                  </a:solidFill>
                </a:rPr>
                <a:t>input</a:t>
              </a:r>
              <a:endParaRPr kumimoji="1"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6" name="文本框 8">
              <a:extLst>
                <a:ext uri="{FF2B5EF4-FFF2-40B4-BE49-F238E27FC236}">
                  <a16:creationId xmlns:a16="http://schemas.microsoft.com/office/drawing/2014/main" id="{757738D3-94ED-6210-AC7B-0E2A81A59E62}"/>
                </a:ext>
              </a:extLst>
            </p:cNvPr>
            <p:cNvSpPr txBox="1"/>
            <p:nvPr/>
          </p:nvSpPr>
          <p:spPr>
            <a:xfrm>
              <a:off x="4858259" y="4165050"/>
              <a:ext cx="926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chemeClr val="accent1"/>
                  </a:solidFill>
                </a:rPr>
                <a:t>kernel</a:t>
              </a:r>
              <a:endParaRPr kumimoji="1" lang="zh-CN" altLang="en-US" dirty="0">
                <a:solidFill>
                  <a:schemeClr val="accent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2">
                  <a:extLst>
                    <a:ext uri="{FF2B5EF4-FFF2-40B4-BE49-F238E27FC236}">
                      <a16:creationId xmlns:a16="http://schemas.microsoft.com/office/drawing/2014/main" id="{6C0699FD-6615-6DA6-6584-206BD980AD99}"/>
                    </a:ext>
                  </a:extLst>
                </p:cNvPr>
                <p:cNvSpPr txBox="1"/>
                <p:nvPr/>
              </p:nvSpPr>
              <p:spPr>
                <a:xfrm>
                  <a:off x="5367872" y="4835294"/>
                  <a:ext cx="2460787" cy="4022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zh-CN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kumimoji="1" lang="en-US" altLang="zh-CN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</m:t>
                      </m:r>
                    </m:oMath>
                  </a14:m>
                  <a:r>
                    <a:rPr kumimoji="1" lang="en-US" altLang="zh-CN" dirty="0">
                      <a:solidFill>
                        <a:schemeClr val="accent1"/>
                      </a:solidFill>
                    </a:rPr>
                    <a:t>: dilation factor</a:t>
                  </a:r>
                  <a:endParaRPr kumimoji="1" lang="zh-CN" altLang="en-US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文本框 12">
                  <a:extLst>
                    <a:ext uri="{FF2B5EF4-FFF2-40B4-BE49-F238E27FC236}">
                      <a16:creationId xmlns:a16="http://schemas.microsoft.com/office/drawing/2014/main" id="{6C0699FD-6615-6DA6-6584-206BD980AD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7872" y="4835294"/>
                  <a:ext cx="2460787" cy="402269"/>
                </a:xfrm>
                <a:prstGeom prst="rect">
                  <a:avLst/>
                </a:prstGeom>
                <a:blipFill>
                  <a:blip r:embed="rId6"/>
                  <a:stretch>
                    <a:fillRect t="-6667" r="-578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51704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5208</TotalTime>
  <Words>1086</Words>
  <Application>Microsoft Macintosh PowerPoint</Application>
  <PresentationFormat>Widescreen</PresentationFormat>
  <Paragraphs>172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Microsoft YaHei</vt:lpstr>
      <vt:lpstr>Arial</vt:lpstr>
      <vt:lpstr>Calibri</vt:lpstr>
      <vt:lpstr>Calibri Light</vt:lpstr>
      <vt:lpstr>Cambria Math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vxsn</dc:creator>
  <cp:lastModifiedBy>LUO Jun (Assoc Prof)</cp:lastModifiedBy>
  <cp:revision>512</cp:revision>
  <dcterms:created xsi:type="dcterms:W3CDTF">2020-12-02T03:10:56Z</dcterms:created>
  <dcterms:modified xsi:type="dcterms:W3CDTF">2023-09-25T01:10:03Z</dcterms:modified>
</cp:coreProperties>
</file>