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7" r:id="rId3"/>
    <p:sldId id="258" r:id="rId4"/>
    <p:sldId id="259" r:id="rId5"/>
    <p:sldId id="260" r:id="rId6"/>
    <p:sldId id="262" r:id="rId7"/>
    <p:sldId id="263" r:id="rId8"/>
    <p:sldId id="264" r:id="rId9"/>
    <p:sldId id="278" r:id="rId10"/>
    <p:sldId id="280" r:id="rId11"/>
    <p:sldId id="281" r:id="rId12"/>
    <p:sldId id="269" r:id="rId13"/>
    <p:sldId id="282" r:id="rId14"/>
    <p:sldId id="271" r:id="rId15"/>
    <p:sldId id="272" r:id="rId16"/>
    <p:sldId id="274" r:id="rId17"/>
    <p:sldId id="275" r:id="rId18"/>
    <p:sldId id="277" r:id="rId19"/>
    <p:sldId id="276" r:id="rId20"/>
    <p:sldId id="261" r:id="rId21"/>
    <p:sldId id="265" r:id="rId22"/>
    <p:sldId id="267" r:id="rId23"/>
    <p:sldId id="268" r:id="rId24"/>
    <p:sldId id="279"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8" autoAdjust="0"/>
    <p:restoredTop sz="83129" autoAdjust="0"/>
  </p:normalViewPr>
  <p:slideViewPr>
    <p:cSldViewPr snapToGrid="0">
      <p:cViewPr varScale="1">
        <p:scale>
          <a:sx n="105" d="100"/>
          <a:sy n="105" d="100"/>
        </p:scale>
        <p:origin x="1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46DE6-D797-D74A-AF4F-C7AA85449923}" type="datetimeFigureOut">
              <a:rPr lang="en-US" smtClean="0"/>
              <a:t>10/4/23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6C310-05E7-B04C-91CA-933DE9A56C5C}" type="slidenum">
              <a:rPr lang="en-US" smtClean="0"/>
              <a:t>‹#›</a:t>
            </a:fld>
            <a:endParaRPr lang="en-US"/>
          </a:p>
        </p:txBody>
      </p:sp>
    </p:spTree>
    <p:extLst>
      <p:ext uri="{BB962C8B-B14F-4D97-AF65-F5344CB8AC3E}">
        <p14:creationId xmlns:p14="http://schemas.microsoft.com/office/powerpoint/2010/main" val="192144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Hello everyone! My name is Atul and I am here to present our paper “Battery-free Wideband Spectrum Mapping using Commodity RFID Tags”. This work was done at CMU with Mohamed, </a:t>
            </a:r>
            <a:r>
              <a:rPr lang="en-US" sz="1800" b="0" i="0" u="none" strike="noStrike" dirty="0" err="1">
                <a:solidFill>
                  <a:srgbClr val="000000"/>
                </a:solidFill>
                <a:effectLst/>
                <a:latin typeface="Arial" panose="020B0604020202020204" pitchFamily="34" charset="0"/>
              </a:rPr>
              <a:t>Kuang</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Swarun</a:t>
            </a:r>
            <a:r>
              <a:rPr lang="en-US" sz="1800" b="0" i="0" u="none" strike="noStrike" dirty="0">
                <a:solidFill>
                  <a:srgbClr val="000000"/>
                </a:solidFill>
                <a:effectLst/>
                <a:latin typeface="Arial" panose="020B0604020202020204" pitchFamily="34" charset="0"/>
              </a:rPr>
              <a:t> and Peter. </a:t>
            </a:r>
            <a:endParaRPr lang="en-US" b="0" dirty="0">
              <a:effectLst/>
            </a:endParaRPr>
          </a:p>
        </p:txBody>
      </p:sp>
      <p:sp>
        <p:nvSpPr>
          <p:cNvPr id="4" name="Slide Number Placeholder 3"/>
          <p:cNvSpPr>
            <a:spLocks noGrp="1"/>
          </p:cNvSpPr>
          <p:nvPr>
            <p:ph type="sldNum" sz="quarter" idx="5"/>
          </p:nvPr>
        </p:nvSpPr>
        <p:spPr/>
        <p:txBody>
          <a:bodyPr/>
          <a:lstStyle/>
          <a:p>
            <a:fld id="{6876C310-05E7-B04C-91CA-933DE9A56C5C}" type="slidenum">
              <a:rPr lang="en-US" smtClean="0"/>
              <a:t>1</a:t>
            </a:fld>
            <a:endParaRPr lang="en-US"/>
          </a:p>
        </p:txBody>
      </p:sp>
    </p:spTree>
    <p:extLst>
      <p:ext uri="{BB962C8B-B14F-4D97-AF65-F5344CB8AC3E}">
        <p14:creationId xmlns:p14="http://schemas.microsoft.com/office/powerpoint/2010/main" val="51192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a single transmitter source transmitting at one of the frequencies ‘f’ apart from ISM band and now we want to measure its effect on the spectrum.  Now, if the RFID tag could tell us the signal power measured at its location, we are done. But, it cant do that since it can only passively reflect the signals. Thus, we need a wideband receiver in the environment to receive the signals after being reflected by the tag. Now, the signal received by the receiver would be given by the combination of the source signal x, the channel between source and the tag, lets say it channel number 1 and the channel between tag and the receiver, lets say channel number 2. Now, the spectrum measurement at the tag which we want is given by this term, and this here is an extra term which needs to be estimated and eliminated to get the actual spectrum measurement. </a:t>
            </a:r>
            <a:r>
              <a:rPr lang="en-US" sz="1200" b="0" i="0" u="none" strike="noStrike" dirty="0">
                <a:solidFill>
                  <a:srgbClr val="000000"/>
                </a:solidFill>
                <a:effectLst/>
                <a:latin typeface="Arial" panose="020B0604020202020204" pitchFamily="34" charset="0"/>
              </a:rPr>
              <a:t>This is quite challenging to do, since measuring this channel requires another transmission at that frequency, which completely defeats the purpose of spectrum sensing.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10</a:t>
            </a:fld>
            <a:endParaRPr lang="en-US"/>
          </a:p>
        </p:txBody>
      </p:sp>
    </p:spTree>
    <p:extLst>
      <p:ext uri="{BB962C8B-B14F-4D97-AF65-F5344CB8AC3E}">
        <p14:creationId xmlns:p14="http://schemas.microsoft.com/office/powerpoint/2010/main" val="337437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But we already have some transmission going on in the system. The RFID reader which sends power signal to the tag to keep it powered on, also provides round-trip channel information. If we ensure that both the RFID reader and the wideband receiver are co-located, then both of these channels h2 and h3 are strongly correlated with one another. This means that if we have channel information about one channel h3 from the reader, we can estimate the channel h2 using a single-shot calibration process. So, are we done? No. There is a small caveat here – the above equation only holds true if both channels are at the same frequency. But in our scenario, the channel h2 in red is at the source transmitter frequency f, but the channel h3 in blue is operating at 915 MHz ISM band. So, how do we use this existing transmission to estimate the channel h3 at any other random frequency?</a:t>
            </a:r>
          </a:p>
        </p:txBody>
      </p:sp>
      <p:sp>
        <p:nvSpPr>
          <p:cNvPr id="4" name="Slide Number Placeholder 3"/>
          <p:cNvSpPr>
            <a:spLocks noGrp="1"/>
          </p:cNvSpPr>
          <p:nvPr>
            <p:ph type="sldNum" sz="quarter" idx="5"/>
          </p:nvPr>
        </p:nvSpPr>
        <p:spPr/>
        <p:txBody>
          <a:bodyPr/>
          <a:lstStyle/>
          <a:p>
            <a:fld id="{6876C310-05E7-B04C-91CA-933DE9A56C5C}" type="slidenum">
              <a:rPr lang="en-US" smtClean="0"/>
              <a:t>11</a:t>
            </a:fld>
            <a:endParaRPr lang="en-US"/>
          </a:p>
        </p:txBody>
      </p:sp>
    </p:spTree>
    <p:extLst>
      <p:ext uri="{BB962C8B-B14F-4D97-AF65-F5344CB8AC3E}">
        <p14:creationId xmlns:p14="http://schemas.microsoft.com/office/powerpoint/2010/main" val="96303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use Ray tracing models to generalize channel at any other frequency. For this scenario, assuming we have N reflector locations, the ray tracing model looks something like this. We get the  channel h3 information at multiple ISM band frequencies because of the US RFID protocols. Using this model, we then estimate the location of reflectors in the environment. We can use these reflector locations to then estimate the channel h3 at any other frequency. To get to know about exact details, please read our paper. </a:t>
            </a:r>
            <a:endParaRPr lang="en-US" b="0" dirty="0">
              <a:effectLst/>
            </a:endParaRPr>
          </a:p>
        </p:txBody>
      </p:sp>
      <p:sp>
        <p:nvSpPr>
          <p:cNvPr id="4" name="Slide Number Placeholder 3"/>
          <p:cNvSpPr>
            <a:spLocks noGrp="1"/>
          </p:cNvSpPr>
          <p:nvPr>
            <p:ph type="sldNum" sz="quarter" idx="5"/>
          </p:nvPr>
        </p:nvSpPr>
        <p:spPr/>
        <p:txBody>
          <a:bodyPr/>
          <a:lstStyle/>
          <a:p>
            <a:fld id="{6876C310-05E7-B04C-91CA-933DE9A56C5C}" type="slidenum">
              <a:rPr lang="en-US" smtClean="0"/>
              <a:t>12</a:t>
            </a:fld>
            <a:endParaRPr lang="en-US"/>
          </a:p>
        </p:txBody>
      </p:sp>
    </p:spTree>
    <p:extLst>
      <p:ext uri="{BB962C8B-B14F-4D97-AF65-F5344CB8AC3E}">
        <p14:creationId xmlns:p14="http://schemas.microsoft.com/office/powerpoint/2010/main" val="425852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b="0" dirty="0">
                <a:effectLst/>
              </a:rPr>
              <a:t>Now, putting it all together, we first measure the channels at multiple </a:t>
            </a:r>
            <a:r>
              <a:rPr lang="en-US" b="0" dirty="0" err="1">
                <a:effectLst/>
              </a:rPr>
              <a:t>freq</a:t>
            </a:r>
            <a:r>
              <a:rPr lang="en-US" b="0" dirty="0">
                <a:effectLst/>
              </a:rPr>
              <a:t> in ISM band, we calculate the channel h3 at frequency f using ray tracing models, then estimate the channel h2 at frequency f, and finally we eliminate this channel to get the desired spectrum measurement at the tag. </a:t>
            </a:r>
          </a:p>
        </p:txBody>
      </p:sp>
      <p:sp>
        <p:nvSpPr>
          <p:cNvPr id="4" name="Slide Number Placeholder 3"/>
          <p:cNvSpPr>
            <a:spLocks noGrp="1"/>
          </p:cNvSpPr>
          <p:nvPr>
            <p:ph type="sldNum" sz="quarter" idx="5"/>
          </p:nvPr>
        </p:nvSpPr>
        <p:spPr/>
        <p:txBody>
          <a:bodyPr/>
          <a:lstStyle/>
          <a:p>
            <a:fld id="{6876C310-05E7-B04C-91CA-933DE9A56C5C}" type="slidenum">
              <a:rPr lang="en-US" smtClean="0"/>
              <a:t>13</a:t>
            </a:fld>
            <a:endParaRPr lang="en-US"/>
          </a:p>
        </p:txBody>
      </p:sp>
    </p:spTree>
    <p:extLst>
      <p:ext uri="{BB962C8B-B14F-4D97-AF65-F5344CB8AC3E}">
        <p14:creationId xmlns:p14="http://schemas.microsoft.com/office/powerpoint/2010/main" val="417520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There are several other challenges as well which </a:t>
            </a:r>
            <a:r>
              <a:rPr lang="en-US" sz="1800" b="0" i="0" u="none" strike="noStrike" dirty="0" err="1">
                <a:solidFill>
                  <a:srgbClr val="000000"/>
                </a:solidFill>
                <a:effectLst/>
                <a:latin typeface="Arial" panose="020B0604020202020204" pitchFamily="34" charset="0"/>
              </a:rPr>
              <a:t>RFIMap</a:t>
            </a:r>
            <a:r>
              <a:rPr lang="en-US" sz="1800" b="0" i="0" u="none" strike="noStrike" dirty="0">
                <a:solidFill>
                  <a:srgbClr val="000000"/>
                </a:solidFill>
                <a:effectLst/>
                <a:latin typeface="Arial" panose="020B0604020202020204" pitchFamily="34" charset="0"/>
              </a:rPr>
              <a:t> solves such as smart interpolation of these spectrum measurements at all RFID tags to create a spectrum map, disambiguating small sized reflectors and scaling the system to multiple transmitters. To get more details, please read our paper.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14</a:t>
            </a:fld>
            <a:endParaRPr lang="en-US"/>
          </a:p>
        </p:txBody>
      </p:sp>
    </p:spTree>
    <p:extLst>
      <p:ext uri="{BB962C8B-B14F-4D97-AF65-F5344CB8AC3E}">
        <p14:creationId xmlns:p14="http://schemas.microsoft.com/office/powerpoint/2010/main" val="2680101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implement our system, we use  off the shelf Alien Squiggle RFID tags, an off the shelf </a:t>
            </a:r>
            <a:r>
              <a:rPr lang="en-US" dirty="0" err="1"/>
              <a:t>Impinj</a:t>
            </a:r>
            <a:r>
              <a:rPr lang="en-US" dirty="0"/>
              <a:t> RFID reader and a single USRP N210s to emulate wideband receiver using Frequency Hopping. We implement </a:t>
            </a:r>
            <a:r>
              <a:rPr lang="en-US" dirty="0" err="1"/>
              <a:t>RFIMap</a:t>
            </a:r>
            <a:r>
              <a:rPr lang="en-US" dirty="0"/>
              <a:t> on two different testbeds including multiple conference rooms in a building and a manufacturing facility owned by CMU. </a:t>
            </a:r>
          </a:p>
        </p:txBody>
      </p:sp>
      <p:sp>
        <p:nvSpPr>
          <p:cNvPr id="4" name="Slide Number Placeholder 3"/>
          <p:cNvSpPr>
            <a:spLocks noGrp="1"/>
          </p:cNvSpPr>
          <p:nvPr>
            <p:ph type="sldNum" sz="quarter" idx="5"/>
          </p:nvPr>
        </p:nvSpPr>
        <p:spPr/>
        <p:txBody>
          <a:bodyPr/>
          <a:lstStyle/>
          <a:p>
            <a:fld id="{6876C310-05E7-B04C-91CA-933DE9A56C5C}" type="slidenum">
              <a:rPr lang="en-US" smtClean="0"/>
              <a:t>15</a:t>
            </a:fld>
            <a:endParaRPr lang="en-US"/>
          </a:p>
        </p:txBody>
      </p:sp>
    </p:spTree>
    <p:extLst>
      <p:ext uri="{BB962C8B-B14F-4D97-AF65-F5344CB8AC3E}">
        <p14:creationId xmlns:p14="http://schemas.microsoft.com/office/powerpoint/2010/main" val="139008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t>
            </a:r>
            <a:r>
              <a:rPr lang="en-US" dirty="0" err="1"/>
              <a:t>RFIMap</a:t>
            </a:r>
            <a:r>
              <a:rPr lang="en-US" dirty="0"/>
              <a:t> results. This plot represent the Absolute Power Error of spectrum measured using </a:t>
            </a:r>
            <a:r>
              <a:rPr lang="en-US" dirty="0" err="1"/>
              <a:t>RFIMap</a:t>
            </a:r>
            <a:r>
              <a:rPr lang="en-US" dirty="0"/>
              <a:t> across a wide band of frequencies from 650 MHz to 2 GHz. We compare </a:t>
            </a:r>
            <a:r>
              <a:rPr lang="en-US" dirty="0" err="1"/>
              <a:t>RFIMap</a:t>
            </a:r>
            <a:r>
              <a:rPr lang="en-US" dirty="0"/>
              <a:t> against 2 baseline – Tag Reflection baseline represents the absolute error with channel obtained at the receiver with no direct path channel correction and Receiver RSSI baseline represent the error obtained by using the direct signal power obtained at the receiver as the true spectrum measurement. We achieve a median error of  5 dB across all frequencies from 650 MHz to 2 GHz which is comparable to state-of-the art low-power spectrum sensing </a:t>
            </a:r>
          </a:p>
        </p:txBody>
      </p:sp>
      <p:sp>
        <p:nvSpPr>
          <p:cNvPr id="4" name="Slide Number Placeholder 3"/>
          <p:cNvSpPr>
            <a:spLocks noGrp="1"/>
          </p:cNvSpPr>
          <p:nvPr>
            <p:ph type="sldNum" sz="quarter" idx="5"/>
          </p:nvPr>
        </p:nvSpPr>
        <p:spPr/>
        <p:txBody>
          <a:bodyPr/>
          <a:lstStyle/>
          <a:p>
            <a:fld id="{6876C310-05E7-B04C-91CA-933DE9A56C5C}" type="slidenum">
              <a:rPr lang="en-US" smtClean="0"/>
              <a:t>16</a:t>
            </a:fld>
            <a:endParaRPr lang="en-US"/>
          </a:p>
        </p:txBody>
      </p:sp>
    </p:spTree>
    <p:extLst>
      <p:ext uri="{BB962C8B-B14F-4D97-AF65-F5344CB8AC3E}">
        <p14:creationId xmlns:p14="http://schemas.microsoft.com/office/powerpoint/2010/main" val="357966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our spectrum map looks like as outputted from </a:t>
            </a:r>
            <a:r>
              <a:rPr lang="en-US" dirty="0" err="1"/>
              <a:t>RFIMap</a:t>
            </a:r>
            <a:r>
              <a:rPr lang="en-US" dirty="0"/>
              <a:t>. In this scenario, there is a single transmitter source represented by black dot and there 4 RFID tags placed across the room. We can see in the spectrum map that the high power components of the spectrum lie quite close to the actual transmitter location, validating the accuracy of our system. </a:t>
            </a:r>
          </a:p>
        </p:txBody>
      </p:sp>
      <p:sp>
        <p:nvSpPr>
          <p:cNvPr id="4" name="Slide Number Placeholder 3"/>
          <p:cNvSpPr>
            <a:spLocks noGrp="1"/>
          </p:cNvSpPr>
          <p:nvPr>
            <p:ph type="sldNum" sz="quarter" idx="5"/>
          </p:nvPr>
        </p:nvSpPr>
        <p:spPr/>
        <p:txBody>
          <a:bodyPr/>
          <a:lstStyle/>
          <a:p>
            <a:fld id="{6876C310-05E7-B04C-91CA-933DE9A56C5C}" type="slidenum">
              <a:rPr lang="en-US" smtClean="0"/>
              <a:t>17</a:t>
            </a:fld>
            <a:endParaRPr lang="en-US"/>
          </a:p>
        </p:txBody>
      </p:sp>
    </p:spTree>
    <p:extLst>
      <p:ext uri="{BB962C8B-B14F-4D97-AF65-F5344CB8AC3E}">
        <p14:creationId xmlns:p14="http://schemas.microsoft.com/office/powerpoint/2010/main" val="143327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we present </a:t>
            </a:r>
            <a:r>
              <a:rPr lang="en-US" dirty="0" err="1"/>
              <a:t>RFIMap</a:t>
            </a:r>
            <a:r>
              <a:rPr lang="en-US" dirty="0"/>
              <a:t> – which is the first wideband spectrum mapping system using off-the-shelf RFID tags. </a:t>
            </a:r>
            <a:r>
              <a:rPr lang="en-US" dirty="0" err="1"/>
              <a:t>RFIMap</a:t>
            </a:r>
            <a:r>
              <a:rPr lang="en-US" dirty="0"/>
              <a:t> creates a spectrum map by estimating the spectrum power at individual tags </a:t>
            </a:r>
            <a:r>
              <a:rPr lang="en-US" dirty="0" err="1"/>
              <a:t>iindirectly</a:t>
            </a:r>
            <a:r>
              <a:rPr lang="en-US" dirty="0"/>
              <a:t> and then interpolating. It achieves an absolute Power error of 5 dB across 2 GHz of bandwidth. </a:t>
            </a:r>
          </a:p>
        </p:txBody>
      </p:sp>
      <p:sp>
        <p:nvSpPr>
          <p:cNvPr id="4" name="Slide Number Placeholder 3"/>
          <p:cNvSpPr>
            <a:spLocks noGrp="1"/>
          </p:cNvSpPr>
          <p:nvPr>
            <p:ph type="sldNum" sz="quarter" idx="5"/>
          </p:nvPr>
        </p:nvSpPr>
        <p:spPr/>
        <p:txBody>
          <a:bodyPr/>
          <a:lstStyle/>
          <a:p>
            <a:fld id="{6876C310-05E7-B04C-91CA-933DE9A56C5C}" type="slidenum">
              <a:rPr lang="en-US" smtClean="0"/>
              <a:t>18</a:t>
            </a:fld>
            <a:endParaRPr lang="en-US"/>
          </a:p>
        </p:txBody>
      </p:sp>
    </p:spTree>
    <p:extLst>
      <p:ext uri="{BB962C8B-B14F-4D97-AF65-F5344CB8AC3E}">
        <p14:creationId xmlns:p14="http://schemas.microsoft.com/office/powerpoint/2010/main" val="74412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add a few points regarding </a:t>
            </a:r>
            <a:r>
              <a:rPr lang="en-US" dirty="0" err="1"/>
              <a:t>RFIMap</a:t>
            </a:r>
            <a:r>
              <a:rPr lang="en-US" dirty="0"/>
              <a:t> before I conclude:- To deal with variations of tag reflections because of orientation, we deploy multiple tags at different orientations at the same location. </a:t>
            </a:r>
          </a:p>
          <a:p>
            <a:endParaRPr lang="en-US" dirty="0"/>
          </a:p>
          <a:p>
            <a:r>
              <a:rPr lang="en-US" dirty="0"/>
              <a:t>Even though, we use a single USRP to emulate a wideband receiver, </a:t>
            </a:r>
            <a:r>
              <a:rPr lang="en-US" dirty="0" err="1"/>
              <a:t>RFIMap</a:t>
            </a:r>
            <a:r>
              <a:rPr lang="en-US" dirty="0"/>
              <a:t> can be easily extended to any spectrum analyzer</a:t>
            </a:r>
          </a:p>
          <a:p>
            <a:endParaRPr lang="en-US" dirty="0"/>
          </a:p>
          <a:p>
            <a:r>
              <a:rPr lang="en-US" dirty="0"/>
              <a:t>And finally, </a:t>
            </a:r>
            <a:r>
              <a:rPr lang="en-US" dirty="0" err="1"/>
              <a:t>RFIMap</a:t>
            </a:r>
            <a:r>
              <a:rPr lang="en-US" dirty="0"/>
              <a:t> sensing range is limited by the range of RFID – which is about 15 m in the best case. </a:t>
            </a:r>
          </a:p>
        </p:txBody>
      </p:sp>
      <p:sp>
        <p:nvSpPr>
          <p:cNvPr id="4" name="Slide Number Placeholder 3"/>
          <p:cNvSpPr>
            <a:spLocks noGrp="1"/>
          </p:cNvSpPr>
          <p:nvPr>
            <p:ph type="sldNum" sz="quarter" idx="5"/>
          </p:nvPr>
        </p:nvSpPr>
        <p:spPr/>
        <p:txBody>
          <a:bodyPr/>
          <a:lstStyle/>
          <a:p>
            <a:fld id="{6876C310-05E7-B04C-91CA-933DE9A56C5C}" type="slidenum">
              <a:rPr lang="en-US" smtClean="0"/>
              <a:t>19</a:t>
            </a:fld>
            <a:endParaRPr lang="en-US"/>
          </a:p>
        </p:txBody>
      </p:sp>
    </p:spTree>
    <p:extLst>
      <p:ext uri="{BB962C8B-B14F-4D97-AF65-F5344CB8AC3E}">
        <p14:creationId xmlns:p14="http://schemas.microsoft.com/office/powerpoint/2010/main" val="168094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Spectrum Mapping refers to signal power measurement at large bands of frequencies across a large area. This can enable lots of applications in the real world like RF Interference detection, Throughput Improvement and network placement.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2</a:t>
            </a:fld>
            <a:endParaRPr lang="en-US"/>
          </a:p>
        </p:txBody>
      </p:sp>
    </p:spTree>
    <p:extLst>
      <p:ext uri="{BB962C8B-B14F-4D97-AF65-F5344CB8AC3E}">
        <p14:creationId xmlns:p14="http://schemas.microsoft.com/office/powerpoint/2010/main" val="2181920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There have been some recent works like S3, which have developed a low-cost wideband spectrum sensor, but these are custom made and are quite far away to be available in the market in near future.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20</a:t>
            </a:fld>
            <a:endParaRPr lang="en-US"/>
          </a:p>
        </p:txBody>
      </p:sp>
    </p:spTree>
    <p:extLst>
      <p:ext uri="{BB962C8B-B14F-4D97-AF65-F5344CB8AC3E}">
        <p14:creationId xmlns:p14="http://schemas.microsoft.com/office/powerpoint/2010/main" val="1199785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Coming back to the reader-tag pair we have, if we have a wideband receiver, </a:t>
            </a:r>
            <a:r>
              <a:rPr lang="en-US" sz="1800" b="0" i="0" u="none" strike="noStrike" dirty="0" err="1">
                <a:solidFill>
                  <a:srgbClr val="000000"/>
                </a:solidFill>
                <a:effectLst/>
                <a:latin typeface="Arial" panose="020B0604020202020204" pitchFamily="34" charset="0"/>
              </a:rPr>
              <a:t>colocated</a:t>
            </a:r>
            <a:r>
              <a:rPr lang="en-US" sz="1800" b="0" i="0" u="none" strike="noStrike" dirty="0">
                <a:solidFill>
                  <a:srgbClr val="000000"/>
                </a:solidFill>
                <a:effectLst/>
                <a:latin typeface="Arial" panose="020B0604020202020204" pitchFamily="34" charset="0"/>
              </a:rPr>
              <a:t> with the reader, the receiver would receive the ambient source signal at a random frequency after being reflected by the tag. The signal obtained at the receiver can be written as a combination of this channel and this channel. Note that, both of these channels include both the Line of Sight and Non-Line of Sight paths. However, we only want this part of the signal to be measured and this part is totally undesired. Thus, we need to eliminate the effect of this direct channel between the tag and the receiver. This is quite challenging to do, since measuring this channel requires another transmission at that frequency, which completely defeats the purpose of spectrum sensing. Thus, we need to indirectly measure this channel and eliminate it. To do that we make 2 observations:-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21</a:t>
            </a:fld>
            <a:endParaRPr lang="en-US"/>
          </a:p>
        </p:txBody>
      </p:sp>
    </p:spTree>
    <p:extLst>
      <p:ext uri="{BB962C8B-B14F-4D97-AF65-F5344CB8AC3E}">
        <p14:creationId xmlns:p14="http://schemas.microsoft.com/office/powerpoint/2010/main" val="1817534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First, since our wideband Receiver and the RFID reader are at the exact same location =&gt; thus the undesired channel </a:t>
            </a:r>
            <a:r>
              <a:rPr lang="en-US" sz="1800" b="0" i="0" u="none" strike="noStrike" dirty="0" err="1">
                <a:solidFill>
                  <a:srgbClr val="000000"/>
                </a:solidFill>
                <a:effectLst/>
                <a:latin typeface="Arial" panose="020B0604020202020204" pitchFamily="34" charset="0"/>
              </a:rPr>
              <a:t>h_tag_to_receiver</a:t>
            </a:r>
            <a:r>
              <a:rPr lang="en-US" sz="1800" b="0" i="0" u="none" strike="noStrike" dirty="0">
                <a:solidFill>
                  <a:srgbClr val="000000"/>
                </a:solidFill>
                <a:effectLst/>
                <a:latin typeface="Arial" panose="020B0604020202020204" pitchFamily="34" charset="0"/>
              </a:rPr>
              <a:t> at any frequency is strongly correlated with channel </a:t>
            </a:r>
            <a:r>
              <a:rPr lang="en-US" sz="1800" b="0" i="0" u="none" strike="noStrike" dirty="0" err="1">
                <a:solidFill>
                  <a:srgbClr val="000000"/>
                </a:solidFill>
                <a:effectLst/>
                <a:latin typeface="Arial" panose="020B0604020202020204" pitchFamily="34" charset="0"/>
              </a:rPr>
              <a:t>h_tag_to_reader</a:t>
            </a:r>
            <a:r>
              <a:rPr lang="en-US" sz="1800" b="0" i="0" u="none" strike="noStrike" dirty="0">
                <a:solidFill>
                  <a:srgbClr val="000000"/>
                </a:solidFill>
                <a:effectLst/>
                <a:latin typeface="Arial" panose="020B0604020202020204" pitchFamily="34" charset="0"/>
              </a:rPr>
              <a:t> at the same frequency. Thus, given we have information about the channel between the tag to the reader, the channel between tag to the receiver can be calculated using a one-shot calibration process. </a:t>
            </a:r>
          </a:p>
        </p:txBody>
      </p:sp>
      <p:sp>
        <p:nvSpPr>
          <p:cNvPr id="4" name="Slide Number Placeholder 3"/>
          <p:cNvSpPr>
            <a:spLocks noGrp="1"/>
          </p:cNvSpPr>
          <p:nvPr>
            <p:ph type="sldNum" sz="quarter" idx="5"/>
          </p:nvPr>
        </p:nvSpPr>
        <p:spPr/>
        <p:txBody>
          <a:bodyPr/>
          <a:lstStyle/>
          <a:p>
            <a:fld id="{6876C310-05E7-B04C-91CA-933DE9A56C5C}" type="slidenum">
              <a:rPr lang="en-US" smtClean="0"/>
              <a:t>22</a:t>
            </a:fld>
            <a:endParaRPr lang="en-US"/>
          </a:p>
        </p:txBody>
      </p:sp>
    </p:spTree>
    <p:extLst>
      <p:ext uri="{BB962C8B-B14F-4D97-AF65-F5344CB8AC3E}">
        <p14:creationId xmlns:p14="http://schemas.microsoft.com/office/powerpoint/2010/main" val="182314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Our second observation is that our RFID reader already provides channel information only for the operating frequencies of RFID tags. In the US, RFID protocol requires it to continuously hop at multiple frequencies in the ISM band and thus, we already know channel information at multiple frequencies in the ISM band.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23</a:t>
            </a:fld>
            <a:endParaRPr lang="en-US"/>
          </a:p>
        </p:txBody>
      </p:sp>
    </p:spTree>
    <p:extLst>
      <p:ext uri="{BB962C8B-B14F-4D97-AF65-F5344CB8AC3E}">
        <p14:creationId xmlns:p14="http://schemas.microsoft.com/office/powerpoint/2010/main" val="546883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if we combine both observations, we can infer that the channel from the tag to the receiver is know for multiple frequencies in the ISM band. But, how do we generalize this to other frequencies</a:t>
            </a:r>
          </a:p>
        </p:txBody>
      </p:sp>
      <p:sp>
        <p:nvSpPr>
          <p:cNvPr id="4" name="Slide Number Placeholder 3"/>
          <p:cNvSpPr>
            <a:spLocks noGrp="1"/>
          </p:cNvSpPr>
          <p:nvPr>
            <p:ph type="sldNum" sz="quarter" idx="5"/>
          </p:nvPr>
        </p:nvSpPr>
        <p:spPr/>
        <p:txBody>
          <a:bodyPr/>
          <a:lstStyle/>
          <a:p>
            <a:fld id="{6876C310-05E7-B04C-91CA-933DE9A56C5C}" type="slidenum">
              <a:rPr lang="en-US" smtClean="0"/>
              <a:t>24</a:t>
            </a:fld>
            <a:endParaRPr lang="en-US"/>
          </a:p>
        </p:txBody>
      </p:sp>
    </p:spTree>
    <p:extLst>
      <p:ext uri="{BB962C8B-B14F-4D97-AF65-F5344CB8AC3E}">
        <p14:creationId xmlns:p14="http://schemas.microsoft.com/office/powerpoint/2010/main" val="5343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coming to our original setup, given we have estimated channel from tag to the receiver, we can now estimate what would be the spectrum measurement at the tag location. We do that by dividing Received signal at the Receiver with the estimated channel.</a:t>
            </a:r>
          </a:p>
        </p:txBody>
      </p:sp>
      <p:sp>
        <p:nvSpPr>
          <p:cNvPr id="4" name="Slide Number Placeholder 3"/>
          <p:cNvSpPr>
            <a:spLocks noGrp="1"/>
          </p:cNvSpPr>
          <p:nvPr>
            <p:ph type="sldNum" sz="quarter" idx="5"/>
          </p:nvPr>
        </p:nvSpPr>
        <p:spPr/>
        <p:txBody>
          <a:bodyPr/>
          <a:lstStyle/>
          <a:p>
            <a:fld id="{6876C310-05E7-B04C-91CA-933DE9A56C5C}" type="slidenum">
              <a:rPr lang="en-US" smtClean="0"/>
              <a:t>25</a:t>
            </a:fld>
            <a:endParaRPr lang="en-US"/>
          </a:p>
        </p:txBody>
      </p:sp>
    </p:spTree>
    <p:extLst>
      <p:ext uri="{BB962C8B-B14F-4D97-AF65-F5344CB8AC3E}">
        <p14:creationId xmlns:p14="http://schemas.microsoft.com/office/powerpoint/2010/main" val="128525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Generally, a spectrum mapping system needs to be wideband, has a high spatial granularity of about cm level and low cost. </a:t>
            </a:r>
            <a:endParaRPr lang="en-US" b="0" dirty="0">
              <a:effectLst/>
            </a:endParaRPr>
          </a:p>
        </p:txBody>
      </p:sp>
      <p:sp>
        <p:nvSpPr>
          <p:cNvPr id="4" name="Slide Number Placeholder 3"/>
          <p:cNvSpPr>
            <a:spLocks noGrp="1"/>
          </p:cNvSpPr>
          <p:nvPr>
            <p:ph type="sldNum" sz="quarter" idx="5"/>
          </p:nvPr>
        </p:nvSpPr>
        <p:spPr/>
        <p:txBody>
          <a:bodyPr/>
          <a:lstStyle/>
          <a:p>
            <a:fld id="{6876C310-05E7-B04C-91CA-933DE9A56C5C}" type="slidenum">
              <a:rPr lang="en-US" smtClean="0"/>
              <a:t>3</a:t>
            </a:fld>
            <a:endParaRPr lang="en-US"/>
          </a:p>
        </p:txBody>
      </p:sp>
    </p:spTree>
    <p:extLst>
      <p:ext uri="{BB962C8B-B14F-4D97-AF65-F5344CB8AC3E}">
        <p14:creationId xmlns:p14="http://schemas.microsoft.com/office/powerpoint/2010/main" val="329882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 lot of research has been done in this context and all of it can be broadly categorized into 2 types: 1) Enabling wideband spectrum sensing:- These systems mainly focus on different ways to improve the bandwidth of the sensed spectrum like using an expensive spectrum analyzer or developing algorithms to sweep across bands quickly. However, using a wideband receiver comes with huge cost and using multiple of them to perform granular spatial mapping would be expensive.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4</a:t>
            </a:fld>
            <a:endParaRPr lang="en-US"/>
          </a:p>
        </p:txBody>
      </p:sp>
    </p:spTree>
    <p:extLst>
      <p:ext uri="{BB962C8B-B14F-4D97-AF65-F5344CB8AC3E}">
        <p14:creationId xmlns:p14="http://schemas.microsoft.com/office/powerpoint/2010/main" val="26768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Other line of work either uses cheap spectrum sensors like RTL-SDRs or develops their own custom spectrum sensor such as </a:t>
            </a:r>
            <a:r>
              <a:rPr lang="en-US" sz="1800" b="0" i="0" u="none" strike="noStrike" dirty="0" err="1">
                <a:solidFill>
                  <a:srgbClr val="000000"/>
                </a:solidFill>
                <a:effectLst/>
                <a:latin typeface="Arial" panose="020B0604020202020204" pitchFamily="34" charset="0"/>
              </a:rPr>
              <a:t>QuickSense</a:t>
            </a:r>
            <a:r>
              <a:rPr lang="en-US" sz="1800" b="0" i="0" u="none" strike="noStrike" dirty="0">
                <a:solidFill>
                  <a:srgbClr val="000000"/>
                </a:solidFill>
                <a:effectLst/>
                <a:latin typeface="Arial" panose="020B0604020202020204" pitchFamily="34" charset="0"/>
              </a:rPr>
              <a:t>, Sitara, S3, which can be easily deployed in bulk to create a granular spatial map. However, their low cost comes with a “cost”, either they are narrowband or custom made sensors, which would take huge time to deploy. </a:t>
            </a:r>
            <a:endParaRPr lang="en-US" dirty="0"/>
          </a:p>
        </p:txBody>
      </p:sp>
      <p:sp>
        <p:nvSpPr>
          <p:cNvPr id="4" name="Slide Number Placeholder 3"/>
          <p:cNvSpPr>
            <a:spLocks noGrp="1"/>
          </p:cNvSpPr>
          <p:nvPr>
            <p:ph type="sldNum" sz="quarter" idx="5"/>
          </p:nvPr>
        </p:nvSpPr>
        <p:spPr/>
        <p:txBody>
          <a:bodyPr/>
          <a:lstStyle/>
          <a:p>
            <a:fld id="{6876C310-05E7-B04C-91CA-933DE9A56C5C}" type="slidenum">
              <a:rPr lang="en-US" smtClean="0"/>
              <a:t>5</a:t>
            </a:fld>
            <a:endParaRPr lang="en-US"/>
          </a:p>
        </p:txBody>
      </p:sp>
    </p:spTree>
    <p:extLst>
      <p:ext uri="{BB962C8B-B14F-4D97-AF65-F5344CB8AC3E}">
        <p14:creationId xmlns:p14="http://schemas.microsoft.com/office/powerpoint/2010/main" val="299843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We present our system </a:t>
            </a:r>
            <a:r>
              <a:rPr lang="en-US" sz="1800" b="0" i="0" u="none" strike="noStrike" dirty="0" err="1">
                <a:solidFill>
                  <a:srgbClr val="000000"/>
                </a:solidFill>
                <a:effectLst/>
                <a:latin typeface="Arial" panose="020B0604020202020204" pitchFamily="34" charset="0"/>
              </a:rPr>
              <a:t>RFIMap</a:t>
            </a:r>
            <a:r>
              <a:rPr lang="en-US" sz="1800" b="0" i="0" u="none" strike="noStrike" dirty="0">
                <a:solidFill>
                  <a:srgbClr val="000000"/>
                </a:solidFill>
                <a:effectLst/>
                <a:latin typeface="Arial" panose="020B0604020202020204" pitchFamily="34" charset="0"/>
              </a:rPr>
              <a:t>, whose overall goal is to tackle all these problems and make spectrum mapping more scalable. To achieve that goal, we make a key design choice, that is use RFID’s for spectrum sensing. Why? Because RFIDs are cheap and battery-free which makes them one of the easiest technology to scale and deploy spatially. It also can scan wide bandwidth using just a single RFID reader and a wideband receiver. </a:t>
            </a:r>
            <a:r>
              <a:rPr lang="en-US" sz="1800" b="0" i="0" u="none" strike="noStrike" dirty="0" err="1">
                <a:solidFill>
                  <a:srgbClr val="000000"/>
                </a:solidFill>
                <a:effectLst/>
                <a:latin typeface="Arial" panose="020B0604020202020204" pitchFamily="34" charset="0"/>
              </a:rPr>
              <a:t>RFIMAp</a:t>
            </a:r>
            <a:r>
              <a:rPr lang="en-US" sz="1800" b="0" i="0" u="none" strike="noStrike" dirty="0">
                <a:solidFill>
                  <a:srgbClr val="000000"/>
                </a:solidFill>
                <a:effectLst/>
                <a:latin typeface="Arial" panose="020B0604020202020204" pitchFamily="34" charset="0"/>
              </a:rPr>
              <a:t> achieves a median error of 5 dB across 2 GHz of bandwidth – quite comparable to the state-of-the-art low-power spectrum sensing systems.</a:t>
            </a:r>
          </a:p>
        </p:txBody>
      </p:sp>
      <p:sp>
        <p:nvSpPr>
          <p:cNvPr id="4" name="Slide Number Placeholder 3"/>
          <p:cNvSpPr>
            <a:spLocks noGrp="1"/>
          </p:cNvSpPr>
          <p:nvPr>
            <p:ph type="sldNum" sz="quarter" idx="5"/>
          </p:nvPr>
        </p:nvSpPr>
        <p:spPr/>
        <p:txBody>
          <a:bodyPr/>
          <a:lstStyle/>
          <a:p>
            <a:fld id="{6876C310-05E7-B04C-91CA-933DE9A56C5C}" type="slidenum">
              <a:rPr lang="en-US" smtClean="0"/>
              <a:t>6</a:t>
            </a:fld>
            <a:endParaRPr lang="en-US"/>
          </a:p>
        </p:txBody>
      </p:sp>
    </p:spTree>
    <p:extLst>
      <p:ext uri="{BB962C8B-B14F-4D97-AF65-F5344CB8AC3E}">
        <p14:creationId xmlns:p14="http://schemas.microsoft.com/office/powerpoint/2010/main" val="411408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how does </a:t>
            </a:r>
            <a:r>
              <a:rPr lang="en-US" sz="1800" b="0" i="0" u="none" strike="noStrike" dirty="0" err="1">
                <a:solidFill>
                  <a:srgbClr val="000000"/>
                </a:solidFill>
                <a:effectLst/>
                <a:latin typeface="Arial" panose="020B0604020202020204" pitchFamily="34" charset="0"/>
              </a:rPr>
              <a:t>RFIMap</a:t>
            </a:r>
            <a:r>
              <a:rPr lang="en-US" sz="1800" b="0" i="0" u="none" strike="noStrike" dirty="0">
                <a:solidFill>
                  <a:srgbClr val="000000"/>
                </a:solidFill>
                <a:effectLst/>
                <a:latin typeface="Arial" panose="020B0604020202020204" pitchFamily="34" charset="0"/>
              </a:rPr>
              <a:t> work? Suppose we deploy lots of commercial and off-the-shelf RFID tags in a room where the spectrum map at a particular frequency ‘f’ is desired. If somehow, we can estimate the spectrum power estimate at each tag location, we can interpolate these measurements across the whole area to get a spectrum map at that frequency ‘f’.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But how does, </a:t>
            </a:r>
            <a:r>
              <a:rPr lang="en-US" sz="1800" b="0" i="0" u="none" strike="noStrike" dirty="0" err="1">
                <a:solidFill>
                  <a:srgbClr val="000000"/>
                </a:solidFill>
                <a:effectLst/>
                <a:latin typeface="Arial" panose="020B0604020202020204" pitchFamily="34" charset="0"/>
              </a:rPr>
              <a:t>RFIMap</a:t>
            </a:r>
            <a:r>
              <a:rPr lang="en-US" sz="1800" b="0" i="0" u="none" strike="noStrike" dirty="0">
                <a:solidFill>
                  <a:srgbClr val="000000"/>
                </a:solidFill>
                <a:effectLst/>
                <a:latin typeface="Arial" panose="020B0604020202020204" pitchFamily="34" charset="0"/>
              </a:rPr>
              <a:t> get spectrum power at each individual tag location for that frequency? </a:t>
            </a:r>
          </a:p>
        </p:txBody>
      </p:sp>
      <p:sp>
        <p:nvSpPr>
          <p:cNvPr id="4" name="Slide Number Placeholder 3"/>
          <p:cNvSpPr>
            <a:spLocks noGrp="1"/>
          </p:cNvSpPr>
          <p:nvPr>
            <p:ph type="sldNum" sz="quarter" idx="5"/>
          </p:nvPr>
        </p:nvSpPr>
        <p:spPr/>
        <p:txBody>
          <a:bodyPr/>
          <a:lstStyle/>
          <a:p>
            <a:fld id="{6876C310-05E7-B04C-91CA-933DE9A56C5C}" type="slidenum">
              <a:rPr lang="en-US" smtClean="0"/>
              <a:t>7</a:t>
            </a:fld>
            <a:endParaRPr lang="en-US"/>
          </a:p>
        </p:txBody>
      </p:sp>
    </p:spTree>
    <p:extLst>
      <p:ext uri="{BB962C8B-B14F-4D97-AF65-F5344CB8AC3E}">
        <p14:creationId xmlns:p14="http://schemas.microsoft.com/office/powerpoint/2010/main" val="398299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Before we understand this, we need to look at a key property of an RFID tag. Consider a single RFID reader-tag pair as shown here. The RFID reader powers the tag, which either absorbs (OFF) or reflects (ON) the reader signal according to the data it is supposed to send back to the reader. However, if we have another ambient transmitter transmitting at another frequency not in the ISM band,  in the environment, the tag will also induce the same ON/OFF behavior at signals on this other frequency. Indeed, this effect has been exploited in the past to perform very accurate RFID localization. </a:t>
            </a:r>
          </a:p>
        </p:txBody>
      </p:sp>
      <p:sp>
        <p:nvSpPr>
          <p:cNvPr id="4" name="Slide Number Placeholder 3"/>
          <p:cNvSpPr>
            <a:spLocks noGrp="1"/>
          </p:cNvSpPr>
          <p:nvPr>
            <p:ph type="sldNum" sz="quarter" idx="5"/>
          </p:nvPr>
        </p:nvSpPr>
        <p:spPr/>
        <p:txBody>
          <a:bodyPr/>
          <a:lstStyle/>
          <a:p>
            <a:fld id="{6876C310-05E7-B04C-91CA-933DE9A56C5C}" type="slidenum">
              <a:rPr lang="en-US" smtClean="0"/>
              <a:t>8</a:t>
            </a:fld>
            <a:endParaRPr lang="en-US"/>
          </a:p>
        </p:txBody>
      </p:sp>
    </p:spTree>
    <p:extLst>
      <p:ext uri="{BB962C8B-B14F-4D97-AF65-F5344CB8AC3E}">
        <p14:creationId xmlns:p14="http://schemas.microsoft.com/office/powerpoint/2010/main" val="156500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However, a natural question here to ask is - How good are these reflections at other frequencies? It has already been shown in the literature that RFID tag apart from being resonant at ISM band, also reflect at the harmonics of resonant frequency,. We confirm that by measuring the frequency response of commercial off-the-shelf Alien Squiggle RFID tags. We can observe that the RFID tags are resonant at ISM band as expected, but also reflect at the harmonics of the ISM band, albeit at a certain signal power loss. But, how do we use this phenomenon to measure wideband spectrum? </a:t>
            </a:r>
            <a:endParaRPr lang="en-US" sz="2800" b="0" dirty="0">
              <a:effectLst/>
            </a:endParaRPr>
          </a:p>
        </p:txBody>
      </p:sp>
      <p:sp>
        <p:nvSpPr>
          <p:cNvPr id="4" name="Slide Number Placeholder 3"/>
          <p:cNvSpPr>
            <a:spLocks noGrp="1"/>
          </p:cNvSpPr>
          <p:nvPr>
            <p:ph type="sldNum" sz="quarter" idx="5"/>
          </p:nvPr>
        </p:nvSpPr>
        <p:spPr/>
        <p:txBody>
          <a:bodyPr/>
          <a:lstStyle/>
          <a:p>
            <a:fld id="{6876C310-05E7-B04C-91CA-933DE9A56C5C}" type="slidenum">
              <a:rPr lang="en-US" smtClean="0"/>
              <a:t>9</a:t>
            </a:fld>
            <a:endParaRPr lang="en-US"/>
          </a:p>
        </p:txBody>
      </p:sp>
    </p:spTree>
    <p:extLst>
      <p:ext uri="{BB962C8B-B14F-4D97-AF65-F5344CB8AC3E}">
        <p14:creationId xmlns:p14="http://schemas.microsoft.com/office/powerpoint/2010/main" val="245261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93B2-FC8D-4B21-0F36-793EADA16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57A5D6-4B18-A425-D0CC-B98FA80105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65F6AA-1AC6-B1F2-502E-7B2E9B3F0030}"/>
              </a:ext>
            </a:extLst>
          </p:cNvPr>
          <p:cNvSpPr>
            <a:spLocks noGrp="1"/>
          </p:cNvSpPr>
          <p:nvPr>
            <p:ph type="dt" sz="half" idx="10"/>
          </p:nvPr>
        </p:nvSpPr>
        <p:spPr/>
        <p:txBody>
          <a:bodyPr/>
          <a:lstStyle/>
          <a:p>
            <a:fld id="{01A3296E-FFC5-4A61-B401-437B69487340}" type="datetime1">
              <a:rPr lang="en-US" smtClean="0"/>
              <a:t>10/4/23</a:t>
            </a:fld>
            <a:endParaRPr lang="en-US"/>
          </a:p>
        </p:txBody>
      </p:sp>
      <p:sp>
        <p:nvSpPr>
          <p:cNvPr id="5" name="Footer Placeholder 4">
            <a:extLst>
              <a:ext uri="{FF2B5EF4-FFF2-40B4-BE49-F238E27FC236}">
                <a16:creationId xmlns:a16="http://schemas.microsoft.com/office/drawing/2014/main" id="{4A416464-BE4E-C081-8A60-F3055E44D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7E08C-1F4D-2AE1-37BE-C9F20DDFEB68}"/>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88784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16B-B140-9E2C-A0C6-7C04C946DD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F69C94-6368-CCC7-71B5-8846AC824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DA690-3D1E-F8DF-F16F-E5F114B251E5}"/>
              </a:ext>
            </a:extLst>
          </p:cNvPr>
          <p:cNvSpPr>
            <a:spLocks noGrp="1"/>
          </p:cNvSpPr>
          <p:nvPr>
            <p:ph type="dt" sz="half" idx="10"/>
          </p:nvPr>
        </p:nvSpPr>
        <p:spPr/>
        <p:txBody>
          <a:bodyPr/>
          <a:lstStyle/>
          <a:p>
            <a:fld id="{636E7D3B-2047-43F4-84B9-391779FEC836}" type="datetime1">
              <a:rPr lang="en-US" smtClean="0"/>
              <a:t>10/4/23</a:t>
            </a:fld>
            <a:endParaRPr lang="en-US"/>
          </a:p>
        </p:txBody>
      </p:sp>
      <p:sp>
        <p:nvSpPr>
          <p:cNvPr id="5" name="Footer Placeholder 4">
            <a:extLst>
              <a:ext uri="{FF2B5EF4-FFF2-40B4-BE49-F238E27FC236}">
                <a16:creationId xmlns:a16="http://schemas.microsoft.com/office/drawing/2014/main" id="{1E506B0D-32AC-1B05-330C-6A3818CEC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92F35-DC16-B990-0248-F7382B1FAB1D}"/>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412934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5F9EC-993B-1B27-2D23-20530025F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A1D09-8B0C-7F76-349F-887EAA385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EAE10-3BFE-06D8-FF07-A816473C71CB}"/>
              </a:ext>
            </a:extLst>
          </p:cNvPr>
          <p:cNvSpPr>
            <a:spLocks noGrp="1"/>
          </p:cNvSpPr>
          <p:nvPr>
            <p:ph type="dt" sz="half" idx="10"/>
          </p:nvPr>
        </p:nvSpPr>
        <p:spPr/>
        <p:txBody>
          <a:bodyPr/>
          <a:lstStyle/>
          <a:p>
            <a:fld id="{582C43A1-D0EB-4FD6-916F-4D21E4D2DC82}" type="datetime1">
              <a:rPr lang="en-US" smtClean="0"/>
              <a:t>10/4/23</a:t>
            </a:fld>
            <a:endParaRPr lang="en-US"/>
          </a:p>
        </p:txBody>
      </p:sp>
      <p:sp>
        <p:nvSpPr>
          <p:cNvPr id="5" name="Footer Placeholder 4">
            <a:extLst>
              <a:ext uri="{FF2B5EF4-FFF2-40B4-BE49-F238E27FC236}">
                <a16:creationId xmlns:a16="http://schemas.microsoft.com/office/drawing/2014/main" id="{04395A0D-975E-AC47-92F1-0FA70B537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A711D-4AEA-379E-02B9-F581F98175D0}"/>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155310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685D-6D89-0ECD-0FD7-1BD7CF006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89240-6961-F400-89D5-AAB8B258B7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6C9EF-076A-5570-F2E9-E430785216DD}"/>
              </a:ext>
            </a:extLst>
          </p:cNvPr>
          <p:cNvSpPr>
            <a:spLocks noGrp="1"/>
          </p:cNvSpPr>
          <p:nvPr>
            <p:ph type="dt" sz="half" idx="10"/>
          </p:nvPr>
        </p:nvSpPr>
        <p:spPr/>
        <p:txBody>
          <a:bodyPr/>
          <a:lstStyle/>
          <a:p>
            <a:fld id="{CA890538-0D62-4CAA-A3CB-AA10B6DE463D}" type="datetime1">
              <a:rPr lang="en-US" smtClean="0"/>
              <a:t>10/4/23</a:t>
            </a:fld>
            <a:endParaRPr lang="en-US"/>
          </a:p>
        </p:txBody>
      </p:sp>
      <p:sp>
        <p:nvSpPr>
          <p:cNvPr id="5" name="Footer Placeholder 4">
            <a:extLst>
              <a:ext uri="{FF2B5EF4-FFF2-40B4-BE49-F238E27FC236}">
                <a16:creationId xmlns:a16="http://schemas.microsoft.com/office/drawing/2014/main" id="{31E3FF76-9649-6385-2029-96E13F035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68B09-9841-9C0D-87DE-772F42942CC0}"/>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228663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8D0B-7D5E-FFC9-CFAE-52612705D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22672-E55B-2E11-0755-6D4FAF968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91F3E-96D3-6440-A2CC-43DF55A7D429}"/>
              </a:ext>
            </a:extLst>
          </p:cNvPr>
          <p:cNvSpPr>
            <a:spLocks noGrp="1"/>
          </p:cNvSpPr>
          <p:nvPr>
            <p:ph type="dt" sz="half" idx="10"/>
          </p:nvPr>
        </p:nvSpPr>
        <p:spPr/>
        <p:txBody>
          <a:bodyPr/>
          <a:lstStyle/>
          <a:p>
            <a:fld id="{61F846B4-E70D-46B5-973F-4D65E72D08AB}" type="datetime1">
              <a:rPr lang="en-US" smtClean="0"/>
              <a:t>10/4/23</a:t>
            </a:fld>
            <a:endParaRPr lang="en-US"/>
          </a:p>
        </p:txBody>
      </p:sp>
      <p:sp>
        <p:nvSpPr>
          <p:cNvPr id="5" name="Footer Placeholder 4">
            <a:extLst>
              <a:ext uri="{FF2B5EF4-FFF2-40B4-BE49-F238E27FC236}">
                <a16:creationId xmlns:a16="http://schemas.microsoft.com/office/drawing/2014/main" id="{668917D9-FD9F-72FE-1577-9C44AA417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20D4-9FB7-8281-73E4-795EBE9AE571}"/>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3277958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587A-3D5C-B9A7-B0EB-DCA4625D4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68634-28A9-4BC7-D5EB-D7569A203F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E53745-17F9-7C53-0C8F-FAACDA0D94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AB3EE-60E5-47D7-7147-D51888364E30}"/>
              </a:ext>
            </a:extLst>
          </p:cNvPr>
          <p:cNvSpPr>
            <a:spLocks noGrp="1"/>
          </p:cNvSpPr>
          <p:nvPr>
            <p:ph type="dt" sz="half" idx="10"/>
          </p:nvPr>
        </p:nvSpPr>
        <p:spPr/>
        <p:txBody>
          <a:bodyPr/>
          <a:lstStyle/>
          <a:p>
            <a:fld id="{27C3AE48-BE76-43DF-93A0-F2F29F1865FC}" type="datetime1">
              <a:rPr lang="en-US" smtClean="0"/>
              <a:t>10/4/23</a:t>
            </a:fld>
            <a:endParaRPr lang="en-US"/>
          </a:p>
        </p:txBody>
      </p:sp>
      <p:sp>
        <p:nvSpPr>
          <p:cNvPr id="6" name="Footer Placeholder 5">
            <a:extLst>
              <a:ext uri="{FF2B5EF4-FFF2-40B4-BE49-F238E27FC236}">
                <a16:creationId xmlns:a16="http://schemas.microsoft.com/office/drawing/2014/main" id="{672C041F-A0DD-E5E9-9C30-E45D7AE84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37C87-1E60-2EB1-CB8F-93FCE3A1B5A7}"/>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277767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90C9-2263-7174-9B62-F72E52AD62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2A4F1-B72C-B71F-48C2-D7ACD4309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F42A4A-FB1F-0D6E-23D3-412E3091C8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61EB3-7F56-ECA6-0A78-F30C7DA8A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6EE72-0A61-BE65-EE4D-261946399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CC7844-360C-CC78-5420-69C2B93C0B3E}"/>
              </a:ext>
            </a:extLst>
          </p:cNvPr>
          <p:cNvSpPr>
            <a:spLocks noGrp="1"/>
          </p:cNvSpPr>
          <p:nvPr>
            <p:ph type="dt" sz="half" idx="10"/>
          </p:nvPr>
        </p:nvSpPr>
        <p:spPr/>
        <p:txBody>
          <a:bodyPr/>
          <a:lstStyle/>
          <a:p>
            <a:fld id="{FB1D4FC2-C675-4152-B952-E7465A81C782}" type="datetime1">
              <a:rPr lang="en-US" smtClean="0"/>
              <a:t>10/4/23</a:t>
            </a:fld>
            <a:endParaRPr lang="en-US"/>
          </a:p>
        </p:txBody>
      </p:sp>
      <p:sp>
        <p:nvSpPr>
          <p:cNvPr id="8" name="Footer Placeholder 7">
            <a:extLst>
              <a:ext uri="{FF2B5EF4-FFF2-40B4-BE49-F238E27FC236}">
                <a16:creationId xmlns:a16="http://schemas.microsoft.com/office/drawing/2014/main" id="{09CE7E4E-A2A9-2641-D746-305E094A4E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D93D3-D82C-FDAE-2CE4-BD62352E2095}"/>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211086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938F-713A-EC0B-26D2-B60E09B3ED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2426B-1DE9-91C5-743A-39D3BCA603F4}"/>
              </a:ext>
            </a:extLst>
          </p:cNvPr>
          <p:cNvSpPr>
            <a:spLocks noGrp="1"/>
          </p:cNvSpPr>
          <p:nvPr>
            <p:ph type="dt" sz="half" idx="10"/>
          </p:nvPr>
        </p:nvSpPr>
        <p:spPr/>
        <p:txBody>
          <a:bodyPr/>
          <a:lstStyle/>
          <a:p>
            <a:fld id="{B41A9227-51A0-4318-A125-9A8F69B5EA81}" type="datetime1">
              <a:rPr lang="en-US" smtClean="0"/>
              <a:t>10/4/23</a:t>
            </a:fld>
            <a:endParaRPr lang="en-US"/>
          </a:p>
        </p:txBody>
      </p:sp>
      <p:sp>
        <p:nvSpPr>
          <p:cNvPr id="4" name="Footer Placeholder 3">
            <a:extLst>
              <a:ext uri="{FF2B5EF4-FFF2-40B4-BE49-F238E27FC236}">
                <a16:creationId xmlns:a16="http://schemas.microsoft.com/office/drawing/2014/main" id="{D7EB2FFB-EBA7-A4E7-A347-DDC607087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19F07-F9C7-6056-BCE7-5223C249AF26}"/>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268622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82A0E-F9C4-5246-AB44-A2D1D8FCB2AF}"/>
              </a:ext>
            </a:extLst>
          </p:cNvPr>
          <p:cNvSpPr>
            <a:spLocks noGrp="1"/>
          </p:cNvSpPr>
          <p:nvPr>
            <p:ph type="dt" sz="half" idx="10"/>
          </p:nvPr>
        </p:nvSpPr>
        <p:spPr/>
        <p:txBody>
          <a:bodyPr/>
          <a:lstStyle/>
          <a:p>
            <a:fld id="{28D0A3F1-1361-43CD-A164-6579806F9668}" type="datetime1">
              <a:rPr lang="en-US" smtClean="0"/>
              <a:t>10/4/23</a:t>
            </a:fld>
            <a:endParaRPr lang="en-US"/>
          </a:p>
        </p:txBody>
      </p:sp>
      <p:sp>
        <p:nvSpPr>
          <p:cNvPr id="3" name="Footer Placeholder 2">
            <a:extLst>
              <a:ext uri="{FF2B5EF4-FFF2-40B4-BE49-F238E27FC236}">
                <a16:creationId xmlns:a16="http://schemas.microsoft.com/office/drawing/2014/main" id="{A6FC0277-AF08-F24F-468C-58DA8E076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FAE43B-48F1-263E-7271-CBACBFE45896}"/>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225204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337C-ED2D-551C-015B-70D96C6D4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4486C-D539-6BFD-9A82-AC17F01EA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86BF8-B66C-71DD-4851-EC83D7A05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32BD-F200-4044-719E-E5ECC8B33C1C}"/>
              </a:ext>
            </a:extLst>
          </p:cNvPr>
          <p:cNvSpPr>
            <a:spLocks noGrp="1"/>
          </p:cNvSpPr>
          <p:nvPr>
            <p:ph type="dt" sz="half" idx="10"/>
          </p:nvPr>
        </p:nvSpPr>
        <p:spPr/>
        <p:txBody>
          <a:bodyPr/>
          <a:lstStyle/>
          <a:p>
            <a:fld id="{F15A684A-AA17-4F49-A3C0-F18F6016E920}" type="datetime1">
              <a:rPr lang="en-US" smtClean="0"/>
              <a:t>10/4/23</a:t>
            </a:fld>
            <a:endParaRPr lang="en-US"/>
          </a:p>
        </p:txBody>
      </p:sp>
      <p:sp>
        <p:nvSpPr>
          <p:cNvPr id="6" name="Footer Placeholder 5">
            <a:extLst>
              <a:ext uri="{FF2B5EF4-FFF2-40B4-BE49-F238E27FC236}">
                <a16:creationId xmlns:a16="http://schemas.microsoft.com/office/drawing/2014/main" id="{0670B356-FD41-2904-AEE0-D68D2A638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EC674-6C0B-CCF5-8264-B5E51C5B55D7}"/>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135618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B2F6-B499-DEE4-08EF-6791C6873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C5588-85C1-5489-BDB3-A2C9D3D11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735B15-DBBE-F2BC-0F38-8F1E076E7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49F27-DF74-8897-5A48-07AEF41B02F5}"/>
              </a:ext>
            </a:extLst>
          </p:cNvPr>
          <p:cNvSpPr>
            <a:spLocks noGrp="1"/>
          </p:cNvSpPr>
          <p:nvPr>
            <p:ph type="dt" sz="half" idx="10"/>
          </p:nvPr>
        </p:nvSpPr>
        <p:spPr/>
        <p:txBody>
          <a:bodyPr/>
          <a:lstStyle/>
          <a:p>
            <a:fld id="{FB44533A-68AD-4CB5-B600-252DA46B62AE}" type="datetime1">
              <a:rPr lang="en-US" smtClean="0"/>
              <a:t>10/4/23</a:t>
            </a:fld>
            <a:endParaRPr lang="en-US"/>
          </a:p>
        </p:txBody>
      </p:sp>
      <p:sp>
        <p:nvSpPr>
          <p:cNvPr id="6" name="Footer Placeholder 5">
            <a:extLst>
              <a:ext uri="{FF2B5EF4-FFF2-40B4-BE49-F238E27FC236}">
                <a16:creationId xmlns:a16="http://schemas.microsoft.com/office/drawing/2014/main" id="{14572C91-09EC-0AD0-F62A-55F41835B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D2D5F-488B-BD7A-5E5C-4E269CC9683B}"/>
              </a:ext>
            </a:extLst>
          </p:cNvPr>
          <p:cNvSpPr>
            <a:spLocks noGrp="1"/>
          </p:cNvSpPr>
          <p:nvPr>
            <p:ph type="sldNum" sz="quarter" idx="12"/>
          </p:nvPr>
        </p:nvSpPr>
        <p:spPr/>
        <p:txBody>
          <a:bodyPr/>
          <a:lstStyle/>
          <a:p>
            <a:fld id="{39AEE86F-97D8-473B-8979-FFB977763304}" type="slidenum">
              <a:rPr lang="en-US" smtClean="0"/>
              <a:t>‹#›</a:t>
            </a:fld>
            <a:endParaRPr lang="en-US"/>
          </a:p>
        </p:txBody>
      </p:sp>
    </p:spTree>
    <p:extLst>
      <p:ext uri="{BB962C8B-B14F-4D97-AF65-F5344CB8AC3E}">
        <p14:creationId xmlns:p14="http://schemas.microsoft.com/office/powerpoint/2010/main" val="417817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846CA-02DF-09EF-F4E1-9C87F7CD6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6B0B4-267B-7391-5338-91FB3EB4A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56AA1-5F03-5AD7-36CC-7E89E1FB84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8D471-D6C0-47B8-B8C0-D3B993D74D6D}" type="datetime1">
              <a:rPr lang="en-US" smtClean="0"/>
              <a:t>10/4/23</a:t>
            </a:fld>
            <a:endParaRPr lang="en-US"/>
          </a:p>
        </p:txBody>
      </p:sp>
      <p:sp>
        <p:nvSpPr>
          <p:cNvPr id="5" name="Footer Placeholder 4">
            <a:extLst>
              <a:ext uri="{FF2B5EF4-FFF2-40B4-BE49-F238E27FC236}">
                <a16:creationId xmlns:a16="http://schemas.microsoft.com/office/drawing/2014/main" id="{00AA5896-D68D-AB90-B2FA-EBEC97EEE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452257-7E2C-5A4A-20AB-251D558A3F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AEE86F-97D8-473B-8979-FFB977763304}" type="slidenum">
              <a:rPr lang="en-US" smtClean="0"/>
              <a:t>‹#›</a:t>
            </a:fld>
            <a:endParaRPr lang="en-US"/>
          </a:p>
        </p:txBody>
      </p:sp>
    </p:spTree>
    <p:extLst>
      <p:ext uri="{BB962C8B-B14F-4D97-AF65-F5344CB8AC3E}">
        <p14:creationId xmlns:p14="http://schemas.microsoft.com/office/powerpoint/2010/main" val="940482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28.sv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32.svg"/><Relationship Id="rId9" Type="http://schemas.openxmlformats.org/officeDocument/2006/relationships/image" Target="../media/image34.png"/><Relationship Id="rId14" Type="http://schemas.openxmlformats.org/officeDocument/2006/relationships/image" Target="../media/image37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31.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7.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28.sv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image" Target="../media/image52.png"/><Relationship Id="rId3" Type="http://schemas.openxmlformats.org/officeDocument/2006/relationships/image" Target="../media/image27.png"/><Relationship Id="rId7" Type="http://schemas.openxmlformats.org/officeDocument/2006/relationships/image" Target="../media/image490.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11" Type="http://schemas.openxmlformats.org/officeDocument/2006/relationships/image" Target="../media/image51.png"/><Relationship Id="rId10" Type="http://schemas.openxmlformats.org/officeDocument/2006/relationships/image" Target="../media/image50.png"/><Relationship Id="rId4" Type="http://schemas.openxmlformats.org/officeDocument/2006/relationships/image" Target="../media/image28.svg"/><Relationship Id="rId9" Type="http://schemas.openxmlformats.org/officeDocument/2006/relationships/image" Target="../media/image49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37.png"/><Relationship Id="rId12"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55.png"/><Relationship Id="rId5" Type="http://schemas.openxmlformats.org/officeDocument/2006/relationships/image" Target="../media/image27.png"/><Relationship Id="rId15" Type="http://schemas.openxmlformats.org/officeDocument/2006/relationships/image" Target="../media/image59.png"/><Relationship Id="rId10" Type="http://schemas.openxmlformats.org/officeDocument/2006/relationships/image" Target="../media/image32.svg"/><Relationship Id="rId4" Type="http://schemas.openxmlformats.org/officeDocument/2006/relationships/image" Target="../media/image54.png"/><Relationship Id="rId9" Type="http://schemas.openxmlformats.org/officeDocument/2006/relationships/image" Target="../media/image31.pn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70.png"/><Relationship Id="rId3" Type="http://schemas.openxmlformats.org/officeDocument/2006/relationships/image" Target="../media/image29.png"/><Relationship Id="rId7" Type="http://schemas.openxmlformats.org/officeDocument/2006/relationships/image" Target="../media/image32.svg"/><Relationship Id="rId12" Type="http://schemas.openxmlformats.org/officeDocument/2006/relationships/image" Target="../media/image360.png"/><Relationship Id="rId2" Type="http://schemas.openxmlformats.org/officeDocument/2006/relationships/notesSlide" Target="../notesSlides/notesSlide21.xml"/><Relationship Id="rId16" Type="http://schemas.openxmlformats.org/officeDocument/2006/relationships/image" Target="../media/image40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0.png"/><Relationship Id="rId5" Type="http://schemas.openxmlformats.org/officeDocument/2006/relationships/image" Target="../media/image28.svg"/><Relationship Id="rId15" Type="http://schemas.openxmlformats.org/officeDocument/2006/relationships/image" Target="../media/image390.png"/><Relationship Id="rId10" Type="http://schemas.openxmlformats.org/officeDocument/2006/relationships/image" Target="../media/image340.pn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80.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10.png"/><Relationship Id="rId7" Type="http://schemas.openxmlformats.org/officeDocument/2006/relationships/image" Target="../media/image4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30.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4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440.png"/><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1.png"/><Relationship Id="rId4" Type="http://schemas.openxmlformats.org/officeDocument/2006/relationships/image" Target="../media/image491.png"/></Relationships>
</file>

<file path=ppt/slides/_rels/slide25.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image" Target="../media/image620.png"/><Relationship Id="rId3" Type="http://schemas.openxmlformats.org/officeDocument/2006/relationships/image" Target="../media/image27.png"/><Relationship Id="rId7" Type="http://schemas.openxmlformats.org/officeDocument/2006/relationships/image" Target="../media/image37.png"/><Relationship Id="rId12" Type="http://schemas.openxmlformats.org/officeDocument/2006/relationships/image" Target="../media/image6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0.png"/><Relationship Id="rId5" Type="http://schemas.openxmlformats.org/officeDocument/2006/relationships/image" Target="../media/image31.png"/><Relationship Id="rId10" Type="http://schemas.openxmlformats.org/officeDocument/2006/relationships/image" Target="../media/image600.png"/><Relationship Id="rId4" Type="http://schemas.openxmlformats.org/officeDocument/2006/relationships/image" Target="../media/image28.svg"/><Relationship Id="rId9" Type="http://schemas.openxmlformats.org/officeDocument/2006/relationships/image" Target="../media/image590.png"/></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5.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60.png"/><Relationship Id="rId3" Type="http://schemas.openxmlformats.org/officeDocument/2006/relationships/image" Target="../media/image27.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1.png"/><Relationship Id="rId11" Type="http://schemas.openxmlformats.org/officeDocument/2006/relationships/image" Target="../media/image240.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28.svg"/><Relationship Id="rId9" Type="http://schemas.openxmlformats.org/officeDocument/2006/relationships/image" Target="../media/image220.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0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5609A-AD34-8E3D-2A19-F6665D723714}"/>
              </a:ext>
            </a:extLst>
          </p:cNvPr>
          <p:cNvSpPr>
            <a:spLocks noGrp="1"/>
          </p:cNvSpPr>
          <p:nvPr>
            <p:ph type="ctrTitle"/>
          </p:nvPr>
        </p:nvSpPr>
        <p:spPr>
          <a:xfrm>
            <a:off x="418294" y="505503"/>
            <a:ext cx="11386868" cy="1510466"/>
          </a:xfrm>
        </p:spPr>
        <p:txBody>
          <a:bodyPr>
            <a:normAutofit fontScale="90000"/>
          </a:bodyPr>
          <a:lstStyle/>
          <a:p>
            <a:r>
              <a:rPr lang="en-US" dirty="0">
                <a:latin typeface="Abadi" panose="020F0502020204030204" pitchFamily="34" charset="0"/>
              </a:rPr>
              <a:t>Battery-free Wideband Spectrum Mapping Using Commodity RFID Tags</a:t>
            </a:r>
          </a:p>
        </p:txBody>
      </p:sp>
      <p:pic>
        <p:nvPicPr>
          <p:cNvPr id="7" name="Picture 6" descr="A picture containing text, clipart&#10;&#10;Description automatically generated">
            <a:extLst>
              <a:ext uri="{FF2B5EF4-FFF2-40B4-BE49-F238E27FC236}">
                <a16:creationId xmlns:a16="http://schemas.microsoft.com/office/drawing/2014/main" id="{011054E6-1A6A-C92D-58FD-D0714FE31DC2}"/>
              </a:ext>
            </a:extLst>
          </p:cNvPr>
          <p:cNvPicPr>
            <a:picLocks noChangeAspect="1"/>
          </p:cNvPicPr>
          <p:nvPr/>
        </p:nvPicPr>
        <p:blipFill>
          <a:blip r:embed="rId3"/>
          <a:stretch>
            <a:fillRect/>
          </a:stretch>
        </p:blipFill>
        <p:spPr>
          <a:xfrm>
            <a:off x="9454330" y="5892541"/>
            <a:ext cx="2681830" cy="965459"/>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AADAE464-3BF4-A2A1-314B-2F7FA2982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750" y="2300218"/>
            <a:ext cx="1812392" cy="2541814"/>
          </a:xfrm>
          <a:prstGeom prst="rect">
            <a:avLst/>
          </a:prstGeom>
        </p:spPr>
      </p:pic>
      <p:pic>
        <p:nvPicPr>
          <p:cNvPr id="13" name="Picture 12" descr="A person smiling at the camera&#10;&#10;Description automatically generated">
            <a:extLst>
              <a:ext uri="{FF2B5EF4-FFF2-40B4-BE49-F238E27FC236}">
                <a16:creationId xmlns:a16="http://schemas.microsoft.com/office/drawing/2014/main" id="{F08629A9-C22E-F695-D68E-E1AA0B724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389" y="2290649"/>
            <a:ext cx="1693910" cy="2541939"/>
          </a:xfrm>
          <a:prstGeom prst="rect">
            <a:avLst/>
          </a:prstGeom>
        </p:spPr>
      </p:pic>
      <p:pic>
        <p:nvPicPr>
          <p:cNvPr id="15" name="Picture 14" descr="A person with a beard&#10;&#10;Description automatically generated">
            <a:extLst>
              <a:ext uri="{FF2B5EF4-FFF2-40B4-BE49-F238E27FC236}">
                <a16:creationId xmlns:a16="http://schemas.microsoft.com/office/drawing/2014/main" id="{4F674688-B40B-6A5C-9764-A0C7EE169C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3430" y="2290648"/>
            <a:ext cx="2541939" cy="2541939"/>
          </a:xfrm>
          <a:prstGeom prst="rect">
            <a:avLst/>
          </a:prstGeom>
        </p:spPr>
      </p:pic>
      <p:pic>
        <p:nvPicPr>
          <p:cNvPr id="20" name="Picture 19" descr="A person wearing sunglasses and a tan jacket&#10;&#10;Description automatically generated">
            <a:extLst>
              <a:ext uri="{FF2B5EF4-FFF2-40B4-BE49-F238E27FC236}">
                <a16:creationId xmlns:a16="http://schemas.microsoft.com/office/drawing/2014/main" id="{6BBC5840-2A5A-84AB-B2A9-06508DC06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3409" y="2299987"/>
            <a:ext cx="2137094" cy="2551560"/>
          </a:xfrm>
          <a:prstGeom prst="rect">
            <a:avLst/>
          </a:prstGeom>
        </p:spPr>
      </p:pic>
      <p:sp>
        <p:nvSpPr>
          <p:cNvPr id="25" name="Subtitle 2">
            <a:extLst>
              <a:ext uri="{FF2B5EF4-FFF2-40B4-BE49-F238E27FC236}">
                <a16:creationId xmlns:a16="http://schemas.microsoft.com/office/drawing/2014/main" id="{CDF5527F-B727-2761-9486-2FEC7A828BEC}"/>
              </a:ext>
            </a:extLst>
          </p:cNvPr>
          <p:cNvSpPr txBox="1">
            <a:spLocks/>
          </p:cNvSpPr>
          <p:nvPr/>
        </p:nvSpPr>
        <p:spPr>
          <a:xfrm>
            <a:off x="2843409" y="5038923"/>
            <a:ext cx="1911156" cy="478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chemeClr val="accent1">
                    <a:lumMod val="75000"/>
                  </a:schemeClr>
                </a:solidFill>
                <a:latin typeface="Abadi" panose="020B0604020104020204" pitchFamily="34" charset="0"/>
              </a:rPr>
              <a:t>Atul Bansal</a:t>
            </a:r>
          </a:p>
        </p:txBody>
      </p:sp>
      <p:sp>
        <p:nvSpPr>
          <p:cNvPr id="26" name="Subtitle 2">
            <a:extLst>
              <a:ext uri="{FF2B5EF4-FFF2-40B4-BE49-F238E27FC236}">
                <a16:creationId xmlns:a16="http://schemas.microsoft.com/office/drawing/2014/main" id="{50330165-B7DE-FFA1-F539-1ED3BD3D8320}"/>
              </a:ext>
            </a:extLst>
          </p:cNvPr>
          <p:cNvSpPr txBox="1">
            <a:spLocks/>
          </p:cNvSpPr>
          <p:nvPr/>
        </p:nvSpPr>
        <p:spPr>
          <a:xfrm>
            <a:off x="5305393" y="5029304"/>
            <a:ext cx="1612669" cy="9654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Abadi" panose="020B0604020104020204" pitchFamily="34" charset="0"/>
              </a:rPr>
              <a:t>Kuang</a:t>
            </a:r>
            <a:r>
              <a:rPr lang="en-US" sz="2800" dirty="0">
                <a:latin typeface="Abadi" panose="020B0604020104020204" pitchFamily="34" charset="0"/>
              </a:rPr>
              <a:t> Yuan</a:t>
            </a:r>
          </a:p>
        </p:txBody>
      </p:sp>
      <p:sp>
        <p:nvSpPr>
          <p:cNvPr id="27" name="Subtitle 2">
            <a:extLst>
              <a:ext uri="{FF2B5EF4-FFF2-40B4-BE49-F238E27FC236}">
                <a16:creationId xmlns:a16="http://schemas.microsoft.com/office/drawing/2014/main" id="{27647750-4314-1738-C267-1035EACC6F09}"/>
              </a:ext>
            </a:extLst>
          </p:cNvPr>
          <p:cNvSpPr txBox="1">
            <a:spLocks/>
          </p:cNvSpPr>
          <p:nvPr/>
        </p:nvSpPr>
        <p:spPr>
          <a:xfrm>
            <a:off x="7515908" y="5029304"/>
            <a:ext cx="1612669" cy="9654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Abadi" panose="020B0604020104020204" pitchFamily="34" charset="0"/>
              </a:rPr>
              <a:t>Swarun</a:t>
            </a:r>
            <a:r>
              <a:rPr lang="en-US" sz="2800" dirty="0">
                <a:latin typeface="Abadi" panose="020B0604020104020204" pitchFamily="34" charset="0"/>
              </a:rPr>
              <a:t> Kumar</a:t>
            </a:r>
          </a:p>
        </p:txBody>
      </p:sp>
      <p:sp>
        <p:nvSpPr>
          <p:cNvPr id="29" name="Subtitle 2">
            <a:extLst>
              <a:ext uri="{FF2B5EF4-FFF2-40B4-BE49-F238E27FC236}">
                <a16:creationId xmlns:a16="http://schemas.microsoft.com/office/drawing/2014/main" id="{8268F3EE-7A33-6A4E-3CA9-22C1506A48D8}"/>
              </a:ext>
            </a:extLst>
          </p:cNvPr>
          <p:cNvSpPr txBox="1">
            <a:spLocks/>
          </p:cNvSpPr>
          <p:nvPr/>
        </p:nvSpPr>
        <p:spPr>
          <a:xfrm>
            <a:off x="9726423" y="5015959"/>
            <a:ext cx="1812951" cy="9654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Abadi" panose="020B0604020104020204" pitchFamily="34" charset="0"/>
              </a:rPr>
              <a:t>Peter </a:t>
            </a:r>
            <a:r>
              <a:rPr lang="en-US" sz="2800" dirty="0" err="1">
                <a:latin typeface="Abadi" panose="020B0604020104020204" pitchFamily="34" charset="0"/>
              </a:rPr>
              <a:t>Steenkiste</a:t>
            </a:r>
            <a:endParaRPr lang="en-US" sz="2800" dirty="0">
              <a:latin typeface="Abadi" panose="020B0604020104020204" pitchFamily="34" charset="0"/>
            </a:endParaRPr>
          </a:p>
        </p:txBody>
      </p:sp>
      <p:pic>
        <p:nvPicPr>
          <p:cNvPr id="31" name="Picture 30" descr="A person standing on a boat with a statue of liberty in the background&#10;&#10;Description automatically generated">
            <a:extLst>
              <a:ext uri="{FF2B5EF4-FFF2-40B4-BE49-F238E27FC236}">
                <a16:creationId xmlns:a16="http://schemas.microsoft.com/office/drawing/2014/main" id="{EE5A5DD4-D86D-0071-7F7A-EF9EF09CE9D7}"/>
              </a:ext>
            </a:extLst>
          </p:cNvPr>
          <p:cNvPicPr>
            <a:picLocks noChangeAspect="1"/>
          </p:cNvPicPr>
          <p:nvPr/>
        </p:nvPicPr>
        <p:blipFill rotWithShape="1">
          <a:blip r:embed="rId8">
            <a:extLst>
              <a:ext uri="{28A0092B-C50C-407E-A947-70E740481C1C}">
                <a14:useLocalDpi xmlns:a14="http://schemas.microsoft.com/office/drawing/2010/main" val="0"/>
              </a:ext>
            </a:extLst>
          </a:blip>
          <a:srcRect l="13399" t="26956" r="4987"/>
          <a:stretch/>
        </p:blipFill>
        <p:spPr>
          <a:xfrm>
            <a:off x="418294" y="2299987"/>
            <a:ext cx="2130210" cy="2542045"/>
          </a:xfrm>
          <a:prstGeom prst="rect">
            <a:avLst/>
          </a:prstGeom>
        </p:spPr>
      </p:pic>
      <p:sp>
        <p:nvSpPr>
          <p:cNvPr id="32" name="Subtitle 2">
            <a:extLst>
              <a:ext uri="{FF2B5EF4-FFF2-40B4-BE49-F238E27FC236}">
                <a16:creationId xmlns:a16="http://schemas.microsoft.com/office/drawing/2014/main" id="{C13EB455-4D16-D800-1731-68DA290C74EE}"/>
              </a:ext>
            </a:extLst>
          </p:cNvPr>
          <p:cNvSpPr txBox="1">
            <a:spLocks/>
          </p:cNvSpPr>
          <p:nvPr/>
        </p:nvSpPr>
        <p:spPr>
          <a:xfrm>
            <a:off x="582566" y="5017610"/>
            <a:ext cx="1913671" cy="9654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Abadi" panose="020B0604020104020204" pitchFamily="34" charset="0"/>
              </a:rPr>
              <a:t>Mohamed Ibrahim</a:t>
            </a:r>
          </a:p>
        </p:txBody>
      </p:sp>
      <p:pic>
        <p:nvPicPr>
          <p:cNvPr id="4" name="Picture 3" descr="A red text on a black background&#10;&#10;Description automatically generated">
            <a:extLst>
              <a:ext uri="{FF2B5EF4-FFF2-40B4-BE49-F238E27FC236}">
                <a16:creationId xmlns:a16="http://schemas.microsoft.com/office/drawing/2014/main" id="{88729AFA-867F-185B-51CF-961C972629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772" y="6182035"/>
            <a:ext cx="5742228" cy="478519"/>
          </a:xfrm>
          <a:prstGeom prst="rect">
            <a:avLst/>
          </a:prstGeom>
        </p:spPr>
      </p:pic>
    </p:spTree>
    <p:extLst>
      <p:ext uri="{BB962C8B-B14F-4D97-AF65-F5344CB8AC3E}">
        <p14:creationId xmlns:p14="http://schemas.microsoft.com/office/powerpoint/2010/main" val="288705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F55AF-2869-1987-0BB1-E17DC5F594E9}"/>
              </a:ext>
            </a:extLst>
          </p:cNvPr>
          <p:cNvSpPr>
            <a:spLocks noGrp="1"/>
          </p:cNvSpPr>
          <p:nvPr>
            <p:ph type="sldNum" sz="quarter" idx="12"/>
          </p:nvPr>
        </p:nvSpPr>
        <p:spPr/>
        <p:txBody>
          <a:bodyPr/>
          <a:lstStyle/>
          <a:p>
            <a:fld id="{39AEE86F-97D8-473B-8979-FFB977763304}" type="slidenum">
              <a:rPr lang="en-US" smtClean="0"/>
              <a:t>10</a:t>
            </a:fld>
            <a:endParaRPr lang="en-US"/>
          </a:p>
        </p:txBody>
      </p:sp>
      <p:pic>
        <p:nvPicPr>
          <p:cNvPr id="5" name="Graphic 4" descr="Cell Tower outline">
            <a:extLst>
              <a:ext uri="{FF2B5EF4-FFF2-40B4-BE49-F238E27FC236}">
                <a16:creationId xmlns:a16="http://schemas.microsoft.com/office/drawing/2014/main" id="{C39076C1-F001-0E46-4BD9-9CE955295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6685" y="267066"/>
            <a:ext cx="1489158" cy="1489158"/>
          </a:xfrm>
          <a:prstGeom prst="rect">
            <a:avLst/>
          </a:prstGeom>
        </p:spPr>
      </p:pic>
      <p:pic>
        <p:nvPicPr>
          <p:cNvPr id="7" name="Picture 6" descr="Shape, arrow&#10;&#10;Description automatically generated">
            <a:extLst>
              <a:ext uri="{FF2B5EF4-FFF2-40B4-BE49-F238E27FC236}">
                <a16:creationId xmlns:a16="http://schemas.microsoft.com/office/drawing/2014/main" id="{4321AE2F-1E5A-3445-8F55-78BABAB17DAB}"/>
              </a:ext>
            </a:extLst>
          </p:cNvPr>
          <p:cNvPicPr>
            <a:picLocks noChangeAspect="1"/>
          </p:cNvPicPr>
          <p:nvPr/>
        </p:nvPicPr>
        <p:blipFill>
          <a:blip r:embed="rId5"/>
          <a:stretch>
            <a:fillRect/>
          </a:stretch>
        </p:blipFill>
        <p:spPr>
          <a:xfrm>
            <a:off x="8172872" y="924788"/>
            <a:ext cx="896882" cy="703580"/>
          </a:xfrm>
          <a:prstGeom prst="rect">
            <a:avLst/>
          </a:prstGeom>
        </p:spPr>
      </p:pic>
      <p:pic>
        <p:nvPicPr>
          <p:cNvPr id="8" name="Graphic 7" descr="Label outline">
            <a:extLst>
              <a:ext uri="{FF2B5EF4-FFF2-40B4-BE49-F238E27FC236}">
                <a16:creationId xmlns:a16="http://schemas.microsoft.com/office/drawing/2014/main" id="{C7FEAFD9-EFEB-CF24-59E6-D83AD65155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419245">
            <a:off x="3500199" y="1052049"/>
            <a:ext cx="914400" cy="914400"/>
          </a:xfrm>
          <a:prstGeom prst="rect">
            <a:avLst/>
          </a:prstGeom>
        </p:spPr>
      </p:pic>
      <p:sp>
        <p:nvSpPr>
          <p:cNvPr id="9" name="TextBox 8">
            <a:extLst>
              <a:ext uri="{FF2B5EF4-FFF2-40B4-BE49-F238E27FC236}">
                <a16:creationId xmlns:a16="http://schemas.microsoft.com/office/drawing/2014/main" id="{669D02C5-5A3E-D8B3-FAE3-6EDE101031C9}"/>
              </a:ext>
            </a:extLst>
          </p:cNvPr>
          <p:cNvSpPr txBox="1"/>
          <p:nvPr/>
        </p:nvSpPr>
        <p:spPr>
          <a:xfrm>
            <a:off x="2967174" y="632274"/>
            <a:ext cx="1255014" cy="523220"/>
          </a:xfrm>
          <a:prstGeom prst="rect">
            <a:avLst/>
          </a:prstGeom>
          <a:noFill/>
        </p:spPr>
        <p:txBody>
          <a:bodyPr wrap="square" rtlCol="0">
            <a:spAutoFit/>
          </a:bodyPr>
          <a:lstStyle/>
          <a:p>
            <a:pPr algn="ctr"/>
            <a:r>
              <a:rPr lang="en-US" sz="2800" dirty="0"/>
              <a:t>Tag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196104-D146-5192-6151-EB6E2AA7505E}"/>
                  </a:ext>
                </a:extLst>
              </p:cNvPr>
              <p:cNvSpPr txBox="1"/>
              <p:nvPr/>
            </p:nvSpPr>
            <p:spPr>
              <a:xfrm>
                <a:off x="8183850" y="1628368"/>
                <a:ext cx="3199583" cy="954107"/>
              </a:xfrm>
              <a:prstGeom prst="rect">
                <a:avLst/>
              </a:prstGeom>
              <a:noFill/>
            </p:spPr>
            <p:txBody>
              <a:bodyPr wrap="square" rtlCol="0">
                <a:spAutoFit/>
              </a:bodyPr>
              <a:lstStyle/>
              <a:p>
                <a:pPr algn="ctr"/>
                <a:r>
                  <a:rPr lang="en-US" sz="2800" b="0" dirty="0"/>
                  <a:t>Source Signal </a:t>
                </a:r>
              </a:p>
              <a:p>
                <a:pPr algn="ct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 </m:t>
                      </m:r>
                      <m:r>
                        <a:rPr lang="en-US" sz="2800" i="1">
                          <a:latin typeface="Cambria Math" panose="02040503050406030204" pitchFamily="18" charset="0"/>
                        </a:rPr>
                        <m:t>𝑥</m:t>
                      </m:r>
                      <m:r>
                        <a:rPr lang="en-US" sz="2800" i="1">
                          <a:latin typeface="Cambria Math" panose="02040503050406030204" pitchFamily="18" charset="0"/>
                        </a:rPr>
                        <m:t> @</m:t>
                      </m:r>
                      <m:r>
                        <a:rPr lang="en-US" sz="2800" i="1">
                          <a:latin typeface="Cambria Math" panose="02040503050406030204" pitchFamily="18" charset="0"/>
                        </a:rPr>
                        <m:t>𝑓</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𝐼𝑆𝑀</m:t>
                      </m:r>
                      <m:r>
                        <a:rPr lang="en-US" sz="2800" i="1">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𝑏𝑎𝑛𝑑</m:t>
                      </m:r>
                    </m:oMath>
                  </m:oMathPara>
                </a14:m>
                <a:endParaRPr lang="en-US" sz="2800" dirty="0"/>
              </a:p>
            </p:txBody>
          </p:sp>
        </mc:Choice>
        <mc:Fallback xmlns="">
          <p:sp>
            <p:nvSpPr>
              <p:cNvPr id="10" name="TextBox 9">
                <a:extLst>
                  <a:ext uri="{FF2B5EF4-FFF2-40B4-BE49-F238E27FC236}">
                    <a16:creationId xmlns:a16="http://schemas.microsoft.com/office/drawing/2014/main" id="{D3196104-D146-5192-6151-EB6E2AA7505E}"/>
                  </a:ext>
                </a:extLst>
              </p:cNvPr>
              <p:cNvSpPr txBox="1">
                <a:spLocks noRot="1" noChangeAspect="1" noMove="1" noResize="1" noEditPoints="1" noAdjustHandles="1" noChangeArrowheads="1" noChangeShapeType="1" noTextEdit="1"/>
              </p:cNvSpPr>
              <p:nvPr/>
            </p:nvSpPr>
            <p:spPr>
              <a:xfrm>
                <a:off x="8183850" y="1628368"/>
                <a:ext cx="3199583" cy="954107"/>
              </a:xfrm>
              <a:prstGeom prst="rect">
                <a:avLst/>
              </a:prstGeom>
              <a:blipFill>
                <a:blip r:embed="rId8"/>
                <a:stretch>
                  <a:fillRect t="-6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93D62D4-0C36-7C26-BD15-A26418926CA5}"/>
                  </a:ext>
                </a:extLst>
              </p:cNvPr>
              <p:cNvSpPr txBox="1"/>
              <p:nvPr/>
            </p:nvSpPr>
            <p:spPr>
              <a:xfrm>
                <a:off x="1459054" y="1161417"/>
                <a:ext cx="2012588"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𝑑𝑒𝑠𝑖𝑟𝑒𝑑</m:t>
                      </m:r>
                      <m:r>
                        <a:rPr lang="en-US" sz="2800" b="0" i="1" smtClean="0">
                          <a:solidFill>
                            <a:srgbClr val="00B050"/>
                          </a:solidFill>
                          <a:latin typeface="Cambria Math" panose="02040503050406030204" pitchFamily="18" charset="0"/>
                        </a:rPr>
                        <m:t> @ </m:t>
                      </m:r>
                      <m:r>
                        <a:rPr lang="en-US" sz="2800" i="1">
                          <a:solidFill>
                            <a:srgbClr val="00B050"/>
                          </a:solidFill>
                          <a:latin typeface="Cambria Math" panose="02040503050406030204" pitchFamily="18" charset="0"/>
                        </a:rPr>
                        <m:t>𝑓</m:t>
                      </m:r>
                    </m:oMath>
                  </m:oMathPara>
                </a14:m>
                <a:endParaRPr lang="en-US" sz="2800" dirty="0">
                  <a:solidFill>
                    <a:srgbClr val="00B050"/>
                  </a:solidFill>
                </a:endParaRPr>
              </a:p>
            </p:txBody>
          </p:sp>
        </mc:Choice>
        <mc:Fallback xmlns="">
          <p:sp>
            <p:nvSpPr>
              <p:cNvPr id="11" name="TextBox 10">
                <a:extLst>
                  <a:ext uri="{FF2B5EF4-FFF2-40B4-BE49-F238E27FC236}">
                    <a16:creationId xmlns:a16="http://schemas.microsoft.com/office/drawing/2014/main" id="{B93D62D4-0C36-7C26-BD15-A26418926CA5}"/>
                  </a:ext>
                </a:extLst>
              </p:cNvPr>
              <p:cNvSpPr txBox="1">
                <a:spLocks noRot="1" noChangeAspect="1" noMove="1" noResize="1" noEditPoints="1" noAdjustHandles="1" noChangeArrowheads="1" noChangeShapeType="1" noTextEdit="1"/>
              </p:cNvSpPr>
              <p:nvPr/>
            </p:nvSpPr>
            <p:spPr>
              <a:xfrm>
                <a:off x="1459054" y="1161417"/>
                <a:ext cx="2012588" cy="523220"/>
              </a:xfrm>
              <a:prstGeom prst="rect">
                <a:avLst/>
              </a:prstGeom>
              <a:blipFill>
                <a:blip r:embed="rId9"/>
                <a:stretch>
                  <a:fillRect l="-5625" r="-1875" b="-21429"/>
                </a:stretch>
              </a:blipFill>
            </p:spPr>
            <p:txBody>
              <a:bodyPr/>
              <a:lstStyle/>
              <a:p>
                <a:r>
                  <a:rPr lang="en-US">
                    <a:noFill/>
                  </a:rPr>
                  <a:t> </a:t>
                </a:r>
              </a:p>
            </p:txBody>
          </p:sp>
        </mc:Fallback>
      </mc:AlternateContent>
      <p:pic>
        <p:nvPicPr>
          <p:cNvPr id="14" name="Graphic 13" descr="Close outline">
            <a:extLst>
              <a:ext uri="{FF2B5EF4-FFF2-40B4-BE49-F238E27FC236}">
                <a16:creationId xmlns:a16="http://schemas.microsoft.com/office/drawing/2014/main" id="{1AFA1945-58A2-F69D-28E0-A5AC4D15CB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468" y="1020736"/>
            <a:ext cx="729016" cy="729016"/>
          </a:xfrm>
          <a:prstGeom prst="rect">
            <a:avLst/>
          </a:prstGeom>
        </p:spPr>
      </p:pic>
      <p:pic>
        <p:nvPicPr>
          <p:cNvPr id="15" name="Picture 2">
            <a:extLst>
              <a:ext uri="{FF2B5EF4-FFF2-40B4-BE49-F238E27FC236}">
                <a16:creationId xmlns:a16="http://schemas.microsoft.com/office/drawing/2014/main" id="{20A9FEA4-5B06-601A-E986-3AC6DD25EA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174" y="4927344"/>
            <a:ext cx="1168922" cy="12032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hape, arrow&#10;&#10;Description automatically generated">
            <a:extLst>
              <a:ext uri="{FF2B5EF4-FFF2-40B4-BE49-F238E27FC236}">
                <a16:creationId xmlns:a16="http://schemas.microsoft.com/office/drawing/2014/main" id="{DB772073-1BC5-459F-4C6E-F475AE080BEB}"/>
              </a:ext>
            </a:extLst>
          </p:cNvPr>
          <p:cNvPicPr>
            <a:picLocks noChangeAspect="1"/>
          </p:cNvPicPr>
          <p:nvPr/>
        </p:nvPicPr>
        <p:blipFill>
          <a:blip r:embed="rId5"/>
          <a:stretch>
            <a:fillRect/>
          </a:stretch>
        </p:blipFill>
        <p:spPr>
          <a:xfrm rot="16691006">
            <a:off x="3884261" y="1938168"/>
            <a:ext cx="896882" cy="703580"/>
          </a:xfrm>
          <a:prstGeom prst="rect">
            <a:avLst/>
          </a:prstGeom>
        </p:spPr>
      </p:pic>
      <p:sp>
        <p:nvSpPr>
          <p:cNvPr id="17" name="TextBox 16">
            <a:extLst>
              <a:ext uri="{FF2B5EF4-FFF2-40B4-BE49-F238E27FC236}">
                <a16:creationId xmlns:a16="http://schemas.microsoft.com/office/drawing/2014/main" id="{A05FF76E-94D7-B477-165B-882C888CA7AA}"/>
              </a:ext>
            </a:extLst>
          </p:cNvPr>
          <p:cNvSpPr txBox="1"/>
          <p:nvPr/>
        </p:nvSpPr>
        <p:spPr>
          <a:xfrm>
            <a:off x="2473033" y="6178513"/>
            <a:ext cx="2068827" cy="523220"/>
          </a:xfrm>
          <a:prstGeom prst="rect">
            <a:avLst/>
          </a:prstGeom>
          <a:noFill/>
        </p:spPr>
        <p:txBody>
          <a:bodyPr wrap="square" rtlCol="0">
            <a:spAutoFit/>
          </a:bodyPr>
          <a:lstStyle/>
          <a:p>
            <a:pPr algn="ctr"/>
            <a:r>
              <a:rPr lang="en-US" sz="2800" dirty="0"/>
              <a:t> Receiver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2421DCA-47E6-CD6B-E2F1-FCDB0DC147B8}"/>
                  </a:ext>
                </a:extLst>
              </p:cNvPr>
              <p:cNvSpPr txBox="1"/>
              <p:nvPr/>
            </p:nvSpPr>
            <p:spPr>
              <a:xfrm>
                <a:off x="9543271" y="4153131"/>
                <a:ext cx="459153"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𝑥</m:t>
                      </m:r>
                    </m:oMath>
                  </m:oMathPara>
                </a14:m>
                <a:endParaRPr lang="en-US" sz="2800" dirty="0"/>
              </a:p>
            </p:txBody>
          </p:sp>
        </mc:Choice>
        <mc:Fallback xmlns="">
          <p:sp>
            <p:nvSpPr>
              <p:cNvPr id="21" name="TextBox 20">
                <a:extLst>
                  <a:ext uri="{FF2B5EF4-FFF2-40B4-BE49-F238E27FC236}">
                    <a16:creationId xmlns:a16="http://schemas.microsoft.com/office/drawing/2014/main" id="{82421DCA-47E6-CD6B-E2F1-FCDB0DC147B8}"/>
                  </a:ext>
                </a:extLst>
              </p:cNvPr>
              <p:cNvSpPr txBox="1">
                <a:spLocks noRot="1" noChangeAspect="1" noMove="1" noResize="1" noEditPoints="1" noAdjustHandles="1" noChangeArrowheads="1" noChangeShapeType="1" noTextEdit="1"/>
              </p:cNvSpPr>
              <p:nvPr/>
            </p:nvSpPr>
            <p:spPr>
              <a:xfrm>
                <a:off x="9543271" y="4153131"/>
                <a:ext cx="459153" cy="523220"/>
              </a:xfrm>
              <a:prstGeom prst="rect">
                <a:avLst/>
              </a:prstGeom>
              <a:blipFill>
                <a:blip r:embed="rId13"/>
                <a:stretch>
                  <a:fillRect/>
                </a:stretch>
              </a:blipFill>
            </p:spPr>
            <p:txBody>
              <a:bodyPr/>
              <a:lstStyle/>
              <a:p>
                <a:r>
                  <a:rPr lang="en-US">
                    <a:noFill/>
                  </a:rPr>
                  <a:t> </a:t>
                </a:r>
              </a:p>
            </p:txBody>
          </p:sp>
        </mc:Fallback>
      </mc:AlternateContent>
      <p:sp>
        <p:nvSpPr>
          <p:cNvPr id="22" name="Arrow: Left 21">
            <a:extLst>
              <a:ext uri="{FF2B5EF4-FFF2-40B4-BE49-F238E27FC236}">
                <a16:creationId xmlns:a16="http://schemas.microsoft.com/office/drawing/2014/main" id="{EECEAC1F-DA2A-0A8E-F1CB-17993498F9AD}"/>
              </a:ext>
            </a:extLst>
          </p:cNvPr>
          <p:cNvSpPr/>
          <p:nvPr/>
        </p:nvSpPr>
        <p:spPr>
          <a:xfrm>
            <a:off x="4541860" y="1116604"/>
            <a:ext cx="4386485" cy="152308"/>
          </a:xfrm>
          <a:prstGeom prst="leftArrow">
            <a:avLst>
              <a:gd name="adj1" fmla="val 58058"/>
              <a:gd name="adj2" fmla="val 13058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7D6BAEA6-D574-C693-AB60-0A469FBCD008}"/>
              </a:ext>
            </a:extLst>
          </p:cNvPr>
          <p:cNvSpPr/>
          <p:nvPr/>
        </p:nvSpPr>
        <p:spPr>
          <a:xfrm rot="16730166">
            <a:off x="1967722" y="3545336"/>
            <a:ext cx="3529781" cy="179273"/>
          </a:xfrm>
          <a:prstGeom prst="leftArrow">
            <a:avLst>
              <a:gd name="adj1" fmla="val 58058"/>
              <a:gd name="adj2" fmla="val 13058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DEE2A1-7468-3B75-02CC-3F672E963712}"/>
                  </a:ext>
                </a:extLst>
              </p:cNvPr>
              <p:cNvSpPr txBox="1"/>
              <p:nvPr/>
            </p:nvSpPr>
            <p:spPr>
              <a:xfrm>
                <a:off x="6219663" y="494743"/>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1</m:t>
                        </m:r>
                      </m:sub>
                    </m:sSub>
                  </m:oMath>
                </a14:m>
                <a:endParaRPr lang="en-US" sz="3600" dirty="0"/>
              </a:p>
            </p:txBody>
          </p:sp>
        </mc:Choice>
        <mc:Fallback xmlns="">
          <p:sp>
            <p:nvSpPr>
              <p:cNvPr id="28" name="TextBox 27">
                <a:extLst>
                  <a:ext uri="{FF2B5EF4-FFF2-40B4-BE49-F238E27FC236}">
                    <a16:creationId xmlns:a16="http://schemas.microsoft.com/office/drawing/2014/main" id="{E8DEE2A1-7468-3B75-02CC-3F672E963712}"/>
                  </a:ext>
                </a:extLst>
              </p:cNvPr>
              <p:cNvSpPr txBox="1">
                <a:spLocks noRot="1" noChangeAspect="1" noMove="1" noResize="1" noEditPoints="1" noAdjustHandles="1" noChangeArrowheads="1" noChangeShapeType="1" noTextEdit="1"/>
              </p:cNvSpPr>
              <p:nvPr/>
            </p:nvSpPr>
            <p:spPr>
              <a:xfrm>
                <a:off x="6219663" y="494743"/>
                <a:ext cx="769546" cy="6463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E8BCDDC-7FCE-B06B-FE91-4038F67ED8E1}"/>
                  </a:ext>
                </a:extLst>
              </p:cNvPr>
              <p:cNvSpPr txBox="1"/>
              <p:nvPr/>
            </p:nvSpPr>
            <p:spPr>
              <a:xfrm>
                <a:off x="8864441" y="4091576"/>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1</m:t>
                        </m:r>
                      </m:sub>
                    </m:sSub>
                  </m:oMath>
                </a14:m>
                <a:endParaRPr lang="en-US" sz="3600" dirty="0"/>
              </a:p>
            </p:txBody>
          </p:sp>
        </mc:Choice>
        <mc:Fallback xmlns="">
          <p:sp>
            <p:nvSpPr>
              <p:cNvPr id="29" name="TextBox 28">
                <a:extLst>
                  <a:ext uri="{FF2B5EF4-FFF2-40B4-BE49-F238E27FC236}">
                    <a16:creationId xmlns:a16="http://schemas.microsoft.com/office/drawing/2014/main" id="{7E8BCDDC-7FCE-B06B-FE91-4038F67ED8E1}"/>
                  </a:ext>
                </a:extLst>
              </p:cNvPr>
              <p:cNvSpPr txBox="1">
                <a:spLocks noRot="1" noChangeAspect="1" noMove="1" noResize="1" noEditPoints="1" noAdjustHandles="1" noChangeArrowheads="1" noChangeShapeType="1" noTextEdit="1"/>
              </p:cNvSpPr>
              <p:nvPr/>
            </p:nvSpPr>
            <p:spPr>
              <a:xfrm>
                <a:off x="8864441" y="4091576"/>
                <a:ext cx="769546" cy="64633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D3BB7A2-A7F0-4245-B176-490B4B36886C}"/>
                  </a:ext>
                </a:extLst>
              </p:cNvPr>
              <p:cNvSpPr txBox="1"/>
              <p:nvPr/>
            </p:nvSpPr>
            <p:spPr>
              <a:xfrm>
                <a:off x="2895548" y="2988641"/>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2</m:t>
                        </m:r>
                      </m:sub>
                    </m:sSub>
                  </m:oMath>
                </a14:m>
                <a:endParaRPr lang="en-US" sz="3600" dirty="0"/>
              </a:p>
            </p:txBody>
          </p:sp>
        </mc:Choice>
        <mc:Fallback xmlns="">
          <p:sp>
            <p:nvSpPr>
              <p:cNvPr id="30" name="TextBox 29">
                <a:extLst>
                  <a:ext uri="{FF2B5EF4-FFF2-40B4-BE49-F238E27FC236}">
                    <a16:creationId xmlns:a16="http://schemas.microsoft.com/office/drawing/2014/main" id="{FD3BB7A2-A7F0-4245-B176-490B4B36886C}"/>
                  </a:ext>
                </a:extLst>
              </p:cNvPr>
              <p:cNvSpPr txBox="1">
                <a:spLocks noRot="1" noChangeAspect="1" noMove="1" noResize="1" noEditPoints="1" noAdjustHandles="1" noChangeArrowheads="1" noChangeShapeType="1" noTextEdit="1"/>
              </p:cNvSpPr>
              <p:nvPr/>
            </p:nvSpPr>
            <p:spPr>
              <a:xfrm>
                <a:off x="2895548" y="2988641"/>
                <a:ext cx="769546" cy="64633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1D3575C-D722-E798-5D0B-8E6A10F8FA63}"/>
                  </a:ext>
                </a:extLst>
              </p:cNvPr>
              <p:cNvSpPr txBox="1"/>
              <p:nvPr/>
            </p:nvSpPr>
            <p:spPr>
              <a:xfrm>
                <a:off x="8302474" y="4077807"/>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2</m:t>
                        </m:r>
                      </m:sub>
                    </m:sSub>
                  </m:oMath>
                </a14:m>
                <a:endParaRPr lang="en-US" sz="3600" dirty="0"/>
              </a:p>
            </p:txBody>
          </p:sp>
        </mc:Choice>
        <mc:Fallback xmlns="">
          <p:sp>
            <p:nvSpPr>
              <p:cNvPr id="31" name="TextBox 30">
                <a:extLst>
                  <a:ext uri="{FF2B5EF4-FFF2-40B4-BE49-F238E27FC236}">
                    <a16:creationId xmlns:a16="http://schemas.microsoft.com/office/drawing/2014/main" id="{D1D3575C-D722-E798-5D0B-8E6A10F8FA63}"/>
                  </a:ext>
                </a:extLst>
              </p:cNvPr>
              <p:cNvSpPr txBox="1">
                <a:spLocks noRot="1" noChangeAspect="1" noMove="1" noResize="1" noEditPoints="1" noAdjustHandles="1" noChangeArrowheads="1" noChangeShapeType="1" noTextEdit="1"/>
              </p:cNvSpPr>
              <p:nvPr/>
            </p:nvSpPr>
            <p:spPr>
              <a:xfrm>
                <a:off x="8302474" y="4077807"/>
                <a:ext cx="769546" cy="64633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51568C9-8401-C23F-323C-DB3E89FAC828}"/>
                  </a:ext>
                </a:extLst>
              </p:cNvPr>
              <p:cNvSpPr txBox="1"/>
              <p:nvPr/>
            </p:nvSpPr>
            <p:spPr>
              <a:xfrm>
                <a:off x="6460436" y="4139362"/>
                <a:ext cx="2160878"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𝑟𝑒𝑐𝑒𝑖𝑣𝑒𝑑</m:t>
                      </m:r>
                      <m:r>
                        <a:rPr lang="en-US" sz="2800" b="0" i="1" smtClean="0">
                          <a:latin typeface="Cambria Math" panose="02040503050406030204" pitchFamily="18" charset="0"/>
                        </a:rPr>
                        <m:t> = </m:t>
                      </m:r>
                    </m:oMath>
                  </m:oMathPara>
                </a14:m>
                <a:endParaRPr lang="en-US" sz="2800" dirty="0"/>
              </a:p>
            </p:txBody>
          </p:sp>
        </mc:Choice>
        <mc:Fallback xmlns="">
          <p:sp>
            <p:nvSpPr>
              <p:cNvPr id="32" name="TextBox 31">
                <a:extLst>
                  <a:ext uri="{FF2B5EF4-FFF2-40B4-BE49-F238E27FC236}">
                    <a16:creationId xmlns:a16="http://schemas.microsoft.com/office/drawing/2014/main" id="{E51568C9-8401-C23F-323C-DB3E89FAC828}"/>
                  </a:ext>
                </a:extLst>
              </p:cNvPr>
              <p:cNvSpPr txBox="1">
                <a:spLocks noRot="1" noChangeAspect="1" noMove="1" noResize="1" noEditPoints="1" noAdjustHandles="1" noChangeArrowheads="1" noChangeShapeType="1" noTextEdit="1"/>
              </p:cNvSpPr>
              <p:nvPr/>
            </p:nvSpPr>
            <p:spPr>
              <a:xfrm>
                <a:off x="6460436" y="4139362"/>
                <a:ext cx="2160878" cy="523220"/>
              </a:xfrm>
              <a:prstGeom prst="rect">
                <a:avLst/>
              </a:prstGeom>
              <a:blipFill>
                <a:blip r:embed="rId18"/>
                <a:stretch>
                  <a:fillRect/>
                </a:stretch>
              </a:blipFill>
            </p:spPr>
            <p:txBody>
              <a:bodyPr/>
              <a:lstStyle/>
              <a:p>
                <a:r>
                  <a:rPr lang="en-US">
                    <a:noFill/>
                  </a:rPr>
                  <a:t> </a:t>
                </a:r>
              </a:p>
            </p:txBody>
          </p:sp>
        </mc:Fallback>
      </mc:AlternateContent>
      <p:sp>
        <p:nvSpPr>
          <p:cNvPr id="35" name="Rectangle: Rounded Corners 34">
            <a:extLst>
              <a:ext uri="{FF2B5EF4-FFF2-40B4-BE49-F238E27FC236}">
                <a16:creationId xmlns:a16="http://schemas.microsoft.com/office/drawing/2014/main" id="{FE9129A1-4B8C-7709-61F3-98D54563A1D1}"/>
              </a:ext>
            </a:extLst>
          </p:cNvPr>
          <p:cNvSpPr/>
          <p:nvPr/>
        </p:nvSpPr>
        <p:spPr>
          <a:xfrm>
            <a:off x="9069754" y="4030125"/>
            <a:ext cx="807361" cy="880937"/>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F1957B6-2541-FFD5-B51A-BD6AEEBE9EFC}"/>
              </a:ext>
            </a:extLst>
          </p:cNvPr>
          <p:cNvCxnSpPr>
            <a:cxnSpLocks/>
            <a:stCxn id="35" idx="2"/>
          </p:cNvCxnSpPr>
          <p:nvPr/>
        </p:nvCxnSpPr>
        <p:spPr>
          <a:xfrm>
            <a:off x="9473435" y="4911062"/>
            <a:ext cx="21119" cy="6179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DF5095B-5535-7E97-2EA7-085B2D9D7FEC}"/>
                  </a:ext>
                </a:extLst>
              </p:cNvPr>
              <p:cNvSpPr txBox="1"/>
              <p:nvPr/>
            </p:nvSpPr>
            <p:spPr>
              <a:xfrm>
                <a:off x="8302474" y="5537706"/>
                <a:ext cx="2434126" cy="523220"/>
              </a:xfrm>
              <a:prstGeom prst="rect">
                <a:avLst/>
              </a:prstGeom>
              <a:noFill/>
            </p:spPr>
            <p:txBody>
              <a:bodyPr wrap="square" rtlCol="0">
                <a:spAutoFit/>
              </a:bodyPr>
              <a:lstStyle/>
              <a:p>
                <a:pPr algn="ctr"/>
                <a:r>
                  <a:rPr lang="en-US" sz="2800" dirty="0">
                    <a:solidFill>
                      <a:srgbClr val="00B050"/>
                    </a:solidFill>
                  </a:rPr>
                  <a:t> </a:t>
                </a:r>
                <a14:m>
                  <m:oMath xmlns:m="http://schemas.openxmlformats.org/officeDocument/2006/math">
                    <m:r>
                      <a:rPr lang="en-US" sz="2800" b="0" i="1" smtClean="0">
                        <a:solidFill>
                          <a:srgbClr val="00B050"/>
                        </a:solidFill>
                        <a:latin typeface="Cambria Math" panose="02040503050406030204" pitchFamily="18" charset="0"/>
                      </a:rPr>
                      <m:t>𝑑𝑒𝑠𝑖𝑟𝑒𝑑</m:t>
                    </m:r>
                  </m:oMath>
                </a14:m>
                <a:endParaRPr lang="en-US" sz="2800" dirty="0">
                  <a:solidFill>
                    <a:srgbClr val="00B050"/>
                  </a:solidFill>
                </a:endParaRPr>
              </a:p>
            </p:txBody>
          </p:sp>
        </mc:Choice>
        <mc:Fallback xmlns="">
          <p:sp>
            <p:nvSpPr>
              <p:cNvPr id="39" name="TextBox 38">
                <a:extLst>
                  <a:ext uri="{FF2B5EF4-FFF2-40B4-BE49-F238E27FC236}">
                    <a16:creationId xmlns:a16="http://schemas.microsoft.com/office/drawing/2014/main" id="{4DF5095B-5535-7E97-2EA7-085B2D9D7FEC}"/>
                  </a:ext>
                </a:extLst>
              </p:cNvPr>
              <p:cNvSpPr txBox="1">
                <a:spLocks noRot="1" noChangeAspect="1" noMove="1" noResize="1" noEditPoints="1" noAdjustHandles="1" noChangeArrowheads="1" noChangeShapeType="1" noTextEdit="1"/>
              </p:cNvSpPr>
              <p:nvPr/>
            </p:nvSpPr>
            <p:spPr>
              <a:xfrm>
                <a:off x="8302474" y="5537706"/>
                <a:ext cx="2434126" cy="523220"/>
              </a:xfrm>
              <a:prstGeom prst="rect">
                <a:avLst/>
              </a:prstGeom>
              <a:blipFill>
                <a:blip r:embed="rId19"/>
                <a:stretch>
                  <a:fillRect/>
                </a:stretch>
              </a:blipFill>
            </p:spPr>
            <p:txBody>
              <a:bodyPr/>
              <a:lstStyle/>
              <a:p>
                <a:r>
                  <a:rPr lang="en-US">
                    <a:noFill/>
                  </a:rPr>
                  <a:t> </a:t>
                </a:r>
              </a:p>
            </p:txBody>
          </p:sp>
        </mc:Fallback>
      </mc:AlternateContent>
      <p:sp>
        <p:nvSpPr>
          <p:cNvPr id="40" name="Rectangle: Rounded Corners 39">
            <a:extLst>
              <a:ext uri="{FF2B5EF4-FFF2-40B4-BE49-F238E27FC236}">
                <a16:creationId xmlns:a16="http://schemas.microsoft.com/office/drawing/2014/main" id="{36907429-5E59-5095-61B2-BDD67D49131B}"/>
              </a:ext>
            </a:extLst>
          </p:cNvPr>
          <p:cNvSpPr/>
          <p:nvPr/>
        </p:nvSpPr>
        <p:spPr>
          <a:xfrm>
            <a:off x="8418443" y="4030125"/>
            <a:ext cx="568241" cy="8809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694E3F5D-6C50-7B0C-2121-1A84BC6FD242}"/>
              </a:ext>
            </a:extLst>
          </p:cNvPr>
          <p:cNvCxnSpPr>
            <a:cxnSpLocks/>
            <a:stCxn id="40" idx="2"/>
          </p:cNvCxnSpPr>
          <p:nvPr/>
        </p:nvCxnSpPr>
        <p:spPr>
          <a:xfrm flipH="1">
            <a:off x="8031707" y="4911062"/>
            <a:ext cx="670857" cy="481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89292E2-6825-97E1-193D-10997290008D}"/>
              </a:ext>
            </a:extLst>
          </p:cNvPr>
          <p:cNvSpPr txBox="1"/>
          <p:nvPr/>
        </p:nvSpPr>
        <p:spPr>
          <a:xfrm>
            <a:off x="6301409" y="5452925"/>
            <a:ext cx="2563032" cy="1384995"/>
          </a:xfrm>
          <a:prstGeom prst="rect">
            <a:avLst/>
          </a:prstGeom>
          <a:noFill/>
        </p:spPr>
        <p:txBody>
          <a:bodyPr wrap="square" rtlCol="0">
            <a:spAutoFit/>
          </a:bodyPr>
          <a:lstStyle/>
          <a:p>
            <a:pPr algn="ctr"/>
            <a:r>
              <a:rPr lang="en-US" sz="2800" dirty="0">
                <a:solidFill>
                  <a:srgbClr val="00B050"/>
                </a:solidFill>
              </a:rPr>
              <a:t> </a:t>
            </a:r>
            <a:r>
              <a:rPr lang="en-US" sz="2800" dirty="0">
                <a:solidFill>
                  <a:srgbClr val="FF0000"/>
                </a:solidFill>
              </a:rPr>
              <a:t>Extra term – Need to be eliminated</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0A0342-DCDA-E4E7-401F-E32406CDC1C3}"/>
                  </a:ext>
                </a:extLst>
              </p:cNvPr>
              <p:cNvSpPr txBox="1"/>
              <p:nvPr/>
            </p:nvSpPr>
            <p:spPr>
              <a:xfrm>
                <a:off x="628315" y="5434973"/>
                <a:ext cx="2512405"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𝑟𝑒𝑐𝑒𝑖𝑣𝑒𝑑</m:t>
                      </m:r>
                      <m:r>
                        <a:rPr lang="en-US" sz="2800" b="0" i="1" smtClean="0">
                          <a:latin typeface="Cambria Math" panose="02040503050406030204" pitchFamily="18" charset="0"/>
                        </a:rPr>
                        <m:t> @ </m:t>
                      </m:r>
                      <m:r>
                        <a:rPr lang="en-US" sz="2800" b="0" i="1" smtClean="0">
                          <a:latin typeface="Cambria Math" panose="02040503050406030204" pitchFamily="18" charset="0"/>
                        </a:rPr>
                        <m:t>𝑓</m:t>
                      </m:r>
                      <m:r>
                        <a:rPr lang="en-US" sz="2800" b="0" i="1" smtClean="0">
                          <a:latin typeface="Cambria Math" panose="02040503050406030204" pitchFamily="18" charset="0"/>
                        </a:rPr>
                        <m:t>  </m:t>
                      </m:r>
                    </m:oMath>
                  </m:oMathPara>
                </a14:m>
                <a:endParaRPr lang="en-US" sz="2800" dirty="0"/>
              </a:p>
            </p:txBody>
          </p:sp>
        </mc:Choice>
        <mc:Fallback xmlns="">
          <p:sp>
            <p:nvSpPr>
              <p:cNvPr id="2" name="TextBox 1">
                <a:extLst>
                  <a:ext uri="{FF2B5EF4-FFF2-40B4-BE49-F238E27FC236}">
                    <a16:creationId xmlns:a16="http://schemas.microsoft.com/office/drawing/2014/main" id="{F40A0342-DCDA-E4E7-401F-E32406CDC1C3}"/>
                  </a:ext>
                </a:extLst>
              </p:cNvPr>
              <p:cNvSpPr txBox="1">
                <a:spLocks noRot="1" noChangeAspect="1" noMove="1" noResize="1" noEditPoints="1" noAdjustHandles="1" noChangeArrowheads="1" noChangeShapeType="1" noTextEdit="1"/>
              </p:cNvSpPr>
              <p:nvPr/>
            </p:nvSpPr>
            <p:spPr>
              <a:xfrm>
                <a:off x="628315" y="5434973"/>
                <a:ext cx="2512405" cy="523220"/>
              </a:xfrm>
              <a:prstGeom prst="rect">
                <a:avLst/>
              </a:prstGeom>
              <a:blipFill>
                <a:blip r:embed="rId20"/>
                <a:stretch>
                  <a:fillRect l="-1508" b="-2439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8F652B4-2778-F042-E1BF-A4CAE55C1BC3}"/>
              </a:ext>
            </a:extLst>
          </p:cNvPr>
          <p:cNvSpPr/>
          <p:nvPr/>
        </p:nvSpPr>
        <p:spPr>
          <a:xfrm>
            <a:off x="139700" y="190529"/>
            <a:ext cx="11938722" cy="661384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C98F43-ECC8-4978-3DA3-415459C8B0B1}"/>
              </a:ext>
            </a:extLst>
          </p:cNvPr>
          <p:cNvSpPr txBox="1"/>
          <p:nvPr/>
        </p:nvSpPr>
        <p:spPr>
          <a:xfrm>
            <a:off x="237241" y="2557675"/>
            <a:ext cx="11717517" cy="1938992"/>
          </a:xfrm>
          <a:prstGeom prst="rect">
            <a:avLst/>
          </a:prstGeom>
          <a:solidFill>
            <a:schemeClr val="bg1"/>
          </a:solidFill>
          <a:ln w="28575">
            <a:solidFill>
              <a:schemeClr val="tx1"/>
            </a:solidFill>
          </a:ln>
        </p:spPr>
        <p:txBody>
          <a:bodyPr wrap="square" rtlCol="0">
            <a:spAutoFit/>
          </a:bodyPr>
          <a:lstStyle/>
          <a:p>
            <a:pPr algn="ctr"/>
            <a:r>
              <a:rPr lang="en-US" sz="4000" dirty="0">
                <a:solidFill>
                  <a:schemeClr val="tx1"/>
                </a:solidFill>
              </a:rPr>
              <a:t>Quite challenging to do, since it requires extra transmission between the receiver and the tag at that frequency.</a:t>
            </a:r>
          </a:p>
        </p:txBody>
      </p:sp>
    </p:spTree>
    <p:extLst>
      <p:ext uri="{BB962C8B-B14F-4D97-AF65-F5344CB8AC3E}">
        <p14:creationId xmlns:p14="http://schemas.microsoft.com/office/powerpoint/2010/main" val="12610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25E-6 -1.11111E-6 L -0.32226 0.00671 " pathEditMode="relative" rAng="0" ptsTypes="AA">
                                      <p:cBhvr>
                                        <p:cTn id="12" dur="1000" fill="hold"/>
                                        <p:tgtEl>
                                          <p:spTgt spid="7"/>
                                        </p:tgtEl>
                                        <p:attrNameLst>
                                          <p:attrName>ppt_x</p:attrName>
                                          <p:attrName>ppt_y</p:attrName>
                                        </p:attrNameLst>
                                      </p:cBhvr>
                                      <p:rCtr x="-16120" y="324"/>
                                    </p:animMotion>
                                  </p:childTnLst>
                                </p:cTn>
                              </p:par>
                            </p:childTnLst>
                          </p:cTn>
                        </p:par>
                        <p:par>
                          <p:cTn id="13" fill="hold">
                            <p:stCondLst>
                              <p:cond delay="1000"/>
                            </p:stCondLst>
                            <p:childTnLst>
                              <p:par>
                                <p:cTn id="14" presetID="1" presetClass="exit" presetSubtype="0" fill="hold" nodeType="after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1.45833E-6 3.7037E-6 L -0.01966 0.30324 " pathEditMode="relative" rAng="0" ptsTypes="AA">
                                      <p:cBhvr>
                                        <p:cTn id="38" dur="1000" fill="hold"/>
                                        <p:tgtEl>
                                          <p:spTgt spid="16"/>
                                        </p:tgtEl>
                                        <p:attrNameLst>
                                          <p:attrName>ppt_x</p:attrName>
                                          <p:attrName>ppt_y</p:attrName>
                                        </p:attrNameLst>
                                      </p:cBhvr>
                                      <p:rCtr x="-990" y="15162"/>
                                    </p:animMotion>
                                  </p:childTnLst>
                                </p:cTn>
                              </p:par>
                            </p:childTnLst>
                          </p:cTn>
                        </p:par>
                        <p:par>
                          <p:cTn id="39" fill="hold">
                            <p:stCondLst>
                              <p:cond delay="1000"/>
                            </p:stCondLst>
                            <p:childTnLst>
                              <p:par>
                                <p:cTn id="40" presetID="1" presetClass="exit" presetSubtype="0" fill="hold" nodeType="afterEffect">
                                  <p:stCondLst>
                                    <p:cond delay="0"/>
                                  </p:stCondLst>
                                  <p:childTnLst>
                                    <p:set>
                                      <p:cBhvr>
                                        <p:cTn id="41" dur="1" fill="hold">
                                          <p:stCondLst>
                                            <p:cond delay="0"/>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mph" presetSubtype="2" fill="hold" nodeType="withEffect">
                                  <p:stCondLst>
                                    <p:cond delay="0"/>
                                  </p:stCondLst>
                                  <p:childTnLst>
                                    <p:animClr clrSpc="rgb" dir="cw">
                                      <p:cBhvr>
                                        <p:cTn id="75" dur="500" fill="hold"/>
                                        <p:tgtEl>
                                          <p:spTgt spid="22"/>
                                        </p:tgtEl>
                                        <p:attrNameLst>
                                          <p:attrName>fillcolor</p:attrName>
                                        </p:attrNameLst>
                                      </p:cBhvr>
                                      <p:to>
                                        <a:srgbClr val="009900"/>
                                      </p:to>
                                    </p:animClr>
                                    <p:set>
                                      <p:cBhvr>
                                        <p:cTn id="76" dur="500" fill="hold"/>
                                        <p:tgtEl>
                                          <p:spTgt spid="22"/>
                                        </p:tgtEl>
                                        <p:attrNameLst>
                                          <p:attrName>fill.type</p:attrName>
                                        </p:attrNameLst>
                                      </p:cBhvr>
                                      <p:to>
                                        <p:strVal val="solid"/>
                                      </p:to>
                                    </p:set>
                                    <p:set>
                                      <p:cBhvr>
                                        <p:cTn id="77" dur="500" fill="hold"/>
                                        <p:tgtEl>
                                          <p:spTgt spid="22"/>
                                        </p:tgtEl>
                                        <p:attrNameLst>
                                          <p:attrName>fill.on</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par>
                                <p:cTn id="86" presetID="1" presetClass="emph" presetSubtype="2" fill="hold" nodeType="withEffect">
                                  <p:stCondLst>
                                    <p:cond delay="0"/>
                                  </p:stCondLst>
                                  <p:childTnLst>
                                    <p:animClr clrSpc="rgb" dir="cw">
                                      <p:cBhvr>
                                        <p:cTn id="87" dur="500" fill="hold"/>
                                        <p:tgtEl>
                                          <p:spTgt spid="25"/>
                                        </p:tgtEl>
                                        <p:attrNameLst>
                                          <p:attrName>fillcolor</p:attrName>
                                        </p:attrNameLst>
                                      </p:cBhvr>
                                      <p:to>
                                        <a:srgbClr val="F82626"/>
                                      </p:to>
                                    </p:animClr>
                                    <p:set>
                                      <p:cBhvr>
                                        <p:cTn id="88" dur="500" fill="hold"/>
                                        <p:tgtEl>
                                          <p:spTgt spid="25"/>
                                        </p:tgtEl>
                                        <p:attrNameLst>
                                          <p:attrName>fill.type</p:attrName>
                                        </p:attrNameLst>
                                      </p:cBhvr>
                                      <p:to>
                                        <p:strVal val="solid"/>
                                      </p:to>
                                    </p:set>
                                    <p:set>
                                      <p:cBhvr>
                                        <p:cTn id="89" dur="500" fill="hold"/>
                                        <p:tgtEl>
                                          <p:spTgt spid="25"/>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7" grpId="0"/>
      <p:bldP spid="21" grpId="0"/>
      <p:bldP spid="22" grpId="0" animBg="1"/>
      <p:bldP spid="25" grpId="0" animBg="1"/>
      <p:bldP spid="28" grpId="0"/>
      <p:bldP spid="29" grpId="0"/>
      <p:bldP spid="30" grpId="0"/>
      <p:bldP spid="31" grpId="0"/>
      <p:bldP spid="32" grpId="0"/>
      <p:bldP spid="35" grpId="0" animBg="1"/>
      <p:bldP spid="39" grpId="0"/>
      <p:bldP spid="40" grpId="0" animBg="1"/>
      <p:bldP spid="42" grpId="0"/>
      <p:bldP spid="2" grpId="0"/>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normAutofit/>
          </a:bodyPr>
          <a:lstStyle/>
          <a:p>
            <a:pPr algn="ctr"/>
            <a:r>
              <a:rPr lang="en-US" dirty="0"/>
              <a:t>But we already have some transmission…</a:t>
            </a:r>
          </a:p>
        </p:txBody>
      </p:sp>
      <p:sp>
        <p:nvSpPr>
          <p:cNvPr id="2" name="Slide Number Placeholder 1">
            <a:extLst>
              <a:ext uri="{FF2B5EF4-FFF2-40B4-BE49-F238E27FC236}">
                <a16:creationId xmlns:a16="http://schemas.microsoft.com/office/drawing/2014/main" id="{7CEB137D-9467-8136-677B-494256AE71D5}"/>
              </a:ext>
            </a:extLst>
          </p:cNvPr>
          <p:cNvSpPr>
            <a:spLocks noGrp="1"/>
          </p:cNvSpPr>
          <p:nvPr>
            <p:ph type="sldNum" sz="quarter" idx="12"/>
          </p:nvPr>
        </p:nvSpPr>
        <p:spPr/>
        <p:txBody>
          <a:bodyPr/>
          <a:lstStyle/>
          <a:p>
            <a:fld id="{39AEE86F-97D8-473B-8979-FFB977763304}" type="slidenum">
              <a:rPr lang="en-US" smtClean="0"/>
              <a:t>11</a:t>
            </a:fld>
            <a:endParaRPr lang="en-US"/>
          </a:p>
        </p:txBody>
      </p:sp>
      <p:pic>
        <p:nvPicPr>
          <p:cNvPr id="19" name="Graphic 18" descr="Label outline">
            <a:extLst>
              <a:ext uri="{FF2B5EF4-FFF2-40B4-BE49-F238E27FC236}">
                <a16:creationId xmlns:a16="http://schemas.microsoft.com/office/drawing/2014/main" id="{30053E6F-CB7A-D447-E8B7-F4D05075B4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19245">
            <a:off x="2774643" y="1670973"/>
            <a:ext cx="914400" cy="914400"/>
          </a:xfrm>
          <a:prstGeom prst="rect">
            <a:avLst/>
          </a:prstGeom>
        </p:spPr>
      </p:pic>
      <p:sp>
        <p:nvSpPr>
          <p:cNvPr id="20" name="TextBox 19">
            <a:extLst>
              <a:ext uri="{FF2B5EF4-FFF2-40B4-BE49-F238E27FC236}">
                <a16:creationId xmlns:a16="http://schemas.microsoft.com/office/drawing/2014/main" id="{2D210213-6FA2-D3C3-F483-D6FF47699026}"/>
              </a:ext>
            </a:extLst>
          </p:cNvPr>
          <p:cNvSpPr txBox="1"/>
          <p:nvPr/>
        </p:nvSpPr>
        <p:spPr>
          <a:xfrm>
            <a:off x="2241618" y="1251198"/>
            <a:ext cx="1255014" cy="523220"/>
          </a:xfrm>
          <a:prstGeom prst="rect">
            <a:avLst/>
          </a:prstGeom>
          <a:noFill/>
        </p:spPr>
        <p:txBody>
          <a:bodyPr wrap="square" rtlCol="0">
            <a:spAutoFit/>
          </a:bodyPr>
          <a:lstStyle/>
          <a:p>
            <a:pPr algn="ctr"/>
            <a:r>
              <a:rPr lang="en-US" sz="2800" dirty="0"/>
              <a:t>Tag</a:t>
            </a:r>
          </a:p>
        </p:txBody>
      </p:sp>
      <p:pic>
        <p:nvPicPr>
          <p:cNvPr id="21" name="Picture 2">
            <a:extLst>
              <a:ext uri="{FF2B5EF4-FFF2-40B4-BE49-F238E27FC236}">
                <a16:creationId xmlns:a16="http://schemas.microsoft.com/office/drawing/2014/main" id="{3DF0C6BF-3646-E7C3-364B-74A1A51FC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366" y="5169806"/>
            <a:ext cx="1168922" cy="120329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F0DA899-20E7-92D3-23F4-F43C97E21FD0}"/>
              </a:ext>
            </a:extLst>
          </p:cNvPr>
          <p:cNvSpPr txBox="1"/>
          <p:nvPr/>
        </p:nvSpPr>
        <p:spPr>
          <a:xfrm>
            <a:off x="3006828" y="5771452"/>
            <a:ext cx="2068827" cy="523220"/>
          </a:xfrm>
          <a:prstGeom prst="rect">
            <a:avLst/>
          </a:prstGeom>
          <a:noFill/>
        </p:spPr>
        <p:txBody>
          <a:bodyPr wrap="square" rtlCol="0">
            <a:spAutoFit/>
          </a:bodyPr>
          <a:lstStyle/>
          <a:p>
            <a:pPr algn="ctr"/>
            <a:r>
              <a:rPr lang="en-US" sz="2800" dirty="0"/>
              <a:t> Receiver</a:t>
            </a:r>
          </a:p>
        </p:txBody>
      </p:sp>
      <p:sp>
        <p:nvSpPr>
          <p:cNvPr id="23" name="Arrow: Left 22">
            <a:extLst>
              <a:ext uri="{FF2B5EF4-FFF2-40B4-BE49-F238E27FC236}">
                <a16:creationId xmlns:a16="http://schemas.microsoft.com/office/drawing/2014/main" id="{6BEE8162-BC03-BB11-FF5E-D153DC729D1A}"/>
              </a:ext>
            </a:extLst>
          </p:cNvPr>
          <p:cNvSpPr/>
          <p:nvPr/>
        </p:nvSpPr>
        <p:spPr>
          <a:xfrm rot="16730166">
            <a:off x="1798738" y="3824028"/>
            <a:ext cx="2807067" cy="159424"/>
          </a:xfrm>
          <a:prstGeom prst="leftArrow">
            <a:avLst>
              <a:gd name="adj1" fmla="val 58058"/>
              <a:gd name="adj2" fmla="val 1305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hape&#10;&#10;Description automatically generated with medium confidence">
            <a:extLst>
              <a:ext uri="{FF2B5EF4-FFF2-40B4-BE49-F238E27FC236}">
                <a16:creationId xmlns:a16="http://schemas.microsoft.com/office/drawing/2014/main" id="{9B51D20C-772A-622D-9724-519D94E38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732854">
            <a:off x="1372774" y="5376446"/>
            <a:ext cx="1064949" cy="1004400"/>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0A8280B-D8FB-A729-D25C-955473E62864}"/>
                  </a:ext>
                </a:extLst>
              </p:cNvPr>
              <p:cNvSpPr txBox="1"/>
              <p:nvPr/>
            </p:nvSpPr>
            <p:spPr>
              <a:xfrm>
                <a:off x="3271696" y="3365001"/>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h</m:t>
                        </m:r>
                      </m:e>
                      <m:sub>
                        <m:r>
                          <a:rPr lang="en-US" sz="3600" b="0" i="1" smtClean="0">
                            <a:solidFill>
                              <a:srgbClr val="FF0000"/>
                            </a:solidFill>
                            <a:latin typeface="Cambria Math" panose="02040503050406030204" pitchFamily="18" charset="0"/>
                          </a:rPr>
                          <m:t>2</m:t>
                        </m:r>
                      </m:sub>
                    </m:sSub>
                  </m:oMath>
                </a14:m>
                <a:endParaRPr lang="en-US" sz="3600" dirty="0"/>
              </a:p>
            </p:txBody>
          </p:sp>
        </mc:Choice>
        <mc:Fallback xmlns="">
          <p:sp>
            <p:nvSpPr>
              <p:cNvPr id="25" name="TextBox 24">
                <a:extLst>
                  <a:ext uri="{FF2B5EF4-FFF2-40B4-BE49-F238E27FC236}">
                    <a16:creationId xmlns:a16="http://schemas.microsoft.com/office/drawing/2014/main" id="{10A8280B-D8FB-A729-D25C-955473E62864}"/>
                  </a:ext>
                </a:extLst>
              </p:cNvPr>
              <p:cNvSpPr txBox="1">
                <a:spLocks noRot="1" noChangeAspect="1" noMove="1" noResize="1" noEditPoints="1" noAdjustHandles="1" noChangeArrowheads="1" noChangeShapeType="1" noTextEdit="1"/>
              </p:cNvSpPr>
              <p:nvPr/>
            </p:nvSpPr>
            <p:spPr>
              <a:xfrm>
                <a:off x="3271696" y="3365001"/>
                <a:ext cx="769546" cy="646331"/>
              </a:xfrm>
              <a:prstGeom prst="rect">
                <a:avLst/>
              </a:prstGeom>
              <a:blipFill>
                <a:blip r:embed="rId7"/>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D7C913C-0927-9B5D-CEB3-EFE48DB5E75C}"/>
              </a:ext>
            </a:extLst>
          </p:cNvPr>
          <p:cNvSpPr txBox="1"/>
          <p:nvPr/>
        </p:nvSpPr>
        <p:spPr>
          <a:xfrm>
            <a:off x="430267" y="4887992"/>
            <a:ext cx="1797242" cy="523220"/>
          </a:xfrm>
          <a:prstGeom prst="rect">
            <a:avLst/>
          </a:prstGeom>
          <a:noFill/>
        </p:spPr>
        <p:txBody>
          <a:bodyPr wrap="square" rtlCol="0">
            <a:spAutoFit/>
          </a:bodyPr>
          <a:lstStyle/>
          <a:p>
            <a:pPr algn="ctr"/>
            <a:r>
              <a:rPr lang="en-US" sz="2800" dirty="0"/>
              <a:t> Reader</a:t>
            </a:r>
          </a:p>
        </p:txBody>
      </p:sp>
      <p:cxnSp>
        <p:nvCxnSpPr>
          <p:cNvPr id="28" name="Straight Arrow Connector 27">
            <a:extLst>
              <a:ext uri="{FF2B5EF4-FFF2-40B4-BE49-F238E27FC236}">
                <a16:creationId xmlns:a16="http://schemas.microsoft.com/office/drawing/2014/main" id="{9F6587E6-97E3-10B2-310B-7150FB8F2861}"/>
              </a:ext>
            </a:extLst>
          </p:cNvPr>
          <p:cNvCxnSpPr>
            <a:cxnSpLocks/>
          </p:cNvCxnSpPr>
          <p:nvPr/>
        </p:nvCxnSpPr>
        <p:spPr>
          <a:xfrm flipV="1">
            <a:off x="2060293" y="2395330"/>
            <a:ext cx="740760" cy="2673329"/>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BD41CB-E889-CE56-1D9B-8530749E24C4}"/>
              </a:ext>
            </a:extLst>
          </p:cNvPr>
          <p:cNvCxnSpPr>
            <a:cxnSpLocks/>
          </p:cNvCxnSpPr>
          <p:nvPr/>
        </p:nvCxnSpPr>
        <p:spPr>
          <a:xfrm flipH="1">
            <a:off x="2349871" y="2504619"/>
            <a:ext cx="755022" cy="2700002"/>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0CEA857-BF74-6EF6-58C0-87DAA8533C29}"/>
                  </a:ext>
                </a:extLst>
              </p:cNvPr>
              <p:cNvSpPr txBox="1"/>
              <p:nvPr/>
            </p:nvSpPr>
            <p:spPr>
              <a:xfrm>
                <a:off x="1537113" y="3085663"/>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solidFill>
                              <a:schemeClr val="accent5"/>
                            </a:solidFill>
                            <a:latin typeface="Cambria Math" panose="02040503050406030204" pitchFamily="18" charset="0"/>
                          </a:rPr>
                        </m:ctrlPr>
                      </m:sSubPr>
                      <m:e>
                        <m:r>
                          <a:rPr lang="en-US" sz="3600" b="0" i="1" smtClean="0">
                            <a:solidFill>
                              <a:schemeClr val="accent5"/>
                            </a:solidFill>
                            <a:latin typeface="Cambria Math" panose="02040503050406030204" pitchFamily="18" charset="0"/>
                          </a:rPr>
                          <m:t>h</m:t>
                        </m:r>
                      </m:e>
                      <m:sub>
                        <m:r>
                          <a:rPr lang="en-US" sz="3600" b="0" i="1" smtClean="0">
                            <a:solidFill>
                              <a:schemeClr val="accent5"/>
                            </a:solidFill>
                            <a:latin typeface="Cambria Math" panose="02040503050406030204" pitchFamily="18" charset="0"/>
                          </a:rPr>
                          <m:t>3</m:t>
                        </m:r>
                      </m:sub>
                    </m:sSub>
                  </m:oMath>
                </a14:m>
                <a:endParaRPr lang="en-US" sz="3600" dirty="0"/>
              </a:p>
            </p:txBody>
          </p:sp>
        </mc:Choice>
        <mc:Fallback xmlns="">
          <p:sp>
            <p:nvSpPr>
              <p:cNvPr id="36" name="TextBox 35">
                <a:extLst>
                  <a:ext uri="{FF2B5EF4-FFF2-40B4-BE49-F238E27FC236}">
                    <a16:creationId xmlns:a16="http://schemas.microsoft.com/office/drawing/2014/main" id="{60CEA857-BF74-6EF6-58C0-87DAA8533C29}"/>
                  </a:ext>
                </a:extLst>
              </p:cNvPr>
              <p:cNvSpPr txBox="1">
                <a:spLocks noRot="1" noChangeAspect="1" noMove="1" noResize="1" noEditPoints="1" noAdjustHandles="1" noChangeArrowheads="1" noChangeShapeType="1" noTextEdit="1"/>
              </p:cNvSpPr>
              <p:nvPr/>
            </p:nvSpPr>
            <p:spPr>
              <a:xfrm>
                <a:off x="1537113" y="3085663"/>
                <a:ext cx="769546" cy="646331"/>
              </a:xfrm>
              <a:prstGeom prst="rect">
                <a:avLst/>
              </a:prstGeom>
              <a:blipFill>
                <a:blip r:embed="rId8"/>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BD6ABDA8-EA72-564E-1BD9-4DF19D231BF0}"/>
              </a:ext>
            </a:extLst>
          </p:cNvPr>
          <p:cNvSpPr txBox="1"/>
          <p:nvPr/>
        </p:nvSpPr>
        <p:spPr>
          <a:xfrm>
            <a:off x="5574216" y="1506733"/>
            <a:ext cx="4285686" cy="1055608"/>
          </a:xfrm>
          <a:prstGeom prst="roundRect">
            <a:avLst/>
          </a:prstGeom>
          <a:noFill/>
          <a:ln w="28575">
            <a:solidFill>
              <a:schemeClr val="tx1"/>
            </a:solidFill>
          </a:ln>
        </p:spPr>
        <p:txBody>
          <a:bodyPr wrap="square" rtlCol="0">
            <a:spAutoFit/>
          </a:bodyPr>
          <a:lstStyle/>
          <a:p>
            <a:pPr algn="ctr"/>
            <a:r>
              <a:rPr lang="en-US" sz="2800" dirty="0"/>
              <a:t>If the RFID Reader and Receiver are co-located</a:t>
            </a:r>
          </a:p>
        </p:txBody>
      </p:sp>
      <p:cxnSp>
        <p:nvCxnSpPr>
          <p:cNvPr id="39" name="Straight Arrow Connector 38">
            <a:extLst>
              <a:ext uri="{FF2B5EF4-FFF2-40B4-BE49-F238E27FC236}">
                <a16:creationId xmlns:a16="http://schemas.microsoft.com/office/drawing/2014/main" id="{9933E9A0-5F00-F81F-34D1-6180372A416E}"/>
              </a:ext>
            </a:extLst>
          </p:cNvPr>
          <p:cNvCxnSpPr>
            <a:cxnSpLocks/>
          </p:cNvCxnSpPr>
          <p:nvPr/>
        </p:nvCxnSpPr>
        <p:spPr>
          <a:xfrm>
            <a:off x="7693307" y="2697478"/>
            <a:ext cx="0" cy="6523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862DC30-A48A-36EE-51D8-533F6A718150}"/>
                  </a:ext>
                </a:extLst>
              </p:cNvPr>
              <p:cNvSpPr txBox="1"/>
              <p:nvPr/>
            </p:nvSpPr>
            <p:spPr>
              <a:xfrm>
                <a:off x="5932169" y="3339556"/>
                <a:ext cx="3431341" cy="76322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        </m:t>
                          </m:r>
                          <m:r>
                            <a:rPr lang="en-US" sz="3600" b="0" i="1" smtClean="0">
                              <a:solidFill>
                                <a:srgbClr val="FF0000"/>
                              </a:solidFill>
                              <a:latin typeface="Cambria Math" panose="02040503050406030204" pitchFamily="18" charset="0"/>
                            </a:rPr>
                            <m:t>h</m:t>
                          </m:r>
                        </m:e>
                        <m:sub>
                          <m:r>
                            <a:rPr lang="en-US" sz="3600" b="0" i="1" smtClean="0">
                              <a:solidFill>
                                <a:srgbClr val="FF0000"/>
                              </a:solidFill>
                              <a:latin typeface="Cambria Math" panose="02040503050406030204" pitchFamily="18" charset="0"/>
                            </a:rPr>
                            <m:t>2</m:t>
                          </m:r>
                        </m:sub>
                      </m:sSub>
                      <m:r>
                        <a:rPr lang="en-US" sz="3600" b="0" i="1" smtClean="0">
                          <a:solidFill>
                            <a:srgbClr val="FF0000"/>
                          </a:solidFill>
                          <a:latin typeface="Cambria Math" panose="02040503050406030204" pitchFamily="18" charset="0"/>
                        </a:rPr>
                        <m:t>      </m:t>
                      </m:r>
                      <m:r>
                        <a:rPr lang="en-US" sz="3600" i="1">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rPr>
                        <m:t>       </m:t>
                      </m:r>
                      <m:r>
                        <a:rPr lang="en-US" sz="3600" b="0" i="1" smtClean="0">
                          <a:solidFill>
                            <a:schemeClr val="accent5"/>
                          </a:solidFill>
                          <a:latin typeface="Cambria Math" panose="02040503050406030204" pitchFamily="18" charset="0"/>
                        </a:rPr>
                        <m:t>𝑓</m:t>
                      </m:r>
                      <m:r>
                        <a:rPr lang="en-US" sz="3600" b="0" i="1" smtClean="0">
                          <a:solidFill>
                            <a:schemeClr val="accent5"/>
                          </a:solidFill>
                          <a:latin typeface="Cambria Math" panose="02040503050406030204" pitchFamily="18" charset="0"/>
                        </a:rPr>
                        <m:t>(</m:t>
                      </m:r>
                      <m:rad>
                        <m:radPr>
                          <m:degHide m:val="on"/>
                          <m:ctrlPr>
                            <a:rPr lang="en-US" sz="3600" b="0" i="1" smtClean="0">
                              <a:solidFill>
                                <a:schemeClr val="accent5"/>
                              </a:solidFill>
                              <a:latin typeface="Cambria Math" panose="02040503050406030204" pitchFamily="18" charset="0"/>
                            </a:rPr>
                          </m:ctrlPr>
                        </m:radPr>
                        <m:deg/>
                        <m:e>
                          <m:sSub>
                            <m:sSubPr>
                              <m:ctrlPr>
                                <a:rPr lang="en-US" sz="3600" b="0" i="1" smtClean="0">
                                  <a:solidFill>
                                    <a:schemeClr val="accent5"/>
                                  </a:solidFill>
                                  <a:latin typeface="Cambria Math" panose="02040503050406030204" pitchFamily="18" charset="0"/>
                                </a:rPr>
                              </m:ctrlPr>
                            </m:sSubPr>
                            <m:e>
                              <m:r>
                                <a:rPr lang="en-US" sz="3600" b="0" i="1" smtClean="0">
                                  <a:solidFill>
                                    <a:schemeClr val="accent5"/>
                                  </a:solidFill>
                                  <a:latin typeface="Cambria Math" panose="02040503050406030204" pitchFamily="18" charset="0"/>
                                </a:rPr>
                                <m:t>h</m:t>
                              </m:r>
                            </m:e>
                            <m:sub>
                              <m:r>
                                <a:rPr lang="en-US" sz="3600" b="0" i="1" smtClean="0">
                                  <a:solidFill>
                                    <a:schemeClr val="accent5"/>
                                  </a:solidFill>
                                  <a:latin typeface="Cambria Math" panose="02040503050406030204" pitchFamily="18" charset="0"/>
                                </a:rPr>
                                <m:t>3</m:t>
                              </m:r>
                            </m:sub>
                          </m:sSub>
                        </m:e>
                      </m:rad>
                      <m:r>
                        <a:rPr lang="en-US" sz="3600" b="0" i="1" smtClean="0">
                          <a:solidFill>
                            <a:schemeClr val="accent5"/>
                          </a:solidFill>
                          <a:latin typeface="Cambria Math" panose="02040503050406030204" pitchFamily="18" charset="0"/>
                        </a:rPr>
                        <m:t> )</m:t>
                      </m:r>
                    </m:oMath>
                  </m:oMathPara>
                </a14:m>
                <a:endParaRPr lang="en-US" sz="3600" dirty="0"/>
              </a:p>
            </p:txBody>
          </p:sp>
        </mc:Choice>
        <mc:Fallback xmlns="">
          <p:sp>
            <p:nvSpPr>
              <p:cNvPr id="43" name="TextBox 42">
                <a:extLst>
                  <a:ext uri="{FF2B5EF4-FFF2-40B4-BE49-F238E27FC236}">
                    <a16:creationId xmlns:a16="http://schemas.microsoft.com/office/drawing/2014/main" id="{F862DC30-A48A-36EE-51D8-533F6A718150}"/>
                  </a:ext>
                </a:extLst>
              </p:cNvPr>
              <p:cNvSpPr txBox="1">
                <a:spLocks noRot="1" noChangeAspect="1" noMove="1" noResize="1" noEditPoints="1" noAdjustHandles="1" noChangeArrowheads="1" noChangeShapeType="1" noTextEdit="1"/>
              </p:cNvSpPr>
              <p:nvPr/>
            </p:nvSpPr>
            <p:spPr>
              <a:xfrm>
                <a:off x="5932169" y="3339556"/>
                <a:ext cx="3431341" cy="763222"/>
              </a:xfrm>
              <a:prstGeom prst="rect">
                <a:avLst/>
              </a:prstGeom>
              <a:blipFill>
                <a:blip r:embed="rId9"/>
                <a:stretch>
                  <a:fillRect l="-23616" r="-18819"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A0ED10C-3D1D-5925-ADDA-B3B1258F4333}"/>
                  </a:ext>
                </a:extLst>
              </p:cNvPr>
              <p:cNvSpPr txBox="1"/>
              <p:nvPr/>
            </p:nvSpPr>
            <p:spPr>
              <a:xfrm>
                <a:off x="9781619" y="3440312"/>
                <a:ext cx="2410381" cy="578882"/>
              </a:xfrm>
              <a:prstGeom prst="roundRect">
                <a:avLst/>
              </a:prstGeom>
              <a:noFill/>
              <a:ln w="28575">
                <a:noFill/>
              </a:ln>
            </p:spPr>
            <p:txBody>
              <a:bodyPr wrap="square" rtlCol="0">
                <a:spAutoFit/>
              </a:bodyPr>
              <a:lstStyle/>
              <a:p>
                <a:pPr algn="ctr"/>
                <a14:m>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oMath>
                </a14:m>
                <a:r>
                  <a:rPr lang="en-US" sz="2800" dirty="0"/>
                  <a:t>Calibration</a:t>
                </a:r>
              </a:p>
            </p:txBody>
          </p:sp>
        </mc:Choice>
        <mc:Fallback xmlns="">
          <p:sp>
            <p:nvSpPr>
              <p:cNvPr id="44" name="TextBox 43">
                <a:extLst>
                  <a:ext uri="{FF2B5EF4-FFF2-40B4-BE49-F238E27FC236}">
                    <a16:creationId xmlns:a16="http://schemas.microsoft.com/office/drawing/2014/main" id="{AA0ED10C-3D1D-5925-ADDA-B3B1258F4333}"/>
                  </a:ext>
                </a:extLst>
              </p:cNvPr>
              <p:cNvSpPr txBox="1">
                <a:spLocks noRot="1" noChangeAspect="1" noMove="1" noResize="1" noEditPoints="1" noAdjustHandles="1" noChangeArrowheads="1" noChangeShapeType="1" noTextEdit="1"/>
              </p:cNvSpPr>
              <p:nvPr/>
            </p:nvSpPr>
            <p:spPr>
              <a:xfrm>
                <a:off x="9781619" y="3440312"/>
                <a:ext cx="2410381" cy="578882"/>
              </a:xfrm>
              <a:prstGeom prst="roundRect">
                <a:avLst/>
              </a:prstGeom>
              <a:blipFill>
                <a:blip r:embed="rId10"/>
                <a:stretch>
                  <a:fillRect t="-6383" r="-524" b="-21277"/>
                </a:stretch>
              </a:blipFill>
              <a:ln w="28575">
                <a:noFill/>
              </a:ln>
            </p:spPr>
            <p:txBody>
              <a:bodyPr/>
              <a:lstStyle/>
              <a:p>
                <a:r>
                  <a:rPr lang="en-US">
                    <a:noFill/>
                  </a:rPr>
                  <a:t> </a:t>
                </a:r>
              </a:p>
            </p:txBody>
          </p:sp>
        </mc:Fallback>
      </mc:AlternateContent>
      <p:sp>
        <p:nvSpPr>
          <p:cNvPr id="46" name="TextBox 45">
            <a:extLst>
              <a:ext uri="{FF2B5EF4-FFF2-40B4-BE49-F238E27FC236}">
                <a16:creationId xmlns:a16="http://schemas.microsoft.com/office/drawing/2014/main" id="{0420D73A-612F-E221-89BF-4336A5374C64}"/>
              </a:ext>
            </a:extLst>
          </p:cNvPr>
          <p:cNvSpPr txBox="1"/>
          <p:nvPr/>
        </p:nvSpPr>
        <p:spPr>
          <a:xfrm>
            <a:off x="5574216" y="4651673"/>
            <a:ext cx="4285686" cy="578882"/>
          </a:xfrm>
          <a:prstGeom prst="roundRect">
            <a:avLst/>
          </a:prstGeom>
          <a:noFill/>
          <a:ln w="28575">
            <a:solidFill>
              <a:schemeClr val="tx1"/>
            </a:solidFill>
          </a:ln>
        </p:spPr>
        <p:txBody>
          <a:bodyPr wrap="square" rtlCol="0">
            <a:spAutoFit/>
          </a:bodyPr>
          <a:lstStyle/>
          <a:p>
            <a:pPr algn="ctr"/>
            <a:r>
              <a:rPr lang="en-US" sz="2800" dirty="0"/>
              <a:t>Are we done? </a:t>
            </a:r>
            <a:endParaRPr lang="en-US" sz="2800" dirty="0">
              <a:solidFill>
                <a:srgbClr val="FF0000"/>
              </a:solidFill>
            </a:endParaRPr>
          </a:p>
        </p:txBody>
      </p:sp>
      <p:cxnSp>
        <p:nvCxnSpPr>
          <p:cNvPr id="47" name="Straight Arrow Connector 46">
            <a:extLst>
              <a:ext uri="{FF2B5EF4-FFF2-40B4-BE49-F238E27FC236}">
                <a16:creationId xmlns:a16="http://schemas.microsoft.com/office/drawing/2014/main" id="{F1EB92CE-9973-3313-C978-D80E99D85BAA}"/>
              </a:ext>
            </a:extLst>
          </p:cNvPr>
          <p:cNvCxnSpPr>
            <a:cxnSpLocks/>
          </p:cNvCxnSpPr>
          <p:nvPr/>
        </p:nvCxnSpPr>
        <p:spPr>
          <a:xfrm>
            <a:off x="7707570" y="4095154"/>
            <a:ext cx="3418" cy="4970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3E66B2D-0B7A-9ABE-3B15-C964810852CF}"/>
                  </a:ext>
                </a:extLst>
              </p:cNvPr>
              <p:cNvSpPr txBox="1"/>
              <p:nvPr/>
            </p:nvSpPr>
            <p:spPr>
              <a:xfrm>
                <a:off x="6135612" y="5334711"/>
                <a:ext cx="1139411" cy="1200329"/>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h</m:t>
                        </m:r>
                      </m:e>
                      <m:sub>
                        <m:r>
                          <a:rPr lang="en-US" sz="3600" b="0" i="1" smtClean="0">
                            <a:solidFill>
                              <a:srgbClr val="FF0000"/>
                            </a:solidFill>
                            <a:latin typeface="Cambria Math" panose="02040503050406030204" pitchFamily="18" charset="0"/>
                          </a:rPr>
                          <m:t>2</m:t>
                        </m:r>
                      </m:sub>
                    </m:sSub>
                  </m:oMath>
                </a14:m>
                <a:endParaRPr lang="en-US" sz="3600" b="0" dirty="0">
                  <a:solidFill>
                    <a:srgbClr val="FF0000"/>
                  </a:solidFill>
                </a:endParaRPr>
              </a:p>
              <a:p>
                <a:pPr algn="ct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 </m:t>
                      </m:r>
                      <m:r>
                        <a:rPr lang="en-US" sz="3600" b="0" i="1" smtClean="0">
                          <a:solidFill>
                            <a:srgbClr val="FF0000"/>
                          </a:solidFill>
                          <a:latin typeface="Cambria Math" panose="02040503050406030204" pitchFamily="18" charset="0"/>
                        </a:rPr>
                        <m:t>𝑓</m:t>
                      </m:r>
                    </m:oMath>
                  </m:oMathPara>
                </a14:m>
                <a:endParaRPr lang="en-US" sz="3600" dirty="0">
                  <a:solidFill>
                    <a:srgbClr val="FF0000"/>
                  </a:solidFill>
                </a:endParaRPr>
              </a:p>
            </p:txBody>
          </p:sp>
        </mc:Choice>
        <mc:Fallback xmlns="">
          <p:sp>
            <p:nvSpPr>
              <p:cNvPr id="52" name="TextBox 51">
                <a:extLst>
                  <a:ext uri="{FF2B5EF4-FFF2-40B4-BE49-F238E27FC236}">
                    <a16:creationId xmlns:a16="http://schemas.microsoft.com/office/drawing/2014/main" id="{53E66B2D-0B7A-9ABE-3B15-C964810852CF}"/>
                  </a:ext>
                </a:extLst>
              </p:cNvPr>
              <p:cNvSpPr txBox="1">
                <a:spLocks noRot="1" noChangeAspect="1" noMove="1" noResize="1" noEditPoints="1" noAdjustHandles="1" noChangeArrowheads="1" noChangeShapeType="1" noTextEdit="1"/>
              </p:cNvSpPr>
              <p:nvPr/>
            </p:nvSpPr>
            <p:spPr>
              <a:xfrm>
                <a:off x="6135612" y="5334711"/>
                <a:ext cx="1139411" cy="1200329"/>
              </a:xfrm>
              <a:prstGeom prst="rect">
                <a:avLst/>
              </a:prstGeom>
              <a:blipFill>
                <a:blip r:embed="rId11"/>
                <a:stretch>
                  <a:fillRect r="-2198" b="-1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25E48D9-F82C-6B77-F919-33D631B6F068}"/>
                  </a:ext>
                </a:extLst>
              </p:cNvPr>
              <p:cNvSpPr txBox="1"/>
              <p:nvPr/>
            </p:nvSpPr>
            <p:spPr>
              <a:xfrm>
                <a:off x="8704512" y="5287705"/>
                <a:ext cx="1317997" cy="119410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ad>
                        <m:radPr>
                          <m:degHide m:val="on"/>
                          <m:ctrlPr>
                            <a:rPr lang="en-US" sz="3600" b="0" i="1" smtClean="0">
                              <a:solidFill>
                                <a:schemeClr val="accent5"/>
                              </a:solidFill>
                              <a:latin typeface="Cambria Math" panose="02040503050406030204" pitchFamily="18" charset="0"/>
                            </a:rPr>
                          </m:ctrlPr>
                        </m:radPr>
                        <m:deg/>
                        <m:e>
                          <m:sSub>
                            <m:sSubPr>
                              <m:ctrlPr>
                                <a:rPr lang="en-US" sz="3600" b="0" i="1" smtClean="0">
                                  <a:solidFill>
                                    <a:schemeClr val="accent5"/>
                                  </a:solidFill>
                                  <a:latin typeface="Cambria Math" panose="02040503050406030204" pitchFamily="18" charset="0"/>
                                </a:rPr>
                              </m:ctrlPr>
                            </m:sSubPr>
                            <m:e>
                              <m:r>
                                <a:rPr lang="en-US" sz="3600" b="0" i="1" smtClean="0">
                                  <a:solidFill>
                                    <a:schemeClr val="accent5"/>
                                  </a:solidFill>
                                  <a:latin typeface="Cambria Math" panose="02040503050406030204" pitchFamily="18" charset="0"/>
                                </a:rPr>
                                <m:t>h</m:t>
                              </m:r>
                            </m:e>
                            <m:sub>
                              <m:r>
                                <a:rPr lang="en-US" sz="3600" b="0" i="1" smtClean="0">
                                  <a:solidFill>
                                    <a:schemeClr val="accent5"/>
                                  </a:solidFill>
                                  <a:latin typeface="Cambria Math" panose="02040503050406030204" pitchFamily="18" charset="0"/>
                                </a:rPr>
                                <m:t>3</m:t>
                              </m:r>
                            </m:sub>
                          </m:sSub>
                        </m:e>
                      </m:rad>
                    </m:oMath>
                  </m:oMathPara>
                </a14:m>
                <a:endParaRPr lang="en-US" sz="3600" b="0" dirty="0">
                  <a:solidFill>
                    <a:schemeClr val="accent5"/>
                  </a:solidFill>
                </a:endParaRPr>
              </a:p>
              <a:p>
                <a:pPr algn="ctr"/>
                <a14:m>
                  <m:oMathPara xmlns:m="http://schemas.openxmlformats.org/officeDocument/2006/math">
                    <m:oMathParaPr>
                      <m:jc m:val="centerGroup"/>
                    </m:oMathParaPr>
                    <m:oMath xmlns:m="http://schemas.openxmlformats.org/officeDocument/2006/math">
                      <m:r>
                        <a:rPr lang="en-US" sz="2800" b="0" i="1" smtClean="0">
                          <a:solidFill>
                            <a:schemeClr val="accent5"/>
                          </a:solidFill>
                          <a:latin typeface="Cambria Math" panose="02040503050406030204" pitchFamily="18" charset="0"/>
                        </a:rPr>
                        <m:t>@ 915 </m:t>
                      </m:r>
                      <m:r>
                        <a:rPr lang="en-US" sz="2800" b="0" i="1" smtClean="0">
                          <a:solidFill>
                            <a:schemeClr val="accent5"/>
                          </a:solidFill>
                          <a:latin typeface="Cambria Math" panose="02040503050406030204" pitchFamily="18" charset="0"/>
                        </a:rPr>
                        <m:t>𝑀𝐻𝑧</m:t>
                      </m:r>
                    </m:oMath>
                  </m:oMathPara>
                </a14:m>
                <a:endParaRPr lang="en-US" sz="2800" dirty="0">
                  <a:solidFill>
                    <a:schemeClr val="accent5"/>
                  </a:solidFill>
                </a:endParaRPr>
              </a:p>
            </p:txBody>
          </p:sp>
        </mc:Choice>
        <mc:Fallback xmlns="">
          <p:sp>
            <p:nvSpPr>
              <p:cNvPr id="53" name="TextBox 52">
                <a:extLst>
                  <a:ext uri="{FF2B5EF4-FFF2-40B4-BE49-F238E27FC236}">
                    <a16:creationId xmlns:a16="http://schemas.microsoft.com/office/drawing/2014/main" id="{225E48D9-F82C-6B77-F919-33D631B6F068}"/>
                  </a:ext>
                </a:extLst>
              </p:cNvPr>
              <p:cNvSpPr txBox="1">
                <a:spLocks noRot="1" noChangeAspect="1" noMove="1" noResize="1" noEditPoints="1" noAdjustHandles="1" noChangeArrowheads="1" noChangeShapeType="1" noTextEdit="1"/>
              </p:cNvSpPr>
              <p:nvPr/>
            </p:nvSpPr>
            <p:spPr>
              <a:xfrm>
                <a:off x="8704512" y="5287705"/>
                <a:ext cx="1317997" cy="1194109"/>
              </a:xfrm>
              <a:prstGeom prst="rect">
                <a:avLst/>
              </a:prstGeom>
              <a:blipFill>
                <a:blip r:embed="rId12"/>
                <a:stretch>
                  <a:fillRect l="-32381" r="-22857" b="-9474"/>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43772705-6DE2-08FC-CD03-88E67DF6B58A}"/>
              </a:ext>
            </a:extLst>
          </p:cNvPr>
          <p:cNvSpPr txBox="1"/>
          <p:nvPr/>
        </p:nvSpPr>
        <p:spPr>
          <a:xfrm>
            <a:off x="10022509" y="4625739"/>
            <a:ext cx="1114509" cy="578882"/>
          </a:xfrm>
          <a:prstGeom prst="roundRect">
            <a:avLst/>
          </a:prstGeom>
          <a:noFill/>
          <a:ln w="28575">
            <a:noFill/>
          </a:ln>
        </p:spPr>
        <p:txBody>
          <a:bodyPr wrap="square" rtlCol="0">
            <a:spAutoFit/>
          </a:bodyPr>
          <a:lstStyle/>
          <a:p>
            <a:pPr algn="ctr"/>
            <a:r>
              <a:rPr lang="en-US" sz="2800" dirty="0">
                <a:solidFill>
                  <a:srgbClr val="FF0000"/>
                </a:solidFill>
              </a:rPr>
              <a:t>NO!</a:t>
            </a:r>
          </a:p>
        </p:txBody>
      </p:sp>
      <p:sp>
        <p:nvSpPr>
          <p:cNvPr id="58" name="Rectangle 57">
            <a:extLst>
              <a:ext uri="{FF2B5EF4-FFF2-40B4-BE49-F238E27FC236}">
                <a16:creationId xmlns:a16="http://schemas.microsoft.com/office/drawing/2014/main" id="{7D402E49-8EDC-3BE1-9C24-ED655F73E1F6}"/>
              </a:ext>
            </a:extLst>
          </p:cNvPr>
          <p:cNvSpPr/>
          <p:nvPr/>
        </p:nvSpPr>
        <p:spPr>
          <a:xfrm>
            <a:off x="211241" y="984228"/>
            <a:ext cx="11848742" cy="573392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9C85879D-C6B4-9A07-4DE9-6411E53E534F}"/>
                  </a:ext>
                </a:extLst>
              </p:cNvPr>
              <p:cNvSpPr txBox="1"/>
              <p:nvPr/>
            </p:nvSpPr>
            <p:spPr>
              <a:xfrm>
                <a:off x="276853" y="3417264"/>
                <a:ext cx="11717517" cy="707886"/>
              </a:xfrm>
              <a:prstGeom prst="rect">
                <a:avLst/>
              </a:prstGeom>
              <a:solidFill>
                <a:schemeClr val="bg1"/>
              </a:solidFill>
              <a:ln w="28575">
                <a:solidFill>
                  <a:schemeClr val="tx1"/>
                </a:solidFill>
              </a:ln>
            </p:spPr>
            <p:txBody>
              <a:bodyPr wrap="square" rtlCol="0">
                <a:spAutoFit/>
              </a:bodyPr>
              <a:lstStyle/>
              <a:p>
                <a:pPr algn="ctr"/>
                <a:r>
                  <a:rPr lang="en-US" sz="4000" dirty="0">
                    <a:solidFill>
                      <a:schemeClr val="tx1"/>
                    </a:solidFill>
                  </a:rPr>
                  <a:t>How do we estimate channel </a:t>
                </a:r>
                <a14:m>
                  <m:oMath xmlns:m="http://schemas.openxmlformats.org/officeDocument/2006/math">
                    <m:sSub>
                      <m:sSubPr>
                        <m:ctrlPr>
                          <a:rPr lang="en-US" sz="4000" i="1" smtClean="0">
                            <a:solidFill>
                              <a:schemeClr val="accent5"/>
                            </a:solidFill>
                            <a:latin typeface="Cambria Math" panose="02040503050406030204" pitchFamily="18" charset="0"/>
                          </a:rPr>
                        </m:ctrlPr>
                      </m:sSubPr>
                      <m:e>
                        <m:r>
                          <a:rPr lang="en-US" sz="4000" b="0" i="1" smtClean="0">
                            <a:solidFill>
                              <a:schemeClr val="accent5"/>
                            </a:solidFill>
                            <a:latin typeface="Cambria Math" panose="02040503050406030204" pitchFamily="18" charset="0"/>
                          </a:rPr>
                          <m:t>h</m:t>
                        </m:r>
                      </m:e>
                      <m:sub>
                        <m:r>
                          <a:rPr lang="en-US" sz="4000" b="0" i="1" smtClean="0">
                            <a:solidFill>
                              <a:schemeClr val="accent5"/>
                            </a:solidFill>
                            <a:latin typeface="Cambria Math" panose="02040503050406030204" pitchFamily="18" charset="0"/>
                          </a:rPr>
                          <m:t>3</m:t>
                        </m:r>
                      </m:sub>
                    </m:sSub>
                    <m:r>
                      <a:rPr lang="en-US" sz="4000" b="0" i="1" smtClean="0">
                        <a:solidFill>
                          <a:schemeClr val="accent5"/>
                        </a:solidFill>
                        <a:latin typeface="Cambria Math" panose="02040503050406030204" pitchFamily="18" charset="0"/>
                      </a:rPr>
                      <m:t>@ </m:t>
                    </m:r>
                    <m:r>
                      <a:rPr lang="en-US" sz="4000" b="0" i="1" smtClean="0">
                        <a:solidFill>
                          <a:schemeClr val="accent5"/>
                        </a:solidFill>
                        <a:latin typeface="Cambria Math" panose="02040503050406030204" pitchFamily="18" charset="0"/>
                      </a:rPr>
                      <m:t>𝑓</m:t>
                    </m:r>
                  </m:oMath>
                </a14:m>
                <a:r>
                  <a:rPr lang="en-US" sz="4000" dirty="0">
                    <a:solidFill>
                      <a:schemeClr val="accent5"/>
                    </a:solidFill>
                  </a:rPr>
                  <a:t> </a:t>
                </a:r>
                <a:r>
                  <a:rPr lang="en-US" sz="4000" dirty="0">
                    <a:solidFill>
                      <a:schemeClr val="tx1"/>
                    </a:solidFill>
                  </a:rPr>
                  <a:t>?</a:t>
                </a:r>
              </a:p>
            </p:txBody>
          </p:sp>
        </mc:Choice>
        <mc:Fallback xmlns="">
          <p:sp>
            <p:nvSpPr>
              <p:cNvPr id="59" name="TextBox 58">
                <a:extLst>
                  <a:ext uri="{FF2B5EF4-FFF2-40B4-BE49-F238E27FC236}">
                    <a16:creationId xmlns:a16="http://schemas.microsoft.com/office/drawing/2014/main" id="{9C85879D-C6B4-9A07-4DE9-6411E53E534F}"/>
                  </a:ext>
                </a:extLst>
              </p:cNvPr>
              <p:cNvSpPr txBox="1">
                <a:spLocks noRot="1" noChangeAspect="1" noMove="1" noResize="1" noEditPoints="1" noAdjustHandles="1" noChangeArrowheads="1" noChangeShapeType="1" noTextEdit="1"/>
              </p:cNvSpPr>
              <p:nvPr/>
            </p:nvSpPr>
            <p:spPr>
              <a:xfrm>
                <a:off x="276853" y="3417264"/>
                <a:ext cx="11717517" cy="707886"/>
              </a:xfrm>
              <a:prstGeom prst="rect">
                <a:avLst/>
              </a:prstGeom>
              <a:blipFill>
                <a:blip r:embed="rId13"/>
                <a:stretch>
                  <a:fillRect t="-13559" b="-32203"/>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85258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p:bldP spid="37" grpId="0" animBg="1"/>
      <p:bldP spid="43" grpId="0"/>
      <p:bldP spid="44" grpId="0"/>
      <p:bldP spid="46" grpId="0" animBg="1"/>
      <p:bldP spid="52" grpId="0"/>
      <p:bldP spid="53" grpId="0"/>
      <p:bldP spid="57" grpId="0"/>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lstStyle/>
          <a:p>
            <a:pPr algn="ctr"/>
            <a:r>
              <a:rPr lang="en-US" dirty="0"/>
              <a:t>Use ray tracing models</a:t>
            </a:r>
          </a:p>
        </p:txBody>
      </p:sp>
      <p:pic>
        <p:nvPicPr>
          <p:cNvPr id="15" name="Graphic 14" descr="Label outline">
            <a:extLst>
              <a:ext uri="{FF2B5EF4-FFF2-40B4-BE49-F238E27FC236}">
                <a16:creationId xmlns:a16="http://schemas.microsoft.com/office/drawing/2014/main" id="{4B25D1C4-531C-1AA1-75A3-8846865C6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19245">
            <a:off x="941735" y="1534925"/>
            <a:ext cx="755766" cy="755766"/>
          </a:xfrm>
          <a:prstGeom prst="rect">
            <a:avLst/>
          </a:prstGeom>
        </p:spPr>
      </p:pic>
      <p:sp>
        <p:nvSpPr>
          <p:cNvPr id="16" name="TextBox 15">
            <a:extLst>
              <a:ext uri="{FF2B5EF4-FFF2-40B4-BE49-F238E27FC236}">
                <a16:creationId xmlns:a16="http://schemas.microsoft.com/office/drawing/2014/main" id="{D1ECA646-3FC7-A9E5-2146-0B303E376219}"/>
              </a:ext>
            </a:extLst>
          </p:cNvPr>
          <p:cNvSpPr txBox="1"/>
          <p:nvPr/>
        </p:nvSpPr>
        <p:spPr>
          <a:xfrm>
            <a:off x="668145" y="1122753"/>
            <a:ext cx="1255014" cy="461665"/>
          </a:xfrm>
          <a:prstGeom prst="rect">
            <a:avLst/>
          </a:prstGeom>
          <a:noFill/>
        </p:spPr>
        <p:txBody>
          <a:bodyPr wrap="square" rtlCol="0">
            <a:spAutoFit/>
          </a:bodyPr>
          <a:lstStyle/>
          <a:p>
            <a:pPr algn="ctr"/>
            <a:r>
              <a:rPr lang="en-US" sz="2400" dirty="0"/>
              <a:t>Tag</a:t>
            </a:r>
          </a:p>
        </p:txBody>
      </p:sp>
      <p:sp>
        <p:nvSpPr>
          <p:cNvPr id="2" name="Arrow: Right 1">
            <a:extLst>
              <a:ext uri="{FF2B5EF4-FFF2-40B4-BE49-F238E27FC236}">
                <a16:creationId xmlns:a16="http://schemas.microsoft.com/office/drawing/2014/main" id="{CDD2EBB5-2F24-B39A-AEB8-F71E28BBA93B}"/>
              </a:ext>
            </a:extLst>
          </p:cNvPr>
          <p:cNvSpPr/>
          <p:nvPr/>
        </p:nvSpPr>
        <p:spPr>
          <a:xfrm>
            <a:off x="1838879" y="3596328"/>
            <a:ext cx="653760" cy="16002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1BA0BE5-0116-7433-C0A5-F73C962E2C77}"/>
              </a:ext>
            </a:extLst>
          </p:cNvPr>
          <p:cNvCxnSpPr>
            <a:cxnSpLocks/>
          </p:cNvCxnSpPr>
          <p:nvPr/>
        </p:nvCxnSpPr>
        <p:spPr>
          <a:xfrm flipH="1">
            <a:off x="3021303" y="3244705"/>
            <a:ext cx="282582" cy="4812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5441F0-F736-CA68-AB15-9F95A13DEC20}"/>
              </a:ext>
            </a:extLst>
          </p:cNvPr>
          <p:cNvCxnSpPr>
            <a:cxnSpLocks/>
          </p:cNvCxnSpPr>
          <p:nvPr/>
        </p:nvCxnSpPr>
        <p:spPr>
          <a:xfrm>
            <a:off x="3066632" y="3208818"/>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79CA0A-F01E-0442-46E8-EE08E308B7B1}"/>
              </a:ext>
            </a:extLst>
          </p:cNvPr>
          <p:cNvCxnSpPr>
            <a:cxnSpLocks/>
          </p:cNvCxnSpPr>
          <p:nvPr/>
        </p:nvCxnSpPr>
        <p:spPr>
          <a:xfrm>
            <a:off x="3017007" y="3281970"/>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0C9B52-EF2F-45F2-F27A-F57B62363866}"/>
              </a:ext>
            </a:extLst>
          </p:cNvPr>
          <p:cNvCxnSpPr>
            <a:cxnSpLocks/>
          </p:cNvCxnSpPr>
          <p:nvPr/>
        </p:nvCxnSpPr>
        <p:spPr>
          <a:xfrm>
            <a:off x="2955524" y="3364266"/>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CB0AAF-6AD7-6BF9-1E20-D0AFA0109CC8}"/>
              </a:ext>
            </a:extLst>
          </p:cNvPr>
          <p:cNvCxnSpPr>
            <a:cxnSpLocks/>
          </p:cNvCxnSpPr>
          <p:nvPr/>
        </p:nvCxnSpPr>
        <p:spPr>
          <a:xfrm>
            <a:off x="2912326" y="3446562"/>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913519-65AE-FF30-3118-7B3DBEF3BA57}"/>
              </a:ext>
            </a:extLst>
          </p:cNvPr>
          <p:cNvCxnSpPr>
            <a:cxnSpLocks/>
          </p:cNvCxnSpPr>
          <p:nvPr/>
        </p:nvCxnSpPr>
        <p:spPr>
          <a:xfrm flipV="1">
            <a:off x="5446815" y="3280133"/>
            <a:ext cx="325779" cy="4713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AEB177-1E87-B00E-41E2-22CC1827D383}"/>
              </a:ext>
            </a:extLst>
          </p:cNvPr>
          <p:cNvCxnSpPr>
            <a:cxnSpLocks/>
          </p:cNvCxnSpPr>
          <p:nvPr/>
        </p:nvCxnSpPr>
        <p:spPr>
          <a:xfrm>
            <a:off x="5686298" y="3409121"/>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4C47E7-B960-51FF-A2DC-6BD821944ABE}"/>
              </a:ext>
            </a:extLst>
          </p:cNvPr>
          <p:cNvCxnSpPr>
            <a:cxnSpLocks/>
          </p:cNvCxnSpPr>
          <p:nvPr/>
        </p:nvCxnSpPr>
        <p:spPr>
          <a:xfrm>
            <a:off x="5636673" y="3482273"/>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EF6CB6-107F-1729-C051-3E0341986E3F}"/>
              </a:ext>
            </a:extLst>
          </p:cNvPr>
          <p:cNvCxnSpPr>
            <a:cxnSpLocks/>
          </p:cNvCxnSpPr>
          <p:nvPr/>
        </p:nvCxnSpPr>
        <p:spPr>
          <a:xfrm>
            <a:off x="5575190" y="3564569"/>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29E5C7-7099-B43A-31E0-96AFDDA51BEA}"/>
              </a:ext>
            </a:extLst>
          </p:cNvPr>
          <p:cNvCxnSpPr>
            <a:cxnSpLocks/>
          </p:cNvCxnSpPr>
          <p:nvPr/>
        </p:nvCxnSpPr>
        <p:spPr>
          <a:xfrm>
            <a:off x="5531992" y="3646865"/>
            <a:ext cx="172593" cy="16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8275E1-18C7-2045-5255-0EA68E67561B}"/>
              </a:ext>
            </a:extLst>
          </p:cNvPr>
          <p:cNvCxnSpPr>
            <a:cxnSpLocks/>
          </p:cNvCxnSpPr>
          <p:nvPr/>
        </p:nvCxnSpPr>
        <p:spPr>
          <a:xfrm flipV="1">
            <a:off x="4435136" y="2199801"/>
            <a:ext cx="7221" cy="2857953"/>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53908E-DDE4-A58D-564D-BA955B0AB11F}"/>
              </a:ext>
            </a:extLst>
          </p:cNvPr>
          <p:cNvCxnSpPr>
            <a:cxnSpLocks/>
          </p:cNvCxnSpPr>
          <p:nvPr/>
        </p:nvCxnSpPr>
        <p:spPr>
          <a:xfrm flipH="1">
            <a:off x="4527732" y="2187664"/>
            <a:ext cx="3307" cy="297734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70468D-D1C1-6B72-C4E8-40C5098DC618}"/>
              </a:ext>
            </a:extLst>
          </p:cNvPr>
          <p:cNvCxnSpPr>
            <a:cxnSpLocks/>
          </p:cNvCxnSpPr>
          <p:nvPr/>
        </p:nvCxnSpPr>
        <p:spPr>
          <a:xfrm flipH="1" flipV="1">
            <a:off x="3130635" y="3390997"/>
            <a:ext cx="1195773" cy="163887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9B9F6C8-C0B4-B8D9-2729-D168042D7631}"/>
              </a:ext>
            </a:extLst>
          </p:cNvPr>
          <p:cNvCxnSpPr>
            <a:cxnSpLocks/>
          </p:cNvCxnSpPr>
          <p:nvPr/>
        </p:nvCxnSpPr>
        <p:spPr>
          <a:xfrm flipV="1">
            <a:off x="3221255" y="2141559"/>
            <a:ext cx="1153236" cy="12827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4701216-E942-1317-D8D8-77198D9D1857}"/>
              </a:ext>
            </a:extLst>
          </p:cNvPr>
          <p:cNvCxnSpPr>
            <a:cxnSpLocks/>
          </p:cNvCxnSpPr>
          <p:nvPr/>
        </p:nvCxnSpPr>
        <p:spPr>
          <a:xfrm flipH="1">
            <a:off x="4338373" y="2167581"/>
            <a:ext cx="18807" cy="28622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73B6DD-9435-3E94-1047-95CDAAA3F0BA}"/>
              </a:ext>
            </a:extLst>
          </p:cNvPr>
          <p:cNvCxnSpPr>
            <a:cxnSpLocks/>
          </p:cNvCxnSpPr>
          <p:nvPr/>
        </p:nvCxnSpPr>
        <p:spPr>
          <a:xfrm flipH="1">
            <a:off x="4590288" y="2167581"/>
            <a:ext cx="42444" cy="2855172"/>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8D315F-79A6-FE8D-7595-D06E2627C3A5}"/>
              </a:ext>
            </a:extLst>
          </p:cNvPr>
          <p:cNvCxnSpPr>
            <a:cxnSpLocks/>
          </p:cNvCxnSpPr>
          <p:nvPr/>
        </p:nvCxnSpPr>
        <p:spPr>
          <a:xfrm>
            <a:off x="4423840" y="2192721"/>
            <a:ext cx="150142" cy="0"/>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DD6D18-02A3-627A-0698-EB13CBF5BDF1}"/>
              </a:ext>
            </a:extLst>
          </p:cNvPr>
          <p:cNvCxnSpPr>
            <a:cxnSpLocks/>
          </p:cNvCxnSpPr>
          <p:nvPr/>
        </p:nvCxnSpPr>
        <p:spPr>
          <a:xfrm flipH="1" flipV="1">
            <a:off x="4622724" y="2160703"/>
            <a:ext cx="963218" cy="1293092"/>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6BF090-3CEC-79FC-3570-F8DE08867425}"/>
              </a:ext>
            </a:extLst>
          </p:cNvPr>
          <p:cNvCxnSpPr>
            <a:cxnSpLocks/>
          </p:cNvCxnSpPr>
          <p:nvPr/>
        </p:nvCxnSpPr>
        <p:spPr>
          <a:xfrm flipV="1">
            <a:off x="4629465" y="3463826"/>
            <a:ext cx="976250" cy="1474748"/>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488E6E4-1840-A017-F4CA-15B081F9BD78}"/>
                  </a:ext>
                </a:extLst>
              </p:cNvPr>
              <p:cNvSpPr txBox="1"/>
              <p:nvPr/>
            </p:nvSpPr>
            <p:spPr>
              <a:xfrm>
                <a:off x="4962382" y="3889181"/>
                <a:ext cx="144783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m:oMathPara>
                </a14:m>
                <a:endParaRPr lang="en-US" sz="2400" dirty="0"/>
              </a:p>
            </p:txBody>
          </p:sp>
        </mc:Choice>
        <mc:Fallback xmlns="">
          <p:sp>
            <p:nvSpPr>
              <p:cNvPr id="42" name="TextBox 41">
                <a:extLst>
                  <a:ext uri="{FF2B5EF4-FFF2-40B4-BE49-F238E27FC236}">
                    <a16:creationId xmlns:a16="http://schemas.microsoft.com/office/drawing/2014/main" id="{D488E6E4-1840-A017-F4CA-15B081F9BD78}"/>
                  </a:ext>
                </a:extLst>
              </p:cNvPr>
              <p:cNvSpPr txBox="1">
                <a:spLocks noRot="1" noChangeAspect="1" noMove="1" noResize="1" noEditPoints="1" noAdjustHandles="1" noChangeArrowheads="1" noChangeShapeType="1" noTextEdit="1"/>
              </p:cNvSpPr>
              <p:nvPr/>
            </p:nvSpPr>
            <p:spPr>
              <a:xfrm>
                <a:off x="4962382" y="3889181"/>
                <a:ext cx="1447832" cy="369332"/>
              </a:xfrm>
              <a:prstGeom prst="rect">
                <a:avLst/>
              </a:prstGeom>
              <a:blipFill>
                <a:blip r:embed="rId7"/>
                <a:stretch>
                  <a:fillRect l="-5882" r="-6303" b="-32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F497B66-0277-921E-69C1-7357C5BEB52D}"/>
                  </a:ext>
                </a:extLst>
              </p:cNvPr>
              <p:cNvSpPr txBox="1"/>
              <p:nvPr/>
            </p:nvSpPr>
            <p:spPr>
              <a:xfrm>
                <a:off x="2295765" y="2395874"/>
                <a:ext cx="14691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oMath>
                  </m:oMathPara>
                </a14:m>
                <a:endParaRPr lang="en-US" sz="2400" dirty="0"/>
              </a:p>
            </p:txBody>
          </p:sp>
        </mc:Choice>
        <mc:Fallback xmlns="">
          <p:sp>
            <p:nvSpPr>
              <p:cNvPr id="43" name="TextBox 42">
                <a:extLst>
                  <a:ext uri="{FF2B5EF4-FFF2-40B4-BE49-F238E27FC236}">
                    <a16:creationId xmlns:a16="http://schemas.microsoft.com/office/drawing/2014/main" id="{8F497B66-0277-921E-69C1-7357C5BEB52D}"/>
                  </a:ext>
                </a:extLst>
              </p:cNvPr>
              <p:cNvSpPr txBox="1">
                <a:spLocks noRot="1" noChangeAspect="1" noMove="1" noResize="1" noEditPoints="1" noAdjustHandles="1" noChangeArrowheads="1" noChangeShapeType="1" noTextEdit="1"/>
              </p:cNvSpPr>
              <p:nvPr/>
            </p:nvSpPr>
            <p:spPr>
              <a:xfrm>
                <a:off x="2295765" y="2395874"/>
                <a:ext cx="1469185" cy="369332"/>
              </a:xfrm>
              <a:prstGeom prst="rect">
                <a:avLst/>
              </a:prstGeom>
              <a:blipFill>
                <a:blip r:embed="rId8"/>
                <a:stretch>
                  <a:fillRect l="-6224" r="-5809" b="-34426"/>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675353BE-2D1E-8495-CE32-31375D50C689}"/>
              </a:ext>
            </a:extLst>
          </p:cNvPr>
          <p:cNvSpPr txBox="1"/>
          <p:nvPr/>
        </p:nvSpPr>
        <p:spPr>
          <a:xfrm>
            <a:off x="5625301" y="3397944"/>
            <a:ext cx="945355" cy="461665"/>
          </a:xfrm>
          <a:prstGeom prst="rect">
            <a:avLst/>
          </a:prstGeom>
          <a:noFill/>
        </p:spPr>
        <p:txBody>
          <a:bodyPr wrap="square" rtlCol="0">
            <a:spAutoFit/>
          </a:bodyPr>
          <a:lstStyle/>
          <a:p>
            <a:pPr algn="ctr"/>
            <a:r>
              <a:rPr lang="en-US" sz="2400" dirty="0"/>
              <a:t>M1</a:t>
            </a:r>
          </a:p>
        </p:txBody>
      </p:sp>
      <p:sp>
        <p:nvSpPr>
          <p:cNvPr id="45" name="TextBox 44">
            <a:extLst>
              <a:ext uri="{FF2B5EF4-FFF2-40B4-BE49-F238E27FC236}">
                <a16:creationId xmlns:a16="http://schemas.microsoft.com/office/drawing/2014/main" id="{CAF3D30B-C5A2-E5F5-6C1E-3BD95F4EA2ED}"/>
              </a:ext>
            </a:extLst>
          </p:cNvPr>
          <p:cNvSpPr txBox="1"/>
          <p:nvPr/>
        </p:nvSpPr>
        <p:spPr>
          <a:xfrm>
            <a:off x="2578221" y="2763598"/>
            <a:ext cx="945355" cy="461665"/>
          </a:xfrm>
          <a:prstGeom prst="rect">
            <a:avLst/>
          </a:prstGeom>
          <a:noFill/>
        </p:spPr>
        <p:txBody>
          <a:bodyPr wrap="square" rtlCol="0">
            <a:spAutoFit/>
          </a:bodyPr>
          <a:lstStyle/>
          <a:p>
            <a:pPr algn="ctr"/>
            <a:r>
              <a:rPr lang="en-US" sz="2400" dirty="0"/>
              <a:t>M2</a:t>
            </a:r>
          </a:p>
        </p:txBody>
      </p:sp>
      <p:pic>
        <p:nvPicPr>
          <p:cNvPr id="53" name="Graphic 52" descr="Label outline">
            <a:extLst>
              <a:ext uri="{FF2B5EF4-FFF2-40B4-BE49-F238E27FC236}">
                <a16:creationId xmlns:a16="http://schemas.microsoft.com/office/drawing/2014/main" id="{593CF088-5613-FACE-B914-FCA01FA463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19245">
            <a:off x="4057252" y="1479241"/>
            <a:ext cx="755766" cy="755766"/>
          </a:xfrm>
          <a:prstGeom prst="rect">
            <a:avLst/>
          </a:prstGeom>
        </p:spPr>
      </p:pic>
      <p:sp>
        <p:nvSpPr>
          <p:cNvPr id="54" name="TextBox 53">
            <a:extLst>
              <a:ext uri="{FF2B5EF4-FFF2-40B4-BE49-F238E27FC236}">
                <a16:creationId xmlns:a16="http://schemas.microsoft.com/office/drawing/2014/main" id="{BE78E18A-D773-BB1F-3E64-D05DDB7C4141}"/>
              </a:ext>
            </a:extLst>
          </p:cNvPr>
          <p:cNvSpPr txBox="1"/>
          <p:nvPr/>
        </p:nvSpPr>
        <p:spPr>
          <a:xfrm>
            <a:off x="3819733" y="1137846"/>
            <a:ext cx="1255014" cy="461665"/>
          </a:xfrm>
          <a:prstGeom prst="rect">
            <a:avLst/>
          </a:prstGeom>
          <a:noFill/>
        </p:spPr>
        <p:txBody>
          <a:bodyPr wrap="square" rtlCol="0">
            <a:spAutoFit/>
          </a:bodyPr>
          <a:lstStyle/>
          <a:p>
            <a:pPr algn="ctr"/>
            <a:r>
              <a:rPr lang="en-US" sz="2400" dirty="0"/>
              <a:t>Tag</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B4B470C6-E721-BAE3-3A00-4AA419D46097}"/>
                  </a:ext>
                </a:extLst>
              </p:cNvPr>
              <p:cNvSpPr txBox="1"/>
              <p:nvPr/>
            </p:nvSpPr>
            <p:spPr>
              <a:xfrm>
                <a:off x="7121861" y="1369282"/>
                <a:ext cx="4158017" cy="1532334"/>
              </a:xfrm>
              <a:prstGeom prst="roundRect">
                <a:avLst/>
              </a:prstGeom>
              <a:noFill/>
              <a:ln w="38100">
                <a:solidFill>
                  <a:schemeClr val="tx1"/>
                </a:solidFill>
              </a:ln>
            </p:spPr>
            <p:txBody>
              <a:bodyPr wrap="square" rtlCol="0">
                <a:spAutoFit/>
              </a:bodyPr>
              <a:lstStyle/>
              <a:p>
                <a:pPr algn="ctr"/>
                <a:r>
                  <a:rPr lang="en-US" sz="2800" dirty="0">
                    <a:solidFill>
                      <a:schemeClr val="tx1"/>
                    </a:solidFill>
                  </a:rPr>
                  <a:t>Given</a:t>
                </a:r>
              </a:p>
              <a:p>
                <a:pPr algn="ctr"/>
                <a:r>
                  <a:rPr lang="en-US" sz="2800" dirty="0">
                    <a:solidFill>
                      <a:schemeClr val="tx1"/>
                    </a:solidFill>
                  </a:rPr>
                  <a:t> </a:t>
                </a:r>
                <a14:m>
                  <m:oMath xmlns:m="http://schemas.openxmlformats.org/officeDocument/2006/math">
                    <m:sSub>
                      <m:sSubPr>
                        <m:ctrlPr>
                          <a:rPr lang="en-US" sz="2800" i="1" smtClean="0">
                            <a:solidFill>
                              <a:schemeClr val="accent5"/>
                            </a:solidFill>
                            <a:latin typeface="Cambria Math" panose="02040503050406030204" pitchFamily="18" charset="0"/>
                          </a:rPr>
                        </m:ctrlPr>
                      </m:sSubPr>
                      <m:e>
                        <m:r>
                          <a:rPr lang="en-US" sz="2800" i="1">
                            <a:solidFill>
                              <a:schemeClr val="accent5"/>
                            </a:solidFill>
                            <a:latin typeface="Cambria Math" panose="02040503050406030204" pitchFamily="18" charset="0"/>
                          </a:rPr>
                          <m:t>h</m:t>
                        </m:r>
                      </m:e>
                      <m:sub>
                        <m:r>
                          <a:rPr lang="en-US" sz="2800" b="0" i="1" smtClean="0">
                            <a:solidFill>
                              <a:schemeClr val="accent5"/>
                            </a:solidFill>
                            <a:latin typeface="Cambria Math" panose="02040503050406030204" pitchFamily="18" charset="0"/>
                          </a:rPr>
                          <m:t>3</m:t>
                        </m:r>
                      </m:sub>
                    </m:sSub>
                    <m:r>
                      <a:rPr lang="en-US" sz="2800" b="0" i="1" smtClean="0">
                        <a:solidFill>
                          <a:schemeClr val="accent5"/>
                        </a:solidFill>
                        <a:latin typeface="Cambria Math" panose="02040503050406030204" pitchFamily="18" charset="0"/>
                      </a:rPr>
                      <m:t> </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 (902 </m:t>
                    </m:r>
                    <m:r>
                      <a:rPr lang="en-US" sz="2800" b="0" i="1" smtClean="0">
                        <a:solidFill>
                          <a:schemeClr val="tx1"/>
                        </a:solidFill>
                        <a:latin typeface="Cambria Math" panose="02040503050406030204" pitchFamily="18" charset="0"/>
                        <a:ea typeface="Cambria Math" panose="02040503050406030204" pitchFamily="18" charset="0"/>
                      </a:rPr>
                      <m:t>𝑡𝑜</m:t>
                    </m:r>
                    <m:r>
                      <a:rPr lang="en-US" sz="2800" b="0" i="1" smtClean="0">
                        <a:solidFill>
                          <a:schemeClr val="tx1"/>
                        </a:solidFill>
                        <a:latin typeface="Cambria Math" panose="02040503050406030204" pitchFamily="18" charset="0"/>
                        <a:ea typeface="Cambria Math" panose="02040503050406030204" pitchFamily="18" charset="0"/>
                      </a:rPr>
                      <m:t> 928 </m:t>
                    </m:r>
                    <m:r>
                      <a:rPr lang="en-US" sz="2800" b="0" i="1" smtClean="0">
                        <a:solidFill>
                          <a:schemeClr val="tx1"/>
                        </a:solidFill>
                        <a:latin typeface="Cambria Math" panose="02040503050406030204" pitchFamily="18" charset="0"/>
                        <a:ea typeface="Cambria Math" panose="02040503050406030204" pitchFamily="18" charset="0"/>
                      </a:rPr>
                      <m:t>𝑀𝐻𝑧</m:t>
                    </m:r>
                    <m:r>
                      <a:rPr lang="en-US" sz="2800" b="0" i="1" smtClean="0">
                        <a:solidFill>
                          <a:schemeClr val="tx1"/>
                        </a:solidFill>
                        <a:latin typeface="Cambria Math" panose="02040503050406030204" pitchFamily="18" charset="0"/>
                        <a:ea typeface="Cambria Math" panose="02040503050406030204" pitchFamily="18" charset="0"/>
                      </a:rPr>
                      <m:t>)</m:t>
                    </m:r>
                  </m:oMath>
                </a14:m>
                <a:endParaRPr lang="en-US" sz="2800" dirty="0">
                  <a:solidFill>
                    <a:schemeClr val="tx1"/>
                  </a:solidFill>
                </a:endParaRPr>
              </a:p>
              <a:p>
                <a:pPr algn="ctr"/>
                <a:r>
                  <a:rPr lang="en-US" sz="2800" dirty="0"/>
                  <a:t>(Freq. Hopping)</a:t>
                </a:r>
                <a:endParaRPr lang="en-US" sz="2800" dirty="0">
                  <a:solidFill>
                    <a:schemeClr val="tx1"/>
                  </a:solidFill>
                </a:endParaRPr>
              </a:p>
            </p:txBody>
          </p:sp>
        </mc:Choice>
        <mc:Fallback xmlns="">
          <p:sp>
            <p:nvSpPr>
              <p:cNvPr id="89" name="TextBox 88">
                <a:extLst>
                  <a:ext uri="{FF2B5EF4-FFF2-40B4-BE49-F238E27FC236}">
                    <a16:creationId xmlns:a16="http://schemas.microsoft.com/office/drawing/2014/main" id="{B4B470C6-E721-BAE3-3A00-4AA419D46097}"/>
                  </a:ext>
                </a:extLst>
              </p:cNvPr>
              <p:cNvSpPr txBox="1">
                <a:spLocks noRot="1" noChangeAspect="1" noMove="1" noResize="1" noEditPoints="1" noAdjustHandles="1" noChangeArrowheads="1" noChangeShapeType="1" noTextEdit="1"/>
              </p:cNvSpPr>
              <p:nvPr/>
            </p:nvSpPr>
            <p:spPr>
              <a:xfrm>
                <a:off x="7121861" y="1369282"/>
                <a:ext cx="4158017" cy="1532334"/>
              </a:xfrm>
              <a:prstGeom prst="roundRect">
                <a:avLst/>
              </a:prstGeom>
              <a:blipFill>
                <a:blip r:embed="rId9"/>
                <a:stretch>
                  <a:fillRect b="-4839"/>
                </a:stretch>
              </a:blipFill>
              <a:ln w="38100">
                <a:solidFill>
                  <a:schemeClr val="tx1"/>
                </a:solidFill>
              </a:ln>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1541B54B-C74B-FBE6-7F19-C1E3C21B1F0A}"/>
              </a:ext>
            </a:extLst>
          </p:cNvPr>
          <p:cNvCxnSpPr>
            <a:cxnSpLocks/>
          </p:cNvCxnSpPr>
          <p:nvPr/>
        </p:nvCxnSpPr>
        <p:spPr>
          <a:xfrm>
            <a:off x="9161112" y="2951970"/>
            <a:ext cx="0" cy="472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22BCE3B6-EC5C-2253-6186-1F86EF0C9565}"/>
                  </a:ext>
                </a:extLst>
              </p:cNvPr>
              <p:cNvSpPr txBox="1"/>
              <p:nvPr/>
            </p:nvSpPr>
            <p:spPr>
              <a:xfrm>
                <a:off x="7121861" y="3471377"/>
                <a:ext cx="4158017" cy="1055608"/>
              </a:xfrm>
              <a:prstGeom prst="roundRect">
                <a:avLst/>
              </a:prstGeom>
              <a:noFill/>
              <a:ln w="38100">
                <a:solidFill>
                  <a:schemeClr val="tx1"/>
                </a:solidFill>
              </a:ln>
            </p:spPr>
            <p:txBody>
              <a:bodyPr wrap="square" rtlCol="0">
                <a:spAutoFit/>
              </a:bodyPr>
              <a:lstStyle/>
              <a:p>
                <a:pPr algn="ctr"/>
                <a:r>
                  <a:rPr lang="en-US" sz="2800" dirty="0"/>
                  <a:t>Estimate</a:t>
                </a:r>
                <a:r>
                  <a:rPr lang="en-US" sz="2800" dirty="0">
                    <a:solidFill>
                      <a:srgbClr val="00B050"/>
                    </a:solidFill>
                  </a:rPr>
                  <a:t> </a:t>
                </a:r>
                <a14:m>
                  <m:oMath xmlns:m="http://schemas.openxmlformats.org/officeDocument/2006/math">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𝑧</m:t>
                            </m:r>
                          </m:e>
                          <m:sub>
                            <m:r>
                              <a:rPr lang="en-US" sz="2800" b="0" i="1" smtClean="0">
                                <a:latin typeface="Cambria Math" panose="02040503050406030204" pitchFamily="18" charset="0"/>
                              </a:rPr>
                              <m:t>𝑖</m:t>
                            </m:r>
                          </m:sub>
                        </m:sSub>
                      </m:e>
                    </m:d>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𝑖</m:t>
                    </m:r>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𝜖</m:t>
                    </m:r>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𝑁</m:t>
                    </m:r>
                  </m:oMath>
                </a14:m>
                <a:r>
                  <a:rPr lang="en-US" sz="2800" dirty="0"/>
                  <a:t> reflectors</a:t>
                </a:r>
              </a:p>
            </p:txBody>
          </p:sp>
        </mc:Choice>
        <mc:Fallback xmlns="">
          <p:sp>
            <p:nvSpPr>
              <p:cNvPr id="92" name="TextBox 91">
                <a:extLst>
                  <a:ext uri="{FF2B5EF4-FFF2-40B4-BE49-F238E27FC236}">
                    <a16:creationId xmlns:a16="http://schemas.microsoft.com/office/drawing/2014/main" id="{22BCE3B6-EC5C-2253-6186-1F86EF0C9565}"/>
                  </a:ext>
                </a:extLst>
              </p:cNvPr>
              <p:cNvSpPr txBox="1">
                <a:spLocks noRot="1" noChangeAspect="1" noMove="1" noResize="1" noEditPoints="1" noAdjustHandles="1" noChangeArrowheads="1" noChangeShapeType="1" noTextEdit="1"/>
              </p:cNvSpPr>
              <p:nvPr/>
            </p:nvSpPr>
            <p:spPr>
              <a:xfrm>
                <a:off x="7121861" y="3471377"/>
                <a:ext cx="4158017" cy="1055608"/>
              </a:xfrm>
              <a:prstGeom prst="roundRect">
                <a:avLst/>
              </a:prstGeom>
              <a:blipFill>
                <a:blip r:embed="rId10"/>
                <a:stretch>
                  <a:fillRect l="-1163" b="-8333"/>
                </a:stretch>
              </a:blipFill>
              <a:ln w="38100">
                <a:solidFill>
                  <a:schemeClr val="tx1"/>
                </a:solidFill>
              </a:ln>
            </p:spPr>
            <p:txBody>
              <a:bodyPr/>
              <a:lstStyle/>
              <a:p>
                <a:r>
                  <a:rPr lang="en-US">
                    <a:noFill/>
                  </a:rPr>
                  <a:t> </a:t>
                </a:r>
              </a:p>
            </p:txBody>
          </p:sp>
        </mc:Fallback>
      </mc:AlternateContent>
      <p:cxnSp>
        <p:nvCxnSpPr>
          <p:cNvPr id="93" name="Straight Arrow Connector 92">
            <a:extLst>
              <a:ext uri="{FF2B5EF4-FFF2-40B4-BE49-F238E27FC236}">
                <a16:creationId xmlns:a16="http://schemas.microsoft.com/office/drawing/2014/main" id="{7E8B0A50-97F6-CC42-AA21-BADBDC1D0D44}"/>
              </a:ext>
            </a:extLst>
          </p:cNvPr>
          <p:cNvCxnSpPr>
            <a:cxnSpLocks/>
          </p:cNvCxnSpPr>
          <p:nvPr/>
        </p:nvCxnSpPr>
        <p:spPr>
          <a:xfrm flipH="1">
            <a:off x="9161112" y="4562150"/>
            <a:ext cx="7173" cy="4677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6FC0954-170B-3618-FC30-C8109381C533}"/>
                  </a:ext>
                </a:extLst>
              </p:cNvPr>
              <p:cNvSpPr txBox="1"/>
              <p:nvPr/>
            </p:nvSpPr>
            <p:spPr>
              <a:xfrm>
                <a:off x="7121861" y="5079708"/>
                <a:ext cx="4288535" cy="578882"/>
              </a:xfrm>
              <a:prstGeom prst="roundRect">
                <a:avLst/>
              </a:prstGeom>
              <a:noFill/>
              <a:ln w="38100">
                <a:solidFill>
                  <a:schemeClr val="tx1"/>
                </a:solidFill>
              </a:ln>
            </p:spPr>
            <p:txBody>
              <a:bodyPr wrap="square" rtlCol="0">
                <a:spAutoFit/>
              </a:bodyPr>
              <a:lstStyle/>
              <a:p>
                <a:pPr algn="ctr"/>
                <a:r>
                  <a:rPr lang="en-US" sz="2800" dirty="0"/>
                  <a:t>Calculate </a:t>
                </a:r>
                <a14:m>
                  <m:oMath xmlns:m="http://schemas.openxmlformats.org/officeDocument/2006/math">
                    <m:sSub>
                      <m:sSubPr>
                        <m:ctrlPr>
                          <a:rPr lang="en-US" sz="2800" i="1">
                            <a:solidFill>
                              <a:schemeClr val="accent5"/>
                            </a:solidFill>
                            <a:latin typeface="Cambria Math" panose="02040503050406030204" pitchFamily="18" charset="0"/>
                          </a:rPr>
                        </m:ctrlPr>
                      </m:sSubPr>
                      <m:e>
                        <m:r>
                          <a:rPr lang="en-US" sz="2800" i="1">
                            <a:solidFill>
                              <a:schemeClr val="accent5"/>
                            </a:solidFill>
                            <a:latin typeface="Cambria Math" panose="02040503050406030204" pitchFamily="18" charset="0"/>
                          </a:rPr>
                          <m:t>h</m:t>
                        </m:r>
                      </m:e>
                      <m:sub>
                        <m:r>
                          <a:rPr lang="en-US" sz="2800" i="1">
                            <a:solidFill>
                              <a:schemeClr val="accent5"/>
                            </a:solidFill>
                            <a:latin typeface="Cambria Math" panose="02040503050406030204" pitchFamily="18" charset="0"/>
                          </a:rPr>
                          <m:t>3</m:t>
                        </m:r>
                      </m:sub>
                    </m:sSub>
                    <m:r>
                      <a:rPr lang="en-US" sz="2800" b="0" i="0" smtClean="0">
                        <a:solidFill>
                          <a:schemeClr val="accent5"/>
                        </a:solidFill>
                        <a:latin typeface="Cambria Math" panose="02040503050406030204" pitchFamily="18" charset="0"/>
                      </a:rPr>
                      <m:t>@ </m:t>
                    </m:r>
                    <m:r>
                      <a:rPr lang="en-US" sz="2800" b="0" i="1" smtClean="0">
                        <a:solidFill>
                          <a:schemeClr val="accent5"/>
                        </a:solidFill>
                        <a:latin typeface="Cambria Math" panose="02040503050406030204" pitchFamily="18" charset="0"/>
                        <a:ea typeface="Cambria Math" panose="02040503050406030204" pitchFamily="18" charset="0"/>
                      </a:rPr>
                      <m:t>𝑓</m:t>
                    </m:r>
                  </m:oMath>
                </a14:m>
                <a:r>
                  <a:rPr lang="en-US" sz="2800" dirty="0"/>
                  <a:t> </a:t>
                </a:r>
              </a:p>
            </p:txBody>
          </p:sp>
        </mc:Choice>
        <mc:Fallback xmlns="">
          <p:sp>
            <p:nvSpPr>
              <p:cNvPr id="94" name="TextBox 93">
                <a:extLst>
                  <a:ext uri="{FF2B5EF4-FFF2-40B4-BE49-F238E27FC236}">
                    <a16:creationId xmlns:a16="http://schemas.microsoft.com/office/drawing/2014/main" id="{76FC0954-170B-3618-FC30-C8109381C533}"/>
                  </a:ext>
                </a:extLst>
              </p:cNvPr>
              <p:cNvSpPr txBox="1">
                <a:spLocks noRot="1" noChangeAspect="1" noMove="1" noResize="1" noEditPoints="1" noAdjustHandles="1" noChangeArrowheads="1" noChangeShapeType="1" noTextEdit="1"/>
              </p:cNvSpPr>
              <p:nvPr/>
            </p:nvSpPr>
            <p:spPr>
              <a:xfrm>
                <a:off x="7121861" y="5079708"/>
                <a:ext cx="4288535" cy="578882"/>
              </a:xfrm>
              <a:prstGeom prst="roundRect">
                <a:avLst/>
              </a:prstGeom>
              <a:blipFill>
                <a:blip r:embed="rId11"/>
                <a:stretch>
                  <a:fillRect t="-2970" b="-19802"/>
                </a:stretch>
              </a:blipFill>
              <a:ln w="38100">
                <a:solidFill>
                  <a:schemeClr val="tx1"/>
                </a:solidFill>
              </a:ln>
            </p:spPr>
            <p:txBody>
              <a:bodyPr/>
              <a:lstStyle/>
              <a:p>
                <a:r>
                  <a:rPr lang="en-US">
                    <a:noFill/>
                  </a:rPr>
                  <a:t> </a:t>
                </a:r>
              </a:p>
            </p:txBody>
          </p:sp>
        </mc:Fallback>
      </mc:AlternateContent>
      <p:sp>
        <p:nvSpPr>
          <p:cNvPr id="95" name="TextBox 94">
            <a:extLst>
              <a:ext uri="{FF2B5EF4-FFF2-40B4-BE49-F238E27FC236}">
                <a16:creationId xmlns:a16="http://schemas.microsoft.com/office/drawing/2014/main" id="{50E23FAA-C211-BCF2-EC55-54243942ECBA}"/>
              </a:ext>
            </a:extLst>
          </p:cNvPr>
          <p:cNvSpPr txBox="1"/>
          <p:nvPr/>
        </p:nvSpPr>
        <p:spPr>
          <a:xfrm>
            <a:off x="6580271" y="5833130"/>
            <a:ext cx="5371713" cy="523220"/>
          </a:xfrm>
          <a:prstGeom prst="rect">
            <a:avLst/>
          </a:prstGeom>
          <a:noFill/>
        </p:spPr>
        <p:txBody>
          <a:bodyPr wrap="square" rtlCol="0">
            <a:spAutoFit/>
          </a:bodyPr>
          <a:lstStyle/>
          <a:p>
            <a:pPr algn="ctr"/>
            <a:r>
              <a:rPr lang="en-US" sz="2800" dirty="0">
                <a:solidFill>
                  <a:srgbClr val="00B050"/>
                </a:solidFill>
              </a:rPr>
              <a:t>Exact details are in the paper!</a:t>
            </a:r>
          </a:p>
        </p:txBody>
      </p:sp>
      <p:sp>
        <p:nvSpPr>
          <p:cNvPr id="6" name="Slide Number Placeholder 5">
            <a:extLst>
              <a:ext uri="{FF2B5EF4-FFF2-40B4-BE49-F238E27FC236}">
                <a16:creationId xmlns:a16="http://schemas.microsoft.com/office/drawing/2014/main" id="{ED4B2547-3769-6B83-1C41-051550D93629}"/>
              </a:ext>
            </a:extLst>
          </p:cNvPr>
          <p:cNvSpPr>
            <a:spLocks noGrp="1"/>
          </p:cNvSpPr>
          <p:nvPr>
            <p:ph type="sldNum" sz="quarter" idx="12"/>
          </p:nvPr>
        </p:nvSpPr>
        <p:spPr/>
        <p:txBody>
          <a:bodyPr/>
          <a:lstStyle/>
          <a:p>
            <a:fld id="{39AEE86F-97D8-473B-8979-FFB977763304}" type="slidenum">
              <a:rPr lang="en-US" smtClean="0"/>
              <a:t>12</a:t>
            </a:fld>
            <a:endParaRPr lang="en-US"/>
          </a:p>
        </p:txBody>
      </p:sp>
      <p:pic>
        <p:nvPicPr>
          <p:cNvPr id="7" name="Picture 6" descr="Shape&#10;&#10;Description automatically generated with medium confidence">
            <a:extLst>
              <a:ext uri="{FF2B5EF4-FFF2-40B4-BE49-F238E27FC236}">
                <a16:creationId xmlns:a16="http://schemas.microsoft.com/office/drawing/2014/main" id="{073C2986-B3AF-CBD4-3765-C44C4368E7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773930">
            <a:off x="864902" y="5290190"/>
            <a:ext cx="861501" cy="812519"/>
          </a:xfrm>
          <a:prstGeom prst="rect">
            <a:avLst/>
          </a:prstGeom>
        </p:spPr>
      </p:pic>
      <p:cxnSp>
        <p:nvCxnSpPr>
          <p:cNvPr id="9" name="Straight Arrow Connector 8">
            <a:extLst>
              <a:ext uri="{FF2B5EF4-FFF2-40B4-BE49-F238E27FC236}">
                <a16:creationId xmlns:a16="http://schemas.microsoft.com/office/drawing/2014/main" id="{9365A8C3-D16F-4351-5181-45A1C0A87B2D}"/>
              </a:ext>
            </a:extLst>
          </p:cNvPr>
          <p:cNvCxnSpPr>
            <a:cxnSpLocks/>
          </p:cNvCxnSpPr>
          <p:nvPr/>
        </p:nvCxnSpPr>
        <p:spPr>
          <a:xfrm flipV="1">
            <a:off x="1170559" y="2315817"/>
            <a:ext cx="0" cy="2763891"/>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4A90B3-B154-593D-EE3C-075DF1078718}"/>
              </a:ext>
            </a:extLst>
          </p:cNvPr>
          <p:cNvCxnSpPr>
            <a:cxnSpLocks/>
          </p:cNvCxnSpPr>
          <p:nvPr/>
        </p:nvCxnSpPr>
        <p:spPr>
          <a:xfrm flipH="1">
            <a:off x="1331017" y="2325821"/>
            <a:ext cx="7979" cy="2753887"/>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Shape&#10;&#10;Description automatically generated with medium confidence">
            <a:extLst>
              <a:ext uri="{FF2B5EF4-FFF2-40B4-BE49-F238E27FC236}">
                <a16:creationId xmlns:a16="http://schemas.microsoft.com/office/drawing/2014/main" id="{5F9168BE-685D-299E-7A04-017602ABAC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691901">
            <a:off x="4045490" y="5315436"/>
            <a:ext cx="807073" cy="761186"/>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0EC7BE2-7D9A-A774-DA03-C122C8EAB38E}"/>
                  </a:ext>
                </a:extLst>
              </p:cNvPr>
              <p:cNvSpPr txBox="1"/>
              <p:nvPr/>
            </p:nvSpPr>
            <p:spPr>
              <a:xfrm>
                <a:off x="577276" y="3339241"/>
                <a:ext cx="47493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5"/>
                              </a:solidFill>
                              <a:latin typeface="Cambria Math" panose="02040503050406030204" pitchFamily="18" charset="0"/>
                            </a:rPr>
                          </m:ctrlPr>
                        </m:sSubPr>
                        <m:e>
                          <m:r>
                            <a:rPr lang="en-US" sz="2800" b="0" i="1" smtClean="0">
                              <a:solidFill>
                                <a:schemeClr val="accent5"/>
                              </a:solidFill>
                              <a:latin typeface="Cambria Math" panose="02040503050406030204" pitchFamily="18" charset="0"/>
                            </a:rPr>
                            <m:t>h</m:t>
                          </m:r>
                        </m:e>
                        <m:sub>
                          <m:r>
                            <a:rPr lang="en-US" sz="2800" b="0" i="1" smtClean="0">
                              <a:solidFill>
                                <a:schemeClr val="accent5"/>
                              </a:solidFill>
                              <a:latin typeface="Cambria Math" panose="02040503050406030204" pitchFamily="18" charset="0"/>
                            </a:rPr>
                            <m:t>3</m:t>
                          </m:r>
                        </m:sub>
                      </m:sSub>
                    </m:oMath>
                  </m:oMathPara>
                </a14:m>
                <a:endParaRPr lang="en-US" sz="2800" dirty="0">
                  <a:solidFill>
                    <a:schemeClr val="accent5"/>
                  </a:solidFill>
                </a:endParaRPr>
              </a:p>
            </p:txBody>
          </p:sp>
        </mc:Choice>
        <mc:Fallback xmlns="">
          <p:sp>
            <p:nvSpPr>
              <p:cNvPr id="52" name="TextBox 51">
                <a:extLst>
                  <a:ext uri="{FF2B5EF4-FFF2-40B4-BE49-F238E27FC236}">
                    <a16:creationId xmlns:a16="http://schemas.microsoft.com/office/drawing/2014/main" id="{20EC7BE2-7D9A-A774-DA03-C122C8EAB38E}"/>
                  </a:ext>
                </a:extLst>
              </p:cNvPr>
              <p:cNvSpPr txBox="1">
                <a:spLocks noRot="1" noChangeAspect="1" noMove="1" noResize="1" noEditPoints="1" noAdjustHandles="1" noChangeArrowheads="1" noChangeShapeType="1" noTextEdit="1"/>
              </p:cNvSpPr>
              <p:nvPr/>
            </p:nvSpPr>
            <p:spPr>
              <a:xfrm>
                <a:off x="577276" y="3339241"/>
                <a:ext cx="474938" cy="430887"/>
              </a:xfrm>
              <a:prstGeom prst="rect">
                <a:avLst/>
              </a:prstGeom>
              <a:blipFill>
                <a:blip r:embed="rId13"/>
                <a:stretch>
                  <a:fillRect/>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4275993D-A651-29D4-39C1-9511A1176FA4}"/>
              </a:ext>
            </a:extLst>
          </p:cNvPr>
          <p:cNvSpPr txBox="1"/>
          <p:nvPr/>
        </p:nvSpPr>
        <p:spPr>
          <a:xfrm>
            <a:off x="583865" y="6212371"/>
            <a:ext cx="1255014" cy="461665"/>
          </a:xfrm>
          <a:prstGeom prst="rect">
            <a:avLst/>
          </a:prstGeom>
          <a:noFill/>
        </p:spPr>
        <p:txBody>
          <a:bodyPr wrap="square" rtlCol="0">
            <a:spAutoFit/>
          </a:bodyPr>
          <a:lstStyle/>
          <a:p>
            <a:pPr algn="ctr"/>
            <a:r>
              <a:rPr lang="en-US" sz="2400" dirty="0"/>
              <a:t>Reader</a:t>
            </a:r>
          </a:p>
        </p:txBody>
      </p:sp>
      <p:sp>
        <p:nvSpPr>
          <p:cNvPr id="58" name="TextBox 57">
            <a:extLst>
              <a:ext uri="{FF2B5EF4-FFF2-40B4-BE49-F238E27FC236}">
                <a16:creationId xmlns:a16="http://schemas.microsoft.com/office/drawing/2014/main" id="{952A9960-B64A-24D8-3006-3ED22132C6B5}"/>
              </a:ext>
            </a:extLst>
          </p:cNvPr>
          <p:cNvSpPr txBox="1"/>
          <p:nvPr/>
        </p:nvSpPr>
        <p:spPr>
          <a:xfrm>
            <a:off x="3797873" y="6212785"/>
            <a:ext cx="1255014" cy="461665"/>
          </a:xfrm>
          <a:prstGeom prst="rect">
            <a:avLst/>
          </a:prstGeom>
          <a:noFill/>
        </p:spPr>
        <p:txBody>
          <a:bodyPr wrap="square" rtlCol="0">
            <a:spAutoFit/>
          </a:bodyPr>
          <a:lstStyle/>
          <a:p>
            <a:pPr algn="ctr"/>
            <a:r>
              <a:rPr lang="en-US" sz="2400" dirty="0"/>
              <a:t>Reader</a:t>
            </a:r>
          </a:p>
        </p:txBody>
      </p:sp>
    </p:spTree>
    <p:extLst>
      <p:ext uri="{BB962C8B-B14F-4D97-AF65-F5344CB8AC3E}">
        <p14:creationId xmlns:p14="http://schemas.microsoft.com/office/powerpoint/2010/main" val="17676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p:bldP spid="43" grpId="0"/>
      <p:bldP spid="44" grpId="0"/>
      <p:bldP spid="45" grpId="0"/>
      <p:bldP spid="54" grpId="0"/>
      <p:bldP spid="89" grpId="0" animBg="1"/>
      <p:bldP spid="92" grpId="0" animBg="1"/>
      <p:bldP spid="94" grpId="0" animBg="1"/>
      <p:bldP spid="95"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lstStyle/>
          <a:p>
            <a:pPr algn="ctr"/>
            <a:r>
              <a:rPr lang="en-US" dirty="0"/>
              <a:t>Putting it all together…</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B4B470C6-E721-BAE3-3A00-4AA419D46097}"/>
                  </a:ext>
                </a:extLst>
              </p:cNvPr>
              <p:cNvSpPr txBox="1"/>
              <p:nvPr/>
            </p:nvSpPr>
            <p:spPr>
              <a:xfrm>
                <a:off x="7244894" y="2505756"/>
                <a:ext cx="3562701" cy="1055608"/>
              </a:xfrm>
              <a:prstGeom prst="roundRect">
                <a:avLst/>
              </a:prstGeom>
              <a:noFill/>
              <a:ln w="38100">
                <a:solidFill>
                  <a:schemeClr val="tx1"/>
                </a:solidFill>
              </a:ln>
            </p:spPr>
            <p:txBody>
              <a:bodyPr wrap="square" rtlCol="0">
                <a:spAutoFit/>
              </a:bodyPr>
              <a:lstStyle/>
              <a:p>
                <a:pPr algn="ctr"/>
                <a:r>
                  <a:rPr lang="en-US" sz="2800" dirty="0">
                    <a:solidFill>
                      <a:schemeClr val="tx1"/>
                    </a:solidFill>
                  </a:rPr>
                  <a:t>Calculated</a:t>
                </a:r>
              </a:p>
              <a:p>
                <a:pPr algn="ctr"/>
                <a:r>
                  <a:rPr lang="en-US" sz="2800" dirty="0">
                    <a:solidFill>
                      <a:schemeClr val="tx1"/>
                    </a:solidFill>
                  </a:rPr>
                  <a:t> </a:t>
                </a:r>
                <a14:m>
                  <m:oMath xmlns:m="http://schemas.openxmlformats.org/officeDocument/2006/math">
                    <m:sSub>
                      <m:sSubPr>
                        <m:ctrlPr>
                          <a:rPr lang="en-US" sz="2800" i="1" smtClean="0">
                            <a:solidFill>
                              <a:schemeClr val="accent5"/>
                            </a:solidFill>
                            <a:latin typeface="Cambria Math" panose="02040503050406030204" pitchFamily="18" charset="0"/>
                          </a:rPr>
                        </m:ctrlPr>
                      </m:sSubPr>
                      <m:e>
                        <m:r>
                          <a:rPr lang="en-US" sz="2800" i="1">
                            <a:solidFill>
                              <a:schemeClr val="accent5"/>
                            </a:solidFill>
                            <a:latin typeface="Cambria Math" panose="02040503050406030204" pitchFamily="18" charset="0"/>
                          </a:rPr>
                          <m:t>h</m:t>
                        </m:r>
                      </m:e>
                      <m:sub>
                        <m:r>
                          <a:rPr lang="en-US" sz="2800" b="0" i="1" smtClean="0">
                            <a:solidFill>
                              <a:schemeClr val="accent5"/>
                            </a:solidFill>
                            <a:latin typeface="Cambria Math" panose="02040503050406030204" pitchFamily="18" charset="0"/>
                          </a:rPr>
                          <m:t>3</m:t>
                        </m:r>
                      </m:sub>
                    </m:sSub>
                    <m:r>
                      <a:rPr lang="en-US" sz="2800" b="0" i="1" smtClean="0">
                        <a:solidFill>
                          <a:schemeClr val="accent5"/>
                        </a:solidFill>
                        <a:latin typeface="Cambria Math" panose="02040503050406030204" pitchFamily="18" charset="0"/>
                      </a:rPr>
                      <m:t> @ </m:t>
                    </m:r>
                    <m:r>
                      <a:rPr lang="en-US" sz="2800" b="0" i="1" smtClean="0">
                        <a:solidFill>
                          <a:schemeClr val="accent5"/>
                        </a:solidFill>
                        <a:latin typeface="Cambria Math" panose="02040503050406030204" pitchFamily="18" charset="0"/>
                      </a:rPr>
                      <m:t>𝑓</m:t>
                    </m:r>
                  </m:oMath>
                </a14:m>
                <a:endParaRPr lang="en-US" sz="2800" dirty="0">
                  <a:solidFill>
                    <a:schemeClr val="tx1"/>
                  </a:solidFill>
                </a:endParaRPr>
              </a:p>
            </p:txBody>
          </p:sp>
        </mc:Choice>
        <mc:Fallback xmlns="">
          <p:sp>
            <p:nvSpPr>
              <p:cNvPr id="89" name="TextBox 88">
                <a:extLst>
                  <a:ext uri="{FF2B5EF4-FFF2-40B4-BE49-F238E27FC236}">
                    <a16:creationId xmlns:a16="http://schemas.microsoft.com/office/drawing/2014/main" id="{B4B470C6-E721-BAE3-3A00-4AA419D46097}"/>
                  </a:ext>
                </a:extLst>
              </p:cNvPr>
              <p:cNvSpPr txBox="1">
                <a:spLocks noRot="1" noChangeAspect="1" noMove="1" noResize="1" noEditPoints="1" noAdjustHandles="1" noChangeArrowheads="1" noChangeShapeType="1" noTextEdit="1"/>
              </p:cNvSpPr>
              <p:nvPr/>
            </p:nvSpPr>
            <p:spPr>
              <a:xfrm>
                <a:off x="7244894" y="2505756"/>
                <a:ext cx="3562701" cy="1055608"/>
              </a:xfrm>
              <a:prstGeom prst="roundRect">
                <a:avLst/>
              </a:prstGeom>
              <a:blipFill>
                <a:blip r:embed="rId3"/>
                <a:stretch>
                  <a:fillRect b="-4598"/>
                </a:stretch>
              </a:blipFill>
              <a:ln w="38100">
                <a:solidFill>
                  <a:schemeClr val="tx1"/>
                </a:solidFill>
              </a:ln>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1541B54B-C74B-FBE6-7F19-C1E3C21B1F0A}"/>
              </a:ext>
            </a:extLst>
          </p:cNvPr>
          <p:cNvCxnSpPr>
            <a:cxnSpLocks/>
          </p:cNvCxnSpPr>
          <p:nvPr/>
        </p:nvCxnSpPr>
        <p:spPr>
          <a:xfrm>
            <a:off x="9026244" y="3561364"/>
            <a:ext cx="0" cy="270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D4B2547-3769-6B83-1C41-051550D93629}"/>
              </a:ext>
            </a:extLst>
          </p:cNvPr>
          <p:cNvSpPr>
            <a:spLocks noGrp="1"/>
          </p:cNvSpPr>
          <p:nvPr>
            <p:ph type="sldNum" sz="quarter" idx="12"/>
          </p:nvPr>
        </p:nvSpPr>
        <p:spPr/>
        <p:txBody>
          <a:bodyPr/>
          <a:lstStyle/>
          <a:p>
            <a:fld id="{39AEE86F-97D8-473B-8979-FFB977763304}" type="slidenum">
              <a:rPr lang="en-US" smtClean="0"/>
              <a:t>13</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AD14A7-00EC-1CD0-BC95-C178C1EC57D9}"/>
                  </a:ext>
                </a:extLst>
              </p:cNvPr>
              <p:cNvSpPr txBox="1"/>
              <p:nvPr/>
            </p:nvSpPr>
            <p:spPr>
              <a:xfrm>
                <a:off x="7244894" y="3838182"/>
                <a:ext cx="3562703" cy="1055608"/>
              </a:xfrm>
              <a:prstGeom prst="roundRect">
                <a:avLst/>
              </a:prstGeom>
              <a:noFill/>
              <a:ln w="38100">
                <a:solidFill>
                  <a:schemeClr val="tx1"/>
                </a:solidFill>
              </a:ln>
            </p:spPr>
            <p:txBody>
              <a:bodyPr wrap="square" rtlCol="0">
                <a:spAutoFit/>
              </a:bodyPr>
              <a:lstStyle/>
              <a:p>
                <a:pPr algn="ctr"/>
                <a:r>
                  <a:rPr lang="en-US" sz="2800" dirty="0">
                    <a:solidFill>
                      <a:schemeClr val="tx1"/>
                    </a:solidFill>
                  </a:rPr>
                  <a:t>Estimate</a:t>
                </a:r>
              </a:p>
              <a:p>
                <a:pPr algn="ctr"/>
                <a:r>
                  <a:rPr lang="en-US" sz="2800" dirty="0">
                    <a:solidFill>
                      <a:schemeClr val="tx1"/>
                    </a:solidFill>
                  </a:rPr>
                  <a:t>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b="0" i="1" smtClean="0">
                            <a:solidFill>
                              <a:srgbClr val="FF0000"/>
                            </a:solidFill>
                            <a:latin typeface="Cambria Math" panose="02040503050406030204" pitchFamily="18" charset="0"/>
                          </a:rPr>
                          <m:t>2</m:t>
                        </m:r>
                      </m:sub>
                    </m:sSub>
                    <m:r>
                      <a:rPr lang="en-US" sz="2800" b="0" i="1" smtClean="0">
                        <a:solidFill>
                          <a:srgbClr val="FF0000"/>
                        </a:solidFill>
                        <a:latin typeface="Cambria Math" panose="02040503050406030204" pitchFamily="18" charset="0"/>
                      </a:rPr>
                      <m:t> @ </m:t>
                    </m:r>
                    <m:r>
                      <a:rPr lang="en-US" sz="2800" b="0" i="1" smtClean="0">
                        <a:solidFill>
                          <a:srgbClr val="FF0000"/>
                        </a:solidFill>
                        <a:latin typeface="Cambria Math" panose="02040503050406030204" pitchFamily="18" charset="0"/>
                      </a:rPr>
                      <m:t>𝑓</m:t>
                    </m:r>
                  </m:oMath>
                </a14:m>
                <a:endParaRPr lang="en-US" sz="2800" dirty="0">
                  <a:solidFill>
                    <a:schemeClr val="tx1"/>
                  </a:solidFill>
                </a:endParaRPr>
              </a:p>
            </p:txBody>
          </p:sp>
        </mc:Choice>
        <mc:Fallback xmlns="">
          <p:sp>
            <p:nvSpPr>
              <p:cNvPr id="3" name="TextBox 2">
                <a:extLst>
                  <a:ext uri="{FF2B5EF4-FFF2-40B4-BE49-F238E27FC236}">
                    <a16:creationId xmlns:a16="http://schemas.microsoft.com/office/drawing/2014/main" id="{68AD14A7-00EC-1CD0-BC95-C178C1EC57D9}"/>
                  </a:ext>
                </a:extLst>
              </p:cNvPr>
              <p:cNvSpPr txBox="1">
                <a:spLocks noRot="1" noChangeAspect="1" noMove="1" noResize="1" noEditPoints="1" noAdjustHandles="1" noChangeArrowheads="1" noChangeShapeType="1" noTextEdit="1"/>
              </p:cNvSpPr>
              <p:nvPr/>
            </p:nvSpPr>
            <p:spPr>
              <a:xfrm>
                <a:off x="7244894" y="3838182"/>
                <a:ext cx="3562703" cy="1055608"/>
              </a:xfrm>
              <a:prstGeom prst="roundRect">
                <a:avLst/>
              </a:prstGeom>
              <a:blipFill>
                <a:blip r:embed="rId4"/>
                <a:stretch>
                  <a:fillRect b="-4598"/>
                </a:stretch>
              </a:blipFill>
              <a:ln w="38100">
                <a:solidFill>
                  <a:schemeClr val="tx1"/>
                </a:solidFill>
              </a:ln>
            </p:spPr>
            <p:txBody>
              <a:bodyPr/>
              <a:lstStyle/>
              <a:p>
                <a:r>
                  <a:rPr lang="en-US">
                    <a:noFill/>
                  </a:rPr>
                  <a:t> </a:t>
                </a:r>
              </a:p>
            </p:txBody>
          </p:sp>
        </mc:Fallback>
      </mc:AlternateContent>
      <p:pic>
        <p:nvPicPr>
          <p:cNvPr id="5" name="Graphic 4" descr="Label outline">
            <a:extLst>
              <a:ext uri="{FF2B5EF4-FFF2-40B4-BE49-F238E27FC236}">
                <a16:creationId xmlns:a16="http://schemas.microsoft.com/office/drawing/2014/main" id="{7499E36A-18CE-920C-6F6B-76AEE077F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419245">
            <a:off x="1760851" y="1767201"/>
            <a:ext cx="914400" cy="914400"/>
          </a:xfrm>
          <a:prstGeom prst="rect">
            <a:avLst/>
          </a:prstGeom>
        </p:spPr>
      </p:pic>
      <p:pic>
        <p:nvPicPr>
          <p:cNvPr id="11" name="Picture 2">
            <a:extLst>
              <a:ext uri="{FF2B5EF4-FFF2-40B4-BE49-F238E27FC236}">
                <a16:creationId xmlns:a16="http://schemas.microsoft.com/office/drawing/2014/main" id="{1DC28D63-23FB-70AC-21D8-42E7597DA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574" y="5266034"/>
            <a:ext cx="1168922" cy="1203292"/>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Left 12">
            <a:extLst>
              <a:ext uri="{FF2B5EF4-FFF2-40B4-BE49-F238E27FC236}">
                <a16:creationId xmlns:a16="http://schemas.microsoft.com/office/drawing/2014/main" id="{E0A65FF9-3306-1999-AF97-4F78348224B1}"/>
              </a:ext>
            </a:extLst>
          </p:cNvPr>
          <p:cNvSpPr/>
          <p:nvPr/>
        </p:nvSpPr>
        <p:spPr>
          <a:xfrm rot="16730166">
            <a:off x="784946" y="3920256"/>
            <a:ext cx="2807067" cy="159424"/>
          </a:xfrm>
          <a:prstGeom prst="leftArrow">
            <a:avLst>
              <a:gd name="adj1" fmla="val 58058"/>
              <a:gd name="adj2" fmla="val 1305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a:extLst>
              <a:ext uri="{FF2B5EF4-FFF2-40B4-BE49-F238E27FC236}">
                <a16:creationId xmlns:a16="http://schemas.microsoft.com/office/drawing/2014/main" id="{2794174B-FCA7-72EC-05A7-03312E925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732854">
            <a:off x="358982" y="5472674"/>
            <a:ext cx="1064949" cy="1004400"/>
          </a:xfrm>
          <a:prstGeom prst="rect">
            <a:avLst/>
          </a:prstGeom>
        </p:spPr>
      </p:pic>
      <p:cxnSp>
        <p:nvCxnSpPr>
          <p:cNvPr id="17" name="Straight Arrow Connector 16">
            <a:extLst>
              <a:ext uri="{FF2B5EF4-FFF2-40B4-BE49-F238E27FC236}">
                <a16:creationId xmlns:a16="http://schemas.microsoft.com/office/drawing/2014/main" id="{22C43E0C-E378-3297-EA49-4649746F32E4}"/>
              </a:ext>
            </a:extLst>
          </p:cNvPr>
          <p:cNvCxnSpPr>
            <a:cxnSpLocks/>
          </p:cNvCxnSpPr>
          <p:nvPr/>
        </p:nvCxnSpPr>
        <p:spPr>
          <a:xfrm flipV="1">
            <a:off x="1046501" y="2491558"/>
            <a:ext cx="740760" cy="2673329"/>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69D901-B150-B006-0AF7-5C17AA8B9A49}"/>
              </a:ext>
            </a:extLst>
          </p:cNvPr>
          <p:cNvCxnSpPr>
            <a:cxnSpLocks/>
          </p:cNvCxnSpPr>
          <p:nvPr/>
        </p:nvCxnSpPr>
        <p:spPr>
          <a:xfrm flipH="1">
            <a:off x="1336079" y="2600847"/>
            <a:ext cx="755022" cy="2700002"/>
          </a:xfrm>
          <a:prstGeom prst="straightConnector1">
            <a:avLst/>
          </a:prstGeom>
          <a:ln w="571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Cell Tower outline">
            <a:extLst>
              <a:ext uri="{FF2B5EF4-FFF2-40B4-BE49-F238E27FC236}">
                <a16:creationId xmlns:a16="http://schemas.microsoft.com/office/drawing/2014/main" id="{A7F88CED-77AB-F883-DE63-E430B2CDBC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5726" y="1184380"/>
            <a:ext cx="1055609" cy="1055609"/>
          </a:xfrm>
          <a:prstGeom prst="rect">
            <a:avLst/>
          </a:prstGeom>
        </p:spPr>
      </p:pic>
      <p:sp>
        <p:nvSpPr>
          <p:cNvPr id="20" name="Arrow: Left 19">
            <a:extLst>
              <a:ext uri="{FF2B5EF4-FFF2-40B4-BE49-F238E27FC236}">
                <a16:creationId xmlns:a16="http://schemas.microsoft.com/office/drawing/2014/main" id="{9ECFAF4D-D6F3-2E85-2B77-5442CDF90EBD}"/>
              </a:ext>
            </a:extLst>
          </p:cNvPr>
          <p:cNvSpPr/>
          <p:nvPr/>
        </p:nvSpPr>
        <p:spPr>
          <a:xfrm rot="21144636" flipV="1">
            <a:off x="2568437" y="1777801"/>
            <a:ext cx="2689936" cy="169741"/>
          </a:xfrm>
          <a:prstGeom prst="leftArrow">
            <a:avLst>
              <a:gd name="adj1" fmla="val 58058"/>
              <a:gd name="adj2" fmla="val 130582"/>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5C7EF2F-183A-6231-0ABA-2CCC2F0696E8}"/>
                  </a:ext>
                </a:extLst>
              </p:cNvPr>
              <p:cNvSpPr txBox="1"/>
              <p:nvPr/>
            </p:nvSpPr>
            <p:spPr>
              <a:xfrm>
                <a:off x="661728" y="3290774"/>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solidFill>
                              <a:schemeClr val="accent5"/>
                            </a:solidFill>
                            <a:latin typeface="Cambria Math" panose="02040503050406030204" pitchFamily="18" charset="0"/>
                          </a:rPr>
                        </m:ctrlPr>
                      </m:sSubPr>
                      <m:e>
                        <m:r>
                          <a:rPr lang="en-US" sz="3600" b="0" i="1" smtClean="0">
                            <a:solidFill>
                              <a:schemeClr val="accent5"/>
                            </a:solidFill>
                            <a:latin typeface="Cambria Math" panose="02040503050406030204" pitchFamily="18" charset="0"/>
                          </a:rPr>
                          <m:t>h</m:t>
                        </m:r>
                      </m:e>
                      <m:sub>
                        <m:r>
                          <a:rPr lang="en-US" sz="3600" b="0" i="1" smtClean="0">
                            <a:solidFill>
                              <a:schemeClr val="accent5"/>
                            </a:solidFill>
                            <a:latin typeface="Cambria Math" panose="02040503050406030204" pitchFamily="18" charset="0"/>
                          </a:rPr>
                          <m:t>3</m:t>
                        </m:r>
                      </m:sub>
                    </m:sSub>
                  </m:oMath>
                </a14:m>
                <a:endParaRPr lang="en-US" sz="3600" dirty="0"/>
              </a:p>
            </p:txBody>
          </p:sp>
        </mc:Choice>
        <mc:Fallback xmlns="">
          <p:sp>
            <p:nvSpPr>
              <p:cNvPr id="26" name="TextBox 25">
                <a:extLst>
                  <a:ext uri="{FF2B5EF4-FFF2-40B4-BE49-F238E27FC236}">
                    <a16:creationId xmlns:a16="http://schemas.microsoft.com/office/drawing/2014/main" id="{15C7EF2F-183A-6231-0ABA-2CCC2F0696E8}"/>
                  </a:ext>
                </a:extLst>
              </p:cNvPr>
              <p:cNvSpPr txBox="1">
                <a:spLocks noRot="1" noChangeAspect="1" noMove="1" noResize="1" noEditPoints="1" noAdjustHandles="1" noChangeArrowheads="1" noChangeShapeType="1" noTextEdit="1"/>
              </p:cNvSpPr>
              <p:nvPr/>
            </p:nvSpPr>
            <p:spPr>
              <a:xfrm>
                <a:off x="661728" y="3290774"/>
                <a:ext cx="769546" cy="6463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06AE300-FB66-28B6-1E29-BCAA03FFBD6C}"/>
                  </a:ext>
                </a:extLst>
              </p:cNvPr>
              <p:cNvSpPr txBox="1"/>
              <p:nvPr/>
            </p:nvSpPr>
            <p:spPr>
              <a:xfrm>
                <a:off x="2279872" y="3429000"/>
                <a:ext cx="769546" cy="646331"/>
              </a:xfrm>
              <a:prstGeom prst="rect">
                <a:avLst/>
              </a:prstGeom>
              <a:noFill/>
            </p:spPr>
            <p:txBody>
              <a:bodyPr wrap="square" rtlCol="0">
                <a:spAutoFit/>
              </a:bodyPr>
              <a:lstStyle/>
              <a:p>
                <a:pPr algn="ctr"/>
                <a:r>
                  <a:rPr lang="en-US" sz="2800" b="0" dirty="0"/>
                  <a:t> </a:t>
                </a:r>
                <a14:m>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h</m:t>
                        </m:r>
                      </m:e>
                      <m:sub>
                        <m:r>
                          <a:rPr lang="en-US" sz="3600" b="0" i="1" smtClean="0">
                            <a:solidFill>
                              <a:srgbClr val="FF0000"/>
                            </a:solidFill>
                            <a:latin typeface="Cambria Math" panose="02040503050406030204" pitchFamily="18" charset="0"/>
                          </a:rPr>
                          <m:t>2</m:t>
                        </m:r>
                      </m:sub>
                    </m:sSub>
                  </m:oMath>
                </a14:m>
                <a:endParaRPr lang="en-US" sz="3600" dirty="0"/>
              </a:p>
            </p:txBody>
          </p:sp>
        </mc:Choice>
        <mc:Fallback xmlns="">
          <p:sp>
            <p:nvSpPr>
              <p:cNvPr id="41" name="TextBox 40">
                <a:extLst>
                  <a:ext uri="{FF2B5EF4-FFF2-40B4-BE49-F238E27FC236}">
                    <a16:creationId xmlns:a16="http://schemas.microsoft.com/office/drawing/2014/main" id="{E06AE300-FB66-28B6-1E29-BCAA03FFBD6C}"/>
                  </a:ext>
                </a:extLst>
              </p:cNvPr>
              <p:cNvSpPr txBox="1">
                <a:spLocks noRot="1" noChangeAspect="1" noMove="1" noResize="1" noEditPoints="1" noAdjustHandles="1" noChangeArrowheads="1" noChangeShapeType="1" noTextEdit="1"/>
              </p:cNvSpPr>
              <p:nvPr/>
            </p:nvSpPr>
            <p:spPr>
              <a:xfrm>
                <a:off x="2279872" y="3429000"/>
                <a:ext cx="769546" cy="64633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6C5527F-326D-F0F4-B012-43C49DFD25C0}"/>
                  </a:ext>
                </a:extLst>
              </p:cNvPr>
              <p:cNvSpPr txBox="1"/>
              <p:nvPr/>
            </p:nvSpPr>
            <p:spPr>
              <a:xfrm>
                <a:off x="2831769" y="4402568"/>
                <a:ext cx="38669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𝑟𝑒𝑐𝑒𝑖𝑣𝑒𝑑</m:t>
                      </m:r>
                      <m:r>
                        <a:rPr lang="en-US" sz="2800" b="0" i="1" smtClean="0">
                          <a:latin typeface="Cambria Math" panose="02040503050406030204" pitchFamily="18" charset="0"/>
                        </a:rPr>
                        <m:t>= </m:t>
                      </m:r>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h</m:t>
                          </m:r>
                        </m:e>
                        <m:sub>
                          <m:r>
                            <a:rPr lang="en-US" sz="2800" b="0" i="1" smtClean="0">
                              <a:solidFill>
                                <a:srgbClr val="FF0000"/>
                              </a:solidFill>
                              <a:latin typeface="Cambria Math" panose="02040503050406030204" pitchFamily="18" charset="0"/>
                            </a:rPr>
                            <m:t>2</m:t>
                          </m:r>
                        </m:sub>
                      </m:sSub>
                      <m:r>
                        <a:rPr lang="en-US" sz="2800" b="0" i="1" smtClean="0">
                          <a:solidFill>
                            <a:srgbClr val="FF0000"/>
                          </a:solidFill>
                          <a:latin typeface="Cambria Math" panose="02040503050406030204" pitchFamily="18" charset="0"/>
                        </a:rPr>
                        <m:t> </m:t>
                      </m:r>
                      <m:r>
                        <a:rPr lang="en-US" sz="2800" b="0" i="1" smtClean="0">
                          <a:latin typeface="Cambria Math" panose="02040503050406030204" pitchFamily="18" charset="0"/>
                        </a:rPr>
                        <m:t>.</m:t>
                      </m:r>
                      <m:r>
                        <a:rPr lang="en-US" sz="2800" b="0" i="1" smtClean="0">
                          <a:solidFill>
                            <a:srgbClr val="00B050"/>
                          </a:solidFill>
                          <a:latin typeface="Cambria Math" panose="02040503050406030204" pitchFamily="18" charset="0"/>
                        </a:rPr>
                        <m:t>𝑑𝑒𝑠𝑖𝑟𝑒𝑑</m:t>
                      </m:r>
                    </m:oMath>
                  </m:oMathPara>
                </a14:m>
                <a:endParaRPr lang="en-US" sz="2800" dirty="0"/>
              </a:p>
            </p:txBody>
          </p:sp>
        </mc:Choice>
        <mc:Fallback xmlns="">
          <p:sp>
            <p:nvSpPr>
              <p:cNvPr id="46" name="TextBox 45">
                <a:extLst>
                  <a:ext uri="{FF2B5EF4-FFF2-40B4-BE49-F238E27FC236}">
                    <a16:creationId xmlns:a16="http://schemas.microsoft.com/office/drawing/2014/main" id="{36C5527F-326D-F0F4-B012-43C49DFD25C0}"/>
                  </a:ext>
                </a:extLst>
              </p:cNvPr>
              <p:cNvSpPr txBox="1">
                <a:spLocks noRot="1" noChangeAspect="1" noMove="1" noResize="1" noEditPoints="1" noAdjustHandles="1" noChangeArrowheads="1" noChangeShapeType="1" noTextEdit="1"/>
              </p:cNvSpPr>
              <p:nvPr/>
            </p:nvSpPr>
            <p:spPr>
              <a:xfrm>
                <a:off x="2831769" y="4402568"/>
                <a:ext cx="3866956" cy="430887"/>
              </a:xfrm>
              <a:prstGeom prst="rect">
                <a:avLst/>
              </a:prstGeom>
              <a:blipFill>
                <a:blip r:embed="rId13"/>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3A84D2C1-D221-8C89-2FDA-61CA1542E104}"/>
              </a:ext>
            </a:extLst>
          </p:cNvPr>
          <p:cNvCxnSpPr>
            <a:cxnSpLocks/>
            <a:stCxn id="3" idx="2"/>
          </p:cNvCxnSpPr>
          <p:nvPr/>
        </p:nvCxnSpPr>
        <p:spPr>
          <a:xfrm>
            <a:off x="9026246" y="4893790"/>
            <a:ext cx="0" cy="2657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D7DAA55-3F75-6E5D-6C85-B43B98F9F236}"/>
                  </a:ext>
                </a:extLst>
              </p:cNvPr>
              <p:cNvSpPr txBox="1"/>
              <p:nvPr/>
            </p:nvSpPr>
            <p:spPr>
              <a:xfrm>
                <a:off x="7206565" y="5159557"/>
                <a:ext cx="3664861" cy="1561918"/>
              </a:xfrm>
              <a:prstGeom prst="roundRect">
                <a:avLst/>
              </a:prstGeom>
              <a:noFill/>
              <a:ln w="38100">
                <a:solidFill>
                  <a:schemeClr val="tx1"/>
                </a:solidFill>
              </a:ln>
            </p:spPr>
            <p:txBody>
              <a:bodyPr wrap="square" rtlCol="0">
                <a:spAutoFit/>
              </a:bodyPr>
              <a:lstStyle/>
              <a:p>
                <a:pPr algn="ctr"/>
                <a:r>
                  <a:rPr lang="en-US" sz="2800" dirty="0"/>
                  <a:t>Eliminate undesired</a:t>
                </a:r>
                <a:endParaRPr lang="en-US" sz="2800" b="0" dirty="0"/>
              </a:p>
              <a:p>
                <a:pPr algn="ct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𝑑𝑒𝑠𝑖𝑟𝑒𝑑</m:t>
                      </m:r>
                      <m:r>
                        <a:rPr lang="en-US" sz="2800" b="0" i="1" smtClean="0">
                          <a:solidFill>
                            <a:schemeClr val="tx1"/>
                          </a:solidFill>
                          <a:latin typeface="Cambria Math" panose="02040503050406030204" pitchFamily="18" charset="0"/>
                        </a:rPr>
                        <m:t>=</m:t>
                      </m:r>
                      <m:r>
                        <a:rPr lang="en-US" sz="2800" b="0" i="1" smtClean="0">
                          <a:solidFill>
                            <a:srgbClr val="FF0000"/>
                          </a:solidFill>
                          <a:latin typeface="Cambria Math" panose="02040503050406030204" pitchFamily="18" charset="0"/>
                        </a:rPr>
                        <m:t> </m:t>
                      </m:r>
                      <m:f>
                        <m:fPr>
                          <m:ctrlPr>
                            <a:rPr lang="en-US" sz="2800" b="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𝑟𝑒𝑐𝑒𝑖𝑣𝑒𝑑</m:t>
                          </m:r>
                        </m:num>
                        <m:den>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h</m:t>
                              </m:r>
                            </m:e>
                            <m:sub>
                              <m:r>
                                <a:rPr lang="en-US" sz="2800" b="0" i="1" smtClean="0">
                                  <a:solidFill>
                                    <a:srgbClr val="FF0000"/>
                                  </a:solidFill>
                                  <a:latin typeface="Cambria Math" panose="02040503050406030204" pitchFamily="18" charset="0"/>
                                </a:rPr>
                                <m:t>2</m:t>
                              </m:r>
                            </m:sub>
                          </m:sSub>
                        </m:den>
                      </m:f>
                    </m:oMath>
                  </m:oMathPara>
                </a14:m>
                <a:endParaRPr lang="en-US" sz="2800" dirty="0">
                  <a:solidFill>
                    <a:schemeClr val="tx1"/>
                  </a:solidFill>
                </a:endParaRPr>
              </a:p>
            </p:txBody>
          </p:sp>
        </mc:Choice>
        <mc:Fallback xmlns="">
          <p:sp>
            <p:nvSpPr>
              <p:cNvPr id="48" name="TextBox 47">
                <a:extLst>
                  <a:ext uri="{FF2B5EF4-FFF2-40B4-BE49-F238E27FC236}">
                    <a16:creationId xmlns:a16="http://schemas.microsoft.com/office/drawing/2014/main" id="{BD7DAA55-3F75-6E5D-6C85-B43B98F9F236}"/>
                  </a:ext>
                </a:extLst>
              </p:cNvPr>
              <p:cNvSpPr txBox="1">
                <a:spLocks noRot="1" noChangeAspect="1" noMove="1" noResize="1" noEditPoints="1" noAdjustHandles="1" noChangeArrowheads="1" noChangeShapeType="1" noTextEdit="1"/>
              </p:cNvSpPr>
              <p:nvPr/>
            </p:nvSpPr>
            <p:spPr>
              <a:xfrm>
                <a:off x="7206565" y="5159557"/>
                <a:ext cx="3664861" cy="1561918"/>
              </a:xfrm>
              <a:prstGeom prst="roundRect">
                <a:avLst/>
              </a:prstGeom>
              <a:blipFill>
                <a:blip r:embed="rId14"/>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FB77930-84CD-F286-1CCA-35347BF8D011}"/>
                  </a:ext>
                </a:extLst>
              </p:cNvPr>
              <p:cNvSpPr txBox="1"/>
              <p:nvPr/>
            </p:nvSpPr>
            <p:spPr>
              <a:xfrm>
                <a:off x="1031168" y="1263379"/>
                <a:ext cx="1800601"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600" b="0" i="1" smtClean="0">
                          <a:solidFill>
                            <a:srgbClr val="00B050"/>
                          </a:solidFill>
                          <a:latin typeface="Cambria Math" panose="02040503050406030204" pitchFamily="18" charset="0"/>
                        </a:rPr>
                        <m:t>𝑑𝑒𝑠𝑖𝑟𝑒𝑑</m:t>
                      </m:r>
                    </m:oMath>
                  </m:oMathPara>
                </a14:m>
                <a:endParaRPr lang="en-US" sz="3600" dirty="0">
                  <a:solidFill>
                    <a:srgbClr val="00B050"/>
                  </a:solidFill>
                </a:endParaRPr>
              </a:p>
            </p:txBody>
          </p:sp>
        </mc:Choice>
        <mc:Fallback xmlns="">
          <p:sp>
            <p:nvSpPr>
              <p:cNvPr id="49" name="TextBox 48">
                <a:extLst>
                  <a:ext uri="{FF2B5EF4-FFF2-40B4-BE49-F238E27FC236}">
                    <a16:creationId xmlns:a16="http://schemas.microsoft.com/office/drawing/2014/main" id="{9FB77930-84CD-F286-1CCA-35347BF8D011}"/>
                  </a:ext>
                </a:extLst>
              </p:cNvPr>
              <p:cNvSpPr txBox="1">
                <a:spLocks noRot="1" noChangeAspect="1" noMove="1" noResize="1" noEditPoints="1" noAdjustHandles="1" noChangeArrowheads="1" noChangeShapeType="1" noTextEdit="1"/>
              </p:cNvSpPr>
              <p:nvPr/>
            </p:nvSpPr>
            <p:spPr>
              <a:xfrm>
                <a:off x="1031168" y="1263379"/>
                <a:ext cx="1800601" cy="64633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315622-4FAF-AD4B-E4C4-B7801B39153F}"/>
                  </a:ext>
                </a:extLst>
              </p:cNvPr>
              <p:cNvSpPr txBox="1"/>
              <p:nvPr/>
            </p:nvSpPr>
            <p:spPr>
              <a:xfrm>
                <a:off x="7206565" y="1204719"/>
                <a:ext cx="3562701" cy="1055608"/>
              </a:xfrm>
              <a:prstGeom prst="roundRect">
                <a:avLst/>
              </a:prstGeom>
              <a:noFill/>
              <a:ln w="38100">
                <a:solidFill>
                  <a:schemeClr val="tx1"/>
                </a:solidFill>
              </a:ln>
            </p:spPr>
            <p:txBody>
              <a:bodyPr wrap="square" rtlCol="0">
                <a:spAutoFit/>
              </a:bodyPr>
              <a:lstStyle/>
              <a:p>
                <a:pPr algn="ctr"/>
                <a:r>
                  <a:rPr lang="en-US" sz="2800" dirty="0">
                    <a:solidFill>
                      <a:schemeClr val="tx1"/>
                    </a:solidFill>
                  </a:rPr>
                  <a:t>Measure</a:t>
                </a:r>
              </a:p>
              <a:p>
                <a:pPr algn="ctr"/>
                <a:r>
                  <a:rPr lang="en-US" sz="2800" dirty="0">
                    <a:solidFill>
                      <a:schemeClr val="tx1"/>
                    </a:solidFill>
                  </a:rPr>
                  <a:t> </a:t>
                </a:r>
                <a14:m>
                  <m:oMath xmlns:m="http://schemas.openxmlformats.org/officeDocument/2006/math">
                    <m:sSub>
                      <m:sSubPr>
                        <m:ctrlPr>
                          <a:rPr lang="en-US" sz="2800" i="1" smtClean="0">
                            <a:solidFill>
                              <a:schemeClr val="accent5"/>
                            </a:solidFill>
                            <a:latin typeface="Cambria Math" panose="02040503050406030204" pitchFamily="18" charset="0"/>
                          </a:rPr>
                        </m:ctrlPr>
                      </m:sSubPr>
                      <m:e>
                        <m:r>
                          <a:rPr lang="en-US" sz="2800" i="1">
                            <a:solidFill>
                              <a:schemeClr val="accent5"/>
                            </a:solidFill>
                            <a:latin typeface="Cambria Math" panose="02040503050406030204" pitchFamily="18" charset="0"/>
                          </a:rPr>
                          <m:t>h</m:t>
                        </m:r>
                      </m:e>
                      <m:sub>
                        <m:r>
                          <a:rPr lang="en-US" sz="2800" b="0" i="1" smtClean="0">
                            <a:solidFill>
                              <a:schemeClr val="accent5"/>
                            </a:solidFill>
                            <a:latin typeface="Cambria Math" panose="02040503050406030204" pitchFamily="18" charset="0"/>
                          </a:rPr>
                          <m:t>3</m:t>
                        </m:r>
                      </m:sub>
                    </m:sSub>
                    <m:r>
                      <a:rPr lang="en-US" sz="2800" b="0" i="1" smtClean="0">
                        <a:solidFill>
                          <a:schemeClr val="accent5"/>
                        </a:solidFill>
                        <a:latin typeface="Cambria Math" panose="02040503050406030204" pitchFamily="18" charset="0"/>
                      </a:rPr>
                      <m:t> @ </m:t>
                    </m:r>
                    <m:r>
                      <a:rPr lang="en-US" sz="2800" b="0" i="1" smtClean="0">
                        <a:solidFill>
                          <a:schemeClr val="accent5"/>
                        </a:solidFill>
                        <a:latin typeface="Cambria Math" panose="02040503050406030204" pitchFamily="18" charset="0"/>
                      </a:rPr>
                      <m:t>𝐼𝑆𝑀</m:t>
                    </m:r>
                  </m:oMath>
                </a14:m>
                <a:endParaRPr lang="en-US" sz="2800" dirty="0">
                  <a:solidFill>
                    <a:schemeClr val="tx1"/>
                  </a:solidFill>
                </a:endParaRPr>
              </a:p>
            </p:txBody>
          </p:sp>
        </mc:Choice>
        <mc:Fallback xmlns="">
          <p:sp>
            <p:nvSpPr>
              <p:cNvPr id="8" name="TextBox 7">
                <a:extLst>
                  <a:ext uri="{FF2B5EF4-FFF2-40B4-BE49-F238E27FC236}">
                    <a16:creationId xmlns:a16="http://schemas.microsoft.com/office/drawing/2014/main" id="{70315622-4FAF-AD4B-E4C4-B7801B39153F}"/>
                  </a:ext>
                </a:extLst>
              </p:cNvPr>
              <p:cNvSpPr txBox="1">
                <a:spLocks noRot="1" noChangeAspect="1" noMove="1" noResize="1" noEditPoints="1" noAdjustHandles="1" noChangeArrowheads="1" noChangeShapeType="1" noTextEdit="1"/>
              </p:cNvSpPr>
              <p:nvPr/>
            </p:nvSpPr>
            <p:spPr>
              <a:xfrm>
                <a:off x="7206565" y="1204719"/>
                <a:ext cx="3562701" cy="1055608"/>
              </a:xfrm>
              <a:prstGeom prst="roundRect">
                <a:avLst/>
              </a:prstGeom>
              <a:blipFill>
                <a:blip r:embed="rId16"/>
                <a:stretch>
                  <a:fillRect b="-3448"/>
                </a:stretch>
              </a:blipFill>
              <a:ln w="38100">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C2B2A4B7-04DF-A120-85BD-64602023D201}"/>
              </a:ext>
            </a:extLst>
          </p:cNvPr>
          <p:cNvCxnSpPr>
            <a:cxnSpLocks/>
          </p:cNvCxnSpPr>
          <p:nvPr/>
        </p:nvCxnSpPr>
        <p:spPr>
          <a:xfrm>
            <a:off x="9038995" y="2239989"/>
            <a:ext cx="0" cy="270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3" grpId="0" animBg="1"/>
      <p:bldP spid="48"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Other Challenges</a:t>
            </a:r>
          </a:p>
        </p:txBody>
      </p:sp>
      <p:sp>
        <p:nvSpPr>
          <p:cNvPr id="2" name="Content Placeholder 1">
            <a:extLst>
              <a:ext uri="{FF2B5EF4-FFF2-40B4-BE49-F238E27FC236}">
                <a16:creationId xmlns:a16="http://schemas.microsoft.com/office/drawing/2014/main" id="{8DB4A6B5-9CF5-8774-8017-7E59A8BD7750}"/>
              </a:ext>
            </a:extLst>
          </p:cNvPr>
          <p:cNvSpPr>
            <a:spLocks noGrp="1"/>
          </p:cNvSpPr>
          <p:nvPr>
            <p:ph idx="1"/>
          </p:nvPr>
        </p:nvSpPr>
        <p:spPr>
          <a:xfrm>
            <a:off x="838200" y="1380744"/>
            <a:ext cx="10515600" cy="4796219"/>
          </a:xfrm>
        </p:spPr>
        <p:txBody>
          <a:bodyPr/>
          <a:lstStyle/>
          <a:p>
            <a:r>
              <a:rPr lang="en-US" dirty="0"/>
              <a:t>Smart Interpolation to create spectrum map</a:t>
            </a:r>
          </a:p>
          <a:p>
            <a:endParaRPr lang="en-US" dirty="0"/>
          </a:p>
          <a:p>
            <a:endParaRPr lang="en-US" dirty="0"/>
          </a:p>
          <a:p>
            <a:r>
              <a:rPr lang="en-US" dirty="0"/>
              <a:t>Disambiguating small-sized reflectors using TV whitespaces</a:t>
            </a:r>
          </a:p>
          <a:p>
            <a:endParaRPr lang="en-US" dirty="0"/>
          </a:p>
          <a:p>
            <a:endParaRPr lang="en-US" dirty="0"/>
          </a:p>
          <a:p>
            <a:r>
              <a:rPr lang="en-US" dirty="0"/>
              <a:t>Scaling the system to multiple ambient sources </a:t>
            </a:r>
          </a:p>
        </p:txBody>
      </p:sp>
      <p:sp>
        <p:nvSpPr>
          <p:cNvPr id="3" name="TextBox 2">
            <a:extLst>
              <a:ext uri="{FF2B5EF4-FFF2-40B4-BE49-F238E27FC236}">
                <a16:creationId xmlns:a16="http://schemas.microsoft.com/office/drawing/2014/main" id="{3F83B8C5-A493-3950-6903-4743BDAFFD57}"/>
              </a:ext>
            </a:extLst>
          </p:cNvPr>
          <p:cNvSpPr txBox="1"/>
          <p:nvPr/>
        </p:nvSpPr>
        <p:spPr>
          <a:xfrm>
            <a:off x="981456" y="5592188"/>
            <a:ext cx="10229087" cy="584775"/>
          </a:xfrm>
          <a:prstGeom prst="rect">
            <a:avLst/>
          </a:prstGeom>
          <a:noFill/>
        </p:spPr>
        <p:txBody>
          <a:bodyPr wrap="square" rtlCol="0">
            <a:spAutoFit/>
          </a:bodyPr>
          <a:lstStyle/>
          <a:p>
            <a:pPr algn="ctr"/>
            <a:r>
              <a:rPr lang="en-US" sz="3200" dirty="0">
                <a:solidFill>
                  <a:srgbClr val="00B050"/>
                </a:solidFill>
              </a:rPr>
              <a:t>More details are in the paper!</a:t>
            </a:r>
          </a:p>
        </p:txBody>
      </p:sp>
      <p:sp>
        <p:nvSpPr>
          <p:cNvPr id="5" name="Slide Number Placeholder 4">
            <a:extLst>
              <a:ext uri="{FF2B5EF4-FFF2-40B4-BE49-F238E27FC236}">
                <a16:creationId xmlns:a16="http://schemas.microsoft.com/office/drawing/2014/main" id="{8C348C34-EB50-2C27-124C-D51692107D8A}"/>
              </a:ext>
            </a:extLst>
          </p:cNvPr>
          <p:cNvSpPr>
            <a:spLocks noGrp="1"/>
          </p:cNvSpPr>
          <p:nvPr>
            <p:ph type="sldNum" sz="quarter" idx="12"/>
          </p:nvPr>
        </p:nvSpPr>
        <p:spPr/>
        <p:txBody>
          <a:bodyPr/>
          <a:lstStyle/>
          <a:p>
            <a:fld id="{39AEE86F-97D8-473B-8979-FFB977763304}" type="slidenum">
              <a:rPr lang="en-US" smtClean="0"/>
              <a:t>14</a:t>
            </a:fld>
            <a:endParaRPr lang="en-US"/>
          </a:p>
        </p:txBody>
      </p:sp>
    </p:spTree>
    <p:extLst>
      <p:ext uri="{BB962C8B-B14F-4D97-AF65-F5344CB8AC3E}">
        <p14:creationId xmlns:p14="http://schemas.microsoft.com/office/powerpoint/2010/main" val="36023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Implementation:</a:t>
            </a:r>
          </a:p>
        </p:txBody>
      </p:sp>
      <p:sp>
        <p:nvSpPr>
          <p:cNvPr id="15" name="Content Placeholder 1">
            <a:extLst>
              <a:ext uri="{FF2B5EF4-FFF2-40B4-BE49-F238E27FC236}">
                <a16:creationId xmlns:a16="http://schemas.microsoft.com/office/drawing/2014/main" id="{B8D407D5-7FE5-A9B3-69B4-BE44258B3760}"/>
              </a:ext>
            </a:extLst>
          </p:cNvPr>
          <p:cNvSpPr>
            <a:spLocks noGrp="1"/>
          </p:cNvSpPr>
          <p:nvPr>
            <p:ph idx="1"/>
          </p:nvPr>
        </p:nvSpPr>
        <p:spPr>
          <a:xfrm>
            <a:off x="838199" y="1380744"/>
            <a:ext cx="5184913" cy="4796219"/>
          </a:xfrm>
        </p:spPr>
        <p:txBody>
          <a:bodyPr/>
          <a:lstStyle/>
          <a:p>
            <a:r>
              <a:rPr lang="en-US" dirty="0"/>
              <a:t>Alien ALN9640 Squiggle RFID Tags</a:t>
            </a:r>
          </a:p>
          <a:p>
            <a:r>
              <a:rPr lang="en-US" dirty="0" err="1"/>
              <a:t>Impinj</a:t>
            </a:r>
            <a:r>
              <a:rPr lang="en-US" dirty="0"/>
              <a:t> RFID Reader</a:t>
            </a:r>
          </a:p>
          <a:p>
            <a:r>
              <a:rPr lang="en-US" dirty="0"/>
              <a:t>USRP N210’s to emulate wideband receiver using Frequency Hopping</a:t>
            </a:r>
          </a:p>
        </p:txBody>
      </p:sp>
      <p:sp>
        <p:nvSpPr>
          <p:cNvPr id="2" name="Slide Number Placeholder 1">
            <a:extLst>
              <a:ext uri="{FF2B5EF4-FFF2-40B4-BE49-F238E27FC236}">
                <a16:creationId xmlns:a16="http://schemas.microsoft.com/office/drawing/2014/main" id="{99698E2C-3560-1788-653A-B4C4E654E2D7}"/>
              </a:ext>
            </a:extLst>
          </p:cNvPr>
          <p:cNvSpPr>
            <a:spLocks noGrp="1"/>
          </p:cNvSpPr>
          <p:nvPr>
            <p:ph type="sldNum" sz="quarter" idx="12"/>
          </p:nvPr>
        </p:nvSpPr>
        <p:spPr/>
        <p:txBody>
          <a:bodyPr/>
          <a:lstStyle/>
          <a:p>
            <a:fld id="{39AEE86F-97D8-473B-8979-FFB977763304}" type="slidenum">
              <a:rPr lang="en-US" smtClean="0"/>
              <a:t>15</a:t>
            </a:fld>
            <a:endParaRPr lang="en-US" dirty="0"/>
          </a:p>
        </p:txBody>
      </p:sp>
      <p:pic>
        <p:nvPicPr>
          <p:cNvPr id="5" name="Picture 4" descr="A logo of a company&#10;&#10;Description automatically generated">
            <a:extLst>
              <a:ext uri="{FF2B5EF4-FFF2-40B4-BE49-F238E27FC236}">
                <a16:creationId xmlns:a16="http://schemas.microsoft.com/office/drawing/2014/main" id="{45059699-F92C-F798-17F8-FAACE74A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96" y="4145412"/>
            <a:ext cx="3314745" cy="911555"/>
          </a:xfrm>
          <a:prstGeom prst="rect">
            <a:avLst/>
          </a:prstGeom>
        </p:spPr>
      </p:pic>
      <p:pic>
        <p:nvPicPr>
          <p:cNvPr id="7" name="Picture 6" descr="A close-up of a device&#10;&#10;Description automatically generated">
            <a:extLst>
              <a:ext uri="{FF2B5EF4-FFF2-40B4-BE49-F238E27FC236}">
                <a16:creationId xmlns:a16="http://schemas.microsoft.com/office/drawing/2014/main" id="{9F7254A6-62E3-E3AA-E87E-D554194B1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518" y="4550951"/>
            <a:ext cx="2709157" cy="1805399"/>
          </a:xfrm>
          <a:prstGeom prst="rect">
            <a:avLst/>
          </a:prstGeom>
        </p:spPr>
      </p:pic>
      <p:pic>
        <p:nvPicPr>
          <p:cNvPr id="9" name="Picture 8" descr="A white electronic device with ports&#10;&#10;Description automatically generated">
            <a:extLst>
              <a:ext uri="{FF2B5EF4-FFF2-40B4-BE49-F238E27FC236}">
                <a16:creationId xmlns:a16="http://schemas.microsoft.com/office/drawing/2014/main" id="{5F1FC25D-7A16-F641-7686-5EC6EB19A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4916076"/>
            <a:ext cx="2191419" cy="1805399"/>
          </a:xfrm>
          <a:prstGeom prst="rect">
            <a:avLst/>
          </a:prstGeom>
        </p:spPr>
      </p:pic>
      <p:pic>
        <p:nvPicPr>
          <p:cNvPr id="10" name="Picture 9" descr="A room with red boxes and signs&#10;&#10;Description automatically generated with medium confidence">
            <a:extLst>
              <a:ext uri="{FF2B5EF4-FFF2-40B4-BE49-F238E27FC236}">
                <a16:creationId xmlns:a16="http://schemas.microsoft.com/office/drawing/2014/main" id="{19C71056-08AC-6D35-1F29-7B09E364C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505" y="4023193"/>
            <a:ext cx="3614695" cy="2635715"/>
          </a:xfrm>
          <a:prstGeom prst="rect">
            <a:avLst/>
          </a:prstGeom>
        </p:spPr>
      </p:pic>
      <p:pic>
        <p:nvPicPr>
          <p:cNvPr id="11" name="Picture 10" descr="A blueprint of a building&#10;&#10;Description automatically generated">
            <a:extLst>
              <a:ext uri="{FF2B5EF4-FFF2-40B4-BE49-F238E27FC236}">
                <a16:creationId xmlns:a16="http://schemas.microsoft.com/office/drawing/2014/main" id="{2A315367-328F-AB63-DFAB-C846BEF58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824595"/>
            <a:ext cx="2957826" cy="3198133"/>
          </a:xfrm>
          <a:prstGeom prst="rect">
            <a:avLst/>
          </a:prstGeom>
        </p:spPr>
      </p:pic>
      <p:sp>
        <p:nvSpPr>
          <p:cNvPr id="12" name="TextBox 11">
            <a:extLst>
              <a:ext uri="{FF2B5EF4-FFF2-40B4-BE49-F238E27FC236}">
                <a16:creationId xmlns:a16="http://schemas.microsoft.com/office/drawing/2014/main" id="{6A58DC26-47A5-5FF1-BFC1-5904D4A6AF51}"/>
              </a:ext>
            </a:extLst>
          </p:cNvPr>
          <p:cNvSpPr txBox="1"/>
          <p:nvPr/>
        </p:nvSpPr>
        <p:spPr>
          <a:xfrm>
            <a:off x="6443925" y="2148496"/>
            <a:ext cx="2166675" cy="707886"/>
          </a:xfrm>
          <a:prstGeom prst="rect">
            <a:avLst/>
          </a:prstGeom>
          <a:noFill/>
        </p:spPr>
        <p:txBody>
          <a:bodyPr wrap="square" rtlCol="0">
            <a:spAutoFit/>
          </a:bodyPr>
          <a:lstStyle/>
          <a:p>
            <a:pPr algn="ctr"/>
            <a:r>
              <a:rPr lang="en-US" sz="2000" dirty="0"/>
              <a:t>Multiple Rooms in a Building</a:t>
            </a:r>
          </a:p>
        </p:txBody>
      </p:sp>
      <p:sp>
        <p:nvSpPr>
          <p:cNvPr id="13" name="TextBox 12">
            <a:extLst>
              <a:ext uri="{FF2B5EF4-FFF2-40B4-BE49-F238E27FC236}">
                <a16:creationId xmlns:a16="http://schemas.microsoft.com/office/drawing/2014/main" id="{D7D26BBC-9E57-4A97-82C6-B8C564E17916}"/>
              </a:ext>
            </a:extLst>
          </p:cNvPr>
          <p:cNvSpPr txBox="1"/>
          <p:nvPr/>
        </p:nvSpPr>
        <p:spPr>
          <a:xfrm>
            <a:off x="9982200" y="4916076"/>
            <a:ext cx="1934817" cy="1015663"/>
          </a:xfrm>
          <a:prstGeom prst="rect">
            <a:avLst/>
          </a:prstGeom>
          <a:noFill/>
        </p:spPr>
        <p:txBody>
          <a:bodyPr wrap="square" rtlCol="0">
            <a:spAutoFit/>
          </a:bodyPr>
          <a:lstStyle/>
          <a:p>
            <a:pPr algn="ctr"/>
            <a:r>
              <a:rPr lang="en-US" sz="2000" dirty="0"/>
              <a:t>CMU Manufacturing Facility (Mill 19)</a:t>
            </a:r>
          </a:p>
        </p:txBody>
      </p:sp>
    </p:spTree>
    <p:extLst>
      <p:ext uri="{BB962C8B-B14F-4D97-AF65-F5344CB8AC3E}">
        <p14:creationId xmlns:p14="http://schemas.microsoft.com/office/powerpoint/2010/main" val="291893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Results:</a:t>
            </a:r>
          </a:p>
        </p:txBody>
      </p:sp>
      <p:pic>
        <p:nvPicPr>
          <p:cNvPr id="6" name="Picture 5" descr="Chart, bar chart&#10;&#10;Description automatically generated">
            <a:extLst>
              <a:ext uri="{FF2B5EF4-FFF2-40B4-BE49-F238E27FC236}">
                <a16:creationId xmlns:a16="http://schemas.microsoft.com/office/drawing/2014/main" id="{658FCF91-129C-DAF7-474A-AFB66104E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57" y="1353312"/>
            <a:ext cx="6439733" cy="4906463"/>
          </a:xfrm>
          <a:prstGeom prst="rect">
            <a:avLst/>
          </a:prstGeom>
        </p:spPr>
      </p:pic>
      <p:sp>
        <p:nvSpPr>
          <p:cNvPr id="7" name="Content Placeholder 1">
            <a:extLst>
              <a:ext uri="{FF2B5EF4-FFF2-40B4-BE49-F238E27FC236}">
                <a16:creationId xmlns:a16="http://schemas.microsoft.com/office/drawing/2014/main" id="{055D1456-3D9F-CB74-2A04-7AFB980729FE}"/>
              </a:ext>
            </a:extLst>
          </p:cNvPr>
          <p:cNvSpPr>
            <a:spLocks noGrp="1"/>
          </p:cNvSpPr>
          <p:nvPr>
            <p:ph idx="1"/>
          </p:nvPr>
        </p:nvSpPr>
        <p:spPr>
          <a:xfrm>
            <a:off x="6709290" y="1380744"/>
            <a:ext cx="4885302" cy="4796219"/>
          </a:xfrm>
        </p:spPr>
        <p:txBody>
          <a:bodyPr/>
          <a:lstStyle/>
          <a:p>
            <a:r>
              <a:rPr lang="en-US" u="sng" dirty="0"/>
              <a:t>Baselines:</a:t>
            </a:r>
            <a:r>
              <a:rPr lang="en-US" dirty="0"/>
              <a:t> </a:t>
            </a:r>
          </a:p>
          <a:p>
            <a:pPr marL="457200" lvl="1" indent="0">
              <a:buNone/>
            </a:pPr>
            <a:r>
              <a:rPr lang="en-US" sz="2800" dirty="0"/>
              <a:t>Tag reflection</a:t>
            </a:r>
          </a:p>
          <a:p>
            <a:pPr marL="457200" lvl="1" indent="0">
              <a:buNone/>
            </a:pPr>
            <a:r>
              <a:rPr lang="en-US" sz="2800" dirty="0"/>
              <a:t>Receiver RSSI</a:t>
            </a:r>
          </a:p>
          <a:p>
            <a:endParaRPr lang="en-US" dirty="0"/>
          </a:p>
          <a:p>
            <a:endParaRPr lang="en-US" dirty="0"/>
          </a:p>
          <a:p>
            <a:r>
              <a:rPr lang="en-US" dirty="0"/>
              <a:t>Median error of 3 dB across all frequencies from 650 MHz to 2 GHz </a:t>
            </a:r>
            <a:endParaRPr lang="en-US" u="sng" dirty="0"/>
          </a:p>
        </p:txBody>
      </p:sp>
      <p:sp>
        <p:nvSpPr>
          <p:cNvPr id="2" name="Slide Number Placeholder 1">
            <a:extLst>
              <a:ext uri="{FF2B5EF4-FFF2-40B4-BE49-F238E27FC236}">
                <a16:creationId xmlns:a16="http://schemas.microsoft.com/office/drawing/2014/main" id="{B5119150-FBB4-F233-CC1A-2F326263D6FE}"/>
              </a:ext>
            </a:extLst>
          </p:cNvPr>
          <p:cNvSpPr>
            <a:spLocks noGrp="1"/>
          </p:cNvSpPr>
          <p:nvPr>
            <p:ph type="sldNum" sz="quarter" idx="12"/>
          </p:nvPr>
        </p:nvSpPr>
        <p:spPr/>
        <p:txBody>
          <a:bodyPr/>
          <a:lstStyle/>
          <a:p>
            <a:fld id="{39AEE86F-97D8-473B-8979-FFB977763304}" type="slidenum">
              <a:rPr lang="en-US" smtClean="0"/>
              <a:t>16</a:t>
            </a:fld>
            <a:endParaRPr lang="en-US" dirty="0"/>
          </a:p>
        </p:txBody>
      </p:sp>
    </p:spTree>
    <p:extLst>
      <p:ext uri="{BB962C8B-B14F-4D97-AF65-F5344CB8AC3E}">
        <p14:creationId xmlns:p14="http://schemas.microsoft.com/office/powerpoint/2010/main" val="61420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Results:</a:t>
            </a:r>
          </a:p>
        </p:txBody>
      </p:sp>
      <p:sp>
        <p:nvSpPr>
          <p:cNvPr id="15" name="Content Placeholder 1">
            <a:extLst>
              <a:ext uri="{FF2B5EF4-FFF2-40B4-BE49-F238E27FC236}">
                <a16:creationId xmlns:a16="http://schemas.microsoft.com/office/drawing/2014/main" id="{D5560AEA-4ADE-C010-149A-3AD2562B8A49}"/>
              </a:ext>
            </a:extLst>
          </p:cNvPr>
          <p:cNvSpPr>
            <a:spLocks noGrp="1"/>
          </p:cNvSpPr>
          <p:nvPr>
            <p:ph idx="1"/>
          </p:nvPr>
        </p:nvSpPr>
        <p:spPr>
          <a:xfrm>
            <a:off x="7276218" y="4015479"/>
            <a:ext cx="4479918" cy="1746503"/>
          </a:xfrm>
        </p:spPr>
        <p:txBody>
          <a:bodyPr>
            <a:normAutofit/>
          </a:bodyPr>
          <a:lstStyle/>
          <a:p>
            <a:pPr marL="0" indent="0" algn="ctr">
              <a:buNone/>
            </a:pPr>
            <a:r>
              <a:rPr lang="en-US" dirty="0">
                <a:solidFill>
                  <a:srgbClr val="00B050"/>
                </a:solidFill>
              </a:rPr>
              <a:t>Spectrum Map generated by </a:t>
            </a:r>
            <a:r>
              <a:rPr lang="en-US" dirty="0" err="1">
                <a:solidFill>
                  <a:srgbClr val="00B050"/>
                </a:solidFill>
              </a:rPr>
              <a:t>RFIMap</a:t>
            </a:r>
            <a:r>
              <a:rPr lang="en-US" dirty="0">
                <a:solidFill>
                  <a:srgbClr val="00B050"/>
                </a:solidFill>
              </a:rPr>
              <a:t> with maximum power close to the actual transmitter source location!!</a:t>
            </a:r>
          </a:p>
        </p:txBody>
      </p:sp>
      <p:sp>
        <p:nvSpPr>
          <p:cNvPr id="2" name="Slide Number Placeholder 1">
            <a:extLst>
              <a:ext uri="{FF2B5EF4-FFF2-40B4-BE49-F238E27FC236}">
                <a16:creationId xmlns:a16="http://schemas.microsoft.com/office/drawing/2014/main" id="{951A4BE1-31AC-187C-EB58-3F3B823220CE}"/>
              </a:ext>
            </a:extLst>
          </p:cNvPr>
          <p:cNvSpPr>
            <a:spLocks noGrp="1"/>
          </p:cNvSpPr>
          <p:nvPr>
            <p:ph type="sldNum" sz="quarter" idx="12"/>
          </p:nvPr>
        </p:nvSpPr>
        <p:spPr/>
        <p:txBody>
          <a:bodyPr/>
          <a:lstStyle/>
          <a:p>
            <a:fld id="{39AEE86F-97D8-473B-8979-FFB977763304}" type="slidenum">
              <a:rPr lang="en-US" smtClean="0"/>
              <a:t>17</a:t>
            </a:fld>
            <a:endParaRPr lang="en-US"/>
          </a:p>
        </p:txBody>
      </p:sp>
      <p:pic>
        <p:nvPicPr>
          <p:cNvPr id="23" name="Picture 22" descr="An empty room with a table and chairs&#10;&#10;Description automatically generated">
            <a:extLst>
              <a:ext uri="{FF2B5EF4-FFF2-40B4-BE49-F238E27FC236}">
                <a16:creationId xmlns:a16="http://schemas.microsoft.com/office/drawing/2014/main" id="{104AC1D8-DEDA-33D9-7999-FC49D267F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605034"/>
            <a:ext cx="5837583" cy="4378187"/>
          </a:xfrm>
          <a:prstGeom prst="rect">
            <a:avLst/>
          </a:prstGeom>
        </p:spPr>
      </p:pic>
      <p:pic>
        <p:nvPicPr>
          <p:cNvPr id="25" name="Picture 24" descr="A blue rectangle with a yellow dot&#10;&#10;Description automatically generated">
            <a:extLst>
              <a:ext uri="{FF2B5EF4-FFF2-40B4-BE49-F238E27FC236}">
                <a16:creationId xmlns:a16="http://schemas.microsoft.com/office/drawing/2014/main" id="{CA52F1EC-289A-7BDA-F843-8FE52F7D5AAF}"/>
              </a:ext>
            </a:extLst>
          </p:cNvPr>
          <p:cNvPicPr>
            <a:picLocks noChangeAspect="1"/>
          </p:cNvPicPr>
          <p:nvPr/>
        </p:nvPicPr>
        <p:blipFill>
          <a:blip r:embed="rId4">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838200" y="1761212"/>
            <a:ext cx="5629345" cy="4222009"/>
          </a:xfrm>
          <a:prstGeom prst="rect">
            <a:avLst/>
          </a:prstGeom>
        </p:spPr>
      </p:pic>
      <p:sp>
        <p:nvSpPr>
          <p:cNvPr id="26" name="Oval 25">
            <a:extLst>
              <a:ext uri="{FF2B5EF4-FFF2-40B4-BE49-F238E27FC236}">
                <a16:creationId xmlns:a16="http://schemas.microsoft.com/office/drawing/2014/main" id="{EF967BDA-1168-FA2A-AA71-DEFDC57193E2}"/>
              </a:ext>
            </a:extLst>
          </p:cNvPr>
          <p:cNvSpPr/>
          <p:nvPr/>
        </p:nvSpPr>
        <p:spPr>
          <a:xfrm>
            <a:off x="2845751" y="3140765"/>
            <a:ext cx="145927" cy="13563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664BE5C-78B6-1F55-5AA9-47EB893E8778}"/>
              </a:ext>
            </a:extLst>
          </p:cNvPr>
          <p:cNvSpPr/>
          <p:nvPr/>
        </p:nvSpPr>
        <p:spPr>
          <a:xfrm>
            <a:off x="4237229" y="3207220"/>
            <a:ext cx="145927" cy="1356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FBC02BF-872E-7E2C-88EC-A530AA48F486}"/>
              </a:ext>
            </a:extLst>
          </p:cNvPr>
          <p:cNvSpPr/>
          <p:nvPr/>
        </p:nvSpPr>
        <p:spPr>
          <a:xfrm>
            <a:off x="4237228" y="3736582"/>
            <a:ext cx="145927" cy="1356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0D09826-7AEA-CB31-B985-556F7742C32F}"/>
              </a:ext>
            </a:extLst>
          </p:cNvPr>
          <p:cNvSpPr/>
          <p:nvPr/>
        </p:nvSpPr>
        <p:spPr>
          <a:xfrm>
            <a:off x="4469142" y="4244203"/>
            <a:ext cx="145927" cy="1356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DF2DABB-B24B-53D9-4B3C-C9DCDC8C86F9}"/>
              </a:ext>
            </a:extLst>
          </p:cNvPr>
          <p:cNvSpPr/>
          <p:nvPr/>
        </p:nvSpPr>
        <p:spPr>
          <a:xfrm>
            <a:off x="3296324" y="4015479"/>
            <a:ext cx="145927" cy="1356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6A669E-FA3C-8BE7-C8BE-B6B45DC8AB9D}"/>
              </a:ext>
            </a:extLst>
          </p:cNvPr>
          <p:cNvSpPr/>
          <p:nvPr/>
        </p:nvSpPr>
        <p:spPr>
          <a:xfrm>
            <a:off x="5154168" y="1996110"/>
            <a:ext cx="219456" cy="21945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58D0B1-257C-B65A-0B0D-56FB5C18F14B}"/>
              </a:ext>
            </a:extLst>
          </p:cNvPr>
          <p:cNvSpPr/>
          <p:nvPr/>
        </p:nvSpPr>
        <p:spPr>
          <a:xfrm>
            <a:off x="5154168" y="2505126"/>
            <a:ext cx="219456" cy="21945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AB84324-B783-E2F1-46CC-3F127F31B2D4}"/>
              </a:ext>
            </a:extLst>
          </p:cNvPr>
          <p:cNvSpPr txBox="1"/>
          <p:nvPr/>
        </p:nvSpPr>
        <p:spPr>
          <a:xfrm>
            <a:off x="5462016" y="1921172"/>
            <a:ext cx="3148584" cy="369332"/>
          </a:xfrm>
          <a:prstGeom prst="rect">
            <a:avLst/>
          </a:prstGeom>
          <a:noFill/>
        </p:spPr>
        <p:txBody>
          <a:bodyPr wrap="square" rtlCol="0">
            <a:spAutoFit/>
          </a:bodyPr>
          <a:lstStyle/>
          <a:p>
            <a:r>
              <a:rPr lang="en-US" dirty="0"/>
              <a:t>Transmitter Source Location</a:t>
            </a:r>
          </a:p>
        </p:txBody>
      </p:sp>
      <p:sp>
        <p:nvSpPr>
          <p:cNvPr id="14" name="TextBox 13">
            <a:extLst>
              <a:ext uri="{FF2B5EF4-FFF2-40B4-BE49-F238E27FC236}">
                <a16:creationId xmlns:a16="http://schemas.microsoft.com/office/drawing/2014/main" id="{AC98BCCE-5163-6C88-DC8C-70EBAEAB4DF8}"/>
              </a:ext>
            </a:extLst>
          </p:cNvPr>
          <p:cNvSpPr txBox="1"/>
          <p:nvPr/>
        </p:nvSpPr>
        <p:spPr>
          <a:xfrm>
            <a:off x="5462016" y="2430188"/>
            <a:ext cx="3148584" cy="369332"/>
          </a:xfrm>
          <a:prstGeom prst="rect">
            <a:avLst/>
          </a:prstGeom>
          <a:noFill/>
        </p:spPr>
        <p:txBody>
          <a:bodyPr wrap="square" rtlCol="0">
            <a:spAutoFit/>
          </a:bodyPr>
          <a:lstStyle/>
          <a:p>
            <a:r>
              <a:rPr lang="en-US" dirty="0"/>
              <a:t>RFID Tags Location</a:t>
            </a:r>
          </a:p>
        </p:txBody>
      </p:sp>
      <p:cxnSp>
        <p:nvCxnSpPr>
          <p:cNvPr id="5" name="Straight Arrow Connector 4">
            <a:extLst>
              <a:ext uri="{FF2B5EF4-FFF2-40B4-BE49-F238E27FC236}">
                <a16:creationId xmlns:a16="http://schemas.microsoft.com/office/drawing/2014/main" id="{F3CE1AC9-C1F4-B235-627E-9E8ECC7B1C8C}"/>
              </a:ext>
            </a:extLst>
          </p:cNvPr>
          <p:cNvCxnSpPr>
            <a:cxnSpLocks/>
          </p:cNvCxnSpPr>
          <p:nvPr/>
        </p:nvCxnSpPr>
        <p:spPr>
          <a:xfrm>
            <a:off x="1672683" y="2430188"/>
            <a:ext cx="869795" cy="912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E00F3F-45F7-2A35-9A80-FFB01CB1AF7B}"/>
              </a:ext>
            </a:extLst>
          </p:cNvPr>
          <p:cNvSpPr txBox="1"/>
          <p:nvPr/>
        </p:nvSpPr>
        <p:spPr>
          <a:xfrm>
            <a:off x="469682" y="1772535"/>
            <a:ext cx="2072796" cy="646331"/>
          </a:xfrm>
          <a:prstGeom prst="rect">
            <a:avLst/>
          </a:prstGeom>
          <a:noFill/>
        </p:spPr>
        <p:txBody>
          <a:bodyPr wrap="square" rtlCol="0">
            <a:spAutoFit/>
          </a:bodyPr>
          <a:lstStyle/>
          <a:p>
            <a:pPr algn="ctr"/>
            <a:r>
              <a:rPr lang="en-US" dirty="0"/>
              <a:t>Maximum Spectrum Power</a:t>
            </a:r>
          </a:p>
        </p:txBody>
      </p:sp>
    </p:spTree>
    <p:extLst>
      <p:ext uri="{BB962C8B-B14F-4D97-AF65-F5344CB8AC3E}">
        <p14:creationId xmlns:p14="http://schemas.microsoft.com/office/powerpoint/2010/main" val="40364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2" presetClass="entr" presetSubtype="1"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1000" fill="hold"/>
                                        <p:tgtEl>
                                          <p:spTgt spid="25"/>
                                        </p:tgtEl>
                                        <p:attrNameLst>
                                          <p:attrName>ppt_x</p:attrName>
                                        </p:attrNameLst>
                                      </p:cBhvr>
                                      <p:tavLst>
                                        <p:tav tm="0">
                                          <p:val>
                                            <p:strVal val="#ppt_x"/>
                                          </p:val>
                                        </p:tav>
                                        <p:tav tm="100000">
                                          <p:val>
                                            <p:strVal val="#ppt_x"/>
                                          </p:val>
                                        </p:tav>
                                      </p:tavLst>
                                    </p:anim>
                                    <p:anim calcmode="lin" valueType="num">
                                      <p:cBhvr additive="base">
                                        <p:cTn id="10" dur="1000" fill="hold"/>
                                        <p:tgtEl>
                                          <p:spTgt spid="25"/>
                                        </p:tgtEl>
                                        <p:attrNameLst>
                                          <p:attrName>ppt_y</p:attrName>
                                        </p:attrNameLst>
                                      </p:cBhvr>
                                      <p:tavLst>
                                        <p:tav tm="0">
                                          <p:val>
                                            <p:strVal val="0-#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101"/>
            <a:lum/>
          </a:blip>
          <a:srcRect/>
          <a:stretch>
            <a:fillRect t="-13000" b="-1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Conclusion</a:t>
            </a:r>
          </a:p>
        </p:txBody>
      </p:sp>
      <p:sp>
        <p:nvSpPr>
          <p:cNvPr id="15" name="Content Placeholder 1">
            <a:extLst>
              <a:ext uri="{FF2B5EF4-FFF2-40B4-BE49-F238E27FC236}">
                <a16:creationId xmlns:a16="http://schemas.microsoft.com/office/drawing/2014/main" id="{B8D407D5-7FE5-A9B3-69B4-BE44258B3760}"/>
              </a:ext>
            </a:extLst>
          </p:cNvPr>
          <p:cNvSpPr>
            <a:spLocks noGrp="1"/>
          </p:cNvSpPr>
          <p:nvPr>
            <p:ph idx="1"/>
          </p:nvPr>
        </p:nvSpPr>
        <p:spPr>
          <a:xfrm>
            <a:off x="838200" y="1380745"/>
            <a:ext cx="10515600" cy="3658394"/>
          </a:xfrm>
        </p:spPr>
        <p:txBody>
          <a:bodyPr>
            <a:normAutofit/>
          </a:bodyPr>
          <a:lstStyle/>
          <a:p>
            <a:r>
              <a:rPr lang="en-US" dirty="0"/>
              <a:t>We present </a:t>
            </a:r>
            <a:r>
              <a:rPr lang="en-US" dirty="0" err="1">
                <a:solidFill>
                  <a:srgbClr val="00B050"/>
                </a:solidFill>
              </a:rPr>
              <a:t>RFIMap</a:t>
            </a:r>
            <a:r>
              <a:rPr lang="en-US" dirty="0">
                <a:solidFill>
                  <a:srgbClr val="00B050"/>
                </a:solidFill>
              </a:rPr>
              <a:t> </a:t>
            </a:r>
            <a:r>
              <a:rPr lang="en-US" dirty="0"/>
              <a:t>– </a:t>
            </a:r>
            <a:r>
              <a:rPr lang="en-US" dirty="0">
                <a:solidFill>
                  <a:srgbClr val="00B050"/>
                </a:solidFill>
              </a:rPr>
              <a:t>First wideband spectrum mapping system </a:t>
            </a:r>
            <a:r>
              <a:rPr lang="en-US" dirty="0"/>
              <a:t>using off-the-shelf RFID tags</a:t>
            </a:r>
          </a:p>
          <a:p>
            <a:pPr marL="0" indent="0">
              <a:buNone/>
            </a:pPr>
            <a:endParaRPr lang="en-US" dirty="0"/>
          </a:p>
          <a:p>
            <a:r>
              <a:rPr lang="en-US" dirty="0"/>
              <a:t>Uses </a:t>
            </a:r>
            <a:r>
              <a:rPr lang="en-US" dirty="0">
                <a:solidFill>
                  <a:srgbClr val="00B050"/>
                </a:solidFill>
              </a:rPr>
              <a:t>RFID to estimate </a:t>
            </a:r>
            <a:r>
              <a:rPr lang="en-US" dirty="0"/>
              <a:t>the spectrum power at tags indirectly and interpolates to create a spectrum map </a:t>
            </a:r>
          </a:p>
          <a:p>
            <a:pPr marL="0" indent="0">
              <a:buNone/>
            </a:pPr>
            <a:endParaRPr lang="en-US" dirty="0"/>
          </a:p>
          <a:p>
            <a:r>
              <a:rPr lang="en-US" dirty="0"/>
              <a:t>Median Power Error </a:t>
            </a:r>
            <a:r>
              <a:rPr lang="en-US"/>
              <a:t>of </a:t>
            </a:r>
            <a:r>
              <a:rPr lang="en-US" dirty="0">
                <a:solidFill>
                  <a:srgbClr val="00B050"/>
                </a:solidFill>
              </a:rPr>
              <a:t>3</a:t>
            </a:r>
            <a:r>
              <a:rPr lang="en-US">
                <a:solidFill>
                  <a:srgbClr val="00B050"/>
                </a:solidFill>
              </a:rPr>
              <a:t> </a:t>
            </a:r>
            <a:r>
              <a:rPr lang="en-US" dirty="0">
                <a:solidFill>
                  <a:srgbClr val="00B050"/>
                </a:solidFill>
              </a:rPr>
              <a:t>dB </a:t>
            </a:r>
            <a:r>
              <a:rPr lang="en-US" dirty="0"/>
              <a:t>across </a:t>
            </a:r>
            <a:r>
              <a:rPr lang="en-US" dirty="0">
                <a:solidFill>
                  <a:srgbClr val="00B050"/>
                </a:solidFill>
              </a:rPr>
              <a:t>2 GHz </a:t>
            </a:r>
            <a:r>
              <a:rPr lang="en-US" dirty="0"/>
              <a:t>of bandwidth  </a:t>
            </a:r>
          </a:p>
        </p:txBody>
      </p:sp>
      <p:pic>
        <p:nvPicPr>
          <p:cNvPr id="5" name="Picture 4" descr="A qr code on a white background&#10;&#10;Description automatically generated">
            <a:extLst>
              <a:ext uri="{FF2B5EF4-FFF2-40B4-BE49-F238E27FC236}">
                <a16:creationId xmlns:a16="http://schemas.microsoft.com/office/drawing/2014/main" id="{B76D8848-0340-A29B-6D9F-33547F43C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732" y="4842012"/>
            <a:ext cx="1926535" cy="1926535"/>
          </a:xfrm>
          <a:prstGeom prst="rect">
            <a:avLst/>
          </a:prstGeom>
        </p:spPr>
      </p:pic>
      <p:sp>
        <p:nvSpPr>
          <p:cNvPr id="6" name="Slide Number Placeholder 5">
            <a:extLst>
              <a:ext uri="{FF2B5EF4-FFF2-40B4-BE49-F238E27FC236}">
                <a16:creationId xmlns:a16="http://schemas.microsoft.com/office/drawing/2014/main" id="{A52DDCE6-0A21-9BB7-3642-24B307E959AC}"/>
              </a:ext>
            </a:extLst>
          </p:cNvPr>
          <p:cNvSpPr>
            <a:spLocks noGrp="1"/>
          </p:cNvSpPr>
          <p:nvPr>
            <p:ph type="sldNum" sz="quarter" idx="12"/>
          </p:nvPr>
        </p:nvSpPr>
        <p:spPr/>
        <p:txBody>
          <a:bodyPr/>
          <a:lstStyle/>
          <a:p>
            <a:fld id="{39AEE86F-97D8-473B-8979-FFB977763304}" type="slidenum">
              <a:rPr lang="en-US" smtClean="0"/>
              <a:t>18</a:t>
            </a:fld>
            <a:endParaRPr lang="en-US"/>
          </a:p>
        </p:txBody>
      </p:sp>
    </p:spTree>
    <p:extLst>
      <p:ext uri="{BB962C8B-B14F-4D97-AF65-F5344CB8AC3E}">
        <p14:creationId xmlns:p14="http://schemas.microsoft.com/office/powerpoint/2010/main" val="253623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a:t>Some more points…</a:t>
            </a:r>
          </a:p>
        </p:txBody>
      </p:sp>
      <p:sp>
        <p:nvSpPr>
          <p:cNvPr id="15" name="Content Placeholder 1">
            <a:extLst>
              <a:ext uri="{FF2B5EF4-FFF2-40B4-BE49-F238E27FC236}">
                <a16:creationId xmlns:a16="http://schemas.microsoft.com/office/drawing/2014/main" id="{B8D407D5-7FE5-A9B3-69B4-BE44258B3760}"/>
              </a:ext>
            </a:extLst>
          </p:cNvPr>
          <p:cNvSpPr>
            <a:spLocks noGrp="1"/>
          </p:cNvSpPr>
          <p:nvPr>
            <p:ph idx="1"/>
          </p:nvPr>
        </p:nvSpPr>
        <p:spPr>
          <a:xfrm>
            <a:off x="354076" y="1774254"/>
            <a:ext cx="11679936" cy="4796219"/>
          </a:xfrm>
        </p:spPr>
        <p:txBody>
          <a:bodyPr/>
          <a:lstStyle/>
          <a:p>
            <a:r>
              <a:rPr lang="en-US" u="sng" dirty="0"/>
              <a:t>Tag Orientation Effects</a:t>
            </a:r>
            <a:r>
              <a:rPr lang="en-US" dirty="0"/>
              <a:t>: Deploy multiple tags at different orientations</a:t>
            </a:r>
          </a:p>
          <a:p>
            <a:endParaRPr lang="en-US" dirty="0"/>
          </a:p>
          <a:p>
            <a:endParaRPr lang="en-US" dirty="0"/>
          </a:p>
          <a:p>
            <a:r>
              <a:rPr lang="en-US" u="sng" dirty="0"/>
              <a:t>Wideband receiver</a:t>
            </a:r>
            <a:r>
              <a:rPr lang="en-US" dirty="0"/>
              <a:t>: Can be extended to any spectrum analyzer</a:t>
            </a:r>
          </a:p>
          <a:p>
            <a:endParaRPr lang="en-US" dirty="0"/>
          </a:p>
          <a:p>
            <a:endParaRPr lang="en-US" dirty="0"/>
          </a:p>
          <a:p>
            <a:r>
              <a:rPr lang="en-US" u="sng" dirty="0"/>
              <a:t>Sensing range</a:t>
            </a:r>
            <a:r>
              <a:rPr lang="en-US" dirty="0"/>
              <a:t>: Limited by 15 m range of RFID.  </a:t>
            </a:r>
          </a:p>
        </p:txBody>
      </p:sp>
      <p:sp>
        <p:nvSpPr>
          <p:cNvPr id="2" name="Slide Number Placeholder 1">
            <a:extLst>
              <a:ext uri="{FF2B5EF4-FFF2-40B4-BE49-F238E27FC236}">
                <a16:creationId xmlns:a16="http://schemas.microsoft.com/office/drawing/2014/main" id="{041A68C7-D5E3-B7BC-8E05-4BDD755AEFDC}"/>
              </a:ext>
            </a:extLst>
          </p:cNvPr>
          <p:cNvSpPr>
            <a:spLocks noGrp="1"/>
          </p:cNvSpPr>
          <p:nvPr>
            <p:ph type="sldNum" sz="quarter" idx="12"/>
          </p:nvPr>
        </p:nvSpPr>
        <p:spPr/>
        <p:txBody>
          <a:bodyPr/>
          <a:lstStyle/>
          <a:p>
            <a:fld id="{39AEE86F-97D8-473B-8979-FFB977763304}" type="slidenum">
              <a:rPr lang="en-US" smtClean="0"/>
              <a:t>19</a:t>
            </a:fld>
            <a:endParaRPr lang="en-US"/>
          </a:p>
        </p:txBody>
      </p:sp>
    </p:spTree>
    <p:extLst>
      <p:ext uri="{BB962C8B-B14F-4D97-AF65-F5344CB8AC3E}">
        <p14:creationId xmlns:p14="http://schemas.microsoft.com/office/powerpoint/2010/main" val="29945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4A0877-C641-3253-375B-2E0117C62136}"/>
              </a:ext>
            </a:extLst>
          </p:cNvPr>
          <p:cNvSpPr>
            <a:spLocks noGrp="1"/>
          </p:cNvSpPr>
          <p:nvPr>
            <p:ph type="title"/>
          </p:nvPr>
        </p:nvSpPr>
        <p:spPr>
          <a:xfrm>
            <a:off x="731088" y="261608"/>
            <a:ext cx="10522789" cy="707367"/>
          </a:xfrm>
        </p:spPr>
        <p:txBody>
          <a:bodyPr/>
          <a:lstStyle/>
          <a:p>
            <a:pPr algn="ctr"/>
            <a:r>
              <a:rPr lang="en-US" dirty="0"/>
              <a:t>Spectrum Mapping</a:t>
            </a:r>
          </a:p>
        </p:txBody>
      </p:sp>
      <p:pic>
        <p:nvPicPr>
          <p:cNvPr id="6" name="Picture 5" descr="A multicolored house plan&#10;&#10;Description automatically generated">
            <a:extLst>
              <a:ext uri="{FF2B5EF4-FFF2-40B4-BE49-F238E27FC236}">
                <a16:creationId xmlns:a16="http://schemas.microsoft.com/office/drawing/2014/main" id="{4D3BD41B-1C07-5652-0C0F-1BED89B7D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115" y="1242042"/>
            <a:ext cx="5680733" cy="4672862"/>
          </a:xfrm>
          <a:prstGeom prst="rect">
            <a:avLst/>
          </a:prstGeom>
        </p:spPr>
      </p:pic>
      <p:pic>
        <p:nvPicPr>
          <p:cNvPr id="8" name="Picture 7" descr="A person using a computer&#10;&#10;Description automatically generated">
            <a:extLst>
              <a:ext uri="{FF2B5EF4-FFF2-40B4-BE49-F238E27FC236}">
                <a16:creationId xmlns:a16="http://schemas.microsoft.com/office/drawing/2014/main" id="{AD59B98D-BD19-DFC1-A2B0-888D5068A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882" y="1217772"/>
            <a:ext cx="2426982" cy="2361453"/>
          </a:xfrm>
          <a:prstGeom prst="rect">
            <a:avLst/>
          </a:prstGeom>
        </p:spPr>
      </p:pic>
      <p:pic>
        <p:nvPicPr>
          <p:cNvPr id="10" name="Picture 9" descr="A house with different devices&#10;&#10;Description automatically generated">
            <a:extLst>
              <a:ext uri="{FF2B5EF4-FFF2-40B4-BE49-F238E27FC236}">
                <a16:creationId xmlns:a16="http://schemas.microsoft.com/office/drawing/2014/main" id="{4399496E-161C-2557-89D0-F14A660E9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754" y="4320147"/>
            <a:ext cx="4442039" cy="2498647"/>
          </a:xfrm>
          <a:prstGeom prst="rect">
            <a:avLst/>
          </a:prstGeom>
        </p:spPr>
      </p:pic>
      <p:pic>
        <p:nvPicPr>
          <p:cNvPr id="12" name="Picture 11" descr="A graph with a arrow pointing up&#10;&#10;Description automatically generated with medium confidence">
            <a:extLst>
              <a:ext uri="{FF2B5EF4-FFF2-40B4-BE49-F238E27FC236}">
                <a16:creationId xmlns:a16="http://schemas.microsoft.com/office/drawing/2014/main" id="{943FA524-6DBF-0654-EA33-1D9C4B4AA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4668" y="1197122"/>
            <a:ext cx="2720467" cy="2292028"/>
          </a:xfrm>
          <a:prstGeom prst="rect">
            <a:avLst/>
          </a:prstGeom>
        </p:spPr>
      </p:pic>
      <p:sp>
        <p:nvSpPr>
          <p:cNvPr id="13" name="TextBox 12">
            <a:extLst>
              <a:ext uri="{FF2B5EF4-FFF2-40B4-BE49-F238E27FC236}">
                <a16:creationId xmlns:a16="http://schemas.microsoft.com/office/drawing/2014/main" id="{E968A4AC-58DB-6771-BF0C-5CE45C8C0B04}"/>
              </a:ext>
            </a:extLst>
          </p:cNvPr>
          <p:cNvSpPr txBox="1"/>
          <p:nvPr/>
        </p:nvSpPr>
        <p:spPr>
          <a:xfrm>
            <a:off x="5278749" y="3624145"/>
            <a:ext cx="3127248" cy="461665"/>
          </a:xfrm>
          <a:prstGeom prst="rect">
            <a:avLst/>
          </a:prstGeom>
          <a:noFill/>
        </p:spPr>
        <p:txBody>
          <a:bodyPr wrap="square" rtlCol="0">
            <a:spAutoFit/>
          </a:bodyPr>
          <a:lstStyle/>
          <a:p>
            <a:pPr algn="ctr"/>
            <a:r>
              <a:rPr lang="en-US" sz="2400" dirty="0"/>
              <a:t>Interference Detection</a:t>
            </a:r>
          </a:p>
        </p:txBody>
      </p:sp>
      <p:sp>
        <p:nvSpPr>
          <p:cNvPr id="14" name="TextBox 13">
            <a:extLst>
              <a:ext uri="{FF2B5EF4-FFF2-40B4-BE49-F238E27FC236}">
                <a16:creationId xmlns:a16="http://schemas.microsoft.com/office/drawing/2014/main" id="{A427EAF8-79C4-AA59-50B0-32BB48CFAA57}"/>
              </a:ext>
            </a:extLst>
          </p:cNvPr>
          <p:cNvSpPr txBox="1"/>
          <p:nvPr/>
        </p:nvSpPr>
        <p:spPr>
          <a:xfrm>
            <a:off x="8912129" y="3489150"/>
            <a:ext cx="2383724" cy="830997"/>
          </a:xfrm>
          <a:prstGeom prst="rect">
            <a:avLst/>
          </a:prstGeom>
          <a:noFill/>
        </p:spPr>
        <p:txBody>
          <a:bodyPr wrap="square" rtlCol="0">
            <a:spAutoFit/>
          </a:bodyPr>
          <a:lstStyle/>
          <a:p>
            <a:pPr algn="ctr"/>
            <a:r>
              <a:rPr lang="en-US" sz="2400" dirty="0"/>
              <a:t>Throughput Improvement</a:t>
            </a:r>
          </a:p>
        </p:txBody>
      </p:sp>
      <p:sp>
        <p:nvSpPr>
          <p:cNvPr id="15" name="TextBox 14">
            <a:extLst>
              <a:ext uri="{FF2B5EF4-FFF2-40B4-BE49-F238E27FC236}">
                <a16:creationId xmlns:a16="http://schemas.microsoft.com/office/drawing/2014/main" id="{48223980-FFDD-9A46-3F01-41BF2AC02346}"/>
              </a:ext>
            </a:extLst>
          </p:cNvPr>
          <p:cNvSpPr txBox="1"/>
          <p:nvPr/>
        </p:nvSpPr>
        <p:spPr>
          <a:xfrm>
            <a:off x="10034344" y="5433949"/>
            <a:ext cx="1950908" cy="830997"/>
          </a:xfrm>
          <a:prstGeom prst="rect">
            <a:avLst/>
          </a:prstGeom>
          <a:noFill/>
        </p:spPr>
        <p:txBody>
          <a:bodyPr wrap="square" rtlCol="0">
            <a:spAutoFit/>
          </a:bodyPr>
          <a:lstStyle/>
          <a:p>
            <a:pPr algn="ctr"/>
            <a:r>
              <a:rPr lang="en-US" sz="2400" dirty="0"/>
              <a:t>Network Placement</a:t>
            </a:r>
          </a:p>
        </p:txBody>
      </p:sp>
      <p:sp>
        <p:nvSpPr>
          <p:cNvPr id="2" name="Slide Number Placeholder 1">
            <a:extLst>
              <a:ext uri="{FF2B5EF4-FFF2-40B4-BE49-F238E27FC236}">
                <a16:creationId xmlns:a16="http://schemas.microsoft.com/office/drawing/2014/main" id="{BEF9C9B1-D4D2-2DB5-0583-8A4B2AB375D7}"/>
              </a:ext>
            </a:extLst>
          </p:cNvPr>
          <p:cNvSpPr>
            <a:spLocks noGrp="1"/>
          </p:cNvSpPr>
          <p:nvPr>
            <p:ph type="sldNum" sz="quarter" idx="12"/>
          </p:nvPr>
        </p:nvSpPr>
        <p:spPr/>
        <p:txBody>
          <a:bodyPr/>
          <a:lstStyle/>
          <a:p>
            <a:fld id="{39AEE86F-97D8-473B-8979-FFB977763304}" type="slidenum">
              <a:rPr lang="en-US" smtClean="0"/>
              <a:t>2</a:t>
            </a:fld>
            <a:endParaRPr lang="en-US"/>
          </a:p>
        </p:txBody>
      </p:sp>
    </p:spTree>
    <p:extLst>
      <p:ext uri="{BB962C8B-B14F-4D97-AF65-F5344CB8AC3E}">
        <p14:creationId xmlns:p14="http://schemas.microsoft.com/office/powerpoint/2010/main" val="32187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70000" y="70000"/>
                                    </p:animScale>
                                  </p:childTnLst>
                                </p:cTn>
                              </p:par>
                              <p:par>
                                <p:cTn id="7" presetID="42" presetClass="path" presetSubtype="0" fill="hold" nodeType="withEffect">
                                  <p:stCondLst>
                                    <p:cond delay="0"/>
                                  </p:stCondLst>
                                  <p:childTnLst>
                                    <p:animMotion origin="layout" path="M 3.54167E-6 7.40741E-7 L -0.28308 -0.00046 " pathEditMode="relative" rAng="0" ptsTypes="AA">
                                      <p:cBhvr>
                                        <p:cTn id="8" dur="1000" fill="hold"/>
                                        <p:tgtEl>
                                          <p:spTgt spid="6"/>
                                        </p:tgtEl>
                                        <p:attrNameLst>
                                          <p:attrName>ppt_x</p:attrName>
                                          <p:attrName>ppt_y</p:attrName>
                                        </p:attrNameLst>
                                      </p:cBhvr>
                                      <p:rCtr x="-14154" y="-23"/>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62E9D-C9EB-95B0-1727-B9DAAC90362E}"/>
              </a:ext>
            </a:extLst>
          </p:cNvPr>
          <p:cNvSpPr txBox="1"/>
          <p:nvPr/>
        </p:nvSpPr>
        <p:spPr>
          <a:xfrm>
            <a:off x="3297653" y="4891588"/>
            <a:ext cx="5596694" cy="830997"/>
          </a:xfrm>
          <a:prstGeom prst="rect">
            <a:avLst/>
          </a:prstGeom>
          <a:noFill/>
        </p:spPr>
        <p:txBody>
          <a:bodyPr wrap="square" rtlCol="0">
            <a:spAutoFit/>
          </a:bodyPr>
          <a:lstStyle/>
          <a:p>
            <a:pPr algn="ctr"/>
            <a:r>
              <a:rPr lang="en-US" sz="2400" dirty="0"/>
              <a:t>Low-Cost Wideband Spectrum Sensor using MEMS resonators</a:t>
            </a:r>
          </a:p>
        </p:txBody>
      </p:sp>
      <p:sp>
        <p:nvSpPr>
          <p:cNvPr id="3" name="Title 3">
            <a:extLst>
              <a:ext uri="{FF2B5EF4-FFF2-40B4-BE49-F238E27FC236}">
                <a16:creationId xmlns:a16="http://schemas.microsoft.com/office/drawing/2014/main" id="{C11169BC-B905-9636-37DD-607DC6EEA7CC}"/>
              </a:ext>
            </a:extLst>
          </p:cNvPr>
          <p:cNvSpPr>
            <a:spLocks noGrp="1"/>
          </p:cNvSpPr>
          <p:nvPr>
            <p:ph type="title"/>
          </p:nvPr>
        </p:nvSpPr>
        <p:spPr>
          <a:xfrm>
            <a:off x="731088" y="261608"/>
            <a:ext cx="10522789" cy="707367"/>
          </a:xfrm>
        </p:spPr>
        <p:txBody>
          <a:bodyPr>
            <a:normAutofit/>
          </a:bodyPr>
          <a:lstStyle/>
          <a:p>
            <a:pPr algn="ctr"/>
            <a:r>
              <a:rPr lang="en-US" dirty="0"/>
              <a:t>Related Work – S</a:t>
            </a:r>
            <a:r>
              <a:rPr lang="en-US" baseline="30000" dirty="0"/>
              <a:t>3[4]</a:t>
            </a:r>
            <a:endParaRPr lang="en-US" dirty="0"/>
          </a:p>
        </p:txBody>
      </p:sp>
      <p:pic>
        <p:nvPicPr>
          <p:cNvPr id="5" name="Picture 4" descr="A diagram of a graph&#10;&#10;Description automatically generated">
            <a:extLst>
              <a:ext uri="{FF2B5EF4-FFF2-40B4-BE49-F238E27FC236}">
                <a16:creationId xmlns:a16="http://schemas.microsoft.com/office/drawing/2014/main" id="{14425723-16BA-A1B9-7D61-03BCE8EA8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65" y="1738620"/>
            <a:ext cx="11117779" cy="2573158"/>
          </a:xfrm>
          <a:prstGeom prst="rect">
            <a:avLst/>
          </a:prstGeom>
        </p:spPr>
      </p:pic>
      <p:sp>
        <p:nvSpPr>
          <p:cNvPr id="7" name="Rectangle 6">
            <a:extLst>
              <a:ext uri="{FF2B5EF4-FFF2-40B4-BE49-F238E27FC236}">
                <a16:creationId xmlns:a16="http://schemas.microsoft.com/office/drawing/2014/main" id="{3593B296-6EBC-0D87-7AB8-1A2442D2F9B3}"/>
              </a:ext>
            </a:extLst>
          </p:cNvPr>
          <p:cNvSpPr/>
          <p:nvPr/>
        </p:nvSpPr>
        <p:spPr>
          <a:xfrm>
            <a:off x="226243" y="1093509"/>
            <a:ext cx="11717518" cy="5001091"/>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BD8589-D041-9FE3-4E9E-46C5B5B798E8}"/>
              </a:ext>
            </a:extLst>
          </p:cNvPr>
          <p:cNvSpPr txBox="1"/>
          <p:nvPr/>
        </p:nvSpPr>
        <p:spPr>
          <a:xfrm>
            <a:off x="226243" y="3025199"/>
            <a:ext cx="11481992" cy="707886"/>
          </a:xfrm>
          <a:prstGeom prst="rect">
            <a:avLst/>
          </a:prstGeom>
          <a:solidFill>
            <a:schemeClr val="bg1"/>
          </a:solidFill>
          <a:ln w="28575">
            <a:solidFill>
              <a:srgbClr val="FF0000"/>
            </a:solidFill>
          </a:ln>
        </p:spPr>
        <p:txBody>
          <a:bodyPr wrap="square" rtlCol="0">
            <a:spAutoFit/>
          </a:bodyPr>
          <a:lstStyle/>
          <a:p>
            <a:pPr algn="ctr"/>
            <a:r>
              <a:rPr lang="en-US" sz="4000" dirty="0">
                <a:solidFill>
                  <a:srgbClr val="FF0000"/>
                </a:solidFill>
              </a:rPr>
              <a:t>Custom made sensors and not easily deployed!</a:t>
            </a:r>
          </a:p>
        </p:txBody>
      </p:sp>
      <p:sp>
        <p:nvSpPr>
          <p:cNvPr id="2" name="Slide Number Placeholder 1">
            <a:extLst>
              <a:ext uri="{FF2B5EF4-FFF2-40B4-BE49-F238E27FC236}">
                <a16:creationId xmlns:a16="http://schemas.microsoft.com/office/drawing/2014/main" id="{2339E269-D01E-E250-32DF-12DD72DAC5D2}"/>
              </a:ext>
            </a:extLst>
          </p:cNvPr>
          <p:cNvSpPr>
            <a:spLocks noGrp="1"/>
          </p:cNvSpPr>
          <p:nvPr>
            <p:ph type="sldNum" sz="quarter" idx="12"/>
          </p:nvPr>
        </p:nvSpPr>
        <p:spPr/>
        <p:txBody>
          <a:bodyPr/>
          <a:lstStyle/>
          <a:p>
            <a:fld id="{39AEE86F-97D8-473B-8979-FFB977763304}" type="slidenum">
              <a:rPr lang="en-US" smtClean="0"/>
              <a:t>20</a:t>
            </a:fld>
            <a:endParaRPr lang="en-US"/>
          </a:p>
        </p:txBody>
      </p:sp>
    </p:spTree>
    <p:extLst>
      <p:ext uri="{BB962C8B-B14F-4D97-AF65-F5344CB8AC3E}">
        <p14:creationId xmlns:p14="http://schemas.microsoft.com/office/powerpoint/2010/main" val="29895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16F19AEC-6D40-C70E-A5D3-B550A592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32854">
            <a:off x="1721033" y="5000864"/>
            <a:ext cx="1064949" cy="1004400"/>
          </a:xfrm>
          <a:prstGeom prst="rect">
            <a:avLst/>
          </a:prstGeom>
        </p:spPr>
      </p:pic>
      <p:pic>
        <p:nvPicPr>
          <p:cNvPr id="12" name="Graphic 11" descr="Label outline">
            <a:extLst>
              <a:ext uri="{FF2B5EF4-FFF2-40B4-BE49-F238E27FC236}">
                <a16:creationId xmlns:a16="http://schemas.microsoft.com/office/drawing/2014/main" id="{ACF45EBB-2FA7-40D8-BE58-9DB0D1F97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19245">
            <a:off x="3102634" y="1022231"/>
            <a:ext cx="914400" cy="914400"/>
          </a:xfrm>
          <a:prstGeom prst="rect">
            <a:avLst/>
          </a:prstGeom>
        </p:spPr>
      </p:pic>
      <p:pic>
        <p:nvPicPr>
          <p:cNvPr id="21" name="Graphic 20" descr="Cell Tower outline">
            <a:extLst>
              <a:ext uri="{FF2B5EF4-FFF2-40B4-BE49-F238E27FC236}">
                <a16:creationId xmlns:a16="http://schemas.microsoft.com/office/drawing/2014/main" id="{4848E3E2-328D-8397-4206-78FDBF5C2F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89120" y="471392"/>
            <a:ext cx="1255014" cy="1255014"/>
          </a:xfrm>
          <a:prstGeom prst="rect">
            <a:avLst/>
          </a:prstGeom>
        </p:spPr>
      </p:pic>
      <p:pic>
        <p:nvPicPr>
          <p:cNvPr id="2" name="Picture 2">
            <a:extLst>
              <a:ext uri="{FF2B5EF4-FFF2-40B4-BE49-F238E27FC236}">
                <a16:creationId xmlns:a16="http://schemas.microsoft.com/office/drawing/2014/main" id="{035981C9-D476-F435-5FBB-BFD2376F2E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5373" y="4907465"/>
            <a:ext cx="1168922" cy="1203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8ED2B-B487-02F8-7663-71510535C462}"/>
              </a:ext>
            </a:extLst>
          </p:cNvPr>
          <p:cNvSpPr txBox="1"/>
          <p:nvPr/>
        </p:nvSpPr>
        <p:spPr>
          <a:xfrm>
            <a:off x="3935733" y="5305944"/>
            <a:ext cx="2068827" cy="954107"/>
          </a:xfrm>
          <a:prstGeom prst="rect">
            <a:avLst/>
          </a:prstGeom>
          <a:noFill/>
        </p:spPr>
        <p:txBody>
          <a:bodyPr wrap="square" rtlCol="0">
            <a:spAutoFit/>
          </a:bodyPr>
          <a:lstStyle/>
          <a:p>
            <a:pPr algn="ctr"/>
            <a:r>
              <a:rPr lang="en-US" sz="2800" dirty="0"/>
              <a:t>Wideband Receiver (R)</a:t>
            </a:r>
          </a:p>
        </p:txBody>
      </p:sp>
      <p:pic>
        <p:nvPicPr>
          <p:cNvPr id="4" name="Picture 3" descr="Shape, arrow&#10;&#10;Description automatically generated">
            <a:extLst>
              <a:ext uri="{FF2B5EF4-FFF2-40B4-BE49-F238E27FC236}">
                <a16:creationId xmlns:a16="http://schemas.microsoft.com/office/drawing/2014/main" id="{93DB4485-1726-F17A-F94D-850451D9656F}"/>
              </a:ext>
            </a:extLst>
          </p:cNvPr>
          <p:cNvPicPr>
            <a:picLocks noChangeAspect="1"/>
          </p:cNvPicPr>
          <p:nvPr/>
        </p:nvPicPr>
        <p:blipFill>
          <a:blip r:embed="rId9"/>
          <a:stretch>
            <a:fillRect/>
          </a:stretch>
        </p:blipFill>
        <p:spPr>
          <a:xfrm>
            <a:off x="8254959" y="1196214"/>
            <a:ext cx="512874" cy="402336"/>
          </a:xfrm>
          <a:prstGeom prst="rect">
            <a:avLst/>
          </a:prstGeom>
        </p:spPr>
      </p:pic>
      <p:pic>
        <p:nvPicPr>
          <p:cNvPr id="5" name="Picture 4" descr="Shape, arrow&#10;&#10;Description automatically generated">
            <a:extLst>
              <a:ext uri="{FF2B5EF4-FFF2-40B4-BE49-F238E27FC236}">
                <a16:creationId xmlns:a16="http://schemas.microsoft.com/office/drawing/2014/main" id="{0D4FDC7E-110E-E37D-3BA1-74522610B155}"/>
              </a:ext>
            </a:extLst>
          </p:cNvPr>
          <p:cNvPicPr>
            <a:picLocks noChangeAspect="1"/>
          </p:cNvPicPr>
          <p:nvPr/>
        </p:nvPicPr>
        <p:blipFill>
          <a:blip r:embed="rId9"/>
          <a:stretch>
            <a:fillRect/>
          </a:stretch>
        </p:blipFill>
        <p:spPr>
          <a:xfrm rot="17064174">
            <a:off x="3631421" y="1862724"/>
            <a:ext cx="512874" cy="402336"/>
          </a:xfrm>
          <a:prstGeom prst="rect">
            <a:avLst/>
          </a:prstGeom>
        </p:spPr>
      </p:pic>
      <p:sp>
        <p:nvSpPr>
          <p:cNvPr id="6" name="TextBox 5">
            <a:extLst>
              <a:ext uri="{FF2B5EF4-FFF2-40B4-BE49-F238E27FC236}">
                <a16:creationId xmlns:a16="http://schemas.microsoft.com/office/drawing/2014/main" id="{BA59A66D-3FDC-06E5-C2FA-AE5065684222}"/>
              </a:ext>
            </a:extLst>
          </p:cNvPr>
          <p:cNvSpPr txBox="1"/>
          <p:nvPr/>
        </p:nvSpPr>
        <p:spPr>
          <a:xfrm>
            <a:off x="288542" y="5979552"/>
            <a:ext cx="2280922" cy="954107"/>
          </a:xfrm>
          <a:prstGeom prst="rect">
            <a:avLst/>
          </a:prstGeom>
          <a:noFill/>
        </p:spPr>
        <p:txBody>
          <a:bodyPr wrap="square" rtlCol="0">
            <a:spAutoFit/>
          </a:bodyPr>
          <a:lstStyle/>
          <a:p>
            <a:pPr algn="ctr"/>
            <a:r>
              <a:rPr lang="en-US" sz="2800" dirty="0"/>
              <a:t>RFID Reader (H)</a:t>
            </a:r>
          </a:p>
        </p:txBody>
      </p:sp>
      <p:sp>
        <p:nvSpPr>
          <p:cNvPr id="7" name="TextBox 6">
            <a:extLst>
              <a:ext uri="{FF2B5EF4-FFF2-40B4-BE49-F238E27FC236}">
                <a16:creationId xmlns:a16="http://schemas.microsoft.com/office/drawing/2014/main" id="{5DB47288-D909-5E16-5B5A-67F945F61FCB}"/>
              </a:ext>
            </a:extLst>
          </p:cNvPr>
          <p:cNvSpPr txBox="1"/>
          <p:nvPr/>
        </p:nvSpPr>
        <p:spPr>
          <a:xfrm>
            <a:off x="9739147" y="709990"/>
            <a:ext cx="2068827" cy="954107"/>
          </a:xfrm>
          <a:prstGeom prst="rect">
            <a:avLst/>
          </a:prstGeom>
          <a:noFill/>
        </p:spPr>
        <p:txBody>
          <a:bodyPr wrap="square" rtlCol="0">
            <a:spAutoFit/>
          </a:bodyPr>
          <a:lstStyle/>
          <a:p>
            <a:pPr algn="ctr"/>
            <a:r>
              <a:rPr lang="en-US" sz="2800" dirty="0"/>
              <a:t>Ambient Source (S)</a:t>
            </a:r>
          </a:p>
        </p:txBody>
      </p:sp>
      <p:sp>
        <p:nvSpPr>
          <p:cNvPr id="8" name="TextBox 7">
            <a:extLst>
              <a:ext uri="{FF2B5EF4-FFF2-40B4-BE49-F238E27FC236}">
                <a16:creationId xmlns:a16="http://schemas.microsoft.com/office/drawing/2014/main" id="{E0592B9A-7C54-DD4D-8FD1-F9998CBE834F}"/>
              </a:ext>
            </a:extLst>
          </p:cNvPr>
          <p:cNvSpPr txBox="1"/>
          <p:nvPr/>
        </p:nvSpPr>
        <p:spPr>
          <a:xfrm>
            <a:off x="2569609" y="602456"/>
            <a:ext cx="1255014" cy="523220"/>
          </a:xfrm>
          <a:prstGeom prst="rect">
            <a:avLst/>
          </a:prstGeom>
          <a:noFill/>
        </p:spPr>
        <p:txBody>
          <a:bodyPr wrap="square" rtlCol="0">
            <a:spAutoFit/>
          </a:bodyPr>
          <a:lstStyle/>
          <a:p>
            <a:pPr algn="ctr"/>
            <a:r>
              <a:rPr lang="en-US" sz="2800" dirty="0"/>
              <a:t>Tag (T)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28C8BB-D239-84F4-3309-7655C10C1042}"/>
                  </a:ext>
                </a:extLst>
              </p:cNvPr>
              <p:cNvSpPr txBox="1"/>
              <p:nvPr/>
            </p:nvSpPr>
            <p:spPr>
              <a:xfrm>
                <a:off x="6621016" y="3481935"/>
                <a:ext cx="51334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𝑅</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r>
                        <a:rPr lang="en-US" sz="2800" b="0" i="1" smtClean="0">
                          <a:latin typeface="Cambria Math" panose="02040503050406030204" pitchFamily="18" charset="0"/>
                        </a:rPr>
                        <m:t>= </m:t>
                      </m:r>
                      <m:sSub>
                        <m:sSubPr>
                          <m:ctrlPr>
                            <a:rPr lang="en-US" sz="2800" b="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𝑥</m:t>
                          </m:r>
                        </m:e>
                        <m:sub>
                          <m:r>
                            <a:rPr lang="en-US" sz="2800" b="0" i="1" smtClean="0">
                              <a:solidFill>
                                <a:schemeClr val="tx1"/>
                              </a:solidFill>
                              <a:latin typeface="Cambria Math" panose="02040503050406030204" pitchFamily="18" charset="0"/>
                              <a:ea typeface="Cambria Math" panose="02040503050406030204" pitchFamily="18" charset="0"/>
                            </a:rPr>
                            <m:t>𝑠</m:t>
                          </m:r>
                        </m:sub>
                      </m:sSub>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𝑓</m:t>
                      </m:r>
                      <m:r>
                        <a:rPr lang="en-US" sz="2800" b="0" i="1" smtClean="0">
                          <a:solidFill>
                            <a:schemeClr val="tx1"/>
                          </a:solidFill>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9" name="TextBox 8">
                <a:extLst>
                  <a:ext uri="{FF2B5EF4-FFF2-40B4-BE49-F238E27FC236}">
                    <a16:creationId xmlns:a16="http://schemas.microsoft.com/office/drawing/2014/main" id="{2228C8BB-D239-84F4-3309-7655C10C1042}"/>
                  </a:ext>
                </a:extLst>
              </p:cNvPr>
              <p:cNvSpPr txBox="1">
                <a:spLocks noRot="1" noChangeAspect="1" noMove="1" noResize="1" noEditPoints="1" noAdjustHandles="1" noChangeArrowheads="1" noChangeShapeType="1" noTextEdit="1"/>
              </p:cNvSpPr>
              <p:nvPr/>
            </p:nvSpPr>
            <p:spPr>
              <a:xfrm>
                <a:off x="6621016" y="3481935"/>
                <a:ext cx="5133457" cy="430887"/>
              </a:xfrm>
              <a:prstGeom prst="rect">
                <a:avLst/>
              </a:prstGeom>
              <a:blipFill>
                <a:blip r:embed="rId10"/>
                <a:stretch>
                  <a:fillRect/>
                </a:stretch>
              </a:blipFill>
            </p:spPr>
            <p:txBody>
              <a:bodyPr/>
              <a:lstStyle/>
              <a:p>
                <a:r>
                  <a:rPr lang="en-US">
                    <a:noFill/>
                  </a:rPr>
                  <a:t> </a:t>
                </a:r>
              </a:p>
            </p:txBody>
          </p:sp>
        </mc:Fallback>
      </mc:AlternateContent>
      <p:sp>
        <p:nvSpPr>
          <p:cNvPr id="11" name="Arrow: Left 10">
            <a:extLst>
              <a:ext uri="{FF2B5EF4-FFF2-40B4-BE49-F238E27FC236}">
                <a16:creationId xmlns:a16="http://schemas.microsoft.com/office/drawing/2014/main" id="{1677BFDC-CA32-8137-1E94-A4AB65DFA78E}"/>
              </a:ext>
            </a:extLst>
          </p:cNvPr>
          <p:cNvSpPr/>
          <p:nvPr/>
        </p:nvSpPr>
        <p:spPr>
          <a:xfrm>
            <a:off x="4078224" y="969264"/>
            <a:ext cx="4176736" cy="168436"/>
          </a:xfrm>
          <a:prstGeom prst="leftArrow">
            <a:avLst>
              <a:gd name="adj1" fmla="val 58058"/>
              <a:gd name="adj2" fmla="val 130582"/>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9A127A7A-D236-8AA3-D19C-C293E6DB0FFB}"/>
              </a:ext>
            </a:extLst>
          </p:cNvPr>
          <p:cNvSpPr/>
          <p:nvPr/>
        </p:nvSpPr>
        <p:spPr>
          <a:xfrm rot="16200000">
            <a:off x="1756566" y="3414575"/>
            <a:ext cx="3449549" cy="151350"/>
          </a:xfrm>
          <a:prstGeom prst="leftArrow">
            <a:avLst>
              <a:gd name="adj1" fmla="val 58058"/>
              <a:gd name="adj2" fmla="val 1305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61E0D8-1769-FBE6-8E09-534271B6944F}"/>
                  </a:ext>
                </a:extLst>
              </p:cNvPr>
              <p:cNvSpPr txBox="1"/>
              <p:nvPr/>
            </p:nvSpPr>
            <p:spPr>
              <a:xfrm>
                <a:off x="8036812" y="3487362"/>
                <a:ext cx="13482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oMath>
                  </m:oMathPara>
                </a14:m>
                <a:endParaRPr lang="en-US" sz="2800" dirty="0"/>
              </a:p>
            </p:txBody>
          </p:sp>
        </mc:Choice>
        <mc:Fallback xmlns="">
          <p:sp>
            <p:nvSpPr>
              <p:cNvPr id="14" name="TextBox 13">
                <a:extLst>
                  <a:ext uri="{FF2B5EF4-FFF2-40B4-BE49-F238E27FC236}">
                    <a16:creationId xmlns:a16="http://schemas.microsoft.com/office/drawing/2014/main" id="{BD61E0D8-1769-FBE6-8E09-534271B6944F}"/>
                  </a:ext>
                </a:extLst>
              </p:cNvPr>
              <p:cNvSpPr txBox="1">
                <a:spLocks noRot="1" noChangeAspect="1" noMove="1" noResize="1" noEditPoints="1" noAdjustHandles="1" noChangeArrowheads="1" noChangeShapeType="1" noTextEdit="1"/>
              </p:cNvSpPr>
              <p:nvPr/>
            </p:nvSpPr>
            <p:spPr>
              <a:xfrm>
                <a:off x="8036812" y="3487362"/>
                <a:ext cx="1348254" cy="4308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72336C-545C-0048-5E83-DB6B28F2CBA5}"/>
                  </a:ext>
                </a:extLst>
              </p:cNvPr>
              <p:cNvSpPr txBox="1"/>
              <p:nvPr/>
            </p:nvSpPr>
            <p:spPr>
              <a:xfrm>
                <a:off x="9385066" y="3492789"/>
                <a:ext cx="14084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m:oMathPara>
                </a14:m>
                <a:endParaRPr lang="en-US" sz="2800" dirty="0"/>
              </a:p>
            </p:txBody>
          </p:sp>
        </mc:Choice>
        <mc:Fallback xmlns="">
          <p:sp>
            <p:nvSpPr>
              <p:cNvPr id="15" name="TextBox 14">
                <a:extLst>
                  <a:ext uri="{FF2B5EF4-FFF2-40B4-BE49-F238E27FC236}">
                    <a16:creationId xmlns:a16="http://schemas.microsoft.com/office/drawing/2014/main" id="{3A72336C-545C-0048-5E83-DB6B28F2CBA5}"/>
                  </a:ext>
                </a:extLst>
              </p:cNvPr>
              <p:cNvSpPr txBox="1">
                <a:spLocks noRot="1" noChangeAspect="1" noMove="1" noResize="1" noEditPoints="1" noAdjustHandles="1" noChangeArrowheads="1" noChangeShapeType="1" noTextEdit="1"/>
              </p:cNvSpPr>
              <p:nvPr/>
            </p:nvSpPr>
            <p:spPr>
              <a:xfrm>
                <a:off x="9385066" y="3492789"/>
                <a:ext cx="1408462" cy="43088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D93FD39-7066-BDAE-E4C3-93AFC14B2B36}"/>
                  </a:ext>
                </a:extLst>
              </p:cNvPr>
              <p:cNvSpPr txBox="1"/>
              <p:nvPr/>
            </p:nvSpPr>
            <p:spPr>
              <a:xfrm>
                <a:off x="5550859" y="464083"/>
                <a:ext cx="13482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oMath>
                  </m:oMathPara>
                </a14:m>
                <a:endParaRPr lang="en-US" sz="2800" dirty="0"/>
              </a:p>
            </p:txBody>
          </p:sp>
        </mc:Choice>
        <mc:Fallback xmlns="">
          <p:sp>
            <p:nvSpPr>
              <p:cNvPr id="22" name="TextBox 21">
                <a:extLst>
                  <a:ext uri="{FF2B5EF4-FFF2-40B4-BE49-F238E27FC236}">
                    <a16:creationId xmlns:a16="http://schemas.microsoft.com/office/drawing/2014/main" id="{AD93FD39-7066-BDAE-E4C3-93AFC14B2B36}"/>
                  </a:ext>
                </a:extLst>
              </p:cNvPr>
              <p:cNvSpPr txBox="1">
                <a:spLocks noRot="1" noChangeAspect="1" noMove="1" noResize="1" noEditPoints="1" noAdjustHandles="1" noChangeArrowheads="1" noChangeShapeType="1" noTextEdit="1"/>
              </p:cNvSpPr>
              <p:nvPr/>
            </p:nvSpPr>
            <p:spPr>
              <a:xfrm>
                <a:off x="5550859" y="464083"/>
                <a:ext cx="1348254" cy="43088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9C39B45-66F2-D68B-19D0-2AFD43CD7012}"/>
                  </a:ext>
                </a:extLst>
              </p:cNvPr>
              <p:cNvSpPr txBox="1"/>
              <p:nvPr/>
            </p:nvSpPr>
            <p:spPr>
              <a:xfrm>
                <a:off x="1924796" y="3114773"/>
                <a:ext cx="14084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m:oMathPara>
                </a14:m>
                <a:endParaRPr lang="en-US" sz="2800" dirty="0"/>
              </a:p>
            </p:txBody>
          </p:sp>
        </mc:Choice>
        <mc:Fallback xmlns="">
          <p:sp>
            <p:nvSpPr>
              <p:cNvPr id="25" name="TextBox 24">
                <a:extLst>
                  <a:ext uri="{FF2B5EF4-FFF2-40B4-BE49-F238E27FC236}">
                    <a16:creationId xmlns:a16="http://schemas.microsoft.com/office/drawing/2014/main" id="{A9C39B45-66F2-D68B-19D0-2AFD43CD7012}"/>
                  </a:ext>
                </a:extLst>
              </p:cNvPr>
              <p:cNvSpPr txBox="1">
                <a:spLocks noRot="1" noChangeAspect="1" noMove="1" noResize="1" noEditPoints="1" noAdjustHandles="1" noChangeArrowheads="1" noChangeShapeType="1" noTextEdit="1"/>
              </p:cNvSpPr>
              <p:nvPr/>
            </p:nvSpPr>
            <p:spPr>
              <a:xfrm>
                <a:off x="1924796" y="3114773"/>
                <a:ext cx="1408462" cy="430887"/>
              </a:xfrm>
              <a:prstGeom prst="rect">
                <a:avLst/>
              </a:prstGeom>
              <a:blipFill>
                <a:blip r:embed="rId14"/>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CB990D0-D6D6-DD2F-6465-FBF420E7EA42}"/>
              </a:ext>
            </a:extLst>
          </p:cNvPr>
          <p:cNvSpPr txBox="1"/>
          <p:nvPr/>
        </p:nvSpPr>
        <p:spPr>
          <a:xfrm>
            <a:off x="7180637" y="2705246"/>
            <a:ext cx="3849624" cy="523220"/>
          </a:xfrm>
          <a:prstGeom prst="rect">
            <a:avLst/>
          </a:prstGeom>
          <a:noFill/>
        </p:spPr>
        <p:txBody>
          <a:bodyPr wrap="square" rtlCol="0">
            <a:spAutoFit/>
          </a:bodyPr>
          <a:lstStyle/>
          <a:p>
            <a:pPr algn="ctr"/>
            <a:r>
              <a:rPr lang="en-US" sz="2800" dirty="0"/>
              <a:t>Received signal at R:</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D2E700-7ED9-5F62-FCD8-D26F76CE0E19}"/>
                  </a:ext>
                </a:extLst>
              </p:cNvPr>
              <p:cNvSpPr txBox="1"/>
              <p:nvPr/>
            </p:nvSpPr>
            <p:spPr>
              <a:xfrm>
                <a:off x="6096000" y="4189565"/>
                <a:ext cx="618349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Both</a:t>
                </a:r>
                <a:r>
                  <a:rPr lang="en-US" sz="2800" dirty="0">
                    <a:solidFill>
                      <a:srgbClr val="00B050"/>
                    </a:solidFill>
                  </a:rPr>
                  <a:t> </a:t>
                </a:r>
                <a14:m>
                  <m:oMath xmlns:m="http://schemas.openxmlformats.org/officeDocument/2006/math">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oMath>
                </a14:m>
                <a:r>
                  <a:rPr lang="en-US" sz="2800" dirty="0"/>
                  <a:t> and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a14:m>
                <a:r>
                  <a:rPr lang="en-US" sz="2800" dirty="0"/>
                  <a:t> include the LOS and NLOS path! </a:t>
                </a:r>
              </a:p>
            </p:txBody>
          </p:sp>
        </mc:Choice>
        <mc:Fallback xmlns="">
          <p:sp>
            <p:nvSpPr>
              <p:cNvPr id="27" name="TextBox 26">
                <a:extLst>
                  <a:ext uri="{FF2B5EF4-FFF2-40B4-BE49-F238E27FC236}">
                    <a16:creationId xmlns:a16="http://schemas.microsoft.com/office/drawing/2014/main" id="{81D2E700-7ED9-5F62-FCD8-D26F76CE0E19}"/>
                  </a:ext>
                </a:extLst>
              </p:cNvPr>
              <p:cNvSpPr txBox="1">
                <a:spLocks noRot="1" noChangeAspect="1" noMove="1" noResize="1" noEditPoints="1" noAdjustHandles="1" noChangeArrowheads="1" noChangeShapeType="1" noTextEdit="1"/>
              </p:cNvSpPr>
              <p:nvPr/>
            </p:nvSpPr>
            <p:spPr>
              <a:xfrm>
                <a:off x="6096000" y="4189565"/>
                <a:ext cx="6183491" cy="954107"/>
              </a:xfrm>
              <a:prstGeom prst="rect">
                <a:avLst/>
              </a:prstGeom>
              <a:blipFill>
                <a:blip r:embed="rId15"/>
                <a:stretch>
                  <a:fillRect l="-1775" t="-6369"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640B43B-21A3-2E2E-3B9D-8153664F0B9E}"/>
                  </a:ext>
                </a:extLst>
              </p:cNvPr>
              <p:cNvSpPr txBox="1"/>
              <p:nvPr/>
            </p:nvSpPr>
            <p:spPr>
              <a:xfrm>
                <a:off x="6096000" y="5090499"/>
                <a:ext cx="5977247"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a14:m>
                <a:r>
                  <a:rPr lang="en-US" sz="2800" dirty="0"/>
                  <a:t> is undesired and needs to be eliminated to get spectrum measurement at the tag!</a:t>
                </a:r>
              </a:p>
            </p:txBody>
          </p:sp>
        </mc:Choice>
        <mc:Fallback xmlns="">
          <p:sp>
            <p:nvSpPr>
              <p:cNvPr id="28" name="TextBox 27">
                <a:extLst>
                  <a:ext uri="{FF2B5EF4-FFF2-40B4-BE49-F238E27FC236}">
                    <a16:creationId xmlns:a16="http://schemas.microsoft.com/office/drawing/2014/main" id="{C640B43B-21A3-2E2E-3B9D-8153664F0B9E}"/>
                  </a:ext>
                </a:extLst>
              </p:cNvPr>
              <p:cNvSpPr txBox="1">
                <a:spLocks noRot="1" noChangeAspect="1" noMove="1" noResize="1" noEditPoints="1" noAdjustHandles="1" noChangeArrowheads="1" noChangeShapeType="1" noTextEdit="1"/>
              </p:cNvSpPr>
              <p:nvPr/>
            </p:nvSpPr>
            <p:spPr>
              <a:xfrm>
                <a:off x="6096000" y="5090499"/>
                <a:ext cx="5977247" cy="1384995"/>
              </a:xfrm>
              <a:prstGeom prst="rect">
                <a:avLst/>
              </a:prstGeom>
              <a:blipFill>
                <a:blip r:embed="rId16"/>
                <a:stretch>
                  <a:fillRect l="-1835" t="-4405" b="-11454"/>
                </a:stretch>
              </a:blipFill>
            </p:spPr>
            <p:txBody>
              <a:bodyPr/>
              <a:lstStyle/>
              <a:p>
                <a:r>
                  <a:rPr lang="en-US">
                    <a:noFill/>
                  </a:rPr>
                  <a:t> </a:t>
                </a:r>
              </a:p>
            </p:txBody>
          </p:sp>
        </mc:Fallback>
      </mc:AlternateContent>
      <p:sp>
        <p:nvSpPr>
          <p:cNvPr id="29" name="Multiplication Sign 28">
            <a:extLst>
              <a:ext uri="{FF2B5EF4-FFF2-40B4-BE49-F238E27FC236}">
                <a16:creationId xmlns:a16="http://schemas.microsoft.com/office/drawing/2014/main" id="{44B7E225-8906-52E4-DE33-7008F928CA55}"/>
              </a:ext>
            </a:extLst>
          </p:cNvPr>
          <p:cNvSpPr/>
          <p:nvPr/>
        </p:nvSpPr>
        <p:spPr>
          <a:xfrm>
            <a:off x="2807213" y="3433434"/>
            <a:ext cx="1348254" cy="1030138"/>
          </a:xfrm>
          <a:prstGeom prst="mathMultiply">
            <a:avLst>
              <a:gd name="adj1" fmla="val 1286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5CAC62-B9B7-9FA0-D6B7-F48DB199845C}"/>
              </a:ext>
            </a:extLst>
          </p:cNvPr>
          <p:cNvSpPr/>
          <p:nvPr/>
        </p:nvSpPr>
        <p:spPr>
          <a:xfrm>
            <a:off x="18477" y="3347470"/>
            <a:ext cx="11717518" cy="661384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E7037F-577A-6A10-1E7E-AEDCE6B4FF21}"/>
              </a:ext>
            </a:extLst>
          </p:cNvPr>
          <p:cNvSpPr txBox="1"/>
          <p:nvPr/>
        </p:nvSpPr>
        <p:spPr>
          <a:xfrm>
            <a:off x="0" y="3844004"/>
            <a:ext cx="11717517" cy="1938992"/>
          </a:xfrm>
          <a:prstGeom prst="rect">
            <a:avLst/>
          </a:prstGeom>
          <a:solidFill>
            <a:schemeClr val="bg1"/>
          </a:solidFill>
          <a:ln w="28575">
            <a:solidFill>
              <a:schemeClr val="tx1"/>
            </a:solidFill>
          </a:ln>
        </p:spPr>
        <p:txBody>
          <a:bodyPr wrap="square" rtlCol="0">
            <a:spAutoFit/>
          </a:bodyPr>
          <a:lstStyle/>
          <a:p>
            <a:pPr algn="ctr"/>
            <a:r>
              <a:rPr lang="en-US" sz="4000" dirty="0">
                <a:solidFill>
                  <a:schemeClr val="tx1"/>
                </a:solidFill>
              </a:rPr>
              <a:t>Quite challenging to do, since it requires extra transmission between the receiver R and the tag T at that frequency.</a:t>
            </a:r>
          </a:p>
        </p:txBody>
      </p:sp>
      <p:sp>
        <p:nvSpPr>
          <p:cNvPr id="18" name="Slide Number Placeholder 17">
            <a:extLst>
              <a:ext uri="{FF2B5EF4-FFF2-40B4-BE49-F238E27FC236}">
                <a16:creationId xmlns:a16="http://schemas.microsoft.com/office/drawing/2014/main" id="{717B5BD5-A19D-16C8-EFBA-69C4C59A22D7}"/>
              </a:ext>
            </a:extLst>
          </p:cNvPr>
          <p:cNvSpPr>
            <a:spLocks noGrp="1"/>
          </p:cNvSpPr>
          <p:nvPr>
            <p:ph type="sldNum" sz="quarter" idx="12"/>
          </p:nvPr>
        </p:nvSpPr>
        <p:spPr/>
        <p:txBody>
          <a:bodyPr/>
          <a:lstStyle/>
          <a:p>
            <a:fld id="{39AEE86F-97D8-473B-8979-FFB977763304}" type="slidenum">
              <a:rPr lang="en-US" smtClean="0"/>
              <a:t>21</a:t>
            </a:fld>
            <a:endParaRPr lang="en-US"/>
          </a:p>
        </p:txBody>
      </p:sp>
    </p:spTree>
    <p:extLst>
      <p:ext uri="{BB962C8B-B14F-4D97-AF65-F5344CB8AC3E}">
        <p14:creationId xmlns:p14="http://schemas.microsoft.com/office/powerpoint/2010/main" val="10294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3.125E-6 -3.7037E-6 L -0.35664 0.0044 " pathEditMode="relative" rAng="0" ptsTypes="AA">
                                      <p:cBhvr>
                                        <p:cTn id="14" dur="1000" fill="hold"/>
                                        <p:tgtEl>
                                          <p:spTgt spid="4"/>
                                        </p:tgtEl>
                                        <p:attrNameLst>
                                          <p:attrName>ppt_x</p:attrName>
                                          <p:attrName>ppt_y</p:attrName>
                                        </p:attrNameLst>
                                      </p:cBhvr>
                                      <p:rCtr x="-17839" y="208"/>
                                    </p:animMotion>
                                  </p:childTnLst>
                                </p:cTn>
                              </p:par>
                            </p:childTnLst>
                          </p:cTn>
                        </p:par>
                        <p:par>
                          <p:cTn id="15" fill="hold">
                            <p:stCondLst>
                              <p:cond delay="10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2.08333E-7 4.07407E-6 L -0.02122 0.41458 " pathEditMode="relative" rAng="0" ptsTypes="AA">
                                      <p:cBhvr>
                                        <p:cTn id="22" dur="1000" fill="hold"/>
                                        <p:tgtEl>
                                          <p:spTgt spid="5"/>
                                        </p:tgtEl>
                                        <p:attrNameLst>
                                          <p:attrName>ppt_x</p:attrName>
                                          <p:attrName>ppt_y</p:attrName>
                                        </p:attrNameLst>
                                      </p:cBhvr>
                                      <p:rCtr x="-1068" y="20718"/>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animBg="1"/>
      <p:bldP spid="13" grpId="0" animBg="1"/>
      <p:bldP spid="26" grpId="0"/>
      <p:bldP spid="27" grpId="0"/>
      <p:bldP spid="28" grpId="0"/>
      <p:bldP spid="29"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lstStyle/>
          <a:p>
            <a:pPr algn="ctr"/>
            <a:r>
              <a:rPr lang="en-US" dirty="0"/>
              <a:t>Observation 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4EB047F-F6B3-0DCC-2B49-3E2862FA9212}"/>
                  </a:ext>
                </a:extLst>
              </p:cNvPr>
              <p:cNvSpPr txBox="1"/>
              <p:nvPr/>
            </p:nvSpPr>
            <p:spPr>
              <a:xfrm>
                <a:off x="903418" y="987552"/>
                <a:ext cx="10515600" cy="523220"/>
              </a:xfrm>
              <a:prstGeom prst="rect">
                <a:avLst/>
              </a:prstGeom>
              <a:noFill/>
            </p:spPr>
            <p:txBody>
              <a:bodyPr wrap="square" rtlCol="0">
                <a:spAutoFit/>
              </a:bodyPr>
              <a:lstStyle/>
              <a:p>
                <a:pPr algn="ct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h</m:t>
                        </m:r>
                      </m:e>
                      <m:sub>
                        <m:r>
                          <a:rPr lang="en-US" sz="2800" i="1">
                            <a:solidFill>
                              <a:schemeClr val="tx1"/>
                            </a:solidFill>
                            <a:latin typeface="Cambria Math" panose="02040503050406030204" pitchFamily="18" charset="0"/>
                          </a:rPr>
                          <m:t>𝑇</m:t>
                        </m:r>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𝑅</m:t>
                        </m:r>
                      </m:sub>
                    </m:sSub>
                  </m:oMath>
                </a14:m>
                <a:r>
                  <a:rPr lang="en-US" sz="2800" dirty="0">
                    <a:solidFill>
                      <a:schemeClr val="tx1"/>
                    </a:solidFill>
                  </a:rPr>
                  <a:t> and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h</m:t>
                        </m:r>
                      </m:e>
                      <m:sub>
                        <m:r>
                          <a:rPr lang="en-US" sz="2800" i="1">
                            <a:solidFill>
                              <a:schemeClr val="tx1"/>
                            </a:solidFill>
                            <a:latin typeface="Cambria Math" panose="02040503050406030204" pitchFamily="18" charset="0"/>
                          </a:rPr>
                          <m:t>𝑇</m:t>
                        </m:r>
                        <m:r>
                          <a:rPr lang="en-US" sz="2800" i="1">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𝐻</m:t>
                        </m:r>
                      </m:sub>
                    </m:sSub>
                  </m:oMath>
                </a14:m>
                <a:r>
                  <a:rPr lang="en-US" sz="2800" dirty="0">
                    <a:solidFill>
                      <a:schemeClr val="tx1"/>
                    </a:solidFill>
                  </a:rPr>
                  <a:t> are strongly correlated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r>
                      <a:rPr lang="en-US" sz="2800" b="0" i="1" smtClean="0">
                        <a:solidFill>
                          <a:srgbClr val="FF0000"/>
                        </a:solidFill>
                        <a:latin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𝛼</m:t>
                    </m:r>
                    <m:r>
                      <a:rPr lang="en-US" sz="2800" b="0" i="1" smtClean="0">
                        <a:latin typeface="Cambria Math" panose="02040503050406030204" pitchFamily="18" charset="0"/>
                        <a:ea typeface="Cambria Math" panose="02040503050406030204" pitchFamily="18" charset="0"/>
                      </a:rPr>
                      <m:t> </m:t>
                    </m:r>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h</m:t>
                        </m:r>
                      </m:e>
                      <m:sub>
                        <m:r>
                          <a:rPr lang="en-US" sz="2800" i="1">
                            <a:solidFill>
                              <a:srgbClr val="0070C0"/>
                            </a:solidFill>
                            <a:latin typeface="Cambria Math" panose="02040503050406030204" pitchFamily="18" charset="0"/>
                          </a:rPr>
                          <m:t>𝑇</m:t>
                        </m:r>
                        <m:r>
                          <a:rPr lang="en-US" sz="2800" i="1">
                            <a:solidFill>
                              <a:srgbClr val="0070C0"/>
                            </a:solidFill>
                            <a:latin typeface="Cambria Math" panose="02040503050406030204" pitchFamily="18" charset="0"/>
                          </a:rPr>
                          <m:t>→</m:t>
                        </m:r>
                        <m:r>
                          <a:rPr lang="en-US" sz="2800" i="1">
                            <a:solidFill>
                              <a:srgbClr val="0070C0"/>
                            </a:solidFill>
                            <a:latin typeface="Cambria Math" panose="02040503050406030204" pitchFamily="18" charset="0"/>
                          </a:rPr>
                          <m:t>𝐻</m:t>
                        </m:r>
                      </m:sub>
                    </m:sSub>
                  </m:oMath>
                </a14:m>
                <a:endParaRPr lang="en-US" sz="2800" dirty="0">
                  <a:solidFill>
                    <a:schemeClr val="tx1"/>
                  </a:solidFill>
                </a:endParaRPr>
              </a:p>
            </p:txBody>
          </p:sp>
        </mc:Choice>
        <mc:Fallback xmlns="">
          <p:sp>
            <p:nvSpPr>
              <p:cNvPr id="6" name="TextBox 5">
                <a:extLst>
                  <a:ext uri="{FF2B5EF4-FFF2-40B4-BE49-F238E27FC236}">
                    <a16:creationId xmlns:a16="http://schemas.microsoft.com/office/drawing/2014/main" id="{D4EB047F-F6B3-0DCC-2B49-3E2862FA9212}"/>
                  </a:ext>
                </a:extLst>
              </p:cNvPr>
              <p:cNvSpPr txBox="1">
                <a:spLocks noRot="1" noChangeAspect="1" noMove="1" noResize="1" noEditPoints="1" noAdjustHandles="1" noChangeArrowheads="1" noChangeShapeType="1" noTextEdit="1"/>
              </p:cNvSpPr>
              <p:nvPr/>
            </p:nvSpPr>
            <p:spPr>
              <a:xfrm>
                <a:off x="903418" y="987552"/>
                <a:ext cx="10515600" cy="523220"/>
              </a:xfrm>
              <a:prstGeom prst="rect">
                <a:avLst/>
              </a:prstGeom>
              <a:blipFill>
                <a:blip r:embed="rId3"/>
                <a:stretch>
                  <a:fillRect t="-11628" b="-31395"/>
                </a:stretch>
              </a:blipFill>
            </p:spPr>
            <p:txBody>
              <a:bodyPr/>
              <a:lstStyle/>
              <a:p>
                <a:r>
                  <a:rPr lang="en-US">
                    <a:noFill/>
                  </a:rPr>
                  <a:t> </a:t>
                </a:r>
              </a:p>
            </p:txBody>
          </p:sp>
        </mc:Fallback>
      </mc:AlternateContent>
      <p:pic>
        <p:nvPicPr>
          <p:cNvPr id="7" name="Graphic 6" descr="Label outline">
            <a:extLst>
              <a:ext uri="{FF2B5EF4-FFF2-40B4-BE49-F238E27FC236}">
                <a16:creationId xmlns:a16="http://schemas.microsoft.com/office/drawing/2014/main" id="{D139A379-BD8B-06A2-7565-D064F479C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19245">
            <a:off x="3133083" y="2161770"/>
            <a:ext cx="755766" cy="755766"/>
          </a:xfrm>
          <a:prstGeom prst="rect">
            <a:avLst/>
          </a:prstGeom>
        </p:spPr>
      </p:pic>
      <p:pic>
        <p:nvPicPr>
          <p:cNvPr id="8" name="Picture 2">
            <a:extLst>
              <a:ext uri="{FF2B5EF4-FFF2-40B4-BE49-F238E27FC236}">
                <a16:creationId xmlns:a16="http://schemas.microsoft.com/office/drawing/2014/main" id="{FCC2E6C0-159F-1F83-6D32-CAB4550B0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082" y="5481556"/>
            <a:ext cx="926856" cy="954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A6249A-C63F-8A8A-A073-6E94F10D0047}"/>
              </a:ext>
            </a:extLst>
          </p:cNvPr>
          <p:cNvSpPr txBox="1"/>
          <p:nvPr/>
        </p:nvSpPr>
        <p:spPr>
          <a:xfrm>
            <a:off x="3027900" y="5658066"/>
            <a:ext cx="2068827" cy="830997"/>
          </a:xfrm>
          <a:prstGeom prst="rect">
            <a:avLst/>
          </a:prstGeom>
          <a:noFill/>
        </p:spPr>
        <p:txBody>
          <a:bodyPr wrap="square" rtlCol="0">
            <a:spAutoFit/>
          </a:bodyPr>
          <a:lstStyle/>
          <a:p>
            <a:pPr algn="ctr"/>
            <a:r>
              <a:rPr lang="en-US" sz="2400" dirty="0"/>
              <a:t>Wideband Receiver (R)</a:t>
            </a:r>
          </a:p>
        </p:txBody>
      </p:sp>
      <p:sp>
        <p:nvSpPr>
          <p:cNvPr id="10" name="TextBox 9">
            <a:extLst>
              <a:ext uri="{FF2B5EF4-FFF2-40B4-BE49-F238E27FC236}">
                <a16:creationId xmlns:a16="http://schemas.microsoft.com/office/drawing/2014/main" id="{0DF6767D-93E3-BFA5-3701-383381878A49}"/>
              </a:ext>
            </a:extLst>
          </p:cNvPr>
          <p:cNvSpPr txBox="1"/>
          <p:nvPr/>
        </p:nvSpPr>
        <p:spPr>
          <a:xfrm>
            <a:off x="1993924" y="2153910"/>
            <a:ext cx="1255014" cy="461665"/>
          </a:xfrm>
          <a:prstGeom prst="rect">
            <a:avLst/>
          </a:prstGeom>
          <a:noFill/>
        </p:spPr>
        <p:txBody>
          <a:bodyPr wrap="square" rtlCol="0">
            <a:spAutoFit/>
          </a:bodyPr>
          <a:lstStyle/>
          <a:p>
            <a:pPr algn="ctr"/>
            <a:r>
              <a:rPr lang="en-US" sz="2400" dirty="0"/>
              <a:t>Tag (T)</a:t>
            </a:r>
          </a:p>
        </p:txBody>
      </p:sp>
      <p:sp>
        <p:nvSpPr>
          <p:cNvPr id="11" name="Arrow: Left 10">
            <a:extLst>
              <a:ext uri="{FF2B5EF4-FFF2-40B4-BE49-F238E27FC236}">
                <a16:creationId xmlns:a16="http://schemas.microsoft.com/office/drawing/2014/main" id="{84348031-8AC4-AD4B-3427-D0DCEBDC43EB}"/>
              </a:ext>
            </a:extLst>
          </p:cNvPr>
          <p:cNvSpPr/>
          <p:nvPr/>
        </p:nvSpPr>
        <p:spPr>
          <a:xfrm rot="16200000">
            <a:off x="2288016" y="4062634"/>
            <a:ext cx="2445902" cy="146965"/>
          </a:xfrm>
          <a:prstGeom prst="leftArrow">
            <a:avLst>
              <a:gd name="adj1" fmla="val 58058"/>
              <a:gd name="adj2" fmla="val 1305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6A3753-5CA5-F7F7-2263-5760CEECC73B}"/>
                  </a:ext>
                </a:extLst>
              </p:cNvPr>
              <p:cNvSpPr txBox="1"/>
              <p:nvPr/>
            </p:nvSpPr>
            <p:spPr>
              <a:xfrm>
                <a:off x="1917432" y="3661832"/>
                <a:ext cx="1397660" cy="738664"/>
              </a:xfrm>
              <a:prstGeom prst="rect">
                <a:avLst/>
              </a:prstGeom>
              <a:noFill/>
            </p:spPr>
            <p:txBody>
              <a:bodyPr wrap="square" lIns="0" tIns="0" rIns="0" bIns="0" rtlCol="0">
                <a:spAutoFit/>
              </a:bodyPr>
              <a:lstStyle/>
              <a:p>
                <a:pPr algn="ctr"/>
                <a:r>
                  <a:rPr lang="en-US" sz="2400" dirty="0">
                    <a:solidFill>
                      <a:srgbClr val="FF0000"/>
                    </a:solidFill>
                  </a:rPr>
                  <a:t>Undesired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h</m:t>
                        </m:r>
                      </m:e>
                      <m:sub>
                        <m:r>
                          <a:rPr lang="en-US" sz="2400" i="1">
                            <a:solidFill>
                              <a:srgbClr val="FF0000"/>
                            </a:solidFill>
                            <a:latin typeface="Cambria Math" panose="02040503050406030204" pitchFamily="18" charset="0"/>
                          </a:rPr>
                          <m:t>𝑇</m:t>
                        </m:r>
                        <m:r>
                          <a:rPr lang="en-US" sz="2400" i="1">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𝑅</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𝑓</m:t>
                    </m:r>
                    <m:r>
                      <a:rPr lang="en-US" sz="2400" b="0" i="1" smtClean="0">
                        <a:solidFill>
                          <a:srgbClr val="FF0000"/>
                        </a:solidFill>
                        <a:latin typeface="Cambria Math" panose="02040503050406030204" pitchFamily="18" charset="0"/>
                      </a:rPr>
                      <m:t>)</m:t>
                    </m:r>
                  </m:oMath>
                </a14:m>
                <a:endParaRPr lang="en-US" sz="2400" dirty="0"/>
              </a:p>
            </p:txBody>
          </p:sp>
        </mc:Choice>
        <mc:Fallback xmlns="">
          <p:sp>
            <p:nvSpPr>
              <p:cNvPr id="12" name="TextBox 11">
                <a:extLst>
                  <a:ext uri="{FF2B5EF4-FFF2-40B4-BE49-F238E27FC236}">
                    <a16:creationId xmlns:a16="http://schemas.microsoft.com/office/drawing/2014/main" id="{496A3753-5CA5-F7F7-2263-5760CEECC73B}"/>
                  </a:ext>
                </a:extLst>
              </p:cNvPr>
              <p:cNvSpPr txBox="1">
                <a:spLocks noRot="1" noChangeAspect="1" noMove="1" noResize="1" noEditPoints="1" noAdjustHandles="1" noChangeArrowheads="1" noChangeShapeType="1" noTextEdit="1"/>
              </p:cNvSpPr>
              <p:nvPr/>
            </p:nvSpPr>
            <p:spPr>
              <a:xfrm>
                <a:off x="1917432" y="3661832"/>
                <a:ext cx="1397660" cy="738664"/>
              </a:xfrm>
              <a:prstGeom prst="rect">
                <a:avLst/>
              </a:prstGeom>
              <a:blipFill>
                <a:blip r:embed="rId7"/>
                <a:stretch>
                  <a:fillRect l="-10480" t="-13223" r="-16157" b="-1652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B5001B2-AB1B-8849-1128-6A36C61D902F}"/>
              </a:ext>
            </a:extLst>
          </p:cNvPr>
          <p:cNvSpPr txBox="1"/>
          <p:nvPr/>
        </p:nvSpPr>
        <p:spPr>
          <a:xfrm>
            <a:off x="7896862" y="5630029"/>
            <a:ext cx="1929148" cy="830997"/>
          </a:xfrm>
          <a:prstGeom prst="rect">
            <a:avLst/>
          </a:prstGeom>
          <a:noFill/>
        </p:spPr>
        <p:txBody>
          <a:bodyPr wrap="square" rtlCol="0">
            <a:spAutoFit/>
          </a:bodyPr>
          <a:lstStyle/>
          <a:p>
            <a:pPr algn="ctr"/>
            <a:r>
              <a:rPr lang="en-US" sz="2400" dirty="0"/>
              <a:t>RFID Reader (H)</a:t>
            </a:r>
          </a:p>
        </p:txBody>
      </p:sp>
      <p:pic>
        <p:nvPicPr>
          <p:cNvPr id="14" name="Picture 13" descr="Shape&#10;&#10;Description automatically generated with medium confidence">
            <a:extLst>
              <a:ext uri="{FF2B5EF4-FFF2-40B4-BE49-F238E27FC236}">
                <a16:creationId xmlns:a16="http://schemas.microsoft.com/office/drawing/2014/main" id="{25FA98B7-DC68-5F38-6C44-3CABD80745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696515">
            <a:off x="9771485" y="5623825"/>
            <a:ext cx="953701" cy="899477"/>
          </a:xfrm>
          <a:prstGeom prst="rect">
            <a:avLst/>
          </a:prstGeom>
        </p:spPr>
      </p:pic>
      <p:pic>
        <p:nvPicPr>
          <p:cNvPr id="15" name="Graphic 14" descr="Label outline">
            <a:extLst>
              <a:ext uri="{FF2B5EF4-FFF2-40B4-BE49-F238E27FC236}">
                <a16:creationId xmlns:a16="http://schemas.microsoft.com/office/drawing/2014/main" id="{4B25D1C4-531C-1AA1-75A3-8846865C6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19245">
            <a:off x="9930565" y="2052593"/>
            <a:ext cx="755766" cy="755766"/>
          </a:xfrm>
          <a:prstGeom prst="rect">
            <a:avLst/>
          </a:prstGeom>
        </p:spPr>
      </p:pic>
      <p:sp>
        <p:nvSpPr>
          <p:cNvPr id="16" name="TextBox 15">
            <a:extLst>
              <a:ext uri="{FF2B5EF4-FFF2-40B4-BE49-F238E27FC236}">
                <a16:creationId xmlns:a16="http://schemas.microsoft.com/office/drawing/2014/main" id="{D1ECA646-3FC7-A9E5-2146-0B303E376219}"/>
              </a:ext>
            </a:extLst>
          </p:cNvPr>
          <p:cNvSpPr txBox="1"/>
          <p:nvPr/>
        </p:nvSpPr>
        <p:spPr>
          <a:xfrm>
            <a:off x="8791406" y="2044733"/>
            <a:ext cx="1255014" cy="461665"/>
          </a:xfrm>
          <a:prstGeom prst="rect">
            <a:avLst/>
          </a:prstGeom>
          <a:noFill/>
        </p:spPr>
        <p:txBody>
          <a:bodyPr wrap="square" rtlCol="0">
            <a:spAutoFit/>
          </a:bodyPr>
          <a:lstStyle/>
          <a:p>
            <a:pPr algn="ctr"/>
            <a:r>
              <a:rPr lang="en-US" sz="2400" dirty="0"/>
              <a:t>Tag (T)</a:t>
            </a:r>
          </a:p>
        </p:txBody>
      </p:sp>
      <p:sp>
        <p:nvSpPr>
          <p:cNvPr id="17" name="Arrow: Left 16">
            <a:extLst>
              <a:ext uri="{FF2B5EF4-FFF2-40B4-BE49-F238E27FC236}">
                <a16:creationId xmlns:a16="http://schemas.microsoft.com/office/drawing/2014/main" id="{1B671261-1B79-1936-B223-C073408135AF}"/>
              </a:ext>
            </a:extLst>
          </p:cNvPr>
          <p:cNvSpPr/>
          <p:nvPr/>
        </p:nvSpPr>
        <p:spPr>
          <a:xfrm rot="16200000">
            <a:off x="8978135" y="4062634"/>
            <a:ext cx="2445902" cy="146965"/>
          </a:xfrm>
          <a:prstGeom prst="leftArrow">
            <a:avLst>
              <a:gd name="adj1" fmla="val 58058"/>
              <a:gd name="adj2" fmla="val 13058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369601-EDBA-8B45-D254-84DDA7FD1476}"/>
                  </a:ext>
                </a:extLst>
              </p:cNvPr>
              <p:cNvSpPr txBox="1"/>
              <p:nvPr/>
            </p:nvSpPr>
            <p:spPr>
              <a:xfrm>
                <a:off x="8861436" y="3704632"/>
                <a:ext cx="12302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h</m:t>
                          </m:r>
                        </m:e>
                        <m:sub>
                          <m:r>
                            <a:rPr lang="en-US" sz="2400" i="1">
                              <a:solidFill>
                                <a:srgbClr val="0070C0"/>
                              </a:solidFill>
                              <a:latin typeface="Cambria Math" panose="02040503050406030204" pitchFamily="18" charset="0"/>
                            </a:rPr>
                            <m:t>𝑇</m:t>
                          </m:r>
                          <m:r>
                            <a:rPr lang="en-US" sz="2400" i="1">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𝐻</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𝑓</m:t>
                      </m:r>
                      <m:r>
                        <a:rPr lang="en-US" sz="2400" b="0" i="1" smtClean="0">
                          <a:solidFill>
                            <a:srgbClr val="0070C0"/>
                          </a:solidFill>
                          <a:latin typeface="Cambria Math" panose="02040503050406030204" pitchFamily="18" charset="0"/>
                        </a:rPr>
                        <m:t>)</m:t>
                      </m:r>
                    </m:oMath>
                  </m:oMathPara>
                </a14:m>
                <a:endParaRPr lang="en-US" sz="2400" dirty="0">
                  <a:solidFill>
                    <a:srgbClr val="0070C0"/>
                  </a:solidFill>
                </a:endParaRPr>
              </a:p>
            </p:txBody>
          </p:sp>
        </mc:Choice>
        <mc:Fallback xmlns="">
          <p:sp>
            <p:nvSpPr>
              <p:cNvPr id="18" name="TextBox 17">
                <a:extLst>
                  <a:ext uri="{FF2B5EF4-FFF2-40B4-BE49-F238E27FC236}">
                    <a16:creationId xmlns:a16="http://schemas.microsoft.com/office/drawing/2014/main" id="{10369601-EDBA-8B45-D254-84DDA7FD1476}"/>
                  </a:ext>
                </a:extLst>
              </p:cNvPr>
              <p:cNvSpPr txBox="1">
                <a:spLocks noRot="1" noChangeAspect="1" noMove="1" noResize="1" noEditPoints="1" noAdjustHandles="1" noChangeArrowheads="1" noChangeShapeType="1" noTextEdit="1"/>
              </p:cNvSpPr>
              <p:nvPr/>
            </p:nvSpPr>
            <p:spPr>
              <a:xfrm>
                <a:off x="8861436" y="3704632"/>
                <a:ext cx="1230209" cy="369332"/>
              </a:xfrm>
              <a:prstGeom prst="rect">
                <a:avLst/>
              </a:prstGeom>
              <a:blipFill>
                <a:blip r:embed="rId9"/>
                <a:stretch>
                  <a:fillRect l="-4975" r="-7463" b="-35000"/>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0F5920A0-C49B-0345-8B46-CF037027BE48}"/>
              </a:ext>
            </a:extLst>
          </p:cNvPr>
          <p:cNvCxnSpPr>
            <a:endCxn id="13" idx="1"/>
          </p:cNvCxnSpPr>
          <p:nvPr/>
        </p:nvCxnSpPr>
        <p:spPr>
          <a:xfrm flipV="1">
            <a:off x="5301343" y="6045528"/>
            <a:ext cx="2595519" cy="692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5DA937A-26A1-14B8-B7FD-D996EE7DF285}"/>
              </a:ext>
            </a:extLst>
          </p:cNvPr>
          <p:cNvSpPr txBox="1"/>
          <p:nvPr/>
        </p:nvSpPr>
        <p:spPr>
          <a:xfrm>
            <a:off x="5301343" y="6073563"/>
            <a:ext cx="2595519" cy="461665"/>
          </a:xfrm>
          <a:prstGeom prst="rect">
            <a:avLst/>
          </a:prstGeom>
          <a:noFill/>
        </p:spPr>
        <p:txBody>
          <a:bodyPr wrap="square" rtlCol="0">
            <a:spAutoFit/>
          </a:bodyPr>
          <a:lstStyle/>
          <a:p>
            <a:pPr algn="ctr"/>
            <a:r>
              <a:rPr lang="en-US" sz="2400" dirty="0"/>
              <a:t>Co-Located!</a:t>
            </a:r>
          </a:p>
        </p:txBody>
      </p:sp>
      <p:sp>
        <p:nvSpPr>
          <p:cNvPr id="2" name="Slide Number Placeholder 1">
            <a:extLst>
              <a:ext uri="{FF2B5EF4-FFF2-40B4-BE49-F238E27FC236}">
                <a16:creationId xmlns:a16="http://schemas.microsoft.com/office/drawing/2014/main" id="{7CEB137D-9467-8136-677B-494256AE71D5}"/>
              </a:ext>
            </a:extLst>
          </p:cNvPr>
          <p:cNvSpPr>
            <a:spLocks noGrp="1"/>
          </p:cNvSpPr>
          <p:nvPr>
            <p:ph type="sldNum" sz="quarter" idx="12"/>
          </p:nvPr>
        </p:nvSpPr>
        <p:spPr/>
        <p:txBody>
          <a:bodyPr/>
          <a:lstStyle/>
          <a:p>
            <a:fld id="{39AEE86F-97D8-473B-8979-FFB977763304}" type="slidenum">
              <a:rPr lang="en-US" smtClean="0"/>
              <a:t>22</a:t>
            </a:fld>
            <a:endParaRPr lang="en-US"/>
          </a:p>
        </p:txBody>
      </p:sp>
    </p:spTree>
    <p:extLst>
      <p:ext uri="{BB962C8B-B14F-4D97-AF65-F5344CB8AC3E}">
        <p14:creationId xmlns:p14="http://schemas.microsoft.com/office/powerpoint/2010/main" val="16030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animBg="1"/>
      <p:bldP spid="12" grpId="0"/>
      <p:bldP spid="13" grpId="0"/>
      <p:bldP spid="16" grpId="0"/>
      <p:bldP spid="17" grpId="0" animBg="1"/>
      <p:bldP spid="1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lstStyle/>
          <a:p>
            <a:pPr algn="ctr"/>
            <a:r>
              <a:rPr lang="en-US" dirty="0"/>
              <a:t>Observation 2:</a:t>
            </a:r>
          </a:p>
        </p:txBody>
      </p:sp>
      <p:sp>
        <p:nvSpPr>
          <p:cNvPr id="13" name="TextBox 12">
            <a:extLst>
              <a:ext uri="{FF2B5EF4-FFF2-40B4-BE49-F238E27FC236}">
                <a16:creationId xmlns:a16="http://schemas.microsoft.com/office/drawing/2014/main" id="{9B5001B2-AB1B-8849-1128-6A36C61D902F}"/>
              </a:ext>
            </a:extLst>
          </p:cNvPr>
          <p:cNvSpPr txBox="1"/>
          <p:nvPr/>
        </p:nvSpPr>
        <p:spPr>
          <a:xfrm>
            <a:off x="3398018" y="5669998"/>
            <a:ext cx="1929148" cy="830997"/>
          </a:xfrm>
          <a:prstGeom prst="rect">
            <a:avLst/>
          </a:prstGeom>
          <a:noFill/>
        </p:spPr>
        <p:txBody>
          <a:bodyPr wrap="square" rtlCol="0">
            <a:spAutoFit/>
          </a:bodyPr>
          <a:lstStyle/>
          <a:p>
            <a:pPr algn="ctr"/>
            <a:r>
              <a:rPr lang="en-US" sz="2400" dirty="0"/>
              <a:t>RFID Reader (H)</a:t>
            </a:r>
          </a:p>
        </p:txBody>
      </p:sp>
      <p:pic>
        <p:nvPicPr>
          <p:cNvPr id="14" name="Picture 13" descr="Shape&#10;&#10;Description automatically generated with medium confidence">
            <a:extLst>
              <a:ext uri="{FF2B5EF4-FFF2-40B4-BE49-F238E27FC236}">
                <a16:creationId xmlns:a16="http://schemas.microsoft.com/office/drawing/2014/main" id="{25FA98B7-DC68-5F38-6C44-3CABD8074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696515">
            <a:off x="5272641" y="5663794"/>
            <a:ext cx="953701" cy="899477"/>
          </a:xfrm>
          <a:prstGeom prst="rect">
            <a:avLst/>
          </a:prstGeom>
        </p:spPr>
      </p:pic>
      <p:sp>
        <p:nvSpPr>
          <p:cNvPr id="17" name="Arrow: Left 16">
            <a:extLst>
              <a:ext uri="{FF2B5EF4-FFF2-40B4-BE49-F238E27FC236}">
                <a16:creationId xmlns:a16="http://schemas.microsoft.com/office/drawing/2014/main" id="{1B671261-1B79-1936-B223-C073408135AF}"/>
              </a:ext>
            </a:extLst>
          </p:cNvPr>
          <p:cNvSpPr/>
          <p:nvPr/>
        </p:nvSpPr>
        <p:spPr>
          <a:xfrm rot="16200000">
            <a:off x="4479291" y="4102603"/>
            <a:ext cx="2445902" cy="146965"/>
          </a:xfrm>
          <a:prstGeom prst="leftArrow">
            <a:avLst>
              <a:gd name="adj1" fmla="val 58058"/>
              <a:gd name="adj2" fmla="val 13058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369601-EDBA-8B45-D254-84DDA7FD1476}"/>
                  </a:ext>
                </a:extLst>
              </p:cNvPr>
              <p:cNvSpPr txBox="1"/>
              <p:nvPr/>
            </p:nvSpPr>
            <p:spPr>
              <a:xfrm>
                <a:off x="4362592" y="3744601"/>
                <a:ext cx="12291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h</m:t>
                          </m:r>
                        </m:e>
                        <m:sub>
                          <m:r>
                            <a:rPr lang="en-US" sz="2400" i="1">
                              <a:solidFill>
                                <a:srgbClr val="0070C0"/>
                              </a:solidFill>
                              <a:latin typeface="Cambria Math" panose="02040503050406030204" pitchFamily="18" charset="0"/>
                            </a:rPr>
                            <m:t>𝑇</m:t>
                          </m:r>
                          <m:r>
                            <a:rPr lang="en-US" sz="2400" i="1">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𝐻</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𝑓</m:t>
                          </m:r>
                        </m:e>
                      </m:d>
                    </m:oMath>
                  </m:oMathPara>
                </a14:m>
                <a:endParaRPr lang="en-US" sz="2400" dirty="0">
                  <a:solidFill>
                    <a:srgbClr val="0070C0"/>
                  </a:solidFill>
                </a:endParaRPr>
              </a:p>
            </p:txBody>
          </p:sp>
        </mc:Choice>
        <mc:Fallback xmlns="">
          <p:sp>
            <p:nvSpPr>
              <p:cNvPr id="18" name="TextBox 17">
                <a:extLst>
                  <a:ext uri="{FF2B5EF4-FFF2-40B4-BE49-F238E27FC236}">
                    <a16:creationId xmlns:a16="http://schemas.microsoft.com/office/drawing/2014/main" id="{10369601-EDBA-8B45-D254-84DDA7FD1476}"/>
                  </a:ext>
                </a:extLst>
              </p:cNvPr>
              <p:cNvSpPr txBox="1">
                <a:spLocks noRot="1" noChangeAspect="1" noMove="1" noResize="1" noEditPoints="1" noAdjustHandles="1" noChangeArrowheads="1" noChangeShapeType="1" noTextEdit="1"/>
              </p:cNvSpPr>
              <p:nvPr/>
            </p:nvSpPr>
            <p:spPr>
              <a:xfrm>
                <a:off x="4362592" y="3744601"/>
                <a:ext cx="1229183" cy="369332"/>
              </a:xfrm>
              <a:prstGeom prst="rect">
                <a:avLst/>
              </a:prstGeom>
              <a:blipFill>
                <a:blip r:embed="rId4"/>
                <a:stretch>
                  <a:fillRect l="-4975" b="-34426"/>
                </a:stretch>
              </a:blipFill>
            </p:spPr>
            <p:txBody>
              <a:bodyPr/>
              <a:lstStyle/>
              <a:p>
                <a:r>
                  <a:rPr lang="en-US">
                    <a:noFill/>
                  </a:rPr>
                  <a:t> </a:t>
                </a:r>
              </a:p>
            </p:txBody>
          </p:sp>
        </mc:Fallback>
      </mc:AlternateContent>
      <p:pic>
        <p:nvPicPr>
          <p:cNvPr id="3" name="Graphic 2" descr="Checkmark with solid fill">
            <a:extLst>
              <a:ext uri="{FF2B5EF4-FFF2-40B4-BE49-F238E27FC236}">
                <a16:creationId xmlns:a16="http://schemas.microsoft.com/office/drawing/2014/main" id="{0D3D2218-9B44-A0FE-0A85-4D5D0F9E95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30980" y="3553735"/>
            <a:ext cx="789199" cy="78919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E98551F-D3FE-B57E-7835-CD6C6293192A}"/>
                  </a:ext>
                </a:extLst>
              </p:cNvPr>
              <p:cNvSpPr txBox="1"/>
              <p:nvPr/>
            </p:nvSpPr>
            <p:spPr>
              <a:xfrm>
                <a:off x="173736" y="957616"/>
                <a:ext cx="11695176" cy="954107"/>
              </a:xfrm>
              <a:prstGeom prst="rect">
                <a:avLst/>
              </a:prstGeom>
              <a:noFill/>
            </p:spPr>
            <p:txBody>
              <a:bodyPr wrap="square" rtlCol="0">
                <a:spAutoFit/>
              </a:bodyPr>
              <a:lstStyle/>
              <a:p>
                <a:pPr algn="ct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h</m:t>
                        </m:r>
                      </m:e>
                      <m:sub>
                        <m:r>
                          <a:rPr lang="en-US" sz="2800" i="1">
                            <a:solidFill>
                              <a:srgbClr val="0070C0"/>
                            </a:solidFill>
                            <a:latin typeface="Cambria Math" panose="02040503050406030204" pitchFamily="18" charset="0"/>
                          </a:rPr>
                          <m:t>𝑇</m:t>
                        </m:r>
                        <m:r>
                          <a:rPr lang="en-US" sz="2800" i="1">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rPr>
                          <m:t>𝐻</m:t>
                        </m:r>
                      </m:sub>
                    </m:sSub>
                    <m:d>
                      <m:dPr>
                        <m:ctrlPr>
                          <a:rPr lang="en-US" sz="2800" i="1">
                            <a:solidFill>
                              <a:srgbClr val="0070C0"/>
                            </a:solidFill>
                            <a:latin typeface="Cambria Math" panose="02040503050406030204" pitchFamily="18" charset="0"/>
                          </a:rPr>
                        </m:ctrlPr>
                      </m:dPr>
                      <m:e>
                        <m:r>
                          <a:rPr lang="en-US" sz="2800" i="1">
                            <a:solidFill>
                              <a:srgbClr val="0070C0"/>
                            </a:solidFill>
                            <a:latin typeface="Cambria Math" panose="02040503050406030204" pitchFamily="18" charset="0"/>
                          </a:rPr>
                          <m:t>𝑓</m:t>
                        </m:r>
                      </m:e>
                    </m:d>
                  </m:oMath>
                </a14:m>
                <a:r>
                  <a:rPr lang="en-US" sz="2800" dirty="0">
                    <a:solidFill>
                      <a:srgbClr val="0070C0"/>
                    </a:solidFill>
                  </a:rPr>
                  <a:t> </a:t>
                </a:r>
                <a:r>
                  <a:rPr lang="en-US" sz="2800" dirty="0">
                    <a:solidFill>
                      <a:schemeClr val="tx1"/>
                    </a:solidFill>
                  </a:rPr>
                  <a:t>for multiple </a:t>
                </a:r>
                <a14:m>
                  <m:oMath xmlns:m="http://schemas.openxmlformats.org/officeDocument/2006/math">
                    <m:r>
                      <a:rPr lang="en-US" sz="2800" b="0" i="1" smtClean="0">
                        <a:solidFill>
                          <a:schemeClr val="tx1"/>
                        </a:solidFill>
                        <a:latin typeface="Cambria Math" panose="02040503050406030204" pitchFamily="18" charset="0"/>
                      </a:rPr>
                      <m:t>𝑓</m:t>
                    </m:r>
                    <m:r>
                      <a:rPr lang="en-US" sz="2800" b="0" i="1" smtClean="0">
                        <a:solidFill>
                          <a:schemeClr val="tx1"/>
                        </a:solidFill>
                        <a:latin typeface="Cambria Math" panose="02040503050406030204" pitchFamily="18" charset="0"/>
                        <a:ea typeface="Cambria Math" panose="02040503050406030204" pitchFamily="18" charset="0"/>
                      </a:rPr>
                      <m:t>𝜖</m:t>
                    </m:r>
                    <m:r>
                      <a:rPr lang="en-US" sz="2800" b="0" i="1" smtClean="0">
                        <a:solidFill>
                          <a:schemeClr val="tx1"/>
                        </a:solidFill>
                        <a:latin typeface="Cambria Math" panose="02040503050406030204" pitchFamily="18" charset="0"/>
                        <a:ea typeface="Cambria Math" panose="02040503050406030204" pitchFamily="18" charset="0"/>
                      </a:rPr>
                      <m:t> </m:t>
                    </m:r>
                    <m:d>
                      <m:dPr>
                        <m:begChr m:val="["/>
                        <m:endChr m:val="]"/>
                        <m:ctrlPr>
                          <a:rPr lang="en-US" sz="2800" b="0" i="1" smtClean="0">
                            <a:solidFill>
                              <a:schemeClr val="tx1"/>
                            </a:solidFill>
                            <a:latin typeface="Cambria Math" panose="02040503050406030204" pitchFamily="18" charset="0"/>
                            <a:ea typeface="Cambria Math" panose="02040503050406030204" pitchFamily="18" charset="0"/>
                          </a:rPr>
                        </m:ctrlPr>
                      </m:dPr>
                      <m:e>
                        <m:r>
                          <a:rPr lang="en-US" sz="2800" b="0" i="1" smtClean="0">
                            <a:solidFill>
                              <a:schemeClr val="tx1"/>
                            </a:solidFill>
                            <a:latin typeface="Cambria Math" panose="02040503050406030204" pitchFamily="18" charset="0"/>
                            <a:ea typeface="Cambria Math" panose="02040503050406030204" pitchFamily="18" charset="0"/>
                          </a:rPr>
                          <m:t>902 </m:t>
                        </m:r>
                        <m:r>
                          <a:rPr lang="en-US" sz="2800" b="0" i="1" smtClean="0">
                            <a:solidFill>
                              <a:schemeClr val="tx1"/>
                            </a:solidFill>
                            <a:latin typeface="Cambria Math" panose="02040503050406030204" pitchFamily="18" charset="0"/>
                            <a:ea typeface="Cambria Math" panose="02040503050406030204" pitchFamily="18" charset="0"/>
                          </a:rPr>
                          <m:t>𝑀𝐻𝑧</m:t>
                        </m:r>
                        <m:r>
                          <a:rPr lang="en-US" sz="2800" b="0" i="1" smtClean="0">
                            <a:solidFill>
                              <a:schemeClr val="tx1"/>
                            </a:solidFill>
                            <a:latin typeface="Cambria Math" panose="02040503050406030204" pitchFamily="18" charset="0"/>
                            <a:ea typeface="Cambria Math" panose="02040503050406030204" pitchFamily="18" charset="0"/>
                          </a:rPr>
                          <m:t>,  928 </m:t>
                        </m:r>
                        <m:r>
                          <a:rPr lang="en-US" sz="2800" b="0" i="1" smtClean="0">
                            <a:solidFill>
                              <a:schemeClr val="tx1"/>
                            </a:solidFill>
                            <a:latin typeface="Cambria Math" panose="02040503050406030204" pitchFamily="18" charset="0"/>
                            <a:ea typeface="Cambria Math" panose="02040503050406030204" pitchFamily="18" charset="0"/>
                          </a:rPr>
                          <m:t>𝑀𝐻𝑧</m:t>
                        </m:r>
                      </m:e>
                    </m:d>
                  </m:oMath>
                </a14:m>
                <a:r>
                  <a:rPr lang="en-US" sz="2800" dirty="0">
                    <a:solidFill>
                      <a:schemeClr val="tx1"/>
                    </a:solidFill>
                  </a:rPr>
                  <a:t> is known due to Frequency Hopping</a:t>
                </a:r>
              </a:p>
            </p:txBody>
          </p:sp>
        </mc:Choice>
        <mc:Fallback xmlns="">
          <p:sp>
            <p:nvSpPr>
              <p:cNvPr id="19" name="TextBox 18">
                <a:extLst>
                  <a:ext uri="{FF2B5EF4-FFF2-40B4-BE49-F238E27FC236}">
                    <a16:creationId xmlns:a16="http://schemas.microsoft.com/office/drawing/2014/main" id="{BE98551F-D3FE-B57E-7835-CD6C6293192A}"/>
                  </a:ext>
                </a:extLst>
              </p:cNvPr>
              <p:cNvSpPr txBox="1">
                <a:spLocks noRot="1" noChangeAspect="1" noMove="1" noResize="1" noEditPoints="1" noAdjustHandles="1" noChangeArrowheads="1" noChangeShapeType="1" noTextEdit="1"/>
              </p:cNvSpPr>
              <p:nvPr/>
            </p:nvSpPr>
            <p:spPr>
              <a:xfrm>
                <a:off x="173736" y="957616"/>
                <a:ext cx="11695176" cy="954107"/>
              </a:xfrm>
              <a:prstGeom prst="rect">
                <a:avLst/>
              </a:prstGeom>
              <a:blipFill>
                <a:blip r:embed="rId7"/>
                <a:stretch>
                  <a:fillRect t="-6369" r="-886" b="-1656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16B7627-13E8-88D4-252E-4D28724C9B69}"/>
              </a:ext>
            </a:extLst>
          </p:cNvPr>
          <p:cNvSpPr txBox="1"/>
          <p:nvPr/>
        </p:nvSpPr>
        <p:spPr>
          <a:xfrm>
            <a:off x="6720179" y="3532835"/>
            <a:ext cx="3956808" cy="830997"/>
          </a:xfrm>
          <a:prstGeom prst="rect">
            <a:avLst/>
          </a:prstGeom>
          <a:noFill/>
        </p:spPr>
        <p:txBody>
          <a:bodyPr wrap="square" rtlCol="0">
            <a:spAutoFit/>
          </a:bodyPr>
          <a:lstStyle/>
          <a:p>
            <a:pPr algn="ctr"/>
            <a:r>
              <a:rPr lang="en-US" sz="2400" dirty="0"/>
              <a:t>RFID reader provides channel information already!</a:t>
            </a:r>
          </a:p>
        </p:txBody>
      </p:sp>
      <p:pic>
        <p:nvPicPr>
          <p:cNvPr id="21" name="Graphic 20" descr="Label outline">
            <a:extLst>
              <a:ext uri="{FF2B5EF4-FFF2-40B4-BE49-F238E27FC236}">
                <a16:creationId xmlns:a16="http://schemas.microsoft.com/office/drawing/2014/main" id="{CA79FCF5-0ECF-09C9-4873-B1FD644E45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19245">
            <a:off x="5397842" y="2102852"/>
            <a:ext cx="755766" cy="755766"/>
          </a:xfrm>
          <a:prstGeom prst="rect">
            <a:avLst/>
          </a:prstGeom>
        </p:spPr>
      </p:pic>
      <p:sp>
        <p:nvSpPr>
          <p:cNvPr id="22" name="TextBox 21">
            <a:extLst>
              <a:ext uri="{FF2B5EF4-FFF2-40B4-BE49-F238E27FC236}">
                <a16:creationId xmlns:a16="http://schemas.microsoft.com/office/drawing/2014/main" id="{03CD3C0B-8D21-4B13-28F5-3F3251ED39DF}"/>
              </a:ext>
            </a:extLst>
          </p:cNvPr>
          <p:cNvSpPr txBox="1"/>
          <p:nvPr/>
        </p:nvSpPr>
        <p:spPr>
          <a:xfrm>
            <a:off x="4258683" y="2094992"/>
            <a:ext cx="1255014" cy="461665"/>
          </a:xfrm>
          <a:prstGeom prst="rect">
            <a:avLst/>
          </a:prstGeom>
          <a:noFill/>
        </p:spPr>
        <p:txBody>
          <a:bodyPr wrap="square" rtlCol="0">
            <a:spAutoFit/>
          </a:bodyPr>
          <a:lstStyle/>
          <a:p>
            <a:pPr algn="ctr"/>
            <a:r>
              <a:rPr lang="en-US" sz="2400" dirty="0"/>
              <a:t>Tag (T)</a:t>
            </a:r>
          </a:p>
        </p:txBody>
      </p:sp>
      <p:sp>
        <p:nvSpPr>
          <p:cNvPr id="2" name="Slide Number Placeholder 1">
            <a:extLst>
              <a:ext uri="{FF2B5EF4-FFF2-40B4-BE49-F238E27FC236}">
                <a16:creationId xmlns:a16="http://schemas.microsoft.com/office/drawing/2014/main" id="{FB8F1E97-D97C-39E7-792A-079292FB0086}"/>
              </a:ext>
            </a:extLst>
          </p:cNvPr>
          <p:cNvSpPr>
            <a:spLocks noGrp="1"/>
          </p:cNvSpPr>
          <p:nvPr>
            <p:ph type="sldNum" sz="quarter" idx="12"/>
          </p:nvPr>
        </p:nvSpPr>
        <p:spPr/>
        <p:txBody>
          <a:bodyPr/>
          <a:lstStyle/>
          <a:p>
            <a:fld id="{39AEE86F-97D8-473B-8979-FFB977763304}" type="slidenum">
              <a:rPr lang="en-US" smtClean="0"/>
              <a:t>23</a:t>
            </a:fld>
            <a:endParaRPr lang="en-US"/>
          </a:p>
        </p:txBody>
      </p:sp>
    </p:spTree>
    <p:extLst>
      <p:ext uri="{BB962C8B-B14F-4D97-AF65-F5344CB8AC3E}">
        <p14:creationId xmlns:p14="http://schemas.microsoft.com/office/powerpoint/2010/main" val="36138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00025"/>
          </a:xfrm>
        </p:spPr>
        <p:txBody>
          <a:bodyPr/>
          <a:lstStyle/>
          <a:p>
            <a:pPr algn="ctr"/>
            <a:r>
              <a:rPr lang="en-US" dirty="0"/>
              <a:t>Combine both observations: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F37D64A-5156-2ECE-3B54-892F532D27D2}"/>
                  </a:ext>
                </a:extLst>
              </p:cNvPr>
              <p:cNvSpPr txBox="1"/>
              <p:nvPr/>
            </p:nvSpPr>
            <p:spPr>
              <a:xfrm>
                <a:off x="653143" y="1303236"/>
                <a:ext cx="11255895" cy="523220"/>
              </a:xfrm>
              <a:prstGeom prst="rect">
                <a:avLst/>
              </a:prstGeom>
              <a:noFill/>
            </p:spPr>
            <p:txBody>
              <a:bodyPr wrap="square" rtlCol="0">
                <a:spAutoFit/>
              </a:bodyPr>
              <a:lstStyle/>
              <a:p>
                <a:r>
                  <a:rPr lang="en-US" sz="2800" b="1" dirty="0">
                    <a:solidFill>
                      <a:schemeClr val="tx1"/>
                    </a:solidFill>
                  </a:rPr>
                  <a:t>Observation 1</a:t>
                </a:r>
                <a:r>
                  <a:rPr lang="en-US" sz="2800" dirty="0">
                    <a:solidFill>
                      <a:schemeClr val="tx1"/>
                    </a:solidFill>
                  </a:rPr>
                  <a:t>: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oMath>
                </a14:m>
                <a:r>
                  <a:rPr lang="en-US" sz="2800" dirty="0">
                    <a:solidFill>
                      <a:srgbClr val="FF0000"/>
                    </a:solidFill>
                  </a:rPr>
                  <a:t> </a:t>
                </a:r>
                <a:r>
                  <a:rPr lang="en-US" sz="2800" dirty="0">
                    <a:solidFill>
                      <a:schemeClr val="tx1"/>
                    </a:solidFill>
                  </a:rPr>
                  <a:t>and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h</m:t>
                        </m:r>
                      </m:e>
                      <m:sub>
                        <m:r>
                          <a:rPr lang="en-US" sz="2800" i="1">
                            <a:solidFill>
                              <a:srgbClr val="0070C0"/>
                            </a:solidFill>
                            <a:latin typeface="Cambria Math" panose="02040503050406030204" pitchFamily="18" charset="0"/>
                          </a:rPr>
                          <m:t>𝑇</m:t>
                        </m:r>
                        <m:r>
                          <a:rPr lang="en-US" sz="2800" i="1">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rPr>
                          <m:t>𝐻</m:t>
                        </m:r>
                      </m:sub>
                    </m:sSub>
                  </m:oMath>
                </a14:m>
                <a:r>
                  <a:rPr lang="en-US" sz="2800" dirty="0">
                    <a:solidFill>
                      <a:srgbClr val="0070C0"/>
                    </a:solidFill>
                  </a:rPr>
                  <a:t> </a:t>
                </a:r>
                <a:r>
                  <a:rPr lang="en-US" sz="2800" dirty="0">
                    <a:solidFill>
                      <a:schemeClr val="tx1"/>
                    </a:solidFill>
                  </a:rPr>
                  <a:t>are strongly correlated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r>
                      <a:rPr lang="en-US" sz="2800" b="0" i="1" smtClean="0">
                        <a:solidFill>
                          <a:srgbClr val="FF0000"/>
                        </a:solidFill>
                        <a:latin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𝛼</m:t>
                    </m:r>
                    <m:r>
                      <a:rPr lang="en-US" sz="2800" b="0" i="1" smtClean="0">
                        <a:latin typeface="Cambria Math" panose="02040503050406030204" pitchFamily="18" charset="0"/>
                        <a:ea typeface="Cambria Math" panose="02040503050406030204" pitchFamily="18" charset="0"/>
                      </a:rPr>
                      <m:t> </m:t>
                    </m:r>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h</m:t>
                        </m:r>
                      </m:e>
                      <m:sub>
                        <m:r>
                          <a:rPr lang="en-US" sz="2800" i="1">
                            <a:solidFill>
                              <a:srgbClr val="0070C0"/>
                            </a:solidFill>
                            <a:latin typeface="Cambria Math" panose="02040503050406030204" pitchFamily="18" charset="0"/>
                          </a:rPr>
                          <m:t>𝑇</m:t>
                        </m:r>
                        <m:r>
                          <a:rPr lang="en-US" sz="2800" i="1">
                            <a:solidFill>
                              <a:srgbClr val="0070C0"/>
                            </a:solidFill>
                            <a:latin typeface="Cambria Math" panose="02040503050406030204" pitchFamily="18" charset="0"/>
                          </a:rPr>
                          <m:t>→</m:t>
                        </m:r>
                        <m:r>
                          <a:rPr lang="en-US" sz="2800" i="1">
                            <a:solidFill>
                              <a:srgbClr val="0070C0"/>
                            </a:solidFill>
                            <a:latin typeface="Cambria Math" panose="02040503050406030204" pitchFamily="18" charset="0"/>
                          </a:rPr>
                          <m:t>𝐻</m:t>
                        </m:r>
                      </m:sub>
                    </m:sSub>
                  </m:oMath>
                </a14:m>
                <a:endParaRPr lang="en-US" sz="2800" dirty="0">
                  <a:solidFill>
                    <a:schemeClr val="tx1"/>
                  </a:solidFill>
                </a:endParaRPr>
              </a:p>
            </p:txBody>
          </p:sp>
        </mc:Choice>
        <mc:Fallback xmlns="">
          <p:sp>
            <p:nvSpPr>
              <p:cNvPr id="2" name="TextBox 1">
                <a:extLst>
                  <a:ext uri="{FF2B5EF4-FFF2-40B4-BE49-F238E27FC236}">
                    <a16:creationId xmlns:a16="http://schemas.microsoft.com/office/drawing/2014/main" id="{BF37D64A-5156-2ECE-3B54-892F532D27D2}"/>
                  </a:ext>
                </a:extLst>
              </p:cNvPr>
              <p:cNvSpPr txBox="1">
                <a:spLocks noRot="1" noChangeAspect="1" noMove="1" noResize="1" noEditPoints="1" noAdjustHandles="1" noChangeArrowheads="1" noChangeShapeType="1" noTextEdit="1"/>
              </p:cNvSpPr>
              <p:nvPr/>
            </p:nvSpPr>
            <p:spPr>
              <a:xfrm>
                <a:off x="653143" y="1303236"/>
                <a:ext cx="11255895" cy="523220"/>
              </a:xfrm>
              <a:prstGeom prst="rect">
                <a:avLst/>
              </a:prstGeom>
              <a:blipFill>
                <a:blip r:embed="rId3"/>
                <a:stretch>
                  <a:fillRect l="-1127" t="-11905" b="-3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70B4AE-ABB9-EC54-5B4E-D6281965F59F}"/>
                  </a:ext>
                </a:extLst>
              </p:cNvPr>
              <p:cNvSpPr txBox="1"/>
              <p:nvPr/>
            </p:nvSpPr>
            <p:spPr>
              <a:xfrm>
                <a:off x="653142" y="1834294"/>
                <a:ext cx="11081658" cy="954107"/>
              </a:xfrm>
              <a:prstGeom prst="rect">
                <a:avLst/>
              </a:prstGeom>
              <a:noFill/>
            </p:spPr>
            <p:txBody>
              <a:bodyPr wrap="square" rtlCol="0">
                <a:spAutoFit/>
              </a:bodyPr>
              <a:lstStyle/>
              <a:p>
                <a:r>
                  <a:rPr lang="en-US" sz="2800" b="1" dirty="0">
                    <a:solidFill>
                      <a:schemeClr val="tx1"/>
                    </a:solidFill>
                  </a:rPr>
                  <a:t>Observation 2</a:t>
                </a:r>
                <a:r>
                  <a:rPr lang="en-US" sz="2800" dirty="0">
                    <a:solidFill>
                      <a:schemeClr val="tx1"/>
                    </a:solidFill>
                  </a:rPr>
                  <a:t>: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h</m:t>
                        </m:r>
                      </m:e>
                      <m:sub>
                        <m:r>
                          <a:rPr lang="en-US" sz="2800" i="1">
                            <a:solidFill>
                              <a:srgbClr val="0070C0"/>
                            </a:solidFill>
                            <a:latin typeface="Cambria Math" panose="02040503050406030204" pitchFamily="18" charset="0"/>
                          </a:rPr>
                          <m:t>𝑇</m:t>
                        </m:r>
                        <m:r>
                          <a:rPr lang="en-US" sz="2800" i="1">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rPr>
                          <m:t>𝐻</m:t>
                        </m:r>
                      </m:sub>
                    </m:sSub>
                    <m:d>
                      <m:dPr>
                        <m:ctrlPr>
                          <a:rPr lang="en-US" sz="2800" i="1">
                            <a:solidFill>
                              <a:srgbClr val="0070C0"/>
                            </a:solidFill>
                            <a:latin typeface="Cambria Math" panose="02040503050406030204" pitchFamily="18" charset="0"/>
                          </a:rPr>
                        </m:ctrlPr>
                      </m:dPr>
                      <m:e>
                        <m:r>
                          <a:rPr lang="en-US" sz="2800" i="1">
                            <a:solidFill>
                              <a:srgbClr val="0070C0"/>
                            </a:solidFill>
                            <a:latin typeface="Cambria Math" panose="02040503050406030204" pitchFamily="18" charset="0"/>
                          </a:rPr>
                          <m:t>𝑓</m:t>
                        </m:r>
                      </m:e>
                    </m:d>
                  </m:oMath>
                </a14:m>
                <a:r>
                  <a:rPr lang="en-US" sz="2800" dirty="0">
                    <a:solidFill>
                      <a:srgbClr val="0070C0"/>
                    </a:solidFill>
                  </a:rPr>
                  <a:t> </a:t>
                </a:r>
                <a:r>
                  <a:rPr lang="en-US" sz="2800" dirty="0">
                    <a:solidFill>
                      <a:schemeClr val="tx1"/>
                    </a:solidFill>
                  </a:rPr>
                  <a:t>for multiple </a:t>
                </a:r>
                <a14:m>
                  <m:oMath xmlns:m="http://schemas.openxmlformats.org/officeDocument/2006/math">
                    <m:r>
                      <a:rPr lang="en-US" sz="2800" b="0" i="1" smtClean="0">
                        <a:solidFill>
                          <a:schemeClr val="tx1"/>
                        </a:solidFill>
                        <a:latin typeface="Cambria Math" panose="02040503050406030204" pitchFamily="18" charset="0"/>
                      </a:rPr>
                      <m:t>𝑓</m:t>
                    </m:r>
                    <m:r>
                      <a:rPr lang="en-US" sz="2800" b="0" i="1" smtClean="0">
                        <a:solidFill>
                          <a:schemeClr val="tx1"/>
                        </a:solidFill>
                        <a:latin typeface="Cambria Math" panose="02040503050406030204" pitchFamily="18" charset="0"/>
                        <a:ea typeface="Cambria Math" panose="02040503050406030204" pitchFamily="18" charset="0"/>
                      </a:rPr>
                      <m:t>𝜖</m:t>
                    </m:r>
                    <m:r>
                      <a:rPr lang="en-US" sz="2800" b="0" i="1" smtClean="0">
                        <a:solidFill>
                          <a:schemeClr val="tx1"/>
                        </a:solidFill>
                        <a:latin typeface="Cambria Math" panose="02040503050406030204" pitchFamily="18" charset="0"/>
                        <a:ea typeface="Cambria Math" panose="02040503050406030204" pitchFamily="18" charset="0"/>
                      </a:rPr>
                      <m:t> </m:t>
                    </m:r>
                    <m:d>
                      <m:dPr>
                        <m:begChr m:val="["/>
                        <m:endChr m:val="]"/>
                        <m:ctrlPr>
                          <a:rPr lang="en-US" sz="2800" b="0" i="1" smtClean="0">
                            <a:solidFill>
                              <a:schemeClr val="tx1"/>
                            </a:solidFill>
                            <a:latin typeface="Cambria Math" panose="02040503050406030204" pitchFamily="18" charset="0"/>
                            <a:ea typeface="Cambria Math" panose="02040503050406030204" pitchFamily="18" charset="0"/>
                          </a:rPr>
                        </m:ctrlPr>
                      </m:dPr>
                      <m:e>
                        <m:r>
                          <a:rPr lang="en-US" sz="2800" b="0" i="1" smtClean="0">
                            <a:solidFill>
                              <a:schemeClr val="tx1"/>
                            </a:solidFill>
                            <a:latin typeface="Cambria Math" panose="02040503050406030204" pitchFamily="18" charset="0"/>
                            <a:ea typeface="Cambria Math" panose="02040503050406030204" pitchFamily="18" charset="0"/>
                          </a:rPr>
                          <m:t>902 </m:t>
                        </m:r>
                        <m:r>
                          <a:rPr lang="en-US" sz="2800" b="0" i="1" smtClean="0">
                            <a:solidFill>
                              <a:schemeClr val="tx1"/>
                            </a:solidFill>
                            <a:latin typeface="Cambria Math" panose="02040503050406030204" pitchFamily="18" charset="0"/>
                            <a:ea typeface="Cambria Math" panose="02040503050406030204" pitchFamily="18" charset="0"/>
                          </a:rPr>
                          <m:t>𝑀𝐻𝑧</m:t>
                        </m:r>
                        <m:r>
                          <a:rPr lang="en-US" sz="2800" b="0" i="1" smtClean="0">
                            <a:solidFill>
                              <a:schemeClr val="tx1"/>
                            </a:solidFill>
                            <a:latin typeface="Cambria Math" panose="02040503050406030204" pitchFamily="18" charset="0"/>
                            <a:ea typeface="Cambria Math" panose="02040503050406030204" pitchFamily="18" charset="0"/>
                          </a:rPr>
                          <m:t>,  928 </m:t>
                        </m:r>
                        <m:r>
                          <a:rPr lang="en-US" sz="2800" b="0" i="1" smtClean="0">
                            <a:solidFill>
                              <a:schemeClr val="tx1"/>
                            </a:solidFill>
                            <a:latin typeface="Cambria Math" panose="02040503050406030204" pitchFamily="18" charset="0"/>
                            <a:ea typeface="Cambria Math" panose="02040503050406030204" pitchFamily="18" charset="0"/>
                          </a:rPr>
                          <m:t>𝑀𝐻𝑧</m:t>
                        </m:r>
                      </m:e>
                    </m:d>
                  </m:oMath>
                </a14:m>
                <a:r>
                  <a:rPr lang="en-US" sz="2800" dirty="0">
                    <a:solidFill>
                      <a:schemeClr val="tx1"/>
                    </a:solidFill>
                  </a:rPr>
                  <a:t> is known due to Frequency Hopping</a:t>
                </a:r>
              </a:p>
            </p:txBody>
          </p:sp>
        </mc:Choice>
        <mc:Fallback xmlns="">
          <p:sp>
            <p:nvSpPr>
              <p:cNvPr id="5" name="TextBox 4">
                <a:extLst>
                  <a:ext uri="{FF2B5EF4-FFF2-40B4-BE49-F238E27FC236}">
                    <a16:creationId xmlns:a16="http://schemas.microsoft.com/office/drawing/2014/main" id="{5B70B4AE-ABB9-EC54-5B4E-D6281965F59F}"/>
                  </a:ext>
                </a:extLst>
              </p:cNvPr>
              <p:cNvSpPr txBox="1">
                <a:spLocks noRot="1" noChangeAspect="1" noMove="1" noResize="1" noEditPoints="1" noAdjustHandles="1" noChangeArrowheads="1" noChangeShapeType="1" noTextEdit="1"/>
              </p:cNvSpPr>
              <p:nvPr/>
            </p:nvSpPr>
            <p:spPr>
              <a:xfrm>
                <a:off x="653142" y="1834294"/>
                <a:ext cx="11081658" cy="954107"/>
              </a:xfrm>
              <a:prstGeom prst="rect">
                <a:avLst/>
              </a:prstGeom>
              <a:blipFill>
                <a:blip r:embed="rId4"/>
                <a:stretch>
                  <a:fillRect l="-1100" t="-7051" r="-1155" b="-17308"/>
                </a:stretch>
              </a:blipFill>
            </p:spPr>
            <p:txBody>
              <a:bodyPr/>
              <a:lstStyle/>
              <a:p>
                <a:r>
                  <a:rPr lang="en-US">
                    <a:noFill/>
                  </a:rPr>
                  <a:t> </a:t>
                </a:r>
              </a:p>
            </p:txBody>
          </p:sp>
        </mc:Fallback>
      </mc:AlternateContent>
      <p:sp>
        <p:nvSpPr>
          <p:cNvPr id="6" name="Arrow: Down 5">
            <a:extLst>
              <a:ext uri="{FF2B5EF4-FFF2-40B4-BE49-F238E27FC236}">
                <a16:creationId xmlns:a16="http://schemas.microsoft.com/office/drawing/2014/main" id="{B69B27BB-D113-73E5-8438-8DD5DCD532F0}"/>
              </a:ext>
            </a:extLst>
          </p:cNvPr>
          <p:cNvSpPr/>
          <p:nvPr/>
        </p:nvSpPr>
        <p:spPr>
          <a:xfrm>
            <a:off x="5638800" y="3039293"/>
            <a:ext cx="707571" cy="954107"/>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0022787-6A4A-4C78-EE7C-E942E21BE06B}"/>
                  </a:ext>
                </a:extLst>
              </p:cNvPr>
              <p:cNvSpPr txBox="1"/>
              <p:nvPr/>
            </p:nvSpPr>
            <p:spPr>
              <a:xfrm>
                <a:off x="653142" y="4362122"/>
                <a:ext cx="11081657" cy="523220"/>
              </a:xfrm>
              <a:prstGeom prst="rect">
                <a:avLst/>
              </a:prstGeom>
              <a:noFill/>
            </p:spPr>
            <p:txBody>
              <a:bodyPr wrap="square" rtlCol="0">
                <a:spAutoFit/>
              </a:bodyPr>
              <a:lstStyle/>
              <a:p>
                <a:r>
                  <a:rPr lang="en-US" sz="2800" b="1" dirty="0">
                    <a:solidFill>
                      <a:schemeClr val="tx1"/>
                    </a:solidFill>
                  </a:rPr>
                  <a:t>Inference</a:t>
                </a:r>
                <a:r>
                  <a:rPr lang="en-US" sz="2800" dirty="0">
                    <a:solidFill>
                      <a:schemeClr val="tx1"/>
                    </a:solidFill>
                  </a:rPr>
                  <a:t>: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𝑓</m:t>
                    </m:r>
                    <m:r>
                      <a:rPr lang="en-US" sz="2800" b="0" i="1" smtClean="0">
                        <a:solidFill>
                          <a:srgbClr val="FF0000"/>
                        </a:solidFill>
                        <a:latin typeface="Cambria Math" panose="02040503050406030204" pitchFamily="18" charset="0"/>
                      </a:rPr>
                      <m:t>)</m:t>
                    </m:r>
                  </m:oMath>
                </a14:m>
                <a:r>
                  <a:rPr lang="en-US" sz="2800" dirty="0">
                    <a:solidFill>
                      <a:srgbClr val="FF0000"/>
                    </a:solidFill>
                  </a:rPr>
                  <a:t> </a:t>
                </a:r>
                <a:r>
                  <a:rPr lang="en-US" sz="2800" dirty="0">
                    <a:solidFill>
                      <a:schemeClr val="tx1"/>
                    </a:solidFill>
                  </a:rPr>
                  <a:t>is known for multiple </a:t>
                </a:r>
                <a14:m>
                  <m:oMath xmlns:m="http://schemas.openxmlformats.org/officeDocument/2006/math">
                    <m:r>
                      <a:rPr lang="en-US" sz="2800" i="1">
                        <a:latin typeface="Cambria Math" panose="02040503050406030204" pitchFamily="18" charset="0"/>
                      </a:rPr>
                      <m:t>𝑓</m:t>
                    </m:r>
                    <m:r>
                      <a:rPr lang="en-US" sz="2800" i="1">
                        <a:latin typeface="Cambria Math" panose="02040503050406030204" pitchFamily="18" charset="0"/>
                        <a:ea typeface="Cambria Math" panose="02040503050406030204" pitchFamily="18" charset="0"/>
                      </a:rPr>
                      <m:t>𝜖</m:t>
                    </m:r>
                    <m:r>
                      <a:rPr lang="en-US" sz="2800" i="1">
                        <a:latin typeface="Cambria Math" panose="02040503050406030204" pitchFamily="18" charset="0"/>
                        <a:ea typeface="Cambria Math" panose="02040503050406030204" pitchFamily="18" charset="0"/>
                      </a:rPr>
                      <m:t> </m:t>
                    </m:r>
                    <m:d>
                      <m:dPr>
                        <m:begChr m:val="["/>
                        <m:endChr m:val="]"/>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902 </m:t>
                        </m:r>
                        <m:r>
                          <a:rPr lang="en-US" sz="2800" i="1">
                            <a:latin typeface="Cambria Math" panose="02040503050406030204" pitchFamily="18" charset="0"/>
                            <a:ea typeface="Cambria Math" panose="02040503050406030204" pitchFamily="18" charset="0"/>
                          </a:rPr>
                          <m:t>𝑀𝐻𝑧</m:t>
                        </m:r>
                        <m:r>
                          <a:rPr lang="en-US" sz="2800" i="1">
                            <a:latin typeface="Cambria Math" panose="02040503050406030204" pitchFamily="18" charset="0"/>
                            <a:ea typeface="Cambria Math" panose="02040503050406030204" pitchFamily="18" charset="0"/>
                          </a:rPr>
                          <m:t>,  928 </m:t>
                        </m:r>
                        <m:r>
                          <a:rPr lang="en-US" sz="2800" i="1">
                            <a:latin typeface="Cambria Math" panose="02040503050406030204" pitchFamily="18" charset="0"/>
                            <a:ea typeface="Cambria Math" panose="02040503050406030204" pitchFamily="18" charset="0"/>
                          </a:rPr>
                          <m:t>𝑀𝐻𝑧</m:t>
                        </m:r>
                      </m:e>
                    </m:d>
                  </m:oMath>
                </a14:m>
                <a:r>
                  <a:rPr lang="en-US" sz="2800" dirty="0">
                    <a:solidFill>
                      <a:schemeClr val="tx1"/>
                    </a:solidFill>
                  </a:rPr>
                  <a:t>!</a:t>
                </a:r>
              </a:p>
            </p:txBody>
          </p:sp>
        </mc:Choice>
        <mc:Fallback xmlns="">
          <p:sp>
            <p:nvSpPr>
              <p:cNvPr id="7" name="TextBox 6">
                <a:extLst>
                  <a:ext uri="{FF2B5EF4-FFF2-40B4-BE49-F238E27FC236}">
                    <a16:creationId xmlns:a16="http://schemas.microsoft.com/office/drawing/2014/main" id="{20022787-6A4A-4C78-EE7C-E942E21BE06B}"/>
                  </a:ext>
                </a:extLst>
              </p:cNvPr>
              <p:cNvSpPr txBox="1">
                <a:spLocks noRot="1" noChangeAspect="1" noMove="1" noResize="1" noEditPoints="1" noAdjustHandles="1" noChangeArrowheads="1" noChangeShapeType="1" noTextEdit="1"/>
              </p:cNvSpPr>
              <p:nvPr/>
            </p:nvSpPr>
            <p:spPr>
              <a:xfrm>
                <a:off x="653142" y="4362122"/>
                <a:ext cx="11081657" cy="523220"/>
              </a:xfrm>
              <a:prstGeom prst="rect">
                <a:avLst/>
              </a:prstGeom>
              <a:blipFill>
                <a:blip r:embed="rId5"/>
                <a:stretch>
                  <a:fillRect l="-1100" t="-12941" b="-3294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0F6A789-DFED-12D6-21CC-95ED53B851E8}"/>
              </a:ext>
            </a:extLst>
          </p:cNvPr>
          <p:cNvSpPr/>
          <p:nvPr/>
        </p:nvSpPr>
        <p:spPr>
          <a:xfrm>
            <a:off x="191520" y="122077"/>
            <a:ext cx="11717518" cy="6613845"/>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FC7EB6-28FD-50A7-78D6-95E51DDC5C5E}"/>
              </a:ext>
            </a:extLst>
          </p:cNvPr>
          <p:cNvSpPr txBox="1"/>
          <p:nvPr/>
        </p:nvSpPr>
        <p:spPr>
          <a:xfrm>
            <a:off x="191521" y="3079184"/>
            <a:ext cx="11717517" cy="707886"/>
          </a:xfrm>
          <a:prstGeom prst="rect">
            <a:avLst/>
          </a:prstGeom>
          <a:solidFill>
            <a:schemeClr val="bg1"/>
          </a:solidFill>
          <a:ln w="28575">
            <a:solidFill>
              <a:schemeClr val="tx1"/>
            </a:solidFill>
          </a:ln>
        </p:spPr>
        <p:txBody>
          <a:bodyPr wrap="square" rtlCol="0">
            <a:spAutoFit/>
          </a:bodyPr>
          <a:lstStyle/>
          <a:p>
            <a:pPr algn="ctr"/>
            <a:r>
              <a:rPr lang="en-US" sz="4000" dirty="0">
                <a:solidFill>
                  <a:schemeClr val="tx1"/>
                </a:solidFill>
              </a:rPr>
              <a:t>How to generalize to other frequencies? </a:t>
            </a:r>
          </a:p>
        </p:txBody>
      </p:sp>
      <p:sp>
        <p:nvSpPr>
          <p:cNvPr id="3" name="Slide Number Placeholder 2">
            <a:extLst>
              <a:ext uri="{FF2B5EF4-FFF2-40B4-BE49-F238E27FC236}">
                <a16:creationId xmlns:a16="http://schemas.microsoft.com/office/drawing/2014/main" id="{61EB4991-1BB4-9B7F-B26F-AB066B7966AE}"/>
              </a:ext>
            </a:extLst>
          </p:cNvPr>
          <p:cNvSpPr>
            <a:spLocks noGrp="1"/>
          </p:cNvSpPr>
          <p:nvPr>
            <p:ph type="sldNum" sz="quarter" idx="12"/>
          </p:nvPr>
        </p:nvSpPr>
        <p:spPr/>
        <p:txBody>
          <a:bodyPr/>
          <a:lstStyle/>
          <a:p>
            <a:fld id="{39AEE86F-97D8-473B-8979-FFB977763304}" type="slidenum">
              <a:rPr lang="en-US" smtClean="0"/>
              <a:t>24</a:t>
            </a:fld>
            <a:endParaRPr lang="en-US"/>
          </a:p>
        </p:txBody>
      </p:sp>
    </p:spTree>
    <p:extLst>
      <p:ext uri="{BB962C8B-B14F-4D97-AF65-F5344CB8AC3E}">
        <p14:creationId xmlns:p14="http://schemas.microsoft.com/office/powerpoint/2010/main" val="252796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phic 11" descr="Label outline">
            <a:extLst>
              <a:ext uri="{FF2B5EF4-FFF2-40B4-BE49-F238E27FC236}">
                <a16:creationId xmlns:a16="http://schemas.microsoft.com/office/drawing/2014/main" id="{ACF45EBB-2FA7-40D8-BE58-9DB0D1F97B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19245">
            <a:off x="3102634" y="1022231"/>
            <a:ext cx="914400" cy="914400"/>
          </a:xfrm>
          <a:prstGeom prst="rect">
            <a:avLst/>
          </a:prstGeom>
        </p:spPr>
      </p:pic>
      <p:pic>
        <p:nvPicPr>
          <p:cNvPr id="21" name="Graphic 20" descr="Cell Tower outline">
            <a:extLst>
              <a:ext uri="{FF2B5EF4-FFF2-40B4-BE49-F238E27FC236}">
                <a16:creationId xmlns:a16="http://schemas.microsoft.com/office/drawing/2014/main" id="{4848E3E2-328D-8397-4206-78FDBF5C2F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9120" y="471392"/>
            <a:ext cx="1255014" cy="1255014"/>
          </a:xfrm>
          <a:prstGeom prst="rect">
            <a:avLst/>
          </a:prstGeom>
        </p:spPr>
      </p:pic>
      <p:pic>
        <p:nvPicPr>
          <p:cNvPr id="2" name="Picture 2">
            <a:extLst>
              <a:ext uri="{FF2B5EF4-FFF2-40B4-BE49-F238E27FC236}">
                <a16:creationId xmlns:a16="http://schemas.microsoft.com/office/drawing/2014/main" id="{035981C9-D476-F435-5FBB-BFD2376F2E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5373" y="4907465"/>
            <a:ext cx="1168922" cy="1203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8ED2B-B487-02F8-7663-71510535C462}"/>
              </a:ext>
            </a:extLst>
          </p:cNvPr>
          <p:cNvSpPr txBox="1"/>
          <p:nvPr/>
        </p:nvSpPr>
        <p:spPr>
          <a:xfrm>
            <a:off x="3935733" y="5305944"/>
            <a:ext cx="2068827" cy="954107"/>
          </a:xfrm>
          <a:prstGeom prst="rect">
            <a:avLst/>
          </a:prstGeom>
          <a:noFill/>
        </p:spPr>
        <p:txBody>
          <a:bodyPr wrap="square" rtlCol="0">
            <a:spAutoFit/>
          </a:bodyPr>
          <a:lstStyle/>
          <a:p>
            <a:pPr algn="ctr"/>
            <a:r>
              <a:rPr lang="en-US" sz="2800" dirty="0"/>
              <a:t>Wideband Receiver (R)</a:t>
            </a:r>
          </a:p>
        </p:txBody>
      </p:sp>
      <p:sp>
        <p:nvSpPr>
          <p:cNvPr id="7" name="TextBox 6">
            <a:extLst>
              <a:ext uri="{FF2B5EF4-FFF2-40B4-BE49-F238E27FC236}">
                <a16:creationId xmlns:a16="http://schemas.microsoft.com/office/drawing/2014/main" id="{5DB47288-D909-5E16-5B5A-67F945F61FCB}"/>
              </a:ext>
            </a:extLst>
          </p:cNvPr>
          <p:cNvSpPr txBox="1"/>
          <p:nvPr/>
        </p:nvSpPr>
        <p:spPr>
          <a:xfrm>
            <a:off x="9739147" y="709990"/>
            <a:ext cx="2068827" cy="954107"/>
          </a:xfrm>
          <a:prstGeom prst="rect">
            <a:avLst/>
          </a:prstGeom>
          <a:noFill/>
        </p:spPr>
        <p:txBody>
          <a:bodyPr wrap="square" rtlCol="0">
            <a:spAutoFit/>
          </a:bodyPr>
          <a:lstStyle/>
          <a:p>
            <a:pPr algn="ctr"/>
            <a:r>
              <a:rPr lang="en-US" sz="2800" dirty="0"/>
              <a:t>Ambient Source (S)</a:t>
            </a:r>
          </a:p>
        </p:txBody>
      </p:sp>
      <p:sp>
        <p:nvSpPr>
          <p:cNvPr id="8" name="TextBox 7">
            <a:extLst>
              <a:ext uri="{FF2B5EF4-FFF2-40B4-BE49-F238E27FC236}">
                <a16:creationId xmlns:a16="http://schemas.microsoft.com/office/drawing/2014/main" id="{E0592B9A-7C54-DD4D-8FD1-F9998CBE834F}"/>
              </a:ext>
            </a:extLst>
          </p:cNvPr>
          <p:cNvSpPr txBox="1"/>
          <p:nvPr/>
        </p:nvSpPr>
        <p:spPr>
          <a:xfrm>
            <a:off x="2569609" y="602456"/>
            <a:ext cx="1255014" cy="523220"/>
          </a:xfrm>
          <a:prstGeom prst="rect">
            <a:avLst/>
          </a:prstGeom>
          <a:noFill/>
        </p:spPr>
        <p:txBody>
          <a:bodyPr wrap="square" rtlCol="0">
            <a:spAutoFit/>
          </a:bodyPr>
          <a:lstStyle/>
          <a:p>
            <a:pPr algn="ctr"/>
            <a:r>
              <a:rPr lang="en-US" sz="2800" dirty="0"/>
              <a:t>Tag (T)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28C8BB-D239-84F4-3309-7655C10C1042}"/>
                  </a:ext>
                </a:extLst>
              </p:cNvPr>
              <p:cNvSpPr txBox="1"/>
              <p:nvPr/>
            </p:nvSpPr>
            <p:spPr>
              <a:xfrm>
                <a:off x="6339492" y="3454843"/>
                <a:ext cx="51334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𝑅</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r>
                        <a:rPr lang="en-US" sz="2800" b="0" i="1" smtClean="0">
                          <a:latin typeface="Cambria Math" panose="02040503050406030204" pitchFamily="18" charset="0"/>
                        </a:rPr>
                        <m:t>= </m:t>
                      </m:r>
                      <m:sSub>
                        <m:sSubPr>
                          <m:ctrlPr>
                            <a:rPr lang="en-US" sz="2800" b="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𝑥</m:t>
                          </m:r>
                        </m:e>
                        <m:sub>
                          <m:r>
                            <a:rPr lang="en-US" sz="2800" b="0" i="1" smtClean="0">
                              <a:solidFill>
                                <a:schemeClr val="tx1"/>
                              </a:solidFill>
                              <a:latin typeface="Cambria Math" panose="02040503050406030204" pitchFamily="18" charset="0"/>
                              <a:ea typeface="Cambria Math" panose="02040503050406030204" pitchFamily="18" charset="0"/>
                            </a:rPr>
                            <m:t>𝑠</m:t>
                          </m:r>
                        </m:sub>
                      </m:sSub>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𝑓</m:t>
                      </m:r>
                      <m:r>
                        <a:rPr lang="en-US" sz="2800" b="0" i="1" smtClean="0">
                          <a:solidFill>
                            <a:schemeClr val="tx1"/>
                          </a:solidFill>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9" name="TextBox 8">
                <a:extLst>
                  <a:ext uri="{FF2B5EF4-FFF2-40B4-BE49-F238E27FC236}">
                    <a16:creationId xmlns:a16="http://schemas.microsoft.com/office/drawing/2014/main" id="{2228C8BB-D239-84F4-3309-7655C10C1042}"/>
                  </a:ext>
                </a:extLst>
              </p:cNvPr>
              <p:cNvSpPr txBox="1">
                <a:spLocks noRot="1" noChangeAspect="1" noMove="1" noResize="1" noEditPoints="1" noAdjustHandles="1" noChangeArrowheads="1" noChangeShapeType="1" noTextEdit="1"/>
              </p:cNvSpPr>
              <p:nvPr/>
            </p:nvSpPr>
            <p:spPr>
              <a:xfrm>
                <a:off x="6339492" y="3454843"/>
                <a:ext cx="5133457" cy="430887"/>
              </a:xfrm>
              <a:prstGeom prst="rect">
                <a:avLst/>
              </a:prstGeom>
              <a:blipFill>
                <a:blip r:embed="rId8"/>
                <a:stretch>
                  <a:fillRect/>
                </a:stretch>
              </a:blipFill>
            </p:spPr>
            <p:txBody>
              <a:bodyPr/>
              <a:lstStyle/>
              <a:p>
                <a:r>
                  <a:rPr lang="en-US">
                    <a:noFill/>
                  </a:rPr>
                  <a:t> </a:t>
                </a:r>
              </a:p>
            </p:txBody>
          </p:sp>
        </mc:Fallback>
      </mc:AlternateContent>
      <p:sp>
        <p:nvSpPr>
          <p:cNvPr id="11" name="Arrow: Left 10">
            <a:extLst>
              <a:ext uri="{FF2B5EF4-FFF2-40B4-BE49-F238E27FC236}">
                <a16:creationId xmlns:a16="http://schemas.microsoft.com/office/drawing/2014/main" id="{1677BFDC-CA32-8137-1E94-A4AB65DFA78E}"/>
              </a:ext>
            </a:extLst>
          </p:cNvPr>
          <p:cNvSpPr/>
          <p:nvPr/>
        </p:nvSpPr>
        <p:spPr>
          <a:xfrm>
            <a:off x="4078224" y="969264"/>
            <a:ext cx="4176736" cy="168436"/>
          </a:xfrm>
          <a:prstGeom prst="leftArrow">
            <a:avLst>
              <a:gd name="adj1" fmla="val 58058"/>
              <a:gd name="adj2" fmla="val 130582"/>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9A127A7A-D236-8AA3-D19C-C293E6DB0FFB}"/>
              </a:ext>
            </a:extLst>
          </p:cNvPr>
          <p:cNvSpPr/>
          <p:nvPr/>
        </p:nvSpPr>
        <p:spPr>
          <a:xfrm rot="16200000">
            <a:off x="1756566" y="3414575"/>
            <a:ext cx="3449549" cy="151350"/>
          </a:xfrm>
          <a:prstGeom prst="leftArrow">
            <a:avLst>
              <a:gd name="adj1" fmla="val 58058"/>
              <a:gd name="adj2" fmla="val 1305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61E0D8-1769-FBE6-8E09-534271B6944F}"/>
                  </a:ext>
                </a:extLst>
              </p:cNvPr>
              <p:cNvSpPr txBox="1"/>
              <p:nvPr/>
            </p:nvSpPr>
            <p:spPr>
              <a:xfrm>
                <a:off x="7755288" y="3460270"/>
                <a:ext cx="13482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oMath>
                  </m:oMathPara>
                </a14:m>
                <a:endParaRPr lang="en-US" sz="2800" dirty="0"/>
              </a:p>
            </p:txBody>
          </p:sp>
        </mc:Choice>
        <mc:Fallback xmlns="">
          <p:sp>
            <p:nvSpPr>
              <p:cNvPr id="14" name="TextBox 13">
                <a:extLst>
                  <a:ext uri="{FF2B5EF4-FFF2-40B4-BE49-F238E27FC236}">
                    <a16:creationId xmlns:a16="http://schemas.microsoft.com/office/drawing/2014/main" id="{BD61E0D8-1769-FBE6-8E09-534271B6944F}"/>
                  </a:ext>
                </a:extLst>
              </p:cNvPr>
              <p:cNvSpPr txBox="1">
                <a:spLocks noRot="1" noChangeAspect="1" noMove="1" noResize="1" noEditPoints="1" noAdjustHandles="1" noChangeArrowheads="1" noChangeShapeType="1" noTextEdit="1"/>
              </p:cNvSpPr>
              <p:nvPr/>
            </p:nvSpPr>
            <p:spPr>
              <a:xfrm>
                <a:off x="7755288" y="3460270"/>
                <a:ext cx="1348254"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72336C-545C-0048-5E83-DB6B28F2CBA5}"/>
                  </a:ext>
                </a:extLst>
              </p:cNvPr>
              <p:cNvSpPr txBox="1"/>
              <p:nvPr/>
            </p:nvSpPr>
            <p:spPr>
              <a:xfrm>
                <a:off x="9103542" y="3465697"/>
                <a:ext cx="14084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m:oMathPara>
                </a14:m>
                <a:endParaRPr lang="en-US" sz="2800" dirty="0"/>
              </a:p>
            </p:txBody>
          </p:sp>
        </mc:Choice>
        <mc:Fallback xmlns="">
          <p:sp>
            <p:nvSpPr>
              <p:cNvPr id="15" name="TextBox 14">
                <a:extLst>
                  <a:ext uri="{FF2B5EF4-FFF2-40B4-BE49-F238E27FC236}">
                    <a16:creationId xmlns:a16="http://schemas.microsoft.com/office/drawing/2014/main" id="{3A72336C-545C-0048-5E83-DB6B28F2CBA5}"/>
                  </a:ext>
                </a:extLst>
              </p:cNvPr>
              <p:cNvSpPr txBox="1">
                <a:spLocks noRot="1" noChangeAspect="1" noMove="1" noResize="1" noEditPoints="1" noAdjustHandles="1" noChangeArrowheads="1" noChangeShapeType="1" noTextEdit="1"/>
              </p:cNvSpPr>
              <p:nvPr/>
            </p:nvSpPr>
            <p:spPr>
              <a:xfrm>
                <a:off x="9103542" y="3465697"/>
                <a:ext cx="1408462"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D93FD39-7066-BDAE-E4C3-93AFC14B2B36}"/>
                  </a:ext>
                </a:extLst>
              </p:cNvPr>
              <p:cNvSpPr txBox="1"/>
              <p:nvPr/>
            </p:nvSpPr>
            <p:spPr>
              <a:xfrm>
                <a:off x="5550859" y="464083"/>
                <a:ext cx="13482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oMath>
                  </m:oMathPara>
                </a14:m>
                <a:endParaRPr lang="en-US" sz="2800" dirty="0"/>
              </a:p>
            </p:txBody>
          </p:sp>
        </mc:Choice>
        <mc:Fallback xmlns="">
          <p:sp>
            <p:nvSpPr>
              <p:cNvPr id="22" name="TextBox 21">
                <a:extLst>
                  <a:ext uri="{FF2B5EF4-FFF2-40B4-BE49-F238E27FC236}">
                    <a16:creationId xmlns:a16="http://schemas.microsoft.com/office/drawing/2014/main" id="{AD93FD39-7066-BDAE-E4C3-93AFC14B2B36}"/>
                  </a:ext>
                </a:extLst>
              </p:cNvPr>
              <p:cNvSpPr txBox="1">
                <a:spLocks noRot="1" noChangeAspect="1" noMove="1" noResize="1" noEditPoints="1" noAdjustHandles="1" noChangeArrowheads="1" noChangeShapeType="1" noTextEdit="1"/>
              </p:cNvSpPr>
              <p:nvPr/>
            </p:nvSpPr>
            <p:spPr>
              <a:xfrm>
                <a:off x="5550859" y="464083"/>
                <a:ext cx="1348254" cy="4308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9C39B45-66F2-D68B-19D0-2AFD43CD7012}"/>
                  </a:ext>
                </a:extLst>
              </p:cNvPr>
              <p:cNvSpPr txBox="1"/>
              <p:nvPr/>
            </p:nvSpPr>
            <p:spPr>
              <a:xfrm>
                <a:off x="1924796" y="3059363"/>
                <a:ext cx="14084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oMath>
                  </m:oMathPara>
                </a14:m>
                <a:endParaRPr lang="en-US" sz="2800" dirty="0"/>
              </a:p>
            </p:txBody>
          </p:sp>
        </mc:Choice>
        <mc:Fallback xmlns="">
          <p:sp>
            <p:nvSpPr>
              <p:cNvPr id="25" name="TextBox 24">
                <a:extLst>
                  <a:ext uri="{FF2B5EF4-FFF2-40B4-BE49-F238E27FC236}">
                    <a16:creationId xmlns:a16="http://schemas.microsoft.com/office/drawing/2014/main" id="{A9C39B45-66F2-D68B-19D0-2AFD43CD7012}"/>
                  </a:ext>
                </a:extLst>
              </p:cNvPr>
              <p:cNvSpPr txBox="1">
                <a:spLocks noRot="1" noChangeAspect="1" noMove="1" noResize="1" noEditPoints="1" noAdjustHandles="1" noChangeArrowheads="1" noChangeShapeType="1" noTextEdit="1"/>
              </p:cNvSpPr>
              <p:nvPr/>
            </p:nvSpPr>
            <p:spPr>
              <a:xfrm>
                <a:off x="1924796" y="3059363"/>
                <a:ext cx="1408462" cy="430887"/>
              </a:xfrm>
              <a:prstGeom prst="rect">
                <a:avLst/>
              </a:prstGeom>
              <a:blipFill>
                <a:blip r:embed="rId12"/>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CB990D0-D6D6-DD2F-6465-FBF420E7EA42}"/>
              </a:ext>
            </a:extLst>
          </p:cNvPr>
          <p:cNvSpPr txBox="1"/>
          <p:nvPr/>
        </p:nvSpPr>
        <p:spPr>
          <a:xfrm>
            <a:off x="6899113" y="2678154"/>
            <a:ext cx="3849624" cy="523220"/>
          </a:xfrm>
          <a:prstGeom prst="rect">
            <a:avLst/>
          </a:prstGeom>
          <a:noFill/>
        </p:spPr>
        <p:txBody>
          <a:bodyPr wrap="square" rtlCol="0">
            <a:spAutoFit/>
          </a:bodyPr>
          <a:lstStyle/>
          <a:p>
            <a:pPr algn="ctr"/>
            <a:r>
              <a:rPr lang="en-US" sz="2800" dirty="0"/>
              <a:t>Received signal at 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796B6B7-66AA-B233-D325-18C4165A7904}"/>
                  </a:ext>
                </a:extLst>
              </p:cNvPr>
              <p:cNvSpPr txBox="1"/>
              <p:nvPr/>
            </p:nvSpPr>
            <p:spPr>
              <a:xfrm>
                <a:off x="6302109" y="4377677"/>
                <a:ext cx="5578114" cy="1865832"/>
              </a:xfrm>
              <a:prstGeom prst="rect">
                <a:avLst/>
              </a:prstGeom>
              <a:noFill/>
              <a:ln w="28575">
                <a:solidFill>
                  <a:schemeClr val="tx1"/>
                </a:solidFill>
              </a:ln>
            </p:spPr>
            <p:txBody>
              <a:bodyPr wrap="square" rtlCol="0">
                <a:spAutoFit/>
              </a:bodyPr>
              <a:lstStyle/>
              <a:p>
                <a:pPr algn="ctr"/>
                <a:r>
                  <a:rPr lang="en-US" sz="2800" dirty="0"/>
                  <a:t>Spectrum measurement at the tag:</a:t>
                </a:r>
              </a:p>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𝑇</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r>
                        <a:rPr lang="en-US" sz="2800" b="0" i="1" smtClean="0">
                          <a:latin typeface="Cambria Math" panose="02040503050406030204" pitchFamily="18" charset="0"/>
                        </a:rPr>
                        <m:t>= </m:t>
                      </m:r>
                      <m:sSub>
                        <m:sSubPr>
                          <m:ctrlPr>
                            <a:rPr lang="en-US" sz="2800" i="1" smtClean="0">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h</m:t>
                          </m:r>
                        </m:e>
                        <m:sub>
                          <m:r>
                            <a:rPr lang="en-US" sz="2800" i="1">
                              <a:solidFill>
                                <a:srgbClr val="00B050"/>
                              </a:solidFill>
                              <a:latin typeface="Cambria Math" panose="02040503050406030204" pitchFamily="18" charset="0"/>
                            </a:rPr>
                            <m:t>𝑠</m:t>
                          </m:r>
                          <m:r>
                            <a:rPr lang="en-US" sz="2800" i="1">
                              <a:solidFill>
                                <a:srgbClr val="00B050"/>
                              </a:solidFill>
                              <a:latin typeface="Cambria Math" panose="02040503050406030204" pitchFamily="18" charset="0"/>
                            </a:rPr>
                            <m:t>→</m:t>
                          </m:r>
                          <m:r>
                            <a:rPr lang="en-US" sz="2800" i="1">
                              <a:solidFill>
                                <a:srgbClr val="00B050"/>
                              </a:solidFill>
                              <a:latin typeface="Cambria Math" panose="02040503050406030204" pitchFamily="18" charset="0"/>
                            </a:rPr>
                            <m:t>𝑇</m:t>
                          </m:r>
                        </m:sub>
                      </m:sSub>
                      <m:d>
                        <m:dPr>
                          <m:ctrlPr>
                            <a:rPr lang="en-US" sz="2800" i="1">
                              <a:solidFill>
                                <a:srgbClr val="00B050"/>
                              </a:solidFill>
                              <a:latin typeface="Cambria Math" panose="02040503050406030204" pitchFamily="18" charset="0"/>
                            </a:rPr>
                          </m:ctrlPr>
                        </m:dPr>
                        <m:e>
                          <m:r>
                            <a:rPr lang="en-US" sz="2800" i="1">
                              <a:solidFill>
                                <a:srgbClr val="00B050"/>
                              </a:solidFill>
                              <a:latin typeface="Cambria Math" panose="02040503050406030204" pitchFamily="18" charset="0"/>
                            </a:rPr>
                            <m:t>𝑓</m:t>
                          </m:r>
                        </m:e>
                      </m:d>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𝑥</m:t>
                          </m:r>
                        </m:e>
                        <m:sub>
                          <m:r>
                            <a:rPr lang="en-US" sz="2800" b="0" i="1" smtClean="0">
                              <a:solidFill>
                                <a:schemeClr val="tx1"/>
                              </a:solidFill>
                              <a:latin typeface="Cambria Math" panose="02040503050406030204" pitchFamily="18" charset="0"/>
                            </a:rPr>
                            <m:t>𝑠</m:t>
                          </m:r>
                        </m:sub>
                      </m:sSub>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𝑓</m:t>
                          </m:r>
                        </m:e>
                      </m:d>
                      <m:r>
                        <a:rPr lang="en-US" sz="2800" b="0" i="0" smtClean="0">
                          <a:solidFill>
                            <a:schemeClr val="tx1"/>
                          </a:solidFill>
                          <a:latin typeface="Cambria Math" panose="02040503050406030204" pitchFamily="18" charset="0"/>
                        </a:rPr>
                        <m:t>= </m:t>
                      </m:r>
                      <m:f>
                        <m:fPr>
                          <m:ctrlPr>
                            <a:rPr lang="en-US" sz="2800" b="0" i="1" smtClean="0">
                              <a:solidFill>
                                <a:schemeClr val="tx1"/>
                              </a:solidFill>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𝑅</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num>
                        <m:den>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h</m:t>
                              </m:r>
                            </m:e>
                            <m:sub>
                              <m:r>
                                <a:rPr lang="en-US" sz="2800" i="1">
                                  <a:solidFill>
                                    <a:srgbClr val="FF0000"/>
                                  </a:solidFill>
                                  <a:latin typeface="Cambria Math" panose="02040503050406030204" pitchFamily="18" charset="0"/>
                                </a:rPr>
                                <m:t>𝑇</m:t>
                              </m:r>
                              <m:r>
                                <a:rPr lang="en-US" sz="2800" i="1">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𝑅</m:t>
                              </m:r>
                            </m:sub>
                          </m:sSub>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𝑓</m:t>
                              </m:r>
                            </m:e>
                          </m:d>
                        </m:den>
                      </m:f>
                    </m:oMath>
                  </m:oMathPara>
                </a14:m>
                <a:endParaRPr lang="en-US" sz="2800" dirty="0">
                  <a:solidFill>
                    <a:schemeClr val="tx1"/>
                  </a:solidFill>
                </a:endParaRPr>
              </a:p>
              <a:p>
                <a:pPr algn="ctr"/>
                <a:endParaRPr lang="en-US" sz="2800" dirty="0"/>
              </a:p>
            </p:txBody>
          </p:sp>
        </mc:Choice>
        <mc:Fallback xmlns="">
          <p:sp>
            <p:nvSpPr>
              <p:cNvPr id="18" name="TextBox 17">
                <a:extLst>
                  <a:ext uri="{FF2B5EF4-FFF2-40B4-BE49-F238E27FC236}">
                    <a16:creationId xmlns:a16="http://schemas.microsoft.com/office/drawing/2014/main" id="{4796B6B7-66AA-B233-D325-18C4165A7904}"/>
                  </a:ext>
                </a:extLst>
              </p:cNvPr>
              <p:cNvSpPr txBox="1">
                <a:spLocks noRot="1" noChangeAspect="1" noMove="1" noResize="1" noEditPoints="1" noAdjustHandles="1" noChangeArrowheads="1" noChangeShapeType="1" noTextEdit="1"/>
              </p:cNvSpPr>
              <p:nvPr/>
            </p:nvSpPr>
            <p:spPr>
              <a:xfrm>
                <a:off x="6302109" y="4377677"/>
                <a:ext cx="5578114" cy="1865832"/>
              </a:xfrm>
              <a:prstGeom prst="rect">
                <a:avLst/>
              </a:prstGeom>
              <a:blipFill>
                <a:blip r:embed="rId13"/>
                <a:stretch>
                  <a:fillRect l="-652" t="-2572" r="-326"/>
                </a:stretch>
              </a:blipFill>
              <a:ln w="28575">
                <a:solidFill>
                  <a:schemeClr val="tx1"/>
                </a:solid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6C425DC-A2B5-9DAC-2CD2-250950570364}"/>
              </a:ext>
            </a:extLst>
          </p:cNvPr>
          <p:cNvSpPr>
            <a:spLocks noGrp="1"/>
          </p:cNvSpPr>
          <p:nvPr>
            <p:ph type="sldNum" sz="quarter" idx="12"/>
          </p:nvPr>
        </p:nvSpPr>
        <p:spPr/>
        <p:txBody>
          <a:bodyPr/>
          <a:lstStyle/>
          <a:p>
            <a:fld id="{39AEE86F-97D8-473B-8979-FFB977763304}" type="slidenum">
              <a:rPr lang="en-US" smtClean="0"/>
              <a:t>25</a:t>
            </a:fld>
            <a:endParaRPr lang="en-US"/>
          </a:p>
        </p:txBody>
      </p:sp>
    </p:spTree>
    <p:extLst>
      <p:ext uri="{BB962C8B-B14F-4D97-AF65-F5344CB8AC3E}">
        <p14:creationId xmlns:p14="http://schemas.microsoft.com/office/powerpoint/2010/main" val="42514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731088" y="261608"/>
            <a:ext cx="10522789" cy="707367"/>
          </a:xfrm>
        </p:spPr>
        <p:txBody>
          <a:bodyPr/>
          <a:lstStyle/>
          <a:p>
            <a:pPr algn="ctr"/>
            <a:r>
              <a:rPr lang="en-US" dirty="0"/>
              <a:t>Requirements</a:t>
            </a:r>
          </a:p>
        </p:txBody>
      </p:sp>
      <p:sp>
        <p:nvSpPr>
          <p:cNvPr id="15" name="Rectangle 14">
            <a:extLst>
              <a:ext uri="{FF2B5EF4-FFF2-40B4-BE49-F238E27FC236}">
                <a16:creationId xmlns:a16="http://schemas.microsoft.com/office/drawing/2014/main" id="{43128441-75DC-85B6-E249-61B9F1643CCD}"/>
              </a:ext>
            </a:extLst>
          </p:cNvPr>
          <p:cNvSpPr/>
          <p:nvPr/>
        </p:nvSpPr>
        <p:spPr>
          <a:xfrm>
            <a:off x="731088" y="2447313"/>
            <a:ext cx="4032504" cy="1536192"/>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B3C0145-E1C0-7D72-1F0D-DD8055CDE26A}"/>
              </a:ext>
            </a:extLst>
          </p:cNvPr>
          <p:cNvCxnSpPr>
            <a:cxnSpLocks/>
          </p:cNvCxnSpPr>
          <p:nvPr/>
        </p:nvCxnSpPr>
        <p:spPr>
          <a:xfrm>
            <a:off x="4763592" y="2447313"/>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83EF3E-3C58-0F8B-795A-DFB0CB6B54F1}"/>
              </a:ext>
            </a:extLst>
          </p:cNvPr>
          <p:cNvCxnSpPr>
            <a:cxnSpLocks/>
          </p:cNvCxnSpPr>
          <p:nvPr/>
        </p:nvCxnSpPr>
        <p:spPr>
          <a:xfrm>
            <a:off x="4776118" y="3983505"/>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093E73-D417-84D9-E905-7C95288B2B7B}"/>
              </a:ext>
            </a:extLst>
          </p:cNvPr>
          <p:cNvCxnSpPr>
            <a:cxnSpLocks/>
          </p:cNvCxnSpPr>
          <p:nvPr/>
        </p:nvCxnSpPr>
        <p:spPr>
          <a:xfrm>
            <a:off x="470193" y="2447313"/>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98C77B-91F1-5C34-9A34-CE8B3F704371}"/>
              </a:ext>
            </a:extLst>
          </p:cNvPr>
          <p:cNvCxnSpPr>
            <a:cxnSpLocks/>
          </p:cNvCxnSpPr>
          <p:nvPr/>
        </p:nvCxnSpPr>
        <p:spPr>
          <a:xfrm>
            <a:off x="470192" y="3990847"/>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03375E-442A-9454-C9D4-0DCB7C80B83B}"/>
              </a:ext>
            </a:extLst>
          </p:cNvPr>
          <p:cNvCxnSpPr>
            <a:cxnSpLocks/>
          </p:cNvCxnSpPr>
          <p:nvPr/>
        </p:nvCxnSpPr>
        <p:spPr>
          <a:xfrm>
            <a:off x="665864" y="4364610"/>
            <a:ext cx="411025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434FC07-292D-E614-D4FD-0C69C01E54E0}"/>
              </a:ext>
            </a:extLst>
          </p:cNvPr>
          <p:cNvSpPr txBox="1"/>
          <p:nvPr/>
        </p:nvSpPr>
        <p:spPr>
          <a:xfrm>
            <a:off x="1043020" y="4507540"/>
            <a:ext cx="3355942" cy="461665"/>
          </a:xfrm>
          <a:prstGeom prst="rect">
            <a:avLst/>
          </a:prstGeom>
          <a:noFill/>
        </p:spPr>
        <p:txBody>
          <a:bodyPr wrap="square" rtlCol="0">
            <a:spAutoFit/>
          </a:bodyPr>
          <a:lstStyle/>
          <a:p>
            <a:pPr algn="ctr"/>
            <a:r>
              <a:rPr lang="en-US" sz="2400" dirty="0"/>
              <a:t>Wide Bandwidth</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334A502-B4C3-DB68-580D-7732C6A44366}"/>
                  </a:ext>
                </a:extLst>
              </p:cNvPr>
              <p:cNvSpPr txBox="1"/>
              <p:nvPr/>
            </p:nvSpPr>
            <p:spPr>
              <a:xfrm>
                <a:off x="4763592" y="3521840"/>
                <a:ext cx="718222"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𝑓</m:t>
                      </m:r>
                    </m:oMath>
                  </m:oMathPara>
                </a14:m>
                <a:endParaRPr lang="en-US" sz="2400" dirty="0"/>
              </a:p>
            </p:txBody>
          </p:sp>
        </mc:Choice>
        <mc:Fallback xmlns="">
          <p:sp>
            <p:nvSpPr>
              <p:cNvPr id="26" name="TextBox 25">
                <a:extLst>
                  <a:ext uri="{FF2B5EF4-FFF2-40B4-BE49-F238E27FC236}">
                    <a16:creationId xmlns:a16="http://schemas.microsoft.com/office/drawing/2014/main" id="{8334A502-B4C3-DB68-580D-7732C6A44366}"/>
                  </a:ext>
                </a:extLst>
              </p:cNvPr>
              <p:cNvSpPr txBox="1">
                <a:spLocks noRot="1" noChangeAspect="1" noMove="1" noResize="1" noEditPoints="1" noAdjustHandles="1" noChangeArrowheads="1" noChangeShapeType="1" noTextEdit="1"/>
              </p:cNvSpPr>
              <p:nvPr/>
            </p:nvSpPr>
            <p:spPr>
              <a:xfrm>
                <a:off x="4763592" y="3521840"/>
                <a:ext cx="718222" cy="461665"/>
              </a:xfrm>
              <a:prstGeom prst="rect">
                <a:avLst/>
              </a:prstGeom>
              <a:blipFill>
                <a:blip r:embed="rId3"/>
                <a:stretch>
                  <a:fillRect b="-18667"/>
                </a:stretch>
              </a:blipFill>
            </p:spPr>
            <p:txBody>
              <a:bodyPr/>
              <a:lstStyle/>
              <a:p>
                <a:r>
                  <a:rPr lang="en-US">
                    <a:noFill/>
                  </a:rPr>
                  <a:t> </a:t>
                </a:r>
              </a:p>
            </p:txBody>
          </p:sp>
        </mc:Fallback>
      </mc:AlternateContent>
      <p:pic>
        <p:nvPicPr>
          <p:cNvPr id="28" name="Graphic 27" descr="Ruler outline">
            <a:extLst>
              <a:ext uri="{FF2B5EF4-FFF2-40B4-BE49-F238E27FC236}">
                <a16:creationId xmlns:a16="http://schemas.microsoft.com/office/drawing/2014/main" id="{3B898403-8368-2C89-FBF0-83881DA808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4981" y="2353642"/>
            <a:ext cx="1629863" cy="1629863"/>
          </a:xfrm>
          <a:prstGeom prst="rect">
            <a:avLst/>
          </a:prstGeom>
        </p:spPr>
      </p:pic>
      <p:sp>
        <p:nvSpPr>
          <p:cNvPr id="29" name="TextBox 28">
            <a:extLst>
              <a:ext uri="{FF2B5EF4-FFF2-40B4-BE49-F238E27FC236}">
                <a16:creationId xmlns:a16="http://schemas.microsoft.com/office/drawing/2014/main" id="{96612823-81EF-478E-0342-AE3F07D4096D}"/>
              </a:ext>
            </a:extLst>
          </p:cNvPr>
          <p:cNvSpPr txBox="1"/>
          <p:nvPr/>
        </p:nvSpPr>
        <p:spPr>
          <a:xfrm>
            <a:off x="5604363" y="4507540"/>
            <a:ext cx="2644091" cy="830997"/>
          </a:xfrm>
          <a:prstGeom prst="rect">
            <a:avLst/>
          </a:prstGeom>
          <a:noFill/>
        </p:spPr>
        <p:txBody>
          <a:bodyPr wrap="square" rtlCol="0">
            <a:spAutoFit/>
          </a:bodyPr>
          <a:lstStyle/>
          <a:p>
            <a:pPr algn="ctr"/>
            <a:r>
              <a:rPr lang="en-US" sz="2400" dirty="0"/>
              <a:t>High spatial granularity </a:t>
            </a:r>
          </a:p>
        </p:txBody>
      </p:sp>
      <p:pic>
        <p:nvPicPr>
          <p:cNvPr id="31" name="Graphic 30" descr="Dollar outline">
            <a:extLst>
              <a:ext uri="{FF2B5EF4-FFF2-40B4-BE49-F238E27FC236}">
                <a16:creationId xmlns:a16="http://schemas.microsoft.com/office/drawing/2014/main" id="{0B151BF3-D411-4C58-AC4B-A70437E349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6284" y="2353642"/>
            <a:ext cx="1629862" cy="1629862"/>
          </a:xfrm>
          <a:prstGeom prst="rect">
            <a:avLst/>
          </a:prstGeom>
        </p:spPr>
      </p:pic>
      <p:sp>
        <p:nvSpPr>
          <p:cNvPr id="32" name="TextBox 31">
            <a:extLst>
              <a:ext uri="{FF2B5EF4-FFF2-40B4-BE49-F238E27FC236}">
                <a16:creationId xmlns:a16="http://schemas.microsoft.com/office/drawing/2014/main" id="{F0423E2A-1CB0-3DF2-22B1-CBC36FB03D1E}"/>
              </a:ext>
            </a:extLst>
          </p:cNvPr>
          <p:cNvSpPr txBox="1"/>
          <p:nvPr/>
        </p:nvSpPr>
        <p:spPr>
          <a:xfrm>
            <a:off x="9069169" y="4507539"/>
            <a:ext cx="2644091" cy="461665"/>
          </a:xfrm>
          <a:prstGeom prst="rect">
            <a:avLst/>
          </a:prstGeom>
          <a:noFill/>
        </p:spPr>
        <p:txBody>
          <a:bodyPr wrap="square" rtlCol="0">
            <a:spAutoFit/>
          </a:bodyPr>
          <a:lstStyle/>
          <a:p>
            <a:pPr algn="ctr"/>
            <a:r>
              <a:rPr lang="en-US" sz="2400" dirty="0"/>
              <a:t>Low Cost</a:t>
            </a:r>
          </a:p>
        </p:txBody>
      </p:sp>
      <p:sp>
        <p:nvSpPr>
          <p:cNvPr id="2" name="Slide Number Placeholder 1">
            <a:extLst>
              <a:ext uri="{FF2B5EF4-FFF2-40B4-BE49-F238E27FC236}">
                <a16:creationId xmlns:a16="http://schemas.microsoft.com/office/drawing/2014/main" id="{F6BEC093-853C-19D8-1E82-28D3572EDC13}"/>
              </a:ext>
            </a:extLst>
          </p:cNvPr>
          <p:cNvSpPr>
            <a:spLocks noGrp="1"/>
          </p:cNvSpPr>
          <p:nvPr>
            <p:ph type="sldNum" sz="quarter" idx="12"/>
          </p:nvPr>
        </p:nvSpPr>
        <p:spPr/>
        <p:txBody>
          <a:bodyPr/>
          <a:lstStyle/>
          <a:p>
            <a:fld id="{39AEE86F-97D8-473B-8979-FFB977763304}" type="slidenum">
              <a:rPr lang="en-US" smtClean="0"/>
              <a:t>3</a:t>
            </a:fld>
            <a:endParaRPr lang="en-US"/>
          </a:p>
        </p:txBody>
      </p:sp>
    </p:spTree>
    <p:extLst>
      <p:ext uri="{BB962C8B-B14F-4D97-AF65-F5344CB8AC3E}">
        <p14:creationId xmlns:p14="http://schemas.microsoft.com/office/powerpoint/2010/main" val="283793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P spid="26" grpId="0"/>
      <p:bldP spid="29"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67F5EB-7876-1FFB-CB7D-96A5146EF287}"/>
              </a:ext>
            </a:extLst>
          </p:cNvPr>
          <p:cNvSpPr txBox="1"/>
          <p:nvPr/>
        </p:nvSpPr>
        <p:spPr>
          <a:xfrm>
            <a:off x="241489" y="6316418"/>
            <a:ext cx="10508287" cy="461665"/>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[1] </a:t>
            </a:r>
            <a:r>
              <a:rPr lang="en-US" sz="1200" b="0" i="0" dirty="0" err="1">
                <a:solidFill>
                  <a:srgbClr val="222222"/>
                </a:solidFill>
                <a:effectLst/>
                <a:latin typeface="Arial" panose="020B0604020202020204" pitchFamily="34" charset="0"/>
              </a:rPr>
              <a:t>Hassanieh</a:t>
            </a:r>
            <a:r>
              <a:rPr lang="en-US" sz="1200" b="0" i="0" dirty="0">
                <a:solidFill>
                  <a:srgbClr val="222222"/>
                </a:solidFill>
                <a:effectLst/>
                <a:latin typeface="Arial" panose="020B0604020202020204" pitchFamily="34" charset="0"/>
              </a:rPr>
              <a:t>, Haitham, et al. "GHz-wide sensing and decoding using the sparse Fourier transform." </a:t>
            </a:r>
            <a:r>
              <a:rPr lang="en-US" sz="1200" b="0" i="1" dirty="0">
                <a:solidFill>
                  <a:srgbClr val="222222"/>
                </a:solidFill>
                <a:effectLst/>
                <a:latin typeface="Arial" panose="020B0604020202020204" pitchFamily="34" charset="0"/>
              </a:rPr>
              <a:t>IEEE INFOCOM 2014</a:t>
            </a:r>
          </a:p>
          <a:p>
            <a:r>
              <a:rPr lang="en-US" sz="1200" dirty="0">
                <a:solidFill>
                  <a:srgbClr val="222222"/>
                </a:solidFill>
                <a:latin typeface="Arial" panose="020B0604020202020204" pitchFamily="34" charset="0"/>
              </a:rPr>
              <a:t>[2] </a:t>
            </a:r>
            <a:r>
              <a:rPr lang="en-US" sz="1200" b="0" i="0" dirty="0" err="1">
                <a:solidFill>
                  <a:srgbClr val="222222"/>
                </a:solidFill>
                <a:effectLst/>
                <a:latin typeface="Arial" panose="020B0604020202020204" pitchFamily="34" charset="0"/>
              </a:rPr>
              <a:t>Guddeti</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Yeswanth</a:t>
            </a:r>
            <a:r>
              <a:rPr lang="en-US" sz="1200" b="0" i="0" dirty="0">
                <a:solidFill>
                  <a:srgbClr val="222222"/>
                </a:solidFill>
                <a:effectLst/>
                <a:latin typeface="Arial" panose="020B0604020202020204" pitchFamily="34" charset="0"/>
              </a:rPr>
              <a:t>, et al. "</a:t>
            </a:r>
            <a:r>
              <a:rPr lang="en-US" sz="1200" b="0" i="0" dirty="0" err="1">
                <a:solidFill>
                  <a:srgbClr val="222222"/>
                </a:solidFill>
                <a:effectLst/>
                <a:latin typeface="Arial" panose="020B0604020202020204" pitchFamily="34" charset="0"/>
              </a:rPr>
              <a:t>SweepSense</a:t>
            </a:r>
            <a:r>
              <a:rPr lang="en-US" sz="1200" b="0" i="0" dirty="0">
                <a:solidFill>
                  <a:srgbClr val="222222"/>
                </a:solidFill>
                <a:effectLst/>
                <a:latin typeface="Arial" panose="020B0604020202020204" pitchFamily="34" charset="0"/>
              </a:rPr>
              <a:t>: Sensing 5 GHz in 5 Milliseconds with Low-cost Radios." </a:t>
            </a:r>
            <a:r>
              <a:rPr lang="en-US" sz="1200" b="0" i="1" dirty="0">
                <a:solidFill>
                  <a:srgbClr val="222222"/>
                </a:solidFill>
                <a:effectLst/>
                <a:latin typeface="Arial" panose="020B0604020202020204" pitchFamily="34" charset="0"/>
              </a:rPr>
              <a:t>16th USENIX NSDI 2019</a:t>
            </a:r>
            <a:r>
              <a:rPr lang="en-US" sz="1200" b="0" i="0" dirty="0">
                <a:solidFill>
                  <a:srgbClr val="222222"/>
                </a:solidFill>
                <a:effectLst/>
                <a:latin typeface="Arial" panose="020B0604020202020204" pitchFamily="34" charset="0"/>
              </a:rPr>
              <a:t>.</a:t>
            </a:r>
            <a:endParaRPr lang="en-US" sz="1200" dirty="0"/>
          </a:p>
        </p:txBody>
      </p:sp>
      <p:sp>
        <p:nvSpPr>
          <p:cNvPr id="3" name="Title 3">
            <a:extLst>
              <a:ext uri="{FF2B5EF4-FFF2-40B4-BE49-F238E27FC236}">
                <a16:creationId xmlns:a16="http://schemas.microsoft.com/office/drawing/2014/main" id="{C11169BC-B905-9636-37DD-607DC6EEA7CC}"/>
              </a:ext>
            </a:extLst>
          </p:cNvPr>
          <p:cNvSpPr>
            <a:spLocks noGrp="1"/>
          </p:cNvSpPr>
          <p:nvPr>
            <p:ph type="title"/>
          </p:nvPr>
        </p:nvSpPr>
        <p:spPr>
          <a:xfrm>
            <a:off x="731088" y="261608"/>
            <a:ext cx="10522789" cy="707367"/>
          </a:xfrm>
        </p:spPr>
        <p:txBody>
          <a:bodyPr>
            <a:normAutofit fontScale="90000"/>
          </a:bodyPr>
          <a:lstStyle/>
          <a:p>
            <a:pPr algn="ctr"/>
            <a:r>
              <a:rPr lang="en-US" dirty="0"/>
              <a:t>Related Work – Wideband Spectrum Sensing</a:t>
            </a:r>
          </a:p>
        </p:txBody>
      </p:sp>
      <p:pic>
        <p:nvPicPr>
          <p:cNvPr id="7" name="Picture 6" descr="A diagram of numbers and lines&#10;&#10;Description automatically generated">
            <a:extLst>
              <a:ext uri="{FF2B5EF4-FFF2-40B4-BE49-F238E27FC236}">
                <a16:creationId xmlns:a16="http://schemas.microsoft.com/office/drawing/2014/main" id="{12EC2EE1-F14F-5249-1750-5F8E0F06B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297" y="1414977"/>
            <a:ext cx="4601217" cy="2381582"/>
          </a:xfrm>
          <a:prstGeom prst="rect">
            <a:avLst/>
          </a:prstGeom>
          <a:ln>
            <a:solidFill>
              <a:schemeClr val="tx1"/>
            </a:solidFill>
          </a:ln>
        </p:spPr>
      </p:pic>
      <p:pic>
        <p:nvPicPr>
          <p:cNvPr id="5" name="Picture 4" descr="A diagram of a sequence of steps&#10;&#10;Description automatically generated with medium confidence">
            <a:extLst>
              <a:ext uri="{FF2B5EF4-FFF2-40B4-BE49-F238E27FC236}">
                <a16:creationId xmlns:a16="http://schemas.microsoft.com/office/drawing/2014/main" id="{79248C80-D3D2-40F2-1366-6D8C413DA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853" y="2649079"/>
            <a:ext cx="4850407" cy="2597747"/>
          </a:xfrm>
          <a:prstGeom prst="rect">
            <a:avLst/>
          </a:prstGeom>
          <a:ln>
            <a:solidFill>
              <a:schemeClr val="tx1"/>
            </a:solidFill>
          </a:ln>
        </p:spPr>
      </p:pic>
      <p:pic>
        <p:nvPicPr>
          <p:cNvPr id="9" name="Picture 8" descr="A white medical monitor with a graph on it&#10;&#10;Description automatically generated">
            <a:extLst>
              <a:ext uri="{FF2B5EF4-FFF2-40B4-BE49-F238E27FC236}">
                <a16:creationId xmlns:a16="http://schemas.microsoft.com/office/drawing/2014/main" id="{51242DD8-CDBA-B0BC-8072-7F8A33510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65" y="2108801"/>
            <a:ext cx="5005186" cy="2640397"/>
          </a:xfrm>
          <a:prstGeom prst="rect">
            <a:avLst/>
          </a:prstGeom>
        </p:spPr>
      </p:pic>
      <p:sp>
        <p:nvSpPr>
          <p:cNvPr id="10" name="TextBox 9">
            <a:extLst>
              <a:ext uri="{FF2B5EF4-FFF2-40B4-BE49-F238E27FC236}">
                <a16:creationId xmlns:a16="http://schemas.microsoft.com/office/drawing/2014/main" id="{0F97A516-DF1C-7D3B-BCB6-28614A7CDEF6}"/>
              </a:ext>
            </a:extLst>
          </p:cNvPr>
          <p:cNvSpPr txBox="1"/>
          <p:nvPr/>
        </p:nvSpPr>
        <p:spPr>
          <a:xfrm>
            <a:off x="7395105" y="5442027"/>
            <a:ext cx="3662536" cy="461665"/>
          </a:xfrm>
          <a:prstGeom prst="rect">
            <a:avLst/>
          </a:prstGeom>
          <a:noFill/>
        </p:spPr>
        <p:txBody>
          <a:bodyPr wrap="square" rtlCol="0">
            <a:spAutoFit/>
          </a:bodyPr>
          <a:lstStyle/>
          <a:p>
            <a:pPr algn="ctr"/>
            <a:r>
              <a:rPr lang="en-US" sz="2400" dirty="0" err="1"/>
              <a:t>BigBand</a:t>
            </a:r>
            <a:r>
              <a:rPr lang="en-US" sz="2400" baseline="30000" dirty="0"/>
              <a:t>[1]</a:t>
            </a:r>
            <a:r>
              <a:rPr lang="en-US" sz="2400" dirty="0"/>
              <a:t>, </a:t>
            </a:r>
            <a:r>
              <a:rPr lang="en-US" sz="2400" dirty="0" err="1"/>
              <a:t>SweepSense</a:t>
            </a:r>
            <a:r>
              <a:rPr lang="en-US" sz="2400" baseline="30000" dirty="0"/>
              <a:t>[2]</a:t>
            </a:r>
            <a:endParaRPr lang="en-US" sz="2400" dirty="0"/>
          </a:p>
        </p:txBody>
      </p:sp>
      <p:sp>
        <p:nvSpPr>
          <p:cNvPr id="11" name="TextBox 10">
            <a:extLst>
              <a:ext uri="{FF2B5EF4-FFF2-40B4-BE49-F238E27FC236}">
                <a16:creationId xmlns:a16="http://schemas.microsoft.com/office/drawing/2014/main" id="{2CB89D05-E5CC-D4BD-C66A-BD4085E91C36}"/>
              </a:ext>
            </a:extLst>
          </p:cNvPr>
          <p:cNvSpPr txBox="1"/>
          <p:nvPr/>
        </p:nvSpPr>
        <p:spPr>
          <a:xfrm>
            <a:off x="1354093" y="5263603"/>
            <a:ext cx="3355942" cy="830997"/>
          </a:xfrm>
          <a:prstGeom prst="rect">
            <a:avLst/>
          </a:prstGeom>
          <a:noFill/>
        </p:spPr>
        <p:txBody>
          <a:bodyPr wrap="square" rtlCol="0">
            <a:spAutoFit/>
          </a:bodyPr>
          <a:lstStyle/>
          <a:p>
            <a:pPr algn="ctr"/>
            <a:r>
              <a:rPr lang="en-US" sz="2400" dirty="0"/>
              <a:t>Wideband Spectrum Analyzers</a:t>
            </a:r>
          </a:p>
        </p:txBody>
      </p:sp>
      <p:sp>
        <p:nvSpPr>
          <p:cNvPr id="14" name="Rectangle 13">
            <a:extLst>
              <a:ext uri="{FF2B5EF4-FFF2-40B4-BE49-F238E27FC236}">
                <a16:creationId xmlns:a16="http://schemas.microsoft.com/office/drawing/2014/main" id="{47F4B91F-B8DF-9B3E-E047-E28FAE39B48C}"/>
              </a:ext>
            </a:extLst>
          </p:cNvPr>
          <p:cNvSpPr/>
          <p:nvPr/>
        </p:nvSpPr>
        <p:spPr>
          <a:xfrm>
            <a:off x="237241" y="1214829"/>
            <a:ext cx="11717518" cy="550664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BD8589-D041-9FE3-4E9E-46C5B5B798E8}"/>
              </a:ext>
            </a:extLst>
          </p:cNvPr>
          <p:cNvSpPr txBox="1"/>
          <p:nvPr/>
        </p:nvSpPr>
        <p:spPr>
          <a:xfrm>
            <a:off x="247990" y="3269526"/>
            <a:ext cx="11513270" cy="707886"/>
          </a:xfrm>
          <a:prstGeom prst="rect">
            <a:avLst/>
          </a:prstGeom>
          <a:solidFill>
            <a:schemeClr val="bg1"/>
          </a:solidFill>
          <a:ln w="28575">
            <a:solidFill>
              <a:srgbClr val="FF0000"/>
            </a:solidFill>
          </a:ln>
        </p:spPr>
        <p:txBody>
          <a:bodyPr wrap="square" rtlCol="0">
            <a:spAutoFit/>
          </a:bodyPr>
          <a:lstStyle/>
          <a:p>
            <a:pPr algn="ctr"/>
            <a:r>
              <a:rPr lang="en-US" sz="4000" dirty="0">
                <a:solidFill>
                  <a:srgbClr val="FF0000"/>
                </a:solidFill>
              </a:rPr>
              <a:t>High Cost =&gt; High Spatial granularity not possible!</a:t>
            </a:r>
          </a:p>
        </p:txBody>
      </p:sp>
      <p:sp>
        <p:nvSpPr>
          <p:cNvPr id="2" name="Slide Number Placeholder 1">
            <a:extLst>
              <a:ext uri="{FF2B5EF4-FFF2-40B4-BE49-F238E27FC236}">
                <a16:creationId xmlns:a16="http://schemas.microsoft.com/office/drawing/2014/main" id="{B65D4566-9CC1-3D7B-4983-EF09F9F4E28D}"/>
              </a:ext>
            </a:extLst>
          </p:cNvPr>
          <p:cNvSpPr>
            <a:spLocks noGrp="1"/>
          </p:cNvSpPr>
          <p:nvPr>
            <p:ph type="sldNum" sz="quarter" idx="12"/>
          </p:nvPr>
        </p:nvSpPr>
        <p:spPr/>
        <p:txBody>
          <a:bodyPr/>
          <a:lstStyle/>
          <a:p>
            <a:fld id="{39AEE86F-97D8-473B-8979-FFB977763304}" type="slidenum">
              <a:rPr lang="en-US" smtClean="0"/>
              <a:t>4</a:t>
            </a:fld>
            <a:endParaRPr lang="en-US"/>
          </a:p>
        </p:txBody>
      </p:sp>
    </p:spTree>
    <p:extLst>
      <p:ext uri="{BB962C8B-B14F-4D97-AF65-F5344CB8AC3E}">
        <p14:creationId xmlns:p14="http://schemas.microsoft.com/office/powerpoint/2010/main" val="416081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4"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CDBE2C-A3D5-91AC-6421-C1C85A269064}"/>
              </a:ext>
            </a:extLst>
          </p:cNvPr>
          <p:cNvSpPr txBox="1"/>
          <p:nvPr/>
        </p:nvSpPr>
        <p:spPr>
          <a:xfrm>
            <a:off x="226243" y="6195401"/>
            <a:ext cx="10508287" cy="646331"/>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[3] </a:t>
            </a:r>
            <a:r>
              <a:rPr lang="en-US" sz="1200" dirty="0">
                <a:latin typeface="Arial" panose="020B0604020202020204" pitchFamily="34" charset="0"/>
                <a:cs typeface="Arial" panose="020B0604020202020204" pitchFamily="34" charset="0"/>
              </a:rPr>
              <a:t>Smith, Phillip, et al. "Sitara: Spectrum measurement goes mobile through crowd-sourcing." </a:t>
            </a:r>
            <a:r>
              <a:rPr lang="en-US" sz="1200" i="1" dirty="0">
                <a:latin typeface="Arial" panose="020B0604020202020204" pitchFamily="34" charset="0"/>
                <a:cs typeface="Arial" panose="020B0604020202020204" pitchFamily="34" charset="0"/>
              </a:rPr>
              <a:t>IEEE</a:t>
            </a:r>
            <a:r>
              <a:rPr lang="en-US" sz="1200" dirty="0">
                <a:solidFill>
                  <a:srgbClr val="222222"/>
                </a:solidFill>
                <a:latin typeface="Arial" panose="020B0604020202020204" pitchFamily="34" charset="0"/>
                <a:cs typeface="Arial" panose="020B0604020202020204" pitchFamily="34" charset="0"/>
              </a:rPr>
              <a:t> MASS 2019</a:t>
            </a:r>
            <a:endParaRPr lang="en-US" sz="1200" b="0" i="0" dirty="0">
              <a:solidFill>
                <a:srgbClr val="222222"/>
              </a:solidFill>
              <a:effectLst/>
              <a:latin typeface="Arial" panose="020B0604020202020204" pitchFamily="34" charset="0"/>
              <a:cs typeface="Arial" panose="020B0604020202020204" pitchFamily="34" charset="0"/>
            </a:endParaRPr>
          </a:p>
          <a:p>
            <a:r>
              <a:rPr lang="en-US" sz="1200" dirty="0">
                <a:solidFill>
                  <a:srgbClr val="222222"/>
                </a:solidFill>
                <a:latin typeface="Arial" panose="020B0604020202020204" pitchFamily="34" charset="0"/>
              </a:rPr>
              <a:t>[4] </a:t>
            </a:r>
            <a:r>
              <a:rPr lang="en-US" sz="1200" dirty="0">
                <a:latin typeface="Arial" panose="020B0604020202020204" pitchFamily="34" charset="0"/>
                <a:cs typeface="Arial" panose="020B0604020202020204" pitchFamily="34" charset="0"/>
              </a:rPr>
              <a:t>Yoon, </a:t>
            </a:r>
            <a:r>
              <a:rPr lang="en-US" sz="1200" dirty="0" err="1">
                <a:latin typeface="Arial" panose="020B0604020202020204" pitchFamily="34" charset="0"/>
                <a:cs typeface="Arial" panose="020B0604020202020204" pitchFamily="34" charset="0"/>
              </a:rPr>
              <a:t>Sungro</a:t>
            </a:r>
            <a:r>
              <a:rPr lang="en-US" sz="1200" dirty="0">
                <a:latin typeface="Arial" panose="020B0604020202020204" pitchFamily="34" charset="0"/>
                <a:cs typeface="Arial" panose="020B0604020202020204" pitchFamily="34" charset="0"/>
              </a:rPr>
              <a:t>, et al. "</a:t>
            </a:r>
            <a:r>
              <a:rPr lang="en-US" sz="1200" dirty="0" err="1">
                <a:latin typeface="Arial" panose="020B0604020202020204" pitchFamily="34" charset="0"/>
                <a:cs typeface="Arial" panose="020B0604020202020204" pitchFamily="34" charset="0"/>
              </a:rPr>
              <a:t>QuickSense</a:t>
            </a:r>
            <a:r>
              <a:rPr lang="en-US" sz="1200" dirty="0">
                <a:latin typeface="Arial" panose="020B0604020202020204" pitchFamily="34" charset="0"/>
                <a:cs typeface="Arial" panose="020B0604020202020204" pitchFamily="34" charset="0"/>
              </a:rPr>
              <a:t>: Fast and energy-efficient channel sensing for dynamic spectrum access networks." </a:t>
            </a:r>
            <a:r>
              <a:rPr lang="en-US" sz="1200" i="1" dirty="0">
                <a:latin typeface="Arial" panose="020B0604020202020204" pitchFamily="34" charset="0"/>
                <a:cs typeface="Arial" panose="020B0604020202020204" pitchFamily="34" charset="0"/>
              </a:rPr>
              <a:t>IEEE INFOCOM</a:t>
            </a:r>
            <a:r>
              <a:rPr lang="en-US" sz="1200" dirty="0">
                <a:latin typeface="Arial" panose="020B0604020202020204" pitchFamily="34" charset="0"/>
                <a:cs typeface="Arial" panose="020B0604020202020204" pitchFamily="34" charset="0"/>
              </a:rPr>
              <a:t> 2013</a:t>
            </a:r>
          </a:p>
          <a:p>
            <a:r>
              <a:rPr lang="en-US" sz="1200" dirty="0">
                <a:latin typeface="Arial" panose="020B0604020202020204" pitchFamily="34" charset="0"/>
                <a:cs typeface="Arial" panose="020B0604020202020204" pitchFamily="34" charset="0"/>
              </a:rPr>
              <a:t>[5] Guan, </a:t>
            </a:r>
            <a:r>
              <a:rPr lang="en-US" sz="1200" dirty="0" err="1">
                <a:latin typeface="Arial" panose="020B0604020202020204" pitchFamily="34" charset="0"/>
                <a:cs typeface="Arial" panose="020B0604020202020204" pitchFamily="34" charset="0"/>
              </a:rPr>
              <a:t>Junfeng</a:t>
            </a:r>
            <a:r>
              <a:rPr lang="en-US" sz="1200" dirty="0">
                <a:latin typeface="Arial" panose="020B0604020202020204" pitchFamily="34" charset="0"/>
                <a:cs typeface="Arial" panose="020B0604020202020204" pitchFamily="34" charset="0"/>
              </a:rPr>
              <a:t>, et al. "Efficient Wideband Spectrum Sensing Using MEMS Acoustic Resonators." </a:t>
            </a:r>
            <a:r>
              <a:rPr lang="en-US" sz="1200" i="1" dirty="0">
                <a:latin typeface="Arial" panose="020B0604020202020204" pitchFamily="34" charset="0"/>
                <a:cs typeface="Arial" panose="020B0604020202020204" pitchFamily="34" charset="0"/>
              </a:rPr>
              <a:t>18th USENIX NSDI 2021</a:t>
            </a:r>
            <a:r>
              <a:rPr lang="en-US" sz="1200" dirty="0">
                <a:latin typeface="Arial" panose="020B0604020202020204" pitchFamily="34" charset="0"/>
                <a:cs typeface="Arial" panose="020B0604020202020204" pitchFamily="34" charset="0"/>
              </a:rPr>
              <a:t>.</a:t>
            </a:r>
          </a:p>
        </p:txBody>
      </p:sp>
      <p:sp>
        <p:nvSpPr>
          <p:cNvPr id="3" name="Title 3">
            <a:extLst>
              <a:ext uri="{FF2B5EF4-FFF2-40B4-BE49-F238E27FC236}">
                <a16:creationId xmlns:a16="http://schemas.microsoft.com/office/drawing/2014/main" id="{C11169BC-B905-9636-37DD-607DC6EEA7CC}"/>
              </a:ext>
            </a:extLst>
          </p:cNvPr>
          <p:cNvSpPr>
            <a:spLocks noGrp="1"/>
          </p:cNvSpPr>
          <p:nvPr>
            <p:ph type="title"/>
          </p:nvPr>
        </p:nvSpPr>
        <p:spPr>
          <a:xfrm>
            <a:off x="731088" y="261608"/>
            <a:ext cx="10522789" cy="707367"/>
          </a:xfrm>
        </p:spPr>
        <p:txBody>
          <a:bodyPr>
            <a:normAutofit fontScale="90000"/>
          </a:bodyPr>
          <a:lstStyle/>
          <a:p>
            <a:pPr algn="ctr"/>
            <a:r>
              <a:rPr lang="en-US" dirty="0"/>
              <a:t>Related Work – Low-Cost Spectrum Sensing</a:t>
            </a:r>
          </a:p>
        </p:txBody>
      </p:sp>
      <p:pic>
        <p:nvPicPr>
          <p:cNvPr id="4" name="Picture 3" descr="A silver rectangular object with black text&#10;&#10;Description automatically generated">
            <a:extLst>
              <a:ext uri="{FF2B5EF4-FFF2-40B4-BE49-F238E27FC236}">
                <a16:creationId xmlns:a16="http://schemas.microsoft.com/office/drawing/2014/main" id="{F956090B-1B86-B925-B736-21D110DB3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638" y="1897143"/>
            <a:ext cx="2902580" cy="2917834"/>
          </a:xfrm>
          <a:prstGeom prst="rect">
            <a:avLst/>
          </a:prstGeom>
        </p:spPr>
      </p:pic>
      <p:pic>
        <p:nvPicPr>
          <p:cNvPr id="8" name="Picture 7" descr="A small electronic device with wires&#10;&#10;Description automatically generated">
            <a:extLst>
              <a:ext uri="{FF2B5EF4-FFF2-40B4-BE49-F238E27FC236}">
                <a16:creationId xmlns:a16="http://schemas.microsoft.com/office/drawing/2014/main" id="{BA655BEA-FF01-236D-5A0A-A2A4CBC63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877" y="1684050"/>
            <a:ext cx="4205845" cy="2682299"/>
          </a:xfrm>
          <a:prstGeom prst="rect">
            <a:avLst/>
          </a:prstGeom>
        </p:spPr>
      </p:pic>
      <p:pic>
        <p:nvPicPr>
          <p:cNvPr id="15" name="Picture 14" descr="A diagram of a machine&#10;&#10;Description automatically generated">
            <a:extLst>
              <a:ext uri="{FF2B5EF4-FFF2-40B4-BE49-F238E27FC236}">
                <a16:creationId xmlns:a16="http://schemas.microsoft.com/office/drawing/2014/main" id="{05ADC95C-A7E9-09FF-50AF-A8680B6B7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297" y="3064135"/>
            <a:ext cx="5630142" cy="2328254"/>
          </a:xfrm>
          <a:prstGeom prst="rect">
            <a:avLst/>
          </a:prstGeom>
        </p:spPr>
      </p:pic>
      <p:sp>
        <p:nvSpPr>
          <p:cNvPr id="16" name="TextBox 15">
            <a:extLst>
              <a:ext uri="{FF2B5EF4-FFF2-40B4-BE49-F238E27FC236}">
                <a16:creationId xmlns:a16="http://schemas.microsoft.com/office/drawing/2014/main" id="{54F21697-5AA6-262E-A43E-04A803BDB18B}"/>
              </a:ext>
            </a:extLst>
          </p:cNvPr>
          <p:cNvSpPr txBox="1"/>
          <p:nvPr/>
        </p:nvSpPr>
        <p:spPr>
          <a:xfrm>
            <a:off x="1200950" y="5512312"/>
            <a:ext cx="2644091" cy="461665"/>
          </a:xfrm>
          <a:prstGeom prst="rect">
            <a:avLst/>
          </a:prstGeom>
          <a:noFill/>
        </p:spPr>
        <p:txBody>
          <a:bodyPr wrap="square" rtlCol="0">
            <a:spAutoFit/>
          </a:bodyPr>
          <a:lstStyle/>
          <a:p>
            <a:pPr algn="ctr"/>
            <a:r>
              <a:rPr lang="en-US" sz="2400" dirty="0"/>
              <a:t>RTL-SDRs</a:t>
            </a:r>
          </a:p>
        </p:txBody>
      </p:sp>
      <p:sp>
        <p:nvSpPr>
          <p:cNvPr id="17" name="TextBox 16">
            <a:extLst>
              <a:ext uri="{FF2B5EF4-FFF2-40B4-BE49-F238E27FC236}">
                <a16:creationId xmlns:a16="http://schemas.microsoft.com/office/drawing/2014/main" id="{5E3E551A-766B-992D-0296-32C0A8AF10B6}"/>
              </a:ext>
            </a:extLst>
          </p:cNvPr>
          <p:cNvSpPr txBox="1"/>
          <p:nvPr/>
        </p:nvSpPr>
        <p:spPr>
          <a:xfrm>
            <a:off x="7610195" y="5512312"/>
            <a:ext cx="3888385" cy="461665"/>
          </a:xfrm>
          <a:prstGeom prst="rect">
            <a:avLst/>
          </a:prstGeom>
          <a:noFill/>
        </p:spPr>
        <p:txBody>
          <a:bodyPr wrap="square" rtlCol="0">
            <a:spAutoFit/>
          </a:bodyPr>
          <a:lstStyle/>
          <a:p>
            <a:pPr algn="ctr"/>
            <a:r>
              <a:rPr lang="en-US" sz="2400" dirty="0"/>
              <a:t>Sitara</a:t>
            </a:r>
            <a:r>
              <a:rPr lang="en-US" sz="2400" baseline="30000" dirty="0"/>
              <a:t>[3]</a:t>
            </a:r>
            <a:r>
              <a:rPr lang="en-US" sz="2400" dirty="0"/>
              <a:t>, </a:t>
            </a:r>
            <a:r>
              <a:rPr lang="en-US" sz="2400" dirty="0" err="1"/>
              <a:t>QuickSense</a:t>
            </a:r>
            <a:r>
              <a:rPr lang="en-US" sz="2400" baseline="30000" dirty="0"/>
              <a:t>[4]</a:t>
            </a:r>
            <a:r>
              <a:rPr lang="en-US" sz="2400" dirty="0"/>
              <a:t>, S</a:t>
            </a:r>
            <a:r>
              <a:rPr lang="en-US" sz="2400" baseline="30000" dirty="0"/>
              <a:t>3[5]</a:t>
            </a:r>
            <a:endParaRPr lang="en-US" sz="2400" dirty="0"/>
          </a:p>
        </p:txBody>
      </p:sp>
      <p:sp>
        <p:nvSpPr>
          <p:cNvPr id="18" name="Rectangle 17">
            <a:extLst>
              <a:ext uri="{FF2B5EF4-FFF2-40B4-BE49-F238E27FC236}">
                <a16:creationId xmlns:a16="http://schemas.microsoft.com/office/drawing/2014/main" id="{569CD9C6-51B4-8852-C2B3-217B6058CFE9}"/>
              </a:ext>
            </a:extLst>
          </p:cNvPr>
          <p:cNvSpPr/>
          <p:nvPr/>
        </p:nvSpPr>
        <p:spPr>
          <a:xfrm>
            <a:off x="133723" y="1355260"/>
            <a:ext cx="11717518" cy="548647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BD8589-D041-9FE3-4E9E-46C5B5B798E8}"/>
              </a:ext>
            </a:extLst>
          </p:cNvPr>
          <p:cNvSpPr txBox="1"/>
          <p:nvPr/>
        </p:nvSpPr>
        <p:spPr>
          <a:xfrm>
            <a:off x="483765" y="3025199"/>
            <a:ext cx="11459996" cy="707886"/>
          </a:xfrm>
          <a:prstGeom prst="rect">
            <a:avLst/>
          </a:prstGeom>
          <a:solidFill>
            <a:schemeClr val="bg1"/>
          </a:solidFill>
          <a:ln w="28575">
            <a:solidFill>
              <a:srgbClr val="FF0000"/>
            </a:solidFill>
          </a:ln>
        </p:spPr>
        <p:txBody>
          <a:bodyPr wrap="square" rtlCol="0">
            <a:spAutoFit/>
          </a:bodyPr>
          <a:lstStyle/>
          <a:p>
            <a:pPr algn="ctr"/>
            <a:r>
              <a:rPr lang="en-US" sz="4000" dirty="0">
                <a:solidFill>
                  <a:srgbClr val="FF0000"/>
                </a:solidFill>
              </a:rPr>
              <a:t>Mostly narrowband/custom made sensors!</a:t>
            </a:r>
          </a:p>
        </p:txBody>
      </p:sp>
      <p:sp>
        <p:nvSpPr>
          <p:cNvPr id="2" name="Slide Number Placeholder 1">
            <a:extLst>
              <a:ext uri="{FF2B5EF4-FFF2-40B4-BE49-F238E27FC236}">
                <a16:creationId xmlns:a16="http://schemas.microsoft.com/office/drawing/2014/main" id="{EE4089A0-968D-04EF-F894-672842B17730}"/>
              </a:ext>
            </a:extLst>
          </p:cNvPr>
          <p:cNvSpPr>
            <a:spLocks noGrp="1"/>
          </p:cNvSpPr>
          <p:nvPr>
            <p:ph type="sldNum" sz="quarter" idx="12"/>
          </p:nvPr>
        </p:nvSpPr>
        <p:spPr/>
        <p:txBody>
          <a:bodyPr/>
          <a:lstStyle/>
          <a:p>
            <a:fld id="{39AEE86F-97D8-473B-8979-FFB977763304}" type="slidenum">
              <a:rPr lang="en-US" smtClean="0"/>
              <a:t>5</a:t>
            </a:fld>
            <a:endParaRPr lang="en-US"/>
          </a:p>
        </p:txBody>
      </p:sp>
    </p:spTree>
    <p:extLst>
      <p:ext uri="{BB962C8B-B14F-4D97-AF65-F5344CB8AC3E}">
        <p14:creationId xmlns:p14="http://schemas.microsoft.com/office/powerpoint/2010/main" val="20669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err="1"/>
              <a:t>RFIMap</a:t>
            </a:r>
            <a:endParaRPr lang="en-US" dirty="0"/>
          </a:p>
        </p:txBody>
      </p:sp>
      <p:sp>
        <p:nvSpPr>
          <p:cNvPr id="3" name="Slide Number Placeholder 2">
            <a:extLst>
              <a:ext uri="{FF2B5EF4-FFF2-40B4-BE49-F238E27FC236}">
                <a16:creationId xmlns:a16="http://schemas.microsoft.com/office/drawing/2014/main" id="{3981C507-FF36-2DEC-7234-98878FE5B391}"/>
              </a:ext>
            </a:extLst>
          </p:cNvPr>
          <p:cNvSpPr>
            <a:spLocks noGrp="1"/>
          </p:cNvSpPr>
          <p:nvPr>
            <p:ph type="sldNum" sz="quarter" idx="12"/>
          </p:nvPr>
        </p:nvSpPr>
        <p:spPr/>
        <p:txBody>
          <a:bodyPr/>
          <a:lstStyle/>
          <a:p>
            <a:fld id="{39AEE86F-97D8-473B-8979-FFB977763304}" type="slidenum">
              <a:rPr lang="en-US" smtClean="0"/>
              <a:t>6</a:t>
            </a:fld>
            <a:endParaRPr lang="en-US"/>
          </a:p>
        </p:txBody>
      </p:sp>
      <p:sp>
        <p:nvSpPr>
          <p:cNvPr id="6" name="TextBox 5">
            <a:extLst>
              <a:ext uri="{FF2B5EF4-FFF2-40B4-BE49-F238E27FC236}">
                <a16:creationId xmlns:a16="http://schemas.microsoft.com/office/drawing/2014/main" id="{2D823812-56BC-BEF7-3831-FF5BAC270C11}"/>
              </a:ext>
            </a:extLst>
          </p:cNvPr>
          <p:cNvSpPr txBox="1"/>
          <p:nvPr/>
        </p:nvSpPr>
        <p:spPr>
          <a:xfrm>
            <a:off x="366002" y="2561285"/>
            <a:ext cx="11459996" cy="523220"/>
          </a:xfrm>
          <a:prstGeom prst="rect">
            <a:avLst/>
          </a:prstGeom>
          <a:solidFill>
            <a:schemeClr val="bg1"/>
          </a:solidFill>
          <a:ln w="28575">
            <a:noFill/>
          </a:ln>
        </p:spPr>
        <p:txBody>
          <a:bodyPr wrap="square" rtlCol="0">
            <a:spAutoFit/>
          </a:bodyPr>
          <a:lstStyle/>
          <a:p>
            <a:r>
              <a:rPr lang="en-US" sz="2800" dirty="0"/>
              <a:t>     </a:t>
            </a:r>
            <a:r>
              <a:rPr lang="en-US" sz="2800" u="sng" dirty="0"/>
              <a:t>Key Design Choice</a:t>
            </a:r>
            <a:r>
              <a:rPr lang="en-US" sz="2800" dirty="0"/>
              <a:t>: Use </a:t>
            </a:r>
            <a:r>
              <a:rPr lang="en-US" sz="2800" dirty="0">
                <a:solidFill>
                  <a:srgbClr val="00B050"/>
                </a:solidFill>
              </a:rPr>
              <a:t>RFIDs for Spectrum Sensing</a:t>
            </a:r>
          </a:p>
        </p:txBody>
      </p:sp>
      <p:sp>
        <p:nvSpPr>
          <p:cNvPr id="5" name="TextBox 4">
            <a:extLst>
              <a:ext uri="{FF2B5EF4-FFF2-40B4-BE49-F238E27FC236}">
                <a16:creationId xmlns:a16="http://schemas.microsoft.com/office/drawing/2014/main" id="{864354BF-FE6A-6413-F9CB-74724C6E12F0}"/>
              </a:ext>
            </a:extLst>
          </p:cNvPr>
          <p:cNvSpPr txBox="1"/>
          <p:nvPr/>
        </p:nvSpPr>
        <p:spPr>
          <a:xfrm>
            <a:off x="366002" y="3139772"/>
            <a:ext cx="11459996" cy="783193"/>
          </a:xfrm>
          <a:prstGeom prst="roundRect">
            <a:avLst/>
          </a:prstGeom>
          <a:solidFill>
            <a:schemeClr val="bg1"/>
          </a:solidFill>
          <a:ln w="28575">
            <a:solidFill>
              <a:schemeClr val="tx1"/>
            </a:solidFill>
          </a:ln>
        </p:spPr>
        <p:txBody>
          <a:bodyPr wrap="square" rtlCol="0">
            <a:spAutoFit/>
          </a:bodyPr>
          <a:lstStyle/>
          <a:p>
            <a:pPr algn="ctr"/>
            <a:r>
              <a:rPr lang="en-US" sz="4000" u="sng" dirty="0"/>
              <a:t>Goal</a:t>
            </a:r>
            <a:r>
              <a:rPr lang="en-US" sz="4000" dirty="0"/>
              <a:t>: Make Spectrum Mapping more scalable</a:t>
            </a:r>
          </a:p>
        </p:txBody>
      </p:sp>
      <p:sp>
        <p:nvSpPr>
          <p:cNvPr id="7" name="TextBox 6">
            <a:extLst>
              <a:ext uri="{FF2B5EF4-FFF2-40B4-BE49-F238E27FC236}">
                <a16:creationId xmlns:a16="http://schemas.microsoft.com/office/drawing/2014/main" id="{7B6E330C-0894-C4A5-305E-BECEDDC5774F}"/>
              </a:ext>
            </a:extLst>
          </p:cNvPr>
          <p:cNvSpPr txBox="1"/>
          <p:nvPr/>
        </p:nvSpPr>
        <p:spPr>
          <a:xfrm>
            <a:off x="366002" y="5530647"/>
            <a:ext cx="11459995" cy="523220"/>
          </a:xfrm>
          <a:prstGeom prst="rect">
            <a:avLst/>
          </a:prstGeom>
          <a:solidFill>
            <a:schemeClr val="bg1"/>
          </a:solidFill>
          <a:ln w="28575">
            <a:noFill/>
          </a:ln>
        </p:spPr>
        <p:txBody>
          <a:bodyPr wrap="square" rtlCol="0">
            <a:spAutoFit/>
          </a:bodyPr>
          <a:lstStyle/>
          <a:p>
            <a:r>
              <a:rPr lang="en-US" sz="2800" dirty="0"/>
              <a:t>     </a:t>
            </a:r>
            <a:r>
              <a:rPr lang="en-US" sz="2800" u="sng" dirty="0"/>
              <a:t>Performance</a:t>
            </a:r>
            <a:r>
              <a:rPr lang="en-US" sz="2800" dirty="0"/>
              <a:t>: Median error of </a:t>
            </a:r>
            <a:r>
              <a:rPr lang="en-US" sz="2800" dirty="0">
                <a:solidFill>
                  <a:srgbClr val="00B050"/>
                </a:solidFill>
              </a:rPr>
              <a:t>3 dB across 2 GHz of bandwidth </a:t>
            </a:r>
          </a:p>
        </p:txBody>
      </p:sp>
      <p:pic>
        <p:nvPicPr>
          <p:cNvPr id="2" name="Graphic 1" descr="Dollar outline">
            <a:extLst>
              <a:ext uri="{FF2B5EF4-FFF2-40B4-BE49-F238E27FC236}">
                <a16:creationId xmlns:a16="http://schemas.microsoft.com/office/drawing/2014/main" id="{CDBA39CA-079B-9C09-BA0D-77EB643C96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2384" y="3412388"/>
            <a:ext cx="901216" cy="901216"/>
          </a:xfrm>
          <a:prstGeom prst="rect">
            <a:avLst/>
          </a:prstGeom>
        </p:spPr>
      </p:pic>
      <p:cxnSp>
        <p:nvCxnSpPr>
          <p:cNvPr id="9" name="Straight Arrow Connector 8">
            <a:extLst>
              <a:ext uri="{FF2B5EF4-FFF2-40B4-BE49-F238E27FC236}">
                <a16:creationId xmlns:a16="http://schemas.microsoft.com/office/drawing/2014/main" id="{364A9D85-B7BB-FC76-BC18-EA690677EB9B}"/>
              </a:ext>
            </a:extLst>
          </p:cNvPr>
          <p:cNvCxnSpPr/>
          <p:nvPr/>
        </p:nvCxnSpPr>
        <p:spPr>
          <a:xfrm>
            <a:off x="2273300" y="3429000"/>
            <a:ext cx="0" cy="88460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Empty battery with solid fill">
            <a:extLst>
              <a:ext uri="{FF2B5EF4-FFF2-40B4-BE49-F238E27FC236}">
                <a16:creationId xmlns:a16="http://schemas.microsoft.com/office/drawing/2014/main" id="{F4C1687C-ADBB-6ACD-3076-79FDE8BB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59200" y="3416968"/>
            <a:ext cx="914400" cy="914400"/>
          </a:xfrm>
          <a:prstGeom prst="rect">
            <a:avLst/>
          </a:prstGeom>
        </p:spPr>
      </p:pic>
      <p:pic>
        <p:nvPicPr>
          <p:cNvPr id="13" name="Graphic 12" descr="Close with solid fill">
            <a:extLst>
              <a:ext uri="{FF2B5EF4-FFF2-40B4-BE49-F238E27FC236}">
                <a16:creationId xmlns:a16="http://schemas.microsoft.com/office/drawing/2014/main" id="{BA8E4B6C-6D65-27FE-7834-8C2AF01519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9559" y="3537305"/>
            <a:ext cx="667994" cy="667994"/>
          </a:xfrm>
          <a:prstGeom prst="rect">
            <a:avLst/>
          </a:prstGeom>
        </p:spPr>
      </p:pic>
      <p:sp>
        <p:nvSpPr>
          <p:cNvPr id="18" name="Freeform 17">
            <a:extLst>
              <a:ext uri="{FF2B5EF4-FFF2-40B4-BE49-F238E27FC236}">
                <a16:creationId xmlns:a16="http://schemas.microsoft.com/office/drawing/2014/main" id="{A630C8CD-3422-9416-9DE2-0F31FD3CEECA}"/>
              </a:ext>
            </a:extLst>
          </p:cNvPr>
          <p:cNvSpPr/>
          <p:nvPr/>
        </p:nvSpPr>
        <p:spPr>
          <a:xfrm>
            <a:off x="6917852" y="3552201"/>
            <a:ext cx="1201100" cy="711310"/>
          </a:xfrm>
          <a:custGeom>
            <a:avLst/>
            <a:gdLst>
              <a:gd name="connsiteX0" fmla="*/ 401003 w 553402"/>
              <a:gd name="connsiteY0" fmla="*/ 0 h 324802"/>
              <a:gd name="connsiteX1" fmla="*/ 457200 w 553402"/>
              <a:gd name="connsiteY1" fmla="*/ 56198 h 324802"/>
              <a:gd name="connsiteX2" fmla="*/ 381953 w 553402"/>
              <a:gd name="connsiteY2" fmla="*/ 131445 h 324802"/>
              <a:gd name="connsiteX3" fmla="*/ 324803 w 553402"/>
              <a:gd name="connsiteY3" fmla="*/ 74295 h 324802"/>
              <a:gd name="connsiteX4" fmla="*/ 229553 w 553402"/>
              <a:gd name="connsiteY4" fmla="*/ 169545 h 324802"/>
              <a:gd name="connsiteX5" fmla="*/ 172403 w 553402"/>
              <a:gd name="connsiteY5" fmla="*/ 112395 h 324802"/>
              <a:gd name="connsiteX6" fmla="*/ 0 w 553402"/>
              <a:gd name="connsiteY6" fmla="*/ 284798 h 324802"/>
              <a:gd name="connsiteX7" fmla="*/ 40005 w 553402"/>
              <a:gd name="connsiteY7" fmla="*/ 324803 h 324802"/>
              <a:gd name="connsiteX8" fmla="*/ 172403 w 553402"/>
              <a:gd name="connsiteY8" fmla="*/ 192405 h 324802"/>
              <a:gd name="connsiteX9" fmla="*/ 229553 w 553402"/>
              <a:gd name="connsiteY9" fmla="*/ 249555 h 324802"/>
              <a:gd name="connsiteX10" fmla="*/ 324803 w 553402"/>
              <a:gd name="connsiteY10" fmla="*/ 154305 h 324802"/>
              <a:gd name="connsiteX11" fmla="*/ 381953 w 553402"/>
              <a:gd name="connsiteY11" fmla="*/ 211455 h 324802"/>
              <a:gd name="connsiteX12" fmla="*/ 497205 w 553402"/>
              <a:gd name="connsiteY12" fmla="*/ 96202 h 324802"/>
              <a:gd name="connsiteX13" fmla="*/ 553403 w 553402"/>
              <a:gd name="connsiteY13" fmla="*/ 152400 h 324802"/>
              <a:gd name="connsiteX14" fmla="*/ 553403 w 553402"/>
              <a:gd name="connsiteY14" fmla="*/ 0 h 32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3402" h="324802">
                <a:moveTo>
                  <a:pt x="401003" y="0"/>
                </a:moveTo>
                <a:lnTo>
                  <a:pt x="457200" y="56198"/>
                </a:lnTo>
                <a:lnTo>
                  <a:pt x="381953" y="131445"/>
                </a:lnTo>
                <a:lnTo>
                  <a:pt x="324803" y="74295"/>
                </a:lnTo>
                <a:lnTo>
                  <a:pt x="229553" y="169545"/>
                </a:lnTo>
                <a:lnTo>
                  <a:pt x="172403" y="112395"/>
                </a:lnTo>
                <a:lnTo>
                  <a:pt x="0" y="284798"/>
                </a:lnTo>
                <a:lnTo>
                  <a:pt x="40005" y="324803"/>
                </a:lnTo>
                <a:lnTo>
                  <a:pt x="172403" y="192405"/>
                </a:lnTo>
                <a:lnTo>
                  <a:pt x="229553" y="249555"/>
                </a:lnTo>
                <a:lnTo>
                  <a:pt x="324803" y="154305"/>
                </a:lnTo>
                <a:lnTo>
                  <a:pt x="381953" y="211455"/>
                </a:lnTo>
                <a:lnTo>
                  <a:pt x="497205" y="96202"/>
                </a:lnTo>
                <a:lnTo>
                  <a:pt x="553403" y="152400"/>
                </a:lnTo>
                <a:lnTo>
                  <a:pt x="553403" y="0"/>
                </a:lnTo>
                <a:close/>
              </a:path>
            </a:pathLst>
          </a:custGeom>
          <a:solidFill>
            <a:srgbClr val="000000"/>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901AF417-C9CC-DCFE-A3C7-1BE6407F6D01}"/>
              </a:ext>
            </a:extLst>
          </p:cNvPr>
          <p:cNvSpPr/>
          <p:nvPr/>
        </p:nvSpPr>
        <p:spPr>
          <a:xfrm>
            <a:off x="9323328" y="3530410"/>
            <a:ext cx="2079752" cy="783194"/>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E9669E5-1BA7-EB0B-67E7-BEE1BBE4463C}"/>
              </a:ext>
            </a:extLst>
          </p:cNvPr>
          <p:cNvCxnSpPr>
            <a:cxnSpLocks/>
          </p:cNvCxnSpPr>
          <p:nvPr/>
        </p:nvCxnSpPr>
        <p:spPr>
          <a:xfrm>
            <a:off x="9062433" y="4313604"/>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1B305E-326A-34AD-8C29-31D9F4B078EF}"/>
              </a:ext>
            </a:extLst>
          </p:cNvPr>
          <p:cNvCxnSpPr>
            <a:cxnSpLocks/>
          </p:cNvCxnSpPr>
          <p:nvPr/>
        </p:nvCxnSpPr>
        <p:spPr>
          <a:xfrm>
            <a:off x="9062433" y="3530410"/>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89E7A0-9EA4-C8A3-9169-8E67671C75E4}"/>
              </a:ext>
            </a:extLst>
          </p:cNvPr>
          <p:cNvCxnSpPr>
            <a:cxnSpLocks/>
          </p:cNvCxnSpPr>
          <p:nvPr/>
        </p:nvCxnSpPr>
        <p:spPr>
          <a:xfrm>
            <a:off x="11403080" y="3530410"/>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8A55C8-E093-9C26-5A79-1078D02307C5}"/>
              </a:ext>
            </a:extLst>
          </p:cNvPr>
          <p:cNvCxnSpPr>
            <a:cxnSpLocks/>
          </p:cNvCxnSpPr>
          <p:nvPr/>
        </p:nvCxnSpPr>
        <p:spPr>
          <a:xfrm>
            <a:off x="11403080" y="4313604"/>
            <a:ext cx="2608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0B803B1-7E7D-B43D-32F3-4EF995A5951C}"/>
                  </a:ext>
                </a:extLst>
              </p:cNvPr>
              <p:cNvSpPr txBox="1"/>
              <p:nvPr/>
            </p:nvSpPr>
            <p:spPr>
              <a:xfrm>
                <a:off x="11242369" y="3862996"/>
                <a:ext cx="718222"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𝑓</m:t>
                      </m:r>
                    </m:oMath>
                  </m:oMathPara>
                </a14:m>
                <a:endParaRPr lang="en-US" sz="2400" dirty="0"/>
              </a:p>
            </p:txBody>
          </p:sp>
        </mc:Choice>
        <mc:Fallback xmlns="">
          <p:sp>
            <p:nvSpPr>
              <p:cNvPr id="29" name="TextBox 28">
                <a:extLst>
                  <a:ext uri="{FF2B5EF4-FFF2-40B4-BE49-F238E27FC236}">
                    <a16:creationId xmlns:a16="http://schemas.microsoft.com/office/drawing/2014/main" id="{E0B803B1-7E7D-B43D-32F3-4EF995A5951C}"/>
                  </a:ext>
                </a:extLst>
              </p:cNvPr>
              <p:cNvSpPr txBox="1">
                <a:spLocks noRot="1" noChangeAspect="1" noMove="1" noResize="1" noEditPoints="1" noAdjustHandles="1" noChangeArrowheads="1" noChangeShapeType="1" noTextEdit="1"/>
              </p:cNvSpPr>
              <p:nvPr/>
            </p:nvSpPr>
            <p:spPr>
              <a:xfrm>
                <a:off x="11242369" y="3862996"/>
                <a:ext cx="718222" cy="461665"/>
              </a:xfrm>
              <a:prstGeom prst="rect">
                <a:avLst/>
              </a:prstGeom>
              <a:blipFill>
                <a:blip r:embed="rId9"/>
                <a:stretch>
                  <a:fillRect b="-18919"/>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380C091F-3C82-FFBD-E425-8263955AE032}"/>
              </a:ext>
            </a:extLst>
          </p:cNvPr>
          <p:cNvSpPr txBox="1"/>
          <p:nvPr/>
        </p:nvSpPr>
        <p:spPr>
          <a:xfrm>
            <a:off x="467601" y="4623076"/>
            <a:ext cx="2644091" cy="461665"/>
          </a:xfrm>
          <a:prstGeom prst="rect">
            <a:avLst/>
          </a:prstGeom>
          <a:noFill/>
        </p:spPr>
        <p:txBody>
          <a:bodyPr wrap="square" rtlCol="0">
            <a:spAutoFit/>
          </a:bodyPr>
          <a:lstStyle/>
          <a:p>
            <a:pPr algn="ctr"/>
            <a:r>
              <a:rPr lang="en-US" sz="2400" dirty="0"/>
              <a:t>Cheap</a:t>
            </a:r>
          </a:p>
        </p:txBody>
      </p:sp>
      <p:sp>
        <p:nvSpPr>
          <p:cNvPr id="31" name="TextBox 30">
            <a:extLst>
              <a:ext uri="{FF2B5EF4-FFF2-40B4-BE49-F238E27FC236}">
                <a16:creationId xmlns:a16="http://schemas.microsoft.com/office/drawing/2014/main" id="{53786272-2491-24C5-13D1-63313E20A816}"/>
              </a:ext>
            </a:extLst>
          </p:cNvPr>
          <p:cNvSpPr txBox="1"/>
          <p:nvPr/>
        </p:nvSpPr>
        <p:spPr>
          <a:xfrm>
            <a:off x="2894354" y="4623074"/>
            <a:ext cx="2644091" cy="461665"/>
          </a:xfrm>
          <a:prstGeom prst="rect">
            <a:avLst/>
          </a:prstGeom>
          <a:noFill/>
        </p:spPr>
        <p:txBody>
          <a:bodyPr wrap="square" rtlCol="0">
            <a:spAutoFit/>
          </a:bodyPr>
          <a:lstStyle/>
          <a:p>
            <a:pPr algn="ctr"/>
            <a:r>
              <a:rPr lang="en-US" sz="2400" dirty="0"/>
              <a:t>Battery-free</a:t>
            </a:r>
          </a:p>
        </p:txBody>
      </p:sp>
      <p:sp>
        <p:nvSpPr>
          <p:cNvPr id="32" name="TextBox 31">
            <a:extLst>
              <a:ext uri="{FF2B5EF4-FFF2-40B4-BE49-F238E27FC236}">
                <a16:creationId xmlns:a16="http://schemas.microsoft.com/office/drawing/2014/main" id="{887357C4-29BF-1643-A3D1-57BF8D988099}"/>
              </a:ext>
            </a:extLst>
          </p:cNvPr>
          <p:cNvSpPr txBox="1"/>
          <p:nvPr/>
        </p:nvSpPr>
        <p:spPr>
          <a:xfrm>
            <a:off x="6173444" y="4623075"/>
            <a:ext cx="2644091" cy="461665"/>
          </a:xfrm>
          <a:prstGeom prst="rect">
            <a:avLst/>
          </a:prstGeom>
          <a:noFill/>
        </p:spPr>
        <p:txBody>
          <a:bodyPr wrap="square" rtlCol="0">
            <a:spAutoFit/>
          </a:bodyPr>
          <a:lstStyle/>
          <a:p>
            <a:pPr algn="ctr"/>
            <a:r>
              <a:rPr lang="en-US" sz="2400" dirty="0"/>
              <a:t>Easy Scalability</a:t>
            </a:r>
          </a:p>
        </p:txBody>
      </p:sp>
      <p:sp>
        <p:nvSpPr>
          <p:cNvPr id="33" name="TextBox 32">
            <a:extLst>
              <a:ext uri="{FF2B5EF4-FFF2-40B4-BE49-F238E27FC236}">
                <a16:creationId xmlns:a16="http://schemas.microsoft.com/office/drawing/2014/main" id="{7379FC3A-32D4-B666-2D55-6415DF5AFFF3}"/>
              </a:ext>
            </a:extLst>
          </p:cNvPr>
          <p:cNvSpPr txBox="1"/>
          <p:nvPr/>
        </p:nvSpPr>
        <p:spPr>
          <a:xfrm>
            <a:off x="9080310" y="4623074"/>
            <a:ext cx="2644091" cy="461665"/>
          </a:xfrm>
          <a:prstGeom prst="rect">
            <a:avLst/>
          </a:prstGeom>
          <a:noFill/>
        </p:spPr>
        <p:txBody>
          <a:bodyPr wrap="square" rtlCol="0">
            <a:spAutoFit/>
          </a:bodyPr>
          <a:lstStyle/>
          <a:p>
            <a:pPr algn="ctr"/>
            <a:r>
              <a:rPr lang="en-US" sz="2400" dirty="0"/>
              <a:t>Wide Bandwidth</a:t>
            </a:r>
          </a:p>
        </p:txBody>
      </p:sp>
    </p:spTree>
    <p:extLst>
      <p:ext uri="{BB962C8B-B14F-4D97-AF65-F5344CB8AC3E}">
        <p14:creationId xmlns:p14="http://schemas.microsoft.com/office/powerpoint/2010/main" val="11751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 -4.81481E-6 L 0 -0.28379 " pathEditMode="relative" rAng="0" ptsTypes="AA">
                                      <p:cBhvr>
                                        <p:cTn id="10" dur="1000" fill="hold"/>
                                        <p:tgtEl>
                                          <p:spTgt spid="5"/>
                                        </p:tgtEl>
                                        <p:attrNameLst>
                                          <p:attrName>ppt_x</p:attrName>
                                          <p:attrName>ppt_y</p:attrName>
                                        </p:attrNameLst>
                                      </p:cBhvr>
                                      <p:rCtr x="0" y="-1419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8" grpId="0" animBg="1"/>
      <p:bldP spid="19" grpId="0" animBg="1"/>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lstStyle/>
          <a:p>
            <a:pPr algn="ctr"/>
            <a:r>
              <a:rPr lang="en-US" dirty="0" err="1"/>
              <a:t>RFIMap</a:t>
            </a:r>
            <a:r>
              <a:rPr lang="en-US" dirty="0"/>
              <a:t> - Overview</a:t>
            </a:r>
          </a:p>
        </p:txBody>
      </p:sp>
      <p:pic>
        <p:nvPicPr>
          <p:cNvPr id="5" name="Graphic 4" descr="Label outline">
            <a:extLst>
              <a:ext uri="{FF2B5EF4-FFF2-40B4-BE49-F238E27FC236}">
                <a16:creationId xmlns:a16="http://schemas.microsoft.com/office/drawing/2014/main" id="{B8FF314E-40C9-C8DA-98DE-7422EFEB55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28" y="2112264"/>
            <a:ext cx="512521" cy="512521"/>
          </a:xfrm>
          <a:prstGeom prst="rect">
            <a:avLst/>
          </a:prstGeom>
        </p:spPr>
      </p:pic>
      <p:sp>
        <p:nvSpPr>
          <p:cNvPr id="6" name="Rectangle 5">
            <a:extLst>
              <a:ext uri="{FF2B5EF4-FFF2-40B4-BE49-F238E27FC236}">
                <a16:creationId xmlns:a16="http://schemas.microsoft.com/office/drawing/2014/main" id="{1256B973-BA19-FC39-4BB0-300DAF209B57}"/>
              </a:ext>
            </a:extLst>
          </p:cNvPr>
          <p:cNvSpPr/>
          <p:nvPr/>
        </p:nvSpPr>
        <p:spPr>
          <a:xfrm>
            <a:off x="609600" y="1725105"/>
            <a:ext cx="4959096" cy="376129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bel outline">
            <a:extLst>
              <a:ext uri="{FF2B5EF4-FFF2-40B4-BE49-F238E27FC236}">
                <a16:creationId xmlns:a16="http://schemas.microsoft.com/office/drawing/2014/main" id="{10E2D3F8-331E-BC4D-6680-A8EB5855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9088" y="2651760"/>
            <a:ext cx="512521" cy="512521"/>
          </a:xfrm>
          <a:prstGeom prst="rect">
            <a:avLst/>
          </a:prstGeom>
        </p:spPr>
      </p:pic>
      <p:pic>
        <p:nvPicPr>
          <p:cNvPr id="8" name="Graphic 7" descr="Label outline">
            <a:extLst>
              <a:ext uri="{FF2B5EF4-FFF2-40B4-BE49-F238E27FC236}">
                <a16:creationId xmlns:a16="http://schemas.microsoft.com/office/drawing/2014/main" id="{7D20F110-0B8D-1A14-605B-3A98B635B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28" y="3429000"/>
            <a:ext cx="512521" cy="512521"/>
          </a:xfrm>
          <a:prstGeom prst="rect">
            <a:avLst/>
          </a:prstGeom>
        </p:spPr>
      </p:pic>
      <p:pic>
        <p:nvPicPr>
          <p:cNvPr id="9" name="Graphic 8" descr="Label outline">
            <a:extLst>
              <a:ext uri="{FF2B5EF4-FFF2-40B4-BE49-F238E27FC236}">
                <a16:creationId xmlns:a16="http://schemas.microsoft.com/office/drawing/2014/main" id="{E2B39C93-4A2C-CB98-8900-B49D1990D4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3256" y="1842516"/>
            <a:ext cx="512521" cy="512521"/>
          </a:xfrm>
          <a:prstGeom prst="rect">
            <a:avLst/>
          </a:prstGeom>
        </p:spPr>
      </p:pic>
      <p:pic>
        <p:nvPicPr>
          <p:cNvPr id="10" name="Graphic 9" descr="Label outline">
            <a:extLst>
              <a:ext uri="{FF2B5EF4-FFF2-40B4-BE49-F238E27FC236}">
                <a16:creationId xmlns:a16="http://schemas.microsoft.com/office/drawing/2014/main" id="{DB35BEA5-5242-028A-7DCA-BA31C00B8D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676" y="4745736"/>
            <a:ext cx="512521" cy="512521"/>
          </a:xfrm>
          <a:prstGeom prst="rect">
            <a:avLst/>
          </a:prstGeom>
        </p:spPr>
      </p:pic>
      <p:pic>
        <p:nvPicPr>
          <p:cNvPr id="11" name="Graphic 10" descr="Label outline">
            <a:extLst>
              <a:ext uri="{FF2B5EF4-FFF2-40B4-BE49-F238E27FC236}">
                <a16:creationId xmlns:a16="http://schemas.microsoft.com/office/drawing/2014/main" id="{121E307C-697D-B1B5-EA19-1194C0C7E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6413" y="4877867"/>
            <a:ext cx="512521" cy="512521"/>
          </a:xfrm>
          <a:prstGeom prst="rect">
            <a:avLst/>
          </a:prstGeom>
        </p:spPr>
      </p:pic>
      <p:pic>
        <p:nvPicPr>
          <p:cNvPr id="12" name="Graphic 11" descr="Label outline">
            <a:extLst>
              <a:ext uri="{FF2B5EF4-FFF2-40B4-BE49-F238E27FC236}">
                <a16:creationId xmlns:a16="http://schemas.microsoft.com/office/drawing/2014/main" id="{F9949C44-9DF3-B4AA-3F95-71BF682469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1408" y="3880961"/>
            <a:ext cx="512521" cy="512521"/>
          </a:xfrm>
          <a:prstGeom prst="rect">
            <a:avLst/>
          </a:prstGeom>
        </p:spPr>
      </p:pic>
      <p:pic>
        <p:nvPicPr>
          <p:cNvPr id="13" name="Graphic 12" descr="Label outline">
            <a:extLst>
              <a:ext uri="{FF2B5EF4-FFF2-40B4-BE49-F238E27FC236}">
                <a16:creationId xmlns:a16="http://schemas.microsoft.com/office/drawing/2014/main" id="{E7DB4441-A608-1146-A4E3-BEE0F5A77B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3508" y="2889504"/>
            <a:ext cx="512521" cy="512521"/>
          </a:xfrm>
          <a:prstGeom prst="rect">
            <a:avLst/>
          </a:prstGeom>
        </p:spPr>
      </p:pic>
      <p:pic>
        <p:nvPicPr>
          <p:cNvPr id="14" name="Graphic 13" descr="Label outline">
            <a:extLst>
              <a:ext uri="{FF2B5EF4-FFF2-40B4-BE49-F238E27FC236}">
                <a16:creationId xmlns:a16="http://schemas.microsoft.com/office/drawing/2014/main" id="{CF36592A-2256-DD17-CF70-D3BA25E52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8752" y="3429000"/>
            <a:ext cx="512521" cy="512521"/>
          </a:xfrm>
          <a:prstGeom prst="rect">
            <a:avLst/>
          </a:prstGeom>
        </p:spPr>
      </p:pic>
      <p:pic>
        <p:nvPicPr>
          <p:cNvPr id="15" name="Graphic 14" descr="Label outline">
            <a:extLst>
              <a:ext uri="{FF2B5EF4-FFF2-40B4-BE49-F238E27FC236}">
                <a16:creationId xmlns:a16="http://schemas.microsoft.com/office/drawing/2014/main" id="{82197BAF-F973-3913-0542-C8B75098E1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0987" y="4502963"/>
            <a:ext cx="512521" cy="512521"/>
          </a:xfrm>
          <a:prstGeom prst="rect">
            <a:avLst/>
          </a:prstGeom>
        </p:spPr>
      </p:pic>
      <p:pic>
        <p:nvPicPr>
          <p:cNvPr id="16" name="Graphic 15" descr="Label outline">
            <a:extLst>
              <a:ext uri="{FF2B5EF4-FFF2-40B4-BE49-F238E27FC236}">
                <a16:creationId xmlns:a16="http://schemas.microsoft.com/office/drawing/2014/main" id="{2372E154-DC69-A642-B38D-1FC9EF777A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5220" y="2112264"/>
            <a:ext cx="512521" cy="512521"/>
          </a:xfrm>
          <a:prstGeom prst="rect">
            <a:avLst/>
          </a:prstGeom>
        </p:spPr>
      </p:pic>
      <p:pic>
        <p:nvPicPr>
          <p:cNvPr id="17" name="Graphic 16" descr="Label outline">
            <a:extLst>
              <a:ext uri="{FF2B5EF4-FFF2-40B4-BE49-F238E27FC236}">
                <a16:creationId xmlns:a16="http://schemas.microsoft.com/office/drawing/2014/main" id="{564B6305-AF41-C5F2-D404-9827637C0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6102" y="3019083"/>
            <a:ext cx="512521" cy="512521"/>
          </a:xfrm>
          <a:prstGeom prst="rect">
            <a:avLst/>
          </a:prstGeom>
        </p:spPr>
      </p:pic>
      <p:pic>
        <p:nvPicPr>
          <p:cNvPr id="18" name="Graphic 17" descr="Label outline">
            <a:extLst>
              <a:ext uri="{FF2B5EF4-FFF2-40B4-BE49-F238E27FC236}">
                <a16:creationId xmlns:a16="http://schemas.microsoft.com/office/drawing/2014/main" id="{D66FA6C2-C968-3717-C735-1FE020EBB2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7689" y="3961409"/>
            <a:ext cx="512521" cy="512521"/>
          </a:xfrm>
          <a:prstGeom prst="rect">
            <a:avLst/>
          </a:prstGeom>
        </p:spPr>
      </p:pic>
      <p:pic>
        <p:nvPicPr>
          <p:cNvPr id="19" name="Graphic 18" descr="Label outline">
            <a:extLst>
              <a:ext uri="{FF2B5EF4-FFF2-40B4-BE49-F238E27FC236}">
                <a16:creationId xmlns:a16="http://schemas.microsoft.com/office/drawing/2014/main" id="{E8733A1B-EC57-2AF4-B6A0-154FC74DB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7296" y="1900350"/>
            <a:ext cx="512521" cy="512521"/>
          </a:xfrm>
          <a:prstGeom prst="rect">
            <a:avLst/>
          </a:prstGeom>
        </p:spPr>
      </p:pic>
      <p:pic>
        <p:nvPicPr>
          <p:cNvPr id="20" name="Graphic 19" descr="Label outline">
            <a:extLst>
              <a:ext uri="{FF2B5EF4-FFF2-40B4-BE49-F238E27FC236}">
                <a16:creationId xmlns:a16="http://schemas.microsoft.com/office/drawing/2014/main" id="{4FAA0744-BBC6-B153-4042-C5E61467F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8508" y="2960654"/>
            <a:ext cx="512521" cy="512521"/>
          </a:xfrm>
          <a:prstGeom prst="rect">
            <a:avLst/>
          </a:prstGeom>
        </p:spPr>
      </p:pic>
      <p:pic>
        <p:nvPicPr>
          <p:cNvPr id="21" name="Graphic 20" descr="Label outline">
            <a:extLst>
              <a:ext uri="{FF2B5EF4-FFF2-40B4-BE49-F238E27FC236}">
                <a16:creationId xmlns:a16="http://schemas.microsoft.com/office/drawing/2014/main" id="{A4551127-E181-35CC-AE5B-C0CC460C3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1351" y="3936493"/>
            <a:ext cx="512521" cy="512521"/>
          </a:xfrm>
          <a:prstGeom prst="rect">
            <a:avLst/>
          </a:prstGeom>
        </p:spPr>
      </p:pic>
      <p:pic>
        <p:nvPicPr>
          <p:cNvPr id="22" name="Graphic 21" descr="Label outline">
            <a:extLst>
              <a:ext uri="{FF2B5EF4-FFF2-40B4-BE49-F238E27FC236}">
                <a16:creationId xmlns:a16="http://schemas.microsoft.com/office/drawing/2014/main" id="{D6BF0968-5990-BDAE-1912-13702DDE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1584" y="4759223"/>
            <a:ext cx="512521" cy="512521"/>
          </a:xfrm>
          <a:prstGeom prst="rect">
            <a:avLst/>
          </a:prstGeom>
        </p:spPr>
      </p:pic>
      <p:pic>
        <p:nvPicPr>
          <p:cNvPr id="23" name="Picture 22" descr="A multicolored house plan&#10;&#10;Description automatically generated">
            <a:extLst>
              <a:ext uri="{FF2B5EF4-FFF2-40B4-BE49-F238E27FC236}">
                <a16:creationId xmlns:a16="http://schemas.microsoft.com/office/drawing/2014/main" id="{446E00DA-7496-52D6-69AB-B63F1D7DE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883" y="1608399"/>
            <a:ext cx="4767149" cy="3921365"/>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B46C2F6-5363-CC19-62D6-11A77E04D177}"/>
                  </a:ext>
                </a:extLst>
              </p:cNvPr>
              <p:cNvSpPr txBox="1"/>
              <p:nvPr/>
            </p:nvSpPr>
            <p:spPr>
              <a:xfrm>
                <a:off x="855955" y="2498989"/>
                <a:ext cx="981456"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oMath>
                  </m:oMathPara>
                </a14:m>
                <a:endParaRPr lang="en-US" sz="2400" dirty="0"/>
              </a:p>
            </p:txBody>
          </p:sp>
        </mc:Choice>
        <mc:Fallback xmlns="">
          <p:sp>
            <p:nvSpPr>
              <p:cNvPr id="24" name="TextBox 23">
                <a:extLst>
                  <a:ext uri="{FF2B5EF4-FFF2-40B4-BE49-F238E27FC236}">
                    <a16:creationId xmlns:a16="http://schemas.microsoft.com/office/drawing/2014/main" id="{1B46C2F6-5363-CC19-62D6-11A77E04D177}"/>
                  </a:ext>
                </a:extLst>
              </p:cNvPr>
              <p:cNvSpPr txBox="1">
                <a:spLocks noRot="1" noChangeAspect="1" noMove="1" noResize="1" noEditPoints="1" noAdjustHandles="1" noChangeArrowheads="1" noChangeShapeType="1" noTextEdit="1"/>
              </p:cNvSpPr>
              <p:nvPr/>
            </p:nvSpPr>
            <p:spPr>
              <a:xfrm>
                <a:off x="855955" y="2498989"/>
                <a:ext cx="981456" cy="461665"/>
              </a:xfrm>
              <a:prstGeom prst="rect">
                <a:avLst/>
              </a:prstGeom>
              <a:blipFill>
                <a:blip r:embed="rId6"/>
                <a:stretch>
                  <a:fillRect l="-1282"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11A8F18-B5FB-B573-A682-0E707E2A2D4A}"/>
                  </a:ext>
                </a:extLst>
              </p:cNvPr>
              <p:cNvSpPr txBox="1"/>
              <p:nvPr/>
            </p:nvSpPr>
            <p:spPr>
              <a:xfrm>
                <a:off x="3827221" y="2285192"/>
                <a:ext cx="981456"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611A8F18-B5FB-B573-A682-0E707E2A2D4A}"/>
                  </a:ext>
                </a:extLst>
              </p:cNvPr>
              <p:cNvSpPr txBox="1">
                <a:spLocks noRot="1" noChangeAspect="1" noMove="1" noResize="1" noEditPoints="1" noAdjustHandles="1" noChangeArrowheads="1" noChangeShapeType="1" noTextEdit="1"/>
              </p:cNvSpPr>
              <p:nvPr/>
            </p:nvSpPr>
            <p:spPr>
              <a:xfrm>
                <a:off x="3827221" y="2285192"/>
                <a:ext cx="981456" cy="461665"/>
              </a:xfrm>
              <a:prstGeom prst="rect">
                <a:avLst/>
              </a:prstGeom>
              <a:blipFill>
                <a:blip r:embed="rId9"/>
                <a:stretch>
                  <a:fillRect l="-2484"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FF68354-C337-3F42-5C84-72DEEAD6382C}"/>
                  </a:ext>
                </a:extLst>
              </p:cNvPr>
              <p:cNvSpPr txBox="1"/>
              <p:nvPr/>
            </p:nvSpPr>
            <p:spPr>
              <a:xfrm>
                <a:off x="3170987" y="4865226"/>
                <a:ext cx="981456"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9FF68354-C337-3F42-5C84-72DEEAD6382C}"/>
                  </a:ext>
                </a:extLst>
              </p:cNvPr>
              <p:cNvSpPr txBox="1">
                <a:spLocks noRot="1" noChangeAspect="1" noMove="1" noResize="1" noEditPoints="1" noAdjustHandles="1" noChangeArrowheads="1" noChangeShapeType="1" noTextEdit="1"/>
              </p:cNvSpPr>
              <p:nvPr/>
            </p:nvSpPr>
            <p:spPr>
              <a:xfrm>
                <a:off x="3170987" y="4865226"/>
                <a:ext cx="981456" cy="461665"/>
              </a:xfrm>
              <a:prstGeom prst="rect">
                <a:avLst/>
              </a:prstGeom>
              <a:blipFill>
                <a:blip r:embed="rId10"/>
                <a:stretch>
                  <a:fillRect l="-4348"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5B24AA8-1C4D-5D28-869F-63F0F2CFAFCD}"/>
                  </a:ext>
                </a:extLst>
              </p:cNvPr>
              <p:cNvSpPr txBox="1"/>
              <p:nvPr/>
            </p:nvSpPr>
            <p:spPr>
              <a:xfrm>
                <a:off x="1970989" y="3500817"/>
                <a:ext cx="981456"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oMath>
                  </m:oMathPara>
                </a14:m>
                <a:endParaRPr lang="en-US" sz="2400" dirty="0"/>
              </a:p>
            </p:txBody>
          </p:sp>
        </mc:Choice>
        <mc:Fallback xmlns="">
          <p:sp>
            <p:nvSpPr>
              <p:cNvPr id="27" name="TextBox 26">
                <a:extLst>
                  <a:ext uri="{FF2B5EF4-FFF2-40B4-BE49-F238E27FC236}">
                    <a16:creationId xmlns:a16="http://schemas.microsoft.com/office/drawing/2014/main" id="{35B24AA8-1C4D-5D28-869F-63F0F2CFAFCD}"/>
                  </a:ext>
                </a:extLst>
              </p:cNvPr>
              <p:cNvSpPr txBox="1">
                <a:spLocks noRot="1" noChangeAspect="1" noMove="1" noResize="1" noEditPoints="1" noAdjustHandles="1" noChangeArrowheads="1" noChangeShapeType="1" noTextEdit="1"/>
              </p:cNvSpPr>
              <p:nvPr/>
            </p:nvSpPr>
            <p:spPr>
              <a:xfrm>
                <a:off x="1970989" y="3500817"/>
                <a:ext cx="981456" cy="461665"/>
              </a:xfrm>
              <a:prstGeom prst="rect">
                <a:avLst/>
              </a:prstGeom>
              <a:blipFill>
                <a:blip r:embed="rId11"/>
                <a:stretch>
                  <a:fillRect l="-2484" b="-17105"/>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9798A6A2-826A-781B-BA13-0CC47339769D}"/>
              </a:ext>
            </a:extLst>
          </p:cNvPr>
          <p:cNvSpPr/>
          <p:nvPr/>
        </p:nvSpPr>
        <p:spPr>
          <a:xfrm>
            <a:off x="5783656" y="3429000"/>
            <a:ext cx="976884" cy="427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B57A84A-C262-D9E8-E73E-F93CEF87C0EA}"/>
                  </a:ext>
                </a:extLst>
              </p:cNvPr>
              <p:cNvSpPr txBox="1"/>
              <p:nvPr/>
            </p:nvSpPr>
            <p:spPr>
              <a:xfrm>
                <a:off x="8811728" y="5666850"/>
                <a:ext cx="1740447"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𝑥</m:t>
                      </m:r>
                      <m:r>
                        <a:rPr lang="en-US" sz="2400" b="0" i="1" smtClean="0">
                          <a:latin typeface="Cambria Math" panose="02040503050406030204" pitchFamily="18" charset="0"/>
                        </a:rPr>
                        <m:t>, </m:t>
                      </m:r>
                      <m:r>
                        <a:rPr lang="en-US" sz="2400" b="0" i="1" smtClean="0">
                          <a:latin typeface="Cambria Math" panose="02040503050406030204" pitchFamily="18" charset="0"/>
                        </a:rPr>
                        <m:t>𝑦</m:t>
                      </m:r>
                      <m:r>
                        <a:rPr lang="en-US" sz="2400" b="0" i="1" smtClean="0">
                          <a:latin typeface="Cambria Math" panose="02040503050406030204" pitchFamily="18" charset="0"/>
                        </a:rPr>
                        <m:t>)</m:t>
                      </m:r>
                    </m:oMath>
                  </m:oMathPara>
                </a14:m>
                <a:endParaRPr lang="en-US" sz="2400" dirty="0"/>
              </a:p>
            </p:txBody>
          </p:sp>
        </mc:Choice>
        <mc:Fallback xmlns="">
          <p:sp>
            <p:nvSpPr>
              <p:cNvPr id="29" name="TextBox 28">
                <a:extLst>
                  <a:ext uri="{FF2B5EF4-FFF2-40B4-BE49-F238E27FC236}">
                    <a16:creationId xmlns:a16="http://schemas.microsoft.com/office/drawing/2014/main" id="{FB57A84A-C262-D9E8-E73E-F93CEF87C0EA}"/>
                  </a:ext>
                </a:extLst>
              </p:cNvPr>
              <p:cNvSpPr txBox="1">
                <a:spLocks noRot="1" noChangeAspect="1" noMove="1" noResize="1" noEditPoints="1" noAdjustHandles="1" noChangeArrowheads="1" noChangeShapeType="1" noTextEdit="1"/>
              </p:cNvSpPr>
              <p:nvPr/>
            </p:nvSpPr>
            <p:spPr>
              <a:xfrm>
                <a:off x="8811728" y="5666850"/>
                <a:ext cx="1740447" cy="461665"/>
              </a:xfrm>
              <a:prstGeom prst="rect">
                <a:avLst/>
              </a:prstGeom>
              <a:blipFill>
                <a:blip r:embed="rId12"/>
                <a:stretch>
                  <a:fillRect b="-18667"/>
                </a:stretch>
              </a:blipFill>
            </p:spPr>
            <p:txBody>
              <a:bodyPr/>
              <a:lstStyle/>
              <a:p>
                <a:r>
                  <a:rPr lang="en-US">
                    <a:noFill/>
                  </a:rPr>
                  <a:t> </a:t>
                </a:r>
              </a:p>
            </p:txBody>
          </p:sp>
        </mc:Fallback>
      </mc:AlternateContent>
      <p:sp>
        <p:nvSpPr>
          <p:cNvPr id="42" name="Rectangle 41">
            <a:extLst>
              <a:ext uri="{FF2B5EF4-FFF2-40B4-BE49-F238E27FC236}">
                <a16:creationId xmlns:a16="http://schemas.microsoft.com/office/drawing/2014/main" id="{AB3E11E4-2733-F6EC-F78B-FDE9EBB42B61}"/>
              </a:ext>
            </a:extLst>
          </p:cNvPr>
          <p:cNvSpPr/>
          <p:nvPr/>
        </p:nvSpPr>
        <p:spPr>
          <a:xfrm>
            <a:off x="119478" y="1302381"/>
            <a:ext cx="11717518" cy="5001091"/>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1508C5E-31CC-9024-5B31-9BE76366F0EA}"/>
                  </a:ext>
                </a:extLst>
              </p:cNvPr>
              <p:cNvSpPr txBox="1"/>
              <p:nvPr/>
            </p:nvSpPr>
            <p:spPr>
              <a:xfrm>
                <a:off x="355004" y="3119232"/>
                <a:ext cx="11481992" cy="707886"/>
              </a:xfrm>
              <a:prstGeom prst="rect">
                <a:avLst/>
              </a:prstGeom>
              <a:solidFill>
                <a:schemeClr val="bg1"/>
              </a:solidFill>
              <a:ln w="28575">
                <a:solidFill>
                  <a:schemeClr val="tx1"/>
                </a:solidFill>
              </a:ln>
            </p:spPr>
            <p:txBody>
              <a:bodyPr wrap="square" rtlCol="0">
                <a:spAutoFit/>
              </a:bodyPr>
              <a:lstStyle/>
              <a:p>
                <a:pPr algn="ctr"/>
                <a:r>
                  <a:rPr lang="en-US" sz="4000" dirty="0"/>
                  <a:t>How to calculate</a:t>
                </a:r>
                <a:r>
                  <a:rPr lang="en-US" sz="4000" dirty="0">
                    <a:solidFill>
                      <a:schemeClr val="tx1"/>
                    </a:solidFill>
                  </a:rPr>
                  <a:t> </a:t>
                </a:r>
                <a14:m>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𝑆</m:t>
                        </m:r>
                      </m:e>
                      <m:sub>
                        <m:r>
                          <a:rPr lang="en-US" sz="4000" b="0" i="1" smtClean="0">
                            <a:solidFill>
                              <a:schemeClr val="tx1"/>
                            </a:solidFill>
                            <a:latin typeface="Cambria Math" panose="02040503050406030204" pitchFamily="18" charset="0"/>
                          </a:rPr>
                          <m:t>𝑖</m:t>
                        </m:r>
                      </m:sub>
                    </m:sSub>
                    <m:d>
                      <m:dPr>
                        <m:ctrlPr>
                          <a:rPr lang="en-US" sz="4000" b="0" i="1" smtClean="0">
                            <a:solidFill>
                              <a:schemeClr val="tx1"/>
                            </a:solidFill>
                            <a:latin typeface="Cambria Math" panose="02040503050406030204" pitchFamily="18" charset="0"/>
                          </a:rPr>
                        </m:ctrlPr>
                      </m:dPr>
                      <m:e>
                        <m:r>
                          <a:rPr lang="en-US" sz="4000" b="0" i="1" smtClean="0">
                            <a:solidFill>
                              <a:schemeClr val="tx1"/>
                            </a:solidFill>
                            <a:latin typeface="Cambria Math" panose="02040503050406030204" pitchFamily="18" charset="0"/>
                          </a:rPr>
                          <m:t>𝑓</m:t>
                        </m:r>
                      </m:e>
                    </m:d>
                  </m:oMath>
                </a14:m>
                <a:r>
                  <a:rPr lang="en-US" sz="4000" dirty="0">
                    <a:solidFill>
                      <a:schemeClr val="tx1"/>
                    </a:solidFill>
                  </a:rPr>
                  <a:t> at every tag?</a:t>
                </a:r>
              </a:p>
            </p:txBody>
          </p:sp>
        </mc:Choice>
        <mc:Fallback xmlns="">
          <p:sp>
            <p:nvSpPr>
              <p:cNvPr id="43" name="TextBox 42">
                <a:extLst>
                  <a:ext uri="{FF2B5EF4-FFF2-40B4-BE49-F238E27FC236}">
                    <a16:creationId xmlns:a16="http://schemas.microsoft.com/office/drawing/2014/main" id="{81508C5E-31CC-9024-5B31-9BE76366F0EA}"/>
                  </a:ext>
                </a:extLst>
              </p:cNvPr>
              <p:cNvSpPr txBox="1">
                <a:spLocks noRot="1" noChangeAspect="1" noMove="1" noResize="1" noEditPoints="1" noAdjustHandles="1" noChangeArrowheads="1" noChangeShapeType="1" noTextEdit="1"/>
              </p:cNvSpPr>
              <p:nvPr/>
            </p:nvSpPr>
            <p:spPr>
              <a:xfrm>
                <a:off x="355004" y="3119232"/>
                <a:ext cx="11481992" cy="707886"/>
              </a:xfrm>
              <a:prstGeom prst="rect">
                <a:avLst/>
              </a:prstGeom>
              <a:blipFill>
                <a:blip r:embed="rId13"/>
                <a:stretch>
                  <a:fillRect t="-14050" b="-31405"/>
                </a:stretch>
              </a:blipFill>
              <a:ln w="28575">
                <a:solidFill>
                  <a:schemeClr val="tx1"/>
                </a:solid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0004124-A95A-FD99-B527-CE9D99F9CB89}"/>
              </a:ext>
            </a:extLst>
          </p:cNvPr>
          <p:cNvSpPr>
            <a:spLocks noGrp="1"/>
          </p:cNvSpPr>
          <p:nvPr>
            <p:ph type="sldNum" sz="quarter" idx="12"/>
          </p:nvPr>
        </p:nvSpPr>
        <p:spPr/>
        <p:txBody>
          <a:bodyPr/>
          <a:lstStyle/>
          <a:p>
            <a:fld id="{39AEE86F-97D8-473B-8979-FFB977763304}" type="slidenum">
              <a:rPr lang="en-US" smtClean="0"/>
              <a:t>7</a:t>
            </a:fld>
            <a:endParaRPr lang="en-US"/>
          </a:p>
        </p:txBody>
      </p:sp>
    </p:spTree>
    <p:extLst>
      <p:ext uri="{BB962C8B-B14F-4D97-AF65-F5344CB8AC3E}">
        <p14:creationId xmlns:p14="http://schemas.microsoft.com/office/powerpoint/2010/main" val="32170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5" grpId="0"/>
      <p:bldP spid="26" grpId="0"/>
      <p:bldP spid="27" grpId="0"/>
      <p:bldP spid="28" grpId="0" animBg="1"/>
      <p:bldP spid="29" grpId="0"/>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16F19AEC-6D40-C70E-A5D3-B550A592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32854">
            <a:off x="1699646" y="4620293"/>
            <a:ext cx="1064949" cy="1004400"/>
          </a:xfrm>
          <a:prstGeom prst="rect">
            <a:avLst/>
          </a:prstGeom>
        </p:spPr>
      </p:pic>
      <p:pic>
        <p:nvPicPr>
          <p:cNvPr id="12" name="Graphic 11" descr="Label outline">
            <a:extLst>
              <a:ext uri="{FF2B5EF4-FFF2-40B4-BE49-F238E27FC236}">
                <a16:creationId xmlns:a16="http://schemas.microsoft.com/office/drawing/2014/main" id="{ACF45EBB-2FA7-40D8-BE58-9DB0D1F97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19245">
            <a:off x="3102634" y="1022231"/>
            <a:ext cx="914400" cy="914400"/>
          </a:xfrm>
          <a:prstGeom prst="rect">
            <a:avLst/>
          </a:prstGeom>
        </p:spPr>
      </p:pic>
      <p:pic>
        <p:nvPicPr>
          <p:cNvPr id="16" name="Picture 15" descr="Shape, arrow&#10;&#10;Description automatically generated">
            <a:extLst>
              <a:ext uri="{FF2B5EF4-FFF2-40B4-BE49-F238E27FC236}">
                <a16:creationId xmlns:a16="http://schemas.microsoft.com/office/drawing/2014/main" id="{87041428-6E68-C287-2275-16B1F11FCAC1}"/>
              </a:ext>
            </a:extLst>
          </p:cNvPr>
          <p:cNvPicPr>
            <a:picLocks noChangeAspect="1"/>
          </p:cNvPicPr>
          <p:nvPr/>
        </p:nvPicPr>
        <p:blipFill>
          <a:blip r:embed="rId6"/>
          <a:stretch>
            <a:fillRect/>
          </a:stretch>
        </p:blipFill>
        <p:spPr>
          <a:xfrm rot="17576442">
            <a:off x="2071394" y="4077166"/>
            <a:ext cx="512874" cy="402336"/>
          </a:xfrm>
          <a:prstGeom prst="rect">
            <a:avLst/>
          </a:prstGeom>
        </p:spPr>
      </p:pic>
      <p:sp>
        <p:nvSpPr>
          <p:cNvPr id="17" name="TextBox 16">
            <a:extLst>
              <a:ext uri="{FF2B5EF4-FFF2-40B4-BE49-F238E27FC236}">
                <a16:creationId xmlns:a16="http://schemas.microsoft.com/office/drawing/2014/main" id="{5C10FFA5-8BFE-0CAC-758D-3BF9BDC85E9E}"/>
              </a:ext>
            </a:extLst>
          </p:cNvPr>
          <p:cNvSpPr txBox="1"/>
          <p:nvPr/>
        </p:nvSpPr>
        <p:spPr>
          <a:xfrm>
            <a:off x="2622045" y="633360"/>
            <a:ext cx="2068827" cy="523220"/>
          </a:xfrm>
          <a:prstGeom prst="rect">
            <a:avLst/>
          </a:prstGeom>
          <a:noFill/>
        </p:spPr>
        <p:txBody>
          <a:bodyPr wrap="square" rtlCol="0">
            <a:spAutoFit/>
          </a:bodyPr>
          <a:lstStyle/>
          <a:p>
            <a:pPr algn="ctr"/>
            <a:r>
              <a:rPr lang="en-US" sz="2800" dirty="0"/>
              <a:t>‘0’ (Absorb)</a:t>
            </a:r>
          </a:p>
        </p:txBody>
      </p:sp>
      <p:pic>
        <p:nvPicPr>
          <p:cNvPr id="18" name="Picture 17" descr="Shape, arrow&#10;&#10;Description automatically generated">
            <a:extLst>
              <a:ext uri="{FF2B5EF4-FFF2-40B4-BE49-F238E27FC236}">
                <a16:creationId xmlns:a16="http://schemas.microsoft.com/office/drawing/2014/main" id="{7EC8B32E-5A60-B190-43D3-4378C108AABB}"/>
              </a:ext>
            </a:extLst>
          </p:cNvPr>
          <p:cNvPicPr>
            <a:picLocks noChangeAspect="1"/>
          </p:cNvPicPr>
          <p:nvPr/>
        </p:nvPicPr>
        <p:blipFill>
          <a:blip r:embed="rId6"/>
          <a:stretch>
            <a:fillRect/>
          </a:stretch>
        </p:blipFill>
        <p:spPr>
          <a:xfrm rot="17576442">
            <a:off x="2039780" y="4077165"/>
            <a:ext cx="512874" cy="402336"/>
          </a:xfrm>
          <a:prstGeom prst="rect">
            <a:avLst/>
          </a:prstGeom>
        </p:spPr>
      </p:pic>
      <p:sp>
        <p:nvSpPr>
          <p:cNvPr id="19" name="TextBox 18">
            <a:extLst>
              <a:ext uri="{FF2B5EF4-FFF2-40B4-BE49-F238E27FC236}">
                <a16:creationId xmlns:a16="http://schemas.microsoft.com/office/drawing/2014/main" id="{DB2018D1-72ED-B747-290B-545D242F58B5}"/>
              </a:ext>
            </a:extLst>
          </p:cNvPr>
          <p:cNvSpPr txBox="1"/>
          <p:nvPr/>
        </p:nvSpPr>
        <p:spPr>
          <a:xfrm>
            <a:off x="2575582" y="633360"/>
            <a:ext cx="2068827" cy="523220"/>
          </a:xfrm>
          <a:prstGeom prst="rect">
            <a:avLst/>
          </a:prstGeom>
          <a:noFill/>
        </p:spPr>
        <p:txBody>
          <a:bodyPr wrap="square" rtlCol="0">
            <a:spAutoFit/>
          </a:bodyPr>
          <a:lstStyle/>
          <a:p>
            <a:pPr algn="ctr"/>
            <a:r>
              <a:rPr lang="en-US" sz="2800" dirty="0"/>
              <a:t>‘1’ (Reflect)</a:t>
            </a:r>
          </a:p>
        </p:txBody>
      </p:sp>
      <p:pic>
        <p:nvPicPr>
          <p:cNvPr id="20" name="Picture 19" descr="Shape, arrow&#10;&#10;Description automatically generated">
            <a:extLst>
              <a:ext uri="{FF2B5EF4-FFF2-40B4-BE49-F238E27FC236}">
                <a16:creationId xmlns:a16="http://schemas.microsoft.com/office/drawing/2014/main" id="{8DD9ACC4-8B93-BBB6-4849-50BA1D934AB1}"/>
              </a:ext>
            </a:extLst>
          </p:cNvPr>
          <p:cNvPicPr>
            <a:picLocks noChangeAspect="1"/>
          </p:cNvPicPr>
          <p:nvPr/>
        </p:nvPicPr>
        <p:blipFill>
          <a:blip r:embed="rId6"/>
          <a:stretch>
            <a:fillRect/>
          </a:stretch>
        </p:blipFill>
        <p:spPr>
          <a:xfrm rot="6521014">
            <a:off x="3795567" y="1832604"/>
            <a:ext cx="512874" cy="402336"/>
          </a:xfrm>
          <a:prstGeom prst="rect">
            <a:avLst/>
          </a:prstGeom>
        </p:spPr>
      </p:pic>
      <p:pic>
        <p:nvPicPr>
          <p:cNvPr id="21" name="Graphic 20" descr="Cell Tower outline">
            <a:extLst>
              <a:ext uri="{FF2B5EF4-FFF2-40B4-BE49-F238E27FC236}">
                <a16:creationId xmlns:a16="http://schemas.microsoft.com/office/drawing/2014/main" id="{4848E3E2-328D-8397-4206-78FDBF5C2F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89120" y="471392"/>
            <a:ext cx="1255014" cy="1255014"/>
          </a:xfrm>
          <a:prstGeom prst="rect">
            <a:avLst/>
          </a:prstGeom>
        </p:spPr>
      </p:pic>
      <p:cxnSp>
        <p:nvCxnSpPr>
          <p:cNvPr id="23" name="Straight Arrow Connector 22">
            <a:extLst>
              <a:ext uri="{FF2B5EF4-FFF2-40B4-BE49-F238E27FC236}">
                <a16:creationId xmlns:a16="http://schemas.microsoft.com/office/drawing/2014/main" id="{2C8BC6B6-B176-8A8E-D93B-21121BE8F5D8}"/>
              </a:ext>
            </a:extLst>
          </p:cNvPr>
          <p:cNvCxnSpPr>
            <a:cxnSpLocks/>
          </p:cNvCxnSpPr>
          <p:nvPr/>
        </p:nvCxnSpPr>
        <p:spPr>
          <a:xfrm>
            <a:off x="7031736" y="894970"/>
            <a:ext cx="0" cy="94297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AA9B99-FFA3-2CAD-B259-A6FF3A3AF463}"/>
              </a:ext>
            </a:extLst>
          </p:cNvPr>
          <p:cNvCxnSpPr>
            <a:cxnSpLocks/>
          </p:cNvCxnSpPr>
          <p:nvPr/>
        </p:nvCxnSpPr>
        <p:spPr>
          <a:xfrm flipH="1">
            <a:off x="6772656" y="1379839"/>
            <a:ext cx="17495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Shape, arrow&#10;&#10;Description automatically generated">
            <a:extLst>
              <a:ext uri="{FF2B5EF4-FFF2-40B4-BE49-F238E27FC236}">
                <a16:creationId xmlns:a16="http://schemas.microsoft.com/office/drawing/2014/main" id="{57D205BD-C5D4-1FD4-05C4-A101A9C020AA}"/>
              </a:ext>
            </a:extLst>
          </p:cNvPr>
          <p:cNvPicPr>
            <a:picLocks noChangeAspect="1"/>
          </p:cNvPicPr>
          <p:nvPr/>
        </p:nvPicPr>
        <p:blipFill>
          <a:blip r:embed="rId6"/>
          <a:stretch>
            <a:fillRect/>
          </a:stretch>
        </p:blipFill>
        <p:spPr>
          <a:xfrm>
            <a:off x="7070955" y="1165289"/>
            <a:ext cx="512874" cy="402336"/>
          </a:xfrm>
          <a:prstGeom prst="rect">
            <a:avLst/>
          </a:prstGeom>
        </p:spPr>
      </p:pic>
      <p:pic>
        <p:nvPicPr>
          <p:cNvPr id="32" name="Picture 31" descr="Shape, arrow&#10;&#10;Description automatically generated">
            <a:extLst>
              <a:ext uri="{FF2B5EF4-FFF2-40B4-BE49-F238E27FC236}">
                <a16:creationId xmlns:a16="http://schemas.microsoft.com/office/drawing/2014/main" id="{C9DCFF54-840F-7873-1567-8ADFFF68C6FA}"/>
              </a:ext>
            </a:extLst>
          </p:cNvPr>
          <p:cNvPicPr>
            <a:picLocks noChangeAspect="1"/>
          </p:cNvPicPr>
          <p:nvPr/>
        </p:nvPicPr>
        <p:blipFill>
          <a:blip r:embed="rId6"/>
          <a:stretch>
            <a:fillRect/>
          </a:stretch>
        </p:blipFill>
        <p:spPr>
          <a:xfrm>
            <a:off x="7524154" y="1156580"/>
            <a:ext cx="512874" cy="402336"/>
          </a:xfrm>
          <a:prstGeom prst="rect">
            <a:avLst/>
          </a:prstGeom>
        </p:spPr>
      </p:pic>
      <p:cxnSp>
        <p:nvCxnSpPr>
          <p:cNvPr id="34" name="Straight Connector 33">
            <a:extLst>
              <a:ext uri="{FF2B5EF4-FFF2-40B4-BE49-F238E27FC236}">
                <a16:creationId xmlns:a16="http://schemas.microsoft.com/office/drawing/2014/main" id="{24F1494C-CC1A-D8B6-78AA-EE381ACB63B1}"/>
              </a:ext>
            </a:extLst>
          </p:cNvPr>
          <p:cNvCxnSpPr/>
          <p:nvPr/>
        </p:nvCxnSpPr>
        <p:spPr>
          <a:xfrm>
            <a:off x="7524154" y="894970"/>
            <a:ext cx="0" cy="942974"/>
          </a:xfrm>
          <a:prstGeom prst="line">
            <a:avLst/>
          </a:prstGeom>
          <a:ln w="1905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D7413DC-9D5C-EA0F-E72A-0A861E9A017E}"/>
              </a:ext>
            </a:extLst>
          </p:cNvPr>
          <p:cNvSpPr txBox="1"/>
          <p:nvPr/>
        </p:nvSpPr>
        <p:spPr>
          <a:xfrm>
            <a:off x="7482839" y="1479431"/>
            <a:ext cx="280416" cy="369332"/>
          </a:xfrm>
          <a:prstGeom prst="rect">
            <a:avLst/>
          </a:prstGeom>
          <a:noFill/>
        </p:spPr>
        <p:txBody>
          <a:bodyPr wrap="square" rtlCol="0">
            <a:spAutoFit/>
          </a:bodyPr>
          <a:lstStyle/>
          <a:p>
            <a:pPr algn="ctr"/>
            <a:r>
              <a:rPr lang="en-US" dirty="0"/>
              <a:t>T</a:t>
            </a:r>
          </a:p>
        </p:txBody>
      </p:sp>
      <p:sp>
        <p:nvSpPr>
          <p:cNvPr id="36" name="TextBox 35">
            <a:extLst>
              <a:ext uri="{FF2B5EF4-FFF2-40B4-BE49-F238E27FC236}">
                <a16:creationId xmlns:a16="http://schemas.microsoft.com/office/drawing/2014/main" id="{9B3D6D5F-4B43-BBBC-D1FE-A95195A71BE4}"/>
              </a:ext>
            </a:extLst>
          </p:cNvPr>
          <p:cNvSpPr txBox="1"/>
          <p:nvPr/>
        </p:nvSpPr>
        <p:spPr>
          <a:xfrm>
            <a:off x="7845623" y="1479431"/>
            <a:ext cx="442485" cy="369332"/>
          </a:xfrm>
          <a:prstGeom prst="rect">
            <a:avLst/>
          </a:prstGeom>
          <a:noFill/>
        </p:spPr>
        <p:txBody>
          <a:bodyPr wrap="square" rtlCol="0">
            <a:spAutoFit/>
          </a:bodyPr>
          <a:lstStyle/>
          <a:p>
            <a:pPr algn="ctr"/>
            <a:r>
              <a:rPr lang="en-US" dirty="0"/>
              <a:t>2T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4A1BC6EB-FB4C-F489-EA41-5A81CE0DCAB4}"/>
                  </a:ext>
                </a:extLst>
              </p:cNvPr>
              <p:cNvSpPr txBox="1"/>
              <p:nvPr/>
            </p:nvSpPr>
            <p:spPr>
              <a:xfrm>
                <a:off x="5637748" y="1895831"/>
                <a:ext cx="4285686" cy="523220"/>
              </a:xfrm>
              <a:prstGeom prst="rect">
                <a:avLst/>
              </a:prstGeom>
              <a:noFill/>
            </p:spPr>
            <p:txBody>
              <a:bodyPr wrap="square" rtlCol="0">
                <a:spAutoFit/>
              </a:bodyPr>
              <a:lstStyle/>
              <a:p>
                <a:pPr algn="ctr"/>
                <a14:m>
                  <m:oMath xmlns:m="http://schemas.openxmlformats.org/officeDocument/2006/math">
                    <m:r>
                      <a:rPr lang="en-US" sz="2800" b="0" i="1" smtClean="0">
                        <a:latin typeface="Cambria Math" panose="02040503050406030204" pitchFamily="18" charset="0"/>
                      </a:rPr>
                      <m:t>𝑋</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oMath>
                </a14:m>
                <a:r>
                  <a:rPr lang="en-US" sz="2800" dirty="0"/>
                  <a:t> where </a:t>
                </a:r>
                <a14:m>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𝐼𝑆𝑀</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𝑏𝑎𝑛𝑑</m:t>
                    </m:r>
                  </m:oMath>
                </a14:m>
                <a:endParaRPr lang="en-US" sz="2800" dirty="0"/>
              </a:p>
            </p:txBody>
          </p:sp>
        </mc:Choice>
        <mc:Fallback xmlns="">
          <p:sp>
            <p:nvSpPr>
              <p:cNvPr id="97" name="TextBox 96">
                <a:extLst>
                  <a:ext uri="{FF2B5EF4-FFF2-40B4-BE49-F238E27FC236}">
                    <a16:creationId xmlns:a16="http://schemas.microsoft.com/office/drawing/2014/main" id="{4A1BC6EB-FB4C-F489-EA41-5A81CE0DCAB4}"/>
                  </a:ext>
                </a:extLst>
              </p:cNvPr>
              <p:cNvSpPr txBox="1">
                <a:spLocks noRot="1" noChangeAspect="1" noMove="1" noResize="1" noEditPoints="1" noAdjustHandles="1" noChangeArrowheads="1" noChangeShapeType="1" noTextEdit="1"/>
              </p:cNvSpPr>
              <p:nvPr/>
            </p:nvSpPr>
            <p:spPr>
              <a:xfrm>
                <a:off x="5637748" y="1895831"/>
                <a:ext cx="4285686" cy="523220"/>
              </a:xfrm>
              <a:prstGeom prst="rect">
                <a:avLst/>
              </a:prstGeom>
              <a:blipFill>
                <a:blip r:embed="rId9"/>
                <a:stretch>
                  <a:fillRect t="-11905" b="-30952"/>
                </a:stretch>
              </a:blipFill>
            </p:spPr>
            <p:txBody>
              <a:bodyPr/>
              <a:lstStyle/>
              <a:p>
                <a:r>
                  <a:rPr lang="en-US">
                    <a:noFill/>
                  </a:rPr>
                  <a:t> </a:t>
                </a:r>
              </a:p>
            </p:txBody>
          </p:sp>
        </mc:Fallback>
      </mc:AlternateContent>
      <p:cxnSp>
        <p:nvCxnSpPr>
          <p:cNvPr id="98" name="Straight Arrow Connector 97">
            <a:extLst>
              <a:ext uri="{FF2B5EF4-FFF2-40B4-BE49-F238E27FC236}">
                <a16:creationId xmlns:a16="http://schemas.microsoft.com/office/drawing/2014/main" id="{3A521DBF-15E4-CF7D-4AC9-226507D1A181}"/>
              </a:ext>
            </a:extLst>
          </p:cNvPr>
          <p:cNvCxnSpPr>
            <a:cxnSpLocks/>
          </p:cNvCxnSpPr>
          <p:nvPr/>
        </p:nvCxnSpPr>
        <p:spPr>
          <a:xfrm>
            <a:off x="7073933" y="2459123"/>
            <a:ext cx="0" cy="193199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AC6F1C9-2B1A-5450-80F5-798E1634D964}"/>
              </a:ext>
            </a:extLst>
          </p:cNvPr>
          <p:cNvCxnSpPr>
            <a:cxnSpLocks/>
          </p:cNvCxnSpPr>
          <p:nvPr/>
        </p:nvCxnSpPr>
        <p:spPr>
          <a:xfrm flipH="1">
            <a:off x="6814853" y="3832284"/>
            <a:ext cx="17495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1" name="Picture 100" descr="Shape, arrow&#10;&#10;Description automatically generated">
            <a:extLst>
              <a:ext uri="{FF2B5EF4-FFF2-40B4-BE49-F238E27FC236}">
                <a16:creationId xmlns:a16="http://schemas.microsoft.com/office/drawing/2014/main" id="{88D66271-FD21-EACF-2651-97D1B5709328}"/>
              </a:ext>
            </a:extLst>
          </p:cNvPr>
          <p:cNvPicPr>
            <a:picLocks noChangeAspect="1"/>
          </p:cNvPicPr>
          <p:nvPr/>
        </p:nvPicPr>
        <p:blipFill>
          <a:blip r:embed="rId6"/>
          <a:stretch>
            <a:fillRect/>
          </a:stretch>
        </p:blipFill>
        <p:spPr>
          <a:xfrm>
            <a:off x="7566351" y="3609025"/>
            <a:ext cx="512874" cy="402336"/>
          </a:xfrm>
          <a:prstGeom prst="rect">
            <a:avLst/>
          </a:prstGeom>
        </p:spPr>
      </p:pic>
      <p:cxnSp>
        <p:nvCxnSpPr>
          <p:cNvPr id="102" name="Straight Connector 101">
            <a:extLst>
              <a:ext uri="{FF2B5EF4-FFF2-40B4-BE49-F238E27FC236}">
                <a16:creationId xmlns:a16="http://schemas.microsoft.com/office/drawing/2014/main" id="{BE1236B3-C340-5C42-4B61-50CD5AF8F182}"/>
              </a:ext>
            </a:extLst>
          </p:cNvPr>
          <p:cNvCxnSpPr>
            <a:cxnSpLocks/>
          </p:cNvCxnSpPr>
          <p:nvPr/>
        </p:nvCxnSpPr>
        <p:spPr>
          <a:xfrm>
            <a:off x="7566351" y="2459123"/>
            <a:ext cx="0" cy="1931995"/>
          </a:xfrm>
          <a:prstGeom prst="line">
            <a:avLst/>
          </a:prstGeom>
          <a:ln w="1905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1415032-B630-4A01-8BDD-5466EC5DC737}"/>
              </a:ext>
            </a:extLst>
          </p:cNvPr>
          <p:cNvSpPr txBox="1"/>
          <p:nvPr/>
        </p:nvSpPr>
        <p:spPr>
          <a:xfrm>
            <a:off x="7525036" y="3931876"/>
            <a:ext cx="280416" cy="369332"/>
          </a:xfrm>
          <a:prstGeom prst="rect">
            <a:avLst/>
          </a:prstGeom>
          <a:noFill/>
        </p:spPr>
        <p:txBody>
          <a:bodyPr wrap="square" rtlCol="0">
            <a:spAutoFit/>
          </a:bodyPr>
          <a:lstStyle/>
          <a:p>
            <a:pPr algn="ctr"/>
            <a:r>
              <a:rPr lang="en-US" dirty="0"/>
              <a:t>T</a:t>
            </a:r>
          </a:p>
        </p:txBody>
      </p:sp>
      <p:sp>
        <p:nvSpPr>
          <p:cNvPr id="104" name="TextBox 103">
            <a:extLst>
              <a:ext uri="{FF2B5EF4-FFF2-40B4-BE49-F238E27FC236}">
                <a16:creationId xmlns:a16="http://schemas.microsoft.com/office/drawing/2014/main" id="{465AAE7A-E035-0B19-2849-D4B9FAD6DA77}"/>
              </a:ext>
            </a:extLst>
          </p:cNvPr>
          <p:cNvSpPr txBox="1"/>
          <p:nvPr/>
        </p:nvSpPr>
        <p:spPr>
          <a:xfrm>
            <a:off x="7887820" y="3931876"/>
            <a:ext cx="442485" cy="369332"/>
          </a:xfrm>
          <a:prstGeom prst="rect">
            <a:avLst/>
          </a:prstGeom>
          <a:noFill/>
        </p:spPr>
        <p:txBody>
          <a:bodyPr wrap="square" rtlCol="0">
            <a:spAutoFit/>
          </a:bodyPr>
          <a:lstStyle/>
          <a:p>
            <a:pPr algn="ctr"/>
            <a:r>
              <a:rPr lang="en-US" dirty="0"/>
              <a:t>2T</a:t>
            </a:r>
          </a:p>
        </p:txBody>
      </p:sp>
      <p:sp>
        <p:nvSpPr>
          <p:cNvPr id="105" name="TextBox 104">
            <a:extLst>
              <a:ext uri="{FF2B5EF4-FFF2-40B4-BE49-F238E27FC236}">
                <a16:creationId xmlns:a16="http://schemas.microsoft.com/office/drawing/2014/main" id="{88CF13EC-061E-3C55-1658-9A20DAC3FAA1}"/>
              </a:ext>
            </a:extLst>
          </p:cNvPr>
          <p:cNvSpPr txBox="1"/>
          <p:nvPr/>
        </p:nvSpPr>
        <p:spPr>
          <a:xfrm>
            <a:off x="6070734" y="2585613"/>
            <a:ext cx="561557" cy="369332"/>
          </a:xfrm>
          <a:prstGeom prst="rect">
            <a:avLst/>
          </a:prstGeom>
          <a:noFill/>
        </p:spPr>
        <p:txBody>
          <a:bodyPr wrap="square" rtlCol="0">
            <a:spAutoFit/>
          </a:bodyPr>
          <a:lstStyle/>
          <a:p>
            <a:pPr algn="ctr"/>
            <a:r>
              <a:rPr lang="en-US" b="1" dirty="0"/>
              <a:t>Tag</a:t>
            </a:r>
          </a:p>
        </p:txBody>
      </p:sp>
      <p:sp>
        <p:nvSpPr>
          <p:cNvPr id="106" name="TextBox 105">
            <a:extLst>
              <a:ext uri="{FF2B5EF4-FFF2-40B4-BE49-F238E27FC236}">
                <a16:creationId xmlns:a16="http://schemas.microsoft.com/office/drawing/2014/main" id="{388A3139-DBBE-C1CB-4DFE-4EE735DB8E34}"/>
              </a:ext>
            </a:extLst>
          </p:cNvPr>
          <p:cNvSpPr txBox="1"/>
          <p:nvPr/>
        </p:nvSpPr>
        <p:spPr>
          <a:xfrm>
            <a:off x="5724515" y="3499493"/>
            <a:ext cx="1226246" cy="646331"/>
          </a:xfrm>
          <a:prstGeom prst="rect">
            <a:avLst/>
          </a:prstGeom>
          <a:noFill/>
        </p:spPr>
        <p:txBody>
          <a:bodyPr wrap="square" rtlCol="0">
            <a:spAutoFit/>
          </a:bodyPr>
          <a:lstStyle/>
          <a:p>
            <a:pPr algn="ctr"/>
            <a:r>
              <a:rPr lang="en-US" b="1" dirty="0"/>
              <a:t>Reflected Signal</a:t>
            </a:r>
          </a:p>
        </p:txBody>
      </p:sp>
      <p:sp>
        <p:nvSpPr>
          <p:cNvPr id="107" name="TextBox 106">
            <a:extLst>
              <a:ext uri="{FF2B5EF4-FFF2-40B4-BE49-F238E27FC236}">
                <a16:creationId xmlns:a16="http://schemas.microsoft.com/office/drawing/2014/main" id="{959E3E1F-F695-CC50-F5E1-1A15A5F4FEE8}"/>
              </a:ext>
            </a:extLst>
          </p:cNvPr>
          <p:cNvSpPr txBox="1"/>
          <p:nvPr/>
        </p:nvSpPr>
        <p:spPr>
          <a:xfrm>
            <a:off x="7035999" y="2575103"/>
            <a:ext cx="533806" cy="369332"/>
          </a:xfrm>
          <a:prstGeom prst="rect">
            <a:avLst/>
          </a:prstGeom>
          <a:noFill/>
        </p:spPr>
        <p:txBody>
          <a:bodyPr wrap="square" rtlCol="0">
            <a:spAutoFit/>
          </a:bodyPr>
          <a:lstStyle/>
          <a:p>
            <a:pPr algn="ctr"/>
            <a:r>
              <a:rPr lang="en-US" dirty="0"/>
              <a:t>‘0’</a:t>
            </a:r>
          </a:p>
        </p:txBody>
      </p:sp>
      <p:sp>
        <p:nvSpPr>
          <p:cNvPr id="108" name="TextBox 107">
            <a:extLst>
              <a:ext uri="{FF2B5EF4-FFF2-40B4-BE49-F238E27FC236}">
                <a16:creationId xmlns:a16="http://schemas.microsoft.com/office/drawing/2014/main" id="{809B81C4-EFA7-B62C-FA63-8E3B7AB8D3AB}"/>
              </a:ext>
            </a:extLst>
          </p:cNvPr>
          <p:cNvSpPr txBox="1"/>
          <p:nvPr/>
        </p:nvSpPr>
        <p:spPr>
          <a:xfrm>
            <a:off x="7624809" y="2580139"/>
            <a:ext cx="533806" cy="369332"/>
          </a:xfrm>
          <a:prstGeom prst="rect">
            <a:avLst/>
          </a:prstGeom>
          <a:noFill/>
        </p:spPr>
        <p:txBody>
          <a:bodyPr wrap="square" rtlCol="0">
            <a:spAutoFit/>
          </a:bodyPr>
          <a:lstStyle/>
          <a:p>
            <a:pPr algn="ctr"/>
            <a:r>
              <a:rPr lang="en-US" dirty="0"/>
              <a:t>‘1’</a:t>
            </a:r>
          </a:p>
        </p:txBody>
      </p:sp>
      <p:cxnSp>
        <p:nvCxnSpPr>
          <p:cNvPr id="111" name="Straight Connector 110">
            <a:extLst>
              <a:ext uri="{FF2B5EF4-FFF2-40B4-BE49-F238E27FC236}">
                <a16:creationId xmlns:a16="http://schemas.microsoft.com/office/drawing/2014/main" id="{606E075E-91C7-9145-3628-B0489020A91F}"/>
              </a:ext>
            </a:extLst>
          </p:cNvPr>
          <p:cNvCxnSpPr>
            <a:cxnSpLocks/>
          </p:cNvCxnSpPr>
          <p:nvPr/>
        </p:nvCxnSpPr>
        <p:spPr>
          <a:xfrm>
            <a:off x="5723263" y="3227219"/>
            <a:ext cx="3172527" cy="0"/>
          </a:xfrm>
          <a:prstGeom prst="line">
            <a:avLst/>
          </a:prstGeom>
          <a:ln w="19050">
            <a:solidFill>
              <a:schemeClr val="tx1"/>
            </a:solidFill>
            <a:prstDash val="lgDashDot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AC02011F-C10D-63FA-6846-C5DF9C8514E1}"/>
                  </a:ext>
                </a:extLst>
              </p:cNvPr>
              <p:cNvSpPr txBox="1"/>
              <p:nvPr/>
            </p:nvSpPr>
            <p:spPr>
              <a:xfrm>
                <a:off x="6950761" y="4453196"/>
                <a:ext cx="1637001" cy="5577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𝑟𝑒𝑓</m:t>
                          </m:r>
                        </m:sub>
                      </m:sSub>
                      <m:r>
                        <a:rPr lang="en-US" sz="2800" b="0" i="1" smtClean="0">
                          <a:latin typeface="Cambria Math" panose="02040503050406030204" pitchFamily="18" charset="0"/>
                        </a:rPr>
                        <m:t>(</m:t>
                      </m:r>
                      <m:r>
                        <a:rPr lang="en-US" sz="2800" b="0" i="1" smtClean="0">
                          <a:latin typeface="Cambria Math" panose="02040503050406030204" pitchFamily="18" charset="0"/>
                        </a:rPr>
                        <m:t>𝑓</m:t>
                      </m:r>
                      <m:r>
                        <a:rPr lang="en-US" sz="2800" b="0" i="1" smtClean="0">
                          <a:latin typeface="Cambria Math" panose="02040503050406030204" pitchFamily="18" charset="0"/>
                        </a:rPr>
                        <m:t>)</m:t>
                      </m:r>
                    </m:oMath>
                  </m:oMathPara>
                </a14:m>
                <a:endParaRPr lang="en-US" sz="2800" dirty="0"/>
              </a:p>
            </p:txBody>
          </p:sp>
        </mc:Choice>
        <mc:Fallback xmlns="">
          <p:sp>
            <p:nvSpPr>
              <p:cNvPr id="116" name="TextBox 115">
                <a:extLst>
                  <a:ext uri="{FF2B5EF4-FFF2-40B4-BE49-F238E27FC236}">
                    <a16:creationId xmlns:a16="http://schemas.microsoft.com/office/drawing/2014/main" id="{AC02011F-C10D-63FA-6846-C5DF9C8514E1}"/>
                  </a:ext>
                </a:extLst>
              </p:cNvPr>
              <p:cNvSpPr txBox="1">
                <a:spLocks noRot="1" noChangeAspect="1" noMove="1" noResize="1" noEditPoints="1" noAdjustHandles="1" noChangeArrowheads="1" noChangeShapeType="1" noTextEdit="1"/>
              </p:cNvSpPr>
              <p:nvPr/>
            </p:nvSpPr>
            <p:spPr>
              <a:xfrm>
                <a:off x="6950761" y="4453196"/>
                <a:ext cx="1637001" cy="557717"/>
              </a:xfrm>
              <a:prstGeom prst="rect">
                <a:avLst/>
              </a:prstGeom>
              <a:blipFill>
                <a:blip r:embed="rId10"/>
                <a:stretch>
                  <a:fillRect/>
                </a:stretch>
              </a:blipFill>
            </p:spPr>
            <p:txBody>
              <a:bodyPr/>
              <a:lstStyle/>
              <a:p>
                <a:r>
                  <a:rPr lang="en-US">
                    <a:noFill/>
                  </a:rPr>
                  <a:t> </a:t>
                </a:r>
              </a:p>
            </p:txBody>
          </p:sp>
        </mc:Fallback>
      </mc:AlternateContent>
      <p:sp>
        <p:nvSpPr>
          <p:cNvPr id="117" name="TextBox 116">
            <a:extLst>
              <a:ext uri="{FF2B5EF4-FFF2-40B4-BE49-F238E27FC236}">
                <a16:creationId xmlns:a16="http://schemas.microsoft.com/office/drawing/2014/main" id="{E8E88CCE-2E6D-8424-E839-687766642DB9}"/>
              </a:ext>
            </a:extLst>
          </p:cNvPr>
          <p:cNvSpPr txBox="1"/>
          <p:nvPr/>
        </p:nvSpPr>
        <p:spPr>
          <a:xfrm>
            <a:off x="3960352" y="5122494"/>
            <a:ext cx="7458554" cy="954107"/>
          </a:xfrm>
          <a:prstGeom prst="rect">
            <a:avLst/>
          </a:prstGeom>
          <a:solidFill>
            <a:schemeClr val="bg1"/>
          </a:solidFill>
          <a:ln w="28575">
            <a:solidFill>
              <a:srgbClr val="00B050"/>
            </a:solidFill>
          </a:ln>
        </p:spPr>
        <p:txBody>
          <a:bodyPr wrap="square" rtlCol="0">
            <a:spAutoFit/>
          </a:bodyPr>
          <a:lstStyle/>
          <a:p>
            <a:pPr algn="ctr"/>
            <a:r>
              <a:rPr lang="en-US" sz="2800" dirty="0">
                <a:solidFill>
                  <a:srgbClr val="00B050"/>
                </a:solidFill>
              </a:rPr>
              <a:t>Already been explored for localization and tracking in </a:t>
            </a:r>
            <a:r>
              <a:rPr lang="en-US" sz="2800" dirty="0" err="1">
                <a:solidFill>
                  <a:srgbClr val="00B050"/>
                </a:solidFill>
              </a:rPr>
              <a:t>RFind</a:t>
            </a:r>
            <a:r>
              <a:rPr lang="en-US" sz="2800" baseline="30000" dirty="0">
                <a:solidFill>
                  <a:srgbClr val="00B050"/>
                </a:solidFill>
              </a:rPr>
              <a:t>[6]</a:t>
            </a:r>
            <a:r>
              <a:rPr lang="en-US" sz="2800" dirty="0">
                <a:solidFill>
                  <a:srgbClr val="00B050"/>
                </a:solidFill>
              </a:rPr>
              <a:t>, </a:t>
            </a:r>
            <a:r>
              <a:rPr lang="en-US" sz="2800" dirty="0" err="1">
                <a:solidFill>
                  <a:srgbClr val="00B050"/>
                </a:solidFill>
              </a:rPr>
              <a:t>TurboTrack</a:t>
            </a:r>
            <a:r>
              <a:rPr lang="en-US" sz="2800" baseline="30000" dirty="0">
                <a:solidFill>
                  <a:srgbClr val="00B050"/>
                </a:solidFill>
              </a:rPr>
              <a:t>[7]</a:t>
            </a:r>
            <a:endParaRPr lang="en-US" sz="2800" dirty="0">
              <a:solidFill>
                <a:srgbClr val="00B050"/>
              </a:solidFill>
            </a:endParaRPr>
          </a:p>
        </p:txBody>
      </p:sp>
      <p:sp>
        <p:nvSpPr>
          <p:cNvPr id="118" name="TextBox 117">
            <a:extLst>
              <a:ext uri="{FF2B5EF4-FFF2-40B4-BE49-F238E27FC236}">
                <a16:creationId xmlns:a16="http://schemas.microsoft.com/office/drawing/2014/main" id="{C9623B20-C2F7-151A-7FE9-5AAAE23E6DD3}"/>
              </a:ext>
            </a:extLst>
          </p:cNvPr>
          <p:cNvSpPr txBox="1"/>
          <p:nvPr/>
        </p:nvSpPr>
        <p:spPr>
          <a:xfrm>
            <a:off x="267155" y="5598981"/>
            <a:ext cx="2068827" cy="523220"/>
          </a:xfrm>
          <a:prstGeom prst="rect">
            <a:avLst/>
          </a:prstGeom>
          <a:noFill/>
        </p:spPr>
        <p:txBody>
          <a:bodyPr wrap="square" rtlCol="0">
            <a:spAutoFit/>
          </a:bodyPr>
          <a:lstStyle/>
          <a:p>
            <a:pPr algn="ctr"/>
            <a:r>
              <a:rPr lang="en-US" sz="2800" dirty="0"/>
              <a:t>RFID Reader</a:t>
            </a:r>
          </a:p>
        </p:txBody>
      </p:sp>
      <p:sp>
        <p:nvSpPr>
          <p:cNvPr id="119" name="TextBox 118">
            <a:extLst>
              <a:ext uri="{FF2B5EF4-FFF2-40B4-BE49-F238E27FC236}">
                <a16:creationId xmlns:a16="http://schemas.microsoft.com/office/drawing/2014/main" id="{4FF50B94-2564-9DC8-E765-CBA53BD21E78}"/>
              </a:ext>
            </a:extLst>
          </p:cNvPr>
          <p:cNvSpPr txBox="1"/>
          <p:nvPr/>
        </p:nvSpPr>
        <p:spPr>
          <a:xfrm>
            <a:off x="9739147" y="709990"/>
            <a:ext cx="2068827" cy="954107"/>
          </a:xfrm>
          <a:prstGeom prst="rect">
            <a:avLst/>
          </a:prstGeom>
          <a:noFill/>
        </p:spPr>
        <p:txBody>
          <a:bodyPr wrap="square" rtlCol="0">
            <a:spAutoFit/>
          </a:bodyPr>
          <a:lstStyle/>
          <a:p>
            <a:pPr algn="ctr"/>
            <a:r>
              <a:rPr lang="en-US" sz="2800" dirty="0"/>
              <a:t> Ambient Source</a:t>
            </a:r>
          </a:p>
        </p:txBody>
      </p:sp>
      <p:sp>
        <p:nvSpPr>
          <p:cNvPr id="2" name="Slide Number Placeholder 1">
            <a:extLst>
              <a:ext uri="{FF2B5EF4-FFF2-40B4-BE49-F238E27FC236}">
                <a16:creationId xmlns:a16="http://schemas.microsoft.com/office/drawing/2014/main" id="{FC40DC92-FF92-D8CD-76B6-B7A772CA425E}"/>
              </a:ext>
            </a:extLst>
          </p:cNvPr>
          <p:cNvSpPr>
            <a:spLocks noGrp="1"/>
          </p:cNvSpPr>
          <p:nvPr>
            <p:ph type="sldNum" sz="quarter" idx="12"/>
          </p:nvPr>
        </p:nvSpPr>
        <p:spPr/>
        <p:txBody>
          <a:bodyPr/>
          <a:lstStyle/>
          <a:p>
            <a:fld id="{39AEE86F-97D8-473B-8979-FFB977763304}" type="slidenum">
              <a:rPr lang="en-US" smtClean="0"/>
              <a:t>8</a:t>
            </a:fld>
            <a:endParaRPr lang="en-US"/>
          </a:p>
        </p:txBody>
      </p:sp>
      <p:sp>
        <p:nvSpPr>
          <p:cNvPr id="3" name="TextBox 2">
            <a:extLst>
              <a:ext uri="{FF2B5EF4-FFF2-40B4-BE49-F238E27FC236}">
                <a16:creationId xmlns:a16="http://schemas.microsoft.com/office/drawing/2014/main" id="{789916DA-DE07-AAE7-3520-18DC51468D05}"/>
              </a:ext>
            </a:extLst>
          </p:cNvPr>
          <p:cNvSpPr txBox="1"/>
          <p:nvPr/>
        </p:nvSpPr>
        <p:spPr>
          <a:xfrm>
            <a:off x="255445" y="6366701"/>
            <a:ext cx="10508287" cy="461665"/>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[6] </a:t>
            </a:r>
            <a:r>
              <a:rPr lang="en-US" sz="1200" dirty="0">
                <a:latin typeface="Arial" panose="020B0604020202020204" pitchFamily="34" charset="0"/>
                <a:cs typeface="Arial" panose="020B0604020202020204" pitchFamily="34" charset="0"/>
              </a:rPr>
              <a:t>Ma, </a:t>
            </a:r>
            <a:r>
              <a:rPr lang="en-US" sz="1200" dirty="0" err="1">
                <a:latin typeface="Arial" panose="020B0604020202020204" pitchFamily="34" charset="0"/>
                <a:cs typeface="Arial" panose="020B0604020202020204" pitchFamily="34" charset="0"/>
              </a:rPr>
              <a:t>Yunfei</a:t>
            </a:r>
            <a:r>
              <a:rPr lang="en-US" sz="1200" dirty="0">
                <a:latin typeface="Arial" panose="020B0604020202020204" pitchFamily="34" charset="0"/>
                <a:cs typeface="Arial" panose="020B0604020202020204" pitchFamily="34" charset="0"/>
              </a:rPr>
              <a:t>, et al. "Minding the billions: Ultra-wideband localization for deployed RFID tags." </a:t>
            </a:r>
            <a:r>
              <a:rPr lang="en-US" sz="1200" i="1" dirty="0">
                <a:latin typeface="Arial" panose="020B0604020202020204" pitchFamily="34" charset="0"/>
                <a:cs typeface="Arial" panose="020B0604020202020204" pitchFamily="34" charset="0"/>
              </a:rPr>
              <a:t>ACM </a:t>
            </a:r>
            <a:r>
              <a:rPr lang="en-US" sz="1200" i="1" dirty="0" err="1">
                <a:latin typeface="Arial" panose="020B0604020202020204" pitchFamily="34" charset="0"/>
                <a:cs typeface="Arial" panose="020B0604020202020204" pitchFamily="34" charset="0"/>
              </a:rPr>
              <a:t>MobiCom</a:t>
            </a:r>
            <a:r>
              <a:rPr lang="en-US" sz="1200" i="1" dirty="0">
                <a:latin typeface="Arial" panose="020B0604020202020204" pitchFamily="34" charset="0"/>
                <a:cs typeface="Arial" panose="020B0604020202020204" pitchFamily="34" charset="0"/>
              </a:rPr>
              <a:t> 2017</a:t>
            </a:r>
            <a:endParaRPr lang="en-US" sz="1200" dirty="0">
              <a:latin typeface="Arial" panose="020B0604020202020204" pitchFamily="34" charset="0"/>
              <a:cs typeface="Arial" panose="020B0604020202020204" pitchFamily="34" charset="0"/>
            </a:endParaRPr>
          </a:p>
          <a:p>
            <a:r>
              <a:rPr lang="en-US" sz="1200" dirty="0">
                <a:solidFill>
                  <a:srgbClr val="222222"/>
                </a:solidFill>
                <a:latin typeface="Arial" panose="020B0604020202020204" pitchFamily="34" charset="0"/>
                <a:cs typeface="Arial" panose="020B0604020202020204" pitchFamily="34" charset="0"/>
              </a:rPr>
              <a:t>[7</a:t>
            </a:r>
            <a:r>
              <a:rPr lang="en-US" sz="1200" dirty="0">
                <a:solidFill>
                  <a:srgbClr val="222222"/>
                </a:solidFill>
                <a:latin typeface="Arial" panose="020B0604020202020204" pitchFamily="34" charset="0"/>
              </a:rPr>
              <a:t>] </a:t>
            </a:r>
            <a:r>
              <a:rPr lang="en-US" sz="1200" dirty="0">
                <a:latin typeface="Arial" panose="020B0604020202020204" pitchFamily="34" charset="0"/>
                <a:cs typeface="Arial" panose="020B0604020202020204" pitchFamily="34" charset="0"/>
              </a:rPr>
              <a:t>Luo, </a:t>
            </a:r>
            <a:r>
              <a:rPr lang="en-US" sz="1200" dirty="0" err="1">
                <a:latin typeface="Arial" panose="020B0604020202020204" pitchFamily="34" charset="0"/>
                <a:cs typeface="Arial" panose="020B0604020202020204" pitchFamily="34" charset="0"/>
              </a:rPr>
              <a:t>Zhihong</a:t>
            </a:r>
            <a:r>
              <a:rPr lang="en-US" sz="1200" dirty="0">
                <a:latin typeface="Arial" panose="020B0604020202020204" pitchFamily="34" charset="0"/>
                <a:cs typeface="Arial" panose="020B0604020202020204" pitchFamily="34" charset="0"/>
              </a:rPr>
              <a:t>, et al. "3D Backscatter Localization for Fine-Grained Robotics." </a:t>
            </a:r>
            <a:r>
              <a:rPr lang="en-US" sz="1200" i="1" dirty="0">
                <a:latin typeface="Arial" panose="020B0604020202020204" pitchFamily="34" charset="0"/>
                <a:cs typeface="Arial" panose="020B0604020202020204" pitchFamily="34" charset="0"/>
              </a:rPr>
              <a:t>16th USENIX NSDI 2019</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5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58333E-6 -2.59259E-6 L 0.08281 -0.34745 " pathEditMode="relative" rAng="0" ptsTypes="AA">
                                      <p:cBhvr>
                                        <p:cTn id="9" dur="1000" fill="hold"/>
                                        <p:tgtEl>
                                          <p:spTgt spid="16"/>
                                        </p:tgtEl>
                                        <p:attrNameLst>
                                          <p:attrName>ppt_x</p:attrName>
                                          <p:attrName>ppt_y</p:attrName>
                                        </p:attrNameLst>
                                      </p:cBhvr>
                                      <p:rCtr x="4141" y="-17384"/>
                                    </p:animMotion>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0"/>
                            </p:stCondLst>
                            <p:childTnLst>
                              <p:par>
                                <p:cTn id="21" presetID="42" presetClass="path" presetSubtype="0" accel="50000" decel="50000" fill="hold" nodeType="afterEffect">
                                  <p:stCondLst>
                                    <p:cond delay="0"/>
                                  </p:stCondLst>
                                  <p:childTnLst>
                                    <p:animMotion origin="layout" path="M 0.00104 -0.00092 L 0.08073 -0.34745 " pathEditMode="relative" rAng="0" ptsTypes="AA">
                                      <p:cBhvr>
                                        <p:cTn id="22" dur="1000" fill="hold"/>
                                        <p:tgtEl>
                                          <p:spTgt spid="18"/>
                                        </p:tgtEl>
                                        <p:attrNameLst>
                                          <p:attrName>ppt_x</p:attrName>
                                          <p:attrName>ppt_y</p:attrName>
                                        </p:attrNameLst>
                                      </p:cBhvr>
                                      <p:rCtr x="3984" y="-17338"/>
                                    </p:animMotion>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nodeType="after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1000"/>
                            </p:stCondLst>
                            <p:childTnLst>
                              <p:par>
                                <p:cTn id="32" presetID="42" presetClass="path" presetSubtype="0" accel="50000" decel="50000" fill="hold" nodeType="afterEffect">
                                  <p:stCondLst>
                                    <p:cond delay="0"/>
                                  </p:stCondLst>
                                  <p:childTnLst>
                                    <p:animMotion origin="layout" path="M -0.01185 0.00278 L -0.0957 0.36366 " pathEditMode="relative" rAng="0" ptsTypes="AA">
                                      <p:cBhvr>
                                        <p:cTn id="33" dur="1000" fill="hold"/>
                                        <p:tgtEl>
                                          <p:spTgt spid="20"/>
                                        </p:tgtEl>
                                        <p:attrNameLst>
                                          <p:attrName>ppt_x</p:attrName>
                                          <p:attrName>ppt_y</p:attrName>
                                        </p:attrNameLst>
                                      </p:cBhvr>
                                      <p:rCtr x="-4193" y="18032"/>
                                    </p:animMotion>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1" nodeType="after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35" grpId="0"/>
      <p:bldP spid="36" grpId="0"/>
      <p:bldP spid="97" grpId="0"/>
      <p:bldP spid="103" grpId="0"/>
      <p:bldP spid="104" grpId="0"/>
      <p:bldP spid="105" grpId="0"/>
      <p:bldP spid="106" grpId="0"/>
      <p:bldP spid="107" grpId="0"/>
      <p:bldP spid="108" grpId="0"/>
      <p:bldP spid="116" grpId="0"/>
      <p:bldP spid="117" grpId="0" animBg="1"/>
      <p:bldP spid="11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0BB7F-D70E-FCAC-CD34-3CA0287991CE}"/>
              </a:ext>
            </a:extLst>
          </p:cNvPr>
          <p:cNvSpPr>
            <a:spLocks noGrp="1"/>
          </p:cNvSpPr>
          <p:nvPr>
            <p:ph type="title"/>
          </p:nvPr>
        </p:nvSpPr>
        <p:spPr>
          <a:xfrm>
            <a:off x="838200" y="287527"/>
            <a:ext cx="10515600" cy="787019"/>
          </a:xfrm>
        </p:spPr>
        <p:txBody>
          <a:bodyPr>
            <a:normAutofit fontScale="90000"/>
          </a:bodyPr>
          <a:lstStyle/>
          <a:p>
            <a:pPr algn="ctr"/>
            <a:r>
              <a:rPr lang="en-US" dirty="0"/>
              <a:t>How good are reflections at other frequencies?</a:t>
            </a:r>
          </a:p>
        </p:txBody>
      </p:sp>
      <p:pic>
        <p:nvPicPr>
          <p:cNvPr id="2" name="Picture 1" descr="Chart, line chart&#10;&#10;Description automatically generated">
            <a:extLst>
              <a:ext uri="{FF2B5EF4-FFF2-40B4-BE49-F238E27FC236}">
                <a16:creationId xmlns:a16="http://schemas.microsoft.com/office/drawing/2014/main" id="{B417563D-808C-5A33-C3EE-F75922C4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53291"/>
            <a:ext cx="5598887" cy="4199165"/>
          </a:xfrm>
          <a:prstGeom prst="rect">
            <a:avLst/>
          </a:prstGeom>
        </p:spPr>
      </p:pic>
      <p:sp>
        <p:nvSpPr>
          <p:cNvPr id="3" name="TextBox 2">
            <a:extLst>
              <a:ext uri="{FF2B5EF4-FFF2-40B4-BE49-F238E27FC236}">
                <a16:creationId xmlns:a16="http://schemas.microsoft.com/office/drawing/2014/main" id="{CBF1B1E8-DA29-C842-D1CC-40B1C4F79D54}"/>
              </a:ext>
            </a:extLst>
          </p:cNvPr>
          <p:cNvSpPr txBox="1"/>
          <p:nvPr/>
        </p:nvSpPr>
        <p:spPr>
          <a:xfrm>
            <a:off x="6320969" y="2179060"/>
            <a:ext cx="5598887"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RFID Tags also reflect at harmonics of resonant frequency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Measure Frequency Response of Alien Squiggle RFID Tags </a:t>
            </a:r>
          </a:p>
        </p:txBody>
      </p:sp>
      <p:sp>
        <p:nvSpPr>
          <p:cNvPr id="30" name="Oval 29">
            <a:extLst>
              <a:ext uri="{FF2B5EF4-FFF2-40B4-BE49-F238E27FC236}">
                <a16:creationId xmlns:a16="http://schemas.microsoft.com/office/drawing/2014/main" id="{A05BCB64-CCB5-01CB-3DC6-7D98FDFC6BB5}"/>
              </a:ext>
            </a:extLst>
          </p:cNvPr>
          <p:cNvSpPr/>
          <p:nvPr/>
        </p:nvSpPr>
        <p:spPr>
          <a:xfrm>
            <a:off x="1850571" y="2179060"/>
            <a:ext cx="653143" cy="7295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27D22E6-80AE-2A62-F825-782B6764F059}"/>
              </a:ext>
            </a:extLst>
          </p:cNvPr>
          <p:cNvSpPr/>
          <p:nvPr/>
        </p:nvSpPr>
        <p:spPr>
          <a:xfrm>
            <a:off x="3733800" y="3277959"/>
            <a:ext cx="2405743" cy="1349827"/>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C96D3CA-F205-7166-11B2-44A0C78673EA}"/>
              </a:ext>
            </a:extLst>
          </p:cNvPr>
          <p:cNvSpPr txBox="1"/>
          <p:nvPr/>
        </p:nvSpPr>
        <p:spPr>
          <a:xfrm>
            <a:off x="2449285" y="2092462"/>
            <a:ext cx="1397660" cy="369332"/>
          </a:xfrm>
          <a:prstGeom prst="rect">
            <a:avLst/>
          </a:prstGeom>
          <a:noFill/>
        </p:spPr>
        <p:txBody>
          <a:bodyPr wrap="square" lIns="0" tIns="0" rIns="0" bIns="0" rtlCol="0">
            <a:spAutoFit/>
          </a:bodyPr>
          <a:lstStyle/>
          <a:p>
            <a:pPr algn="ctr"/>
            <a:r>
              <a:rPr lang="en-US" sz="2400" dirty="0">
                <a:solidFill>
                  <a:srgbClr val="FF0000"/>
                </a:solidFill>
              </a:rPr>
              <a:t>ISM Band</a:t>
            </a:r>
            <a:endParaRPr lang="en-US" sz="2400" dirty="0"/>
          </a:p>
        </p:txBody>
      </p:sp>
      <p:sp>
        <p:nvSpPr>
          <p:cNvPr id="36" name="TextBox 35">
            <a:extLst>
              <a:ext uri="{FF2B5EF4-FFF2-40B4-BE49-F238E27FC236}">
                <a16:creationId xmlns:a16="http://schemas.microsoft.com/office/drawing/2014/main" id="{CE767595-93EF-04C7-908B-CD876E7A5617}"/>
              </a:ext>
            </a:extLst>
          </p:cNvPr>
          <p:cNvSpPr txBox="1"/>
          <p:nvPr/>
        </p:nvSpPr>
        <p:spPr>
          <a:xfrm>
            <a:off x="4323111" y="2908627"/>
            <a:ext cx="1397660" cy="369332"/>
          </a:xfrm>
          <a:prstGeom prst="rect">
            <a:avLst/>
          </a:prstGeom>
          <a:noFill/>
        </p:spPr>
        <p:txBody>
          <a:bodyPr wrap="square" lIns="0" tIns="0" rIns="0" bIns="0" rtlCol="0">
            <a:spAutoFit/>
          </a:bodyPr>
          <a:lstStyle/>
          <a:p>
            <a:pPr algn="ctr"/>
            <a:r>
              <a:rPr lang="en-US" sz="2400" dirty="0">
                <a:solidFill>
                  <a:srgbClr val="00B050"/>
                </a:solidFill>
              </a:rPr>
              <a:t>Harmonics</a:t>
            </a:r>
          </a:p>
        </p:txBody>
      </p:sp>
      <p:sp>
        <p:nvSpPr>
          <p:cNvPr id="37" name="Oval 36">
            <a:extLst>
              <a:ext uri="{FF2B5EF4-FFF2-40B4-BE49-F238E27FC236}">
                <a16:creationId xmlns:a16="http://schemas.microsoft.com/office/drawing/2014/main" id="{9C7970AB-1194-E8D3-8442-615C5E360C81}"/>
              </a:ext>
            </a:extLst>
          </p:cNvPr>
          <p:cNvSpPr/>
          <p:nvPr/>
        </p:nvSpPr>
        <p:spPr>
          <a:xfrm>
            <a:off x="1250374" y="2688772"/>
            <a:ext cx="817912" cy="84908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A7B86C-4ECF-AF26-8ACC-B1AA7B71628F}"/>
              </a:ext>
            </a:extLst>
          </p:cNvPr>
          <p:cNvSpPr/>
          <p:nvPr/>
        </p:nvSpPr>
        <p:spPr>
          <a:xfrm>
            <a:off x="272144" y="983742"/>
            <a:ext cx="11682615" cy="5751647"/>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3819A25-5D83-DCDC-BCD3-00A475EAE012}"/>
              </a:ext>
            </a:extLst>
          </p:cNvPr>
          <p:cNvSpPr txBox="1"/>
          <p:nvPr/>
        </p:nvSpPr>
        <p:spPr>
          <a:xfrm>
            <a:off x="272144" y="3113315"/>
            <a:ext cx="11564853" cy="1323439"/>
          </a:xfrm>
          <a:prstGeom prst="rect">
            <a:avLst/>
          </a:prstGeom>
          <a:solidFill>
            <a:schemeClr val="bg1"/>
          </a:solidFill>
          <a:ln w="28575">
            <a:solidFill>
              <a:schemeClr val="tx1"/>
            </a:solidFill>
          </a:ln>
        </p:spPr>
        <p:txBody>
          <a:bodyPr wrap="square" rtlCol="0">
            <a:spAutoFit/>
          </a:bodyPr>
          <a:lstStyle/>
          <a:p>
            <a:pPr algn="ctr"/>
            <a:r>
              <a:rPr lang="en-US" sz="4000" dirty="0"/>
              <a:t>How do we use this to measure wideband spectrum?</a:t>
            </a:r>
            <a:endParaRPr lang="en-US" sz="4000" dirty="0">
              <a:solidFill>
                <a:schemeClr val="tx1"/>
              </a:solidFill>
            </a:endParaRPr>
          </a:p>
        </p:txBody>
      </p:sp>
      <p:sp>
        <p:nvSpPr>
          <p:cNvPr id="5" name="Slide Number Placeholder 4">
            <a:extLst>
              <a:ext uri="{FF2B5EF4-FFF2-40B4-BE49-F238E27FC236}">
                <a16:creationId xmlns:a16="http://schemas.microsoft.com/office/drawing/2014/main" id="{BD36E8EF-8E15-F446-078B-568BAF4AA3B1}"/>
              </a:ext>
            </a:extLst>
          </p:cNvPr>
          <p:cNvSpPr>
            <a:spLocks noGrp="1"/>
          </p:cNvSpPr>
          <p:nvPr>
            <p:ph type="sldNum" sz="quarter" idx="12"/>
          </p:nvPr>
        </p:nvSpPr>
        <p:spPr/>
        <p:txBody>
          <a:bodyPr/>
          <a:lstStyle/>
          <a:p>
            <a:fld id="{39AEE86F-97D8-473B-8979-FFB977763304}" type="slidenum">
              <a:rPr lang="en-US" smtClean="0"/>
              <a:t>9</a:t>
            </a:fld>
            <a:endParaRPr lang="en-US"/>
          </a:p>
        </p:txBody>
      </p:sp>
    </p:spTree>
    <p:extLst>
      <p:ext uri="{BB962C8B-B14F-4D97-AF65-F5344CB8AC3E}">
        <p14:creationId xmlns:p14="http://schemas.microsoft.com/office/powerpoint/2010/main" val="15754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p:bldP spid="36" grpId="0"/>
      <p:bldP spid="37" grpId="0" animBg="1"/>
      <p:bldP spid="38"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16017</TotalTime>
  <Words>3211</Words>
  <Application>Microsoft Macintosh PowerPoint</Application>
  <PresentationFormat>Widescreen</PresentationFormat>
  <Paragraphs>299</Paragraphs>
  <Slides>25</Slides>
  <Notes>25</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Abadi</vt:lpstr>
      <vt:lpstr>Aptos</vt:lpstr>
      <vt:lpstr>Arial</vt:lpstr>
      <vt:lpstr>Cambria Math</vt:lpstr>
      <vt:lpstr>Office Theme</vt:lpstr>
      <vt:lpstr>Battery-free Wideband Spectrum Mapping Using Commodity RFID Tags</vt:lpstr>
      <vt:lpstr>Spectrum Mapping</vt:lpstr>
      <vt:lpstr>Requirements</vt:lpstr>
      <vt:lpstr>Related Work – Wideband Spectrum Sensing</vt:lpstr>
      <vt:lpstr>Related Work – Low-Cost Spectrum Sensing</vt:lpstr>
      <vt:lpstr>RFIMap</vt:lpstr>
      <vt:lpstr>RFIMap - Overview</vt:lpstr>
      <vt:lpstr>PowerPoint Presentation</vt:lpstr>
      <vt:lpstr>How good are reflections at other frequencies?</vt:lpstr>
      <vt:lpstr>PowerPoint Presentation</vt:lpstr>
      <vt:lpstr>But we already have some transmission…</vt:lpstr>
      <vt:lpstr>Use ray tracing models</vt:lpstr>
      <vt:lpstr>Putting it all together…</vt:lpstr>
      <vt:lpstr>Other Challenges</vt:lpstr>
      <vt:lpstr>Implementation:</vt:lpstr>
      <vt:lpstr>Results:</vt:lpstr>
      <vt:lpstr>Results:</vt:lpstr>
      <vt:lpstr>Conclusion</vt:lpstr>
      <vt:lpstr>Some more points…</vt:lpstr>
      <vt:lpstr>Related Work – S3[4]</vt:lpstr>
      <vt:lpstr>PowerPoint Presentation</vt:lpstr>
      <vt:lpstr>Observation 1:</vt:lpstr>
      <vt:lpstr>Observation 2:</vt:lpstr>
      <vt:lpstr>Combine both observations: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Battery-free Wideband Spectrum Mapping Using Commodity RFID Tags</dc:title>
  <dc:creator>Atul Bansal</dc:creator>
  <cp:lastModifiedBy>Atul Bansal</cp:lastModifiedBy>
  <cp:revision>126</cp:revision>
  <dcterms:created xsi:type="dcterms:W3CDTF">2023-09-16T21:01:23Z</dcterms:created>
  <dcterms:modified xsi:type="dcterms:W3CDTF">2023-10-04T12:36:13Z</dcterms:modified>
</cp:coreProperties>
</file>