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67" r:id="rId3"/>
    <p:sldId id="306" r:id="rId4"/>
    <p:sldId id="330" r:id="rId5"/>
    <p:sldId id="334" r:id="rId6"/>
    <p:sldId id="312" r:id="rId7"/>
    <p:sldId id="329" r:id="rId8"/>
    <p:sldId id="284" r:id="rId9"/>
    <p:sldId id="283" r:id="rId10"/>
    <p:sldId id="311" r:id="rId11"/>
    <p:sldId id="305" r:id="rId12"/>
    <p:sldId id="326" r:id="rId13"/>
    <p:sldId id="288" r:id="rId14"/>
    <p:sldId id="290" r:id="rId15"/>
    <p:sldId id="285" r:id="rId16"/>
    <p:sldId id="328" r:id="rId17"/>
    <p:sldId id="327" r:id="rId18"/>
    <p:sldId id="323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4"/>
    <p:restoredTop sz="82438"/>
  </p:normalViewPr>
  <p:slideViewPr>
    <p:cSldViewPr snapToGrid="0" snapToObjects="1">
      <p:cViewPr varScale="1">
        <p:scale>
          <a:sx n="103" d="100"/>
          <a:sy n="103" d="100"/>
        </p:scale>
        <p:origin x="664" y="176"/>
      </p:cViewPr>
      <p:guideLst/>
    </p:cSldViewPr>
  </p:slideViewPr>
  <p:notesTextViewPr>
    <p:cViewPr>
      <p:scale>
        <a:sx n="114" d="100"/>
        <a:sy n="114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F1DE1-D59E-E149-894A-74F9576B875C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7CA1E-D217-0A40-AE2F-EE3D50EB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5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2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on top of panels, we have a 3-tier control arch.</a:t>
            </a:r>
          </a:p>
          <a:p>
            <a:endParaRPr lang="en-US" dirty="0"/>
          </a:p>
          <a:p>
            <a:pPr rtl="0"/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 commands to set roll lengths from its close-by sub-controller with Wi-Fi.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sub-controllers are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connected to the master controller through Ethernet to forward commands.</a:t>
            </a:r>
          </a:p>
          <a:p>
            <a:pPr rtl="0"/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master controller is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the control algorithm runs.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controllers can simply be existing infra, such as ...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the only extra hardware we need is the low-cost panels , which can be deployed on walls ….</a:t>
            </a:r>
          </a:p>
          <a:p>
            <a:pPr rtl="0"/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67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control algorithm, the question is how to decide the length for each roll.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algorithm needs guidance to do this so we require explicit feedback from the communication endpoints. </a:t>
            </a:r>
            <a:endParaRPr lang="en-US" b="0" dirty="0">
              <a:effectLst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we aim to provide support for devices from different networks, including resource constrained devices, the feedback we need from the receivers should be minimal and easily accessible.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develop our algorithm based on the RSSI (received signal strength indicator). 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68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feedback, the control algorithm will compute the length and send commands to panels.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04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Specifically, We use a group testing procedure to do this.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randomly sample multiple rolls to form a group. Then all rolls in the group sweeps over potential lengths together.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no gain is detected, we turn off all rolls at once.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for another group, gain is detected, we test each roll to find the roll and roll length that provides the gain.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repeat this process until we set lengths for all the rolls.</a:t>
            </a:r>
          </a:p>
          <a:p>
            <a:endParaRPr lang="en-US" b="0" dirty="0">
              <a:effectLst/>
            </a:endParaRPr>
          </a:p>
          <a:p>
            <a:r>
              <a:rPr lang="en-US" b="0" dirty="0">
                <a:effectLst/>
              </a:rPr>
              <a:t>Final result may look like this. Several rolls around the receiver are turned on to increase received signal strength and the rest</a:t>
            </a:r>
          </a:p>
          <a:p>
            <a:r>
              <a:rPr lang="en-US" b="0" dirty="0">
                <a:effectLst/>
              </a:rPr>
              <a:t>Turned off rolls can be used for other links.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0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aim to support multiple links either on the same frequency or on different frequencies.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extend our algorithm, with two principles,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do not cause SNR drop for any link. If a roll length causes power drop, we don’t use that length.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Secondly, The algorithm should target the highest sum of gain from all devices. This means we consider power gain from all links as equal.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policies can be used to consider link priority. Such as Whether some link should get more enhancement for more important applications.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46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Lastly, we evaluate scrolls in an office environment.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deploy panel prototypes on a desk and put one wireless endpoint </a:t>
            </a:r>
            <a:r>
              <a:rPr lang="en-US" dirty="0"/>
              <a:t>near by.</a:t>
            </a:r>
          </a:p>
          <a:p>
            <a:endParaRPr lang="en-US" dirty="0"/>
          </a:p>
          <a:p>
            <a:r>
              <a:rPr lang="en-US" dirty="0"/>
              <a:t>We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 the other endpoint around to sample different wireless channel conditions over a large area. The locations used for experiments are marked in the Figure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9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experiment with wireless links on 4 different frequencies, ranging from 900MHz to over 5GHz.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Scrolls can provide a median of over 3dB receiver power gain, and up to 14dB power gain for all of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</a:t>
            </a:r>
            <a:r>
              <a:rPr lang="en-US" dirty="0" err="1"/>
              <a:t>wifi</a:t>
            </a:r>
            <a:r>
              <a:rPr lang="en-US" dirty="0"/>
              <a:t> links as an example, this gain translates to around 50% throughput increase on average.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29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set up 4 concurrent links on different frequencies and with different standards,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test the performance of Scrolls when enhancing multiple links simultaneously.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6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test 5 diff link setups. moving the endpoints around.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results show, Scrolls provides high gain to all 4 links, a median of 4dB and up to 10dB.</a:t>
            </a:r>
            <a:endParaRPr lang="en-US" dirty="0"/>
          </a:p>
          <a:p>
            <a:endParaRPr lang="en-US" dirty="0"/>
          </a:p>
          <a:p>
            <a:r>
              <a:rPr lang="en-US" dirty="0"/>
              <a:t>Every link can benefit from our system.</a:t>
            </a:r>
          </a:p>
          <a:p>
            <a:r>
              <a:rPr lang="en-US" dirty="0"/>
              <a:t>Which one benefits more depends on individual channel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33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conclude,</a:t>
            </a:r>
          </a:p>
          <a:p>
            <a:r>
              <a:rPr lang="en-US" dirty="0"/>
              <a:t>The problem we want to solve is that </a:t>
            </a:r>
            <a:r>
              <a:rPr lang="en-US" sz="1200" dirty="0"/>
              <a:t>Standard- and frequency-specific infrastructure is complex and costly.</a:t>
            </a:r>
          </a:p>
          <a:p>
            <a:endParaRPr lang="en-US" dirty="0"/>
          </a:p>
          <a:p>
            <a:r>
              <a:rPr lang="en-US" dirty="0"/>
              <a:t>We present scrolls, standard-agnostic and wideband frequency-tunable smart surface as a sharable infrastructure for different wireless networks.</a:t>
            </a:r>
          </a:p>
          <a:p>
            <a:endParaRPr lang="en-US" dirty="0"/>
          </a:p>
          <a:p>
            <a:r>
              <a:rPr lang="en-US" dirty="0"/>
              <a:t>Our evaluation results show that Scrolls can provide coverage improvement for links from different networks at the same time.</a:t>
            </a:r>
          </a:p>
          <a:p>
            <a:endParaRPr lang="en-US" dirty="0"/>
          </a:p>
          <a:p>
            <a:r>
              <a:rPr lang="en-US" dirty="0"/>
              <a:t>That’s all. Thank you for listening. I am happy to take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9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Nowadays, we see more and more wireless devices deployed around us.</a:t>
            </a:r>
          </a:p>
          <a:p>
            <a:r>
              <a:rPr lang="en-US" dirty="0"/>
              <a:t>We also see more wireless networks running on different frequency bands.</a:t>
            </a:r>
          </a:p>
          <a:p>
            <a:endParaRPr lang="en-US" dirty="0"/>
          </a:p>
          <a:p>
            <a:r>
              <a:rPr lang="en-US" dirty="0"/>
              <a:t>For example, We have cellular, </a:t>
            </a:r>
            <a:r>
              <a:rPr lang="en-US" dirty="0" err="1"/>
              <a:t>WiFi</a:t>
            </a:r>
            <a:r>
              <a:rPr lang="en-US" dirty="0"/>
              <a:t> and other IoT networks, each operating on several different frequencies, and with potentially multiple versions of standards.</a:t>
            </a:r>
          </a:p>
          <a:p>
            <a:endParaRPr lang="en-US" dirty="0"/>
          </a:p>
          <a:p>
            <a:r>
              <a:rPr lang="en-US" dirty="0"/>
              <a:t>So we are facing a diversification of standards and frequencies, This poses new challenges for wireless networking.</a:t>
            </a:r>
          </a:p>
          <a:p>
            <a:endParaRPr lang="en-US" dirty="0"/>
          </a:p>
          <a:p>
            <a:r>
              <a:rPr lang="en-US" dirty="0"/>
              <a:t>The question we want to ask is How to ensure coverage for them all in a resource-efficient way?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8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approach is to use Scrolls, a standard-agnostic and wideband frequency tunable smart surface.</a:t>
            </a:r>
          </a:p>
          <a:p>
            <a:endParaRPr lang="en-US" dirty="0"/>
          </a:p>
          <a:p>
            <a:r>
              <a:rPr lang="en-US" dirty="0"/>
              <a:t>We aim to enhance wireless link quality with signal-level reflection control of smart surface. By directing more energy towards the wireless endpoints, we can increase the received signal strength. Such operation is agnostic to the specific standard.</a:t>
            </a:r>
          </a:p>
          <a:p>
            <a:endParaRPr lang="en-US" dirty="0"/>
          </a:p>
          <a:p>
            <a:r>
              <a:rPr lang="en-US" dirty="0"/>
              <a:t>To achieve frequency-tunability, we use flexible surface elements to cover all the sub-6GHz frequency bands.</a:t>
            </a:r>
          </a:p>
          <a:p>
            <a:endParaRPr lang="en-US" dirty="0"/>
          </a:p>
          <a:p>
            <a:r>
              <a:rPr lang="en-US" dirty="0"/>
              <a:t>Here shows the basic hardware design and one of the prototypes we built.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existing approaches, when we want to increase coverage area or improve link quality,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often need extra hardware for each frequency and each standard,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Like more </a:t>
            </a:r>
            <a:r>
              <a:rPr lang="en-US" dirty="0" err="1"/>
              <a:t>wifi</a:t>
            </a:r>
            <a:r>
              <a:rPr lang="en-US" dirty="0"/>
              <a:t> APs, more cellular base stations, and more IoT gateways.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Existing</a:t>
            </a:r>
            <a:r>
              <a:rPr lang="zh-CN" altLang="en-US" dirty="0"/>
              <a:t> </a:t>
            </a:r>
            <a:r>
              <a:rPr lang="en-US" altLang="zh-CN" dirty="0"/>
              <a:t>solutions </a:t>
            </a:r>
            <a:r>
              <a:rPr lang="en-US" dirty="0"/>
              <a:t>rely on densely deployed standard- and frequency-specific</a:t>
            </a:r>
            <a:r>
              <a:rPr lang="zh-CN" altLang="en-US" dirty="0"/>
              <a:t> </a:t>
            </a:r>
            <a:r>
              <a:rPr lang="en-US" dirty="0"/>
              <a:t>infrastructure.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not an efficient or scalable solution, since we deploy multiple sets of hardware despite the common goal of improving coverage.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7CA1E-D217-0A40-AE2F-EE3D50EB1E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contrast, Scrolls simplifies wideband coverage provisioning.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provides coverage</a:t>
            </a:r>
            <a:r>
              <a:rPr lang="zh-CN" altLang="en-US" dirty="0"/>
              <a:t> </a:t>
            </a:r>
            <a:r>
              <a:rPr lang="en-US" dirty="0"/>
              <a:t>enhancement for different standards and frequencies at the same time.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Then, We can have a single set of hardware that is shared by different networks!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way, we can reduce infrastructure deployment cost and complexity.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7CA1E-D217-0A40-AE2F-EE3D50EB1E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4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Next I will present the system design.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The first question is ....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How can we tune the operating frequency of smart surface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A straight-forward solution. Which is to change the physical dimension of an antenna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It is a simple solution and provides a very wide tunable frequency range compared to other methods.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Our design starts from a half-wave dipole antenna. Its length is around half of wavelength corresponding to the operating frequency.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To make the antenna reflect wireless signals, we can short circuit the antenna 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Then we can simplify the design into a long metallic reflector. Its operating frequency is inversely proportional to the length.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question then becomes how we can change the dimension of the reflector dynamically?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Our answer is rolling a flexible copper strip!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By rolling</a:t>
            </a:r>
            <a:r>
              <a:rPr lang="zh-CN" altLang="en-US" sz="1200" dirty="0"/>
              <a:t> </a:t>
            </a:r>
            <a:r>
              <a:rPr lang="en-US" altLang="zh-CN" sz="1200" dirty="0"/>
              <a:t>the strip </a:t>
            </a:r>
            <a:r>
              <a:rPr lang="en-US" sz="1200" dirty="0"/>
              <a:t>, we can control its effective length, which is the exposed part of the strip, from top to bottom.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The rest part of the strip is rolled and will not interact with wireless signals.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So we use this flexible copper strip as our surface element.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verify our design, we run simulations over a wideband from sub-1 to 6GHz.</a:t>
            </a:r>
          </a:p>
          <a:p>
            <a:r>
              <a:rPr lang="en-US" dirty="0"/>
              <a:t>Here shows the transmission power.</a:t>
            </a:r>
          </a:p>
          <a:p>
            <a:r>
              <a:rPr lang="en-US" dirty="0"/>
              <a:t>The lower it is, the higher the reflection we get</a:t>
            </a:r>
          </a:p>
          <a:p>
            <a:endParaRPr lang="en-US" dirty="0"/>
          </a:p>
          <a:p>
            <a:r>
              <a:rPr lang="en-US" dirty="0"/>
              <a:t>With 1cm, the copper strip is not reflecting any signal. We consider it as turned off.</a:t>
            </a:r>
          </a:p>
          <a:p>
            <a:r>
              <a:rPr lang="en-US" dirty="0"/>
              <a:t>With 2cm, it starts to reflect signals around 5GHz.</a:t>
            </a:r>
          </a:p>
          <a:p>
            <a:r>
              <a:rPr lang="en-US" dirty="0"/>
              <a:t>As the element gets longer, the operating frequency moves to lower part of spectrum.</a:t>
            </a:r>
          </a:p>
          <a:p>
            <a:r>
              <a:rPr lang="en-US" dirty="0"/>
              <a:t>With 6 cm, we can reflect signal for 2.4GHz.</a:t>
            </a:r>
          </a:p>
          <a:p>
            <a:r>
              <a:rPr lang="en-US" dirty="0"/>
              <a:t>And with 16cm, we can cover 900MHz.</a:t>
            </a:r>
          </a:p>
          <a:p>
            <a:endParaRPr lang="en-US" dirty="0"/>
          </a:p>
          <a:p>
            <a:r>
              <a:rPr lang="en-US" dirty="0"/>
              <a:t>So by controlling the length from 1-16cm, we can continuously cover the spectrum.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43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the element design,</a:t>
            </a:r>
          </a:p>
          <a:p>
            <a:r>
              <a:rPr lang="en-US" dirty="0"/>
              <a:t>we want to assemble many elements as a surface element array. </a:t>
            </a:r>
          </a:p>
          <a:p>
            <a:r>
              <a:rPr lang="en-US" dirty="0"/>
              <a:t>We also want to strike a balance between find-grained control and hardware complexity.</a:t>
            </a:r>
          </a:p>
          <a:p>
            <a:r>
              <a:rPr lang="en-US" dirty="0"/>
              <a:t>So we group multiple elements on one plastic substrate as one roll.</a:t>
            </a:r>
          </a:p>
          <a:p>
            <a:r>
              <a:rPr lang="en-US" dirty="0"/>
              <a:t>and </a:t>
            </a:r>
            <a:r>
              <a:rPr lang="en-US" sz="1200" dirty="0">
                <a:latin typeface="LinLibertineT"/>
              </a:rPr>
              <a:t>use a stepper motor to control their lengths together.</a:t>
            </a:r>
          </a:p>
          <a:p>
            <a:endParaRPr lang="en-US" sz="1200" dirty="0">
              <a:latin typeface="LinLibertine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26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LinLibertineT"/>
              </a:rPr>
              <a:t>Then,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further assemble multiple rolls as composable panels, </a:t>
            </a:r>
          </a:p>
          <a:p>
            <a:r>
              <a:rPr lang="en-US" dirty="0"/>
              <a:t>Each including several rolls and a micro-controller.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panel can function independently, so we can deploy them in a distributed way and more panels can be deployed incrementally.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can make our deployment more scalable and flexible.</a:t>
            </a:r>
            <a:endParaRPr lang="en-US" dirty="0"/>
          </a:p>
          <a:p>
            <a:endParaRPr lang="en-US" dirty="0"/>
          </a:p>
          <a:p>
            <a:r>
              <a:rPr lang="en-US" dirty="0"/>
              <a:t>Our panel prototype is around half meter by half meter and has very low hardware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E54D-52BC-D243-ADA4-78264F56D3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9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8BB9-E786-A94F-8E83-3B7D4443C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B0938-FD53-D440-BD9D-2E182C2C3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91A58-DE8C-A94F-96EC-8FEFF84C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043-459B-C84E-8EE6-4CB103D8A2B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C03CE-111E-6248-AC88-19DBD122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FB2AD-FEDF-4F44-AE0F-F7F2C40B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57D5-5358-D046-98C3-826F3A79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A1B29-E141-9B47-9B5A-E29ED82A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A4837-42AE-4B4C-996D-63C0164BC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183CC-EC17-4448-B3B3-DA1BAA18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043-459B-C84E-8EE6-4CB103D8A2B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8E193-CB6F-7247-93EC-7483AC23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5F777-2DA4-1C4F-9817-E2EB8D38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57D5-5358-D046-98C3-826F3A79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F51BB-8FBC-0440-87D8-BE340DFBC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F76CA-0AFE-4343-9F3E-95E93613A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DEAE7-D705-A640-8617-691D289D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043-459B-C84E-8EE6-4CB103D8A2B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7AE30-B37F-0445-8CCF-1615EC17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A16EC-F4CF-F443-AB7B-2E166CBA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57D5-5358-D046-98C3-826F3A79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1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E983-F245-1640-889A-9BD1EC02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3274C-D54A-F641-829B-459A5F33B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909C-1B65-664F-A3AC-6AD68081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043-459B-C84E-8EE6-4CB103D8A2B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321F0-5745-344E-9F30-8C2976BE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6A2F-FB19-6646-9B22-70546D68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57D5-5358-D046-98C3-826F3A79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1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0A97-E772-4E46-A02A-0028AAD9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6B1DD-1EEF-FC4F-AE24-B2FF34561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07800-0E86-4644-AEC7-FFF0588C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043-459B-C84E-8EE6-4CB103D8A2B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6007B-AF3D-944F-AA2A-7920B22F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63C92-F1D9-4940-B09B-1A39AE7C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57D5-5358-D046-98C3-826F3A79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0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FF63-169A-A540-B81E-365A63AE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07ABB-164A-2A45-A889-2493F9C69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01EB1-F6E2-E149-B2E6-DD8916D78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E7FD1-C50B-C449-9607-166CCE58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043-459B-C84E-8EE6-4CB103D8A2B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79905-ED7A-194F-9F61-6F9F71C1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1821B-E1E8-4340-9CE8-17EE3FD7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57D5-5358-D046-98C3-826F3A79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BA78-0FE4-B74D-8CFC-ED3AD477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20A15-9DA0-EE43-9EF4-9B276D9A5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473E3-0352-E647-8D27-10F4EAB83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504B6-5AC2-B143-8176-1312C1D5E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9C9B8-E01E-7A46-A3FE-F1024BBF5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0334BF-EB39-894B-BFF1-8137AA8E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043-459B-C84E-8EE6-4CB103D8A2B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6E862D-A6FA-B943-B821-FAD4B145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49415-D034-AC47-B760-42F7C635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57D5-5358-D046-98C3-826F3A79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1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9044-0053-5A41-87A4-65F4B114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6EDCE-47AF-F644-B30F-3C8478A9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043-459B-C84E-8EE6-4CB103D8A2B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83F0F-0E47-A940-82DC-029833F8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FEF30-F59A-134E-8443-F4532A5F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57D5-5358-D046-98C3-826F3A79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3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1EDBE-6558-524E-9474-658CC8C4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043-459B-C84E-8EE6-4CB103D8A2B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35ADA-C6C6-354D-B21D-ED1BB3F24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B0D7C-F8A0-9D44-AE2E-ACCBB73E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57D5-5358-D046-98C3-826F3A79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040C-4A58-7041-B605-480574FF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354D-8697-EC40-9ECB-375AC65EA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753D6-1A24-F441-91C7-786CC39BD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7A00E-4C8E-A241-9EA7-D696BA25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043-459B-C84E-8EE6-4CB103D8A2B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6017A-F357-0544-A5C0-B66E1C1B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87E12-C339-0D4B-8D82-2F6302BD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57D5-5358-D046-98C3-826F3A79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6642-1EEC-794D-87C6-3F67F108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69923-25E6-2649-A15D-37D48B7CB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9279E-B98F-3C4B-B9C1-ED3FC4DD2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AE908-AB65-C14A-8DAE-7240B1C0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043-459B-C84E-8EE6-4CB103D8A2B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8687E-F054-234F-8A29-5F649518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20F68-B874-FF47-9A70-C4076078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57D5-5358-D046-98C3-826F3A79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F0E61-F64C-8D47-A4F8-48507D9B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1815F-CED0-CE47-87D4-EBFF4FCBA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8C202-FA05-404C-8DA0-922A351FE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1043-459B-C84E-8EE6-4CB103D8A2B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882D7-835B-3546-BB66-5A1A27ED3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CFFFF-3FFF-0643-B3C6-5C97C4328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E57D5-5358-D046-98C3-826F3A79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10" Type="http://schemas.openxmlformats.org/officeDocument/2006/relationships/image" Target="../media/image10.tiff"/><Relationship Id="rId4" Type="http://schemas.openxmlformats.org/officeDocument/2006/relationships/image" Target="../media/image4.png"/><Relationship Id="rId9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microsoft.com/office/2007/relationships/hdphoto" Target="../media/hdphoto7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jpe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18" Type="http://schemas.openxmlformats.org/officeDocument/2006/relationships/image" Target="../media/image21.jpeg"/><Relationship Id="rId3" Type="http://schemas.openxmlformats.org/officeDocument/2006/relationships/image" Target="../media/image13.png"/><Relationship Id="rId21" Type="http://schemas.microsoft.com/office/2007/relationships/hdphoto" Target="../media/hdphoto10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microsoft.com/office/2007/relationships/hdphoto" Target="../media/hdphoto8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image" Target="../media/image18.png"/><Relationship Id="rId19" Type="http://schemas.microsoft.com/office/2007/relationships/hdphoto" Target="../media/hdphoto9.wdp"/><Relationship Id="rId4" Type="http://schemas.openxmlformats.org/officeDocument/2006/relationships/image" Target="../media/image14.png"/><Relationship Id="rId9" Type="http://schemas.openxmlformats.org/officeDocument/2006/relationships/image" Target="../media/image17.jpeg"/><Relationship Id="rId14" Type="http://schemas.microsoft.com/office/2007/relationships/hdphoto" Target="../media/hdphoto6.wdp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57B9-A07C-374B-B708-BE2CAFFBC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123" y="817562"/>
            <a:ext cx="10339754" cy="23876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Scrolls:</a:t>
            </a:r>
            <a:br>
              <a:rPr lang="en-US" dirty="0">
                <a:latin typeface="+mn-lt"/>
              </a:rPr>
            </a:br>
            <a:r>
              <a:rPr lang="en-US" sz="5400" dirty="0">
                <a:latin typeface="+mn-lt"/>
              </a:rPr>
              <a:t>Rolling Flexible Surfaces for </a:t>
            </a:r>
            <a:br>
              <a:rPr lang="en-US" sz="5400" dirty="0">
                <a:latin typeface="+mn-lt"/>
              </a:rPr>
            </a:br>
            <a:r>
              <a:rPr lang="en-US" sz="5400" dirty="0">
                <a:latin typeface="+mn-lt"/>
              </a:rPr>
              <a:t>Wideband Wireless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1F720-68B7-F54D-9BCA-2D447BBD92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Ruichun Ma	</a:t>
            </a:r>
            <a:r>
              <a:rPr lang="en-US" sz="3200" b="1" dirty="0"/>
              <a:t>R. Ivan Zelaya	Wenjun Hu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559BEE-E196-7C4A-A80B-85EAC62496B2}"/>
              </a:ext>
            </a:extLst>
          </p:cNvPr>
          <p:cNvGrpSpPr/>
          <p:nvPr/>
        </p:nvGrpSpPr>
        <p:grpSpPr>
          <a:xfrm>
            <a:off x="4667250" y="4642913"/>
            <a:ext cx="2857500" cy="2023525"/>
            <a:chOff x="3143248" y="4586009"/>
            <a:chExt cx="2857500" cy="2023525"/>
          </a:xfrm>
        </p:grpSpPr>
        <p:pic>
          <p:nvPicPr>
            <p:cNvPr id="5" name="Picture 2" descr="Yale logo and symbol, meaning, history, PNG">
              <a:extLst>
                <a:ext uri="{FF2B5EF4-FFF2-40B4-BE49-F238E27FC236}">
                  <a16:creationId xmlns:a16="http://schemas.microsoft.com/office/drawing/2014/main" id="{4585D507-F046-4040-9849-077DF12740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8954" y="4586009"/>
              <a:ext cx="1246088" cy="1387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Yale University - Logos, brands and logotypes">
              <a:extLst>
                <a:ext uri="{FF2B5EF4-FFF2-40B4-BE49-F238E27FC236}">
                  <a16:creationId xmlns:a16="http://schemas.microsoft.com/office/drawing/2014/main" id="{32144E4B-A98A-374B-9FF9-83424C13E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8" y="5998843"/>
              <a:ext cx="2857500" cy="6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845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0B19-3354-CC4C-836E-3DE064DC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0"/>
            <a:ext cx="10515600" cy="1325563"/>
          </a:xfrm>
        </p:spPr>
        <p:txBody>
          <a:bodyPr/>
          <a:lstStyle/>
          <a:p>
            <a:r>
              <a:rPr lang="en-US" b="1" dirty="0">
                <a:cs typeface="Calibri" panose="020F0502020204030204" pitchFamily="34" charset="0"/>
              </a:rPr>
              <a:t>Hierarchical control architecture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2D1D6D-61E3-3644-9ECE-95EB625D59EF}"/>
              </a:ext>
            </a:extLst>
          </p:cNvPr>
          <p:cNvGrpSpPr/>
          <p:nvPr/>
        </p:nvGrpSpPr>
        <p:grpSpPr>
          <a:xfrm>
            <a:off x="916259" y="1325563"/>
            <a:ext cx="7035838" cy="4562280"/>
            <a:chOff x="1963195" y="1325563"/>
            <a:chExt cx="6961534" cy="45239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1F6B2B-0CDB-3B43-A29B-88F0C0EA143F}"/>
                </a:ext>
              </a:extLst>
            </p:cNvPr>
            <p:cNvGrpSpPr/>
            <p:nvPr/>
          </p:nvGrpSpPr>
          <p:grpSpPr>
            <a:xfrm>
              <a:off x="1963195" y="1325563"/>
              <a:ext cx="6961534" cy="4523904"/>
              <a:chOff x="2621117" y="1198397"/>
              <a:chExt cx="6961534" cy="452390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514D13D-ED9B-9142-9D54-BFFD13DC5E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07964" y="1198397"/>
                <a:ext cx="1301571" cy="1543543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E611CD4-6C68-3942-9DEF-05FD18F56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7100" y="3065204"/>
                <a:ext cx="1003300" cy="774700"/>
              </a:xfrm>
              <a:prstGeom prst="rect">
                <a:avLst/>
              </a:prstGeom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FCE42D3-FC78-FE4E-A094-121785AFD9F6}"/>
                  </a:ext>
                </a:extLst>
              </p:cNvPr>
              <p:cNvCxnSpPr>
                <a:cxnSpLocks/>
                <a:endCxn id="5" idx="0"/>
              </p:cNvCxnSpPr>
              <p:nvPr/>
            </p:nvCxnSpPr>
            <p:spPr>
              <a:xfrm>
                <a:off x="6058750" y="2743062"/>
                <a:ext cx="0" cy="322142"/>
              </a:xfrm>
              <a:prstGeom prst="line">
                <a:avLst/>
              </a:prstGeom>
              <a:ln w="508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7477C06-60AC-EE45-BFBB-A99752A14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624874">
                <a:off x="3052986" y="4060194"/>
                <a:ext cx="586917" cy="54864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6DBE4D5-76B0-D148-88DE-68FF4750A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1117" y="4642729"/>
                <a:ext cx="1201329" cy="107957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82349F6-A4BB-8543-9677-5F02A16CAB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355643">
                <a:off x="4354435" y="4069029"/>
                <a:ext cx="586917" cy="54864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989A135-0C3F-334D-BEB1-6C3F4C329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10702" y="4629580"/>
                <a:ext cx="1201329" cy="1079572"/>
              </a:xfrm>
              <a:prstGeom prst="rect">
                <a:avLst/>
              </a:prstGeom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2852DF4-4700-894A-9AA9-B1326ED0B71C}"/>
                  </a:ext>
                </a:extLst>
              </p:cNvPr>
              <p:cNvCxnSpPr>
                <a:cxnSpLocks/>
                <a:stCxn id="5" idx="1"/>
              </p:cNvCxnSpPr>
              <p:nvPr/>
            </p:nvCxnSpPr>
            <p:spPr>
              <a:xfrm flipH="1">
                <a:off x="4338086" y="3452554"/>
                <a:ext cx="1219014" cy="68158"/>
              </a:xfrm>
              <a:prstGeom prst="line">
                <a:avLst/>
              </a:prstGeom>
              <a:ln w="508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5F3C04B-187F-2543-A9AC-FE629AEE0270}"/>
                  </a:ext>
                </a:extLst>
              </p:cNvPr>
              <p:cNvCxnSpPr>
                <a:cxnSpLocks/>
                <a:endCxn id="5" idx="3"/>
              </p:cNvCxnSpPr>
              <p:nvPr/>
            </p:nvCxnSpPr>
            <p:spPr>
              <a:xfrm flipH="1" flipV="1">
                <a:off x="6560400" y="3452554"/>
                <a:ext cx="1205398" cy="155620"/>
              </a:xfrm>
              <a:prstGeom prst="line">
                <a:avLst/>
              </a:prstGeom>
              <a:ln w="508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05C81DD-2115-A541-BD1A-7A6D474C3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2742" y="2942560"/>
                <a:ext cx="970403" cy="87639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8B384D1-620E-8643-9BAA-4881DD5D1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48718" y="2967581"/>
                <a:ext cx="970403" cy="87639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530F8E2-97F8-014F-B8A6-A2162CB95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624874">
                <a:off x="7223606" y="4047907"/>
                <a:ext cx="586917" cy="54864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30004E2-9256-6740-8167-C35062A37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91737" y="4630442"/>
                <a:ext cx="1201329" cy="107957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C1B3EB8-1E97-E44B-BB0E-BE65B4E92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355643">
                <a:off x="8525055" y="4056742"/>
                <a:ext cx="586917" cy="54864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BE39E48-BEC4-454B-8369-4A791EB77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81322" y="4617293"/>
                <a:ext cx="1201329" cy="1079572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009C47-6353-FC48-8469-B3BA08BEE967}"/>
                </a:ext>
              </a:extLst>
            </p:cNvPr>
            <p:cNvSpPr txBox="1"/>
            <p:nvPr/>
          </p:nvSpPr>
          <p:spPr>
            <a:xfrm>
              <a:off x="2549505" y="2685953"/>
              <a:ext cx="2678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Sub-controller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D9AE1A-8285-7E4A-B158-9DCDB5A9F8C9}"/>
                </a:ext>
              </a:extLst>
            </p:cNvPr>
            <p:cNvSpPr txBox="1"/>
            <p:nvPr/>
          </p:nvSpPr>
          <p:spPr>
            <a:xfrm>
              <a:off x="5984986" y="2027763"/>
              <a:ext cx="1401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Master controller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93490F-B3A6-A84B-8B36-87045D13CA39}"/>
              </a:ext>
            </a:extLst>
          </p:cNvPr>
          <p:cNvGrpSpPr/>
          <p:nvPr/>
        </p:nvGrpSpPr>
        <p:grpSpPr>
          <a:xfrm>
            <a:off x="1081689" y="1416205"/>
            <a:ext cx="10788204" cy="2684909"/>
            <a:chOff x="1403796" y="1817649"/>
            <a:chExt cx="10788204" cy="268490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28E67B-950F-9041-A7A3-BD82789916B4}"/>
                </a:ext>
              </a:extLst>
            </p:cNvPr>
            <p:cNvSpPr/>
            <p:nvPr/>
          </p:nvSpPr>
          <p:spPr>
            <a:xfrm>
              <a:off x="1403796" y="1817649"/>
              <a:ext cx="6487679" cy="2684909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9A3F23-7037-234D-85FF-8B3023D8F19B}"/>
                </a:ext>
              </a:extLst>
            </p:cNvPr>
            <p:cNvSpPr txBox="1"/>
            <p:nvPr/>
          </p:nvSpPr>
          <p:spPr>
            <a:xfrm>
              <a:off x="7957828" y="2570776"/>
              <a:ext cx="42341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Can use existing infrastructure: </a:t>
              </a:r>
            </a:p>
            <a:p>
              <a:r>
                <a:rPr lang="en-US" sz="2400" dirty="0"/>
                <a:t>Wi-Fi APs + an edge server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0EA34F3-C79F-EA46-8266-88EA0C9AF5B0}"/>
              </a:ext>
            </a:extLst>
          </p:cNvPr>
          <p:cNvSpPr txBox="1"/>
          <p:nvPr/>
        </p:nvSpPr>
        <p:spPr>
          <a:xfrm>
            <a:off x="8089631" y="5207518"/>
            <a:ext cx="2448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 walls, tables </a:t>
            </a:r>
          </a:p>
          <a:p>
            <a:r>
              <a:rPr lang="en-US" sz="2400" dirty="0"/>
              <a:t>or inside furniture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23DFFD-698F-8B44-B456-FED76E005BE3}"/>
              </a:ext>
            </a:extLst>
          </p:cNvPr>
          <p:cNvSpPr txBox="1"/>
          <p:nvPr/>
        </p:nvSpPr>
        <p:spPr>
          <a:xfrm>
            <a:off x="3895190" y="5658800"/>
            <a:ext cx="1013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Panels</a:t>
            </a:r>
          </a:p>
        </p:txBody>
      </p:sp>
    </p:spTree>
    <p:extLst>
      <p:ext uri="{BB962C8B-B14F-4D97-AF65-F5344CB8AC3E}">
        <p14:creationId xmlns:p14="http://schemas.microsoft.com/office/powerpoint/2010/main" val="18204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76844F35-2350-FC41-B513-D62098D84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4874">
            <a:off x="3435916" y="2757194"/>
            <a:ext cx="487332" cy="43560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D05FD85-727F-9C48-A726-B3939086E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55643">
            <a:off x="4469234" y="2764529"/>
            <a:ext cx="487332" cy="4356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4202DA1-9AA6-8F41-8CEA-D1687AC47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4874">
            <a:off x="6312389" y="2768112"/>
            <a:ext cx="487332" cy="43560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6EBB35D-7267-2941-9D5E-DFEE2932D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55643">
            <a:off x="7345707" y="2775448"/>
            <a:ext cx="487332" cy="435607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0C1F4D4D-04E1-2742-BAC7-EE24C902E0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147" y="1058612"/>
            <a:ext cx="1315463" cy="155663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38444D6-FEFE-C846-8CE3-E2016C77B0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678" y="4686255"/>
            <a:ext cx="639868" cy="63986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CA6AB58-DA20-1B49-B660-2DE0D8B1D8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998938">
            <a:off x="5816815" y="5192764"/>
            <a:ext cx="492554" cy="63456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EDD9B29-D909-6046-AE22-D99D6D199D43}"/>
              </a:ext>
            </a:extLst>
          </p:cNvPr>
          <p:cNvSpPr txBox="1"/>
          <p:nvPr/>
        </p:nvSpPr>
        <p:spPr>
          <a:xfrm>
            <a:off x="6439047" y="5386257"/>
            <a:ext cx="121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Receiver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70B19-3354-CC4C-836E-3DE064DC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0"/>
            <a:ext cx="10515600" cy="1325563"/>
          </a:xfrm>
        </p:spPr>
        <p:txBody>
          <a:bodyPr/>
          <a:lstStyle/>
          <a:p>
            <a:r>
              <a:rPr lang="en-US" b="1" dirty="0"/>
              <a:t>How to set roll lengths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725311B-B962-9746-B167-FBD3BB5DEC51}"/>
              </a:ext>
            </a:extLst>
          </p:cNvPr>
          <p:cNvSpPr txBox="1"/>
          <p:nvPr/>
        </p:nvSpPr>
        <p:spPr>
          <a:xfrm>
            <a:off x="6103464" y="1440490"/>
            <a:ext cx="1416299" cy="71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Master controller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9F2B3B4-CF38-384D-9C57-9DBD943350C7}"/>
              </a:ext>
            </a:extLst>
          </p:cNvPr>
          <p:cNvSpPr txBox="1"/>
          <p:nvPr/>
        </p:nvSpPr>
        <p:spPr>
          <a:xfrm>
            <a:off x="6928546" y="4458366"/>
            <a:ext cx="5094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RSSI (received signal strength indicator)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0234F-9759-7B4D-8E27-A3EAC00504C9}"/>
              </a:ext>
            </a:extLst>
          </p:cNvPr>
          <p:cNvSpPr txBox="1"/>
          <p:nvPr/>
        </p:nvSpPr>
        <p:spPr>
          <a:xfrm>
            <a:off x="7223310" y="4871749"/>
            <a:ext cx="491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minimal and accessible across devices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64DF63-2619-0A41-AE43-A5D6E14C0B24}"/>
              </a:ext>
            </a:extLst>
          </p:cNvPr>
          <p:cNvGrpSpPr/>
          <p:nvPr/>
        </p:nvGrpSpPr>
        <p:grpSpPr>
          <a:xfrm>
            <a:off x="2900348" y="3301724"/>
            <a:ext cx="5581548" cy="1096508"/>
            <a:chOff x="7733027" y="1021036"/>
            <a:chExt cx="5581548" cy="109650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BE2F2E4-5319-DD40-8276-6CE56ADDCF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89612" y="1030981"/>
              <a:ext cx="1209623" cy="1080783"/>
              <a:chOff x="7143856" y="3183668"/>
              <a:chExt cx="1848745" cy="1651830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D95A319-E56E-CD46-9C53-E1A2923BB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3856" y="3356799"/>
                <a:ext cx="182242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6C681768-41EC-CA47-A687-FB59EAFBF8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3856" y="3811394"/>
                <a:ext cx="182242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42A1336-67A3-7C44-ACED-CBD6333A69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173" y="4280301"/>
                <a:ext cx="182242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3D2BA87-E916-D345-9AEF-8E40E5987547}"/>
                  </a:ext>
                </a:extLst>
              </p:cNvPr>
              <p:cNvSpPr/>
              <p:nvPr/>
            </p:nvSpPr>
            <p:spPr>
              <a:xfrm>
                <a:off x="7143856" y="3183668"/>
                <a:ext cx="1822428" cy="1651830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672E1A8-33DE-014C-830A-D7DBBF6456BF}"/>
                  </a:ext>
                </a:extLst>
              </p:cNvPr>
              <p:cNvSpPr/>
              <p:nvPr/>
            </p:nvSpPr>
            <p:spPr>
              <a:xfrm>
                <a:off x="7761876" y="3346966"/>
                <a:ext cx="197486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220F27D-DB52-D542-A818-FB18C2E9C00E}"/>
                  </a:ext>
                </a:extLst>
              </p:cNvPr>
              <p:cNvSpPr/>
              <p:nvPr/>
            </p:nvSpPr>
            <p:spPr>
              <a:xfrm>
                <a:off x="8156671" y="3346966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EAF3B39-3345-D648-A844-72B335673ED0}"/>
                  </a:ext>
                </a:extLst>
              </p:cNvPr>
              <p:cNvSpPr/>
              <p:nvPr/>
            </p:nvSpPr>
            <p:spPr>
              <a:xfrm>
                <a:off x="7344779" y="3348223"/>
                <a:ext cx="201052" cy="9226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A57DFB8-BE03-5644-A589-7CA2B5A206AB}"/>
                  </a:ext>
                </a:extLst>
              </p:cNvPr>
              <p:cNvSpPr/>
              <p:nvPr/>
            </p:nvSpPr>
            <p:spPr>
              <a:xfrm>
                <a:off x="8580993" y="3346966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310FCCF-E05C-514B-9CA0-B153A7C60D43}"/>
                  </a:ext>
                </a:extLst>
              </p:cNvPr>
              <p:cNvSpPr/>
              <p:nvPr/>
            </p:nvSpPr>
            <p:spPr>
              <a:xfrm>
                <a:off x="7761876" y="3796823"/>
                <a:ext cx="197486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5483930-F2CC-944C-9C00-453F3627AE4C}"/>
                  </a:ext>
                </a:extLst>
              </p:cNvPr>
              <p:cNvSpPr/>
              <p:nvPr/>
            </p:nvSpPr>
            <p:spPr>
              <a:xfrm>
                <a:off x="8156671" y="3796823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A4958DE-F0CB-264E-B927-76D6CA57B868}"/>
                  </a:ext>
                </a:extLst>
              </p:cNvPr>
              <p:cNvSpPr/>
              <p:nvPr/>
            </p:nvSpPr>
            <p:spPr>
              <a:xfrm>
                <a:off x="7344779" y="3798080"/>
                <a:ext cx="201052" cy="9226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4FFE406-AD11-114D-9FA1-ED81684EF5B4}"/>
                  </a:ext>
                </a:extLst>
              </p:cNvPr>
              <p:cNvSpPr/>
              <p:nvPr/>
            </p:nvSpPr>
            <p:spPr>
              <a:xfrm>
                <a:off x="8580993" y="3796823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91C9D71-D0FC-C24E-B762-F473981FD4D3}"/>
                  </a:ext>
                </a:extLst>
              </p:cNvPr>
              <p:cNvSpPr/>
              <p:nvPr/>
            </p:nvSpPr>
            <p:spPr>
              <a:xfrm>
                <a:off x="7761876" y="4263309"/>
                <a:ext cx="197486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F7C42D7-13E0-A04E-BD0B-5371AD11E623}"/>
                  </a:ext>
                </a:extLst>
              </p:cNvPr>
              <p:cNvSpPr/>
              <p:nvPr/>
            </p:nvSpPr>
            <p:spPr>
              <a:xfrm>
                <a:off x="8156671" y="4263309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9EA3204-707A-DD47-A6CB-1E24E1928B1E}"/>
                  </a:ext>
                </a:extLst>
              </p:cNvPr>
              <p:cNvSpPr/>
              <p:nvPr/>
            </p:nvSpPr>
            <p:spPr>
              <a:xfrm>
                <a:off x="7344779" y="4264566"/>
                <a:ext cx="201052" cy="9226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A245CA4-5287-2047-92BD-B3A1977291B6}"/>
                  </a:ext>
                </a:extLst>
              </p:cNvPr>
              <p:cNvSpPr/>
              <p:nvPr/>
            </p:nvSpPr>
            <p:spPr>
              <a:xfrm>
                <a:off x="8580993" y="4263309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AE9BCE1-3571-5347-8410-4B93C79EA7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33027" y="1036761"/>
              <a:ext cx="1209623" cy="1080783"/>
              <a:chOff x="7143856" y="3183668"/>
              <a:chExt cx="1848745" cy="1651830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C5ED4B6-3214-7A4F-B348-2501744A70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3856" y="3356799"/>
                <a:ext cx="182242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CA3E254-9CEA-004F-824C-6A9DBDCE8B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3856" y="3811394"/>
                <a:ext cx="182242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114160A3-4346-BA43-8DBD-F9D4D89FB6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173" y="4280301"/>
                <a:ext cx="182242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770B72F-A4AB-2646-8B35-E70B3DA5DA54}"/>
                  </a:ext>
                </a:extLst>
              </p:cNvPr>
              <p:cNvSpPr/>
              <p:nvPr/>
            </p:nvSpPr>
            <p:spPr>
              <a:xfrm>
                <a:off x="7143856" y="3183668"/>
                <a:ext cx="1822428" cy="1651830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C675804-555D-7C4E-8334-59BF0627D85C}"/>
                  </a:ext>
                </a:extLst>
              </p:cNvPr>
              <p:cNvSpPr/>
              <p:nvPr/>
            </p:nvSpPr>
            <p:spPr>
              <a:xfrm>
                <a:off x="7761876" y="3346966"/>
                <a:ext cx="197486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FD37688-F6DB-014B-9FFD-B2A8677E6584}"/>
                  </a:ext>
                </a:extLst>
              </p:cNvPr>
              <p:cNvSpPr/>
              <p:nvPr/>
            </p:nvSpPr>
            <p:spPr>
              <a:xfrm>
                <a:off x="8156671" y="3346966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6F24AC-EA8A-1E46-B4A9-1C5E405839F2}"/>
                  </a:ext>
                </a:extLst>
              </p:cNvPr>
              <p:cNvSpPr/>
              <p:nvPr/>
            </p:nvSpPr>
            <p:spPr>
              <a:xfrm>
                <a:off x="7344779" y="3348223"/>
                <a:ext cx="201052" cy="9226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3876469-6177-C646-820F-6AF3DCA22AFC}"/>
                  </a:ext>
                </a:extLst>
              </p:cNvPr>
              <p:cNvSpPr/>
              <p:nvPr/>
            </p:nvSpPr>
            <p:spPr>
              <a:xfrm>
                <a:off x="8580993" y="3346966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7AAC079-809E-A943-989A-4A226ACA9DA6}"/>
                  </a:ext>
                </a:extLst>
              </p:cNvPr>
              <p:cNvSpPr/>
              <p:nvPr/>
            </p:nvSpPr>
            <p:spPr>
              <a:xfrm>
                <a:off x="7761876" y="3796823"/>
                <a:ext cx="197486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0614334-A29B-A845-AB2D-7123BD144718}"/>
                  </a:ext>
                </a:extLst>
              </p:cNvPr>
              <p:cNvSpPr/>
              <p:nvPr/>
            </p:nvSpPr>
            <p:spPr>
              <a:xfrm>
                <a:off x="8156671" y="3796823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F65E91F-8B0E-A845-9197-8A6E40AFC57C}"/>
                  </a:ext>
                </a:extLst>
              </p:cNvPr>
              <p:cNvSpPr/>
              <p:nvPr/>
            </p:nvSpPr>
            <p:spPr>
              <a:xfrm>
                <a:off x="7344779" y="3798080"/>
                <a:ext cx="201052" cy="9226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EF4FB71-3405-1540-A967-6EC7E90F5B74}"/>
                  </a:ext>
                </a:extLst>
              </p:cNvPr>
              <p:cNvSpPr/>
              <p:nvPr/>
            </p:nvSpPr>
            <p:spPr>
              <a:xfrm>
                <a:off x="8580993" y="3796823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B087C77-9971-4F45-97B1-62E9F0F4EC59}"/>
                  </a:ext>
                </a:extLst>
              </p:cNvPr>
              <p:cNvSpPr/>
              <p:nvPr/>
            </p:nvSpPr>
            <p:spPr>
              <a:xfrm>
                <a:off x="7761876" y="4263309"/>
                <a:ext cx="197486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08CC238-9E9D-9E4E-A74D-610BAF979E82}"/>
                  </a:ext>
                </a:extLst>
              </p:cNvPr>
              <p:cNvSpPr/>
              <p:nvPr/>
            </p:nvSpPr>
            <p:spPr>
              <a:xfrm>
                <a:off x="8156671" y="4263309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3194565-63BB-0540-8F44-856192462FBE}"/>
                  </a:ext>
                </a:extLst>
              </p:cNvPr>
              <p:cNvSpPr/>
              <p:nvPr/>
            </p:nvSpPr>
            <p:spPr>
              <a:xfrm>
                <a:off x="7344779" y="4264566"/>
                <a:ext cx="201052" cy="9226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97B3E2E-2DD1-AB41-BC3A-3139DE5252B2}"/>
                  </a:ext>
                </a:extLst>
              </p:cNvPr>
              <p:cNvSpPr/>
              <p:nvPr/>
            </p:nvSpPr>
            <p:spPr>
              <a:xfrm>
                <a:off x="8580993" y="4263309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6055314-0447-534F-8EF1-7D723BB50C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104952" y="1021036"/>
              <a:ext cx="1209623" cy="1080783"/>
              <a:chOff x="7143856" y="3183668"/>
              <a:chExt cx="1848745" cy="1651830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014B14F3-3895-8E4D-94DE-677CB4067B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3856" y="3356799"/>
                <a:ext cx="182242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649BEC16-5E4E-6A45-8B63-720A598D59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3856" y="3811394"/>
                <a:ext cx="182242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55883929-4561-9040-95B2-2FA1C5D2F4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173" y="4280301"/>
                <a:ext cx="182242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CAB8D8E-EA75-7947-BEE8-97E21DF5D906}"/>
                  </a:ext>
                </a:extLst>
              </p:cNvPr>
              <p:cNvSpPr/>
              <p:nvPr/>
            </p:nvSpPr>
            <p:spPr>
              <a:xfrm>
                <a:off x="7143856" y="3183668"/>
                <a:ext cx="1822428" cy="1651830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5782B9D-DC84-364A-A33A-E7B4B7B3B217}"/>
                  </a:ext>
                </a:extLst>
              </p:cNvPr>
              <p:cNvSpPr/>
              <p:nvPr/>
            </p:nvSpPr>
            <p:spPr>
              <a:xfrm>
                <a:off x="7761876" y="3346966"/>
                <a:ext cx="197486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7D668BA-DF25-3949-ABAA-B6469E434B1B}"/>
                  </a:ext>
                </a:extLst>
              </p:cNvPr>
              <p:cNvSpPr/>
              <p:nvPr/>
            </p:nvSpPr>
            <p:spPr>
              <a:xfrm>
                <a:off x="8156671" y="3346966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CEB816A1-4516-2048-A794-6AF6BC5F9E35}"/>
                  </a:ext>
                </a:extLst>
              </p:cNvPr>
              <p:cNvSpPr/>
              <p:nvPr/>
            </p:nvSpPr>
            <p:spPr>
              <a:xfrm>
                <a:off x="7344779" y="3348223"/>
                <a:ext cx="201052" cy="9226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C0F6365A-E7D6-1446-A82B-C28349CAA44F}"/>
                  </a:ext>
                </a:extLst>
              </p:cNvPr>
              <p:cNvSpPr/>
              <p:nvPr/>
            </p:nvSpPr>
            <p:spPr>
              <a:xfrm>
                <a:off x="8580993" y="3346966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5BCCFD5C-2777-6940-9EA5-9F2DD45247C4}"/>
                  </a:ext>
                </a:extLst>
              </p:cNvPr>
              <p:cNvSpPr/>
              <p:nvPr/>
            </p:nvSpPr>
            <p:spPr>
              <a:xfrm>
                <a:off x="7761876" y="3796823"/>
                <a:ext cx="197486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0066F8A8-A7BE-024D-B719-EC7249C2D7DB}"/>
                  </a:ext>
                </a:extLst>
              </p:cNvPr>
              <p:cNvSpPr/>
              <p:nvPr/>
            </p:nvSpPr>
            <p:spPr>
              <a:xfrm>
                <a:off x="8156671" y="3796823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36748BD1-2616-5749-B789-22AE9AB2F942}"/>
                  </a:ext>
                </a:extLst>
              </p:cNvPr>
              <p:cNvSpPr/>
              <p:nvPr/>
            </p:nvSpPr>
            <p:spPr>
              <a:xfrm>
                <a:off x="7344779" y="3798080"/>
                <a:ext cx="201052" cy="9226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286AFB13-6340-B248-A230-F2DAD11A7041}"/>
                  </a:ext>
                </a:extLst>
              </p:cNvPr>
              <p:cNvSpPr/>
              <p:nvPr/>
            </p:nvSpPr>
            <p:spPr>
              <a:xfrm>
                <a:off x="8580993" y="3796823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A9C36FC5-9F8D-6E43-93E2-8FD988C313D5}"/>
                  </a:ext>
                </a:extLst>
              </p:cNvPr>
              <p:cNvSpPr/>
              <p:nvPr/>
            </p:nvSpPr>
            <p:spPr>
              <a:xfrm>
                <a:off x="7761876" y="4263309"/>
                <a:ext cx="197486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7F5DE330-1099-5041-871D-C4DDBAC18910}"/>
                  </a:ext>
                </a:extLst>
              </p:cNvPr>
              <p:cNvSpPr/>
              <p:nvPr/>
            </p:nvSpPr>
            <p:spPr>
              <a:xfrm>
                <a:off x="8156671" y="4263309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40533D7-3A6C-354C-8223-950C26947B8F}"/>
                  </a:ext>
                </a:extLst>
              </p:cNvPr>
              <p:cNvSpPr/>
              <p:nvPr/>
            </p:nvSpPr>
            <p:spPr>
              <a:xfrm>
                <a:off x="7344779" y="4264566"/>
                <a:ext cx="201052" cy="9226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2EF27E9-7FCF-044C-BE76-3881042D3735}"/>
                  </a:ext>
                </a:extLst>
              </p:cNvPr>
              <p:cNvSpPr/>
              <p:nvPr/>
            </p:nvSpPr>
            <p:spPr>
              <a:xfrm>
                <a:off x="8580993" y="4263309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9B135D-49A8-8348-964E-93A62F448A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48367" y="1026816"/>
              <a:ext cx="1209623" cy="1080783"/>
              <a:chOff x="7143856" y="3183668"/>
              <a:chExt cx="1848745" cy="1651830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F550CFDB-A090-0644-9843-A4692FFFCE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3856" y="3356799"/>
                <a:ext cx="182242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01684032-7608-0A46-805D-0EEA161C66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3856" y="3811394"/>
                <a:ext cx="182242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E290364-F0CF-B54F-A6C4-6EB5A357C2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173" y="4280301"/>
                <a:ext cx="182242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3B7AA87-D9C2-974D-A071-CEC2C99B3AA4}"/>
                  </a:ext>
                </a:extLst>
              </p:cNvPr>
              <p:cNvSpPr/>
              <p:nvPr/>
            </p:nvSpPr>
            <p:spPr>
              <a:xfrm>
                <a:off x="7143856" y="3183668"/>
                <a:ext cx="1822428" cy="1651830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A7DE7AB2-B9E1-6D49-83B1-52D666158EC9}"/>
                  </a:ext>
                </a:extLst>
              </p:cNvPr>
              <p:cNvSpPr/>
              <p:nvPr/>
            </p:nvSpPr>
            <p:spPr>
              <a:xfrm>
                <a:off x="7761876" y="3346966"/>
                <a:ext cx="197486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9319AD77-63D6-AF40-AEA0-C5BB393BE729}"/>
                  </a:ext>
                </a:extLst>
              </p:cNvPr>
              <p:cNvSpPr/>
              <p:nvPr/>
            </p:nvSpPr>
            <p:spPr>
              <a:xfrm>
                <a:off x="8156671" y="3346966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B2F9AFD9-9555-DD45-B0A8-3650B021A31B}"/>
                  </a:ext>
                </a:extLst>
              </p:cNvPr>
              <p:cNvSpPr/>
              <p:nvPr/>
            </p:nvSpPr>
            <p:spPr>
              <a:xfrm>
                <a:off x="7344779" y="3348223"/>
                <a:ext cx="201052" cy="9226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F191133-87F5-D443-A70A-7BE6BC829782}"/>
                  </a:ext>
                </a:extLst>
              </p:cNvPr>
              <p:cNvSpPr/>
              <p:nvPr/>
            </p:nvSpPr>
            <p:spPr>
              <a:xfrm>
                <a:off x="8580993" y="3346966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6441B9A7-7B84-1D46-8C49-E543BDF01C3B}"/>
                  </a:ext>
                </a:extLst>
              </p:cNvPr>
              <p:cNvSpPr/>
              <p:nvPr/>
            </p:nvSpPr>
            <p:spPr>
              <a:xfrm>
                <a:off x="7761876" y="3796823"/>
                <a:ext cx="197486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B718324D-AA9A-FB41-A43F-1C610116A04B}"/>
                  </a:ext>
                </a:extLst>
              </p:cNvPr>
              <p:cNvSpPr/>
              <p:nvPr/>
            </p:nvSpPr>
            <p:spPr>
              <a:xfrm>
                <a:off x="8156671" y="3796823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EBE87456-88CF-E847-9A6F-04C42A4E66C7}"/>
                  </a:ext>
                </a:extLst>
              </p:cNvPr>
              <p:cNvSpPr/>
              <p:nvPr/>
            </p:nvSpPr>
            <p:spPr>
              <a:xfrm>
                <a:off x="7344779" y="3798080"/>
                <a:ext cx="201052" cy="9226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0D1B69C0-A4B5-BB44-9C37-9A33EA79C51C}"/>
                  </a:ext>
                </a:extLst>
              </p:cNvPr>
              <p:cNvSpPr/>
              <p:nvPr/>
            </p:nvSpPr>
            <p:spPr>
              <a:xfrm>
                <a:off x="8580993" y="3796823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5C260C2-BA10-C640-B899-496BB6A0A092}"/>
                  </a:ext>
                </a:extLst>
              </p:cNvPr>
              <p:cNvSpPr/>
              <p:nvPr/>
            </p:nvSpPr>
            <p:spPr>
              <a:xfrm>
                <a:off x="7761876" y="4263309"/>
                <a:ext cx="197486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9B04320-B353-EB43-BCD4-AB89F94F4270}"/>
                  </a:ext>
                </a:extLst>
              </p:cNvPr>
              <p:cNvSpPr/>
              <p:nvPr/>
            </p:nvSpPr>
            <p:spPr>
              <a:xfrm>
                <a:off x="8156671" y="4263309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07F687E-B7F2-894E-911C-D3195CC62BB0}"/>
                  </a:ext>
                </a:extLst>
              </p:cNvPr>
              <p:cNvSpPr/>
              <p:nvPr/>
            </p:nvSpPr>
            <p:spPr>
              <a:xfrm>
                <a:off x="7344779" y="4264566"/>
                <a:ext cx="201052" cy="9226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DD1CB3EE-5EFC-0644-A29A-9F04D36CD8F5}"/>
                  </a:ext>
                </a:extLst>
              </p:cNvPr>
              <p:cNvSpPr/>
              <p:nvPr/>
            </p:nvSpPr>
            <p:spPr>
              <a:xfrm>
                <a:off x="8580993" y="4263309"/>
                <a:ext cx="204665" cy="93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E576439-68BF-434B-A1D8-DA58BA171BAD}"/>
              </a:ext>
            </a:extLst>
          </p:cNvPr>
          <p:cNvCxnSpPr>
            <a:cxnSpLocks/>
          </p:cNvCxnSpPr>
          <p:nvPr/>
        </p:nvCxnSpPr>
        <p:spPr>
          <a:xfrm flipH="1" flipV="1">
            <a:off x="5875509" y="2533508"/>
            <a:ext cx="956648" cy="2030921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1" name="Picture 200">
            <a:extLst>
              <a:ext uri="{FF2B5EF4-FFF2-40B4-BE49-F238E27FC236}">
                <a16:creationId xmlns:a16="http://schemas.microsoft.com/office/drawing/2014/main" id="{6EFC9D5B-E31D-C74E-8647-2F7FB430BD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222" y="5070746"/>
            <a:ext cx="1260286" cy="1260286"/>
          </a:xfrm>
          <a:prstGeom prst="rect">
            <a:avLst/>
          </a:prstGeom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ABAB8D4A-1AC4-C646-B754-2B2A61D06779}"/>
              </a:ext>
            </a:extLst>
          </p:cNvPr>
          <p:cNvSpPr txBox="1"/>
          <p:nvPr/>
        </p:nvSpPr>
        <p:spPr>
          <a:xfrm>
            <a:off x="2667281" y="5936769"/>
            <a:ext cx="149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Transmitter</a:t>
            </a:r>
          </a:p>
        </p:txBody>
      </p:sp>
    </p:spTree>
    <p:extLst>
      <p:ext uri="{BB962C8B-B14F-4D97-AF65-F5344CB8AC3E}">
        <p14:creationId xmlns:p14="http://schemas.microsoft.com/office/powerpoint/2010/main" val="316796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76844F35-2350-FC41-B513-D62098D84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4874">
            <a:off x="3402422" y="2724172"/>
            <a:ext cx="487332" cy="43560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D05FD85-727F-9C48-A726-B3939086E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55643">
            <a:off x="4435740" y="2731507"/>
            <a:ext cx="487332" cy="4356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4202DA1-9AA6-8F41-8CEA-D1687AC47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4874">
            <a:off x="6278895" y="2735090"/>
            <a:ext cx="487332" cy="43560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6EBB35D-7267-2941-9D5E-DFEE2932D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55643">
            <a:off x="7312213" y="2742426"/>
            <a:ext cx="487332" cy="43560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88D23EA-58AA-0045-85A1-61CE5EB60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222" y="5070746"/>
            <a:ext cx="1260286" cy="126028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C36C57D-F34A-4145-B0EE-5AB7C04B62A9}"/>
              </a:ext>
            </a:extLst>
          </p:cNvPr>
          <p:cNvSpPr txBox="1"/>
          <p:nvPr/>
        </p:nvSpPr>
        <p:spPr>
          <a:xfrm>
            <a:off x="2667281" y="5936769"/>
            <a:ext cx="149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Transmitter</a:t>
            </a:r>
          </a:p>
        </p:txBody>
      </p:sp>
      <p:pic>
        <p:nvPicPr>
          <p:cNvPr id="173" name="Picture 172">
            <a:extLst>
              <a:ext uri="{FF2B5EF4-FFF2-40B4-BE49-F238E27FC236}">
                <a16:creationId xmlns:a16="http://schemas.microsoft.com/office/drawing/2014/main" id="{0C1F4D4D-04E1-2742-BAC7-EE24C902E0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147" y="1058612"/>
            <a:ext cx="1315463" cy="155663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38444D6-FEFE-C846-8CE3-E2016C77B0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678" y="4686255"/>
            <a:ext cx="639868" cy="63986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CA6AB58-DA20-1B49-B660-2DE0D8B1D8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998938">
            <a:off x="5816815" y="5192764"/>
            <a:ext cx="492554" cy="63456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EDD9B29-D909-6046-AE22-D99D6D199D43}"/>
              </a:ext>
            </a:extLst>
          </p:cNvPr>
          <p:cNvSpPr txBox="1"/>
          <p:nvPr/>
        </p:nvSpPr>
        <p:spPr>
          <a:xfrm>
            <a:off x="6439047" y="5386257"/>
            <a:ext cx="121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Receiver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A49EFC-84C3-CE43-9037-9AB80958498F}"/>
              </a:ext>
            </a:extLst>
          </p:cNvPr>
          <p:cNvGrpSpPr/>
          <p:nvPr/>
        </p:nvGrpSpPr>
        <p:grpSpPr>
          <a:xfrm>
            <a:off x="4391353" y="3328439"/>
            <a:ext cx="1209623" cy="1080783"/>
            <a:chOff x="4358603" y="2877345"/>
            <a:chExt cx="1209623" cy="1080783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D82320A-8E9B-8C4E-A1F2-7B14B653EF77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03" y="2990624"/>
              <a:ext cx="119240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8BA8B36-C198-8C40-B65D-BAB6A690F203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03" y="3288063"/>
              <a:ext cx="119240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DBE2D85-5F47-0C4E-B899-0CE43C64FCAD}"/>
                </a:ext>
              </a:extLst>
            </p:cNvPr>
            <p:cNvCxnSpPr>
              <a:cxnSpLocks/>
            </p:cNvCxnSpPr>
            <p:nvPr/>
          </p:nvCxnSpPr>
          <p:spPr>
            <a:xfrm>
              <a:off x="4375822" y="3594866"/>
              <a:ext cx="119240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56CECF4-EDC5-1A4F-87F0-500B70264948}"/>
                </a:ext>
              </a:extLst>
            </p:cNvPr>
            <p:cNvSpPr/>
            <p:nvPr/>
          </p:nvSpPr>
          <p:spPr>
            <a:xfrm>
              <a:off x="4358603" y="2877345"/>
              <a:ext cx="1192404" cy="1080783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E5B8ABA-4760-C84A-9A40-A2133A25EB43}"/>
                </a:ext>
              </a:extLst>
            </p:cNvPr>
            <p:cNvSpPr/>
            <p:nvPr/>
          </p:nvSpPr>
          <p:spPr>
            <a:xfrm>
              <a:off x="4762970" y="2984189"/>
              <a:ext cx="129214" cy="1466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C509A2E-A0D3-DB40-9017-A4CD93E8DD1F}"/>
                </a:ext>
              </a:extLst>
            </p:cNvPr>
            <p:cNvSpPr/>
            <p:nvPr/>
          </p:nvSpPr>
          <p:spPr>
            <a:xfrm>
              <a:off x="5021282" y="2984189"/>
              <a:ext cx="133911" cy="1466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53F39F2-B8A7-FB44-9770-9D73A4FFC833}"/>
                </a:ext>
              </a:extLst>
            </p:cNvPr>
            <p:cNvSpPr/>
            <p:nvPr/>
          </p:nvSpPr>
          <p:spPr>
            <a:xfrm>
              <a:off x="4490066" y="2985012"/>
              <a:ext cx="131547" cy="14471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C58D755-2855-1F47-B7B9-E7BBFB0DABED}"/>
                </a:ext>
              </a:extLst>
            </p:cNvPr>
            <p:cNvSpPr/>
            <p:nvPr/>
          </p:nvSpPr>
          <p:spPr>
            <a:xfrm>
              <a:off x="5298913" y="2984189"/>
              <a:ext cx="133911" cy="1466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36A797-751F-804D-9AA2-4CE377D15D85}"/>
                </a:ext>
              </a:extLst>
            </p:cNvPr>
            <p:cNvSpPr/>
            <p:nvPr/>
          </p:nvSpPr>
          <p:spPr>
            <a:xfrm>
              <a:off x="4762970" y="3278529"/>
              <a:ext cx="129214" cy="611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39B850-6352-2C46-9BAC-ECDE9E023C83}"/>
                </a:ext>
              </a:extLst>
            </p:cNvPr>
            <p:cNvSpPr/>
            <p:nvPr/>
          </p:nvSpPr>
          <p:spPr>
            <a:xfrm>
              <a:off x="5021282" y="3278529"/>
              <a:ext cx="133911" cy="611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BF46E58-5951-B342-A1BD-B389688B966D}"/>
                </a:ext>
              </a:extLst>
            </p:cNvPr>
            <p:cNvSpPr/>
            <p:nvPr/>
          </p:nvSpPr>
          <p:spPr>
            <a:xfrm>
              <a:off x="4490066" y="3279351"/>
              <a:ext cx="131547" cy="603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97A0D0-F997-5A43-B3C7-974CBABE36EF}"/>
                </a:ext>
              </a:extLst>
            </p:cNvPr>
            <p:cNvSpPr/>
            <p:nvPr/>
          </p:nvSpPr>
          <p:spPr>
            <a:xfrm>
              <a:off x="5298913" y="3278529"/>
              <a:ext cx="133911" cy="611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909F79E-5859-6344-9B30-F4C13578DE0F}"/>
                </a:ext>
              </a:extLst>
            </p:cNvPr>
            <p:cNvSpPr/>
            <p:nvPr/>
          </p:nvSpPr>
          <p:spPr>
            <a:xfrm>
              <a:off x="4762970" y="3583748"/>
              <a:ext cx="129214" cy="2715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0EAF6AA-BD65-924B-93C1-D75F0C1127E5}"/>
                </a:ext>
              </a:extLst>
            </p:cNvPr>
            <p:cNvSpPr/>
            <p:nvPr/>
          </p:nvSpPr>
          <p:spPr>
            <a:xfrm>
              <a:off x="5021282" y="3583748"/>
              <a:ext cx="133911" cy="2715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7703214-F625-6B4F-908A-B5A02A254E9A}"/>
                </a:ext>
              </a:extLst>
            </p:cNvPr>
            <p:cNvSpPr/>
            <p:nvPr/>
          </p:nvSpPr>
          <p:spPr>
            <a:xfrm>
              <a:off x="4490066" y="3584570"/>
              <a:ext cx="131547" cy="26794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8D78687-68AE-B34A-90A1-72E7C0AC3957}"/>
                </a:ext>
              </a:extLst>
            </p:cNvPr>
            <p:cNvSpPr/>
            <p:nvPr/>
          </p:nvSpPr>
          <p:spPr>
            <a:xfrm>
              <a:off x="5298913" y="3583748"/>
              <a:ext cx="133911" cy="2715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1CE8668-7739-2646-86A4-4A4B6EC5F4D0}"/>
              </a:ext>
            </a:extLst>
          </p:cNvPr>
          <p:cNvGrpSpPr/>
          <p:nvPr/>
        </p:nvGrpSpPr>
        <p:grpSpPr>
          <a:xfrm>
            <a:off x="5819281" y="3318233"/>
            <a:ext cx="1232466" cy="1101193"/>
            <a:chOff x="5786531" y="2867139"/>
            <a:chExt cx="1232466" cy="1101193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27BBF1C-8F09-A647-9DB9-332C8C7AC5FF}"/>
                </a:ext>
              </a:extLst>
            </p:cNvPr>
            <p:cNvCxnSpPr>
              <a:cxnSpLocks/>
            </p:cNvCxnSpPr>
            <p:nvPr/>
          </p:nvCxnSpPr>
          <p:spPr>
            <a:xfrm>
              <a:off x="5786531" y="2982557"/>
              <a:ext cx="121492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234D983-D353-6841-95D5-0401FF9D8B5B}"/>
                </a:ext>
              </a:extLst>
            </p:cNvPr>
            <p:cNvCxnSpPr>
              <a:cxnSpLocks/>
            </p:cNvCxnSpPr>
            <p:nvPr/>
          </p:nvCxnSpPr>
          <p:spPr>
            <a:xfrm>
              <a:off x="5786531" y="3285613"/>
              <a:ext cx="121492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1EC4333-7BB9-E845-9E8A-6B7255FC5697}"/>
                </a:ext>
              </a:extLst>
            </p:cNvPr>
            <p:cNvCxnSpPr>
              <a:cxnSpLocks/>
            </p:cNvCxnSpPr>
            <p:nvPr/>
          </p:nvCxnSpPr>
          <p:spPr>
            <a:xfrm>
              <a:off x="5804075" y="3598210"/>
              <a:ext cx="121492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5273D42-AE5F-D64B-B257-FB512A54F934}"/>
                </a:ext>
              </a:extLst>
            </p:cNvPr>
            <p:cNvSpPr/>
            <p:nvPr/>
          </p:nvSpPr>
          <p:spPr>
            <a:xfrm>
              <a:off x="5786531" y="2867139"/>
              <a:ext cx="1214922" cy="1101193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66E4A95-0256-C74F-8844-65084C260A98}"/>
                </a:ext>
              </a:extLst>
            </p:cNvPr>
            <p:cNvSpPr/>
            <p:nvPr/>
          </p:nvSpPr>
          <p:spPr>
            <a:xfrm>
              <a:off x="6198533" y="2988132"/>
              <a:ext cx="134063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EE3DC4B-1B5F-D544-AC36-992FCFF31A89}"/>
                </a:ext>
              </a:extLst>
            </p:cNvPr>
            <p:cNvSpPr/>
            <p:nvPr/>
          </p:nvSpPr>
          <p:spPr>
            <a:xfrm>
              <a:off x="6461724" y="2988132"/>
              <a:ext cx="138849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0AB0A0F-D978-8F4F-803E-3036ADC35787}"/>
                </a:ext>
              </a:extLst>
            </p:cNvPr>
            <p:cNvSpPr/>
            <p:nvPr/>
          </p:nvSpPr>
          <p:spPr>
            <a:xfrm>
              <a:off x="5920476" y="2988970"/>
              <a:ext cx="138849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3FE98CF-A85F-E84E-AA6F-EFFA33A7142A}"/>
                </a:ext>
              </a:extLst>
            </p:cNvPr>
            <p:cNvSpPr/>
            <p:nvPr/>
          </p:nvSpPr>
          <p:spPr>
            <a:xfrm>
              <a:off x="6744598" y="2988132"/>
              <a:ext cx="138849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DB0EA58-4E18-BB4B-93D8-D97DEA4397BD}"/>
                </a:ext>
              </a:extLst>
            </p:cNvPr>
            <p:cNvSpPr/>
            <p:nvPr/>
          </p:nvSpPr>
          <p:spPr>
            <a:xfrm>
              <a:off x="6196125" y="3291187"/>
              <a:ext cx="134063" cy="22662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42020D3-A23A-614F-BCA8-88466E587F15}"/>
                </a:ext>
              </a:extLst>
            </p:cNvPr>
            <p:cNvSpPr/>
            <p:nvPr/>
          </p:nvSpPr>
          <p:spPr>
            <a:xfrm>
              <a:off x="6459316" y="3291187"/>
              <a:ext cx="138849" cy="22662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6201DB8-1882-1443-B12A-A15CF74A1423}"/>
                </a:ext>
              </a:extLst>
            </p:cNvPr>
            <p:cNvSpPr/>
            <p:nvPr/>
          </p:nvSpPr>
          <p:spPr>
            <a:xfrm>
              <a:off x="5918068" y="3292025"/>
              <a:ext cx="138849" cy="22662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89A59FB-5B6E-B244-A090-BDC172FBC0E9}"/>
                </a:ext>
              </a:extLst>
            </p:cNvPr>
            <p:cNvSpPr/>
            <p:nvPr/>
          </p:nvSpPr>
          <p:spPr>
            <a:xfrm>
              <a:off x="6742190" y="3291187"/>
              <a:ext cx="138849" cy="22662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306C233-7790-1D4C-97C5-A9B662166ABA}"/>
                </a:ext>
              </a:extLst>
            </p:cNvPr>
            <p:cNvSpPr/>
            <p:nvPr/>
          </p:nvSpPr>
          <p:spPr>
            <a:xfrm>
              <a:off x="6196125" y="3603784"/>
              <a:ext cx="134063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08402FD-84E3-DD4C-818A-2CCA92F4F45C}"/>
                </a:ext>
              </a:extLst>
            </p:cNvPr>
            <p:cNvSpPr/>
            <p:nvPr/>
          </p:nvSpPr>
          <p:spPr>
            <a:xfrm>
              <a:off x="6459316" y="3603784"/>
              <a:ext cx="138849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F66408C-24B0-0346-B75D-F4FFD6835AEC}"/>
                </a:ext>
              </a:extLst>
            </p:cNvPr>
            <p:cNvSpPr/>
            <p:nvPr/>
          </p:nvSpPr>
          <p:spPr>
            <a:xfrm>
              <a:off x="5918068" y="3604622"/>
              <a:ext cx="138849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AECE406-CDBA-3D48-9C51-9E00E1A1281D}"/>
                </a:ext>
              </a:extLst>
            </p:cNvPr>
            <p:cNvSpPr/>
            <p:nvPr/>
          </p:nvSpPr>
          <p:spPr>
            <a:xfrm>
              <a:off x="6742190" y="3603784"/>
              <a:ext cx="138849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A6D0CE-E0A7-3644-AA08-8E3ACC4A243F}"/>
              </a:ext>
            </a:extLst>
          </p:cNvPr>
          <p:cNvGrpSpPr/>
          <p:nvPr/>
        </p:nvGrpSpPr>
        <p:grpSpPr>
          <a:xfrm>
            <a:off x="7293085" y="3308029"/>
            <a:ext cx="1232466" cy="1101193"/>
            <a:chOff x="7189370" y="2856935"/>
            <a:chExt cx="1232466" cy="1101193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1EDDE11-DE4A-2C41-BCD9-029E88D5709F}"/>
                </a:ext>
              </a:extLst>
            </p:cNvPr>
            <p:cNvCxnSpPr>
              <a:cxnSpLocks/>
            </p:cNvCxnSpPr>
            <p:nvPr/>
          </p:nvCxnSpPr>
          <p:spPr>
            <a:xfrm>
              <a:off x="7189370" y="2972353"/>
              <a:ext cx="121492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7833E44-80F7-4D43-B1B4-6D84BA81ABAB}"/>
                </a:ext>
              </a:extLst>
            </p:cNvPr>
            <p:cNvCxnSpPr>
              <a:cxnSpLocks/>
            </p:cNvCxnSpPr>
            <p:nvPr/>
          </p:nvCxnSpPr>
          <p:spPr>
            <a:xfrm>
              <a:off x="7189370" y="3275409"/>
              <a:ext cx="121492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469F718-2B51-5547-BAA8-67538AD67397}"/>
                </a:ext>
              </a:extLst>
            </p:cNvPr>
            <p:cNvCxnSpPr>
              <a:cxnSpLocks/>
            </p:cNvCxnSpPr>
            <p:nvPr/>
          </p:nvCxnSpPr>
          <p:spPr>
            <a:xfrm>
              <a:off x="7206914" y="3588006"/>
              <a:ext cx="121492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C63B831-93A6-EF42-AC38-A660391E2A4D}"/>
                </a:ext>
              </a:extLst>
            </p:cNvPr>
            <p:cNvSpPr/>
            <p:nvPr/>
          </p:nvSpPr>
          <p:spPr>
            <a:xfrm>
              <a:off x="7189370" y="2856935"/>
              <a:ext cx="1214922" cy="1101193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25E0AE3-5594-CE4A-B0CD-7BC243C90CCC}"/>
                </a:ext>
              </a:extLst>
            </p:cNvPr>
            <p:cNvSpPr/>
            <p:nvPr/>
          </p:nvSpPr>
          <p:spPr>
            <a:xfrm>
              <a:off x="7601372" y="2977928"/>
              <a:ext cx="134063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0AF774C-5F63-9C4C-896B-3484783D52D1}"/>
                </a:ext>
              </a:extLst>
            </p:cNvPr>
            <p:cNvSpPr/>
            <p:nvPr/>
          </p:nvSpPr>
          <p:spPr>
            <a:xfrm>
              <a:off x="7864563" y="2977928"/>
              <a:ext cx="138849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A210B81-81A7-BF49-9C94-45F0B734DC0A}"/>
                </a:ext>
              </a:extLst>
            </p:cNvPr>
            <p:cNvSpPr/>
            <p:nvPr/>
          </p:nvSpPr>
          <p:spPr>
            <a:xfrm>
              <a:off x="7323315" y="2978766"/>
              <a:ext cx="138849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C6456CC-A70E-374E-BAD0-F268B9A3875A}"/>
                </a:ext>
              </a:extLst>
            </p:cNvPr>
            <p:cNvSpPr/>
            <p:nvPr/>
          </p:nvSpPr>
          <p:spPr>
            <a:xfrm>
              <a:off x="8147437" y="2977928"/>
              <a:ext cx="138849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6FB7005-7FFA-6940-ADC6-C35ED04ACD09}"/>
                </a:ext>
              </a:extLst>
            </p:cNvPr>
            <p:cNvSpPr/>
            <p:nvPr/>
          </p:nvSpPr>
          <p:spPr>
            <a:xfrm>
              <a:off x="7598964" y="3280983"/>
              <a:ext cx="134063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5E863D66-22B7-8448-B262-AEC6282ECAA1}"/>
                </a:ext>
              </a:extLst>
            </p:cNvPr>
            <p:cNvSpPr/>
            <p:nvPr/>
          </p:nvSpPr>
          <p:spPr>
            <a:xfrm>
              <a:off x="7862155" y="3280983"/>
              <a:ext cx="138849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C389FB83-4F20-8448-98EB-880BA7DE2CDE}"/>
                </a:ext>
              </a:extLst>
            </p:cNvPr>
            <p:cNvSpPr/>
            <p:nvPr/>
          </p:nvSpPr>
          <p:spPr>
            <a:xfrm>
              <a:off x="7320907" y="3281821"/>
              <a:ext cx="138849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A090C08-B9AA-B247-ACA7-7DAD0732B738}"/>
                </a:ext>
              </a:extLst>
            </p:cNvPr>
            <p:cNvSpPr/>
            <p:nvPr/>
          </p:nvSpPr>
          <p:spPr>
            <a:xfrm>
              <a:off x="8145029" y="3280983"/>
              <a:ext cx="138849" cy="2382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B51BEA6-7219-9845-AC32-CD420D4BB850}"/>
                </a:ext>
              </a:extLst>
            </p:cNvPr>
            <p:cNvSpPr/>
            <p:nvPr/>
          </p:nvSpPr>
          <p:spPr>
            <a:xfrm>
              <a:off x="7598964" y="3593580"/>
              <a:ext cx="137059" cy="53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5A987F2-AF8F-9B42-B994-B76AD91EB224}"/>
                </a:ext>
              </a:extLst>
            </p:cNvPr>
            <p:cNvSpPr/>
            <p:nvPr/>
          </p:nvSpPr>
          <p:spPr>
            <a:xfrm>
              <a:off x="7862155" y="3593580"/>
              <a:ext cx="141952" cy="53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CA41998-9456-8448-9340-776BF01153F3}"/>
                </a:ext>
              </a:extLst>
            </p:cNvPr>
            <p:cNvSpPr/>
            <p:nvPr/>
          </p:nvSpPr>
          <p:spPr>
            <a:xfrm>
              <a:off x="7320907" y="3594418"/>
              <a:ext cx="141952" cy="53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3710C92-A0BB-AE4E-9DF7-2D18EF2DFD29}"/>
                </a:ext>
              </a:extLst>
            </p:cNvPr>
            <p:cNvSpPr/>
            <p:nvPr/>
          </p:nvSpPr>
          <p:spPr>
            <a:xfrm>
              <a:off x="8145029" y="3593580"/>
              <a:ext cx="141952" cy="53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7FAF6-CC9E-B14B-9B91-B7E8F9674563}"/>
              </a:ext>
            </a:extLst>
          </p:cNvPr>
          <p:cNvGrpSpPr/>
          <p:nvPr/>
        </p:nvGrpSpPr>
        <p:grpSpPr>
          <a:xfrm>
            <a:off x="2934768" y="3334219"/>
            <a:ext cx="1209623" cy="1080783"/>
            <a:chOff x="2902018" y="2883125"/>
            <a:chExt cx="1209623" cy="1080783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D3156D9-6579-0E4F-A0C0-D6AD80B60DAD}"/>
                </a:ext>
              </a:extLst>
            </p:cNvPr>
            <p:cNvCxnSpPr>
              <a:cxnSpLocks/>
            </p:cNvCxnSpPr>
            <p:nvPr/>
          </p:nvCxnSpPr>
          <p:spPr>
            <a:xfrm>
              <a:off x="2902018" y="2996404"/>
              <a:ext cx="119240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E6D5294-A593-5F44-BE49-626B0E885CE5}"/>
                </a:ext>
              </a:extLst>
            </p:cNvPr>
            <p:cNvCxnSpPr>
              <a:cxnSpLocks/>
            </p:cNvCxnSpPr>
            <p:nvPr/>
          </p:nvCxnSpPr>
          <p:spPr>
            <a:xfrm>
              <a:off x="2902018" y="3293843"/>
              <a:ext cx="119240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1BF0E2A-497C-0741-93D8-FF34E726DB7F}"/>
                </a:ext>
              </a:extLst>
            </p:cNvPr>
            <p:cNvCxnSpPr>
              <a:cxnSpLocks/>
            </p:cNvCxnSpPr>
            <p:nvPr/>
          </p:nvCxnSpPr>
          <p:spPr>
            <a:xfrm>
              <a:off x="2919237" y="3600646"/>
              <a:ext cx="119240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1F81947-6B2D-F544-A8FC-EFE551976421}"/>
                </a:ext>
              </a:extLst>
            </p:cNvPr>
            <p:cNvSpPr/>
            <p:nvPr/>
          </p:nvSpPr>
          <p:spPr>
            <a:xfrm>
              <a:off x="2902018" y="2883125"/>
              <a:ext cx="1192404" cy="1080783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E390BFB-634B-A24B-B576-F25F6B11C5DF}"/>
                </a:ext>
              </a:extLst>
            </p:cNvPr>
            <p:cNvSpPr/>
            <p:nvPr/>
          </p:nvSpPr>
          <p:spPr>
            <a:xfrm>
              <a:off x="3306385" y="2989970"/>
              <a:ext cx="129214" cy="611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289E632-7D0D-3948-AB95-B5DB66EB5D0B}"/>
                </a:ext>
              </a:extLst>
            </p:cNvPr>
            <p:cNvSpPr/>
            <p:nvPr/>
          </p:nvSpPr>
          <p:spPr>
            <a:xfrm>
              <a:off x="3564697" y="2989970"/>
              <a:ext cx="133911" cy="611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8F16F7A-98DE-2443-AFE3-A327590F64A3}"/>
                </a:ext>
              </a:extLst>
            </p:cNvPr>
            <p:cNvSpPr/>
            <p:nvPr/>
          </p:nvSpPr>
          <p:spPr>
            <a:xfrm>
              <a:off x="3033481" y="2990792"/>
              <a:ext cx="131547" cy="603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733D4F5-030F-6741-8DB4-78F9AFD44EE6}"/>
                </a:ext>
              </a:extLst>
            </p:cNvPr>
            <p:cNvSpPr/>
            <p:nvPr/>
          </p:nvSpPr>
          <p:spPr>
            <a:xfrm>
              <a:off x="3842328" y="2989970"/>
              <a:ext cx="133911" cy="611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C7747C1-4460-4B4D-8B02-A250D14A15DE}"/>
                </a:ext>
              </a:extLst>
            </p:cNvPr>
            <p:cNvSpPr/>
            <p:nvPr/>
          </p:nvSpPr>
          <p:spPr>
            <a:xfrm>
              <a:off x="3306385" y="3589528"/>
              <a:ext cx="129214" cy="1495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79A0B35-FEE9-D042-8F6C-9CEC99D6ACDC}"/>
                </a:ext>
              </a:extLst>
            </p:cNvPr>
            <p:cNvSpPr/>
            <p:nvPr/>
          </p:nvSpPr>
          <p:spPr>
            <a:xfrm>
              <a:off x="3564697" y="3589528"/>
              <a:ext cx="133911" cy="1495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25DDAAF-8B4C-264D-AA64-086304B8C3B6}"/>
                </a:ext>
              </a:extLst>
            </p:cNvPr>
            <p:cNvSpPr/>
            <p:nvPr/>
          </p:nvSpPr>
          <p:spPr>
            <a:xfrm>
              <a:off x="3033481" y="3590350"/>
              <a:ext cx="131547" cy="1475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083F109-327A-5F4A-9BFE-0E708A38EF4B}"/>
                </a:ext>
              </a:extLst>
            </p:cNvPr>
            <p:cNvSpPr/>
            <p:nvPr/>
          </p:nvSpPr>
          <p:spPr>
            <a:xfrm>
              <a:off x="3842328" y="3589528"/>
              <a:ext cx="133911" cy="1495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564BFE5-E812-2E4C-B235-7058A22FC092}"/>
                </a:ext>
              </a:extLst>
            </p:cNvPr>
            <p:cNvSpPr/>
            <p:nvPr/>
          </p:nvSpPr>
          <p:spPr>
            <a:xfrm>
              <a:off x="3309120" y="3274571"/>
              <a:ext cx="116881" cy="2432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D44BC19-F90A-BF49-99E4-7FD175A2B03B}"/>
                </a:ext>
              </a:extLst>
            </p:cNvPr>
            <p:cNvSpPr/>
            <p:nvPr/>
          </p:nvSpPr>
          <p:spPr>
            <a:xfrm>
              <a:off x="3572312" y="3274571"/>
              <a:ext cx="121054" cy="2432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75046BD-51BA-BE49-817B-EBAD380C3A7B}"/>
                </a:ext>
              </a:extLst>
            </p:cNvPr>
            <p:cNvSpPr/>
            <p:nvPr/>
          </p:nvSpPr>
          <p:spPr>
            <a:xfrm>
              <a:off x="3031064" y="3275409"/>
              <a:ext cx="121054" cy="2432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02761A3E-88F3-C846-952B-100F3B9C24A2}"/>
                </a:ext>
              </a:extLst>
            </p:cNvPr>
            <p:cNvSpPr/>
            <p:nvPr/>
          </p:nvSpPr>
          <p:spPr>
            <a:xfrm>
              <a:off x="3855186" y="3274571"/>
              <a:ext cx="121054" cy="2432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E70B19-3354-CC4C-836E-3DE064DC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0"/>
            <a:ext cx="10515600" cy="1325563"/>
          </a:xfrm>
        </p:spPr>
        <p:txBody>
          <a:bodyPr/>
          <a:lstStyle/>
          <a:p>
            <a:r>
              <a:rPr lang="en-US" b="1" dirty="0"/>
              <a:t>How to set roll lengths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725311B-B962-9746-B167-FBD3BB5DEC51}"/>
              </a:ext>
            </a:extLst>
          </p:cNvPr>
          <p:cNvSpPr txBox="1"/>
          <p:nvPr/>
        </p:nvSpPr>
        <p:spPr>
          <a:xfrm>
            <a:off x="6103464" y="1440490"/>
            <a:ext cx="1416299" cy="71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Master controller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6E0CD1A5-B115-804B-8842-632EF31932B1}"/>
              </a:ext>
            </a:extLst>
          </p:cNvPr>
          <p:cNvCxnSpPr>
            <a:cxnSpLocks/>
          </p:cNvCxnSpPr>
          <p:nvPr/>
        </p:nvCxnSpPr>
        <p:spPr>
          <a:xfrm flipH="1">
            <a:off x="3914886" y="2250362"/>
            <a:ext cx="1043552" cy="699539"/>
          </a:xfrm>
          <a:prstGeom prst="straightConnector1">
            <a:avLst/>
          </a:prstGeom>
          <a:ln w="5715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A54F6C8D-4C7C-B04B-9DFE-0C633EB26F20}"/>
              </a:ext>
            </a:extLst>
          </p:cNvPr>
          <p:cNvCxnSpPr>
            <a:cxnSpLocks/>
          </p:cNvCxnSpPr>
          <p:nvPr/>
        </p:nvCxnSpPr>
        <p:spPr>
          <a:xfrm>
            <a:off x="6265539" y="2236319"/>
            <a:ext cx="949223" cy="758532"/>
          </a:xfrm>
          <a:prstGeom prst="straightConnector1">
            <a:avLst/>
          </a:prstGeom>
          <a:ln w="5715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FD3A1D5-4351-AF41-80F8-A05A15497EEF}"/>
              </a:ext>
            </a:extLst>
          </p:cNvPr>
          <p:cNvCxnSpPr>
            <a:cxnSpLocks/>
          </p:cNvCxnSpPr>
          <p:nvPr/>
        </p:nvCxnSpPr>
        <p:spPr>
          <a:xfrm flipH="1">
            <a:off x="5331663" y="2488150"/>
            <a:ext cx="423727" cy="731340"/>
          </a:xfrm>
          <a:prstGeom prst="straightConnector1">
            <a:avLst/>
          </a:prstGeom>
          <a:ln w="5715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4D0BB7E-515B-5148-A33A-79E5282D14FD}"/>
              </a:ext>
            </a:extLst>
          </p:cNvPr>
          <p:cNvSpPr/>
          <p:nvPr/>
        </p:nvSpPr>
        <p:spPr>
          <a:xfrm>
            <a:off x="1725236" y="1653807"/>
            <a:ext cx="2834559" cy="821344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Compute lengths </a:t>
            </a:r>
          </a:p>
          <a:p>
            <a:r>
              <a:rPr lang="en-US" sz="2400" dirty="0"/>
              <a:t>and send commands</a:t>
            </a:r>
          </a:p>
        </p:txBody>
      </p:sp>
    </p:spTree>
    <p:extLst>
      <p:ext uri="{BB962C8B-B14F-4D97-AF65-F5344CB8AC3E}">
        <p14:creationId xmlns:p14="http://schemas.microsoft.com/office/powerpoint/2010/main" val="214621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2605CFD-8CE7-544F-9F1E-9ACE967CE362}"/>
              </a:ext>
            </a:extLst>
          </p:cNvPr>
          <p:cNvSpPr/>
          <p:nvPr/>
        </p:nvSpPr>
        <p:spPr>
          <a:xfrm>
            <a:off x="967553" y="2364739"/>
            <a:ext cx="5702780" cy="29233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Group testing procedure: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Sample rolls to form a group.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Sweep over potential lengths together.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If no gain detected, turned off all rolls.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If gain detected, test each roll.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BED73C7-C331-BD4F-B20B-A76AB9CF6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4874">
            <a:off x="6680430" y="1107760"/>
            <a:ext cx="487332" cy="4356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ED65A6-44F7-4C4D-8B4A-56276FC0A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55643">
            <a:off x="7713748" y="1115095"/>
            <a:ext cx="487332" cy="435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71A4EA-5156-594C-85AC-F1B7F946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4874">
            <a:off x="9556903" y="1118678"/>
            <a:ext cx="487332" cy="4356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0CCE469-5EE2-EF4A-921C-43E02B666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55643">
            <a:off x="10590221" y="1126014"/>
            <a:ext cx="487332" cy="4356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29DAD7-6D33-7040-9FD6-1FDA54D29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762" y="4336445"/>
            <a:ext cx="1260286" cy="12602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A4DE132-28BD-804A-99F9-E9594F2B93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247" y="3072941"/>
            <a:ext cx="639868" cy="6398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2884D9B-3C87-6249-BBB9-E009D9E0AD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998938">
            <a:off x="9044384" y="3579450"/>
            <a:ext cx="492554" cy="6345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5C4186C-E66D-C54E-8D0C-3127FEB6E658}"/>
              </a:ext>
            </a:extLst>
          </p:cNvPr>
          <p:cNvSpPr txBox="1"/>
          <p:nvPr/>
        </p:nvSpPr>
        <p:spPr>
          <a:xfrm>
            <a:off x="9666616" y="3772943"/>
            <a:ext cx="121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Receiver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AD2748-E431-7841-A8D9-1E991472885F}"/>
              </a:ext>
            </a:extLst>
          </p:cNvPr>
          <p:cNvSpPr txBox="1"/>
          <p:nvPr/>
        </p:nvSpPr>
        <p:spPr>
          <a:xfrm>
            <a:off x="8901821" y="5202468"/>
            <a:ext cx="149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Transmitter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15E64A-D825-FF41-99C2-9173370A6C66}"/>
              </a:ext>
            </a:extLst>
          </p:cNvPr>
          <p:cNvGrpSpPr>
            <a:grpSpLocks noChangeAspect="1"/>
          </p:cNvGrpSpPr>
          <p:nvPr/>
        </p:nvGrpSpPr>
        <p:grpSpPr>
          <a:xfrm>
            <a:off x="7669361" y="1712027"/>
            <a:ext cx="1209623" cy="1080783"/>
            <a:chOff x="7143856" y="3183668"/>
            <a:chExt cx="1848745" cy="165183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C414ED4-8B34-EA43-90D8-640F8FE2ADAD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356799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69BFDFF-C54A-3D43-B8ED-1AAB23FC2BB2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811394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7CEB12F-1A60-DA4D-BFB9-3F467B42A3D6}"/>
                </a:ext>
              </a:extLst>
            </p:cNvPr>
            <p:cNvCxnSpPr>
              <a:cxnSpLocks/>
            </p:cNvCxnSpPr>
            <p:nvPr/>
          </p:nvCxnSpPr>
          <p:spPr>
            <a:xfrm>
              <a:off x="7170173" y="4280301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6058F6-4DF3-F548-B27E-6F175826F2D3}"/>
                </a:ext>
              </a:extLst>
            </p:cNvPr>
            <p:cNvSpPr/>
            <p:nvPr/>
          </p:nvSpPr>
          <p:spPr>
            <a:xfrm>
              <a:off x="7143856" y="3183668"/>
              <a:ext cx="1822428" cy="165183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69214D9-3406-3D45-B4B2-143915A6D1F8}"/>
                </a:ext>
              </a:extLst>
            </p:cNvPr>
            <p:cNvSpPr/>
            <p:nvPr/>
          </p:nvSpPr>
          <p:spPr>
            <a:xfrm>
              <a:off x="7761876" y="3346966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C9205E-CC7B-E749-A198-2E5CEABA350A}"/>
                </a:ext>
              </a:extLst>
            </p:cNvPr>
            <p:cNvSpPr/>
            <p:nvPr/>
          </p:nvSpPr>
          <p:spPr>
            <a:xfrm>
              <a:off x="8156671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6F2471-C2F8-B54B-A14B-66A9D8A34BFF}"/>
                </a:ext>
              </a:extLst>
            </p:cNvPr>
            <p:cNvSpPr/>
            <p:nvPr/>
          </p:nvSpPr>
          <p:spPr>
            <a:xfrm>
              <a:off x="7344779" y="3348223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6A347F8-8C79-AD4F-8B62-787BD2C2E3B5}"/>
                </a:ext>
              </a:extLst>
            </p:cNvPr>
            <p:cNvSpPr/>
            <p:nvPr/>
          </p:nvSpPr>
          <p:spPr>
            <a:xfrm>
              <a:off x="8580993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642145-4822-C541-A4CB-9D50EA23E376}"/>
                </a:ext>
              </a:extLst>
            </p:cNvPr>
            <p:cNvSpPr/>
            <p:nvPr/>
          </p:nvSpPr>
          <p:spPr>
            <a:xfrm>
              <a:off x="7761876" y="3796823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66E857-D3C7-2846-BBBA-BFE871B2D593}"/>
                </a:ext>
              </a:extLst>
            </p:cNvPr>
            <p:cNvSpPr/>
            <p:nvPr/>
          </p:nvSpPr>
          <p:spPr>
            <a:xfrm>
              <a:off x="8156671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4A24B60-8417-354D-8EC1-DF8FC7386702}"/>
                </a:ext>
              </a:extLst>
            </p:cNvPr>
            <p:cNvSpPr/>
            <p:nvPr/>
          </p:nvSpPr>
          <p:spPr>
            <a:xfrm>
              <a:off x="7344779" y="3798080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197B7CE-9E90-C546-8126-E20F56B294F3}"/>
                </a:ext>
              </a:extLst>
            </p:cNvPr>
            <p:cNvSpPr/>
            <p:nvPr/>
          </p:nvSpPr>
          <p:spPr>
            <a:xfrm>
              <a:off x="8580993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FEEF178-B1FF-D042-B6C3-CC94BF0A6E98}"/>
                </a:ext>
              </a:extLst>
            </p:cNvPr>
            <p:cNvSpPr/>
            <p:nvPr/>
          </p:nvSpPr>
          <p:spPr>
            <a:xfrm>
              <a:off x="7761876" y="4263309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7823AF2-4A3D-3F4E-95DF-ECE81C9A08BA}"/>
                </a:ext>
              </a:extLst>
            </p:cNvPr>
            <p:cNvSpPr/>
            <p:nvPr/>
          </p:nvSpPr>
          <p:spPr>
            <a:xfrm>
              <a:off x="8156671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4DB1F6D-0651-5E4B-9A30-67AA43D61511}"/>
                </a:ext>
              </a:extLst>
            </p:cNvPr>
            <p:cNvSpPr/>
            <p:nvPr/>
          </p:nvSpPr>
          <p:spPr>
            <a:xfrm>
              <a:off x="7344779" y="4264566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DEA9BDB-4440-2E48-8493-440B261F125F}"/>
                </a:ext>
              </a:extLst>
            </p:cNvPr>
            <p:cNvSpPr/>
            <p:nvPr/>
          </p:nvSpPr>
          <p:spPr>
            <a:xfrm>
              <a:off x="8580993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6A097E-16BA-6840-ACAA-C52CD2AFC06D}"/>
              </a:ext>
            </a:extLst>
          </p:cNvPr>
          <p:cNvGrpSpPr>
            <a:grpSpLocks noChangeAspect="1"/>
          </p:cNvGrpSpPr>
          <p:nvPr/>
        </p:nvGrpSpPr>
        <p:grpSpPr>
          <a:xfrm>
            <a:off x="6212776" y="1717807"/>
            <a:ext cx="1209624" cy="1080783"/>
            <a:chOff x="7143858" y="3183724"/>
            <a:chExt cx="1848747" cy="165185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D921757-925F-5842-BFEC-92B0F4730420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8" y="3356859"/>
              <a:ext cx="182242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D3AB6E6-6E1C-CC4D-9A00-E7429A44F9D5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8" y="3811462"/>
              <a:ext cx="182242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5C471-1B17-F941-8D9B-D32A5ECF148A}"/>
                </a:ext>
              </a:extLst>
            </p:cNvPr>
            <p:cNvCxnSpPr>
              <a:cxnSpLocks/>
            </p:cNvCxnSpPr>
            <p:nvPr/>
          </p:nvCxnSpPr>
          <p:spPr>
            <a:xfrm>
              <a:off x="7170176" y="4280377"/>
              <a:ext cx="182242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532BF2E-C06D-F948-ADB7-E2604F60A268}"/>
                </a:ext>
              </a:extLst>
            </p:cNvPr>
            <p:cNvSpPr/>
            <p:nvPr/>
          </p:nvSpPr>
          <p:spPr>
            <a:xfrm>
              <a:off x="7143861" y="3183724"/>
              <a:ext cx="1822429" cy="1651859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7365A9A-35A4-B340-8F26-6567D90E3403}"/>
                </a:ext>
              </a:extLst>
            </p:cNvPr>
            <p:cNvSpPr/>
            <p:nvPr/>
          </p:nvSpPr>
          <p:spPr>
            <a:xfrm>
              <a:off x="7761882" y="3347025"/>
              <a:ext cx="197486" cy="935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C3CCB17-E1F7-0946-A4BD-CF78832FE944}"/>
                </a:ext>
              </a:extLst>
            </p:cNvPr>
            <p:cNvSpPr/>
            <p:nvPr/>
          </p:nvSpPr>
          <p:spPr>
            <a:xfrm>
              <a:off x="8156677" y="3347025"/>
              <a:ext cx="204665" cy="935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B4B08EB-93F6-6349-B3A9-711778FF0B81}"/>
                </a:ext>
              </a:extLst>
            </p:cNvPr>
            <p:cNvSpPr/>
            <p:nvPr/>
          </p:nvSpPr>
          <p:spPr>
            <a:xfrm>
              <a:off x="7344785" y="3348281"/>
              <a:ext cx="201052" cy="922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B5936DF-8D02-424C-A40C-7BD1499B3507}"/>
                </a:ext>
              </a:extLst>
            </p:cNvPr>
            <p:cNvSpPr/>
            <p:nvPr/>
          </p:nvSpPr>
          <p:spPr>
            <a:xfrm>
              <a:off x="8580999" y="3347025"/>
              <a:ext cx="204665" cy="935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19F9963-7E7D-BA4F-893D-34630DE254A1}"/>
                </a:ext>
              </a:extLst>
            </p:cNvPr>
            <p:cNvSpPr/>
            <p:nvPr/>
          </p:nvSpPr>
          <p:spPr>
            <a:xfrm>
              <a:off x="7761882" y="3796890"/>
              <a:ext cx="197486" cy="935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0E6DF40-1B65-024D-B959-4FE3383058B7}"/>
                </a:ext>
              </a:extLst>
            </p:cNvPr>
            <p:cNvSpPr/>
            <p:nvPr/>
          </p:nvSpPr>
          <p:spPr>
            <a:xfrm>
              <a:off x="8156677" y="3796890"/>
              <a:ext cx="204665" cy="935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9C5AD6-6E14-0840-A3F2-CE0E77CD8D6F}"/>
                </a:ext>
              </a:extLst>
            </p:cNvPr>
            <p:cNvSpPr/>
            <p:nvPr/>
          </p:nvSpPr>
          <p:spPr>
            <a:xfrm>
              <a:off x="7344785" y="3798146"/>
              <a:ext cx="201052" cy="922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F36752B-4B05-674C-AAAD-AB1014EECEFF}"/>
                </a:ext>
              </a:extLst>
            </p:cNvPr>
            <p:cNvSpPr/>
            <p:nvPr/>
          </p:nvSpPr>
          <p:spPr>
            <a:xfrm>
              <a:off x="8580999" y="3796890"/>
              <a:ext cx="204665" cy="935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C9FED29-8A1F-264D-A6A4-0E52AB63FF30}"/>
                </a:ext>
              </a:extLst>
            </p:cNvPr>
            <p:cNvSpPr/>
            <p:nvPr/>
          </p:nvSpPr>
          <p:spPr>
            <a:xfrm>
              <a:off x="7761882" y="4263381"/>
              <a:ext cx="197486" cy="935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F7E7DA3-D09F-6248-A192-0F8EA04755EC}"/>
                </a:ext>
              </a:extLst>
            </p:cNvPr>
            <p:cNvSpPr/>
            <p:nvPr/>
          </p:nvSpPr>
          <p:spPr>
            <a:xfrm>
              <a:off x="8156677" y="4263358"/>
              <a:ext cx="204665" cy="935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08CD492-FC7E-624B-94B0-95222EF99519}"/>
                </a:ext>
              </a:extLst>
            </p:cNvPr>
            <p:cNvSpPr/>
            <p:nvPr/>
          </p:nvSpPr>
          <p:spPr>
            <a:xfrm>
              <a:off x="7344785" y="4264587"/>
              <a:ext cx="201052" cy="922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35E36FE-0647-0F4D-9A16-92E5791C7770}"/>
                </a:ext>
              </a:extLst>
            </p:cNvPr>
            <p:cNvSpPr/>
            <p:nvPr/>
          </p:nvSpPr>
          <p:spPr>
            <a:xfrm>
              <a:off x="8580993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3686D9D-B59A-EE43-8A1D-BB6DF4F38E74}"/>
              </a:ext>
            </a:extLst>
          </p:cNvPr>
          <p:cNvGrpSpPr>
            <a:grpSpLocks noChangeAspect="1"/>
          </p:cNvGrpSpPr>
          <p:nvPr/>
        </p:nvGrpSpPr>
        <p:grpSpPr>
          <a:xfrm>
            <a:off x="10584701" y="1702082"/>
            <a:ext cx="1209623" cy="1080783"/>
            <a:chOff x="7143856" y="3183668"/>
            <a:chExt cx="1848745" cy="165183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1409307-0CDF-4C4E-A0CF-9D5623913D5E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356799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EB918FE-EB02-A24C-AEB8-C671E79A85F4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811394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4F48051-543D-7F44-966E-65474A2F27A4}"/>
                </a:ext>
              </a:extLst>
            </p:cNvPr>
            <p:cNvCxnSpPr>
              <a:cxnSpLocks/>
            </p:cNvCxnSpPr>
            <p:nvPr/>
          </p:nvCxnSpPr>
          <p:spPr>
            <a:xfrm>
              <a:off x="7170173" y="4280301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62C5A61-75BB-9143-994B-AC505BC801FD}"/>
                </a:ext>
              </a:extLst>
            </p:cNvPr>
            <p:cNvSpPr/>
            <p:nvPr/>
          </p:nvSpPr>
          <p:spPr>
            <a:xfrm>
              <a:off x="7143856" y="3183668"/>
              <a:ext cx="1822428" cy="165183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A9CD807-ED03-5844-BE26-0F54FBD9F819}"/>
                </a:ext>
              </a:extLst>
            </p:cNvPr>
            <p:cNvSpPr/>
            <p:nvPr/>
          </p:nvSpPr>
          <p:spPr>
            <a:xfrm>
              <a:off x="7761876" y="3346966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2AD416-CEBB-7842-A94D-75F7EADE64AF}"/>
                </a:ext>
              </a:extLst>
            </p:cNvPr>
            <p:cNvSpPr/>
            <p:nvPr/>
          </p:nvSpPr>
          <p:spPr>
            <a:xfrm>
              <a:off x="8156671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9AAA6A-5DF5-C642-8F5D-485BEBC34D0A}"/>
                </a:ext>
              </a:extLst>
            </p:cNvPr>
            <p:cNvSpPr/>
            <p:nvPr/>
          </p:nvSpPr>
          <p:spPr>
            <a:xfrm>
              <a:off x="7344779" y="3348223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277A3FF-5AA8-DC43-BD43-90146DF49D74}"/>
                </a:ext>
              </a:extLst>
            </p:cNvPr>
            <p:cNvSpPr/>
            <p:nvPr/>
          </p:nvSpPr>
          <p:spPr>
            <a:xfrm>
              <a:off x="8580993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8262194-476E-444D-9452-A50FEFD5B1C1}"/>
                </a:ext>
              </a:extLst>
            </p:cNvPr>
            <p:cNvSpPr/>
            <p:nvPr/>
          </p:nvSpPr>
          <p:spPr>
            <a:xfrm>
              <a:off x="7761876" y="3796823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700751E-B300-8648-B9C0-C6B445BA09F1}"/>
                </a:ext>
              </a:extLst>
            </p:cNvPr>
            <p:cNvSpPr/>
            <p:nvPr/>
          </p:nvSpPr>
          <p:spPr>
            <a:xfrm>
              <a:off x="8156671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2462EC1-2374-184C-994A-4D30FF6C6DF9}"/>
                </a:ext>
              </a:extLst>
            </p:cNvPr>
            <p:cNvSpPr/>
            <p:nvPr/>
          </p:nvSpPr>
          <p:spPr>
            <a:xfrm>
              <a:off x="7344779" y="3798080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DDF97D1-6D3B-334C-848B-575C2FC19629}"/>
                </a:ext>
              </a:extLst>
            </p:cNvPr>
            <p:cNvSpPr/>
            <p:nvPr/>
          </p:nvSpPr>
          <p:spPr>
            <a:xfrm>
              <a:off x="8580993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247A812-5022-F244-B8F6-38B40BF770C2}"/>
                </a:ext>
              </a:extLst>
            </p:cNvPr>
            <p:cNvSpPr/>
            <p:nvPr/>
          </p:nvSpPr>
          <p:spPr>
            <a:xfrm>
              <a:off x="7761876" y="4263309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62CABBD-E95C-EB4B-9E74-43571D4337C4}"/>
                </a:ext>
              </a:extLst>
            </p:cNvPr>
            <p:cNvSpPr/>
            <p:nvPr/>
          </p:nvSpPr>
          <p:spPr>
            <a:xfrm>
              <a:off x="8156671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0C5721B-4F1B-7A47-8B3D-B02B55E1ECC7}"/>
                </a:ext>
              </a:extLst>
            </p:cNvPr>
            <p:cNvSpPr/>
            <p:nvPr/>
          </p:nvSpPr>
          <p:spPr>
            <a:xfrm>
              <a:off x="7344779" y="4264566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63717F6-2463-594C-8989-2D0837061248}"/>
                </a:ext>
              </a:extLst>
            </p:cNvPr>
            <p:cNvSpPr/>
            <p:nvPr/>
          </p:nvSpPr>
          <p:spPr>
            <a:xfrm>
              <a:off x="8580993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29D0543-3F1F-D345-BC7C-86A933AFED15}"/>
              </a:ext>
            </a:extLst>
          </p:cNvPr>
          <p:cNvGrpSpPr>
            <a:grpSpLocks noChangeAspect="1"/>
          </p:cNvGrpSpPr>
          <p:nvPr/>
        </p:nvGrpSpPr>
        <p:grpSpPr>
          <a:xfrm>
            <a:off x="9128116" y="1707862"/>
            <a:ext cx="1209623" cy="1080783"/>
            <a:chOff x="7143856" y="3183668"/>
            <a:chExt cx="1848745" cy="1651830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9B0DAE9-3483-684D-90E3-179D490D46A5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356799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5D2EF25-1A30-384E-ABCE-F7F033F3F534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811394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F20FEEF-CE6D-2540-9E7E-05CAFB7097CD}"/>
                </a:ext>
              </a:extLst>
            </p:cNvPr>
            <p:cNvCxnSpPr>
              <a:cxnSpLocks/>
            </p:cNvCxnSpPr>
            <p:nvPr/>
          </p:nvCxnSpPr>
          <p:spPr>
            <a:xfrm>
              <a:off x="7170173" y="4280301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345E407-7F0B-9148-AEF3-5852269CC12D}"/>
                </a:ext>
              </a:extLst>
            </p:cNvPr>
            <p:cNvSpPr/>
            <p:nvPr/>
          </p:nvSpPr>
          <p:spPr>
            <a:xfrm>
              <a:off x="7143856" y="3183668"/>
              <a:ext cx="1822428" cy="165183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AEC40F1-7FCA-7E49-AE78-603B2D114520}"/>
                </a:ext>
              </a:extLst>
            </p:cNvPr>
            <p:cNvSpPr/>
            <p:nvPr/>
          </p:nvSpPr>
          <p:spPr>
            <a:xfrm>
              <a:off x="7761876" y="3346966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5B6F119-CED9-4448-AED8-BD4C51C61E14}"/>
                </a:ext>
              </a:extLst>
            </p:cNvPr>
            <p:cNvSpPr/>
            <p:nvPr/>
          </p:nvSpPr>
          <p:spPr>
            <a:xfrm>
              <a:off x="8156671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0F839C6-8DBB-124C-B6FD-071BA511C296}"/>
                </a:ext>
              </a:extLst>
            </p:cNvPr>
            <p:cNvSpPr/>
            <p:nvPr/>
          </p:nvSpPr>
          <p:spPr>
            <a:xfrm>
              <a:off x="7344779" y="3348223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B798A7F-6D22-0F4B-851B-F2F8E484F796}"/>
                </a:ext>
              </a:extLst>
            </p:cNvPr>
            <p:cNvSpPr/>
            <p:nvPr/>
          </p:nvSpPr>
          <p:spPr>
            <a:xfrm>
              <a:off x="8580993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DD6EBC8-0126-6B4B-A164-7998317041BB}"/>
                </a:ext>
              </a:extLst>
            </p:cNvPr>
            <p:cNvSpPr/>
            <p:nvPr/>
          </p:nvSpPr>
          <p:spPr>
            <a:xfrm>
              <a:off x="7761876" y="3796823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21CEE5E-CF68-B54F-9572-39F491ED7101}"/>
                </a:ext>
              </a:extLst>
            </p:cNvPr>
            <p:cNvSpPr/>
            <p:nvPr/>
          </p:nvSpPr>
          <p:spPr>
            <a:xfrm>
              <a:off x="8156671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8E6F306-3A30-3E42-BA54-1A05DC9C4609}"/>
                </a:ext>
              </a:extLst>
            </p:cNvPr>
            <p:cNvSpPr/>
            <p:nvPr/>
          </p:nvSpPr>
          <p:spPr>
            <a:xfrm>
              <a:off x="7344779" y="3798080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8EF748A-1118-C74D-8B05-C902881E3BE3}"/>
                </a:ext>
              </a:extLst>
            </p:cNvPr>
            <p:cNvSpPr/>
            <p:nvPr/>
          </p:nvSpPr>
          <p:spPr>
            <a:xfrm>
              <a:off x="8580993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32FC0A5-3E8D-7B47-9B41-CA610B49E8FA}"/>
                </a:ext>
              </a:extLst>
            </p:cNvPr>
            <p:cNvSpPr/>
            <p:nvPr/>
          </p:nvSpPr>
          <p:spPr>
            <a:xfrm>
              <a:off x="7761876" y="4263309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23756F5-CCF6-7140-9058-9642CAD8425A}"/>
                </a:ext>
              </a:extLst>
            </p:cNvPr>
            <p:cNvSpPr/>
            <p:nvPr/>
          </p:nvSpPr>
          <p:spPr>
            <a:xfrm>
              <a:off x="8156671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18DB8E1-EB12-3F4B-A706-D5E2B6886E3C}"/>
                </a:ext>
              </a:extLst>
            </p:cNvPr>
            <p:cNvSpPr/>
            <p:nvPr/>
          </p:nvSpPr>
          <p:spPr>
            <a:xfrm>
              <a:off x="7344779" y="4264566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EE47BAC-F210-BC4B-BA91-335DF84B03DC}"/>
                </a:ext>
              </a:extLst>
            </p:cNvPr>
            <p:cNvSpPr/>
            <p:nvPr/>
          </p:nvSpPr>
          <p:spPr>
            <a:xfrm>
              <a:off x="8580993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81BD4F2-9E3B-F649-B50C-3CF37673EAF0}"/>
              </a:ext>
            </a:extLst>
          </p:cNvPr>
          <p:cNvGrpSpPr/>
          <p:nvPr/>
        </p:nvGrpSpPr>
        <p:grpSpPr>
          <a:xfrm>
            <a:off x="6339460" y="1805487"/>
            <a:ext cx="5324240" cy="237597"/>
            <a:chOff x="6339460" y="1805487"/>
            <a:chExt cx="5324240" cy="237597"/>
          </a:xfrm>
          <a:solidFill>
            <a:srgbClr val="FFC000"/>
          </a:solidFill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A6E05F1-F3D4-B340-A514-BF7A54575390}"/>
                </a:ext>
              </a:extLst>
            </p:cNvPr>
            <p:cNvGrpSpPr/>
            <p:nvPr/>
          </p:nvGrpSpPr>
          <p:grpSpPr>
            <a:xfrm>
              <a:off x="6339460" y="1825306"/>
              <a:ext cx="947536" cy="217778"/>
              <a:chOff x="6339460" y="1825306"/>
              <a:chExt cx="947536" cy="217778"/>
            </a:xfrm>
            <a:grpFill/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4F7EFC8-3B49-E345-91E7-0056D1524ABF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07A49041-0C07-0B40-9D23-6F248364AEFC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4A47028-A0C3-FF43-8EA4-8655F4935140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B2E6149-E61C-764D-BB49-5B14FA048F33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1C610DE0-6FA5-9344-B41F-75AAD20601FF}"/>
                </a:ext>
              </a:extLst>
            </p:cNvPr>
            <p:cNvGrpSpPr/>
            <p:nvPr/>
          </p:nvGrpSpPr>
          <p:grpSpPr>
            <a:xfrm>
              <a:off x="7796046" y="1806769"/>
              <a:ext cx="947536" cy="217778"/>
              <a:chOff x="6339460" y="1825306"/>
              <a:chExt cx="947536" cy="217778"/>
            </a:xfrm>
            <a:grpFill/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9FE412F-2789-7E46-8DB2-9AC170FB2FF3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DFD5B1C-529C-2845-A938-6D8AB7A0A5CE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9961309F-73FB-6443-9663-8E30E3185B1B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5FACF38-39D2-D347-A96C-42B2B4E725CF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4884A7D5-20D4-8C40-9D57-B42524D46FF5}"/>
                </a:ext>
              </a:extLst>
            </p:cNvPr>
            <p:cNvGrpSpPr/>
            <p:nvPr/>
          </p:nvGrpSpPr>
          <p:grpSpPr>
            <a:xfrm>
              <a:off x="9266132" y="1806128"/>
              <a:ext cx="947536" cy="217778"/>
              <a:chOff x="6339460" y="1825306"/>
              <a:chExt cx="947536" cy="217778"/>
            </a:xfrm>
            <a:grpFill/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7ECB9E-6A80-D540-984B-33E12378C776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C548ED4-9956-FC4A-A02E-9317CCFEE11D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33A9AB75-3556-B847-B32A-CA07D89750A2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92DEDFE9-7EB5-7C4E-9C58-FE52FD1D52B1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3ACEC1C-68D4-2C41-B918-138D4F2D0CC2}"/>
                </a:ext>
              </a:extLst>
            </p:cNvPr>
            <p:cNvGrpSpPr/>
            <p:nvPr/>
          </p:nvGrpSpPr>
          <p:grpSpPr>
            <a:xfrm>
              <a:off x="10716164" y="1805487"/>
              <a:ext cx="947536" cy="217778"/>
              <a:chOff x="6339460" y="1825306"/>
              <a:chExt cx="947536" cy="217778"/>
            </a:xfrm>
            <a:grpFill/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9B58DAC6-727E-6C4C-BF1B-C2937C6C697B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3745ED1-B110-CD44-83EF-ACEE0A3688CB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119E8B37-84FB-F142-BBD7-779681312503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EF92DBAC-68B7-1549-B10E-8145754FFDC7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C4A0657-84ED-E94C-B0FE-69E45B27B7DD}"/>
              </a:ext>
            </a:extLst>
          </p:cNvPr>
          <p:cNvGrpSpPr/>
          <p:nvPr/>
        </p:nvGrpSpPr>
        <p:grpSpPr>
          <a:xfrm>
            <a:off x="6335210" y="2112021"/>
            <a:ext cx="5331734" cy="526833"/>
            <a:chOff x="6335210" y="2112021"/>
            <a:chExt cx="5331734" cy="526833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D58A524-F8F2-F746-9216-AD7ED5E32F8F}"/>
                </a:ext>
              </a:extLst>
            </p:cNvPr>
            <p:cNvGrpSpPr/>
            <p:nvPr/>
          </p:nvGrpSpPr>
          <p:grpSpPr>
            <a:xfrm>
              <a:off x="6335210" y="2119813"/>
              <a:ext cx="947536" cy="217778"/>
              <a:chOff x="6339460" y="1825306"/>
              <a:chExt cx="947536" cy="217778"/>
            </a:xfrm>
            <a:solidFill>
              <a:srgbClr val="FFC000"/>
            </a:solidFill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32939D7-8442-4742-A504-DA5566405D49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271D0C4-1059-DE47-88CC-762A4723FA15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EE831C7-4005-394E-83C8-A51D201CAD50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C745E82-43F9-0143-8EAB-938E4D8CDE45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13E5CC3D-EAE5-1C41-8E48-661A075FE9DB}"/>
                </a:ext>
              </a:extLst>
            </p:cNvPr>
            <p:cNvGrpSpPr/>
            <p:nvPr/>
          </p:nvGrpSpPr>
          <p:grpSpPr>
            <a:xfrm>
              <a:off x="7804137" y="2421076"/>
              <a:ext cx="947536" cy="217778"/>
              <a:chOff x="6339460" y="1825306"/>
              <a:chExt cx="947536" cy="217778"/>
            </a:xfrm>
            <a:solidFill>
              <a:srgbClr val="FFC000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DB0DD936-FCE1-3948-8D3D-BE025FD6E1B5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320BD78-D600-654E-9F3C-9F8F5DE8A02D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3C3076E-722B-9C4A-B24D-7DB84639B5C4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8635092-1CD0-524B-B328-88F345326CBA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EE7EF03-6229-A744-8135-7CBE842F2EA1}"/>
                </a:ext>
              </a:extLst>
            </p:cNvPr>
            <p:cNvGrpSpPr/>
            <p:nvPr/>
          </p:nvGrpSpPr>
          <p:grpSpPr>
            <a:xfrm>
              <a:off x="9265846" y="2112021"/>
              <a:ext cx="947536" cy="217778"/>
              <a:chOff x="6339460" y="1825306"/>
              <a:chExt cx="947536" cy="217778"/>
            </a:xfrm>
            <a:solidFill>
              <a:srgbClr val="FFC000"/>
            </a:solidFill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735A5F0C-36DE-2E40-AC4A-9CCBF0CA9F44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F6B65311-E991-2945-83C1-AD0E2923BA4B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904B9E96-EFB9-E548-AE0B-D958FD42CA20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0BF3593-B544-544B-8963-58A6068359F8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689ABDE-5170-B443-A46B-364BE56BBEA3}"/>
                </a:ext>
              </a:extLst>
            </p:cNvPr>
            <p:cNvGrpSpPr/>
            <p:nvPr/>
          </p:nvGrpSpPr>
          <p:grpSpPr>
            <a:xfrm>
              <a:off x="10719408" y="2409697"/>
              <a:ext cx="947536" cy="217778"/>
              <a:chOff x="6339460" y="1825306"/>
              <a:chExt cx="947536" cy="217778"/>
            </a:xfrm>
            <a:solidFill>
              <a:srgbClr val="FFC000"/>
            </a:solidFill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DE39398-F5FE-D742-9428-3FDE12C757D0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3E917B60-BABB-FC4B-BAC0-68194F6FBFCB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CC2DBD6E-433A-CA41-8768-9F779F811839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F101C9C2-3BF3-2549-ADE2-4D42DD849EFD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9D9544F-29AE-1A4F-BFD6-4FB9BAE2DAB4}"/>
              </a:ext>
            </a:extLst>
          </p:cNvPr>
          <p:cNvGrpSpPr/>
          <p:nvPr/>
        </p:nvGrpSpPr>
        <p:grpSpPr>
          <a:xfrm>
            <a:off x="6339912" y="2122739"/>
            <a:ext cx="947536" cy="217778"/>
            <a:chOff x="6339460" y="1825306"/>
            <a:chExt cx="947536" cy="217778"/>
          </a:xfrm>
          <a:solidFill>
            <a:srgbClr val="FFC000"/>
          </a:solidFill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4CC97D3-119C-2444-9407-F5F7F24D9086}"/>
                </a:ext>
              </a:extLst>
            </p:cNvPr>
            <p:cNvSpPr/>
            <p:nvPr/>
          </p:nvSpPr>
          <p:spPr>
            <a:xfrm>
              <a:off x="6612363" y="1825306"/>
              <a:ext cx="133823" cy="217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0C549E1C-76E5-8942-9401-400538600CC1}"/>
                </a:ext>
              </a:extLst>
            </p:cNvPr>
            <p:cNvSpPr/>
            <p:nvPr/>
          </p:nvSpPr>
          <p:spPr>
            <a:xfrm>
              <a:off x="6870676" y="1825306"/>
              <a:ext cx="138688" cy="217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662B8B6-A5EA-D641-99BC-A726470BC62F}"/>
                </a:ext>
              </a:extLst>
            </p:cNvPr>
            <p:cNvSpPr/>
            <p:nvPr/>
          </p:nvSpPr>
          <p:spPr>
            <a:xfrm>
              <a:off x="6339460" y="1826128"/>
              <a:ext cx="136240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B27B9835-B3DA-634B-94CD-A46AD196D4C1}"/>
                </a:ext>
              </a:extLst>
            </p:cNvPr>
            <p:cNvSpPr/>
            <p:nvPr/>
          </p:nvSpPr>
          <p:spPr>
            <a:xfrm>
              <a:off x="7148308" y="1825306"/>
              <a:ext cx="138688" cy="217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45373CD-BEED-F247-B0A5-5A9928A06A87}"/>
              </a:ext>
            </a:extLst>
          </p:cNvPr>
          <p:cNvGrpSpPr/>
          <p:nvPr/>
        </p:nvGrpSpPr>
        <p:grpSpPr>
          <a:xfrm>
            <a:off x="7807385" y="2417474"/>
            <a:ext cx="947536" cy="217778"/>
            <a:chOff x="6339460" y="1825306"/>
            <a:chExt cx="947536" cy="217778"/>
          </a:xfrm>
          <a:solidFill>
            <a:srgbClr val="FFC000"/>
          </a:solidFill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1344225-B4A0-5947-B951-18A77EC0A650}"/>
                </a:ext>
              </a:extLst>
            </p:cNvPr>
            <p:cNvSpPr/>
            <p:nvPr/>
          </p:nvSpPr>
          <p:spPr>
            <a:xfrm>
              <a:off x="6612363" y="1825306"/>
              <a:ext cx="133823" cy="217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D798D94A-B581-B54E-A789-BD2CB11E8CE1}"/>
                </a:ext>
              </a:extLst>
            </p:cNvPr>
            <p:cNvSpPr/>
            <p:nvPr/>
          </p:nvSpPr>
          <p:spPr>
            <a:xfrm>
              <a:off x="6870676" y="1825306"/>
              <a:ext cx="138688" cy="217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A191B9E-05B8-D64D-AB8B-7BBAF0458051}"/>
                </a:ext>
              </a:extLst>
            </p:cNvPr>
            <p:cNvSpPr/>
            <p:nvPr/>
          </p:nvSpPr>
          <p:spPr>
            <a:xfrm>
              <a:off x="6339460" y="1826128"/>
              <a:ext cx="136240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38BC19E-010E-4843-9582-944363B03AEE}"/>
                </a:ext>
              </a:extLst>
            </p:cNvPr>
            <p:cNvSpPr/>
            <p:nvPr/>
          </p:nvSpPr>
          <p:spPr>
            <a:xfrm>
              <a:off x="7148308" y="1825306"/>
              <a:ext cx="138688" cy="217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86E991-439D-8E44-8BB2-D89F03E05467}"/>
              </a:ext>
            </a:extLst>
          </p:cNvPr>
          <p:cNvGrpSpPr/>
          <p:nvPr/>
        </p:nvGrpSpPr>
        <p:grpSpPr>
          <a:xfrm>
            <a:off x="6344057" y="2101196"/>
            <a:ext cx="5319643" cy="541676"/>
            <a:chOff x="6344057" y="2101196"/>
            <a:chExt cx="5319643" cy="541676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F5579E62-5152-344E-90BC-67F7698D9440}"/>
                </a:ext>
              </a:extLst>
            </p:cNvPr>
            <p:cNvGrpSpPr/>
            <p:nvPr/>
          </p:nvGrpSpPr>
          <p:grpSpPr>
            <a:xfrm>
              <a:off x="6344057" y="2425094"/>
              <a:ext cx="947536" cy="217778"/>
              <a:chOff x="6339460" y="1825306"/>
              <a:chExt cx="947536" cy="217778"/>
            </a:xfrm>
            <a:solidFill>
              <a:srgbClr val="FFC000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6CBC4A82-7849-DC4D-AF20-6C52BE7A88BE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A77751F8-4AA9-E244-97E2-3DC90921C6BC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92BF084E-7440-C744-87EE-3053CB1ED4B8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0FCAED9C-3696-834A-860A-2CD4DEF94793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0E0FB6A-CB0F-4B45-9D89-FEF71972445A}"/>
                </a:ext>
              </a:extLst>
            </p:cNvPr>
            <p:cNvGrpSpPr/>
            <p:nvPr/>
          </p:nvGrpSpPr>
          <p:grpSpPr>
            <a:xfrm>
              <a:off x="7804137" y="2105808"/>
              <a:ext cx="947536" cy="217778"/>
              <a:chOff x="6339460" y="1825306"/>
              <a:chExt cx="947536" cy="217778"/>
            </a:xfrm>
            <a:solidFill>
              <a:srgbClr val="FFC000"/>
            </a:solidFill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856F8CAD-60EA-7E4A-9041-47524E8FCFB4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0583055B-39D3-424A-894E-5DED803A7ECC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2649D9E6-9D7B-5144-863F-D4C6F649A493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524665F2-A761-4240-A7EB-6A21EC8E3146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05AE7DCC-38EE-5642-B92B-FA61B3EDC168}"/>
                </a:ext>
              </a:extLst>
            </p:cNvPr>
            <p:cNvGrpSpPr/>
            <p:nvPr/>
          </p:nvGrpSpPr>
          <p:grpSpPr>
            <a:xfrm>
              <a:off x="9262491" y="2105167"/>
              <a:ext cx="947536" cy="217778"/>
              <a:chOff x="6339460" y="1825306"/>
              <a:chExt cx="947536" cy="217778"/>
            </a:xfrm>
            <a:solidFill>
              <a:srgbClr val="FFC000"/>
            </a:solidFill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30B79C2-3470-D843-ACD4-4E7E58651916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71F3574-A1E3-E44C-A048-4B2E92E9FE6D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A4423D3-9D88-F94D-94E5-F8ADE1E0053E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48044E9-954C-A943-B0D8-211F6CDCC2C3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F69BC523-A8D1-014D-B404-F2C716CE6587}"/>
                </a:ext>
              </a:extLst>
            </p:cNvPr>
            <p:cNvGrpSpPr/>
            <p:nvPr/>
          </p:nvGrpSpPr>
          <p:grpSpPr>
            <a:xfrm>
              <a:off x="10716164" y="2101196"/>
              <a:ext cx="947536" cy="217778"/>
              <a:chOff x="6339460" y="1825306"/>
              <a:chExt cx="947536" cy="217778"/>
            </a:xfrm>
            <a:solidFill>
              <a:srgbClr val="FFC000"/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F0A37C25-22D7-9042-9C1A-4828A6FAC23B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46A4C8B1-4162-7348-A7F6-72EBFAF41CC1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442C8955-998B-6848-918D-B0E6EA3D6318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2062F1DE-B2B9-6848-BF26-04DF7112A132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4C90769-0915-CF4A-8ABC-E93BD39390A1}"/>
              </a:ext>
            </a:extLst>
          </p:cNvPr>
          <p:cNvGrpSpPr/>
          <p:nvPr/>
        </p:nvGrpSpPr>
        <p:grpSpPr>
          <a:xfrm>
            <a:off x="9265472" y="2412919"/>
            <a:ext cx="2402067" cy="221216"/>
            <a:chOff x="9261633" y="2407391"/>
            <a:chExt cx="2402067" cy="221216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26108F5E-C470-F34F-AD66-FBC409299A30}"/>
                </a:ext>
              </a:extLst>
            </p:cNvPr>
            <p:cNvGrpSpPr/>
            <p:nvPr/>
          </p:nvGrpSpPr>
          <p:grpSpPr>
            <a:xfrm>
              <a:off x="9261633" y="2410829"/>
              <a:ext cx="947536" cy="217778"/>
              <a:chOff x="6339460" y="1825306"/>
              <a:chExt cx="947536" cy="217778"/>
            </a:xfrm>
            <a:solidFill>
              <a:srgbClr val="FFC000"/>
            </a:solidFill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4CCE866A-5B44-6E4A-A3A3-A2E0E238EAE5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9E2F6772-11AA-1349-A891-820E3348414C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FE1F24FE-48CD-8A43-B8BC-A7F87EB74A22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3F4EC811-B2FA-1D41-8586-611F6FEA4C88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A7366163-223E-D349-A1DA-4E1AB9C581D8}"/>
                </a:ext>
              </a:extLst>
            </p:cNvPr>
            <p:cNvGrpSpPr/>
            <p:nvPr/>
          </p:nvGrpSpPr>
          <p:grpSpPr>
            <a:xfrm>
              <a:off x="10716164" y="2407391"/>
              <a:ext cx="947536" cy="217778"/>
              <a:chOff x="6339460" y="1825306"/>
              <a:chExt cx="947536" cy="217778"/>
            </a:xfrm>
            <a:solidFill>
              <a:srgbClr val="FFC000"/>
            </a:solidFill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A9370E5B-2CAD-D94F-85EF-511FBCB46533}"/>
                  </a:ext>
                </a:extLst>
              </p:cNvPr>
              <p:cNvSpPr/>
              <p:nvPr/>
            </p:nvSpPr>
            <p:spPr>
              <a:xfrm>
                <a:off x="6612363" y="1825306"/>
                <a:ext cx="133823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A813D49-18EB-E641-A9F8-AE91EACEB821}"/>
                  </a:ext>
                </a:extLst>
              </p:cNvPr>
              <p:cNvSpPr/>
              <p:nvPr/>
            </p:nvSpPr>
            <p:spPr>
              <a:xfrm>
                <a:off x="6870676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7D10E821-FE69-694E-9206-201B0D35F337}"/>
                  </a:ext>
                </a:extLst>
              </p:cNvPr>
              <p:cNvSpPr/>
              <p:nvPr/>
            </p:nvSpPr>
            <p:spPr>
              <a:xfrm>
                <a:off x="6339460" y="1826128"/>
                <a:ext cx="136240" cy="2148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958DB8D0-7128-824F-BFE5-F25CE200921B}"/>
                  </a:ext>
                </a:extLst>
              </p:cNvPr>
              <p:cNvSpPr/>
              <p:nvPr/>
            </p:nvSpPr>
            <p:spPr>
              <a:xfrm>
                <a:off x="7148308" y="1825306"/>
                <a:ext cx="138688" cy="2177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08FF5830-E9C6-0D4A-88C6-844D96A9CAA0}"/>
              </a:ext>
            </a:extLst>
          </p:cNvPr>
          <p:cNvGrpSpPr/>
          <p:nvPr/>
        </p:nvGrpSpPr>
        <p:grpSpPr>
          <a:xfrm>
            <a:off x="9267769" y="2106298"/>
            <a:ext cx="947536" cy="217778"/>
            <a:chOff x="6339460" y="1825306"/>
            <a:chExt cx="947536" cy="217778"/>
          </a:xfrm>
          <a:solidFill>
            <a:srgbClr val="FFC000"/>
          </a:solidFill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9F11FC5-EFF4-2544-B086-15757A33B369}"/>
                </a:ext>
              </a:extLst>
            </p:cNvPr>
            <p:cNvSpPr/>
            <p:nvPr/>
          </p:nvSpPr>
          <p:spPr>
            <a:xfrm>
              <a:off x="6612363" y="1825306"/>
              <a:ext cx="133823" cy="217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0B93065D-E41B-AA4E-91CC-73A80161D9AA}"/>
                </a:ext>
              </a:extLst>
            </p:cNvPr>
            <p:cNvSpPr/>
            <p:nvPr/>
          </p:nvSpPr>
          <p:spPr>
            <a:xfrm>
              <a:off x="6870676" y="1825306"/>
              <a:ext cx="138688" cy="217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6530E12-0CF6-B544-A862-54E8BD174E6E}"/>
                </a:ext>
              </a:extLst>
            </p:cNvPr>
            <p:cNvSpPr/>
            <p:nvPr/>
          </p:nvSpPr>
          <p:spPr>
            <a:xfrm>
              <a:off x="6339460" y="1826128"/>
              <a:ext cx="136240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F9390B87-E957-3145-8DD3-E682D8189D23}"/>
                </a:ext>
              </a:extLst>
            </p:cNvPr>
            <p:cNvSpPr/>
            <p:nvPr/>
          </p:nvSpPr>
          <p:spPr>
            <a:xfrm>
              <a:off x="7148308" y="1825306"/>
              <a:ext cx="138688" cy="217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Title 1">
            <a:extLst>
              <a:ext uri="{FF2B5EF4-FFF2-40B4-BE49-F238E27FC236}">
                <a16:creationId xmlns:a16="http://schemas.microsoft.com/office/drawing/2014/main" id="{CFA4D6BB-125C-B544-B137-94651089128B}"/>
              </a:ext>
            </a:extLst>
          </p:cNvPr>
          <p:cNvSpPr txBox="1">
            <a:spLocks/>
          </p:cNvSpPr>
          <p:nvPr/>
        </p:nvSpPr>
        <p:spPr>
          <a:xfrm>
            <a:off x="798735" y="188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How to set roll lengths</a:t>
            </a:r>
          </a:p>
        </p:txBody>
      </p:sp>
    </p:spTree>
    <p:extLst>
      <p:ext uri="{BB962C8B-B14F-4D97-AF65-F5344CB8AC3E}">
        <p14:creationId xmlns:p14="http://schemas.microsoft.com/office/powerpoint/2010/main" val="27726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0B19-3354-CC4C-836E-3DE064DC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0"/>
            <a:ext cx="10515600" cy="1325563"/>
          </a:xfrm>
        </p:spPr>
        <p:txBody>
          <a:bodyPr/>
          <a:lstStyle/>
          <a:p>
            <a:r>
              <a:rPr lang="en-US" b="1" dirty="0"/>
              <a:t>Handling multiple links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E06E0-19D9-5444-A687-FF48A98FCC66}"/>
              </a:ext>
            </a:extLst>
          </p:cNvPr>
          <p:cNvSpPr txBox="1"/>
          <p:nvPr/>
        </p:nvSpPr>
        <p:spPr>
          <a:xfrm>
            <a:off x="869125" y="2495694"/>
            <a:ext cx="5397119" cy="1964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No harm to any link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Targeting highest sum of SNR gain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Can use other policies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84359698-1962-5740-B368-4152A981C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4874">
            <a:off x="6680430" y="1107760"/>
            <a:ext cx="487332" cy="43560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D82A741-8901-1241-91A3-658816AE0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55643">
            <a:off x="7713748" y="1115095"/>
            <a:ext cx="487332" cy="43560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6A421B88-D89F-904C-8F34-2A33C0132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4874">
            <a:off x="9556903" y="1118678"/>
            <a:ext cx="487332" cy="43560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C738D110-3B4E-A949-AD4F-3FC339412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55643">
            <a:off x="10590221" y="1126014"/>
            <a:ext cx="487332" cy="43560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02321F9B-3382-884F-9309-27FD0CCD2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762" y="4336445"/>
            <a:ext cx="1260286" cy="1260286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3FE7D8F4-DCE9-0B45-AB47-106579F31C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247" y="3072941"/>
            <a:ext cx="639868" cy="639868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ABFBF49A-10A4-A046-A801-BF588FC2A1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998938">
            <a:off x="9044384" y="3579450"/>
            <a:ext cx="492554" cy="634562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256919E1-273C-EA45-B780-018A2F7EB382}"/>
              </a:ext>
            </a:extLst>
          </p:cNvPr>
          <p:cNvSpPr txBox="1"/>
          <p:nvPr/>
        </p:nvSpPr>
        <p:spPr>
          <a:xfrm>
            <a:off x="9666616" y="3772943"/>
            <a:ext cx="121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2B9BEA8-F3F9-E640-864E-2FD0E7392A91}"/>
              </a:ext>
            </a:extLst>
          </p:cNvPr>
          <p:cNvSpPr txBox="1"/>
          <p:nvPr/>
        </p:nvSpPr>
        <p:spPr>
          <a:xfrm>
            <a:off x="8901821" y="5202468"/>
            <a:ext cx="149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Transmitter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7D576F3-B048-6F4A-A129-487B3BA63AA0}"/>
              </a:ext>
            </a:extLst>
          </p:cNvPr>
          <p:cNvGrpSpPr>
            <a:grpSpLocks noChangeAspect="1"/>
          </p:cNvGrpSpPr>
          <p:nvPr/>
        </p:nvGrpSpPr>
        <p:grpSpPr>
          <a:xfrm>
            <a:off x="7669361" y="1712027"/>
            <a:ext cx="1209623" cy="1080783"/>
            <a:chOff x="7143856" y="3183668"/>
            <a:chExt cx="1848745" cy="1651830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F66C2B7-86EF-4C4F-BB7E-F8A35DB6104F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356799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D4C6ECD-1C2B-184F-8AE6-15AD7C4B459A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811394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D3845A6-F557-C947-A204-891224FDFA42}"/>
                </a:ext>
              </a:extLst>
            </p:cNvPr>
            <p:cNvCxnSpPr>
              <a:cxnSpLocks/>
            </p:cNvCxnSpPr>
            <p:nvPr/>
          </p:nvCxnSpPr>
          <p:spPr>
            <a:xfrm>
              <a:off x="7170173" y="4280301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F0A34DB-8DEC-F743-BBE1-383B99B4C4EC}"/>
                </a:ext>
              </a:extLst>
            </p:cNvPr>
            <p:cNvSpPr/>
            <p:nvPr/>
          </p:nvSpPr>
          <p:spPr>
            <a:xfrm>
              <a:off x="7143856" y="3183668"/>
              <a:ext cx="1822428" cy="165183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3254787-4A92-2F4C-AC1A-4FA1FB3BC4D3}"/>
                </a:ext>
              </a:extLst>
            </p:cNvPr>
            <p:cNvSpPr/>
            <p:nvPr/>
          </p:nvSpPr>
          <p:spPr>
            <a:xfrm>
              <a:off x="7761876" y="3346966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7346DF2-AB29-A748-91AE-7B039994597F}"/>
                </a:ext>
              </a:extLst>
            </p:cNvPr>
            <p:cNvSpPr/>
            <p:nvPr/>
          </p:nvSpPr>
          <p:spPr>
            <a:xfrm>
              <a:off x="8156671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D6FB5CC-FC00-7444-B435-A571B21EC02B}"/>
                </a:ext>
              </a:extLst>
            </p:cNvPr>
            <p:cNvSpPr/>
            <p:nvPr/>
          </p:nvSpPr>
          <p:spPr>
            <a:xfrm>
              <a:off x="7344779" y="3348223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3A99DE4-97A3-E04E-8098-D2338216EE54}"/>
                </a:ext>
              </a:extLst>
            </p:cNvPr>
            <p:cNvSpPr/>
            <p:nvPr/>
          </p:nvSpPr>
          <p:spPr>
            <a:xfrm>
              <a:off x="8580993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50E55E4-7AC7-5C41-86BD-D304B71C0EC2}"/>
                </a:ext>
              </a:extLst>
            </p:cNvPr>
            <p:cNvSpPr/>
            <p:nvPr/>
          </p:nvSpPr>
          <p:spPr>
            <a:xfrm>
              <a:off x="7761876" y="3796823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0D5C436-7EA3-DD47-A103-309C765A7F69}"/>
                </a:ext>
              </a:extLst>
            </p:cNvPr>
            <p:cNvSpPr/>
            <p:nvPr/>
          </p:nvSpPr>
          <p:spPr>
            <a:xfrm>
              <a:off x="8156671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90FC9AA-A914-F849-855B-D52026C327C5}"/>
                </a:ext>
              </a:extLst>
            </p:cNvPr>
            <p:cNvSpPr/>
            <p:nvPr/>
          </p:nvSpPr>
          <p:spPr>
            <a:xfrm>
              <a:off x="7344779" y="3798080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9F8DABB-28FB-B24B-8B8E-76B78A3A6510}"/>
                </a:ext>
              </a:extLst>
            </p:cNvPr>
            <p:cNvSpPr/>
            <p:nvPr/>
          </p:nvSpPr>
          <p:spPr>
            <a:xfrm>
              <a:off x="8580993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BE59ACE8-7CC3-6940-99FC-1B51FBC50B8E}"/>
                </a:ext>
              </a:extLst>
            </p:cNvPr>
            <p:cNvSpPr/>
            <p:nvPr/>
          </p:nvSpPr>
          <p:spPr>
            <a:xfrm>
              <a:off x="7761876" y="4263309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C1D8EDE-4345-1F44-8D3C-B46F8ACE98A9}"/>
                </a:ext>
              </a:extLst>
            </p:cNvPr>
            <p:cNvSpPr/>
            <p:nvPr/>
          </p:nvSpPr>
          <p:spPr>
            <a:xfrm>
              <a:off x="8156671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9AFC8BE-C257-1141-99D2-465D990B987F}"/>
                </a:ext>
              </a:extLst>
            </p:cNvPr>
            <p:cNvSpPr/>
            <p:nvPr/>
          </p:nvSpPr>
          <p:spPr>
            <a:xfrm>
              <a:off x="7344779" y="4264566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23E5567-0757-2641-B00E-105037EE2FFE}"/>
                </a:ext>
              </a:extLst>
            </p:cNvPr>
            <p:cNvSpPr/>
            <p:nvPr/>
          </p:nvSpPr>
          <p:spPr>
            <a:xfrm>
              <a:off x="8580993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85BBB11-95C8-974E-80CA-FF90E7529B6B}"/>
              </a:ext>
            </a:extLst>
          </p:cNvPr>
          <p:cNvGrpSpPr>
            <a:grpSpLocks noChangeAspect="1"/>
          </p:cNvGrpSpPr>
          <p:nvPr/>
        </p:nvGrpSpPr>
        <p:grpSpPr>
          <a:xfrm>
            <a:off x="6212776" y="1717807"/>
            <a:ext cx="1209623" cy="1080783"/>
            <a:chOff x="7143856" y="3183668"/>
            <a:chExt cx="1848745" cy="1651830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4774FAC-6A31-5D4C-9DEB-6EA2DA7BCD38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356799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5CBB9E6-64FA-0040-A409-2B9A83190EA6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811394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E875D9D-9A1B-D447-A8AF-3DE693146E3E}"/>
                </a:ext>
              </a:extLst>
            </p:cNvPr>
            <p:cNvCxnSpPr>
              <a:cxnSpLocks/>
            </p:cNvCxnSpPr>
            <p:nvPr/>
          </p:nvCxnSpPr>
          <p:spPr>
            <a:xfrm>
              <a:off x="7170173" y="4280301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624206B-579B-D04D-AFDE-FD0749CCF809}"/>
                </a:ext>
              </a:extLst>
            </p:cNvPr>
            <p:cNvSpPr/>
            <p:nvPr/>
          </p:nvSpPr>
          <p:spPr>
            <a:xfrm>
              <a:off x="7143856" y="3183668"/>
              <a:ext cx="1822428" cy="165183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8356C35-B7D1-4C4C-BC60-4EAD83A7440C}"/>
                </a:ext>
              </a:extLst>
            </p:cNvPr>
            <p:cNvSpPr/>
            <p:nvPr/>
          </p:nvSpPr>
          <p:spPr>
            <a:xfrm>
              <a:off x="7761876" y="3346966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A5F2741-B6CD-EA42-9C9B-19057A55A2A0}"/>
                </a:ext>
              </a:extLst>
            </p:cNvPr>
            <p:cNvSpPr/>
            <p:nvPr/>
          </p:nvSpPr>
          <p:spPr>
            <a:xfrm>
              <a:off x="8156671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98E24D2-509A-354B-9814-7A6870060A47}"/>
                </a:ext>
              </a:extLst>
            </p:cNvPr>
            <p:cNvSpPr/>
            <p:nvPr/>
          </p:nvSpPr>
          <p:spPr>
            <a:xfrm>
              <a:off x="7344779" y="3348223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07B0F77D-EB07-B34C-88EB-FB03C2FB03CD}"/>
                </a:ext>
              </a:extLst>
            </p:cNvPr>
            <p:cNvSpPr/>
            <p:nvPr/>
          </p:nvSpPr>
          <p:spPr>
            <a:xfrm>
              <a:off x="8580993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A429AB7-A07C-B24E-A084-7FAFF657F362}"/>
                </a:ext>
              </a:extLst>
            </p:cNvPr>
            <p:cNvSpPr/>
            <p:nvPr/>
          </p:nvSpPr>
          <p:spPr>
            <a:xfrm>
              <a:off x="7761876" y="3796823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6831F58-0D82-6048-BB6D-4E3AAA5DEA37}"/>
                </a:ext>
              </a:extLst>
            </p:cNvPr>
            <p:cNvSpPr/>
            <p:nvPr/>
          </p:nvSpPr>
          <p:spPr>
            <a:xfrm>
              <a:off x="8156671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14E019A-8624-7240-A959-A1AB28B00DBD}"/>
                </a:ext>
              </a:extLst>
            </p:cNvPr>
            <p:cNvSpPr/>
            <p:nvPr/>
          </p:nvSpPr>
          <p:spPr>
            <a:xfrm>
              <a:off x="7344779" y="3798080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A5F01179-CAED-0348-AFCC-12DBCDFA0296}"/>
                </a:ext>
              </a:extLst>
            </p:cNvPr>
            <p:cNvSpPr/>
            <p:nvPr/>
          </p:nvSpPr>
          <p:spPr>
            <a:xfrm>
              <a:off x="8580993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866FA70-CCB1-9148-9999-B8CF6A1D8B7B}"/>
                </a:ext>
              </a:extLst>
            </p:cNvPr>
            <p:cNvSpPr/>
            <p:nvPr/>
          </p:nvSpPr>
          <p:spPr>
            <a:xfrm>
              <a:off x="7761876" y="4263309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E6DF06D-719E-8A48-BD50-598FA5E83F24}"/>
                </a:ext>
              </a:extLst>
            </p:cNvPr>
            <p:cNvSpPr/>
            <p:nvPr/>
          </p:nvSpPr>
          <p:spPr>
            <a:xfrm>
              <a:off x="8156671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FCB1E4F-01B1-2043-8D79-2D13ED305BEF}"/>
                </a:ext>
              </a:extLst>
            </p:cNvPr>
            <p:cNvSpPr/>
            <p:nvPr/>
          </p:nvSpPr>
          <p:spPr>
            <a:xfrm>
              <a:off x="7344779" y="4264566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DCD68F32-AF90-0543-A38A-DF1513231CE6}"/>
                </a:ext>
              </a:extLst>
            </p:cNvPr>
            <p:cNvSpPr/>
            <p:nvPr/>
          </p:nvSpPr>
          <p:spPr>
            <a:xfrm>
              <a:off x="8580993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52659FE-715C-C14C-A87E-A4284D152CFE}"/>
              </a:ext>
            </a:extLst>
          </p:cNvPr>
          <p:cNvGrpSpPr>
            <a:grpSpLocks noChangeAspect="1"/>
          </p:cNvGrpSpPr>
          <p:nvPr/>
        </p:nvGrpSpPr>
        <p:grpSpPr>
          <a:xfrm>
            <a:off x="10584701" y="1702082"/>
            <a:ext cx="1209623" cy="1080783"/>
            <a:chOff x="7143856" y="3183668"/>
            <a:chExt cx="1848745" cy="1651830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88985CD-2D0F-C843-87DF-59A56A1A1EE2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356799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15CD0D-506A-9749-BBC8-411D3AD9503F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811394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8D90220-A2DC-294B-AF88-93E3F810E757}"/>
                </a:ext>
              </a:extLst>
            </p:cNvPr>
            <p:cNvCxnSpPr>
              <a:cxnSpLocks/>
            </p:cNvCxnSpPr>
            <p:nvPr/>
          </p:nvCxnSpPr>
          <p:spPr>
            <a:xfrm>
              <a:off x="7170173" y="4280301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93958897-E2B6-C441-B8B7-AD3E561DC3AA}"/>
                </a:ext>
              </a:extLst>
            </p:cNvPr>
            <p:cNvSpPr/>
            <p:nvPr/>
          </p:nvSpPr>
          <p:spPr>
            <a:xfrm>
              <a:off x="7143856" y="3183668"/>
              <a:ext cx="1822428" cy="165183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70BB2C1-A17B-6442-9E78-128C6690C44D}"/>
                </a:ext>
              </a:extLst>
            </p:cNvPr>
            <p:cNvSpPr/>
            <p:nvPr/>
          </p:nvSpPr>
          <p:spPr>
            <a:xfrm>
              <a:off x="7761876" y="3346966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A8E83C93-82F1-E64B-A9F1-AA269FBA2303}"/>
                </a:ext>
              </a:extLst>
            </p:cNvPr>
            <p:cNvSpPr/>
            <p:nvPr/>
          </p:nvSpPr>
          <p:spPr>
            <a:xfrm>
              <a:off x="8156671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21961C09-90FB-A44D-A58B-B5D8ACB3A888}"/>
                </a:ext>
              </a:extLst>
            </p:cNvPr>
            <p:cNvSpPr/>
            <p:nvPr/>
          </p:nvSpPr>
          <p:spPr>
            <a:xfrm>
              <a:off x="7344779" y="3348223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D1390E2F-0DD7-D941-BE64-EDE70EBE762C}"/>
                </a:ext>
              </a:extLst>
            </p:cNvPr>
            <p:cNvSpPr/>
            <p:nvPr/>
          </p:nvSpPr>
          <p:spPr>
            <a:xfrm>
              <a:off x="8580993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E21A2C4-E595-574F-B479-2D8B3964168A}"/>
                </a:ext>
              </a:extLst>
            </p:cNvPr>
            <p:cNvSpPr/>
            <p:nvPr/>
          </p:nvSpPr>
          <p:spPr>
            <a:xfrm>
              <a:off x="7761876" y="3796823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8FD8CC62-C20E-AB4A-83D6-6FAD2703972F}"/>
                </a:ext>
              </a:extLst>
            </p:cNvPr>
            <p:cNvSpPr/>
            <p:nvPr/>
          </p:nvSpPr>
          <p:spPr>
            <a:xfrm>
              <a:off x="8156671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B65AF4AD-0F0C-FC40-9150-5256A36AD52C}"/>
                </a:ext>
              </a:extLst>
            </p:cNvPr>
            <p:cNvSpPr/>
            <p:nvPr/>
          </p:nvSpPr>
          <p:spPr>
            <a:xfrm>
              <a:off x="7344779" y="3798080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6BBE545-E24C-DD41-BB10-417CCF03B286}"/>
                </a:ext>
              </a:extLst>
            </p:cNvPr>
            <p:cNvSpPr/>
            <p:nvPr/>
          </p:nvSpPr>
          <p:spPr>
            <a:xfrm>
              <a:off x="8580993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5A093A5C-47C2-3F4B-A7B9-6BFD363A38D8}"/>
                </a:ext>
              </a:extLst>
            </p:cNvPr>
            <p:cNvSpPr/>
            <p:nvPr/>
          </p:nvSpPr>
          <p:spPr>
            <a:xfrm>
              <a:off x="7761876" y="4263309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65042F23-55E6-E74B-9B2D-45AD7B91A46D}"/>
                </a:ext>
              </a:extLst>
            </p:cNvPr>
            <p:cNvSpPr/>
            <p:nvPr/>
          </p:nvSpPr>
          <p:spPr>
            <a:xfrm>
              <a:off x="8156671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B037C48-B945-4A4A-825A-C4D878E6A700}"/>
                </a:ext>
              </a:extLst>
            </p:cNvPr>
            <p:cNvSpPr/>
            <p:nvPr/>
          </p:nvSpPr>
          <p:spPr>
            <a:xfrm>
              <a:off x="7344779" y="4264566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535E49F-43B2-8741-AAB1-E4F423D494BC}"/>
                </a:ext>
              </a:extLst>
            </p:cNvPr>
            <p:cNvSpPr/>
            <p:nvPr/>
          </p:nvSpPr>
          <p:spPr>
            <a:xfrm>
              <a:off x="8580993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6AACD56-12DB-F447-9922-A39505D8012E}"/>
              </a:ext>
            </a:extLst>
          </p:cNvPr>
          <p:cNvGrpSpPr>
            <a:grpSpLocks noChangeAspect="1"/>
          </p:cNvGrpSpPr>
          <p:nvPr/>
        </p:nvGrpSpPr>
        <p:grpSpPr>
          <a:xfrm>
            <a:off x="9128116" y="1707862"/>
            <a:ext cx="1209623" cy="1080783"/>
            <a:chOff x="7143856" y="3183668"/>
            <a:chExt cx="1848745" cy="1651830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80806A0-E1D7-9249-A431-18942B19B05A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356799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6BE0D83B-D1C2-EA48-B855-458321CE088F}"/>
                </a:ext>
              </a:extLst>
            </p:cNvPr>
            <p:cNvCxnSpPr>
              <a:cxnSpLocks/>
            </p:cNvCxnSpPr>
            <p:nvPr/>
          </p:nvCxnSpPr>
          <p:spPr>
            <a:xfrm>
              <a:off x="7143856" y="3811394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8839B593-D9A0-BC4C-A8FF-D13316DDC95F}"/>
                </a:ext>
              </a:extLst>
            </p:cNvPr>
            <p:cNvCxnSpPr>
              <a:cxnSpLocks/>
            </p:cNvCxnSpPr>
            <p:nvPr/>
          </p:nvCxnSpPr>
          <p:spPr>
            <a:xfrm>
              <a:off x="7170173" y="4280301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62118CD0-A80A-AE4D-9494-9DFAD6FF3A9A}"/>
                </a:ext>
              </a:extLst>
            </p:cNvPr>
            <p:cNvSpPr/>
            <p:nvPr/>
          </p:nvSpPr>
          <p:spPr>
            <a:xfrm>
              <a:off x="7143856" y="3183668"/>
              <a:ext cx="1822428" cy="165183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331C62B-1626-DD44-B9A0-3EA2FED36CA5}"/>
                </a:ext>
              </a:extLst>
            </p:cNvPr>
            <p:cNvSpPr/>
            <p:nvPr/>
          </p:nvSpPr>
          <p:spPr>
            <a:xfrm>
              <a:off x="7761876" y="3346966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4F2866E4-0FB1-2044-BE69-A607AD85C600}"/>
                </a:ext>
              </a:extLst>
            </p:cNvPr>
            <p:cNvSpPr/>
            <p:nvPr/>
          </p:nvSpPr>
          <p:spPr>
            <a:xfrm>
              <a:off x="8156671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D8CBAC6-AA50-BD4E-8D11-6D95B7A23A0F}"/>
                </a:ext>
              </a:extLst>
            </p:cNvPr>
            <p:cNvSpPr/>
            <p:nvPr/>
          </p:nvSpPr>
          <p:spPr>
            <a:xfrm>
              <a:off x="7344779" y="3348223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F7E424DC-49D5-794B-B85C-0E80A6779C71}"/>
                </a:ext>
              </a:extLst>
            </p:cNvPr>
            <p:cNvSpPr/>
            <p:nvPr/>
          </p:nvSpPr>
          <p:spPr>
            <a:xfrm>
              <a:off x="8580993" y="3346966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90A77E5B-6E8C-5B46-9E6B-0AD86D8AE3F8}"/>
                </a:ext>
              </a:extLst>
            </p:cNvPr>
            <p:cNvSpPr/>
            <p:nvPr/>
          </p:nvSpPr>
          <p:spPr>
            <a:xfrm>
              <a:off x="7761876" y="3796823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1BC73275-0D08-1749-AAFF-AA253C985969}"/>
                </a:ext>
              </a:extLst>
            </p:cNvPr>
            <p:cNvSpPr/>
            <p:nvPr/>
          </p:nvSpPr>
          <p:spPr>
            <a:xfrm>
              <a:off x="8156671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4804C596-441D-914E-8AD1-665B9FB9AD04}"/>
                </a:ext>
              </a:extLst>
            </p:cNvPr>
            <p:cNvSpPr/>
            <p:nvPr/>
          </p:nvSpPr>
          <p:spPr>
            <a:xfrm>
              <a:off x="7344779" y="3798080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E6E6B2B-97FB-E54A-A387-3503C55A3EFE}"/>
                </a:ext>
              </a:extLst>
            </p:cNvPr>
            <p:cNvSpPr/>
            <p:nvPr/>
          </p:nvSpPr>
          <p:spPr>
            <a:xfrm>
              <a:off x="8580993" y="3796823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B1A24865-40B9-A043-86CE-1473C5ED821D}"/>
                </a:ext>
              </a:extLst>
            </p:cNvPr>
            <p:cNvSpPr/>
            <p:nvPr/>
          </p:nvSpPr>
          <p:spPr>
            <a:xfrm>
              <a:off x="7761876" y="4263309"/>
              <a:ext cx="197486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658335DE-CCD5-DE44-B5D1-C5DD0F80BBEA}"/>
                </a:ext>
              </a:extLst>
            </p:cNvPr>
            <p:cNvSpPr/>
            <p:nvPr/>
          </p:nvSpPr>
          <p:spPr>
            <a:xfrm>
              <a:off x="8156671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AD3345F-04A2-2744-A3F2-4183CDED065D}"/>
                </a:ext>
              </a:extLst>
            </p:cNvPr>
            <p:cNvSpPr/>
            <p:nvPr/>
          </p:nvSpPr>
          <p:spPr>
            <a:xfrm>
              <a:off x="7344779" y="4264566"/>
              <a:ext cx="201052" cy="922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177ED11F-3CA8-6C43-A315-10720E5E286E}"/>
                </a:ext>
              </a:extLst>
            </p:cNvPr>
            <p:cNvSpPr/>
            <p:nvPr/>
          </p:nvSpPr>
          <p:spPr>
            <a:xfrm>
              <a:off x="8580993" y="4263309"/>
              <a:ext cx="204665" cy="93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6" name="Picture 295">
            <a:extLst>
              <a:ext uri="{FF2B5EF4-FFF2-40B4-BE49-F238E27FC236}">
                <a16:creationId xmlns:a16="http://schemas.microsoft.com/office/drawing/2014/main" id="{5ACE1DEE-270F-3147-9D06-FB7D188D3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498" y="4312464"/>
            <a:ext cx="1260286" cy="1260286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1938646C-4EBE-DD4E-B173-9B611B15C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983" y="3048960"/>
            <a:ext cx="639868" cy="639868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3BDC0D69-3040-6540-B5E2-CEE0D740DB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998938">
            <a:off x="7352120" y="3555469"/>
            <a:ext cx="492554" cy="6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0B19-3354-CC4C-836E-3DE064DC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0"/>
            <a:ext cx="10515600" cy="1325563"/>
          </a:xfrm>
        </p:spPr>
        <p:txBody>
          <a:bodyPr/>
          <a:lstStyle/>
          <a:p>
            <a:r>
              <a:rPr lang="en-US" b="1" dirty="0"/>
              <a:t>Evaluation setup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D80040A-A501-6646-9863-8C2B032C1F3E}"/>
              </a:ext>
            </a:extLst>
          </p:cNvPr>
          <p:cNvGrpSpPr/>
          <p:nvPr/>
        </p:nvGrpSpPr>
        <p:grpSpPr>
          <a:xfrm>
            <a:off x="6839395" y="1277436"/>
            <a:ext cx="4931170" cy="5039122"/>
            <a:chOff x="6839395" y="1277436"/>
            <a:chExt cx="4931170" cy="503912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1040B78-9C02-8740-A204-8BA58BA535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39395" y="1277436"/>
              <a:ext cx="4775955" cy="4572000"/>
              <a:chOff x="1803400" y="25400"/>
              <a:chExt cx="7137400" cy="6832600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562726E6-9FEF-9E4A-A404-B4843DF465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3400" y="25400"/>
                <a:ext cx="7137400" cy="6832600"/>
              </a:xfrm>
              <a:prstGeom prst="rect">
                <a:avLst/>
              </a:prstGeom>
            </p:spPr>
          </p:pic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D81E132-A31B-4646-BE46-D646E71329C6}"/>
                  </a:ext>
                </a:extLst>
              </p:cNvPr>
              <p:cNvSpPr/>
              <p:nvPr/>
            </p:nvSpPr>
            <p:spPr>
              <a:xfrm>
                <a:off x="2260600" y="5867400"/>
                <a:ext cx="482600" cy="266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E8DEADA-6665-DB42-B344-28EA07AE0313}"/>
                  </a:ext>
                </a:extLst>
              </p:cNvPr>
              <p:cNvSpPr/>
              <p:nvPr/>
            </p:nvSpPr>
            <p:spPr>
              <a:xfrm>
                <a:off x="3759200" y="3454400"/>
                <a:ext cx="482600" cy="266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D9055A7-F900-974F-95C2-A8B058C63E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632" y="3699884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29B2BB-55D3-AB4C-9A43-17C225486B97}"/>
                </a:ext>
              </a:extLst>
            </p:cNvPr>
            <p:cNvSpPr/>
            <p:nvPr/>
          </p:nvSpPr>
          <p:spPr>
            <a:xfrm>
              <a:off x="8444794" y="5393839"/>
              <a:ext cx="306024" cy="612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B13064-1088-5641-A5EC-B5B2E3359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632" y="4033011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AECC4B6-F650-A649-8DF7-533788EEF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3829" y="3699884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713960A-E27E-FA46-9FBD-754BF78CBB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3829" y="4033011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86DE5B-E8B8-C24E-BFCC-09E15F9DF0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74261" y="3699884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2E84B05-263B-8A4F-A940-1BA2C9E1B4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74261" y="4033011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47B8AAA-CE47-3349-9751-F449BBCE2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2720" y="3699882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928F7B-F02D-1146-90A9-A28DE1360C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2720" y="4033010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B29785B-C66F-5D41-9C46-9E2706B45B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5127" y="4262921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3D3833A-9230-5148-B6CA-0B3F2D1470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5127" y="4596048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C15A61C-5664-0842-8E77-3C2C39ED48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62203" y="3699882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B979055-6E41-964D-B396-A7CCB6AF06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62203" y="4033010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3A67D6F-84E9-C049-AF2F-1497E982D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13240" y="3699882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CD05947-ABE5-ED46-8829-A326FEA106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13240" y="4033010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FF8860F-50C5-A14B-9C6A-5AED7551BB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2600" y="4414598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81BEF6-0932-E047-A7DF-6914262676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3272" y="4731682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41E0279-7334-CA43-A0F0-2004D5DF92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8922" y="4403488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E541B4F-5DC6-8B4A-9CCD-8A9B0AB4E7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8922" y="4736615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D4E8E41-E918-B74E-B1D1-E852E20EE0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2501" y="1914799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5D8A5CD-21CC-0344-A0B9-8DF856F37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7257" y="2474850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2495E3B-DD78-5047-8A00-6E71268275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8151" y="1919733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F6ACE0B-4496-9D48-805A-877074ED9E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96403" y="2473287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B12D5F6-233A-E64B-96A2-53FBAF9DD8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2301" y="3085408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16303D9-B795-094F-B59B-3CB9916AA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96403" y="3084591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D5910B8-C4B4-5A42-8272-39521F046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7284" y="2198028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A397C9-ADB9-AB44-ACC3-B2B956948E80}"/>
                </a:ext>
              </a:extLst>
            </p:cNvPr>
            <p:cNvSpPr txBox="1"/>
            <p:nvPr/>
          </p:nvSpPr>
          <p:spPr>
            <a:xfrm>
              <a:off x="8711039" y="5252975"/>
              <a:ext cx="617381" cy="288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Panels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F0A1B2B-2781-6243-AE0E-B1E403458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1857" y="1503508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65E13D6-D7E2-8B49-B584-86631DBB95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7507" y="1508441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F37E79B-3529-4149-AC7B-C2C48292CA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7827" y="2475884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7C8ADDA-661A-CA4A-9288-7DB103A7B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23477" y="2480817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66A79C3-4058-474F-ABDB-0AA55FFBA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1096" y="2762227"/>
              <a:ext cx="87436" cy="87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AA9828-350B-914B-9C22-46D228038390}"/>
                </a:ext>
              </a:extLst>
            </p:cNvPr>
            <p:cNvGrpSpPr/>
            <p:nvPr/>
          </p:nvGrpSpPr>
          <p:grpSpPr>
            <a:xfrm>
              <a:off x="10072180" y="4337156"/>
              <a:ext cx="1698385" cy="923329"/>
              <a:chOff x="6751295" y="4875202"/>
              <a:chExt cx="2715323" cy="1539275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D9DC33B-A475-E34A-9078-686E6DA2DDB8}"/>
                  </a:ext>
                </a:extLst>
              </p:cNvPr>
              <p:cNvSpPr txBox="1"/>
              <p:nvPr/>
            </p:nvSpPr>
            <p:spPr>
              <a:xfrm>
                <a:off x="6877649" y="4875202"/>
                <a:ext cx="2588969" cy="1539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LoRa (915MHz)</a:t>
                </a:r>
              </a:p>
              <a:p>
                <a:r>
                  <a:rPr lang="en-US" dirty="0"/>
                  <a:t>Wi-Fi (2.4GHz)</a:t>
                </a:r>
              </a:p>
              <a:p>
                <a:r>
                  <a:rPr lang="en-US" dirty="0"/>
                  <a:t>5GHz &amp; 3.7GHz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2527B1E-7D91-1942-8982-B6AAB26873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1295" y="5517578"/>
                <a:ext cx="182857" cy="18292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riangle 105">
                <a:extLst>
                  <a:ext uri="{FF2B5EF4-FFF2-40B4-BE49-F238E27FC236}">
                    <a16:creationId xmlns:a16="http://schemas.microsoft.com/office/drawing/2014/main" id="{FBAE1B29-E008-C34B-98F4-A9590ECFD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64661" y="5041556"/>
                <a:ext cx="212195" cy="182927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D2DB717-2F1F-0645-8599-83CC4E4EA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8265" y="5950290"/>
                <a:ext cx="175429" cy="18292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5359D2AF-7359-9A4B-940A-78FDF9BAB0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6331" y="1733479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4DA486A2-5240-EC42-B2CC-AA0BCE6BBE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3445" y="1733479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507EFFB2-64B0-284E-B731-4EBE09B69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3963" y="1733479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riangle 56">
              <a:extLst>
                <a:ext uri="{FF2B5EF4-FFF2-40B4-BE49-F238E27FC236}">
                  <a16:creationId xmlns:a16="http://schemas.microsoft.com/office/drawing/2014/main" id="{4686D29B-2F8B-F741-B0B9-419B763324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34482" y="1733558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FFEB1E51-E6E3-FB40-8958-038DF7D4CF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35150" y="1732592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1F4DF41F-CFD1-D144-A97F-1F493F6A84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22840" y="1733479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92C3AB93-2873-1B4B-81CA-AAA4709271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331" y="1732592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3784E4B0-A7F0-7341-8B3B-D21F2E248A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92355" y="1728598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801B301-05E2-4848-B302-5296FD64A6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31" y="4406314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801604C-4B02-494A-9897-AF628E19E1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6208" y="4406314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996D76E-4070-3D46-A680-1208834A0C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2379" y="4405237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459A389-5D66-CF41-911E-3CD59FFAC3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9033" y="4731682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D648438-E1D4-1048-BD6E-14A1D32DF4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41367" y="4260927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2B04EA-F20E-2944-B620-C0AA05B9FF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41367" y="4595427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C7E88ED-1C58-6E41-84DE-00F066E626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76540" y="4034759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5950AF7-576C-C441-9C8D-52AA7A9CA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3440" y="3700259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C26F260-433F-0348-AF1B-B2846F96A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8451" y="4037121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8555966-EE53-E847-9789-73C4BCDC93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5351" y="3702621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7EEEDA6-503F-6845-994A-5C0E4D62A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4345" y="4032722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739B492-9261-1C41-B655-094C48739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1245" y="3698222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FC4C530-7832-A947-A51C-7694F15A9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4426" y="4031313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DF66681-1B8C-2846-B78D-4F14855DB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91326" y="3696813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FF456E7-C2AD-AE42-AE5B-0B234D0929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521" y="4031313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8625315-117A-DA41-8FCB-29FBF7712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1421" y="3696813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5586FCA-AFA0-514D-A093-DBB1C6952D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4050" y="3323779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198548E-EC73-6945-8454-94B63BA45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5200" y="3323779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F1F0D35-2120-2747-94EC-AF6A808617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5200" y="2759706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D9645B0-D5AE-5047-9550-DB036CAC6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7257" y="2764923"/>
              <a:ext cx="85687" cy="85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id="{E57322BA-AD8B-A14B-88B4-F6C64DE14B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71128" y="1733479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riangle 82">
              <a:extLst>
                <a:ext uri="{FF2B5EF4-FFF2-40B4-BE49-F238E27FC236}">
                  <a16:creationId xmlns:a16="http://schemas.microsoft.com/office/drawing/2014/main" id="{1977A22C-2F1C-1043-AE3A-0DDA539050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57821" y="1733479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riangle 83">
              <a:extLst>
                <a:ext uri="{FF2B5EF4-FFF2-40B4-BE49-F238E27FC236}">
                  <a16:creationId xmlns:a16="http://schemas.microsoft.com/office/drawing/2014/main" id="{516BC024-2D08-254E-82A1-94170035CB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331" y="2080345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riangle 84">
              <a:extLst>
                <a:ext uri="{FF2B5EF4-FFF2-40B4-BE49-F238E27FC236}">
                  <a16:creationId xmlns:a16="http://schemas.microsoft.com/office/drawing/2014/main" id="{E8BF85A3-AC00-034C-96D0-8891E6718F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92355" y="2076351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riangle 85">
              <a:extLst>
                <a:ext uri="{FF2B5EF4-FFF2-40B4-BE49-F238E27FC236}">
                  <a16:creationId xmlns:a16="http://schemas.microsoft.com/office/drawing/2014/main" id="{AD1C2365-8D67-7043-9C90-CD7E933601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71128" y="2081232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riangle 86">
              <a:extLst>
                <a:ext uri="{FF2B5EF4-FFF2-40B4-BE49-F238E27FC236}">
                  <a16:creationId xmlns:a16="http://schemas.microsoft.com/office/drawing/2014/main" id="{E1D13D01-E94A-8949-9E76-AA2EB7BAB7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331" y="2462695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riangle 87">
              <a:extLst>
                <a:ext uri="{FF2B5EF4-FFF2-40B4-BE49-F238E27FC236}">
                  <a16:creationId xmlns:a16="http://schemas.microsoft.com/office/drawing/2014/main" id="{3C211276-4ABB-2841-A518-1E55769B5A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71128" y="2463582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riangle 88">
              <a:extLst>
                <a:ext uri="{FF2B5EF4-FFF2-40B4-BE49-F238E27FC236}">
                  <a16:creationId xmlns:a16="http://schemas.microsoft.com/office/drawing/2014/main" id="{48E7EFD6-13E2-5648-A112-6FAAA020C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6137" y="2123838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riangle 89">
              <a:extLst>
                <a:ext uri="{FF2B5EF4-FFF2-40B4-BE49-F238E27FC236}">
                  <a16:creationId xmlns:a16="http://schemas.microsoft.com/office/drawing/2014/main" id="{89F97203-E532-3345-AF47-66F7353E54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9620" y="2123838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Triangle 90">
              <a:extLst>
                <a:ext uri="{FF2B5EF4-FFF2-40B4-BE49-F238E27FC236}">
                  <a16:creationId xmlns:a16="http://schemas.microsoft.com/office/drawing/2014/main" id="{E75485E9-B898-9643-A25D-17D1DB5505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23477" y="2123838"/>
              <a:ext cx="110169" cy="9497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4739C6A-A321-D84F-8D9F-E4808F93339C}"/>
                </a:ext>
              </a:extLst>
            </p:cNvPr>
            <p:cNvSpPr/>
            <p:nvPr/>
          </p:nvSpPr>
          <p:spPr>
            <a:xfrm flipH="1">
              <a:off x="8082468" y="3830171"/>
              <a:ext cx="327458" cy="10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7FDE9A6-6B82-CA44-94F0-A6CAC0C446F3}"/>
                </a:ext>
              </a:extLst>
            </p:cNvPr>
            <p:cNvSpPr/>
            <p:nvPr/>
          </p:nvSpPr>
          <p:spPr>
            <a:xfrm flipH="1">
              <a:off x="8894388" y="3823043"/>
              <a:ext cx="324386" cy="10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0090BB73-E15E-AB49-B075-DAA27DBBB9AC}"/>
                </a:ext>
              </a:extLst>
            </p:cNvPr>
            <p:cNvPicPr>
              <a:picLocks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3515" y="5075366"/>
              <a:ext cx="239198" cy="201050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F94E2DF-7C0F-FE48-912D-6E4E3E4920E4}"/>
                </a:ext>
              </a:extLst>
            </p:cNvPr>
            <p:cNvSpPr txBox="1"/>
            <p:nvPr/>
          </p:nvSpPr>
          <p:spPr>
            <a:xfrm>
              <a:off x="8704345" y="4979322"/>
              <a:ext cx="1480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Endpoint(s)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403E932-ED7C-B247-B735-7E95682C72F5}"/>
                </a:ext>
              </a:extLst>
            </p:cNvPr>
            <p:cNvCxnSpPr>
              <a:cxnSpLocks/>
            </p:cNvCxnSpPr>
            <p:nvPr/>
          </p:nvCxnSpPr>
          <p:spPr>
            <a:xfrm>
              <a:off x="7530131" y="5392605"/>
              <a:ext cx="650025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3AF4D97-96C4-4C40-BB23-BEA88CFCA27B}"/>
                </a:ext>
              </a:extLst>
            </p:cNvPr>
            <p:cNvSpPr txBox="1"/>
            <p:nvPr/>
          </p:nvSpPr>
          <p:spPr>
            <a:xfrm>
              <a:off x="7600193" y="5476600"/>
              <a:ext cx="571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 m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6D031E-C368-D94B-9277-7FB598513F8E}"/>
                </a:ext>
              </a:extLst>
            </p:cNvPr>
            <p:cNvSpPr/>
            <p:nvPr/>
          </p:nvSpPr>
          <p:spPr>
            <a:xfrm>
              <a:off x="7254407" y="5854893"/>
              <a:ext cx="41373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LinLibertineTB"/>
                </a:rPr>
                <a:t>Locations of the other endpoint</a:t>
              </a:r>
              <a:endParaRPr lang="en-US" sz="2400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61EED11-FABB-714E-A78A-10B7A3720B21}"/>
              </a:ext>
            </a:extLst>
          </p:cNvPr>
          <p:cNvSpPr/>
          <p:nvPr/>
        </p:nvSpPr>
        <p:spPr>
          <a:xfrm>
            <a:off x="1490873" y="4841597"/>
            <a:ext cx="328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Panels and one endpoint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0DCC1-2963-8148-95F1-2A6365DA92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670"/>
          <a:stretch/>
        </p:blipFill>
        <p:spPr>
          <a:xfrm>
            <a:off x="538639" y="2001797"/>
            <a:ext cx="6493982" cy="27432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F6356F-CE0D-E540-B991-DCFC8FEC4F0E}"/>
              </a:ext>
            </a:extLst>
          </p:cNvPr>
          <p:cNvCxnSpPr>
            <a:cxnSpLocks/>
          </p:cNvCxnSpPr>
          <p:nvPr/>
        </p:nvCxnSpPr>
        <p:spPr>
          <a:xfrm flipV="1">
            <a:off x="4081670" y="4177364"/>
            <a:ext cx="525767" cy="7254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C4E7D3B-C618-5947-86B6-0F16B9505F86}"/>
              </a:ext>
            </a:extLst>
          </p:cNvPr>
          <p:cNvSpPr/>
          <p:nvPr/>
        </p:nvSpPr>
        <p:spPr>
          <a:xfrm>
            <a:off x="4081670" y="3619099"/>
            <a:ext cx="1231475" cy="5582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34136F8-A3ED-D045-9323-187E0A6AE91B}"/>
              </a:ext>
            </a:extLst>
          </p:cNvPr>
          <p:cNvCxnSpPr>
            <a:cxnSpLocks/>
          </p:cNvCxnSpPr>
          <p:nvPr/>
        </p:nvCxnSpPr>
        <p:spPr>
          <a:xfrm flipV="1">
            <a:off x="10535947" y="5336714"/>
            <a:ext cx="318723" cy="619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9566BB-E586-B747-8D7F-D98102AF9B33}"/>
              </a:ext>
            </a:extLst>
          </p:cNvPr>
          <p:cNvSpPr/>
          <p:nvPr/>
        </p:nvSpPr>
        <p:spPr>
          <a:xfrm>
            <a:off x="9974092" y="4260927"/>
            <a:ext cx="1796478" cy="10322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1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0B19-3354-CC4C-836E-3DE064DC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0"/>
            <a:ext cx="10515600" cy="1325563"/>
          </a:xfrm>
        </p:spPr>
        <p:txBody>
          <a:bodyPr/>
          <a:lstStyle/>
          <a:p>
            <a:r>
              <a:rPr lang="en-US" b="1" dirty="0"/>
              <a:t>Improving individual link SNR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74CA85-58A4-644F-859C-26BB9BC7B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59" y="1325563"/>
            <a:ext cx="8453887" cy="457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D3FF96-986F-BE40-A28A-E24C5F6A28E7}"/>
              </a:ext>
            </a:extLst>
          </p:cNvPr>
          <p:cNvSpPr/>
          <p:nvPr/>
        </p:nvSpPr>
        <p:spPr>
          <a:xfrm>
            <a:off x="8781730" y="2651126"/>
            <a:ext cx="302865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LinLibertineT"/>
              </a:rPr>
              <a:t>Median gain : </a:t>
            </a:r>
            <a:r>
              <a:rPr lang="en-US" sz="2600" b="1" dirty="0">
                <a:solidFill>
                  <a:schemeClr val="accent1"/>
                </a:solidFill>
                <a:latin typeface="LinLibertineT"/>
              </a:rPr>
              <a:t>&gt; </a:t>
            </a:r>
            <a:r>
              <a:rPr lang="en-US" altLang="zh-CN" sz="2600" b="1" dirty="0">
                <a:solidFill>
                  <a:schemeClr val="accent1"/>
                </a:solidFill>
                <a:latin typeface="LinLibertineT"/>
              </a:rPr>
              <a:t>3</a:t>
            </a:r>
            <a:r>
              <a:rPr lang="en-US" sz="2600" b="1" dirty="0">
                <a:solidFill>
                  <a:schemeClr val="accent1"/>
                </a:solidFill>
                <a:latin typeface="LinLibertineT"/>
              </a:rPr>
              <a:t> dB </a:t>
            </a:r>
          </a:p>
          <a:p>
            <a:r>
              <a:rPr lang="en-US" sz="2600" dirty="0">
                <a:latin typeface="LinLibertineT"/>
              </a:rPr>
              <a:t>Max gain : </a:t>
            </a:r>
            <a:r>
              <a:rPr lang="en-US" altLang="zh-CN" sz="2600" b="1" dirty="0">
                <a:solidFill>
                  <a:schemeClr val="accent1"/>
                </a:solidFill>
                <a:latin typeface="LinLibertineT"/>
              </a:rPr>
              <a:t>14</a:t>
            </a:r>
            <a:r>
              <a:rPr lang="en-US" sz="2600" b="1" dirty="0">
                <a:solidFill>
                  <a:schemeClr val="accent1"/>
                </a:solidFill>
                <a:latin typeface="LinLibertineT"/>
              </a:rPr>
              <a:t> dB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FDA15-F9B2-B948-923A-256051F5B6B1}"/>
              </a:ext>
            </a:extLst>
          </p:cNvPr>
          <p:cNvSpPr txBox="1"/>
          <p:nvPr/>
        </p:nvSpPr>
        <p:spPr>
          <a:xfrm>
            <a:off x="2944732" y="5522277"/>
            <a:ext cx="53966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Received Signal Power Gain (dB)</a:t>
            </a:r>
          </a:p>
        </p:txBody>
      </p:sp>
    </p:spTree>
    <p:extLst>
      <p:ext uri="{BB962C8B-B14F-4D97-AF65-F5344CB8AC3E}">
        <p14:creationId xmlns:p14="http://schemas.microsoft.com/office/powerpoint/2010/main" val="196150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0B19-3354-CC4C-836E-3DE064DC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0"/>
            <a:ext cx="10515600" cy="1325563"/>
          </a:xfrm>
        </p:spPr>
        <p:txBody>
          <a:bodyPr/>
          <a:lstStyle/>
          <a:p>
            <a:r>
              <a:rPr lang="en-US" b="1" dirty="0"/>
              <a:t>Multiple concurrent links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F5B76-9BA9-0245-9F8E-B82B975503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933" y="1550838"/>
            <a:ext cx="1214151" cy="108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4C9AE-C92F-A04A-8325-A1BFE70F2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484" y="1537578"/>
            <a:ext cx="1214151" cy="1088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1C20C-3D17-364F-98F5-7A6D1B33E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035" y="1550839"/>
            <a:ext cx="1214151" cy="1088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C57CA5-AAF8-8443-BA7A-0B7088E6A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587" y="1537578"/>
            <a:ext cx="1214151" cy="108873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7809757B-EF6C-5E40-A59E-BA2D2A7DE8A3}"/>
              </a:ext>
            </a:extLst>
          </p:cNvPr>
          <p:cNvSpPr/>
          <p:nvPr/>
        </p:nvSpPr>
        <p:spPr>
          <a:xfrm rot="10800000">
            <a:off x="3350290" y="2730333"/>
            <a:ext cx="270269" cy="216780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CF68CD-4607-964B-A463-F9862A775E59}"/>
              </a:ext>
            </a:extLst>
          </p:cNvPr>
          <p:cNvCxnSpPr>
            <a:cxnSpLocks/>
          </p:cNvCxnSpPr>
          <p:nvPr/>
        </p:nvCxnSpPr>
        <p:spPr>
          <a:xfrm>
            <a:off x="3485810" y="2730333"/>
            <a:ext cx="0" cy="442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8C0205A-0052-B54B-A6F5-4368BC10CA2F}"/>
              </a:ext>
            </a:extLst>
          </p:cNvPr>
          <p:cNvSpPr/>
          <p:nvPr/>
        </p:nvSpPr>
        <p:spPr>
          <a:xfrm>
            <a:off x="3238087" y="3051893"/>
            <a:ext cx="494676" cy="32918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7F993D0-98B0-6742-B0B4-A2DEDE247B67}"/>
              </a:ext>
            </a:extLst>
          </p:cNvPr>
          <p:cNvSpPr/>
          <p:nvPr/>
        </p:nvSpPr>
        <p:spPr>
          <a:xfrm rot="10800000">
            <a:off x="6598624" y="2730333"/>
            <a:ext cx="270269" cy="216780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8324637-BFCD-F746-8240-FDE08F34B223}"/>
              </a:ext>
            </a:extLst>
          </p:cNvPr>
          <p:cNvCxnSpPr>
            <a:cxnSpLocks/>
          </p:cNvCxnSpPr>
          <p:nvPr/>
        </p:nvCxnSpPr>
        <p:spPr>
          <a:xfrm>
            <a:off x="6734144" y="2730333"/>
            <a:ext cx="0" cy="442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900F7FB-204A-8242-83EC-86C29AF21056}"/>
              </a:ext>
            </a:extLst>
          </p:cNvPr>
          <p:cNvSpPr/>
          <p:nvPr/>
        </p:nvSpPr>
        <p:spPr>
          <a:xfrm>
            <a:off x="6486421" y="3051893"/>
            <a:ext cx="494676" cy="3291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7FF4D46D-6EE8-C74A-AB8F-2FA2F5648E9D}"/>
              </a:ext>
            </a:extLst>
          </p:cNvPr>
          <p:cNvSpPr/>
          <p:nvPr/>
        </p:nvSpPr>
        <p:spPr>
          <a:xfrm rot="10800000">
            <a:off x="4974651" y="2730333"/>
            <a:ext cx="270269" cy="216780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7771B2-5B00-FE4F-8790-040C808BE816}"/>
              </a:ext>
            </a:extLst>
          </p:cNvPr>
          <p:cNvCxnSpPr>
            <a:cxnSpLocks/>
          </p:cNvCxnSpPr>
          <p:nvPr/>
        </p:nvCxnSpPr>
        <p:spPr>
          <a:xfrm>
            <a:off x="5110171" y="2730333"/>
            <a:ext cx="0" cy="442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CC864C6-0CD8-974D-AF9F-2792EF53D140}"/>
              </a:ext>
            </a:extLst>
          </p:cNvPr>
          <p:cNvSpPr/>
          <p:nvPr/>
        </p:nvSpPr>
        <p:spPr>
          <a:xfrm>
            <a:off x="4862448" y="3051893"/>
            <a:ext cx="494676" cy="32918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35AAD6A0-96B6-1A42-AF43-FB2E8FE5C140}"/>
              </a:ext>
            </a:extLst>
          </p:cNvPr>
          <p:cNvSpPr/>
          <p:nvPr/>
        </p:nvSpPr>
        <p:spPr>
          <a:xfrm rot="10800000">
            <a:off x="3342879" y="4666928"/>
            <a:ext cx="270269" cy="216780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2B9577-55D8-5440-B8DA-35667B88CB14}"/>
              </a:ext>
            </a:extLst>
          </p:cNvPr>
          <p:cNvCxnSpPr>
            <a:cxnSpLocks/>
          </p:cNvCxnSpPr>
          <p:nvPr/>
        </p:nvCxnSpPr>
        <p:spPr>
          <a:xfrm>
            <a:off x="3478399" y="4666928"/>
            <a:ext cx="0" cy="442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9313B89-AB83-0B4F-8EEA-59240EE9F786}"/>
              </a:ext>
            </a:extLst>
          </p:cNvPr>
          <p:cNvSpPr/>
          <p:nvPr/>
        </p:nvSpPr>
        <p:spPr>
          <a:xfrm>
            <a:off x="3230676" y="4988488"/>
            <a:ext cx="494676" cy="32918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4B114F19-4888-2B46-8DB9-51F6079A27EB}"/>
              </a:ext>
            </a:extLst>
          </p:cNvPr>
          <p:cNvSpPr/>
          <p:nvPr/>
        </p:nvSpPr>
        <p:spPr>
          <a:xfrm rot="10800000">
            <a:off x="6591213" y="4666928"/>
            <a:ext cx="270269" cy="216780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1F13C1-2D91-DF42-A408-CD5071617750}"/>
              </a:ext>
            </a:extLst>
          </p:cNvPr>
          <p:cNvCxnSpPr>
            <a:cxnSpLocks/>
          </p:cNvCxnSpPr>
          <p:nvPr/>
        </p:nvCxnSpPr>
        <p:spPr>
          <a:xfrm>
            <a:off x="6726733" y="4666928"/>
            <a:ext cx="0" cy="442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riangle 36">
            <a:extLst>
              <a:ext uri="{FF2B5EF4-FFF2-40B4-BE49-F238E27FC236}">
                <a16:creationId xmlns:a16="http://schemas.microsoft.com/office/drawing/2014/main" id="{C89FDDF4-EE06-A74D-8BC2-76D361CA6983}"/>
              </a:ext>
            </a:extLst>
          </p:cNvPr>
          <p:cNvSpPr/>
          <p:nvPr/>
        </p:nvSpPr>
        <p:spPr>
          <a:xfrm rot="10800000">
            <a:off x="4967240" y="4666928"/>
            <a:ext cx="270269" cy="216780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929F67-EAE0-384F-8EB5-95D29564233D}"/>
              </a:ext>
            </a:extLst>
          </p:cNvPr>
          <p:cNvCxnSpPr>
            <a:cxnSpLocks/>
          </p:cNvCxnSpPr>
          <p:nvPr/>
        </p:nvCxnSpPr>
        <p:spPr>
          <a:xfrm>
            <a:off x="5102760" y="4666928"/>
            <a:ext cx="0" cy="442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68A09A4-3F7D-304C-8A17-9CEB09764874}"/>
              </a:ext>
            </a:extLst>
          </p:cNvPr>
          <p:cNvSpPr/>
          <p:nvPr/>
        </p:nvSpPr>
        <p:spPr>
          <a:xfrm>
            <a:off x="4855037" y="4988488"/>
            <a:ext cx="494676" cy="32918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BCB8D7C-3A5A-A34D-8AAD-C8327CB804E0}"/>
              </a:ext>
            </a:extLst>
          </p:cNvPr>
          <p:cNvCxnSpPr/>
          <p:nvPr/>
        </p:nvCxnSpPr>
        <p:spPr>
          <a:xfrm>
            <a:off x="3478399" y="3501292"/>
            <a:ext cx="0" cy="1014412"/>
          </a:xfrm>
          <a:prstGeom prst="line">
            <a:avLst/>
          </a:prstGeom>
          <a:ln w="508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6DFBD8-2C77-AC4D-BB8D-65AD4C1CFBB9}"/>
              </a:ext>
            </a:extLst>
          </p:cNvPr>
          <p:cNvCxnSpPr/>
          <p:nvPr/>
        </p:nvCxnSpPr>
        <p:spPr>
          <a:xfrm>
            <a:off x="5090068" y="3501292"/>
            <a:ext cx="0" cy="1014412"/>
          </a:xfrm>
          <a:prstGeom prst="line">
            <a:avLst/>
          </a:prstGeom>
          <a:ln w="508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71ACCA-43F3-2D4F-AC42-8FF6B61F6607}"/>
              </a:ext>
            </a:extLst>
          </p:cNvPr>
          <p:cNvCxnSpPr/>
          <p:nvPr/>
        </p:nvCxnSpPr>
        <p:spPr>
          <a:xfrm>
            <a:off x="6734144" y="3501292"/>
            <a:ext cx="0" cy="1014412"/>
          </a:xfrm>
          <a:prstGeom prst="line">
            <a:avLst/>
          </a:prstGeom>
          <a:ln w="508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9343E47-94BD-BB4E-965E-0ED9F64F181A}"/>
              </a:ext>
            </a:extLst>
          </p:cNvPr>
          <p:cNvSpPr txBox="1"/>
          <p:nvPr/>
        </p:nvSpPr>
        <p:spPr>
          <a:xfrm>
            <a:off x="2343477" y="5507944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915MHz </a:t>
            </a:r>
            <a:r>
              <a:rPr lang="en-US" sz="2400" dirty="0" err="1"/>
              <a:t>LoRa</a:t>
            </a:r>
            <a:endParaRPr lang="en-US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D59080-CACF-E548-813E-C35F77AAEAE2}"/>
              </a:ext>
            </a:extLst>
          </p:cNvPr>
          <p:cNvSpPr txBox="1"/>
          <p:nvPr/>
        </p:nvSpPr>
        <p:spPr>
          <a:xfrm>
            <a:off x="4202127" y="5506637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2.4GHz Wi-Fi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53B628-CB39-AF44-9628-2C4A58AD5E3B}"/>
              </a:ext>
            </a:extLst>
          </p:cNvPr>
          <p:cNvSpPr txBox="1"/>
          <p:nvPr/>
        </p:nvSpPr>
        <p:spPr>
          <a:xfrm>
            <a:off x="6121273" y="5506635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3.7 GHz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0E810A-5148-A948-B563-A55B4A4AD933}"/>
              </a:ext>
            </a:extLst>
          </p:cNvPr>
          <p:cNvSpPr/>
          <p:nvPr/>
        </p:nvSpPr>
        <p:spPr>
          <a:xfrm>
            <a:off x="6486421" y="4954725"/>
            <a:ext cx="494676" cy="3291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15A6663C-446D-6445-883B-005D40D9B9C8}"/>
              </a:ext>
            </a:extLst>
          </p:cNvPr>
          <p:cNvSpPr/>
          <p:nvPr/>
        </p:nvSpPr>
        <p:spPr>
          <a:xfrm rot="10800000">
            <a:off x="8242700" y="2730333"/>
            <a:ext cx="270269" cy="216780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807595-B154-D840-8D00-1061E162A001}"/>
              </a:ext>
            </a:extLst>
          </p:cNvPr>
          <p:cNvCxnSpPr>
            <a:cxnSpLocks/>
          </p:cNvCxnSpPr>
          <p:nvPr/>
        </p:nvCxnSpPr>
        <p:spPr>
          <a:xfrm>
            <a:off x="8378220" y="2730333"/>
            <a:ext cx="0" cy="442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D1E62612-7A55-5342-9C9F-8AF042430902}"/>
              </a:ext>
            </a:extLst>
          </p:cNvPr>
          <p:cNvSpPr/>
          <p:nvPr/>
        </p:nvSpPr>
        <p:spPr>
          <a:xfrm>
            <a:off x="8130497" y="3051893"/>
            <a:ext cx="494676" cy="32918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riangle 48">
            <a:extLst>
              <a:ext uri="{FF2B5EF4-FFF2-40B4-BE49-F238E27FC236}">
                <a16:creationId xmlns:a16="http://schemas.microsoft.com/office/drawing/2014/main" id="{B1E1FE51-6911-194D-A458-1A890BD6EBC4}"/>
              </a:ext>
            </a:extLst>
          </p:cNvPr>
          <p:cNvSpPr/>
          <p:nvPr/>
        </p:nvSpPr>
        <p:spPr>
          <a:xfrm rot="10800000">
            <a:off x="8235289" y="4666928"/>
            <a:ext cx="270269" cy="216780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C880870-12E6-9645-991B-7E8B5B1D4A3C}"/>
              </a:ext>
            </a:extLst>
          </p:cNvPr>
          <p:cNvCxnSpPr>
            <a:cxnSpLocks/>
          </p:cNvCxnSpPr>
          <p:nvPr/>
        </p:nvCxnSpPr>
        <p:spPr>
          <a:xfrm>
            <a:off x="8370809" y="4666928"/>
            <a:ext cx="0" cy="442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D6428CC-B122-E045-A57D-7CF9157D15D4}"/>
              </a:ext>
            </a:extLst>
          </p:cNvPr>
          <p:cNvCxnSpPr/>
          <p:nvPr/>
        </p:nvCxnSpPr>
        <p:spPr>
          <a:xfrm>
            <a:off x="8378220" y="3501292"/>
            <a:ext cx="0" cy="1014412"/>
          </a:xfrm>
          <a:prstGeom prst="line">
            <a:avLst/>
          </a:prstGeom>
          <a:ln w="508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386A30C-2B23-064D-BA07-D77F3E82433D}"/>
              </a:ext>
            </a:extLst>
          </p:cNvPr>
          <p:cNvSpPr txBox="1"/>
          <p:nvPr/>
        </p:nvSpPr>
        <p:spPr>
          <a:xfrm>
            <a:off x="7954065" y="5506636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5 GHz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1F2368-28C6-8C44-B3F0-1BB47CE2A960}"/>
              </a:ext>
            </a:extLst>
          </p:cNvPr>
          <p:cNvSpPr/>
          <p:nvPr/>
        </p:nvSpPr>
        <p:spPr>
          <a:xfrm>
            <a:off x="8130497" y="4954725"/>
            <a:ext cx="494676" cy="32918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5DFF6-4FD1-854F-9490-20B8E5E6AE9D}"/>
              </a:ext>
            </a:extLst>
          </p:cNvPr>
          <p:cNvSpPr txBox="1"/>
          <p:nvPr/>
        </p:nvSpPr>
        <p:spPr>
          <a:xfrm>
            <a:off x="10162572" y="4942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16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D96C5A-0CB4-5A43-8785-B3B836962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59" y="1325563"/>
            <a:ext cx="8453888" cy="4572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F6154E2-D866-9046-A609-4806E096D480}"/>
              </a:ext>
            </a:extLst>
          </p:cNvPr>
          <p:cNvSpPr txBox="1">
            <a:spLocks/>
          </p:cNvSpPr>
          <p:nvPr/>
        </p:nvSpPr>
        <p:spPr>
          <a:xfrm>
            <a:off x="91625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Every Link benefits from Scrolls!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B6D64-5C4F-5E4C-9A8A-C3A622A50342}"/>
              </a:ext>
            </a:extLst>
          </p:cNvPr>
          <p:cNvSpPr txBox="1"/>
          <p:nvPr/>
        </p:nvSpPr>
        <p:spPr>
          <a:xfrm>
            <a:off x="4210613" y="5474361"/>
            <a:ext cx="298173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Link Setup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ED8EB-5BC0-D743-850E-563D70A56954}"/>
              </a:ext>
            </a:extLst>
          </p:cNvPr>
          <p:cNvSpPr/>
          <p:nvPr/>
        </p:nvSpPr>
        <p:spPr>
          <a:xfrm>
            <a:off x="8775140" y="2719011"/>
            <a:ext cx="27865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LinLibertineT"/>
              </a:rPr>
              <a:t>Median gain : </a:t>
            </a:r>
            <a:r>
              <a:rPr lang="en-US" sz="2600" b="1" dirty="0">
                <a:solidFill>
                  <a:schemeClr val="accent1"/>
                </a:solidFill>
                <a:latin typeface="LinLibertineT"/>
              </a:rPr>
              <a:t>4 dB </a:t>
            </a:r>
          </a:p>
          <a:p>
            <a:r>
              <a:rPr lang="en-US" sz="2600" dirty="0">
                <a:latin typeface="LinLibertineT"/>
              </a:rPr>
              <a:t>Max gain : </a:t>
            </a:r>
            <a:r>
              <a:rPr lang="en-US" altLang="zh-CN" sz="2600" b="1" dirty="0">
                <a:solidFill>
                  <a:schemeClr val="accent1"/>
                </a:solidFill>
                <a:latin typeface="LinLibertineT"/>
              </a:rPr>
              <a:t>10</a:t>
            </a:r>
            <a:r>
              <a:rPr lang="en-US" sz="2600" b="1" dirty="0">
                <a:solidFill>
                  <a:schemeClr val="accent1"/>
                </a:solidFill>
                <a:latin typeface="LinLibertineT"/>
              </a:rPr>
              <a:t> dB</a:t>
            </a:r>
            <a:endParaRPr lang="en-US" sz="2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1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6ADC6C-7219-5647-8CAC-330F519E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0"/>
            <a:ext cx="10515600" cy="1325563"/>
          </a:xfrm>
        </p:spPr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53CAC-E586-E740-ACB7-364EF867F869}"/>
              </a:ext>
            </a:extLst>
          </p:cNvPr>
          <p:cNvSpPr txBox="1"/>
          <p:nvPr/>
        </p:nvSpPr>
        <p:spPr>
          <a:xfrm>
            <a:off x="884420" y="1334125"/>
            <a:ext cx="10247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Problem:</a:t>
            </a:r>
          </a:p>
          <a:p>
            <a:r>
              <a:rPr lang="en-US" sz="2800" dirty="0"/>
              <a:t>Standard- and frequency-specific infrastructure is complex and costly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F7F4E-24D3-914E-A8B5-772AFF455536}"/>
              </a:ext>
            </a:extLst>
          </p:cNvPr>
          <p:cNvSpPr txBox="1"/>
          <p:nvPr/>
        </p:nvSpPr>
        <p:spPr>
          <a:xfrm>
            <a:off x="916259" y="2924990"/>
            <a:ext cx="10427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Solution: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Scrolls</a:t>
            </a:r>
            <a:r>
              <a:rPr lang="en-US" sz="3200" dirty="0"/>
              <a:t>: </a:t>
            </a:r>
            <a:r>
              <a:rPr lang="en-US" sz="2800" dirty="0"/>
              <a:t>standard-agnostic, wideband frequency-tunable smart surface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0000D-9044-0C41-B9BF-2258F39F6631}"/>
              </a:ext>
            </a:extLst>
          </p:cNvPr>
          <p:cNvSpPr txBox="1"/>
          <p:nvPr/>
        </p:nvSpPr>
        <p:spPr>
          <a:xfrm>
            <a:off x="916259" y="4378722"/>
            <a:ext cx="10330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Results:</a:t>
            </a:r>
          </a:p>
          <a:p>
            <a:r>
              <a:rPr lang="en-US" sz="2800" dirty="0"/>
              <a:t>Coverage improvement for links on different frequencies concurrently</a:t>
            </a:r>
          </a:p>
        </p:txBody>
      </p:sp>
    </p:spTree>
    <p:extLst>
      <p:ext uri="{BB962C8B-B14F-4D97-AF65-F5344CB8AC3E}">
        <p14:creationId xmlns:p14="http://schemas.microsoft.com/office/powerpoint/2010/main" val="210636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man in blue polo shirt sitting on chair">
            <a:extLst>
              <a:ext uri="{FF2B5EF4-FFF2-40B4-BE49-F238E27FC236}">
                <a16:creationId xmlns:a16="http://schemas.microsoft.com/office/drawing/2014/main" id="{C3D9BB5A-4725-0A40-9303-4905F256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259" y="1317779"/>
            <a:ext cx="6668720" cy="4448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54F07E-034E-C64A-85D9-3995A1766D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22076">
            <a:off x="3775225" y="3107542"/>
            <a:ext cx="531309" cy="6844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96364C-168E-A945-B237-B5916CF2D0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686" y="2187270"/>
            <a:ext cx="594889" cy="5948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6E26E1-6DEC-8341-8190-A683883A98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99411">
            <a:off x="5246300" y="1702820"/>
            <a:ext cx="531309" cy="6844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708B10-CDAD-2D4D-B1EC-2EB6545E42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22076">
            <a:off x="6689876" y="3040867"/>
            <a:ext cx="531309" cy="684490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DF9BC1-1E09-0B49-8CF2-F907EB7FBE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22076">
            <a:off x="2175024" y="1372910"/>
            <a:ext cx="531309" cy="6844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28E273C-CC79-234B-A586-5A31D9340035}"/>
              </a:ext>
            </a:extLst>
          </p:cNvPr>
          <p:cNvGrpSpPr/>
          <p:nvPr/>
        </p:nvGrpSpPr>
        <p:grpSpPr>
          <a:xfrm>
            <a:off x="7662507" y="1387749"/>
            <a:ext cx="4259083" cy="4347135"/>
            <a:chOff x="7662507" y="1387749"/>
            <a:chExt cx="4259083" cy="434713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4A7B6D-F879-0D4D-BD33-6D9AACA8CCA9}"/>
                </a:ext>
              </a:extLst>
            </p:cNvPr>
            <p:cNvSpPr txBox="1"/>
            <p:nvPr/>
          </p:nvSpPr>
          <p:spPr>
            <a:xfrm>
              <a:off x="7694168" y="3192935"/>
              <a:ext cx="42198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Wi-Fi:</a:t>
              </a:r>
            </a:p>
            <a:p>
              <a:r>
                <a:rPr lang="en-US" sz="2400" dirty="0">
                  <a:solidFill>
                    <a:schemeClr val="accent1"/>
                  </a:solidFill>
                </a:rPr>
                <a:t>2.4GHz </a:t>
              </a:r>
              <a:r>
                <a:rPr lang="en-US" altLang="zh-CN" sz="2400" dirty="0">
                  <a:solidFill>
                    <a:schemeClr val="accent1"/>
                  </a:solidFill>
                </a:rPr>
                <a:t>+ </a:t>
              </a:r>
              <a:r>
                <a:rPr lang="en-US" sz="2400" dirty="0">
                  <a:solidFill>
                    <a:schemeClr val="accent1"/>
                  </a:solidFill>
                </a:rPr>
                <a:t>5GHz</a:t>
              </a:r>
              <a:r>
                <a:rPr lang="zh-CN" altLang="en-US" sz="2400" dirty="0">
                  <a:solidFill>
                    <a:schemeClr val="accent1"/>
                  </a:solidFill>
                </a:rPr>
                <a:t> </a:t>
              </a:r>
              <a:r>
                <a:rPr lang="en-US" altLang="zh-CN" sz="2400" dirty="0"/>
                <a:t>-&gt; 802.11n/ac/ax</a:t>
              </a:r>
            </a:p>
            <a:p>
              <a:r>
                <a:rPr lang="en-US" altLang="zh-CN" sz="2400" dirty="0">
                  <a:solidFill>
                    <a:schemeClr val="accent1"/>
                  </a:solidFill>
                </a:rPr>
                <a:t>6GHz </a:t>
              </a:r>
              <a:r>
                <a:rPr lang="en-US" altLang="zh-CN" sz="2400" dirty="0"/>
                <a:t>-&gt; 802.11ax/be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5F9AF8-9FC9-A446-BDAE-7F58B2C32BCD}"/>
                </a:ext>
              </a:extLst>
            </p:cNvPr>
            <p:cNvSpPr txBox="1"/>
            <p:nvPr/>
          </p:nvSpPr>
          <p:spPr>
            <a:xfrm>
              <a:off x="7694168" y="1849414"/>
              <a:ext cx="33718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Cellular</a:t>
              </a:r>
              <a:r>
                <a:rPr lang="en-US" sz="2400" dirty="0"/>
                <a:t>:</a:t>
              </a:r>
            </a:p>
            <a:p>
              <a:r>
                <a:rPr lang="en-US" altLang="zh-CN" sz="2400" dirty="0">
                  <a:solidFill>
                    <a:schemeClr val="accent1"/>
                  </a:solidFill>
                </a:rPr>
                <a:t>3</a:t>
              </a:r>
              <a:r>
                <a:rPr lang="en-US" sz="2400" dirty="0">
                  <a:solidFill>
                    <a:schemeClr val="accent1"/>
                  </a:solidFill>
                </a:rPr>
                <a:t>~4GHz + </a:t>
              </a:r>
              <a:r>
                <a:rPr lang="en-US" sz="2400" dirty="0" err="1">
                  <a:solidFill>
                    <a:schemeClr val="accent1"/>
                  </a:solidFill>
                </a:rPr>
                <a:t>mmWave</a:t>
              </a:r>
              <a:r>
                <a:rPr lang="zh-CN" altLang="en-US" sz="2400" dirty="0">
                  <a:solidFill>
                    <a:schemeClr val="accent1"/>
                  </a:solidFill>
                </a:rPr>
                <a:t> </a:t>
              </a:r>
              <a:r>
                <a:rPr lang="en-US" altLang="zh-CN" sz="2400" dirty="0"/>
                <a:t>-&gt; 5G</a:t>
              </a:r>
              <a:endParaRPr lang="en-US" sz="2400" dirty="0"/>
            </a:p>
            <a:p>
              <a:r>
                <a:rPr lang="en-US" altLang="zh-CN" sz="2400" dirty="0">
                  <a:solidFill>
                    <a:schemeClr val="accent1"/>
                  </a:solidFill>
                </a:rPr>
                <a:t>1</a:t>
              </a:r>
              <a:r>
                <a:rPr lang="en-US" sz="2400" dirty="0">
                  <a:solidFill>
                    <a:schemeClr val="accent1"/>
                  </a:solidFill>
                </a:rPr>
                <a:t>~2GHz</a:t>
              </a:r>
              <a:r>
                <a:rPr lang="en-US" sz="2400" dirty="0"/>
                <a:t> -&gt; LTE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6DA62F-8B8F-2947-BAB7-97EDFEF68647}"/>
                </a:ext>
              </a:extLst>
            </p:cNvPr>
            <p:cNvSpPr txBox="1"/>
            <p:nvPr/>
          </p:nvSpPr>
          <p:spPr>
            <a:xfrm>
              <a:off x="7694022" y="4534555"/>
              <a:ext cx="42275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IoT:</a:t>
              </a:r>
            </a:p>
            <a:p>
              <a:r>
                <a:rPr lang="en-US" sz="2400" dirty="0">
                  <a:solidFill>
                    <a:schemeClr val="accent1"/>
                  </a:solidFill>
                </a:rPr>
                <a:t>2.4GHz</a:t>
              </a:r>
              <a:r>
                <a:rPr lang="en-US" sz="2400" dirty="0"/>
                <a:t> -&gt; BLE, ZigBee, Thread…</a:t>
              </a:r>
            </a:p>
            <a:p>
              <a:r>
                <a:rPr lang="en-US" sz="2400" dirty="0">
                  <a:solidFill>
                    <a:schemeClr val="accent1"/>
                  </a:solidFill>
                </a:rPr>
                <a:t>900MHz</a:t>
              </a:r>
              <a:r>
                <a:rPr lang="en-US" sz="2400" dirty="0"/>
                <a:t> -&gt; </a:t>
              </a:r>
              <a:r>
                <a:rPr lang="en-US" sz="2400" dirty="0" err="1"/>
                <a:t>LoRa</a:t>
              </a:r>
              <a:r>
                <a:rPr lang="en-US" sz="2400" dirty="0"/>
                <a:t>, Z-Wave, RFID…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DD027A-683A-724D-8E02-9EEB7E9546EF}"/>
                </a:ext>
              </a:extLst>
            </p:cNvPr>
            <p:cNvSpPr/>
            <p:nvPr/>
          </p:nvSpPr>
          <p:spPr>
            <a:xfrm>
              <a:off x="7662507" y="1387749"/>
              <a:ext cx="4219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Standards and Frequencies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E8D246C-ADC4-EB4D-AA40-4205F33E7F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22076">
            <a:off x="4670575" y="3802868"/>
            <a:ext cx="531309" cy="684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F39759-92C7-EF45-B12F-391605373D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471" y="1817308"/>
            <a:ext cx="630664" cy="630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97D420-7C96-C34F-93B0-BE2E8ECA2A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712" y="4346075"/>
            <a:ext cx="728026" cy="466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DD8C5-B54B-3949-A5A2-4DB9D52129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455" y="4745447"/>
            <a:ext cx="647724" cy="3892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695DD1-C4C3-0D4B-815D-DCE392D747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130" y="2518452"/>
            <a:ext cx="728026" cy="466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AAAE3A-671F-2347-9E18-006DD425B2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29" y="3645987"/>
            <a:ext cx="283575" cy="4324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9A2558-0BF6-B147-A20A-D6EE0B148F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082" y="3530003"/>
            <a:ext cx="1027280" cy="45585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47C16F-CA59-9140-B8C1-5444511DC005}"/>
              </a:ext>
            </a:extLst>
          </p:cNvPr>
          <p:cNvSpPr/>
          <p:nvPr/>
        </p:nvSpPr>
        <p:spPr>
          <a:xfrm>
            <a:off x="1104718" y="2032098"/>
            <a:ext cx="6320474" cy="11156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Diversification of standards &amp; frequencies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7653922-4755-FE4B-ACC4-FAB32A38F746}"/>
              </a:ext>
            </a:extLst>
          </p:cNvPr>
          <p:cNvSpPr/>
          <p:nvPr/>
        </p:nvSpPr>
        <p:spPr>
          <a:xfrm>
            <a:off x="1104718" y="3720966"/>
            <a:ext cx="6262980" cy="11156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How to ensure coverage efficiently?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F047347-849D-9141-89F0-79E2092F2EDF}"/>
              </a:ext>
            </a:extLst>
          </p:cNvPr>
          <p:cNvSpPr txBox="1">
            <a:spLocks/>
          </p:cNvSpPr>
          <p:nvPr/>
        </p:nvSpPr>
        <p:spPr>
          <a:xfrm>
            <a:off x="916258" y="0"/>
            <a:ext cx="114732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cs typeface="Calibri" panose="020F0502020204030204" pitchFamily="34" charset="0"/>
              </a:rPr>
              <a:t>30 billion wireless devices expected by 2025!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A1933-4085-2148-A686-AC607B912609}"/>
              </a:ext>
            </a:extLst>
          </p:cNvPr>
          <p:cNvSpPr txBox="1"/>
          <p:nvPr/>
        </p:nvSpPr>
        <p:spPr>
          <a:xfrm>
            <a:off x="2092697" y="6476224"/>
            <a:ext cx="1009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Data source: https://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www.statista.com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/statistics/1101442/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iot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-number-of-connected-devices-worldwide/</a:t>
            </a:r>
          </a:p>
        </p:txBody>
      </p:sp>
    </p:spTree>
    <p:extLst>
      <p:ext uri="{BB962C8B-B14F-4D97-AF65-F5344CB8AC3E}">
        <p14:creationId xmlns:p14="http://schemas.microsoft.com/office/powerpoint/2010/main" val="40443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0B19-3354-CC4C-836E-3DE064DC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cs typeface="Calibri" panose="020F0502020204030204" pitchFamily="34" charset="0"/>
              </a:rPr>
              <a:t>Our approach: </a:t>
            </a:r>
            <a:r>
              <a:rPr lang="en-US" b="1" i="1" dirty="0">
                <a:solidFill>
                  <a:srgbClr val="000000"/>
                </a:solidFill>
                <a:cs typeface="Calibri" panose="020F0502020204030204" pitchFamily="34" charset="0"/>
              </a:rPr>
              <a:t>Scrolls</a:t>
            </a:r>
            <a:endParaRPr lang="en-US" b="1" i="1" dirty="0"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52F93E-3454-FA46-B54A-B063B0DD1D34}"/>
              </a:ext>
            </a:extLst>
          </p:cNvPr>
          <p:cNvSpPr txBox="1"/>
          <p:nvPr/>
        </p:nvSpPr>
        <p:spPr>
          <a:xfrm>
            <a:off x="916259" y="1822412"/>
            <a:ext cx="8579978" cy="1230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Enhancing link quality with signal-level reflection control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Tunable, flexible surface elements to cover sub-6 GHz bands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DEFD1-0C6C-8442-AF1E-DDB08B746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8"/>
          <a:stretch/>
        </p:blipFill>
        <p:spPr>
          <a:xfrm>
            <a:off x="7834445" y="3140931"/>
            <a:ext cx="3398632" cy="3357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8B0E90-F2C8-0B4E-97DF-A7DC445A1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565" y="3260872"/>
            <a:ext cx="5997829" cy="27372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535795-7CE3-9944-AEF5-47C0CFD315A7}"/>
              </a:ext>
            </a:extLst>
          </p:cNvPr>
          <p:cNvSpPr/>
          <p:nvPr/>
        </p:nvSpPr>
        <p:spPr>
          <a:xfrm>
            <a:off x="916259" y="1153116"/>
            <a:ext cx="10486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Standard-agnostic, wideband frequency-tunable smart surface</a:t>
            </a:r>
            <a:endParaRPr lang="en-US" sz="32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14">
            <a:extLst>
              <a:ext uri="{FF2B5EF4-FFF2-40B4-BE49-F238E27FC236}">
                <a16:creationId xmlns:a16="http://schemas.microsoft.com/office/drawing/2014/main" id="{82EEA9E9-12AE-0548-B470-51A3606F7DC5}"/>
              </a:ext>
            </a:extLst>
          </p:cNvPr>
          <p:cNvSpPr/>
          <p:nvPr/>
        </p:nvSpPr>
        <p:spPr>
          <a:xfrm>
            <a:off x="3916404" y="5708388"/>
            <a:ext cx="3443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To improve coverage…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9A775C-5278-A64D-AE92-9F64903C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8" y="0"/>
            <a:ext cx="11820947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cs typeface="Calibri" panose="020F0502020204030204" pitchFamily="34" charset="0"/>
              </a:rPr>
              <a:t>Existing approach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72B8F9EB-4F86-524B-9991-49BE80248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430" y="3963610"/>
            <a:ext cx="816356" cy="147379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93C6D29-9D62-2341-B81E-649F09E16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4667" l="21333" r="80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556" y="2722581"/>
            <a:ext cx="820446" cy="82044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0C01E2E-50E3-8C45-824D-90C376C3AF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01" y="4681492"/>
            <a:ext cx="969490" cy="945252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B9A02553-3FD6-CF4F-A5F4-8B4933CD2E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817" y="2821899"/>
            <a:ext cx="709432" cy="721127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57B8B848-BAE8-9741-98DD-D67EE677EA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36"/>
          <a:stretch/>
        </p:blipFill>
        <p:spPr>
          <a:xfrm>
            <a:off x="6206856" y="2997632"/>
            <a:ext cx="816412" cy="407580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AEE40E08-1384-2E44-876D-0B10FB6084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730" y="1393044"/>
            <a:ext cx="1321809" cy="907219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8BBD57B9-5B00-0748-BDF0-F0413AD4C7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6842" y="3472183"/>
            <a:ext cx="816356" cy="1473795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51EE73C5-2288-D449-A3F3-DB97A8EB5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1416" y="1054744"/>
            <a:ext cx="816356" cy="1473795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84DA1771-B332-7145-9FEB-DE031FF1FA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560" y="4116291"/>
            <a:ext cx="1321809" cy="907219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E03F6A0A-7266-C54E-872B-AC1AE6BF68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266" y="1583287"/>
            <a:ext cx="969490" cy="945252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1B66F8DC-3E73-AC4B-A43B-4E910A596C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439" y="1980171"/>
            <a:ext cx="969490" cy="945252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365ABEE3-9A9A-744E-AEBF-9CC8A9E8F9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279" y="4246899"/>
            <a:ext cx="1321809" cy="907219"/>
          </a:xfrm>
          <a:prstGeom prst="rect">
            <a:avLst/>
          </a:prstGeom>
        </p:spPr>
      </p:pic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8D643516-ACA8-8F41-878F-5D11288D77AA}"/>
              </a:ext>
            </a:extLst>
          </p:cNvPr>
          <p:cNvCxnSpPr>
            <a:cxnSpLocks/>
          </p:cNvCxnSpPr>
          <p:nvPr/>
        </p:nvCxnSpPr>
        <p:spPr>
          <a:xfrm flipH="1" flipV="1">
            <a:off x="5867427" y="3532461"/>
            <a:ext cx="979876" cy="2359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179737F2-5E95-9847-87A7-A1583AFCCB83}"/>
              </a:ext>
            </a:extLst>
          </p:cNvPr>
          <p:cNvCxnSpPr>
            <a:cxnSpLocks/>
          </p:cNvCxnSpPr>
          <p:nvPr/>
        </p:nvCxnSpPr>
        <p:spPr>
          <a:xfrm flipH="1">
            <a:off x="6960670" y="2603036"/>
            <a:ext cx="824378" cy="39652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50171C8-5EF6-B648-8EB7-4D147517C091}"/>
              </a:ext>
            </a:extLst>
          </p:cNvPr>
          <p:cNvCxnSpPr>
            <a:cxnSpLocks/>
            <a:stCxn id="192" idx="2"/>
          </p:cNvCxnSpPr>
          <p:nvPr/>
        </p:nvCxnSpPr>
        <p:spPr>
          <a:xfrm flipH="1">
            <a:off x="4583503" y="3543025"/>
            <a:ext cx="398031" cy="659901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B7387E05-C78A-F346-AC38-9A79F8328273}"/>
              </a:ext>
            </a:extLst>
          </p:cNvPr>
          <p:cNvSpPr>
            <a:spLocks/>
          </p:cNvSpPr>
          <p:nvPr/>
        </p:nvSpPr>
        <p:spPr>
          <a:xfrm>
            <a:off x="3445717" y="5604137"/>
            <a:ext cx="5029200" cy="914400"/>
          </a:xfrm>
          <a:prstGeom prst="round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Densely deployed standard- and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frequency-specific infrastructure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F1D372-24AE-134F-8E98-4AA6FB187C66}"/>
              </a:ext>
            </a:extLst>
          </p:cNvPr>
          <p:cNvGrpSpPr/>
          <p:nvPr/>
        </p:nvGrpSpPr>
        <p:grpSpPr>
          <a:xfrm>
            <a:off x="3961629" y="3587168"/>
            <a:ext cx="3592032" cy="1235740"/>
            <a:chOff x="3961629" y="3587168"/>
            <a:chExt cx="3592032" cy="1235740"/>
          </a:xfrm>
        </p:grpSpPr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01CEE3B4-7BE6-8844-AE78-61D8C4FD1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1629" y="3587168"/>
              <a:ext cx="1910039" cy="826414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40748E2D-8DDB-B443-A356-3D0C9E7F3C04}"/>
                </a:ext>
              </a:extLst>
            </p:cNvPr>
            <p:cNvCxnSpPr>
              <a:cxnSpLocks/>
            </p:cNvCxnSpPr>
            <p:nvPr/>
          </p:nvCxnSpPr>
          <p:spPr>
            <a:xfrm>
              <a:off x="4934431" y="3598343"/>
              <a:ext cx="2619230" cy="1224565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23941B5-4D50-AC4C-9A4D-85AC78BC0FE4}"/>
              </a:ext>
            </a:extLst>
          </p:cNvPr>
          <p:cNvGrpSpPr/>
          <p:nvPr/>
        </p:nvGrpSpPr>
        <p:grpSpPr>
          <a:xfrm>
            <a:off x="2697341" y="2055913"/>
            <a:ext cx="5156623" cy="2181196"/>
            <a:chOff x="2697341" y="2055913"/>
            <a:chExt cx="5156623" cy="2181196"/>
          </a:xfrm>
        </p:grpSpPr>
        <p:sp>
          <p:nvSpPr>
            <p:cNvPr id="221" name="TextBox 16">
              <a:extLst>
                <a:ext uri="{FF2B5EF4-FFF2-40B4-BE49-F238E27FC236}">
                  <a16:creationId xmlns:a16="http://schemas.microsoft.com/office/drawing/2014/main" id="{5762307C-9FD1-EA4E-8BA6-9E7FE6F46AE8}"/>
                </a:ext>
              </a:extLst>
            </p:cNvPr>
            <p:cNvSpPr txBox="1"/>
            <p:nvPr/>
          </p:nvSpPr>
          <p:spPr>
            <a:xfrm>
              <a:off x="6004404" y="3529223"/>
              <a:ext cx="1849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/>
                <a:t>Wi-Fi Link</a:t>
              </a:r>
            </a:p>
            <a:p>
              <a:pPr algn="ctr"/>
              <a:r>
                <a:rPr lang="en-US" sz="2000" b="1" dirty="0"/>
                <a:t>(2.4/5/6 GHz)</a:t>
              </a:r>
            </a:p>
          </p:txBody>
        </p:sp>
        <p:sp>
          <p:nvSpPr>
            <p:cNvPr id="222" name="TextBox 167">
              <a:extLst>
                <a:ext uri="{FF2B5EF4-FFF2-40B4-BE49-F238E27FC236}">
                  <a16:creationId xmlns:a16="http://schemas.microsoft.com/office/drawing/2014/main" id="{7B616CB4-B24B-F245-AC04-67810D057ECD}"/>
                </a:ext>
              </a:extLst>
            </p:cNvPr>
            <p:cNvSpPr txBox="1"/>
            <p:nvPr/>
          </p:nvSpPr>
          <p:spPr>
            <a:xfrm>
              <a:off x="2697341" y="3290658"/>
              <a:ext cx="202267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>
                  <a:solidFill>
                    <a:schemeClr val="accent2"/>
                  </a:solidFill>
                </a:rPr>
                <a:t>   Cellular Link  </a:t>
              </a:r>
            </a:p>
            <a:p>
              <a:pPr algn="ctr"/>
              <a:r>
                <a:rPr lang="en-US" sz="2200" b="1" dirty="0">
                  <a:solidFill>
                    <a:schemeClr val="accent2"/>
                  </a:solidFill>
                </a:rPr>
                <a:t>   (1/2/3.7 GHz)   </a:t>
              </a:r>
            </a:p>
          </p:txBody>
        </p:sp>
        <p:sp>
          <p:nvSpPr>
            <p:cNvPr id="223" name="TextBox 168">
              <a:extLst>
                <a:ext uri="{FF2B5EF4-FFF2-40B4-BE49-F238E27FC236}">
                  <a16:creationId xmlns:a16="http://schemas.microsoft.com/office/drawing/2014/main" id="{E17160FC-E746-DE46-8667-4EB3474612DF}"/>
                </a:ext>
              </a:extLst>
            </p:cNvPr>
            <p:cNvSpPr txBox="1"/>
            <p:nvPr/>
          </p:nvSpPr>
          <p:spPr>
            <a:xfrm>
              <a:off x="5859455" y="2055913"/>
              <a:ext cx="1658036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>
                  <a:solidFill>
                    <a:schemeClr val="accent1"/>
                  </a:solidFill>
                </a:rPr>
                <a:t>  LoRa Link  </a:t>
              </a:r>
            </a:p>
            <a:p>
              <a:r>
                <a:rPr lang="en-US" sz="2200" b="1" dirty="0">
                  <a:solidFill>
                    <a:schemeClr val="accent1"/>
                  </a:solidFill>
                </a:rPr>
                <a:t>  (900 MHz)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9AFB3B-CD7A-324B-894F-1E0FF701A4BA}"/>
              </a:ext>
            </a:extLst>
          </p:cNvPr>
          <p:cNvGrpSpPr/>
          <p:nvPr/>
        </p:nvGrpSpPr>
        <p:grpSpPr>
          <a:xfrm>
            <a:off x="758729" y="2109496"/>
            <a:ext cx="2022670" cy="2590354"/>
            <a:chOff x="3034858" y="3686871"/>
            <a:chExt cx="2022670" cy="2590354"/>
          </a:xfrm>
        </p:grpSpPr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D74E2A51-FB0F-1D44-9B27-47F239AA2CDB}"/>
                </a:ext>
              </a:extLst>
            </p:cNvPr>
            <p:cNvSpPr txBox="1"/>
            <p:nvPr/>
          </p:nvSpPr>
          <p:spPr>
            <a:xfrm>
              <a:off x="3121413" y="3686871"/>
              <a:ext cx="1849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/>
                <a:t>Wi-Fi Link</a:t>
              </a:r>
            </a:p>
            <a:p>
              <a:pPr algn="ctr"/>
              <a:r>
                <a:rPr lang="en-US" sz="2000" b="1" dirty="0"/>
                <a:t>(2.4/5/6 GHz)</a:t>
              </a:r>
            </a:p>
          </p:txBody>
        </p:sp>
        <p:sp>
          <p:nvSpPr>
            <p:cNvPr id="29" name="TextBox 167">
              <a:extLst>
                <a:ext uri="{FF2B5EF4-FFF2-40B4-BE49-F238E27FC236}">
                  <a16:creationId xmlns:a16="http://schemas.microsoft.com/office/drawing/2014/main" id="{C8A4C092-D79A-EF46-AAF6-A873C9CE2873}"/>
                </a:ext>
              </a:extLst>
            </p:cNvPr>
            <p:cNvSpPr txBox="1"/>
            <p:nvPr/>
          </p:nvSpPr>
          <p:spPr>
            <a:xfrm>
              <a:off x="3034858" y="4543850"/>
              <a:ext cx="202267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>
                  <a:solidFill>
                    <a:schemeClr val="accent2"/>
                  </a:solidFill>
                </a:rPr>
                <a:t>   Cellular Link  </a:t>
              </a:r>
            </a:p>
            <a:p>
              <a:pPr algn="ctr"/>
              <a:r>
                <a:rPr lang="en-US" sz="2200" b="1" dirty="0">
                  <a:solidFill>
                    <a:schemeClr val="accent2"/>
                  </a:solidFill>
                </a:rPr>
                <a:t>   (1/2/3.7 GHz)   </a:t>
              </a:r>
            </a:p>
          </p:txBody>
        </p:sp>
        <p:sp>
          <p:nvSpPr>
            <p:cNvPr id="30" name="TextBox 168">
              <a:extLst>
                <a:ext uri="{FF2B5EF4-FFF2-40B4-BE49-F238E27FC236}">
                  <a16:creationId xmlns:a16="http://schemas.microsoft.com/office/drawing/2014/main" id="{D9E4FB54-A372-9046-83E8-34C4777A87E9}"/>
                </a:ext>
              </a:extLst>
            </p:cNvPr>
            <p:cNvSpPr txBox="1"/>
            <p:nvPr/>
          </p:nvSpPr>
          <p:spPr>
            <a:xfrm>
              <a:off x="3217175" y="5507783"/>
              <a:ext cx="1658036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>
                  <a:solidFill>
                    <a:schemeClr val="accent1"/>
                  </a:solidFill>
                </a:rPr>
                <a:t>  LoRa Link  </a:t>
              </a:r>
            </a:p>
            <a:p>
              <a:r>
                <a:rPr lang="en-US" sz="2200" b="1" dirty="0">
                  <a:solidFill>
                    <a:schemeClr val="accent1"/>
                  </a:solidFill>
                </a:rPr>
                <a:t>  (900 MHz)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5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>
            <a:extLst>
              <a:ext uri="{FF2B5EF4-FFF2-40B4-BE49-F238E27FC236}">
                <a16:creationId xmlns:a16="http://schemas.microsoft.com/office/drawing/2014/main" id="{4547A34C-16E6-D24F-A900-A87509DFE83E}"/>
              </a:ext>
            </a:extLst>
          </p:cNvPr>
          <p:cNvSpPr/>
          <p:nvPr/>
        </p:nvSpPr>
        <p:spPr>
          <a:xfrm>
            <a:off x="5689466" y="2897506"/>
            <a:ext cx="1100138" cy="931544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9A775C-5278-A64D-AE92-9F64903C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8" y="0"/>
            <a:ext cx="11820947" cy="1325563"/>
          </a:xfrm>
        </p:spPr>
        <p:txBody>
          <a:bodyPr>
            <a:normAutofit/>
          </a:bodyPr>
          <a:lstStyle/>
          <a:p>
            <a:r>
              <a:rPr lang="en-US" sz="4200" b="1" i="1" dirty="0">
                <a:cs typeface="Calibri" panose="020F0502020204030204" pitchFamily="34" charset="0"/>
              </a:rPr>
              <a:t>Scrolls</a:t>
            </a:r>
            <a:r>
              <a:rPr lang="en-US" sz="4200" b="1" dirty="0">
                <a:cs typeface="Calibri" panose="020F0502020204030204" pitchFamily="34" charset="0"/>
              </a:rPr>
              <a:t> simplifies wideband coverage provisioning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00187EA-2915-6846-9EFA-88D8538484B2}"/>
              </a:ext>
            </a:extLst>
          </p:cNvPr>
          <p:cNvGrpSpPr>
            <a:grpSpLocks noChangeAspect="1"/>
          </p:cNvGrpSpPr>
          <p:nvPr/>
        </p:nvGrpSpPr>
        <p:grpSpPr>
          <a:xfrm>
            <a:off x="834843" y="1530775"/>
            <a:ext cx="4666209" cy="3886200"/>
            <a:chOff x="2804508" y="671540"/>
            <a:chExt cx="6621833" cy="5514920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72B8F9EB-4F86-524B-9991-49BE80248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4508" y="4180325"/>
              <a:ext cx="984720" cy="1777748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193C6D29-9D62-2341-B81E-649F09E1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00" b="94667" l="21333" r="80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7604" y="2683348"/>
              <a:ext cx="989653" cy="989653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C0C01E2E-50E3-8C45-824D-90C376C3A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120" y="5046261"/>
              <a:ext cx="1169435" cy="1140199"/>
            </a:xfrm>
            <a:prstGeom prst="rect">
              <a:avLst/>
            </a:prstGeom>
          </p:spPr>
        </p:pic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B9A02553-3FD6-CF4F-A5F4-8B4933CD2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7715" y="2803150"/>
              <a:ext cx="855744" cy="869851"/>
            </a:xfrm>
            <a:prstGeom prst="rect">
              <a:avLst/>
            </a:prstGeom>
          </p:spPr>
        </p:pic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57B8B848-BAE8-9741-98DD-D67EE677E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36"/>
            <a:stretch/>
          </p:blipFill>
          <p:spPr>
            <a:xfrm>
              <a:off x="6323617" y="3015125"/>
              <a:ext cx="984787" cy="491638"/>
            </a:xfrm>
            <a:prstGeom prst="rect">
              <a:avLst/>
            </a:prstGeom>
          </p:spPr>
        </p:pic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AEE40E08-1384-2E44-876D-0B10FB608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6702" y="1079610"/>
              <a:ext cx="1594416" cy="1094322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8BBD57B9-5B00-0748-BDF0-F0413AD4C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80030" y="3587547"/>
              <a:ext cx="984720" cy="1777748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51EE73C5-2288-D449-A3F3-DB97A8EB5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6089" y="671540"/>
              <a:ext cx="984720" cy="1777748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84DA1771-B332-7145-9FEB-DE031FF1F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6614" y="4364494"/>
              <a:ext cx="1594416" cy="1094322"/>
            </a:xfrm>
            <a:prstGeom prst="rect">
              <a:avLst/>
            </a:prstGeom>
          </p:spPr>
        </p:pic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E03F6A0A-7266-C54E-872B-AC1AE6BF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5411" y="1309089"/>
              <a:ext cx="1169435" cy="1140199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1B66F8DC-3E73-AC4B-A43B-4E910A596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4416" y="1787825"/>
              <a:ext cx="1169435" cy="1140199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365ABEE3-9A9A-744E-AEBF-9CC8A9E8F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1925" y="4522038"/>
              <a:ext cx="1594416" cy="1094322"/>
            </a:xfrm>
            <a:prstGeom prst="rect">
              <a:avLst/>
            </a:prstGeom>
          </p:spPr>
        </p:pic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8D643516-ACA8-8F41-878F-5D11288D77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14186" y="3660257"/>
              <a:ext cx="1181965" cy="284605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179737F2-5E95-9847-87A7-A1583AFCCB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2896" y="2539149"/>
              <a:ext cx="994396" cy="478298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E50171C8-5EF6-B648-8EB7-4D147517C091}"/>
                </a:ext>
              </a:extLst>
            </p:cNvPr>
            <p:cNvCxnSpPr>
              <a:cxnSpLocks/>
              <a:stCxn id="192" idx="2"/>
            </p:cNvCxnSpPr>
            <p:nvPr/>
          </p:nvCxnSpPr>
          <p:spPr>
            <a:xfrm flipH="1">
              <a:off x="4365467" y="3673001"/>
              <a:ext cx="480120" cy="795998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B7387E05-C78A-F346-AC38-9A79F8328273}"/>
              </a:ext>
            </a:extLst>
          </p:cNvPr>
          <p:cNvSpPr>
            <a:spLocks/>
          </p:cNvSpPr>
          <p:nvPr/>
        </p:nvSpPr>
        <p:spPr>
          <a:xfrm>
            <a:off x="660266" y="5526451"/>
            <a:ext cx="5029200" cy="914400"/>
          </a:xfrm>
          <a:prstGeom prst="round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Densely deployed standard- and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frequency-specific infrastructure</a:t>
            </a:r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966BFEA6-0E75-4A46-8F70-C59F63D60EEC}"/>
              </a:ext>
            </a:extLst>
          </p:cNvPr>
          <p:cNvSpPr>
            <a:spLocks/>
          </p:cNvSpPr>
          <p:nvPr/>
        </p:nvSpPr>
        <p:spPr>
          <a:xfrm>
            <a:off x="6590498" y="5526451"/>
            <a:ext cx="5029200" cy="914400"/>
          </a:xfrm>
          <a:prstGeom prst="round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Simultaneous coverage enhancement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for diverse standards and frequencies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F32CE7-7B7F-A94D-A22E-641CA1D01366}"/>
              </a:ext>
            </a:extLst>
          </p:cNvPr>
          <p:cNvGrpSpPr/>
          <p:nvPr/>
        </p:nvGrpSpPr>
        <p:grpSpPr>
          <a:xfrm>
            <a:off x="6829099" y="1866983"/>
            <a:ext cx="4166588" cy="3301094"/>
            <a:chOff x="6829099" y="1866983"/>
            <a:chExt cx="4166588" cy="3301094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97349F56-AFEC-1C4F-9CC9-0FA41DBFF2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9099" y="3755260"/>
              <a:ext cx="782580" cy="1412817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4B37EB90-8CBF-3347-BD91-7F689B9F2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2911" y="2605165"/>
              <a:ext cx="801566" cy="814780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B62A67F6-0A50-574E-A7C2-37945F32A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36"/>
            <a:stretch/>
          </p:blipFill>
          <p:spPr>
            <a:xfrm>
              <a:off x="8867167" y="2745546"/>
              <a:ext cx="822316" cy="410527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703E3265-44FA-DC47-9DAF-615EDFF82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10082" y="4102562"/>
              <a:ext cx="1267119" cy="869683"/>
            </a:xfrm>
            <a:prstGeom prst="rect">
              <a:avLst/>
            </a:prstGeom>
          </p:spPr>
        </p:pic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1E9BE138-B546-0944-9113-189907976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6310" y="1866983"/>
              <a:ext cx="929377" cy="906142"/>
            </a:xfrm>
            <a:prstGeom prst="rect">
              <a:avLst/>
            </a:prstGeom>
          </p:spPr>
        </p:pic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2AAB2F76-DC8B-2D4B-AAFD-D45DEF612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4000" b="94667" l="21333" r="80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2011" y="2601636"/>
              <a:ext cx="786500" cy="78650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4CA3674-29AF-BA4A-9B6A-500F16E38552}"/>
                </a:ext>
              </a:extLst>
            </p:cNvPr>
            <p:cNvGrpSpPr/>
            <p:nvPr/>
          </p:nvGrpSpPr>
          <p:grpSpPr>
            <a:xfrm>
              <a:off x="7471382" y="2524098"/>
              <a:ext cx="2775036" cy="1848953"/>
              <a:chOff x="3455299" y="2734262"/>
              <a:chExt cx="2775036" cy="1848953"/>
            </a:xfrm>
          </p:grpSpPr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FE6911B2-1DF7-C540-8B95-8EFD6F8FA2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55299" y="3593497"/>
                <a:ext cx="1014006" cy="859811"/>
              </a:xfrm>
              <a:prstGeom prst="straightConnector1">
                <a:avLst/>
              </a:prstGeom>
              <a:ln w="69850">
                <a:prstDash val="sysDot"/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DEDE0285-2037-F94C-96B6-5CA6728717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24285" y="2734262"/>
                <a:ext cx="606050" cy="365865"/>
              </a:xfrm>
              <a:prstGeom prst="straightConnector1">
                <a:avLst/>
              </a:prstGeom>
              <a:ln w="76200">
                <a:solidFill>
                  <a:schemeClr val="accent1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40EAE935-12AB-174C-BD81-014393E016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5433" y="3639223"/>
                <a:ext cx="2202601" cy="943992"/>
              </a:xfrm>
              <a:prstGeom prst="straightConnector1">
                <a:avLst/>
              </a:prstGeom>
              <a:ln w="69850">
                <a:solidFill>
                  <a:schemeClr val="tx2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BA9EDD-CE09-E843-A131-150966EE683F}"/>
              </a:ext>
            </a:extLst>
          </p:cNvPr>
          <p:cNvGrpSpPr/>
          <p:nvPr/>
        </p:nvGrpSpPr>
        <p:grpSpPr>
          <a:xfrm>
            <a:off x="6460441" y="1327868"/>
            <a:ext cx="4857808" cy="3439651"/>
            <a:chOff x="6460441" y="1327868"/>
            <a:chExt cx="4857808" cy="3439651"/>
          </a:xfrm>
        </p:grpSpPr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1D49CD52-3DC9-8942-966A-77398B38C0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42546" y="2527863"/>
              <a:ext cx="606050" cy="365865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BE1F713-58F2-E04A-8C29-76DAE745F6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60441" y="4171771"/>
              <a:ext cx="592823" cy="595748"/>
              <a:chOff x="5786531" y="2867139"/>
              <a:chExt cx="1232466" cy="1101193"/>
            </a:xfrm>
            <a:scene3d>
              <a:camera prst="isometricOffAxis1Left"/>
              <a:lightRig rig="threePt" dir="t"/>
            </a:scene3d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792A32A9-F791-BA4E-A423-94A9EF09CF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6531" y="2982557"/>
                <a:ext cx="121492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4189B3F-7FB3-8D4B-AAF9-626AD1A0F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6531" y="3285613"/>
                <a:ext cx="121492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D40ACF1A-41BF-CE41-9F20-A436C5392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4075" y="3598210"/>
                <a:ext cx="121492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C34CCD5-2366-2A43-860C-2931FFF53182}"/>
                  </a:ext>
                </a:extLst>
              </p:cNvPr>
              <p:cNvSpPr/>
              <p:nvPr/>
            </p:nvSpPr>
            <p:spPr>
              <a:xfrm>
                <a:off x="5786531" y="2867139"/>
                <a:ext cx="1214922" cy="1101193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9AB4957-02C4-4A4D-8DD7-EBA83D9DE3F2}"/>
                  </a:ext>
                </a:extLst>
              </p:cNvPr>
              <p:cNvSpPr/>
              <p:nvPr/>
            </p:nvSpPr>
            <p:spPr>
              <a:xfrm>
                <a:off x="6198533" y="2988132"/>
                <a:ext cx="134063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B7FAB45-559D-B748-B2FF-9758F91B0AED}"/>
                  </a:ext>
                </a:extLst>
              </p:cNvPr>
              <p:cNvSpPr/>
              <p:nvPr/>
            </p:nvSpPr>
            <p:spPr>
              <a:xfrm>
                <a:off x="6461724" y="2988132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A72CDCA3-C75E-6240-B6A3-DB9ABB50CAC0}"/>
                  </a:ext>
                </a:extLst>
              </p:cNvPr>
              <p:cNvSpPr/>
              <p:nvPr/>
            </p:nvSpPr>
            <p:spPr>
              <a:xfrm>
                <a:off x="5920476" y="2988970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EBBE593-3EA7-0D4B-A2A5-0765627A8E2D}"/>
                  </a:ext>
                </a:extLst>
              </p:cNvPr>
              <p:cNvSpPr/>
              <p:nvPr/>
            </p:nvSpPr>
            <p:spPr>
              <a:xfrm>
                <a:off x="6744598" y="2988132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93C25D4-AE0C-EE49-820F-FC490C7C21AA}"/>
                  </a:ext>
                </a:extLst>
              </p:cNvPr>
              <p:cNvSpPr/>
              <p:nvPr/>
            </p:nvSpPr>
            <p:spPr>
              <a:xfrm>
                <a:off x="6196125" y="3291187"/>
                <a:ext cx="134063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B4E020A-7DA7-E543-B8B0-DCF126D95791}"/>
                  </a:ext>
                </a:extLst>
              </p:cNvPr>
              <p:cNvSpPr/>
              <p:nvPr/>
            </p:nvSpPr>
            <p:spPr>
              <a:xfrm>
                <a:off x="6459316" y="3291187"/>
                <a:ext cx="138849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5A4A99D-A095-0A4F-9278-2204B031FDB8}"/>
                  </a:ext>
                </a:extLst>
              </p:cNvPr>
              <p:cNvSpPr/>
              <p:nvPr/>
            </p:nvSpPr>
            <p:spPr>
              <a:xfrm>
                <a:off x="5918068" y="3292025"/>
                <a:ext cx="138849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D36E33A8-9127-A243-AF2C-5249B581E458}"/>
                  </a:ext>
                </a:extLst>
              </p:cNvPr>
              <p:cNvSpPr/>
              <p:nvPr/>
            </p:nvSpPr>
            <p:spPr>
              <a:xfrm>
                <a:off x="6742190" y="3291187"/>
                <a:ext cx="138849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1F544B9-A8F4-C244-914A-3FA28A52CB42}"/>
                  </a:ext>
                </a:extLst>
              </p:cNvPr>
              <p:cNvSpPr/>
              <p:nvPr/>
            </p:nvSpPr>
            <p:spPr>
              <a:xfrm>
                <a:off x="6196125" y="3603784"/>
                <a:ext cx="134063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B8409C1-A546-334F-BD0B-6E565E3D9B1A}"/>
                  </a:ext>
                </a:extLst>
              </p:cNvPr>
              <p:cNvSpPr/>
              <p:nvPr/>
            </p:nvSpPr>
            <p:spPr>
              <a:xfrm>
                <a:off x="6459316" y="3603784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B553767F-DFE9-3644-9A07-A7B5AC72F3FE}"/>
                  </a:ext>
                </a:extLst>
              </p:cNvPr>
              <p:cNvSpPr/>
              <p:nvPr/>
            </p:nvSpPr>
            <p:spPr>
              <a:xfrm>
                <a:off x="5918068" y="3604622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923CC2F-0D4B-0949-89BA-D69BC63006D2}"/>
                  </a:ext>
                </a:extLst>
              </p:cNvPr>
              <p:cNvSpPr/>
              <p:nvPr/>
            </p:nvSpPr>
            <p:spPr>
              <a:xfrm>
                <a:off x="6742190" y="3603784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90E829F-C5BF-7A42-9366-50B9E6B896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31438" y="4137664"/>
              <a:ext cx="592823" cy="595748"/>
              <a:chOff x="5786531" y="2867139"/>
              <a:chExt cx="1232466" cy="1101193"/>
            </a:xfrm>
            <a:scene3d>
              <a:camera prst="isometricRightUp"/>
              <a:lightRig rig="threePt" dir="t"/>
            </a:scene3d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484D4D72-6062-4640-895D-2883745645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6531" y="2982557"/>
                <a:ext cx="121492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F0B468F-DCA2-CA4E-A3DD-2A136B11A5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6531" y="3285613"/>
                <a:ext cx="121492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861C4DBE-C42C-EF42-A0C5-151B41F832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4075" y="3598210"/>
                <a:ext cx="121492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E186A72-5EAB-B340-9057-81EDDD681883}"/>
                  </a:ext>
                </a:extLst>
              </p:cNvPr>
              <p:cNvSpPr/>
              <p:nvPr/>
            </p:nvSpPr>
            <p:spPr>
              <a:xfrm>
                <a:off x="5786531" y="2867139"/>
                <a:ext cx="1214922" cy="1101193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E04F35F-37A4-3841-88EA-E4D5008124D6}"/>
                  </a:ext>
                </a:extLst>
              </p:cNvPr>
              <p:cNvSpPr/>
              <p:nvPr/>
            </p:nvSpPr>
            <p:spPr>
              <a:xfrm>
                <a:off x="6198533" y="2988132"/>
                <a:ext cx="134063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397EACA-3A61-A146-AE65-07FB7E4D2D0B}"/>
                  </a:ext>
                </a:extLst>
              </p:cNvPr>
              <p:cNvSpPr/>
              <p:nvPr/>
            </p:nvSpPr>
            <p:spPr>
              <a:xfrm>
                <a:off x="6461724" y="2988132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12CFF230-9E3E-E94E-AC82-7595C761E971}"/>
                  </a:ext>
                </a:extLst>
              </p:cNvPr>
              <p:cNvSpPr/>
              <p:nvPr/>
            </p:nvSpPr>
            <p:spPr>
              <a:xfrm>
                <a:off x="5920476" y="2988970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A2943821-59F9-6E4A-BAE4-D143C6B89DE1}"/>
                  </a:ext>
                </a:extLst>
              </p:cNvPr>
              <p:cNvSpPr/>
              <p:nvPr/>
            </p:nvSpPr>
            <p:spPr>
              <a:xfrm>
                <a:off x="6744598" y="2988132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AD2713A-3548-6D4C-821B-C9E29F7ECFB2}"/>
                  </a:ext>
                </a:extLst>
              </p:cNvPr>
              <p:cNvSpPr/>
              <p:nvPr/>
            </p:nvSpPr>
            <p:spPr>
              <a:xfrm>
                <a:off x="6196125" y="3291187"/>
                <a:ext cx="134063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9CE8BCA3-2807-FB49-A65D-460655B34CCF}"/>
                  </a:ext>
                </a:extLst>
              </p:cNvPr>
              <p:cNvSpPr/>
              <p:nvPr/>
            </p:nvSpPr>
            <p:spPr>
              <a:xfrm>
                <a:off x="6459316" y="3291187"/>
                <a:ext cx="138849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0CBD101-6255-794E-8207-AE06628052AC}"/>
                  </a:ext>
                </a:extLst>
              </p:cNvPr>
              <p:cNvSpPr/>
              <p:nvPr/>
            </p:nvSpPr>
            <p:spPr>
              <a:xfrm>
                <a:off x="5918068" y="3292025"/>
                <a:ext cx="138849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8C2080B-94F4-1B48-B105-D6815AE39BF5}"/>
                  </a:ext>
                </a:extLst>
              </p:cNvPr>
              <p:cNvSpPr/>
              <p:nvPr/>
            </p:nvSpPr>
            <p:spPr>
              <a:xfrm>
                <a:off x="6742190" y="3291187"/>
                <a:ext cx="138849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A23F413-2D90-1748-87B7-260E6E0EFC07}"/>
                  </a:ext>
                </a:extLst>
              </p:cNvPr>
              <p:cNvSpPr/>
              <p:nvPr/>
            </p:nvSpPr>
            <p:spPr>
              <a:xfrm>
                <a:off x="6196125" y="3603784"/>
                <a:ext cx="134063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CC3D98A-436C-9143-BB67-62D5E48A9D59}"/>
                  </a:ext>
                </a:extLst>
              </p:cNvPr>
              <p:cNvSpPr/>
              <p:nvPr/>
            </p:nvSpPr>
            <p:spPr>
              <a:xfrm>
                <a:off x="6459316" y="3603784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FB55710-5F9D-9241-B633-FF414BB7EF27}"/>
                  </a:ext>
                </a:extLst>
              </p:cNvPr>
              <p:cNvSpPr/>
              <p:nvPr/>
            </p:nvSpPr>
            <p:spPr>
              <a:xfrm>
                <a:off x="5918068" y="3604622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FB485BB-AA77-164A-B6A6-48471964753D}"/>
                  </a:ext>
                </a:extLst>
              </p:cNvPr>
              <p:cNvSpPr/>
              <p:nvPr/>
            </p:nvSpPr>
            <p:spPr>
              <a:xfrm>
                <a:off x="6742190" y="3603784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FC4E8BB-02ED-E04C-B0D0-E979B2898B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25426" y="1696682"/>
              <a:ext cx="592823" cy="595748"/>
              <a:chOff x="5786531" y="2867139"/>
              <a:chExt cx="1232466" cy="1101193"/>
            </a:xfrm>
            <a:scene3d>
              <a:camera prst="isometricOffAxis2Left"/>
              <a:lightRig rig="threePt" dir="t"/>
            </a:scene3d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3758209-2456-694B-92F2-FFF3DB2503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6531" y="2982557"/>
                <a:ext cx="121492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3B40020-4215-7C40-B288-9CEE2D030E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6531" y="3285613"/>
                <a:ext cx="121492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E584EFC1-1418-CE4A-9C4C-4D6F366CBE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4075" y="3598210"/>
                <a:ext cx="121492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3163194-83AA-A04C-9416-E8765A2AFFF3}"/>
                  </a:ext>
                </a:extLst>
              </p:cNvPr>
              <p:cNvSpPr/>
              <p:nvPr/>
            </p:nvSpPr>
            <p:spPr>
              <a:xfrm>
                <a:off x="5786531" y="2867139"/>
                <a:ext cx="1214922" cy="1101193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A68A2CD-A299-4844-9F36-65E08DC941E2}"/>
                  </a:ext>
                </a:extLst>
              </p:cNvPr>
              <p:cNvSpPr/>
              <p:nvPr/>
            </p:nvSpPr>
            <p:spPr>
              <a:xfrm>
                <a:off x="6198533" y="2988132"/>
                <a:ext cx="134063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5AC7AE4-1C7D-D546-8014-7346855943F5}"/>
                  </a:ext>
                </a:extLst>
              </p:cNvPr>
              <p:cNvSpPr/>
              <p:nvPr/>
            </p:nvSpPr>
            <p:spPr>
              <a:xfrm>
                <a:off x="6461724" y="2988132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CDC7307-D7EE-BF49-9E18-D9BE125006C2}"/>
                  </a:ext>
                </a:extLst>
              </p:cNvPr>
              <p:cNvSpPr/>
              <p:nvPr/>
            </p:nvSpPr>
            <p:spPr>
              <a:xfrm>
                <a:off x="5920476" y="2988970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ED52E5F-A9A3-AC48-90FA-B2366B7CE485}"/>
                  </a:ext>
                </a:extLst>
              </p:cNvPr>
              <p:cNvSpPr/>
              <p:nvPr/>
            </p:nvSpPr>
            <p:spPr>
              <a:xfrm>
                <a:off x="6744598" y="2988132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54DD69E-9347-D040-9C89-952A336A1156}"/>
                  </a:ext>
                </a:extLst>
              </p:cNvPr>
              <p:cNvSpPr/>
              <p:nvPr/>
            </p:nvSpPr>
            <p:spPr>
              <a:xfrm>
                <a:off x="6196125" y="3291187"/>
                <a:ext cx="134063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861E8DCA-A490-2F42-8598-CC16AB689A9D}"/>
                  </a:ext>
                </a:extLst>
              </p:cNvPr>
              <p:cNvSpPr/>
              <p:nvPr/>
            </p:nvSpPr>
            <p:spPr>
              <a:xfrm>
                <a:off x="6459316" y="3291187"/>
                <a:ext cx="138849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32595BAC-4C0E-0347-87A0-3E1E0E171609}"/>
                  </a:ext>
                </a:extLst>
              </p:cNvPr>
              <p:cNvSpPr/>
              <p:nvPr/>
            </p:nvSpPr>
            <p:spPr>
              <a:xfrm>
                <a:off x="5918068" y="3292025"/>
                <a:ext cx="138849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1CB68B3-9C2C-5C4F-81F5-491397751359}"/>
                  </a:ext>
                </a:extLst>
              </p:cNvPr>
              <p:cNvSpPr/>
              <p:nvPr/>
            </p:nvSpPr>
            <p:spPr>
              <a:xfrm>
                <a:off x="6742190" y="3291187"/>
                <a:ext cx="138849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2155AB97-8747-6E47-A30F-4D0F8C3FECDF}"/>
                  </a:ext>
                </a:extLst>
              </p:cNvPr>
              <p:cNvSpPr/>
              <p:nvPr/>
            </p:nvSpPr>
            <p:spPr>
              <a:xfrm>
                <a:off x="6196125" y="3603784"/>
                <a:ext cx="134063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6DB818AA-22B1-1F4A-A2BA-06BD50B06C18}"/>
                  </a:ext>
                </a:extLst>
              </p:cNvPr>
              <p:cNvSpPr/>
              <p:nvPr/>
            </p:nvSpPr>
            <p:spPr>
              <a:xfrm>
                <a:off x="6459316" y="3603784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B7F408A-67A9-C44B-B2E8-9A229A31CC3F}"/>
                  </a:ext>
                </a:extLst>
              </p:cNvPr>
              <p:cNvSpPr/>
              <p:nvPr/>
            </p:nvSpPr>
            <p:spPr>
              <a:xfrm>
                <a:off x="5918068" y="3604622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7471D20-FE8C-4D43-983A-7D3A55AE305E}"/>
                  </a:ext>
                </a:extLst>
              </p:cNvPr>
              <p:cNvSpPr/>
              <p:nvPr/>
            </p:nvSpPr>
            <p:spPr>
              <a:xfrm>
                <a:off x="6742190" y="3603784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2C296B76-8999-BA40-804C-C3D974256C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47236" y="1932115"/>
              <a:ext cx="592823" cy="595748"/>
              <a:chOff x="5786531" y="2867139"/>
              <a:chExt cx="1232466" cy="1101193"/>
            </a:xfrm>
            <a:scene3d>
              <a:camera prst="orthographicFront"/>
              <a:lightRig rig="threePt" dir="t"/>
            </a:scene3d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9A61F0-70F7-304A-906F-B8928E2447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6531" y="2982557"/>
                <a:ext cx="121492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ED1F2FB-E0A2-824A-857C-3D7D01FD1F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6531" y="3285613"/>
                <a:ext cx="121492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BA70662-BDAC-5342-A785-8497D3AB16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4075" y="3598210"/>
                <a:ext cx="121492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6EC19FB0-808F-2240-A56B-2DD16F9404E8}"/>
                  </a:ext>
                </a:extLst>
              </p:cNvPr>
              <p:cNvSpPr/>
              <p:nvPr/>
            </p:nvSpPr>
            <p:spPr>
              <a:xfrm>
                <a:off x="5786531" y="2867139"/>
                <a:ext cx="1214922" cy="1101193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027E9FD4-75A4-174E-BEA0-1CCC34FF3B9F}"/>
                  </a:ext>
                </a:extLst>
              </p:cNvPr>
              <p:cNvSpPr/>
              <p:nvPr/>
            </p:nvSpPr>
            <p:spPr>
              <a:xfrm>
                <a:off x="6198533" y="2988132"/>
                <a:ext cx="134063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C6E32A6E-3FBC-E247-BF45-DA6A74772D70}"/>
                  </a:ext>
                </a:extLst>
              </p:cNvPr>
              <p:cNvSpPr/>
              <p:nvPr/>
            </p:nvSpPr>
            <p:spPr>
              <a:xfrm>
                <a:off x="6461724" y="2988132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23E75355-E19F-6444-9C93-280C01924528}"/>
                  </a:ext>
                </a:extLst>
              </p:cNvPr>
              <p:cNvSpPr/>
              <p:nvPr/>
            </p:nvSpPr>
            <p:spPr>
              <a:xfrm>
                <a:off x="5920476" y="2988970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292D125-5FA4-BE45-939D-06EE078C352E}"/>
                  </a:ext>
                </a:extLst>
              </p:cNvPr>
              <p:cNvSpPr/>
              <p:nvPr/>
            </p:nvSpPr>
            <p:spPr>
              <a:xfrm>
                <a:off x="6744598" y="2988132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7CF3E849-D088-F942-B0EC-C39D3DF43176}"/>
                  </a:ext>
                </a:extLst>
              </p:cNvPr>
              <p:cNvSpPr/>
              <p:nvPr/>
            </p:nvSpPr>
            <p:spPr>
              <a:xfrm>
                <a:off x="6196125" y="3291187"/>
                <a:ext cx="134063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52699865-94F2-C045-B21C-5F681CA66EDA}"/>
                  </a:ext>
                </a:extLst>
              </p:cNvPr>
              <p:cNvSpPr/>
              <p:nvPr/>
            </p:nvSpPr>
            <p:spPr>
              <a:xfrm>
                <a:off x="6459316" y="3291187"/>
                <a:ext cx="138849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675883F-0CE2-4A4E-9292-DEE5A47DEB31}"/>
                  </a:ext>
                </a:extLst>
              </p:cNvPr>
              <p:cNvSpPr/>
              <p:nvPr/>
            </p:nvSpPr>
            <p:spPr>
              <a:xfrm>
                <a:off x="5918068" y="3292025"/>
                <a:ext cx="138849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8285A93-F5B2-9847-B497-BA43BBCA40E3}"/>
                  </a:ext>
                </a:extLst>
              </p:cNvPr>
              <p:cNvSpPr/>
              <p:nvPr/>
            </p:nvSpPr>
            <p:spPr>
              <a:xfrm>
                <a:off x="6742190" y="3291187"/>
                <a:ext cx="138849" cy="2266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5FE12069-0377-C642-BE93-B7B6DA1064DC}"/>
                  </a:ext>
                </a:extLst>
              </p:cNvPr>
              <p:cNvSpPr/>
              <p:nvPr/>
            </p:nvSpPr>
            <p:spPr>
              <a:xfrm>
                <a:off x="6196125" y="3603784"/>
                <a:ext cx="134063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414B9FBE-37CF-7145-BD20-E13F08B79373}"/>
                  </a:ext>
                </a:extLst>
              </p:cNvPr>
              <p:cNvSpPr/>
              <p:nvPr/>
            </p:nvSpPr>
            <p:spPr>
              <a:xfrm>
                <a:off x="6459316" y="3603784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9B8A44F-6CA8-D74F-A852-E45CA3CC164C}"/>
                  </a:ext>
                </a:extLst>
              </p:cNvPr>
              <p:cNvSpPr/>
              <p:nvPr/>
            </p:nvSpPr>
            <p:spPr>
              <a:xfrm>
                <a:off x="5918068" y="3604622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5192E94-A16E-D940-95C6-3E419629C9BA}"/>
                  </a:ext>
                </a:extLst>
              </p:cNvPr>
              <p:cNvSpPr/>
              <p:nvPr/>
            </p:nvSpPr>
            <p:spPr>
              <a:xfrm>
                <a:off x="6742190" y="3603784"/>
                <a:ext cx="138849" cy="2382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8815579C-C599-9649-89FC-E931FBED4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6439" y="3374219"/>
              <a:ext cx="1014006" cy="859811"/>
            </a:xfrm>
            <a:prstGeom prst="straightConnector1">
              <a:avLst/>
            </a:prstGeom>
            <a:ln w="6985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515C6A3F-8836-CB4D-980A-9281D40ECF64}"/>
                </a:ext>
              </a:extLst>
            </p:cNvPr>
            <p:cNvCxnSpPr>
              <a:cxnSpLocks/>
            </p:cNvCxnSpPr>
            <p:nvPr/>
          </p:nvCxnSpPr>
          <p:spPr>
            <a:xfrm>
              <a:off x="7613694" y="3433937"/>
              <a:ext cx="2202601" cy="943992"/>
            </a:xfrm>
            <a:prstGeom prst="straightConnector1">
              <a:avLst/>
            </a:prstGeom>
            <a:ln w="698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26F36BBD-7FDE-5B46-BBE0-FABC95D0C5D6}"/>
                </a:ext>
              </a:extLst>
            </p:cNvPr>
            <p:cNvSpPr txBox="1"/>
            <p:nvPr/>
          </p:nvSpPr>
          <p:spPr>
            <a:xfrm>
              <a:off x="8772955" y="3473875"/>
              <a:ext cx="2465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Enhanced Links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2A02B515-08FF-EF43-9C3C-DFAF89126C8F}"/>
                </a:ext>
              </a:extLst>
            </p:cNvPr>
            <p:cNvSpPr txBox="1"/>
            <p:nvPr/>
          </p:nvSpPr>
          <p:spPr>
            <a:xfrm>
              <a:off x="7710105" y="1327868"/>
              <a:ext cx="12682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/>
                <a:t>Scrolls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141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6DF9487-8018-BD49-BCD2-34CE631600AA}"/>
              </a:ext>
            </a:extLst>
          </p:cNvPr>
          <p:cNvGrpSpPr/>
          <p:nvPr/>
        </p:nvGrpSpPr>
        <p:grpSpPr>
          <a:xfrm>
            <a:off x="6191693" y="1024288"/>
            <a:ext cx="4961581" cy="5340691"/>
            <a:chOff x="6191693" y="1024288"/>
            <a:chExt cx="4961581" cy="53406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4E9149B-6712-404B-A7B0-4701C74E07C1}"/>
                </a:ext>
              </a:extLst>
            </p:cNvPr>
            <p:cNvGrpSpPr/>
            <p:nvPr/>
          </p:nvGrpSpPr>
          <p:grpSpPr>
            <a:xfrm>
              <a:off x="6191693" y="1024288"/>
              <a:ext cx="4961581" cy="5340691"/>
              <a:chOff x="6191693" y="1024288"/>
              <a:chExt cx="4961581" cy="534069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9CC88CE-116A-1E4D-AD5B-0162285462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68128" y="1024288"/>
                <a:ext cx="1498580" cy="4745502"/>
              </a:xfrm>
              <a:prstGeom prst="rect">
                <a:avLst/>
              </a:prstGeom>
            </p:spPr>
          </p:pic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5BE7FAF5-D94A-BA4D-8E90-5BA9722D9D1C}"/>
                  </a:ext>
                </a:extLst>
              </p:cNvPr>
              <p:cNvCxnSpPr/>
              <p:nvPr/>
            </p:nvCxnSpPr>
            <p:spPr>
              <a:xfrm>
                <a:off x="6191693" y="3794717"/>
                <a:ext cx="1084521" cy="0"/>
              </a:xfrm>
              <a:prstGeom prst="straightConnector1">
                <a:avLst/>
              </a:prstGeom>
              <a:ln w="1016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EAEB78A-CDD9-5644-A80E-D5B83E63A68C}"/>
                  </a:ext>
                </a:extLst>
              </p:cNvPr>
              <p:cNvSpPr/>
              <p:nvPr/>
            </p:nvSpPr>
            <p:spPr>
              <a:xfrm>
                <a:off x="7015596" y="5903314"/>
                <a:ext cx="41376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Rolling a flexible copper strip!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4ACB2FA-1177-8F41-90E5-897BADBB1C08}"/>
                  </a:ext>
                </a:extLst>
              </p:cNvPr>
              <p:cNvSpPr txBox="1"/>
              <p:nvPr/>
            </p:nvSpPr>
            <p:spPr>
              <a:xfrm>
                <a:off x="7837837" y="5538957"/>
                <a:ext cx="2089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Scrolls element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29F5B7D-2F69-ED40-BC7D-4E03115BA5B2}"/>
                </a:ext>
              </a:extLst>
            </p:cNvPr>
            <p:cNvCxnSpPr>
              <a:cxnSpLocks/>
            </p:cNvCxnSpPr>
            <p:nvPr/>
          </p:nvCxnSpPr>
          <p:spPr>
            <a:xfrm>
              <a:off x="9639685" y="1968803"/>
              <a:ext cx="0" cy="3517150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CD68BE-327C-1942-893F-B53C434E8C47}"/>
                </a:ext>
              </a:extLst>
            </p:cNvPr>
            <p:cNvSpPr txBox="1"/>
            <p:nvPr/>
          </p:nvSpPr>
          <p:spPr>
            <a:xfrm>
              <a:off x="9700659" y="3542712"/>
              <a:ext cx="1034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Length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E70B19-3354-CC4C-836E-3DE064DC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0"/>
            <a:ext cx="10515600" cy="1325563"/>
          </a:xfrm>
        </p:spPr>
        <p:txBody>
          <a:bodyPr/>
          <a:lstStyle/>
          <a:p>
            <a:r>
              <a:rPr lang="en-US" b="1" dirty="0"/>
              <a:t>How to tune operating frequency?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5FE56-707B-0D4B-B24E-9D74B452AEEC}"/>
              </a:ext>
            </a:extLst>
          </p:cNvPr>
          <p:cNvSpPr/>
          <p:nvPr/>
        </p:nvSpPr>
        <p:spPr>
          <a:xfrm>
            <a:off x="4142609" y="2219960"/>
            <a:ext cx="92934" cy="29565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EAF934-F429-ED43-8BAE-1AD962E59AE5}"/>
              </a:ext>
            </a:extLst>
          </p:cNvPr>
          <p:cNvCxnSpPr/>
          <p:nvPr/>
        </p:nvCxnSpPr>
        <p:spPr>
          <a:xfrm>
            <a:off x="2721935" y="3727378"/>
            <a:ext cx="1084521" cy="0"/>
          </a:xfrm>
          <a:prstGeom prst="straightConnector1">
            <a:avLst/>
          </a:prstGeom>
          <a:ln w="1016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81123B8-976B-5B47-8C27-AF2212E123E1}"/>
              </a:ext>
            </a:extLst>
          </p:cNvPr>
          <p:cNvGrpSpPr/>
          <p:nvPr/>
        </p:nvGrpSpPr>
        <p:grpSpPr>
          <a:xfrm>
            <a:off x="4436324" y="2230077"/>
            <a:ext cx="1113864" cy="1564640"/>
            <a:chOff x="4436324" y="2230077"/>
            <a:chExt cx="1113864" cy="156464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F66CD64-7F7E-4142-9B54-ACC716836565}"/>
                </a:ext>
              </a:extLst>
            </p:cNvPr>
            <p:cNvSpPr/>
            <p:nvPr/>
          </p:nvSpPr>
          <p:spPr>
            <a:xfrm>
              <a:off x="5451138" y="2230077"/>
              <a:ext cx="99050" cy="15646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40681F4-1243-5047-8D45-DD6A08ECE72D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24" y="3746947"/>
              <a:ext cx="869323" cy="0"/>
            </a:xfrm>
            <a:prstGeom prst="straightConnector1">
              <a:avLst/>
            </a:prstGeom>
            <a:ln w="6350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A4B711-8184-0742-BDFE-8D7A2DDBB53A}"/>
                </a:ext>
              </a:extLst>
            </p:cNvPr>
            <p:cNvSpPr txBox="1"/>
            <p:nvPr/>
          </p:nvSpPr>
          <p:spPr>
            <a:xfrm>
              <a:off x="4581039" y="3138269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59D72CC-ACB7-624D-9591-BC7021E471FA}"/>
              </a:ext>
            </a:extLst>
          </p:cNvPr>
          <p:cNvSpPr/>
          <p:nvPr/>
        </p:nvSpPr>
        <p:spPr>
          <a:xfrm>
            <a:off x="916259" y="1172506"/>
            <a:ext cx="9248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Change the physical dimension of surface elements (antennas)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8FB337-9C4E-7947-BDF1-F90854B77B8E}"/>
              </a:ext>
            </a:extLst>
          </p:cNvPr>
          <p:cNvGrpSpPr/>
          <p:nvPr/>
        </p:nvGrpSpPr>
        <p:grpSpPr>
          <a:xfrm>
            <a:off x="661395" y="2218860"/>
            <a:ext cx="2502151" cy="3961376"/>
            <a:chOff x="661395" y="2218860"/>
            <a:chExt cx="2502151" cy="396137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6425ED-583D-5A47-9555-AE912DA45F89}"/>
                </a:ext>
              </a:extLst>
            </p:cNvPr>
            <p:cNvCxnSpPr>
              <a:cxnSpLocks/>
            </p:cNvCxnSpPr>
            <p:nvPr/>
          </p:nvCxnSpPr>
          <p:spPr>
            <a:xfrm>
              <a:off x="2054755" y="3611880"/>
              <a:ext cx="337809" cy="0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3595786-8E95-194D-B70C-55002FA73617}"/>
                </a:ext>
              </a:extLst>
            </p:cNvPr>
            <p:cNvCxnSpPr>
              <a:cxnSpLocks/>
            </p:cNvCxnSpPr>
            <p:nvPr/>
          </p:nvCxnSpPr>
          <p:spPr>
            <a:xfrm>
              <a:off x="2054755" y="3784600"/>
              <a:ext cx="3378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9B810F-83B7-694E-8ED4-CA3C0EC60178}"/>
                </a:ext>
              </a:extLst>
            </p:cNvPr>
            <p:cNvSpPr txBox="1"/>
            <p:nvPr/>
          </p:nvSpPr>
          <p:spPr>
            <a:xfrm>
              <a:off x="2130956" y="333756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087C0EF-1B91-764F-9A62-BAF322BC61AE}"/>
                </a:ext>
              </a:extLst>
            </p:cNvPr>
            <p:cNvCxnSpPr>
              <a:cxnSpLocks/>
            </p:cNvCxnSpPr>
            <p:nvPr/>
          </p:nvCxnSpPr>
          <p:spPr>
            <a:xfrm>
              <a:off x="2054756" y="3611880"/>
              <a:ext cx="3378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018BAA-CB33-CA48-B70D-0C2EE7E1A935}"/>
                </a:ext>
              </a:extLst>
            </p:cNvPr>
            <p:cNvSpPr txBox="1"/>
            <p:nvPr/>
          </p:nvSpPr>
          <p:spPr>
            <a:xfrm>
              <a:off x="2130956" y="370153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A2B07E2-9358-AC4D-93F6-187F04EB049F}"/>
                </a:ext>
              </a:extLst>
            </p:cNvPr>
            <p:cNvSpPr/>
            <p:nvPr/>
          </p:nvSpPr>
          <p:spPr>
            <a:xfrm>
              <a:off x="2009036" y="2219960"/>
              <a:ext cx="91440" cy="13919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C27C91-9DE4-4341-B8A8-D94D4A736C5C}"/>
                </a:ext>
              </a:extLst>
            </p:cNvPr>
            <p:cNvSpPr/>
            <p:nvPr/>
          </p:nvSpPr>
          <p:spPr>
            <a:xfrm>
              <a:off x="2009036" y="3784600"/>
              <a:ext cx="91440" cy="13919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43DB1-0044-0B42-8DBB-1C5F5CF487E4}"/>
                </a:ext>
              </a:extLst>
            </p:cNvPr>
            <p:cNvCxnSpPr>
              <a:cxnSpLocks/>
            </p:cNvCxnSpPr>
            <p:nvPr/>
          </p:nvCxnSpPr>
          <p:spPr>
            <a:xfrm>
              <a:off x="2386154" y="3585710"/>
              <a:ext cx="0" cy="198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5CC8F9F-FC02-CC4E-9A12-F830C0CCA3E6}"/>
                </a:ext>
              </a:extLst>
            </p:cNvPr>
            <p:cNvCxnSpPr>
              <a:cxnSpLocks/>
            </p:cNvCxnSpPr>
            <p:nvPr/>
          </p:nvCxnSpPr>
          <p:spPr>
            <a:xfrm>
              <a:off x="1489451" y="2218860"/>
              <a:ext cx="0" cy="2948873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B2B60A0-7BD0-904A-B198-6F45441CC6D1}"/>
                    </a:ext>
                  </a:extLst>
                </p:cNvPr>
                <p:cNvSpPr txBox="1"/>
                <p:nvPr/>
              </p:nvSpPr>
              <p:spPr>
                <a:xfrm>
                  <a:off x="661395" y="3423058"/>
                  <a:ext cx="600535" cy="813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200" dirty="0"/>
                    <a:t> 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B2B60A0-7BD0-904A-B198-6F45441CC6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95" y="3423058"/>
                  <a:ext cx="600535" cy="813300"/>
                </a:xfrm>
                <a:prstGeom prst="rect">
                  <a:avLst/>
                </a:prstGeom>
                <a:blipFill>
                  <a:blip r:embed="rId4"/>
                  <a:stretch>
                    <a:fillRect r="-20833"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32C858-F874-284F-917C-90CD12713366}"/>
                </a:ext>
              </a:extLst>
            </p:cNvPr>
            <p:cNvSpPr txBox="1"/>
            <p:nvPr/>
          </p:nvSpPr>
          <p:spPr>
            <a:xfrm>
              <a:off x="1098365" y="5349239"/>
              <a:ext cx="20651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Half-wave </a:t>
              </a:r>
            </a:p>
            <a:p>
              <a:r>
                <a:rPr lang="en-US" sz="2400" dirty="0"/>
                <a:t>dipole antenna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A5A96CD-FA37-E44A-A3B4-F6C32FA63ADD}"/>
              </a:ext>
            </a:extLst>
          </p:cNvPr>
          <p:cNvSpPr txBox="1"/>
          <p:nvPr/>
        </p:nvSpPr>
        <p:spPr>
          <a:xfrm>
            <a:off x="3662461" y="5323533"/>
            <a:ext cx="232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Metallic reflector</a:t>
            </a:r>
          </a:p>
        </p:txBody>
      </p:sp>
    </p:spTree>
    <p:extLst>
      <p:ext uri="{BB962C8B-B14F-4D97-AF65-F5344CB8AC3E}">
        <p14:creationId xmlns:p14="http://schemas.microsoft.com/office/powerpoint/2010/main" val="10213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2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0B19-3354-CC4C-836E-3DE064DC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0"/>
            <a:ext cx="10515600" cy="1325563"/>
          </a:xfrm>
        </p:spPr>
        <p:txBody>
          <a:bodyPr/>
          <a:lstStyle/>
          <a:p>
            <a:r>
              <a:rPr lang="en-US" b="1" dirty="0"/>
              <a:t>Wideband frequency tunability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C88CE-116A-1E4D-AD5B-0162285462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162" y="935863"/>
            <a:ext cx="1498580" cy="474550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62CC2C-889E-9844-BBDA-309F5158E39C}"/>
              </a:ext>
            </a:extLst>
          </p:cNvPr>
          <p:cNvCxnSpPr>
            <a:cxnSpLocks/>
          </p:cNvCxnSpPr>
          <p:nvPr/>
        </p:nvCxnSpPr>
        <p:spPr>
          <a:xfrm>
            <a:off x="1102162" y="1861638"/>
            <a:ext cx="0" cy="351715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F21B73-663D-3548-90A3-6EB43B08A650}"/>
              </a:ext>
            </a:extLst>
          </p:cNvPr>
          <p:cNvSpPr txBox="1"/>
          <p:nvPr/>
        </p:nvSpPr>
        <p:spPr>
          <a:xfrm>
            <a:off x="256692" y="3425845"/>
            <a:ext cx="892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Length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5473F-E8CF-A743-8717-BC4A5F057543}"/>
              </a:ext>
            </a:extLst>
          </p:cNvPr>
          <p:cNvSpPr txBox="1"/>
          <p:nvPr/>
        </p:nvSpPr>
        <p:spPr>
          <a:xfrm>
            <a:off x="4421081" y="5661177"/>
            <a:ext cx="6356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Turned off with 1cm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Continuously cover 6 GHz to 900MHz (1-16cm)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3D465BD-D135-534D-BA16-D659F2AB7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212" y="1231316"/>
            <a:ext cx="8229600" cy="44507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9D8070-E59D-194B-9340-3EFA119A7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212" y="1231316"/>
            <a:ext cx="8229600" cy="44507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5BE3F4-6477-D04B-9E67-8284E49C0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6212" y="1231315"/>
            <a:ext cx="8229600" cy="44507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F25172-1000-CF4C-AAD4-D28206D68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6212" y="1231314"/>
            <a:ext cx="8229600" cy="44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0B19-3354-CC4C-836E-3DE064DC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0"/>
            <a:ext cx="10515600" cy="1325563"/>
          </a:xfrm>
        </p:spPr>
        <p:txBody>
          <a:bodyPr/>
          <a:lstStyle/>
          <a:p>
            <a:r>
              <a:rPr lang="en-US" b="1" dirty="0">
                <a:cs typeface="Calibri" panose="020F0502020204030204" pitchFamily="34" charset="0"/>
              </a:rPr>
              <a:t>Surface assembly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62CC2C-889E-9844-BBDA-309F5158E39C}"/>
              </a:ext>
            </a:extLst>
          </p:cNvPr>
          <p:cNvCxnSpPr>
            <a:cxnSpLocks/>
          </p:cNvCxnSpPr>
          <p:nvPr/>
        </p:nvCxnSpPr>
        <p:spPr>
          <a:xfrm>
            <a:off x="1059274" y="2005280"/>
            <a:ext cx="0" cy="351715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F21B73-663D-3548-90A3-6EB43B08A650}"/>
              </a:ext>
            </a:extLst>
          </p:cNvPr>
          <p:cNvSpPr txBox="1"/>
          <p:nvPr/>
        </p:nvSpPr>
        <p:spPr>
          <a:xfrm>
            <a:off x="213804" y="3569487"/>
            <a:ext cx="892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Length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A863B-FECB-7D4E-9539-A54346ACE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529" y="1702269"/>
            <a:ext cx="9274078" cy="42324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A5054-249C-EE42-A793-40DE1C2A0E68}"/>
              </a:ext>
            </a:extLst>
          </p:cNvPr>
          <p:cNvSpPr txBox="1"/>
          <p:nvPr/>
        </p:nvSpPr>
        <p:spPr>
          <a:xfrm>
            <a:off x="916259" y="1179049"/>
            <a:ext cx="7699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Balancing control granularity and complexity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09A99-6700-2C4E-A941-C0307057FC4D}"/>
              </a:ext>
            </a:extLst>
          </p:cNvPr>
          <p:cNvSpPr/>
          <p:nvPr/>
        </p:nvSpPr>
        <p:spPr>
          <a:xfrm>
            <a:off x="1308410" y="5719290"/>
            <a:ext cx="9731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LinLibertineT"/>
              </a:rPr>
              <a:t>Multiple elements onto one thin plastic sheet as one </a:t>
            </a:r>
            <a:r>
              <a:rPr lang="en-US" sz="2800" b="1" i="1" dirty="0">
                <a:solidFill>
                  <a:srgbClr val="FF0000"/>
                </a:solidFill>
                <a:latin typeface="LinLibertineT"/>
              </a:rPr>
              <a:t>roll</a:t>
            </a:r>
          </a:p>
          <a:p>
            <a:r>
              <a:rPr lang="en-US" sz="2800" b="1" i="1" dirty="0">
                <a:solidFill>
                  <a:schemeClr val="accent1"/>
                </a:solidFill>
                <a:latin typeface="LinLibertineT"/>
              </a:rPr>
              <a:t>-- Roll-wise control</a:t>
            </a:r>
            <a:r>
              <a:rPr lang="en-US" sz="2800" dirty="0">
                <a:solidFill>
                  <a:schemeClr val="accent1"/>
                </a:solidFill>
                <a:latin typeface="LinLibertine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5AF8A-DDBB-DD49-80E5-B03AD8700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443" y="1440659"/>
            <a:ext cx="2003557" cy="2003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0D117D-A2BB-5C48-BA06-138D330740BC}"/>
              </a:ext>
            </a:extLst>
          </p:cNvPr>
          <p:cNvSpPr txBox="1"/>
          <p:nvPr/>
        </p:nvSpPr>
        <p:spPr>
          <a:xfrm>
            <a:off x="10188443" y="3481814"/>
            <a:ext cx="2026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Stepper Motor</a:t>
            </a:r>
          </a:p>
        </p:txBody>
      </p:sp>
    </p:spTree>
    <p:extLst>
      <p:ext uri="{BB962C8B-B14F-4D97-AF65-F5344CB8AC3E}">
        <p14:creationId xmlns:p14="http://schemas.microsoft.com/office/powerpoint/2010/main" val="13592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FA5854D-059A-D447-BD40-DB5014D45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4874">
            <a:off x="4283726" y="2478093"/>
            <a:ext cx="876835" cy="821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E70B19-3354-CC4C-836E-3DE064DC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0"/>
            <a:ext cx="10515600" cy="1325563"/>
          </a:xfrm>
        </p:spPr>
        <p:txBody>
          <a:bodyPr/>
          <a:lstStyle/>
          <a:p>
            <a:r>
              <a:rPr lang="en-US" b="1" dirty="0">
                <a:cs typeface="Calibri" panose="020F0502020204030204" pitchFamily="34" charset="0"/>
              </a:rPr>
              <a:t>Surface assembly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17234B-4C95-DE4E-BD48-012CEE871EE5}"/>
              </a:ext>
            </a:extLst>
          </p:cNvPr>
          <p:cNvSpPr/>
          <p:nvPr/>
        </p:nvSpPr>
        <p:spPr>
          <a:xfrm>
            <a:off x="865156" y="1200411"/>
            <a:ext cx="96104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LinLibertineT"/>
              </a:rPr>
              <a:t>Assembling multiple rolls as composable </a:t>
            </a:r>
            <a:r>
              <a:rPr lang="en-US" sz="3000" dirty="0">
                <a:solidFill>
                  <a:schemeClr val="accent2"/>
                </a:solidFill>
                <a:latin typeface="LinLibertineTBI"/>
              </a:rPr>
              <a:t>panels</a:t>
            </a:r>
            <a:endParaRPr lang="en-US" sz="3000" dirty="0">
              <a:solidFill>
                <a:schemeClr val="accent2"/>
              </a:solidFill>
              <a:latin typeface="LinLibertine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Scalable and flexible deployment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0B00B8-E2EA-2443-86C6-B9B2E6044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008" y="2288736"/>
            <a:ext cx="3491060" cy="3694176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9486A7A-E022-F443-9A38-5EA21418B81F}"/>
              </a:ext>
            </a:extLst>
          </p:cNvPr>
          <p:cNvCxnSpPr>
            <a:cxnSpLocks/>
          </p:cNvCxnSpPr>
          <p:nvPr/>
        </p:nvCxnSpPr>
        <p:spPr>
          <a:xfrm>
            <a:off x="6726119" y="2801123"/>
            <a:ext cx="0" cy="27845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05E8000-AF95-864F-8BD3-0869F25B8699}"/>
              </a:ext>
            </a:extLst>
          </p:cNvPr>
          <p:cNvSpPr txBox="1"/>
          <p:nvPr/>
        </p:nvSpPr>
        <p:spPr>
          <a:xfrm>
            <a:off x="6032884" y="40133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45cm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155357-B446-E44A-B0A0-3238B5C9F26E}"/>
              </a:ext>
            </a:extLst>
          </p:cNvPr>
          <p:cNvSpPr/>
          <p:nvPr/>
        </p:nvSpPr>
        <p:spPr>
          <a:xfrm>
            <a:off x="916260" y="5477392"/>
            <a:ext cx="5269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LinLibertineT"/>
              </a:rPr>
              <a:t>One panel: </a:t>
            </a:r>
          </a:p>
          <a:p>
            <a:r>
              <a:rPr lang="en-US" sz="2400" dirty="0">
                <a:latin typeface="LinLibertineT"/>
              </a:rPr>
              <a:t>Several rolls and a Wi-Fi</a:t>
            </a:r>
            <a:r>
              <a:rPr lang="zh-CN" altLang="en-US" sz="2400" dirty="0">
                <a:latin typeface="LinLibertineT"/>
              </a:rPr>
              <a:t> </a:t>
            </a:r>
            <a:r>
              <a:rPr lang="en-US" sz="2400" dirty="0">
                <a:latin typeface="LinLibertineT"/>
              </a:rPr>
              <a:t>micro-controller</a:t>
            </a:r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D3E6EF0-F650-3541-ABDE-620EBB21A718}"/>
              </a:ext>
            </a:extLst>
          </p:cNvPr>
          <p:cNvSpPr txBox="1"/>
          <p:nvPr/>
        </p:nvSpPr>
        <p:spPr>
          <a:xfrm>
            <a:off x="7192208" y="6098527"/>
            <a:ext cx="378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Prototype of one panel ($40)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4BFAA88-8E6B-1D4D-B06B-99B3FE770108}"/>
              </a:ext>
            </a:extLst>
          </p:cNvPr>
          <p:cNvGrpSpPr>
            <a:grpSpLocks noChangeAspect="1"/>
          </p:cNvGrpSpPr>
          <p:nvPr/>
        </p:nvGrpSpPr>
        <p:grpSpPr>
          <a:xfrm>
            <a:off x="1288340" y="2764643"/>
            <a:ext cx="2962548" cy="2646999"/>
            <a:chOff x="1761693" y="4006020"/>
            <a:chExt cx="1848745" cy="165183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DD22565-38E1-E847-95C5-854CD7B7BF5B}"/>
                </a:ext>
              </a:extLst>
            </p:cNvPr>
            <p:cNvCxnSpPr>
              <a:cxnSpLocks/>
            </p:cNvCxnSpPr>
            <p:nvPr/>
          </p:nvCxnSpPr>
          <p:spPr>
            <a:xfrm>
              <a:off x="1761693" y="4179151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297DB05-DF6B-DE4A-8471-1E4F5D2299B8}"/>
                </a:ext>
              </a:extLst>
            </p:cNvPr>
            <p:cNvCxnSpPr>
              <a:cxnSpLocks/>
            </p:cNvCxnSpPr>
            <p:nvPr/>
          </p:nvCxnSpPr>
          <p:spPr>
            <a:xfrm>
              <a:off x="1761693" y="4633746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AF54E0B-B2DE-794E-A77E-4C25820949D1}"/>
                </a:ext>
              </a:extLst>
            </p:cNvPr>
            <p:cNvCxnSpPr>
              <a:cxnSpLocks/>
            </p:cNvCxnSpPr>
            <p:nvPr/>
          </p:nvCxnSpPr>
          <p:spPr>
            <a:xfrm>
              <a:off x="1788010" y="5102653"/>
              <a:ext cx="182242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7323C5-C07A-AA45-8935-D2E32BFFEA3A}"/>
                </a:ext>
              </a:extLst>
            </p:cNvPr>
            <p:cNvSpPr/>
            <p:nvPr/>
          </p:nvSpPr>
          <p:spPr>
            <a:xfrm>
              <a:off x="1761693" y="4006020"/>
              <a:ext cx="1822428" cy="165183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2D9745-518B-4548-B9C1-B37DC4FBFA18}"/>
                </a:ext>
              </a:extLst>
            </p:cNvPr>
            <p:cNvSpPr/>
            <p:nvPr/>
          </p:nvSpPr>
          <p:spPr>
            <a:xfrm>
              <a:off x="2379712" y="4187514"/>
              <a:ext cx="201099" cy="3574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FCBE579-D21C-8E47-980A-92F30B0F6CD8}"/>
                </a:ext>
              </a:extLst>
            </p:cNvPr>
            <p:cNvSpPr/>
            <p:nvPr/>
          </p:nvSpPr>
          <p:spPr>
            <a:xfrm>
              <a:off x="2774508" y="4187514"/>
              <a:ext cx="208278" cy="3574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8D560CE-BEA4-A94B-8AFC-F54016B3DD9B}"/>
                </a:ext>
              </a:extLst>
            </p:cNvPr>
            <p:cNvSpPr/>
            <p:nvPr/>
          </p:nvSpPr>
          <p:spPr>
            <a:xfrm>
              <a:off x="1962616" y="4188771"/>
              <a:ext cx="208278" cy="3574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1A976ED-3EC0-FF47-B680-89BBB9DBD8C8}"/>
                </a:ext>
              </a:extLst>
            </p:cNvPr>
            <p:cNvSpPr/>
            <p:nvPr/>
          </p:nvSpPr>
          <p:spPr>
            <a:xfrm>
              <a:off x="3198830" y="4187514"/>
              <a:ext cx="208278" cy="3574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041C207-61A0-4746-8E4B-94AD277D054B}"/>
                </a:ext>
              </a:extLst>
            </p:cNvPr>
            <p:cNvSpPr/>
            <p:nvPr/>
          </p:nvSpPr>
          <p:spPr>
            <a:xfrm>
              <a:off x="2376099" y="4642108"/>
              <a:ext cx="201099" cy="3574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2D2988B-98E2-5942-B5E5-2DA908B96F29}"/>
                </a:ext>
              </a:extLst>
            </p:cNvPr>
            <p:cNvSpPr/>
            <p:nvPr/>
          </p:nvSpPr>
          <p:spPr>
            <a:xfrm>
              <a:off x="2770895" y="4642108"/>
              <a:ext cx="208278" cy="3574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E29B540-2019-2D49-B607-ECEB9D895E9C}"/>
                </a:ext>
              </a:extLst>
            </p:cNvPr>
            <p:cNvSpPr/>
            <p:nvPr/>
          </p:nvSpPr>
          <p:spPr>
            <a:xfrm>
              <a:off x="1959003" y="4643365"/>
              <a:ext cx="208278" cy="3574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80E9D3F-B067-3C45-B621-150E68163860}"/>
                </a:ext>
              </a:extLst>
            </p:cNvPr>
            <p:cNvSpPr/>
            <p:nvPr/>
          </p:nvSpPr>
          <p:spPr>
            <a:xfrm>
              <a:off x="3195217" y="4642108"/>
              <a:ext cx="208278" cy="3574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2C4BB6B-9F2A-F94D-AE91-8804FFEA54B6}"/>
                </a:ext>
              </a:extLst>
            </p:cNvPr>
            <p:cNvSpPr/>
            <p:nvPr/>
          </p:nvSpPr>
          <p:spPr>
            <a:xfrm>
              <a:off x="2376099" y="5111014"/>
              <a:ext cx="201099" cy="3574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F770DB9-6949-B74C-80F6-D1121D7DDC85}"/>
                </a:ext>
              </a:extLst>
            </p:cNvPr>
            <p:cNvSpPr/>
            <p:nvPr/>
          </p:nvSpPr>
          <p:spPr>
            <a:xfrm>
              <a:off x="2770895" y="5111014"/>
              <a:ext cx="208278" cy="3574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5389789-B771-6146-A7B6-D0C95DB407DF}"/>
                </a:ext>
              </a:extLst>
            </p:cNvPr>
            <p:cNvSpPr/>
            <p:nvPr/>
          </p:nvSpPr>
          <p:spPr>
            <a:xfrm>
              <a:off x="1959003" y="5112271"/>
              <a:ext cx="208278" cy="3574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8B17F3C-4EE8-4D4E-9991-6AD5B04EFE55}"/>
                </a:ext>
              </a:extLst>
            </p:cNvPr>
            <p:cNvSpPr/>
            <p:nvPr/>
          </p:nvSpPr>
          <p:spPr>
            <a:xfrm>
              <a:off x="3195217" y="5111014"/>
              <a:ext cx="208278" cy="3574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225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16925</TotalTime>
  <Words>1862</Words>
  <Application>Microsoft Macintosh PowerPoint</Application>
  <PresentationFormat>Widescreen</PresentationFormat>
  <Paragraphs>280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等线</vt:lpstr>
      <vt:lpstr>LinLibertineT</vt:lpstr>
      <vt:lpstr>LinLibertineTB</vt:lpstr>
      <vt:lpstr>LinLibertineTBI</vt:lpstr>
      <vt:lpstr>Arial</vt:lpstr>
      <vt:lpstr>Calibri</vt:lpstr>
      <vt:lpstr>Calibri Light</vt:lpstr>
      <vt:lpstr>Cambria Math</vt:lpstr>
      <vt:lpstr>Office Theme</vt:lpstr>
      <vt:lpstr>Scrolls: Rolling Flexible Surfaces for  Wideband Wireless</vt:lpstr>
      <vt:lpstr>PowerPoint Presentation</vt:lpstr>
      <vt:lpstr>Our approach: Scrolls</vt:lpstr>
      <vt:lpstr>Existing approach</vt:lpstr>
      <vt:lpstr>Scrolls simplifies wideband coverage provisioning</vt:lpstr>
      <vt:lpstr>How to tune operating frequency?</vt:lpstr>
      <vt:lpstr>Wideband frequency tunability</vt:lpstr>
      <vt:lpstr>Surface assembly</vt:lpstr>
      <vt:lpstr>Surface assembly</vt:lpstr>
      <vt:lpstr>Hierarchical control architecture</vt:lpstr>
      <vt:lpstr>How to set roll lengths</vt:lpstr>
      <vt:lpstr>How to set roll lengths</vt:lpstr>
      <vt:lpstr>PowerPoint Presentation</vt:lpstr>
      <vt:lpstr>Handling multiple links</vt:lpstr>
      <vt:lpstr>Evaluation setup</vt:lpstr>
      <vt:lpstr>Improving individual link SNR</vt:lpstr>
      <vt:lpstr>Multiple concurrent links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Ma, Ruichun</dc:creator>
  <cp:lastModifiedBy>Microsoft Office User</cp:lastModifiedBy>
  <cp:revision>948</cp:revision>
  <dcterms:created xsi:type="dcterms:W3CDTF">2023-01-31T08:16:14Z</dcterms:created>
  <dcterms:modified xsi:type="dcterms:W3CDTF">2023-10-08T20:28:13Z</dcterms:modified>
</cp:coreProperties>
</file>